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83" r:id="rId2"/>
    <p:sldId id="281" r:id="rId3"/>
    <p:sldId id="364" r:id="rId4"/>
    <p:sldId id="319" r:id="rId5"/>
    <p:sldId id="365" r:id="rId6"/>
    <p:sldId id="366" r:id="rId7"/>
    <p:sldId id="367" r:id="rId8"/>
    <p:sldId id="369" r:id="rId9"/>
    <p:sldId id="374" r:id="rId10"/>
    <p:sldId id="368" r:id="rId11"/>
    <p:sldId id="373" r:id="rId12"/>
    <p:sldId id="370" r:id="rId13"/>
    <p:sldId id="375" r:id="rId14"/>
    <p:sldId id="371" r:id="rId15"/>
    <p:sldId id="372" r:id="rId16"/>
    <p:sldId id="376" r:id="rId17"/>
    <p:sldId id="377" r:id="rId18"/>
    <p:sldId id="395" r:id="rId19"/>
    <p:sldId id="396" r:id="rId20"/>
    <p:sldId id="397" r:id="rId21"/>
    <p:sldId id="398" r:id="rId22"/>
    <p:sldId id="399" r:id="rId23"/>
    <p:sldId id="389" r:id="rId24"/>
    <p:sldId id="385" r:id="rId25"/>
    <p:sldId id="386" r:id="rId26"/>
    <p:sldId id="387" r:id="rId27"/>
    <p:sldId id="390" r:id="rId28"/>
    <p:sldId id="393" r:id="rId29"/>
    <p:sldId id="335" r:id="rId30"/>
    <p:sldId id="392" r:id="rId31"/>
    <p:sldId id="391" r:id="rId32"/>
    <p:sldId id="305" r:id="rId33"/>
  </p:sldIdLst>
  <p:sldSz cx="12192000" cy="6858000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87262" autoAdjust="0"/>
  </p:normalViewPr>
  <p:slideViewPr>
    <p:cSldViewPr>
      <p:cViewPr varScale="1">
        <p:scale>
          <a:sx n="99" d="100"/>
          <a:sy n="99" d="100"/>
        </p:scale>
        <p:origin x="436" y="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2A30A2F-4853-4346-813D-3A033CA5741E}" type="datetimeFigureOut">
              <a:rPr lang="zh-CN" altLang="en-US"/>
              <a:pPr>
                <a:defRPr/>
              </a:pPr>
              <a:t>2019/6/30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A2A230B-DF40-4D68-B1CE-DEACCA12A4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415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5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83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01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36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探测器机理</a:t>
            </a:r>
            <a:r>
              <a:rPr lang="zh-CN" altLang="en-US" smtClean="0"/>
              <a:t>研究、探测器</a:t>
            </a:r>
            <a:r>
              <a:rPr lang="zh-CN" altLang="en-US" dirty="0" smtClean="0"/>
              <a:t>设计、测试和</a:t>
            </a:r>
            <a:r>
              <a:rPr lang="zh-CN" altLang="en-US" smtClean="0"/>
              <a:t>优化、制作工艺和技术方法研究、探测器系统建造中的批量制作和测试、质量检验和质量控制等。。。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39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标题占位符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>
            <a:lvl1pPr>
              <a:defRPr sz="4000" smtClean="0">
                <a:solidFill>
                  <a:srgbClr val="0000FF"/>
                </a:solidFill>
                <a:ea typeface="华文楷体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44036" name="文本占位符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folHlink"/>
                </a:solidFill>
                <a:ea typeface="华文细黑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5226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en-US" altLang="zh-CN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5226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5226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BC5D1-7F46-4666-91A0-523C4043BD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1" name="Picture 10" descr="校徽副本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7368" y="130911"/>
            <a:ext cx="1728192" cy="175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7391" r="10001" b="5857"/>
          <a:stretch/>
        </p:blipFill>
        <p:spPr>
          <a:xfrm>
            <a:off x="2405680" y="130175"/>
            <a:ext cx="1582615" cy="1714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t="9845" r="10083" b="11840"/>
          <a:stretch/>
        </p:blipFill>
        <p:spPr>
          <a:xfrm>
            <a:off x="4427985" y="172440"/>
            <a:ext cx="1668016" cy="16680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D009-D900-41A0-879A-531D988C0B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1F35-2B78-4D93-92A3-46698ACCC3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4917" y="1268419"/>
            <a:ext cx="10651067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804333" y="6308725"/>
            <a:ext cx="106680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1424" y="260650"/>
            <a:ext cx="10094912" cy="7780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4582-41AC-4A13-9FCA-C231B8EF8B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A0FF-D3B2-476B-A613-D3F77274F3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EEE1-A998-4058-8272-4478C81380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4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4C0AC-29B3-494B-B22C-0EDECAF703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C1B33-0771-4CD2-9E9A-F2C831D36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35CE-830D-4CC2-8C81-1A973D376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BABE-EBC6-45A0-B41F-5DCBBC4A05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B1A1-2ACA-404E-AC82-973A9FC826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253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3C9123-1E78-4F2C-9593-633BEC96AB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0000FF"/>
          </a:solidFill>
          <a:latin typeface="华文楷体" panose="02010600040101010101" pitchFamily="2" charset="-122"/>
          <a:ea typeface="华文楷体" panose="02010600040101010101" pitchFamily="2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__22.vsdx"/><Relationship Id="rId5" Type="http://schemas.openxmlformats.org/officeDocument/2006/relationships/image" Target="../media/image41.emf"/><Relationship Id="rId4" Type="http://schemas.openxmlformats.org/officeDocument/2006/relationships/package" Target="../embeddings/Microsoft_Visio___11.vsd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ctrTitle"/>
          </p:nvPr>
        </p:nvSpPr>
        <p:spPr>
          <a:xfrm>
            <a:off x="2209800" y="1988847"/>
            <a:ext cx="7772400" cy="1470025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ATLAS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缪子探测器升级进展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subTitle" idx="1"/>
          </p:nvPr>
        </p:nvSpPr>
        <p:spPr>
          <a:xfrm>
            <a:off x="2935560" y="3861052"/>
            <a:ext cx="6400800" cy="2063751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孙勇杰</a:t>
            </a:r>
            <a:endParaRPr lang="en-US" altLang="zh-CN" dirty="0" smtClean="0">
              <a:solidFill>
                <a:schemeClr val="accent2"/>
              </a:solidFill>
            </a:endParaRPr>
          </a:p>
          <a:p>
            <a:endParaRPr lang="en-US" altLang="zh-CN" sz="1400" dirty="0">
              <a:solidFill>
                <a:schemeClr val="accent2"/>
              </a:solidFill>
            </a:endParaRPr>
          </a:p>
          <a:p>
            <a:r>
              <a:rPr lang="zh-CN" altLang="en-US" sz="2800" dirty="0">
                <a:solidFill>
                  <a:srgbClr val="7030A0"/>
                </a:solidFill>
              </a:rPr>
              <a:t>代表国家重点研发计划项目</a:t>
            </a:r>
            <a:endParaRPr lang="en-US" altLang="zh-CN" sz="2800" dirty="0">
              <a:solidFill>
                <a:srgbClr val="7030A0"/>
              </a:solidFill>
            </a:endParaRPr>
          </a:p>
          <a:p>
            <a:r>
              <a:rPr lang="en-US" altLang="zh-CN" sz="2800" dirty="0">
                <a:solidFill>
                  <a:srgbClr val="7030A0"/>
                </a:solidFill>
              </a:rPr>
              <a:t>《LHC</a:t>
            </a:r>
            <a:r>
              <a:rPr lang="zh-CN" altLang="en-US" sz="2800" dirty="0">
                <a:solidFill>
                  <a:srgbClr val="7030A0"/>
                </a:solidFill>
              </a:rPr>
              <a:t>实验探测器升级</a:t>
            </a:r>
            <a:r>
              <a:rPr lang="en-US" altLang="zh-CN" sz="2800" dirty="0">
                <a:solidFill>
                  <a:srgbClr val="7030A0"/>
                </a:solidFill>
              </a:rPr>
              <a:t>》--</a:t>
            </a:r>
            <a:r>
              <a:rPr lang="zh-CN" altLang="en-US" sz="2800" dirty="0">
                <a:solidFill>
                  <a:srgbClr val="7030A0"/>
                </a:solidFill>
              </a:rPr>
              <a:t> 课题</a:t>
            </a:r>
            <a:r>
              <a:rPr lang="en-US" altLang="zh-CN" sz="2800" dirty="0">
                <a:solidFill>
                  <a:srgbClr val="7030A0"/>
                </a:solidFill>
              </a:rPr>
              <a:t>2</a:t>
            </a:r>
          </a:p>
          <a:p>
            <a:endParaRPr lang="en-US" altLang="zh-CN" sz="1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蜂窝</a:t>
            </a:r>
            <a:r>
              <a:rPr lang="zh-CN" altLang="en-US" dirty="0" smtClean="0"/>
              <a:t>结构读出板研究</a:t>
            </a:r>
            <a:endParaRPr lang="zh-CN" altLang="en-US" dirty="0"/>
          </a:p>
        </p:txBody>
      </p:sp>
      <p:pic>
        <p:nvPicPr>
          <p:cNvPr id="48" name="内容占位符 4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77" y="1029596"/>
            <a:ext cx="3601495" cy="1196081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221352"/>
            <a:ext cx="4318929" cy="81003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064" y="1347748"/>
            <a:ext cx="2221702" cy="1666277"/>
          </a:xfrm>
          <a:prstGeom prst="rect">
            <a:avLst/>
          </a:prstGeom>
        </p:spPr>
      </p:pic>
      <p:sp>
        <p:nvSpPr>
          <p:cNvPr id="51" name="内容占位符 2"/>
          <p:cNvSpPr txBox="1">
            <a:spLocks/>
          </p:cNvSpPr>
          <p:nvPr/>
        </p:nvSpPr>
        <p:spPr bwMode="auto">
          <a:xfrm>
            <a:off x="709950" y="1463583"/>
            <a:ext cx="5513784" cy="489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主要因素</a:t>
            </a:r>
            <a:endParaRPr lang="en-US" altLang="zh-CN" sz="2800" dirty="0"/>
          </a:p>
          <a:p>
            <a:pPr lvl="1"/>
            <a:r>
              <a:rPr lang="zh-CN" altLang="en-US" dirty="0"/>
              <a:t>特性阻抗：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↓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altLang="zh-CN" dirty="0"/>
          </a:p>
          <a:p>
            <a:pPr lvl="1"/>
            <a:r>
              <a:rPr lang="zh-CN" altLang="en-US" dirty="0"/>
              <a:t>空间限制</a:t>
            </a:r>
            <a:endParaRPr lang="en-US" altLang="zh-CN" dirty="0"/>
          </a:p>
          <a:p>
            <a:r>
              <a:rPr lang="zh-CN" altLang="en-US" sz="2800" dirty="0"/>
              <a:t>泡沫材料：</a:t>
            </a:r>
            <a:r>
              <a:rPr lang="el-GR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，轻，脆</a:t>
            </a:r>
            <a:endParaRPr lang="en-US" altLang="zh-CN" sz="2800" dirty="0"/>
          </a:p>
          <a:p>
            <a:endParaRPr lang="en-US" altLang="zh-CN" sz="1200" dirty="0"/>
          </a:p>
          <a:p>
            <a:r>
              <a:rPr lang="zh-CN" altLang="en-US" sz="2800" dirty="0"/>
              <a:t>蜂窝板结构：</a:t>
            </a:r>
            <a:r>
              <a:rPr lang="el-GR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，轻，硬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完成原型板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研制：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1.4m×0.4m</a:t>
            </a:r>
          </a:p>
          <a:p>
            <a:pPr lvl="1"/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完成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pcb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拼接蜂窝板：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1.4m×0.8m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1.8m×1.1m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pcb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制作（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SDU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柔性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板、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FR4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基材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pcb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制作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/>
          <a:stretch/>
        </p:blipFill>
        <p:spPr>
          <a:xfrm>
            <a:off x="10167720" y="3097954"/>
            <a:ext cx="1887526" cy="32833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35" y="3097954"/>
            <a:ext cx="2462530" cy="328337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111483" y="133580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50x50cm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15154" y="535964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140x40cm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96369" y="535964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140x80cm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蜂窝读出板特性阻抗</a:t>
            </a:r>
            <a:r>
              <a:rPr lang="zh-CN" altLang="en-US" dirty="0" smtClean="0"/>
              <a:t>测量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94" y="1340769"/>
            <a:ext cx="9600513" cy="4320479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67611" y="5877272"/>
            <a:ext cx="705677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测试结果：</a:t>
            </a:r>
            <a:r>
              <a:rPr lang="en-US" altLang="zh-CN" dirty="0" smtClean="0"/>
              <a:t>R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~ 25 Ω</a:t>
            </a:r>
            <a:r>
              <a:rPr lang="zh-CN" altLang="en-US" dirty="0" smtClean="0"/>
              <a:t>，与泡沫结构读出板近似！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61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单端反射法定位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4303" y="3672867"/>
            <a:ext cx="5184577" cy="2204405"/>
          </a:xfrm>
        </p:spPr>
        <p:txBody>
          <a:bodyPr/>
          <a:lstStyle/>
          <a:p>
            <a:r>
              <a:rPr lang="zh-CN" altLang="en-US" sz="2400" dirty="0"/>
              <a:t>读出</a:t>
            </a:r>
            <a:r>
              <a:rPr lang="zh-CN" altLang="en-US" sz="2400" dirty="0" smtClean="0"/>
              <a:t>条远端接地，读出端测量直接－反射信号时间差定位</a:t>
            </a:r>
            <a:endParaRPr lang="en-US" altLang="zh-CN" sz="2400" dirty="0" smtClean="0"/>
          </a:p>
          <a:p>
            <a:r>
              <a:rPr lang="zh-CN" altLang="en-US" sz="2400" dirty="0"/>
              <a:t>读出</a:t>
            </a:r>
            <a:r>
              <a:rPr lang="zh-CN" altLang="en-US" sz="2400" dirty="0" smtClean="0"/>
              <a:t>条长度：</a:t>
            </a:r>
            <a:r>
              <a:rPr lang="en-US" altLang="zh-CN" sz="2400" dirty="0" smtClean="0"/>
              <a:t>1m</a:t>
            </a:r>
          </a:p>
          <a:p>
            <a:r>
              <a:rPr lang="zh-CN" altLang="en-US" sz="2400" dirty="0" smtClean="0"/>
              <a:t>信号传输速度：</a:t>
            </a:r>
            <a:r>
              <a:rPr lang="en-US" altLang="zh-CN" sz="2400" dirty="0" smtClean="0"/>
              <a:t>~ 47 </a:t>
            </a:r>
            <a:r>
              <a:rPr lang="en-US" altLang="zh-CN" sz="2400" dirty="0" err="1" smtClean="0"/>
              <a:t>ps</a:t>
            </a:r>
            <a:r>
              <a:rPr lang="en-US" altLang="zh-CN" sz="2400" dirty="0" smtClean="0"/>
              <a:t>/cm</a:t>
            </a:r>
          </a:p>
          <a:p>
            <a:r>
              <a:rPr lang="zh-CN" altLang="en-US" sz="2400" dirty="0"/>
              <a:t>位置</a:t>
            </a:r>
            <a:r>
              <a:rPr lang="zh-CN" altLang="en-US" sz="2400" dirty="0" smtClean="0"/>
              <a:t>分辨：</a:t>
            </a:r>
            <a:r>
              <a:rPr lang="en-US" altLang="zh-CN" sz="2400" dirty="0" smtClean="0"/>
              <a:t>~ 1 cm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08" y="1340768"/>
            <a:ext cx="7425803" cy="22519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45408" y="2396721"/>
            <a:ext cx="13388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信号读出端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771211" y="2248279"/>
            <a:ext cx="11079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远端接地</a:t>
            </a:r>
            <a:endParaRPr lang="zh-CN" altLang="en-US" dirty="0"/>
          </a:p>
        </p:txBody>
      </p:sp>
      <p:pic>
        <p:nvPicPr>
          <p:cNvPr id="11" name="Picture 2" descr="ReflectedGap &#10;10 &#10;o &#10;9 &#10;8 &#10;7 &#10;6 &#10;5 &#10;Position &#10;200 &#10;VS &#10;250 &#10;Position_VS_ReflectedGap &#10;150 &#10;Entries &#10;Mean x &#10;Mean y &#10;Std Dev x &#10;Std Dev y &#10;300 &#10;350 &#10;400 &#10;Reference Position [mm] &#10;24295 &#10;250.7 &#10;7.18 &#10;77.73 &#10;0.7338 &#10;300 &#10;250 &#10;200 &#10;150 &#10;100 &#10;50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3756324"/>
            <a:ext cx="2785616" cy="245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6000 &#10;5000 &#10;4000 &#10;3000 &#10;2000 &#10;1000 &#10;-150 &#10;-100 &#10;Distance &#10;-50 &#10;Difference 1 &#10;o &#10;50 &#10;Distance &#10;Entries &#10;Mean &#10;Std Dev &#10;100 &#10;150 &#10;Differencel &#10;24295 &#10;-16.8 &#10;13.62 &#10;200 &#10;Reference position - Measured position [mm]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6"/>
          <a:stretch/>
        </p:blipFill>
        <p:spPr bwMode="auto">
          <a:xfrm>
            <a:off x="8905088" y="3795734"/>
            <a:ext cx="3126231" cy="21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1"/>
          <p:cNvSpPr txBox="1"/>
          <p:nvPr/>
        </p:nvSpPr>
        <p:spPr>
          <a:xfrm>
            <a:off x="10146707" y="5956668"/>
            <a:ext cx="1884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– Reference position [mm]</a:t>
            </a: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3287688" y="2248279"/>
            <a:ext cx="5184576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544819" y="193940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1m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74372" y="4169618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/cm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281365" y="4374789"/>
            <a:ext cx="264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Spatial resolution = </a:t>
            </a:r>
            <a:r>
              <a:rPr lang="en-US" altLang="zh-CN" sz="1600" b="1" dirty="0" smtClean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1.0 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4797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RPC gas gap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研制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9"/>
          <a:stretch/>
        </p:blipFill>
        <p:spPr>
          <a:xfrm>
            <a:off x="1487488" y="1419003"/>
            <a:ext cx="3024336" cy="4085192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 t="11913" r="3627" b="8706"/>
          <a:stretch/>
        </p:blipFill>
        <p:spPr bwMode="auto">
          <a:xfrm>
            <a:off x="5375920" y="2339712"/>
            <a:ext cx="6384032" cy="3868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6528048" y="1508715"/>
            <a:ext cx="447828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RPC gas gap</a:t>
            </a:r>
            <a:r>
              <a:rPr lang="zh-CN" altLang="en-US" sz="2400" dirty="0" smtClean="0"/>
              <a:t>生产平台</a:t>
            </a:r>
            <a:endParaRPr lang="en-US" altLang="zh-CN" sz="2400" dirty="0" smtClean="0"/>
          </a:p>
          <a:p>
            <a:r>
              <a:rPr lang="zh-CN" altLang="en-US" sz="2400" dirty="0" smtClean="0"/>
              <a:t>有效工作面积：</a:t>
            </a:r>
            <a:r>
              <a:rPr lang="en-US" altLang="zh-CN" sz="2400" dirty="0" smtClean="0"/>
              <a:t>250×180 cm</a:t>
            </a:r>
            <a:r>
              <a:rPr lang="en-US" altLang="zh-CN" sz="2400" baseline="30000" dirty="0" smtClean="0"/>
              <a:t>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63452" y="5684394"/>
            <a:ext cx="381642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玻璃</a:t>
            </a:r>
            <a:r>
              <a:rPr lang="en-US" altLang="zh-CN" sz="2000" dirty="0" smtClean="0"/>
              <a:t>RPC gas gap140×40 cm</a:t>
            </a:r>
            <a:r>
              <a:rPr lang="en-US" altLang="zh-CN" sz="2000" baseline="30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2210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大面积宇宙线触发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系统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 SDU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416" y="1398301"/>
            <a:ext cx="6782544" cy="3132433"/>
          </a:xfrm>
        </p:spPr>
        <p:txBody>
          <a:bodyPr/>
          <a:lstStyle/>
          <a:p>
            <a:r>
              <a:rPr lang="zh-CN" altLang="en-US" sz="2400" dirty="0" smtClean="0"/>
              <a:t>山东大学采用闪烁体</a:t>
            </a:r>
            <a:r>
              <a:rPr lang="en-US" altLang="zh-CN" sz="2400" dirty="0" smtClean="0"/>
              <a:t>+</a:t>
            </a:r>
            <a:r>
              <a:rPr lang="zh-CN" altLang="en-US" sz="2400" dirty="0" smtClean="0"/>
              <a:t>波长位移光纤</a:t>
            </a:r>
            <a:r>
              <a:rPr lang="en-US" altLang="zh-CN" sz="2400" dirty="0" smtClean="0"/>
              <a:t>+PMT</a:t>
            </a:r>
            <a:r>
              <a:rPr lang="zh-CN" altLang="en-US" sz="2400" dirty="0" smtClean="0"/>
              <a:t>研制大面积宇宙线触发系统，用于</a:t>
            </a:r>
            <a:r>
              <a:rPr lang="en-US" altLang="zh-CN" sz="2400" dirty="0" smtClean="0"/>
              <a:t>RPC</a:t>
            </a:r>
            <a:r>
              <a:rPr lang="zh-CN" altLang="en-US" sz="2400" dirty="0" smtClean="0"/>
              <a:t>批量测试。</a:t>
            </a:r>
            <a:endParaRPr lang="en-US" altLang="zh-CN" sz="2400" dirty="0" smtClean="0"/>
          </a:p>
          <a:p>
            <a:r>
              <a:rPr lang="zh-CN" altLang="en-US" sz="2400" dirty="0" smtClean="0"/>
              <a:t>设计方案主要参数：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有效面积：</a:t>
            </a:r>
            <a:r>
              <a:rPr lang="en-US" altLang="zh-CN" sz="2000" dirty="0" smtClean="0"/>
              <a:t>200×130 cm</a:t>
            </a:r>
            <a:r>
              <a:rPr lang="en-US" altLang="zh-CN" sz="2000" baseline="30000" dirty="0" smtClean="0"/>
              <a:t>2</a:t>
            </a:r>
          </a:p>
          <a:p>
            <a:pPr lvl="1"/>
            <a:r>
              <a:rPr lang="zh-CN" altLang="en-US" sz="2000" dirty="0" smtClean="0"/>
              <a:t>闪烁体：</a:t>
            </a:r>
            <a:r>
              <a:rPr lang="en-US" altLang="zh-CN" sz="2000" dirty="0" smtClean="0"/>
              <a:t>130×25 cm</a:t>
            </a:r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×8</a:t>
            </a:r>
            <a:r>
              <a:rPr lang="zh-CN" altLang="en-US" sz="2000" dirty="0" smtClean="0"/>
              <a:t>块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WLS</a:t>
            </a:r>
            <a:r>
              <a:rPr lang="zh-CN" altLang="en-US" sz="2000" dirty="0" smtClean="0"/>
              <a:t>光纤：</a:t>
            </a:r>
            <a:r>
              <a:rPr lang="en-US" altLang="zh-CN" sz="2000" dirty="0" smtClean="0"/>
              <a:t>5</a:t>
            </a:r>
            <a:r>
              <a:rPr lang="zh-CN" altLang="en-US" sz="2000" dirty="0" smtClean="0"/>
              <a:t>米</a:t>
            </a:r>
            <a:r>
              <a:rPr lang="en-US" altLang="zh-CN" sz="2000" dirty="0" smtClean="0"/>
              <a:t>×3×8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pPr lvl="1"/>
            <a:r>
              <a:rPr lang="en-US" altLang="zh-CN" sz="2000" dirty="0" smtClean="0">
                <a:sym typeface="Wingdings" panose="05000000000000000000" pitchFamily="2" charset="2"/>
              </a:rPr>
              <a:t>24</a:t>
            </a:r>
            <a:r>
              <a:rPr lang="zh-CN" altLang="en-US" sz="2000" dirty="0" smtClean="0">
                <a:sym typeface="Wingdings" panose="05000000000000000000" pitchFamily="2" charset="2"/>
              </a:rPr>
              <a:t>根光纤接入同一个</a:t>
            </a:r>
            <a:r>
              <a:rPr lang="en-US" altLang="zh-CN" sz="2000" dirty="0" smtClean="0">
                <a:sym typeface="Wingdings" panose="05000000000000000000" pitchFamily="2" charset="2"/>
              </a:rPr>
              <a:t>PMT</a:t>
            </a:r>
            <a:endParaRPr lang="en-US" altLang="zh-CN" sz="20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403401"/>
            <a:ext cx="2280102" cy="30848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86" y="3634820"/>
            <a:ext cx="5727462" cy="266684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36" y="2167328"/>
            <a:ext cx="3718767" cy="142655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99" y="4218030"/>
            <a:ext cx="3064587" cy="2091492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609600" y="5390541"/>
            <a:ext cx="3241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100×25 cm</a:t>
            </a:r>
            <a:r>
              <a:rPr lang="en-US" altLang="zh-CN" sz="2000" baseline="30000" dirty="0" smtClean="0"/>
              <a:t>2</a:t>
            </a:r>
            <a:r>
              <a:rPr lang="zh-CN" altLang="en-US" sz="2000" dirty="0"/>
              <a:t>原型探测器</a:t>
            </a:r>
            <a:r>
              <a:rPr lang="zh-CN" altLang="en-US" sz="2000" dirty="0" smtClean="0"/>
              <a:t>：宇宙线</a:t>
            </a:r>
            <a:r>
              <a:rPr lang="en-US" altLang="zh-CN" sz="2000" dirty="0" smtClean="0"/>
              <a:t>μ</a:t>
            </a:r>
            <a:r>
              <a:rPr lang="zh-CN" altLang="en-US" sz="2000" dirty="0" smtClean="0"/>
              <a:t>子谱</a:t>
            </a:r>
            <a:endParaRPr lang="en-US" altLang="zh-CN" sz="2000" dirty="0"/>
          </a:p>
        </p:txBody>
      </p:sp>
      <p:sp>
        <p:nvSpPr>
          <p:cNvPr id="41" name="矩形 40"/>
          <p:cNvSpPr/>
          <p:nvPr/>
        </p:nvSpPr>
        <p:spPr>
          <a:xfrm>
            <a:off x="4999775" y="2439242"/>
            <a:ext cx="3010463" cy="64633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已采购波长位移光纤和</a:t>
            </a:r>
            <a:r>
              <a:rPr lang="en-US" altLang="zh-CN" dirty="0"/>
              <a:t>PMT</a:t>
            </a:r>
          </a:p>
          <a:p>
            <a:r>
              <a:rPr lang="zh-CN" altLang="en-US" dirty="0"/>
              <a:t>已签订闪烁体采购合同</a:t>
            </a:r>
          </a:p>
        </p:txBody>
      </p:sp>
    </p:spTree>
    <p:extLst>
      <p:ext uri="{BB962C8B-B14F-4D97-AF65-F5344CB8AC3E}">
        <p14:creationId xmlns:p14="http://schemas.microsoft.com/office/powerpoint/2010/main" val="381692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RPC R&amp;D @ SJTU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768291" y="955041"/>
            <a:ext cx="627703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1200" dirty="0" smtClean="0"/>
              <a:t>详见</a:t>
            </a:r>
            <a:r>
              <a:rPr lang="en-US" altLang="zh-CN" sz="1200" dirty="0"/>
              <a:t>Francois</a:t>
            </a:r>
            <a:r>
              <a:rPr lang="zh-CN" altLang="en-US" sz="1200" dirty="0" smtClean="0"/>
              <a:t>报告：“</a:t>
            </a:r>
            <a:r>
              <a:rPr lang="en-US" altLang="zh-CN" sz="1200" dirty="0"/>
              <a:t>Resistive Plate Chamber upgrade studies for the ATLAS Phase-II</a:t>
            </a:r>
            <a:r>
              <a:rPr lang="zh-CN" altLang="en-US" sz="1200" dirty="0" smtClean="0"/>
              <a:t>”</a:t>
            </a:r>
            <a:endParaRPr lang="zh-CN" altLang="en-US" sz="12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471819D2-FE4D-F545-9EF4-AA5A885F3AF9}"/>
              </a:ext>
            </a:extLst>
          </p:cNvPr>
          <p:cNvSpPr txBox="1">
            <a:spLocks/>
          </p:cNvSpPr>
          <p:nvPr/>
        </p:nvSpPr>
        <p:spPr>
          <a:xfrm>
            <a:off x="739845" y="1418631"/>
            <a:ext cx="5429110" cy="2850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自去年以来，搭建了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RPC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测试平台，并建立了两套气体系统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ATLAS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SDHCAL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，分别为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bakelite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RPC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提供气体混合。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RPC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的基本测试已经开始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气流模拟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：利用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RPC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气流模拟来优化气室的制作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进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出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气孔的位置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垫片的间隔、相对位置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垫片的尺寸，等等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玻璃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RPC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制作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基于不同的结构设计来制作玻璃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RPC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并进行漏气等测试，在科大喷涂石墨层以及进行后续相关测试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同时也利用科大提供的玻璃制作了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RPC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气室。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可能由于所用垫片不同或是其他制作的原因，测试的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I-V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曲线和科大的有所不同，需要进一步研究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xmlns="" id="{BFD394FB-6F38-1F46-B5E0-61677EFB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6" t="7303" r="32051" b="7460"/>
          <a:stretch>
            <a:fillRect/>
          </a:stretch>
        </p:blipFill>
        <p:spPr bwMode="auto">
          <a:xfrm>
            <a:off x="479376" y="4127402"/>
            <a:ext cx="1584150" cy="213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006" t="7303" r="32051" b="74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xmlns="" id="{996CBAF2-543C-7644-BCFB-598AAD713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5" r="18335"/>
          <a:stretch>
            <a:fillRect/>
          </a:stretch>
        </p:blipFill>
        <p:spPr bwMode="auto">
          <a:xfrm>
            <a:off x="2376037" y="4604580"/>
            <a:ext cx="1789563" cy="137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445" r="1833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xmlns="" id="{63D8702B-1135-6C4E-B001-DFF54E77B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793" y="4324695"/>
            <a:ext cx="2283271" cy="1829287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B7F818AA-4513-CB47-859F-FBC55CD85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455323"/>
            <a:ext cx="4750528" cy="267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Content Placeholder 6">
            <a:extLst>
              <a:ext uri="{FF2B5EF4-FFF2-40B4-BE49-F238E27FC236}">
                <a16:creationId xmlns:a16="http://schemas.microsoft.com/office/drawing/2014/main" xmlns="" id="{853BD8C4-C37C-4D40-A44F-A8824137E043}"/>
              </a:ext>
            </a:extLst>
          </p:cNvPr>
          <p:cNvSpPr txBox="1">
            <a:spLocks/>
          </p:cNvSpPr>
          <p:nvPr/>
        </p:nvSpPr>
        <p:spPr>
          <a:xfrm>
            <a:off x="6853661" y="4379517"/>
            <a:ext cx="4947285" cy="1838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下一步计划</a:t>
            </a: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进一步完善宇宙射线测试平台：调试信号读出，提升气体湿度控制，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</a:p>
          <a:p>
            <a:pPr lvl="1">
              <a:lnSpc>
                <a:spcPct val="100000"/>
              </a:lnSpc>
            </a:pP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优化玻璃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RPC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的制作流程、材料和技术，深化对气流模拟以及气体混合模拟的研究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设计、测试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RPC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，参与相关大规模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生产</a:t>
            </a:r>
            <a:endParaRPr lang="en-US" altLang="zh-CN" sz="1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1503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71664" y="2708920"/>
            <a:ext cx="6203032" cy="1872208"/>
          </a:xfrm>
        </p:spPr>
        <p:txBody>
          <a:bodyPr/>
          <a:lstStyle/>
          <a:p>
            <a:r>
              <a:rPr lang="zh-CN" altLang="en-US" dirty="0" smtClean="0"/>
              <a:t>前向缪子探测器研究进展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159896" y="5661248"/>
            <a:ext cx="669766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详见刘建北教授报告：“</a:t>
            </a:r>
            <a:r>
              <a:rPr lang="en-US" altLang="zh-CN" sz="1600" dirty="0"/>
              <a:t>R&amp;D progress on the large-eta muon tagger </a:t>
            </a:r>
            <a:r>
              <a:rPr lang="zh-CN" altLang="en-US" sz="1600" dirty="0" smtClean="0"/>
              <a:t>”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9508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课题目标</a:t>
            </a:r>
            <a:r>
              <a:rPr lang="en-US" altLang="zh-CN" dirty="0"/>
              <a:t>,</a:t>
            </a:r>
            <a:r>
              <a:rPr lang="zh-CN" altLang="en-US" dirty="0"/>
              <a:t>考核指标以及本年度计划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12" name="object 5"/>
          <p:cNvSpPr txBox="1"/>
          <p:nvPr/>
        </p:nvSpPr>
        <p:spPr>
          <a:xfrm>
            <a:off x="1086119" y="1583960"/>
            <a:ext cx="10260169" cy="4421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3200" b="1" dirty="0" err="1">
                <a:solidFill>
                  <a:prstClr val="black"/>
                </a:solidFill>
                <a:latin typeface="宋体"/>
                <a:ea typeface="+mn-ea"/>
                <a:cs typeface="宋体"/>
              </a:rPr>
              <a:t>课</a:t>
            </a:r>
            <a:r>
              <a:rPr sz="3200" b="1" spc="25" dirty="0" err="1">
                <a:solidFill>
                  <a:prstClr val="black"/>
                </a:solidFill>
                <a:latin typeface="宋体"/>
                <a:ea typeface="+mn-ea"/>
                <a:cs typeface="宋体"/>
              </a:rPr>
              <a:t>题目</a:t>
            </a:r>
            <a:r>
              <a:rPr sz="3200" b="1" dirty="0" err="1">
                <a:solidFill>
                  <a:prstClr val="black"/>
                </a:solidFill>
                <a:latin typeface="宋体"/>
                <a:ea typeface="+mn-ea"/>
                <a:cs typeface="宋体"/>
              </a:rPr>
              <a:t>标</a:t>
            </a:r>
            <a:r>
              <a:rPr sz="3200" b="1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：</a:t>
            </a:r>
          </a:p>
          <a:p>
            <a:pPr marL="12700" marR="5080" indent="522605" fontAlgn="auto">
              <a:spcBef>
                <a:spcPts val="5"/>
              </a:spcBef>
              <a:spcAft>
                <a:spcPts val="0"/>
              </a:spcAft>
            </a:pPr>
            <a:r>
              <a:rPr sz="21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宋体"/>
              </a:rPr>
              <a:t>研</a:t>
            </a:r>
            <a:r>
              <a:rPr sz="2100" b="1" spc="20" dirty="0" err="1">
                <a:solidFill>
                  <a:prstClr val="black"/>
                </a:solidFill>
                <a:latin typeface="Calibri" panose="020F0502020204030204"/>
                <a:ea typeface="+mn-ea"/>
                <a:cs typeface="宋体"/>
              </a:rPr>
              <a:t>制满</a:t>
            </a:r>
            <a:r>
              <a:rPr sz="2100" b="1" spc="5" dirty="0" err="1">
                <a:solidFill>
                  <a:prstClr val="black"/>
                </a:solidFill>
                <a:latin typeface="Calibri" panose="020F0502020204030204"/>
                <a:ea typeface="+mn-ea"/>
                <a:cs typeface="宋体"/>
              </a:rPr>
              <a:t>足</a:t>
            </a:r>
            <a:r>
              <a:rPr sz="2100" b="1" spc="-160" dirty="0" err="1">
                <a:solidFill>
                  <a:prstClr val="black"/>
                </a:solidFill>
                <a:latin typeface="Calibri" panose="020F0502020204030204"/>
                <a:ea typeface="+mn-ea"/>
                <a:cs typeface="Times New Roman"/>
              </a:rPr>
              <a:t>A</a:t>
            </a:r>
            <a:r>
              <a:rPr sz="2100" b="1" spc="-5" dirty="0" err="1">
                <a:solidFill>
                  <a:prstClr val="black"/>
                </a:solidFill>
                <a:latin typeface="Calibri" panose="020F0502020204030204"/>
                <a:ea typeface="+mn-ea"/>
                <a:cs typeface="Times New Roman"/>
              </a:rPr>
              <a:t>TL</a:t>
            </a:r>
            <a:r>
              <a:rPr sz="2100" b="1" spc="-10" dirty="0" err="1">
                <a:solidFill>
                  <a:prstClr val="black"/>
                </a:solidFill>
                <a:latin typeface="Calibri" panose="020F0502020204030204"/>
                <a:ea typeface="+mn-ea"/>
                <a:cs typeface="Times New Roman"/>
              </a:rPr>
              <a:t>A</a:t>
            </a:r>
            <a:r>
              <a:rPr sz="2100" b="1" spc="229" dirty="0" err="1">
                <a:solidFill>
                  <a:prstClr val="black"/>
                </a:solidFill>
                <a:latin typeface="Calibri" panose="020F0502020204030204"/>
                <a:ea typeface="+mn-ea"/>
                <a:cs typeface="Times New Roman"/>
              </a:rPr>
              <a:t>S</a:t>
            </a:r>
            <a:r>
              <a:rPr sz="21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宋体"/>
              </a:rPr>
              <a:t>二</a:t>
            </a:r>
            <a:r>
              <a:rPr sz="2100" b="1" spc="20" dirty="0" err="1">
                <a:solidFill>
                  <a:prstClr val="black"/>
                </a:solidFill>
                <a:latin typeface="Calibri" panose="020F0502020204030204"/>
                <a:ea typeface="+mn-ea"/>
                <a:cs typeface="宋体"/>
              </a:rPr>
              <a:t>期升</a:t>
            </a:r>
            <a:r>
              <a:rPr sz="21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宋体"/>
              </a:rPr>
              <a:t>级</a:t>
            </a:r>
            <a:r>
              <a:rPr sz="2100" b="1" spc="20" dirty="0" err="1">
                <a:solidFill>
                  <a:prstClr val="black"/>
                </a:solidFill>
                <a:latin typeface="Calibri" panose="020F0502020204030204"/>
                <a:ea typeface="+mn-ea"/>
                <a:cs typeface="宋体"/>
              </a:rPr>
              <a:t>要</a:t>
            </a:r>
            <a:r>
              <a:rPr sz="21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宋体"/>
              </a:rPr>
              <a:t>求</a:t>
            </a:r>
            <a:r>
              <a:rPr sz="2100" b="1" spc="20" dirty="0" err="1">
                <a:solidFill>
                  <a:prstClr val="black"/>
                </a:solidFill>
                <a:latin typeface="Calibri" panose="020F0502020204030204"/>
                <a:ea typeface="+mn-ea"/>
                <a:cs typeface="宋体"/>
              </a:rPr>
              <a:t>的</a:t>
            </a:r>
            <a:r>
              <a:rPr sz="21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宋体"/>
              </a:rPr>
              <a:t>基</a:t>
            </a:r>
            <a:r>
              <a:rPr sz="2100" b="1" spc="20" dirty="0" err="1">
                <a:solidFill>
                  <a:prstClr val="black"/>
                </a:solidFill>
                <a:latin typeface="Calibri" panose="020F0502020204030204"/>
                <a:ea typeface="+mn-ea"/>
                <a:cs typeface="宋体"/>
              </a:rPr>
              <a:t>于</a:t>
            </a:r>
            <a:r>
              <a:rPr sz="21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宋体"/>
              </a:rPr>
              <a:t>多</a:t>
            </a:r>
            <a:r>
              <a:rPr sz="2100" b="1" spc="20" dirty="0" err="1">
                <a:solidFill>
                  <a:prstClr val="black"/>
                </a:solidFill>
                <a:latin typeface="Calibri" panose="020F0502020204030204"/>
                <a:ea typeface="+mn-ea"/>
                <a:cs typeface="宋体"/>
              </a:rPr>
              <a:t>气隙</a:t>
            </a:r>
            <a:r>
              <a:rPr sz="21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宋体"/>
              </a:rPr>
              <a:t>阻</a:t>
            </a:r>
            <a:r>
              <a:rPr sz="2100" b="1" spc="15" dirty="0" err="1">
                <a:solidFill>
                  <a:prstClr val="black"/>
                </a:solidFill>
                <a:latin typeface="Calibri" panose="020F0502020204030204"/>
                <a:ea typeface="+mn-ea"/>
                <a:cs typeface="宋体"/>
              </a:rPr>
              <a:t>性</a:t>
            </a:r>
            <a:r>
              <a:rPr sz="2100" b="1" spc="120" dirty="0" err="1">
                <a:solidFill>
                  <a:prstClr val="black"/>
                </a:solidFill>
                <a:latin typeface="Calibri" panose="020F0502020204030204"/>
                <a:ea typeface="+mn-ea"/>
                <a:cs typeface="Times New Roman"/>
              </a:rPr>
              <a:t>GE</a:t>
            </a:r>
            <a:r>
              <a:rPr sz="2100" b="1" spc="-125" dirty="0" err="1">
                <a:solidFill>
                  <a:prstClr val="black"/>
                </a:solidFill>
                <a:latin typeface="Calibri" panose="020F0502020204030204"/>
                <a:ea typeface="+mn-ea"/>
                <a:cs typeface="Times New Roman"/>
              </a:rPr>
              <a:t>M</a:t>
            </a:r>
            <a:r>
              <a:rPr sz="21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宋体"/>
              </a:rPr>
              <a:t>的</a:t>
            </a:r>
            <a:r>
              <a:rPr sz="2100" b="1" spc="20" dirty="0" err="1">
                <a:solidFill>
                  <a:prstClr val="black"/>
                </a:solidFill>
                <a:latin typeface="Calibri" panose="020F0502020204030204"/>
                <a:ea typeface="+mn-ea"/>
                <a:cs typeface="Microsoft JhengHei"/>
              </a:rPr>
              <a:t>前</a:t>
            </a:r>
            <a:r>
              <a:rPr sz="21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Microsoft JhengHei"/>
              </a:rPr>
              <a:t>向</a:t>
            </a:r>
            <a:r>
              <a:rPr sz="2100" b="1" spc="155" dirty="0" err="1">
                <a:solidFill>
                  <a:prstClr val="black"/>
                </a:solidFill>
                <a:latin typeface="Calibri" panose="020F0502020204030204"/>
                <a:ea typeface="+mn-ea"/>
                <a:cs typeface="Times New Roman"/>
              </a:rPr>
              <a:t>μ</a:t>
            </a:r>
            <a:r>
              <a:rPr sz="21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Microsoft JhengHei"/>
              </a:rPr>
              <a:t>子</a:t>
            </a:r>
            <a:r>
              <a:rPr sz="2100" b="1" spc="20" dirty="0" err="1">
                <a:solidFill>
                  <a:prstClr val="black"/>
                </a:solidFill>
                <a:latin typeface="Calibri" panose="020F0502020204030204"/>
                <a:ea typeface="+mn-ea"/>
                <a:cs typeface="Microsoft JhengHei"/>
              </a:rPr>
              <a:t>探测</a:t>
            </a:r>
            <a:r>
              <a:rPr sz="21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Microsoft JhengHei"/>
              </a:rPr>
              <a:t>器</a:t>
            </a:r>
            <a:r>
              <a:rPr sz="2100" b="1" spc="20" dirty="0" err="1">
                <a:solidFill>
                  <a:prstClr val="black"/>
                </a:solidFill>
                <a:latin typeface="Calibri" panose="020F0502020204030204"/>
                <a:ea typeface="+mn-ea"/>
                <a:cs typeface="Microsoft JhengHei"/>
              </a:rPr>
              <a:t>原</a:t>
            </a:r>
            <a:r>
              <a:rPr sz="21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Microsoft JhengHei"/>
              </a:rPr>
              <a:t>型</a:t>
            </a:r>
            <a:endParaRPr sz="2100" b="1" dirty="0">
              <a:solidFill>
                <a:prstClr val="black"/>
              </a:solidFill>
              <a:latin typeface="Calibri" panose="020F0502020204030204"/>
              <a:ea typeface="+mn-ea"/>
              <a:cs typeface="Microsoft JhengHei"/>
            </a:endParaRPr>
          </a:p>
          <a:p>
            <a:pPr fontAlgn="auto">
              <a:spcBef>
                <a:spcPts val="25"/>
              </a:spcBef>
              <a:spcAft>
                <a:spcPts val="0"/>
              </a:spcAft>
            </a:pPr>
            <a:endParaRPr sz="225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考</a:t>
            </a:r>
            <a:r>
              <a:rPr sz="3200" b="1" spc="25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核指</a:t>
            </a:r>
            <a:r>
              <a:rPr sz="3200" b="1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标：</a:t>
            </a:r>
          </a:p>
          <a:p>
            <a:pPr marL="355600" indent="-342900" fontAlgn="auto">
              <a:spcBef>
                <a:spcPts val="1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355600" algn="l"/>
                <a:tab pos="1803400" algn="l"/>
              </a:tabLst>
            </a:pPr>
            <a:r>
              <a:rPr sz="2100" b="1" spc="20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计</a:t>
            </a:r>
            <a:r>
              <a:rPr sz="2100" b="1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数</a:t>
            </a:r>
            <a:r>
              <a:rPr sz="2100" b="1" spc="20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率</a:t>
            </a:r>
            <a:r>
              <a:rPr sz="2100" b="1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：	</a:t>
            </a:r>
            <a:r>
              <a:rPr sz="2100" b="1" spc="100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～</a:t>
            </a:r>
            <a:r>
              <a:rPr sz="2100" b="1" spc="10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100kHz/cm</a:t>
            </a:r>
            <a:r>
              <a:rPr sz="2100" b="1" spc="150" baseline="25793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2</a:t>
            </a:r>
            <a:endParaRPr sz="2100" b="1" baseline="25793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355600" algn="l"/>
              </a:tabLst>
            </a:pPr>
            <a:r>
              <a:rPr sz="2100" b="1" spc="20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时</a:t>
            </a:r>
            <a:r>
              <a:rPr sz="2100" b="1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间</a:t>
            </a:r>
            <a:r>
              <a:rPr sz="2100" b="1" spc="20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分</a:t>
            </a:r>
            <a:r>
              <a:rPr sz="2100" b="1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辨：</a:t>
            </a:r>
            <a:r>
              <a:rPr sz="2100" b="1" spc="85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 </a:t>
            </a:r>
            <a:r>
              <a:rPr sz="2100" b="1" spc="4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&lt;</a:t>
            </a:r>
            <a:r>
              <a:rPr sz="2100" b="1" spc="2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2100" b="1" spc="229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1ns</a:t>
            </a:r>
            <a:endParaRPr sz="2100" b="1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55600" indent="-342900" fontAlgn="auto">
              <a:lnSpc>
                <a:spcPts val="2520"/>
              </a:lnSpc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355600" algn="l"/>
              </a:tabLst>
            </a:pPr>
            <a:r>
              <a:rPr sz="2100" b="1" spc="20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位</a:t>
            </a:r>
            <a:r>
              <a:rPr sz="2100" b="1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置</a:t>
            </a:r>
            <a:r>
              <a:rPr sz="2100" b="1" spc="20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分</a:t>
            </a:r>
            <a:r>
              <a:rPr sz="2100" b="1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辨：</a:t>
            </a:r>
            <a:r>
              <a:rPr sz="2100" b="1" spc="80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 </a:t>
            </a:r>
            <a:r>
              <a:rPr sz="2100" b="1" spc="4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&lt;</a:t>
            </a:r>
            <a:r>
              <a:rPr sz="2100" b="1" spc="2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2100" b="1" spc="14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150μm</a:t>
            </a:r>
            <a:endParaRPr sz="2100" b="1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sz="2100" b="1" spc="20" dirty="0" err="1">
                <a:solidFill>
                  <a:prstClr val="black"/>
                </a:solidFill>
                <a:latin typeface="宋体"/>
                <a:ea typeface="+mn-ea"/>
                <a:cs typeface="宋体"/>
              </a:rPr>
              <a:t>探</a:t>
            </a:r>
            <a:r>
              <a:rPr sz="2100" b="1" dirty="0" err="1">
                <a:solidFill>
                  <a:prstClr val="black"/>
                </a:solidFill>
                <a:latin typeface="宋体"/>
                <a:ea typeface="+mn-ea"/>
                <a:cs typeface="宋体"/>
              </a:rPr>
              <a:t>测</a:t>
            </a:r>
            <a:r>
              <a:rPr sz="2100" b="1" spc="20" dirty="0" err="1">
                <a:solidFill>
                  <a:prstClr val="black"/>
                </a:solidFill>
                <a:latin typeface="宋体"/>
                <a:ea typeface="+mn-ea"/>
                <a:cs typeface="宋体"/>
              </a:rPr>
              <a:t>效</a:t>
            </a:r>
            <a:r>
              <a:rPr sz="2100" b="1" dirty="0" err="1">
                <a:solidFill>
                  <a:prstClr val="black"/>
                </a:solidFill>
                <a:latin typeface="宋体"/>
                <a:ea typeface="+mn-ea"/>
                <a:cs typeface="宋体"/>
              </a:rPr>
              <a:t>率</a:t>
            </a:r>
            <a:r>
              <a:rPr sz="2100" b="1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：</a:t>
            </a:r>
            <a:r>
              <a:rPr sz="2100" b="1" spc="85" dirty="0">
                <a:solidFill>
                  <a:prstClr val="black"/>
                </a:solidFill>
                <a:latin typeface="宋体"/>
                <a:ea typeface="+mn-ea"/>
                <a:cs typeface="宋体"/>
              </a:rPr>
              <a:t> </a:t>
            </a:r>
            <a:r>
              <a:rPr sz="2100" b="1" spc="4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&gt;</a:t>
            </a:r>
            <a:r>
              <a:rPr sz="2100" b="1" spc="2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2100" b="1" spc="11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95%</a:t>
            </a:r>
            <a:endParaRPr lang="en-US" sz="2100" b="1" spc="11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endParaRPr lang="en-US" altLang="zh-CN" sz="3600" b="1" dirty="0">
              <a:solidFill>
                <a:prstClr val="black"/>
              </a:solidFill>
              <a:latin typeface="宋体"/>
              <a:ea typeface="宋体" panose="02010600030101010101" pitchFamily="2" charset="-122"/>
              <a:cs typeface="宋体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宋体"/>
                <a:ea typeface="宋体" panose="02010600030101010101" pitchFamily="2" charset="-122"/>
                <a:cs typeface="宋体"/>
              </a:rPr>
              <a:t>本年度计划：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       </a:t>
            </a:r>
            <a:r>
              <a:rPr lang="zh-CN" altLang="en-US" sz="2100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多气隙阻性</a:t>
            </a:r>
            <a:r>
              <a:rPr lang="en-US" altLang="zh-CN" sz="2100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GEM </a:t>
            </a:r>
            <a:r>
              <a:rPr lang="zh-CN" altLang="en-US" sz="2100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探测器原型时间分辨好于</a:t>
            </a:r>
            <a:r>
              <a:rPr lang="en-US" altLang="zh-CN" sz="2100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1ns</a:t>
            </a:r>
            <a:endParaRPr lang="zh-CN" altLang="en-US" sz="2100" b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Times New Roman"/>
            </a:endParaRP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3D7FD646-5A7D-514C-9E97-D9702BF06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2924944"/>
            <a:ext cx="4388964" cy="256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4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本年度研究进展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14" name="object 6"/>
          <p:cNvSpPr txBox="1"/>
          <p:nvPr/>
        </p:nvSpPr>
        <p:spPr>
          <a:xfrm>
            <a:off x="2103461" y="2905694"/>
            <a:ext cx="7054316" cy="73866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6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6235" algn="l"/>
              </a:tabLst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Microsoft JhengHei"/>
              </a:rPr>
              <a:t>制作出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Microsoft JhengHei"/>
              </a:rPr>
              <a:t>4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Microsoft JhengHei"/>
              </a:rPr>
              <a:t>气隙全阻性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Microsoft JhengHei"/>
              </a:rPr>
              <a:t>GEM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Microsoft JhengHei"/>
              </a:rPr>
              <a:t>探测器原型，无感应信号。</a:t>
            </a:r>
            <a:r>
              <a:rPr kumimoji="0" lang="en-HK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Microsoft JhengHei"/>
              </a:rPr>
              <a:t/>
            </a:r>
            <a:br>
              <a:rPr kumimoji="0" lang="en-HK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Microsoft JhengHei"/>
              </a:rPr>
            </a:b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Microsoft JhengHei"/>
              </a:rPr>
              <a:t>原因推断：有效权场比低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Microsoft JhengHei"/>
              </a:rPr>
              <a:t>+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Microsoft JhengHei"/>
              </a:rPr>
              <a:t> 增益偏低</a:t>
            </a:r>
            <a:endParaRPr kumimoji="0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Microsoft JhengHei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xmlns="" id="{02FD3EEF-ED1D-3E4D-9D18-3D0D7FD77AF2}"/>
              </a:ext>
            </a:extLst>
          </p:cNvPr>
          <p:cNvSpPr txBox="1"/>
          <p:nvPr/>
        </p:nvSpPr>
        <p:spPr>
          <a:xfrm>
            <a:off x="1858115" y="1910956"/>
            <a:ext cx="7608422" cy="369332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23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6235" algn="l"/>
              </a:tabLst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Microsoft JhengHei"/>
              </a:rPr>
              <a:t>研制出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JhengHei"/>
              </a:rPr>
              <a:t> “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JhengHei"/>
              </a:rPr>
              <a:t>DLC+Cu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JhengHei"/>
              </a:rPr>
              <a:t>”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Microsoft JhengHei"/>
              </a:rPr>
              <a:t>阻性电极，进而腐蚀出全阻型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Microsoft JhengHei"/>
              </a:rPr>
              <a:t>GEM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Microsoft JhengHei"/>
              </a:rPr>
              <a:t>结构。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Microsoft JhengHei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xmlns="" id="{11F1255C-1951-C84D-A9DA-0F90FA9C57D7}"/>
              </a:ext>
            </a:extLst>
          </p:cNvPr>
          <p:cNvSpPr txBox="1"/>
          <p:nvPr/>
        </p:nvSpPr>
        <p:spPr>
          <a:xfrm>
            <a:off x="2174715" y="4264046"/>
            <a:ext cx="6931528" cy="73866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6235" algn="l"/>
              </a:tabLst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Microsoft JhengHei"/>
              </a:rPr>
              <a:t>暂停全阻性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Microsoft JhengHei"/>
              </a:rPr>
              <a:t>GEM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Microsoft JhengHei"/>
              </a:rPr>
              <a:t>技术路线，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尝试采用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DLC-THGEM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技术路线研制全阻性井型结构。</a:t>
            </a:r>
            <a:endParaRPr kumimoji="0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BB39D5A2-8AA8-FE45-B1B1-FBBE36187F5C}"/>
              </a:ext>
            </a:extLst>
          </p:cNvPr>
          <p:cNvSpPr txBox="1"/>
          <p:nvPr/>
        </p:nvSpPr>
        <p:spPr>
          <a:xfrm>
            <a:off x="2044086" y="5624061"/>
            <a:ext cx="7422451" cy="369332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6235" algn="l"/>
              </a:tabLst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试制出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4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气隙全阻性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TH</a:t>
            </a:r>
            <a:r>
              <a:rPr kumimoji="0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GEM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探测器原型，并观测到信号。</a:t>
            </a:r>
            <a:endParaRPr kumimoji="0" sz="13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Microsoft JhengHei"/>
            </a:endParaRPr>
          </a:p>
        </p:txBody>
      </p:sp>
      <p:sp>
        <p:nvSpPr>
          <p:cNvPr id="18" name="Right Arrow 9">
            <a:extLst>
              <a:ext uri="{FF2B5EF4-FFF2-40B4-BE49-F238E27FC236}">
                <a16:creationId xmlns:a16="http://schemas.microsoft.com/office/drawing/2014/main" xmlns="" id="{5EE6115B-4B14-7143-9AE8-581C9FA5523A}"/>
              </a:ext>
            </a:extLst>
          </p:cNvPr>
          <p:cNvSpPr/>
          <p:nvPr/>
        </p:nvSpPr>
        <p:spPr>
          <a:xfrm rot="5400000">
            <a:off x="5159830" y="2476007"/>
            <a:ext cx="576808" cy="25617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Arrow 10">
            <a:extLst>
              <a:ext uri="{FF2B5EF4-FFF2-40B4-BE49-F238E27FC236}">
                <a16:creationId xmlns:a16="http://schemas.microsoft.com/office/drawing/2014/main" xmlns="" id="{E7A4DE46-0586-1F41-95EE-2D341BCA3D73}"/>
              </a:ext>
            </a:extLst>
          </p:cNvPr>
          <p:cNvSpPr/>
          <p:nvPr/>
        </p:nvSpPr>
        <p:spPr>
          <a:xfrm rot="5400000">
            <a:off x="5169730" y="3827818"/>
            <a:ext cx="576808" cy="25617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ight Arrow 11">
            <a:extLst>
              <a:ext uri="{FF2B5EF4-FFF2-40B4-BE49-F238E27FC236}">
                <a16:creationId xmlns:a16="http://schemas.microsoft.com/office/drawing/2014/main" xmlns="" id="{5F81CDB3-BE68-A440-9B35-FEC9A84AC13C}"/>
              </a:ext>
            </a:extLst>
          </p:cNvPr>
          <p:cNvSpPr/>
          <p:nvPr/>
        </p:nvSpPr>
        <p:spPr>
          <a:xfrm rot="5400000">
            <a:off x="5159829" y="5182759"/>
            <a:ext cx="576808" cy="25617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708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</a:rPr>
              <a:t>“</a:t>
            </a:r>
            <a:r>
              <a:rPr lang="en-US" altLang="zh-CN" dirty="0" err="1">
                <a:latin typeface="+mn-lt"/>
              </a:rPr>
              <a:t>DLC+Cu</a:t>
            </a:r>
            <a:r>
              <a:rPr lang="en-US" altLang="zh-CN" dirty="0">
                <a:latin typeface="+mn-lt"/>
              </a:rPr>
              <a:t>”</a:t>
            </a:r>
            <a:r>
              <a:rPr lang="zh-CN" altLang="en-US" dirty="0">
                <a:latin typeface="+mn-lt"/>
              </a:rPr>
              <a:t>阻性电极，全阻性</a:t>
            </a:r>
            <a:r>
              <a:rPr lang="en-US" altLang="zh-CN" dirty="0">
                <a:latin typeface="+mn-lt"/>
              </a:rPr>
              <a:t>GEM</a:t>
            </a:r>
            <a:r>
              <a:rPr lang="zh-CN" altLang="en-US" dirty="0">
                <a:latin typeface="+mn-lt"/>
              </a:rPr>
              <a:t>结构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2668732" y="4450312"/>
            <a:ext cx="7381345" cy="1573657"/>
            <a:chOff x="1200845" y="771940"/>
            <a:chExt cx="7741156" cy="1795202"/>
          </a:xfrm>
        </p:grpSpPr>
        <p:cxnSp>
          <p:nvCxnSpPr>
            <p:cNvPr id="58" name="直接箭头连接符 57"/>
            <p:cNvCxnSpPr/>
            <p:nvPr/>
          </p:nvCxnSpPr>
          <p:spPr>
            <a:xfrm flipV="1">
              <a:off x="2934902" y="1118700"/>
              <a:ext cx="416083" cy="1662"/>
            </a:xfrm>
            <a:prstGeom prst="straightConnector1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59" name="组合 58"/>
            <p:cNvGrpSpPr/>
            <p:nvPr/>
          </p:nvGrpSpPr>
          <p:grpSpPr>
            <a:xfrm>
              <a:off x="3416595" y="1938553"/>
              <a:ext cx="1608364" cy="628589"/>
              <a:chOff x="3416595" y="1938553"/>
              <a:chExt cx="1608364" cy="628589"/>
            </a:xfrm>
          </p:grpSpPr>
          <p:sp>
            <p:nvSpPr>
              <p:cNvPr id="101" name="矩形 100"/>
              <p:cNvSpPr/>
              <p:nvPr/>
            </p:nvSpPr>
            <p:spPr>
              <a:xfrm>
                <a:off x="3416595" y="2050136"/>
                <a:ext cx="1608364" cy="438062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416595" y="2488197"/>
                <a:ext cx="1608364" cy="45719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" name="梯形 102"/>
              <p:cNvSpPr/>
              <p:nvPr/>
            </p:nvSpPr>
            <p:spPr>
              <a:xfrm rot="10800000">
                <a:off x="3898288" y="1938553"/>
                <a:ext cx="644978" cy="628589"/>
              </a:xfrm>
              <a:prstGeom prst="trapezoid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60" name="直接箭头连接符 59"/>
            <p:cNvCxnSpPr/>
            <p:nvPr/>
          </p:nvCxnSpPr>
          <p:spPr>
            <a:xfrm flipH="1" flipV="1">
              <a:off x="2911446" y="2269167"/>
              <a:ext cx="416083" cy="1662"/>
            </a:xfrm>
            <a:prstGeom prst="straightConnector1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直接箭头连接符 60"/>
            <p:cNvCxnSpPr/>
            <p:nvPr/>
          </p:nvCxnSpPr>
          <p:spPr>
            <a:xfrm flipV="1">
              <a:off x="5123957" y="1116128"/>
              <a:ext cx="416083" cy="1662"/>
            </a:xfrm>
            <a:prstGeom prst="straightConnector1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2" name="直接箭头连接符 61"/>
            <p:cNvCxnSpPr/>
            <p:nvPr/>
          </p:nvCxnSpPr>
          <p:spPr>
            <a:xfrm rot="5400000" flipV="1">
              <a:off x="6225125" y="1677248"/>
              <a:ext cx="416083" cy="1662"/>
            </a:xfrm>
            <a:prstGeom prst="straightConnector1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3" name="矩形 62"/>
            <p:cNvSpPr/>
            <p:nvPr/>
          </p:nvSpPr>
          <p:spPr>
            <a:xfrm>
              <a:off x="8173586" y="1516210"/>
              <a:ext cx="768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Apical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8173586" y="1956659"/>
              <a:ext cx="5473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DLC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173586" y="1138251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铜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1200845" y="1760746"/>
              <a:ext cx="1611603" cy="773170"/>
              <a:chOff x="1200845" y="1760746"/>
              <a:chExt cx="1611603" cy="773170"/>
            </a:xfrm>
          </p:grpSpPr>
          <p:grpSp>
            <p:nvGrpSpPr>
              <p:cNvPr id="93" name="组合 92"/>
              <p:cNvGrpSpPr/>
              <p:nvPr/>
            </p:nvGrpSpPr>
            <p:grpSpPr>
              <a:xfrm rot="10800000">
                <a:off x="1200845" y="1760746"/>
                <a:ext cx="1608364" cy="628589"/>
                <a:chOff x="9425400" y="795819"/>
                <a:chExt cx="1608364" cy="628589"/>
              </a:xfrm>
            </p:grpSpPr>
            <p:sp>
              <p:nvSpPr>
                <p:cNvPr id="98" name="矩形 97"/>
                <p:cNvSpPr/>
                <p:nvPr/>
              </p:nvSpPr>
              <p:spPr>
                <a:xfrm>
                  <a:off x="9425400" y="907402"/>
                  <a:ext cx="1608364" cy="438062"/>
                </a:xfrm>
                <a:prstGeom prst="rect">
                  <a:avLst/>
                </a:prstGeom>
                <a:solidFill>
                  <a:srgbClr val="C00000"/>
                </a:solidFill>
                <a:ln w="1270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9" name="矩形 98"/>
                <p:cNvSpPr/>
                <p:nvPr/>
              </p:nvSpPr>
              <p:spPr>
                <a:xfrm>
                  <a:off x="9425400" y="1345463"/>
                  <a:ext cx="1608364" cy="45719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0" name="梯形 99"/>
                <p:cNvSpPr/>
                <p:nvPr/>
              </p:nvSpPr>
              <p:spPr>
                <a:xfrm rot="10800000">
                  <a:off x="9907093" y="795819"/>
                  <a:ext cx="644978" cy="628589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94" name="组合 93"/>
              <p:cNvGrpSpPr/>
              <p:nvPr/>
            </p:nvGrpSpPr>
            <p:grpSpPr>
              <a:xfrm>
                <a:off x="1200846" y="2273115"/>
                <a:ext cx="1611602" cy="260801"/>
                <a:chOff x="5628154" y="2682180"/>
                <a:chExt cx="1611602" cy="260801"/>
              </a:xfrm>
            </p:grpSpPr>
            <p:sp>
              <p:nvSpPr>
                <p:cNvPr id="95" name="矩形 94"/>
                <p:cNvSpPr/>
                <p:nvPr/>
              </p:nvSpPr>
              <p:spPr>
                <a:xfrm>
                  <a:off x="5631392" y="2734613"/>
                  <a:ext cx="1605126" cy="162649"/>
                </a:xfrm>
                <a:prstGeom prst="rect">
                  <a:avLst/>
                </a:prstGeom>
                <a:solidFill>
                  <a:srgbClr val="C00000"/>
                </a:solidFill>
                <a:ln w="1270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>
                <a:xfrm>
                  <a:off x="5631392" y="2897262"/>
                  <a:ext cx="1608364" cy="45719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7" name="矩形 96"/>
                <p:cNvSpPr/>
                <p:nvPr/>
              </p:nvSpPr>
              <p:spPr>
                <a:xfrm>
                  <a:off x="5628154" y="2682180"/>
                  <a:ext cx="1608364" cy="45719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cxnSp>
          <p:nvCxnSpPr>
            <p:cNvPr id="67" name="直接箭头连接符 66"/>
            <p:cNvCxnSpPr/>
            <p:nvPr/>
          </p:nvCxnSpPr>
          <p:spPr>
            <a:xfrm flipH="1" flipV="1">
              <a:off x="5123957" y="2267505"/>
              <a:ext cx="416083" cy="1662"/>
            </a:xfrm>
            <a:prstGeom prst="straightConnector1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8" name="矩形 67"/>
            <p:cNvSpPr/>
            <p:nvPr/>
          </p:nvSpPr>
          <p:spPr>
            <a:xfrm>
              <a:off x="7634016" y="1572520"/>
              <a:ext cx="514018" cy="230020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634016" y="1172438"/>
              <a:ext cx="514018" cy="23002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7634016" y="1997703"/>
              <a:ext cx="514018" cy="23002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1200845" y="853949"/>
              <a:ext cx="1608365" cy="585165"/>
              <a:chOff x="1200845" y="853949"/>
              <a:chExt cx="1608365" cy="585165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1200845" y="899668"/>
                <a:ext cx="1608364" cy="438062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200845" y="1337729"/>
                <a:ext cx="1608364" cy="45719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1200845" y="853949"/>
                <a:ext cx="1608364" cy="45719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200846" y="1393395"/>
                <a:ext cx="1608364" cy="45719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3416595" y="771940"/>
              <a:ext cx="1608364" cy="653377"/>
              <a:chOff x="3416595" y="771940"/>
              <a:chExt cx="1608364" cy="653377"/>
            </a:xfrm>
          </p:grpSpPr>
          <p:sp>
            <p:nvSpPr>
              <p:cNvPr id="84" name="矩形 83"/>
              <p:cNvSpPr/>
              <p:nvPr/>
            </p:nvSpPr>
            <p:spPr>
              <a:xfrm>
                <a:off x="3416595" y="899669"/>
                <a:ext cx="1608364" cy="438062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3416595" y="1337730"/>
                <a:ext cx="1608364" cy="45719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3416595" y="853950"/>
                <a:ext cx="1608364" cy="45719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7" name="梯形 86"/>
              <p:cNvSpPr/>
              <p:nvPr/>
            </p:nvSpPr>
            <p:spPr>
              <a:xfrm rot="10800000">
                <a:off x="3898288" y="771940"/>
                <a:ext cx="644978" cy="127727"/>
              </a:xfrm>
              <a:prstGeom prst="trapezoid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3416595" y="1379598"/>
                <a:ext cx="1608364" cy="45719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5628153" y="788087"/>
              <a:ext cx="1608365" cy="646320"/>
              <a:chOff x="5628153" y="788087"/>
              <a:chExt cx="1608365" cy="646320"/>
            </a:xfrm>
          </p:grpSpPr>
          <p:sp>
            <p:nvSpPr>
              <p:cNvPr id="79" name="矩形 78"/>
              <p:cNvSpPr/>
              <p:nvPr/>
            </p:nvSpPr>
            <p:spPr>
              <a:xfrm>
                <a:off x="5628154" y="847236"/>
                <a:ext cx="1608364" cy="45719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5628154" y="899669"/>
                <a:ext cx="1608364" cy="438062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1" name="梯形 80"/>
              <p:cNvSpPr/>
              <p:nvPr/>
            </p:nvSpPr>
            <p:spPr>
              <a:xfrm rot="10800000">
                <a:off x="6109847" y="788087"/>
                <a:ext cx="644978" cy="542929"/>
              </a:xfrm>
              <a:prstGeom prst="trapezoid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5628154" y="1337730"/>
                <a:ext cx="1608364" cy="45719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5628153" y="1388688"/>
                <a:ext cx="1608364" cy="45719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5628153" y="1938551"/>
              <a:ext cx="1608365" cy="596899"/>
              <a:chOff x="5628153" y="1938551"/>
              <a:chExt cx="1608365" cy="596899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5628154" y="2050136"/>
                <a:ext cx="1608364" cy="438062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5628154" y="2488197"/>
                <a:ext cx="1608364" cy="45719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7" name="梯形 76"/>
              <p:cNvSpPr/>
              <p:nvPr/>
            </p:nvSpPr>
            <p:spPr>
              <a:xfrm rot="10800000">
                <a:off x="6109847" y="1938551"/>
                <a:ext cx="644978" cy="549644"/>
              </a:xfrm>
              <a:prstGeom prst="trapezoid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5628153" y="2489731"/>
                <a:ext cx="1608364" cy="45719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04" name="object 5"/>
          <p:cNvSpPr txBox="1"/>
          <p:nvPr/>
        </p:nvSpPr>
        <p:spPr>
          <a:xfrm>
            <a:off x="2880784" y="4021658"/>
            <a:ext cx="570834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宋体"/>
                <a:ea typeface="宋体" panose="02010600030101010101" pitchFamily="2" charset="-122"/>
                <a:cs typeface="宋体"/>
              </a:rPr>
              <a:t>利用</a:t>
            </a:r>
            <a:r>
              <a:rPr lang="en-US" altLang="zh-CN" sz="2400" b="1" dirty="0" err="1">
                <a:solidFill>
                  <a:prstClr val="black"/>
                </a:solidFill>
                <a:latin typeface="宋体"/>
                <a:ea typeface="宋体" panose="02010600030101010101" pitchFamily="2" charset="-122"/>
                <a:cs typeface="宋体"/>
              </a:rPr>
              <a:t>DLC+Cu</a:t>
            </a:r>
            <a:r>
              <a:rPr lang="zh-CN" altLang="en-US" sz="2400" b="1" dirty="0">
                <a:solidFill>
                  <a:prstClr val="black"/>
                </a:solidFill>
                <a:latin typeface="宋体"/>
                <a:ea typeface="宋体" panose="02010600030101010101" pitchFamily="2" charset="-122"/>
                <a:cs typeface="宋体"/>
              </a:rPr>
              <a:t>阻性电极制作</a:t>
            </a:r>
            <a:r>
              <a:rPr lang="zh-CN" altLang="en-HK" sz="2400" b="1" dirty="0">
                <a:solidFill>
                  <a:prstClr val="black"/>
                </a:solidFill>
                <a:latin typeface="宋体"/>
                <a:ea typeface="宋体" panose="02010600030101010101" pitchFamily="2" charset="-122"/>
                <a:cs typeface="宋体"/>
              </a:rPr>
              <a:t>全</a:t>
            </a:r>
            <a:r>
              <a:rPr lang="zh-CN" altLang="en-US" sz="2400" b="1" dirty="0">
                <a:solidFill>
                  <a:prstClr val="black"/>
                </a:solidFill>
                <a:latin typeface="宋体"/>
                <a:ea typeface="宋体" panose="02010600030101010101" pitchFamily="2" charset="-122"/>
                <a:cs typeface="宋体"/>
              </a:rPr>
              <a:t>阻性</a:t>
            </a:r>
            <a:r>
              <a:rPr lang="en-US" altLang="zh-CN" sz="2400" b="1" dirty="0">
                <a:solidFill>
                  <a:prstClr val="black"/>
                </a:solidFill>
                <a:latin typeface="宋体"/>
                <a:ea typeface="宋体" panose="02010600030101010101" pitchFamily="2" charset="-122"/>
                <a:cs typeface="宋体"/>
              </a:rPr>
              <a:t>GEM</a:t>
            </a:r>
            <a:r>
              <a:rPr lang="zh-CN" altLang="en-US" sz="2400" b="1" dirty="0">
                <a:solidFill>
                  <a:prstClr val="black"/>
                </a:solidFill>
                <a:latin typeface="宋体"/>
                <a:ea typeface="宋体" panose="02010600030101010101" pitchFamily="2" charset="-122"/>
                <a:cs typeface="宋体"/>
              </a:rPr>
              <a:t>结构</a:t>
            </a:r>
            <a:endParaRPr sz="2400" b="1" dirty="0">
              <a:solidFill>
                <a:prstClr val="black"/>
              </a:solidFill>
              <a:latin typeface="宋体"/>
              <a:ea typeface="+mn-ea"/>
              <a:cs typeface="宋体"/>
            </a:endParaRPr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402" y="2065154"/>
            <a:ext cx="6748095" cy="1661304"/>
          </a:xfrm>
          <a:prstGeom prst="rect">
            <a:avLst/>
          </a:prstGeom>
        </p:spPr>
      </p:pic>
      <p:sp>
        <p:nvSpPr>
          <p:cNvPr id="106" name="object 5"/>
          <p:cNvSpPr txBox="1"/>
          <p:nvPr/>
        </p:nvSpPr>
        <p:spPr>
          <a:xfrm>
            <a:off x="1099617" y="1628800"/>
            <a:ext cx="964598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宋体"/>
              </a:rPr>
              <a:t>在</a:t>
            </a:r>
            <a:r>
              <a:rPr lang="en-US" altLang="zh-CN" sz="2400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宋体"/>
              </a:rPr>
              <a:t>APICAL</a:t>
            </a:r>
            <a:r>
              <a:rPr lang="zh-CN" altLang="en-US" sz="2400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宋体"/>
              </a:rPr>
              <a:t>基材上沉积</a:t>
            </a:r>
            <a:r>
              <a:rPr lang="en-US" altLang="zh-CN" sz="2400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宋体"/>
              </a:rPr>
              <a:t>DLC</a:t>
            </a:r>
            <a:r>
              <a:rPr lang="zh-CN" altLang="en-US" sz="2400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宋体"/>
              </a:rPr>
              <a:t>阻性薄膜，然后镀层，形成</a:t>
            </a:r>
            <a:r>
              <a:rPr lang="en-US" altLang="zh-CN" sz="2400" b="1" dirty="0" err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宋体"/>
              </a:rPr>
              <a:t>DLC+Cu</a:t>
            </a:r>
            <a:r>
              <a:rPr lang="zh-CN" altLang="en-US" sz="2400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宋体"/>
              </a:rPr>
              <a:t>阻性电极</a:t>
            </a:r>
            <a:endParaRPr sz="2400" b="1" dirty="0">
              <a:solidFill>
                <a:prstClr val="black"/>
              </a:solidFill>
              <a:latin typeface="Calibri" panose="020F0502020204030204"/>
              <a:ea typeface="+mn-ea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7027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05583-22BF-4C51-B4A1-028B3E4085CC}" type="slidenum">
              <a:rPr lang="zh-CN" altLang="en-US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333378"/>
            <a:ext cx="8229600" cy="868363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1631504" y="1600206"/>
            <a:ext cx="9001000" cy="4525963"/>
          </a:xfrm>
        </p:spPr>
        <p:txBody>
          <a:bodyPr>
            <a:normAutofit fontScale="92500" lnSpcReduction="10000"/>
          </a:bodyPr>
          <a:lstStyle/>
          <a:p>
            <a:pPr marL="447663" indent="-447663">
              <a:buFont typeface="Wingdings" pitchFamily="2" charset="2"/>
              <a:buChar char="Ø"/>
            </a:pPr>
            <a:r>
              <a:rPr lang="zh-CN" altLang="en-US" dirty="0" smtClean="0">
                <a:ea typeface="华文细黑" pitchFamily="2" charset="-122"/>
                <a:cs typeface="Times New Roman" panose="02020603050405020304" pitchFamily="18" charset="0"/>
              </a:rPr>
              <a:t>课题任务目标和进度安排</a:t>
            </a:r>
            <a:endParaRPr lang="en-US" altLang="zh-CN" dirty="0" smtClean="0">
              <a:ea typeface="华文细黑" pitchFamily="2" charset="-122"/>
              <a:cs typeface="Times New Roman" panose="02020603050405020304" pitchFamily="18" charset="0"/>
            </a:endParaRPr>
          </a:p>
          <a:p>
            <a:pPr marL="447663" indent="-447663">
              <a:buFont typeface="Wingdings" pitchFamily="2" charset="2"/>
              <a:buChar char="Ø"/>
            </a:pPr>
            <a:r>
              <a:rPr lang="zh-CN" altLang="en-US" dirty="0" smtClean="0">
                <a:ea typeface="华文细黑" pitchFamily="2" charset="-122"/>
                <a:cs typeface="Times New Roman" panose="02020603050405020304" pitchFamily="18" charset="0"/>
              </a:rPr>
              <a:t>课题完成</a:t>
            </a:r>
            <a:r>
              <a:rPr lang="zh-CN" altLang="en-US" dirty="0" smtClean="0">
                <a:ea typeface="华文细黑" pitchFamily="2" charset="-122"/>
                <a:cs typeface="Times New Roman" panose="02020603050405020304" pitchFamily="18" charset="0"/>
              </a:rPr>
              <a:t>情况</a:t>
            </a: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华文细黑" pitchFamily="2" charset="-122"/>
              <a:cs typeface="Times New Roman" panose="02020603050405020304" pitchFamily="18" charset="0"/>
            </a:endParaRPr>
          </a:p>
          <a:p>
            <a:pPr marL="857229" lvl="1" indent="-457189">
              <a:buFont typeface="Wingdings" panose="05000000000000000000" pitchFamily="2" charset="2"/>
              <a:buChar char="ü"/>
            </a:pPr>
            <a:r>
              <a:rPr lang="en-US" altLang="zh-CN" dirty="0" smtClean="0">
                <a:cs typeface="Times New Roman" panose="02020603050405020304" pitchFamily="18" charset="0"/>
              </a:rPr>
              <a:t>RPC</a:t>
            </a:r>
            <a:r>
              <a:rPr lang="zh-CN" altLang="en-US" dirty="0" smtClean="0">
                <a:cs typeface="Times New Roman" panose="02020603050405020304" pitchFamily="18" charset="0"/>
              </a:rPr>
              <a:t>触发探测器研究</a:t>
            </a:r>
            <a:endParaRPr lang="en-US" altLang="zh-CN" dirty="0" smtClean="0">
              <a:cs typeface="Times New Roman" panose="02020603050405020304" pitchFamily="18" charset="0"/>
            </a:endParaRPr>
          </a:p>
          <a:p>
            <a:pPr marL="857229" lvl="1" indent="-457189">
              <a:buFont typeface="Wingdings" panose="05000000000000000000" pitchFamily="2" charset="2"/>
              <a:buChar char="ü"/>
            </a:pPr>
            <a:r>
              <a:rPr lang="zh-CN" altLang="en-US" dirty="0" smtClean="0">
                <a:cs typeface="Times New Roman" panose="02020603050405020304" pitchFamily="18" charset="0"/>
              </a:rPr>
              <a:t>前</a:t>
            </a:r>
            <a:r>
              <a:rPr lang="zh-CN" altLang="en-US" dirty="0">
                <a:cs typeface="Times New Roman" panose="02020603050405020304" pitchFamily="18" charset="0"/>
              </a:rPr>
              <a:t>向缪子探测器</a:t>
            </a:r>
            <a:r>
              <a:rPr lang="zh-CN" altLang="en-US" dirty="0" smtClean="0">
                <a:cs typeface="Times New Roman" panose="02020603050405020304" pitchFamily="18" charset="0"/>
              </a:rPr>
              <a:t>进展</a:t>
            </a:r>
            <a:endParaRPr lang="en-US" altLang="zh-CN" dirty="0" smtClean="0">
              <a:cs typeface="Times New Roman" panose="02020603050405020304" pitchFamily="18" charset="0"/>
            </a:endParaRPr>
          </a:p>
          <a:p>
            <a:pPr marL="857229" lvl="1" indent="-457189">
              <a:buFont typeface="Wingdings" panose="05000000000000000000" pitchFamily="2" charset="2"/>
              <a:buChar char="ü"/>
            </a:pPr>
            <a:r>
              <a:rPr lang="en-US" altLang="zh-CN" dirty="0" smtClean="0">
                <a:cs typeface="Times New Roman" panose="02020603050405020304" pitchFamily="18" charset="0"/>
              </a:rPr>
              <a:t>MDT TDC ASIC</a:t>
            </a:r>
            <a:r>
              <a:rPr lang="zh-CN" altLang="en-US" dirty="0" smtClean="0">
                <a:cs typeface="Times New Roman" panose="02020603050405020304" pitchFamily="18" charset="0"/>
              </a:rPr>
              <a:t>电子学进展</a:t>
            </a:r>
            <a:endParaRPr lang="zh-CN" altLang="en-US" dirty="0">
              <a:cs typeface="Times New Roman" panose="02020603050405020304" pitchFamily="18" charset="0"/>
            </a:endParaRPr>
          </a:p>
          <a:p>
            <a:pPr marL="447663" indent="-447663">
              <a:buFont typeface="Wingdings" pitchFamily="2" charset="2"/>
              <a:buChar char="Ø"/>
            </a:pPr>
            <a:r>
              <a:rPr lang="zh-CN" altLang="en-US" dirty="0" smtClean="0">
                <a:ea typeface="华文细黑" pitchFamily="2" charset="-122"/>
                <a:cs typeface="Times New Roman" panose="02020603050405020304" pitchFamily="18" charset="0"/>
              </a:rPr>
              <a:t>下一步工作安排、存在的问题</a:t>
            </a:r>
            <a:r>
              <a:rPr lang="en-US" altLang="zh-CN" dirty="0" smtClean="0">
                <a:ea typeface="华文细黑" pitchFamily="2" charset="-122"/>
                <a:cs typeface="Times New Roman" panose="02020603050405020304" pitchFamily="18" charset="0"/>
              </a:rPr>
              <a:t>&amp;</a:t>
            </a:r>
            <a:r>
              <a:rPr lang="zh-CN" altLang="en-US" dirty="0" smtClean="0">
                <a:ea typeface="华文细黑" pitchFamily="2" charset="-122"/>
                <a:cs typeface="Times New Roman" panose="02020603050405020304" pitchFamily="18" charset="0"/>
              </a:rPr>
              <a:t>对策</a:t>
            </a:r>
            <a:endParaRPr lang="en-US" altLang="zh-CN" dirty="0" smtClean="0">
              <a:ea typeface="华文细黑" pitchFamily="2" charset="-122"/>
              <a:cs typeface="Times New Roman" panose="02020603050405020304" pitchFamily="18" charset="0"/>
            </a:endParaRPr>
          </a:p>
          <a:p>
            <a:pPr marL="447663" indent="-447663">
              <a:buFont typeface="Wingdings" pitchFamily="2" charset="2"/>
              <a:buChar char="Ø"/>
            </a:pPr>
            <a:r>
              <a:rPr lang="zh-CN" altLang="en-US" dirty="0" smtClean="0">
                <a:ea typeface="华文细黑" pitchFamily="2" charset="-122"/>
                <a:cs typeface="Times New Roman" panose="02020603050405020304" pitchFamily="18" charset="0"/>
              </a:rPr>
              <a:t>人才和队伍</a:t>
            </a:r>
            <a:endParaRPr lang="en-US" altLang="zh-CN" dirty="0" smtClean="0">
              <a:ea typeface="华文细黑" pitchFamily="2" charset="-122"/>
              <a:cs typeface="Times New Roman" panose="02020603050405020304" pitchFamily="18" charset="0"/>
            </a:endParaRPr>
          </a:p>
          <a:p>
            <a:pPr marL="447663" indent="-447663">
              <a:buFont typeface="Wingdings" pitchFamily="2" charset="2"/>
              <a:buChar char="Ø"/>
            </a:pPr>
            <a:r>
              <a:rPr lang="zh-CN" altLang="en-US" dirty="0" smtClean="0">
                <a:ea typeface="华文细黑" pitchFamily="2" charset="-122"/>
                <a:cs typeface="Times New Roman" panose="02020603050405020304" pitchFamily="18" charset="0"/>
              </a:rPr>
              <a:t>经费使用和档案管理</a:t>
            </a:r>
            <a:endParaRPr lang="en-US" altLang="zh-CN" dirty="0" smtClean="0">
              <a:ea typeface="华文细黑" pitchFamily="2" charset="-122"/>
              <a:cs typeface="Times New Roman" panose="02020603050405020304" pitchFamily="18" charset="0"/>
            </a:endParaRPr>
          </a:p>
          <a:p>
            <a:pPr marL="447663" indent="-447663">
              <a:buFont typeface="Wingdings" pitchFamily="2" charset="2"/>
              <a:buChar char="Ø"/>
            </a:pPr>
            <a:r>
              <a:rPr lang="zh-CN" altLang="en-US" dirty="0" smtClean="0">
                <a:ea typeface="华文细黑" pitchFamily="2" charset="-122"/>
                <a:cs typeface="Times New Roman" panose="02020603050405020304" pitchFamily="18" charset="0"/>
              </a:rPr>
              <a:t>总结</a:t>
            </a:r>
            <a:r>
              <a:rPr lang="en-US" altLang="zh-CN" dirty="0" smtClean="0">
                <a:ea typeface="华文细黑" pitchFamily="2" charset="-122"/>
                <a:cs typeface="Times New Roman" panose="02020603050405020304" pitchFamily="18" charset="0"/>
              </a:rPr>
              <a:t>&amp;</a:t>
            </a:r>
            <a:r>
              <a:rPr lang="zh-CN" altLang="en-US" dirty="0" smtClean="0">
                <a:ea typeface="华文细黑" pitchFamily="2" charset="-122"/>
                <a:cs typeface="Times New Roman" panose="02020603050405020304" pitchFamily="18" charset="0"/>
              </a:rPr>
              <a:t>展望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气隙全阻性</a:t>
            </a:r>
            <a:r>
              <a:rPr lang="en-US" altLang="zh-CN" dirty="0"/>
              <a:t>GEM</a:t>
            </a:r>
            <a:r>
              <a:rPr lang="zh-CN" altLang="en-US" dirty="0"/>
              <a:t>探测器原型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92480" y="4396817"/>
            <a:ext cx="10969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/>
              <a:t>利用</a:t>
            </a:r>
            <a:r>
              <a:rPr lang="en-US" altLang="zh-CN" sz="2000" b="1" dirty="0"/>
              <a:t>X</a:t>
            </a:r>
            <a:r>
              <a:rPr lang="zh-CN" altLang="en-US" sz="2000" b="1" dirty="0"/>
              <a:t>射线测试探测器原型，读出电极有明显的输出电流，但观测不到任何感应信号。</a:t>
            </a:r>
            <a:endParaRPr lang="en-HK" altLang="zh-C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/>
              <a:t>原因推断：由于全阻性结构，使得雪崩区域只占权场区域很小一部分，造成感应信号微弱。此外，探测器增益偏低也是一个原因。</a:t>
            </a:r>
            <a:endParaRPr lang="en-HK" altLang="zh-CN" sz="20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992" y="1950664"/>
            <a:ext cx="2400645" cy="21547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1951218"/>
            <a:ext cx="2861020" cy="21448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914" y="1951218"/>
            <a:ext cx="2861021" cy="21448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453" y="1950664"/>
            <a:ext cx="2861760" cy="2145433"/>
          </a:xfrm>
          <a:prstGeom prst="rect">
            <a:avLst/>
          </a:prstGeom>
        </p:spPr>
      </p:pic>
      <p:sp>
        <p:nvSpPr>
          <p:cNvPr id="12" name="object 5"/>
          <p:cNvSpPr txBox="1"/>
          <p:nvPr/>
        </p:nvSpPr>
        <p:spPr>
          <a:xfrm>
            <a:off x="3029405" y="1428620"/>
            <a:ext cx="595180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zh-CN" sz="2400" b="1" dirty="0">
                <a:cs typeface="宋体"/>
              </a:rPr>
              <a:t>4</a:t>
            </a:r>
            <a:r>
              <a:rPr lang="zh-CN" altLang="en-US" sz="2400" b="1" dirty="0">
                <a:cs typeface="宋体"/>
              </a:rPr>
              <a:t>气隙全阻性</a:t>
            </a:r>
            <a:r>
              <a:rPr lang="en-US" altLang="zh-CN" sz="2400" b="1" dirty="0">
                <a:cs typeface="宋体"/>
              </a:rPr>
              <a:t>GEM</a:t>
            </a:r>
            <a:r>
              <a:rPr lang="zh-CN" altLang="en-US" sz="2400" b="1" dirty="0">
                <a:cs typeface="宋体"/>
              </a:rPr>
              <a:t>探测器原型的装配和测试</a:t>
            </a:r>
            <a:endParaRPr sz="2400" b="1" dirty="0">
              <a:cs typeface="宋体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EB9AED90-C504-AD42-9477-8BE686C182C7}"/>
              </a:ext>
            </a:extLst>
          </p:cNvPr>
          <p:cNvSpPr/>
          <p:nvPr/>
        </p:nvSpPr>
        <p:spPr>
          <a:xfrm>
            <a:off x="911425" y="5541010"/>
            <a:ext cx="990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暂停全阻性</a:t>
            </a:r>
            <a:r>
              <a:rPr lang="en-US" altLang="zh-CN" sz="2400" b="1" dirty="0">
                <a:solidFill>
                  <a:srgbClr val="C00000"/>
                </a:solidFill>
              </a:rPr>
              <a:t>GEM</a:t>
            </a:r>
            <a:r>
              <a:rPr lang="zh-CN" altLang="en-US" sz="2400" b="1" dirty="0">
                <a:solidFill>
                  <a:srgbClr val="C00000"/>
                </a:solidFill>
              </a:rPr>
              <a:t>技术路线，决定尝试新的技术路线：</a:t>
            </a:r>
            <a:r>
              <a:rPr lang="en-US" altLang="zh-CN" sz="2400" b="1" dirty="0">
                <a:solidFill>
                  <a:srgbClr val="C00000"/>
                </a:solidFill>
              </a:rPr>
              <a:t>DLC-THGEM</a:t>
            </a:r>
            <a:endParaRPr lang="en-HK" altLang="zh-CN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4</a:t>
            </a:r>
            <a:r>
              <a:rPr lang="zh-CN" altLang="en-US" dirty="0">
                <a:latin typeface="+mn-lt"/>
              </a:rPr>
              <a:t>气隙全阻性</a:t>
            </a:r>
            <a:r>
              <a:rPr lang="en-US" altLang="zh-CN" dirty="0">
                <a:latin typeface="+mn-lt"/>
              </a:rPr>
              <a:t>THGEM</a:t>
            </a:r>
            <a:r>
              <a:rPr lang="zh-CN" altLang="en-US" dirty="0">
                <a:latin typeface="+mn-lt"/>
              </a:rPr>
              <a:t>探测器原型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2364942"/>
            <a:ext cx="4031579" cy="2131077"/>
          </a:xfrm>
          <a:prstGeom prst="rect">
            <a:avLst/>
          </a:prstGeom>
        </p:spPr>
      </p:pic>
      <p:sp>
        <p:nvSpPr>
          <p:cNvPr id="16" name="object 5"/>
          <p:cNvSpPr txBox="1"/>
          <p:nvPr/>
        </p:nvSpPr>
        <p:spPr>
          <a:xfrm>
            <a:off x="515358" y="1752551"/>
            <a:ext cx="367158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CN" altLang="en-US" sz="2400" b="1" dirty="0">
                <a:cs typeface="宋体"/>
              </a:rPr>
              <a:t>基于</a:t>
            </a:r>
            <a:r>
              <a:rPr lang="en-US" altLang="zh-CN" sz="2400" b="1" dirty="0">
                <a:cs typeface="宋体"/>
              </a:rPr>
              <a:t>DLC</a:t>
            </a:r>
            <a:r>
              <a:rPr lang="zh-CN" altLang="en-US" sz="2400" b="1" dirty="0">
                <a:cs typeface="宋体"/>
              </a:rPr>
              <a:t>的全阻性</a:t>
            </a:r>
            <a:r>
              <a:rPr lang="en-US" altLang="zh-CN" sz="2400" b="1" dirty="0">
                <a:cs typeface="宋体"/>
              </a:rPr>
              <a:t>THGEM</a:t>
            </a:r>
            <a:endParaRPr sz="2400" b="1" dirty="0">
              <a:cs typeface="宋体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xmlns="" id="{77ABD354-F016-DD44-A499-C2B965694167}"/>
              </a:ext>
            </a:extLst>
          </p:cNvPr>
          <p:cNvSpPr txBox="1"/>
          <p:nvPr/>
        </p:nvSpPr>
        <p:spPr>
          <a:xfrm>
            <a:off x="765487" y="4739078"/>
            <a:ext cx="3421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PCB</a:t>
            </a:r>
            <a:r>
              <a:rPr lang="zh-CN" altLang="en-US" dirty="0"/>
              <a:t>上制作雪崩放大结构：雪崩区的比例大幅提高；可以完全自主研发（不涉及绝缘基材腐蚀）</a:t>
            </a:r>
            <a:endParaRPr lang="en-US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A0676EBC-2FD5-2C4B-A2BA-BDCFF88CD85A}"/>
              </a:ext>
            </a:extLst>
          </p:cNvPr>
          <p:cNvSpPr/>
          <p:nvPr/>
        </p:nvSpPr>
        <p:spPr>
          <a:xfrm>
            <a:off x="1355126" y="5720801"/>
            <a:ext cx="1992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</a:rPr>
              <a:t>增益可达～</a:t>
            </a:r>
            <a:r>
              <a:rPr lang="en-US" altLang="zh-CN" b="1" dirty="0">
                <a:solidFill>
                  <a:srgbClr val="0000FF"/>
                </a:solidFill>
              </a:rPr>
              <a:t>7000</a:t>
            </a:r>
            <a:endParaRPr lang="en-US" dirty="0"/>
          </a:p>
        </p:txBody>
      </p:sp>
      <p:pic>
        <p:nvPicPr>
          <p:cNvPr id="19" name="图片 2">
            <a:extLst>
              <a:ext uri="{FF2B5EF4-FFF2-40B4-BE49-F238E27FC236}">
                <a16:creationId xmlns:a16="http://schemas.microsoft.com/office/drawing/2014/main" xmlns="" id="{BF4DFEC7-B949-8847-A1E4-B199F9291C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180" y="1790978"/>
            <a:ext cx="5042071" cy="4114489"/>
          </a:xfrm>
          <a:prstGeom prst="rect">
            <a:avLst/>
          </a:prstGeom>
        </p:spPr>
      </p:pic>
      <p:sp>
        <p:nvSpPr>
          <p:cNvPr id="20" name="object 5">
            <a:extLst>
              <a:ext uri="{FF2B5EF4-FFF2-40B4-BE49-F238E27FC236}">
                <a16:creationId xmlns:a16="http://schemas.microsoft.com/office/drawing/2014/main" xmlns="" id="{C60687DE-41F4-6D4B-8ED2-C4721ACB629E}"/>
              </a:ext>
            </a:extLst>
          </p:cNvPr>
          <p:cNvSpPr txBox="1"/>
          <p:nvPr/>
        </p:nvSpPr>
        <p:spPr>
          <a:xfrm>
            <a:off x="5718165" y="1356469"/>
            <a:ext cx="30861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CN" altLang="en-US" sz="2400" b="1" dirty="0">
                <a:cs typeface="宋体"/>
              </a:rPr>
              <a:t>探测器原型的制作</a:t>
            </a:r>
            <a:endParaRPr sz="2400" b="1" dirty="0">
              <a:cs typeface="宋体"/>
            </a:endParaRPr>
          </a:p>
        </p:txBody>
      </p:sp>
      <p:pic>
        <p:nvPicPr>
          <p:cNvPr id="21" name="图片 4">
            <a:extLst>
              <a:ext uri="{FF2B5EF4-FFF2-40B4-BE49-F238E27FC236}">
                <a16:creationId xmlns:a16="http://schemas.microsoft.com/office/drawing/2014/main" xmlns="" id="{AE9E0594-C79E-AB4A-B670-581990ED5F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4283" y="2863713"/>
            <a:ext cx="2804899" cy="1682939"/>
          </a:xfrm>
          <a:prstGeom prst="rect">
            <a:avLst/>
          </a:prstGeom>
        </p:spPr>
      </p:pic>
      <p:sp>
        <p:nvSpPr>
          <p:cNvPr id="22" name="object 5">
            <a:extLst>
              <a:ext uri="{FF2B5EF4-FFF2-40B4-BE49-F238E27FC236}">
                <a16:creationId xmlns:a16="http://schemas.microsoft.com/office/drawing/2014/main" xmlns="" id="{27D5EEA4-A010-044F-9BA1-3B3BEE960988}"/>
              </a:ext>
            </a:extLst>
          </p:cNvPr>
          <p:cNvSpPr txBox="1"/>
          <p:nvPr/>
        </p:nvSpPr>
        <p:spPr>
          <a:xfrm>
            <a:off x="9765475" y="4611829"/>
            <a:ext cx="202360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CN" altLang="en-HK" sz="2400" b="1" dirty="0">
                <a:cs typeface="宋体"/>
              </a:rPr>
              <a:t>观测</a:t>
            </a:r>
            <a:r>
              <a:rPr lang="zh-CN" altLang="en-US" sz="2400" b="1" dirty="0">
                <a:cs typeface="宋体"/>
              </a:rPr>
              <a:t>到了明显的感应信号！</a:t>
            </a:r>
            <a:endParaRPr sz="2400" b="1" dirty="0"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2484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暂停了全阻性</a:t>
            </a:r>
            <a:r>
              <a:rPr lang="en-US" altLang="zh-CN" dirty="0"/>
              <a:t>GEM</a:t>
            </a:r>
            <a:r>
              <a:rPr lang="zh-CN" altLang="en-US" dirty="0"/>
              <a:t>技术路线，尝试采用</a:t>
            </a:r>
            <a:r>
              <a:rPr lang="en-US" altLang="zh-CN" dirty="0"/>
              <a:t>DLC-THGEM</a:t>
            </a:r>
            <a:r>
              <a:rPr lang="zh-CN" altLang="en-US" dirty="0"/>
              <a:t>技术路线，并制作出了</a:t>
            </a:r>
            <a:r>
              <a:rPr lang="en-US" altLang="zh-CN" dirty="0"/>
              <a:t>4</a:t>
            </a:r>
            <a:r>
              <a:rPr lang="zh-CN" altLang="en-US" dirty="0"/>
              <a:t>气隙全阻性</a:t>
            </a:r>
            <a:r>
              <a:rPr lang="en-US" altLang="zh-CN" dirty="0"/>
              <a:t>THGEM</a:t>
            </a:r>
            <a:r>
              <a:rPr lang="zh-CN" altLang="en-US" dirty="0"/>
              <a:t>探测器原型。目前已观测到了感应信号，但尚未测试其时间分辨性能。</a:t>
            </a:r>
          </a:p>
          <a:p>
            <a:r>
              <a:rPr lang="zh-CN" altLang="en-US" dirty="0"/>
              <a:t>由于更改技术路线，研究进度相比任务书计划有所滞后。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184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71664" y="2708920"/>
            <a:ext cx="6203032" cy="1872208"/>
          </a:xfrm>
        </p:spPr>
        <p:txBody>
          <a:bodyPr/>
          <a:lstStyle/>
          <a:p>
            <a:r>
              <a:rPr lang="en-US" altLang="zh-CN" dirty="0"/>
              <a:t>MDT TDC ASIC</a:t>
            </a:r>
            <a:r>
              <a:rPr lang="zh-CN" altLang="en-US" dirty="0"/>
              <a:t>电子学</a:t>
            </a:r>
            <a:r>
              <a:rPr lang="zh-CN" altLang="en-US" dirty="0" smtClean="0"/>
              <a:t>进展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960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年度任务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完成情况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1424" y="1484784"/>
            <a:ext cx="10225136" cy="455974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本年度计划目标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进行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MDT TDC ASIC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的设计，提交流片。</a:t>
            </a:r>
            <a:endParaRPr lang="en-US" altLang="zh-CN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此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研究目标顺利完成，通过与美国密歇根大学的合作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提前完成了</a:t>
            </a:r>
            <a:r>
              <a:rPr lang="zh-CN" altLang="zh-CN" sz="2400" dirty="0"/>
              <a:t>第一版原理验证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的设计和测试，以及第二版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的设计。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目前已完成第二版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TDC ASIC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设计并提交流片制作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，并启动了测试工作。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通过第二版</a:t>
            </a:r>
            <a:r>
              <a:rPr lang="en-US" altLang="zh-C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TDC ASIC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的设计和测试，时间精度</a:t>
            </a:r>
            <a:r>
              <a:rPr lang="en-US" altLang="zh-C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RMS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好于</a:t>
            </a:r>
            <a:r>
              <a:rPr lang="en-US" altLang="zh-C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300 ps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Bin Size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达到</a:t>
            </a:r>
            <a:r>
              <a:rPr lang="en-US" altLang="zh-C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780 ps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，单芯片集成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个前后沿测量通道和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Mbps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串行数据接口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在下一年度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启动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完成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第二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版</a:t>
            </a:r>
            <a:r>
              <a:rPr lang="en-US" altLang="zh-C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TDC </a:t>
            </a:r>
            <a:r>
              <a:rPr lang="en-US" altLang="zh-C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ASIC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的测试，并考虑进行第三版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TDC ASIC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的优化设计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24</a:t>
            </a:fld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903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重要进展和成果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876" y="1318529"/>
            <a:ext cx="8654105" cy="791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）完成了第二版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ASIC</a:t>
            </a:r>
            <a:r>
              <a:rPr lang="zh-C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的设计，并提交流片</a:t>
            </a:r>
            <a:endParaRPr lang="zh-CN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25</a:t>
            </a:fld>
            <a:endParaRPr lang="en-US"/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527291"/>
            <a:ext cx="2293029" cy="226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168834"/>
              </p:ext>
            </p:extLst>
          </p:nvPr>
        </p:nvGraphicFramePr>
        <p:xfrm>
          <a:off x="7320136" y="4242653"/>
          <a:ext cx="3426551" cy="1688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Visio" r:id="rId4" imgW="8563087" imgH="4200397" progId="Visio.Drawing.15">
                  <p:embed/>
                </p:oleObj>
              </mc:Choice>
              <mc:Fallback>
                <p:oleObj name="Visio" r:id="rId4" imgW="8563087" imgH="4200397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136" y="4242653"/>
                        <a:ext cx="3426551" cy="1688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140603"/>
              </p:ext>
            </p:extLst>
          </p:nvPr>
        </p:nvGraphicFramePr>
        <p:xfrm>
          <a:off x="1458687" y="1964320"/>
          <a:ext cx="4889862" cy="2208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Visio" r:id="rId6" imgW="9810627" imgH="4124183" progId="Visio.Drawing.15">
                  <p:embed/>
                </p:oleObj>
              </mc:Choice>
              <mc:Fallback>
                <p:oleObj name="Visio" r:id="rId6" imgW="9810627" imgH="4124183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687" y="1964320"/>
                        <a:ext cx="4889862" cy="2208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1055440" y="4672889"/>
            <a:ext cx="53651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在完成第二版电路原理图后，进行了版图的设计。在此版本中</a:t>
            </a:r>
            <a:r>
              <a:rPr lang="zh-CN" altLang="en-US" sz="1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同时兼容无硬件触发和触发两种数据读出模式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，并集成了双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Mbps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数据读出接口。</a:t>
            </a: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基于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 nm CMOS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工艺完成了全芯片的设计，并完成了流片制作。</a:t>
            </a: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74685" y="4239481"/>
            <a:ext cx="2782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第二版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TDC ASIC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原理结构示意图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81132" y="3865116"/>
            <a:ext cx="149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第二版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ASIC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版图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222932" y="597116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晶核及封装后照片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638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重要进展和成果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408" y="1383218"/>
            <a:ext cx="8654105" cy="791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）启动</a:t>
            </a:r>
            <a:r>
              <a:rPr lang="zh-CN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r>
              <a:rPr lang="zh-CN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版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ASIC</a:t>
            </a:r>
            <a:r>
              <a:rPr lang="zh-CN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测试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26</a:t>
            </a:fld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9164780" y="3788133"/>
            <a:ext cx="2379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时间精度（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）测试结果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9"/>
          <a:stretch/>
        </p:blipFill>
        <p:spPr bwMode="auto">
          <a:xfrm>
            <a:off x="5892448" y="2130867"/>
            <a:ext cx="2464510" cy="18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total_channel_R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11" y="2104814"/>
            <a:ext cx="3269237" cy="171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E:\cernbox\USTC\TDC\fig\test\FIFO_coopy\fifo_occupancy_lo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10" y="4151500"/>
            <a:ext cx="3182146" cy="163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latency_addup_b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94" y="3998658"/>
            <a:ext cx="3229744" cy="173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6080652" y="5769068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读出延时分布测试结果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86287" y="5785519"/>
            <a:ext cx="2547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读出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FIFO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占有率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分布测试结果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67407" y="2732941"/>
            <a:ext cx="4209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测试结果表明，此第二版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TDC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时间测量精度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好于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ps RMS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01201" y="4068466"/>
            <a:ext cx="427535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读出接口测试：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成功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达到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2×320 Mbps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数据率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kHz/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背景事例率下，丢包率小于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 ns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内可以送出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99.9%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的数据，满足应用需求。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906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下一步工作安排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64138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3000" dirty="0" smtClean="0"/>
              <a:t>RPC</a:t>
            </a:r>
            <a:r>
              <a:rPr lang="zh-CN" altLang="en-US" sz="3000" dirty="0" smtClean="0"/>
              <a:t>研究：</a:t>
            </a:r>
            <a:r>
              <a:rPr lang="en-US" altLang="zh-CN" sz="3000" dirty="0" smtClean="0"/>
              <a:t>ATLAS BIS</a:t>
            </a:r>
            <a:r>
              <a:rPr lang="zh-CN" altLang="en-US" sz="3000" dirty="0" smtClean="0"/>
              <a:t>实际尺寸</a:t>
            </a:r>
            <a:r>
              <a:rPr lang="en-US" altLang="zh-CN" sz="3000" dirty="0" smtClean="0"/>
              <a:t>RPC</a:t>
            </a:r>
            <a:r>
              <a:rPr lang="zh-CN" altLang="en-US" sz="3000" dirty="0" smtClean="0"/>
              <a:t>装配和测试</a:t>
            </a:r>
            <a:endParaRPr lang="en-US" altLang="zh-CN" sz="3000" dirty="0" smtClean="0"/>
          </a:p>
          <a:p>
            <a:pPr lvl="1"/>
            <a:r>
              <a:rPr lang="zh-CN" altLang="en-US" sz="2600" dirty="0" smtClean="0"/>
              <a:t>已完成</a:t>
            </a:r>
            <a:r>
              <a:rPr lang="en-US" altLang="zh-CN" sz="2600" dirty="0" smtClean="0"/>
              <a:t>bakelite gas gap</a:t>
            </a:r>
            <a:r>
              <a:rPr lang="zh-CN" altLang="en-US" sz="2600" dirty="0" smtClean="0"/>
              <a:t>的订购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开展</a:t>
            </a:r>
            <a:r>
              <a:rPr lang="en-US" altLang="zh-CN" sz="2600" dirty="0" err="1" smtClean="0"/>
              <a:t>pcb</a:t>
            </a:r>
            <a:r>
              <a:rPr lang="zh-CN" altLang="en-US" sz="2600" dirty="0" smtClean="0"/>
              <a:t>、蜂窝板制作工艺研究和测试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大面积</a:t>
            </a:r>
            <a:r>
              <a:rPr lang="en-US" altLang="zh-CN" sz="2600" dirty="0" smtClean="0"/>
              <a:t>RPC</a:t>
            </a:r>
            <a:r>
              <a:rPr lang="zh-CN" altLang="en-US" sz="2600" dirty="0" smtClean="0"/>
              <a:t>的装配研究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生产并测试</a:t>
            </a:r>
            <a:r>
              <a:rPr lang="en-US" altLang="zh-CN" sz="2600" dirty="0" smtClean="0"/>
              <a:t>2</a:t>
            </a:r>
            <a:r>
              <a:rPr lang="zh-CN" altLang="en-US" sz="2600" dirty="0"/>
              <a:t>块</a:t>
            </a:r>
            <a:r>
              <a:rPr lang="zh-CN" altLang="en-US" sz="2600" dirty="0" smtClean="0"/>
              <a:t>大面积宇宙线触发探测器</a:t>
            </a:r>
            <a:endParaRPr lang="en-US" altLang="zh-CN" sz="2600" dirty="0" smtClean="0"/>
          </a:p>
          <a:p>
            <a:pPr lvl="1"/>
            <a:endParaRPr lang="en-US" altLang="zh-CN" sz="2600" dirty="0" smtClean="0"/>
          </a:p>
          <a:p>
            <a:r>
              <a:rPr lang="zh-CN" altLang="en-US" sz="3000" dirty="0" smtClean="0"/>
              <a:t>前向缪子探测器：</a:t>
            </a:r>
            <a:endParaRPr lang="en-US" altLang="zh-CN" sz="3000" dirty="0" smtClean="0"/>
          </a:p>
          <a:p>
            <a:pPr lvl="1"/>
            <a:r>
              <a:rPr lang="zh-CN" altLang="en-US" sz="2600" dirty="0" smtClean="0"/>
              <a:t>在实验室搭建</a:t>
            </a:r>
            <a:r>
              <a:rPr lang="zh-CN" altLang="en-US" sz="2600" dirty="0"/>
              <a:t>宇宙线测试系统，预期能在</a:t>
            </a:r>
            <a:r>
              <a:rPr lang="en-US" altLang="zh-CN" sz="2600" dirty="0"/>
              <a:t>2019</a:t>
            </a:r>
            <a:r>
              <a:rPr lang="zh-CN" altLang="en-US" sz="2600" dirty="0"/>
              <a:t>年完成系统搭建并给出初步的测试结果</a:t>
            </a:r>
            <a:r>
              <a:rPr lang="zh-CN" altLang="en-US" sz="2600" dirty="0" smtClean="0"/>
              <a:t>。</a:t>
            </a:r>
            <a:endParaRPr lang="en-US" altLang="zh-CN" sz="2600" dirty="0" smtClean="0"/>
          </a:p>
          <a:p>
            <a:pPr lvl="1"/>
            <a:endParaRPr lang="en-US" altLang="zh-CN" sz="2600" dirty="0" smtClean="0"/>
          </a:p>
          <a:p>
            <a:r>
              <a:rPr lang="en-US" altLang="zh-CN" sz="3000" dirty="0" smtClean="0">
                <a:cs typeface="Times New Roman" panose="02020603050405020304" pitchFamily="18" charset="0"/>
              </a:rPr>
              <a:t>MDT TDC ASIC</a:t>
            </a:r>
            <a:r>
              <a:rPr lang="zh-CN" altLang="en-US" sz="3000" dirty="0" smtClean="0">
                <a:cs typeface="Times New Roman" panose="02020603050405020304" pitchFamily="18" charset="0"/>
              </a:rPr>
              <a:t>：</a:t>
            </a:r>
            <a:endParaRPr lang="en-US" altLang="zh-CN" sz="3000" dirty="0" smtClean="0">
              <a:cs typeface="Times New Roman" panose="02020603050405020304" pitchFamily="18" charset="0"/>
            </a:endParaRPr>
          </a:p>
          <a:p>
            <a:pPr lvl="1"/>
            <a:r>
              <a:rPr lang="zh-CN" altLang="en-US" sz="2600" dirty="0" smtClean="0">
                <a:cs typeface="Times New Roman" panose="02020603050405020304" pitchFamily="18" charset="0"/>
              </a:rPr>
              <a:t>完成</a:t>
            </a:r>
            <a:r>
              <a:rPr lang="zh-CN" altLang="zh-CN" sz="2600" dirty="0">
                <a:cs typeface="Times New Roman" panose="02020603050405020304" pitchFamily="18" charset="0"/>
              </a:rPr>
              <a:t>第二版</a:t>
            </a:r>
            <a:r>
              <a:rPr lang="en-US" altLang="zh-CN" sz="2600" dirty="0">
                <a:ea typeface="Tahoma" panose="020B0604030504040204" pitchFamily="34" charset="0"/>
                <a:cs typeface="Times New Roman" panose="02020603050405020304" pitchFamily="18" charset="0"/>
              </a:rPr>
              <a:t>TDC ASIC</a:t>
            </a:r>
            <a:r>
              <a:rPr lang="zh-CN" altLang="en-US" sz="2600" dirty="0">
                <a:cs typeface="Times New Roman" panose="02020603050405020304" pitchFamily="18" charset="0"/>
              </a:rPr>
              <a:t>的测试，并考虑进行第三版</a:t>
            </a:r>
            <a:r>
              <a:rPr lang="en-US" altLang="zh-CN" sz="2600" dirty="0">
                <a:cs typeface="Times New Roman" panose="02020603050405020304" pitchFamily="18" charset="0"/>
              </a:rPr>
              <a:t>TDC ASIC</a:t>
            </a:r>
            <a:r>
              <a:rPr lang="zh-CN" altLang="en-US" sz="2600" dirty="0">
                <a:cs typeface="Times New Roman" panose="02020603050405020304" pitchFamily="18" charset="0"/>
              </a:rPr>
              <a:t>的优化设计</a:t>
            </a:r>
            <a:r>
              <a:rPr lang="zh-CN" altLang="zh-CN" sz="2600" dirty="0" smtClean="0">
                <a:cs typeface="Times New Roman" panose="02020603050405020304" pitchFamily="18" charset="0"/>
              </a:rPr>
              <a:t>。</a:t>
            </a:r>
            <a:endParaRPr lang="zh-CN" altLang="en-US" sz="2600" dirty="0"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324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文章、会议报告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3412" y="1434569"/>
            <a:ext cx="10585176" cy="4921784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rgbClr val="0000FF"/>
                </a:solidFill>
              </a:rPr>
              <a:t>文章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800" dirty="0" smtClean="0">
                <a:solidFill>
                  <a:srgbClr val="222222"/>
                </a:solidFill>
              </a:rPr>
              <a:t>Zhou </a:t>
            </a:r>
            <a:r>
              <a:rPr lang="en-US" altLang="zh-CN" sz="1800" dirty="0">
                <a:solidFill>
                  <a:srgbClr val="222222"/>
                </a:solidFill>
              </a:rPr>
              <a:t>Y, </a:t>
            </a:r>
            <a:r>
              <a:rPr lang="en-US" altLang="zh-CN" sz="1800" dirty="0" err="1">
                <a:solidFill>
                  <a:srgbClr val="222222"/>
                </a:solidFill>
              </a:rPr>
              <a:t>Lv</a:t>
            </a:r>
            <a:r>
              <a:rPr lang="en-US" altLang="zh-CN" sz="1800" dirty="0">
                <a:solidFill>
                  <a:srgbClr val="222222"/>
                </a:solidFill>
              </a:rPr>
              <a:t> Y, Shang L, et al</a:t>
            </a:r>
            <a:r>
              <a:rPr lang="en-US" altLang="zh-CN" sz="1800" dirty="0" smtClean="0">
                <a:solidFill>
                  <a:srgbClr val="222222"/>
                </a:solidFill>
              </a:rPr>
              <a:t>., “Fabrication </a:t>
            </a:r>
            <a:r>
              <a:rPr lang="en-US" altLang="zh-CN" sz="1800" dirty="0">
                <a:solidFill>
                  <a:srgbClr val="222222"/>
                </a:solidFill>
              </a:rPr>
              <a:t>and performance of a </a:t>
            </a:r>
            <a:r>
              <a:rPr lang="en-US" altLang="zh-CN" sz="1800" dirty="0" err="1">
                <a:solidFill>
                  <a:srgbClr val="222222"/>
                </a:solidFill>
              </a:rPr>
              <a:t>μRWELL</a:t>
            </a:r>
            <a:r>
              <a:rPr lang="en-US" altLang="zh-CN" sz="1800" dirty="0">
                <a:solidFill>
                  <a:srgbClr val="222222"/>
                </a:solidFill>
              </a:rPr>
              <a:t> detector with Diamond-Like Carbon resistive electrode and two-dimensional </a:t>
            </a:r>
            <a:r>
              <a:rPr lang="en-US" altLang="zh-CN" sz="1800" dirty="0" smtClean="0">
                <a:solidFill>
                  <a:srgbClr val="222222"/>
                </a:solidFill>
              </a:rPr>
              <a:t>readout”, </a:t>
            </a:r>
            <a:r>
              <a:rPr lang="en-US" altLang="zh-CN" sz="1800" dirty="0"/>
              <a:t>Nuclear Inst. and Methods in Physics Research, A </a:t>
            </a:r>
            <a:r>
              <a:rPr lang="en-US" altLang="zh-CN" sz="1800" dirty="0" smtClean="0">
                <a:solidFill>
                  <a:srgbClr val="222222"/>
                </a:solidFill>
              </a:rPr>
              <a:t>927 (2019): </a:t>
            </a:r>
            <a:r>
              <a:rPr lang="en-US" altLang="zh-CN" sz="1800" dirty="0">
                <a:solidFill>
                  <a:srgbClr val="222222"/>
                </a:solidFill>
              </a:rPr>
              <a:t>31-36</a:t>
            </a:r>
            <a:r>
              <a:rPr lang="en-US" altLang="zh-CN" sz="1800" dirty="0" smtClean="0">
                <a:solidFill>
                  <a:srgbClr val="222222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800" dirty="0"/>
              <a:t>Yu Liang, </a:t>
            </a:r>
            <a:r>
              <a:rPr lang="en-US" altLang="zh-CN" sz="1800" dirty="0" err="1"/>
              <a:t>Jinhong</a:t>
            </a:r>
            <a:r>
              <a:rPr lang="en-US" altLang="zh-CN" sz="1800" dirty="0"/>
              <a:t> Wang</a:t>
            </a:r>
            <a:r>
              <a:rPr lang="en-US" altLang="zh-CN" sz="1800" dirty="0" smtClean="0"/>
              <a:t>, </a:t>
            </a:r>
            <a:r>
              <a:rPr lang="en-US" altLang="zh-CN" sz="1800" dirty="0"/>
              <a:t>et al., “Design and performance of a TDC ASIC for the upgrade of the ATLAS Monitored Drift Tube detector”, Nuclear Inst. and Methods in Physics Research, A 939 (2019) pp.10-15</a:t>
            </a:r>
            <a:r>
              <a:rPr lang="en-US" altLang="zh-CN" sz="1800" dirty="0" smtClean="0"/>
              <a:t>.</a:t>
            </a:r>
            <a:endParaRPr lang="zh-CN" alt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CN" sz="1800" dirty="0" smtClean="0"/>
              <a:t>Q. Li, et al., “Performance Study of HL-LHC ATLAS RPC Prototype”, JINST, RPC2018 Proceeding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800" dirty="0"/>
              <a:t>X.Y. </a:t>
            </a:r>
            <a:r>
              <a:rPr lang="en-US" altLang="zh-CN" sz="1800" dirty="0" err="1"/>
              <a:t>Xie</a:t>
            </a:r>
            <a:r>
              <a:rPr lang="en-US" altLang="zh-CN" sz="1800" dirty="0"/>
              <a:t>, et al., “A new approach in simulating RPC and searching for the causes of large cluster size of </a:t>
            </a:r>
            <a:r>
              <a:rPr lang="en-US" altLang="zh-CN" sz="1800" dirty="0" smtClean="0"/>
              <a:t>RPC”, JINST, RPC2018 </a:t>
            </a:r>
            <a:r>
              <a:rPr lang="en-US" altLang="zh-CN" sz="1800" dirty="0" err="1" smtClean="0"/>
              <a:t>Porceeding</a:t>
            </a:r>
            <a:r>
              <a:rPr lang="en-US" altLang="zh-CN" sz="1800" dirty="0" smtClean="0"/>
              <a:t>.</a:t>
            </a:r>
            <a:endParaRPr lang="en-US" altLang="zh-CN" dirty="0"/>
          </a:p>
          <a:p>
            <a:r>
              <a:rPr lang="zh-CN" altLang="en-US" sz="2800" dirty="0" smtClean="0">
                <a:solidFill>
                  <a:srgbClr val="0000FF"/>
                </a:solidFill>
              </a:rPr>
              <a:t>会议报告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pPr marL="266700" indent="-266700">
              <a:buFont typeface="+mj-lt"/>
              <a:buAutoNum type="arabicPeriod"/>
            </a:pPr>
            <a:r>
              <a:rPr lang="en-US" altLang="zh-CN" sz="1800" dirty="0" smtClean="0">
                <a:ea typeface="黑体" panose="02010609060101010101" pitchFamily="49" charset="-122"/>
              </a:rPr>
              <a:t>“</a:t>
            </a:r>
            <a:r>
              <a:rPr lang="en-US" altLang="zh-CN" sz="1800" dirty="0">
                <a:ea typeface="黑体" panose="02010609060101010101" pitchFamily="49" charset="-122"/>
              </a:rPr>
              <a:t>Production and performance study of Diamond-Like Carbon for the resistive electrode in MPGD application”</a:t>
            </a:r>
            <a:r>
              <a:rPr lang="zh-CN" altLang="en-US" sz="1800" dirty="0">
                <a:ea typeface="黑体" panose="02010609060101010101" pitchFamily="49" charset="-122"/>
              </a:rPr>
              <a:t>，</a:t>
            </a:r>
            <a:r>
              <a:rPr lang="en-US" altLang="zh-CN" sz="1800" dirty="0">
                <a:ea typeface="黑体" panose="02010609060101010101" pitchFamily="49" charset="-122"/>
              </a:rPr>
              <a:t>The 15</a:t>
            </a:r>
            <a:r>
              <a:rPr lang="en-US" altLang="zh-CN" sz="1800" baseline="30000" dirty="0">
                <a:ea typeface="黑体" panose="02010609060101010101" pitchFamily="49" charset="-122"/>
              </a:rPr>
              <a:t>th</a:t>
            </a:r>
            <a:r>
              <a:rPr lang="en-US" altLang="zh-CN" sz="1800" dirty="0">
                <a:ea typeface="黑体" panose="02010609060101010101" pitchFamily="49" charset="-122"/>
              </a:rPr>
              <a:t> Vienna Conference on </a:t>
            </a:r>
            <a:r>
              <a:rPr lang="en-US" altLang="zh-CN" sz="1800" dirty="0" smtClean="0">
                <a:ea typeface="黑体" panose="02010609060101010101" pitchFamily="49" charset="-122"/>
              </a:rPr>
              <a:t>Instrumentation, Feb.2019, Vienna</a:t>
            </a:r>
            <a:r>
              <a:rPr lang="en-US" altLang="zh-CN" sz="1800" dirty="0">
                <a:ea typeface="黑体" panose="02010609060101010101" pitchFamily="49" charset="-122"/>
              </a:rPr>
              <a:t>, </a:t>
            </a:r>
            <a:r>
              <a:rPr lang="en-US" altLang="zh-CN" sz="1800" dirty="0" smtClean="0">
                <a:ea typeface="黑体" panose="02010609060101010101" pitchFamily="49" charset="-122"/>
              </a:rPr>
              <a:t>Austria;</a:t>
            </a:r>
            <a:endParaRPr lang="en-US" altLang="zh-CN" sz="1800" dirty="0">
              <a:ea typeface="黑体" panose="02010609060101010101" pitchFamily="49" charset="-122"/>
            </a:endParaRPr>
          </a:p>
          <a:p>
            <a:pPr marL="266700" indent="-266700">
              <a:buFont typeface="+mj-lt"/>
              <a:buAutoNum type="arabicPeriod"/>
            </a:pPr>
            <a:r>
              <a:rPr lang="en-US" altLang="zh-CN" sz="1800" dirty="0">
                <a:ea typeface="黑体" panose="02010609060101010101" pitchFamily="49" charset="-122"/>
              </a:rPr>
              <a:t>“R&amp;D on THGEM with Resistive Diamond-like carbon coating”, The 6</a:t>
            </a:r>
            <a:r>
              <a:rPr lang="en-US" altLang="zh-CN" sz="1800" baseline="30000" dirty="0">
                <a:ea typeface="黑体" panose="02010609060101010101" pitchFamily="49" charset="-122"/>
              </a:rPr>
              <a:t>th</a:t>
            </a:r>
            <a:r>
              <a:rPr lang="en-US" altLang="zh-CN" sz="1800" dirty="0">
                <a:ea typeface="黑体" panose="02010609060101010101" pitchFamily="49" charset="-122"/>
              </a:rPr>
              <a:t> International Conference on Micro Pattern Gaseous Detectors, </a:t>
            </a:r>
            <a:r>
              <a:rPr lang="en-US" altLang="zh-CN" sz="1800" dirty="0" smtClean="0">
                <a:ea typeface="黑体" panose="02010609060101010101" pitchFamily="49" charset="-122"/>
              </a:rPr>
              <a:t>May 2019, La </a:t>
            </a:r>
            <a:r>
              <a:rPr lang="en-US" altLang="zh-CN" sz="1800" dirty="0">
                <a:ea typeface="黑体" panose="02010609060101010101" pitchFamily="49" charset="-122"/>
              </a:rPr>
              <a:t>Rochelle, France</a:t>
            </a:r>
            <a:endParaRPr lang="zh-CN" altLang="en-US" sz="1800" dirty="0"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2019</a:t>
            </a:r>
            <a:r>
              <a:rPr lang="zh-CN" altLang="en-US" dirty="0" smtClean="0"/>
              <a:t>年</a:t>
            </a:r>
            <a:r>
              <a:rPr lang="en-US" altLang="zh-CN" dirty="0" smtClean="0"/>
              <a:t>7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312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人才队伍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1424" y="1484786"/>
            <a:ext cx="8229600" cy="4871567"/>
          </a:xfrm>
        </p:spPr>
        <p:txBody>
          <a:bodyPr/>
          <a:lstStyle/>
          <a:p>
            <a:r>
              <a:rPr lang="zh-CN" altLang="en-US" dirty="0" smtClean="0"/>
              <a:t>参加单位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山东大学、上海交通大学、中国科学技术大学</a:t>
            </a:r>
            <a:endParaRPr lang="en-US" altLang="zh-CN" dirty="0" smtClean="0"/>
          </a:p>
          <a:p>
            <a:r>
              <a:rPr lang="zh-CN" altLang="en-US" dirty="0" smtClean="0"/>
              <a:t>研究团队骨干</a:t>
            </a:r>
            <a:endParaRPr lang="en-US" altLang="zh-CN" dirty="0" smtClean="0"/>
          </a:p>
          <a:p>
            <a:pPr lvl="1"/>
            <a:r>
              <a:rPr lang="zh-CN" altLang="en-US" sz="2400" dirty="0"/>
              <a:t>赵政国，院士、教授</a:t>
            </a:r>
            <a:endParaRPr lang="en-US" altLang="zh-CN" sz="2400" dirty="0"/>
          </a:p>
          <a:p>
            <a:pPr lvl="1"/>
            <a:r>
              <a:rPr lang="zh-CN" altLang="en-US" sz="2400" dirty="0"/>
              <a:t>刘衍文：教授，科学院优青</a:t>
            </a:r>
            <a:endParaRPr lang="en-US" altLang="zh-CN" sz="2400" dirty="0"/>
          </a:p>
          <a:p>
            <a:pPr lvl="1"/>
            <a:r>
              <a:rPr lang="zh-CN" altLang="en-US" sz="2400" dirty="0"/>
              <a:t>梁昊：副教授</a:t>
            </a:r>
            <a:endParaRPr lang="en-US" altLang="zh-CN" sz="2400" dirty="0"/>
          </a:p>
          <a:p>
            <a:pPr lvl="1"/>
            <a:r>
              <a:rPr lang="zh-CN" altLang="en-US" sz="2400" dirty="0"/>
              <a:t>孙勇杰：副教授</a:t>
            </a:r>
            <a:endParaRPr lang="en-US" altLang="zh-CN" sz="2400" dirty="0"/>
          </a:p>
          <a:p>
            <a:pPr lvl="1"/>
            <a:r>
              <a:rPr lang="zh-CN" altLang="en-US" sz="2400" dirty="0"/>
              <a:t>周意</a:t>
            </a:r>
            <a:r>
              <a:rPr lang="zh-CN" altLang="en-US" sz="2400" dirty="0" smtClean="0"/>
              <a:t>：副研究员</a:t>
            </a:r>
            <a:endParaRPr lang="en-US" altLang="zh-CN" sz="2400" dirty="0"/>
          </a:p>
          <a:p>
            <a:pPr lvl="1"/>
            <a:r>
              <a:rPr lang="zh-CN" altLang="en-US" sz="2400" dirty="0"/>
              <a:t>郭军：研究员，青年千人</a:t>
            </a:r>
            <a:endParaRPr lang="en-US" altLang="zh-CN" sz="2400" dirty="0"/>
          </a:p>
          <a:p>
            <a:pPr lvl="1"/>
            <a:r>
              <a:rPr lang="zh-CN" altLang="en-US" sz="2400" dirty="0"/>
              <a:t>冯存峰：</a:t>
            </a:r>
            <a:r>
              <a:rPr lang="zh-CN" altLang="en-US" sz="2400" dirty="0" smtClean="0"/>
              <a:t>教授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539143" y="5288739"/>
            <a:ext cx="6043257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32" lvl="1" indent="-285744">
              <a:spcBef>
                <a:spcPct val="20000"/>
              </a:spcBef>
              <a:buFont typeface="Arial" charset="0"/>
              <a:buChar char="–"/>
            </a:pPr>
            <a:r>
              <a:rPr lang="zh-CN" altLang="en-US" sz="2400" dirty="0" smtClean="0"/>
              <a:t>聘任</a:t>
            </a:r>
            <a:r>
              <a:rPr lang="en-US" altLang="zh-CN" sz="2400" dirty="0"/>
              <a:t>Toni </a:t>
            </a:r>
            <a:r>
              <a:rPr lang="en-US" altLang="zh-CN" sz="2400" dirty="0" err="1" smtClean="0"/>
              <a:t>Baroncelli</a:t>
            </a:r>
            <a:r>
              <a:rPr lang="zh-CN" altLang="en-US" sz="2400" dirty="0" smtClean="0"/>
              <a:t>为科大访问教授</a:t>
            </a:r>
            <a:endParaRPr lang="en-US" altLang="zh-CN" sz="2400" dirty="0" smtClean="0"/>
          </a:p>
          <a:p>
            <a:pPr marL="742932" lvl="1" indent="-285744">
              <a:spcBef>
                <a:spcPct val="20000"/>
              </a:spcBef>
              <a:buFont typeface="Arial" charset="0"/>
              <a:buChar char="–"/>
            </a:pPr>
            <a:r>
              <a:rPr lang="zh-CN" altLang="en-US" sz="2400" dirty="0" smtClean="0"/>
              <a:t>现任</a:t>
            </a:r>
            <a:r>
              <a:rPr lang="en-US" altLang="zh-CN" sz="2400" dirty="0" smtClean="0"/>
              <a:t>ATLAS Muon </a:t>
            </a:r>
            <a:r>
              <a:rPr lang="en-US" altLang="zh-CN" sz="2400" dirty="0"/>
              <a:t>Institute </a:t>
            </a:r>
            <a:r>
              <a:rPr lang="en-US" altLang="zh-CN" sz="2400" dirty="0" smtClean="0"/>
              <a:t>Board</a:t>
            </a:r>
            <a:r>
              <a:rPr lang="zh-CN" altLang="en-US" sz="2400" dirty="0" smtClean="0"/>
              <a:t>主席</a:t>
            </a:r>
            <a:endParaRPr lang="en-US" altLang="zh-CN" sz="2400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420888"/>
            <a:ext cx="20002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课题研究目标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8544" y="1556792"/>
            <a:ext cx="10094912" cy="4680520"/>
          </a:xfrm>
        </p:spPr>
        <p:txBody>
          <a:bodyPr/>
          <a:lstStyle/>
          <a:p>
            <a:r>
              <a:rPr lang="zh-CN" altLang="en-US" sz="2400" dirty="0" smtClean="0"/>
              <a:t>完成研制</a:t>
            </a:r>
            <a:r>
              <a:rPr lang="en-US" altLang="zh-CN" sz="2400" dirty="0" smtClean="0"/>
              <a:t>ATLAS </a:t>
            </a:r>
            <a:r>
              <a:rPr lang="zh-CN" altLang="en-US" sz="2400" dirty="0" smtClean="0"/>
              <a:t>二期升级所要求的</a:t>
            </a:r>
            <a:r>
              <a:rPr lang="zh-CN" altLang="en-US" sz="2400" dirty="0" smtClean="0">
                <a:solidFill>
                  <a:srgbClr val="FF0000"/>
                </a:solidFill>
              </a:rPr>
              <a:t>窄</a:t>
            </a:r>
            <a:r>
              <a:rPr lang="zh-CN" altLang="en-US" sz="2400" dirty="0" smtClean="0">
                <a:solidFill>
                  <a:srgbClr val="FF0000"/>
                </a:solidFill>
              </a:rPr>
              <a:t>气隙</a:t>
            </a:r>
            <a:r>
              <a:rPr lang="en-US" altLang="zh-CN" sz="2400" dirty="0" smtClean="0">
                <a:solidFill>
                  <a:srgbClr val="FF0000"/>
                </a:solidFill>
              </a:rPr>
              <a:t>RPC μ</a:t>
            </a:r>
            <a:r>
              <a:rPr lang="zh-CN" altLang="en-US" sz="2400" dirty="0" smtClean="0">
                <a:solidFill>
                  <a:srgbClr val="FF0000"/>
                </a:solidFill>
              </a:rPr>
              <a:t>子触发探测器</a:t>
            </a:r>
            <a:r>
              <a:rPr lang="zh-CN" altLang="en-US" sz="2400" dirty="0" smtClean="0"/>
              <a:t>及读出电子学，建造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个可直接应用二期升级的</a:t>
            </a:r>
            <a:r>
              <a:rPr lang="en-US" altLang="zh-CN" sz="2400" dirty="0" smtClean="0"/>
              <a:t>RPC μ</a:t>
            </a:r>
            <a:r>
              <a:rPr lang="zh-CN" altLang="en-US" sz="2400" dirty="0" smtClean="0"/>
              <a:t>子触发探测</a:t>
            </a:r>
            <a:r>
              <a:rPr lang="zh-CN" altLang="en-US" sz="2400" dirty="0"/>
              <a:t>器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r>
              <a:rPr lang="zh-CN" altLang="en-US" sz="2400" dirty="0" smtClean="0"/>
              <a:t>研制满足</a:t>
            </a:r>
            <a:r>
              <a:rPr lang="en-US" altLang="zh-CN" sz="2400" dirty="0"/>
              <a:t>ATLAS </a:t>
            </a:r>
            <a:r>
              <a:rPr lang="zh-CN" altLang="en-US" sz="2400" dirty="0" smtClean="0"/>
              <a:t>二期</a:t>
            </a:r>
            <a:r>
              <a:rPr lang="zh-CN" altLang="en-US" sz="2400" dirty="0"/>
              <a:t>升级</a:t>
            </a:r>
            <a:r>
              <a:rPr lang="zh-CN" altLang="en-US" sz="2400" dirty="0" smtClean="0"/>
              <a:t>要求的</a:t>
            </a:r>
            <a:r>
              <a:rPr lang="zh-CN" altLang="en-US" sz="2400" dirty="0"/>
              <a:t>基于多</a:t>
            </a:r>
            <a:r>
              <a:rPr lang="zh-CN" altLang="en-US" sz="2400" dirty="0" smtClean="0"/>
              <a:t>气隙</a:t>
            </a:r>
            <a:r>
              <a:rPr lang="zh-CN" altLang="en-US" sz="2400" dirty="0"/>
              <a:t>阻性</a:t>
            </a:r>
            <a:r>
              <a:rPr lang="en-US" altLang="zh-CN" sz="2400" dirty="0" smtClean="0"/>
              <a:t>GEM</a:t>
            </a:r>
            <a:r>
              <a:rPr lang="zh-CN" altLang="en-US" sz="2400" dirty="0" smtClean="0"/>
              <a:t>探测器</a:t>
            </a:r>
            <a:r>
              <a:rPr lang="zh-CN" altLang="en-US" sz="2400" dirty="0"/>
              <a:t>的</a:t>
            </a:r>
            <a:r>
              <a:rPr lang="zh-CN" altLang="en-US" sz="2400" dirty="0" smtClean="0">
                <a:solidFill>
                  <a:srgbClr val="FF0000"/>
                </a:solidFill>
              </a:rPr>
              <a:t>前向</a:t>
            </a:r>
            <a:r>
              <a:rPr lang="en-US" altLang="zh-CN" sz="2400" dirty="0" smtClean="0">
                <a:solidFill>
                  <a:srgbClr val="FF0000"/>
                </a:solidFill>
              </a:rPr>
              <a:t>μ</a:t>
            </a:r>
            <a:r>
              <a:rPr lang="zh-CN" altLang="en-US" sz="2400" dirty="0" smtClean="0">
                <a:solidFill>
                  <a:srgbClr val="FF0000"/>
                </a:solidFill>
              </a:rPr>
              <a:t>子触发探测器原型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r>
              <a:rPr lang="zh-CN" altLang="en-US" sz="2400" dirty="0" smtClean="0"/>
              <a:t>合作</a:t>
            </a:r>
            <a:r>
              <a:rPr lang="zh-CN" altLang="en-US" sz="2400" dirty="0" smtClean="0"/>
              <a:t>完成高集成度、高精度的</a:t>
            </a:r>
            <a:r>
              <a:rPr lang="en-US" altLang="zh-CN" sz="2400" dirty="0" smtClean="0">
                <a:solidFill>
                  <a:srgbClr val="FF0000"/>
                </a:solidFill>
              </a:rPr>
              <a:t>ASIC TDC</a:t>
            </a:r>
            <a:r>
              <a:rPr lang="zh-CN" altLang="en-US" sz="2400" dirty="0" smtClean="0">
                <a:solidFill>
                  <a:srgbClr val="FF0000"/>
                </a:solidFill>
              </a:rPr>
              <a:t>设计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en-US" altLang="zh-CN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/>
              <a:t>为</a:t>
            </a:r>
            <a:r>
              <a:rPr lang="en-US" altLang="zh-CN" sz="2400" dirty="0" smtClean="0">
                <a:solidFill>
                  <a:srgbClr val="FF0000"/>
                </a:solidFill>
              </a:rPr>
              <a:t>ATLAS Phase-II</a:t>
            </a:r>
            <a:r>
              <a:rPr lang="zh-CN" altLang="en-US" sz="2400" dirty="0" smtClean="0">
                <a:solidFill>
                  <a:srgbClr val="FF0000"/>
                </a:solidFill>
              </a:rPr>
              <a:t>升级</a:t>
            </a:r>
            <a:r>
              <a:rPr lang="zh-CN" altLang="en-US" sz="2400" dirty="0"/>
              <a:t>做出实际性</a:t>
            </a:r>
            <a:r>
              <a:rPr lang="zh-CN" altLang="en-US" sz="2400" dirty="0" smtClean="0"/>
              <a:t>贡献：新型探测器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电子学技术预研究，确定方案，为建造做好准备；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紧跟</a:t>
            </a:r>
            <a:r>
              <a:rPr lang="zh-CN" altLang="en-US" sz="2400" dirty="0"/>
              <a:t>高</a:t>
            </a:r>
            <a:r>
              <a:rPr lang="en-US" altLang="zh-CN" sz="2400" dirty="0"/>
              <a:t>/</a:t>
            </a:r>
            <a:r>
              <a:rPr lang="zh-CN" altLang="en-US" sz="2400" dirty="0"/>
              <a:t>超高</a:t>
            </a:r>
            <a:r>
              <a:rPr lang="zh-CN" altLang="en-US" sz="2400" dirty="0" smtClean="0"/>
              <a:t>亮度碰撞实验</a:t>
            </a:r>
            <a:r>
              <a:rPr lang="zh-CN" altLang="en-US" sz="2400" dirty="0" smtClean="0">
                <a:solidFill>
                  <a:srgbClr val="FF0000"/>
                </a:solidFill>
              </a:rPr>
              <a:t>高性能探测器</a:t>
            </a:r>
            <a:r>
              <a:rPr lang="zh-CN" altLang="en-US" sz="2400" dirty="0">
                <a:solidFill>
                  <a:srgbClr val="FF0000"/>
                </a:solidFill>
              </a:rPr>
              <a:t>发展</a:t>
            </a:r>
            <a:r>
              <a:rPr lang="zh-CN" altLang="en-US" sz="2400" dirty="0" smtClean="0">
                <a:solidFill>
                  <a:srgbClr val="FF0000"/>
                </a:solidFill>
              </a:rPr>
              <a:t>方向</a:t>
            </a:r>
            <a:r>
              <a:rPr lang="zh-CN" altLang="en-US" sz="2400" dirty="0"/>
              <a:t>，</a:t>
            </a:r>
            <a:r>
              <a:rPr lang="zh-CN" altLang="en-US" sz="2400" dirty="0" smtClean="0"/>
              <a:t>探索提高探测器性能的新途径、新方法；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实现立足国内的</a:t>
            </a:r>
            <a:r>
              <a:rPr lang="zh-CN" altLang="en-US" sz="2400" dirty="0" smtClean="0">
                <a:solidFill>
                  <a:srgbClr val="FF0000"/>
                </a:solidFill>
              </a:rPr>
              <a:t>技术储备和人才储备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65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1424" y="116632"/>
            <a:ext cx="10094912" cy="778099"/>
          </a:xfrm>
        </p:spPr>
        <p:txBody>
          <a:bodyPr/>
          <a:lstStyle/>
          <a:p>
            <a:r>
              <a:rPr lang="zh-CN" altLang="en-US" dirty="0" smtClean="0"/>
              <a:t>经费使用：执行率</a:t>
            </a:r>
            <a:r>
              <a:rPr lang="en-US" altLang="zh-CN" dirty="0" smtClean="0"/>
              <a:t>~66.2%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  <p:graphicFrame>
        <p:nvGraphicFramePr>
          <p:cNvPr id="8" name="内容占位符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418919"/>
              </p:ext>
            </p:extLst>
          </p:nvPr>
        </p:nvGraphicFramePr>
        <p:xfrm>
          <a:off x="839416" y="823250"/>
          <a:ext cx="10657184" cy="5486070"/>
        </p:xfrm>
        <a:graphic>
          <a:graphicData uri="http://schemas.openxmlformats.org/drawingml/2006/table">
            <a:tbl>
              <a:tblPr/>
              <a:tblGrid>
                <a:gridCol w="1790358">
                  <a:extLst>
                    <a:ext uri="{9D8B030D-6E8A-4147-A177-3AD203B41FA5}"/>
                  </a:extLst>
                </a:gridCol>
                <a:gridCol w="4290791">
                  <a:extLst>
                    <a:ext uri="{9D8B030D-6E8A-4147-A177-3AD203B41FA5}"/>
                  </a:extLst>
                </a:gridCol>
                <a:gridCol w="2254637">
                  <a:extLst>
                    <a:ext uri="{9D8B030D-6E8A-4147-A177-3AD203B41FA5}"/>
                  </a:extLst>
                </a:gridCol>
                <a:gridCol w="2321398">
                  <a:extLst>
                    <a:ext uri="{9D8B030D-6E8A-4147-A177-3AD203B41FA5}"/>
                  </a:extLst>
                </a:gridCol>
              </a:tblGrid>
              <a:tr h="365736"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分项名称</a:t>
                      </a: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预算数</a:t>
                      </a: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余额</a:t>
                      </a: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65736"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设备费</a:t>
                      </a: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16.2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0.2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65736"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材料费</a:t>
                      </a: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319.7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181.7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65736"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测试化验加工费</a:t>
                      </a: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77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49.4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65736"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燃料动力费</a:t>
                      </a: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14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14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65736"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差旅费</a:t>
                      </a: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31.8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4.9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65736"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会议费</a:t>
                      </a: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14.4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13.4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65736"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国际合作与交流费</a:t>
                      </a: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134.1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5.6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65736"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8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出版文献</a:t>
                      </a: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3.2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2.7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65736"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劳务费</a:t>
                      </a: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160.4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113.4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65736"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专家咨询费</a:t>
                      </a: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2.8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65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11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其他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86.8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17.7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736"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12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间接费</a:t>
                      </a: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137.4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13.8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65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13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外拨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240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67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6252"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1240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377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377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419.6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715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存在的问题和对策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2552" y="1556792"/>
            <a:ext cx="10166920" cy="4752528"/>
          </a:xfrm>
        </p:spPr>
        <p:txBody>
          <a:bodyPr/>
          <a:lstStyle/>
          <a:p>
            <a:r>
              <a:rPr lang="zh-CN" altLang="en-US" sz="2000" dirty="0" smtClean="0"/>
              <a:t>随着课题进展的深入，一些问题逐渐显现：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原定研究目标与</a:t>
            </a:r>
            <a:r>
              <a:rPr lang="en-US" altLang="zh-CN" sz="1800" dirty="0" smtClean="0"/>
              <a:t>ATALS</a:t>
            </a:r>
            <a:r>
              <a:rPr lang="zh-CN" altLang="en-US" sz="1800" dirty="0" smtClean="0"/>
              <a:t>升级具体要求可能存在差异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原定研究路线可能存在问题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研究进度对合作组其他单位的依赖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测试条件受到限制等</a:t>
            </a:r>
            <a:endParaRPr lang="en-US" altLang="zh-CN" sz="1800" dirty="0" smtClean="0"/>
          </a:p>
          <a:p>
            <a:r>
              <a:rPr lang="zh-CN" altLang="en-US" sz="2000" dirty="0" smtClean="0"/>
              <a:t>在</a:t>
            </a:r>
            <a:r>
              <a:rPr lang="zh-CN" altLang="en-US" sz="2000" dirty="0" smtClean="0">
                <a:solidFill>
                  <a:srgbClr val="FF0000"/>
                </a:solidFill>
              </a:rPr>
              <a:t>确保达到考核指标</a:t>
            </a:r>
            <a:r>
              <a:rPr lang="zh-CN" altLang="en-US" sz="2000" dirty="0" smtClean="0"/>
              <a:t>的前提下，调整状态，积极应对：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通过调整研究重点，满足升级工作的需求，匹配时间节点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及时调整技术路线，改进研究方案，寻找新技术、新方法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与合作组单位沟通协调，同时发展独立的研发能力</a:t>
            </a:r>
            <a:endParaRPr lang="en-US" altLang="zh-CN" sz="1800" dirty="0"/>
          </a:p>
          <a:p>
            <a:pPr lvl="1"/>
            <a:r>
              <a:rPr lang="zh-CN" altLang="en-US" sz="1800" dirty="0" smtClean="0"/>
              <a:t>寻求其他可能，或可替代的测试方法</a:t>
            </a:r>
            <a:endParaRPr lang="en-US" altLang="zh-CN" sz="1800" dirty="0" smtClean="0"/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档案</a:t>
            </a:r>
            <a:r>
              <a:rPr lang="zh-CN" altLang="en-US" sz="2000" dirty="0"/>
              <a:t>管理：</a:t>
            </a:r>
            <a:endParaRPr lang="en-US" altLang="zh-CN" sz="2000" dirty="0"/>
          </a:p>
          <a:p>
            <a:pPr lvl="1">
              <a:lnSpc>
                <a:spcPts val="2800"/>
              </a:lnSpc>
            </a:pPr>
            <a:r>
              <a:rPr lang="zh-CN" altLang="en-US" sz="1800" dirty="0"/>
              <a:t>已提交年度技术报告、中期进展报告等科技报告</a:t>
            </a:r>
            <a:endParaRPr lang="en-US" altLang="zh-CN" sz="1800" dirty="0"/>
          </a:p>
          <a:p>
            <a:pPr lvl="1">
              <a:lnSpc>
                <a:spcPts val="2800"/>
              </a:lnSpc>
            </a:pPr>
            <a:r>
              <a:rPr lang="zh-CN" altLang="en-US" sz="1800" dirty="0"/>
              <a:t>研发过程中的归档管理仍有待</a:t>
            </a:r>
            <a:r>
              <a:rPr lang="zh-CN" altLang="en-US" sz="1800" dirty="0" smtClean="0"/>
              <a:t>加强</a:t>
            </a:r>
            <a:endParaRPr lang="zh-CN" altLang="en-US" sz="1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59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9F38-4376-4C40-AE21-9D97387CB5B7}" type="slidenum">
              <a:rPr lang="zh-CN" altLang="en-US"/>
              <a:pPr>
                <a:defRPr/>
              </a:pPr>
              <a:t>32</a:t>
            </a:fld>
            <a:endParaRPr lang="zh-CN" altLang="en-US"/>
          </a:p>
        </p:txBody>
      </p:sp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333378"/>
            <a:ext cx="8229600" cy="868363"/>
          </a:xfrm>
        </p:spPr>
        <p:txBody>
          <a:bodyPr/>
          <a:lstStyle/>
          <a:p>
            <a:r>
              <a:rPr lang="zh-CN" altLang="en-US" sz="4000" dirty="0"/>
              <a:t>小结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1199456" y="1844824"/>
            <a:ext cx="9649072" cy="4172154"/>
          </a:xfrm>
        </p:spPr>
        <p:txBody>
          <a:bodyPr/>
          <a:lstStyle/>
          <a:p>
            <a:r>
              <a:rPr lang="zh-CN" altLang="en-US" sz="2400" dirty="0"/>
              <a:t>本课题各研究方向，均</a:t>
            </a:r>
            <a:r>
              <a:rPr lang="zh-CN" altLang="en-US" sz="2400" dirty="0" smtClean="0"/>
              <a:t>按计划有序进行</a:t>
            </a:r>
            <a:endParaRPr lang="en-US" altLang="zh-CN" sz="2400" dirty="0"/>
          </a:p>
          <a:p>
            <a:pPr lvl="1"/>
            <a:r>
              <a:rPr lang="zh-CN" altLang="en-US" sz="2000" dirty="0" smtClean="0"/>
              <a:t>测试了</a:t>
            </a:r>
            <a:r>
              <a:rPr lang="en-US" altLang="zh-CN" sz="2000" dirty="0" smtClean="0"/>
              <a:t>RPC</a:t>
            </a:r>
            <a:r>
              <a:rPr lang="zh-CN" altLang="en-US" sz="2000" dirty="0"/>
              <a:t>原型</a:t>
            </a:r>
            <a:r>
              <a:rPr lang="zh-CN" altLang="en-US" sz="2000" dirty="0" smtClean="0"/>
              <a:t>探测器的主要性能，验证了双端读出方法的可行性</a:t>
            </a:r>
            <a:endParaRPr lang="en-US" altLang="zh-CN" sz="2000" dirty="0"/>
          </a:p>
          <a:p>
            <a:pPr lvl="1"/>
            <a:r>
              <a:rPr lang="zh-CN" altLang="en-US" sz="2000" dirty="0"/>
              <a:t>完成了多</a:t>
            </a:r>
            <a:r>
              <a:rPr lang="zh-CN" altLang="en-US" sz="2000" dirty="0" smtClean="0"/>
              <a:t>气隙阻性</a:t>
            </a:r>
            <a:r>
              <a:rPr lang="en-US" altLang="zh-CN" sz="2000" dirty="0" smtClean="0"/>
              <a:t>TH</a:t>
            </a:r>
            <a:r>
              <a:rPr lang="en-US" altLang="zh-CN" sz="2000" dirty="0" smtClean="0"/>
              <a:t>GEM</a:t>
            </a:r>
            <a:r>
              <a:rPr lang="zh-CN" altLang="en-US" sz="2000" dirty="0" smtClean="0"/>
              <a:t>原型探测器制作，准备测试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完成了</a:t>
            </a:r>
            <a:r>
              <a:rPr lang="en-US" altLang="zh-CN" sz="2000" dirty="0" smtClean="0"/>
              <a:t>MDT TDC ASIC</a:t>
            </a:r>
            <a:r>
              <a:rPr lang="zh-CN" altLang="en-US" sz="2000" dirty="0" smtClean="0"/>
              <a:t>第二版的流片，并开始测试</a:t>
            </a:r>
            <a:endParaRPr lang="en-US" altLang="zh-CN" sz="2000" dirty="0" smtClean="0"/>
          </a:p>
          <a:p>
            <a:r>
              <a:rPr lang="zh-CN" altLang="en-US" sz="2400" dirty="0" smtClean="0"/>
              <a:t>在</a:t>
            </a:r>
            <a:r>
              <a:rPr lang="en-US" altLang="zh-CN" sz="2400" dirty="0" smtClean="0"/>
              <a:t>ATLAS</a:t>
            </a:r>
            <a:r>
              <a:rPr lang="zh-CN" altLang="en-US" sz="2400" dirty="0" smtClean="0"/>
              <a:t>合作</a:t>
            </a:r>
            <a:r>
              <a:rPr lang="zh-CN" altLang="en-US" sz="2400" dirty="0"/>
              <a:t>中根据</a:t>
            </a:r>
            <a:r>
              <a:rPr lang="zh-CN" altLang="en-US" sz="2400" dirty="0" smtClean="0"/>
              <a:t>需要及时调整</a:t>
            </a:r>
            <a:r>
              <a:rPr lang="zh-CN" altLang="en-US" sz="2400" dirty="0"/>
              <a:t>姿态</a:t>
            </a:r>
            <a:r>
              <a:rPr lang="zh-CN" altLang="en-US" sz="2400" dirty="0" smtClean="0"/>
              <a:t>，确保做出</a:t>
            </a:r>
            <a:r>
              <a:rPr lang="zh-CN" altLang="en-US" sz="2400" dirty="0"/>
              <a:t>实际性贡献。</a:t>
            </a:r>
            <a:endParaRPr lang="en-US" altLang="zh-CN" sz="2400" dirty="0"/>
          </a:p>
          <a:p>
            <a:r>
              <a:rPr lang="zh-CN" altLang="en-US" sz="2400" dirty="0" smtClean="0"/>
              <a:t>通过合作，展现已有实力，学习先进</a:t>
            </a:r>
            <a:r>
              <a:rPr lang="zh-CN" altLang="en-US" sz="2400" dirty="0"/>
              <a:t>技术</a:t>
            </a:r>
            <a:r>
              <a:rPr lang="zh-CN" altLang="en-US" sz="2400" dirty="0" smtClean="0"/>
              <a:t>，提高自身水平</a:t>
            </a:r>
            <a:r>
              <a:rPr lang="zh-CN" altLang="en-US" sz="2400" dirty="0"/>
              <a:t>，确保按时高质量完成项目任务。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>
              <a:ea typeface="华文细黑" pitchFamily="2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20713182">
            <a:off x="7461464" y="4920198"/>
            <a:ext cx="365760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dirty="0">
                <a:solidFill>
                  <a:srgbClr val="333399"/>
                </a:solidFill>
                <a:latin typeface="CommercialScript BT" panose="03030803040807090C04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1578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ATLAS Phase-II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升级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43" y="1642900"/>
            <a:ext cx="6368785" cy="4175759"/>
          </a:xfrm>
          <a:prstGeom prst="rect">
            <a:avLst/>
          </a:prstGeom>
        </p:spPr>
      </p:pic>
      <p:sp>
        <p:nvSpPr>
          <p:cNvPr id="8" name="Rounded Rectangular Callout 28"/>
          <p:cNvSpPr/>
          <p:nvPr/>
        </p:nvSpPr>
        <p:spPr>
          <a:xfrm>
            <a:off x="2927655" y="5370639"/>
            <a:ext cx="1932785" cy="576065"/>
          </a:xfrm>
          <a:prstGeom prst="wedgeRoundRectCallout">
            <a:avLst>
              <a:gd name="adj1" fmla="val 101477"/>
              <a:gd name="adj2" fmla="val -108544"/>
              <a:gd name="adj3" fmla="val 16667"/>
            </a:avLst>
          </a:prstGeom>
          <a:solidFill>
            <a:srgbClr val="FFFF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+mj-lt"/>
                <a:ea typeface="华文楷体"/>
                <a:cs typeface="华文楷体"/>
              </a:rPr>
              <a:t>前向缪子探测器（多层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华文楷体"/>
                <a:cs typeface="华文楷体"/>
              </a:rPr>
              <a:t>GEM</a:t>
            </a:r>
            <a:r>
              <a:rPr lang="zh-CN" altLang="en-US" b="1" dirty="0" smtClean="0">
                <a:solidFill>
                  <a:srgbClr val="FF0000"/>
                </a:solidFill>
                <a:latin typeface="+mj-lt"/>
                <a:ea typeface="华文楷体"/>
                <a:cs typeface="华文楷体"/>
              </a:rPr>
              <a:t>）</a:t>
            </a:r>
            <a:endParaRPr lang="en-US" altLang="zh-TW" b="1" dirty="0">
              <a:solidFill>
                <a:srgbClr val="FF0000"/>
              </a:solidFill>
              <a:ea typeface="华文楷体"/>
              <a:cs typeface="华文楷体"/>
            </a:endParaRPr>
          </a:p>
        </p:txBody>
      </p:sp>
      <p:sp>
        <p:nvSpPr>
          <p:cNvPr id="9" name="Rounded Rectangular Callout 29"/>
          <p:cNvSpPr/>
          <p:nvPr/>
        </p:nvSpPr>
        <p:spPr>
          <a:xfrm>
            <a:off x="1869085" y="2545110"/>
            <a:ext cx="1850655" cy="755636"/>
          </a:xfrm>
          <a:prstGeom prst="wedgeRoundRectCallout">
            <a:avLst>
              <a:gd name="adj1" fmla="val 83166"/>
              <a:gd name="adj2" fmla="val 117086"/>
              <a:gd name="adj3" fmla="val 16667"/>
            </a:avLst>
          </a:prstGeom>
          <a:solidFill>
            <a:srgbClr val="FFFF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窄气隙</a:t>
            </a:r>
            <a:r>
              <a:rPr lang="en-US" altLang="zh-CN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RPC</a:t>
            </a:r>
            <a:r>
              <a:rPr lang="zh-CN" altLang="en-US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缪子触发探测器</a:t>
            </a:r>
            <a:endParaRPr lang="en-US" altLang="zh-TW" b="1" dirty="0">
              <a:solidFill>
                <a:srgbClr val="FF0000"/>
              </a:solidFill>
              <a:ea typeface="华文楷体"/>
              <a:cs typeface="华文楷体"/>
            </a:endParaRPr>
          </a:p>
        </p:txBody>
      </p:sp>
      <p:sp>
        <p:nvSpPr>
          <p:cNvPr id="10" name="Rounded Rectangle 39"/>
          <p:cNvSpPr/>
          <p:nvPr/>
        </p:nvSpPr>
        <p:spPr>
          <a:xfrm>
            <a:off x="4903764" y="1386806"/>
            <a:ext cx="2192363" cy="617303"/>
          </a:xfrm>
          <a:prstGeom prst="roundRect">
            <a:avLst/>
          </a:prstGeom>
          <a:solidFill>
            <a:srgbClr val="FFFF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+mj-lt"/>
                <a:ea typeface="华文楷体"/>
                <a:cs typeface="华文楷体"/>
              </a:rPr>
              <a:t>缪子</a:t>
            </a:r>
            <a:r>
              <a:rPr lang="zh-CN" altLang="en-US" b="1" dirty="0" smtClean="0">
                <a:solidFill>
                  <a:srgbClr val="FF0000"/>
                </a:solidFill>
                <a:latin typeface="+mj-lt"/>
                <a:ea typeface="华文楷体"/>
                <a:cs typeface="华文楷体"/>
              </a:rPr>
              <a:t>探测器</a:t>
            </a:r>
            <a:endParaRPr lang="en-US" altLang="zh-CN" b="1" dirty="0" smtClean="0">
              <a:solidFill>
                <a:srgbClr val="FF0000"/>
              </a:solidFill>
              <a:latin typeface="+mj-lt"/>
              <a:ea typeface="华文楷体"/>
              <a:cs typeface="华文楷体"/>
            </a:endParaRPr>
          </a:p>
          <a:p>
            <a:pPr algn="ctr"/>
            <a:r>
              <a:rPr lang="en-US" altLang="zh-CN" b="1" dirty="0">
                <a:solidFill>
                  <a:srgbClr val="FF0000"/>
                </a:solidFill>
                <a:latin typeface="+mj-lt"/>
                <a:ea typeface="华文楷体"/>
                <a:cs typeface="华文楷体"/>
              </a:rPr>
              <a:t>MDT</a:t>
            </a:r>
            <a:r>
              <a:rPr lang="zh-CN" altLang="en-US" b="1" dirty="0" smtClean="0">
                <a:solidFill>
                  <a:srgbClr val="FF0000"/>
                </a:solidFill>
                <a:latin typeface="+mj-lt"/>
                <a:ea typeface="华文楷体"/>
                <a:cs typeface="华文楷体"/>
              </a:rPr>
              <a:t>电子学</a:t>
            </a:r>
            <a:r>
              <a:rPr lang="zh-CN" altLang="en-US" b="1" dirty="0" smtClean="0">
                <a:solidFill>
                  <a:srgbClr val="FF0000"/>
                </a:solidFill>
                <a:latin typeface="+mj-lt"/>
                <a:ea typeface="华文楷体"/>
                <a:cs typeface="华文楷体"/>
              </a:rPr>
              <a:t>升级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40016" y="5635964"/>
            <a:ext cx="4320480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完成</a:t>
            </a:r>
            <a:r>
              <a:rPr lang="en-US" altLang="zh-TW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μ </a:t>
            </a:r>
            <a:r>
              <a:rPr lang="zh-TW" altLang="en-US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子</a:t>
            </a:r>
            <a:r>
              <a:rPr lang="zh-TW" altLang="en-US" b="1" dirty="0" smtClean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探测器和一级触发</a:t>
            </a:r>
            <a:r>
              <a:rPr lang="zh-TW" altLang="en-US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及相关电子学的预研究</a:t>
            </a:r>
            <a:r>
              <a:rPr lang="en-US" altLang="zh-TW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确定方案并启动</a:t>
            </a:r>
            <a:r>
              <a:rPr lang="zh-TW" altLang="en-US" b="1" dirty="0" smtClean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建造</a:t>
            </a:r>
            <a:endParaRPr lang="en-US" altLang="zh-CN" b="1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1737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课题考核指标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955473"/>
              </p:ext>
            </p:extLst>
          </p:nvPr>
        </p:nvGraphicFramePr>
        <p:xfrm>
          <a:off x="1981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5920"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成果名称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指标名称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指标值</a:t>
                      </a:r>
                      <a:endParaRPr lang="zh-CN" altLang="en-US" sz="1900" dirty="0"/>
                    </a:p>
                  </a:txBody>
                  <a:tcPr anchor="ctr"/>
                </a:tc>
              </a:tr>
              <a:tr h="375920">
                <a:tc rowSpan="4">
                  <a:txBody>
                    <a:bodyPr/>
                    <a:lstStyle/>
                    <a:p>
                      <a:r>
                        <a:rPr lang="zh-CN" altLang="en-US" sz="1900" dirty="0" smtClean="0"/>
                        <a:t>窄气隙</a:t>
                      </a:r>
                      <a:r>
                        <a:rPr lang="en-US" altLang="zh-CN" sz="1900" dirty="0" smtClean="0"/>
                        <a:t>RPC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探测效率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95%</a:t>
                      </a:r>
                      <a:endParaRPr lang="zh-CN" altLang="en-US" sz="1900" dirty="0"/>
                    </a:p>
                  </a:txBody>
                  <a:tcPr anchor="ctr"/>
                </a:tc>
              </a:tr>
              <a:tr h="3759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计数率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&gt; 1 kHz/cm</a:t>
                      </a:r>
                      <a:r>
                        <a:rPr lang="en-US" altLang="zh-CN" sz="1900" baseline="30000" dirty="0" smtClean="0"/>
                        <a:t>2</a:t>
                      </a:r>
                      <a:endParaRPr lang="zh-CN" altLang="en-US" sz="1900" baseline="30000" dirty="0"/>
                    </a:p>
                  </a:txBody>
                  <a:tcPr anchor="ctr"/>
                </a:tc>
              </a:tr>
              <a:tr h="37592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时间分辨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&lt; 1 ns</a:t>
                      </a:r>
                      <a:endParaRPr lang="zh-CN" altLang="en-US" sz="1900" dirty="0"/>
                    </a:p>
                  </a:txBody>
                  <a:tcPr anchor="ctr"/>
                </a:tc>
              </a:tr>
              <a:tr h="37592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位置分辨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&lt; 1 mm</a:t>
                      </a:r>
                      <a:endParaRPr lang="zh-CN" altLang="en-US" sz="1900" dirty="0"/>
                    </a:p>
                  </a:txBody>
                  <a:tcPr anchor="ctr"/>
                </a:tc>
              </a:tr>
              <a:tr h="375920">
                <a:tc rowSpan="4">
                  <a:txBody>
                    <a:bodyPr/>
                    <a:lstStyle/>
                    <a:p>
                      <a:r>
                        <a:rPr lang="zh-CN" altLang="en-US" sz="1900" dirty="0" smtClean="0"/>
                        <a:t>多气隙阻性</a:t>
                      </a:r>
                      <a:r>
                        <a:rPr lang="en-US" altLang="zh-CN" sz="1900" dirty="0" smtClean="0"/>
                        <a:t>GEM</a:t>
                      </a:r>
                      <a:r>
                        <a:rPr lang="zh-CN" altLang="en-US" sz="1900" dirty="0" smtClean="0"/>
                        <a:t>探测器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计数率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100 kHz/cm</a:t>
                      </a:r>
                      <a:r>
                        <a:rPr lang="en-US" altLang="zh-CN" sz="1900" baseline="30000" dirty="0" smtClean="0"/>
                        <a:t>2</a:t>
                      </a:r>
                      <a:endParaRPr lang="zh-CN" altLang="en-US" sz="1900" baseline="30000" dirty="0"/>
                    </a:p>
                  </a:txBody>
                  <a:tcPr anchor="ctr"/>
                </a:tc>
              </a:tr>
              <a:tr h="37592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时间分辨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&lt; 1 ns</a:t>
                      </a:r>
                      <a:endParaRPr lang="zh-CN" altLang="en-US" sz="1900" dirty="0"/>
                    </a:p>
                  </a:txBody>
                  <a:tcPr anchor="ctr"/>
                </a:tc>
              </a:tr>
              <a:tr h="37592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位置分辨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&lt; 150 </a:t>
                      </a:r>
                      <a:r>
                        <a:rPr lang="en-US" altLang="zh-CN" sz="1900" dirty="0" err="1" smtClean="0"/>
                        <a:t>μm</a:t>
                      </a:r>
                      <a:endParaRPr lang="zh-CN" altLang="en-US" sz="1900" dirty="0"/>
                    </a:p>
                  </a:txBody>
                  <a:tcPr anchor="ctr"/>
                </a:tc>
              </a:tr>
              <a:tr h="37592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探测效率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&gt;</a:t>
                      </a:r>
                      <a:r>
                        <a:rPr lang="en-US" altLang="zh-CN" sz="1900" baseline="0" dirty="0" smtClean="0"/>
                        <a:t> 95%</a:t>
                      </a:r>
                      <a:endParaRPr lang="zh-CN" altLang="en-US" sz="1900" dirty="0"/>
                    </a:p>
                  </a:txBody>
                  <a:tcPr anchor="ctr"/>
                </a:tc>
              </a:tr>
              <a:tr h="375920">
                <a:tc rowSpan="3">
                  <a:txBody>
                    <a:bodyPr/>
                    <a:lstStyle/>
                    <a:p>
                      <a:r>
                        <a:rPr lang="en-US" altLang="zh-CN" sz="1900" dirty="0" smtClean="0"/>
                        <a:t>TDC ASIC</a:t>
                      </a:r>
                      <a:r>
                        <a:rPr lang="zh-CN" altLang="en-US" sz="1900" dirty="0" smtClean="0"/>
                        <a:t>芯片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通道数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24 </a:t>
                      </a:r>
                      <a:r>
                        <a:rPr lang="zh-CN" altLang="en-US" sz="1900" dirty="0" smtClean="0"/>
                        <a:t>通道</a:t>
                      </a:r>
                      <a:r>
                        <a:rPr lang="en-US" altLang="zh-CN" sz="1900" dirty="0" smtClean="0"/>
                        <a:t>/</a:t>
                      </a:r>
                      <a:r>
                        <a:rPr lang="zh-CN" altLang="en-US" sz="1900" dirty="0" smtClean="0"/>
                        <a:t>芯片</a:t>
                      </a:r>
                      <a:endParaRPr lang="zh-CN" altLang="en-US" sz="1900" dirty="0"/>
                    </a:p>
                  </a:txBody>
                  <a:tcPr anchor="ctr"/>
                </a:tc>
              </a:tr>
              <a:tr h="37592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时间精度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~ 780 </a:t>
                      </a:r>
                      <a:r>
                        <a:rPr lang="en-US" altLang="zh-CN" sz="1900" dirty="0" err="1" smtClean="0"/>
                        <a:t>ps</a:t>
                      </a:r>
                      <a:endParaRPr lang="zh-CN" altLang="en-US" sz="1900" dirty="0"/>
                    </a:p>
                  </a:txBody>
                  <a:tcPr anchor="ctr"/>
                </a:tc>
              </a:tr>
              <a:tr h="37592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触发模式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无触发模式读出</a:t>
                      </a:r>
                      <a:endParaRPr lang="zh-CN" altLang="en-US" sz="1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39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本年度工作计划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90"/>
          <a:stretch/>
        </p:blipFill>
        <p:spPr>
          <a:xfrm>
            <a:off x="1847534" y="1765301"/>
            <a:ext cx="8434949" cy="317586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04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71664" y="2708920"/>
            <a:ext cx="6203032" cy="1872208"/>
          </a:xfrm>
        </p:spPr>
        <p:txBody>
          <a:bodyPr/>
          <a:lstStyle/>
          <a:p>
            <a:r>
              <a:rPr lang="zh-CN" altLang="en-US" dirty="0" smtClean="0"/>
              <a:t>窄</a:t>
            </a:r>
            <a:r>
              <a:rPr lang="zh-CN" altLang="en-US" dirty="0"/>
              <a:t>气隙</a:t>
            </a:r>
            <a:r>
              <a:rPr lang="en-US" altLang="zh-CN" dirty="0" smtClean="0"/>
              <a:t>RPC</a:t>
            </a:r>
            <a:r>
              <a:rPr lang="zh-CN" altLang="en-US" dirty="0"/>
              <a:t>研究进展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zh-CN" altLang="en-US" dirty="0"/>
              <a:t>双</a:t>
            </a:r>
            <a:r>
              <a:rPr lang="zh-CN" altLang="en-US" dirty="0" smtClean="0"/>
              <a:t>端读出方法研究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新型读出板研究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12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双端读出方法研究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1464" y="1514268"/>
            <a:ext cx="8229600" cy="4525963"/>
          </a:xfrm>
        </p:spPr>
        <p:txBody>
          <a:bodyPr/>
          <a:lstStyle/>
          <a:p>
            <a:r>
              <a:rPr lang="zh-CN" altLang="en-US" sz="2400" dirty="0"/>
              <a:t>现有方法：</a:t>
            </a:r>
            <a:endParaRPr lang="en-US" altLang="zh-CN" sz="2400" dirty="0"/>
          </a:p>
          <a:p>
            <a:r>
              <a:rPr lang="en-US" altLang="zh-CN" sz="2400" dirty="0"/>
              <a:t>RPC</a:t>
            </a:r>
            <a:r>
              <a:rPr lang="zh-CN" altLang="en-US" sz="2400" dirty="0"/>
              <a:t>两侧沿</a:t>
            </a:r>
            <a:r>
              <a:rPr lang="en-US" altLang="zh-CN" sz="2400" dirty="0"/>
              <a:t>η</a:t>
            </a:r>
            <a:r>
              <a:rPr lang="zh-CN" altLang="en-US" sz="2400" dirty="0"/>
              <a:t>和</a:t>
            </a:r>
            <a:r>
              <a:rPr lang="en-US" altLang="zh-CN" sz="2400" dirty="0"/>
              <a:t>φ</a:t>
            </a:r>
            <a:r>
              <a:rPr lang="zh-CN" altLang="en-US" sz="2400" dirty="0"/>
              <a:t>方向分别单端读出</a:t>
            </a:r>
            <a:endParaRPr lang="en-US" altLang="zh-CN" sz="2400" dirty="0"/>
          </a:p>
          <a:p>
            <a:r>
              <a:rPr lang="zh-CN" altLang="en-US" sz="2400" dirty="0"/>
              <a:t>位置分辨主要取决于条间距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04" y="5014808"/>
            <a:ext cx="5307178" cy="9953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1" y="2348880"/>
            <a:ext cx="5115561" cy="158659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71464" y="3835356"/>
            <a:ext cx="6923112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spcBef>
                <a:spcPct val="20000"/>
              </a:spcBef>
              <a:buFont typeface="Arial" charset="0"/>
              <a:buChar char="•"/>
            </a:pPr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双端读出：</a:t>
            </a:r>
            <a:endParaRPr lang="en-US" altLang="zh-CN" sz="24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marL="342891" indent="-34289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RPC</a:t>
            </a:r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一侧沿</a:t>
            </a:r>
            <a:r>
              <a:rPr lang="en-US" altLang="zh-CN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φ</a:t>
            </a:r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方向读出条，双端读取信号</a:t>
            </a:r>
            <a:endParaRPr lang="en-US" altLang="zh-CN" sz="24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marL="342891" indent="-342891">
              <a:spcBef>
                <a:spcPct val="20000"/>
              </a:spcBef>
              <a:buFont typeface="Arial" charset="0"/>
              <a:buChar char="•"/>
            </a:pPr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利用双端时间差确定沿条位置</a:t>
            </a:r>
            <a:endParaRPr lang="en-US" altLang="zh-CN" sz="24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marL="342891" indent="-342891">
              <a:spcBef>
                <a:spcPct val="20000"/>
              </a:spcBef>
              <a:buFont typeface="Arial" charset="0"/>
              <a:buChar char="•"/>
            </a:pPr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节省电子学通道数</a:t>
            </a:r>
            <a:endParaRPr lang="en-US" altLang="zh-CN" sz="24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marL="342891" indent="-342891">
              <a:spcBef>
                <a:spcPct val="20000"/>
              </a:spcBef>
              <a:buFont typeface="Arial" charset="0"/>
              <a:buChar char="•"/>
            </a:pPr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节省厚度空间</a:t>
            </a:r>
          </a:p>
        </p:txBody>
      </p:sp>
    </p:spTree>
    <p:extLst>
      <p:ext uri="{BB962C8B-B14F-4D97-AF65-F5344CB8AC3E}">
        <p14:creationId xmlns:p14="http://schemas.microsoft.com/office/powerpoint/2010/main" val="4834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双端读出的位置分辨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79005"/>
            <a:ext cx="10972800" cy="4525963"/>
          </a:xfrm>
        </p:spPr>
        <p:txBody>
          <a:bodyPr/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50x50cm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</a:rPr>
              <a:t>原型探测器</a:t>
            </a:r>
            <a:r>
              <a:rPr lang="zh-CN" altLang="en-US" sz="2000" dirty="0" smtClean="0"/>
              <a:t>，波形采样获取数据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信号</a:t>
            </a:r>
            <a:r>
              <a:rPr lang="zh-CN" altLang="en-US" sz="1600" dirty="0" smtClean="0"/>
              <a:t>传输速度：</a:t>
            </a:r>
            <a:r>
              <a:rPr lang="en-US" altLang="zh-CN" sz="1600" dirty="0" smtClean="0"/>
              <a:t>53 </a:t>
            </a:r>
            <a:r>
              <a:rPr lang="en-US" altLang="zh-CN" sz="1600" dirty="0" err="1" smtClean="0"/>
              <a:t>ps</a:t>
            </a:r>
            <a:r>
              <a:rPr lang="en-US" altLang="zh-CN" sz="1600" dirty="0" smtClean="0"/>
              <a:t>/cm</a:t>
            </a:r>
          </a:p>
          <a:p>
            <a:pPr lvl="1"/>
            <a:r>
              <a:rPr lang="zh-CN" altLang="en-US" sz="1600" dirty="0" smtClean="0"/>
              <a:t>采用不同的定时方法，位置分辨：</a:t>
            </a:r>
            <a:endParaRPr lang="en-US" altLang="zh-CN" sz="1600" dirty="0" smtClean="0"/>
          </a:p>
          <a:p>
            <a:pPr lvl="2"/>
            <a:r>
              <a:rPr lang="zh-CN" altLang="en-US" sz="1600" dirty="0" smtClean="0"/>
              <a:t>过阈</a:t>
            </a:r>
            <a:r>
              <a:rPr lang="zh-CN" altLang="en-US" sz="1600" dirty="0" smtClean="0"/>
              <a:t>定时：</a:t>
            </a:r>
            <a:r>
              <a:rPr lang="en-US" altLang="zh-CN" sz="1600" dirty="0" smtClean="0"/>
              <a:t>~ 2.1 cm</a:t>
            </a:r>
            <a:endParaRPr lang="en-US" altLang="zh-CN" sz="1600" dirty="0" smtClean="0"/>
          </a:p>
          <a:p>
            <a:pPr lvl="2"/>
            <a:r>
              <a:rPr lang="zh-CN" altLang="en-US" sz="1600" dirty="0" smtClean="0"/>
              <a:t>半幅</a:t>
            </a:r>
            <a:r>
              <a:rPr lang="zh-CN" altLang="en-US" sz="1600" dirty="0" smtClean="0"/>
              <a:t>定时：</a:t>
            </a:r>
            <a:r>
              <a:rPr lang="en-US" altLang="zh-CN" sz="1600" dirty="0" smtClean="0"/>
              <a:t>~ 1.1 cm</a:t>
            </a:r>
            <a:endParaRPr lang="en-US" altLang="zh-CN" sz="1600" dirty="0" smtClean="0"/>
          </a:p>
          <a:p>
            <a:pPr lvl="2"/>
            <a:r>
              <a:rPr lang="zh-CN" altLang="en-US" sz="1600" dirty="0" smtClean="0"/>
              <a:t>达峰时间</a:t>
            </a:r>
            <a:r>
              <a:rPr lang="zh-CN" altLang="en-US" sz="1600" dirty="0" smtClean="0"/>
              <a:t>：</a:t>
            </a:r>
            <a:r>
              <a:rPr lang="en-US" altLang="zh-CN" sz="1600" dirty="0" smtClean="0"/>
              <a:t>~ 1.4 cm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时间分辨：</a:t>
            </a:r>
            <a:r>
              <a:rPr lang="en-US" altLang="zh-CN" sz="1600" dirty="0" smtClean="0"/>
              <a:t>~ 570 </a:t>
            </a:r>
            <a:r>
              <a:rPr lang="en-US" altLang="zh-CN" sz="1600" dirty="0" err="1" smtClean="0"/>
              <a:t>ps</a:t>
            </a:r>
            <a:endParaRPr lang="zh-CN" altLang="en-US" sz="1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LHC</a:t>
            </a:r>
            <a:r>
              <a:rPr lang="zh-CN" altLang="en-US" smtClean="0"/>
              <a:t>实验探测器升级研讨会，青岛，课题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571" y="1307273"/>
            <a:ext cx="3313882" cy="227397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264352" y="278092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/cm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3703943"/>
            <a:ext cx="4004594" cy="25760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05" y="3694643"/>
            <a:ext cx="3877818" cy="251718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963609" y="4186565"/>
            <a:ext cx="3347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Spatial resolution =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1.14 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cm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39416" y="4201954"/>
            <a:ext cx="304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Spatial resolution = 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2.05 cm</a:t>
            </a:r>
            <a:endParaRPr lang="zh-CN" altLang="en-US" b="1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077604" y="5877271"/>
            <a:ext cx="801904" cy="41806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104112" y="5839956"/>
            <a:ext cx="962479" cy="49269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3879508" y="4583483"/>
                <a:ext cx="1456488" cy="61901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𝐷𝑇𝐷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08" y="4583483"/>
                <a:ext cx="1456488" cy="6190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7593"/>
            <a:ext cx="2599048" cy="19492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240" y="3734150"/>
            <a:ext cx="3940843" cy="255543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012912" y="4201954"/>
            <a:ext cx="3347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Time 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resolution =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0.57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ns</a:t>
            </a:r>
            <a:endParaRPr lang="en-US" altLang="zh-CN" dirty="0" smtClea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96000" y="951657"/>
            <a:ext cx="557332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1200" dirty="0" smtClean="0"/>
              <a:t>详见全印报告：“</a:t>
            </a:r>
            <a:r>
              <a:rPr lang="en-US" altLang="zh-CN" sz="1200" dirty="0"/>
              <a:t>Status and plan of ATLAS RPC Phase II upgrade at USTC </a:t>
            </a:r>
            <a:r>
              <a:rPr lang="zh-CN" altLang="en-US" sz="1200" dirty="0" smtClean="0"/>
              <a:t>”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00074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5130</TotalTime>
  <Words>2868</Words>
  <Application>Microsoft Office PowerPoint</Application>
  <PresentationFormat>宽屏</PresentationFormat>
  <Paragraphs>416</Paragraphs>
  <Slides>32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Microsoft JhengHei</vt:lpstr>
      <vt:lpstr>黑体</vt:lpstr>
      <vt:lpstr>华文楷体</vt:lpstr>
      <vt:lpstr>华文细黑</vt:lpstr>
      <vt:lpstr>宋体</vt:lpstr>
      <vt:lpstr>Arial</vt:lpstr>
      <vt:lpstr>Calibri</vt:lpstr>
      <vt:lpstr>Cambria Math</vt:lpstr>
      <vt:lpstr>CommercialScript BT</vt:lpstr>
      <vt:lpstr>Tahoma</vt:lpstr>
      <vt:lpstr>Times New Roman</vt:lpstr>
      <vt:lpstr>Wingdings</vt:lpstr>
      <vt:lpstr>Office 主题</vt:lpstr>
      <vt:lpstr>Visio</vt:lpstr>
      <vt:lpstr>ATLAS 缪子探测器升级进展</vt:lpstr>
      <vt:lpstr>outline</vt:lpstr>
      <vt:lpstr>课题研究目标</vt:lpstr>
      <vt:lpstr>ATLAS Phase-II升级</vt:lpstr>
      <vt:lpstr>课题考核指标</vt:lpstr>
      <vt:lpstr>本年度工作计划</vt:lpstr>
      <vt:lpstr>PowerPoint 演示文稿</vt:lpstr>
      <vt:lpstr>双端读出方法研究</vt:lpstr>
      <vt:lpstr>双端读出的位置分辨</vt:lpstr>
      <vt:lpstr>蜂窝结构读出板研究</vt:lpstr>
      <vt:lpstr>蜂窝读出板特性阻抗测量</vt:lpstr>
      <vt:lpstr>单端反射法定位</vt:lpstr>
      <vt:lpstr>RPC gas gap研制</vt:lpstr>
      <vt:lpstr>大面积宇宙线触发系统@ SDU</vt:lpstr>
      <vt:lpstr>RPC R&amp;D @ SJTU</vt:lpstr>
      <vt:lpstr>PowerPoint 演示文稿</vt:lpstr>
      <vt:lpstr>课题目标,考核指标以及本年度计划</vt:lpstr>
      <vt:lpstr>本年度研究进展</vt:lpstr>
      <vt:lpstr>“DLC+Cu”阻性电极，全阻性GEM结构</vt:lpstr>
      <vt:lpstr>4气隙全阻性GEM探测器原型</vt:lpstr>
      <vt:lpstr>4气隙全阻性THGEM探测器原型</vt:lpstr>
      <vt:lpstr>小结</vt:lpstr>
      <vt:lpstr>PowerPoint 演示文稿</vt:lpstr>
      <vt:lpstr>年度任务完成情况</vt:lpstr>
      <vt:lpstr>重要进展和成果</vt:lpstr>
      <vt:lpstr>重要进展和成果</vt:lpstr>
      <vt:lpstr>下一步工作安排</vt:lpstr>
      <vt:lpstr>文章、会议报告</vt:lpstr>
      <vt:lpstr>人才队伍</vt:lpstr>
      <vt:lpstr>经费使用：执行率~66.2%</vt:lpstr>
      <vt:lpstr>存在的问题和对策</vt:lpstr>
      <vt:lpstr>小结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宇宙线缪子成像的探测器基础</dc:title>
  <dc:creator>SONG</dc:creator>
  <cp:lastModifiedBy>孙 勇杰</cp:lastModifiedBy>
  <cp:revision>321</cp:revision>
  <cp:lastPrinted>2014-07-17T08:26:15Z</cp:lastPrinted>
  <dcterms:created xsi:type="dcterms:W3CDTF">2014-03-31T03:19:18Z</dcterms:created>
  <dcterms:modified xsi:type="dcterms:W3CDTF">2019-06-30T15:35:23Z</dcterms:modified>
</cp:coreProperties>
</file>