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7" r:id="rId12"/>
    <p:sldId id="270" r:id="rId13"/>
    <p:sldId id="269" r:id="rId14"/>
    <p:sldId id="282" r:id="rId15"/>
    <p:sldId id="271" r:id="rId16"/>
    <p:sldId id="272" r:id="rId17"/>
    <p:sldId id="273" r:id="rId18"/>
    <p:sldId id="275" r:id="rId19"/>
    <p:sldId id="276" r:id="rId20"/>
    <p:sldId id="277" r:id="rId21"/>
    <p:sldId id="279" r:id="rId22"/>
    <p:sldId id="280" r:id="rId23"/>
    <p:sldId id="281" r:id="rId24"/>
    <p:sldId id="278" r:id="rId25"/>
    <p:sldId id="283" r:id="rId26"/>
    <p:sldId id="284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1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2F702-B1DA-44DE-A691-4FD04107C6E3}" type="datetimeFigureOut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8A541-5176-4ADD-BF78-F03B7E87C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8A541-5176-4ADD-BF78-F03B7E87C30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1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52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1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Delay scan:</a:t>
            </a:r>
            <a:r>
              <a:rPr lang="en-US" altLang="zh-CN" baseline="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Change the delay of ‘Start’signal with fixed ‘Stop’, i.e. change the input time interval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5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EF40-54B3-4E67-8BA5-11A43DF3900D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53ADB-2710-43D0-A5CC-6A527F9F40EC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7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B5F7D-581A-4C8B-B7B0-47ECC0FEE26B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818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/>
          </p:nvPr>
        </p:nvSpPr>
        <p:spPr>
          <a:xfrm>
            <a:off x="669727" y="39534"/>
            <a:ext cx="7804547" cy="823013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标题文本</a:t>
            </a:r>
          </a:p>
        </p:txBody>
      </p:sp>
      <p:sp>
        <p:nvSpPr>
          <p:cNvPr id="58" name="正文级别 1…"/>
          <p:cNvSpPr txBox="1">
            <a:spLocks noGrp="1"/>
          </p:cNvSpPr>
          <p:nvPr>
            <p:ph type="body" idx="1"/>
          </p:nvPr>
        </p:nvSpPr>
        <p:spPr>
          <a:xfrm>
            <a:off x="669727" y="930369"/>
            <a:ext cx="7804547" cy="5295003"/>
          </a:xfrm>
          <a:prstGeom prst="rect">
            <a:avLst/>
          </a:prstGeom>
        </p:spPr>
        <p:txBody>
          <a:bodyPr anchor="t"/>
          <a:lstStyle>
            <a:lvl1pPr>
              <a:buClr>
                <a:srgbClr val="0736A4"/>
              </a:buClr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595756" indent="-283228">
              <a:buClr>
                <a:srgbClr val="0736A4"/>
              </a:buClr>
              <a:defRPr sz="2039">
                <a:latin typeface="Georgia"/>
                <a:ea typeface="Georgia"/>
                <a:cs typeface="Georgia"/>
                <a:sym typeface="Georgia"/>
              </a:defRPr>
            </a:lvl2pPr>
            <a:lvl3pPr marL="878985" indent="-253929">
              <a:buClr>
                <a:srgbClr val="0736A4"/>
              </a:buClr>
              <a:defRPr sz="1828">
                <a:latin typeface="Georgia"/>
                <a:ea typeface="Georgia"/>
                <a:cs typeface="Georgia"/>
                <a:sym typeface="Georgia"/>
              </a:defRPr>
            </a:lvl3pPr>
            <a:lvl4pPr marL="1162213" indent="-224629">
              <a:buClr>
                <a:srgbClr val="0736A4"/>
              </a:buClr>
              <a:defRPr sz="1617">
                <a:latin typeface="Georgia"/>
                <a:ea typeface="Georgia"/>
                <a:cs typeface="Georgia"/>
                <a:sym typeface="Georgia"/>
              </a:defRPr>
            </a:lvl4pPr>
            <a:lvl5pPr marL="1445441" indent="-195330">
              <a:buClr>
                <a:srgbClr val="0736A4"/>
              </a:buClr>
              <a:defRPr sz="1406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" name="矩形"/>
          <p:cNvSpPr/>
          <p:nvPr/>
        </p:nvSpPr>
        <p:spPr>
          <a:xfrm>
            <a:off x="-23022" y="6604363"/>
            <a:ext cx="9190046" cy="264280"/>
          </a:xfrm>
          <a:prstGeom prst="rect">
            <a:avLst/>
          </a:prstGeom>
          <a:solidFill>
            <a:srgbClr val="0736A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60" name="Yang Xiao"/>
          <p:cNvSpPr txBox="1"/>
          <p:nvPr/>
        </p:nvSpPr>
        <p:spPr>
          <a:xfrm>
            <a:off x="541174" y="6603037"/>
            <a:ext cx="8047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1266"/>
              <a:t>Yang Xiao</a:t>
            </a:r>
          </a:p>
        </p:txBody>
      </p:sp>
      <p:sp>
        <p:nvSpPr>
          <p:cNvPr id="61" name="USTC"/>
          <p:cNvSpPr txBox="1"/>
          <p:nvPr/>
        </p:nvSpPr>
        <p:spPr>
          <a:xfrm>
            <a:off x="4359153" y="6603037"/>
            <a:ext cx="49212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1266"/>
              <a:t>USTC</a:t>
            </a:r>
          </a:p>
        </p:txBody>
      </p:sp>
      <p:sp>
        <p:nvSpPr>
          <p:cNvPr id="62" name="June 27th"/>
          <p:cNvSpPr txBox="1"/>
          <p:nvPr/>
        </p:nvSpPr>
        <p:spPr>
          <a:xfrm>
            <a:off x="7428399" y="6603037"/>
            <a:ext cx="78547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1266"/>
              <a:t>June 27th</a:t>
            </a:r>
          </a:p>
        </p:txBody>
      </p:sp>
      <p:sp>
        <p:nvSpPr>
          <p:cNvPr id="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62287" y="6622489"/>
            <a:ext cx="229451" cy="241102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216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43FE-0DA0-43F9-B340-26C753C0E315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4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91867-C5BF-4630-B3BF-BEF8AC9E94F7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89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05FF-CBAD-4A48-B474-73F697918D2B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18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7D22B-9859-40A9-95C5-72555ED5EAC6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58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DB37-139A-41C0-A9D7-2B77FAC611F4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5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1AE2-D142-4F21-8246-3F599D55D03B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8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D3-5408-43B3-8188-B0788E373C85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57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C0338-8A04-442D-B576-4CE976064A2B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88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7E8A0-223F-4551-B2A8-40BD4769075C}" type="datetime1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8232B-EA63-4A24-8D70-4EBAB6D970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ndico.cern.ch/event/777891/contributions/3475038/attachments/1868732/3074079/HGTD_sensor_test_status_19.06.25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823044/" TargetMode="Externa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indico.cern.ch/event/816526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327547"/>
            <a:ext cx="9212237" cy="4026755"/>
          </a:xfrm>
        </p:spPr>
        <p:txBody>
          <a:bodyPr>
            <a:normAutofit/>
          </a:bodyPr>
          <a:lstStyle/>
          <a:p>
            <a:r>
              <a:rPr lang="zh-CN" altLang="en-US" dirty="0"/>
              <a:t/>
            </a:r>
            <a:br>
              <a:rPr lang="zh-CN" altLang="en-US" dirty="0"/>
            </a:br>
            <a:r>
              <a:rPr lang="en-US" altLang="zh-CN" sz="6000" dirty="0"/>
              <a:t>A</a:t>
            </a:r>
            <a:r>
              <a:rPr lang="en-US" altLang="zh-CN" sz="6000" dirty="0" smtClean="0"/>
              <a:t>ctivities and plans of the USTC HGTD group</a:t>
            </a:r>
            <a:endParaRPr lang="zh-CN" altLang="en-US" sz="6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70045" y="5202238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Yanwen Liu </a:t>
            </a:r>
          </a:p>
          <a:p>
            <a:endParaRPr lang="en-US" altLang="zh-CN" dirty="0"/>
          </a:p>
          <a:p>
            <a:r>
              <a:rPr lang="en-US" altLang="zh-CN" dirty="0" smtClean="0"/>
              <a:t>University of Science and Technology of China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6478" y="750627"/>
            <a:ext cx="4700000" cy="9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34" y="570627"/>
            <a:ext cx="2978684" cy="1260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LGAD fabrication process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389714"/>
            <a:ext cx="7543800" cy="20709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6" y="2120610"/>
            <a:ext cx="7543800" cy="20709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6286" y="4257717"/>
            <a:ext cx="34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dirty="0" smtClean="0"/>
              <a:t>MASK: JTE, Guard ring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Phosphorus implant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MASK: c-stop, p-stop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Boron implant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Diffusion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MASK: n+ electrode, gain layer 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Boron deep implant </a:t>
            </a:r>
          </a:p>
          <a:p>
            <a:pPr marL="342900" indent="-342900">
              <a:buAutoNum type="arabicPeriod"/>
            </a:pPr>
            <a:r>
              <a:rPr lang="en-US" altLang="zh-CN" dirty="0" smtClean="0"/>
              <a:t>Phosphorus implant 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4386736" y="446070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9. Backside Boron implant </a:t>
            </a:r>
          </a:p>
          <a:p>
            <a:r>
              <a:rPr lang="en-US" altLang="zh-CN" dirty="0" smtClean="0"/>
              <a:t>10. Anneal </a:t>
            </a:r>
          </a:p>
          <a:p>
            <a:r>
              <a:rPr lang="en-US" altLang="zh-CN" dirty="0" smtClean="0"/>
              <a:t>11. Deposit oxide </a:t>
            </a:r>
          </a:p>
          <a:p>
            <a:r>
              <a:rPr lang="en-US" altLang="zh-CN" dirty="0" smtClean="0"/>
              <a:t>12. Deposit metal electrode </a:t>
            </a:r>
          </a:p>
        </p:txBody>
      </p:sp>
    </p:spTree>
    <p:extLst>
      <p:ext uri="{BB962C8B-B14F-4D97-AF65-F5344CB8AC3E}">
        <p14:creationId xmlns:p14="http://schemas.microsoft.com/office/powerpoint/2010/main" val="39696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LGAD Fab. Process"/>
              <p:cNvGraphicFramePr/>
              <p:nvPr>
                <p:extLst>
                  <p:ext uri="{D42A27DB-BD31-4B8C-83A1-F6EECF244321}">
                    <p14:modId xmlns:p14="http://schemas.microsoft.com/office/powerpoint/2010/main" val="3916140809"/>
                  </p:ext>
                </p:extLst>
              </p:nvPr>
            </p:nvGraphicFramePr>
            <p:xfrm>
              <a:off x="109181" y="236369"/>
              <a:ext cx="8884693" cy="611998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tblPr>
                  <a:tblGrid>
                    <a:gridCol w="557487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83384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1680063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054699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  <a:gridCol w="817061">
                      <a:extLst>
                        <a:ext uri="{9D8B030D-6E8A-4147-A177-3AD203B41FA5}">
                          <a16:colId xmlns="" xmlns:a16="http://schemas.microsoft.com/office/drawing/2014/main" val="20004"/>
                        </a:ext>
                      </a:extLst>
                    </a:gridCol>
                    <a:gridCol w="1313846">
                      <a:extLst>
                        <a:ext uri="{9D8B030D-6E8A-4147-A177-3AD203B41FA5}">
                          <a16:colId xmlns="" xmlns:a16="http://schemas.microsoft.com/office/drawing/2014/main" val="20005"/>
                        </a:ext>
                      </a:extLst>
                    </a:gridCol>
                    <a:gridCol w="835172">
                      <a:extLst>
                        <a:ext uri="{9D8B030D-6E8A-4147-A177-3AD203B41FA5}">
                          <a16:colId xmlns="" xmlns:a16="http://schemas.microsoft.com/office/drawing/2014/main" val="20006"/>
                        </a:ext>
                      </a:extLst>
                    </a:gridCol>
                    <a:gridCol w="1792521">
                      <a:extLst>
                        <a:ext uri="{9D8B030D-6E8A-4147-A177-3AD203B41FA5}">
                          <a16:colId xmlns="" xmlns:a16="http://schemas.microsoft.com/office/drawing/2014/main" val="20007"/>
                        </a:ext>
                      </a:extLst>
                    </a:gridCol>
                  </a:tblGrid>
                  <a:tr h="874574">
                    <a:tc gridSpan="6"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altLang="zh-CN" sz="1600" dirty="0" smtClean="0"/>
                            <a:t>LGAD parameters </a:t>
                          </a:r>
                          <a:endParaRPr sz="16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endParaRPr sz="16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zh-CN" altLang="en-US" sz="1600" dirty="0" smtClean="0"/>
                            <a:t>备注</a:t>
                          </a:r>
                          <a:endParaRPr sz="16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Process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Mask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Ion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Energy (keV)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Dose(cm^-2)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zh-CN" altLang="en-US" sz="1300" dirty="0" smtClean="0">
                              <a:sym typeface="Helvetica Neue"/>
                            </a:rPr>
                            <a:t>容许误差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1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 Implant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JTE,Guard Ring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Phosphorus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sym typeface="Helvetica Neue"/>
                            </a:rPr>
                            <a:t>55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</a:t>
                          </a:r>
                          <a:r>
                            <a:rPr sz="1300" dirty="0" smtClean="0">
                              <a:sym typeface="Helvetica Neue"/>
                            </a:rPr>
                            <a:t>4.5E+1</a:t>
                          </a:r>
                          <a:r>
                            <a:rPr lang="en-US" sz="1300" dirty="0" smtClean="0">
                              <a:sym typeface="Helvetica Neue"/>
                            </a:rPr>
                            <a:t>4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14:m>
                            <m:oMath xmlns:m="http://schemas.openxmlformats.org/officeDocument/2006/math">
                              <m:r>
                                <a:rPr lang="en-US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1300" dirty="0" smtClean="0">
                              <a:sym typeface="Helvetica Neue"/>
                            </a:rPr>
                            <a:t>0%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2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Implant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 smtClean="0">
                              <a:sym typeface="Helvetica Neue"/>
                            </a:rPr>
                            <a:t>C-stop</a:t>
                          </a:r>
                          <a:r>
                            <a:rPr sz="1300" dirty="0">
                              <a:sym typeface="Helvetica Neue"/>
                            </a:rPr>
                            <a:t>,
</a:t>
                          </a:r>
                          <a:r>
                            <a:rPr sz="1300" dirty="0" smtClean="0">
                              <a:sym typeface="Helvetica Neue"/>
                            </a:rPr>
                            <a:t>P-stop/P-spray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Boron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 smtClean="0">
                              <a:sym typeface="Helvetica Neue"/>
                            </a:rPr>
                            <a:t>100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~4</a:t>
                          </a:r>
                          <a:r>
                            <a:rPr sz="1300" dirty="0" smtClean="0">
                              <a:sym typeface="Helvetica Neue"/>
                            </a:rPr>
                            <a:t>.</a:t>
                          </a:r>
                          <a:r>
                            <a:rPr lang="en-US" sz="1300" dirty="0" smtClean="0">
                              <a:sym typeface="Helvetica Neue"/>
                            </a:rPr>
                            <a:t>0</a:t>
                          </a:r>
                          <a:r>
                            <a:rPr sz="1300" dirty="0" smtClean="0">
                              <a:sym typeface="Helvetica Neue"/>
                            </a:rPr>
                            <a:t>E+1</a:t>
                          </a:r>
                          <a:r>
                            <a:rPr lang="en-US" sz="1300" dirty="0" smtClean="0">
                              <a:sym typeface="Helvetica Neue"/>
                            </a:rPr>
                            <a:t>4</a:t>
                          </a:r>
                          <a:endParaRPr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r>
                                <a:rPr lang="mr-IN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5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endParaRPr lang="mr-IN" altLang="zh-CN"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P-spray 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需要 浅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,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均匀 的注入</a:t>
                          </a:r>
                          <a:endParaRPr lang="en-US" altLang="zh-CN" sz="1300" b="1" i="0" baseline="0" dirty="0" smtClean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3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Diffusion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dirty="0" smtClean="0"/>
                            <a:t>1050</a:t>
                          </a:r>
                          <a:r>
                            <a:rPr lang="en-US" altLang="zh-CN" sz="1300" baseline="0" dirty="0" smtClean="0"/>
                            <a:t> </a:t>
                          </a:r>
                          <a:r>
                            <a:rPr lang="zh-CN" altLang="en-US" sz="1300" baseline="0" dirty="0" smtClean="0"/>
                            <a:t>℃</a:t>
                          </a:r>
                          <a:r>
                            <a:rPr lang="en-US" altLang="zh-CN" sz="1300" baseline="0" dirty="0" smtClean="0"/>
                            <a:t>, 900 min</a:t>
                          </a:r>
                        </a:p>
                        <a:p>
                          <a:pPr algn="ctr"/>
                          <a:r>
                            <a:rPr lang="en-US" altLang="zh-CN" sz="1300" baseline="0" dirty="0" smtClean="0"/>
                            <a:t>(or </a:t>
                          </a:r>
                          <a:r>
                            <a:rPr lang="en-US" altLang="zh-CN" sz="1300" dirty="0" smtClean="0"/>
                            <a:t>1200</a:t>
                          </a:r>
                          <a:r>
                            <a:rPr lang="en-US" altLang="zh-CN" sz="1300" baseline="0" dirty="0" smtClean="0"/>
                            <a:t> </a:t>
                          </a:r>
                          <a:r>
                            <a:rPr lang="zh-CN" altLang="en-US" sz="1300" baseline="0" dirty="0" smtClean="0"/>
                            <a:t>℃</a:t>
                          </a:r>
                          <a:r>
                            <a:rPr lang="en-US" altLang="zh-CN" sz="1300" baseline="0" dirty="0" smtClean="0"/>
                            <a:t>, 60 min)</a:t>
                          </a:r>
                          <a:endParaRPr lang="en-US" altLang="zh-CN" sz="1300" baseline="0" dirty="0" smtClean="0">
                            <a:latin typeface="+mj-lt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>
                              <a:sym typeface="Helvetica Neue"/>
                            </a:defRPr>
                          </a:pPr>
                          <a14:m>
                            <m:oMath xmlns:m="http://schemas.openxmlformats.org/officeDocument/2006/math">
                              <m:r>
                                <a:rPr lang="mr-IN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20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>
                              <a:sym typeface="Helvetica Neue"/>
                            </a:defRPr>
                          </a:pPr>
                          <a:r>
                            <a:rPr lang="zh-CN" altLang="en-US" sz="1300" kern="1200" dirty="0" smtClean="0"/>
                            <a:t>温度越高，时间越长，越好</a:t>
                          </a:r>
                          <a:endParaRPr lang="zh-CN" altLang="en-US" sz="1300" b="1" i="0" kern="1200" dirty="0" smtClean="0">
                            <a:solidFill>
                              <a:schemeClr val="tx1"/>
                            </a:solidFill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1163057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b="0" dirty="0" smtClean="0"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4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Implant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 smtClean="0">
                              <a:sym typeface="Helvetica Neue"/>
                            </a:rPr>
                            <a:t>P-well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Boron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sym typeface="Helvetica Neue"/>
                            </a:rPr>
                            <a:t>&gt;</a:t>
                          </a:r>
                          <a:r>
                            <a:rPr sz="1300" dirty="0" smtClean="0">
                              <a:sym typeface="Helvetica Neue"/>
                            </a:rPr>
                            <a:t>1000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zh-CN" altLang="en-US" sz="1300" dirty="0" smtClean="0">
                              <a:sym typeface="Helvetica Neue"/>
                            </a:rPr>
                            <a:t>*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1.8-2.2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 </a:t>
                          </a:r>
                          <a:r>
                            <a:rPr sz="1300" dirty="0" smtClean="0">
                              <a:sym typeface="Helvetica Neue"/>
                            </a:rPr>
                            <a:t>E+12</a:t>
                          </a:r>
                          <a:endParaRPr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&lt;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𝟏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, uniform</a:t>
                          </a:r>
                          <a:endParaRPr lang="mr-IN" altLang="zh-CN"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p-well 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生产时可从 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1.8-2.2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 设置 </a:t>
                          </a:r>
                          <a:r>
                            <a:rPr lang="en-US" altLang="zh-CN" sz="1300" baseline="0" dirty="0" smtClean="0">
                              <a:sym typeface="Helvetica Neue"/>
                            </a:rPr>
                            <a:t>3-4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个点研究不同</a:t>
                          </a:r>
                          <a:r>
                            <a:rPr lang="en-US" altLang="zh-CN" sz="1300" baseline="0" dirty="0" smtClean="0">
                              <a:sym typeface="Helvetica Neue"/>
                            </a:rPr>
                            <a:t>profile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的表现</a:t>
                          </a:r>
                          <a:endParaRPr lang="en-US" altLang="zh-CN" sz="1300" baseline="0" dirty="0" smtClean="0">
                            <a:sym typeface="Helvetica Neue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US" altLang="zh-CN" sz="1300" baseline="0" dirty="0" smtClean="0">
                              <a:sym typeface="Helvetica Neue"/>
                            </a:rPr>
                            <a:t>p-well 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注入对均匀度要求极高</a:t>
                          </a:r>
                          <a:endParaRPr lang="mr-IN" altLang="zh-CN"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Implant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N-electrode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Phosphorus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sym typeface="Helvetica Neue"/>
                            </a:rPr>
                            <a:t>55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</a:t>
                          </a:r>
                          <a:r>
                            <a:rPr sz="1300" dirty="0" smtClean="0">
                              <a:sym typeface="Helvetica Neue"/>
                            </a:rPr>
                            <a:t>4.5E+15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r>
                                <a:rPr lang="mr-IN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10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6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Anneal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</a:t>
                          </a:r>
                          <a:r>
                            <a:rPr lang="en-US" altLang="zh-CN" sz="1300" dirty="0" smtClean="0"/>
                            <a:t>1050</a:t>
                          </a:r>
                          <a:r>
                            <a:rPr lang="zh-CN" altLang="en-US" sz="1300" dirty="0" smtClean="0"/>
                            <a:t>℃</a:t>
                          </a:r>
                          <a:r>
                            <a:rPr lang="en-US" altLang="zh-CN" sz="1300" dirty="0" smtClean="0"/>
                            <a:t>, 20s</a:t>
                          </a:r>
                          <a:endParaRPr lang="zh-CN" altLang="en-US" sz="1300" dirty="0" smtClean="0">
                            <a:latin typeface="+mj-lt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14:m>
                            <m:oMath xmlns:m="http://schemas.openxmlformats.org/officeDocument/2006/math">
                              <m:r>
                                <a:rPr lang="mr-IN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20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7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Deposit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Surface Oxide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SiO2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4572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0.5 -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 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300" dirty="0" smtClean="0">
                                  <a:latin typeface="Cambria Math" charset="0"/>
                                  <a:sym typeface="Helvetica Neue"/>
                                </a:rPr>
                                <m:t> </m:t>
                              </m:r>
                              <m:r>
                                <a:rPr lang="zh-CN" altLang="en-US" sz="1300" dirty="0" smtClean="0">
                                  <a:latin typeface="Cambria Math" charset="0"/>
                                  <a:sym typeface="Helvetica Neue"/>
                                </a:rPr>
                                <m:t>𝜇</m:t>
                              </m:r>
                              <m:r>
                                <a:rPr lang="zh-CN" altLang="en-US" sz="1300" dirty="0" smtClean="0">
                                  <a:latin typeface="Cambria Math" charset="0"/>
                                  <a:sym typeface="Helvetica Neue"/>
                                </a:rPr>
                                <m:t>𝑚</m:t>
                              </m:r>
                            </m:oMath>
                          </a14:m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457200">
                            <a:defRPr sz="1800"/>
                          </a:pPr>
                          <a14:m>
                            <m:oMath xmlns:m="http://schemas.openxmlformats.org/officeDocument/2006/math">
                              <m:r>
                                <a:rPr lang="mr-IN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10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457200">
                            <a:defRPr sz="1800"/>
                          </a:pPr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8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Deposit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Ohm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 </a:t>
                          </a:r>
                          <a:r>
                            <a:rPr sz="1300" dirty="0" smtClean="0">
                              <a:sym typeface="Helvetica Neue"/>
                            </a:rPr>
                            <a:t>Contact </a:t>
                          </a:r>
                          <a:r>
                            <a:rPr sz="1300" dirty="0">
                              <a:sym typeface="Helvetica Neue"/>
                            </a:rPr>
                            <a:t>&amp; Field Plate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Aluminum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zh-CN" altLang="en-US" sz="1300" dirty="0" smtClean="0">
                              <a:sym typeface="Helvetica Neue"/>
                            </a:rPr>
                            <a:t> </a:t>
                          </a:r>
                          <a:r>
                            <a:rPr lang="ru-RU" sz="1300" dirty="0" smtClean="0">
                              <a:sym typeface="Helvetica Neue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ru-RU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𝜇</m:t>
                              </m:r>
                              <m:r>
                                <a:rPr lang="ru-RU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𝑚</m:t>
                              </m:r>
                            </m:oMath>
                          </a14:m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r>
                                <a:rPr lang="mr-IN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±</m:t>
                              </m:r>
                              <m:r>
                                <a:rPr lang="en-US" altLang="zh-CN" sz="1300" dirty="0" smtClean="0">
                                  <a:latin typeface="Cambria Math" charset="0"/>
                                  <a:sym typeface="Helvetica Neue"/>
                                </a:rPr>
                                <m:t>30</m:t>
                              </m:r>
                            </m:oMath>
                          </a14:m>
                          <a:r>
                            <a:rPr lang="mr-IN" altLang="zh-CN" sz="1300" dirty="0" smtClean="0">
                              <a:sym typeface="Helvetica Neue"/>
                            </a:rPr>
                            <a:t>%</a:t>
                          </a: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10"/>
                      </a:ext>
                    </a:extLst>
                  </a:tr>
                  <a:tr h="366673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LGAD Fab. Process"/>
              <p:cNvGraphicFramePr/>
              <p:nvPr>
                <p:extLst>
                  <p:ext uri="{D42A27DB-BD31-4B8C-83A1-F6EECF244321}">
                    <p14:modId xmlns:p14="http://schemas.microsoft.com/office/powerpoint/2010/main" val="3916140809"/>
                  </p:ext>
                </p:extLst>
              </p:nvPr>
            </p:nvGraphicFramePr>
            <p:xfrm>
              <a:off x="109181" y="236369"/>
              <a:ext cx="8884693" cy="611998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tblPr>
                  <a:tblGrid>
                    <a:gridCol w="55748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83384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168006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105469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  <a:gridCol w="81706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4"/>
                        </a:ext>
                      </a:extLst>
                    </a:gridCol>
                    <a:gridCol w="131384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5"/>
                        </a:ext>
                      </a:extLst>
                    </a:gridCol>
                    <a:gridCol w="83517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6"/>
                        </a:ext>
                      </a:extLst>
                    </a:gridCol>
                    <a:gridCol w="179252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7"/>
                        </a:ext>
                      </a:extLst>
                    </a:gridCol>
                  </a:tblGrid>
                  <a:tr h="874574">
                    <a:tc gridSpan="6"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altLang="zh-CN" sz="1600" dirty="0" smtClean="0"/>
                            <a:t>LGAD parameters </a:t>
                          </a:r>
                          <a:endParaRPr sz="16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endParaRPr sz="16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zh-CN" altLang="en-US" sz="1600" dirty="0" smtClean="0"/>
                            <a:t>备注</a:t>
                          </a:r>
                          <a:endParaRPr sz="16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Process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Mask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Ion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Energy (keV)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Dose(cm^-2)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zh-CN" altLang="en-US" sz="1300" dirty="0" smtClean="0">
                              <a:sym typeface="Helvetica Neue"/>
                            </a:rPr>
                            <a:t>容许误差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1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 Implant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JTE,Guard Ring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Phosphorus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sym typeface="Helvetica Neue"/>
                            </a:rPr>
                            <a:t>55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</a:t>
                          </a:r>
                          <a:r>
                            <a:rPr sz="1300" dirty="0" smtClean="0">
                              <a:sym typeface="Helvetica Neue"/>
                            </a:rPr>
                            <a:t>4.5E+1</a:t>
                          </a:r>
                          <a:r>
                            <a:rPr lang="en-US" sz="1300" dirty="0" smtClean="0">
                              <a:sym typeface="Helvetica Neue"/>
                            </a:rPr>
                            <a:t>4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393443" r="-224638" b="-11885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2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Implant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 smtClean="0">
                              <a:sym typeface="Helvetica Neue"/>
                            </a:rPr>
                            <a:t>C-stop</a:t>
                          </a:r>
                          <a:r>
                            <a:rPr sz="1300" dirty="0">
                              <a:sym typeface="Helvetica Neue"/>
                            </a:rPr>
                            <a:t>,
</a:t>
                          </a:r>
                          <a:r>
                            <a:rPr sz="1300" dirty="0" smtClean="0">
                              <a:sym typeface="Helvetica Neue"/>
                            </a:rPr>
                            <a:t>P-stop/P-spray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Boron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 smtClean="0">
                              <a:sym typeface="Helvetica Neue"/>
                            </a:rPr>
                            <a:t>100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~4</a:t>
                          </a:r>
                          <a:r>
                            <a:rPr sz="1300" dirty="0" smtClean="0">
                              <a:sym typeface="Helvetica Neue"/>
                            </a:rPr>
                            <a:t>.</a:t>
                          </a:r>
                          <a:r>
                            <a:rPr lang="en-US" sz="1300" dirty="0" smtClean="0">
                              <a:sym typeface="Helvetica Neue"/>
                            </a:rPr>
                            <a:t>0</a:t>
                          </a:r>
                          <a:r>
                            <a:rPr sz="1300" dirty="0" smtClean="0">
                              <a:sym typeface="Helvetica Neue"/>
                            </a:rPr>
                            <a:t>E+1</a:t>
                          </a:r>
                          <a:r>
                            <a:rPr lang="en-US" sz="1300" dirty="0" smtClean="0">
                              <a:sym typeface="Helvetica Neue"/>
                            </a:rPr>
                            <a:t>4</a:t>
                          </a:r>
                          <a:endParaRPr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330769" r="-224638" b="-696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P-spray 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需要 浅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,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均匀 的注入</a:t>
                          </a:r>
                          <a:endParaRPr lang="en-US" altLang="zh-CN" sz="1300" b="1" i="0" baseline="0" dirty="0" smtClean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3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Diffusion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dirty="0" smtClean="0"/>
                            <a:t>1050</a:t>
                          </a:r>
                          <a:r>
                            <a:rPr lang="en-US" altLang="zh-CN" sz="1300" baseline="0" dirty="0" smtClean="0"/>
                            <a:t> </a:t>
                          </a:r>
                          <a:r>
                            <a:rPr lang="zh-CN" altLang="en-US" sz="1300" baseline="0" dirty="0" smtClean="0"/>
                            <a:t>℃</a:t>
                          </a:r>
                          <a:r>
                            <a:rPr lang="en-US" altLang="zh-CN" sz="1300" baseline="0" dirty="0" smtClean="0"/>
                            <a:t>, 900 min</a:t>
                          </a:r>
                        </a:p>
                        <a:p>
                          <a:pPr algn="ctr"/>
                          <a:r>
                            <a:rPr lang="en-US" altLang="zh-CN" sz="1300" baseline="0" dirty="0" smtClean="0"/>
                            <a:t>(or </a:t>
                          </a:r>
                          <a:r>
                            <a:rPr lang="en-US" altLang="zh-CN" sz="1300" dirty="0" smtClean="0"/>
                            <a:t>1200</a:t>
                          </a:r>
                          <a:r>
                            <a:rPr lang="en-US" altLang="zh-CN" sz="1300" baseline="0" dirty="0" smtClean="0"/>
                            <a:t> </a:t>
                          </a:r>
                          <a:r>
                            <a:rPr lang="zh-CN" altLang="en-US" sz="1300" baseline="0" dirty="0" smtClean="0"/>
                            <a:t>℃</a:t>
                          </a:r>
                          <a:r>
                            <a:rPr lang="en-US" altLang="zh-CN" sz="1300" baseline="0" dirty="0" smtClean="0"/>
                            <a:t>, 60 min)</a:t>
                          </a:r>
                          <a:endParaRPr lang="en-US" altLang="zh-CN" sz="1300" baseline="0" dirty="0" smtClean="0">
                            <a:latin typeface="+mj-lt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430769" r="-224638" b="-596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>
                              <a:sym typeface="Helvetica Neue"/>
                            </a:defRPr>
                          </a:pPr>
                          <a:r>
                            <a:rPr lang="zh-CN" altLang="en-US" sz="1300" kern="1200" dirty="0" smtClean="0"/>
                            <a:t>温度越高，时间越长，越好</a:t>
                          </a:r>
                          <a:endParaRPr lang="zh-CN" altLang="en-US" sz="1300" b="1" i="0" kern="1200" dirty="0" smtClean="0">
                            <a:solidFill>
                              <a:schemeClr val="tx1"/>
                            </a:solidFill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1163057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b="0" dirty="0" smtClean="0"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4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Implant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 smtClean="0">
                              <a:sym typeface="Helvetica Neue"/>
                            </a:rPr>
                            <a:t>P-well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Boron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sym typeface="Helvetica Neue"/>
                            </a:rPr>
                            <a:t>&gt;</a:t>
                          </a:r>
                          <a:r>
                            <a:rPr sz="1300" dirty="0" smtClean="0">
                              <a:sym typeface="Helvetica Neue"/>
                            </a:rPr>
                            <a:t>1000</a:t>
                          </a:r>
                          <a:endParaRPr sz="1300" b="1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zh-CN" altLang="en-US" sz="1300" dirty="0" smtClean="0">
                              <a:sym typeface="Helvetica Neue"/>
                            </a:rPr>
                            <a:t>*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1.8-2.2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 </a:t>
                          </a:r>
                          <a:r>
                            <a:rPr sz="1300" dirty="0" smtClean="0">
                              <a:sym typeface="Helvetica Neue"/>
                            </a:rPr>
                            <a:t>E+12</a:t>
                          </a:r>
                          <a:endParaRPr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252880" r="-224638" b="-1842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p-well 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生产时可从 </a:t>
                          </a:r>
                          <a:r>
                            <a:rPr lang="en-US" altLang="zh-CN" sz="1300" dirty="0" smtClean="0">
                              <a:sym typeface="Helvetica Neue"/>
                            </a:rPr>
                            <a:t>1.8-2.2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 设置 </a:t>
                          </a:r>
                          <a:r>
                            <a:rPr lang="en-US" altLang="zh-CN" sz="1300" baseline="0" dirty="0" smtClean="0">
                              <a:sym typeface="Helvetica Neue"/>
                            </a:rPr>
                            <a:t>3-4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个点研究不同</a:t>
                          </a:r>
                          <a:r>
                            <a:rPr lang="en-US" altLang="zh-CN" sz="1300" baseline="0" dirty="0" smtClean="0">
                              <a:sym typeface="Helvetica Neue"/>
                            </a:rPr>
                            <a:t>profile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的表现</a:t>
                          </a:r>
                          <a:endParaRPr lang="en-US" altLang="zh-CN" sz="1300" baseline="0" dirty="0" smtClean="0">
                            <a:sym typeface="Helvetica Neue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US" altLang="zh-CN" sz="1300" baseline="0" dirty="0" smtClean="0">
                              <a:sym typeface="Helvetica Neue"/>
                            </a:rPr>
                            <a:t>p-well </a:t>
                          </a:r>
                          <a:r>
                            <a:rPr lang="zh-CN" altLang="en-US" sz="1300" baseline="0" dirty="0" smtClean="0">
                              <a:sym typeface="Helvetica Neue"/>
                            </a:rPr>
                            <a:t>注入对均匀度要求极高</a:t>
                          </a:r>
                          <a:endParaRPr lang="mr-IN" altLang="zh-CN" sz="1300" b="1" i="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latin typeface="+mn-lt"/>
                              <a:ea typeface="+mn-ea"/>
                              <a:cs typeface="+mn-cs"/>
                              <a:sym typeface="Helvetica Neue"/>
                            </a:rPr>
                            <a:t>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Implant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N-electrode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Phosphorus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sz="1300" dirty="0" smtClean="0">
                              <a:sym typeface="Helvetica Neue"/>
                            </a:rPr>
                            <a:t>55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</a:t>
                          </a:r>
                          <a:r>
                            <a:rPr sz="1300" dirty="0" smtClean="0">
                              <a:sym typeface="Helvetica Neue"/>
                            </a:rPr>
                            <a:t>4.5E+15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1087097" r="-224638" b="-4677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6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Anneal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~</a:t>
                          </a:r>
                          <a:r>
                            <a:rPr lang="en-US" altLang="zh-CN" sz="1300" dirty="0" smtClean="0"/>
                            <a:t>1050</a:t>
                          </a:r>
                          <a:r>
                            <a:rPr lang="zh-CN" altLang="en-US" sz="1300" dirty="0" smtClean="0"/>
                            <a:t>℃</a:t>
                          </a:r>
                          <a:r>
                            <a:rPr lang="en-US" altLang="zh-CN" sz="1300" dirty="0" smtClean="0"/>
                            <a:t>, 20s</a:t>
                          </a:r>
                          <a:endParaRPr lang="zh-CN" altLang="en-US" sz="1300" dirty="0" smtClean="0">
                            <a:latin typeface="+mj-lt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1206557" r="-224638" b="-3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374862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7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Deposit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Surface Oxide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 dirty="0">
                              <a:sym typeface="Helvetica Neue"/>
                            </a:rPr>
                            <a:t>SiO2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80000" t="-1285484" r="-208372" b="-26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1285484" r="-224638" b="-26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457200">
                            <a:defRPr sz="1800"/>
                          </a:pPr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  <a:tr h="554057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r>
                            <a:rPr lang="en-US" sz="1400" dirty="0" smtClean="0">
                              <a:latin typeface="+mj-lt"/>
                              <a:ea typeface="FZYouSongS 505L" charset="-122"/>
                              <a:cs typeface="FZYouSongS 505L" charset="-122"/>
                            </a:rPr>
                            <a:t>8</a:t>
                          </a: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Deposit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lang="en-US" altLang="zh-CN" sz="1300" dirty="0" smtClean="0">
                              <a:sym typeface="Helvetica Neue"/>
                            </a:rPr>
                            <a:t>Ohm</a:t>
                          </a:r>
                          <a:r>
                            <a:rPr lang="zh-CN" altLang="en-US" sz="1300" dirty="0" smtClean="0">
                              <a:sym typeface="Helvetica Neue"/>
                            </a:rPr>
                            <a:t> </a:t>
                          </a:r>
                          <a:r>
                            <a:rPr sz="1300" dirty="0" smtClean="0">
                              <a:sym typeface="Helvetica Neue"/>
                            </a:rPr>
                            <a:t>Contact </a:t>
                          </a:r>
                          <a:r>
                            <a:rPr sz="1300" dirty="0">
                              <a:sym typeface="Helvetica Neue"/>
                            </a:rPr>
                            <a:t>&amp; Field Plate</a:t>
                          </a: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r>
                            <a:rPr sz="1300">
                              <a:sym typeface="Helvetica Neue"/>
                            </a:rPr>
                            <a:t>Aluminum</a:t>
                          </a: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80000" t="-943956" r="-208372" b="-83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47826" t="-943956" r="-224638" b="-83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0"/>
                      </a:ext>
                    </a:extLst>
                  </a:tr>
                  <a:tr h="366673"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 dirty="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/>
                          </a:pPr>
                          <a:endParaRPr sz="130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>
                              <a:sym typeface="Helvetica Neue"/>
                            </a:defRPr>
                          </a:pPr>
                          <a:endParaRPr sz="1400">
                            <a:latin typeface="+mj-lt"/>
                            <a:ea typeface="FZYouSongS 505L" charset="-122"/>
                            <a:cs typeface="FZYouSongS 505L" charset="-122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zh-CN" altLang="en-US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mr-IN" altLang="zh-CN" sz="1300" dirty="0">
                            <a:latin typeface="+mj-lt"/>
                            <a:ea typeface="FZYouSongS 505L" charset="-122"/>
                            <a:cs typeface="FZYouSongS 505L" charset="-122"/>
                            <a:sym typeface="Helvetica Neue"/>
                          </a:endParaRPr>
                        </a:p>
                      </a:txBody>
                      <a:tcPr marL="72249" marR="72249" marT="72249" marB="72249" anchor="ctr" horzOverflow="overflow">
                        <a:lnL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2">
                              <a:lumMod val="1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04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Sensor R&amp;D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296"/>
            <a:ext cx="9144000" cy="3716919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1269242" y="6356351"/>
            <a:ext cx="6277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168098" y="6169581"/>
            <a:ext cx="239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Failed test/verification  </a:t>
            </a:r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>
            <a:off x="1269242" y="6538913"/>
            <a:ext cx="627797" cy="18256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68098" y="6488668"/>
            <a:ext cx="360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Passed test/verification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9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Sensor test 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B5B5-965E-4809-A386-74966241E6E9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841814" y="1880202"/>
            <a:ext cx="46161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/>
              <a:t>Unirradiated, HPK Type 1-1, 1-2, 2 &amp; 3-2</a:t>
            </a:r>
            <a:endParaRPr lang="en-US" sz="21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564246"/>
              </p:ext>
            </p:extLst>
          </p:nvPr>
        </p:nvGraphicFramePr>
        <p:xfrm>
          <a:off x="628649" y="2485216"/>
          <a:ext cx="7302588" cy="2557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697">
                  <a:extLst>
                    <a:ext uri="{9D8B030D-6E8A-4147-A177-3AD203B41FA5}">
                      <a16:colId xmlns:a16="http://schemas.microsoft.com/office/drawing/2014/main" xmlns="" val="2679876321"/>
                    </a:ext>
                  </a:extLst>
                </a:gridCol>
                <a:gridCol w="1337706">
                  <a:extLst>
                    <a:ext uri="{9D8B030D-6E8A-4147-A177-3AD203B41FA5}">
                      <a16:colId xmlns:a16="http://schemas.microsoft.com/office/drawing/2014/main" xmlns="" val="1992268006"/>
                    </a:ext>
                  </a:extLst>
                </a:gridCol>
                <a:gridCol w="1673306">
                  <a:extLst>
                    <a:ext uri="{9D8B030D-6E8A-4147-A177-3AD203B41FA5}">
                      <a16:colId xmlns:a16="http://schemas.microsoft.com/office/drawing/2014/main" xmlns="" val="3086155845"/>
                    </a:ext>
                  </a:extLst>
                </a:gridCol>
                <a:gridCol w="1719359">
                  <a:extLst>
                    <a:ext uri="{9D8B030D-6E8A-4147-A177-3AD203B41FA5}">
                      <a16:colId xmlns:a16="http://schemas.microsoft.com/office/drawing/2014/main" xmlns="" val="1501015975"/>
                    </a:ext>
                  </a:extLst>
                </a:gridCol>
                <a:gridCol w="1289520">
                  <a:extLst>
                    <a:ext uri="{9D8B030D-6E8A-4147-A177-3AD203B41FA5}">
                      <a16:colId xmlns:a16="http://schemas.microsoft.com/office/drawing/2014/main" xmlns="" val="182282775"/>
                    </a:ext>
                  </a:extLst>
                </a:gridCol>
              </a:tblGrid>
              <a:tr h="31967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Envelope</a:t>
                      </a:r>
                      <a:r>
                        <a:rPr lang="en-US" sz="1000" baseline="0" dirty="0"/>
                        <a:t> Label</a:t>
                      </a:r>
                      <a:endParaRPr lang="en-US" sz="1000" dirty="0"/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Contents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Total number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147048282"/>
                  </a:ext>
                </a:extLst>
              </a:tr>
              <a:tr h="319671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Single SET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LG1-SE3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x2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LG1-SE5 NM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</a:t>
                      </a:r>
                      <a:r>
                        <a:rPr lang="en-US" altLang="zh-CN" sz="1000" dirty="0"/>
                        <a:t>1-SE5 </a:t>
                      </a:r>
                      <a:r>
                        <a:rPr lang="en-US" altLang="zh-CN" sz="1000" dirty="0">
                          <a:solidFill>
                            <a:srgbClr val="FF0000"/>
                          </a:solidFill>
                        </a:rPr>
                        <a:t>x4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812818241"/>
                  </a:ext>
                </a:extLst>
              </a:tr>
              <a:tr h="3196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PIN1-SE5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PIN1-SE5 NM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LG1-SE2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x2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1531923"/>
                  </a:ext>
                </a:extLst>
              </a:tr>
              <a:tr h="319671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2x2 SET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LG 2x2-SE3-IP9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LG 2x2-SE5-IP9 NM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LG </a:t>
                      </a:r>
                      <a:r>
                        <a:rPr lang="en-US" altLang="zh-CN" sz="1000" dirty="0"/>
                        <a:t>2x2-SE5-IP9 </a:t>
                      </a:r>
                      <a:r>
                        <a:rPr lang="en-US" altLang="zh-CN" sz="1000" dirty="0">
                          <a:solidFill>
                            <a:srgbClr val="FF0000"/>
                          </a:solidFill>
                        </a:rPr>
                        <a:t>x4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881657845"/>
                  </a:ext>
                </a:extLst>
              </a:tr>
              <a:tr h="3196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PIN 2x2-SE5-IP9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2x2-SE2-IP9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2x2-SE5-IP7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8599520"/>
                  </a:ext>
                </a:extLst>
              </a:tr>
              <a:tr h="3196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2x2-SE5-IP5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2x2-SE5-IP3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2x2-SE3-IP7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6062187"/>
                  </a:ext>
                </a:extLst>
              </a:tr>
              <a:tr h="3196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LG 2x2-SE3-IP5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LG 2x2-SE5-IP5-IP9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UBM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4145727"/>
                  </a:ext>
                </a:extLst>
              </a:tr>
              <a:tr h="31967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5x5-SE5-IP9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LG 5x5-SE5-IP9 UBM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81000670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251012" y="5232097"/>
            <a:ext cx="46419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Single &amp; 2</a:t>
            </a:r>
            <a:r>
              <a:rPr lang="en-US" altLang="zh-CN" sz="2100" dirty="0"/>
              <a:t>×2 in each type are </a:t>
            </a:r>
            <a:r>
              <a:rPr lang="en-US" sz="2100" dirty="0"/>
              <a:t>measured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38937E-2EDE-4AC7-9807-8C54353782E5}"/>
              </a:ext>
            </a:extLst>
          </p:cNvPr>
          <p:cNvSpPr txBox="1"/>
          <p:nvPr/>
        </p:nvSpPr>
        <p:spPr>
          <a:xfrm>
            <a:off x="8014508" y="3583815"/>
            <a:ext cx="1001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4</a:t>
            </a:r>
            <a:r>
              <a:rPr lang="en-US" altLang="zh-CN" sz="1350" dirty="0"/>
              <a:t> types</a:t>
            </a:r>
          </a:p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104</a:t>
            </a:r>
            <a:r>
              <a:rPr lang="en-US" altLang="zh-CN" sz="1350" dirty="0"/>
              <a:t> sensors in total</a:t>
            </a:r>
            <a:endParaRPr lang="zh-CN" altLang="en-US" sz="1350" dirty="0"/>
          </a:p>
        </p:txBody>
      </p:sp>
      <p:sp>
        <p:nvSpPr>
          <p:cNvPr id="7" name="文本框 6"/>
          <p:cNvSpPr txBox="1"/>
          <p:nvPr/>
        </p:nvSpPr>
        <p:spPr>
          <a:xfrm>
            <a:off x="445477" y="6331141"/>
            <a:ext cx="553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USTC is one of the test sites of LGAD sensors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84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Inspection with microscope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4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622" y="2142699"/>
            <a:ext cx="3938611" cy="295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03744"/>
            <a:ext cx="4467367" cy="33505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9809" y="5854890"/>
            <a:ext cx="6403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Inspected all sensors with microscope.</a:t>
            </a:r>
          </a:p>
          <a:p>
            <a:r>
              <a:rPr lang="en-US" altLang="zh-CN" dirty="0" smtClean="0"/>
              <a:t>Found glue on the surface of some sensors.</a:t>
            </a:r>
          </a:p>
          <a:p>
            <a:r>
              <a:rPr lang="en-US" altLang="zh-CN" dirty="0" smtClean="0"/>
              <a:t>Glue can become very corrosive after irradiation. Feedback to HPK.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95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Tests at probe station (I-V)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76" y="1491205"/>
            <a:ext cx="2332914" cy="31131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67" y="1277506"/>
            <a:ext cx="4980921" cy="3326880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64536F8C-3BC3-4725-B095-77D848F21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841493"/>
              </p:ext>
            </p:extLst>
          </p:nvPr>
        </p:nvGraphicFramePr>
        <p:xfrm>
          <a:off x="136478" y="4901982"/>
          <a:ext cx="8871044" cy="1819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581">
                  <a:extLst>
                    <a:ext uri="{9D8B030D-6E8A-4147-A177-3AD203B41FA5}">
                      <a16:colId xmlns="" xmlns:a16="http://schemas.microsoft.com/office/drawing/2014/main" val="885985614"/>
                    </a:ext>
                  </a:extLst>
                </a:gridCol>
                <a:gridCol w="890777">
                  <a:extLst>
                    <a:ext uri="{9D8B030D-6E8A-4147-A177-3AD203B41FA5}">
                      <a16:colId xmlns="" xmlns:a16="http://schemas.microsoft.com/office/drawing/2014/main" val="2128394993"/>
                    </a:ext>
                  </a:extLst>
                </a:gridCol>
                <a:gridCol w="843894">
                  <a:extLst>
                    <a:ext uri="{9D8B030D-6E8A-4147-A177-3AD203B41FA5}">
                      <a16:colId xmlns="" xmlns:a16="http://schemas.microsoft.com/office/drawing/2014/main" val="4007052905"/>
                    </a:ext>
                  </a:extLst>
                </a:gridCol>
                <a:gridCol w="1143945">
                  <a:extLst>
                    <a:ext uri="{9D8B030D-6E8A-4147-A177-3AD203B41FA5}">
                      <a16:colId xmlns="" xmlns:a16="http://schemas.microsoft.com/office/drawing/2014/main" val="216276384"/>
                    </a:ext>
                  </a:extLst>
                </a:gridCol>
                <a:gridCol w="937658">
                  <a:extLst>
                    <a:ext uri="{9D8B030D-6E8A-4147-A177-3AD203B41FA5}">
                      <a16:colId xmlns="" xmlns:a16="http://schemas.microsoft.com/office/drawing/2014/main" val="2087226524"/>
                    </a:ext>
                  </a:extLst>
                </a:gridCol>
                <a:gridCol w="1012673">
                  <a:extLst>
                    <a:ext uri="{9D8B030D-6E8A-4147-A177-3AD203B41FA5}">
                      <a16:colId xmlns="" xmlns:a16="http://schemas.microsoft.com/office/drawing/2014/main" val="2914214622"/>
                    </a:ext>
                  </a:extLst>
                </a:gridCol>
                <a:gridCol w="993918">
                  <a:extLst>
                    <a:ext uri="{9D8B030D-6E8A-4147-A177-3AD203B41FA5}">
                      <a16:colId xmlns="" xmlns:a16="http://schemas.microsoft.com/office/drawing/2014/main" val="927728371"/>
                    </a:ext>
                  </a:extLst>
                </a:gridCol>
                <a:gridCol w="852926">
                  <a:extLst>
                    <a:ext uri="{9D8B030D-6E8A-4147-A177-3AD203B41FA5}">
                      <a16:colId xmlns="" xmlns:a16="http://schemas.microsoft.com/office/drawing/2014/main" val="1927194777"/>
                    </a:ext>
                  </a:extLst>
                </a:gridCol>
                <a:gridCol w="985672">
                  <a:extLst>
                    <a:ext uri="{9D8B030D-6E8A-4147-A177-3AD203B41FA5}">
                      <a16:colId xmlns="" xmlns:a16="http://schemas.microsoft.com/office/drawing/2014/main" val="1714809088"/>
                    </a:ext>
                  </a:extLst>
                </a:gridCol>
              </a:tblGrid>
              <a:tr h="35750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Sensor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Type 1-1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Type 1-2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Type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Type 3-2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0922007"/>
                  </a:ext>
                </a:extLst>
              </a:tr>
              <a:tr h="344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r>
                        <a:rPr lang="en-US" altLang="zh-CN" sz="1800" dirty="0"/>
                        <a:t>×2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r>
                        <a:rPr lang="en-US" altLang="zh-CN" sz="1800" dirty="0"/>
                        <a:t>×2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r>
                        <a:rPr lang="en-US" altLang="zh-CN" sz="1800" dirty="0"/>
                        <a:t>×2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r>
                        <a:rPr lang="en-US" altLang="zh-CN" sz="1800" dirty="0"/>
                        <a:t>×2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8873526"/>
                  </a:ext>
                </a:extLst>
              </a:tr>
              <a:tr h="4478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VBD/V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20483900"/>
                  </a:ext>
                </a:extLst>
              </a:tr>
              <a:tr h="5496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Leakage current/</a:t>
                      </a:r>
                      <a:r>
                        <a:rPr lang="en-US" sz="1800" dirty="0" err="1" smtClean="0"/>
                        <a:t>nA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3929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7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4" y="1355746"/>
            <a:ext cx="4455578" cy="29978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C-V and doping profiles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592" y="1355747"/>
            <a:ext cx="5054716" cy="3379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8650" y="6356351"/>
            <a:ext cx="724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 large number of results reported in June 2019 </a:t>
            </a:r>
            <a:r>
              <a:rPr lang="en-US" altLang="zh-CN" dirty="0" smtClean="0">
                <a:hlinkClick r:id="rId4"/>
              </a:rPr>
              <a:t>HGTD mini week 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93FE952B-9C2C-4363-9AF5-4AFB732EC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97341"/>
              </p:ext>
            </p:extLst>
          </p:nvPr>
        </p:nvGraphicFramePr>
        <p:xfrm>
          <a:off x="170331" y="4818352"/>
          <a:ext cx="783790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505">
                  <a:extLst>
                    <a:ext uri="{9D8B030D-6E8A-4147-A177-3AD203B41FA5}">
                      <a16:colId xmlns="" xmlns:a16="http://schemas.microsoft.com/office/drawing/2014/main" val="3788750610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1777085488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3543609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914936554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3200747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138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VGL/V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54.8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7013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VFD/V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183.3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141.2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62.9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71088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7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Plan for sensor tests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8650" y="1969477"/>
            <a:ext cx="69210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 smtClean="0"/>
              <a:t>Setup laser TCT and beta source test to determine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en-US" altLang="zh-CN" sz="3200" dirty="0" smtClean="0"/>
              <a:t> time resolution 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en-US" altLang="zh-CN" sz="3200" dirty="0" smtClean="0"/>
              <a:t> gain 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en-US" altLang="zh-CN" sz="3200" dirty="0"/>
              <a:t> </a:t>
            </a:r>
            <a:r>
              <a:rPr lang="en-US" altLang="zh-CN" sz="3200" dirty="0" smtClean="0"/>
              <a:t>efficiency 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en-US" altLang="zh-CN" sz="3200" dirty="0"/>
              <a:t> </a:t>
            </a:r>
            <a:r>
              <a:rPr lang="en-US" altLang="zh-CN" sz="3200" dirty="0" smtClean="0"/>
              <a:t>uniformity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 smtClean="0"/>
              <a:t>Test of irradiated sensors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216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49036" y="1763485"/>
            <a:ext cx="8229600" cy="3608615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zh-CN" dirty="0" err="1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Altiroc</a:t>
            </a:r>
            <a:r>
              <a:rPr lang="en-US" altLang="zh-CN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consists of PA(pre-amplifier), descriminator, TDC and digital parts.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zh-CN" sz="15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scan test on descriminator threshold, injected charge(Qinj) and input signal delay, to evaluate the performance and mismatch among different ASIC chips. Also, the test results will be a reference for the next version ASIC.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zh-CN" sz="15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Some new issues are found during the test: such as cross talk form digital controller to analog input, oscillation in analog front-end in some of channels, inconsistency among ASICs.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68846" y="1063467"/>
            <a:ext cx="7213283" cy="593884"/>
          </a:xfrm>
        </p:spPr>
        <p:txBody>
          <a:bodyPr/>
          <a:lstStyle/>
          <a:p>
            <a:r>
              <a:rPr lang="en-US" altLang="zh-CN" dirty="0" smtClean="0"/>
              <a:t>Electronics (testing ALTIROC chip)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" y="3944899"/>
            <a:ext cx="8947516" cy="277657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60311" y="44926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AMP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718816" y="4492625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DISC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4944" y="412329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TDC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11" name="内容占位符 1"/>
          <p:cNvSpPr txBox="1">
            <a:spLocks/>
          </p:cNvSpPr>
          <p:nvPr/>
        </p:nvSpPr>
        <p:spPr>
          <a:xfrm>
            <a:off x="393644" y="5496166"/>
            <a:ext cx="3944203" cy="123675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anchor="t"/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en-US" altLang="zh-CN" sz="165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To research trends of TOA (Time of Arrival) and its std-dev due to the variation of injected charge.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Also, the minimum of acceptable charge can be found.</a:t>
            </a:r>
            <a:endParaRPr lang="zh-CN" altLang="en-US" sz="135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6" name="图片 15" descr="Std_Qinj.em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1275" y="4156492"/>
            <a:ext cx="4174075" cy="2564984"/>
          </a:xfrm>
          <a:prstGeom prst="rect">
            <a:avLst/>
          </a:prstGeom>
        </p:spPr>
      </p:pic>
      <p:pic>
        <p:nvPicPr>
          <p:cNvPr id="17" name="图片 16" descr="TOA_Qinj.em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5137" y="1804308"/>
            <a:ext cx="3896988" cy="23407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5992" y="4588680"/>
            <a:ext cx="3334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altLang="zh-CN" sz="135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Test </a:t>
            </a: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efficiency with different threshold and figure out the pedestal and max value of pre-amplifier </a:t>
            </a:r>
            <a:r>
              <a:rPr lang="en-US" altLang="zh-CN" sz="135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output. Issues </a:t>
            </a: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of cross talk and oscillation are found.</a:t>
            </a:r>
            <a:endParaRPr lang="zh-CN" altLang="en-US" sz="135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23" name="图片 22" descr="threscan.em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588" y="2186538"/>
            <a:ext cx="3825811" cy="22008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992" y="1804308"/>
            <a:ext cx="29391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5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Descriminator Threshold Scan:</a:t>
            </a:r>
            <a:endParaRPr lang="zh-CN" altLang="en-US" sz="165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" name="标题 2"/>
          <p:cNvSpPr>
            <a:spLocks noGrp="1"/>
          </p:cNvSpPr>
          <p:nvPr>
            <p:ph type="title"/>
          </p:nvPr>
        </p:nvSpPr>
        <p:spPr>
          <a:xfrm>
            <a:off x="273367" y="916067"/>
            <a:ext cx="7213283" cy="593884"/>
          </a:xfrm>
        </p:spPr>
        <p:txBody>
          <a:bodyPr/>
          <a:lstStyle/>
          <a:p>
            <a:r>
              <a:rPr lang="en-US" altLang="zh-CN" dirty="0" smtClean="0"/>
              <a:t>Threshold and charge scan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78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 to LGAD/UFSD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RD 50 found  indications of charge amplification in highly irradiated diodes and strip detectors </a:t>
            </a:r>
          </a:p>
          <a:p>
            <a:r>
              <a:rPr lang="en-US" altLang="zh-CN" dirty="0" smtClean="0"/>
              <a:t>Utilize the amplification effect in a controlled way (H.F.-W. </a:t>
            </a:r>
            <a:r>
              <a:rPr lang="en-US" altLang="zh-CN" dirty="0" err="1" smtClean="0"/>
              <a:t>Sadrozinski</a:t>
            </a:r>
            <a:r>
              <a:rPr lang="en-US" altLang="zh-CN" dirty="0" smtClean="0"/>
              <a:t>  presentation at 20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RD50 workshop in </a:t>
            </a:r>
            <a:r>
              <a:rPr lang="en-US" altLang="zh-CN" dirty="0" smtClean="0">
                <a:solidFill>
                  <a:srgbClr val="FF0000"/>
                </a:solidFill>
              </a:rPr>
              <a:t>2012</a:t>
            </a:r>
            <a:r>
              <a:rPr lang="en-US" altLang="zh-CN" dirty="0" smtClean="0"/>
              <a:t>) </a:t>
            </a:r>
          </a:p>
          <a:p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" y="3555443"/>
            <a:ext cx="7135751" cy="15533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35297" y="3381239"/>
            <a:ext cx="2240280" cy="36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NIM A765(2014)7-11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" y="5243686"/>
            <a:ext cx="6318914" cy="13456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50173" y="4817660"/>
            <a:ext cx="2483893" cy="383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NIM A765(2014)12-16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6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19" name="图片 18" descr="Delayscan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5185" y="1767569"/>
            <a:ext cx="2899057" cy="1747156"/>
          </a:xfrm>
          <a:prstGeom prst="rect">
            <a:avLst/>
          </a:prstGeom>
        </p:spPr>
      </p:pic>
      <p:pic>
        <p:nvPicPr>
          <p:cNvPr id="22" name="图片 21" descr="DNL_INL.em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3164" y="1563214"/>
            <a:ext cx="3582185" cy="20909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57950" y="31840"/>
            <a:ext cx="2367882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altLang="zh-CN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Delay Scan: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altLang="zh-CN" sz="135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To evaluate comprehensive </a:t>
            </a: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performance of  TOA </a:t>
            </a:r>
            <a:r>
              <a:rPr lang="en-US" altLang="zh-CN" sz="135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TDC: linear </a:t>
            </a: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dynamic range, </a:t>
            </a:r>
            <a:r>
              <a:rPr lang="en-US" altLang="zh-CN" sz="135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DNL </a:t>
            </a:r>
            <a:r>
              <a:rPr lang="en-US" altLang="zh-CN" sz="135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&amp; </a:t>
            </a:r>
            <a:r>
              <a:rPr lang="en-US" altLang="zh-CN" sz="135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INL.  </a:t>
            </a:r>
            <a:endParaRPr lang="zh-CN" altLang="en-US" sz="135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5" name="图片 14" descr="std-meas.em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236" y="3654185"/>
            <a:ext cx="3882125" cy="2486863"/>
          </a:xfrm>
          <a:prstGeom prst="rect">
            <a:avLst/>
          </a:prstGeom>
        </p:spPr>
      </p:pic>
      <p:pic>
        <p:nvPicPr>
          <p:cNvPr id="10" name="图片 9" descr="hist.em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67" y="3474221"/>
            <a:ext cx="3281275" cy="2142099"/>
          </a:xfrm>
          <a:prstGeom prst="rect">
            <a:avLst/>
          </a:prstGeom>
        </p:spPr>
      </p:pic>
      <p:sp>
        <p:nvSpPr>
          <p:cNvPr id="11" name="标题 2"/>
          <p:cNvSpPr>
            <a:spLocks noGrp="1"/>
          </p:cNvSpPr>
          <p:nvPr>
            <p:ph type="title"/>
          </p:nvPr>
        </p:nvSpPr>
        <p:spPr>
          <a:xfrm>
            <a:off x="568846" y="1063467"/>
            <a:ext cx="7213283" cy="593884"/>
          </a:xfrm>
        </p:spPr>
        <p:txBody>
          <a:bodyPr/>
          <a:lstStyle/>
          <a:p>
            <a:r>
              <a:rPr lang="en-US" altLang="zh-CN" dirty="0" smtClean="0"/>
              <a:t>Testing of TDC  (delay scan)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88685" y="5685123"/>
            <a:ext cx="79736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 going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zh-CN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Irradiation test.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altLang="zh-CN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Difference of parameters and performance among channels and their distribution.</a:t>
            </a:r>
            <a:endParaRPr lang="zh-CN" altLang="en-US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Heiti SC Light"/>
                <a:cs typeface="Heiti SC Light"/>
              </a:rPr>
              <a:t>Assembly studies </a:t>
            </a:r>
            <a:endParaRPr lang="en-US" dirty="0">
              <a:ea typeface="Heiti SC Light"/>
              <a:cs typeface="Heiti SC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792-3C07-5A4C-A9FE-3F014857B568}" type="slidenum">
              <a:rPr lang="en-US" smtClean="0"/>
              <a:t>21</a:t>
            </a:fld>
            <a:endParaRPr lang="en-US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42" y="1690689"/>
            <a:ext cx="2918810" cy="1936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622" y="1882153"/>
            <a:ext cx="4542798" cy="4260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7639" y="446840"/>
            <a:ext cx="30949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a typeface="Heiti SC Light"/>
                <a:cs typeface="Heiti SC Light"/>
              </a:rPr>
              <a:t>Dummy sensors by SINANO </a:t>
            </a:r>
          </a:p>
          <a:p>
            <a:r>
              <a:rPr lang="en-US" altLang="zh-CN" sz="2000" dirty="0" smtClean="0">
                <a:ea typeface="Heiti SC Light"/>
                <a:cs typeface="Heiti SC Light"/>
              </a:rPr>
              <a:t>Bump-bonding </a:t>
            </a:r>
            <a:endParaRPr lang="en-US" altLang="zh-CN" sz="2000" dirty="0">
              <a:ea typeface="Heiti SC Light"/>
              <a:cs typeface="Heiti SC Light"/>
            </a:endParaRPr>
          </a:p>
          <a:p>
            <a:r>
              <a:rPr lang="en-US" altLang="zh-CN" sz="2000" dirty="0" smtClean="0">
                <a:ea typeface="Heiti SC Light"/>
                <a:cs typeface="Heiti SC Light"/>
              </a:rPr>
              <a:t>Shear test</a:t>
            </a:r>
            <a:r>
              <a:rPr lang="zh-CN" altLang="en-US" sz="2000" dirty="0" smtClean="0">
                <a:ea typeface="Heiti SC Light"/>
                <a:cs typeface="Heiti SC Light"/>
              </a:rPr>
              <a:t>：</a:t>
            </a:r>
            <a:r>
              <a:rPr lang="en-US" altLang="zh-CN" sz="2000" dirty="0">
                <a:ea typeface="Heiti SC Light"/>
                <a:cs typeface="Heiti SC Light"/>
              </a:rPr>
              <a:t>&gt; 1kg </a:t>
            </a:r>
          </a:p>
          <a:p>
            <a:r>
              <a:rPr lang="en-US" altLang="zh-CN" sz="2000" dirty="0" smtClean="0">
                <a:ea typeface="Heiti SC Light"/>
                <a:cs typeface="Heiti SC Light"/>
              </a:rPr>
              <a:t>X-ray CT at USTC  </a:t>
            </a:r>
            <a:endParaRPr lang="en-US" sz="2000" dirty="0">
              <a:ea typeface="Heiti SC Light"/>
              <a:cs typeface="Heiti SC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12" y="4012647"/>
            <a:ext cx="2918810" cy="21891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1691" y="6334604"/>
            <a:ext cx="738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More details in the talk at May 29 </a:t>
            </a:r>
            <a:r>
              <a:rPr lang="en-US" altLang="zh-CN" dirty="0" smtClean="0">
                <a:hlinkClick r:id="rId5"/>
              </a:rPr>
              <a:t>Assembly meeting</a:t>
            </a:r>
            <a:r>
              <a:rPr lang="en-US" altLang="zh-CN" dirty="0" smtClean="0"/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41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691" y="280806"/>
            <a:ext cx="7886700" cy="1325563"/>
          </a:xfrm>
        </p:spPr>
        <p:txBody>
          <a:bodyPr/>
          <a:lstStyle/>
          <a:p>
            <a:r>
              <a:rPr lang="en-US" dirty="0" smtClean="0">
                <a:ea typeface="Heiti SC Light"/>
                <a:cs typeface="Heiti SC Light"/>
              </a:rPr>
              <a:t>Test beam analysis </a:t>
            </a:r>
            <a:endParaRPr lang="en-US" dirty="0">
              <a:ea typeface="Heiti SC Light"/>
              <a:cs typeface="Heiti SC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5792-3C07-5A4C-A9FE-3F014857B56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2" y="1533226"/>
            <a:ext cx="3131300" cy="2369980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5" y="3903206"/>
            <a:ext cx="3593294" cy="2818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9653" y="1533226"/>
            <a:ext cx="4474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ea typeface="Heiti SC Light"/>
                <a:cs typeface="Heiti SC Light"/>
              </a:rPr>
              <a:t>March 2019 at </a:t>
            </a:r>
            <a:r>
              <a:rPr lang="en-US" altLang="zh-CN" sz="2400" dirty="0">
                <a:ea typeface="Heiti SC Light"/>
                <a:cs typeface="Heiti SC Light"/>
              </a:rPr>
              <a:t>DESY, </a:t>
            </a:r>
            <a:r>
              <a:rPr lang="en-US" altLang="zh-CN" sz="2400" dirty="0" smtClean="0">
                <a:ea typeface="Heiti SC Light"/>
                <a:cs typeface="Heiti SC Light"/>
              </a:rPr>
              <a:t>6 GeV electron beam</a:t>
            </a:r>
          </a:p>
          <a:p>
            <a:r>
              <a:rPr lang="en-US" sz="2400" dirty="0" smtClean="0">
                <a:ea typeface="Heiti SC Light"/>
                <a:cs typeface="Heiti SC Light"/>
              </a:rPr>
              <a:t>Proposed tracking algorithm based on straight line segments </a:t>
            </a:r>
          </a:p>
          <a:p>
            <a:r>
              <a:rPr lang="en-US" sz="2400" dirty="0" smtClean="0">
                <a:ea typeface="Heiti SC Light"/>
                <a:cs typeface="Heiti SC Light"/>
              </a:rPr>
              <a:t>See our presentation in test </a:t>
            </a:r>
            <a:r>
              <a:rPr lang="en-US" sz="2400" dirty="0" smtClean="0">
                <a:ea typeface="Heiti SC Light"/>
                <a:cs typeface="Heiti SC Light"/>
                <a:hlinkClick r:id="rId4"/>
              </a:rPr>
              <a:t>beam meeting on May 9</a:t>
            </a:r>
            <a:r>
              <a:rPr lang="en-US" sz="2400" dirty="0" smtClean="0">
                <a:ea typeface="Heiti SC Light"/>
                <a:cs typeface="Heiti SC Light"/>
              </a:rPr>
              <a:t>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41" y="4122988"/>
            <a:ext cx="4474347" cy="22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0D30782-E9E1-4268-9214-C448237A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4089"/>
          </a:xfrm>
        </p:spPr>
        <p:txBody>
          <a:bodyPr>
            <a:normAutofit/>
          </a:bodyPr>
          <a:lstStyle/>
          <a:p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Digitization Software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D71FBBE-546E-4380-956E-30592C990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6108"/>
            <a:ext cx="7886700" cy="539676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The realistic HGTD digitization (simulation the signal propagation and electronics) is located in </a:t>
            </a:r>
            <a:r>
              <a:rPr lang="en-US" sz="2000" dirty="0">
                <a:solidFill>
                  <a:srgbClr val="FF0000"/>
                </a:solidFill>
              </a:rPr>
              <a:t>LAr software packages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TDR relies on </a:t>
            </a:r>
            <a:r>
              <a:rPr lang="en-US" sz="2000" dirty="0">
                <a:solidFill>
                  <a:srgbClr val="FF0000"/>
                </a:solidFill>
              </a:rPr>
              <a:t>tracking software </a:t>
            </a:r>
            <a:r>
              <a:rPr lang="en-US" sz="2000" dirty="0"/>
              <a:t>(in Athena Release 20.20) to produce coherently the extended tracks to HGTD as well as the associated timing information, for physics and performance studies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Currently, the tracking software (</a:t>
            </a:r>
            <a:r>
              <a:rPr lang="en-US" sz="2000" dirty="0">
                <a:solidFill>
                  <a:srgbClr val="FF0000"/>
                </a:solidFill>
              </a:rPr>
              <a:t>PixelDigitization</a:t>
            </a:r>
            <a:r>
              <a:rPr lang="en-US" sz="2000" dirty="0"/>
              <a:t>) uses a dummy model (Gaussian smearing) to mimic digitization effects.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To enjoy the realistic digitization in TDR studies, one needs to migrate the actual digitation codes from LAr software to PixelDigitization. </a:t>
            </a:r>
          </a:p>
          <a:p>
            <a:r>
              <a:rPr lang="en-US" sz="2000" dirty="0"/>
              <a:t>USTC group joined the efforts </a:t>
            </a:r>
            <a:r>
              <a:rPr lang="en-US" sz="2000" dirty="0">
                <a:solidFill>
                  <a:srgbClr val="FF0000"/>
                </a:solidFill>
              </a:rPr>
              <a:t>in late Ma</a:t>
            </a:r>
            <a:r>
              <a:rPr lang="en-US" altLang="zh-CN" sz="2000" dirty="0">
                <a:solidFill>
                  <a:srgbClr val="FF0000"/>
                </a:solidFill>
              </a:rPr>
              <a:t>y</a:t>
            </a:r>
            <a:r>
              <a:rPr lang="en-US" altLang="zh-CN" sz="2000" dirty="0"/>
              <a:t>, in close collaboration with HGTD software and performance group, as well as tracking CP group</a:t>
            </a:r>
            <a:endParaRPr lang="en-US" sz="2000" dirty="0"/>
          </a:p>
          <a:p>
            <a:pPr lvl="1"/>
            <a:r>
              <a:rPr lang="en-US" sz="1600" dirty="0"/>
              <a:t>Tao Wang (1</a:t>
            </a:r>
            <a:r>
              <a:rPr lang="en-US" sz="1600" baseline="30000" dirty="0"/>
              <a:t>st</a:t>
            </a:r>
            <a:r>
              <a:rPr lang="en-US" sz="1600" dirty="0"/>
              <a:t> year graduate) and Yusheng Wu</a:t>
            </a:r>
          </a:p>
          <a:p>
            <a:pPr lvl="1"/>
            <a:r>
              <a:rPr lang="en-US" sz="1600" dirty="0"/>
              <a:t>Already be able to run both LAr and Pixel simulation and reconstruction software</a:t>
            </a:r>
          </a:p>
          <a:p>
            <a:pPr lvl="1"/>
            <a:r>
              <a:rPr lang="en-US" sz="1600" dirty="0"/>
              <a:t>Currently study the HGTD digitization code in LAr packages and plan to migrate that to PixelDigitization soon, to be followed by performance and validation checks</a:t>
            </a:r>
          </a:p>
          <a:p>
            <a:pPr lvl="1"/>
            <a:r>
              <a:rPr lang="en-US" sz="1600" dirty="0"/>
              <a:t>After the first project, plan to contribute to other areas of work, including timing information as well as object performance etc.</a:t>
            </a:r>
          </a:p>
          <a:p>
            <a:pPr lvl="1"/>
            <a:r>
              <a:rPr lang="en-US" sz="1600" dirty="0"/>
              <a:t>In fact, we already participate in a physics study for HGTD earlier this year, may continue once the sufficient progress will be made on the low-level software work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42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 and outlook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USTC joined HGTD in Jan 2019 and has ramped up very efficiently Thanks to the very supportive community</a:t>
            </a:r>
          </a:p>
          <a:p>
            <a:r>
              <a:rPr lang="en-US" altLang="zh-CN" dirty="0" smtClean="0"/>
              <a:t>Now actively working on </a:t>
            </a:r>
          </a:p>
          <a:p>
            <a:pPr lvl="1"/>
            <a:r>
              <a:rPr lang="en-US" altLang="zh-CN" dirty="0" smtClean="0"/>
              <a:t>Sensor design and tests</a:t>
            </a:r>
          </a:p>
          <a:p>
            <a:pPr lvl="1"/>
            <a:r>
              <a:rPr lang="en-US" altLang="zh-CN" dirty="0" smtClean="0"/>
              <a:t>ASIC RD</a:t>
            </a:r>
          </a:p>
          <a:p>
            <a:pPr lvl="1"/>
            <a:r>
              <a:rPr lang="en-US" altLang="zh-CN" dirty="0" smtClean="0"/>
              <a:t>assembly studies </a:t>
            </a:r>
            <a:endParaRPr lang="en-US" altLang="zh-CN" dirty="0"/>
          </a:p>
          <a:p>
            <a:pPr lvl="1"/>
            <a:r>
              <a:rPr lang="en-US" altLang="zh-CN" dirty="0" smtClean="0"/>
              <a:t>digitization software</a:t>
            </a:r>
          </a:p>
          <a:p>
            <a:r>
              <a:rPr lang="en-US" altLang="zh-CN" dirty="0" smtClean="0"/>
              <a:t>Plans </a:t>
            </a:r>
          </a:p>
          <a:p>
            <a:pPr lvl="1"/>
            <a:r>
              <a:rPr lang="en-US" altLang="zh-CN" dirty="0" smtClean="0"/>
              <a:t>Continue to expand the test facility to include laser TCT, beta scope, and to handle irradiated sensors </a:t>
            </a:r>
          </a:p>
          <a:p>
            <a:pPr lvl="1"/>
            <a:r>
              <a:rPr lang="en-US" altLang="zh-CN" dirty="0" smtClean="0"/>
              <a:t>Continue to develop the sensor design </a:t>
            </a:r>
          </a:p>
          <a:p>
            <a:pPr lvl="1"/>
            <a:r>
              <a:rPr lang="en-US" altLang="zh-CN" dirty="0" smtClean="0"/>
              <a:t>Will participate in the detector and object performance studies as well as physics studies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9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BACK-UP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428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Acceptor removal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30" y="2334332"/>
            <a:ext cx="4280120" cy="16891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77830" y="4820603"/>
            <a:ext cx="471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Reference: </a:t>
            </a:r>
            <a:r>
              <a:rPr lang="en-US" altLang="zh-CN" dirty="0" smtClean="0"/>
              <a:t>doi.org/10.1016/j.nima.2018.11.121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001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UFSD / LGAD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6" y="3111185"/>
            <a:ext cx="8443579" cy="361029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842" y="1690689"/>
            <a:ext cx="816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Drift velocity in silicon saturates at about 10</a:t>
            </a:r>
            <a:r>
              <a:rPr lang="en-US" altLang="zh-CN" baseline="30000" dirty="0" smtClean="0"/>
              <a:t>7</a:t>
            </a:r>
            <a:r>
              <a:rPr lang="en-US" altLang="zh-CN" dirty="0" smtClean="0"/>
              <a:t> cm/s </a:t>
            </a:r>
          </a:p>
          <a:p>
            <a:r>
              <a:rPr lang="en-US" altLang="zh-CN" dirty="0" smtClean="0"/>
              <a:t>Charge collection for 300 um thick silicon  ~ 3 ns </a:t>
            </a:r>
          </a:p>
          <a:p>
            <a:r>
              <a:rPr lang="en-US" altLang="zh-CN" dirty="0" smtClean="0"/>
              <a:t>Fast silicon detector needs to be thin. </a:t>
            </a:r>
          </a:p>
          <a:p>
            <a:r>
              <a:rPr lang="en-US" altLang="zh-CN" dirty="0" smtClean="0"/>
              <a:t>Need amplification layer to achieve high S/N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95833" y="3077111"/>
            <a:ext cx="223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 early days 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7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HGTD project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782538"/>
            <a:ext cx="7600950" cy="4075462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120640" y="341632"/>
            <a:ext cx="4023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Two double-sided disks at each endcap </a:t>
            </a:r>
          </a:p>
          <a:p>
            <a:r>
              <a:rPr lang="en-US" altLang="zh-CN" dirty="0" smtClean="0"/>
              <a:t>At  3435 mm &lt; |z| &lt; 3485 mm</a:t>
            </a:r>
          </a:p>
          <a:p>
            <a:r>
              <a:rPr lang="en-US" altLang="zh-CN" dirty="0" smtClean="0"/>
              <a:t>Coverage: 2.4  &lt; |</a:t>
            </a:r>
            <a:r>
              <a:rPr lang="en-US" altLang="zh-CN" dirty="0" smtClean="0">
                <a:sym typeface="Symbol" panose="05050102010706020507" pitchFamily="18" charset="2"/>
              </a:rPr>
              <a:t></a:t>
            </a:r>
            <a:r>
              <a:rPr lang="en-US" altLang="zh-CN" dirty="0" smtClean="0"/>
              <a:t>| &lt; 4.0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110 mm &lt; R &lt; 1000 mm</a:t>
            </a:r>
          </a:p>
          <a:p>
            <a:r>
              <a:rPr lang="en-US" altLang="zh-CN" dirty="0" smtClean="0"/>
              <a:t>Pixel size: 1.3 x 1.3 mm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Number of channels : 3.54 M </a:t>
            </a:r>
          </a:p>
          <a:p>
            <a:r>
              <a:rPr lang="en-US" altLang="zh-CN" dirty="0" smtClean="0"/>
              <a:t>Active area: 6.3 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 smtClean="0"/>
              <a:t>Time resolution  per track: 30 </a:t>
            </a:r>
            <a:r>
              <a:rPr lang="en-US" altLang="zh-CN" dirty="0" err="1" smtClean="0"/>
              <a:t>ps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0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An event of 200 interactions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31358"/>
            <a:ext cx="7886700" cy="50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Radiation tolerance  (TDR draft 2019 no SF)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1" y="1565727"/>
            <a:ext cx="8154538" cy="49155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7180" y="6356351"/>
            <a:ext cx="790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At R = 12 cm, NIEL = 6.8x10</a:t>
            </a:r>
            <a:r>
              <a:rPr lang="en-US" altLang="zh-CN" baseline="30000" dirty="0" smtClean="0"/>
              <a:t>15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eq</a:t>
            </a:r>
            <a:r>
              <a:rPr lang="en-US" altLang="zh-CN" dirty="0" smtClean="0"/>
              <a:t> / cm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 , TID = 2.4 </a:t>
            </a:r>
            <a:r>
              <a:rPr lang="en-US" altLang="zh-CN" dirty="0" err="1" smtClean="0"/>
              <a:t>MGy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90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USTC HGTD team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93" y="1825625"/>
            <a:ext cx="8410903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Faculty: </a:t>
            </a:r>
            <a:r>
              <a:rPr lang="en-US" dirty="0" err="1" smtClean="0">
                <a:solidFill>
                  <a:srgbClr val="FF0000"/>
                </a:solidFill>
              </a:rPr>
              <a:t>Hao</a:t>
            </a:r>
            <a:r>
              <a:rPr lang="en-US" dirty="0" smtClean="0">
                <a:solidFill>
                  <a:srgbClr val="FF0000"/>
                </a:solidFill>
              </a:rPr>
              <a:t> Liang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66FF"/>
                </a:solidFill>
              </a:rPr>
              <a:t>Yanwen Liu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Yongjie</a:t>
            </a:r>
            <a:r>
              <a:rPr lang="en-US" dirty="0" smtClean="0">
                <a:solidFill>
                  <a:srgbClr val="3366FF"/>
                </a:solidFill>
              </a:rPr>
              <a:t> Sun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Yusheng</a:t>
            </a:r>
            <a:r>
              <a:rPr lang="en-US" dirty="0" smtClean="0">
                <a:solidFill>
                  <a:srgbClr val="3366FF"/>
                </a:solidFill>
              </a:rPr>
              <a:t> Wu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Lei Zhao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Zhengguo</a:t>
            </a:r>
            <a:r>
              <a:rPr lang="en-US" dirty="0" smtClean="0">
                <a:solidFill>
                  <a:srgbClr val="3366FF"/>
                </a:solidFill>
              </a:rPr>
              <a:t> Zhao</a:t>
            </a:r>
            <a:r>
              <a:rPr lang="en-US" dirty="0" smtClean="0"/>
              <a:t> (6)</a:t>
            </a:r>
          </a:p>
          <a:p>
            <a:r>
              <a:rPr lang="en-US" dirty="0" smtClean="0"/>
              <a:t>Postdoc: </a:t>
            </a:r>
            <a:r>
              <a:rPr lang="en-US" dirty="0" err="1">
                <a:solidFill>
                  <a:srgbClr val="3366FF"/>
                </a:solidFill>
              </a:rPr>
              <a:t>Quanyin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Li </a:t>
            </a:r>
            <a:r>
              <a:rPr lang="en-US" dirty="0" smtClean="0"/>
              <a:t>(1)</a:t>
            </a:r>
            <a:endParaRPr lang="en-US" dirty="0"/>
          </a:p>
          <a:p>
            <a:r>
              <a:rPr lang="en-US" dirty="0" smtClean="0"/>
              <a:t>Students: </a:t>
            </a:r>
            <a:r>
              <a:rPr lang="en-US" dirty="0" smtClean="0">
                <a:solidFill>
                  <a:srgbClr val="FF0000"/>
                </a:solidFill>
              </a:rPr>
              <a:t>Han Chen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Jiajin</a:t>
            </a:r>
            <a:r>
              <a:rPr lang="en-US" dirty="0" smtClean="0">
                <a:solidFill>
                  <a:srgbClr val="FF0000"/>
                </a:solidFill>
              </a:rPr>
              <a:t> Ge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Chihao</a:t>
            </a:r>
            <a:r>
              <a:rPr lang="en-US" dirty="0" smtClean="0">
                <a:solidFill>
                  <a:srgbClr val="0000FF"/>
                </a:solidFill>
              </a:rPr>
              <a:t> Li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Zhengwei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Xue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66FF"/>
                </a:solidFill>
              </a:rPr>
              <a:t>Tao Wang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66FF"/>
                </a:solidFill>
              </a:rPr>
              <a:t>Xiao Yang  </a:t>
            </a:r>
            <a:r>
              <a:rPr lang="en-US" dirty="0" smtClean="0"/>
              <a:t>(6)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Blue = Sensor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Red = Electronics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Students 0.8 FTE, Postdoc and faculty members 0.5 FTE on HGTD </a:t>
            </a:r>
          </a:p>
          <a:p>
            <a:pPr marL="0" indent="0">
              <a:buNone/>
            </a:pPr>
            <a:r>
              <a:rPr lang="en-US" dirty="0" smtClean="0"/>
              <a:t>Joined the ATLAS HGTD project in January 2019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ED6-5657-442B-89D7-21B5EE96B83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USTC HGTD activities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Sensor design  and test </a:t>
            </a:r>
          </a:p>
          <a:p>
            <a:r>
              <a:rPr lang="en-US" altLang="zh-CN" sz="2800" dirty="0" smtClean="0"/>
              <a:t>Electronics ALTIROC tests</a:t>
            </a:r>
          </a:p>
          <a:p>
            <a:r>
              <a:rPr lang="en-US" altLang="zh-CN" sz="2800" dirty="0" smtClean="0"/>
              <a:t>Assembly study (mechanical dummy module, bump-bonding)</a:t>
            </a:r>
          </a:p>
          <a:p>
            <a:r>
              <a:rPr lang="en-US" altLang="zh-CN" sz="2800" dirty="0" smtClean="0"/>
              <a:t>Test beam analysis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232B-EA63-4A24-8D70-4EBAB6D970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3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37104"/>
            <a:ext cx="8864129" cy="44058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Sensor structure </a:t>
            </a:r>
            <a:endParaRPr lang="zh-CN" altLang="en-US" dirty="0"/>
          </a:p>
        </p:txBody>
      </p:sp>
      <p:sp>
        <p:nvSpPr>
          <p:cNvPr id="186" name="幻灯片编号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89" name="C-stop"/>
          <p:cNvSpPr txBox="1"/>
          <p:nvPr/>
        </p:nvSpPr>
        <p:spPr>
          <a:xfrm>
            <a:off x="1015142" y="2246314"/>
            <a:ext cx="471284" cy="256032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95" dirty="0"/>
              <a:t>C-stop</a:t>
            </a:r>
          </a:p>
        </p:txBody>
      </p:sp>
      <p:sp>
        <p:nvSpPr>
          <p:cNvPr id="190" name="Float GuardRing"/>
          <p:cNvSpPr txBox="1"/>
          <p:nvPr/>
        </p:nvSpPr>
        <p:spPr>
          <a:xfrm>
            <a:off x="3610911" y="2246314"/>
            <a:ext cx="1072409" cy="256032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95" dirty="0"/>
              <a:t>Float </a:t>
            </a:r>
            <a:r>
              <a:rPr sz="1195" dirty="0" err="1"/>
              <a:t>GuardRing</a:t>
            </a:r>
            <a:endParaRPr sz="1195" dirty="0"/>
          </a:p>
        </p:txBody>
      </p:sp>
      <p:sp>
        <p:nvSpPr>
          <p:cNvPr id="191" name="GuardRing"/>
          <p:cNvSpPr txBox="1"/>
          <p:nvPr/>
        </p:nvSpPr>
        <p:spPr>
          <a:xfrm>
            <a:off x="5260742" y="2246314"/>
            <a:ext cx="726161" cy="256032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95" dirty="0" err="1"/>
              <a:t>GuardRing</a:t>
            </a:r>
            <a:endParaRPr sz="1195" dirty="0"/>
          </a:p>
        </p:txBody>
      </p:sp>
      <p:sp>
        <p:nvSpPr>
          <p:cNvPr id="192" name="P-stop"/>
          <p:cNvSpPr txBox="1"/>
          <p:nvPr/>
        </p:nvSpPr>
        <p:spPr>
          <a:xfrm>
            <a:off x="6361535" y="2246314"/>
            <a:ext cx="468078" cy="256032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95" dirty="0"/>
              <a:t>P-stop</a:t>
            </a:r>
          </a:p>
        </p:txBody>
      </p:sp>
      <p:sp>
        <p:nvSpPr>
          <p:cNvPr id="193" name="JTE"/>
          <p:cNvSpPr txBox="1"/>
          <p:nvPr/>
        </p:nvSpPr>
        <p:spPr>
          <a:xfrm>
            <a:off x="7183919" y="2246314"/>
            <a:ext cx="270908" cy="256032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95" dirty="0"/>
              <a:t>JTE</a:t>
            </a:r>
          </a:p>
        </p:txBody>
      </p:sp>
      <p:sp>
        <p:nvSpPr>
          <p:cNvPr id="194" name="Field Plate"/>
          <p:cNvSpPr txBox="1"/>
          <p:nvPr/>
        </p:nvSpPr>
        <p:spPr>
          <a:xfrm>
            <a:off x="4606753" y="3138000"/>
            <a:ext cx="527388" cy="202043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44" dirty="0"/>
              <a:t>Field Plate</a:t>
            </a:r>
          </a:p>
        </p:txBody>
      </p:sp>
      <p:sp>
        <p:nvSpPr>
          <p:cNvPr id="195" name="线条"/>
          <p:cNvSpPr/>
          <p:nvPr/>
        </p:nvSpPr>
        <p:spPr>
          <a:xfrm flipV="1">
            <a:off x="4932735" y="2749586"/>
            <a:ext cx="143486" cy="3642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96" name="线条"/>
          <p:cNvSpPr/>
          <p:nvPr/>
        </p:nvSpPr>
        <p:spPr>
          <a:xfrm flipH="1" flipV="1">
            <a:off x="6162661" y="2749469"/>
            <a:ext cx="134148" cy="3646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97" name="线条"/>
          <p:cNvSpPr/>
          <p:nvPr/>
        </p:nvSpPr>
        <p:spPr>
          <a:xfrm flipV="1">
            <a:off x="6929663" y="2749469"/>
            <a:ext cx="219725" cy="3631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98" name="Field Plate"/>
          <p:cNvSpPr txBox="1"/>
          <p:nvPr/>
        </p:nvSpPr>
        <p:spPr>
          <a:xfrm>
            <a:off x="6320153" y="3138000"/>
            <a:ext cx="527388" cy="202043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44" dirty="0"/>
              <a:t>Field Plate</a:t>
            </a:r>
          </a:p>
        </p:txBody>
      </p:sp>
      <p:sp>
        <p:nvSpPr>
          <p:cNvPr id="199" name="P-well"/>
          <p:cNvSpPr txBox="1"/>
          <p:nvPr/>
        </p:nvSpPr>
        <p:spPr>
          <a:xfrm>
            <a:off x="8285633" y="2832330"/>
            <a:ext cx="341440" cy="202043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44" dirty="0"/>
              <a:t>P-well</a:t>
            </a:r>
          </a:p>
        </p:txBody>
      </p:sp>
      <p:sp>
        <p:nvSpPr>
          <p:cNvPr id="200" name="N-Electrode"/>
          <p:cNvSpPr txBox="1"/>
          <p:nvPr/>
        </p:nvSpPr>
        <p:spPr>
          <a:xfrm>
            <a:off x="8192932" y="2230676"/>
            <a:ext cx="597921" cy="202043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44" dirty="0"/>
              <a:t>N-Electrode</a:t>
            </a:r>
          </a:p>
        </p:txBody>
      </p:sp>
      <p:sp>
        <p:nvSpPr>
          <p:cNvPr id="201" name="P-Electrode"/>
          <p:cNvSpPr txBox="1"/>
          <p:nvPr/>
        </p:nvSpPr>
        <p:spPr>
          <a:xfrm>
            <a:off x="8207359" y="3776103"/>
            <a:ext cx="583494" cy="202043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44" dirty="0"/>
              <a:t>P-Electrode</a:t>
            </a:r>
          </a:p>
        </p:txBody>
      </p:sp>
      <p:sp>
        <p:nvSpPr>
          <p:cNvPr id="202" name="线条"/>
          <p:cNvSpPr/>
          <p:nvPr/>
        </p:nvSpPr>
        <p:spPr>
          <a:xfrm>
            <a:off x="2776293" y="2653094"/>
            <a:ext cx="142794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35719" tIns="35719" rIns="35719" bIns="35719" anchor="ctr"/>
          <a:lstStyle/>
          <a:p>
            <a:pPr>
              <a:defRPr sz="220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03" name="~70 μm"/>
          <p:cNvSpPr txBox="1"/>
          <p:nvPr/>
        </p:nvSpPr>
        <p:spPr>
          <a:xfrm>
            <a:off x="2942940" y="2396014"/>
            <a:ext cx="70532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1266"/>
              <a:t>~70 μm</a:t>
            </a:r>
          </a:p>
        </p:txBody>
      </p:sp>
      <p:sp>
        <p:nvSpPr>
          <p:cNvPr id="204" name="线条"/>
          <p:cNvSpPr/>
          <p:nvPr/>
        </p:nvSpPr>
        <p:spPr>
          <a:xfrm flipV="1">
            <a:off x="816989" y="2722152"/>
            <a:ext cx="1" cy="94283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>
              <a:defRPr sz="220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05" name="~50 μm"/>
          <p:cNvSpPr txBox="1"/>
          <p:nvPr/>
        </p:nvSpPr>
        <p:spPr>
          <a:xfrm>
            <a:off x="859479" y="3105556"/>
            <a:ext cx="71333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1266"/>
              <a:t>~50 μm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3" y="5391173"/>
            <a:ext cx="1881809" cy="14148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49"/>
            <a:ext cx="9144000" cy="43815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43450" y="6059606"/>
            <a:ext cx="4977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VBD:  590 V (after 1x10</a:t>
            </a:r>
            <a:r>
              <a:rPr lang="en-US" altLang="zh-CN" baseline="30000" dirty="0" smtClean="0"/>
              <a:t>15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eq</a:t>
            </a:r>
            <a:r>
              <a:rPr lang="en-US" altLang="zh-CN" dirty="0" smtClean="0"/>
              <a:t> /cm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, Vmax: 630 V  </a:t>
            </a:r>
          </a:p>
          <a:p>
            <a:r>
              <a:rPr lang="en-US" altLang="zh-CN" dirty="0" smtClean="0"/>
              <a:t>Leakage current: 1.5x10</a:t>
            </a:r>
            <a:r>
              <a:rPr lang="en-US" altLang="zh-CN" baseline="30000" dirty="0" smtClean="0"/>
              <a:t>-8</a:t>
            </a:r>
            <a:r>
              <a:rPr lang="en-US" altLang="zh-CN" dirty="0" smtClean="0"/>
              <a:t> A </a:t>
            </a:r>
          </a:p>
          <a:p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2" y="1611456"/>
            <a:ext cx="6663275" cy="45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</TotalTime>
  <Words>1379</Words>
  <Application>Microsoft Office PowerPoint</Application>
  <PresentationFormat>全屏显示(4:3)</PresentationFormat>
  <Paragraphs>310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 Unicode MS</vt:lpstr>
      <vt:lpstr>FZYouSongS 505L</vt:lpstr>
      <vt:lpstr>Heiti SC Light</vt:lpstr>
      <vt:lpstr>Helvetica Neue</vt:lpstr>
      <vt:lpstr>Helvetica Neue Medium</vt:lpstr>
      <vt:lpstr>宋体</vt:lpstr>
      <vt:lpstr>微软雅黑</vt:lpstr>
      <vt:lpstr>Arial</vt:lpstr>
      <vt:lpstr>Calibri</vt:lpstr>
      <vt:lpstr>Calibri Light</vt:lpstr>
      <vt:lpstr>Cambria Math</vt:lpstr>
      <vt:lpstr>Georgia</vt:lpstr>
      <vt:lpstr>Mangal</vt:lpstr>
      <vt:lpstr>Symbol</vt:lpstr>
      <vt:lpstr>Times New Roman</vt:lpstr>
      <vt:lpstr>Wingdings</vt:lpstr>
      <vt:lpstr>Office 主题</vt:lpstr>
      <vt:lpstr> Activities and plans of the USTC HGTD group</vt:lpstr>
      <vt:lpstr>Introduction to LGAD/UFSD </vt:lpstr>
      <vt:lpstr>UFSD / LGAD </vt:lpstr>
      <vt:lpstr>ATLAS HGTD project </vt:lpstr>
      <vt:lpstr>An event of 200 interactions</vt:lpstr>
      <vt:lpstr>Radiation tolerance  (TDR draft 2019 no SF) </vt:lpstr>
      <vt:lpstr>USTC HGTD team </vt:lpstr>
      <vt:lpstr>USTC HGTD activities </vt:lpstr>
      <vt:lpstr>Sensor structure </vt:lpstr>
      <vt:lpstr>LGAD fabrication process </vt:lpstr>
      <vt:lpstr>PowerPoint 演示文稿</vt:lpstr>
      <vt:lpstr>Sensor R&amp;D </vt:lpstr>
      <vt:lpstr>Sensor test </vt:lpstr>
      <vt:lpstr>Inspection with microscope </vt:lpstr>
      <vt:lpstr>Tests at probe station (I-V) </vt:lpstr>
      <vt:lpstr>C-V and doping profiles </vt:lpstr>
      <vt:lpstr>Plan for sensor tests </vt:lpstr>
      <vt:lpstr>Electronics (testing ALTIROC chip)</vt:lpstr>
      <vt:lpstr>Threshold and charge scan</vt:lpstr>
      <vt:lpstr>Testing of TDC  (delay scan)</vt:lpstr>
      <vt:lpstr>Assembly studies </vt:lpstr>
      <vt:lpstr>Test beam analysis </vt:lpstr>
      <vt:lpstr>HGTD Digitization Software</vt:lpstr>
      <vt:lpstr>Conclusion and outlook</vt:lpstr>
      <vt:lpstr>BACK-UP </vt:lpstr>
      <vt:lpstr>Acceptor removal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yanwen liu</dc:creator>
  <cp:lastModifiedBy>yanwen liu</cp:lastModifiedBy>
  <cp:revision>114</cp:revision>
  <dcterms:created xsi:type="dcterms:W3CDTF">2019-06-28T02:02:30Z</dcterms:created>
  <dcterms:modified xsi:type="dcterms:W3CDTF">2019-07-01T15:02:56Z</dcterms:modified>
</cp:coreProperties>
</file>