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76" r:id="rId3"/>
    <p:sldId id="284" r:id="rId4"/>
    <p:sldId id="286" r:id="rId5"/>
    <p:sldId id="287" r:id="rId6"/>
    <p:sldId id="303" r:id="rId7"/>
    <p:sldId id="259" r:id="rId8"/>
    <p:sldId id="289" r:id="rId9"/>
    <p:sldId id="290" r:id="rId10"/>
    <p:sldId id="291" r:id="rId11"/>
    <p:sldId id="292" r:id="rId12"/>
    <p:sldId id="293" r:id="rId13"/>
    <p:sldId id="285" r:id="rId14"/>
    <p:sldId id="295" r:id="rId15"/>
    <p:sldId id="297" r:id="rId16"/>
    <p:sldId id="296" r:id="rId17"/>
    <p:sldId id="298" r:id="rId18"/>
    <p:sldId id="299" r:id="rId19"/>
    <p:sldId id="300" r:id="rId20"/>
    <p:sldId id="266" r:id="rId21"/>
    <p:sldId id="301" r:id="rId22"/>
    <p:sldId id="302" r:id="rId23"/>
    <p:sldId id="307" r:id="rId24"/>
    <p:sldId id="308" r:id="rId25"/>
    <p:sldId id="309" r:id="rId26"/>
    <p:sldId id="310" r:id="rId27"/>
    <p:sldId id="304" r:id="rId28"/>
    <p:sldId id="305" r:id="rId29"/>
    <p:sldId id="306" r:id="rId3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ylma" initials="ylma" lastIdx="3"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3300"/>
    <a:srgbClr val="008000"/>
    <a:srgbClr val="36F45A"/>
    <a:srgbClr val="3F3FE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222" y="-2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66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6C7071-563D-4442-A3B6-7B66AF1FE8C2}" type="datetimeFigureOut">
              <a:rPr lang="zh-CN" altLang="en-US" smtClean="0"/>
              <a:pPr/>
              <a:t>2010-10-21</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06D382-FD45-46CA-AF26-D4201C2D19A5}"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6C06D382-FD45-46CA-AF26-D4201C2D19A5}" type="slidenum">
              <a:rPr lang="zh-CN" altLang="en-US" smtClean="0"/>
              <a:pPr/>
              <a:t>1</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6C06D382-FD45-46CA-AF26-D4201C2D19A5}" type="slidenum">
              <a:rPr lang="zh-CN" altLang="en-US" smtClean="0"/>
              <a:pPr/>
              <a:t>7</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75DBFC5A-33D2-4531-B22A-B61C449454CF}" type="datetime1">
              <a:rPr lang="zh-CN" altLang="en-US" smtClean="0"/>
              <a:pPr/>
              <a:t>2010-10-21</a:t>
            </a:fld>
            <a:endParaRPr lang="zh-CN" altLang="en-US"/>
          </a:p>
        </p:txBody>
      </p:sp>
      <p:sp>
        <p:nvSpPr>
          <p:cNvPr id="5" name="页脚占位符 4"/>
          <p:cNvSpPr>
            <a:spLocks noGrp="1"/>
          </p:cNvSpPr>
          <p:nvPr>
            <p:ph type="ftr" sz="quarter" idx="11"/>
          </p:nvPr>
        </p:nvSpPr>
        <p:spPr/>
        <p:txBody>
          <a:bodyPr/>
          <a:lstStyle/>
          <a:p>
            <a:r>
              <a:rPr lang="en-US" altLang="zh-CN" smtClean="0"/>
              <a:t>Charm2010,Beijing</a:t>
            </a:r>
            <a:endParaRPr lang="zh-CN" altLang="en-US"/>
          </a:p>
        </p:txBody>
      </p:sp>
      <p:sp>
        <p:nvSpPr>
          <p:cNvPr id="6" name="灯片编号占位符 5"/>
          <p:cNvSpPr>
            <a:spLocks noGrp="1"/>
          </p:cNvSpPr>
          <p:nvPr>
            <p:ph type="sldNum" sz="quarter" idx="12"/>
          </p:nvPr>
        </p:nvSpPr>
        <p:spPr/>
        <p:txBody>
          <a:bodyPr/>
          <a:lstStyle/>
          <a:p>
            <a:fld id="{1B10B6A9-5B2B-44B5-BF60-43B1D7C195D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A7052898-BC22-4D5C-BD13-5240025A0EC8}" type="datetime1">
              <a:rPr lang="zh-CN" altLang="en-US" smtClean="0"/>
              <a:pPr/>
              <a:t>2010-10-21</a:t>
            </a:fld>
            <a:endParaRPr lang="zh-CN" altLang="en-US"/>
          </a:p>
        </p:txBody>
      </p:sp>
      <p:sp>
        <p:nvSpPr>
          <p:cNvPr id="5" name="页脚占位符 4"/>
          <p:cNvSpPr>
            <a:spLocks noGrp="1"/>
          </p:cNvSpPr>
          <p:nvPr>
            <p:ph type="ftr" sz="quarter" idx="11"/>
          </p:nvPr>
        </p:nvSpPr>
        <p:spPr/>
        <p:txBody>
          <a:bodyPr/>
          <a:lstStyle/>
          <a:p>
            <a:r>
              <a:rPr lang="en-US" altLang="zh-CN" smtClean="0"/>
              <a:t>Charm2010,Beijing</a:t>
            </a:r>
            <a:endParaRPr lang="zh-CN" altLang="en-US"/>
          </a:p>
        </p:txBody>
      </p:sp>
      <p:sp>
        <p:nvSpPr>
          <p:cNvPr id="6" name="灯片编号占位符 5"/>
          <p:cNvSpPr>
            <a:spLocks noGrp="1"/>
          </p:cNvSpPr>
          <p:nvPr>
            <p:ph type="sldNum" sz="quarter" idx="12"/>
          </p:nvPr>
        </p:nvSpPr>
        <p:spPr/>
        <p:txBody>
          <a:bodyPr/>
          <a:lstStyle/>
          <a:p>
            <a:fld id="{1B10B6A9-5B2B-44B5-BF60-43B1D7C195D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9F97CD22-9CF0-4FC2-A7B1-61A3370B895D}" type="datetime1">
              <a:rPr lang="zh-CN" altLang="en-US" smtClean="0"/>
              <a:pPr/>
              <a:t>2010-10-21</a:t>
            </a:fld>
            <a:endParaRPr lang="zh-CN" altLang="en-US"/>
          </a:p>
        </p:txBody>
      </p:sp>
      <p:sp>
        <p:nvSpPr>
          <p:cNvPr id="5" name="页脚占位符 4"/>
          <p:cNvSpPr>
            <a:spLocks noGrp="1"/>
          </p:cNvSpPr>
          <p:nvPr>
            <p:ph type="ftr" sz="quarter" idx="11"/>
          </p:nvPr>
        </p:nvSpPr>
        <p:spPr/>
        <p:txBody>
          <a:bodyPr/>
          <a:lstStyle/>
          <a:p>
            <a:r>
              <a:rPr lang="en-US" altLang="zh-CN" smtClean="0"/>
              <a:t>Charm2010,Beijing</a:t>
            </a:r>
            <a:endParaRPr lang="zh-CN" altLang="en-US"/>
          </a:p>
        </p:txBody>
      </p:sp>
      <p:sp>
        <p:nvSpPr>
          <p:cNvPr id="6" name="灯片编号占位符 5"/>
          <p:cNvSpPr>
            <a:spLocks noGrp="1"/>
          </p:cNvSpPr>
          <p:nvPr>
            <p:ph type="sldNum" sz="quarter" idx="12"/>
          </p:nvPr>
        </p:nvSpPr>
        <p:spPr/>
        <p:txBody>
          <a:bodyPr/>
          <a:lstStyle/>
          <a:p>
            <a:fld id="{1B10B6A9-5B2B-44B5-BF60-43B1D7C195D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0613CF5-AB6A-4648-BD77-212D0FBB7B6F}" type="datetime1">
              <a:rPr lang="zh-CN" altLang="en-US" smtClean="0"/>
              <a:pPr/>
              <a:t>2010-10-21</a:t>
            </a:fld>
            <a:endParaRPr lang="zh-CN" altLang="en-US"/>
          </a:p>
        </p:txBody>
      </p:sp>
      <p:sp>
        <p:nvSpPr>
          <p:cNvPr id="5" name="页脚占位符 4"/>
          <p:cNvSpPr>
            <a:spLocks noGrp="1"/>
          </p:cNvSpPr>
          <p:nvPr>
            <p:ph type="ftr" sz="quarter" idx="11"/>
          </p:nvPr>
        </p:nvSpPr>
        <p:spPr/>
        <p:txBody>
          <a:bodyPr/>
          <a:lstStyle/>
          <a:p>
            <a:r>
              <a:rPr lang="en-US" altLang="zh-CN" smtClean="0"/>
              <a:t>Charm2010,Beijing</a:t>
            </a:r>
            <a:endParaRPr lang="zh-CN" altLang="en-US"/>
          </a:p>
        </p:txBody>
      </p:sp>
      <p:sp>
        <p:nvSpPr>
          <p:cNvPr id="6" name="灯片编号占位符 5"/>
          <p:cNvSpPr>
            <a:spLocks noGrp="1"/>
          </p:cNvSpPr>
          <p:nvPr>
            <p:ph type="sldNum" sz="quarter" idx="12"/>
          </p:nvPr>
        </p:nvSpPr>
        <p:spPr/>
        <p:txBody>
          <a:bodyPr/>
          <a:lstStyle/>
          <a:p>
            <a:fld id="{1B10B6A9-5B2B-44B5-BF60-43B1D7C195D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6C7887C1-9740-4B62-B88C-A7E943451FD6}" type="datetime1">
              <a:rPr lang="zh-CN" altLang="en-US" smtClean="0"/>
              <a:pPr/>
              <a:t>2010-10-21</a:t>
            </a:fld>
            <a:endParaRPr lang="zh-CN" altLang="en-US"/>
          </a:p>
        </p:txBody>
      </p:sp>
      <p:sp>
        <p:nvSpPr>
          <p:cNvPr id="5" name="页脚占位符 4"/>
          <p:cNvSpPr>
            <a:spLocks noGrp="1"/>
          </p:cNvSpPr>
          <p:nvPr>
            <p:ph type="ftr" sz="quarter" idx="11"/>
          </p:nvPr>
        </p:nvSpPr>
        <p:spPr/>
        <p:txBody>
          <a:bodyPr/>
          <a:lstStyle/>
          <a:p>
            <a:r>
              <a:rPr lang="en-US" altLang="zh-CN" smtClean="0"/>
              <a:t>Charm2010,Beijing</a:t>
            </a:r>
            <a:endParaRPr lang="zh-CN" altLang="en-US"/>
          </a:p>
        </p:txBody>
      </p:sp>
      <p:sp>
        <p:nvSpPr>
          <p:cNvPr id="6" name="灯片编号占位符 5"/>
          <p:cNvSpPr>
            <a:spLocks noGrp="1"/>
          </p:cNvSpPr>
          <p:nvPr>
            <p:ph type="sldNum" sz="quarter" idx="12"/>
          </p:nvPr>
        </p:nvSpPr>
        <p:spPr/>
        <p:txBody>
          <a:bodyPr/>
          <a:lstStyle/>
          <a:p>
            <a:fld id="{1B10B6A9-5B2B-44B5-BF60-43B1D7C195D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0329319-0A05-4B02-B3C1-33C703122CDD}" type="datetime1">
              <a:rPr lang="zh-CN" altLang="en-US" smtClean="0"/>
              <a:pPr/>
              <a:t>2010-10-21</a:t>
            </a:fld>
            <a:endParaRPr lang="zh-CN" altLang="en-US"/>
          </a:p>
        </p:txBody>
      </p:sp>
      <p:sp>
        <p:nvSpPr>
          <p:cNvPr id="6" name="页脚占位符 5"/>
          <p:cNvSpPr>
            <a:spLocks noGrp="1"/>
          </p:cNvSpPr>
          <p:nvPr>
            <p:ph type="ftr" sz="quarter" idx="11"/>
          </p:nvPr>
        </p:nvSpPr>
        <p:spPr/>
        <p:txBody>
          <a:bodyPr/>
          <a:lstStyle/>
          <a:p>
            <a:r>
              <a:rPr lang="en-US" altLang="zh-CN" smtClean="0"/>
              <a:t>Charm2010,Beijing</a:t>
            </a:r>
            <a:endParaRPr lang="zh-CN" altLang="en-US"/>
          </a:p>
        </p:txBody>
      </p:sp>
      <p:sp>
        <p:nvSpPr>
          <p:cNvPr id="7" name="灯片编号占位符 6"/>
          <p:cNvSpPr>
            <a:spLocks noGrp="1"/>
          </p:cNvSpPr>
          <p:nvPr>
            <p:ph type="sldNum" sz="quarter" idx="12"/>
          </p:nvPr>
        </p:nvSpPr>
        <p:spPr/>
        <p:txBody>
          <a:bodyPr/>
          <a:lstStyle/>
          <a:p>
            <a:fld id="{1B10B6A9-5B2B-44B5-BF60-43B1D7C195D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CE42D17D-64A3-43AD-AFF1-D9CD0B89E1BA}" type="datetime1">
              <a:rPr lang="zh-CN" altLang="en-US" smtClean="0"/>
              <a:pPr/>
              <a:t>2010-10-21</a:t>
            </a:fld>
            <a:endParaRPr lang="zh-CN" altLang="en-US"/>
          </a:p>
        </p:txBody>
      </p:sp>
      <p:sp>
        <p:nvSpPr>
          <p:cNvPr id="8" name="页脚占位符 7"/>
          <p:cNvSpPr>
            <a:spLocks noGrp="1"/>
          </p:cNvSpPr>
          <p:nvPr>
            <p:ph type="ftr" sz="quarter" idx="11"/>
          </p:nvPr>
        </p:nvSpPr>
        <p:spPr/>
        <p:txBody>
          <a:bodyPr/>
          <a:lstStyle/>
          <a:p>
            <a:r>
              <a:rPr lang="en-US" altLang="zh-CN" smtClean="0"/>
              <a:t>Charm2010,Beijing</a:t>
            </a:r>
            <a:endParaRPr lang="zh-CN" altLang="en-US"/>
          </a:p>
        </p:txBody>
      </p:sp>
      <p:sp>
        <p:nvSpPr>
          <p:cNvPr id="9" name="灯片编号占位符 8"/>
          <p:cNvSpPr>
            <a:spLocks noGrp="1"/>
          </p:cNvSpPr>
          <p:nvPr>
            <p:ph type="sldNum" sz="quarter" idx="12"/>
          </p:nvPr>
        </p:nvSpPr>
        <p:spPr/>
        <p:txBody>
          <a:bodyPr/>
          <a:lstStyle/>
          <a:p>
            <a:fld id="{1B10B6A9-5B2B-44B5-BF60-43B1D7C195D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2845FA2-9712-40F2-8586-4CAF3071251F}" type="datetime1">
              <a:rPr lang="zh-CN" altLang="en-US" smtClean="0"/>
              <a:pPr/>
              <a:t>2010-10-21</a:t>
            </a:fld>
            <a:endParaRPr lang="zh-CN" altLang="en-US"/>
          </a:p>
        </p:txBody>
      </p:sp>
      <p:sp>
        <p:nvSpPr>
          <p:cNvPr id="4" name="页脚占位符 3"/>
          <p:cNvSpPr>
            <a:spLocks noGrp="1"/>
          </p:cNvSpPr>
          <p:nvPr>
            <p:ph type="ftr" sz="quarter" idx="11"/>
          </p:nvPr>
        </p:nvSpPr>
        <p:spPr/>
        <p:txBody>
          <a:bodyPr/>
          <a:lstStyle/>
          <a:p>
            <a:r>
              <a:rPr lang="en-US" altLang="zh-CN" smtClean="0"/>
              <a:t>Charm2010,Beijing</a:t>
            </a:r>
            <a:endParaRPr lang="zh-CN" altLang="en-US"/>
          </a:p>
        </p:txBody>
      </p:sp>
      <p:sp>
        <p:nvSpPr>
          <p:cNvPr id="5" name="灯片编号占位符 4"/>
          <p:cNvSpPr>
            <a:spLocks noGrp="1"/>
          </p:cNvSpPr>
          <p:nvPr>
            <p:ph type="sldNum" sz="quarter" idx="12"/>
          </p:nvPr>
        </p:nvSpPr>
        <p:spPr/>
        <p:txBody>
          <a:bodyPr/>
          <a:lstStyle/>
          <a:p>
            <a:fld id="{1B10B6A9-5B2B-44B5-BF60-43B1D7C195D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EB454521-B773-43ED-A243-589DE1C8E900}" type="datetime1">
              <a:rPr lang="zh-CN" altLang="en-US" smtClean="0"/>
              <a:pPr/>
              <a:t>2010-10-21</a:t>
            </a:fld>
            <a:endParaRPr lang="zh-CN" altLang="en-US"/>
          </a:p>
        </p:txBody>
      </p:sp>
      <p:sp>
        <p:nvSpPr>
          <p:cNvPr id="3" name="页脚占位符 2"/>
          <p:cNvSpPr>
            <a:spLocks noGrp="1"/>
          </p:cNvSpPr>
          <p:nvPr>
            <p:ph type="ftr" sz="quarter" idx="11"/>
          </p:nvPr>
        </p:nvSpPr>
        <p:spPr/>
        <p:txBody>
          <a:bodyPr/>
          <a:lstStyle/>
          <a:p>
            <a:r>
              <a:rPr lang="en-US" altLang="zh-CN" smtClean="0"/>
              <a:t>Charm2010,Beijing</a:t>
            </a:r>
            <a:endParaRPr lang="zh-CN" altLang="en-US"/>
          </a:p>
        </p:txBody>
      </p:sp>
      <p:sp>
        <p:nvSpPr>
          <p:cNvPr id="4" name="灯片编号占位符 3"/>
          <p:cNvSpPr>
            <a:spLocks noGrp="1"/>
          </p:cNvSpPr>
          <p:nvPr>
            <p:ph type="sldNum" sz="quarter" idx="12"/>
          </p:nvPr>
        </p:nvSpPr>
        <p:spPr/>
        <p:txBody>
          <a:bodyPr/>
          <a:lstStyle/>
          <a:p>
            <a:fld id="{1B10B6A9-5B2B-44B5-BF60-43B1D7C195D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3B78EBBC-7A9A-4481-8129-9C9AA1B60D87}" type="datetime1">
              <a:rPr lang="zh-CN" altLang="en-US" smtClean="0"/>
              <a:pPr/>
              <a:t>2010-10-21</a:t>
            </a:fld>
            <a:endParaRPr lang="zh-CN" altLang="en-US"/>
          </a:p>
        </p:txBody>
      </p:sp>
      <p:sp>
        <p:nvSpPr>
          <p:cNvPr id="6" name="页脚占位符 5"/>
          <p:cNvSpPr>
            <a:spLocks noGrp="1"/>
          </p:cNvSpPr>
          <p:nvPr>
            <p:ph type="ftr" sz="quarter" idx="11"/>
          </p:nvPr>
        </p:nvSpPr>
        <p:spPr/>
        <p:txBody>
          <a:bodyPr/>
          <a:lstStyle/>
          <a:p>
            <a:r>
              <a:rPr lang="en-US" altLang="zh-CN" smtClean="0"/>
              <a:t>Charm2010,Beijing</a:t>
            </a:r>
            <a:endParaRPr lang="zh-CN" altLang="en-US"/>
          </a:p>
        </p:txBody>
      </p:sp>
      <p:sp>
        <p:nvSpPr>
          <p:cNvPr id="7" name="灯片编号占位符 6"/>
          <p:cNvSpPr>
            <a:spLocks noGrp="1"/>
          </p:cNvSpPr>
          <p:nvPr>
            <p:ph type="sldNum" sz="quarter" idx="12"/>
          </p:nvPr>
        </p:nvSpPr>
        <p:spPr/>
        <p:txBody>
          <a:bodyPr/>
          <a:lstStyle/>
          <a:p>
            <a:fld id="{1B10B6A9-5B2B-44B5-BF60-43B1D7C195D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CDBE1C4E-9585-4C69-927F-ACD9A7FF7B15}" type="datetime1">
              <a:rPr lang="zh-CN" altLang="en-US" smtClean="0"/>
              <a:pPr/>
              <a:t>2010-10-21</a:t>
            </a:fld>
            <a:endParaRPr lang="zh-CN" altLang="en-US"/>
          </a:p>
        </p:txBody>
      </p:sp>
      <p:sp>
        <p:nvSpPr>
          <p:cNvPr id="6" name="页脚占位符 5"/>
          <p:cNvSpPr>
            <a:spLocks noGrp="1"/>
          </p:cNvSpPr>
          <p:nvPr>
            <p:ph type="ftr" sz="quarter" idx="11"/>
          </p:nvPr>
        </p:nvSpPr>
        <p:spPr/>
        <p:txBody>
          <a:bodyPr/>
          <a:lstStyle/>
          <a:p>
            <a:r>
              <a:rPr lang="en-US" altLang="zh-CN" smtClean="0"/>
              <a:t>Charm2010,Beijing</a:t>
            </a:r>
            <a:endParaRPr lang="zh-CN" altLang="en-US"/>
          </a:p>
        </p:txBody>
      </p:sp>
      <p:sp>
        <p:nvSpPr>
          <p:cNvPr id="7" name="灯片编号占位符 6"/>
          <p:cNvSpPr>
            <a:spLocks noGrp="1"/>
          </p:cNvSpPr>
          <p:nvPr>
            <p:ph type="sldNum" sz="quarter" idx="12"/>
          </p:nvPr>
        </p:nvSpPr>
        <p:spPr/>
        <p:txBody>
          <a:bodyPr/>
          <a:lstStyle/>
          <a:p>
            <a:fld id="{1B10B6A9-5B2B-44B5-BF60-43B1D7C195D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17C029-78AB-4522-B539-C88D57F33630}" type="datetime1">
              <a:rPr lang="zh-CN" altLang="en-US" smtClean="0"/>
              <a:pPr/>
              <a:t>2010-10-21</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ltLang="zh-CN" smtClean="0"/>
              <a:t>Charm2010,Beijing</a:t>
            </a: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10B6A9-5B2B-44B5-BF60-43B1D7C195D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15.xml.rels><?xml version="1.0" encoding="UTF-8" standalone="yes"?>
<Relationships xmlns="http://schemas.openxmlformats.org/package/2006/relationships"><Relationship Id="rId8" Type="http://schemas.openxmlformats.org/officeDocument/2006/relationships/image" Target="../media/image39.png"/><Relationship Id="rId3" Type="http://schemas.openxmlformats.org/officeDocument/2006/relationships/image" Target="../media/image34.png"/><Relationship Id="rId7" Type="http://schemas.openxmlformats.org/officeDocument/2006/relationships/image" Target="../media/image38.png"/><Relationship Id="rId2" Type="http://schemas.openxmlformats.org/officeDocument/2006/relationships/image" Target="../media/image33.png"/><Relationship Id="rId1" Type="http://schemas.openxmlformats.org/officeDocument/2006/relationships/slideLayout" Target="../slideLayouts/slideLayout7.xml"/><Relationship Id="rId6" Type="http://schemas.openxmlformats.org/officeDocument/2006/relationships/image" Target="../media/image37.png"/><Relationship Id="rId5" Type="http://schemas.openxmlformats.org/officeDocument/2006/relationships/image" Target="../media/image36.png"/><Relationship Id="rId4" Type="http://schemas.openxmlformats.org/officeDocument/2006/relationships/image" Target="../media/image35.png"/></Relationships>
</file>

<file path=ppt/slides/_rels/slide16.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41.png"/><Relationship Id="rId1" Type="http://schemas.openxmlformats.org/officeDocument/2006/relationships/slideLayout" Target="../slideLayouts/slideLayout7.xml"/><Relationship Id="rId4" Type="http://schemas.openxmlformats.org/officeDocument/2006/relationships/image" Target="../media/image43.png"/></Relationships>
</file>

<file path=ppt/slides/_rels/slide19.xml.rels><?xml version="1.0" encoding="UTF-8" standalone="yes"?>
<Relationships xmlns="http://schemas.openxmlformats.org/package/2006/relationships"><Relationship Id="rId2" Type="http://schemas.openxmlformats.org/officeDocument/2006/relationships/image" Target="../media/image4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image" Target="../media/image45.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48.png"/><Relationship Id="rId2" Type="http://schemas.openxmlformats.org/officeDocument/2006/relationships/image" Target="../media/image47.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image" Target="../media/image49.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5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5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53.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55.png"/><Relationship Id="rId2" Type="http://schemas.openxmlformats.org/officeDocument/2006/relationships/image" Target="../media/image54.png"/><Relationship Id="rId1" Type="http://schemas.openxmlformats.org/officeDocument/2006/relationships/slideLayout" Target="../slideLayouts/slideLayout7.xml"/><Relationship Id="rId6" Type="http://schemas.openxmlformats.org/officeDocument/2006/relationships/image" Target="../media/image58.png"/><Relationship Id="rId5" Type="http://schemas.openxmlformats.org/officeDocument/2006/relationships/image" Target="../media/image57.png"/><Relationship Id="rId4" Type="http://schemas.openxmlformats.org/officeDocument/2006/relationships/image" Target="../media/image56.png"/></Relationships>
</file>

<file path=ppt/slides/_rels/slide27.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image" Target="../media/image59.png"/><Relationship Id="rId1" Type="http://schemas.openxmlformats.org/officeDocument/2006/relationships/slideLayout" Target="../slideLayouts/slideLayout7.xml"/><Relationship Id="rId4" Type="http://schemas.openxmlformats.org/officeDocument/2006/relationships/image" Target="../media/image61.png"/></Relationships>
</file>

<file path=ppt/slides/_rels/slide28.xml.rels><?xml version="1.0" encoding="UTF-8" standalone="yes"?>
<Relationships xmlns="http://schemas.openxmlformats.org/package/2006/relationships"><Relationship Id="rId3" Type="http://schemas.openxmlformats.org/officeDocument/2006/relationships/image" Target="../media/image63.png"/><Relationship Id="rId2" Type="http://schemas.openxmlformats.org/officeDocument/2006/relationships/image" Target="../media/image62.png"/><Relationship Id="rId1" Type="http://schemas.openxmlformats.org/officeDocument/2006/relationships/slideLayout" Target="../slideLayouts/slideLayout7.xml"/><Relationship Id="rId6" Type="http://schemas.openxmlformats.org/officeDocument/2006/relationships/image" Target="../media/image66.png"/><Relationship Id="rId5" Type="http://schemas.openxmlformats.org/officeDocument/2006/relationships/image" Target="../media/image65.png"/><Relationship Id="rId4" Type="http://schemas.openxmlformats.org/officeDocument/2006/relationships/image" Target="../media/image64.png"/></Relationships>
</file>

<file path=ppt/slides/_rels/slide29.xml.rels><?xml version="1.0" encoding="UTF-8" standalone="yes"?>
<Relationships xmlns="http://schemas.openxmlformats.org/package/2006/relationships"><Relationship Id="rId3" Type="http://schemas.openxmlformats.org/officeDocument/2006/relationships/image" Target="../media/image68.png"/><Relationship Id="rId2" Type="http://schemas.openxmlformats.org/officeDocument/2006/relationships/image" Target="../media/image67.png"/><Relationship Id="rId1" Type="http://schemas.openxmlformats.org/officeDocument/2006/relationships/slideLayout" Target="../slideLayouts/slideLayout7.xml"/><Relationship Id="rId4" Type="http://schemas.openxmlformats.org/officeDocument/2006/relationships/image" Target="../media/image69.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7.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9.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png"/><Relationship Id="rId1" Type="http://schemas.openxmlformats.org/officeDocument/2006/relationships/slideLayout" Target="../slideLayouts/slideLayout7.xml"/><Relationship Id="rId5" Type="http://schemas.openxmlformats.org/officeDocument/2006/relationships/image" Target="../media/image23.png"/><Relationship Id="rId4" Type="http://schemas.openxmlformats.org/officeDocument/2006/relationships/image" Target="../media/image2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467544" y="764704"/>
            <a:ext cx="8280920" cy="1872208"/>
          </a:xfrm>
          <a:solidFill>
            <a:schemeClr val="accent6"/>
          </a:solidFill>
        </p:spPr>
        <p:txBody>
          <a:bodyPr>
            <a:normAutofit fontScale="90000"/>
          </a:bodyPr>
          <a:lstStyle/>
          <a:p>
            <a:r>
              <a:rPr lang="en-US" altLang="zh-CN" sz="4000" b="1" dirty="0" smtClean="0"/>
              <a:t>Strong and </a:t>
            </a:r>
            <a:r>
              <a:rPr lang="en-US" altLang="zh-CN" sz="4000" b="1" dirty="0" err="1" smtClean="0"/>
              <a:t>radiative</a:t>
            </a:r>
            <a:r>
              <a:rPr lang="en-US" altLang="zh-CN" sz="4000" b="1" dirty="0" smtClean="0"/>
              <a:t> decays of X(3872) as a </a:t>
            </a:r>
            <a:r>
              <a:rPr lang="en-US" altLang="zh-CN" sz="4000" b="1" dirty="0" err="1" smtClean="0"/>
              <a:t>hadronic</a:t>
            </a:r>
            <a:r>
              <a:rPr lang="en-US" altLang="zh-CN" sz="4000" b="1" dirty="0" smtClean="0"/>
              <a:t> molecule with a negative parity</a:t>
            </a:r>
            <a:endParaRPr lang="zh-CN" altLang="en-US" sz="3200" b="1" dirty="0">
              <a:solidFill>
                <a:schemeClr val="tx2"/>
              </a:solidFill>
            </a:endParaRPr>
          </a:p>
        </p:txBody>
      </p:sp>
      <p:sp>
        <p:nvSpPr>
          <p:cNvPr id="3" name="副标题 2"/>
          <p:cNvSpPr>
            <a:spLocks noGrp="1"/>
          </p:cNvSpPr>
          <p:nvPr>
            <p:ph type="subTitle" idx="1"/>
          </p:nvPr>
        </p:nvSpPr>
        <p:spPr>
          <a:xfrm>
            <a:off x="1043608" y="3429000"/>
            <a:ext cx="7344816" cy="2376264"/>
          </a:xfrm>
        </p:spPr>
        <p:txBody>
          <a:bodyPr>
            <a:normAutofit lnSpcReduction="10000"/>
          </a:bodyPr>
          <a:lstStyle/>
          <a:p>
            <a:r>
              <a:rPr lang="en-US" altLang="zh-CN" sz="3600" dirty="0" smtClean="0">
                <a:solidFill>
                  <a:schemeClr val="tx1"/>
                </a:solidFill>
              </a:rPr>
              <a:t>Yong-Liang Ma</a:t>
            </a:r>
          </a:p>
          <a:p>
            <a:endParaRPr lang="en-US" altLang="zh-CN" sz="1300" dirty="0" smtClean="0">
              <a:solidFill>
                <a:schemeClr val="tx1"/>
              </a:solidFill>
            </a:endParaRPr>
          </a:p>
          <a:p>
            <a:r>
              <a:rPr lang="en-US" altLang="zh-CN" sz="2600" dirty="0" smtClean="0">
                <a:solidFill>
                  <a:schemeClr val="tx1"/>
                </a:solidFill>
              </a:rPr>
              <a:t>In </a:t>
            </a:r>
            <a:r>
              <a:rPr lang="en-US" altLang="zh-CN" sz="2600" dirty="0" smtClean="0">
                <a:solidFill>
                  <a:schemeClr val="tx1"/>
                </a:solidFill>
              </a:rPr>
              <a:t>collaboration </a:t>
            </a:r>
            <a:r>
              <a:rPr lang="en-US" altLang="zh-CN" sz="2600" dirty="0" smtClean="0">
                <a:solidFill>
                  <a:schemeClr val="tx1"/>
                </a:solidFill>
              </a:rPr>
              <a:t>with M. Harada</a:t>
            </a:r>
          </a:p>
          <a:p>
            <a:endParaRPr lang="zh-CN" altLang="en-US" dirty="0" smtClean="0">
              <a:solidFill>
                <a:schemeClr val="tx1"/>
              </a:solidFill>
            </a:endParaRPr>
          </a:p>
          <a:p>
            <a:r>
              <a:rPr lang="en-US" altLang="zh-CN" sz="2400" dirty="0" smtClean="0"/>
              <a:t>Department of Physics, Nagoya University, Nagoya, Japan.</a:t>
            </a:r>
            <a:endParaRPr lang="zh-CN" altLang="en-US" sz="2400" dirty="0" smtClean="0"/>
          </a:p>
        </p:txBody>
      </p:sp>
      <p:sp>
        <p:nvSpPr>
          <p:cNvPr id="4" name="日期占位符 3"/>
          <p:cNvSpPr>
            <a:spLocks noGrp="1"/>
          </p:cNvSpPr>
          <p:nvPr>
            <p:ph type="dt" sz="half" idx="10"/>
          </p:nvPr>
        </p:nvSpPr>
        <p:spPr/>
        <p:txBody>
          <a:bodyPr/>
          <a:lstStyle/>
          <a:p>
            <a:fld id="{482BD9D4-5C42-4710-B5F4-A80FED372046}" type="datetime1">
              <a:rPr lang="zh-CN" altLang="en-US" smtClean="0"/>
              <a:pPr/>
              <a:t>2010-10-21</a:t>
            </a:fld>
            <a:endParaRPr lang="zh-CN" altLang="en-US"/>
          </a:p>
        </p:txBody>
      </p:sp>
      <p:sp>
        <p:nvSpPr>
          <p:cNvPr id="5" name="灯片编号占位符 4"/>
          <p:cNvSpPr>
            <a:spLocks noGrp="1"/>
          </p:cNvSpPr>
          <p:nvPr>
            <p:ph type="sldNum" sz="quarter" idx="12"/>
          </p:nvPr>
        </p:nvSpPr>
        <p:spPr/>
        <p:txBody>
          <a:bodyPr/>
          <a:lstStyle/>
          <a:p>
            <a:fld id="{1B10B6A9-5B2B-44B5-BF60-43B1D7C195DB}" type="slidenum">
              <a:rPr lang="zh-CN" altLang="en-US" smtClean="0"/>
              <a:pPr/>
              <a:t>1</a:t>
            </a:fld>
            <a:endParaRPr lang="zh-CN" altLang="en-US"/>
          </a:p>
        </p:txBody>
      </p:sp>
      <p:sp>
        <p:nvSpPr>
          <p:cNvPr id="6" name="页脚占位符 5"/>
          <p:cNvSpPr>
            <a:spLocks noGrp="1"/>
          </p:cNvSpPr>
          <p:nvPr>
            <p:ph type="ftr" sz="quarter" idx="11"/>
          </p:nvPr>
        </p:nvSpPr>
        <p:spPr/>
        <p:txBody>
          <a:bodyPr/>
          <a:lstStyle/>
          <a:p>
            <a:r>
              <a:rPr lang="en-US" altLang="zh-CN" smtClean="0"/>
              <a:t>Charm2010,Beijing</a:t>
            </a:r>
            <a:endParaRPr lang="zh-CN"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6259" name="Picture 3"/>
          <p:cNvPicPr>
            <a:picLocks noChangeAspect="1" noChangeArrowheads="1"/>
          </p:cNvPicPr>
          <p:nvPr/>
        </p:nvPicPr>
        <p:blipFill>
          <a:blip r:embed="rId2" cstate="print"/>
          <a:srcRect/>
          <a:stretch>
            <a:fillRect/>
          </a:stretch>
        </p:blipFill>
        <p:spPr bwMode="auto">
          <a:xfrm>
            <a:off x="2150077" y="980728"/>
            <a:ext cx="4726179" cy="5576892"/>
          </a:xfrm>
          <a:prstGeom prst="rect">
            <a:avLst/>
          </a:prstGeom>
          <a:noFill/>
          <a:ln w="9525">
            <a:noFill/>
            <a:miter lim="800000"/>
            <a:headEnd/>
            <a:tailEnd/>
          </a:ln>
        </p:spPr>
      </p:pic>
      <p:pic>
        <p:nvPicPr>
          <p:cNvPr id="94210" name="Picture 2"/>
          <p:cNvPicPr>
            <a:picLocks noChangeAspect="1" noChangeArrowheads="1"/>
          </p:cNvPicPr>
          <p:nvPr/>
        </p:nvPicPr>
        <p:blipFill>
          <a:blip r:embed="rId3" cstate="print"/>
          <a:srcRect/>
          <a:stretch>
            <a:fillRect/>
          </a:stretch>
        </p:blipFill>
        <p:spPr bwMode="auto">
          <a:xfrm>
            <a:off x="858133" y="332656"/>
            <a:ext cx="7530291" cy="504056"/>
          </a:xfrm>
          <a:prstGeom prst="rect">
            <a:avLst/>
          </a:prstGeom>
          <a:noFill/>
          <a:ln w="25400">
            <a:solidFill>
              <a:srgbClr val="FF0000"/>
            </a:solidFill>
            <a:miter lim="800000"/>
            <a:headEnd/>
            <a:tailEnd/>
          </a:ln>
        </p:spPr>
      </p:pic>
      <p:sp>
        <p:nvSpPr>
          <p:cNvPr id="5" name="日期占位符 4"/>
          <p:cNvSpPr>
            <a:spLocks noGrp="1"/>
          </p:cNvSpPr>
          <p:nvPr>
            <p:ph type="dt" sz="half" idx="10"/>
          </p:nvPr>
        </p:nvSpPr>
        <p:spPr/>
        <p:txBody>
          <a:bodyPr/>
          <a:lstStyle/>
          <a:p>
            <a:fld id="{1F068567-9890-47AA-A02E-4E270BC2D2AC}" type="datetime1">
              <a:rPr lang="zh-CN" altLang="en-US" smtClean="0"/>
              <a:pPr/>
              <a:t>2010-10-21</a:t>
            </a:fld>
            <a:endParaRPr lang="zh-CN" altLang="en-US"/>
          </a:p>
        </p:txBody>
      </p:sp>
      <p:sp>
        <p:nvSpPr>
          <p:cNvPr id="6" name="灯片编号占位符 5"/>
          <p:cNvSpPr>
            <a:spLocks noGrp="1"/>
          </p:cNvSpPr>
          <p:nvPr>
            <p:ph type="sldNum" sz="quarter" idx="12"/>
          </p:nvPr>
        </p:nvSpPr>
        <p:spPr/>
        <p:txBody>
          <a:bodyPr/>
          <a:lstStyle/>
          <a:p>
            <a:fld id="{1B10B6A9-5B2B-44B5-BF60-43B1D7C195DB}" type="slidenum">
              <a:rPr lang="zh-CN" altLang="en-US" smtClean="0"/>
              <a:pPr/>
              <a:t>10</a:t>
            </a:fld>
            <a:endParaRPr lang="zh-CN" altLang="en-US"/>
          </a:p>
        </p:txBody>
      </p:sp>
      <p:sp>
        <p:nvSpPr>
          <p:cNvPr id="7" name="页脚占位符 6"/>
          <p:cNvSpPr>
            <a:spLocks noGrp="1"/>
          </p:cNvSpPr>
          <p:nvPr>
            <p:ph type="ftr" sz="quarter" idx="11"/>
          </p:nvPr>
        </p:nvSpPr>
        <p:spPr/>
        <p:txBody>
          <a:bodyPr/>
          <a:lstStyle/>
          <a:p>
            <a:r>
              <a:rPr lang="en-US" altLang="zh-CN" smtClean="0"/>
              <a:t>Charm2010,Beijing</a:t>
            </a:r>
            <a:endParaRPr lang="zh-CN"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7283" name="Picture 3"/>
          <p:cNvPicPr>
            <a:picLocks noChangeAspect="1" noChangeArrowheads="1"/>
          </p:cNvPicPr>
          <p:nvPr/>
        </p:nvPicPr>
        <p:blipFill>
          <a:blip r:embed="rId2" cstate="print"/>
          <a:srcRect/>
          <a:stretch>
            <a:fillRect/>
          </a:stretch>
        </p:blipFill>
        <p:spPr bwMode="auto">
          <a:xfrm>
            <a:off x="1331640" y="1148904"/>
            <a:ext cx="6288033" cy="5088408"/>
          </a:xfrm>
          <a:prstGeom prst="rect">
            <a:avLst/>
          </a:prstGeom>
          <a:noFill/>
          <a:ln w="9525">
            <a:noFill/>
            <a:miter lim="800000"/>
            <a:headEnd/>
            <a:tailEnd/>
          </a:ln>
        </p:spPr>
      </p:pic>
      <p:pic>
        <p:nvPicPr>
          <p:cNvPr id="95234" name="Picture 2"/>
          <p:cNvPicPr>
            <a:picLocks noChangeAspect="1" noChangeArrowheads="1"/>
          </p:cNvPicPr>
          <p:nvPr/>
        </p:nvPicPr>
        <p:blipFill>
          <a:blip r:embed="rId3" cstate="print"/>
          <a:srcRect/>
          <a:stretch>
            <a:fillRect/>
          </a:stretch>
        </p:blipFill>
        <p:spPr bwMode="auto">
          <a:xfrm>
            <a:off x="2286805" y="332656"/>
            <a:ext cx="4373427" cy="504056"/>
          </a:xfrm>
          <a:prstGeom prst="rect">
            <a:avLst/>
          </a:prstGeom>
          <a:noFill/>
          <a:ln w="25400">
            <a:solidFill>
              <a:srgbClr val="FF0000"/>
            </a:solidFill>
            <a:miter lim="800000"/>
            <a:headEnd/>
            <a:tailEnd/>
          </a:ln>
        </p:spPr>
      </p:pic>
      <p:sp>
        <p:nvSpPr>
          <p:cNvPr id="5" name="日期占位符 4"/>
          <p:cNvSpPr>
            <a:spLocks noGrp="1"/>
          </p:cNvSpPr>
          <p:nvPr>
            <p:ph type="dt" sz="half" idx="10"/>
          </p:nvPr>
        </p:nvSpPr>
        <p:spPr/>
        <p:txBody>
          <a:bodyPr/>
          <a:lstStyle/>
          <a:p>
            <a:fld id="{102FD984-0DB3-40B1-ABC7-BD3489F49DC1}" type="datetime1">
              <a:rPr lang="zh-CN" altLang="en-US" smtClean="0"/>
              <a:pPr/>
              <a:t>2010-10-21</a:t>
            </a:fld>
            <a:endParaRPr lang="zh-CN" altLang="en-US"/>
          </a:p>
        </p:txBody>
      </p:sp>
      <p:sp>
        <p:nvSpPr>
          <p:cNvPr id="6" name="灯片编号占位符 5"/>
          <p:cNvSpPr>
            <a:spLocks noGrp="1"/>
          </p:cNvSpPr>
          <p:nvPr>
            <p:ph type="sldNum" sz="quarter" idx="12"/>
          </p:nvPr>
        </p:nvSpPr>
        <p:spPr/>
        <p:txBody>
          <a:bodyPr/>
          <a:lstStyle/>
          <a:p>
            <a:fld id="{1B10B6A9-5B2B-44B5-BF60-43B1D7C195DB}" type="slidenum">
              <a:rPr lang="zh-CN" altLang="en-US" smtClean="0"/>
              <a:pPr/>
              <a:t>11</a:t>
            </a:fld>
            <a:endParaRPr lang="zh-CN" altLang="en-US"/>
          </a:p>
        </p:txBody>
      </p:sp>
      <p:sp>
        <p:nvSpPr>
          <p:cNvPr id="7" name="页脚占位符 6"/>
          <p:cNvSpPr>
            <a:spLocks noGrp="1"/>
          </p:cNvSpPr>
          <p:nvPr>
            <p:ph type="ftr" sz="quarter" idx="11"/>
          </p:nvPr>
        </p:nvSpPr>
        <p:spPr/>
        <p:txBody>
          <a:bodyPr/>
          <a:lstStyle/>
          <a:p>
            <a:r>
              <a:rPr lang="en-US" altLang="zh-CN" smtClean="0"/>
              <a:t>Charm2010,Beijing</a:t>
            </a:r>
            <a:endParaRPr lang="zh-CN"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8307" name="Picture 3"/>
          <p:cNvPicPr>
            <a:picLocks noChangeAspect="1" noChangeArrowheads="1"/>
          </p:cNvPicPr>
          <p:nvPr/>
        </p:nvPicPr>
        <p:blipFill>
          <a:blip r:embed="rId2" cstate="print"/>
          <a:srcRect/>
          <a:stretch>
            <a:fillRect/>
          </a:stretch>
        </p:blipFill>
        <p:spPr bwMode="auto">
          <a:xfrm>
            <a:off x="423863" y="2119313"/>
            <a:ext cx="8296275" cy="2619375"/>
          </a:xfrm>
          <a:prstGeom prst="rect">
            <a:avLst/>
          </a:prstGeom>
          <a:noFill/>
          <a:ln w="9525">
            <a:noFill/>
            <a:miter lim="800000"/>
            <a:headEnd/>
            <a:tailEnd/>
          </a:ln>
        </p:spPr>
      </p:pic>
      <p:pic>
        <p:nvPicPr>
          <p:cNvPr id="96258" name="Picture 2"/>
          <p:cNvPicPr>
            <a:picLocks noChangeAspect="1" noChangeArrowheads="1"/>
          </p:cNvPicPr>
          <p:nvPr/>
        </p:nvPicPr>
        <p:blipFill>
          <a:blip r:embed="rId3" cstate="print"/>
          <a:srcRect/>
          <a:stretch>
            <a:fillRect/>
          </a:stretch>
        </p:blipFill>
        <p:spPr bwMode="auto">
          <a:xfrm>
            <a:off x="2555776" y="620688"/>
            <a:ext cx="4306078" cy="504056"/>
          </a:xfrm>
          <a:prstGeom prst="rect">
            <a:avLst/>
          </a:prstGeom>
          <a:noFill/>
          <a:ln w="25400">
            <a:solidFill>
              <a:srgbClr val="FF0000"/>
            </a:solidFill>
            <a:miter lim="800000"/>
            <a:headEnd/>
            <a:tailEnd/>
          </a:ln>
        </p:spPr>
      </p:pic>
      <p:sp>
        <p:nvSpPr>
          <p:cNvPr id="5" name="日期占位符 4"/>
          <p:cNvSpPr>
            <a:spLocks noGrp="1"/>
          </p:cNvSpPr>
          <p:nvPr>
            <p:ph type="dt" sz="half" idx="10"/>
          </p:nvPr>
        </p:nvSpPr>
        <p:spPr/>
        <p:txBody>
          <a:bodyPr/>
          <a:lstStyle/>
          <a:p>
            <a:fld id="{EF773888-90C8-46AC-BC0B-95ED80EB7867}" type="datetime1">
              <a:rPr lang="zh-CN" altLang="en-US" smtClean="0"/>
              <a:pPr/>
              <a:t>2010-10-21</a:t>
            </a:fld>
            <a:endParaRPr lang="zh-CN" altLang="en-US"/>
          </a:p>
        </p:txBody>
      </p:sp>
      <p:sp>
        <p:nvSpPr>
          <p:cNvPr id="6" name="灯片编号占位符 5"/>
          <p:cNvSpPr>
            <a:spLocks noGrp="1"/>
          </p:cNvSpPr>
          <p:nvPr>
            <p:ph type="sldNum" sz="quarter" idx="12"/>
          </p:nvPr>
        </p:nvSpPr>
        <p:spPr/>
        <p:txBody>
          <a:bodyPr/>
          <a:lstStyle/>
          <a:p>
            <a:fld id="{1B10B6A9-5B2B-44B5-BF60-43B1D7C195DB}" type="slidenum">
              <a:rPr lang="zh-CN" altLang="en-US" smtClean="0"/>
              <a:pPr/>
              <a:t>12</a:t>
            </a:fld>
            <a:endParaRPr lang="zh-CN" altLang="en-US"/>
          </a:p>
        </p:txBody>
      </p:sp>
      <p:sp>
        <p:nvSpPr>
          <p:cNvPr id="7" name="页脚占位符 6"/>
          <p:cNvSpPr>
            <a:spLocks noGrp="1"/>
          </p:cNvSpPr>
          <p:nvPr>
            <p:ph type="ftr" sz="quarter" idx="11"/>
          </p:nvPr>
        </p:nvSpPr>
        <p:spPr/>
        <p:txBody>
          <a:bodyPr/>
          <a:lstStyle/>
          <a:p>
            <a:r>
              <a:rPr lang="en-US" altLang="zh-CN" smtClean="0"/>
              <a:t>Charm2010,Beijing</a:t>
            </a:r>
            <a:endParaRPr lang="zh-CN"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1143000"/>
          </a:xfrm>
        </p:spPr>
        <p:txBody>
          <a:bodyPr>
            <a:normAutofit fontScale="90000"/>
          </a:bodyPr>
          <a:lstStyle/>
          <a:p>
            <a:r>
              <a:rPr lang="en-US" altLang="zh-CN" dirty="0" smtClean="0"/>
              <a:t>III.</a:t>
            </a:r>
            <a:r>
              <a:rPr lang="en-US" altLang="zh-CN" dirty="0" smtClean="0">
                <a:ea typeface="Batang" pitchFamily="18" charset="-127"/>
              </a:rPr>
              <a:t> Numerical Results and Discussions</a:t>
            </a:r>
            <a:endParaRPr lang="zh-CN" altLang="en-US" dirty="0"/>
          </a:p>
        </p:txBody>
      </p:sp>
      <p:pic>
        <p:nvPicPr>
          <p:cNvPr id="99330" name="Picture 2"/>
          <p:cNvPicPr>
            <a:picLocks noChangeAspect="1" noChangeArrowheads="1"/>
          </p:cNvPicPr>
          <p:nvPr/>
        </p:nvPicPr>
        <p:blipFill>
          <a:blip r:embed="rId2" cstate="print"/>
          <a:srcRect/>
          <a:stretch>
            <a:fillRect/>
          </a:stretch>
        </p:blipFill>
        <p:spPr bwMode="auto">
          <a:xfrm>
            <a:off x="452438" y="1124744"/>
            <a:ext cx="8239125" cy="4991100"/>
          </a:xfrm>
          <a:prstGeom prst="rect">
            <a:avLst/>
          </a:prstGeom>
          <a:noFill/>
          <a:ln w="9525">
            <a:noFill/>
            <a:miter lim="800000"/>
            <a:headEnd/>
            <a:tailEnd/>
          </a:ln>
        </p:spPr>
      </p:pic>
      <p:sp>
        <p:nvSpPr>
          <p:cNvPr id="5" name="矩形 4"/>
          <p:cNvSpPr/>
          <p:nvPr/>
        </p:nvSpPr>
        <p:spPr>
          <a:xfrm>
            <a:off x="539552" y="3573016"/>
            <a:ext cx="8064896" cy="2304256"/>
          </a:xfrm>
          <a:prstGeom prst="rect">
            <a:avLst/>
          </a:prstGeom>
          <a:noFill/>
          <a:ln>
            <a:solidFill>
              <a:srgbClr val="3F3F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7308304" y="1916832"/>
            <a:ext cx="504056" cy="1584176"/>
          </a:xfrm>
          <a:prstGeom prst="rect">
            <a:avLst/>
          </a:prstGeom>
          <a:noFill/>
          <a:ln>
            <a:solidFill>
              <a:srgbClr val="36F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日期占位符 6"/>
          <p:cNvSpPr>
            <a:spLocks noGrp="1"/>
          </p:cNvSpPr>
          <p:nvPr>
            <p:ph type="dt" sz="half" idx="10"/>
          </p:nvPr>
        </p:nvSpPr>
        <p:spPr/>
        <p:txBody>
          <a:bodyPr/>
          <a:lstStyle/>
          <a:p>
            <a:fld id="{EA1BD2EC-7869-4F61-9504-1EBC63C5241B}" type="datetime1">
              <a:rPr lang="zh-CN" altLang="en-US" smtClean="0"/>
              <a:pPr/>
              <a:t>2010-10-21</a:t>
            </a:fld>
            <a:endParaRPr lang="zh-CN" altLang="en-US"/>
          </a:p>
        </p:txBody>
      </p:sp>
      <p:sp>
        <p:nvSpPr>
          <p:cNvPr id="8" name="灯片编号占位符 7"/>
          <p:cNvSpPr>
            <a:spLocks noGrp="1"/>
          </p:cNvSpPr>
          <p:nvPr>
            <p:ph type="sldNum" sz="quarter" idx="12"/>
          </p:nvPr>
        </p:nvSpPr>
        <p:spPr/>
        <p:txBody>
          <a:bodyPr/>
          <a:lstStyle/>
          <a:p>
            <a:fld id="{1B10B6A9-5B2B-44B5-BF60-43B1D7C195DB}" type="slidenum">
              <a:rPr lang="zh-CN" altLang="en-US" smtClean="0"/>
              <a:pPr/>
              <a:t>13</a:t>
            </a:fld>
            <a:endParaRPr lang="zh-CN" altLang="en-US"/>
          </a:p>
        </p:txBody>
      </p:sp>
      <p:sp>
        <p:nvSpPr>
          <p:cNvPr id="9" name="页脚占位符 8"/>
          <p:cNvSpPr>
            <a:spLocks noGrp="1"/>
          </p:cNvSpPr>
          <p:nvPr>
            <p:ph type="ftr" sz="quarter" idx="11"/>
          </p:nvPr>
        </p:nvSpPr>
        <p:spPr/>
        <p:txBody>
          <a:bodyPr/>
          <a:lstStyle/>
          <a:p>
            <a:r>
              <a:rPr lang="en-US" altLang="zh-CN" smtClean="0"/>
              <a:t>Charm2010,Beijing</a:t>
            </a:r>
            <a:endParaRPr lang="zh-CN" altLang="en-US"/>
          </a:p>
        </p:txBody>
      </p:sp>
      <p:sp>
        <p:nvSpPr>
          <p:cNvPr id="10" name="椭圆 9"/>
          <p:cNvSpPr/>
          <p:nvPr/>
        </p:nvSpPr>
        <p:spPr>
          <a:xfrm>
            <a:off x="683568" y="4653136"/>
            <a:ext cx="1368152" cy="43204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1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0354" name="Picture 2"/>
          <p:cNvPicPr>
            <a:picLocks noChangeAspect="1" noChangeArrowheads="1"/>
          </p:cNvPicPr>
          <p:nvPr/>
        </p:nvPicPr>
        <p:blipFill>
          <a:blip r:embed="rId2" cstate="print"/>
          <a:srcRect/>
          <a:stretch>
            <a:fillRect/>
          </a:stretch>
        </p:blipFill>
        <p:spPr bwMode="auto">
          <a:xfrm>
            <a:off x="1214068" y="260648"/>
            <a:ext cx="6814316" cy="1800200"/>
          </a:xfrm>
          <a:prstGeom prst="rect">
            <a:avLst/>
          </a:prstGeom>
          <a:noFill/>
          <a:ln w="9525">
            <a:noFill/>
            <a:miter lim="800000"/>
            <a:headEnd/>
            <a:tailEnd/>
          </a:ln>
        </p:spPr>
      </p:pic>
      <p:sp>
        <p:nvSpPr>
          <p:cNvPr id="5" name="TextBox 4"/>
          <p:cNvSpPr txBox="1"/>
          <p:nvPr/>
        </p:nvSpPr>
        <p:spPr>
          <a:xfrm>
            <a:off x="539552" y="3789040"/>
            <a:ext cx="8208912" cy="707886"/>
          </a:xfrm>
          <a:prstGeom prst="rect">
            <a:avLst/>
          </a:prstGeom>
          <a:solidFill>
            <a:schemeClr val="accent4">
              <a:lumMod val="40000"/>
              <a:lumOff val="60000"/>
            </a:schemeClr>
          </a:solidFill>
        </p:spPr>
        <p:txBody>
          <a:bodyPr wrap="square" rtlCol="0">
            <a:spAutoFit/>
          </a:bodyPr>
          <a:lstStyle/>
          <a:p>
            <a:r>
              <a:rPr lang="en-US" altLang="zh-CN" sz="2000" dirty="0" smtClean="0"/>
              <a:t>Our results for the coupling constants are bigger than the corresponding ones in axial vector case. </a:t>
            </a:r>
            <a:endParaRPr lang="zh-CN" altLang="en-US" sz="2000" dirty="0"/>
          </a:p>
        </p:txBody>
      </p:sp>
      <p:pic>
        <p:nvPicPr>
          <p:cNvPr id="100355" name="Picture 3"/>
          <p:cNvPicPr>
            <a:picLocks noChangeAspect="1" noChangeArrowheads="1"/>
          </p:cNvPicPr>
          <p:nvPr/>
        </p:nvPicPr>
        <p:blipFill>
          <a:blip r:embed="rId3" cstate="print"/>
          <a:srcRect/>
          <a:stretch>
            <a:fillRect/>
          </a:stretch>
        </p:blipFill>
        <p:spPr bwMode="auto">
          <a:xfrm>
            <a:off x="2131729" y="2420888"/>
            <a:ext cx="4240471" cy="720080"/>
          </a:xfrm>
          <a:prstGeom prst="rect">
            <a:avLst/>
          </a:prstGeom>
          <a:noFill/>
          <a:ln w="9525">
            <a:noFill/>
            <a:miter lim="800000"/>
            <a:headEnd/>
            <a:tailEnd/>
          </a:ln>
        </p:spPr>
      </p:pic>
      <p:sp>
        <p:nvSpPr>
          <p:cNvPr id="7" name="TextBox 6"/>
          <p:cNvSpPr txBox="1"/>
          <p:nvPr/>
        </p:nvSpPr>
        <p:spPr>
          <a:xfrm>
            <a:off x="2091287" y="3356992"/>
            <a:ext cx="4496937" cy="369332"/>
          </a:xfrm>
          <a:prstGeom prst="rect">
            <a:avLst/>
          </a:prstGeom>
          <a:noFill/>
        </p:spPr>
        <p:txBody>
          <a:bodyPr wrap="none" rtlCol="0">
            <a:spAutoFit/>
          </a:bodyPr>
          <a:lstStyle/>
          <a:p>
            <a:r>
              <a:rPr lang="en-US" altLang="zh-CN" dirty="0" err="1" smtClean="0"/>
              <a:t>Y.Dong</a:t>
            </a:r>
            <a:r>
              <a:rPr lang="en-US" altLang="zh-CN" dirty="0" smtClean="0"/>
              <a:t>, </a:t>
            </a:r>
            <a:r>
              <a:rPr lang="en-US" altLang="zh-CN" i="1" dirty="0" smtClean="0"/>
              <a:t>et al</a:t>
            </a:r>
            <a:r>
              <a:rPr lang="en-US" altLang="zh-CN" dirty="0" smtClean="0"/>
              <a:t>. ,  Phys. Rev. D79, 094013 (2009).</a:t>
            </a:r>
            <a:endParaRPr lang="zh-CN" altLang="en-US" dirty="0"/>
          </a:p>
        </p:txBody>
      </p:sp>
      <p:sp>
        <p:nvSpPr>
          <p:cNvPr id="6" name="TextBox 5"/>
          <p:cNvSpPr txBox="1"/>
          <p:nvPr/>
        </p:nvSpPr>
        <p:spPr>
          <a:xfrm>
            <a:off x="539552" y="4678104"/>
            <a:ext cx="8208912" cy="1631216"/>
          </a:xfrm>
          <a:prstGeom prst="rect">
            <a:avLst/>
          </a:prstGeom>
          <a:blipFill>
            <a:blip r:embed="rId4" cstate="print"/>
            <a:tile tx="0" ty="0" sx="100000" sy="100000" flip="none" algn="tl"/>
          </a:blipFill>
        </p:spPr>
        <p:txBody>
          <a:bodyPr wrap="square" rtlCol="0">
            <a:spAutoFit/>
          </a:bodyPr>
          <a:lstStyle/>
          <a:p>
            <a:r>
              <a:rPr lang="en-US" altLang="zh-CN" sz="2000" dirty="0" smtClean="0"/>
              <a:t>Interpretation: In our case, X(3872) has quantum numbers </a:t>
            </a:r>
            <a:r>
              <a:rPr lang="en-US" altLang="zh-CN" sz="2000" b="1" dirty="0" smtClean="0"/>
              <a:t>J</a:t>
            </a:r>
            <a:r>
              <a:rPr lang="en-US" altLang="zh-CN" sz="2000" b="1" baseline="30000" dirty="0" smtClean="0"/>
              <a:t>PC</a:t>
            </a:r>
            <a:r>
              <a:rPr lang="en-US" altLang="zh-CN" sz="2000" b="1" dirty="0" smtClean="0"/>
              <a:t> =2 </a:t>
            </a:r>
            <a:r>
              <a:rPr lang="en-US" altLang="zh-CN" sz="2000" b="1" baseline="30000" dirty="0" smtClean="0"/>
              <a:t>- +</a:t>
            </a:r>
            <a:r>
              <a:rPr lang="en-US" altLang="zh-CN" sz="2000" b="1" dirty="0" smtClean="0"/>
              <a:t> </a:t>
            </a:r>
            <a:r>
              <a:rPr lang="en-US" altLang="zh-CN" sz="2000" dirty="0" smtClean="0"/>
              <a:t> so the coupling between X(3872) and its constituents DD* is in P-wave. Compared with the case that X(3872) has quantum numbers </a:t>
            </a:r>
            <a:r>
              <a:rPr lang="en-US" altLang="zh-CN" sz="2000" b="1" dirty="0" smtClean="0"/>
              <a:t>J</a:t>
            </a:r>
            <a:r>
              <a:rPr lang="en-US" altLang="zh-CN" sz="2000" b="1" baseline="30000" dirty="0" smtClean="0"/>
              <a:t>PC</a:t>
            </a:r>
            <a:r>
              <a:rPr lang="en-US" altLang="zh-CN" sz="2000" b="1" dirty="0" smtClean="0"/>
              <a:t> =1</a:t>
            </a:r>
            <a:r>
              <a:rPr lang="en-US" altLang="zh-CN" sz="2000" b="1" baseline="30000" dirty="0" smtClean="0"/>
              <a:t>++</a:t>
            </a:r>
            <a:r>
              <a:rPr lang="en-US" altLang="zh-CN" sz="2000" b="1" dirty="0" smtClean="0"/>
              <a:t> ,</a:t>
            </a:r>
            <a:r>
              <a:rPr lang="en-US" altLang="zh-CN" sz="2000" dirty="0" smtClean="0"/>
              <a:t> it needs stronger attractive interaction to compensate the repulsive interaction induced by angular momentum.</a:t>
            </a:r>
            <a:endParaRPr lang="zh-CN" altLang="en-US" sz="2000" dirty="0"/>
          </a:p>
        </p:txBody>
      </p:sp>
      <p:sp>
        <p:nvSpPr>
          <p:cNvPr id="8" name="日期占位符 7"/>
          <p:cNvSpPr>
            <a:spLocks noGrp="1"/>
          </p:cNvSpPr>
          <p:nvPr>
            <p:ph type="dt" sz="half" idx="10"/>
          </p:nvPr>
        </p:nvSpPr>
        <p:spPr/>
        <p:txBody>
          <a:bodyPr/>
          <a:lstStyle/>
          <a:p>
            <a:fld id="{954448DA-D150-4784-AEB1-2523FC4636FE}" type="datetime1">
              <a:rPr lang="zh-CN" altLang="en-US" smtClean="0"/>
              <a:pPr/>
              <a:t>2010-10-21</a:t>
            </a:fld>
            <a:endParaRPr lang="zh-CN" altLang="en-US"/>
          </a:p>
        </p:txBody>
      </p:sp>
      <p:sp>
        <p:nvSpPr>
          <p:cNvPr id="9" name="灯片编号占位符 8"/>
          <p:cNvSpPr>
            <a:spLocks noGrp="1"/>
          </p:cNvSpPr>
          <p:nvPr>
            <p:ph type="sldNum" sz="quarter" idx="12"/>
          </p:nvPr>
        </p:nvSpPr>
        <p:spPr/>
        <p:txBody>
          <a:bodyPr/>
          <a:lstStyle/>
          <a:p>
            <a:fld id="{1B10B6A9-5B2B-44B5-BF60-43B1D7C195DB}" type="slidenum">
              <a:rPr lang="zh-CN" altLang="en-US" smtClean="0"/>
              <a:pPr/>
              <a:t>14</a:t>
            </a:fld>
            <a:endParaRPr lang="zh-CN" altLang="en-US"/>
          </a:p>
        </p:txBody>
      </p:sp>
      <p:sp>
        <p:nvSpPr>
          <p:cNvPr id="10" name="页脚占位符 9"/>
          <p:cNvSpPr>
            <a:spLocks noGrp="1"/>
          </p:cNvSpPr>
          <p:nvPr>
            <p:ph type="ftr" sz="quarter" idx="11"/>
          </p:nvPr>
        </p:nvSpPr>
        <p:spPr/>
        <p:txBody>
          <a:bodyPr/>
          <a:lstStyle/>
          <a:p>
            <a:r>
              <a:rPr lang="en-US" altLang="zh-CN" smtClean="0"/>
              <a:t>Charm2010,Beijing</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584" y="332656"/>
            <a:ext cx="7200800" cy="707886"/>
          </a:xfrm>
          <a:prstGeom prst="rect">
            <a:avLst/>
          </a:prstGeom>
          <a:noFill/>
        </p:spPr>
        <p:txBody>
          <a:bodyPr wrap="square" rtlCol="0">
            <a:spAutoFit/>
          </a:bodyPr>
          <a:lstStyle/>
          <a:p>
            <a:r>
              <a:rPr lang="en-US" altLang="zh-CN" sz="2000" b="1" dirty="0" smtClean="0"/>
              <a:t>Our result of the small mixing angle implies that the </a:t>
            </a:r>
            <a:r>
              <a:rPr lang="en-US" altLang="zh-CN" sz="2000" b="1" dirty="0" err="1" smtClean="0"/>
              <a:t>isospin</a:t>
            </a:r>
            <a:r>
              <a:rPr lang="en-US" altLang="zh-CN" sz="2000" b="1" dirty="0" smtClean="0"/>
              <a:t> singlet component is dominant.</a:t>
            </a:r>
            <a:endParaRPr lang="zh-CN" altLang="en-US" sz="2000" b="1" dirty="0"/>
          </a:p>
        </p:txBody>
      </p:sp>
      <p:pic>
        <p:nvPicPr>
          <p:cNvPr id="102402" name="Picture 2"/>
          <p:cNvPicPr>
            <a:picLocks noChangeAspect="1" noChangeArrowheads="1"/>
          </p:cNvPicPr>
          <p:nvPr/>
        </p:nvPicPr>
        <p:blipFill>
          <a:blip r:embed="rId2" cstate="print"/>
          <a:srcRect/>
          <a:stretch>
            <a:fillRect/>
          </a:stretch>
        </p:blipFill>
        <p:spPr bwMode="auto">
          <a:xfrm>
            <a:off x="2339752" y="1124744"/>
            <a:ext cx="6374912" cy="648072"/>
          </a:xfrm>
          <a:prstGeom prst="rect">
            <a:avLst/>
          </a:prstGeom>
          <a:noFill/>
          <a:ln w="9525">
            <a:noFill/>
            <a:miter lim="800000"/>
            <a:headEnd/>
            <a:tailEnd/>
          </a:ln>
        </p:spPr>
      </p:pic>
      <p:sp>
        <p:nvSpPr>
          <p:cNvPr id="4" name="TextBox 3"/>
          <p:cNvSpPr txBox="1"/>
          <p:nvPr/>
        </p:nvSpPr>
        <p:spPr>
          <a:xfrm>
            <a:off x="466607" y="1300698"/>
            <a:ext cx="1729129" cy="400110"/>
          </a:xfrm>
          <a:prstGeom prst="rect">
            <a:avLst/>
          </a:prstGeom>
          <a:solidFill>
            <a:srgbClr val="36F45A"/>
          </a:solidFill>
        </p:spPr>
        <p:txBody>
          <a:bodyPr wrap="square" rtlCol="0">
            <a:spAutoFit/>
          </a:bodyPr>
          <a:lstStyle/>
          <a:p>
            <a:r>
              <a:rPr lang="en-US" altLang="zh-CN" sz="2000" b="1" dirty="0" smtClean="0"/>
              <a:t>Wave function:</a:t>
            </a:r>
            <a:endParaRPr lang="zh-CN" altLang="en-US" sz="2000" b="1" dirty="0"/>
          </a:p>
        </p:txBody>
      </p:sp>
      <p:pic>
        <p:nvPicPr>
          <p:cNvPr id="102403" name="Picture 3"/>
          <p:cNvPicPr>
            <a:picLocks noChangeAspect="1" noChangeArrowheads="1"/>
          </p:cNvPicPr>
          <p:nvPr/>
        </p:nvPicPr>
        <p:blipFill>
          <a:blip r:embed="rId3" cstate="print"/>
          <a:srcRect/>
          <a:stretch>
            <a:fillRect/>
          </a:stretch>
        </p:blipFill>
        <p:spPr bwMode="auto">
          <a:xfrm>
            <a:off x="35496" y="2060848"/>
            <a:ext cx="9072441" cy="368424"/>
          </a:xfrm>
          <a:prstGeom prst="rect">
            <a:avLst/>
          </a:prstGeom>
          <a:noFill/>
          <a:ln w="9525">
            <a:noFill/>
            <a:miter lim="800000"/>
            <a:headEnd/>
            <a:tailEnd/>
          </a:ln>
        </p:spPr>
      </p:pic>
      <p:pic>
        <p:nvPicPr>
          <p:cNvPr id="102404" name="Picture 4"/>
          <p:cNvPicPr>
            <a:picLocks noChangeAspect="1" noChangeArrowheads="1"/>
          </p:cNvPicPr>
          <p:nvPr/>
        </p:nvPicPr>
        <p:blipFill>
          <a:blip r:embed="rId4" cstate="print"/>
          <a:srcRect/>
          <a:stretch>
            <a:fillRect/>
          </a:stretch>
        </p:blipFill>
        <p:spPr bwMode="auto">
          <a:xfrm>
            <a:off x="35496" y="2420888"/>
            <a:ext cx="2483051" cy="349374"/>
          </a:xfrm>
          <a:prstGeom prst="rect">
            <a:avLst/>
          </a:prstGeom>
          <a:noFill/>
          <a:ln w="9525">
            <a:noFill/>
            <a:miter lim="800000"/>
            <a:headEnd/>
            <a:tailEnd/>
          </a:ln>
        </p:spPr>
      </p:pic>
      <p:cxnSp>
        <p:nvCxnSpPr>
          <p:cNvPr id="8" name="直接连接符 7"/>
          <p:cNvCxnSpPr/>
          <p:nvPr/>
        </p:nvCxnSpPr>
        <p:spPr>
          <a:xfrm>
            <a:off x="755576" y="1988840"/>
            <a:ext cx="7704856" cy="57606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flipV="1">
            <a:off x="755576" y="1844824"/>
            <a:ext cx="7776864" cy="100811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pic>
        <p:nvPicPr>
          <p:cNvPr id="102405" name="Picture 5"/>
          <p:cNvPicPr>
            <a:picLocks noChangeAspect="1" noChangeArrowheads="1"/>
          </p:cNvPicPr>
          <p:nvPr/>
        </p:nvPicPr>
        <p:blipFill>
          <a:blip r:embed="rId5" cstate="print"/>
          <a:srcRect/>
          <a:stretch>
            <a:fillRect/>
          </a:stretch>
        </p:blipFill>
        <p:spPr bwMode="auto">
          <a:xfrm>
            <a:off x="1763688" y="2924944"/>
            <a:ext cx="5160063" cy="576064"/>
          </a:xfrm>
          <a:prstGeom prst="rect">
            <a:avLst/>
          </a:prstGeom>
          <a:noFill/>
          <a:ln w="25400">
            <a:solidFill>
              <a:schemeClr val="accent6">
                <a:lumMod val="75000"/>
              </a:schemeClr>
            </a:solidFill>
            <a:miter lim="800000"/>
            <a:headEnd/>
            <a:tailEnd/>
          </a:ln>
        </p:spPr>
      </p:pic>
      <p:pic>
        <p:nvPicPr>
          <p:cNvPr id="102406" name="Picture 6"/>
          <p:cNvPicPr>
            <a:picLocks noChangeAspect="1" noChangeArrowheads="1"/>
          </p:cNvPicPr>
          <p:nvPr/>
        </p:nvPicPr>
        <p:blipFill>
          <a:blip r:embed="rId6" cstate="print"/>
          <a:srcRect/>
          <a:stretch>
            <a:fillRect/>
          </a:stretch>
        </p:blipFill>
        <p:spPr bwMode="auto">
          <a:xfrm>
            <a:off x="1763688" y="3616821"/>
            <a:ext cx="5695823" cy="820291"/>
          </a:xfrm>
          <a:prstGeom prst="rect">
            <a:avLst/>
          </a:prstGeom>
          <a:noFill/>
          <a:ln w="25400">
            <a:solidFill>
              <a:schemeClr val="accent4">
                <a:lumMod val="60000"/>
                <a:lumOff val="40000"/>
              </a:schemeClr>
            </a:solidFill>
            <a:miter lim="800000"/>
            <a:headEnd/>
            <a:tailEnd/>
          </a:ln>
        </p:spPr>
      </p:pic>
      <p:pic>
        <p:nvPicPr>
          <p:cNvPr id="102408" name="Picture 8"/>
          <p:cNvPicPr>
            <a:picLocks noChangeAspect="1" noChangeArrowheads="1"/>
          </p:cNvPicPr>
          <p:nvPr/>
        </p:nvPicPr>
        <p:blipFill>
          <a:blip r:embed="rId7" cstate="print"/>
          <a:srcRect/>
          <a:stretch>
            <a:fillRect/>
          </a:stretch>
        </p:blipFill>
        <p:spPr bwMode="auto">
          <a:xfrm>
            <a:off x="539552" y="4697036"/>
            <a:ext cx="6408712" cy="460156"/>
          </a:xfrm>
          <a:prstGeom prst="rect">
            <a:avLst/>
          </a:prstGeom>
          <a:noFill/>
          <a:ln w="25400">
            <a:solidFill>
              <a:srgbClr val="FF0000"/>
            </a:solidFill>
            <a:miter lim="800000"/>
            <a:headEnd/>
            <a:tailEnd/>
          </a:ln>
        </p:spPr>
      </p:pic>
      <p:pic>
        <p:nvPicPr>
          <p:cNvPr id="102411" name="Picture 11"/>
          <p:cNvPicPr>
            <a:picLocks noChangeAspect="1" noChangeArrowheads="1"/>
          </p:cNvPicPr>
          <p:nvPr/>
        </p:nvPicPr>
        <p:blipFill>
          <a:blip r:embed="rId8" cstate="print"/>
          <a:srcRect/>
          <a:stretch>
            <a:fillRect/>
          </a:stretch>
        </p:blipFill>
        <p:spPr bwMode="auto">
          <a:xfrm>
            <a:off x="539552" y="5296519"/>
            <a:ext cx="3816424" cy="940793"/>
          </a:xfrm>
          <a:prstGeom prst="rect">
            <a:avLst/>
          </a:prstGeom>
          <a:noFill/>
          <a:ln w="25400">
            <a:solidFill>
              <a:srgbClr val="36F45A"/>
            </a:solidFill>
            <a:miter lim="800000"/>
            <a:headEnd/>
            <a:tailEnd/>
          </a:ln>
        </p:spPr>
      </p:pic>
      <p:sp>
        <p:nvSpPr>
          <p:cNvPr id="18" name="日期占位符 17"/>
          <p:cNvSpPr>
            <a:spLocks noGrp="1"/>
          </p:cNvSpPr>
          <p:nvPr>
            <p:ph type="dt" sz="half" idx="10"/>
          </p:nvPr>
        </p:nvSpPr>
        <p:spPr/>
        <p:txBody>
          <a:bodyPr/>
          <a:lstStyle/>
          <a:p>
            <a:fld id="{B899E4D5-1877-4773-BE91-B2E499369997}" type="datetime1">
              <a:rPr lang="zh-CN" altLang="en-US" smtClean="0"/>
              <a:pPr/>
              <a:t>2010-10-21</a:t>
            </a:fld>
            <a:endParaRPr lang="zh-CN" altLang="en-US"/>
          </a:p>
        </p:txBody>
      </p:sp>
      <p:sp>
        <p:nvSpPr>
          <p:cNvPr id="19" name="灯片编号占位符 18"/>
          <p:cNvSpPr>
            <a:spLocks noGrp="1"/>
          </p:cNvSpPr>
          <p:nvPr>
            <p:ph type="sldNum" sz="quarter" idx="12"/>
          </p:nvPr>
        </p:nvSpPr>
        <p:spPr/>
        <p:txBody>
          <a:bodyPr/>
          <a:lstStyle/>
          <a:p>
            <a:fld id="{1B10B6A9-5B2B-44B5-BF60-43B1D7C195DB}" type="slidenum">
              <a:rPr lang="zh-CN" altLang="en-US" smtClean="0"/>
              <a:pPr/>
              <a:t>15</a:t>
            </a:fld>
            <a:endParaRPr lang="zh-CN" altLang="en-US"/>
          </a:p>
        </p:txBody>
      </p:sp>
      <p:sp>
        <p:nvSpPr>
          <p:cNvPr id="20" name="页脚占位符 19"/>
          <p:cNvSpPr>
            <a:spLocks noGrp="1"/>
          </p:cNvSpPr>
          <p:nvPr>
            <p:ph type="ftr" sz="quarter" idx="11"/>
          </p:nvPr>
        </p:nvSpPr>
        <p:spPr/>
        <p:txBody>
          <a:bodyPr/>
          <a:lstStyle/>
          <a:p>
            <a:r>
              <a:rPr lang="en-US" altLang="zh-CN" smtClean="0"/>
              <a:t>Charm2010,Beijing</a:t>
            </a:r>
            <a:endParaRPr lang="zh-CN" altLang="en-US"/>
          </a:p>
        </p:txBody>
      </p:sp>
      <p:sp>
        <p:nvSpPr>
          <p:cNvPr id="21" name="TextBox 20"/>
          <p:cNvSpPr txBox="1"/>
          <p:nvPr/>
        </p:nvSpPr>
        <p:spPr>
          <a:xfrm>
            <a:off x="7737029" y="3789040"/>
            <a:ext cx="795411" cy="461665"/>
          </a:xfrm>
          <a:prstGeom prst="rect">
            <a:avLst/>
          </a:prstGeom>
          <a:solidFill>
            <a:schemeClr val="accent4">
              <a:lumMod val="60000"/>
              <a:lumOff val="40000"/>
            </a:schemeClr>
          </a:solidFill>
        </p:spPr>
        <p:txBody>
          <a:bodyPr wrap="none" rtlCol="0">
            <a:spAutoFit/>
          </a:bodyPr>
          <a:lstStyle/>
          <a:p>
            <a:r>
              <a:rPr lang="en-US" altLang="zh-CN" sz="2400" b="1" dirty="0" smtClean="0"/>
              <a:t>≈ 1.0</a:t>
            </a:r>
            <a:endParaRPr lang="zh-CN" altLang="en-US" sz="2400" b="1" dirty="0"/>
          </a:p>
        </p:txBody>
      </p:sp>
      <p:sp>
        <p:nvSpPr>
          <p:cNvPr id="23" name="TextBox 22"/>
          <p:cNvSpPr txBox="1"/>
          <p:nvPr/>
        </p:nvSpPr>
        <p:spPr>
          <a:xfrm>
            <a:off x="7793776" y="4826681"/>
            <a:ext cx="738664" cy="1338623"/>
          </a:xfrm>
          <a:prstGeom prst="rect">
            <a:avLst/>
          </a:prstGeom>
          <a:solidFill>
            <a:srgbClr val="FF0000"/>
          </a:solidFill>
        </p:spPr>
        <p:txBody>
          <a:bodyPr vert="eaVert" wrap="square" rtlCol="0">
            <a:spAutoFit/>
          </a:bodyPr>
          <a:lstStyle/>
          <a:p>
            <a:r>
              <a:rPr lang="en-US" altLang="zh-CN" b="1" dirty="0" smtClean="0"/>
              <a:t>Consistent with data!</a:t>
            </a:r>
            <a:endParaRPr lang="zh-CN" altLang="en-US" b="1" dirty="0"/>
          </a:p>
        </p:txBody>
      </p:sp>
      <p:sp>
        <p:nvSpPr>
          <p:cNvPr id="25" name="下箭头 24"/>
          <p:cNvSpPr/>
          <p:nvPr/>
        </p:nvSpPr>
        <p:spPr>
          <a:xfrm>
            <a:off x="7956376" y="4437112"/>
            <a:ext cx="484632"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02402"/>
                                        </p:tgtEl>
                                        <p:attrNameLst>
                                          <p:attrName>style.visibility</p:attrName>
                                        </p:attrNameLst>
                                      </p:cBhvr>
                                      <p:to>
                                        <p:strVal val="visible"/>
                                      </p:to>
                                    </p:set>
                                    <p:anim calcmode="lin" valueType="num">
                                      <p:cBhvr additive="base">
                                        <p:cTn id="11" dur="500" fill="hold"/>
                                        <p:tgtEl>
                                          <p:spTgt spid="102402"/>
                                        </p:tgtEl>
                                        <p:attrNameLst>
                                          <p:attrName>ppt_x</p:attrName>
                                        </p:attrNameLst>
                                      </p:cBhvr>
                                      <p:tavLst>
                                        <p:tav tm="0">
                                          <p:val>
                                            <p:strVal val="#ppt_x"/>
                                          </p:val>
                                        </p:tav>
                                        <p:tav tm="100000">
                                          <p:val>
                                            <p:strVal val="#ppt_x"/>
                                          </p:val>
                                        </p:tav>
                                      </p:tavLst>
                                    </p:anim>
                                    <p:anim calcmode="lin" valueType="num">
                                      <p:cBhvr additive="base">
                                        <p:cTn id="12" dur="500" fill="hold"/>
                                        <p:tgtEl>
                                          <p:spTgt spid="10240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02403"/>
                                        </p:tgtEl>
                                        <p:attrNameLst>
                                          <p:attrName>style.visibility</p:attrName>
                                        </p:attrNameLst>
                                      </p:cBhvr>
                                      <p:to>
                                        <p:strVal val="visible"/>
                                      </p:to>
                                    </p:set>
                                    <p:anim calcmode="lin" valueType="num">
                                      <p:cBhvr additive="base">
                                        <p:cTn id="17" dur="500" fill="hold"/>
                                        <p:tgtEl>
                                          <p:spTgt spid="102403"/>
                                        </p:tgtEl>
                                        <p:attrNameLst>
                                          <p:attrName>ppt_x</p:attrName>
                                        </p:attrNameLst>
                                      </p:cBhvr>
                                      <p:tavLst>
                                        <p:tav tm="0">
                                          <p:val>
                                            <p:strVal val="#ppt_x"/>
                                          </p:val>
                                        </p:tav>
                                        <p:tav tm="100000">
                                          <p:val>
                                            <p:strVal val="#ppt_x"/>
                                          </p:val>
                                        </p:tav>
                                      </p:tavLst>
                                    </p:anim>
                                    <p:anim calcmode="lin" valueType="num">
                                      <p:cBhvr additive="base">
                                        <p:cTn id="18" dur="500" fill="hold"/>
                                        <p:tgtEl>
                                          <p:spTgt spid="102403"/>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02404"/>
                                        </p:tgtEl>
                                        <p:attrNameLst>
                                          <p:attrName>style.visibility</p:attrName>
                                        </p:attrNameLst>
                                      </p:cBhvr>
                                      <p:to>
                                        <p:strVal val="visible"/>
                                      </p:to>
                                    </p:set>
                                    <p:anim calcmode="lin" valueType="num">
                                      <p:cBhvr additive="base">
                                        <p:cTn id="21" dur="500" fill="hold"/>
                                        <p:tgtEl>
                                          <p:spTgt spid="102404"/>
                                        </p:tgtEl>
                                        <p:attrNameLst>
                                          <p:attrName>ppt_x</p:attrName>
                                        </p:attrNameLst>
                                      </p:cBhvr>
                                      <p:tavLst>
                                        <p:tav tm="0">
                                          <p:val>
                                            <p:strVal val="#ppt_x"/>
                                          </p:val>
                                        </p:tav>
                                        <p:tav tm="100000">
                                          <p:val>
                                            <p:strVal val="#ppt_x"/>
                                          </p:val>
                                        </p:tav>
                                      </p:tavLst>
                                    </p:anim>
                                    <p:anim calcmode="lin" valueType="num">
                                      <p:cBhvr additive="base">
                                        <p:cTn id="22" dur="500" fill="hold"/>
                                        <p:tgtEl>
                                          <p:spTgt spid="102404"/>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500" fill="hold"/>
                                        <p:tgtEl>
                                          <p:spTgt spid="8"/>
                                        </p:tgtEl>
                                        <p:attrNameLst>
                                          <p:attrName>ppt_x</p:attrName>
                                        </p:attrNameLst>
                                      </p:cBhvr>
                                      <p:tavLst>
                                        <p:tav tm="0">
                                          <p:val>
                                            <p:strVal val="#ppt_x"/>
                                          </p:val>
                                        </p:tav>
                                        <p:tav tm="100000">
                                          <p:val>
                                            <p:strVal val="#ppt_x"/>
                                          </p:val>
                                        </p:tav>
                                      </p:tavLst>
                                    </p:anim>
                                    <p:anim calcmode="lin" valueType="num">
                                      <p:cBhvr additive="base">
                                        <p:cTn id="28" dur="500" fill="hold"/>
                                        <p:tgtEl>
                                          <p:spTgt spid="8"/>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02405"/>
                                        </p:tgtEl>
                                        <p:attrNameLst>
                                          <p:attrName>style.visibility</p:attrName>
                                        </p:attrNameLst>
                                      </p:cBhvr>
                                      <p:to>
                                        <p:strVal val="visible"/>
                                      </p:to>
                                    </p:set>
                                    <p:anim calcmode="lin" valueType="num">
                                      <p:cBhvr additive="base">
                                        <p:cTn id="37" dur="500" fill="hold"/>
                                        <p:tgtEl>
                                          <p:spTgt spid="102405"/>
                                        </p:tgtEl>
                                        <p:attrNameLst>
                                          <p:attrName>ppt_x</p:attrName>
                                        </p:attrNameLst>
                                      </p:cBhvr>
                                      <p:tavLst>
                                        <p:tav tm="0">
                                          <p:val>
                                            <p:strVal val="#ppt_x"/>
                                          </p:val>
                                        </p:tav>
                                        <p:tav tm="100000">
                                          <p:val>
                                            <p:strVal val="#ppt_x"/>
                                          </p:val>
                                        </p:tav>
                                      </p:tavLst>
                                    </p:anim>
                                    <p:anim calcmode="lin" valueType="num">
                                      <p:cBhvr additive="base">
                                        <p:cTn id="38" dur="500" fill="hold"/>
                                        <p:tgtEl>
                                          <p:spTgt spid="10240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02406"/>
                                        </p:tgtEl>
                                        <p:attrNameLst>
                                          <p:attrName>style.visibility</p:attrName>
                                        </p:attrNameLst>
                                      </p:cBhvr>
                                      <p:to>
                                        <p:strVal val="visible"/>
                                      </p:to>
                                    </p:set>
                                    <p:anim calcmode="lin" valueType="num">
                                      <p:cBhvr additive="base">
                                        <p:cTn id="43" dur="500" fill="hold"/>
                                        <p:tgtEl>
                                          <p:spTgt spid="102406"/>
                                        </p:tgtEl>
                                        <p:attrNameLst>
                                          <p:attrName>ppt_x</p:attrName>
                                        </p:attrNameLst>
                                      </p:cBhvr>
                                      <p:tavLst>
                                        <p:tav tm="0">
                                          <p:val>
                                            <p:strVal val="#ppt_x"/>
                                          </p:val>
                                        </p:tav>
                                        <p:tav tm="100000">
                                          <p:val>
                                            <p:strVal val="#ppt_x"/>
                                          </p:val>
                                        </p:tav>
                                      </p:tavLst>
                                    </p:anim>
                                    <p:anim calcmode="lin" valueType="num">
                                      <p:cBhvr additive="base">
                                        <p:cTn id="44" dur="500" fill="hold"/>
                                        <p:tgtEl>
                                          <p:spTgt spid="10240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02408"/>
                                        </p:tgtEl>
                                        <p:attrNameLst>
                                          <p:attrName>style.visibility</p:attrName>
                                        </p:attrNameLst>
                                      </p:cBhvr>
                                      <p:to>
                                        <p:strVal val="visible"/>
                                      </p:to>
                                    </p:set>
                                    <p:anim calcmode="lin" valueType="num">
                                      <p:cBhvr additive="base">
                                        <p:cTn id="49" dur="500" fill="hold"/>
                                        <p:tgtEl>
                                          <p:spTgt spid="102408"/>
                                        </p:tgtEl>
                                        <p:attrNameLst>
                                          <p:attrName>ppt_x</p:attrName>
                                        </p:attrNameLst>
                                      </p:cBhvr>
                                      <p:tavLst>
                                        <p:tav tm="0">
                                          <p:val>
                                            <p:strVal val="#ppt_x"/>
                                          </p:val>
                                        </p:tav>
                                        <p:tav tm="100000">
                                          <p:val>
                                            <p:strVal val="#ppt_x"/>
                                          </p:val>
                                        </p:tav>
                                      </p:tavLst>
                                    </p:anim>
                                    <p:anim calcmode="lin" valueType="num">
                                      <p:cBhvr additive="base">
                                        <p:cTn id="50" dur="500" fill="hold"/>
                                        <p:tgtEl>
                                          <p:spTgt spid="102408"/>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102411"/>
                                        </p:tgtEl>
                                        <p:attrNameLst>
                                          <p:attrName>style.visibility</p:attrName>
                                        </p:attrNameLst>
                                      </p:cBhvr>
                                      <p:to>
                                        <p:strVal val="visible"/>
                                      </p:to>
                                    </p:set>
                                    <p:anim calcmode="lin" valueType="num">
                                      <p:cBhvr additive="base">
                                        <p:cTn id="55" dur="500" fill="hold"/>
                                        <p:tgtEl>
                                          <p:spTgt spid="102411"/>
                                        </p:tgtEl>
                                        <p:attrNameLst>
                                          <p:attrName>ppt_x</p:attrName>
                                        </p:attrNameLst>
                                      </p:cBhvr>
                                      <p:tavLst>
                                        <p:tav tm="0">
                                          <p:val>
                                            <p:strVal val="#ppt_x"/>
                                          </p:val>
                                        </p:tav>
                                        <p:tav tm="100000">
                                          <p:val>
                                            <p:strVal val="#ppt_x"/>
                                          </p:val>
                                        </p:tav>
                                      </p:tavLst>
                                    </p:anim>
                                    <p:anim calcmode="lin" valueType="num">
                                      <p:cBhvr additive="base">
                                        <p:cTn id="56" dur="500" fill="hold"/>
                                        <p:tgtEl>
                                          <p:spTgt spid="102411"/>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1"/>
                                        </p:tgtEl>
                                        <p:attrNameLst>
                                          <p:attrName>style.visibility</p:attrName>
                                        </p:attrNameLst>
                                      </p:cBhvr>
                                      <p:to>
                                        <p:strVal val="visible"/>
                                      </p:to>
                                    </p:set>
                                    <p:anim calcmode="lin" valueType="num">
                                      <p:cBhvr additive="base">
                                        <p:cTn id="61" dur="500" fill="hold"/>
                                        <p:tgtEl>
                                          <p:spTgt spid="21"/>
                                        </p:tgtEl>
                                        <p:attrNameLst>
                                          <p:attrName>ppt_x</p:attrName>
                                        </p:attrNameLst>
                                      </p:cBhvr>
                                      <p:tavLst>
                                        <p:tav tm="0">
                                          <p:val>
                                            <p:strVal val="#ppt_x"/>
                                          </p:val>
                                        </p:tav>
                                        <p:tav tm="100000">
                                          <p:val>
                                            <p:strVal val="#ppt_x"/>
                                          </p:val>
                                        </p:tav>
                                      </p:tavLst>
                                    </p:anim>
                                    <p:anim calcmode="lin" valueType="num">
                                      <p:cBhvr additive="base">
                                        <p:cTn id="62"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3"/>
                                        </p:tgtEl>
                                        <p:attrNameLst>
                                          <p:attrName>style.visibility</p:attrName>
                                        </p:attrNameLst>
                                      </p:cBhvr>
                                      <p:to>
                                        <p:strVal val="visible"/>
                                      </p:to>
                                    </p:set>
                                    <p:anim calcmode="lin" valueType="num">
                                      <p:cBhvr additive="base">
                                        <p:cTn id="67" dur="500" fill="hold"/>
                                        <p:tgtEl>
                                          <p:spTgt spid="23"/>
                                        </p:tgtEl>
                                        <p:attrNameLst>
                                          <p:attrName>ppt_x</p:attrName>
                                        </p:attrNameLst>
                                      </p:cBhvr>
                                      <p:tavLst>
                                        <p:tav tm="0">
                                          <p:val>
                                            <p:strVal val="#ppt_x"/>
                                          </p:val>
                                        </p:tav>
                                        <p:tav tm="100000">
                                          <p:val>
                                            <p:strVal val="#ppt_x"/>
                                          </p:val>
                                        </p:tav>
                                      </p:tavLst>
                                    </p:anim>
                                    <p:anim calcmode="lin" valueType="num">
                                      <p:cBhvr additive="base">
                                        <p:cTn id="68" dur="500" fill="hold"/>
                                        <p:tgtEl>
                                          <p:spTgt spid="23"/>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25"/>
                                        </p:tgtEl>
                                        <p:attrNameLst>
                                          <p:attrName>style.visibility</p:attrName>
                                        </p:attrNameLst>
                                      </p:cBhvr>
                                      <p:to>
                                        <p:strVal val="visible"/>
                                      </p:to>
                                    </p:set>
                                    <p:anim calcmode="lin" valueType="num">
                                      <p:cBhvr additive="base">
                                        <p:cTn id="71" dur="500" fill="hold"/>
                                        <p:tgtEl>
                                          <p:spTgt spid="25"/>
                                        </p:tgtEl>
                                        <p:attrNameLst>
                                          <p:attrName>ppt_x</p:attrName>
                                        </p:attrNameLst>
                                      </p:cBhvr>
                                      <p:tavLst>
                                        <p:tav tm="0">
                                          <p:val>
                                            <p:strVal val="#ppt_x"/>
                                          </p:val>
                                        </p:tav>
                                        <p:tav tm="100000">
                                          <p:val>
                                            <p:strVal val="#ppt_x"/>
                                          </p:val>
                                        </p:tav>
                                      </p:tavLst>
                                    </p:anim>
                                    <p:anim calcmode="lin" valueType="num">
                                      <p:cBhvr additive="base">
                                        <p:cTn id="72"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1" grpId="0" animBg="1"/>
      <p:bldP spid="23" grpId="0" animBg="1"/>
      <p:bldP spid="2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1378" name="Picture 2"/>
          <p:cNvPicPr>
            <a:picLocks noChangeAspect="1" noChangeArrowheads="1"/>
          </p:cNvPicPr>
          <p:nvPr/>
        </p:nvPicPr>
        <p:blipFill>
          <a:blip r:embed="rId2" cstate="print"/>
          <a:srcRect/>
          <a:stretch>
            <a:fillRect/>
          </a:stretch>
        </p:blipFill>
        <p:spPr bwMode="auto">
          <a:xfrm>
            <a:off x="323850" y="396255"/>
            <a:ext cx="8496300" cy="1952625"/>
          </a:xfrm>
          <a:prstGeom prst="rect">
            <a:avLst/>
          </a:prstGeom>
          <a:noFill/>
          <a:ln w="9525">
            <a:noFill/>
            <a:miter lim="800000"/>
            <a:headEnd/>
            <a:tailEnd/>
          </a:ln>
        </p:spPr>
      </p:pic>
      <p:sp>
        <p:nvSpPr>
          <p:cNvPr id="3" name="TextBox 2"/>
          <p:cNvSpPr txBox="1"/>
          <p:nvPr/>
        </p:nvSpPr>
        <p:spPr>
          <a:xfrm>
            <a:off x="755576" y="2420888"/>
            <a:ext cx="5449633" cy="369332"/>
          </a:xfrm>
          <a:prstGeom prst="rect">
            <a:avLst/>
          </a:prstGeom>
          <a:solidFill>
            <a:srgbClr val="36F45A"/>
          </a:solidFill>
        </p:spPr>
        <p:txBody>
          <a:bodyPr wrap="none" rtlCol="0">
            <a:spAutoFit/>
          </a:bodyPr>
          <a:lstStyle/>
          <a:p>
            <a:r>
              <a:rPr lang="en-US" altLang="zh-CN" b="1" dirty="0" smtClean="0"/>
              <a:t>From this we see the partial widths are of order of </a:t>
            </a:r>
            <a:r>
              <a:rPr lang="en-US" altLang="zh-CN" b="1" dirty="0" err="1" smtClean="0"/>
              <a:t>KeV</a:t>
            </a:r>
            <a:r>
              <a:rPr lang="en-US" altLang="zh-CN" b="1" dirty="0" smtClean="0"/>
              <a:t>.</a:t>
            </a:r>
            <a:endParaRPr lang="zh-CN" altLang="en-US" b="1" dirty="0"/>
          </a:p>
        </p:txBody>
      </p:sp>
      <p:sp>
        <p:nvSpPr>
          <p:cNvPr id="4" name="TextBox 3"/>
          <p:cNvSpPr txBox="1"/>
          <p:nvPr/>
        </p:nvSpPr>
        <p:spPr>
          <a:xfrm>
            <a:off x="467544" y="2924945"/>
            <a:ext cx="8388424" cy="3570208"/>
          </a:xfrm>
          <a:prstGeom prst="rect">
            <a:avLst/>
          </a:prstGeom>
          <a:noFill/>
        </p:spPr>
        <p:txBody>
          <a:bodyPr wrap="square" rtlCol="0">
            <a:spAutoFit/>
          </a:bodyPr>
          <a:lstStyle/>
          <a:p>
            <a:r>
              <a:rPr lang="en-US" altLang="zh-CN" dirty="0" smtClean="0">
                <a:solidFill>
                  <a:srgbClr val="FF0000"/>
                </a:solidFill>
              </a:rPr>
              <a:t>These partial widths have been computed in the case that X(3872) has positive parity.</a:t>
            </a:r>
          </a:p>
          <a:p>
            <a:endParaRPr lang="en-US" altLang="zh-CN" sz="1400" dirty="0" smtClean="0"/>
          </a:p>
          <a:p>
            <a:pPr>
              <a:buFont typeface="Wingdings" pitchFamily="2" charset="2"/>
              <a:buChar char="Ø"/>
            </a:pPr>
            <a:r>
              <a:rPr lang="en-US" altLang="zh-CN" dirty="0" smtClean="0">
                <a:solidFill>
                  <a:srgbClr val="3F3FEB"/>
                </a:solidFill>
              </a:rPr>
              <a:t>For the strong decays, it was found that the decay widths are around 50KeV which are both about one order larger than our present results.</a:t>
            </a:r>
          </a:p>
          <a:p>
            <a:pPr>
              <a:buFont typeface="Wingdings" pitchFamily="2" charset="2"/>
              <a:buChar char="Ø"/>
            </a:pPr>
            <a:endParaRPr lang="en-US" altLang="zh-CN" sz="1400" dirty="0" smtClean="0"/>
          </a:p>
          <a:p>
            <a:pPr>
              <a:buFont typeface="Wingdings" pitchFamily="2" charset="2"/>
              <a:buChar char="Ø"/>
            </a:pPr>
            <a:r>
              <a:rPr lang="en-US" altLang="zh-CN" dirty="0" smtClean="0">
                <a:solidFill>
                  <a:srgbClr val="FF3300"/>
                </a:solidFill>
              </a:rPr>
              <a:t>But for </a:t>
            </a:r>
            <a:r>
              <a:rPr lang="en-US" altLang="zh-CN" dirty="0" err="1" smtClean="0">
                <a:solidFill>
                  <a:srgbClr val="FF3300"/>
                </a:solidFill>
              </a:rPr>
              <a:t>radiative</a:t>
            </a:r>
            <a:r>
              <a:rPr lang="en-US" altLang="zh-CN" dirty="0" smtClean="0">
                <a:solidFill>
                  <a:srgbClr val="FF3300"/>
                </a:solidFill>
              </a:rPr>
              <a:t> decays, the results depend on model closely.</a:t>
            </a:r>
          </a:p>
          <a:p>
            <a:pPr marL="342900" indent="-342900">
              <a:buFont typeface="+mj-lt"/>
              <a:buAutoNum type="arabicPeriod"/>
            </a:pPr>
            <a:r>
              <a:rPr lang="en-US" altLang="zh-CN" dirty="0" smtClean="0">
                <a:solidFill>
                  <a:srgbClr val="00B0F0"/>
                </a:solidFill>
              </a:rPr>
              <a:t> X(3872) as a bound state of mesons, the </a:t>
            </a:r>
            <a:r>
              <a:rPr lang="en-US" altLang="zh-CN" dirty="0" err="1" smtClean="0">
                <a:solidFill>
                  <a:srgbClr val="00B0F0"/>
                </a:solidFill>
              </a:rPr>
              <a:t>radiative</a:t>
            </a:r>
            <a:r>
              <a:rPr lang="en-US" altLang="zh-CN" dirty="0" smtClean="0">
                <a:solidFill>
                  <a:srgbClr val="00B0F0"/>
                </a:solidFill>
              </a:rPr>
              <a:t> decay widths are of order </a:t>
            </a:r>
            <a:r>
              <a:rPr lang="en-US" altLang="zh-CN" dirty="0" err="1" smtClean="0">
                <a:solidFill>
                  <a:srgbClr val="00B0F0"/>
                </a:solidFill>
              </a:rPr>
              <a:t>KeV</a:t>
            </a:r>
            <a:r>
              <a:rPr lang="en-US" altLang="zh-CN" dirty="0" smtClean="0">
                <a:solidFill>
                  <a:srgbClr val="00B0F0"/>
                </a:solidFill>
              </a:rPr>
              <a:t>, at the same order as our present results.</a:t>
            </a:r>
          </a:p>
          <a:p>
            <a:pPr marL="342900" indent="-342900">
              <a:buFont typeface="+mj-lt"/>
              <a:buAutoNum type="arabicPeriod"/>
            </a:pPr>
            <a:r>
              <a:rPr lang="en-US" altLang="zh-CN" dirty="0" smtClean="0">
                <a:solidFill>
                  <a:srgbClr val="7030A0"/>
                </a:solidFill>
              </a:rPr>
              <a:t>X(3872) is a mixing state of molecule (without the charged DD* components) and </a:t>
            </a:r>
            <a:r>
              <a:rPr lang="en-US" altLang="zh-CN" dirty="0" err="1" smtClean="0">
                <a:solidFill>
                  <a:srgbClr val="7030A0"/>
                </a:solidFill>
              </a:rPr>
              <a:t>charmonium</a:t>
            </a:r>
            <a:r>
              <a:rPr lang="en-US" altLang="zh-CN" dirty="0" smtClean="0">
                <a:solidFill>
                  <a:srgbClr val="7030A0"/>
                </a:solidFill>
              </a:rPr>
              <a:t> component, the decay width is found to be of 100-200KeV, much larger than that computed from the </a:t>
            </a:r>
            <a:r>
              <a:rPr lang="en-US" altLang="zh-CN" dirty="0" err="1" smtClean="0">
                <a:solidFill>
                  <a:srgbClr val="7030A0"/>
                </a:solidFill>
              </a:rPr>
              <a:t>hadronic</a:t>
            </a:r>
            <a:r>
              <a:rPr lang="en-US" altLang="zh-CN" dirty="0" smtClean="0">
                <a:solidFill>
                  <a:srgbClr val="7030A0"/>
                </a:solidFill>
              </a:rPr>
              <a:t> molecule assumption.</a:t>
            </a:r>
          </a:p>
          <a:p>
            <a:pPr marL="342900" indent="-342900">
              <a:buFont typeface="+mj-lt"/>
              <a:buAutoNum type="arabicPeriod"/>
            </a:pPr>
            <a:r>
              <a:rPr lang="en-US" altLang="zh-CN" dirty="0" smtClean="0"/>
              <a:t>admixture model of molecule with the charged DD* components and the </a:t>
            </a:r>
            <a:r>
              <a:rPr lang="en-US" altLang="zh-CN" dirty="0" err="1" smtClean="0"/>
              <a:t>charmonium</a:t>
            </a:r>
            <a:r>
              <a:rPr lang="en-US" altLang="zh-CN" dirty="0" smtClean="0"/>
              <a:t> components, the similar results as ours were yield.</a:t>
            </a:r>
            <a:endParaRPr lang="zh-CN" altLang="en-US" dirty="0"/>
          </a:p>
        </p:txBody>
      </p:sp>
      <p:sp>
        <p:nvSpPr>
          <p:cNvPr id="5" name="日期占位符 4"/>
          <p:cNvSpPr>
            <a:spLocks noGrp="1"/>
          </p:cNvSpPr>
          <p:nvPr>
            <p:ph type="dt" sz="half" idx="10"/>
          </p:nvPr>
        </p:nvSpPr>
        <p:spPr/>
        <p:txBody>
          <a:bodyPr/>
          <a:lstStyle/>
          <a:p>
            <a:fld id="{17AB4B92-B05D-413E-85FB-07E578747E9C}" type="datetime1">
              <a:rPr lang="zh-CN" altLang="en-US" smtClean="0"/>
              <a:pPr/>
              <a:t>2010-10-21</a:t>
            </a:fld>
            <a:endParaRPr lang="zh-CN" altLang="en-US"/>
          </a:p>
        </p:txBody>
      </p:sp>
      <p:sp>
        <p:nvSpPr>
          <p:cNvPr id="6" name="灯片编号占位符 5"/>
          <p:cNvSpPr>
            <a:spLocks noGrp="1"/>
          </p:cNvSpPr>
          <p:nvPr>
            <p:ph type="sldNum" sz="quarter" idx="12"/>
          </p:nvPr>
        </p:nvSpPr>
        <p:spPr/>
        <p:txBody>
          <a:bodyPr/>
          <a:lstStyle/>
          <a:p>
            <a:fld id="{1B10B6A9-5B2B-44B5-BF60-43B1D7C195DB}" type="slidenum">
              <a:rPr lang="zh-CN" altLang="en-US" smtClean="0"/>
              <a:pPr/>
              <a:t>16</a:t>
            </a:fld>
            <a:endParaRPr lang="zh-CN" altLang="en-US"/>
          </a:p>
        </p:txBody>
      </p:sp>
      <p:sp>
        <p:nvSpPr>
          <p:cNvPr id="7" name="页脚占位符 6"/>
          <p:cNvSpPr>
            <a:spLocks noGrp="1"/>
          </p:cNvSpPr>
          <p:nvPr>
            <p:ph type="ftr" sz="quarter" idx="11"/>
          </p:nvPr>
        </p:nvSpPr>
        <p:spPr/>
        <p:txBody>
          <a:bodyPr/>
          <a:lstStyle/>
          <a:p>
            <a:r>
              <a:rPr lang="en-US" altLang="zh-CN" smtClean="0"/>
              <a:t>Charm2010,Beijing</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 calcmode="lin" valueType="num">
                                      <p:cBhvr additive="base">
                                        <p:cTn id="3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 calcmode="lin" valueType="num">
                                      <p:cBhvr additive="base">
                                        <p:cTn id="3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7" end="7"/>
                                            </p:txEl>
                                          </p:spTgt>
                                        </p:tgtEl>
                                        <p:attrNameLst>
                                          <p:attrName>style.visibility</p:attrName>
                                        </p:attrNameLst>
                                      </p:cBhvr>
                                      <p:to>
                                        <p:strVal val="visible"/>
                                      </p:to>
                                    </p:set>
                                    <p:anim calcmode="lin" valueType="num">
                                      <p:cBhvr additive="base">
                                        <p:cTn id="4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260648"/>
            <a:ext cx="8640960" cy="646331"/>
          </a:xfrm>
          <a:prstGeom prst="rect">
            <a:avLst/>
          </a:prstGeom>
          <a:solidFill>
            <a:srgbClr val="FFFF00"/>
          </a:solidFill>
        </p:spPr>
        <p:txBody>
          <a:bodyPr wrap="square" rtlCol="0">
            <a:spAutoFit/>
          </a:bodyPr>
          <a:lstStyle/>
          <a:p>
            <a:r>
              <a:rPr lang="en-US" altLang="zh-CN" b="1" dirty="0" smtClean="0"/>
              <a:t>The inclusion of other components as was done in the case that X(3872) has quantum numbers J</a:t>
            </a:r>
            <a:r>
              <a:rPr lang="en-US" altLang="zh-CN" b="1" baseline="30000" dirty="0" smtClean="0"/>
              <a:t>PC</a:t>
            </a:r>
            <a:r>
              <a:rPr lang="en-US" altLang="zh-CN" b="1" dirty="0" smtClean="0"/>
              <a:t> =1</a:t>
            </a:r>
            <a:r>
              <a:rPr lang="en-US" altLang="zh-CN" b="1" baseline="30000" dirty="0" smtClean="0"/>
              <a:t>++</a:t>
            </a:r>
            <a:r>
              <a:rPr lang="en-US" altLang="zh-CN" b="1" dirty="0" smtClean="0"/>
              <a:t>  may change our results.</a:t>
            </a:r>
            <a:endParaRPr lang="zh-CN" altLang="en-US" b="1" dirty="0"/>
          </a:p>
        </p:txBody>
      </p:sp>
      <p:sp>
        <p:nvSpPr>
          <p:cNvPr id="3" name="TextBox 2"/>
          <p:cNvSpPr txBox="1"/>
          <p:nvPr/>
        </p:nvSpPr>
        <p:spPr>
          <a:xfrm>
            <a:off x="467544" y="980728"/>
            <a:ext cx="8244407" cy="4824536"/>
          </a:xfrm>
          <a:prstGeom prst="rect">
            <a:avLst/>
          </a:prstGeom>
          <a:blipFill>
            <a:blip r:embed="rId2" cstate="print"/>
            <a:tile tx="0" ty="0" sx="100000" sy="100000" flip="none" algn="tl"/>
          </a:blipFill>
        </p:spPr>
        <p:txBody>
          <a:bodyPr wrap="square" rtlCol="0">
            <a:spAutoFit/>
          </a:bodyPr>
          <a:lstStyle/>
          <a:p>
            <a:pPr>
              <a:buFont typeface="Wingdings" pitchFamily="2" charset="2"/>
              <a:buChar char="Ø"/>
            </a:pPr>
            <a:r>
              <a:rPr lang="en-US" altLang="zh-CN" sz="2000" dirty="0" smtClean="0">
                <a:solidFill>
                  <a:srgbClr val="FF0000"/>
                </a:solidFill>
              </a:rPr>
              <a:t> Include J/</a:t>
            </a:r>
            <a:r>
              <a:rPr lang="el-GR" altLang="zh-CN" sz="2000" dirty="0" smtClean="0">
                <a:solidFill>
                  <a:srgbClr val="FF0000"/>
                </a:solidFill>
              </a:rPr>
              <a:t>ψω</a:t>
            </a:r>
            <a:r>
              <a:rPr lang="en-US" altLang="zh-CN" sz="2000" dirty="0" smtClean="0">
                <a:solidFill>
                  <a:srgbClr val="FF0000"/>
                </a:solidFill>
              </a:rPr>
              <a:t> and J/</a:t>
            </a:r>
            <a:r>
              <a:rPr lang="el-GR" altLang="zh-CN" sz="2000" dirty="0" smtClean="0">
                <a:solidFill>
                  <a:srgbClr val="FF0000"/>
                </a:solidFill>
              </a:rPr>
              <a:t>ψρ</a:t>
            </a:r>
            <a:r>
              <a:rPr lang="en-US" altLang="zh-CN" sz="2000" dirty="0" smtClean="0">
                <a:solidFill>
                  <a:srgbClr val="FF0000"/>
                </a:solidFill>
              </a:rPr>
              <a:t> in the wave function. This may increase the magnitudes of the strong decay widths and the results depend on the probability of J/</a:t>
            </a:r>
            <a:r>
              <a:rPr lang="el-GR" altLang="zh-CN" sz="2000" dirty="0" smtClean="0">
                <a:solidFill>
                  <a:srgbClr val="FF0000"/>
                </a:solidFill>
              </a:rPr>
              <a:t>ψω</a:t>
            </a:r>
            <a:r>
              <a:rPr lang="en-US" altLang="zh-CN" sz="2000" dirty="0" smtClean="0">
                <a:solidFill>
                  <a:srgbClr val="FF0000"/>
                </a:solidFill>
              </a:rPr>
              <a:t> and J/</a:t>
            </a:r>
            <a:r>
              <a:rPr lang="el-GR" altLang="zh-CN" sz="2000" dirty="0" smtClean="0">
                <a:solidFill>
                  <a:srgbClr val="FF0000"/>
                </a:solidFill>
              </a:rPr>
              <a:t>ψρ</a:t>
            </a:r>
            <a:r>
              <a:rPr lang="en-US" altLang="zh-CN" sz="2000" dirty="0" smtClean="0">
                <a:solidFill>
                  <a:srgbClr val="FF0000"/>
                </a:solidFill>
              </a:rPr>
              <a:t> in X(3872) even in the case that only the long distance effect is considered. In this sense, if the strong decay widths for tensor X(3872) are observed bigger than our present results, one may conclude that the tensor X(3872) cannot be a pure DD*molecule and other component should be included.</a:t>
            </a:r>
          </a:p>
          <a:p>
            <a:pPr>
              <a:buFont typeface="Wingdings" pitchFamily="2" charset="2"/>
              <a:buChar char="Ø"/>
            </a:pPr>
            <a:endParaRPr lang="en-US" altLang="zh-CN" sz="1400" dirty="0" smtClean="0"/>
          </a:p>
          <a:p>
            <a:pPr>
              <a:buFont typeface="Wingdings" pitchFamily="2" charset="2"/>
              <a:buChar char="Ø"/>
            </a:pPr>
            <a:r>
              <a:rPr lang="en-US" altLang="zh-CN" sz="2000" dirty="0" smtClean="0"/>
              <a:t> </a:t>
            </a:r>
            <a:r>
              <a:rPr lang="en-US" altLang="zh-CN" sz="2000" dirty="0" smtClean="0">
                <a:solidFill>
                  <a:srgbClr val="008000"/>
                </a:solidFill>
              </a:rPr>
              <a:t>Regard X(3872) as a mixing state of </a:t>
            </a:r>
            <a:r>
              <a:rPr lang="en-US" altLang="zh-CN" sz="2000" dirty="0" err="1" smtClean="0">
                <a:solidFill>
                  <a:srgbClr val="008000"/>
                </a:solidFill>
              </a:rPr>
              <a:t>charmonium</a:t>
            </a:r>
            <a:r>
              <a:rPr lang="en-US" altLang="zh-CN" sz="2000" dirty="0" smtClean="0">
                <a:solidFill>
                  <a:srgbClr val="008000"/>
                </a:solidFill>
              </a:rPr>
              <a:t> and DD*. One may borrow the lesson from the X(3872) with1</a:t>
            </a:r>
            <a:r>
              <a:rPr lang="en-US" altLang="zh-CN" sz="2000" baseline="30000" dirty="0" smtClean="0">
                <a:solidFill>
                  <a:srgbClr val="008000"/>
                </a:solidFill>
              </a:rPr>
              <a:t>++</a:t>
            </a:r>
            <a:r>
              <a:rPr lang="en-US" altLang="zh-CN" sz="2000" dirty="0" smtClean="0">
                <a:solidFill>
                  <a:srgbClr val="008000"/>
                </a:solidFill>
              </a:rPr>
              <a:t>  case to naively expect that this change of the wave function of X(3872) may increase the magnitude of </a:t>
            </a:r>
            <a:r>
              <a:rPr lang="en-US" altLang="zh-CN" sz="2000" dirty="0" err="1" smtClean="0">
                <a:solidFill>
                  <a:srgbClr val="008000"/>
                </a:solidFill>
              </a:rPr>
              <a:t>radiative</a:t>
            </a:r>
            <a:r>
              <a:rPr lang="en-US" altLang="zh-CN" sz="2000" dirty="0" smtClean="0">
                <a:solidFill>
                  <a:srgbClr val="008000"/>
                </a:solidFill>
              </a:rPr>
              <a:t> decay width of X(3872).</a:t>
            </a:r>
          </a:p>
          <a:p>
            <a:pPr>
              <a:buFont typeface="Wingdings" pitchFamily="2" charset="2"/>
              <a:buChar char="Ø"/>
            </a:pPr>
            <a:endParaRPr lang="en-US" altLang="zh-CN" sz="1400" dirty="0" smtClean="0"/>
          </a:p>
          <a:p>
            <a:pPr>
              <a:buFont typeface="Wingdings" pitchFamily="2" charset="2"/>
              <a:buChar char="Ø"/>
            </a:pPr>
            <a:r>
              <a:rPr lang="en-US" altLang="zh-CN" sz="2000" dirty="0" smtClean="0"/>
              <a:t> </a:t>
            </a:r>
            <a:r>
              <a:rPr lang="en-US" altLang="zh-CN" sz="2000" dirty="0" smtClean="0">
                <a:solidFill>
                  <a:srgbClr val="00B0F0"/>
                </a:solidFill>
              </a:rPr>
              <a:t>In case other constituent is included, the probabilities of the relevant components should be fitted from data again so the magnitudes of the partial widths should be studied in detail.</a:t>
            </a:r>
            <a:endParaRPr lang="zh-CN" altLang="en-US" sz="2000" dirty="0">
              <a:solidFill>
                <a:srgbClr val="00B0F0"/>
              </a:solidFill>
            </a:endParaRPr>
          </a:p>
        </p:txBody>
      </p:sp>
      <p:sp>
        <p:nvSpPr>
          <p:cNvPr id="4" name="TextBox 3"/>
          <p:cNvSpPr txBox="1"/>
          <p:nvPr/>
        </p:nvSpPr>
        <p:spPr>
          <a:xfrm>
            <a:off x="539552" y="5805264"/>
            <a:ext cx="7920880" cy="646331"/>
          </a:xfrm>
          <a:prstGeom prst="rect">
            <a:avLst/>
          </a:prstGeom>
          <a:solidFill>
            <a:srgbClr val="FF3300"/>
          </a:solidFill>
        </p:spPr>
        <p:txBody>
          <a:bodyPr wrap="square" rtlCol="0">
            <a:spAutoFit/>
          </a:bodyPr>
          <a:lstStyle/>
          <a:p>
            <a:r>
              <a:rPr lang="en-US" altLang="zh-CN" b="1" dirty="0" smtClean="0"/>
              <a:t>The precise measurement of the strong decay widths can provide some clues on the structure of X(3872).</a:t>
            </a:r>
            <a:endParaRPr lang="zh-CN" altLang="en-US" b="1" dirty="0"/>
          </a:p>
        </p:txBody>
      </p:sp>
      <p:sp>
        <p:nvSpPr>
          <p:cNvPr id="5" name="日期占位符 4"/>
          <p:cNvSpPr>
            <a:spLocks noGrp="1"/>
          </p:cNvSpPr>
          <p:nvPr>
            <p:ph type="dt" sz="half" idx="10"/>
          </p:nvPr>
        </p:nvSpPr>
        <p:spPr/>
        <p:txBody>
          <a:bodyPr/>
          <a:lstStyle/>
          <a:p>
            <a:fld id="{7BF1DF84-2B15-48AE-B5F0-674802714F2E}" type="datetime1">
              <a:rPr lang="zh-CN" altLang="en-US" smtClean="0"/>
              <a:pPr/>
              <a:t>2010-10-21</a:t>
            </a:fld>
            <a:endParaRPr lang="zh-CN" altLang="en-US"/>
          </a:p>
        </p:txBody>
      </p:sp>
      <p:sp>
        <p:nvSpPr>
          <p:cNvPr id="6" name="灯片编号占位符 5"/>
          <p:cNvSpPr>
            <a:spLocks noGrp="1"/>
          </p:cNvSpPr>
          <p:nvPr>
            <p:ph type="sldNum" sz="quarter" idx="12"/>
          </p:nvPr>
        </p:nvSpPr>
        <p:spPr/>
        <p:txBody>
          <a:bodyPr/>
          <a:lstStyle/>
          <a:p>
            <a:fld id="{1B10B6A9-5B2B-44B5-BF60-43B1D7C195DB}" type="slidenum">
              <a:rPr lang="zh-CN" altLang="en-US" smtClean="0"/>
              <a:pPr/>
              <a:t>17</a:t>
            </a:fld>
            <a:endParaRPr lang="zh-CN" altLang="en-US"/>
          </a:p>
        </p:txBody>
      </p:sp>
      <p:sp>
        <p:nvSpPr>
          <p:cNvPr id="7" name="页脚占位符 6"/>
          <p:cNvSpPr>
            <a:spLocks noGrp="1"/>
          </p:cNvSpPr>
          <p:nvPr>
            <p:ph type="ftr" sz="quarter" idx="11"/>
          </p:nvPr>
        </p:nvSpPr>
        <p:spPr/>
        <p:txBody>
          <a:bodyPr/>
          <a:lstStyle/>
          <a:p>
            <a:r>
              <a:rPr lang="en-US" altLang="zh-CN" smtClean="0"/>
              <a:t>Charm2010,Beijing</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4450" name="Picture 2"/>
          <p:cNvPicPr>
            <a:picLocks noChangeAspect="1" noChangeArrowheads="1"/>
          </p:cNvPicPr>
          <p:nvPr/>
        </p:nvPicPr>
        <p:blipFill>
          <a:blip r:embed="rId2" cstate="print"/>
          <a:srcRect/>
          <a:stretch>
            <a:fillRect/>
          </a:stretch>
        </p:blipFill>
        <p:spPr bwMode="auto">
          <a:xfrm>
            <a:off x="2339752" y="404664"/>
            <a:ext cx="4300365" cy="473769"/>
          </a:xfrm>
          <a:prstGeom prst="rect">
            <a:avLst/>
          </a:prstGeom>
          <a:noFill/>
          <a:ln w="9525">
            <a:noFill/>
            <a:miter lim="800000"/>
            <a:headEnd/>
            <a:tailEnd/>
          </a:ln>
        </p:spPr>
      </p:pic>
      <p:pic>
        <p:nvPicPr>
          <p:cNvPr id="104451" name="Picture 3"/>
          <p:cNvPicPr>
            <a:picLocks noChangeAspect="1" noChangeArrowheads="1"/>
          </p:cNvPicPr>
          <p:nvPr/>
        </p:nvPicPr>
        <p:blipFill>
          <a:blip r:embed="rId3" cstate="print"/>
          <a:srcRect/>
          <a:stretch>
            <a:fillRect/>
          </a:stretch>
        </p:blipFill>
        <p:spPr bwMode="auto">
          <a:xfrm>
            <a:off x="971600" y="1052736"/>
            <a:ext cx="7088181" cy="2232248"/>
          </a:xfrm>
          <a:prstGeom prst="rect">
            <a:avLst/>
          </a:prstGeom>
          <a:noFill/>
          <a:ln w="9525">
            <a:noFill/>
            <a:miter lim="800000"/>
            <a:headEnd/>
            <a:tailEnd/>
          </a:ln>
        </p:spPr>
      </p:pic>
      <p:pic>
        <p:nvPicPr>
          <p:cNvPr id="97282" name="Picture 2"/>
          <p:cNvPicPr>
            <a:picLocks noChangeAspect="1" noChangeArrowheads="1"/>
          </p:cNvPicPr>
          <p:nvPr/>
        </p:nvPicPr>
        <p:blipFill>
          <a:blip r:embed="rId4" cstate="print"/>
          <a:srcRect/>
          <a:stretch>
            <a:fillRect/>
          </a:stretch>
        </p:blipFill>
        <p:spPr bwMode="auto">
          <a:xfrm>
            <a:off x="251520" y="3467447"/>
            <a:ext cx="8570549" cy="2841873"/>
          </a:xfrm>
          <a:prstGeom prst="rect">
            <a:avLst/>
          </a:prstGeom>
          <a:noFill/>
          <a:ln w="25400">
            <a:solidFill>
              <a:srgbClr val="FF3300"/>
            </a:solidFill>
            <a:miter lim="800000"/>
            <a:headEnd/>
            <a:tailEnd/>
          </a:ln>
        </p:spPr>
      </p:pic>
      <p:sp>
        <p:nvSpPr>
          <p:cNvPr id="9" name="日期占位符 8"/>
          <p:cNvSpPr>
            <a:spLocks noGrp="1"/>
          </p:cNvSpPr>
          <p:nvPr>
            <p:ph type="dt" sz="half" idx="10"/>
          </p:nvPr>
        </p:nvSpPr>
        <p:spPr/>
        <p:txBody>
          <a:bodyPr/>
          <a:lstStyle/>
          <a:p>
            <a:fld id="{A92D067C-5D6C-4436-A8C6-1D7D233DDC95}" type="datetime1">
              <a:rPr lang="zh-CN" altLang="en-US" smtClean="0"/>
              <a:pPr/>
              <a:t>2010-10-21</a:t>
            </a:fld>
            <a:endParaRPr lang="zh-CN" altLang="en-US"/>
          </a:p>
        </p:txBody>
      </p:sp>
      <p:sp>
        <p:nvSpPr>
          <p:cNvPr id="10" name="灯片编号占位符 9"/>
          <p:cNvSpPr>
            <a:spLocks noGrp="1"/>
          </p:cNvSpPr>
          <p:nvPr>
            <p:ph type="sldNum" sz="quarter" idx="12"/>
          </p:nvPr>
        </p:nvSpPr>
        <p:spPr/>
        <p:txBody>
          <a:bodyPr/>
          <a:lstStyle/>
          <a:p>
            <a:fld id="{1B10B6A9-5B2B-44B5-BF60-43B1D7C195DB}" type="slidenum">
              <a:rPr lang="zh-CN" altLang="en-US" smtClean="0"/>
              <a:pPr/>
              <a:t>18</a:t>
            </a:fld>
            <a:endParaRPr lang="zh-CN" altLang="en-US"/>
          </a:p>
        </p:txBody>
      </p:sp>
      <p:sp>
        <p:nvSpPr>
          <p:cNvPr id="11" name="页脚占位符 10"/>
          <p:cNvSpPr>
            <a:spLocks noGrp="1"/>
          </p:cNvSpPr>
          <p:nvPr>
            <p:ph type="ftr" sz="quarter" idx="11"/>
          </p:nvPr>
        </p:nvSpPr>
        <p:spPr/>
        <p:txBody>
          <a:bodyPr/>
          <a:lstStyle/>
          <a:p>
            <a:r>
              <a:rPr lang="en-US" altLang="zh-CN" smtClean="0"/>
              <a:t>Charm2010,Beijing</a:t>
            </a:r>
            <a:endParaRPr lang="zh-CN"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51520" y="651460"/>
            <a:ext cx="8640960" cy="3785652"/>
          </a:xfrm>
          <a:prstGeom prst="rect">
            <a:avLst/>
          </a:prstGeom>
          <a:solidFill>
            <a:schemeClr val="accent4">
              <a:lumMod val="40000"/>
              <a:lumOff val="60000"/>
            </a:schemeClr>
          </a:solidFill>
        </p:spPr>
        <p:txBody>
          <a:bodyPr wrap="square" rtlCol="0">
            <a:spAutoFit/>
          </a:bodyPr>
          <a:lstStyle/>
          <a:p>
            <a:r>
              <a:rPr lang="en-US" altLang="zh-CN" sz="2000" dirty="0" smtClean="0"/>
              <a:t>Similarly, the introduction of other components may change our numerical results.</a:t>
            </a:r>
          </a:p>
          <a:p>
            <a:r>
              <a:rPr lang="en-US" altLang="zh-CN" sz="2000" dirty="0" smtClean="0"/>
              <a:t> </a:t>
            </a:r>
          </a:p>
          <a:p>
            <a:pPr>
              <a:buFont typeface="Wingdings" pitchFamily="2" charset="2"/>
              <a:buChar char="Ø"/>
            </a:pPr>
            <a:r>
              <a:rPr lang="en-US" altLang="zh-CN" sz="2000" dirty="0" smtClean="0"/>
              <a:t> </a:t>
            </a:r>
            <a:r>
              <a:rPr lang="en-US" altLang="zh-CN" sz="2000" dirty="0" smtClean="0">
                <a:solidFill>
                  <a:srgbClr val="FFFF00"/>
                </a:solidFill>
              </a:rPr>
              <a:t>In case of the </a:t>
            </a:r>
            <a:r>
              <a:rPr lang="en-US" altLang="zh-CN" sz="2000" dirty="0" err="1" smtClean="0">
                <a:solidFill>
                  <a:srgbClr val="FFFF00"/>
                </a:solidFill>
              </a:rPr>
              <a:t>charmonium</a:t>
            </a:r>
            <a:r>
              <a:rPr lang="en-US" altLang="zh-CN" sz="2000" dirty="0" smtClean="0">
                <a:solidFill>
                  <a:srgbClr val="FFFF00"/>
                </a:solidFill>
              </a:rPr>
              <a:t>  component is included, the magnitudes for the partial widths might be changed but the ratio for the partial widths must be kept since the </a:t>
            </a:r>
            <a:r>
              <a:rPr lang="en-US" altLang="zh-CN" sz="2000" dirty="0" err="1" smtClean="0">
                <a:solidFill>
                  <a:srgbClr val="FFFF00"/>
                </a:solidFill>
              </a:rPr>
              <a:t>charmonium</a:t>
            </a:r>
            <a:r>
              <a:rPr lang="en-US" altLang="zh-CN" sz="2000" dirty="0" smtClean="0">
                <a:solidFill>
                  <a:srgbClr val="FFFF00"/>
                </a:solidFill>
              </a:rPr>
              <a:t>  component is a definitely </a:t>
            </a:r>
            <a:r>
              <a:rPr lang="en-US" altLang="zh-CN" sz="2000" dirty="0" err="1" smtClean="0">
                <a:solidFill>
                  <a:srgbClr val="FFFF00"/>
                </a:solidFill>
              </a:rPr>
              <a:t>isospin</a:t>
            </a:r>
            <a:r>
              <a:rPr lang="en-US" altLang="zh-CN" sz="2000" dirty="0" smtClean="0">
                <a:solidFill>
                  <a:srgbClr val="FFFF00"/>
                </a:solidFill>
              </a:rPr>
              <a:t> singlet so it does not contribute to the </a:t>
            </a:r>
            <a:r>
              <a:rPr lang="en-US" altLang="zh-CN" sz="2000" dirty="0" err="1" smtClean="0">
                <a:solidFill>
                  <a:srgbClr val="FFFF00"/>
                </a:solidFill>
              </a:rPr>
              <a:t>isospin</a:t>
            </a:r>
            <a:r>
              <a:rPr lang="en-US" altLang="zh-CN" sz="2000" dirty="0" smtClean="0">
                <a:solidFill>
                  <a:srgbClr val="FFFF00"/>
                </a:solidFill>
              </a:rPr>
              <a:t> violating decays . </a:t>
            </a:r>
          </a:p>
          <a:p>
            <a:pPr>
              <a:buFont typeface="Wingdings" pitchFamily="2" charset="2"/>
              <a:buChar char="Ø"/>
            </a:pPr>
            <a:endParaRPr lang="en-US" altLang="zh-CN" sz="2000" dirty="0" smtClean="0"/>
          </a:p>
          <a:p>
            <a:pPr>
              <a:buFont typeface="Wingdings" pitchFamily="2" charset="2"/>
              <a:buChar char="Ø"/>
            </a:pPr>
            <a:r>
              <a:rPr lang="en-US" altLang="zh-CN" sz="2000" dirty="0" smtClean="0">
                <a:solidFill>
                  <a:schemeClr val="accent6">
                    <a:lumMod val="50000"/>
                  </a:schemeClr>
                </a:solidFill>
              </a:rPr>
              <a:t>The same conclusion can </a:t>
            </a:r>
            <a:r>
              <a:rPr lang="en-US" altLang="zh-CN" sz="2000" dirty="0" err="1" smtClean="0">
                <a:solidFill>
                  <a:schemeClr val="accent6">
                    <a:lumMod val="50000"/>
                  </a:schemeClr>
                </a:solidFill>
              </a:rPr>
              <a:t>bedrown</a:t>
            </a:r>
            <a:r>
              <a:rPr lang="en-US" altLang="zh-CN" sz="2000" dirty="0" smtClean="0">
                <a:solidFill>
                  <a:schemeClr val="accent6">
                    <a:lumMod val="50000"/>
                  </a:schemeClr>
                </a:solidFill>
              </a:rPr>
              <a:t> if J/</a:t>
            </a:r>
            <a:r>
              <a:rPr lang="el-GR" altLang="zh-CN" sz="2000" dirty="0" smtClean="0">
                <a:solidFill>
                  <a:schemeClr val="accent6">
                    <a:lumMod val="50000"/>
                  </a:schemeClr>
                </a:solidFill>
              </a:rPr>
              <a:t>ψω</a:t>
            </a:r>
            <a:r>
              <a:rPr lang="en-US" altLang="zh-CN" sz="2000" dirty="0" smtClean="0">
                <a:solidFill>
                  <a:schemeClr val="accent6">
                    <a:lumMod val="50000"/>
                  </a:schemeClr>
                </a:solidFill>
              </a:rPr>
              <a:t> are constituents of X(3872).</a:t>
            </a:r>
          </a:p>
          <a:p>
            <a:pPr>
              <a:buFont typeface="Wingdings" pitchFamily="2" charset="2"/>
              <a:buChar char="Ø"/>
            </a:pPr>
            <a:endParaRPr lang="en-US" altLang="zh-CN" sz="2000" dirty="0" smtClean="0"/>
          </a:p>
          <a:p>
            <a:pPr>
              <a:buFont typeface="Wingdings" pitchFamily="2" charset="2"/>
              <a:buChar char="Ø"/>
            </a:pPr>
            <a:r>
              <a:rPr lang="en-US" altLang="zh-CN" sz="2000" dirty="0" smtClean="0"/>
              <a:t> However complication arises if X(3872) has a J/</a:t>
            </a:r>
            <a:r>
              <a:rPr lang="el-GR" altLang="zh-CN" sz="2000" dirty="0" smtClean="0"/>
              <a:t>ψρ</a:t>
            </a:r>
            <a:r>
              <a:rPr lang="en-US" altLang="zh-CN" sz="2000" dirty="0" smtClean="0"/>
              <a:t> component as was done . This is because the component J/</a:t>
            </a:r>
            <a:r>
              <a:rPr lang="el-GR" altLang="zh-CN" sz="2000" dirty="0" smtClean="0"/>
              <a:t>ψρ</a:t>
            </a:r>
            <a:r>
              <a:rPr lang="en-US" altLang="zh-CN" sz="2000" dirty="0" smtClean="0"/>
              <a:t>  gives a contribution to the </a:t>
            </a:r>
            <a:r>
              <a:rPr lang="en-US" altLang="zh-CN" sz="2000" dirty="0" err="1" smtClean="0"/>
              <a:t>isospin</a:t>
            </a:r>
            <a:r>
              <a:rPr lang="en-US" altLang="zh-CN" sz="2000" dirty="0" smtClean="0"/>
              <a:t> violating decays.</a:t>
            </a:r>
            <a:endParaRPr lang="zh-CN" altLang="en-US" sz="2000" dirty="0"/>
          </a:p>
        </p:txBody>
      </p:sp>
      <p:pic>
        <p:nvPicPr>
          <p:cNvPr id="105474" name="Picture 2"/>
          <p:cNvPicPr>
            <a:picLocks noChangeAspect="1" noChangeArrowheads="1"/>
          </p:cNvPicPr>
          <p:nvPr/>
        </p:nvPicPr>
        <p:blipFill>
          <a:blip r:embed="rId2" cstate="print"/>
          <a:srcRect/>
          <a:stretch>
            <a:fillRect/>
          </a:stretch>
        </p:blipFill>
        <p:spPr bwMode="auto">
          <a:xfrm>
            <a:off x="251520" y="5013176"/>
            <a:ext cx="8618294" cy="1115566"/>
          </a:xfrm>
          <a:prstGeom prst="rect">
            <a:avLst/>
          </a:prstGeom>
          <a:noFill/>
          <a:ln w="25400">
            <a:solidFill>
              <a:srgbClr val="FF3300"/>
            </a:solidFill>
            <a:miter lim="800000"/>
            <a:headEnd/>
            <a:tailEnd/>
          </a:ln>
        </p:spPr>
      </p:pic>
      <p:sp>
        <p:nvSpPr>
          <p:cNvPr id="5" name="日期占位符 4"/>
          <p:cNvSpPr>
            <a:spLocks noGrp="1"/>
          </p:cNvSpPr>
          <p:nvPr>
            <p:ph type="dt" sz="half" idx="10"/>
          </p:nvPr>
        </p:nvSpPr>
        <p:spPr/>
        <p:txBody>
          <a:bodyPr/>
          <a:lstStyle/>
          <a:p>
            <a:fld id="{44F4598F-F758-49AF-B469-39DFBBFFCD96}" type="datetime1">
              <a:rPr lang="zh-CN" altLang="en-US" smtClean="0"/>
              <a:pPr/>
              <a:t>2010-10-21</a:t>
            </a:fld>
            <a:endParaRPr lang="zh-CN" altLang="en-US"/>
          </a:p>
        </p:txBody>
      </p:sp>
      <p:sp>
        <p:nvSpPr>
          <p:cNvPr id="6" name="灯片编号占位符 5"/>
          <p:cNvSpPr>
            <a:spLocks noGrp="1"/>
          </p:cNvSpPr>
          <p:nvPr>
            <p:ph type="sldNum" sz="quarter" idx="12"/>
          </p:nvPr>
        </p:nvSpPr>
        <p:spPr/>
        <p:txBody>
          <a:bodyPr/>
          <a:lstStyle/>
          <a:p>
            <a:fld id="{1B10B6A9-5B2B-44B5-BF60-43B1D7C195DB}" type="slidenum">
              <a:rPr lang="zh-CN" altLang="en-US" smtClean="0"/>
              <a:pPr/>
              <a:t>19</a:t>
            </a:fld>
            <a:endParaRPr lang="zh-CN" altLang="en-US"/>
          </a:p>
        </p:txBody>
      </p:sp>
      <p:sp>
        <p:nvSpPr>
          <p:cNvPr id="7" name="页脚占位符 6"/>
          <p:cNvSpPr>
            <a:spLocks noGrp="1"/>
          </p:cNvSpPr>
          <p:nvPr>
            <p:ph type="ftr" sz="quarter" idx="11"/>
          </p:nvPr>
        </p:nvSpPr>
        <p:spPr/>
        <p:txBody>
          <a:bodyPr/>
          <a:lstStyle/>
          <a:p>
            <a:r>
              <a:rPr lang="en-US" altLang="zh-CN" smtClean="0"/>
              <a:t>Charm2010,Beijing</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5474"/>
                                        </p:tgtEl>
                                        <p:attrNameLst>
                                          <p:attrName>style.visibility</p:attrName>
                                        </p:attrNameLst>
                                      </p:cBhvr>
                                      <p:to>
                                        <p:strVal val="visible"/>
                                      </p:to>
                                    </p:set>
                                    <p:anim calcmode="lin" valueType="num">
                                      <p:cBhvr additive="base">
                                        <p:cTn id="25" dur="500" fill="hold"/>
                                        <p:tgtEl>
                                          <p:spTgt spid="105474"/>
                                        </p:tgtEl>
                                        <p:attrNameLst>
                                          <p:attrName>ppt_x</p:attrName>
                                        </p:attrNameLst>
                                      </p:cBhvr>
                                      <p:tavLst>
                                        <p:tav tm="0">
                                          <p:val>
                                            <p:strVal val="#ppt_x"/>
                                          </p:val>
                                        </p:tav>
                                        <p:tav tm="100000">
                                          <p:val>
                                            <p:strVal val="#ppt_x"/>
                                          </p:val>
                                        </p:tav>
                                      </p:tavLst>
                                    </p:anim>
                                    <p:anim calcmode="lin" valueType="num">
                                      <p:cBhvr additive="base">
                                        <p:cTn id="26" dur="500" fill="hold"/>
                                        <p:tgtEl>
                                          <p:spTgt spid="1054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Outline</a:t>
            </a:r>
            <a:endParaRPr lang="zh-CN" altLang="en-US" dirty="0"/>
          </a:p>
        </p:txBody>
      </p:sp>
      <p:sp>
        <p:nvSpPr>
          <p:cNvPr id="3" name="内容占位符 2"/>
          <p:cNvSpPr>
            <a:spLocks noGrp="1"/>
          </p:cNvSpPr>
          <p:nvPr>
            <p:ph idx="1"/>
          </p:nvPr>
        </p:nvSpPr>
        <p:spPr>
          <a:xfrm>
            <a:off x="395536" y="2132856"/>
            <a:ext cx="8229600" cy="3052935"/>
          </a:xfrm>
          <a:solidFill>
            <a:schemeClr val="bg1"/>
          </a:solidFill>
        </p:spPr>
        <p:txBody>
          <a:bodyPr/>
          <a:lstStyle/>
          <a:p>
            <a:pPr marL="571500" indent="-571500">
              <a:buFont typeface="+mj-lt"/>
              <a:buAutoNum type="romanUcPeriod"/>
            </a:pPr>
            <a:r>
              <a:rPr lang="en-US" altLang="zh-CN" dirty="0" smtClean="0">
                <a:latin typeface="Batang" pitchFamily="18" charset="-127"/>
                <a:ea typeface="Batang" pitchFamily="18" charset="-127"/>
              </a:rPr>
              <a:t>Introduction</a:t>
            </a:r>
          </a:p>
          <a:p>
            <a:pPr marL="571500" indent="-571500">
              <a:buFont typeface="+mj-lt"/>
              <a:buAutoNum type="romanUcPeriod"/>
            </a:pPr>
            <a:r>
              <a:rPr lang="en-US" altLang="zh-CN" dirty="0" err="1" smtClean="0">
                <a:latin typeface="Batang" pitchFamily="18" charset="-127"/>
                <a:ea typeface="Batang" pitchFamily="18" charset="-127"/>
              </a:rPr>
              <a:t>Hadronic</a:t>
            </a:r>
            <a:r>
              <a:rPr lang="en-US" altLang="zh-CN" dirty="0" smtClean="0">
                <a:latin typeface="Batang" pitchFamily="18" charset="-127"/>
                <a:ea typeface="Batang" pitchFamily="18" charset="-127"/>
              </a:rPr>
              <a:t> Molecular Structure of X(3872) with J</a:t>
            </a:r>
            <a:r>
              <a:rPr lang="en-US" altLang="zh-CN" baseline="30000" dirty="0" smtClean="0">
                <a:latin typeface="Batang" pitchFamily="18" charset="-127"/>
                <a:ea typeface="Batang" pitchFamily="18" charset="-127"/>
              </a:rPr>
              <a:t>PC </a:t>
            </a:r>
            <a:r>
              <a:rPr lang="en-US" altLang="zh-CN" dirty="0" smtClean="0">
                <a:latin typeface="Batang" pitchFamily="18" charset="-127"/>
                <a:ea typeface="Batang" pitchFamily="18" charset="-127"/>
              </a:rPr>
              <a:t>= 2</a:t>
            </a:r>
            <a:r>
              <a:rPr lang="en-US" altLang="zh-CN" baseline="30000" dirty="0" smtClean="0">
                <a:latin typeface="Batang" pitchFamily="18" charset="-127"/>
                <a:ea typeface="Batang" pitchFamily="18" charset="-127"/>
              </a:rPr>
              <a:t>-+</a:t>
            </a:r>
            <a:endParaRPr lang="en-US" altLang="zh-CN" dirty="0" smtClean="0">
              <a:latin typeface="Batang" pitchFamily="18" charset="-127"/>
              <a:ea typeface="Batang" pitchFamily="18" charset="-127"/>
            </a:endParaRPr>
          </a:p>
          <a:p>
            <a:pPr marL="571500" indent="-571500">
              <a:buFont typeface="+mj-lt"/>
              <a:buAutoNum type="romanUcPeriod"/>
            </a:pPr>
            <a:r>
              <a:rPr lang="en-US" altLang="zh-CN" dirty="0" smtClean="0">
                <a:latin typeface="Batang" pitchFamily="18" charset="-127"/>
                <a:ea typeface="Batang" pitchFamily="18" charset="-127"/>
              </a:rPr>
              <a:t>Numerical Results and Discussions</a:t>
            </a:r>
          </a:p>
          <a:p>
            <a:pPr marL="571500" indent="-571500">
              <a:buFont typeface="+mj-lt"/>
              <a:buAutoNum type="romanUcPeriod"/>
            </a:pPr>
            <a:r>
              <a:rPr lang="en-US" altLang="zh-CN" dirty="0" smtClean="0">
                <a:latin typeface="Batang" pitchFamily="18" charset="-127"/>
                <a:ea typeface="Batang" pitchFamily="18" charset="-127"/>
              </a:rPr>
              <a:t>Conclusions</a:t>
            </a:r>
            <a:endParaRPr lang="zh-CN" altLang="en-US" dirty="0">
              <a:latin typeface="Batang" pitchFamily="18" charset="-127"/>
              <a:ea typeface="Batang" pitchFamily="18" charset="-127"/>
            </a:endParaRPr>
          </a:p>
        </p:txBody>
      </p:sp>
      <p:sp>
        <p:nvSpPr>
          <p:cNvPr id="4" name="日期占位符 3"/>
          <p:cNvSpPr>
            <a:spLocks noGrp="1"/>
          </p:cNvSpPr>
          <p:nvPr>
            <p:ph type="dt" sz="half" idx="10"/>
          </p:nvPr>
        </p:nvSpPr>
        <p:spPr/>
        <p:txBody>
          <a:bodyPr/>
          <a:lstStyle/>
          <a:p>
            <a:fld id="{F99FD287-32A4-4744-A988-1AC483011D29}" type="datetime1">
              <a:rPr lang="zh-CN" altLang="en-US" smtClean="0"/>
              <a:pPr/>
              <a:t>2010-10-21</a:t>
            </a:fld>
            <a:endParaRPr lang="zh-CN" altLang="en-US"/>
          </a:p>
        </p:txBody>
      </p:sp>
      <p:sp>
        <p:nvSpPr>
          <p:cNvPr id="5" name="灯片编号占位符 4"/>
          <p:cNvSpPr>
            <a:spLocks noGrp="1"/>
          </p:cNvSpPr>
          <p:nvPr>
            <p:ph type="sldNum" sz="quarter" idx="12"/>
          </p:nvPr>
        </p:nvSpPr>
        <p:spPr/>
        <p:txBody>
          <a:bodyPr/>
          <a:lstStyle/>
          <a:p>
            <a:fld id="{1B10B6A9-5B2B-44B5-BF60-43B1D7C195DB}" type="slidenum">
              <a:rPr lang="zh-CN" altLang="en-US" smtClean="0"/>
              <a:pPr/>
              <a:t>2</a:t>
            </a:fld>
            <a:endParaRPr lang="zh-CN" altLang="en-US"/>
          </a:p>
        </p:txBody>
      </p:sp>
      <p:sp>
        <p:nvSpPr>
          <p:cNvPr id="6" name="页脚占位符 5"/>
          <p:cNvSpPr>
            <a:spLocks noGrp="1"/>
          </p:cNvSpPr>
          <p:nvPr>
            <p:ph type="ftr" sz="quarter" idx="11"/>
          </p:nvPr>
        </p:nvSpPr>
        <p:spPr/>
        <p:txBody>
          <a:bodyPr/>
          <a:lstStyle/>
          <a:p>
            <a:r>
              <a:rPr lang="en-US" altLang="zh-CN" smtClean="0"/>
              <a:t>Charm2010,Beijing</a:t>
            </a:r>
            <a:endParaRPr lang="zh-CN"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16632"/>
            <a:ext cx="8229600" cy="1143000"/>
          </a:xfrm>
        </p:spPr>
        <p:txBody>
          <a:bodyPr/>
          <a:lstStyle/>
          <a:p>
            <a:r>
              <a:rPr lang="en-US" altLang="zh-CN" dirty="0" smtClean="0"/>
              <a:t>IV. Conclusion</a:t>
            </a:r>
            <a:endParaRPr lang="zh-CN" altLang="en-US" dirty="0"/>
          </a:p>
        </p:txBody>
      </p:sp>
      <p:sp>
        <p:nvSpPr>
          <p:cNvPr id="3" name="TextBox 2"/>
          <p:cNvSpPr txBox="1"/>
          <p:nvPr/>
        </p:nvSpPr>
        <p:spPr>
          <a:xfrm>
            <a:off x="467544" y="1270501"/>
            <a:ext cx="8208912" cy="646331"/>
          </a:xfrm>
          <a:prstGeom prst="rect">
            <a:avLst/>
          </a:prstGeom>
          <a:solidFill>
            <a:schemeClr val="bg1"/>
          </a:solidFill>
          <a:ln w="25400">
            <a:solidFill>
              <a:srgbClr val="FF3300"/>
            </a:solidFill>
          </a:ln>
        </p:spPr>
        <p:txBody>
          <a:bodyPr wrap="square" rtlCol="0">
            <a:spAutoFit/>
          </a:bodyPr>
          <a:lstStyle/>
          <a:p>
            <a:r>
              <a:rPr lang="en-US" altLang="zh-CN" dirty="0" smtClean="0"/>
              <a:t> By regarding the hidden charm state X(3872) as a DD* bound state, we studied its </a:t>
            </a:r>
            <a:r>
              <a:rPr lang="en-US" altLang="zh-CN" dirty="0" err="1" smtClean="0"/>
              <a:t>radiative</a:t>
            </a:r>
            <a:r>
              <a:rPr lang="en-US" altLang="zh-CN" dirty="0" smtClean="0"/>
              <a:t> and strong decays in the effective </a:t>
            </a:r>
            <a:r>
              <a:rPr lang="en-US" altLang="zh-CN" dirty="0" err="1" smtClean="0"/>
              <a:t>Lagrangian</a:t>
            </a:r>
            <a:r>
              <a:rPr lang="en-US" altLang="zh-CN" dirty="0" smtClean="0"/>
              <a:t> approach.</a:t>
            </a:r>
            <a:endParaRPr lang="zh-CN" altLang="en-US" dirty="0"/>
          </a:p>
        </p:txBody>
      </p:sp>
      <p:pic>
        <p:nvPicPr>
          <p:cNvPr id="106498" name="Picture 2"/>
          <p:cNvPicPr>
            <a:picLocks noChangeAspect="1" noChangeArrowheads="1"/>
          </p:cNvPicPr>
          <p:nvPr/>
        </p:nvPicPr>
        <p:blipFill>
          <a:blip r:embed="rId2" cstate="print"/>
          <a:srcRect/>
          <a:stretch>
            <a:fillRect/>
          </a:stretch>
        </p:blipFill>
        <p:spPr bwMode="auto">
          <a:xfrm>
            <a:off x="446586" y="2202557"/>
            <a:ext cx="8229870" cy="1658491"/>
          </a:xfrm>
          <a:prstGeom prst="rect">
            <a:avLst/>
          </a:prstGeom>
          <a:noFill/>
          <a:ln w="25400">
            <a:solidFill>
              <a:srgbClr val="FF3300"/>
            </a:solidFill>
            <a:miter lim="800000"/>
            <a:headEnd/>
            <a:tailEnd/>
          </a:ln>
        </p:spPr>
      </p:pic>
      <p:pic>
        <p:nvPicPr>
          <p:cNvPr id="106499" name="Picture 3"/>
          <p:cNvPicPr>
            <a:picLocks noChangeAspect="1" noChangeArrowheads="1"/>
          </p:cNvPicPr>
          <p:nvPr/>
        </p:nvPicPr>
        <p:blipFill>
          <a:blip r:embed="rId3" cstate="print"/>
          <a:srcRect/>
          <a:stretch>
            <a:fillRect/>
          </a:stretch>
        </p:blipFill>
        <p:spPr bwMode="auto">
          <a:xfrm>
            <a:off x="467544" y="4106476"/>
            <a:ext cx="8208912" cy="1338748"/>
          </a:xfrm>
          <a:prstGeom prst="rect">
            <a:avLst/>
          </a:prstGeom>
          <a:noFill/>
          <a:ln w="25400">
            <a:solidFill>
              <a:srgbClr val="FF3300"/>
            </a:solidFill>
            <a:miter lim="800000"/>
            <a:headEnd/>
            <a:tailEnd/>
          </a:ln>
        </p:spPr>
      </p:pic>
      <p:sp>
        <p:nvSpPr>
          <p:cNvPr id="6" name="日期占位符 5"/>
          <p:cNvSpPr>
            <a:spLocks noGrp="1"/>
          </p:cNvSpPr>
          <p:nvPr>
            <p:ph type="dt" sz="half" idx="10"/>
          </p:nvPr>
        </p:nvSpPr>
        <p:spPr/>
        <p:txBody>
          <a:bodyPr/>
          <a:lstStyle/>
          <a:p>
            <a:fld id="{EE182653-11CC-47B7-B895-B878CF370C7F}" type="datetime1">
              <a:rPr lang="zh-CN" altLang="en-US" smtClean="0"/>
              <a:pPr/>
              <a:t>2010-10-21</a:t>
            </a:fld>
            <a:endParaRPr lang="zh-CN" altLang="en-US"/>
          </a:p>
        </p:txBody>
      </p:sp>
      <p:sp>
        <p:nvSpPr>
          <p:cNvPr id="7" name="灯片编号占位符 6"/>
          <p:cNvSpPr>
            <a:spLocks noGrp="1"/>
          </p:cNvSpPr>
          <p:nvPr>
            <p:ph type="sldNum" sz="quarter" idx="12"/>
          </p:nvPr>
        </p:nvSpPr>
        <p:spPr/>
        <p:txBody>
          <a:bodyPr/>
          <a:lstStyle/>
          <a:p>
            <a:fld id="{1B10B6A9-5B2B-44B5-BF60-43B1D7C195DB}" type="slidenum">
              <a:rPr lang="zh-CN" altLang="en-US" smtClean="0"/>
              <a:pPr/>
              <a:t>20</a:t>
            </a:fld>
            <a:endParaRPr lang="zh-CN" altLang="en-US"/>
          </a:p>
        </p:txBody>
      </p:sp>
      <p:sp>
        <p:nvSpPr>
          <p:cNvPr id="8" name="页脚占位符 7"/>
          <p:cNvSpPr>
            <a:spLocks noGrp="1"/>
          </p:cNvSpPr>
          <p:nvPr>
            <p:ph type="ftr" sz="quarter" idx="11"/>
          </p:nvPr>
        </p:nvSpPr>
        <p:spPr/>
        <p:txBody>
          <a:bodyPr/>
          <a:lstStyle/>
          <a:p>
            <a:r>
              <a:rPr lang="en-US" altLang="zh-CN" smtClean="0"/>
              <a:t>Charm2010,Beijing</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6498"/>
                                        </p:tgtEl>
                                        <p:attrNameLst>
                                          <p:attrName>style.visibility</p:attrName>
                                        </p:attrNameLst>
                                      </p:cBhvr>
                                      <p:to>
                                        <p:strVal val="visible"/>
                                      </p:to>
                                    </p:set>
                                    <p:anim calcmode="lin" valueType="num">
                                      <p:cBhvr additive="base">
                                        <p:cTn id="7" dur="500" fill="hold"/>
                                        <p:tgtEl>
                                          <p:spTgt spid="106498"/>
                                        </p:tgtEl>
                                        <p:attrNameLst>
                                          <p:attrName>ppt_x</p:attrName>
                                        </p:attrNameLst>
                                      </p:cBhvr>
                                      <p:tavLst>
                                        <p:tav tm="0">
                                          <p:val>
                                            <p:strVal val="#ppt_x"/>
                                          </p:val>
                                        </p:tav>
                                        <p:tav tm="100000">
                                          <p:val>
                                            <p:strVal val="#ppt_x"/>
                                          </p:val>
                                        </p:tav>
                                      </p:tavLst>
                                    </p:anim>
                                    <p:anim calcmode="lin" valueType="num">
                                      <p:cBhvr additive="base">
                                        <p:cTn id="8" dur="500" fill="hold"/>
                                        <p:tgtEl>
                                          <p:spTgt spid="10649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6499"/>
                                        </p:tgtEl>
                                        <p:attrNameLst>
                                          <p:attrName>style.visibility</p:attrName>
                                        </p:attrNameLst>
                                      </p:cBhvr>
                                      <p:to>
                                        <p:strVal val="visible"/>
                                      </p:to>
                                    </p:set>
                                    <p:anim calcmode="lin" valueType="num">
                                      <p:cBhvr additive="base">
                                        <p:cTn id="13" dur="500" fill="hold"/>
                                        <p:tgtEl>
                                          <p:spTgt spid="106499"/>
                                        </p:tgtEl>
                                        <p:attrNameLst>
                                          <p:attrName>ppt_x</p:attrName>
                                        </p:attrNameLst>
                                      </p:cBhvr>
                                      <p:tavLst>
                                        <p:tav tm="0">
                                          <p:val>
                                            <p:strVal val="#ppt_x"/>
                                          </p:val>
                                        </p:tav>
                                        <p:tav tm="100000">
                                          <p:val>
                                            <p:strVal val="#ppt_x"/>
                                          </p:val>
                                        </p:tav>
                                      </p:tavLst>
                                    </p:anim>
                                    <p:anim calcmode="lin" valueType="num">
                                      <p:cBhvr additive="base">
                                        <p:cTn id="14" dur="500" fill="hold"/>
                                        <p:tgtEl>
                                          <p:spTgt spid="10649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4"/>
          <p:cNvPicPr>
            <a:picLocks noChangeAspect="1" noChangeArrowheads="1"/>
          </p:cNvPicPr>
          <p:nvPr/>
        </p:nvPicPr>
        <p:blipFill>
          <a:blip r:embed="rId2" cstate="print"/>
          <a:srcRect/>
          <a:stretch>
            <a:fillRect/>
          </a:stretch>
        </p:blipFill>
        <p:spPr bwMode="auto">
          <a:xfrm>
            <a:off x="467544" y="997500"/>
            <a:ext cx="8208912" cy="2431500"/>
          </a:xfrm>
          <a:prstGeom prst="rect">
            <a:avLst/>
          </a:prstGeom>
          <a:noFill/>
          <a:ln w="25400">
            <a:solidFill>
              <a:srgbClr val="FF3300"/>
            </a:solidFill>
            <a:miter lim="800000"/>
            <a:headEnd/>
            <a:tailEnd/>
          </a:ln>
        </p:spPr>
      </p:pic>
      <p:pic>
        <p:nvPicPr>
          <p:cNvPr id="107522" name="Picture 2"/>
          <p:cNvPicPr>
            <a:picLocks noChangeAspect="1" noChangeArrowheads="1"/>
          </p:cNvPicPr>
          <p:nvPr/>
        </p:nvPicPr>
        <p:blipFill>
          <a:blip r:embed="rId3" cstate="print"/>
          <a:srcRect/>
          <a:stretch>
            <a:fillRect/>
          </a:stretch>
        </p:blipFill>
        <p:spPr bwMode="auto">
          <a:xfrm>
            <a:off x="467544" y="4134989"/>
            <a:ext cx="8208912" cy="1022203"/>
          </a:xfrm>
          <a:prstGeom prst="rect">
            <a:avLst/>
          </a:prstGeom>
          <a:noFill/>
          <a:ln w="25400">
            <a:solidFill>
              <a:srgbClr val="FF3300"/>
            </a:solidFill>
            <a:miter lim="800000"/>
            <a:headEnd/>
            <a:tailEnd/>
          </a:ln>
        </p:spPr>
      </p:pic>
      <p:sp>
        <p:nvSpPr>
          <p:cNvPr id="5" name="日期占位符 4"/>
          <p:cNvSpPr>
            <a:spLocks noGrp="1"/>
          </p:cNvSpPr>
          <p:nvPr>
            <p:ph type="dt" sz="half" idx="10"/>
          </p:nvPr>
        </p:nvSpPr>
        <p:spPr/>
        <p:txBody>
          <a:bodyPr/>
          <a:lstStyle/>
          <a:p>
            <a:fld id="{85392977-DA2E-409D-9D74-AC465C788EF7}" type="datetime1">
              <a:rPr lang="zh-CN" altLang="en-US" smtClean="0"/>
              <a:pPr/>
              <a:t>2010-10-21</a:t>
            </a:fld>
            <a:endParaRPr lang="zh-CN" altLang="en-US"/>
          </a:p>
        </p:txBody>
      </p:sp>
      <p:sp>
        <p:nvSpPr>
          <p:cNvPr id="6" name="灯片编号占位符 5"/>
          <p:cNvSpPr>
            <a:spLocks noGrp="1"/>
          </p:cNvSpPr>
          <p:nvPr>
            <p:ph type="sldNum" sz="quarter" idx="12"/>
          </p:nvPr>
        </p:nvSpPr>
        <p:spPr/>
        <p:txBody>
          <a:bodyPr/>
          <a:lstStyle/>
          <a:p>
            <a:fld id="{1B10B6A9-5B2B-44B5-BF60-43B1D7C195DB}" type="slidenum">
              <a:rPr lang="zh-CN" altLang="en-US" smtClean="0"/>
              <a:pPr/>
              <a:t>21</a:t>
            </a:fld>
            <a:endParaRPr lang="zh-CN" altLang="en-US"/>
          </a:p>
        </p:txBody>
      </p:sp>
      <p:sp>
        <p:nvSpPr>
          <p:cNvPr id="7" name="页脚占位符 6"/>
          <p:cNvSpPr>
            <a:spLocks noGrp="1"/>
          </p:cNvSpPr>
          <p:nvPr>
            <p:ph type="ftr" sz="quarter" idx="11"/>
          </p:nvPr>
        </p:nvSpPr>
        <p:spPr/>
        <p:txBody>
          <a:bodyPr/>
          <a:lstStyle/>
          <a:p>
            <a:r>
              <a:rPr lang="en-US" altLang="zh-CN" smtClean="0"/>
              <a:t>Charm2010,Beijing</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7522"/>
                                        </p:tgtEl>
                                        <p:attrNameLst>
                                          <p:attrName>style.visibility</p:attrName>
                                        </p:attrNameLst>
                                      </p:cBhvr>
                                      <p:to>
                                        <p:strVal val="visible"/>
                                      </p:to>
                                    </p:set>
                                    <p:anim calcmode="lin" valueType="num">
                                      <p:cBhvr additive="base">
                                        <p:cTn id="7" dur="500" fill="hold"/>
                                        <p:tgtEl>
                                          <p:spTgt spid="107522"/>
                                        </p:tgtEl>
                                        <p:attrNameLst>
                                          <p:attrName>ppt_x</p:attrName>
                                        </p:attrNameLst>
                                      </p:cBhvr>
                                      <p:tavLst>
                                        <p:tav tm="0">
                                          <p:val>
                                            <p:strVal val="#ppt_x"/>
                                          </p:val>
                                        </p:tav>
                                        <p:tav tm="100000">
                                          <p:val>
                                            <p:strVal val="#ppt_x"/>
                                          </p:val>
                                        </p:tav>
                                      </p:tavLst>
                                    </p:anim>
                                    <p:anim calcmode="lin" valueType="num">
                                      <p:cBhvr additive="base">
                                        <p:cTn id="8" dur="500" fill="hold"/>
                                        <p:tgtEl>
                                          <p:spTgt spid="1075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8546" name="Picture 2"/>
          <p:cNvPicPr>
            <a:picLocks noChangeAspect="1" noChangeArrowheads="1"/>
          </p:cNvPicPr>
          <p:nvPr/>
        </p:nvPicPr>
        <p:blipFill>
          <a:blip r:embed="rId2" cstate="print"/>
          <a:srcRect/>
          <a:stretch>
            <a:fillRect/>
          </a:stretch>
        </p:blipFill>
        <p:spPr bwMode="auto">
          <a:xfrm>
            <a:off x="323528" y="4210177"/>
            <a:ext cx="8640960" cy="730991"/>
          </a:xfrm>
          <a:prstGeom prst="rect">
            <a:avLst/>
          </a:prstGeom>
          <a:noFill/>
          <a:ln w="25400">
            <a:solidFill>
              <a:srgbClr val="FF3300"/>
            </a:solidFill>
            <a:miter lim="800000"/>
            <a:headEnd/>
            <a:tailEnd/>
          </a:ln>
        </p:spPr>
      </p:pic>
      <p:pic>
        <p:nvPicPr>
          <p:cNvPr id="3" name="Picture 3"/>
          <p:cNvPicPr>
            <a:picLocks noChangeAspect="1" noChangeArrowheads="1"/>
          </p:cNvPicPr>
          <p:nvPr/>
        </p:nvPicPr>
        <p:blipFill>
          <a:blip r:embed="rId3" cstate="print"/>
          <a:srcRect/>
          <a:stretch>
            <a:fillRect/>
          </a:stretch>
        </p:blipFill>
        <p:spPr bwMode="auto">
          <a:xfrm>
            <a:off x="467544" y="1008194"/>
            <a:ext cx="8208912" cy="2708838"/>
          </a:xfrm>
          <a:prstGeom prst="rect">
            <a:avLst/>
          </a:prstGeom>
          <a:noFill/>
          <a:ln w="25400">
            <a:solidFill>
              <a:srgbClr val="FF3300"/>
            </a:solidFill>
            <a:miter lim="800000"/>
            <a:headEnd/>
            <a:tailEnd/>
          </a:ln>
        </p:spPr>
      </p:pic>
      <p:sp>
        <p:nvSpPr>
          <p:cNvPr id="4" name="日期占位符 3"/>
          <p:cNvSpPr>
            <a:spLocks noGrp="1"/>
          </p:cNvSpPr>
          <p:nvPr>
            <p:ph type="dt" sz="half" idx="10"/>
          </p:nvPr>
        </p:nvSpPr>
        <p:spPr/>
        <p:txBody>
          <a:bodyPr/>
          <a:lstStyle/>
          <a:p>
            <a:fld id="{279B3885-9D28-48ED-A088-08382B652608}" type="datetime1">
              <a:rPr lang="zh-CN" altLang="en-US" smtClean="0"/>
              <a:pPr/>
              <a:t>2010-10-21</a:t>
            </a:fld>
            <a:endParaRPr lang="zh-CN" altLang="en-US"/>
          </a:p>
        </p:txBody>
      </p:sp>
      <p:sp>
        <p:nvSpPr>
          <p:cNvPr id="5" name="灯片编号占位符 4"/>
          <p:cNvSpPr>
            <a:spLocks noGrp="1"/>
          </p:cNvSpPr>
          <p:nvPr>
            <p:ph type="sldNum" sz="quarter" idx="12"/>
          </p:nvPr>
        </p:nvSpPr>
        <p:spPr/>
        <p:txBody>
          <a:bodyPr/>
          <a:lstStyle/>
          <a:p>
            <a:fld id="{1B10B6A9-5B2B-44B5-BF60-43B1D7C195DB}" type="slidenum">
              <a:rPr lang="zh-CN" altLang="en-US" smtClean="0"/>
              <a:pPr/>
              <a:t>22</a:t>
            </a:fld>
            <a:endParaRPr lang="zh-CN" altLang="en-US"/>
          </a:p>
        </p:txBody>
      </p:sp>
      <p:sp>
        <p:nvSpPr>
          <p:cNvPr id="6" name="页脚占位符 5"/>
          <p:cNvSpPr>
            <a:spLocks noGrp="1"/>
          </p:cNvSpPr>
          <p:nvPr>
            <p:ph type="ftr" sz="quarter" idx="11"/>
          </p:nvPr>
        </p:nvSpPr>
        <p:spPr/>
        <p:txBody>
          <a:bodyPr/>
          <a:lstStyle/>
          <a:p>
            <a:r>
              <a:rPr lang="en-US" altLang="zh-CN" smtClean="0"/>
              <a:t>Charm2010,Beijing</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8546"/>
                                        </p:tgtEl>
                                        <p:attrNameLst>
                                          <p:attrName>style.visibility</p:attrName>
                                        </p:attrNameLst>
                                      </p:cBhvr>
                                      <p:to>
                                        <p:strVal val="visible"/>
                                      </p:to>
                                    </p:set>
                                    <p:anim calcmode="lin" valueType="num">
                                      <p:cBhvr additive="base">
                                        <p:cTn id="7" dur="500" fill="hold"/>
                                        <p:tgtEl>
                                          <p:spTgt spid="108546"/>
                                        </p:tgtEl>
                                        <p:attrNameLst>
                                          <p:attrName>ppt_x</p:attrName>
                                        </p:attrNameLst>
                                      </p:cBhvr>
                                      <p:tavLst>
                                        <p:tav tm="0">
                                          <p:val>
                                            <p:strVal val="#ppt_x"/>
                                          </p:val>
                                        </p:tav>
                                        <p:tav tm="100000">
                                          <p:val>
                                            <p:strVal val="#ppt_x"/>
                                          </p:val>
                                        </p:tav>
                                      </p:tavLst>
                                    </p:anim>
                                    <p:anim calcmode="lin" valueType="num">
                                      <p:cBhvr additive="base">
                                        <p:cTn id="8" dur="500" fill="hold"/>
                                        <p:tgtEl>
                                          <p:spTgt spid="10854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EB454521-B773-43ED-A243-589DE1C8E900}" type="datetime1">
              <a:rPr lang="zh-CN" altLang="en-US" smtClean="0"/>
              <a:pPr/>
              <a:t>2010-10-21</a:t>
            </a:fld>
            <a:endParaRPr lang="zh-CN" altLang="en-US"/>
          </a:p>
        </p:txBody>
      </p:sp>
      <p:sp>
        <p:nvSpPr>
          <p:cNvPr id="3" name="页脚占位符 2"/>
          <p:cNvSpPr>
            <a:spLocks noGrp="1"/>
          </p:cNvSpPr>
          <p:nvPr>
            <p:ph type="ftr" sz="quarter" idx="11"/>
          </p:nvPr>
        </p:nvSpPr>
        <p:spPr/>
        <p:txBody>
          <a:bodyPr/>
          <a:lstStyle/>
          <a:p>
            <a:r>
              <a:rPr lang="en-US" altLang="zh-CN" smtClean="0"/>
              <a:t>Charm2010,Beijing</a:t>
            </a:r>
            <a:endParaRPr lang="zh-CN" altLang="en-US"/>
          </a:p>
        </p:txBody>
      </p:sp>
      <p:sp>
        <p:nvSpPr>
          <p:cNvPr id="4" name="灯片编号占位符 3"/>
          <p:cNvSpPr>
            <a:spLocks noGrp="1"/>
          </p:cNvSpPr>
          <p:nvPr>
            <p:ph type="sldNum" sz="quarter" idx="12"/>
          </p:nvPr>
        </p:nvSpPr>
        <p:spPr/>
        <p:txBody>
          <a:bodyPr/>
          <a:lstStyle/>
          <a:p>
            <a:fld id="{1B10B6A9-5B2B-44B5-BF60-43B1D7C195DB}" type="slidenum">
              <a:rPr lang="zh-CN" altLang="en-US" smtClean="0"/>
              <a:pPr/>
              <a:t>23</a:t>
            </a:fld>
            <a:endParaRPr lang="zh-CN" altLang="en-US"/>
          </a:p>
        </p:txBody>
      </p:sp>
      <p:pic>
        <p:nvPicPr>
          <p:cNvPr id="93186" name="Picture 2"/>
          <p:cNvPicPr>
            <a:picLocks noChangeAspect="1" noChangeArrowheads="1"/>
          </p:cNvPicPr>
          <p:nvPr/>
        </p:nvPicPr>
        <p:blipFill>
          <a:blip r:embed="rId2" cstate="print"/>
          <a:srcRect/>
          <a:stretch>
            <a:fillRect/>
          </a:stretch>
        </p:blipFill>
        <p:spPr bwMode="auto">
          <a:xfrm>
            <a:off x="323528" y="260648"/>
            <a:ext cx="8424936" cy="60722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EB454521-B773-43ED-A243-589DE1C8E900}" type="datetime1">
              <a:rPr lang="zh-CN" altLang="en-US" smtClean="0"/>
              <a:pPr/>
              <a:t>2010-10-21</a:t>
            </a:fld>
            <a:endParaRPr lang="zh-CN" altLang="en-US"/>
          </a:p>
        </p:txBody>
      </p:sp>
      <p:sp>
        <p:nvSpPr>
          <p:cNvPr id="3" name="页脚占位符 2"/>
          <p:cNvSpPr>
            <a:spLocks noGrp="1"/>
          </p:cNvSpPr>
          <p:nvPr>
            <p:ph type="ftr" sz="quarter" idx="11"/>
          </p:nvPr>
        </p:nvSpPr>
        <p:spPr/>
        <p:txBody>
          <a:bodyPr/>
          <a:lstStyle/>
          <a:p>
            <a:r>
              <a:rPr lang="en-US" altLang="zh-CN" smtClean="0"/>
              <a:t>Charm2010,Beijing</a:t>
            </a:r>
            <a:endParaRPr lang="zh-CN" altLang="en-US"/>
          </a:p>
        </p:txBody>
      </p:sp>
      <p:sp>
        <p:nvSpPr>
          <p:cNvPr id="4" name="灯片编号占位符 3"/>
          <p:cNvSpPr>
            <a:spLocks noGrp="1"/>
          </p:cNvSpPr>
          <p:nvPr>
            <p:ph type="sldNum" sz="quarter" idx="12"/>
          </p:nvPr>
        </p:nvSpPr>
        <p:spPr/>
        <p:txBody>
          <a:bodyPr/>
          <a:lstStyle/>
          <a:p>
            <a:fld id="{1B10B6A9-5B2B-44B5-BF60-43B1D7C195DB}" type="slidenum">
              <a:rPr lang="zh-CN" altLang="en-US" smtClean="0"/>
              <a:pPr/>
              <a:t>24</a:t>
            </a:fld>
            <a:endParaRPr lang="zh-CN" altLang="en-US"/>
          </a:p>
        </p:txBody>
      </p:sp>
      <p:pic>
        <p:nvPicPr>
          <p:cNvPr id="94210" name="Picture 2"/>
          <p:cNvPicPr>
            <a:picLocks noChangeAspect="1" noChangeArrowheads="1"/>
          </p:cNvPicPr>
          <p:nvPr/>
        </p:nvPicPr>
        <p:blipFill>
          <a:blip r:embed="rId2" cstate="print"/>
          <a:srcRect/>
          <a:stretch>
            <a:fillRect/>
          </a:stretch>
        </p:blipFill>
        <p:spPr bwMode="auto">
          <a:xfrm>
            <a:off x="251520" y="571699"/>
            <a:ext cx="8609706" cy="523356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EB454521-B773-43ED-A243-589DE1C8E900}" type="datetime1">
              <a:rPr lang="zh-CN" altLang="en-US" smtClean="0"/>
              <a:pPr/>
              <a:t>2010-10-21</a:t>
            </a:fld>
            <a:endParaRPr lang="zh-CN" altLang="en-US"/>
          </a:p>
        </p:txBody>
      </p:sp>
      <p:sp>
        <p:nvSpPr>
          <p:cNvPr id="3" name="页脚占位符 2"/>
          <p:cNvSpPr>
            <a:spLocks noGrp="1"/>
          </p:cNvSpPr>
          <p:nvPr>
            <p:ph type="ftr" sz="quarter" idx="11"/>
          </p:nvPr>
        </p:nvSpPr>
        <p:spPr/>
        <p:txBody>
          <a:bodyPr/>
          <a:lstStyle/>
          <a:p>
            <a:r>
              <a:rPr lang="en-US" altLang="zh-CN" smtClean="0"/>
              <a:t>Charm2010,Beijing</a:t>
            </a:r>
            <a:endParaRPr lang="zh-CN" altLang="en-US"/>
          </a:p>
        </p:txBody>
      </p:sp>
      <p:sp>
        <p:nvSpPr>
          <p:cNvPr id="4" name="灯片编号占位符 3"/>
          <p:cNvSpPr>
            <a:spLocks noGrp="1"/>
          </p:cNvSpPr>
          <p:nvPr>
            <p:ph type="sldNum" sz="quarter" idx="12"/>
          </p:nvPr>
        </p:nvSpPr>
        <p:spPr/>
        <p:txBody>
          <a:bodyPr/>
          <a:lstStyle/>
          <a:p>
            <a:fld id="{1B10B6A9-5B2B-44B5-BF60-43B1D7C195DB}" type="slidenum">
              <a:rPr lang="zh-CN" altLang="en-US" smtClean="0"/>
              <a:pPr/>
              <a:t>25</a:t>
            </a:fld>
            <a:endParaRPr lang="zh-CN" altLang="en-US"/>
          </a:p>
        </p:txBody>
      </p:sp>
      <p:pic>
        <p:nvPicPr>
          <p:cNvPr id="95234" name="Picture 2"/>
          <p:cNvPicPr>
            <a:picLocks noChangeAspect="1" noChangeArrowheads="1"/>
          </p:cNvPicPr>
          <p:nvPr/>
        </p:nvPicPr>
        <p:blipFill>
          <a:blip r:embed="rId2" cstate="print"/>
          <a:srcRect/>
          <a:stretch>
            <a:fillRect/>
          </a:stretch>
        </p:blipFill>
        <p:spPr bwMode="auto">
          <a:xfrm>
            <a:off x="364918" y="510927"/>
            <a:ext cx="8455554" cy="551036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EB454521-B773-43ED-A243-589DE1C8E900}" type="datetime1">
              <a:rPr lang="zh-CN" altLang="en-US" smtClean="0"/>
              <a:pPr/>
              <a:t>2010-10-21</a:t>
            </a:fld>
            <a:endParaRPr lang="zh-CN" altLang="en-US"/>
          </a:p>
        </p:txBody>
      </p:sp>
      <p:sp>
        <p:nvSpPr>
          <p:cNvPr id="3" name="页脚占位符 2"/>
          <p:cNvSpPr>
            <a:spLocks noGrp="1"/>
          </p:cNvSpPr>
          <p:nvPr>
            <p:ph type="ftr" sz="quarter" idx="11"/>
          </p:nvPr>
        </p:nvSpPr>
        <p:spPr/>
        <p:txBody>
          <a:bodyPr/>
          <a:lstStyle/>
          <a:p>
            <a:r>
              <a:rPr lang="en-US" altLang="zh-CN" smtClean="0"/>
              <a:t>Charm2010,Beijing</a:t>
            </a:r>
            <a:endParaRPr lang="zh-CN" altLang="en-US"/>
          </a:p>
        </p:txBody>
      </p:sp>
      <p:sp>
        <p:nvSpPr>
          <p:cNvPr id="4" name="灯片编号占位符 3"/>
          <p:cNvSpPr>
            <a:spLocks noGrp="1"/>
          </p:cNvSpPr>
          <p:nvPr>
            <p:ph type="sldNum" sz="quarter" idx="12"/>
          </p:nvPr>
        </p:nvSpPr>
        <p:spPr/>
        <p:txBody>
          <a:bodyPr/>
          <a:lstStyle/>
          <a:p>
            <a:fld id="{1B10B6A9-5B2B-44B5-BF60-43B1D7C195DB}" type="slidenum">
              <a:rPr lang="zh-CN" altLang="en-US" smtClean="0"/>
              <a:pPr/>
              <a:t>26</a:t>
            </a:fld>
            <a:endParaRPr lang="zh-CN" altLang="en-US"/>
          </a:p>
        </p:txBody>
      </p:sp>
      <p:pic>
        <p:nvPicPr>
          <p:cNvPr id="96258" name="Picture 2"/>
          <p:cNvPicPr>
            <a:picLocks noChangeAspect="1" noChangeArrowheads="1"/>
          </p:cNvPicPr>
          <p:nvPr/>
        </p:nvPicPr>
        <p:blipFill>
          <a:blip r:embed="rId2" cstate="print"/>
          <a:srcRect/>
          <a:stretch>
            <a:fillRect/>
          </a:stretch>
        </p:blipFill>
        <p:spPr bwMode="auto">
          <a:xfrm>
            <a:off x="1619672" y="476672"/>
            <a:ext cx="6041805" cy="799901"/>
          </a:xfrm>
          <a:prstGeom prst="rect">
            <a:avLst/>
          </a:prstGeom>
          <a:noFill/>
          <a:ln w="9525">
            <a:noFill/>
            <a:miter lim="800000"/>
            <a:headEnd/>
            <a:tailEnd/>
          </a:ln>
        </p:spPr>
      </p:pic>
      <p:pic>
        <p:nvPicPr>
          <p:cNvPr id="96259" name="Picture 3"/>
          <p:cNvPicPr>
            <a:picLocks noChangeAspect="1" noChangeArrowheads="1"/>
          </p:cNvPicPr>
          <p:nvPr/>
        </p:nvPicPr>
        <p:blipFill>
          <a:blip r:embed="rId3" cstate="print"/>
          <a:srcRect/>
          <a:stretch>
            <a:fillRect/>
          </a:stretch>
        </p:blipFill>
        <p:spPr bwMode="auto">
          <a:xfrm>
            <a:off x="251520" y="1628800"/>
            <a:ext cx="8684229" cy="535682"/>
          </a:xfrm>
          <a:prstGeom prst="rect">
            <a:avLst/>
          </a:prstGeom>
          <a:noFill/>
          <a:ln w="9525">
            <a:noFill/>
            <a:miter lim="800000"/>
            <a:headEnd/>
            <a:tailEnd/>
          </a:ln>
        </p:spPr>
      </p:pic>
      <p:pic>
        <p:nvPicPr>
          <p:cNvPr id="96260" name="Picture 4"/>
          <p:cNvPicPr>
            <a:picLocks noChangeAspect="1" noChangeArrowheads="1"/>
          </p:cNvPicPr>
          <p:nvPr/>
        </p:nvPicPr>
        <p:blipFill>
          <a:blip r:embed="rId4" cstate="print"/>
          <a:srcRect/>
          <a:stretch>
            <a:fillRect/>
          </a:stretch>
        </p:blipFill>
        <p:spPr bwMode="auto">
          <a:xfrm>
            <a:off x="2987824" y="2384500"/>
            <a:ext cx="2588476" cy="612452"/>
          </a:xfrm>
          <a:prstGeom prst="rect">
            <a:avLst/>
          </a:prstGeom>
          <a:noFill/>
          <a:ln w="9525">
            <a:noFill/>
            <a:miter lim="800000"/>
            <a:headEnd/>
            <a:tailEnd/>
          </a:ln>
        </p:spPr>
      </p:pic>
      <p:pic>
        <p:nvPicPr>
          <p:cNvPr id="96261" name="Picture 5"/>
          <p:cNvPicPr>
            <a:picLocks noChangeAspect="1" noChangeArrowheads="1"/>
          </p:cNvPicPr>
          <p:nvPr/>
        </p:nvPicPr>
        <p:blipFill>
          <a:blip r:embed="rId5" cstate="print"/>
          <a:srcRect/>
          <a:stretch>
            <a:fillRect/>
          </a:stretch>
        </p:blipFill>
        <p:spPr bwMode="auto">
          <a:xfrm>
            <a:off x="684221" y="3455095"/>
            <a:ext cx="7848219" cy="621977"/>
          </a:xfrm>
          <a:prstGeom prst="rect">
            <a:avLst/>
          </a:prstGeom>
          <a:noFill/>
          <a:ln w="9525">
            <a:noFill/>
            <a:miter lim="800000"/>
            <a:headEnd/>
            <a:tailEnd/>
          </a:ln>
        </p:spPr>
      </p:pic>
      <p:pic>
        <p:nvPicPr>
          <p:cNvPr id="96262" name="Picture 6"/>
          <p:cNvPicPr>
            <a:picLocks noChangeAspect="1" noChangeArrowheads="1"/>
          </p:cNvPicPr>
          <p:nvPr/>
        </p:nvPicPr>
        <p:blipFill>
          <a:blip r:embed="rId6" cstate="print"/>
          <a:srcRect/>
          <a:stretch>
            <a:fillRect/>
          </a:stretch>
        </p:blipFill>
        <p:spPr bwMode="auto">
          <a:xfrm>
            <a:off x="683568" y="4339952"/>
            <a:ext cx="6538224" cy="60121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8306" name="Picture 2"/>
          <p:cNvPicPr>
            <a:picLocks noChangeAspect="1" noChangeArrowheads="1"/>
          </p:cNvPicPr>
          <p:nvPr/>
        </p:nvPicPr>
        <p:blipFill>
          <a:blip r:embed="rId2" cstate="print"/>
          <a:srcRect/>
          <a:stretch>
            <a:fillRect/>
          </a:stretch>
        </p:blipFill>
        <p:spPr bwMode="auto">
          <a:xfrm>
            <a:off x="1331640" y="332656"/>
            <a:ext cx="6743452" cy="504056"/>
          </a:xfrm>
          <a:prstGeom prst="rect">
            <a:avLst/>
          </a:prstGeom>
          <a:noFill/>
          <a:ln w="9525">
            <a:noFill/>
            <a:miter lim="800000"/>
            <a:headEnd/>
            <a:tailEnd/>
          </a:ln>
        </p:spPr>
      </p:pic>
      <p:pic>
        <p:nvPicPr>
          <p:cNvPr id="98307" name="Picture 3"/>
          <p:cNvPicPr>
            <a:picLocks noChangeAspect="1" noChangeArrowheads="1"/>
          </p:cNvPicPr>
          <p:nvPr/>
        </p:nvPicPr>
        <p:blipFill>
          <a:blip r:embed="rId3" cstate="print"/>
          <a:srcRect/>
          <a:stretch>
            <a:fillRect/>
          </a:stretch>
        </p:blipFill>
        <p:spPr bwMode="auto">
          <a:xfrm>
            <a:off x="294030" y="1340768"/>
            <a:ext cx="8526442" cy="1872208"/>
          </a:xfrm>
          <a:prstGeom prst="rect">
            <a:avLst/>
          </a:prstGeom>
          <a:noFill/>
          <a:ln w="9525">
            <a:noFill/>
            <a:miter lim="800000"/>
            <a:headEnd/>
            <a:tailEnd/>
          </a:ln>
        </p:spPr>
      </p:pic>
      <p:pic>
        <p:nvPicPr>
          <p:cNvPr id="98308" name="Picture 4"/>
          <p:cNvPicPr>
            <a:picLocks noChangeAspect="1" noChangeArrowheads="1"/>
          </p:cNvPicPr>
          <p:nvPr/>
        </p:nvPicPr>
        <p:blipFill>
          <a:blip r:embed="rId4" cstate="print"/>
          <a:srcRect/>
          <a:stretch>
            <a:fillRect/>
          </a:stretch>
        </p:blipFill>
        <p:spPr bwMode="auto">
          <a:xfrm>
            <a:off x="2627784" y="4053061"/>
            <a:ext cx="4240138" cy="744091"/>
          </a:xfrm>
          <a:prstGeom prst="rect">
            <a:avLst/>
          </a:prstGeom>
          <a:noFill/>
          <a:ln w="9525">
            <a:noFill/>
            <a:miter lim="800000"/>
            <a:headEnd/>
            <a:tailEnd/>
          </a:ln>
        </p:spPr>
      </p:pic>
      <p:sp>
        <p:nvSpPr>
          <p:cNvPr id="6" name="日期占位符 5"/>
          <p:cNvSpPr>
            <a:spLocks noGrp="1"/>
          </p:cNvSpPr>
          <p:nvPr>
            <p:ph type="dt" sz="half" idx="10"/>
          </p:nvPr>
        </p:nvSpPr>
        <p:spPr/>
        <p:txBody>
          <a:bodyPr/>
          <a:lstStyle/>
          <a:p>
            <a:fld id="{B4294B33-ACB5-46BA-B83E-E22AC86A7A04}" type="datetime1">
              <a:rPr lang="zh-CN" altLang="en-US" smtClean="0"/>
              <a:pPr/>
              <a:t>2010-10-21</a:t>
            </a:fld>
            <a:endParaRPr lang="zh-CN" altLang="en-US"/>
          </a:p>
        </p:txBody>
      </p:sp>
      <p:sp>
        <p:nvSpPr>
          <p:cNvPr id="7" name="灯片编号占位符 6"/>
          <p:cNvSpPr>
            <a:spLocks noGrp="1"/>
          </p:cNvSpPr>
          <p:nvPr>
            <p:ph type="sldNum" sz="quarter" idx="12"/>
          </p:nvPr>
        </p:nvSpPr>
        <p:spPr/>
        <p:txBody>
          <a:bodyPr/>
          <a:lstStyle/>
          <a:p>
            <a:fld id="{1B10B6A9-5B2B-44B5-BF60-43B1D7C195DB}" type="slidenum">
              <a:rPr lang="zh-CN" altLang="en-US" smtClean="0"/>
              <a:pPr/>
              <a:t>27</a:t>
            </a:fld>
            <a:endParaRPr lang="zh-CN" altLang="en-US"/>
          </a:p>
        </p:txBody>
      </p:sp>
      <p:sp>
        <p:nvSpPr>
          <p:cNvPr id="8" name="页脚占位符 7"/>
          <p:cNvSpPr>
            <a:spLocks noGrp="1"/>
          </p:cNvSpPr>
          <p:nvPr>
            <p:ph type="ftr" sz="quarter" idx="11"/>
          </p:nvPr>
        </p:nvSpPr>
        <p:spPr/>
        <p:txBody>
          <a:bodyPr/>
          <a:lstStyle/>
          <a:p>
            <a:r>
              <a:rPr lang="en-US" altLang="zh-CN" smtClean="0"/>
              <a:t>Charm2010,Beijing</a:t>
            </a:r>
            <a:endParaRPr lang="zh-CN" alt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9330" name="Picture 2"/>
          <p:cNvPicPr>
            <a:picLocks noChangeAspect="1" noChangeArrowheads="1"/>
          </p:cNvPicPr>
          <p:nvPr/>
        </p:nvPicPr>
        <p:blipFill>
          <a:blip r:embed="rId2" cstate="print"/>
          <a:srcRect/>
          <a:stretch>
            <a:fillRect/>
          </a:stretch>
        </p:blipFill>
        <p:spPr bwMode="auto">
          <a:xfrm>
            <a:off x="2555518" y="332656"/>
            <a:ext cx="4032706" cy="550540"/>
          </a:xfrm>
          <a:prstGeom prst="rect">
            <a:avLst/>
          </a:prstGeom>
          <a:noFill/>
          <a:ln w="9525">
            <a:noFill/>
            <a:miter lim="800000"/>
            <a:headEnd/>
            <a:tailEnd/>
          </a:ln>
        </p:spPr>
      </p:pic>
      <p:pic>
        <p:nvPicPr>
          <p:cNvPr id="99331" name="Picture 3"/>
          <p:cNvPicPr>
            <a:picLocks noChangeAspect="1" noChangeArrowheads="1"/>
          </p:cNvPicPr>
          <p:nvPr/>
        </p:nvPicPr>
        <p:blipFill>
          <a:blip r:embed="rId3" cstate="print"/>
          <a:srcRect/>
          <a:stretch>
            <a:fillRect/>
          </a:stretch>
        </p:blipFill>
        <p:spPr bwMode="auto">
          <a:xfrm>
            <a:off x="323528" y="1340768"/>
            <a:ext cx="8565162" cy="720080"/>
          </a:xfrm>
          <a:prstGeom prst="rect">
            <a:avLst/>
          </a:prstGeom>
          <a:noFill/>
          <a:ln w="9525">
            <a:noFill/>
            <a:miter lim="800000"/>
            <a:headEnd/>
            <a:tailEnd/>
          </a:ln>
        </p:spPr>
      </p:pic>
      <p:pic>
        <p:nvPicPr>
          <p:cNvPr id="99332" name="Picture 4"/>
          <p:cNvPicPr>
            <a:picLocks noChangeAspect="1" noChangeArrowheads="1"/>
          </p:cNvPicPr>
          <p:nvPr/>
        </p:nvPicPr>
        <p:blipFill>
          <a:blip r:embed="rId4" cstate="print"/>
          <a:srcRect/>
          <a:stretch>
            <a:fillRect/>
          </a:stretch>
        </p:blipFill>
        <p:spPr bwMode="auto">
          <a:xfrm>
            <a:off x="323528" y="2348881"/>
            <a:ext cx="3312368" cy="506597"/>
          </a:xfrm>
          <a:prstGeom prst="rect">
            <a:avLst/>
          </a:prstGeom>
          <a:noFill/>
          <a:ln w="9525">
            <a:noFill/>
            <a:miter lim="800000"/>
            <a:headEnd/>
            <a:tailEnd/>
          </a:ln>
        </p:spPr>
      </p:pic>
      <p:pic>
        <p:nvPicPr>
          <p:cNvPr id="99333" name="Picture 5"/>
          <p:cNvPicPr>
            <a:picLocks noChangeAspect="1" noChangeArrowheads="1"/>
          </p:cNvPicPr>
          <p:nvPr/>
        </p:nvPicPr>
        <p:blipFill>
          <a:blip r:embed="rId5" cstate="print"/>
          <a:srcRect/>
          <a:stretch>
            <a:fillRect/>
          </a:stretch>
        </p:blipFill>
        <p:spPr bwMode="auto">
          <a:xfrm>
            <a:off x="251520" y="3068960"/>
            <a:ext cx="8510093" cy="2339702"/>
          </a:xfrm>
          <a:prstGeom prst="rect">
            <a:avLst/>
          </a:prstGeom>
          <a:noFill/>
          <a:ln w="9525">
            <a:noFill/>
            <a:miter lim="800000"/>
            <a:headEnd/>
            <a:tailEnd/>
          </a:ln>
        </p:spPr>
      </p:pic>
      <p:pic>
        <p:nvPicPr>
          <p:cNvPr id="99334" name="Picture 6"/>
          <p:cNvPicPr>
            <a:picLocks noChangeAspect="1" noChangeArrowheads="1"/>
          </p:cNvPicPr>
          <p:nvPr/>
        </p:nvPicPr>
        <p:blipFill>
          <a:blip r:embed="rId6" cstate="print"/>
          <a:srcRect/>
          <a:stretch>
            <a:fillRect/>
          </a:stretch>
        </p:blipFill>
        <p:spPr bwMode="auto">
          <a:xfrm>
            <a:off x="251520" y="5638376"/>
            <a:ext cx="8496944" cy="910387"/>
          </a:xfrm>
          <a:prstGeom prst="rect">
            <a:avLst/>
          </a:prstGeom>
          <a:noFill/>
          <a:ln w="9525">
            <a:noFill/>
            <a:miter lim="800000"/>
            <a:headEnd/>
            <a:tailEnd/>
          </a:ln>
        </p:spPr>
      </p:pic>
      <p:sp>
        <p:nvSpPr>
          <p:cNvPr id="7" name="日期占位符 6"/>
          <p:cNvSpPr>
            <a:spLocks noGrp="1"/>
          </p:cNvSpPr>
          <p:nvPr>
            <p:ph type="dt" sz="half" idx="10"/>
          </p:nvPr>
        </p:nvSpPr>
        <p:spPr/>
        <p:txBody>
          <a:bodyPr/>
          <a:lstStyle/>
          <a:p>
            <a:fld id="{21694092-AAF4-4DB1-83CB-244A91FE55D2}" type="datetime1">
              <a:rPr lang="zh-CN" altLang="en-US" smtClean="0"/>
              <a:pPr/>
              <a:t>2010-10-21</a:t>
            </a:fld>
            <a:endParaRPr lang="zh-CN" altLang="en-US"/>
          </a:p>
        </p:txBody>
      </p:sp>
      <p:sp>
        <p:nvSpPr>
          <p:cNvPr id="8" name="灯片编号占位符 7"/>
          <p:cNvSpPr>
            <a:spLocks noGrp="1"/>
          </p:cNvSpPr>
          <p:nvPr>
            <p:ph type="sldNum" sz="quarter" idx="12"/>
          </p:nvPr>
        </p:nvSpPr>
        <p:spPr/>
        <p:txBody>
          <a:bodyPr/>
          <a:lstStyle/>
          <a:p>
            <a:fld id="{1B10B6A9-5B2B-44B5-BF60-43B1D7C195DB}" type="slidenum">
              <a:rPr lang="zh-CN" altLang="en-US" smtClean="0"/>
              <a:pPr/>
              <a:t>28</a:t>
            </a:fld>
            <a:endParaRPr lang="zh-CN" altLang="en-US"/>
          </a:p>
        </p:txBody>
      </p:sp>
      <p:sp>
        <p:nvSpPr>
          <p:cNvPr id="9" name="页脚占位符 8"/>
          <p:cNvSpPr>
            <a:spLocks noGrp="1"/>
          </p:cNvSpPr>
          <p:nvPr>
            <p:ph type="ftr" sz="quarter" idx="11"/>
          </p:nvPr>
        </p:nvSpPr>
        <p:spPr/>
        <p:txBody>
          <a:bodyPr/>
          <a:lstStyle/>
          <a:p>
            <a:r>
              <a:rPr lang="en-US" altLang="zh-CN" smtClean="0"/>
              <a:t>Charm2010,Beijing</a:t>
            </a:r>
            <a:endParaRPr lang="zh-CN" alt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0354" name="Picture 2"/>
          <p:cNvPicPr>
            <a:picLocks noChangeAspect="1" noChangeArrowheads="1"/>
          </p:cNvPicPr>
          <p:nvPr/>
        </p:nvPicPr>
        <p:blipFill>
          <a:blip r:embed="rId2" cstate="print"/>
          <a:srcRect/>
          <a:stretch>
            <a:fillRect/>
          </a:stretch>
        </p:blipFill>
        <p:spPr bwMode="auto">
          <a:xfrm>
            <a:off x="2555776" y="260648"/>
            <a:ext cx="3838580" cy="504056"/>
          </a:xfrm>
          <a:prstGeom prst="rect">
            <a:avLst/>
          </a:prstGeom>
          <a:noFill/>
          <a:ln w="9525">
            <a:noFill/>
            <a:miter lim="800000"/>
            <a:headEnd/>
            <a:tailEnd/>
          </a:ln>
        </p:spPr>
      </p:pic>
      <p:pic>
        <p:nvPicPr>
          <p:cNvPr id="100355" name="Picture 3"/>
          <p:cNvPicPr>
            <a:picLocks noChangeAspect="1" noChangeArrowheads="1"/>
          </p:cNvPicPr>
          <p:nvPr/>
        </p:nvPicPr>
        <p:blipFill>
          <a:blip r:embed="rId3" cstate="print"/>
          <a:srcRect/>
          <a:stretch>
            <a:fillRect/>
          </a:stretch>
        </p:blipFill>
        <p:spPr bwMode="auto">
          <a:xfrm>
            <a:off x="395536" y="980728"/>
            <a:ext cx="8304923" cy="2376264"/>
          </a:xfrm>
          <a:prstGeom prst="rect">
            <a:avLst/>
          </a:prstGeom>
          <a:noFill/>
          <a:ln w="9525">
            <a:noFill/>
            <a:miter lim="800000"/>
            <a:headEnd/>
            <a:tailEnd/>
          </a:ln>
        </p:spPr>
      </p:pic>
      <p:pic>
        <p:nvPicPr>
          <p:cNvPr id="100356" name="Picture 4"/>
          <p:cNvPicPr>
            <a:picLocks noChangeAspect="1" noChangeArrowheads="1"/>
          </p:cNvPicPr>
          <p:nvPr/>
        </p:nvPicPr>
        <p:blipFill>
          <a:blip r:embed="rId4" cstate="print"/>
          <a:srcRect/>
          <a:stretch>
            <a:fillRect/>
          </a:stretch>
        </p:blipFill>
        <p:spPr bwMode="auto">
          <a:xfrm>
            <a:off x="827584" y="3645024"/>
            <a:ext cx="6915222" cy="2436663"/>
          </a:xfrm>
          <a:prstGeom prst="rect">
            <a:avLst/>
          </a:prstGeom>
          <a:noFill/>
          <a:ln w="9525">
            <a:noFill/>
            <a:miter lim="800000"/>
            <a:headEnd/>
            <a:tailEnd/>
          </a:ln>
        </p:spPr>
      </p:pic>
      <p:sp>
        <p:nvSpPr>
          <p:cNvPr id="5" name="日期占位符 4"/>
          <p:cNvSpPr>
            <a:spLocks noGrp="1"/>
          </p:cNvSpPr>
          <p:nvPr>
            <p:ph type="dt" sz="half" idx="10"/>
          </p:nvPr>
        </p:nvSpPr>
        <p:spPr/>
        <p:txBody>
          <a:bodyPr/>
          <a:lstStyle/>
          <a:p>
            <a:fld id="{5AB8012A-B764-41AE-BA92-2C76303CF70B}" type="datetime1">
              <a:rPr lang="zh-CN" altLang="en-US" smtClean="0"/>
              <a:pPr/>
              <a:t>2010-10-21</a:t>
            </a:fld>
            <a:endParaRPr lang="zh-CN" altLang="en-US"/>
          </a:p>
        </p:txBody>
      </p:sp>
      <p:sp>
        <p:nvSpPr>
          <p:cNvPr id="6" name="灯片编号占位符 5"/>
          <p:cNvSpPr>
            <a:spLocks noGrp="1"/>
          </p:cNvSpPr>
          <p:nvPr>
            <p:ph type="sldNum" sz="quarter" idx="12"/>
          </p:nvPr>
        </p:nvSpPr>
        <p:spPr/>
        <p:txBody>
          <a:bodyPr/>
          <a:lstStyle/>
          <a:p>
            <a:fld id="{1B10B6A9-5B2B-44B5-BF60-43B1D7C195DB}" type="slidenum">
              <a:rPr lang="zh-CN" altLang="en-US" smtClean="0"/>
              <a:pPr/>
              <a:t>29</a:t>
            </a:fld>
            <a:endParaRPr lang="zh-CN" altLang="en-US"/>
          </a:p>
        </p:txBody>
      </p:sp>
      <p:sp>
        <p:nvSpPr>
          <p:cNvPr id="7" name="页脚占位符 6"/>
          <p:cNvSpPr>
            <a:spLocks noGrp="1"/>
          </p:cNvSpPr>
          <p:nvPr>
            <p:ph type="ftr" sz="quarter" idx="11"/>
          </p:nvPr>
        </p:nvSpPr>
        <p:spPr/>
        <p:txBody>
          <a:bodyPr/>
          <a:lstStyle/>
          <a:p>
            <a:r>
              <a:rPr lang="en-US" altLang="zh-CN" smtClean="0"/>
              <a:t>Charm2010,Beijing</a:t>
            </a:r>
            <a:endParaRPr lang="zh-CN"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 Introduction</a:t>
            </a:r>
            <a:endParaRPr lang="zh-CN" altLang="en-US" dirty="0"/>
          </a:p>
        </p:txBody>
      </p:sp>
      <p:sp>
        <p:nvSpPr>
          <p:cNvPr id="3" name="TextBox 2"/>
          <p:cNvSpPr txBox="1"/>
          <p:nvPr/>
        </p:nvSpPr>
        <p:spPr>
          <a:xfrm>
            <a:off x="611560" y="1412776"/>
            <a:ext cx="5472652" cy="400110"/>
          </a:xfrm>
          <a:prstGeom prst="rect">
            <a:avLst/>
          </a:prstGeom>
          <a:solidFill>
            <a:srgbClr val="36F45A"/>
          </a:solidFill>
        </p:spPr>
        <p:txBody>
          <a:bodyPr wrap="none" rtlCol="0">
            <a:spAutoFit/>
          </a:bodyPr>
          <a:lstStyle/>
          <a:p>
            <a:r>
              <a:rPr lang="en-US" altLang="zh-CN" sz="2000" b="1" dirty="0" smtClean="0"/>
              <a:t>X(3872) was first observed by Belle Collaboration:</a:t>
            </a:r>
            <a:endParaRPr lang="zh-CN" altLang="en-US" sz="2000" b="1" dirty="0"/>
          </a:p>
        </p:txBody>
      </p:sp>
      <p:pic>
        <p:nvPicPr>
          <p:cNvPr id="73730" name="Picture 2"/>
          <p:cNvPicPr>
            <a:picLocks noChangeAspect="1" noChangeArrowheads="1"/>
          </p:cNvPicPr>
          <p:nvPr/>
        </p:nvPicPr>
        <p:blipFill>
          <a:blip r:embed="rId2" cstate="print"/>
          <a:srcRect/>
          <a:stretch>
            <a:fillRect/>
          </a:stretch>
        </p:blipFill>
        <p:spPr bwMode="auto">
          <a:xfrm>
            <a:off x="5292080" y="1844824"/>
            <a:ext cx="3137520" cy="3428031"/>
          </a:xfrm>
          <a:prstGeom prst="rect">
            <a:avLst/>
          </a:prstGeom>
          <a:noFill/>
          <a:ln w="9525">
            <a:noFill/>
            <a:miter lim="800000"/>
            <a:headEnd/>
            <a:tailEnd/>
          </a:ln>
        </p:spPr>
      </p:pic>
      <p:sp>
        <p:nvSpPr>
          <p:cNvPr id="5" name="TextBox 4"/>
          <p:cNvSpPr txBox="1"/>
          <p:nvPr/>
        </p:nvSpPr>
        <p:spPr>
          <a:xfrm>
            <a:off x="1008112" y="3356992"/>
            <a:ext cx="3707904" cy="923330"/>
          </a:xfrm>
          <a:prstGeom prst="rect">
            <a:avLst/>
          </a:prstGeom>
          <a:noFill/>
          <a:ln w="19050">
            <a:solidFill>
              <a:srgbClr val="FF0000"/>
            </a:solidFill>
          </a:ln>
        </p:spPr>
        <p:txBody>
          <a:bodyPr wrap="square" rtlCol="0">
            <a:spAutoFit/>
          </a:bodyPr>
          <a:lstStyle/>
          <a:p>
            <a:r>
              <a:rPr lang="en-US" altLang="zh-CN" dirty="0" smtClean="0"/>
              <a:t>S. K. Choi  et al.  [Belle Collaboration], Phys. Rev. Lett.91, 262001 (2003)  [arXiv: hep-ex/0309032].</a:t>
            </a:r>
            <a:endParaRPr lang="zh-CN" altLang="en-US" dirty="0"/>
          </a:p>
        </p:txBody>
      </p:sp>
      <p:sp>
        <p:nvSpPr>
          <p:cNvPr id="6" name="TextBox 5"/>
          <p:cNvSpPr txBox="1"/>
          <p:nvPr/>
        </p:nvSpPr>
        <p:spPr>
          <a:xfrm>
            <a:off x="611560" y="5373216"/>
            <a:ext cx="7920880" cy="1015663"/>
          </a:xfrm>
          <a:prstGeom prst="rect">
            <a:avLst/>
          </a:prstGeom>
          <a:solidFill>
            <a:schemeClr val="accent4">
              <a:lumMod val="40000"/>
              <a:lumOff val="60000"/>
            </a:schemeClr>
          </a:solidFill>
          <a:ln w="19050">
            <a:solidFill>
              <a:schemeClr val="accent4">
                <a:lumMod val="40000"/>
                <a:lumOff val="60000"/>
              </a:schemeClr>
            </a:solidFill>
          </a:ln>
        </p:spPr>
        <p:txBody>
          <a:bodyPr wrap="square" rtlCol="0">
            <a:spAutoFit/>
          </a:bodyPr>
          <a:lstStyle/>
          <a:p>
            <a:r>
              <a:rPr lang="en-US" altLang="zh-CN" sz="2000" dirty="0" smtClean="0"/>
              <a:t>Confirmed by the CDF, theD0 and the </a:t>
            </a:r>
            <a:r>
              <a:rPr lang="en-US" altLang="zh-CN" sz="2000" dirty="0" err="1" smtClean="0"/>
              <a:t>BaBar</a:t>
            </a:r>
            <a:r>
              <a:rPr lang="en-US" altLang="zh-CN" sz="2000" dirty="0" smtClean="0"/>
              <a:t> Collaborations</a:t>
            </a:r>
            <a:r>
              <a:rPr lang="en-US" altLang="zh-CN" sz="2000" dirty="0" smtClean="0"/>
              <a:t>.</a:t>
            </a:r>
          </a:p>
          <a:p>
            <a:r>
              <a:rPr lang="en-US" altLang="zh-CN" sz="2000" dirty="0" smtClean="0"/>
              <a:t>For more experimental discussion, the following talk from Belle </a:t>
            </a:r>
            <a:r>
              <a:rPr lang="en-US" altLang="zh-CN" sz="2000" dirty="0" err="1" smtClean="0"/>
              <a:t>Collabortion</a:t>
            </a:r>
            <a:r>
              <a:rPr lang="en-US" altLang="zh-CN" sz="2000" dirty="0" smtClean="0"/>
              <a:t>.  </a:t>
            </a:r>
            <a:endParaRPr lang="zh-CN" altLang="en-US" sz="2000" dirty="0"/>
          </a:p>
        </p:txBody>
      </p:sp>
      <p:pic>
        <p:nvPicPr>
          <p:cNvPr id="75777" name="Picture 1"/>
          <p:cNvPicPr>
            <a:picLocks noChangeAspect="1" noChangeArrowheads="1"/>
          </p:cNvPicPr>
          <p:nvPr/>
        </p:nvPicPr>
        <p:blipFill>
          <a:blip r:embed="rId3" cstate="print"/>
          <a:srcRect/>
          <a:stretch>
            <a:fillRect/>
          </a:stretch>
        </p:blipFill>
        <p:spPr bwMode="auto">
          <a:xfrm>
            <a:off x="899592" y="2492896"/>
            <a:ext cx="3897608" cy="376808"/>
          </a:xfrm>
          <a:prstGeom prst="rect">
            <a:avLst/>
          </a:prstGeom>
          <a:noFill/>
          <a:ln w="9525">
            <a:noFill/>
            <a:miter lim="800000"/>
            <a:headEnd/>
            <a:tailEnd/>
          </a:ln>
        </p:spPr>
      </p:pic>
      <p:sp>
        <p:nvSpPr>
          <p:cNvPr id="9" name="日期占位符 8"/>
          <p:cNvSpPr>
            <a:spLocks noGrp="1"/>
          </p:cNvSpPr>
          <p:nvPr>
            <p:ph type="dt" sz="half" idx="10"/>
          </p:nvPr>
        </p:nvSpPr>
        <p:spPr/>
        <p:txBody>
          <a:bodyPr/>
          <a:lstStyle/>
          <a:p>
            <a:fld id="{2D956718-87BA-4BFD-8945-399D4E61F52D}" type="datetime1">
              <a:rPr lang="zh-CN" altLang="en-US" smtClean="0"/>
              <a:pPr/>
              <a:t>2010-10-21</a:t>
            </a:fld>
            <a:endParaRPr lang="zh-CN" altLang="en-US"/>
          </a:p>
        </p:txBody>
      </p:sp>
      <p:sp>
        <p:nvSpPr>
          <p:cNvPr id="10" name="灯片编号占位符 9"/>
          <p:cNvSpPr>
            <a:spLocks noGrp="1"/>
          </p:cNvSpPr>
          <p:nvPr>
            <p:ph type="sldNum" sz="quarter" idx="12"/>
          </p:nvPr>
        </p:nvSpPr>
        <p:spPr/>
        <p:txBody>
          <a:bodyPr/>
          <a:lstStyle/>
          <a:p>
            <a:fld id="{1B10B6A9-5B2B-44B5-BF60-43B1D7C195DB}" type="slidenum">
              <a:rPr lang="zh-CN" altLang="en-US" smtClean="0"/>
              <a:pPr/>
              <a:t>3</a:t>
            </a:fld>
            <a:endParaRPr lang="zh-CN" altLang="en-US"/>
          </a:p>
        </p:txBody>
      </p:sp>
      <p:sp>
        <p:nvSpPr>
          <p:cNvPr id="11" name="页脚占位符 10"/>
          <p:cNvSpPr>
            <a:spLocks noGrp="1"/>
          </p:cNvSpPr>
          <p:nvPr>
            <p:ph type="ftr" sz="quarter" idx="11"/>
          </p:nvPr>
        </p:nvSpPr>
        <p:spPr/>
        <p:txBody>
          <a:bodyPr/>
          <a:lstStyle/>
          <a:p>
            <a:r>
              <a:rPr lang="en-US" altLang="zh-CN" smtClean="0"/>
              <a:t>Charm2010,Beijing</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nvSpPr>
        <p:spPr>
          <a:xfrm>
            <a:off x="611560" y="3429000"/>
            <a:ext cx="5832648" cy="129614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611560" y="1412776"/>
            <a:ext cx="5832648" cy="1944216"/>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TextBox 2"/>
          <p:cNvSpPr txBox="1"/>
          <p:nvPr/>
        </p:nvSpPr>
        <p:spPr>
          <a:xfrm>
            <a:off x="395536" y="724634"/>
            <a:ext cx="3422027" cy="400110"/>
          </a:xfrm>
          <a:prstGeom prst="rect">
            <a:avLst/>
          </a:prstGeom>
          <a:solidFill>
            <a:schemeClr val="accent4">
              <a:lumMod val="40000"/>
              <a:lumOff val="60000"/>
            </a:schemeClr>
          </a:solidFill>
        </p:spPr>
        <p:txBody>
          <a:bodyPr wrap="none" rtlCol="0">
            <a:spAutoFit/>
          </a:bodyPr>
          <a:lstStyle/>
          <a:p>
            <a:r>
              <a:rPr lang="en-US" altLang="zh-CN" sz="2000" b="1" dirty="0" smtClean="0"/>
              <a:t>Quantum numbers of X(3872):</a:t>
            </a:r>
            <a:endParaRPr lang="zh-CN" altLang="en-US" sz="2000" b="1" dirty="0"/>
          </a:p>
        </p:txBody>
      </p:sp>
      <p:graphicFrame>
        <p:nvGraphicFramePr>
          <p:cNvPr id="74754" name="Object 2"/>
          <p:cNvGraphicFramePr>
            <a:graphicFrameLocks noChangeAspect="1"/>
          </p:cNvGraphicFramePr>
          <p:nvPr/>
        </p:nvGraphicFramePr>
        <p:xfrm>
          <a:off x="683568" y="1532789"/>
          <a:ext cx="2232249" cy="384043"/>
        </p:xfrm>
        <a:graphic>
          <a:graphicData uri="http://schemas.openxmlformats.org/presentationml/2006/ole">
            <p:oleObj spid="_x0000_s74754" name="Equation" r:id="rId3" imgW="1180800" imgH="203040" progId="Equation.DSMT4">
              <p:embed/>
            </p:oleObj>
          </a:graphicData>
        </a:graphic>
      </p:graphicFrame>
      <p:graphicFrame>
        <p:nvGraphicFramePr>
          <p:cNvPr id="74755" name="Object 3"/>
          <p:cNvGraphicFramePr>
            <a:graphicFrameLocks noChangeAspect="1"/>
          </p:cNvGraphicFramePr>
          <p:nvPr/>
        </p:nvGraphicFramePr>
        <p:xfrm>
          <a:off x="683568" y="2564904"/>
          <a:ext cx="2250250" cy="360040"/>
        </p:xfrm>
        <a:graphic>
          <a:graphicData uri="http://schemas.openxmlformats.org/presentationml/2006/ole">
            <p:oleObj spid="_x0000_s74755" name="Equation" r:id="rId4" imgW="1269720" imgH="203040" progId="Equation.DSMT4">
              <p:embed/>
            </p:oleObj>
          </a:graphicData>
        </a:graphic>
      </p:graphicFrame>
      <p:sp>
        <p:nvSpPr>
          <p:cNvPr id="6" name="TextBox 5"/>
          <p:cNvSpPr txBox="1"/>
          <p:nvPr/>
        </p:nvSpPr>
        <p:spPr>
          <a:xfrm>
            <a:off x="827584" y="1969676"/>
            <a:ext cx="5328592" cy="523220"/>
          </a:xfrm>
          <a:prstGeom prst="rect">
            <a:avLst/>
          </a:prstGeom>
          <a:noFill/>
        </p:spPr>
        <p:txBody>
          <a:bodyPr wrap="square" rtlCol="0">
            <a:spAutoFit/>
          </a:bodyPr>
          <a:lstStyle/>
          <a:p>
            <a:r>
              <a:rPr lang="en-US" altLang="zh-CN" sz="1400" dirty="0" smtClean="0"/>
              <a:t>B. </a:t>
            </a:r>
            <a:r>
              <a:rPr lang="en-US" altLang="zh-CN" sz="1400" dirty="0" err="1" smtClean="0"/>
              <a:t>Aubert</a:t>
            </a:r>
            <a:r>
              <a:rPr lang="en-US" altLang="zh-CN" sz="1400" dirty="0" smtClean="0"/>
              <a:t>  </a:t>
            </a:r>
            <a:r>
              <a:rPr lang="en-US" altLang="zh-CN" sz="1400" i="1" dirty="0" smtClean="0"/>
              <a:t>et al</a:t>
            </a:r>
            <a:r>
              <a:rPr lang="en-US" altLang="zh-CN" sz="1400" dirty="0" smtClean="0"/>
              <a:t>. [BABAR Collaboration],Phys. Rev. D 74, 071101 (2006) .</a:t>
            </a:r>
          </a:p>
          <a:p>
            <a:r>
              <a:rPr lang="en-US" altLang="zh-CN" sz="1400" dirty="0" smtClean="0"/>
              <a:t>K. Abe  </a:t>
            </a:r>
            <a:r>
              <a:rPr lang="en-US" altLang="zh-CN" sz="1400" i="1" dirty="0" smtClean="0"/>
              <a:t>et al</a:t>
            </a:r>
            <a:r>
              <a:rPr lang="en-US" altLang="zh-CN" sz="1400" dirty="0" smtClean="0"/>
              <a:t>. [Belle Collaboration], </a:t>
            </a:r>
            <a:r>
              <a:rPr lang="en-US" altLang="zh-CN" sz="1400" dirty="0" err="1" smtClean="0"/>
              <a:t>arXiv:hep</a:t>
            </a:r>
            <a:r>
              <a:rPr lang="en-US" altLang="zh-CN" sz="1400" dirty="0" smtClean="0"/>
              <a:t>-ex/0505037. </a:t>
            </a:r>
            <a:endParaRPr lang="zh-CN" altLang="en-US" sz="1400" dirty="0"/>
          </a:p>
        </p:txBody>
      </p:sp>
      <p:sp>
        <p:nvSpPr>
          <p:cNvPr id="7" name="TextBox 6"/>
          <p:cNvSpPr txBox="1"/>
          <p:nvPr/>
        </p:nvSpPr>
        <p:spPr>
          <a:xfrm>
            <a:off x="827584" y="2977207"/>
            <a:ext cx="5544616" cy="307777"/>
          </a:xfrm>
          <a:prstGeom prst="rect">
            <a:avLst/>
          </a:prstGeom>
          <a:noFill/>
        </p:spPr>
        <p:txBody>
          <a:bodyPr wrap="square" rtlCol="0">
            <a:spAutoFit/>
          </a:bodyPr>
          <a:lstStyle/>
          <a:p>
            <a:r>
              <a:rPr lang="en-US" altLang="zh-CN" sz="1400" dirty="0" err="1" smtClean="0"/>
              <a:t>B.Aubert</a:t>
            </a:r>
            <a:r>
              <a:rPr lang="en-US" altLang="zh-CN" sz="1400" dirty="0" smtClean="0"/>
              <a:t>  </a:t>
            </a:r>
            <a:r>
              <a:rPr lang="en-US" altLang="zh-CN" sz="1400" i="1" dirty="0" smtClean="0"/>
              <a:t>et al</a:t>
            </a:r>
            <a:r>
              <a:rPr lang="en-US" altLang="zh-CN" sz="1400" dirty="0" smtClean="0"/>
              <a:t>. [BABAR Collaboration], Phys. Rev. Lett.102, 132001 (2009).</a:t>
            </a:r>
            <a:endParaRPr lang="zh-CN" altLang="en-US" sz="1400" dirty="0"/>
          </a:p>
        </p:txBody>
      </p:sp>
      <p:sp>
        <p:nvSpPr>
          <p:cNvPr id="8" name="TextBox 7"/>
          <p:cNvSpPr txBox="1"/>
          <p:nvPr/>
        </p:nvSpPr>
        <p:spPr>
          <a:xfrm>
            <a:off x="7092280" y="2041684"/>
            <a:ext cx="898003" cy="523220"/>
          </a:xfrm>
          <a:prstGeom prst="rect">
            <a:avLst/>
          </a:prstGeom>
          <a:noFill/>
          <a:ln w="25400">
            <a:solidFill>
              <a:srgbClr val="FF0000"/>
            </a:solidFill>
          </a:ln>
        </p:spPr>
        <p:txBody>
          <a:bodyPr wrap="none" rtlCol="0">
            <a:spAutoFit/>
          </a:bodyPr>
          <a:lstStyle/>
          <a:p>
            <a:r>
              <a:rPr lang="en-US" altLang="zh-CN" sz="2800" b="1" dirty="0" smtClean="0"/>
              <a:t>C = +</a:t>
            </a:r>
            <a:endParaRPr lang="zh-CN" altLang="en-US" sz="2800" b="1" dirty="0"/>
          </a:p>
        </p:txBody>
      </p:sp>
      <p:sp>
        <p:nvSpPr>
          <p:cNvPr id="9" name="TextBox 8"/>
          <p:cNvSpPr txBox="1"/>
          <p:nvPr/>
        </p:nvSpPr>
        <p:spPr>
          <a:xfrm>
            <a:off x="878647" y="4129916"/>
            <a:ext cx="5637569" cy="523220"/>
          </a:xfrm>
          <a:prstGeom prst="rect">
            <a:avLst/>
          </a:prstGeom>
          <a:noFill/>
        </p:spPr>
        <p:txBody>
          <a:bodyPr wrap="none" rtlCol="0">
            <a:spAutoFit/>
          </a:bodyPr>
          <a:lstStyle/>
          <a:p>
            <a:r>
              <a:rPr lang="en-US" altLang="zh-CN" sz="1400" i="1" dirty="0" err="1" smtClean="0"/>
              <a:t>A.Abulencia</a:t>
            </a:r>
            <a:r>
              <a:rPr lang="en-US" altLang="zh-CN" sz="1400" i="1" dirty="0" smtClean="0"/>
              <a:t>  et al. [CDF Collaboration], Phys. Rev. </a:t>
            </a:r>
            <a:r>
              <a:rPr lang="en-US" altLang="zh-CN" sz="1400" i="1" dirty="0" err="1" smtClean="0"/>
              <a:t>Lett</a:t>
            </a:r>
            <a:r>
              <a:rPr lang="en-US" altLang="zh-CN" sz="1400" i="1" dirty="0" smtClean="0"/>
              <a:t>. 96, 102002 (2006).</a:t>
            </a:r>
          </a:p>
          <a:p>
            <a:r>
              <a:rPr lang="en-US" altLang="zh-CN" sz="1400" dirty="0" err="1" smtClean="0"/>
              <a:t>A.Abulencia</a:t>
            </a:r>
            <a:r>
              <a:rPr lang="en-US" altLang="zh-CN" sz="1400" dirty="0" smtClean="0"/>
              <a:t>  </a:t>
            </a:r>
            <a:r>
              <a:rPr lang="en-US" altLang="zh-CN" sz="1400" i="1" dirty="0" smtClean="0"/>
              <a:t>et al</a:t>
            </a:r>
            <a:r>
              <a:rPr lang="en-US" altLang="zh-CN" sz="1400" dirty="0" smtClean="0"/>
              <a:t>. [CDF Collaboration], </a:t>
            </a:r>
            <a:r>
              <a:rPr lang="en-US" altLang="zh-CN" sz="1400" dirty="0" err="1" smtClean="0"/>
              <a:t>Phys.Rev</a:t>
            </a:r>
            <a:r>
              <a:rPr lang="en-US" altLang="zh-CN" sz="1400" dirty="0" smtClean="0"/>
              <a:t>. </a:t>
            </a:r>
            <a:r>
              <a:rPr lang="en-US" altLang="zh-CN" sz="1400" dirty="0" err="1" smtClean="0"/>
              <a:t>Lett</a:t>
            </a:r>
            <a:r>
              <a:rPr lang="en-US" altLang="zh-CN" sz="1400" dirty="0" smtClean="0"/>
              <a:t>. 98, 132002 (2007) .</a:t>
            </a:r>
            <a:endParaRPr lang="zh-CN" altLang="en-US" sz="1400" i="1" dirty="0"/>
          </a:p>
        </p:txBody>
      </p:sp>
      <p:sp>
        <p:nvSpPr>
          <p:cNvPr id="10" name="TextBox 9"/>
          <p:cNvSpPr txBox="1"/>
          <p:nvPr/>
        </p:nvSpPr>
        <p:spPr>
          <a:xfrm>
            <a:off x="611560" y="3369186"/>
            <a:ext cx="5760640" cy="707886"/>
          </a:xfrm>
          <a:prstGeom prst="rect">
            <a:avLst/>
          </a:prstGeom>
          <a:noFill/>
        </p:spPr>
        <p:txBody>
          <a:bodyPr wrap="square" rtlCol="0">
            <a:spAutoFit/>
          </a:bodyPr>
          <a:lstStyle/>
          <a:p>
            <a:r>
              <a:rPr lang="en-US" altLang="zh-CN" sz="2000" dirty="0" smtClean="0"/>
              <a:t>Analyze the invariant </a:t>
            </a:r>
            <a:r>
              <a:rPr lang="el-GR" altLang="zh-CN" sz="2000" dirty="0" smtClean="0"/>
              <a:t>π</a:t>
            </a:r>
            <a:r>
              <a:rPr lang="en-US" altLang="zh-CN" sz="2000" baseline="30000" dirty="0" smtClean="0"/>
              <a:t>+</a:t>
            </a:r>
            <a:r>
              <a:rPr lang="el-GR" altLang="zh-CN" sz="2000" dirty="0" smtClean="0"/>
              <a:t> π</a:t>
            </a:r>
            <a:r>
              <a:rPr lang="en-US" altLang="zh-CN" sz="2000" dirty="0" smtClean="0"/>
              <a:t> </a:t>
            </a:r>
            <a:r>
              <a:rPr lang="en-US" altLang="zh-CN" sz="2000" baseline="30000" dirty="0" smtClean="0"/>
              <a:t>–</a:t>
            </a:r>
            <a:r>
              <a:rPr lang="en-US" altLang="zh-CN" sz="2000" dirty="0" smtClean="0"/>
              <a:t> mass distribution and the total angular distribution of the J/</a:t>
            </a:r>
            <a:r>
              <a:rPr lang="el-GR" altLang="zh-CN" sz="2000" dirty="0" smtClean="0"/>
              <a:t>ψ</a:t>
            </a:r>
            <a:r>
              <a:rPr lang="en-US" altLang="zh-CN" sz="2000" dirty="0" smtClean="0"/>
              <a:t> </a:t>
            </a:r>
            <a:r>
              <a:rPr lang="el-GR" altLang="zh-CN" sz="2000" dirty="0" smtClean="0"/>
              <a:t>π</a:t>
            </a:r>
            <a:r>
              <a:rPr lang="en-US" altLang="zh-CN" sz="2000" baseline="30000" dirty="0" smtClean="0"/>
              <a:t>+</a:t>
            </a:r>
            <a:r>
              <a:rPr lang="el-GR" altLang="zh-CN" sz="2000" dirty="0" smtClean="0"/>
              <a:t> π</a:t>
            </a:r>
            <a:r>
              <a:rPr lang="en-US" altLang="zh-CN" sz="2000" dirty="0" smtClean="0"/>
              <a:t> </a:t>
            </a:r>
            <a:r>
              <a:rPr lang="en-US" altLang="zh-CN" sz="2000" baseline="30000" dirty="0" smtClean="0"/>
              <a:t>–</a:t>
            </a:r>
            <a:r>
              <a:rPr lang="en-US" altLang="zh-CN" sz="2000" dirty="0" smtClean="0"/>
              <a:t>decay mode.</a:t>
            </a:r>
            <a:endParaRPr lang="zh-CN" altLang="en-US" sz="2000" dirty="0"/>
          </a:p>
        </p:txBody>
      </p:sp>
      <p:sp>
        <p:nvSpPr>
          <p:cNvPr id="11" name="TextBox 10"/>
          <p:cNvSpPr txBox="1"/>
          <p:nvPr/>
        </p:nvSpPr>
        <p:spPr>
          <a:xfrm>
            <a:off x="6660232" y="3718773"/>
            <a:ext cx="2160240" cy="646331"/>
          </a:xfrm>
          <a:prstGeom prst="rect">
            <a:avLst/>
          </a:prstGeom>
          <a:noFill/>
          <a:ln w="25400">
            <a:solidFill>
              <a:srgbClr val="FF0000"/>
            </a:solidFill>
          </a:ln>
        </p:spPr>
        <p:txBody>
          <a:bodyPr wrap="square" rtlCol="0">
            <a:spAutoFit/>
          </a:bodyPr>
          <a:lstStyle/>
          <a:p>
            <a:r>
              <a:rPr lang="en-US" altLang="zh-CN" b="1" dirty="0" smtClean="0"/>
              <a:t>Possible spin-parity J</a:t>
            </a:r>
            <a:r>
              <a:rPr lang="en-US" altLang="zh-CN" b="1" baseline="30000" dirty="0" smtClean="0"/>
              <a:t>P</a:t>
            </a:r>
            <a:r>
              <a:rPr lang="en-US" altLang="zh-CN" b="1" dirty="0" smtClean="0"/>
              <a:t> =1</a:t>
            </a:r>
            <a:r>
              <a:rPr lang="en-US" altLang="zh-CN" b="1" baseline="30000" dirty="0" smtClean="0"/>
              <a:t>+ </a:t>
            </a:r>
            <a:r>
              <a:rPr lang="en-US" altLang="zh-CN" b="1" dirty="0" smtClean="0"/>
              <a:t>, 2</a:t>
            </a:r>
            <a:r>
              <a:rPr lang="en-US" altLang="zh-CN" b="1" baseline="30000" dirty="0" smtClean="0"/>
              <a:t>-</a:t>
            </a:r>
            <a:endParaRPr lang="zh-CN" altLang="en-US" b="1" dirty="0"/>
          </a:p>
        </p:txBody>
      </p:sp>
      <p:sp>
        <p:nvSpPr>
          <p:cNvPr id="14" name="TextBox 13"/>
          <p:cNvSpPr txBox="1"/>
          <p:nvPr/>
        </p:nvSpPr>
        <p:spPr>
          <a:xfrm>
            <a:off x="1628056" y="5559623"/>
            <a:ext cx="5608240" cy="461665"/>
          </a:xfrm>
          <a:prstGeom prst="rect">
            <a:avLst/>
          </a:prstGeom>
          <a:solidFill>
            <a:srgbClr val="36F45A"/>
          </a:solidFill>
          <a:ln w="25400">
            <a:solidFill>
              <a:srgbClr val="3F3FEB"/>
            </a:solidFill>
          </a:ln>
        </p:spPr>
        <p:txBody>
          <a:bodyPr wrap="square" rtlCol="0">
            <a:spAutoFit/>
          </a:bodyPr>
          <a:lstStyle/>
          <a:p>
            <a:r>
              <a:rPr lang="en-US" altLang="zh-CN" sz="2400" b="1" dirty="0" smtClean="0"/>
              <a:t>Quantum numbers of X(3872):  J</a:t>
            </a:r>
            <a:r>
              <a:rPr lang="en-US" altLang="zh-CN" sz="2400" b="1" baseline="30000" dirty="0" smtClean="0"/>
              <a:t>P</a:t>
            </a:r>
            <a:r>
              <a:rPr lang="en-US" altLang="zh-CN" sz="2400" b="1" dirty="0" smtClean="0"/>
              <a:t> =1</a:t>
            </a:r>
            <a:r>
              <a:rPr lang="en-US" altLang="zh-CN" sz="2400" b="1" baseline="30000" dirty="0" smtClean="0"/>
              <a:t>++ </a:t>
            </a:r>
            <a:r>
              <a:rPr lang="en-US" altLang="zh-CN" sz="2400" b="1" dirty="0" smtClean="0"/>
              <a:t>, 2 </a:t>
            </a:r>
            <a:r>
              <a:rPr lang="en-US" altLang="zh-CN" sz="2400" b="1" baseline="30000" dirty="0" smtClean="0"/>
              <a:t>- +</a:t>
            </a:r>
            <a:endParaRPr lang="zh-CN" altLang="en-US" sz="2400" dirty="0" smtClean="0"/>
          </a:p>
        </p:txBody>
      </p:sp>
      <p:sp>
        <p:nvSpPr>
          <p:cNvPr id="15" name="右箭头 14"/>
          <p:cNvSpPr/>
          <p:nvPr/>
        </p:nvSpPr>
        <p:spPr>
          <a:xfrm>
            <a:off x="6588224" y="2132856"/>
            <a:ext cx="360040" cy="288032"/>
          </a:xfrm>
          <a:prstGeom prst="rightArrow">
            <a:avLst/>
          </a:prstGeom>
          <a:solidFill>
            <a:srgbClr val="3F3FE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右箭头 15"/>
          <p:cNvSpPr/>
          <p:nvPr/>
        </p:nvSpPr>
        <p:spPr>
          <a:xfrm>
            <a:off x="6524600" y="3861048"/>
            <a:ext cx="63624" cy="360040"/>
          </a:xfrm>
          <a:prstGeom prst="rightArrow">
            <a:avLst/>
          </a:prstGeom>
          <a:solidFill>
            <a:srgbClr val="3F3FE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日期占位符 16"/>
          <p:cNvSpPr>
            <a:spLocks noGrp="1"/>
          </p:cNvSpPr>
          <p:nvPr>
            <p:ph type="dt" sz="half" idx="10"/>
          </p:nvPr>
        </p:nvSpPr>
        <p:spPr/>
        <p:txBody>
          <a:bodyPr/>
          <a:lstStyle/>
          <a:p>
            <a:fld id="{2092F142-EEAE-4039-AD83-933FA1D9CBA0}" type="datetime1">
              <a:rPr lang="zh-CN" altLang="en-US" smtClean="0"/>
              <a:pPr/>
              <a:t>2010-10-21</a:t>
            </a:fld>
            <a:endParaRPr lang="zh-CN" altLang="en-US"/>
          </a:p>
        </p:txBody>
      </p:sp>
      <p:sp>
        <p:nvSpPr>
          <p:cNvPr id="18" name="灯片编号占位符 17"/>
          <p:cNvSpPr>
            <a:spLocks noGrp="1"/>
          </p:cNvSpPr>
          <p:nvPr>
            <p:ph type="sldNum" sz="quarter" idx="12"/>
          </p:nvPr>
        </p:nvSpPr>
        <p:spPr/>
        <p:txBody>
          <a:bodyPr/>
          <a:lstStyle/>
          <a:p>
            <a:fld id="{1B10B6A9-5B2B-44B5-BF60-43B1D7C195DB}" type="slidenum">
              <a:rPr lang="zh-CN" altLang="en-US" smtClean="0"/>
              <a:pPr/>
              <a:t>4</a:t>
            </a:fld>
            <a:endParaRPr lang="zh-CN" altLang="en-US"/>
          </a:p>
        </p:txBody>
      </p:sp>
      <p:sp>
        <p:nvSpPr>
          <p:cNvPr id="19" name="页脚占位符 18"/>
          <p:cNvSpPr>
            <a:spLocks noGrp="1"/>
          </p:cNvSpPr>
          <p:nvPr>
            <p:ph type="ftr" sz="quarter" idx="11"/>
          </p:nvPr>
        </p:nvSpPr>
        <p:spPr/>
        <p:txBody>
          <a:bodyPr/>
          <a:lstStyle/>
          <a:p>
            <a:r>
              <a:rPr lang="en-US" altLang="zh-CN" smtClean="0"/>
              <a:t>Charm2010,Beijing</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4754"/>
                                        </p:tgtEl>
                                        <p:attrNameLst>
                                          <p:attrName>style.visibility</p:attrName>
                                        </p:attrNameLst>
                                      </p:cBhvr>
                                      <p:to>
                                        <p:strVal val="visible"/>
                                      </p:to>
                                    </p:set>
                                    <p:anim calcmode="lin" valueType="num">
                                      <p:cBhvr additive="base">
                                        <p:cTn id="11" dur="500" fill="hold"/>
                                        <p:tgtEl>
                                          <p:spTgt spid="74754"/>
                                        </p:tgtEl>
                                        <p:attrNameLst>
                                          <p:attrName>ppt_x</p:attrName>
                                        </p:attrNameLst>
                                      </p:cBhvr>
                                      <p:tavLst>
                                        <p:tav tm="0">
                                          <p:val>
                                            <p:strVal val="#ppt_x"/>
                                          </p:val>
                                        </p:tav>
                                        <p:tav tm="100000">
                                          <p:val>
                                            <p:strVal val="#ppt_x"/>
                                          </p:val>
                                        </p:tav>
                                      </p:tavLst>
                                    </p:anim>
                                    <p:anim calcmode="lin" valueType="num">
                                      <p:cBhvr additive="base">
                                        <p:cTn id="12" dur="500" fill="hold"/>
                                        <p:tgtEl>
                                          <p:spTgt spid="74754"/>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74755"/>
                                        </p:tgtEl>
                                        <p:attrNameLst>
                                          <p:attrName>style.visibility</p:attrName>
                                        </p:attrNameLst>
                                      </p:cBhvr>
                                      <p:to>
                                        <p:strVal val="visible"/>
                                      </p:to>
                                    </p:set>
                                    <p:anim calcmode="lin" valueType="num">
                                      <p:cBhvr additive="base">
                                        <p:cTn id="19" dur="500" fill="hold"/>
                                        <p:tgtEl>
                                          <p:spTgt spid="74755"/>
                                        </p:tgtEl>
                                        <p:attrNameLst>
                                          <p:attrName>ppt_x</p:attrName>
                                        </p:attrNameLst>
                                      </p:cBhvr>
                                      <p:tavLst>
                                        <p:tav tm="0">
                                          <p:val>
                                            <p:strVal val="#ppt_x"/>
                                          </p:val>
                                        </p:tav>
                                        <p:tav tm="100000">
                                          <p:val>
                                            <p:strVal val="#ppt_x"/>
                                          </p:val>
                                        </p:tav>
                                      </p:tavLst>
                                    </p:anim>
                                    <p:anim calcmode="lin" valueType="num">
                                      <p:cBhvr additive="base">
                                        <p:cTn id="20" dur="500" fill="hold"/>
                                        <p:tgtEl>
                                          <p:spTgt spid="74755"/>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anim calcmode="lin" valueType="num">
                                      <p:cBhvr additive="base">
                                        <p:cTn id="29" dur="500" fill="hold"/>
                                        <p:tgtEl>
                                          <p:spTgt spid="15"/>
                                        </p:tgtEl>
                                        <p:attrNameLst>
                                          <p:attrName>ppt_x</p:attrName>
                                        </p:attrNameLst>
                                      </p:cBhvr>
                                      <p:tavLst>
                                        <p:tav tm="0">
                                          <p:val>
                                            <p:strVal val="#ppt_x"/>
                                          </p:val>
                                        </p:tav>
                                        <p:tav tm="100000">
                                          <p:val>
                                            <p:strVal val="#ppt_x"/>
                                          </p:val>
                                        </p:tav>
                                      </p:tavLst>
                                    </p:anim>
                                    <p:anim calcmode="lin" valueType="num">
                                      <p:cBhvr additive="base">
                                        <p:cTn id="30" dur="500" fill="hold"/>
                                        <p:tgtEl>
                                          <p:spTgt spid="15"/>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additive="base">
                                        <p:cTn id="33" dur="500" fill="hold"/>
                                        <p:tgtEl>
                                          <p:spTgt spid="8"/>
                                        </p:tgtEl>
                                        <p:attrNameLst>
                                          <p:attrName>ppt_x</p:attrName>
                                        </p:attrNameLst>
                                      </p:cBhvr>
                                      <p:tavLst>
                                        <p:tav tm="0">
                                          <p:val>
                                            <p:strVal val="#ppt_x"/>
                                          </p:val>
                                        </p:tav>
                                        <p:tav tm="100000">
                                          <p:val>
                                            <p:strVal val="#ppt_x"/>
                                          </p:val>
                                        </p:tav>
                                      </p:tavLst>
                                    </p:anim>
                                    <p:anim calcmode="lin" valueType="num">
                                      <p:cBhvr additive="base">
                                        <p:cTn id="3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ppt_x"/>
                                          </p:val>
                                        </p:tav>
                                        <p:tav tm="100000">
                                          <p:val>
                                            <p:strVal val="#ppt_x"/>
                                          </p:val>
                                        </p:tav>
                                      </p:tavLst>
                                    </p:anim>
                                    <p:anim calcmode="lin" valueType="num">
                                      <p:cBhvr additive="base">
                                        <p:cTn id="40" dur="500" fill="hold"/>
                                        <p:tgtEl>
                                          <p:spTgt spid="9"/>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500" fill="hold"/>
                                        <p:tgtEl>
                                          <p:spTgt spid="10"/>
                                        </p:tgtEl>
                                        <p:attrNameLst>
                                          <p:attrName>ppt_x</p:attrName>
                                        </p:attrNameLst>
                                      </p:cBhvr>
                                      <p:tavLst>
                                        <p:tav tm="0">
                                          <p:val>
                                            <p:strVal val="#ppt_x"/>
                                          </p:val>
                                        </p:tav>
                                        <p:tav tm="100000">
                                          <p:val>
                                            <p:strVal val="#ppt_x"/>
                                          </p:val>
                                        </p:tav>
                                      </p:tavLst>
                                    </p:anim>
                                    <p:anim calcmode="lin" valueType="num">
                                      <p:cBhvr additive="base">
                                        <p:cTn id="44" dur="500" fill="hold"/>
                                        <p:tgtEl>
                                          <p:spTgt spid="10"/>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3"/>
                                        </p:tgtEl>
                                        <p:attrNameLst>
                                          <p:attrName>style.visibility</p:attrName>
                                        </p:attrNameLst>
                                      </p:cBhvr>
                                      <p:to>
                                        <p:strVal val="visible"/>
                                      </p:to>
                                    </p:set>
                                    <p:anim calcmode="lin" valueType="num">
                                      <p:cBhvr additive="base">
                                        <p:cTn id="47" dur="500" fill="hold"/>
                                        <p:tgtEl>
                                          <p:spTgt spid="13"/>
                                        </p:tgtEl>
                                        <p:attrNameLst>
                                          <p:attrName>ppt_x</p:attrName>
                                        </p:attrNameLst>
                                      </p:cBhvr>
                                      <p:tavLst>
                                        <p:tav tm="0">
                                          <p:val>
                                            <p:strVal val="#ppt_x"/>
                                          </p:val>
                                        </p:tav>
                                        <p:tav tm="100000">
                                          <p:val>
                                            <p:strVal val="#ppt_x"/>
                                          </p:val>
                                        </p:tav>
                                      </p:tavLst>
                                    </p:anim>
                                    <p:anim calcmode="lin" valueType="num">
                                      <p:cBhvr additive="base">
                                        <p:cTn id="4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6"/>
                                        </p:tgtEl>
                                        <p:attrNameLst>
                                          <p:attrName>style.visibility</p:attrName>
                                        </p:attrNameLst>
                                      </p:cBhvr>
                                      <p:to>
                                        <p:strVal val="visible"/>
                                      </p:to>
                                    </p:set>
                                    <p:anim calcmode="lin" valueType="num">
                                      <p:cBhvr additive="base">
                                        <p:cTn id="53" dur="500" fill="hold"/>
                                        <p:tgtEl>
                                          <p:spTgt spid="16"/>
                                        </p:tgtEl>
                                        <p:attrNameLst>
                                          <p:attrName>ppt_x</p:attrName>
                                        </p:attrNameLst>
                                      </p:cBhvr>
                                      <p:tavLst>
                                        <p:tav tm="0">
                                          <p:val>
                                            <p:strVal val="#ppt_x"/>
                                          </p:val>
                                        </p:tav>
                                        <p:tav tm="100000">
                                          <p:val>
                                            <p:strVal val="#ppt_x"/>
                                          </p:val>
                                        </p:tav>
                                      </p:tavLst>
                                    </p:anim>
                                    <p:anim calcmode="lin" valueType="num">
                                      <p:cBhvr additive="base">
                                        <p:cTn id="54" dur="500" fill="hold"/>
                                        <p:tgtEl>
                                          <p:spTgt spid="16"/>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11"/>
                                        </p:tgtEl>
                                        <p:attrNameLst>
                                          <p:attrName>style.visibility</p:attrName>
                                        </p:attrNameLst>
                                      </p:cBhvr>
                                      <p:to>
                                        <p:strVal val="visible"/>
                                      </p:to>
                                    </p:set>
                                    <p:anim calcmode="lin" valueType="num">
                                      <p:cBhvr additive="base">
                                        <p:cTn id="57" dur="500" fill="hold"/>
                                        <p:tgtEl>
                                          <p:spTgt spid="11"/>
                                        </p:tgtEl>
                                        <p:attrNameLst>
                                          <p:attrName>ppt_x</p:attrName>
                                        </p:attrNameLst>
                                      </p:cBhvr>
                                      <p:tavLst>
                                        <p:tav tm="0">
                                          <p:val>
                                            <p:strVal val="#ppt_x"/>
                                          </p:val>
                                        </p:tav>
                                        <p:tav tm="100000">
                                          <p:val>
                                            <p:strVal val="#ppt_x"/>
                                          </p:val>
                                        </p:tav>
                                      </p:tavLst>
                                    </p:anim>
                                    <p:anim calcmode="lin" valueType="num">
                                      <p:cBhvr additive="base">
                                        <p:cTn id="5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14"/>
                                        </p:tgtEl>
                                        <p:attrNameLst>
                                          <p:attrName>style.visibility</p:attrName>
                                        </p:attrNameLst>
                                      </p:cBhvr>
                                      <p:to>
                                        <p:strVal val="visible"/>
                                      </p:to>
                                    </p:set>
                                    <p:anim calcmode="lin" valueType="num">
                                      <p:cBhvr additive="base">
                                        <p:cTn id="63" dur="500" fill="hold"/>
                                        <p:tgtEl>
                                          <p:spTgt spid="14"/>
                                        </p:tgtEl>
                                        <p:attrNameLst>
                                          <p:attrName>ppt_x</p:attrName>
                                        </p:attrNameLst>
                                      </p:cBhvr>
                                      <p:tavLst>
                                        <p:tav tm="0">
                                          <p:val>
                                            <p:strVal val="#ppt_x"/>
                                          </p:val>
                                        </p:tav>
                                        <p:tav tm="100000">
                                          <p:val>
                                            <p:strVal val="#ppt_x"/>
                                          </p:val>
                                        </p:tav>
                                      </p:tavLst>
                                    </p:anim>
                                    <p:anim calcmode="lin" valueType="num">
                                      <p:cBhvr additive="base">
                                        <p:cTn id="6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2" grpId="0" animBg="1"/>
      <p:bldP spid="6" grpId="0"/>
      <p:bldP spid="7" grpId="0"/>
      <p:bldP spid="8" grpId="0" animBg="1"/>
      <p:bldP spid="9" grpId="0"/>
      <p:bldP spid="10" grpId="0"/>
      <p:bldP spid="11" grpId="0" animBg="1"/>
      <p:bldP spid="14" grpId="0" animBg="1"/>
      <p:bldP spid="15" grpId="0" animBg="1"/>
      <p:bldP spid="1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260648"/>
            <a:ext cx="3482685" cy="400110"/>
          </a:xfrm>
          <a:prstGeom prst="rect">
            <a:avLst/>
          </a:prstGeom>
          <a:solidFill>
            <a:srgbClr val="FFFF00"/>
          </a:solidFill>
        </p:spPr>
        <p:txBody>
          <a:bodyPr wrap="none" rtlCol="0">
            <a:spAutoFit/>
          </a:bodyPr>
          <a:lstStyle/>
          <a:p>
            <a:r>
              <a:rPr lang="en-US" altLang="zh-CN" sz="2000" b="1" dirty="0" smtClean="0"/>
              <a:t>Possible structures for X(3872) </a:t>
            </a:r>
            <a:endParaRPr lang="zh-CN" altLang="en-US" sz="2000" b="1" dirty="0"/>
          </a:p>
        </p:txBody>
      </p:sp>
      <p:sp>
        <p:nvSpPr>
          <p:cNvPr id="3" name="TextBox 2"/>
          <p:cNvSpPr txBox="1"/>
          <p:nvPr/>
        </p:nvSpPr>
        <p:spPr>
          <a:xfrm>
            <a:off x="899592" y="764704"/>
            <a:ext cx="7272808" cy="5232202"/>
          </a:xfrm>
          <a:prstGeom prst="rect">
            <a:avLst/>
          </a:prstGeom>
          <a:blipFill>
            <a:blip r:embed="rId2" cstate="print"/>
            <a:tile tx="0" ty="0" sx="100000" sy="100000" flip="none" algn="tl"/>
          </a:blipFill>
        </p:spPr>
        <p:txBody>
          <a:bodyPr wrap="square" rtlCol="0">
            <a:spAutoFit/>
          </a:bodyPr>
          <a:lstStyle/>
          <a:p>
            <a:pPr>
              <a:buFont typeface="Wingdings" pitchFamily="2" charset="2"/>
              <a:buChar char="Ø"/>
            </a:pPr>
            <a:r>
              <a:rPr lang="en-US" altLang="zh-CN" sz="2400" dirty="0" smtClean="0"/>
              <a:t> </a:t>
            </a:r>
            <a:r>
              <a:rPr lang="en-US" altLang="zh-CN" sz="2400" dirty="0" err="1" smtClean="0">
                <a:solidFill>
                  <a:srgbClr val="FF0000"/>
                </a:solidFill>
              </a:rPr>
              <a:t>Charmonium</a:t>
            </a:r>
            <a:r>
              <a:rPr lang="en-US" altLang="zh-CN" sz="2400" dirty="0" smtClean="0"/>
              <a:t> ?</a:t>
            </a:r>
          </a:p>
          <a:p>
            <a:r>
              <a:rPr lang="en-US" altLang="zh-CN" sz="2400" dirty="0" smtClean="0"/>
              <a:t>   </a:t>
            </a:r>
            <a:r>
              <a:rPr lang="en-US" altLang="zh-CN" sz="1400" dirty="0" err="1" smtClean="0"/>
              <a:t>S.Dubynskiy</a:t>
            </a:r>
            <a:r>
              <a:rPr lang="en-US" altLang="zh-CN" sz="1400" dirty="0" smtClean="0"/>
              <a:t> and </a:t>
            </a:r>
            <a:r>
              <a:rPr lang="en-US" altLang="zh-CN" sz="1400" dirty="0" err="1" smtClean="0"/>
              <a:t>M.B.Voloshin</a:t>
            </a:r>
            <a:r>
              <a:rPr lang="en-US" altLang="zh-CN" sz="1400" dirty="0" smtClean="0"/>
              <a:t>,  Phys. Rev. D 77, 014013 (2008).</a:t>
            </a:r>
          </a:p>
          <a:p>
            <a:r>
              <a:rPr lang="en-US" altLang="zh-CN" sz="1400" dirty="0" smtClean="0"/>
              <a:t>    </a:t>
            </a:r>
            <a:r>
              <a:rPr lang="en-US" altLang="zh-CN" sz="1400" dirty="0" err="1" smtClean="0"/>
              <a:t>Y.Jia</a:t>
            </a:r>
            <a:r>
              <a:rPr lang="en-US" altLang="zh-CN" sz="1400" dirty="0" smtClean="0"/>
              <a:t>, </a:t>
            </a:r>
            <a:r>
              <a:rPr lang="en-US" altLang="zh-CN" sz="1400" dirty="0" err="1" smtClean="0"/>
              <a:t>W.L.Sang</a:t>
            </a:r>
            <a:r>
              <a:rPr lang="en-US" altLang="zh-CN" sz="1400" dirty="0" smtClean="0"/>
              <a:t> and </a:t>
            </a:r>
            <a:r>
              <a:rPr lang="en-US" altLang="zh-CN" sz="1400" dirty="0" err="1" smtClean="0"/>
              <a:t>J.Xu</a:t>
            </a:r>
            <a:r>
              <a:rPr lang="en-US" altLang="zh-CN" sz="1400" dirty="0" smtClean="0"/>
              <a:t>,  arXiv:1007.4541 [</a:t>
            </a:r>
            <a:r>
              <a:rPr lang="en-US" altLang="zh-CN" sz="1400" dirty="0" err="1" smtClean="0"/>
              <a:t>hep</a:t>
            </a:r>
            <a:r>
              <a:rPr lang="en-US" altLang="zh-CN" sz="1400" dirty="0" smtClean="0"/>
              <a:t>-ph].</a:t>
            </a:r>
          </a:p>
          <a:p>
            <a:pPr>
              <a:buFont typeface="Wingdings" pitchFamily="2" charset="2"/>
              <a:buChar char="Ø"/>
            </a:pPr>
            <a:endParaRPr lang="en-US" altLang="zh-CN" sz="1200" dirty="0" smtClean="0"/>
          </a:p>
          <a:p>
            <a:pPr>
              <a:buFont typeface="Wingdings" pitchFamily="2" charset="2"/>
              <a:buChar char="Ø"/>
            </a:pPr>
            <a:r>
              <a:rPr lang="en-US" altLang="zh-CN" sz="2400" dirty="0" smtClean="0">
                <a:solidFill>
                  <a:srgbClr val="3F3FEB"/>
                </a:solidFill>
              </a:rPr>
              <a:t> Hybrid state </a:t>
            </a:r>
          </a:p>
          <a:p>
            <a:r>
              <a:rPr lang="en-US" altLang="zh-CN" sz="1400" dirty="0" smtClean="0"/>
              <a:t>     </a:t>
            </a:r>
            <a:r>
              <a:rPr lang="en-US" altLang="zh-CN" sz="1400" dirty="0" err="1" smtClean="0"/>
              <a:t>F.E.Close</a:t>
            </a:r>
            <a:r>
              <a:rPr lang="en-US" altLang="zh-CN" sz="1400" dirty="0" smtClean="0"/>
              <a:t> and </a:t>
            </a:r>
            <a:r>
              <a:rPr lang="en-US" altLang="zh-CN" sz="1400" dirty="0" err="1" smtClean="0"/>
              <a:t>S.Godfrey</a:t>
            </a:r>
            <a:r>
              <a:rPr lang="en-US" altLang="zh-CN" sz="1400" dirty="0" smtClean="0"/>
              <a:t>,  </a:t>
            </a:r>
            <a:r>
              <a:rPr lang="en-US" altLang="zh-CN" sz="1400" dirty="0" err="1" smtClean="0"/>
              <a:t>Phys.Lett</a:t>
            </a:r>
            <a:r>
              <a:rPr lang="en-US" altLang="zh-CN" sz="1400" dirty="0" smtClean="0"/>
              <a:t>. B 574, 210 (2003)  ;</a:t>
            </a:r>
            <a:r>
              <a:rPr lang="en-US" altLang="zh-CN" sz="1400" dirty="0" err="1" smtClean="0"/>
              <a:t>B.A.Li</a:t>
            </a:r>
            <a:r>
              <a:rPr lang="en-US" altLang="zh-CN" sz="1400" dirty="0" smtClean="0"/>
              <a:t>, </a:t>
            </a:r>
            <a:r>
              <a:rPr lang="en-US" altLang="zh-CN" sz="1400" dirty="0" err="1" smtClean="0"/>
              <a:t>Phys.Lett</a:t>
            </a:r>
            <a:r>
              <a:rPr lang="en-US" altLang="zh-CN" sz="1400" dirty="0" smtClean="0"/>
              <a:t>. B 605, 306 (2005)  </a:t>
            </a:r>
          </a:p>
          <a:p>
            <a:endParaRPr lang="en-US" altLang="zh-CN" sz="1000" dirty="0" smtClean="0"/>
          </a:p>
          <a:p>
            <a:pPr>
              <a:buFont typeface="Wingdings" pitchFamily="2" charset="2"/>
              <a:buChar char="Ø"/>
            </a:pPr>
            <a:r>
              <a:rPr lang="en-US" altLang="zh-CN" sz="2400" dirty="0" smtClean="0"/>
              <a:t> </a:t>
            </a:r>
            <a:r>
              <a:rPr lang="en-US" altLang="zh-CN" sz="2400" dirty="0" err="1" smtClean="0">
                <a:solidFill>
                  <a:srgbClr val="36F45A"/>
                </a:solidFill>
              </a:rPr>
              <a:t>Tetraquark</a:t>
            </a:r>
            <a:r>
              <a:rPr lang="en-US" altLang="zh-CN" sz="2400" dirty="0" smtClean="0">
                <a:solidFill>
                  <a:srgbClr val="36F45A"/>
                </a:solidFill>
              </a:rPr>
              <a:t> state</a:t>
            </a:r>
          </a:p>
          <a:p>
            <a:r>
              <a:rPr lang="en-US" altLang="zh-CN" sz="2400" dirty="0" smtClean="0"/>
              <a:t>   </a:t>
            </a:r>
            <a:r>
              <a:rPr lang="en-US" altLang="zh-CN" sz="1400" dirty="0" err="1" smtClean="0"/>
              <a:t>J.Vijande</a:t>
            </a:r>
            <a:r>
              <a:rPr lang="en-US" altLang="zh-CN" sz="1400" dirty="0" smtClean="0"/>
              <a:t>, </a:t>
            </a:r>
            <a:r>
              <a:rPr lang="en-US" altLang="zh-CN" sz="1400" dirty="0" err="1" smtClean="0"/>
              <a:t>F.Fernandez</a:t>
            </a:r>
            <a:r>
              <a:rPr lang="en-US" altLang="zh-CN" sz="1400" dirty="0" smtClean="0"/>
              <a:t> and </a:t>
            </a:r>
            <a:r>
              <a:rPr lang="en-US" altLang="zh-CN" sz="1400" dirty="0" err="1" smtClean="0"/>
              <a:t>A.Valcarce</a:t>
            </a:r>
            <a:r>
              <a:rPr lang="en-US" altLang="zh-CN" sz="1400" dirty="0" smtClean="0"/>
              <a:t>, Int. J. Mod. Phys. A 20, 702 (2005)  </a:t>
            </a:r>
          </a:p>
          <a:p>
            <a:endParaRPr lang="en-US" altLang="zh-CN" sz="1000" dirty="0" smtClean="0"/>
          </a:p>
          <a:p>
            <a:pPr>
              <a:buFont typeface="Wingdings" pitchFamily="2" charset="2"/>
              <a:buChar char="Ø"/>
            </a:pPr>
            <a:r>
              <a:rPr lang="en-US" altLang="zh-CN" sz="2400" dirty="0" err="1" smtClean="0">
                <a:solidFill>
                  <a:srgbClr val="7030A0"/>
                </a:solidFill>
              </a:rPr>
              <a:t>Chrmonium</a:t>
            </a:r>
            <a:r>
              <a:rPr lang="en-US" altLang="zh-CN" sz="2400" dirty="0" smtClean="0">
                <a:solidFill>
                  <a:srgbClr val="7030A0"/>
                </a:solidFill>
              </a:rPr>
              <a:t>-molecule mixing state</a:t>
            </a:r>
          </a:p>
          <a:p>
            <a:r>
              <a:rPr lang="en-US" altLang="zh-CN" sz="1400" dirty="0" smtClean="0"/>
              <a:t>     </a:t>
            </a:r>
            <a:r>
              <a:rPr lang="en-US" altLang="zh-CN" sz="1400" dirty="0" err="1" smtClean="0"/>
              <a:t>E.Braaten</a:t>
            </a:r>
            <a:r>
              <a:rPr lang="en-US" altLang="zh-CN" sz="1400" dirty="0" smtClean="0"/>
              <a:t> and </a:t>
            </a:r>
            <a:r>
              <a:rPr lang="en-US" altLang="zh-CN" sz="1400" dirty="0" err="1" smtClean="0"/>
              <a:t>M.Kusunoki</a:t>
            </a:r>
            <a:r>
              <a:rPr lang="en-US" altLang="zh-CN" sz="1400" dirty="0" smtClean="0"/>
              <a:t>,  Phys. Rev. D 72, 054022 (2005) </a:t>
            </a:r>
          </a:p>
          <a:p>
            <a:r>
              <a:rPr lang="en-US" altLang="zh-CN" sz="2400" dirty="0" smtClean="0"/>
              <a:t>   </a:t>
            </a:r>
            <a:r>
              <a:rPr lang="en-US" altLang="zh-CN" sz="1400" dirty="0" err="1" smtClean="0"/>
              <a:t>Y.b.Dong</a:t>
            </a:r>
            <a:r>
              <a:rPr lang="en-US" altLang="zh-CN" sz="1400" dirty="0" smtClean="0"/>
              <a:t>, </a:t>
            </a:r>
            <a:r>
              <a:rPr lang="en-US" altLang="zh-CN" sz="1400" dirty="0" err="1" smtClean="0"/>
              <a:t>A.Faessler</a:t>
            </a:r>
            <a:r>
              <a:rPr lang="en-US" altLang="zh-CN" sz="1400" dirty="0" smtClean="0"/>
              <a:t>, </a:t>
            </a:r>
            <a:r>
              <a:rPr lang="en-US" altLang="zh-CN" sz="1400" dirty="0" err="1" smtClean="0"/>
              <a:t>T.Gutsche</a:t>
            </a:r>
            <a:r>
              <a:rPr lang="en-US" altLang="zh-CN" sz="1400" dirty="0" smtClean="0"/>
              <a:t> and </a:t>
            </a:r>
            <a:r>
              <a:rPr lang="en-US" altLang="zh-CN" sz="1400" dirty="0" err="1" smtClean="0"/>
              <a:t>V.E.Lyubovitskij</a:t>
            </a:r>
            <a:r>
              <a:rPr lang="en-US" altLang="zh-CN" sz="1400" dirty="0" smtClean="0"/>
              <a:t>,  Phys. Rev. D  77, 094013 (2008)    </a:t>
            </a:r>
          </a:p>
          <a:p>
            <a:r>
              <a:rPr lang="en-US" altLang="zh-CN" sz="1400" dirty="0" smtClean="0"/>
              <a:t>     S.Takeuchi,Prog.Theor.Phys.Suppl.168, 107 (2007). </a:t>
            </a:r>
          </a:p>
          <a:p>
            <a:endParaRPr lang="en-US" altLang="zh-CN" sz="1000" dirty="0" smtClean="0"/>
          </a:p>
          <a:p>
            <a:pPr>
              <a:buFont typeface="Wingdings" pitchFamily="2" charset="2"/>
              <a:buChar char="Ø"/>
            </a:pPr>
            <a:r>
              <a:rPr lang="en-US" altLang="zh-CN" sz="2400" dirty="0" smtClean="0">
                <a:solidFill>
                  <a:srgbClr val="C00000"/>
                </a:solidFill>
              </a:rPr>
              <a:t>Molecular state</a:t>
            </a:r>
          </a:p>
          <a:p>
            <a:r>
              <a:rPr lang="en-US" altLang="zh-CN" sz="2400" dirty="0" smtClean="0"/>
              <a:t>  </a:t>
            </a:r>
            <a:r>
              <a:rPr lang="en-US" altLang="zh-CN" sz="1400" dirty="0" err="1" smtClean="0"/>
              <a:t>N.A.Tornqvist</a:t>
            </a:r>
            <a:r>
              <a:rPr lang="en-US" altLang="zh-CN" sz="1400" dirty="0" smtClean="0"/>
              <a:t> , </a:t>
            </a:r>
            <a:r>
              <a:rPr lang="en-US" altLang="zh-CN" sz="1400" dirty="0" err="1" smtClean="0"/>
              <a:t>Y.b.Dong</a:t>
            </a:r>
            <a:r>
              <a:rPr lang="en-US" altLang="zh-CN" sz="1400" dirty="0" smtClean="0"/>
              <a:t>, </a:t>
            </a:r>
            <a:r>
              <a:rPr lang="en-US" altLang="zh-CN" sz="1400" dirty="0" err="1" smtClean="0"/>
              <a:t>M.B.Voloshin</a:t>
            </a:r>
            <a:r>
              <a:rPr lang="en-US" altLang="zh-CN" sz="1400" dirty="0" smtClean="0"/>
              <a:t>, </a:t>
            </a:r>
            <a:r>
              <a:rPr lang="en-US" altLang="zh-CN" sz="1400" dirty="0" err="1" smtClean="0"/>
              <a:t>E.S.Swanson</a:t>
            </a:r>
            <a:r>
              <a:rPr lang="en-US" altLang="zh-CN" sz="1400" dirty="0" smtClean="0"/>
              <a:t>, Yong-Liang Ma, </a:t>
            </a:r>
            <a:r>
              <a:rPr lang="en-US" altLang="zh-CN" sz="1400" dirty="0" smtClean="0"/>
              <a:t>……</a:t>
            </a:r>
          </a:p>
          <a:p>
            <a:r>
              <a:rPr lang="en-US" altLang="zh-CN" sz="1400" dirty="0" smtClean="0"/>
              <a:t> </a:t>
            </a:r>
            <a:r>
              <a:rPr lang="en-US" altLang="zh-CN" sz="1400" dirty="0" smtClean="0"/>
              <a:t>  The talk by </a:t>
            </a:r>
            <a:r>
              <a:rPr lang="en-US" altLang="zh-CN" sz="1400" dirty="0" err="1" smtClean="0"/>
              <a:t>Vijande</a:t>
            </a:r>
            <a:r>
              <a:rPr lang="en-US" altLang="zh-CN" sz="1400" dirty="0" smtClean="0"/>
              <a:t> this morning and </a:t>
            </a:r>
            <a:r>
              <a:rPr lang="en-US" altLang="zh-CN" sz="1400" dirty="0" err="1" smtClean="0"/>
              <a:t>Oset</a:t>
            </a:r>
            <a:r>
              <a:rPr lang="en-US" altLang="zh-CN" sz="1400" dirty="0" smtClean="0"/>
              <a:t> in the following section.</a:t>
            </a:r>
            <a:endParaRPr lang="zh-CN" altLang="en-US" sz="1400" dirty="0"/>
          </a:p>
        </p:txBody>
      </p:sp>
      <p:sp>
        <p:nvSpPr>
          <p:cNvPr id="4" name="TextBox 3"/>
          <p:cNvSpPr txBox="1"/>
          <p:nvPr/>
        </p:nvSpPr>
        <p:spPr>
          <a:xfrm>
            <a:off x="1187624" y="6053226"/>
            <a:ext cx="5909759" cy="400110"/>
          </a:xfrm>
          <a:prstGeom prst="rect">
            <a:avLst/>
          </a:prstGeom>
          <a:solidFill>
            <a:schemeClr val="accent4">
              <a:lumMod val="60000"/>
              <a:lumOff val="40000"/>
            </a:schemeClr>
          </a:solidFill>
        </p:spPr>
        <p:txBody>
          <a:bodyPr wrap="square" rtlCol="0">
            <a:spAutoFit/>
          </a:bodyPr>
          <a:lstStyle/>
          <a:p>
            <a:r>
              <a:rPr lang="en-US" altLang="zh-CN" sz="2000" b="1" dirty="0" smtClean="0"/>
              <a:t>Here we regard X(3872) with J</a:t>
            </a:r>
            <a:r>
              <a:rPr lang="en-US" altLang="zh-CN" sz="2000" b="1" baseline="30000" dirty="0" smtClean="0"/>
              <a:t>PC</a:t>
            </a:r>
            <a:r>
              <a:rPr lang="en-US" altLang="zh-CN" sz="2000" b="1" dirty="0" smtClean="0"/>
              <a:t> =2</a:t>
            </a:r>
            <a:r>
              <a:rPr lang="en-US" altLang="zh-CN" sz="2000" b="1" baseline="30000" dirty="0" smtClean="0"/>
              <a:t>-+</a:t>
            </a:r>
            <a:r>
              <a:rPr lang="en-US" altLang="zh-CN" sz="2000" b="1" dirty="0" smtClean="0"/>
              <a:t> as DD* molecule.</a:t>
            </a:r>
            <a:endParaRPr lang="zh-CN" altLang="en-US" sz="2000" b="1" dirty="0"/>
          </a:p>
        </p:txBody>
      </p:sp>
      <p:sp>
        <p:nvSpPr>
          <p:cNvPr id="7" name="日期占位符 6"/>
          <p:cNvSpPr>
            <a:spLocks noGrp="1"/>
          </p:cNvSpPr>
          <p:nvPr>
            <p:ph type="dt" sz="half" idx="10"/>
          </p:nvPr>
        </p:nvSpPr>
        <p:spPr/>
        <p:txBody>
          <a:bodyPr/>
          <a:lstStyle/>
          <a:p>
            <a:fld id="{D38F5472-EB5C-4746-9290-94CB08A755CB}" type="datetime1">
              <a:rPr lang="zh-CN" altLang="en-US" smtClean="0"/>
              <a:pPr/>
              <a:t>2010-10-21</a:t>
            </a:fld>
            <a:endParaRPr lang="zh-CN" altLang="en-US"/>
          </a:p>
        </p:txBody>
      </p:sp>
      <p:sp>
        <p:nvSpPr>
          <p:cNvPr id="8" name="灯片编号占位符 7"/>
          <p:cNvSpPr>
            <a:spLocks noGrp="1"/>
          </p:cNvSpPr>
          <p:nvPr>
            <p:ph type="sldNum" sz="quarter" idx="12"/>
          </p:nvPr>
        </p:nvSpPr>
        <p:spPr/>
        <p:txBody>
          <a:bodyPr/>
          <a:lstStyle/>
          <a:p>
            <a:fld id="{1B10B6A9-5B2B-44B5-BF60-43B1D7C195DB}" type="slidenum">
              <a:rPr lang="zh-CN" altLang="en-US" smtClean="0"/>
              <a:pPr/>
              <a:t>5</a:t>
            </a:fld>
            <a:endParaRPr lang="zh-CN" altLang="en-US"/>
          </a:p>
        </p:txBody>
      </p:sp>
      <p:sp>
        <p:nvSpPr>
          <p:cNvPr id="9" name="页脚占位符 8"/>
          <p:cNvSpPr>
            <a:spLocks noGrp="1"/>
          </p:cNvSpPr>
          <p:nvPr>
            <p:ph type="ftr" sz="quarter" idx="11"/>
          </p:nvPr>
        </p:nvSpPr>
        <p:spPr/>
        <p:txBody>
          <a:bodyPr/>
          <a:lstStyle/>
          <a:p>
            <a:r>
              <a:rPr lang="en-US" altLang="zh-CN" smtClean="0"/>
              <a:t>Charm2010,Beijing</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additive="base">
                                        <p:cTn id="3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anim calcmode="lin" valueType="num">
                                      <p:cBhvr additive="base">
                                        <p:cTn id="4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3">
                                            <p:txEl>
                                              <p:pRg st="11" end="11"/>
                                            </p:txEl>
                                          </p:spTgt>
                                        </p:tgtEl>
                                        <p:attrNameLst>
                                          <p:attrName>style.visibility</p:attrName>
                                        </p:attrNameLst>
                                      </p:cBhvr>
                                      <p:to>
                                        <p:strVal val="visible"/>
                                      </p:to>
                                    </p:set>
                                    <p:anim calcmode="lin" valueType="num">
                                      <p:cBhvr additive="base">
                                        <p:cTn id="45"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11" end="11"/>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3">
                                            <p:txEl>
                                              <p:pRg st="12" end="12"/>
                                            </p:txEl>
                                          </p:spTgt>
                                        </p:tgtEl>
                                        <p:attrNameLst>
                                          <p:attrName>style.visibility</p:attrName>
                                        </p:attrNameLst>
                                      </p:cBhvr>
                                      <p:to>
                                        <p:strVal val="visible"/>
                                      </p:to>
                                    </p:set>
                                    <p:anim calcmode="lin" valueType="num">
                                      <p:cBhvr additive="base">
                                        <p:cTn id="4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2" end="12"/>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3">
                                            <p:txEl>
                                              <p:pRg st="13" end="13"/>
                                            </p:txEl>
                                          </p:spTgt>
                                        </p:tgtEl>
                                        <p:attrNameLst>
                                          <p:attrName>style.visibility</p:attrName>
                                        </p:attrNameLst>
                                      </p:cBhvr>
                                      <p:to>
                                        <p:strVal val="visible"/>
                                      </p:to>
                                    </p:set>
                                    <p:anim calcmode="lin" valueType="num">
                                      <p:cBhvr additive="base">
                                        <p:cTn id="53"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3">
                                            <p:txEl>
                                              <p:pRg st="15" end="15"/>
                                            </p:txEl>
                                          </p:spTgt>
                                        </p:tgtEl>
                                        <p:attrNameLst>
                                          <p:attrName>style.visibility</p:attrName>
                                        </p:attrNameLst>
                                      </p:cBhvr>
                                      <p:to>
                                        <p:strVal val="visible"/>
                                      </p:to>
                                    </p:set>
                                    <p:anim calcmode="lin" valueType="num">
                                      <p:cBhvr additive="base">
                                        <p:cTn id="59"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3">
                                            <p:txEl>
                                              <p:pRg st="15" end="15"/>
                                            </p:txEl>
                                          </p:spTgt>
                                        </p:tgtEl>
                                        <p:attrNameLst>
                                          <p:attrName>ppt_y</p:attrName>
                                        </p:attrNameLst>
                                      </p:cBhvr>
                                      <p:tavLst>
                                        <p:tav tm="0">
                                          <p:val>
                                            <p:strVal val="1+#ppt_h/2"/>
                                          </p:val>
                                        </p:tav>
                                        <p:tav tm="100000">
                                          <p:val>
                                            <p:strVal val="#ppt_y"/>
                                          </p:val>
                                        </p:tav>
                                      </p:tavLst>
                                    </p:anim>
                                  </p:childTnLst>
                                </p:cTn>
                              </p:par>
                              <p:par>
                                <p:cTn id="61" presetID="2" presetClass="entr" presetSubtype="4" fill="hold" nodeType="withEffect">
                                  <p:stCondLst>
                                    <p:cond delay="0"/>
                                  </p:stCondLst>
                                  <p:childTnLst>
                                    <p:set>
                                      <p:cBhvr>
                                        <p:cTn id="62" dur="1" fill="hold">
                                          <p:stCondLst>
                                            <p:cond delay="0"/>
                                          </p:stCondLst>
                                        </p:cTn>
                                        <p:tgtEl>
                                          <p:spTgt spid="3">
                                            <p:txEl>
                                              <p:pRg st="16" end="16"/>
                                            </p:txEl>
                                          </p:spTgt>
                                        </p:tgtEl>
                                        <p:attrNameLst>
                                          <p:attrName>style.visibility</p:attrName>
                                        </p:attrNameLst>
                                      </p:cBhvr>
                                      <p:to>
                                        <p:strVal val="visible"/>
                                      </p:to>
                                    </p:set>
                                    <p:anim calcmode="lin" valueType="num">
                                      <p:cBhvr additive="base">
                                        <p:cTn id="63" dur="500" fill="hold"/>
                                        <p:tgtEl>
                                          <p:spTgt spid="3">
                                            <p:txEl>
                                              <p:pRg st="16" end="16"/>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3">
                                            <p:txEl>
                                              <p:pRg st="16" end="16"/>
                                            </p:txEl>
                                          </p:spTgt>
                                        </p:tgtEl>
                                        <p:attrNameLst>
                                          <p:attrName>ppt_y</p:attrName>
                                        </p:attrNameLst>
                                      </p:cBhvr>
                                      <p:tavLst>
                                        <p:tav tm="0">
                                          <p:val>
                                            <p:strVal val="1+#ppt_h/2"/>
                                          </p:val>
                                        </p:tav>
                                        <p:tav tm="100000">
                                          <p:val>
                                            <p:strVal val="#ppt_y"/>
                                          </p:val>
                                        </p:tav>
                                      </p:tavLst>
                                    </p:anim>
                                  </p:childTnLst>
                                </p:cTn>
                              </p:par>
                              <p:par>
                                <p:cTn id="65" presetID="2" presetClass="entr" presetSubtype="4" fill="hold" nodeType="withEffect">
                                  <p:stCondLst>
                                    <p:cond delay="0"/>
                                  </p:stCondLst>
                                  <p:childTnLst>
                                    <p:set>
                                      <p:cBhvr>
                                        <p:cTn id="66" dur="1" fill="hold">
                                          <p:stCondLst>
                                            <p:cond delay="0"/>
                                          </p:stCondLst>
                                        </p:cTn>
                                        <p:tgtEl>
                                          <p:spTgt spid="3">
                                            <p:txEl>
                                              <p:pRg st="17" end="17"/>
                                            </p:txEl>
                                          </p:spTgt>
                                        </p:tgtEl>
                                        <p:attrNameLst>
                                          <p:attrName>style.visibility</p:attrName>
                                        </p:attrNameLst>
                                      </p:cBhvr>
                                      <p:to>
                                        <p:strVal val="visible"/>
                                      </p:to>
                                    </p:set>
                                    <p:anim calcmode="lin" valueType="num">
                                      <p:cBhvr additive="base">
                                        <p:cTn id="67" dur="500" fill="hold"/>
                                        <p:tgtEl>
                                          <p:spTgt spid="3">
                                            <p:txEl>
                                              <p:pRg st="17" end="17"/>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7" end="17"/>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4"/>
                                        </p:tgtEl>
                                        <p:attrNameLst>
                                          <p:attrName>style.visibility</p:attrName>
                                        </p:attrNameLst>
                                      </p:cBhvr>
                                      <p:to>
                                        <p:strVal val="visible"/>
                                      </p:to>
                                    </p:set>
                                    <p:anim calcmode="lin" valueType="num">
                                      <p:cBhvr additive="base">
                                        <p:cTn id="73" dur="500" fill="hold"/>
                                        <p:tgtEl>
                                          <p:spTgt spid="4"/>
                                        </p:tgtEl>
                                        <p:attrNameLst>
                                          <p:attrName>ppt_x</p:attrName>
                                        </p:attrNameLst>
                                      </p:cBhvr>
                                      <p:tavLst>
                                        <p:tav tm="0">
                                          <p:val>
                                            <p:strVal val="#ppt_x"/>
                                          </p:val>
                                        </p:tav>
                                        <p:tav tm="100000">
                                          <p:val>
                                            <p:strVal val="#ppt_x"/>
                                          </p:val>
                                        </p:tav>
                                      </p:tavLst>
                                    </p:anim>
                                    <p:anim calcmode="lin" valueType="num">
                                      <p:cBhvr additive="base">
                                        <p:cTn id="7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692696"/>
            <a:ext cx="4544962" cy="400110"/>
          </a:xfrm>
          <a:prstGeom prst="rect">
            <a:avLst/>
          </a:prstGeom>
          <a:solidFill>
            <a:srgbClr val="36F45A"/>
          </a:solidFill>
        </p:spPr>
        <p:txBody>
          <a:bodyPr wrap="none" rtlCol="0">
            <a:spAutoFit/>
          </a:bodyPr>
          <a:lstStyle/>
          <a:p>
            <a:r>
              <a:rPr lang="en-US" altLang="zh-CN" sz="2000" b="1" dirty="0" smtClean="0"/>
              <a:t>Quantities used in the parameter fitting</a:t>
            </a:r>
            <a:endParaRPr lang="zh-CN" altLang="en-US" sz="2000" b="1" dirty="0"/>
          </a:p>
        </p:txBody>
      </p:sp>
      <p:pic>
        <p:nvPicPr>
          <p:cNvPr id="3" name="Picture 2"/>
          <p:cNvPicPr>
            <a:picLocks noChangeAspect="1" noChangeArrowheads="1"/>
          </p:cNvPicPr>
          <p:nvPr/>
        </p:nvPicPr>
        <p:blipFill>
          <a:blip r:embed="rId2" cstate="print"/>
          <a:srcRect/>
          <a:stretch>
            <a:fillRect/>
          </a:stretch>
        </p:blipFill>
        <p:spPr bwMode="auto">
          <a:xfrm>
            <a:off x="1403648" y="1556792"/>
            <a:ext cx="6059571" cy="2016224"/>
          </a:xfrm>
          <a:prstGeom prst="rect">
            <a:avLst/>
          </a:prstGeom>
          <a:noFill/>
          <a:ln w="9525">
            <a:noFill/>
            <a:miter lim="800000"/>
            <a:headEnd/>
            <a:tailEnd/>
          </a:ln>
        </p:spPr>
      </p:pic>
      <p:pic>
        <p:nvPicPr>
          <p:cNvPr id="4" name="Picture 3"/>
          <p:cNvPicPr>
            <a:picLocks noChangeAspect="1" noChangeArrowheads="1"/>
          </p:cNvPicPr>
          <p:nvPr/>
        </p:nvPicPr>
        <p:blipFill>
          <a:blip r:embed="rId3" cstate="print"/>
          <a:srcRect/>
          <a:stretch>
            <a:fillRect/>
          </a:stretch>
        </p:blipFill>
        <p:spPr bwMode="auto">
          <a:xfrm>
            <a:off x="1403648" y="3933056"/>
            <a:ext cx="4614720" cy="648072"/>
          </a:xfrm>
          <a:prstGeom prst="rect">
            <a:avLst/>
          </a:prstGeom>
          <a:noFill/>
          <a:ln w="9525">
            <a:noFill/>
            <a:miter lim="800000"/>
            <a:headEnd/>
            <a:tailEnd/>
          </a:ln>
        </p:spPr>
      </p:pic>
      <p:pic>
        <p:nvPicPr>
          <p:cNvPr id="5" name="Picture 1"/>
          <p:cNvPicPr>
            <a:picLocks noChangeAspect="1" noChangeArrowheads="1"/>
          </p:cNvPicPr>
          <p:nvPr/>
        </p:nvPicPr>
        <p:blipFill>
          <a:blip r:embed="rId4" cstate="print"/>
          <a:srcRect/>
          <a:stretch>
            <a:fillRect/>
          </a:stretch>
        </p:blipFill>
        <p:spPr bwMode="auto">
          <a:xfrm>
            <a:off x="755577" y="5445224"/>
            <a:ext cx="3240360" cy="529588"/>
          </a:xfrm>
          <a:prstGeom prst="rect">
            <a:avLst/>
          </a:prstGeom>
          <a:noFill/>
          <a:ln w="9525">
            <a:noFill/>
            <a:miter lim="800000"/>
            <a:headEnd/>
            <a:tailEnd/>
          </a:ln>
        </p:spPr>
      </p:pic>
      <p:pic>
        <p:nvPicPr>
          <p:cNvPr id="6" name="Picture 2"/>
          <p:cNvPicPr>
            <a:picLocks noChangeAspect="1" noChangeArrowheads="1"/>
          </p:cNvPicPr>
          <p:nvPr/>
        </p:nvPicPr>
        <p:blipFill>
          <a:blip r:embed="rId5" cstate="print"/>
          <a:srcRect/>
          <a:stretch>
            <a:fillRect/>
          </a:stretch>
        </p:blipFill>
        <p:spPr bwMode="auto">
          <a:xfrm>
            <a:off x="4438972" y="5517232"/>
            <a:ext cx="4381500" cy="457200"/>
          </a:xfrm>
          <a:prstGeom prst="rect">
            <a:avLst/>
          </a:prstGeom>
          <a:noFill/>
          <a:ln w="9525">
            <a:noFill/>
            <a:miter lim="800000"/>
            <a:headEnd/>
            <a:tailEnd/>
          </a:ln>
        </p:spPr>
      </p:pic>
      <p:sp>
        <p:nvSpPr>
          <p:cNvPr id="7" name="日期占位符 6"/>
          <p:cNvSpPr>
            <a:spLocks noGrp="1"/>
          </p:cNvSpPr>
          <p:nvPr>
            <p:ph type="dt" sz="half" idx="10"/>
          </p:nvPr>
        </p:nvSpPr>
        <p:spPr/>
        <p:txBody>
          <a:bodyPr/>
          <a:lstStyle/>
          <a:p>
            <a:fld id="{7A6E2E87-7CE7-479A-87B1-CD6FD5D9AB43}" type="datetime1">
              <a:rPr lang="zh-CN" altLang="en-US" smtClean="0"/>
              <a:pPr/>
              <a:t>2010-10-21</a:t>
            </a:fld>
            <a:endParaRPr lang="zh-CN" altLang="en-US"/>
          </a:p>
        </p:txBody>
      </p:sp>
      <p:sp>
        <p:nvSpPr>
          <p:cNvPr id="8" name="灯片编号占位符 7"/>
          <p:cNvSpPr>
            <a:spLocks noGrp="1"/>
          </p:cNvSpPr>
          <p:nvPr>
            <p:ph type="sldNum" sz="quarter" idx="12"/>
          </p:nvPr>
        </p:nvSpPr>
        <p:spPr/>
        <p:txBody>
          <a:bodyPr/>
          <a:lstStyle/>
          <a:p>
            <a:fld id="{1B10B6A9-5B2B-44B5-BF60-43B1D7C195DB}" type="slidenum">
              <a:rPr lang="zh-CN" altLang="en-US" smtClean="0"/>
              <a:pPr/>
              <a:t>6</a:t>
            </a:fld>
            <a:endParaRPr lang="zh-CN" altLang="en-US"/>
          </a:p>
        </p:txBody>
      </p:sp>
      <p:sp>
        <p:nvSpPr>
          <p:cNvPr id="9" name="页脚占位符 8"/>
          <p:cNvSpPr>
            <a:spLocks noGrp="1"/>
          </p:cNvSpPr>
          <p:nvPr>
            <p:ph type="ftr" sz="quarter" idx="11"/>
          </p:nvPr>
        </p:nvSpPr>
        <p:spPr/>
        <p:txBody>
          <a:bodyPr/>
          <a:lstStyle/>
          <a:p>
            <a:r>
              <a:rPr lang="en-US" altLang="zh-CN" smtClean="0"/>
              <a:t>Charm2010,Beijing</a:t>
            </a:r>
            <a:endParaRPr lang="zh-CN"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79512" y="260648"/>
            <a:ext cx="8712968" cy="1368152"/>
          </a:xfrm>
        </p:spPr>
        <p:txBody>
          <a:bodyPr>
            <a:normAutofit fontScale="90000"/>
          </a:bodyPr>
          <a:lstStyle/>
          <a:p>
            <a:r>
              <a:rPr lang="en-US" altLang="zh-CN" dirty="0" smtClean="0"/>
              <a:t>II. </a:t>
            </a:r>
            <a:r>
              <a:rPr lang="en-US" altLang="zh-CN" dirty="0" err="1" smtClean="0">
                <a:ea typeface="Batang" pitchFamily="18" charset="-127"/>
              </a:rPr>
              <a:t>Hadronic</a:t>
            </a:r>
            <a:r>
              <a:rPr lang="en-US" altLang="zh-CN" dirty="0" smtClean="0">
                <a:ea typeface="Batang" pitchFamily="18" charset="-127"/>
              </a:rPr>
              <a:t> Molecular Structure of X(3872) with J</a:t>
            </a:r>
            <a:r>
              <a:rPr lang="en-US" altLang="zh-CN" baseline="30000" dirty="0" smtClean="0">
                <a:ea typeface="Batang" pitchFamily="18" charset="-127"/>
              </a:rPr>
              <a:t>PC </a:t>
            </a:r>
            <a:r>
              <a:rPr lang="en-US" altLang="zh-CN" dirty="0" smtClean="0">
                <a:ea typeface="Batang" pitchFamily="18" charset="-127"/>
              </a:rPr>
              <a:t>= 2</a:t>
            </a:r>
            <a:r>
              <a:rPr lang="en-US" altLang="zh-CN" baseline="30000" dirty="0" smtClean="0">
                <a:ea typeface="Batang" pitchFamily="18" charset="-127"/>
              </a:rPr>
              <a:t>-+</a:t>
            </a:r>
            <a:endParaRPr lang="zh-CN" altLang="en-US" dirty="0"/>
          </a:p>
        </p:txBody>
      </p:sp>
      <p:pic>
        <p:nvPicPr>
          <p:cNvPr id="2051" name="Picture 3"/>
          <p:cNvPicPr>
            <a:picLocks noChangeAspect="1" noChangeArrowheads="1"/>
          </p:cNvPicPr>
          <p:nvPr/>
        </p:nvPicPr>
        <p:blipFill>
          <a:blip r:embed="rId3" cstate="print"/>
          <a:srcRect/>
          <a:stretch>
            <a:fillRect/>
          </a:stretch>
        </p:blipFill>
        <p:spPr bwMode="auto">
          <a:xfrm>
            <a:off x="617215" y="1772816"/>
            <a:ext cx="7771209" cy="1286624"/>
          </a:xfrm>
          <a:prstGeom prst="rect">
            <a:avLst/>
          </a:prstGeom>
          <a:solidFill>
            <a:srgbClr val="7030A0"/>
          </a:solidFill>
          <a:ln w="25400">
            <a:solidFill>
              <a:srgbClr val="36F45A"/>
            </a:solidFill>
            <a:miter lim="800000"/>
            <a:headEnd/>
            <a:tailEnd/>
          </a:ln>
        </p:spPr>
      </p:pic>
      <p:pic>
        <p:nvPicPr>
          <p:cNvPr id="2052" name="Picture 4"/>
          <p:cNvPicPr>
            <a:picLocks noChangeAspect="1" noChangeArrowheads="1"/>
          </p:cNvPicPr>
          <p:nvPr/>
        </p:nvPicPr>
        <p:blipFill>
          <a:blip r:embed="rId4" cstate="print"/>
          <a:srcRect/>
          <a:stretch>
            <a:fillRect/>
          </a:stretch>
        </p:blipFill>
        <p:spPr bwMode="auto">
          <a:xfrm>
            <a:off x="1907704" y="3677240"/>
            <a:ext cx="5787355" cy="615856"/>
          </a:xfrm>
          <a:prstGeom prst="rect">
            <a:avLst/>
          </a:prstGeom>
          <a:noFill/>
          <a:ln w="25400">
            <a:solidFill>
              <a:srgbClr val="FF0000"/>
            </a:solidFill>
            <a:miter lim="800000"/>
            <a:headEnd/>
            <a:tailEnd/>
          </a:ln>
        </p:spPr>
      </p:pic>
      <p:sp>
        <p:nvSpPr>
          <p:cNvPr id="6" name="TextBox 5"/>
          <p:cNvSpPr txBox="1"/>
          <p:nvPr/>
        </p:nvSpPr>
        <p:spPr>
          <a:xfrm>
            <a:off x="395536" y="3212976"/>
            <a:ext cx="2306593" cy="400110"/>
          </a:xfrm>
          <a:prstGeom prst="rect">
            <a:avLst/>
          </a:prstGeom>
          <a:solidFill>
            <a:schemeClr val="accent4">
              <a:lumMod val="40000"/>
              <a:lumOff val="60000"/>
            </a:schemeClr>
          </a:solidFill>
        </p:spPr>
        <p:txBody>
          <a:bodyPr wrap="none" rtlCol="0">
            <a:spAutoFit/>
          </a:bodyPr>
          <a:lstStyle/>
          <a:p>
            <a:r>
              <a:rPr lang="en-US" altLang="zh-CN" sz="2000" dirty="0" smtClean="0"/>
              <a:t>In </a:t>
            </a:r>
            <a:r>
              <a:rPr lang="en-US" altLang="zh-CN" sz="2000" dirty="0" err="1" smtClean="0"/>
              <a:t>isospin</a:t>
            </a:r>
            <a:r>
              <a:rPr lang="en-US" altLang="zh-CN" sz="2000" dirty="0" smtClean="0"/>
              <a:t> </a:t>
            </a:r>
            <a:r>
              <a:rPr lang="en-US" altLang="zh-CN" sz="2000" dirty="0" err="1" smtClean="0"/>
              <a:t>eigenstate</a:t>
            </a:r>
            <a:endParaRPr lang="zh-CN" altLang="en-US" sz="2000" dirty="0"/>
          </a:p>
        </p:txBody>
      </p:sp>
      <p:pic>
        <p:nvPicPr>
          <p:cNvPr id="2053" name="Picture 5"/>
          <p:cNvPicPr>
            <a:picLocks noChangeAspect="1" noChangeArrowheads="1"/>
          </p:cNvPicPr>
          <p:nvPr/>
        </p:nvPicPr>
        <p:blipFill>
          <a:blip r:embed="rId5" cstate="print"/>
          <a:srcRect/>
          <a:stretch>
            <a:fillRect/>
          </a:stretch>
        </p:blipFill>
        <p:spPr bwMode="auto">
          <a:xfrm>
            <a:off x="771525" y="4581128"/>
            <a:ext cx="7600950" cy="504825"/>
          </a:xfrm>
          <a:prstGeom prst="rect">
            <a:avLst/>
          </a:prstGeom>
          <a:noFill/>
          <a:ln w="9525">
            <a:noFill/>
            <a:miter lim="800000"/>
            <a:headEnd/>
            <a:tailEnd/>
          </a:ln>
        </p:spPr>
      </p:pic>
      <p:pic>
        <p:nvPicPr>
          <p:cNvPr id="2054" name="Picture 6"/>
          <p:cNvPicPr>
            <a:picLocks noChangeAspect="1" noChangeArrowheads="1"/>
          </p:cNvPicPr>
          <p:nvPr/>
        </p:nvPicPr>
        <p:blipFill>
          <a:blip r:embed="rId6" cstate="print"/>
          <a:srcRect/>
          <a:stretch>
            <a:fillRect/>
          </a:stretch>
        </p:blipFill>
        <p:spPr bwMode="auto">
          <a:xfrm>
            <a:off x="1859657" y="5273006"/>
            <a:ext cx="5376639" cy="605938"/>
          </a:xfrm>
          <a:prstGeom prst="rect">
            <a:avLst/>
          </a:prstGeom>
          <a:noFill/>
          <a:ln w="25400">
            <a:solidFill>
              <a:srgbClr val="3F3FEB"/>
            </a:solidFill>
            <a:miter lim="800000"/>
            <a:headEnd/>
            <a:tailEnd/>
          </a:ln>
        </p:spPr>
      </p:pic>
      <p:pic>
        <p:nvPicPr>
          <p:cNvPr id="2055" name="Picture 7"/>
          <p:cNvPicPr>
            <a:picLocks noChangeAspect="1" noChangeArrowheads="1"/>
          </p:cNvPicPr>
          <p:nvPr/>
        </p:nvPicPr>
        <p:blipFill>
          <a:blip r:embed="rId7" cstate="print"/>
          <a:srcRect/>
          <a:stretch>
            <a:fillRect/>
          </a:stretch>
        </p:blipFill>
        <p:spPr bwMode="auto">
          <a:xfrm>
            <a:off x="1888232" y="6069417"/>
            <a:ext cx="5348064" cy="599943"/>
          </a:xfrm>
          <a:prstGeom prst="rect">
            <a:avLst/>
          </a:prstGeom>
          <a:noFill/>
          <a:ln w="25400">
            <a:solidFill>
              <a:srgbClr val="3F3FEB"/>
            </a:solidFill>
            <a:miter lim="800000"/>
            <a:headEnd/>
            <a:tailEnd/>
          </a:ln>
        </p:spPr>
      </p:pic>
      <p:sp>
        <p:nvSpPr>
          <p:cNvPr id="9" name="日期占位符 8"/>
          <p:cNvSpPr>
            <a:spLocks noGrp="1"/>
          </p:cNvSpPr>
          <p:nvPr>
            <p:ph type="dt" sz="half" idx="10"/>
          </p:nvPr>
        </p:nvSpPr>
        <p:spPr/>
        <p:txBody>
          <a:bodyPr/>
          <a:lstStyle/>
          <a:p>
            <a:fld id="{C4265FA6-FB4B-4931-8D52-D6A9545804CC}" type="datetime1">
              <a:rPr lang="zh-CN" altLang="en-US" smtClean="0"/>
              <a:pPr/>
              <a:t>2010-10-21</a:t>
            </a:fld>
            <a:endParaRPr lang="zh-CN" altLang="en-US"/>
          </a:p>
        </p:txBody>
      </p:sp>
      <p:sp>
        <p:nvSpPr>
          <p:cNvPr id="10" name="灯片编号占位符 9"/>
          <p:cNvSpPr>
            <a:spLocks noGrp="1"/>
          </p:cNvSpPr>
          <p:nvPr>
            <p:ph type="sldNum" sz="quarter" idx="12"/>
          </p:nvPr>
        </p:nvSpPr>
        <p:spPr/>
        <p:txBody>
          <a:bodyPr/>
          <a:lstStyle/>
          <a:p>
            <a:fld id="{1B10B6A9-5B2B-44B5-BF60-43B1D7C195DB}" type="slidenum">
              <a:rPr lang="zh-CN" altLang="en-US" smtClean="0"/>
              <a:pPr/>
              <a:t>7</a:t>
            </a:fld>
            <a:endParaRPr lang="zh-CN" altLang="en-US"/>
          </a:p>
        </p:txBody>
      </p:sp>
      <p:sp>
        <p:nvSpPr>
          <p:cNvPr id="11" name="页脚占位符 10"/>
          <p:cNvSpPr>
            <a:spLocks noGrp="1"/>
          </p:cNvSpPr>
          <p:nvPr>
            <p:ph type="ftr" sz="quarter" idx="11"/>
          </p:nvPr>
        </p:nvSpPr>
        <p:spPr/>
        <p:txBody>
          <a:bodyPr/>
          <a:lstStyle/>
          <a:p>
            <a:r>
              <a:rPr lang="en-US" altLang="zh-CN" smtClean="0"/>
              <a:t>Charm2010,Beijing</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51"/>
                                        </p:tgtEl>
                                        <p:attrNameLst>
                                          <p:attrName>style.visibility</p:attrName>
                                        </p:attrNameLst>
                                      </p:cBhvr>
                                      <p:to>
                                        <p:strVal val="visible"/>
                                      </p:to>
                                    </p:set>
                                    <p:anim calcmode="lin" valueType="num">
                                      <p:cBhvr additive="base">
                                        <p:cTn id="7" dur="500" fill="hold"/>
                                        <p:tgtEl>
                                          <p:spTgt spid="2051"/>
                                        </p:tgtEl>
                                        <p:attrNameLst>
                                          <p:attrName>ppt_x</p:attrName>
                                        </p:attrNameLst>
                                      </p:cBhvr>
                                      <p:tavLst>
                                        <p:tav tm="0">
                                          <p:val>
                                            <p:strVal val="#ppt_x"/>
                                          </p:val>
                                        </p:tav>
                                        <p:tav tm="100000">
                                          <p:val>
                                            <p:strVal val="#ppt_x"/>
                                          </p:val>
                                        </p:tav>
                                      </p:tavLst>
                                    </p:anim>
                                    <p:anim calcmode="lin" valueType="num">
                                      <p:cBhvr additive="base">
                                        <p:cTn id="8" dur="500" fill="hold"/>
                                        <p:tgtEl>
                                          <p:spTgt spid="205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052"/>
                                        </p:tgtEl>
                                        <p:attrNameLst>
                                          <p:attrName>style.visibility</p:attrName>
                                        </p:attrNameLst>
                                      </p:cBhvr>
                                      <p:to>
                                        <p:strVal val="visible"/>
                                      </p:to>
                                    </p:set>
                                    <p:anim calcmode="lin" valueType="num">
                                      <p:cBhvr additive="base">
                                        <p:cTn id="17" dur="500" fill="hold"/>
                                        <p:tgtEl>
                                          <p:spTgt spid="2052"/>
                                        </p:tgtEl>
                                        <p:attrNameLst>
                                          <p:attrName>ppt_x</p:attrName>
                                        </p:attrNameLst>
                                      </p:cBhvr>
                                      <p:tavLst>
                                        <p:tav tm="0">
                                          <p:val>
                                            <p:strVal val="#ppt_x"/>
                                          </p:val>
                                        </p:tav>
                                        <p:tav tm="100000">
                                          <p:val>
                                            <p:strVal val="#ppt_x"/>
                                          </p:val>
                                        </p:tav>
                                      </p:tavLst>
                                    </p:anim>
                                    <p:anim calcmode="lin" valueType="num">
                                      <p:cBhvr additive="base">
                                        <p:cTn id="18" dur="500" fill="hold"/>
                                        <p:tgtEl>
                                          <p:spTgt spid="2052"/>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nodeType="clickEffect">
                                  <p:stCondLst>
                                    <p:cond delay="0"/>
                                  </p:stCondLst>
                                  <p:childTnLst>
                                    <p:set>
                                      <p:cBhvr>
                                        <p:cTn id="22" dur="1" fill="hold">
                                          <p:stCondLst>
                                            <p:cond delay="0"/>
                                          </p:stCondLst>
                                        </p:cTn>
                                        <p:tgtEl>
                                          <p:spTgt spid="2053"/>
                                        </p:tgtEl>
                                        <p:attrNameLst>
                                          <p:attrName>style.visibility</p:attrName>
                                        </p:attrNameLst>
                                      </p:cBhvr>
                                      <p:to>
                                        <p:strVal val="visible"/>
                                      </p:to>
                                    </p:set>
                                    <p:animEffect transition="in" filter="box(in)">
                                      <p:cBhvr>
                                        <p:cTn id="23" dur="500"/>
                                        <p:tgtEl>
                                          <p:spTgt spid="2053"/>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2054"/>
                                        </p:tgtEl>
                                        <p:attrNameLst>
                                          <p:attrName>style.visibility</p:attrName>
                                        </p:attrNameLst>
                                      </p:cBhvr>
                                      <p:to>
                                        <p:strVal val="visible"/>
                                      </p:to>
                                    </p:set>
                                    <p:anim calcmode="lin" valueType="num">
                                      <p:cBhvr additive="base">
                                        <p:cTn id="28" dur="500" fill="hold"/>
                                        <p:tgtEl>
                                          <p:spTgt spid="2054"/>
                                        </p:tgtEl>
                                        <p:attrNameLst>
                                          <p:attrName>ppt_x</p:attrName>
                                        </p:attrNameLst>
                                      </p:cBhvr>
                                      <p:tavLst>
                                        <p:tav tm="0">
                                          <p:val>
                                            <p:strVal val="#ppt_x"/>
                                          </p:val>
                                        </p:tav>
                                        <p:tav tm="100000">
                                          <p:val>
                                            <p:strVal val="#ppt_x"/>
                                          </p:val>
                                        </p:tav>
                                      </p:tavLst>
                                    </p:anim>
                                    <p:anim calcmode="lin" valueType="num">
                                      <p:cBhvr additive="base">
                                        <p:cTn id="29" dur="500" fill="hold"/>
                                        <p:tgtEl>
                                          <p:spTgt spid="2054"/>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2055"/>
                                        </p:tgtEl>
                                        <p:attrNameLst>
                                          <p:attrName>style.visibility</p:attrName>
                                        </p:attrNameLst>
                                      </p:cBhvr>
                                      <p:to>
                                        <p:strVal val="visible"/>
                                      </p:to>
                                    </p:set>
                                    <p:anim calcmode="lin" valueType="num">
                                      <p:cBhvr additive="base">
                                        <p:cTn id="32" dur="500" fill="hold"/>
                                        <p:tgtEl>
                                          <p:spTgt spid="2055"/>
                                        </p:tgtEl>
                                        <p:attrNameLst>
                                          <p:attrName>ppt_x</p:attrName>
                                        </p:attrNameLst>
                                      </p:cBhvr>
                                      <p:tavLst>
                                        <p:tav tm="0">
                                          <p:val>
                                            <p:strVal val="#ppt_x"/>
                                          </p:val>
                                        </p:tav>
                                        <p:tav tm="100000">
                                          <p:val>
                                            <p:strVal val="#ppt_x"/>
                                          </p:val>
                                        </p:tav>
                                      </p:tavLst>
                                    </p:anim>
                                    <p:anim calcmode="lin" valueType="num">
                                      <p:cBhvr additive="base">
                                        <p:cTn id="33" dur="500" fill="hold"/>
                                        <p:tgtEl>
                                          <p:spTgt spid="205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4210" name="Picture 2"/>
          <p:cNvPicPr>
            <a:picLocks noChangeAspect="1" noChangeArrowheads="1"/>
          </p:cNvPicPr>
          <p:nvPr/>
        </p:nvPicPr>
        <p:blipFill>
          <a:blip r:embed="rId2" cstate="print"/>
          <a:srcRect/>
          <a:stretch>
            <a:fillRect/>
          </a:stretch>
        </p:blipFill>
        <p:spPr bwMode="auto">
          <a:xfrm>
            <a:off x="652463" y="548680"/>
            <a:ext cx="7839075" cy="2324100"/>
          </a:xfrm>
          <a:prstGeom prst="rect">
            <a:avLst/>
          </a:prstGeom>
          <a:noFill/>
          <a:ln w="25400">
            <a:gradFill>
              <a:gsLst>
                <a:gs pos="0">
                  <a:srgbClr val="FF0000"/>
                </a:gs>
                <a:gs pos="50000">
                  <a:schemeClr val="accent1">
                    <a:tint val="44500"/>
                    <a:satMod val="160000"/>
                  </a:schemeClr>
                </a:gs>
                <a:gs pos="100000">
                  <a:schemeClr val="accent1">
                    <a:tint val="23500"/>
                    <a:satMod val="160000"/>
                  </a:schemeClr>
                </a:gs>
              </a:gsLst>
              <a:lin ang="5400000" scaled="0"/>
            </a:gradFill>
            <a:miter lim="800000"/>
            <a:headEnd/>
            <a:tailEnd/>
          </a:ln>
        </p:spPr>
      </p:pic>
      <p:pic>
        <p:nvPicPr>
          <p:cNvPr id="94211" name="Picture 3"/>
          <p:cNvPicPr>
            <a:picLocks noChangeAspect="1" noChangeArrowheads="1"/>
          </p:cNvPicPr>
          <p:nvPr/>
        </p:nvPicPr>
        <p:blipFill>
          <a:blip r:embed="rId3" cstate="print"/>
          <a:srcRect/>
          <a:stretch>
            <a:fillRect/>
          </a:stretch>
        </p:blipFill>
        <p:spPr bwMode="auto">
          <a:xfrm>
            <a:off x="2162175" y="2999606"/>
            <a:ext cx="4819650" cy="933450"/>
          </a:xfrm>
          <a:prstGeom prst="rect">
            <a:avLst/>
          </a:prstGeom>
          <a:noFill/>
          <a:ln w="25400">
            <a:solidFill>
              <a:srgbClr val="7030A0"/>
            </a:solidFill>
            <a:miter lim="800000"/>
            <a:headEnd/>
            <a:tailEnd/>
          </a:ln>
        </p:spPr>
      </p:pic>
      <p:pic>
        <p:nvPicPr>
          <p:cNvPr id="94212" name="Picture 4"/>
          <p:cNvPicPr>
            <a:picLocks noChangeAspect="1" noChangeArrowheads="1"/>
          </p:cNvPicPr>
          <p:nvPr/>
        </p:nvPicPr>
        <p:blipFill>
          <a:blip r:embed="rId4" cstate="print"/>
          <a:srcRect/>
          <a:stretch>
            <a:fillRect/>
          </a:stretch>
        </p:blipFill>
        <p:spPr bwMode="auto">
          <a:xfrm>
            <a:off x="755576" y="4149080"/>
            <a:ext cx="4229100" cy="885825"/>
          </a:xfrm>
          <a:prstGeom prst="rect">
            <a:avLst/>
          </a:prstGeom>
          <a:noFill/>
          <a:ln w="25400">
            <a:solidFill>
              <a:srgbClr val="00B0F0"/>
            </a:solidFill>
            <a:miter lim="800000"/>
            <a:headEnd/>
            <a:tailEnd/>
          </a:ln>
        </p:spPr>
      </p:pic>
      <p:pic>
        <p:nvPicPr>
          <p:cNvPr id="94213" name="Picture 5"/>
          <p:cNvPicPr>
            <a:picLocks noChangeAspect="1" noChangeArrowheads="1"/>
          </p:cNvPicPr>
          <p:nvPr/>
        </p:nvPicPr>
        <p:blipFill>
          <a:blip r:embed="rId5" cstate="print"/>
          <a:srcRect/>
          <a:stretch>
            <a:fillRect/>
          </a:stretch>
        </p:blipFill>
        <p:spPr bwMode="auto">
          <a:xfrm>
            <a:off x="5508104" y="4221088"/>
            <a:ext cx="2952750" cy="733425"/>
          </a:xfrm>
          <a:prstGeom prst="rect">
            <a:avLst/>
          </a:prstGeom>
          <a:noFill/>
          <a:ln w="25400">
            <a:solidFill>
              <a:schemeClr val="accent6"/>
            </a:solidFill>
            <a:miter lim="800000"/>
            <a:headEnd/>
            <a:tailEnd/>
          </a:ln>
        </p:spPr>
      </p:pic>
      <p:pic>
        <p:nvPicPr>
          <p:cNvPr id="94214" name="Picture 6"/>
          <p:cNvPicPr>
            <a:picLocks noChangeAspect="1" noChangeArrowheads="1"/>
          </p:cNvPicPr>
          <p:nvPr/>
        </p:nvPicPr>
        <p:blipFill>
          <a:blip r:embed="rId6" cstate="print"/>
          <a:srcRect/>
          <a:stretch>
            <a:fillRect/>
          </a:stretch>
        </p:blipFill>
        <p:spPr bwMode="auto">
          <a:xfrm>
            <a:off x="1290638" y="5450929"/>
            <a:ext cx="6562725" cy="714375"/>
          </a:xfrm>
          <a:prstGeom prst="rect">
            <a:avLst/>
          </a:prstGeom>
          <a:noFill/>
          <a:ln w="25400">
            <a:solidFill>
              <a:srgbClr val="92D050"/>
            </a:solidFill>
            <a:miter lim="800000"/>
            <a:headEnd/>
            <a:tailEnd/>
          </a:ln>
        </p:spPr>
      </p:pic>
      <p:sp>
        <p:nvSpPr>
          <p:cNvPr id="7" name="椭圆 6"/>
          <p:cNvSpPr/>
          <p:nvPr/>
        </p:nvSpPr>
        <p:spPr>
          <a:xfrm>
            <a:off x="6660232" y="836712"/>
            <a:ext cx="360040" cy="360040"/>
          </a:xfrm>
          <a:prstGeom prst="ellipse">
            <a:avLst/>
          </a:prstGeom>
          <a:noFill/>
          <a:ln w="254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p:cNvSpPr/>
          <p:nvPr/>
        </p:nvSpPr>
        <p:spPr>
          <a:xfrm>
            <a:off x="7596336" y="836712"/>
            <a:ext cx="360040" cy="360040"/>
          </a:xfrm>
          <a:prstGeom prst="ellipse">
            <a:avLst/>
          </a:prstGeom>
          <a:noFill/>
          <a:ln w="254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椭圆 8"/>
          <p:cNvSpPr/>
          <p:nvPr/>
        </p:nvSpPr>
        <p:spPr>
          <a:xfrm>
            <a:off x="4139952" y="764704"/>
            <a:ext cx="432048" cy="432048"/>
          </a:xfrm>
          <a:prstGeom prst="ellipse">
            <a:avLst/>
          </a:prstGeom>
          <a:noFill/>
          <a:ln w="254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椭圆 9"/>
          <p:cNvSpPr/>
          <p:nvPr/>
        </p:nvSpPr>
        <p:spPr>
          <a:xfrm>
            <a:off x="3203848" y="4293096"/>
            <a:ext cx="1008112" cy="576064"/>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椭圆 10"/>
          <p:cNvSpPr/>
          <p:nvPr/>
        </p:nvSpPr>
        <p:spPr>
          <a:xfrm>
            <a:off x="2411760" y="1412776"/>
            <a:ext cx="576064" cy="576064"/>
          </a:xfrm>
          <a:prstGeom prst="ellipse">
            <a:avLst/>
          </a:prstGeom>
          <a:noFill/>
          <a:ln w="254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右箭头 11"/>
          <p:cNvSpPr/>
          <p:nvPr/>
        </p:nvSpPr>
        <p:spPr>
          <a:xfrm>
            <a:off x="1331640" y="1556792"/>
            <a:ext cx="432048" cy="36004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右箭头 13"/>
          <p:cNvSpPr/>
          <p:nvPr/>
        </p:nvSpPr>
        <p:spPr>
          <a:xfrm>
            <a:off x="1331640" y="2204864"/>
            <a:ext cx="432048" cy="36004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日期占位符 14"/>
          <p:cNvSpPr>
            <a:spLocks noGrp="1"/>
          </p:cNvSpPr>
          <p:nvPr>
            <p:ph type="dt" sz="half" idx="10"/>
          </p:nvPr>
        </p:nvSpPr>
        <p:spPr/>
        <p:txBody>
          <a:bodyPr/>
          <a:lstStyle/>
          <a:p>
            <a:fld id="{988CFDB9-0C90-4998-A6EC-514DC453307A}" type="datetime1">
              <a:rPr lang="zh-CN" altLang="en-US" smtClean="0"/>
              <a:pPr/>
              <a:t>2010-10-21</a:t>
            </a:fld>
            <a:endParaRPr lang="zh-CN" altLang="en-US"/>
          </a:p>
        </p:txBody>
      </p:sp>
      <p:sp>
        <p:nvSpPr>
          <p:cNvPr id="16" name="灯片编号占位符 15"/>
          <p:cNvSpPr>
            <a:spLocks noGrp="1"/>
          </p:cNvSpPr>
          <p:nvPr>
            <p:ph type="sldNum" sz="quarter" idx="12"/>
          </p:nvPr>
        </p:nvSpPr>
        <p:spPr/>
        <p:txBody>
          <a:bodyPr/>
          <a:lstStyle/>
          <a:p>
            <a:fld id="{1B10B6A9-5B2B-44B5-BF60-43B1D7C195DB}" type="slidenum">
              <a:rPr lang="zh-CN" altLang="en-US" smtClean="0"/>
              <a:pPr/>
              <a:t>8</a:t>
            </a:fld>
            <a:endParaRPr lang="zh-CN" altLang="en-US"/>
          </a:p>
        </p:txBody>
      </p:sp>
      <p:sp>
        <p:nvSpPr>
          <p:cNvPr id="17" name="页脚占位符 16"/>
          <p:cNvSpPr>
            <a:spLocks noGrp="1"/>
          </p:cNvSpPr>
          <p:nvPr>
            <p:ph type="ftr" sz="quarter" idx="11"/>
          </p:nvPr>
        </p:nvSpPr>
        <p:spPr/>
        <p:txBody>
          <a:bodyPr/>
          <a:lstStyle/>
          <a:p>
            <a:r>
              <a:rPr lang="en-US" altLang="zh-CN" smtClean="0"/>
              <a:t>Charm2010,Beijing</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4211"/>
                                        </p:tgtEl>
                                        <p:attrNameLst>
                                          <p:attrName>style.visibility</p:attrName>
                                        </p:attrNameLst>
                                      </p:cBhvr>
                                      <p:to>
                                        <p:strVal val="visible"/>
                                      </p:to>
                                    </p:set>
                                    <p:anim calcmode="lin" valueType="num">
                                      <p:cBhvr additive="base">
                                        <p:cTn id="7" dur="500" fill="hold"/>
                                        <p:tgtEl>
                                          <p:spTgt spid="94211"/>
                                        </p:tgtEl>
                                        <p:attrNameLst>
                                          <p:attrName>ppt_x</p:attrName>
                                        </p:attrNameLst>
                                      </p:cBhvr>
                                      <p:tavLst>
                                        <p:tav tm="0">
                                          <p:val>
                                            <p:strVal val="#ppt_x"/>
                                          </p:val>
                                        </p:tav>
                                        <p:tav tm="100000">
                                          <p:val>
                                            <p:strVal val="#ppt_x"/>
                                          </p:val>
                                        </p:tav>
                                      </p:tavLst>
                                    </p:anim>
                                    <p:anim calcmode="lin" valueType="num">
                                      <p:cBhvr additive="base">
                                        <p:cTn id="8" dur="500" fill="hold"/>
                                        <p:tgtEl>
                                          <p:spTgt spid="9421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ppt_x"/>
                                          </p:val>
                                        </p:tav>
                                        <p:tav tm="100000">
                                          <p:val>
                                            <p:strVal val="#ppt_x"/>
                                          </p:val>
                                        </p:tav>
                                      </p:tavLst>
                                    </p:anim>
                                    <p:anim calcmode="lin" valueType="num">
                                      <p:cBhvr additive="base">
                                        <p:cTn id="1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additive="base">
                                        <p:cTn id="21" dur="500" fill="hold"/>
                                        <p:tgtEl>
                                          <p:spTgt spid="9"/>
                                        </p:tgtEl>
                                        <p:attrNameLst>
                                          <p:attrName>ppt_x</p:attrName>
                                        </p:attrNameLst>
                                      </p:cBhvr>
                                      <p:tavLst>
                                        <p:tav tm="0">
                                          <p:val>
                                            <p:strVal val="#ppt_x"/>
                                          </p:val>
                                        </p:tav>
                                        <p:tav tm="100000">
                                          <p:val>
                                            <p:strVal val="#ppt_x"/>
                                          </p:val>
                                        </p:tav>
                                      </p:tavLst>
                                    </p:anim>
                                    <p:anim calcmode="lin" valueType="num">
                                      <p:cBhvr additive="base">
                                        <p:cTn id="22" dur="500" fill="hold"/>
                                        <p:tgtEl>
                                          <p:spTgt spid="9"/>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94212"/>
                                        </p:tgtEl>
                                        <p:attrNameLst>
                                          <p:attrName>style.visibility</p:attrName>
                                        </p:attrNameLst>
                                      </p:cBhvr>
                                      <p:to>
                                        <p:strVal val="visible"/>
                                      </p:to>
                                    </p:set>
                                    <p:anim calcmode="lin" valueType="num">
                                      <p:cBhvr additive="base">
                                        <p:cTn id="25" dur="500" fill="hold"/>
                                        <p:tgtEl>
                                          <p:spTgt spid="94212"/>
                                        </p:tgtEl>
                                        <p:attrNameLst>
                                          <p:attrName>ppt_x</p:attrName>
                                        </p:attrNameLst>
                                      </p:cBhvr>
                                      <p:tavLst>
                                        <p:tav tm="0">
                                          <p:val>
                                            <p:strVal val="#ppt_x"/>
                                          </p:val>
                                        </p:tav>
                                        <p:tav tm="100000">
                                          <p:val>
                                            <p:strVal val="#ppt_x"/>
                                          </p:val>
                                        </p:tav>
                                      </p:tavLst>
                                    </p:anim>
                                    <p:anim calcmode="lin" valueType="num">
                                      <p:cBhvr additive="base">
                                        <p:cTn id="26" dur="500" fill="hold"/>
                                        <p:tgtEl>
                                          <p:spTgt spid="9421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94213"/>
                                        </p:tgtEl>
                                        <p:attrNameLst>
                                          <p:attrName>style.visibility</p:attrName>
                                        </p:attrNameLst>
                                      </p:cBhvr>
                                      <p:to>
                                        <p:strVal val="visible"/>
                                      </p:to>
                                    </p:set>
                                    <p:anim calcmode="lin" valueType="num">
                                      <p:cBhvr additive="base">
                                        <p:cTn id="35" dur="500" fill="hold"/>
                                        <p:tgtEl>
                                          <p:spTgt spid="94213"/>
                                        </p:tgtEl>
                                        <p:attrNameLst>
                                          <p:attrName>ppt_x</p:attrName>
                                        </p:attrNameLst>
                                      </p:cBhvr>
                                      <p:tavLst>
                                        <p:tav tm="0">
                                          <p:val>
                                            <p:strVal val="#ppt_x"/>
                                          </p:val>
                                        </p:tav>
                                        <p:tav tm="100000">
                                          <p:val>
                                            <p:strVal val="#ppt_x"/>
                                          </p:val>
                                        </p:tav>
                                      </p:tavLst>
                                    </p:anim>
                                    <p:anim calcmode="lin" valueType="num">
                                      <p:cBhvr additive="base">
                                        <p:cTn id="36" dur="500" fill="hold"/>
                                        <p:tgtEl>
                                          <p:spTgt spid="94213"/>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1"/>
                                        </p:tgtEl>
                                        <p:attrNameLst>
                                          <p:attrName>style.visibility</p:attrName>
                                        </p:attrNameLst>
                                      </p:cBhvr>
                                      <p:to>
                                        <p:strVal val="visible"/>
                                      </p:to>
                                    </p:set>
                                    <p:anim calcmode="lin" valueType="num">
                                      <p:cBhvr additive="base">
                                        <p:cTn id="41" dur="500" fill="hold"/>
                                        <p:tgtEl>
                                          <p:spTgt spid="11"/>
                                        </p:tgtEl>
                                        <p:attrNameLst>
                                          <p:attrName>ppt_x</p:attrName>
                                        </p:attrNameLst>
                                      </p:cBhvr>
                                      <p:tavLst>
                                        <p:tav tm="0">
                                          <p:val>
                                            <p:strVal val="#ppt_x"/>
                                          </p:val>
                                        </p:tav>
                                        <p:tav tm="100000">
                                          <p:val>
                                            <p:strVal val="#ppt_x"/>
                                          </p:val>
                                        </p:tav>
                                      </p:tavLst>
                                    </p:anim>
                                    <p:anim calcmode="lin" valueType="num">
                                      <p:cBhvr additive="base">
                                        <p:cTn id="42" dur="500" fill="hold"/>
                                        <p:tgtEl>
                                          <p:spTgt spid="11"/>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94214"/>
                                        </p:tgtEl>
                                        <p:attrNameLst>
                                          <p:attrName>style.visibility</p:attrName>
                                        </p:attrNameLst>
                                      </p:cBhvr>
                                      <p:to>
                                        <p:strVal val="visible"/>
                                      </p:to>
                                    </p:set>
                                    <p:anim calcmode="lin" valueType="num">
                                      <p:cBhvr additive="base">
                                        <p:cTn id="45" dur="500" fill="hold"/>
                                        <p:tgtEl>
                                          <p:spTgt spid="94214"/>
                                        </p:tgtEl>
                                        <p:attrNameLst>
                                          <p:attrName>ppt_x</p:attrName>
                                        </p:attrNameLst>
                                      </p:cBhvr>
                                      <p:tavLst>
                                        <p:tav tm="0">
                                          <p:val>
                                            <p:strVal val="#ppt_x"/>
                                          </p:val>
                                        </p:tav>
                                        <p:tav tm="100000">
                                          <p:val>
                                            <p:strVal val="#ppt_x"/>
                                          </p:val>
                                        </p:tav>
                                      </p:tavLst>
                                    </p:anim>
                                    <p:anim calcmode="lin" valueType="num">
                                      <p:cBhvr additive="base">
                                        <p:cTn id="46" dur="500" fill="hold"/>
                                        <p:tgtEl>
                                          <p:spTgt spid="94214"/>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12"/>
                                        </p:tgtEl>
                                        <p:attrNameLst>
                                          <p:attrName>style.visibility</p:attrName>
                                        </p:attrNameLst>
                                      </p:cBhvr>
                                      <p:to>
                                        <p:strVal val="visible"/>
                                      </p:to>
                                    </p:set>
                                    <p:anim calcmode="lin" valueType="num">
                                      <p:cBhvr additive="base">
                                        <p:cTn id="51" dur="500" fill="hold"/>
                                        <p:tgtEl>
                                          <p:spTgt spid="12"/>
                                        </p:tgtEl>
                                        <p:attrNameLst>
                                          <p:attrName>ppt_x</p:attrName>
                                        </p:attrNameLst>
                                      </p:cBhvr>
                                      <p:tavLst>
                                        <p:tav tm="0">
                                          <p:val>
                                            <p:strVal val="#ppt_x"/>
                                          </p:val>
                                        </p:tav>
                                        <p:tav tm="100000">
                                          <p:val>
                                            <p:strVal val="#ppt_x"/>
                                          </p:val>
                                        </p:tav>
                                      </p:tavLst>
                                    </p:anim>
                                    <p:anim calcmode="lin" valueType="num">
                                      <p:cBhvr additive="base">
                                        <p:cTn id="52" dur="500" fill="hold"/>
                                        <p:tgtEl>
                                          <p:spTgt spid="12"/>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additive="base">
                                        <p:cTn id="55" dur="500" fill="hold"/>
                                        <p:tgtEl>
                                          <p:spTgt spid="14"/>
                                        </p:tgtEl>
                                        <p:attrNameLst>
                                          <p:attrName>ppt_x</p:attrName>
                                        </p:attrNameLst>
                                      </p:cBhvr>
                                      <p:tavLst>
                                        <p:tav tm="0">
                                          <p:val>
                                            <p:strVal val="#ppt_x"/>
                                          </p:val>
                                        </p:tav>
                                        <p:tav tm="100000">
                                          <p:val>
                                            <p:strVal val="#ppt_x"/>
                                          </p:val>
                                        </p:tav>
                                      </p:tavLst>
                                    </p:anim>
                                    <p:anim calcmode="lin" valueType="num">
                                      <p:cBhvr additive="base">
                                        <p:cTn id="5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5234" name="Picture 2"/>
          <p:cNvPicPr>
            <a:picLocks noChangeAspect="1" noChangeArrowheads="1"/>
          </p:cNvPicPr>
          <p:nvPr/>
        </p:nvPicPr>
        <p:blipFill>
          <a:blip r:embed="rId2" cstate="print"/>
          <a:srcRect/>
          <a:stretch>
            <a:fillRect/>
          </a:stretch>
        </p:blipFill>
        <p:spPr bwMode="auto">
          <a:xfrm>
            <a:off x="4499992" y="764704"/>
            <a:ext cx="4019550" cy="866775"/>
          </a:xfrm>
          <a:prstGeom prst="rect">
            <a:avLst/>
          </a:prstGeom>
          <a:noFill/>
          <a:ln w="9525">
            <a:noFill/>
            <a:miter lim="800000"/>
            <a:headEnd/>
            <a:tailEnd/>
          </a:ln>
        </p:spPr>
      </p:pic>
      <p:sp>
        <p:nvSpPr>
          <p:cNvPr id="3" name="TextBox 2"/>
          <p:cNvSpPr txBox="1"/>
          <p:nvPr/>
        </p:nvSpPr>
        <p:spPr>
          <a:xfrm>
            <a:off x="530633" y="980728"/>
            <a:ext cx="3753335" cy="400110"/>
          </a:xfrm>
          <a:prstGeom prst="rect">
            <a:avLst/>
          </a:prstGeom>
          <a:blipFill>
            <a:blip r:embed="rId3" cstate="print"/>
            <a:tile tx="0" ty="0" sx="100000" sy="100000" flip="none" algn="tl"/>
          </a:blipFill>
        </p:spPr>
        <p:txBody>
          <a:bodyPr wrap="none" rtlCol="0">
            <a:spAutoFit/>
          </a:bodyPr>
          <a:lstStyle/>
          <a:p>
            <a:r>
              <a:rPr lang="en-US" altLang="zh-CN" sz="2000" b="1" dirty="0" smtClean="0"/>
              <a:t>Compositeness condition : Z</a:t>
            </a:r>
            <a:r>
              <a:rPr lang="en-US" altLang="zh-CN" sz="2000" b="1" baseline="-25000" dirty="0" smtClean="0"/>
              <a:t>X</a:t>
            </a:r>
            <a:r>
              <a:rPr lang="en-US" altLang="zh-CN" sz="2000" b="1" dirty="0" smtClean="0"/>
              <a:t>  =  0</a:t>
            </a:r>
            <a:endParaRPr lang="zh-CN" altLang="en-US" sz="2000" b="1" dirty="0"/>
          </a:p>
        </p:txBody>
      </p:sp>
      <p:pic>
        <p:nvPicPr>
          <p:cNvPr id="95235" name="Picture 3"/>
          <p:cNvPicPr>
            <a:picLocks noChangeAspect="1" noChangeArrowheads="1"/>
          </p:cNvPicPr>
          <p:nvPr/>
        </p:nvPicPr>
        <p:blipFill>
          <a:blip r:embed="rId4" cstate="print"/>
          <a:srcRect/>
          <a:stretch>
            <a:fillRect/>
          </a:stretch>
        </p:blipFill>
        <p:spPr bwMode="auto">
          <a:xfrm>
            <a:off x="1452563" y="2060848"/>
            <a:ext cx="6238875" cy="762000"/>
          </a:xfrm>
          <a:prstGeom prst="rect">
            <a:avLst/>
          </a:prstGeom>
          <a:noFill/>
          <a:ln w="25400">
            <a:solidFill>
              <a:srgbClr val="FF0000"/>
            </a:solidFill>
            <a:miter lim="800000"/>
            <a:headEnd/>
            <a:tailEnd/>
          </a:ln>
        </p:spPr>
      </p:pic>
      <p:pic>
        <p:nvPicPr>
          <p:cNvPr id="95236" name="Picture 4"/>
          <p:cNvPicPr>
            <a:picLocks noChangeAspect="1" noChangeArrowheads="1"/>
          </p:cNvPicPr>
          <p:nvPr/>
        </p:nvPicPr>
        <p:blipFill>
          <a:blip r:embed="rId5" cstate="print"/>
          <a:srcRect/>
          <a:stretch>
            <a:fillRect/>
          </a:stretch>
        </p:blipFill>
        <p:spPr bwMode="auto">
          <a:xfrm>
            <a:off x="2466975" y="3140968"/>
            <a:ext cx="4210050" cy="2257425"/>
          </a:xfrm>
          <a:prstGeom prst="rect">
            <a:avLst/>
          </a:prstGeom>
          <a:noFill/>
          <a:ln w="9525">
            <a:noFill/>
            <a:miter lim="800000"/>
            <a:headEnd/>
            <a:tailEnd/>
          </a:ln>
        </p:spPr>
      </p:pic>
      <p:sp>
        <p:nvSpPr>
          <p:cNvPr id="6" name="TextBox 5"/>
          <p:cNvSpPr txBox="1"/>
          <p:nvPr/>
        </p:nvSpPr>
        <p:spPr>
          <a:xfrm>
            <a:off x="899592" y="5733256"/>
            <a:ext cx="6917919" cy="400110"/>
          </a:xfrm>
          <a:prstGeom prst="rect">
            <a:avLst/>
          </a:prstGeom>
          <a:solidFill>
            <a:srgbClr val="36F45A"/>
          </a:solidFill>
        </p:spPr>
        <p:txBody>
          <a:bodyPr wrap="none" rtlCol="0">
            <a:spAutoFit/>
          </a:bodyPr>
          <a:lstStyle/>
          <a:p>
            <a:r>
              <a:rPr lang="en-US" altLang="zh-CN" sz="2000" b="1" dirty="0" smtClean="0"/>
              <a:t>For other interaction, we use the phenomenological </a:t>
            </a:r>
            <a:r>
              <a:rPr lang="en-US" altLang="zh-CN" sz="2000" b="1" dirty="0" err="1" smtClean="0"/>
              <a:t>Lagrangian</a:t>
            </a:r>
            <a:endParaRPr lang="zh-CN" altLang="en-US" sz="2000" b="1" dirty="0"/>
          </a:p>
        </p:txBody>
      </p:sp>
      <p:sp>
        <p:nvSpPr>
          <p:cNvPr id="7" name="日期占位符 6"/>
          <p:cNvSpPr>
            <a:spLocks noGrp="1"/>
          </p:cNvSpPr>
          <p:nvPr>
            <p:ph type="dt" sz="half" idx="10"/>
          </p:nvPr>
        </p:nvSpPr>
        <p:spPr/>
        <p:txBody>
          <a:bodyPr/>
          <a:lstStyle/>
          <a:p>
            <a:fld id="{9437A4E0-78CB-4CE2-9856-C6EB1A14728D}" type="datetime1">
              <a:rPr lang="zh-CN" altLang="en-US" smtClean="0"/>
              <a:pPr/>
              <a:t>2010-10-21</a:t>
            </a:fld>
            <a:endParaRPr lang="zh-CN" altLang="en-US"/>
          </a:p>
        </p:txBody>
      </p:sp>
      <p:sp>
        <p:nvSpPr>
          <p:cNvPr id="8" name="灯片编号占位符 7"/>
          <p:cNvSpPr>
            <a:spLocks noGrp="1"/>
          </p:cNvSpPr>
          <p:nvPr>
            <p:ph type="sldNum" sz="quarter" idx="12"/>
          </p:nvPr>
        </p:nvSpPr>
        <p:spPr/>
        <p:txBody>
          <a:bodyPr/>
          <a:lstStyle/>
          <a:p>
            <a:fld id="{1B10B6A9-5B2B-44B5-BF60-43B1D7C195DB}" type="slidenum">
              <a:rPr lang="zh-CN" altLang="en-US" smtClean="0"/>
              <a:pPr/>
              <a:t>9</a:t>
            </a:fld>
            <a:endParaRPr lang="zh-CN" altLang="en-US"/>
          </a:p>
        </p:txBody>
      </p:sp>
      <p:sp>
        <p:nvSpPr>
          <p:cNvPr id="9" name="页脚占位符 8"/>
          <p:cNvSpPr>
            <a:spLocks noGrp="1"/>
          </p:cNvSpPr>
          <p:nvPr>
            <p:ph type="ftr" sz="quarter" idx="11"/>
          </p:nvPr>
        </p:nvSpPr>
        <p:spPr/>
        <p:txBody>
          <a:bodyPr/>
          <a:lstStyle/>
          <a:p>
            <a:r>
              <a:rPr lang="en-US" altLang="zh-CN" smtClean="0"/>
              <a:t>Charm2010,Beijing</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5234"/>
                                        </p:tgtEl>
                                        <p:attrNameLst>
                                          <p:attrName>style.visibility</p:attrName>
                                        </p:attrNameLst>
                                      </p:cBhvr>
                                      <p:to>
                                        <p:strVal val="visible"/>
                                      </p:to>
                                    </p:set>
                                    <p:anim calcmode="lin" valueType="num">
                                      <p:cBhvr additive="base">
                                        <p:cTn id="7" dur="500" fill="hold"/>
                                        <p:tgtEl>
                                          <p:spTgt spid="95234"/>
                                        </p:tgtEl>
                                        <p:attrNameLst>
                                          <p:attrName>ppt_x</p:attrName>
                                        </p:attrNameLst>
                                      </p:cBhvr>
                                      <p:tavLst>
                                        <p:tav tm="0">
                                          <p:val>
                                            <p:strVal val="#ppt_x"/>
                                          </p:val>
                                        </p:tav>
                                        <p:tav tm="100000">
                                          <p:val>
                                            <p:strVal val="#ppt_x"/>
                                          </p:val>
                                        </p:tav>
                                      </p:tavLst>
                                    </p:anim>
                                    <p:anim calcmode="lin" valueType="num">
                                      <p:cBhvr additive="base">
                                        <p:cTn id="8" dur="500" fill="hold"/>
                                        <p:tgtEl>
                                          <p:spTgt spid="9523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5235"/>
                                        </p:tgtEl>
                                        <p:attrNameLst>
                                          <p:attrName>style.visibility</p:attrName>
                                        </p:attrNameLst>
                                      </p:cBhvr>
                                      <p:to>
                                        <p:strVal val="visible"/>
                                      </p:to>
                                    </p:set>
                                    <p:anim calcmode="lin" valueType="num">
                                      <p:cBhvr additive="base">
                                        <p:cTn id="13" dur="500" fill="hold"/>
                                        <p:tgtEl>
                                          <p:spTgt spid="95235"/>
                                        </p:tgtEl>
                                        <p:attrNameLst>
                                          <p:attrName>ppt_x</p:attrName>
                                        </p:attrNameLst>
                                      </p:cBhvr>
                                      <p:tavLst>
                                        <p:tav tm="0">
                                          <p:val>
                                            <p:strVal val="#ppt_x"/>
                                          </p:val>
                                        </p:tav>
                                        <p:tav tm="100000">
                                          <p:val>
                                            <p:strVal val="#ppt_x"/>
                                          </p:val>
                                        </p:tav>
                                      </p:tavLst>
                                    </p:anim>
                                    <p:anim calcmode="lin" valueType="num">
                                      <p:cBhvr additive="base">
                                        <p:cTn id="14" dur="500" fill="hold"/>
                                        <p:tgtEl>
                                          <p:spTgt spid="9523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5236"/>
                                        </p:tgtEl>
                                        <p:attrNameLst>
                                          <p:attrName>style.visibility</p:attrName>
                                        </p:attrNameLst>
                                      </p:cBhvr>
                                      <p:to>
                                        <p:strVal val="visible"/>
                                      </p:to>
                                    </p:set>
                                    <p:anim calcmode="lin" valueType="num">
                                      <p:cBhvr additive="base">
                                        <p:cTn id="19" dur="500" fill="hold"/>
                                        <p:tgtEl>
                                          <p:spTgt spid="95236"/>
                                        </p:tgtEl>
                                        <p:attrNameLst>
                                          <p:attrName>ppt_x</p:attrName>
                                        </p:attrNameLst>
                                      </p:cBhvr>
                                      <p:tavLst>
                                        <p:tav tm="0">
                                          <p:val>
                                            <p:strVal val="#ppt_x"/>
                                          </p:val>
                                        </p:tav>
                                        <p:tav tm="100000">
                                          <p:val>
                                            <p:strVal val="#ppt_x"/>
                                          </p:val>
                                        </p:tav>
                                      </p:tavLst>
                                    </p:anim>
                                    <p:anim calcmode="lin" valueType="num">
                                      <p:cBhvr additive="base">
                                        <p:cTn id="20" dur="500" fill="hold"/>
                                        <p:tgtEl>
                                          <p:spTgt spid="9523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5678</TotalTime>
  <Words>1207</Words>
  <Application>Microsoft Office PowerPoint</Application>
  <PresentationFormat>全屏显示(4:3)</PresentationFormat>
  <Paragraphs>173</Paragraphs>
  <Slides>29</Slides>
  <Notes>2</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29</vt:i4>
      </vt:variant>
    </vt:vector>
  </HeadingPairs>
  <TitlesOfParts>
    <vt:vector size="31" baseType="lpstr">
      <vt:lpstr>Office 主题</vt:lpstr>
      <vt:lpstr>Equation</vt:lpstr>
      <vt:lpstr>Strong and radiative decays of X(3872) as a hadronic molecule with a negative parity</vt:lpstr>
      <vt:lpstr>Outline</vt:lpstr>
      <vt:lpstr>I. Introduction</vt:lpstr>
      <vt:lpstr>幻灯片 4</vt:lpstr>
      <vt:lpstr>幻灯片 5</vt:lpstr>
      <vt:lpstr>幻灯片 6</vt:lpstr>
      <vt:lpstr>II. Hadronic Molecular Structure of X(3872) with JPC = 2-+</vt:lpstr>
      <vt:lpstr>幻灯片 8</vt:lpstr>
      <vt:lpstr>幻灯片 9</vt:lpstr>
      <vt:lpstr>幻灯片 10</vt:lpstr>
      <vt:lpstr>幻灯片 11</vt:lpstr>
      <vt:lpstr>幻灯片 12</vt:lpstr>
      <vt:lpstr>III. Numerical Results and Discussions</vt:lpstr>
      <vt:lpstr>幻灯片 14</vt:lpstr>
      <vt:lpstr>幻灯片 15</vt:lpstr>
      <vt:lpstr>幻灯片 16</vt:lpstr>
      <vt:lpstr>幻灯片 17</vt:lpstr>
      <vt:lpstr>幻灯片 18</vt:lpstr>
      <vt:lpstr>幻灯片 19</vt:lpstr>
      <vt:lpstr>IV. Conclusion</vt:lpstr>
      <vt:lpstr>幻灯片 21</vt:lpstr>
      <vt:lpstr>幻灯片 22</vt:lpstr>
      <vt:lpstr>幻灯片 23</vt:lpstr>
      <vt:lpstr>幻灯片 24</vt:lpstr>
      <vt:lpstr>幻灯片 25</vt:lpstr>
      <vt:lpstr>幻灯片 26</vt:lpstr>
      <vt:lpstr>幻灯片 27</vt:lpstr>
      <vt:lpstr>幻灯片 28</vt:lpstr>
      <vt:lpstr>幻灯片 29</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Four-quark mesons in non-leptonic B decays:  Could they resolve some old puzzles?</dc:title>
  <dc:creator>ylma</dc:creator>
  <cp:lastModifiedBy>ylma</cp:lastModifiedBy>
  <cp:revision>745</cp:revision>
  <dcterms:created xsi:type="dcterms:W3CDTF">2010-09-29T13:30:15Z</dcterms:created>
  <dcterms:modified xsi:type="dcterms:W3CDTF">2010-10-21T04:01:22Z</dcterms:modified>
</cp:coreProperties>
</file>