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79" r:id="rId15"/>
    <p:sldId id="268" r:id="rId16"/>
    <p:sldId id="269" r:id="rId17"/>
    <p:sldId id="270" r:id="rId18"/>
    <p:sldId id="271" r:id="rId19"/>
    <p:sldId id="272" r:id="rId20"/>
    <p:sldId id="1369" r:id="rId21"/>
    <p:sldId id="273" r:id="rId22"/>
    <p:sldId id="1368" r:id="rId23"/>
    <p:sldId id="276" r:id="rId24"/>
    <p:sldId id="277" r:id="rId25"/>
    <p:sldId id="278" r:id="rId26"/>
    <p:sldId id="280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CCFF99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000" autoAdjust="0"/>
  </p:normalViewPr>
  <p:slideViewPr>
    <p:cSldViewPr snapToGrid="0" showGuides="1">
      <p:cViewPr>
        <p:scale>
          <a:sx n="87" d="100"/>
          <a:sy n="87" d="100"/>
        </p:scale>
        <p:origin x="66" y="44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17653461811242E-3"/>
          <c:y val="0.16312463256907703"/>
          <c:w val="0.62230604909196818"/>
          <c:h val="0.68285621083724068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销售额</c:v>
                </c:pt>
              </c:strCache>
            </c:strRef>
          </c:tx>
          <c:explosion val="3"/>
          <c:dPt>
            <c:idx val="0"/>
            <c:bubble3D val="0"/>
            <c:spPr>
              <a:gradFill>
                <a:gsLst>
                  <a:gs pos="100000">
                    <a:schemeClr val="accent2">
                      <a:tint val="50000"/>
                      <a:lumMod val="60000"/>
                      <a:lumOff val="40000"/>
                    </a:schemeClr>
                  </a:gs>
                  <a:gs pos="0">
                    <a:schemeClr val="accent2">
                      <a:tint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9E-49CA-877D-85D699270FAD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tint val="70000"/>
                      <a:lumMod val="60000"/>
                      <a:lumOff val="40000"/>
                    </a:schemeClr>
                  </a:gs>
                  <a:gs pos="0">
                    <a:schemeClr val="accent2">
                      <a:tint val="7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9E-49CA-877D-85D699270FAD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2">
                      <a:tint val="90000"/>
                      <a:lumMod val="60000"/>
                      <a:lumOff val="40000"/>
                    </a:schemeClr>
                  </a:gs>
                  <a:gs pos="0">
                    <a:schemeClr val="accent2">
                      <a:tint val="9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9E-49CA-877D-85D699270FAD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2">
                      <a:shade val="90000"/>
                      <a:lumMod val="60000"/>
                      <a:lumOff val="40000"/>
                    </a:schemeClr>
                  </a:gs>
                  <a:gs pos="0">
                    <a:schemeClr val="accent2">
                      <a:shade val="9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9E-49CA-877D-85D699270FAD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2">
                      <a:shade val="70000"/>
                      <a:lumMod val="60000"/>
                      <a:lumOff val="40000"/>
                    </a:schemeClr>
                  </a:gs>
                  <a:gs pos="0">
                    <a:schemeClr val="accent2">
                      <a:shade val="7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C9E-49CA-877D-85D699270FAD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2">
                      <a:shade val="50000"/>
                      <a:lumMod val="60000"/>
                      <a:lumOff val="40000"/>
                    </a:schemeClr>
                  </a:gs>
                  <a:gs pos="0">
                    <a:schemeClr val="accent2">
                      <a:shade val="5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C9E-49CA-877D-85D699270FAD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9E-49CA-877D-85D699270FAD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9E-49CA-877D-85D699270FAD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9E-49CA-877D-85D699270FAD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9E-49CA-877D-85D699270FAD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C9E-49CA-877D-85D699270FAD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C9E-49CA-877D-85D699270FAD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6"/>
                <c:pt idx="0">
                  <c:v>PMT</c:v>
                </c:pt>
                <c:pt idx="1">
                  <c:v>String</c:v>
                </c:pt>
                <c:pt idx="2">
                  <c:v>Cable</c:v>
                </c:pt>
                <c:pt idx="3">
                  <c:v>Others</c:v>
                </c:pt>
                <c:pt idx="4">
                  <c:v>Onshore</c:v>
                </c:pt>
                <c:pt idx="5">
                  <c:v>Deployment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8</c:v>
                </c:pt>
                <c:pt idx="1">
                  <c:v>5</c:v>
                </c:pt>
                <c:pt idx="2">
                  <c:v>2</c:v>
                </c:pt>
                <c:pt idx="3">
                  <c:v>1.2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C9E-49CA-877D-85D699270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defRPr>
          </a:pPr>
          <a:endParaRPr lang="zh-CN"/>
        </a:p>
      </c:txPr>
    </c:legend>
    <c:plotVisOnly val="1"/>
    <c:dispBlanksAs val="gap"/>
    <c:showDLblsOverMax val="1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zh-CN" sz="4400" b="0" strike="noStrike" spc="-1">
                <a:latin typeface="Arial"/>
              </a:rPr>
              <a:t>单击以移动幻灯片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zh-CN" sz="2000" b="0" strike="noStrike" spc="-1">
                <a:latin typeface="Arial"/>
              </a:rPr>
              <a:t>点击编辑备注格式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latin typeface="Times New Roman"/>
              </a:rPr>
              <a:t>&lt;页眉&gt;</a:t>
            </a:r>
          </a:p>
        </p:txBody>
      </p:sp>
      <p:sp>
        <p:nvSpPr>
          <p:cNvPr id="171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latin typeface="Times New Roman"/>
              </a:rPr>
              <a:t>&lt;日期/时间&gt;</a:t>
            </a:r>
          </a:p>
        </p:txBody>
      </p:sp>
      <p:sp>
        <p:nvSpPr>
          <p:cNvPr id="172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latin typeface="Times New Roman"/>
              </a:rPr>
              <a:t>&lt;页脚&gt;</a:t>
            </a:r>
          </a:p>
        </p:txBody>
      </p:sp>
      <p:sp>
        <p:nvSpPr>
          <p:cNvPr id="173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indent="0" algn="r">
              <a:buNone/>
            </a:pPr>
            <a:fld id="{A64A34EB-12AC-430B-B760-4FC9FC77029A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pPr indent="0" algn="r">
              <a:buNone/>
            </a:pPr>
            <a:fld id="{A64A34EB-12AC-430B-B760-4FC9FC77029A}" type="slidenum">
              <a:rPr lang="en-US" sz="1400" b="0" strike="noStrike" spc="-1" smtClean="0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75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0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Present Status</a:t>
            </a: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000" b="0" strike="noStrike" spc="-1" dirty="0" err="1">
                <a:latin typeface="Arial"/>
              </a:rPr>
              <a:t>icecube</a:t>
            </a:r>
            <a:endParaRPr lang="en-US" sz="2000" b="0" strike="noStrike" spc="-1" dirty="0">
              <a:latin typeface="Arial"/>
            </a:endParaRP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km3net</a:t>
            </a: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Baikal-</a:t>
            </a:r>
            <a:r>
              <a:rPr lang="en-US" sz="2000" b="0" strike="noStrike" spc="-1" dirty="0" err="1">
                <a:latin typeface="Arial"/>
              </a:rPr>
              <a:t>gvd</a:t>
            </a:r>
            <a:endParaRPr lang="en-US" sz="2000" b="0" strike="noStrike" spc="-1" dirty="0">
              <a:latin typeface="Arial"/>
            </a:endParaRP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what is achieved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48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A382134-6599-4E8D-8A6B-E2A5FD587833}" type="slidenum">
              <a:rPr lang="en-US" sz="1200" b="0" strike="noStrike" spc="-1">
                <a:latin typeface="Times New Roman"/>
              </a:rPr>
              <a:t>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pPr indent="0" algn="r">
              <a:buNone/>
            </a:pPr>
            <a:fld id="{A64A34EB-12AC-430B-B760-4FC9FC77029A}" type="slidenum">
              <a:rPr lang="en-US" sz="1400" b="0" strike="noStrike" spc="-1" smtClean="0">
                <a:latin typeface="Times New Roman"/>
              </a:rPr>
              <a:t>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3790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0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1051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5ECC1F4-FECB-4708-82AE-D31F127CFDCA}" type="slidenum">
              <a:rPr lang="en-US" sz="1200" b="0" strike="noStrike" spc="-1">
                <a:latin typeface="Times New Roman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pPr indent="0" algn="r">
              <a:buNone/>
            </a:pPr>
            <a:fld id="{A64A34EB-12AC-430B-B760-4FC9FC77029A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895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0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1054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2F1B72-10E6-4870-BD14-511DC81369A2}" type="slidenum">
              <a:rPr lang="en-US" sz="1200" b="0" strike="noStrike" spc="-1">
                <a:latin typeface="Times New Roman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pPr indent="0" algn="r">
              <a:buNone/>
            </a:pPr>
            <a:fld id="{A64A34EB-12AC-430B-B760-4FC9FC77029A}" type="slidenum">
              <a:rPr lang="en-US" sz="1400" b="0" strike="noStrike" spc="-1" smtClean="0">
                <a:latin typeface="Times New Roman"/>
              </a:rPr>
              <a:t>15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4012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0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latin typeface="Arial"/>
              </a:rPr>
              <a:t>Joint Institute for Nuclear Research (JINR)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latin typeface="Arial"/>
              </a:rPr>
              <a:t>Astroparticle and Cosmology laboratory (APC)</a:t>
            </a:r>
          </a:p>
        </p:txBody>
      </p:sp>
      <p:sp>
        <p:nvSpPr>
          <p:cNvPr id="1060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8DB5A11-160E-4A6F-A8C3-0D46AFFB172B}" type="slidenum">
              <a:rPr lang="en-US" sz="1200" b="0" strike="noStrike" spc="-1">
                <a:latin typeface="Times New Roman"/>
              </a:rPr>
              <a:t>21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C0812C8-62C9-45D2-ABB3-2A436D190EB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FB218C4-871A-45C1-BC56-A1D28DDF5AA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7D480D6-7882-45F0-8914-4B130F9FD73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03F71C3-BF46-4AAC-8E1C-8065A4FE7B5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CC6929B-6097-4744-887F-0A4B02CFC87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968201D-39A3-4131-8E1D-966E1E76645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E187353-2467-41C7-AC34-2DCB146FA51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862D4FB-1409-424A-A5E9-48F774D1E67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CC24EBE-FD03-4300-A2FF-239CC60A361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0FD80F1-39D0-48B8-BC65-D99302E34A2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EC27B1B-9A70-4123-9159-6E1FBEDCF9BE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51EFA01-8543-4F83-B826-C2A5E588CE3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4FB4318-85BB-4AA7-9E8E-A4F7BB8BD58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59FE649-1E34-4945-8C21-967E0569C0C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8C45020-802F-4569-9895-B0295D7CA0F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04DFBE7-6351-42AF-B4BF-4E17ADFE9C2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35C5611-1BFA-4245-BD8E-382EE88729E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27D5E31-5CAF-4442-A308-3BE3B9EC065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48E1EE9-CCF9-4AE4-A376-9B445BAA8C6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F989EF1-35FE-494C-8923-5E1223D285C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EE32D0D-D6A9-4792-B568-FA8BC8C9C0C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C8B5AF-DD7F-4A7D-932B-86A7FD76200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315A733-9FBF-4C4E-883C-FE81072E3C0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5CBFBD1-EC85-4C82-9F91-EEDC46F5447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21E74D2-C27D-4D63-AF1A-33B231C78DA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BEA22B7-122B-42E4-AB89-545ABA0067D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B7E8AE7-B587-436D-B797-1BF84B87F63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CA55D07-3726-4557-B83E-56284C0AA2B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B63D50F-C200-4D3D-84AE-B66AD21E7B8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04C8CE0-C741-4BA6-BB4A-3182A06A626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029E039-0A33-4025-B313-4EA64B511F5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EBC0D3-43C7-481C-8496-5C00BEDCE24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874EAB-3553-4446-88C7-40BED72EB18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B82AAE8-1714-475C-BE13-19C88FCEB26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High Energy Neutrino Telescope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CB4B130-91D1-4D71-A3FE-1886F662C8E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zh-CN" sz="1800" b="0" strike="noStrike" spc="-1">
                <a:latin typeface="Arial"/>
              </a:rPr>
              <a:t>单击以编辑标题文本格式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latin typeface="Times New Roman"/>
              </a:rPr>
              <a:t>High Energy Neutrino Telescope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8B8B8B"/>
                </a:solidFill>
                <a:latin typeface="Cambria"/>
                <a:ea typeface="微软雅黑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A7A3612-476D-4CD0-AD3C-8693C0C678AB}" type="slidenum">
              <a:rPr lang="en-US" sz="1200" b="0" strike="noStrike" spc="-1">
                <a:solidFill>
                  <a:srgbClr val="8B8B8B"/>
                </a:solidFill>
                <a:latin typeface="Cambria"/>
                <a:ea typeface="微软雅黑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latin typeface="Times New Roman"/>
              </a:defRPr>
            </a:lvl1pPr>
          </a:lstStyle>
          <a:p>
            <a:pPr indent="0">
              <a:buNone/>
            </a:pPr>
            <a:endParaRPr lang="en-US" sz="1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3200" b="0" strike="noStrike" spc="-1">
                <a:latin typeface="Arial"/>
              </a:rPr>
              <a:t>点击以编辑提纲文本格式</a:t>
            </a:r>
            <a:endParaRPr lang="en-US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CN" sz="2800" b="0" strike="noStrike" spc="-1">
                <a:latin typeface="Arial"/>
              </a:rPr>
              <a:t>第二提纲级别</a:t>
            </a:r>
            <a:endParaRPr lang="en-US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400" b="0" strike="noStrike" spc="-1">
                <a:latin typeface="Arial"/>
              </a:rPr>
              <a:t>第三提纲级别</a:t>
            </a:r>
            <a:endParaRPr lang="en-US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CN" sz="2000" b="0" strike="noStrike" spc="-1">
                <a:latin typeface="Arial"/>
              </a:rPr>
              <a:t>第四提纲级别</a:t>
            </a:r>
            <a:endParaRPr lang="en-US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第五提纲级别</a:t>
            </a:r>
            <a:endParaRPr lang="en-US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第六提纲级别</a:t>
            </a:r>
            <a:endParaRPr lang="en-US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第七提纲级别</a:t>
            </a:r>
            <a:endParaRPr lang="en-US" sz="2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latin typeface="Times New Roman"/>
              </a:rPr>
              <a:t>High Energy Neutrino Telescope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8B8B8B"/>
                </a:solidFill>
                <a:latin typeface="Cambria"/>
                <a:ea typeface="微软雅黑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DF7C8E2-E27E-4ED0-9CFD-30EBF68FF83B}" type="slidenum">
              <a:rPr lang="en-US" sz="1200" b="0" strike="noStrike" spc="-1">
                <a:solidFill>
                  <a:srgbClr val="8B8B8B"/>
                </a:solidFill>
                <a:latin typeface="Cambria"/>
                <a:ea typeface="微软雅黑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latin typeface="Times New Roman"/>
              </a:defRPr>
            </a:lvl1pPr>
          </a:lstStyle>
          <a:p>
            <a:pPr indent="0">
              <a:buNone/>
            </a:pPr>
            <a:endParaRPr lang="en-US" sz="1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zh-CN" sz="4400" b="0" strike="noStrike" spc="-1">
                <a:latin typeface="Arial"/>
              </a:rPr>
              <a:t>单击以编辑标题文本格式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3200" b="0" strike="noStrike" spc="-1">
                <a:latin typeface="Arial"/>
              </a:rPr>
              <a:t>点击以编辑提纲文本格式</a:t>
            </a:r>
            <a:endParaRPr lang="en-US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CN" sz="2800" b="0" strike="noStrike" spc="-1">
                <a:latin typeface="Arial"/>
              </a:rPr>
              <a:t>第二提纲级别</a:t>
            </a:r>
            <a:endParaRPr lang="en-US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400" b="0" strike="noStrike" spc="-1">
                <a:latin typeface="Arial"/>
              </a:rPr>
              <a:t>第三提纲级别</a:t>
            </a:r>
            <a:endParaRPr lang="en-US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CN" sz="2000" b="0" strike="noStrike" spc="-1">
                <a:latin typeface="Arial"/>
              </a:rPr>
              <a:t>第四提纲级别</a:t>
            </a:r>
            <a:endParaRPr lang="en-US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第五提纲级别</a:t>
            </a:r>
            <a:endParaRPr lang="en-US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第六提纲级别</a:t>
            </a:r>
            <a:endParaRPr lang="en-US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第七提纲级别</a:t>
            </a:r>
            <a:endParaRPr lang="en-US" sz="2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"/>
          <p:cNvGrpSpPr/>
          <p:nvPr/>
        </p:nvGrpSpPr>
        <p:grpSpPr>
          <a:xfrm>
            <a:off x="0" y="3422160"/>
            <a:ext cx="12191400" cy="3435120"/>
            <a:chOff x="0" y="3422160"/>
            <a:chExt cx="12191400" cy="3435120"/>
          </a:xfrm>
        </p:grpSpPr>
        <p:sp>
          <p:nvSpPr>
            <p:cNvPr id="83" name="iSḷîḓè"/>
            <p:cNvSpPr/>
            <p:nvPr/>
          </p:nvSpPr>
          <p:spPr>
            <a:xfrm>
              <a:off x="0" y="3422160"/>
              <a:ext cx="12191400" cy="3435120"/>
            </a:xfrm>
            <a:custGeom>
              <a:avLst/>
              <a:gdLst>
                <a:gd name="textAreaLeft" fmla="*/ 0 w 12191400"/>
                <a:gd name="textAreaRight" fmla="*/ 12192120 w 12191400"/>
                <a:gd name="textAreaTop" fmla="*/ 0 h 3435120"/>
                <a:gd name="textAreaBottom" fmla="*/ 3435840 h 3435120"/>
              </a:gdLst>
              <a:ahLst/>
              <a:cxnLst/>
              <a:rect l="textAreaLeft" t="textAreaTop" r="textAreaRight" b="textAreaBottom"/>
              <a:pathLst>
                <a:path w="12192000" h="3435802">
                  <a:moveTo>
                    <a:pt x="12192000" y="0"/>
                  </a:moveTo>
                  <a:lnTo>
                    <a:pt x="12192000" y="3435802"/>
                  </a:lnTo>
                  <a:lnTo>
                    <a:pt x="0" y="3435802"/>
                  </a:lnTo>
                  <a:lnTo>
                    <a:pt x="0" y="918643"/>
                  </a:lnTo>
                  <a:lnTo>
                    <a:pt x="75232" y="985934"/>
                  </a:lnTo>
                  <a:cubicBezTo>
                    <a:pt x="644667" y="1462682"/>
                    <a:pt x="1957947" y="2196696"/>
                    <a:pt x="4531924" y="2012480"/>
                  </a:cubicBezTo>
                  <a:cubicBezTo>
                    <a:pt x="7807894" y="1778023"/>
                    <a:pt x="9990755" y="174703"/>
                    <a:pt x="12172912" y="106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iṣḷiḍe"/>
            <p:cNvSpPr/>
            <p:nvPr/>
          </p:nvSpPr>
          <p:spPr>
            <a:xfrm>
              <a:off x="0" y="3857040"/>
              <a:ext cx="12191400" cy="3000240"/>
            </a:xfrm>
            <a:custGeom>
              <a:avLst/>
              <a:gdLst>
                <a:gd name="textAreaLeft" fmla="*/ 0 w 12191400"/>
                <a:gd name="textAreaRight" fmla="*/ 12192120 w 12191400"/>
                <a:gd name="textAreaTop" fmla="*/ 0 h 3000240"/>
                <a:gd name="textAreaBottom" fmla="*/ 3000960 h 3000240"/>
              </a:gdLst>
              <a:ahLst/>
              <a:cxnLst/>
              <a:rect l="textAreaLeft" t="textAreaTop" r="textAreaRight" b="textAreaBottom"/>
              <a:pathLst>
                <a:path w="12192000" h="3001009">
                  <a:moveTo>
                    <a:pt x="12192000" y="0"/>
                  </a:moveTo>
                  <a:lnTo>
                    <a:pt x="12192000" y="3001009"/>
                  </a:lnTo>
                  <a:lnTo>
                    <a:pt x="0" y="3001009"/>
                  </a:lnTo>
                  <a:lnTo>
                    <a:pt x="0" y="469969"/>
                  </a:lnTo>
                  <a:lnTo>
                    <a:pt x="63233" y="527919"/>
                  </a:lnTo>
                  <a:cubicBezTo>
                    <a:pt x="642462" y="1026761"/>
                    <a:pt x="1970768" y="1811366"/>
                    <a:pt x="4540612" y="1724693"/>
                  </a:cubicBezTo>
                  <a:cubicBezTo>
                    <a:pt x="7811319" y="1614382"/>
                    <a:pt x="9960097" y="92236"/>
                    <a:pt x="12138143" y="963"/>
                  </a:cubicBezTo>
                  <a:close/>
                </a:path>
              </a:pathLst>
            </a:custGeom>
            <a:gradFill rotWithShape="0">
              <a:gsLst>
                <a:gs pos="0">
                  <a:srgbClr val="107CCD"/>
                </a:gs>
                <a:gs pos="100000">
                  <a:srgbClr val="005CB0"/>
                </a:gs>
              </a:gsLst>
              <a:lin ang="180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ïṧḻiḋé"/>
            <p:cNvSpPr/>
            <p:nvPr/>
          </p:nvSpPr>
          <p:spPr>
            <a:xfrm>
              <a:off x="0" y="3964680"/>
              <a:ext cx="12191400" cy="2892600"/>
            </a:xfrm>
            <a:custGeom>
              <a:avLst/>
              <a:gdLst>
                <a:gd name="textAreaLeft" fmla="*/ 0 w 12191400"/>
                <a:gd name="textAreaRight" fmla="*/ 12192120 w 12191400"/>
                <a:gd name="textAreaTop" fmla="*/ 0 h 2892600"/>
                <a:gd name="textAreaBottom" fmla="*/ 2893320 h 2892600"/>
              </a:gdLst>
              <a:ahLst/>
              <a:cxnLst/>
              <a:rect l="textAreaLeft" t="textAreaTop" r="textAreaRight" b="textAreaBottom"/>
              <a:pathLst>
                <a:path w="12192000" h="2893272">
                  <a:moveTo>
                    <a:pt x="12192000" y="0"/>
                  </a:moveTo>
                  <a:lnTo>
                    <a:pt x="12192000" y="2893272"/>
                  </a:lnTo>
                  <a:lnTo>
                    <a:pt x="0" y="2893272"/>
                  </a:lnTo>
                  <a:lnTo>
                    <a:pt x="0" y="1893392"/>
                  </a:lnTo>
                  <a:lnTo>
                    <a:pt x="210106" y="2011266"/>
                  </a:lnTo>
                  <a:cubicBezTo>
                    <a:pt x="962321" y="2400739"/>
                    <a:pt x="2278130" y="2784954"/>
                    <a:pt x="4363314" y="2506562"/>
                  </a:cubicBezTo>
                  <a:cubicBezTo>
                    <a:pt x="7722774" y="2058041"/>
                    <a:pt x="9735502" y="221809"/>
                    <a:pt x="11985863" y="13752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6" name="PlaceHolder 1"/>
          <p:cNvSpPr>
            <a:spLocks noGrp="1"/>
          </p:cNvSpPr>
          <p:nvPr>
            <p:ph type="ftr" idx="7"/>
          </p:nvPr>
        </p:nvSpPr>
        <p:spPr>
          <a:xfrm>
            <a:off x="660240" y="6438960"/>
            <a:ext cx="3991320" cy="215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latin typeface="Times New Roman"/>
              </a:rPr>
              <a:t>High Energy Neutrino Telescope</a:t>
            </a:r>
          </a:p>
        </p:txBody>
      </p:sp>
      <p:sp>
        <p:nvSpPr>
          <p:cNvPr id="87" name="PlaceHolder 2"/>
          <p:cNvSpPr>
            <a:spLocks noGrp="1"/>
          </p:cNvSpPr>
          <p:nvPr>
            <p:ph type="sldNum" idx="8"/>
          </p:nvPr>
        </p:nvSpPr>
        <p:spPr>
          <a:xfrm>
            <a:off x="8857440" y="6438960"/>
            <a:ext cx="2660760" cy="215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rgbClr val="FFFFFF"/>
                </a:solidFill>
                <a:latin typeface="Arial"/>
                <a:ea typeface="微软雅黑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C24A649-1108-4240-A296-1682F31F4DBF}" type="slidenum">
              <a:rPr lang="en-US" sz="1000" b="0" strike="noStrike" spc="-1">
                <a:solidFill>
                  <a:srgbClr val="FFFFFF"/>
                </a:solidFill>
                <a:latin typeface="Arial"/>
                <a:ea typeface="微软雅黑"/>
              </a:rPr>
              <a:t>‹#›</a:t>
            </a:fld>
            <a:endParaRPr lang="en-US" sz="1000" b="0" strike="noStrike" spc="-1">
              <a:latin typeface="Times New Roman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dt" idx="9"/>
          </p:nvPr>
        </p:nvSpPr>
        <p:spPr>
          <a:xfrm>
            <a:off x="5504760" y="6438960"/>
            <a:ext cx="1802160" cy="215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latin typeface="Times New Roman"/>
              </a:defRPr>
            </a:lvl1pPr>
          </a:lstStyle>
          <a:p>
            <a:pPr indent="0">
              <a:buNone/>
            </a:pPr>
            <a:endParaRPr lang="en-US" sz="1400" b="0" strike="noStrike" spc="-1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zh-CN" sz="4400" b="0" strike="noStrike" spc="-1">
                <a:latin typeface="Arial"/>
              </a:rPr>
              <a:t>单击以编辑标题文本格式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3200" b="0" strike="noStrike" spc="-1">
                <a:latin typeface="Arial"/>
              </a:rPr>
              <a:t>点击以编辑提纲文本格式</a:t>
            </a:r>
            <a:endParaRPr lang="en-US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CN" sz="2800" b="0" strike="noStrike" spc="-1">
                <a:latin typeface="Arial"/>
              </a:rPr>
              <a:t>第二提纲级别</a:t>
            </a:r>
            <a:endParaRPr lang="en-US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400" b="0" strike="noStrike" spc="-1">
                <a:latin typeface="Arial"/>
              </a:rPr>
              <a:t>第三提纲级别</a:t>
            </a:r>
            <a:endParaRPr lang="en-US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CN" sz="2000" b="0" strike="noStrike" spc="-1">
                <a:latin typeface="Arial"/>
              </a:rPr>
              <a:t>第四提纲级别</a:t>
            </a:r>
            <a:endParaRPr lang="en-US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第五提纲级别</a:t>
            </a:r>
            <a:endParaRPr lang="en-US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第六提纲级别</a:t>
            </a:r>
            <a:endParaRPr lang="en-US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2000" b="0" strike="noStrike" spc="-1">
                <a:latin typeface="Arial"/>
              </a:rPr>
              <a:t>第七提纲级别</a:t>
            </a:r>
            <a:endParaRPr lang="en-US" sz="2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图片 6"/>
          <p:cNvPicPr/>
          <p:nvPr/>
        </p:nvPicPr>
        <p:blipFill>
          <a:blip r:embed="rId2"/>
          <a:srcRect t="241" r="181"/>
          <a:stretch/>
        </p:blipFill>
        <p:spPr>
          <a:xfrm>
            <a:off x="7562160" y="5731560"/>
            <a:ext cx="2440800" cy="549360"/>
          </a:xfrm>
          <a:prstGeom prst="rect">
            <a:avLst/>
          </a:prstGeom>
          <a:ln w="0">
            <a:noFill/>
          </a:ln>
        </p:spPr>
      </p:pic>
      <p:sp>
        <p:nvSpPr>
          <p:cNvPr id="175" name="标题 1"/>
          <p:cNvSpPr/>
          <p:nvPr/>
        </p:nvSpPr>
        <p:spPr>
          <a:xfrm>
            <a:off x="506262" y="577080"/>
            <a:ext cx="10990131" cy="23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7200" b="0" strike="noStrike" kern="1800" spc="1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高能中微子望远镜</a:t>
            </a:r>
            <a:endParaRPr lang="en-US" sz="7200" b="0" strike="noStrike" kern="1800" spc="1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6" name="副标题 2"/>
          <p:cNvSpPr/>
          <p:nvPr/>
        </p:nvSpPr>
        <p:spPr>
          <a:xfrm>
            <a:off x="1832942" y="3353073"/>
            <a:ext cx="5349240" cy="1301040"/>
          </a:xfrm>
          <a:prstGeom prst="rect">
            <a:avLst/>
          </a:prstGeom>
          <a:noFill/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zh-TW" sz="2400" strike="noStrike" spc="-1" dirty="0">
                <a:solidFill>
                  <a:schemeClr val="dk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曹</a:t>
            </a:r>
            <a:r>
              <a:rPr lang="en-US" altLang="zh-TW" sz="2400" strike="noStrike" spc="-1" dirty="0">
                <a:solidFill>
                  <a:schemeClr val="dk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TW" sz="2400" strike="noStrike" spc="-1" dirty="0">
                <a:solidFill>
                  <a:schemeClr val="dk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臻</a:t>
            </a:r>
            <a:endParaRPr lang="en-US" sz="2400" strike="noStrike" spc="-1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2400" strike="noStrike" spc="-1" dirty="0">
                <a:solidFill>
                  <a:schemeClr val="dk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2022-10-19</a:t>
            </a:r>
            <a:endParaRPr lang="en-US" sz="2400" spc="-1" dirty="0">
              <a:solidFill>
                <a:schemeClr val="dk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zh-CN" altLang="en-US" sz="2400" b="1" strike="noStrike" spc="-1" dirty="0">
                <a:ea typeface="微软雅黑" panose="020B0503020204020204" pitchFamily="34" charset="-122"/>
                <a:sym typeface="Arial" panose="020B0604020202020204" pitchFamily="34" charset="0"/>
              </a:rPr>
              <a:t>中国科学院高能所</a:t>
            </a:r>
            <a:endParaRPr lang="en-US" sz="2400" b="1" strike="noStrike" spc="-1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endParaRPr lang="en-US" sz="2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77" name="图片 8"/>
          <p:cNvPicPr/>
          <p:nvPr/>
        </p:nvPicPr>
        <p:blipFill>
          <a:blip r:embed="rId3"/>
          <a:stretch/>
        </p:blipFill>
        <p:spPr>
          <a:xfrm>
            <a:off x="10287000" y="5716440"/>
            <a:ext cx="1599480" cy="61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iṣlîḋê"/>
          <p:cNvSpPr/>
          <p:nvPr/>
        </p:nvSpPr>
        <p:spPr>
          <a:xfrm>
            <a:off x="3873900" y="1944190"/>
            <a:ext cx="4444200" cy="7556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GB" sz="48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n-US" sz="48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title"/>
          </p:nvPr>
        </p:nvSpPr>
        <p:spPr>
          <a:xfrm>
            <a:off x="547577" y="2642006"/>
            <a:ext cx="11525692" cy="146828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tabLst>
                <a:tab pos="0" algn="l"/>
              </a:tabLst>
            </a:pPr>
            <a:br>
              <a:rPr lang="en-GB" sz="4400" b="1" strike="noStrike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</a:br>
            <a:br>
              <a:rPr lang="en-GB" sz="4400" b="1" strike="noStrike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</a:br>
            <a:br>
              <a:rPr lang="en-GB" sz="4400" b="1" strike="noStrike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</a:br>
            <a:br>
              <a:rPr lang="en-GB" sz="4400" b="1" strike="noStrike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</a:br>
            <a:r>
              <a:rPr lang="zh-CN" altLang="en-US" sz="44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高能中微子望远镜项目</a:t>
            </a:r>
            <a:br>
              <a:rPr lang="en-US" altLang="zh-CN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</a:br>
            <a:r>
              <a:rPr lang="zh-CN" altLang="en-US" sz="3600" b="1" strike="noStrike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3600" b="1" strike="noStrike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</a:t>
            </a:r>
            <a:r>
              <a:rPr lang="en-GB" altLang="zh-CN" sz="3600" b="1" strike="noStrike" spc="-1" dirty="0" err="1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igh</a:t>
            </a:r>
            <a:r>
              <a:rPr lang="en-GB" altLang="zh-CN" sz="3600" b="1" strike="noStrike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energy </a:t>
            </a:r>
            <a:r>
              <a:rPr lang="en-GB" altLang="zh-CN" sz="3600" b="1" spc="-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</a:t>
            </a:r>
            <a:r>
              <a:rPr lang="en-GB" altLang="zh-CN" sz="3600" b="1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eutrino </a:t>
            </a:r>
            <a:r>
              <a:rPr lang="en-GB" altLang="zh-CN" sz="3600" b="1" spc="-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</a:t>
            </a:r>
            <a:r>
              <a:rPr lang="en-GB" altLang="zh-CN" sz="3600" b="1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elescope</a:t>
            </a:r>
            <a:r>
              <a:rPr lang="zh-CN" altLang="en-US" sz="3600" b="1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en-US" sz="36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21" name="直接连接符 8"/>
          <p:cNvCxnSpPr/>
          <p:nvPr/>
        </p:nvCxnSpPr>
        <p:spPr>
          <a:xfrm>
            <a:off x="5777400" y="2699146"/>
            <a:ext cx="637200" cy="720"/>
          </a:xfrm>
          <a:prstGeom prst="straightConnector1">
            <a:avLst/>
          </a:prstGeom>
          <a:ln w="0">
            <a:solidFill>
              <a:srgbClr val="D8D8D8"/>
            </a:solidFill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" name="图片 901">
            <a:extLst>
              <a:ext uri="{FF2B5EF4-FFF2-40B4-BE49-F238E27FC236}">
                <a16:creationId xmlns:a16="http://schemas.microsoft.com/office/drawing/2014/main" id="{53E76B49-CF99-4311-AAC7-E99A420C3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64" y="3349079"/>
            <a:ext cx="10077994" cy="3508921"/>
          </a:xfrm>
          <a:prstGeom prst="rect">
            <a:avLst/>
          </a:prstGeom>
        </p:spPr>
      </p:pic>
      <p:sp>
        <p:nvSpPr>
          <p:cNvPr id="322" name="TextBox 1"/>
          <p:cNvSpPr/>
          <p:nvPr/>
        </p:nvSpPr>
        <p:spPr>
          <a:xfrm>
            <a:off x="0" y="47847"/>
            <a:ext cx="12191998" cy="7170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望远镜初步</a:t>
            </a:r>
            <a:r>
              <a:rPr lang="zh-CN" altLang="en-US" sz="40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设计及建设目标</a:t>
            </a:r>
            <a:endParaRPr lang="en-US" sz="4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3" name="文本框 3"/>
          <p:cNvSpPr/>
          <p:nvPr/>
        </p:nvSpPr>
        <p:spPr>
          <a:xfrm flipH="1">
            <a:off x="-1" y="843592"/>
            <a:ext cx="12191999" cy="20298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角分辨率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  </a:t>
            </a: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~0.1° 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(tracks),     </a:t>
            </a: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&lt;3°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(cascades)</a:t>
            </a:r>
            <a:endParaRPr lang="en-US" sz="2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能量分辨率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  </a:t>
            </a:r>
            <a:r>
              <a:rPr lang="el-GR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Δ</a:t>
            </a: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logE~0.3 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(tracks</a:t>
            </a: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),    </a:t>
            </a:r>
            <a:r>
              <a:rPr lang="el-GR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Δ</a:t>
            </a: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E~10-30% 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(cascades)</a:t>
            </a:r>
            <a:endParaRPr lang="en-US" sz="2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zh-CN" alt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几年</a:t>
            </a:r>
            <a:r>
              <a:rPr lang="zh-CN" altLang="en-US" sz="240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内</a:t>
            </a: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，在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el-GR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σ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显著性水平上探测</a:t>
            </a:r>
            <a:r>
              <a:rPr lang="en-US" altLang="zh-CN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100 </a:t>
            </a:r>
            <a:r>
              <a:rPr lang="en-US" altLang="zh-CN" sz="2400" b="1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TeV</a:t>
            </a:r>
            <a:r>
              <a:rPr lang="zh-CN" alt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中微子源</a:t>
            </a:r>
            <a:endParaRPr lang="en-US" sz="2400" b="1" strike="noStrike" spc="-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探测器建设周期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  ~5</a:t>
            </a: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sz="2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4FB08E8-26DC-4D29-ABF5-A509852760A6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11</a:t>
            </a:fld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E4812-9393-4383-B34D-2A4E9581FD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521" y="200427"/>
            <a:ext cx="10972800" cy="1144588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探测器设计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6C7097-AFBE-48A2-9910-58BE9AB0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76" y="1345015"/>
            <a:ext cx="5647575" cy="47872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336E48-3CB9-474C-9A06-69F271F4E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645" y="1220951"/>
            <a:ext cx="4481894" cy="423768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10E7992-894E-4180-86ED-652912D9C8DD}"/>
              </a:ext>
            </a:extLst>
          </p:cNvPr>
          <p:cNvSpPr txBox="1"/>
          <p:nvPr/>
        </p:nvSpPr>
        <p:spPr>
          <a:xfrm>
            <a:off x="7405140" y="1073588"/>
            <a:ext cx="2904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数字光学模块 （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DOM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5DC510-2475-45CB-86B7-E6C56CA8F94A}"/>
              </a:ext>
            </a:extLst>
          </p:cNvPr>
          <p:cNvSpPr/>
          <p:nvPr/>
        </p:nvSpPr>
        <p:spPr>
          <a:xfrm>
            <a:off x="5713178" y="5521449"/>
            <a:ext cx="65940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23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英寸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的耐压玻璃舱内，放置一个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英寸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光电倍增管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读出电子学系统具备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波形采样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功能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(500MHz FADC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小白兔时钟分配系统，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时间精度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&lt;1ns 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951813-2B98-4AC8-8647-DAED47AF5290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8107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TextBox 1"/>
          <p:cNvSpPr/>
          <p:nvPr/>
        </p:nvSpPr>
        <p:spPr>
          <a:xfrm>
            <a:off x="5153921" y="347576"/>
            <a:ext cx="6754684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数字光学模块</a:t>
            </a:r>
            <a:r>
              <a:rPr lang="zh-CN" altLang="en-US" sz="4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先进技术基础</a:t>
            </a:r>
            <a:endParaRPr lang="en-US" sz="32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3" name="TextBox 2"/>
          <p:cNvSpPr/>
          <p:nvPr/>
        </p:nvSpPr>
        <p:spPr>
          <a:xfrm>
            <a:off x="5142071" y="1245069"/>
            <a:ext cx="6754685" cy="193753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778495"/>
              </a:buClr>
              <a:buSzPct val="70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Excellent time performance: TTS~7 ns</a:t>
            </a:r>
            <a:endParaRPr lang="en-US" sz="2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778495"/>
              </a:buClr>
              <a:buSzPct val="70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High quantum efficiency: QE&gt;30%</a:t>
            </a:r>
            <a:endParaRPr lang="en-US" sz="2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778495"/>
              </a:buClr>
              <a:buSzPct val="70000"/>
              <a:buFont typeface="Arial"/>
              <a:buChar char="•"/>
            </a:pP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The largest photosensitive area: 20 inch</a:t>
            </a:r>
            <a:endParaRPr lang="en-US" sz="2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778495"/>
              </a:buClr>
              <a:buSzPct val="70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Good Peak-to-valley ratio: P/V&gt;2.0</a:t>
            </a:r>
            <a:endParaRPr lang="en-US" sz="2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778495"/>
              </a:buClr>
              <a:buSzPct val="70000"/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Long lifetime: Q&gt;100 C</a:t>
            </a:r>
            <a:endParaRPr lang="en-US" sz="2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4" name="TextBox 32"/>
          <p:cNvSpPr/>
          <p:nvPr/>
        </p:nvSpPr>
        <p:spPr>
          <a:xfrm>
            <a:off x="5177618" y="3675394"/>
            <a:ext cx="6730987" cy="46021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LHAASO-WCDA</a:t>
            </a:r>
            <a:r>
              <a:rPr lang="zh-CN" altLang="en-US" sz="2400" b="0" strike="noStrike" spc="-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水池中布置有</a:t>
            </a:r>
            <a:r>
              <a:rPr lang="en-US" altLang="zh-CN" sz="2400" b="1" strike="noStrike" spc="-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2,220</a:t>
            </a:r>
            <a:r>
              <a:rPr lang="zh-CN" altLang="en-US" sz="2400" b="0" strike="noStrike" spc="-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只</a:t>
            </a:r>
            <a:r>
              <a:rPr lang="en-US" altLang="zh-CN" sz="2400" b="0" strike="noStrike" spc="-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sz="2400" b="0" strike="noStrike" spc="-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英</a:t>
            </a:r>
            <a:r>
              <a:rPr lang="en-US" altLang="zh-CN" sz="2400" b="0" strike="noStrike" spc="-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PMT</a:t>
            </a:r>
            <a:endParaRPr lang="en-US" sz="2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05" name="图片 6"/>
          <p:cNvPicPr/>
          <p:nvPr/>
        </p:nvPicPr>
        <p:blipFill>
          <a:blip r:embed="rId3"/>
          <a:srcRect l="1671" b="3274"/>
          <a:stretch/>
        </p:blipFill>
        <p:spPr>
          <a:xfrm>
            <a:off x="0" y="0"/>
            <a:ext cx="5039640" cy="6610680"/>
          </a:xfrm>
          <a:prstGeom prst="rect">
            <a:avLst/>
          </a:prstGeom>
          <a:ln w="0">
            <a:noFill/>
          </a:ln>
        </p:spPr>
      </p:pic>
      <p:sp>
        <p:nvSpPr>
          <p:cNvPr id="907" name="TextBox 2"/>
          <p:cNvSpPr/>
          <p:nvPr/>
        </p:nvSpPr>
        <p:spPr>
          <a:xfrm>
            <a:off x="5134154" y="4732350"/>
            <a:ext cx="6754684" cy="138354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778495"/>
              </a:buClr>
              <a:buSzPct val="70000"/>
              <a:buFont typeface="Arial"/>
              <a:buChar char="•"/>
            </a:pPr>
            <a:r>
              <a:rPr lang="zh-CN" alt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有效降低</a:t>
            </a:r>
            <a:r>
              <a:rPr lang="en-US" altLang="zh-CN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WCDA</a:t>
            </a:r>
            <a:r>
              <a:rPr lang="zh-CN" alt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探测器阈能：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300GeV </a:t>
            </a:r>
            <a:r>
              <a:rPr lang="en-US" altLang="zh-CN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50GeV</a:t>
            </a:r>
            <a:endParaRPr lang="en-US" sz="2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778495"/>
              </a:buClr>
              <a:buSzPct val="70000"/>
              <a:buFont typeface="Arial"/>
              <a:buChar char="•"/>
            </a:pPr>
            <a:r>
              <a:rPr lang="zh-CN" altLang="en-US" sz="20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极大提升对瞬变源的观测能力</a:t>
            </a:r>
            <a:endParaRPr lang="en-US" sz="2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778495"/>
              </a:buClr>
              <a:buSzPct val="70000"/>
              <a:buFont typeface="Arial"/>
              <a:buChar char="•"/>
            </a:pPr>
            <a:r>
              <a:rPr lang="zh-CN" altLang="en-US" sz="20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有效控制探测器成本：国内产品，来自北方夜视公司</a:t>
            </a:r>
            <a:endParaRPr lang="en-US" sz="2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8" name="TextBox 27"/>
          <p:cNvSpPr/>
          <p:nvPr/>
        </p:nvSpPr>
        <p:spPr>
          <a:xfrm>
            <a:off x="7756978" y="4391531"/>
            <a:ext cx="415162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WCDA: Water Cherenkov Detector Array </a:t>
            </a:r>
            <a:endParaRPr lang="en-US" sz="1600" b="0" strike="noStrike" spc="-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9" name="TextBox 4"/>
          <p:cNvSpPr/>
          <p:nvPr/>
        </p:nvSpPr>
        <p:spPr>
          <a:xfrm>
            <a:off x="-827280" y="5239800"/>
            <a:ext cx="18396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60CD28-D5D4-4881-8B89-A046D3E2616D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13</a:t>
            </a:fld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矩形 9"/>
          <p:cNvSpPr/>
          <p:nvPr/>
        </p:nvSpPr>
        <p:spPr>
          <a:xfrm>
            <a:off x="0" y="1138680"/>
            <a:ext cx="12222720" cy="5718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1" name="TextBox 1"/>
          <p:cNvSpPr/>
          <p:nvPr/>
        </p:nvSpPr>
        <p:spPr>
          <a:xfrm>
            <a:off x="340920" y="309960"/>
            <a:ext cx="1185108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数据采集、获取和传输先进技术基础  （</a:t>
            </a:r>
            <a:r>
              <a:rPr lang="en-US" altLang="zh-CN" sz="4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LHAASO</a:t>
            </a:r>
            <a:r>
              <a:rPr lang="zh-CN" altLang="en-US" sz="40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en-US" sz="4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2" name="矩形: 圆角 3"/>
          <p:cNvSpPr/>
          <p:nvPr/>
        </p:nvSpPr>
        <p:spPr>
          <a:xfrm>
            <a:off x="528840" y="1302480"/>
            <a:ext cx="4859280" cy="2593800"/>
          </a:xfrm>
          <a:prstGeom prst="roundRect">
            <a:avLst>
              <a:gd name="adj" fmla="val 6937"/>
            </a:avLst>
          </a:prstGeom>
          <a:solidFill>
            <a:srgbClr val="FFFFFF"/>
          </a:solidFill>
          <a:ln w="19050">
            <a:solidFill>
              <a:srgbClr val="3B4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3" name="矩形: 圆角 6"/>
          <p:cNvSpPr/>
          <p:nvPr/>
        </p:nvSpPr>
        <p:spPr>
          <a:xfrm>
            <a:off x="5533920" y="1314360"/>
            <a:ext cx="4859280" cy="2593800"/>
          </a:xfrm>
          <a:prstGeom prst="roundRect">
            <a:avLst>
              <a:gd name="adj" fmla="val 6937"/>
            </a:avLst>
          </a:prstGeom>
          <a:solidFill>
            <a:srgbClr val="FFFFFF"/>
          </a:solidFill>
          <a:ln w="19050">
            <a:solidFill>
              <a:srgbClr val="3B4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4" name="矩形: 圆角 7"/>
          <p:cNvSpPr/>
          <p:nvPr/>
        </p:nvSpPr>
        <p:spPr>
          <a:xfrm>
            <a:off x="1138680" y="4010040"/>
            <a:ext cx="4859280" cy="2593800"/>
          </a:xfrm>
          <a:prstGeom prst="roundRect">
            <a:avLst>
              <a:gd name="adj" fmla="val 6937"/>
            </a:avLst>
          </a:prstGeom>
          <a:solidFill>
            <a:srgbClr val="FFFFFF"/>
          </a:solidFill>
          <a:ln w="19050">
            <a:solidFill>
              <a:srgbClr val="3B4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5" name="矩形: 圆角 8"/>
          <p:cNvSpPr/>
          <p:nvPr/>
        </p:nvSpPr>
        <p:spPr>
          <a:xfrm>
            <a:off x="6140880" y="4010040"/>
            <a:ext cx="4859280" cy="2593800"/>
          </a:xfrm>
          <a:prstGeom prst="roundRect">
            <a:avLst>
              <a:gd name="adj" fmla="val 6937"/>
            </a:avLst>
          </a:prstGeom>
          <a:solidFill>
            <a:srgbClr val="FFFFFF"/>
          </a:solidFill>
          <a:ln w="19050">
            <a:solidFill>
              <a:srgbClr val="3B4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16" name="Picture 6"/>
          <p:cNvPicPr/>
          <p:nvPr/>
        </p:nvPicPr>
        <p:blipFill>
          <a:blip r:embed="rId2"/>
          <a:stretch/>
        </p:blipFill>
        <p:spPr>
          <a:xfrm>
            <a:off x="999000" y="1838520"/>
            <a:ext cx="3919320" cy="1980720"/>
          </a:xfrm>
          <a:prstGeom prst="rect">
            <a:avLst/>
          </a:prstGeom>
          <a:ln w="0">
            <a:noFill/>
          </a:ln>
        </p:spPr>
      </p:pic>
      <p:pic>
        <p:nvPicPr>
          <p:cNvPr id="917" name="图片 101"/>
          <p:cNvPicPr/>
          <p:nvPr/>
        </p:nvPicPr>
        <p:blipFill>
          <a:blip r:embed="rId3"/>
          <a:stretch/>
        </p:blipFill>
        <p:spPr>
          <a:xfrm>
            <a:off x="1652040" y="4477680"/>
            <a:ext cx="3832560" cy="2111040"/>
          </a:xfrm>
          <a:prstGeom prst="rect">
            <a:avLst/>
          </a:prstGeom>
          <a:ln w="0">
            <a:noFill/>
          </a:ln>
        </p:spPr>
      </p:pic>
      <p:pic>
        <p:nvPicPr>
          <p:cNvPr id="918" name="Picture 2"/>
          <p:cNvPicPr/>
          <p:nvPr/>
        </p:nvPicPr>
        <p:blipFill>
          <a:blip r:embed="rId4"/>
          <a:srcRect b="6264"/>
          <a:stretch/>
        </p:blipFill>
        <p:spPr>
          <a:xfrm>
            <a:off x="6020280" y="1869840"/>
            <a:ext cx="3886560" cy="1847520"/>
          </a:xfrm>
          <a:prstGeom prst="rect">
            <a:avLst/>
          </a:prstGeom>
          <a:ln w="0">
            <a:noFill/>
          </a:ln>
        </p:spPr>
      </p:pic>
      <p:pic>
        <p:nvPicPr>
          <p:cNvPr id="919" name="图片 102"/>
          <p:cNvPicPr/>
          <p:nvPr/>
        </p:nvPicPr>
        <p:blipFill>
          <a:blip r:embed="rId5"/>
          <a:stretch/>
        </p:blipFill>
        <p:spPr>
          <a:xfrm>
            <a:off x="6837840" y="4723200"/>
            <a:ext cx="3473280" cy="1811160"/>
          </a:xfrm>
          <a:prstGeom prst="rect">
            <a:avLst/>
          </a:prstGeom>
          <a:ln w="0">
            <a:noFill/>
          </a:ln>
        </p:spPr>
      </p:pic>
      <p:sp>
        <p:nvSpPr>
          <p:cNvPr id="920" name="TextBox 9"/>
          <p:cNvSpPr/>
          <p:nvPr/>
        </p:nvSpPr>
        <p:spPr>
          <a:xfrm>
            <a:off x="567900" y="1416240"/>
            <a:ext cx="4780800" cy="460211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strike="noStrike" spc="-1" dirty="0">
                <a:solidFill>
                  <a:srgbClr val="3B424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前端电子学板</a:t>
            </a:r>
            <a:r>
              <a:rPr lang="en-US" b="1" strike="noStrike" spc="-1" dirty="0">
                <a:solidFill>
                  <a:srgbClr val="3B424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(500MHz FADC)</a:t>
            </a:r>
            <a:endParaRPr lang="en-US" sz="3200" b="1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1" name="TextBox 9"/>
          <p:cNvSpPr/>
          <p:nvPr/>
        </p:nvSpPr>
        <p:spPr>
          <a:xfrm>
            <a:off x="1303020" y="4062824"/>
            <a:ext cx="4530600" cy="460211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strike="noStrike" spc="-1" dirty="0">
                <a:solidFill>
                  <a:srgbClr val="3B424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数据获取系统</a:t>
            </a:r>
            <a:r>
              <a:rPr lang="en-US" sz="1600" b="1" strike="noStrike" spc="-1" dirty="0">
                <a:solidFill>
                  <a:srgbClr val="3B424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(450 MB/s)</a:t>
            </a:r>
            <a:endParaRPr lang="en-US" sz="1600" b="1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2" name="TextBox 10"/>
          <p:cNvSpPr/>
          <p:nvPr/>
        </p:nvSpPr>
        <p:spPr>
          <a:xfrm>
            <a:off x="5421600" y="1456560"/>
            <a:ext cx="5438774" cy="398655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000" b="1" strike="noStrike" spc="-1" dirty="0">
                <a:solidFill>
                  <a:srgbClr val="3B424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小白兔时钟分配系统</a:t>
            </a:r>
            <a:r>
              <a:rPr lang="en-US" sz="2000" b="1" strike="noStrike" spc="-1" dirty="0">
                <a:solidFill>
                  <a:srgbClr val="3B424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(~200ps</a:t>
            </a:r>
            <a:r>
              <a:rPr lang="zh-CN" altLang="en-US" sz="2000" b="1" strike="noStrike" spc="-1" dirty="0">
                <a:solidFill>
                  <a:srgbClr val="3B424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精度</a:t>
            </a:r>
            <a:r>
              <a:rPr lang="en-US" sz="2000" b="1" strike="noStrike" spc="-1" dirty="0">
                <a:solidFill>
                  <a:srgbClr val="3B424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sz="2000" b="1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3" name="TextBox 12"/>
          <p:cNvSpPr/>
          <p:nvPr/>
        </p:nvSpPr>
        <p:spPr>
          <a:xfrm>
            <a:off x="6108840" y="4130280"/>
            <a:ext cx="4923000" cy="644877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strike="noStrike" spc="-1" dirty="0">
                <a:solidFill>
                  <a:srgbClr val="3B424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高性能计算平台</a:t>
            </a:r>
            <a:endParaRPr lang="en-US" altLang="zh-CN" sz="2400" b="1" strike="noStrike" spc="-1" dirty="0">
              <a:solidFill>
                <a:srgbClr val="3B424B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3B424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(13,000 CPU, 25 PB disk storage, 25 PB tape storage)</a:t>
            </a:r>
            <a:endParaRPr lang="en-US" sz="1200" b="1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24" name="直接连接符 20"/>
          <p:cNvCxnSpPr/>
          <p:nvPr/>
        </p:nvCxnSpPr>
        <p:spPr>
          <a:xfrm>
            <a:off x="2778840" y="1416240"/>
            <a:ext cx="360720" cy="720"/>
          </a:xfrm>
          <a:prstGeom prst="straightConnector1">
            <a:avLst/>
          </a:prstGeom>
          <a:ln w="38100" cap="rnd">
            <a:solidFill>
              <a:srgbClr val="778495"/>
            </a:solidFill>
            <a:round/>
          </a:ln>
        </p:spPr>
      </p:cxnSp>
      <p:cxnSp>
        <p:nvCxnSpPr>
          <p:cNvPr id="925" name="直接连接符 21"/>
          <p:cNvCxnSpPr/>
          <p:nvPr/>
        </p:nvCxnSpPr>
        <p:spPr>
          <a:xfrm>
            <a:off x="7783560" y="1427760"/>
            <a:ext cx="360720" cy="720"/>
          </a:xfrm>
          <a:prstGeom prst="straightConnector1">
            <a:avLst/>
          </a:prstGeom>
          <a:ln w="38100" cap="rnd">
            <a:solidFill>
              <a:srgbClr val="778495"/>
            </a:solidFill>
            <a:round/>
          </a:ln>
        </p:spPr>
      </p:cxnSp>
      <p:cxnSp>
        <p:nvCxnSpPr>
          <p:cNvPr id="926" name="直接连接符 26"/>
          <p:cNvCxnSpPr/>
          <p:nvPr/>
        </p:nvCxnSpPr>
        <p:spPr>
          <a:xfrm>
            <a:off x="3388320" y="4102920"/>
            <a:ext cx="360720" cy="720"/>
          </a:xfrm>
          <a:prstGeom prst="straightConnector1">
            <a:avLst/>
          </a:prstGeom>
          <a:ln w="38100" cap="rnd">
            <a:solidFill>
              <a:srgbClr val="778495"/>
            </a:solidFill>
            <a:round/>
          </a:ln>
        </p:spPr>
      </p:cxnSp>
      <p:cxnSp>
        <p:nvCxnSpPr>
          <p:cNvPr id="927" name="直接连接符 27"/>
          <p:cNvCxnSpPr/>
          <p:nvPr/>
        </p:nvCxnSpPr>
        <p:spPr>
          <a:xfrm>
            <a:off x="8160120" y="4114800"/>
            <a:ext cx="360720" cy="720"/>
          </a:xfrm>
          <a:prstGeom prst="straightConnector1">
            <a:avLst/>
          </a:prstGeom>
          <a:ln w="38100" cap="rnd">
            <a:solidFill>
              <a:srgbClr val="778495"/>
            </a:solidFill>
            <a:round/>
          </a:ln>
        </p:spPr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B25DF8A-F337-4982-9523-659C32DC50F7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14</a:t>
            </a:fld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1909A8A-323D-48CB-916E-B64F9E262408}"/>
              </a:ext>
            </a:extLst>
          </p:cNvPr>
          <p:cNvPicPr/>
          <p:nvPr/>
        </p:nvPicPr>
        <p:blipFill rotWithShape="1">
          <a:blip r:embed="rId3"/>
          <a:srcRect t="49902"/>
          <a:stretch/>
        </p:blipFill>
        <p:spPr>
          <a:xfrm>
            <a:off x="802374" y="738326"/>
            <a:ext cx="5326267" cy="4364792"/>
          </a:xfrm>
          <a:prstGeom prst="rect">
            <a:avLst/>
          </a:prstGeom>
          <a:ln w="0">
            <a:noFill/>
          </a:ln>
        </p:spPr>
      </p:pic>
      <p:sp>
        <p:nvSpPr>
          <p:cNvPr id="932" name="TextBox 3"/>
          <p:cNvSpPr/>
          <p:nvPr/>
        </p:nvSpPr>
        <p:spPr>
          <a:xfrm>
            <a:off x="208389" y="147188"/>
            <a:ext cx="602676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性能研究 </a:t>
            </a:r>
            <a:r>
              <a:rPr lang="en-US" altLang="zh-CN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| </a:t>
            </a:r>
            <a:r>
              <a:rPr lang="zh-CN" altLang="en-US" sz="4000" b="1" spc="-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角度分辨率</a:t>
            </a:r>
            <a:endParaRPr lang="en-US" sz="3200" b="1" strike="noStrike" spc="-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3" name="文本框 3"/>
          <p:cNvSpPr/>
          <p:nvPr/>
        </p:nvSpPr>
        <p:spPr>
          <a:xfrm flipH="1">
            <a:off x="6510314" y="853620"/>
            <a:ext cx="5135965" cy="286086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>
              <a:spcBef>
                <a:spcPts val="1200"/>
              </a:spcBef>
              <a:buClr>
                <a:srgbClr val="000000"/>
              </a:buClr>
            </a:pPr>
            <a:r>
              <a:rPr lang="zh-CN" alt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完整的模拟和重建软件流程</a:t>
            </a:r>
            <a:endParaRPr lang="en-US" sz="2000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CN" alt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中微子相互作用模拟 </a:t>
            </a:r>
            <a:endParaRPr lang="en-US" altLang="zh-CN" sz="2000" b="1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CN" alt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探测器响应模拟</a:t>
            </a:r>
            <a:r>
              <a:rPr lang="zh-CN" alt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：中微子作用产物的探测响应 </a:t>
            </a:r>
            <a:r>
              <a:rPr lang="en-US" altLang="zh-CN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en-US" altLang="zh-CN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Geant4</a:t>
            </a:r>
            <a:r>
              <a:rPr lang="en-US" altLang="zh-CN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altLang="zh-CN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GPU</a:t>
            </a:r>
            <a:r>
              <a:rPr lang="zh-CN" alt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光线追踪加速</a:t>
            </a:r>
            <a:r>
              <a:rPr lang="zh-CN" alt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：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                                              (</a:t>
            </a:r>
            <a:r>
              <a:rPr lang="en-US" altLang="zh-CN" sz="2000" b="1" spc="-1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Opticks</a:t>
            </a:r>
            <a:r>
              <a:rPr lang="en-US" altLang="zh-CN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+ </a:t>
            </a:r>
            <a:r>
              <a:rPr lang="en-US" altLang="zh-CN" sz="2000" b="1" spc="-1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OptiX</a:t>
            </a:r>
            <a:r>
              <a:rPr lang="en-US" altLang="zh-CN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:</a:t>
            </a:r>
            <a:r>
              <a:rPr lang="zh-CN" alt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至少</a:t>
            </a:r>
            <a:r>
              <a:rPr lang="en-US" altLang="zh-CN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</a:t>
            </a:r>
            <a:r>
              <a:rPr lang="zh-CN" alt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倍的速度提升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).</a:t>
            </a: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CN" alt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事例重建</a:t>
            </a:r>
            <a:endParaRPr lang="en-US" sz="2200" b="1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36" name="组合 12"/>
          <p:cNvGrpSpPr/>
          <p:nvPr/>
        </p:nvGrpSpPr>
        <p:grpSpPr>
          <a:xfrm>
            <a:off x="-480" y="5086664"/>
            <a:ext cx="12192000" cy="1751356"/>
            <a:chOff x="460800" y="4342320"/>
            <a:chExt cx="5536440" cy="1544760"/>
          </a:xfrm>
        </p:grpSpPr>
        <p:pic>
          <p:nvPicPr>
            <p:cNvPr id="937" name="图片 4"/>
            <p:cNvPicPr/>
            <p:nvPr/>
          </p:nvPicPr>
          <p:blipFill>
            <a:blip r:embed="rId6"/>
            <a:srcRect l="43332" t="-287" r="37675"/>
            <a:stretch/>
          </p:blipFill>
          <p:spPr>
            <a:xfrm>
              <a:off x="460800" y="4342320"/>
              <a:ext cx="861120" cy="1544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38" name="图片 4"/>
            <p:cNvPicPr/>
            <p:nvPr/>
          </p:nvPicPr>
          <p:blipFill>
            <a:blip r:embed="rId7"/>
            <a:stretch/>
          </p:blipFill>
          <p:spPr>
            <a:xfrm>
              <a:off x="1377720" y="4347360"/>
              <a:ext cx="4619520" cy="1539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66887E1C-9E45-456C-843B-CD0920218AEB}"/>
              </a:ext>
            </a:extLst>
          </p:cNvPr>
          <p:cNvSpPr/>
          <p:nvPr/>
        </p:nvSpPr>
        <p:spPr>
          <a:xfrm>
            <a:off x="2678675" y="2165880"/>
            <a:ext cx="3129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C00000"/>
                </a:solidFill>
              </a:rPr>
              <a:t>角分辨</a:t>
            </a:r>
            <a:r>
              <a:rPr lang="en-US" altLang="zh-CN" dirty="0">
                <a:solidFill>
                  <a:srgbClr val="C00000"/>
                </a:solidFill>
              </a:rPr>
              <a:t>&lt;0.1</a:t>
            </a:r>
            <a:r>
              <a:rPr lang="en-US" altLang="zh-CN" baseline="30000" dirty="0">
                <a:solidFill>
                  <a:srgbClr val="C00000"/>
                </a:solidFill>
              </a:rPr>
              <a:t>0 </a:t>
            </a:r>
          </a:p>
          <a:p>
            <a:pPr algn="ctr"/>
            <a:r>
              <a:rPr lang="en-US" altLang="zh-CN" dirty="0">
                <a:solidFill>
                  <a:srgbClr val="C00000"/>
                </a:solidFill>
              </a:rPr>
              <a:t> (</a:t>
            </a:r>
            <a:r>
              <a:rPr lang="zh-CN" altLang="en-US" dirty="0">
                <a:solidFill>
                  <a:srgbClr val="C00000"/>
                </a:solidFill>
              </a:rPr>
              <a:t>径迹长度大于</a:t>
            </a:r>
            <a:r>
              <a:rPr lang="en-US" altLang="zh-CN" dirty="0">
                <a:solidFill>
                  <a:srgbClr val="C00000"/>
                </a:solidFill>
              </a:rPr>
              <a:t>3000</a:t>
            </a:r>
            <a:r>
              <a:rPr lang="zh-CN" altLang="en-US" dirty="0">
                <a:solidFill>
                  <a:srgbClr val="C00000"/>
                </a:solidFill>
              </a:rPr>
              <a:t>米</a:t>
            </a:r>
            <a:r>
              <a:rPr lang="en-US" altLang="zh-CN" dirty="0">
                <a:solidFill>
                  <a:srgbClr val="C00000"/>
                </a:solidFill>
              </a:rPr>
              <a:t>).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025272-79D5-4698-8A28-ACC390995386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15</a:t>
            </a:fld>
            <a:endParaRPr lang="zh-CN" altLang="en-US" dirty="0"/>
          </a:p>
        </p:txBody>
      </p:sp>
      <p:cxnSp>
        <p:nvCxnSpPr>
          <p:cNvPr id="942" name="Straight Connector 23"/>
          <p:cNvCxnSpPr/>
          <p:nvPr/>
        </p:nvCxnSpPr>
        <p:spPr>
          <a:xfrm flipH="1">
            <a:off x="1526367" y="3890879"/>
            <a:ext cx="3878280" cy="720"/>
          </a:xfrm>
          <a:prstGeom prst="straightConnector1">
            <a:avLst/>
          </a:prstGeom>
          <a:ln w="28575">
            <a:solidFill>
              <a:srgbClr val="4272C4"/>
            </a:solidFill>
            <a:prstDash val="dash"/>
            <a:round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TextBox 3"/>
          <p:cNvSpPr/>
          <p:nvPr/>
        </p:nvSpPr>
        <p:spPr>
          <a:xfrm>
            <a:off x="107534" y="174317"/>
            <a:ext cx="629918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性能研究 </a:t>
            </a:r>
            <a:r>
              <a:rPr lang="en-US" altLang="zh-CN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| </a:t>
            </a:r>
            <a:r>
              <a:rPr lang="zh-CN" alt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中微子点源的</a:t>
            </a:r>
            <a:endParaRPr lang="en-US" altLang="zh-CN" sz="3200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              </a:t>
            </a:r>
            <a:r>
              <a:rPr lang="zh-CN" altLang="en-US" sz="3200" b="1" spc="-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观测预期</a:t>
            </a:r>
            <a:r>
              <a:rPr 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贝加尔湖</a:t>
            </a:r>
            <a:r>
              <a:rPr 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sz="2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45" name="文本框 3"/>
          <p:cNvSpPr/>
          <p:nvPr/>
        </p:nvSpPr>
        <p:spPr>
          <a:xfrm flipH="1">
            <a:off x="1067411" y="1946096"/>
            <a:ext cx="3949774" cy="276853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>
              <a:spcBef>
                <a:spcPts val="1200"/>
              </a:spcBef>
              <a:buClr>
                <a:srgbClr val="000000"/>
              </a:buClr>
            </a:pP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发现潜力</a:t>
            </a:r>
            <a:endParaRPr lang="en-US" sz="2400" b="1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有效面积</a:t>
            </a:r>
            <a:r>
              <a:rPr 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36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倍</a:t>
            </a:r>
            <a:r>
              <a:rPr lang="en-US" sz="2400" spc="-1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IceCube</a:t>
            </a:r>
            <a:endParaRPr lang="en-US" sz="2400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角分辨率</a:t>
            </a:r>
            <a:r>
              <a:rPr 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</a:t>
            </a: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好于</a:t>
            </a:r>
            <a:r>
              <a:rPr 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0.1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° 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&gt;100 </a:t>
            </a:r>
            <a:r>
              <a:rPr lang="en-US" altLang="zh-CN" sz="2400" spc="-1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TeV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l-GR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μ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子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sz="2400" b="1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HESS J1702-420A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：</a:t>
            </a:r>
            <a:r>
              <a:rPr lang="en-US" altLang="zh-CN" sz="2400" b="1" spc="-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2400" b="1" spc="-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达到</a:t>
            </a:r>
            <a:r>
              <a:rPr lang="en-US" altLang="zh-CN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el-GR" altLang="zh-CN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σ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显著性水平</a:t>
            </a:r>
            <a:endParaRPr lang="en-US" sz="2400" spc="-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47" name="TextBox 6"/>
          <p:cNvSpPr/>
          <p:nvPr/>
        </p:nvSpPr>
        <p:spPr>
          <a:xfrm>
            <a:off x="107534" y="5782236"/>
            <a:ext cx="5602667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Red</a:t>
            </a:r>
            <a:r>
              <a:rPr lang="en-US" sz="16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and </a:t>
            </a:r>
            <a:r>
              <a:rPr lang="en-US" sz="1600" b="0" strike="noStrike" spc="-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blue</a:t>
            </a:r>
            <a:r>
              <a:rPr lang="en-US" sz="16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lines represent different neutrino spectrum assumptions (e.g. all the gamma-rays are hadronic in origin). </a:t>
            </a: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sz="16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7A8C6E-68A1-48E5-855F-DEEEC6B7A3E5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E21C3363-04B3-4F0A-A7C1-175C5DBEBA2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525850" y="663817"/>
            <a:ext cx="6474059" cy="6295326"/>
          </a:xfrm>
          <a:prstGeom prst="rect">
            <a:avLst/>
          </a:prstGeom>
          <a:ln w="0">
            <a:noFill/>
          </a:ln>
        </p:spPr>
      </p:pic>
      <p:sp>
        <p:nvSpPr>
          <p:cNvPr id="17" name="TextBox 27">
            <a:extLst>
              <a:ext uri="{FF2B5EF4-FFF2-40B4-BE49-F238E27FC236}">
                <a16:creationId xmlns:a16="http://schemas.microsoft.com/office/drawing/2014/main" id="{7EB6E5D0-5DA2-4AE4-AF91-6480B83AF086}"/>
              </a:ext>
            </a:extLst>
          </p:cNvPr>
          <p:cNvSpPr/>
          <p:nvPr/>
        </p:nvSpPr>
        <p:spPr>
          <a:xfrm>
            <a:off x="7297516" y="326717"/>
            <a:ext cx="357736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Significance over observation time</a:t>
            </a:r>
            <a:endParaRPr lang="en-US" sz="16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8" name="Straight Connector 29">
            <a:extLst>
              <a:ext uri="{FF2B5EF4-FFF2-40B4-BE49-F238E27FC236}">
                <a16:creationId xmlns:a16="http://schemas.microsoft.com/office/drawing/2014/main" id="{F60EDFF1-3D0A-48E9-8953-6798911F91C8}"/>
              </a:ext>
            </a:extLst>
          </p:cNvPr>
          <p:cNvCxnSpPr>
            <a:cxnSpLocks/>
          </p:cNvCxnSpPr>
          <p:nvPr/>
        </p:nvCxnSpPr>
        <p:spPr>
          <a:xfrm flipV="1">
            <a:off x="7092569" y="298380"/>
            <a:ext cx="0" cy="327960"/>
          </a:xfrm>
          <a:prstGeom prst="straightConnector1">
            <a:avLst/>
          </a:prstGeom>
          <a:ln w="38100" cap="rnd">
            <a:solidFill>
              <a:srgbClr val="000000"/>
            </a:solidFill>
            <a:round/>
          </a:ln>
        </p:spPr>
      </p:cxnSp>
      <p:sp>
        <p:nvSpPr>
          <p:cNvPr id="19" name="矩形 1">
            <a:extLst>
              <a:ext uri="{FF2B5EF4-FFF2-40B4-BE49-F238E27FC236}">
                <a16:creationId xmlns:a16="http://schemas.microsoft.com/office/drawing/2014/main" id="{319B4D5C-8CF8-4F74-92FA-C2674A787EF8}"/>
              </a:ext>
            </a:extLst>
          </p:cNvPr>
          <p:cNvSpPr/>
          <p:nvPr/>
        </p:nvSpPr>
        <p:spPr>
          <a:xfrm>
            <a:off x="9000716" y="5117087"/>
            <a:ext cx="308160" cy="175615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8FB1634-39D0-4145-B822-35B916170890}"/>
              </a:ext>
            </a:extLst>
          </p:cNvPr>
          <p:cNvSpPr txBox="1"/>
          <p:nvPr/>
        </p:nvSpPr>
        <p:spPr>
          <a:xfrm>
            <a:off x="10389158" y="200058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 years 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6E9AA97-E4D9-47B9-B73E-1AD85D596E29}"/>
              </a:ext>
            </a:extLst>
          </p:cNvPr>
          <p:cNvSpPr txBox="1"/>
          <p:nvPr/>
        </p:nvSpPr>
        <p:spPr>
          <a:xfrm>
            <a:off x="9415592" y="540266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 year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66DB70B-87C9-414A-B36E-5277C8C7DAA0}"/>
              </a:ext>
            </a:extLst>
          </p:cNvPr>
          <p:cNvCxnSpPr>
            <a:cxnSpLocks/>
          </p:cNvCxnSpPr>
          <p:nvPr/>
        </p:nvCxnSpPr>
        <p:spPr>
          <a:xfrm flipH="1">
            <a:off x="9915025" y="2468880"/>
            <a:ext cx="474133" cy="531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B45BB16A-4209-420B-9F3A-C86B75262F48}"/>
              </a:ext>
            </a:extLst>
          </p:cNvPr>
          <p:cNvSpPr txBox="1"/>
          <p:nvPr/>
        </p:nvSpPr>
        <p:spPr>
          <a:xfrm>
            <a:off x="10389158" y="2314992"/>
            <a:ext cx="157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(IC-G2 &gt;10years)</a:t>
            </a:r>
            <a:endParaRPr lang="zh-CN" altLang="en-US" sz="1400" dirty="0"/>
          </a:p>
        </p:txBody>
      </p:sp>
      <p:sp>
        <p:nvSpPr>
          <p:cNvPr id="24" name="灯片编号占位符 5">
            <a:extLst>
              <a:ext uri="{FF2B5EF4-FFF2-40B4-BE49-F238E27FC236}">
                <a16:creationId xmlns:a16="http://schemas.microsoft.com/office/drawing/2014/main" id="{AD02CA76-72BF-4C11-8FC1-CF5831FD107E}"/>
              </a:ext>
            </a:extLst>
          </p:cNvPr>
          <p:cNvSpPr txBox="1">
            <a:spLocks/>
          </p:cNvSpPr>
          <p:nvPr/>
        </p:nvSpPr>
        <p:spPr>
          <a:xfrm>
            <a:off x="8762880" y="65089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zh-CN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kern="1200" spc="-1">
                <a:solidFill>
                  <a:srgbClr val="8B8B8B"/>
                </a:solidFill>
                <a:latin typeface="Cambria"/>
                <a:ea typeface="微软雅黑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B7743D-DDED-4B81-8CBD-C38314D01547}" type="slidenum">
              <a:rPr lang="en-US" altLang="zh-CN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9FE7E9C-FC09-40C0-B2DB-BC697C4D5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37" y="1009080"/>
            <a:ext cx="5476190" cy="5476190"/>
          </a:xfrm>
          <a:prstGeom prst="rect">
            <a:avLst/>
          </a:prstGeom>
        </p:spPr>
      </p:pic>
      <p:sp>
        <p:nvSpPr>
          <p:cNvPr id="951" name="TextBox 3"/>
          <p:cNvSpPr/>
          <p:nvPr/>
        </p:nvSpPr>
        <p:spPr>
          <a:xfrm>
            <a:off x="173026" y="179537"/>
            <a:ext cx="1114272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zh-CN" altLang="en-US" sz="4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性能研究 </a:t>
            </a:r>
            <a:r>
              <a:rPr lang="en-US" altLang="zh-CN" sz="48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|</a:t>
            </a:r>
            <a:r>
              <a:rPr lang="en-US" altLang="zh-CN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不同站址的观测优势</a:t>
            </a:r>
            <a:endParaRPr lang="en-US" sz="320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55" name="TextBox 7"/>
          <p:cNvSpPr/>
          <p:nvPr/>
        </p:nvSpPr>
        <p:spPr>
          <a:xfrm>
            <a:off x="9244825" y="1932697"/>
            <a:ext cx="134759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LHAASO </a:t>
            </a:r>
            <a:r>
              <a:rPr lang="zh-CN" altLang="en-US" sz="1400" b="1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视场</a:t>
            </a:r>
            <a:endParaRPr lang="en-US" sz="1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4EC5D53-4A51-4087-91E1-C2AADF74F929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8035557" y="6356520"/>
            <a:ext cx="2742480" cy="364320"/>
          </a:xfrm>
        </p:spPr>
        <p:txBody>
          <a:bodyPr/>
          <a:lstStyle/>
          <a:p>
            <a:fld id="{03B7743D-DDED-4B81-8CBD-C38314D01547}" type="slidenum">
              <a:rPr lang="en-US" altLang="zh-CN" smtClean="0"/>
              <a:t>17</a:t>
            </a:fld>
            <a:endParaRPr lang="zh-CN" altLang="en-US"/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7D64C7E1-4A6C-4D04-A330-EC13934617A8}"/>
              </a:ext>
            </a:extLst>
          </p:cNvPr>
          <p:cNvSpPr/>
          <p:nvPr/>
        </p:nvSpPr>
        <p:spPr>
          <a:xfrm rot="2102384" flipH="1">
            <a:off x="8390174" y="1687918"/>
            <a:ext cx="165652" cy="3063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9FBC850-2643-4F53-BF92-148DAC857C69}"/>
              </a:ext>
            </a:extLst>
          </p:cNvPr>
          <p:cNvSpPr/>
          <p:nvPr/>
        </p:nvSpPr>
        <p:spPr>
          <a:xfrm>
            <a:off x="8473000" y="1401231"/>
            <a:ext cx="1078798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银河系中心</a:t>
            </a:r>
            <a:endParaRPr lang="en-US" sz="1400" b="0" strike="noStrike" spc="-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A856F53-6D73-4528-89F0-A9C1E8B5A22E}"/>
              </a:ext>
            </a:extLst>
          </p:cNvPr>
          <p:cNvSpPr/>
          <p:nvPr/>
        </p:nvSpPr>
        <p:spPr>
          <a:xfrm rot="2031627">
            <a:off x="7797043" y="1909041"/>
            <a:ext cx="1078664" cy="306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5">
            <a:extLst>
              <a:ext uri="{FF2B5EF4-FFF2-40B4-BE49-F238E27FC236}">
                <a16:creationId xmlns:a16="http://schemas.microsoft.com/office/drawing/2014/main" id="{4896154D-D402-45C4-B56A-A369414BE685}"/>
              </a:ext>
            </a:extLst>
          </p:cNvPr>
          <p:cNvSpPr/>
          <p:nvPr/>
        </p:nvSpPr>
        <p:spPr>
          <a:xfrm>
            <a:off x="711236" y="1849941"/>
            <a:ext cx="4791591" cy="127419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C3D7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贝加尔湖：</a:t>
            </a:r>
            <a:endParaRPr lang="en-US" altLang="zh-CN" sz="2400" b="1" dirty="0">
              <a:solidFill>
                <a:srgbClr val="0C3D7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zh-CN" altLang="en-US" sz="2400" dirty="0"/>
              <a:t>更有可能发现赤纬角</a:t>
            </a:r>
            <a:r>
              <a:rPr lang="en-US" altLang="zh-CN" sz="2400" dirty="0"/>
              <a:t>-50</a:t>
            </a:r>
            <a:r>
              <a:rPr lang="zh-CN" altLang="en-US" sz="2400" dirty="0"/>
              <a:t>度到</a:t>
            </a:r>
            <a:r>
              <a:rPr lang="en-US" altLang="zh-CN" sz="2400" dirty="0"/>
              <a:t>30</a:t>
            </a:r>
            <a:r>
              <a:rPr lang="zh-CN" altLang="en-US" sz="2400" dirty="0"/>
              <a:t>度的源 </a:t>
            </a:r>
            <a:r>
              <a:rPr lang="en-US" altLang="zh-CN" sz="2400" dirty="0"/>
              <a:t>(</a:t>
            </a:r>
            <a:r>
              <a:rPr lang="zh-CN" altLang="en-US" sz="2400" dirty="0"/>
              <a:t>例如，</a:t>
            </a:r>
            <a:r>
              <a:rPr lang="zh-CN" altLang="en-US" sz="2400" b="1" dirty="0">
                <a:solidFill>
                  <a:srgbClr val="FF0000"/>
                </a:solidFill>
              </a:rPr>
              <a:t>银河系中心区域</a:t>
            </a:r>
            <a:r>
              <a:rPr lang="en-US" altLang="zh-CN" sz="2400" dirty="0"/>
              <a:t>)</a:t>
            </a:r>
            <a:r>
              <a:rPr lang="zh-CN" altLang="en-US" sz="2400" dirty="0"/>
              <a:t>。</a:t>
            </a:r>
          </a:p>
        </p:txBody>
      </p:sp>
      <p:sp>
        <p:nvSpPr>
          <p:cNvPr id="12" name="矩形 15">
            <a:extLst>
              <a:ext uri="{FF2B5EF4-FFF2-40B4-BE49-F238E27FC236}">
                <a16:creationId xmlns:a16="http://schemas.microsoft.com/office/drawing/2014/main" id="{14D59FD7-A0CB-4142-9975-86C0712E1BA1}"/>
              </a:ext>
            </a:extLst>
          </p:cNvPr>
          <p:cNvSpPr/>
          <p:nvPr/>
        </p:nvSpPr>
        <p:spPr>
          <a:xfrm>
            <a:off x="702666" y="3640483"/>
            <a:ext cx="4791591" cy="164352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C3D7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南海：</a:t>
            </a:r>
            <a:endParaRPr lang="en-US" altLang="zh-CN" sz="2400" b="1" dirty="0">
              <a:solidFill>
                <a:srgbClr val="0C3D7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zh-CN" altLang="en-US" sz="2400" dirty="0"/>
              <a:t>北天区大于</a:t>
            </a:r>
            <a:r>
              <a:rPr lang="en-US" altLang="zh-CN" sz="2400" dirty="0"/>
              <a:t>30</a:t>
            </a:r>
            <a:r>
              <a:rPr lang="zh-CN" altLang="en-US" sz="2400" dirty="0"/>
              <a:t>度的源，具有更好的发现潜力 ，与</a:t>
            </a:r>
            <a:r>
              <a:rPr lang="en-US" altLang="zh-CN" sz="2400" dirty="0"/>
              <a:t>LHAASO</a:t>
            </a:r>
            <a:r>
              <a:rPr lang="zh-CN" altLang="en-US" sz="2400" dirty="0"/>
              <a:t>视场重叠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(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例如，天鹅座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952A2E-18F2-864A-AC85-2515FF253447}"/>
              </a:ext>
            </a:extLst>
          </p:cNvPr>
          <p:cNvSpPr txBox="1"/>
          <p:nvPr/>
        </p:nvSpPr>
        <p:spPr>
          <a:xfrm>
            <a:off x="312413" y="194185"/>
            <a:ext cx="11143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性能研究 </a:t>
            </a:r>
            <a:r>
              <a:rPr lang="en-US" altLang="zh-CN" sz="6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|</a:t>
            </a:r>
            <a:r>
              <a:rPr lang="en-US" altLang="zh-CN" sz="48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探测</a:t>
            </a: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灵敏度：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显著优于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Gen2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30F733-8C1E-6C4C-8680-BB3B467DE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12" y="1089614"/>
            <a:ext cx="6913731" cy="57683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7A5238-BD70-1543-8C64-CB8B7D9B5569}"/>
              </a:ext>
            </a:extLst>
          </p:cNvPr>
          <p:cNvSpPr txBox="1"/>
          <p:nvPr/>
        </p:nvSpPr>
        <p:spPr>
          <a:xfrm>
            <a:off x="9259291" y="2487039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F7F7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LHAASO </a:t>
            </a:r>
            <a:r>
              <a:rPr lang="en-US" sz="1400" b="1" dirty="0" err="1">
                <a:solidFill>
                  <a:srgbClr val="7F7F7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FoV</a:t>
            </a:r>
            <a:endParaRPr lang="en-US" sz="1400" b="1" dirty="0">
              <a:solidFill>
                <a:srgbClr val="7F7F7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8E7D8E-DF72-244C-B43D-1C83EF04C48C}"/>
              </a:ext>
            </a:extLst>
          </p:cNvPr>
          <p:cNvSpPr/>
          <p:nvPr/>
        </p:nvSpPr>
        <p:spPr>
          <a:xfrm>
            <a:off x="97201" y="6450893"/>
            <a:ext cx="6245190" cy="293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Dashed lines and arrows: declination region of up-going events for each detector.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8447309-CC27-482B-BF70-6392D49D712C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18</a:t>
            </a:fld>
            <a:endParaRPr lang="zh-CN" altLang="en-US"/>
          </a:p>
        </p:txBody>
      </p:sp>
      <p:sp>
        <p:nvSpPr>
          <p:cNvPr id="9" name="矩形 15">
            <a:extLst>
              <a:ext uri="{FF2B5EF4-FFF2-40B4-BE49-F238E27FC236}">
                <a16:creationId xmlns:a16="http://schemas.microsoft.com/office/drawing/2014/main" id="{A8F87835-631A-4BB1-BF24-A0B0B5EE0A64}"/>
              </a:ext>
            </a:extLst>
          </p:cNvPr>
          <p:cNvSpPr/>
          <p:nvPr/>
        </p:nvSpPr>
        <p:spPr>
          <a:xfrm>
            <a:off x="480070" y="2433491"/>
            <a:ext cx="4042651" cy="135276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>
              <a:spcBef>
                <a:spcPts val="1200"/>
              </a:spcBef>
              <a:buClr>
                <a:srgbClr val="000000"/>
              </a:buClr>
            </a:pP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贝加尔湖 或 南海：</a:t>
            </a:r>
            <a:endParaRPr lang="en-US" sz="2400" b="1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rgbClr val="000000"/>
              </a:buClr>
            </a:pP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灵敏度均达到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</a:t>
            </a:r>
            <a:r>
              <a:rPr lang="en-US" altLang="zh-CN" sz="2400" spc="-1" baseline="30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-14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400" spc="-1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TeV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/cm/s 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的点源探测要求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sz="2400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65B69EDD-B1E2-4571-B727-01E81B5D370B}"/>
              </a:ext>
            </a:extLst>
          </p:cNvPr>
          <p:cNvSpPr/>
          <p:nvPr/>
        </p:nvSpPr>
        <p:spPr>
          <a:xfrm>
            <a:off x="504360" y="4352350"/>
            <a:ext cx="4018361" cy="109294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spc="-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贝加尔湖 或 </a:t>
            </a:r>
            <a:r>
              <a:rPr lang="zh-CN" altLang="en-US" sz="2400" b="1" strike="noStrike" spc="-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南海：</a:t>
            </a:r>
            <a:endParaRPr lang="en-US" sz="2400" b="1" strike="noStrike" spc="-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20000"/>
              </a:lnSpc>
              <a:spcBef>
                <a:spcPts val="1200"/>
              </a:spcBef>
              <a:buClr>
                <a:srgbClr val="778495"/>
              </a:buClr>
              <a:buSzPct val="70000"/>
              <a:buFont typeface="Arial"/>
              <a:buChar char="•"/>
            </a:pPr>
            <a:r>
              <a:rPr lang="zh-CN" altLang="en-US" sz="2400" b="0" strike="noStrike" spc="-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比较均衡的天空覆盖</a:t>
            </a:r>
            <a:endParaRPr lang="en-US" sz="1400" b="0" strike="noStrike" spc="-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90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TextBox 3"/>
          <p:cNvSpPr/>
          <p:nvPr/>
        </p:nvSpPr>
        <p:spPr>
          <a:xfrm>
            <a:off x="440267" y="470948"/>
            <a:ext cx="111427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zh-CN" altLang="en-US" sz="4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性能研究 </a:t>
            </a:r>
            <a:r>
              <a:rPr lang="en-US" altLang="zh-CN" sz="32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| </a:t>
            </a:r>
            <a:r>
              <a:rPr lang="zh-CN" alt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不同站址的探测器建设对比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958" name="表格 1"/>
          <p:cNvGraphicFramePr/>
          <p:nvPr>
            <p:extLst>
              <p:ext uri="{D42A27DB-BD31-4B8C-83A1-F6EECF244321}">
                <p14:modId xmlns:p14="http://schemas.microsoft.com/office/powerpoint/2010/main" val="824807226"/>
              </p:ext>
            </p:extLst>
          </p:nvPr>
        </p:nvGraphicFramePr>
        <p:xfrm>
          <a:off x="531629" y="1589760"/>
          <a:ext cx="11329292" cy="3942000"/>
        </p:xfrm>
        <a:graphic>
          <a:graphicData uri="http://schemas.openxmlformats.org/drawingml/2006/table">
            <a:tbl>
              <a:tblPr/>
              <a:tblGrid>
                <a:gridCol w="2615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240">
                <a:tc>
                  <a:txBody>
                    <a:bodyPr/>
                    <a:lstStyle/>
                    <a:p>
                      <a:endParaRPr lang="zh-CN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6480">
                      <a:noFill/>
                    </a:lnT>
                    <a:lnB w="648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b="1" strike="noStrike" spc="-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贝加尔湖</a:t>
                      </a:r>
                      <a:endParaRPr lang="en-US" sz="1600" b="1" strike="noStrike" spc="-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480">
                      <a:noFill/>
                    </a:lnT>
                    <a:lnB w="648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b="1" strike="noStrike" spc="-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中国南海</a:t>
                      </a:r>
                      <a:endParaRPr lang="en-US" sz="1600" b="1" strike="noStrike" spc="-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6480">
                      <a:noFill/>
                    </a:lnT>
                    <a:lnB w="648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800" b="1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水吸收长度</a:t>
                      </a:r>
                      <a:endParaRPr lang="en-US" sz="1800" b="1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6480">
                      <a:noFill/>
                    </a:lnT>
                    <a:lnB w="9360">
                      <a:solidFill>
                        <a:srgbClr val="77849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~20 m</a:t>
                      </a:r>
                      <a:endParaRPr lang="en-US" sz="1600" b="0" strike="noStrike" spc="-1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480">
                      <a:noFill/>
                    </a:lnT>
                    <a:lnB w="9360">
                      <a:solidFill>
                        <a:srgbClr val="77849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~25 m</a:t>
                      </a: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6480">
                      <a:noFill/>
                    </a:lnT>
                    <a:lnB w="9360">
                      <a:solidFill>
                        <a:srgbClr val="778495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7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800" b="1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水深</a:t>
                      </a:r>
                      <a:endParaRPr lang="en-US" sz="1800" b="1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1F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~1366 m</a:t>
                      </a:r>
                      <a:endParaRPr lang="en-US" sz="1600" b="0" strike="noStrike" spc="-1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1F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6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~3500 m (better atmospheric muon background rejection)</a:t>
                      </a: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1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2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800" b="1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投放成本</a:t>
                      </a:r>
                      <a:endParaRPr lang="en-US" sz="1800" b="1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~10</a:t>
                      </a:r>
                      <a:r>
                        <a:rPr lang="zh-CN" altLang="en-US" sz="16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万</a:t>
                      </a:r>
                      <a:r>
                        <a:rPr lang="en-US" altLang="zh-CN" sz="16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/</a:t>
                      </a:r>
                      <a:r>
                        <a:rPr lang="zh-CN" altLang="en-US" sz="16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串</a:t>
                      </a:r>
                      <a:endParaRPr lang="en-US" sz="1600" b="1" strike="noStrike" spc="-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6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~100</a:t>
                      </a:r>
                      <a:r>
                        <a:rPr lang="zh-CN" alt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万</a:t>
                      </a:r>
                      <a:r>
                        <a:rPr lang="en-US" altLang="zh-CN" sz="16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/</a:t>
                      </a:r>
                      <a:r>
                        <a:rPr lang="zh-CN" alt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串</a:t>
                      </a:r>
                      <a:endParaRPr lang="en-US" sz="1600" b="0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81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800" b="1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可维护性</a:t>
                      </a:r>
                      <a:endParaRPr lang="en-US" sz="1800" b="1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zh-CN" altLang="en-US" sz="16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可在冰面上维护（低成本）</a:t>
                      </a:r>
                      <a:endParaRPr lang="en-US" sz="1600" b="1" strike="noStrike" spc="-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zh-CN" altLang="en-US" sz="1600" b="0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几乎不可维护</a:t>
                      </a:r>
                      <a:endParaRPr lang="en-US" sz="1600" b="0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2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800" b="1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供电</a:t>
                      </a:r>
                      <a:endParaRPr lang="en-US" sz="1800" b="1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1F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en-US" altLang="zh-CN" sz="16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~10</a:t>
                      </a:r>
                      <a:r>
                        <a:rPr lang="zh-CN" altLang="en-US" sz="16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公里的动力电缆</a:t>
                      </a:r>
                      <a:endParaRPr lang="en-US" sz="1600" b="1" strike="noStrike" spc="-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1F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zh-CN" altLang="en-US" sz="1600" b="0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大于</a:t>
                      </a:r>
                      <a:r>
                        <a:rPr lang="en-US" altLang="zh-CN" sz="1600" b="0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100</a:t>
                      </a:r>
                      <a:r>
                        <a:rPr lang="zh-CN" altLang="en-US" sz="1600" b="0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公里的动力电缆</a:t>
                      </a:r>
                      <a:endParaRPr lang="en-US" sz="1600" b="0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solidFill>
                      <a:srgbClr val="F1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81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800" b="1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建设周期</a:t>
                      </a:r>
                      <a:endParaRPr lang="en-US" sz="1800" b="1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6480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~5 years (Feb. to Apr. every year)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6480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zh-CN" altLang="en-US" sz="1600" b="0" strike="noStrike" spc="-1" dirty="0"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有赖于科考船和水下机器人等设备</a:t>
                      </a:r>
                      <a:endParaRPr lang="en-US" sz="1600" b="0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648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5D78BE3-9F78-462A-859E-B58CB5A3AED8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19</a:t>
            </a:fld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图片 22"/>
          <p:cNvSpPr/>
          <p:nvPr/>
        </p:nvSpPr>
        <p:spPr>
          <a:xfrm>
            <a:off x="0" y="0"/>
            <a:ext cx="3835440" cy="6857280"/>
          </a:xfrm>
          <a:custGeom>
            <a:avLst/>
            <a:gdLst>
              <a:gd name="textAreaLeft" fmla="*/ 0 w 3835440"/>
              <a:gd name="textAreaRight" fmla="*/ 3836160 w 3835440"/>
              <a:gd name="textAreaTop" fmla="*/ 0 h 6857280"/>
              <a:gd name="textAreaBottom" fmla="*/ 6858000 h 6857280"/>
            </a:gdLst>
            <a:ahLst/>
            <a:cxnLst/>
            <a:rect l="textAreaLeft" t="textAreaTop" r="textAreaRight" b="textAreaBottom"/>
            <a:pathLst>
              <a:path w="3836020" h="6858000">
                <a:moveTo>
                  <a:pt x="0" y="0"/>
                </a:moveTo>
                <a:lnTo>
                  <a:pt x="3836020" y="0"/>
                </a:lnTo>
                <a:lnTo>
                  <a:pt x="3836020" y="6858000"/>
                </a:lnTo>
                <a:lnTo>
                  <a:pt x="0" y="685800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79" name="组合 6"/>
          <p:cNvGrpSpPr/>
          <p:nvPr/>
        </p:nvGrpSpPr>
        <p:grpSpPr>
          <a:xfrm>
            <a:off x="5053680" y="2478600"/>
            <a:ext cx="6034680" cy="1061761"/>
            <a:chOff x="5053680" y="2478600"/>
            <a:chExt cx="6034680" cy="1061761"/>
          </a:xfrm>
        </p:grpSpPr>
        <p:sp>
          <p:nvSpPr>
            <p:cNvPr id="180" name="文本框 16"/>
            <p:cNvSpPr/>
            <p:nvPr/>
          </p:nvSpPr>
          <p:spPr>
            <a:xfrm>
              <a:off x="5053680" y="2478600"/>
              <a:ext cx="572506" cy="398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strike="noStrike" spc="-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01-</a:t>
              </a:r>
              <a:endParaRPr lang="en-US" sz="2000" b="0" strike="noStrike" spc="-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1" name="文本框 18"/>
            <p:cNvSpPr/>
            <p:nvPr/>
          </p:nvSpPr>
          <p:spPr>
            <a:xfrm>
              <a:off x="5067360" y="2957040"/>
              <a:ext cx="6021000" cy="5833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物理目标和现状</a:t>
              </a:r>
              <a:endParaRPr lang="en-US" sz="32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2" name="圆角矩形 9"/>
          <p:cNvSpPr/>
          <p:nvPr/>
        </p:nvSpPr>
        <p:spPr>
          <a:xfrm>
            <a:off x="10117440" y="918000"/>
            <a:ext cx="387000" cy="387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blurRad="254160" dist="127080" algn="ctr" rotWithShape="0">
              <a:schemeClr val="accent2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3" name="矩形 23"/>
          <p:cNvSpPr/>
          <p:nvPr/>
        </p:nvSpPr>
        <p:spPr>
          <a:xfrm>
            <a:off x="0" y="0"/>
            <a:ext cx="3828960" cy="6857280"/>
          </a:xfrm>
          <a:prstGeom prst="rect">
            <a:avLst/>
          </a:prstGeom>
          <a:gradFill rotWithShape="0">
            <a:gsLst>
              <a:gs pos="0">
                <a:srgbClr val="082955"/>
              </a:gs>
              <a:gs pos="100000">
                <a:srgbClr val="0D4289">
                  <a:alpha val="30196"/>
                </a:srgbClr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" name="文本框 5"/>
          <p:cNvSpPr/>
          <p:nvPr/>
        </p:nvSpPr>
        <p:spPr>
          <a:xfrm>
            <a:off x="4927621" y="1026418"/>
            <a:ext cx="396324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CN" altLang="en-US" sz="5400" b="1" spc="-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主要内容</a:t>
            </a:r>
            <a:endParaRPr lang="en-US" sz="5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5" name="组合 24"/>
          <p:cNvGrpSpPr/>
          <p:nvPr/>
        </p:nvGrpSpPr>
        <p:grpSpPr>
          <a:xfrm>
            <a:off x="5053680" y="3629880"/>
            <a:ext cx="6034680" cy="1061761"/>
            <a:chOff x="5053680" y="3629880"/>
            <a:chExt cx="6034680" cy="1061761"/>
          </a:xfrm>
        </p:grpSpPr>
        <p:sp>
          <p:nvSpPr>
            <p:cNvPr id="186" name="文本框 25"/>
            <p:cNvSpPr/>
            <p:nvPr/>
          </p:nvSpPr>
          <p:spPr>
            <a:xfrm>
              <a:off x="5053680" y="3629880"/>
              <a:ext cx="572506" cy="398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strike="noStrike" spc="-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02-</a:t>
              </a:r>
              <a:endParaRPr lang="en-US" sz="2000" b="0" strike="noStrike" spc="-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7" name="文本框 26"/>
            <p:cNvSpPr/>
            <p:nvPr/>
          </p:nvSpPr>
          <p:spPr>
            <a:xfrm>
              <a:off x="5067360" y="4108320"/>
              <a:ext cx="6021000" cy="5833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高能中微子望远镜项目</a:t>
              </a:r>
              <a:endParaRPr lang="en-US" sz="32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8" name="组合 27"/>
          <p:cNvGrpSpPr/>
          <p:nvPr/>
        </p:nvGrpSpPr>
        <p:grpSpPr>
          <a:xfrm>
            <a:off x="5053680" y="4780800"/>
            <a:ext cx="6034680" cy="1062121"/>
            <a:chOff x="5053680" y="4780800"/>
            <a:chExt cx="6034680" cy="1062121"/>
          </a:xfrm>
        </p:grpSpPr>
        <p:sp>
          <p:nvSpPr>
            <p:cNvPr id="189" name="文本框 28"/>
            <p:cNvSpPr/>
            <p:nvPr/>
          </p:nvSpPr>
          <p:spPr>
            <a:xfrm>
              <a:off x="5053680" y="4780800"/>
              <a:ext cx="572506" cy="398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strike="noStrike" spc="-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03-</a:t>
              </a:r>
              <a:endParaRPr lang="en-US" sz="2000" b="0" strike="noStrike" spc="-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0" name="文本框 29"/>
            <p:cNvSpPr/>
            <p:nvPr/>
          </p:nvSpPr>
          <p:spPr>
            <a:xfrm>
              <a:off x="5067360" y="5259600"/>
              <a:ext cx="6021000" cy="5833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结论</a:t>
              </a:r>
              <a:endParaRPr lang="en-US" sz="32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BC6B23-6306-9B4E-9E00-D0A65156F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0"/>
          <a:stretch/>
        </p:blipFill>
        <p:spPr>
          <a:xfrm>
            <a:off x="529665" y="506398"/>
            <a:ext cx="10768004" cy="6403049"/>
          </a:xfrm>
          <a:prstGeom prst="rect">
            <a:avLst/>
          </a:prstGeom>
        </p:spPr>
      </p:pic>
      <p:grpSp>
        <p:nvGrpSpPr>
          <p:cNvPr id="207" name="îşļïḋé">
            <a:extLst>
              <a:ext uri="{FF2B5EF4-FFF2-40B4-BE49-F238E27FC236}">
                <a16:creationId xmlns:a16="http://schemas.microsoft.com/office/drawing/2014/main" id="{F89A6B10-D806-93C6-3750-C83F7B337486}"/>
              </a:ext>
            </a:extLst>
          </p:cNvPr>
          <p:cNvGrpSpPr/>
          <p:nvPr/>
        </p:nvGrpSpPr>
        <p:grpSpPr>
          <a:xfrm>
            <a:off x="6556821" y="3333968"/>
            <a:ext cx="884780" cy="1422726"/>
            <a:chOff x="12296273" y="3849987"/>
            <a:chExt cx="884780" cy="1422726"/>
          </a:xfrm>
        </p:grpSpPr>
        <p:sp>
          <p:nvSpPr>
            <p:cNvPr id="208" name="îślíḓé">
              <a:extLst>
                <a:ext uri="{FF2B5EF4-FFF2-40B4-BE49-F238E27FC236}">
                  <a16:creationId xmlns:a16="http://schemas.microsoft.com/office/drawing/2014/main" id="{4E9738C0-78DC-2EE8-84B4-5D71B5536961}"/>
                </a:ext>
              </a:extLst>
            </p:cNvPr>
            <p:cNvSpPr/>
            <p:nvPr/>
          </p:nvSpPr>
          <p:spPr bwMode="auto">
            <a:xfrm>
              <a:off x="12652581" y="5098893"/>
              <a:ext cx="172165" cy="173820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0000">
                  <a:schemeClr val="accent2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9" name="îṧľïďé">
              <a:extLst>
                <a:ext uri="{FF2B5EF4-FFF2-40B4-BE49-F238E27FC236}">
                  <a16:creationId xmlns:a16="http://schemas.microsoft.com/office/drawing/2014/main" id="{53BA5CA3-188A-45BD-AA98-6F1E719E3089}"/>
                </a:ext>
              </a:extLst>
            </p:cNvPr>
            <p:cNvSpPr/>
            <p:nvPr/>
          </p:nvSpPr>
          <p:spPr bwMode="auto">
            <a:xfrm>
              <a:off x="12296273" y="3849987"/>
              <a:ext cx="884780" cy="1024977"/>
            </a:xfrm>
            <a:custGeom>
              <a:avLst/>
              <a:gdLst>
                <a:gd name="T0" fmla="*/ 1030 w 1244"/>
                <a:gd name="T1" fmla="*/ 234 h 1418"/>
                <a:gd name="T2" fmla="*/ 1010 w 1244"/>
                <a:gd name="T3" fmla="*/ 1030 h 1418"/>
                <a:gd name="T4" fmla="*/ 603 w 1244"/>
                <a:gd name="T5" fmla="*/ 1418 h 1418"/>
                <a:gd name="T6" fmla="*/ 214 w 1244"/>
                <a:gd name="T7" fmla="*/ 1010 h 1418"/>
                <a:gd name="T8" fmla="*/ 234 w 1244"/>
                <a:gd name="T9" fmla="*/ 214 h 1418"/>
                <a:gd name="T10" fmla="*/ 1030 w 1244"/>
                <a:gd name="T11" fmla="*/ 234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4" h="1418">
                  <a:moveTo>
                    <a:pt x="1030" y="234"/>
                  </a:moveTo>
                  <a:cubicBezTo>
                    <a:pt x="1244" y="459"/>
                    <a:pt x="1235" y="815"/>
                    <a:pt x="1010" y="1030"/>
                  </a:cubicBezTo>
                  <a:cubicBezTo>
                    <a:pt x="874" y="1159"/>
                    <a:pt x="738" y="1288"/>
                    <a:pt x="603" y="1418"/>
                  </a:cubicBezTo>
                  <a:cubicBezTo>
                    <a:pt x="473" y="1282"/>
                    <a:pt x="344" y="1146"/>
                    <a:pt x="214" y="1010"/>
                  </a:cubicBezTo>
                  <a:cubicBezTo>
                    <a:pt x="0" y="785"/>
                    <a:pt x="9" y="429"/>
                    <a:pt x="234" y="214"/>
                  </a:cubicBezTo>
                  <a:cubicBezTo>
                    <a:pt x="459" y="0"/>
                    <a:pt x="816" y="9"/>
                    <a:pt x="1030" y="234"/>
                  </a:cubicBezTo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0000">
                  <a:schemeClr val="accent2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China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1" name="îşļïḋé">
            <a:extLst>
              <a:ext uri="{FF2B5EF4-FFF2-40B4-BE49-F238E27FC236}">
                <a16:creationId xmlns:a16="http://schemas.microsoft.com/office/drawing/2014/main" id="{C24F385E-C430-75A2-22BA-BD3EE0CBE396}"/>
              </a:ext>
            </a:extLst>
          </p:cNvPr>
          <p:cNvGrpSpPr/>
          <p:nvPr/>
        </p:nvGrpSpPr>
        <p:grpSpPr>
          <a:xfrm>
            <a:off x="1600569" y="2781654"/>
            <a:ext cx="884780" cy="1358072"/>
            <a:chOff x="12296273" y="3914641"/>
            <a:chExt cx="884780" cy="1358072"/>
          </a:xfrm>
        </p:grpSpPr>
        <p:sp>
          <p:nvSpPr>
            <p:cNvPr id="202" name="îślíḓé">
              <a:extLst>
                <a:ext uri="{FF2B5EF4-FFF2-40B4-BE49-F238E27FC236}">
                  <a16:creationId xmlns:a16="http://schemas.microsoft.com/office/drawing/2014/main" id="{1E995D15-36EE-4C27-682B-BCF094DD83F4}"/>
                </a:ext>
              </a:extLst>
            </p:cNvPr>
            <p:cNvSpPr/>
            <p:nvPr/>
          </p:nvSpPr>
          <p:spPr bwMode="auto">
            <a:xfrm>
              <a:off x="12652581" y="5098893"/>
              <a:ext cx="172165" cy="173820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0000">
                  <a:schemeClr val="accent2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3" name="îṧľïďé">
              <a:extLst>
                <a:ext uri="{FF2B5EF4-FFF2-40B4-BE49-F238E27FC236}">
                  <a16:creationId xmlns:a16="http://schemas.microsoft.com/office/drawing/2014/main" id="{BA3201FA-0E09-637D-B26C-30EC88A12507}"/>
                </a:ext>
              </a:extLst>
            </p:cNvPr>
            <p:cNvSpPr/>
            <p:nvPr/>
          </p:nvSpPr>
          <p:spPr bwMode="auto">
            <a:xfrm>
              <a:off x="12296273" y="3914641"/>
              <a:ext cx="884780" cy="1024977"/>
            </a:xfrm>
            <a:custGeom>
              <a:avLst/>
              <a:gdLst>
                <a:gd name="T0" fmla="*/ 1030 w 1244"/>
                <a:gd name="T1" fmla="*/ 234 h 1418"/>
                <a:gd name="T2" fmla="*/ 1010 w 1244"/>
                <a:gd name="T3" fmla="*/ 1030 h 1418"/>
                <a:gd name="T4" fmla="*/ 603 w 1244"/>
                <a:gd name="T5" fmla="*/ 1418 h 1418"/>
                <a:gd name="T6" fmla="*/ 214 w 1244"/>
                <a:gd name="T7" fmla="*/ 1010 h 1418"/>
                <a:gd name="T8" fmla="*/ 234 w 1244"/>
                <a:gd name="T9" fmla="*/ 214 h 1418"/>
                <a:gd name="T10" fmla="*/ 1030 w 1244"/>
                <a:gd name="T11" fmla="*/ 234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4" h="1418">
                  <a:moveTo>
                    <a:pt x="1030" y="234"/>
                  </a:moveTo>
                  <a:cubicBezTo>
                    <a:pt x="1244" y="459"/>
                    <a:pt x="1235" y="815"/>
                    <a:pt x="1010" y="1030"/>
                  </a:cubicBezTo>
                  <a:cubicBezTo>
                    <a:pt x="874" y="1159"/>
                    <a:pt x="738" y="1288"/>
                    <a:pt x="603" y="1418"/>
                  </a:cubicBezTo>
                  <a:cubicBezTo>
                    <a:pt x="473" y="1282"/>
                    <a:pt x="344" y="1146"/>
                    <a:pt x="214" y="1010"/>
                  </a:cubicBezTo>
                  <a:cubicBezTo>
                    <a:pt x="0" y="785"/>
                    <a:pt x="9" y="429"/>
                    <a:pt x="234" y="214"/>
                  </a:cubicBezTo>
                  <a:cubicBezTo>
                    <a:pt x="459" y="0"/>
                    <a:pt x="816" y="9"/>
                    <a:pt x="1030" y="234"/>
                  </a:cubicBezTo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0000">
                  <a:schemeClr val="accent2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France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4" name="îşļïḋé">
            <a:extLst>
              <a:ext uri="{FF2B5EF4-FFF2-40B4-BE49-F238E27FC236}">
                <a16:creationId xmlns:a16="http://schemas.microsoft.com/office/drawing/2014/main" id="{C79A9DA9-A6D2-F1C1-5C16-DBCA5F79598C}"/>
              </a:ext>
            </a:extLst>
          </p:cNvPr>
          <p:cNvGrpSpPr/>
          <p:nvPr/>
        </p:nvGrpSpPr>
        <p:grpSpPr>
          <a:xfrm>
            <a:off x="4806878" y="1545380"/>
            <a:ext cx="884780" cy="1367308"/>
            <a:chOff x="12296273" y="3905405"/>
            <a:chExt cx="884780" cy="1367308"/>
          </a:xfrm>
        </p:grpSpPr>
        <p:sp>
          <p:nvSpPr>
            <p:cNvPr id="205" name="îślíḓé">
              <a:extLst>
                <a:ext uri="{FF2B5EF4-FFF2-40B4-BE49-F238E27FC236}">
                  <a16:creationId xmlns:a16="http://schemas.microsoft.com/office/drawing/2014/main" id="{3508FC94-80E7-EF2D-9444-B0C4F9B8EABC}"/>
                </a:ext>
              </a:extLst>
            </p:cNvPr>
            <p:cNvSpPr/>
            <p:nvPr/>
          </p:nvSpPr>
          <p:spPr bwMode="auto">
            <a:xfrm>
              <a:off x="12652581" y="5098893"/>
              <a:ext cx="172165" cy="173820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0000">
                  <a:schemeClr val="accent2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" name="îṧľïďé">
              <a:extLst>
                <a:ext uri="{FF2B5EF4-FFF2-40B4-BE49-F238E27FC236}">
                  <a16:creationId xmlns:a16="http://schemas.microsoft.com/office/drawing/2014/main" id="{B5B44A04-6421-0C1E-0499-02B427224D98}"/>
                </a:ext>
              </a:extLst>
            </p:cNvPr>
            <p:cNvSpPr/>
            <p:nvPr/>
          </p:nvSpPr>
          <p:spPr bwMode="auto">
            <a:xfrm>
              <a:off x="12296273" y="3905405"/>
              <a:ext cx="884780" cy="1024977"/>
            </a:xfrm>
            <a:custGeom>
              <a:avLst/>
              <a:gdLst>
                <a:gd name="T0" fmla="*/ 1030 w 1244"/>
                <a:gd name="T1" fmla="*/ 234 h 1418"/>
                <a:gd name="T2" fmla="*/ 1010 w 1244"/>
                <a:gd name="T3" fmla="*/ 1030 h 1418"/>
                <a:gd name="T4" fmla="*/ 603 w 1244"/>
                <a:gd name="T5" fmla="*/ 1418 h 1418"/>
                <a:gd name="T6" fmla="*/ 214 w 1244"/>
                <a:gd name="T7" fmla="*/ 1010 h 1418"/>
                <a:gd name="T8" fmla="*/ 234 w 1244"/>
                <a:gd name="T9" fmla="*/ 214 h 1418"/>
                <a:gd name="T10" fmla="*/ 1030 w 1244"/>
                <a:gd name="T11" fmla="*/ 234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4" h="1418">
                  <a:moveTo>
                    <a:pt x="1030" y="234"/>
                  </a:moveTo>
                  <a:cubicBezTo>
                    <a:pt x="1244" y="459"/>
                    <a:pt x="1235" y="815"/>
                    <a:pt x="1010" y="1030"/>
                  </a:cubicBezTo>
                  <a:cubicBezTo>
                    <a:pt x="874" y="1159"/>
                    <a:pt x="738" y="1288"/>
                    <a:pt x="603" y="1418"/>
                  </a:cubicBezTo>
                  <a:cubicBezTo>
                    <a:pt x="473" y="1282"/>
                    <a:pt x="344" y="1146"/>
                    <a:pt x="214" y="1010"/>
                  </a:cubicBezTo>
                  <a:cubicBezTo>
                    <a:pt x="0" y="785"/>
                    <a:pt x="9" y="429"/>
                    <a:pt x="234" y="214"/>
                  </a:cubicBezTo>
                  <a:cubicBezTo>
                    <a:pt x="459" y="0"/>
                    <a:pt x="816" y="9"/>
                    <a:pt x="1030" y="234"/>
                  </a:cubicBezTo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0000">
                  <a:schemeClr val="accent2"/>
                </a:gs>
              </a:gsLst>
              <a:lin ang="2700000" scaled="0"/>
            </a:gradFill>
            <a:ln w="57150" cap="rnd">
              <a:noFill/>
              <a:prstDash val="solid"/>
              <a:round/>
            </a:ln>
            <a:effectLst>
              <a:outerShdw blurRad="76200" dist="50800" dir="5400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Russia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E8BB12E-EE49-4E46-ABBF-788A74F72B6B}"/>
              </a:ext>
            </a:extLst>
          </p:cNvPr>
          <p:cNvSpPr/>
          <p:nvPr/>
        </p:nvSpPr>
        <p:spPr>
          <a:xfrm>
            <a:off x="2006305" y="296562"/>
            <a:ext cx="1631312" cy="1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14" name="组合 213">
            <a:extLst>
              <a:ext uri="{FF2B5EF4-FFF2-40B4-BE49-F238E27FC236}">
                <a16:creationId xmlns:a16="http://schemas.microsoft.com/office/drawing/2014/main" id="{3F5C3C2F-16DC-182B-E5E6-660F2DED0ED6}"/>
              </a:ext>
            </a:extLst>
          </p:cNvPr>
          <p:cNvGrpSpPr/>
          <p:nvPr/>
        </p:nvGrpSpPr>
        <p:grpSpPr>
          <a:xfrm>
            <a:off x="7502253" y="3102460"/>
            <a:ext cx="4635877" cy="3458331"/>
            <a:chOff x="-539036" y="1850809"/>
            <a:chExt cx="3938773" cy="3458331"/>
          </a:xfrm>
        </p:grpSpPr>
        <p:sp>
          <p:nvSpPr>
            <p:cNvPr id="211" name="işlídê">
              <a:extLst>
                <a:ext uri="{FF2B5EF4-FFF2-40B4-BE49-F238E27FC236}">
                  <a16:creationId xmlns:a16="http://schemas.microsoft.com/office/drawing/2014/main" id="{73204166-4511-1C24-F1A7-F9FA55553CCF}"/>
                </a:ext>
              </a:extLst>
            </p:cNvPr>
            <p:cNvSpPr/>
            <p:nvPr/>
          </p:nvSpPr>
          <p:spPr>
            <a:xfrm>
              <a:off x="-539036" y="1850809"/>
              <a:ext cx="3938773" cy="3458331"/>
            </a:xfrm>
            <a:prstGeom prst="roundRect">
              <a:avLst>
                <a:gd name="adj" fmla="val 3700"/>
              </a:avLst>
            </a:prstGeom>
            <a:solidFill>
              <a:srgbClr val="D1E3FB">
                <a:alpha val="60000"/>
              </a:srgbClr>
            </a:solidFill>
            <a:ln>
              <a:solidFill>
                <a:srgbClr val="0C3D7F"/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3" name="iśľiḍè">
              <a:extLst>
                <a:ext uri="{FF2B5EF4-FFF2-40B4-BE49-F238E27FC236}">
                  <a16:creationId xmlns:a16="http://schemas.microsoft.com/office/drawing/2014/main" id="{1D310A19-091F-67D5-5976-9338B9449669}"/>
                </a:ext>
              </a:extLst>
            </p:cNvPr>
            <p:cNvSpPr txBox="1"/>
            <p:nvPr/>
          </p:nvSpPr>
          <p:spPr>
            <a:xfrm>
              <a:off x="-448421" y="1857800"/>
              <a:ext cx="3795033" cy="32447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来自六家单位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30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来人：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中科院高能所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（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LHAASO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团队）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北京大学（高原宁、黎卓）</a:t>
              </a: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清华大学（陈少敏、龚光华）</a:t>
              </a: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CN" altLang="en-US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南京大学（王祥玉、柳若愚）</a:t>
              </a:r>
              <a:endPara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CN" altLang="en-US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中国科大（杨睿智、赵雷）</a:t>
              </a:r>
              <a:endPara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CN" altLang="en-US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中山大学（杨莉莉）</a:t>
              </a:r>
              <a:endPara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Mini-workshops on the scientific goals and the Conceptual Design Report</a:t>
              </a:r>
            </a:p>
          </p:txBody>
        </p:sp>
      </p:grp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01427B3E-CDF9-0246-7194-B22EE26996FC}"/>
              </a:ext>
            </a:extLst>
          </p:cNvPr>
          <p:cNvGrpSpPr/>
          <p:nvPr/>
        </p:nvGrpSpPr>
        <p:grpSpPr>
          <a:xfrm>
            <a:off x="266145" y="4434615"/>
            <a:ext cx="2855878" cy="856914"/>
            <a:chOff x="4860877" y="1726455"/>
            <a:chExt cx="3191698" cy="1089205"/>
          </a:xfrm>
        </p:grpSpPr>
        <p:sp>
          <p:nvSpPr>
            <p:cNvPr id="216" name="işlídê">
              <a:extLst>
                <a:ext uri="{FF2B5EF4-FFF2-40B4-BE49-F238E27FC236}">
                  <a16:creationId xmlns:a16="http://schemas.microsoft.com/office/drawing/2014/main" id="{85392316-716D-192C-60FB-8118718C9546}"/>
                </a:ext>
              </a:extLst>
            </p:cNvPr>
            <p:cNvSpPr/>
            <p:nvPr/>
          </p:nvSpPr>
          <p:spPr>
            <a:xfrm>
              <a:off x="4860877" y="1726455"/>
              <a:ext cx="3191698" cy="1089205"/>
            </a:xfrm>
            <a:prstGeom prst="roundRect">
              <a:avLst>
                <a:gd name="adj" fmla="val 7786"/>
              </a:avLst>
            </a:prstGeom>
            <a:solidFill>
              <a:srgbClr val="FFFFFF">
                <a:alpha val="60000"/>
              </a:srgbClr>
            </a:solidFill>
            <a:ln>
              <a:solidFill>
                <a:schemeClr val="tx2"/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8" name="iśľiḍè">
              <a:extLst>
                <a:ext uri="{FF2B5EF4-FFF2-40B4-BE49-F238E27FC236}">
                  <a16:creationId xmlns:a16="http://schemas.microsoft.com/office/drawing/2014/main" id="{90FFAFA3-716B-CFBC-907B-A175EF212C64}"/>
                </a:ext>
              </a:extLst>
            </p:cNvPr>
            <p:cNvSpPr txBox="1"/>
            <p:nvPr/>
          </p:nvSpPr>
          <p:spPr>
            <a:xfrm>
              <a:off x="4914016" y="1848954"/>
              <a:ext cx="3085419" cy="83612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Dmitri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Semikoz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and Andrii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Neronov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from APC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，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Paris</a:t>
              </a:r>
            </a:p>
          </p:txBody>
        </p:sp>
      </p:grpSp>
      <p:grpSp>
        <p:nvGrpSpPr>
          <p:cNvPr id="233" name="组合 232">
            <a:extLst>
              <a:ext uri="{FF2B5EF4-FFF2-40B4-BE49-F238E27FC236}">
                <a16:creationId xmlns:a16="http://schemas.microsoft.com/office/drawing/2014/main" id="{43336BBE-7444-922F-86A5-37F2828D70B5}"/>
              </a:ext>
            </a:extLst>
          </p:cNvPr>
          <p:cNvGrpSpPr/>
          <p:nvPr/>
        </p:nvGrpSpPr>
        <p:grpSpPr>
          <a:xfrm>
            <a:off x="5857510" y="188408"/>
            <a:ext cx="5594588" cy="2717621"/>
            <a:chOff x="4878389" y="2952111"/>
            <a:chExt cx="5456550" cy="2717621"/>
          </a:xfrm>
        </p:grpSpPr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C9501012-D7C2-7A9C-F1C8-ABBD2ED8A7A3}"/>
                </a:ext>
              </a:extLst>
            </p:cNvPr>
            <p:cNvSpPr/>
            <p:nvPr/>
          </p:nvSpPr>
          <p:spPr>
            <a:xfrm>
              <a:off x="4878389" y="3096246"/>
              <a:ext cx="5394043" cy="985549"/>
            </a:xfrm>
            <a:prstGeom prst="rect">
              <a:avLst/>
            </a:prstGeom>
            <a:solidFill>
              <a:srgbClr val="E4E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5" name="işlídê">
              <a:extLst>
                <a:ext uri="{FF2B5EF4-FFF2-40B4-BE49-F238E27FC236}">
                  <a16:creationId xmlns:a16="http://schemas.microsoft.com/office/drawing/2014/main" id="{71A37660-5747-118E-B9C1-2788C5A4A824}"/>
                </a:ext>
              </a:extLst>
            </p:cNvPr>
            <p:cNvSpPr/>
            <p:nvPr/>
          </p:nvSpPr>
          <p:spPr>
            <a:xfrm>
              <a:off x="4878389" y="2952111"/>
              <a:ext cx="5394043" cy="2717621"/>
            </a:xfrm>
            <a:prstGeom prst="roundRect">
              <a:avLst>
                <a:gd name="adj" fmla="val 3348"/>
              </a:avLst>
            </a:prstGeom>
            <a:solidFill>
              <a:srgbClr val="FFFFFF">
                <a:alpha val="75000"/>
              </a:srgbClr>
            </a:solidFill>
            <a:ln>
              <a:solidFill>
                <a:schemeClr val="tx2"/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7" name="iśľiḍè">
              <a:extLst>
                <a:ext uri="{FF2B5EF4-FFF2-40B4-BE49-F238E27FC236}">
                  <a16:creationId xmlns:a16="http://schemas.microsoft.com/office/drawing/2014/main" id="{9E8197C6-AF61-079B-69BE-09946A3B355D}"/>
                </a:ext>
              </a:extLst>
            </p:cNvPr>
            <p:cNvSpPr txBox="1"/>
            <p:nvPr/>
          </p:nvSpPr>
          <p:spPr>
            <a:xfrm>
              <a:off x="4970798" y="3636630"/>
              <a:ext cx="5364141" cy="19205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Baikal-GVD Collaboration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Grigory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V. Domogatsky (Principal investigator of the Baikal-GVD Collaboration;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INR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Bair A.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Shaybonov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from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JINR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(Dubna, Russia)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2018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年，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LHAASO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和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GVD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签订合作备忘录（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MoU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）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Mini-workshops on technical details of neutrino telescope</a:t>
              </a:r>
            </a:p>
          </p:txBody>
        </p:sp>
        <p:sp>
          <p:nvSpPr>
            <p:cNvPr id="238" name="文本框 237">
              <a:extLst>
                <a:ext uri="{FF2B5EF4-FFF2-40B4-BE49-F238E27FC236}">
                  <a16:creationId xmlns:a16="http://schemas.microsoft.com/office/drawing/2014/main" id="{F197EC1C-B6B4-E9CA-EBDE-4279414DFEE3}"/>
                </a:ext>
              </a:extLst>
            </p:cNvPr>
            <p:cNvSpPr txBox="1"/>
            <p:nvPr/>
          </p:nvSpPr>
          <p:spPr>
            <a:xfrm>
              <a:off x="5331245" y="3096203"/>
              <a:ext cx="3408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77849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We actively support this initiative.</a:t>
              </a:r>
              <a:endPara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1" name="任意多边形 43">
              <a:extLst>
                <a:ext uri="{FF2B5EF4-FFF2-40B4-BE49-F238E27FC236}">
                  <a16:creationId xmlns:a16="http://schemas.microsoft.com/office/drawing/2014/main" id="{F4580F8E-624C-5519-F46F-5911E42E7349}"/>
                </a:ext>
              </a:extLst>
            </p:cNvPr>
            <p:cNvSpPr/>
            <p:nvPr/>
          </p:nvSpPr>
          <p:spPr bwMode="auto">
            <a:xfrm rot="10800000">
              <a:off x="4999284" y="2989488"/>
              <a:ext cx="155706" cy="259495"/>
            </a:xfrm>
            <a:custGeom>
              <a:avLst/>
              <a:gdLst>
                <a:gd name="T0" fmla="*/ 12 w 1217"/>
                <a:gd name="T1" fmla="*/ 0 h 1792"/>
                <a:gd name="T2" fmla="*/ 12 w 1217"/>
                <a:gd name="T3" fmla="*/ 1207 h 1792"/>
                <a:gd name="T4" fmla="*/ 585 w 1217"/>
                <a:gd name="T5" fmla="*/ 1207 h 1792"/>
                <a:gd name="T6" fmla="*/ 0 w 1217"/>
                <a:gd name="T7" fmla="*/ 1792 h 1792"/>
                <a:gd name="T8" fmla="*/ 630 w 1217"/>
                <a:gd name="T9" fmla="*/ 1792 h 1792"/>
                <a:gd name="T10" fmla="*/ 1217 w 1217"/>
                <a:gd name="T11" fmla="*/ 1207 h 1792"/>
                <a:gd name="T12" fmla="*/ 1217 w 1217"/>
                <a:gd name="T13" fmla="*/ 0 h 1792"/>
                <a:gd name="T14" fmla="*/ 12 w 1217"/>
                <a:gd name="T15" fmla="*/ 0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7" h="1792">
                  <a:moveTo>
                    <a:pt x="12" y="0"/>
                  </a:moveTo>
                  <a:lnTo>
                    <a:pt x="12" y="1207"/>
                  </a:lnTo>
                  <a:lnTo>
                    <a:pt x="585" y="1207"/>
                  </a:lnTo>
                  <a:lnTo>
                    <a:pt x="0" y="1792"/>
                  </a:lnTo>
                  <a:lnTo>
                    <a:pt x="630" y="1792"/>
                  </a:lnTo>
                  <a:lnTo>
                    <a:pt x="1217" y="1207"/>
                  </a:lnTo>
                  <a:lnTo>
                    <a:pt x="121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0" name="文本框 239">
              <a:extLst>
                <a:ext uri="{FF2B5EF4-FFF2-40B4-BE49-F238E27FC236}">
                  <a16:creationId xmlns:a16="http://schemas.microsoft.com/office/drawing/2014/main" id="{86529A9C-BA0F-2C24-46A1-027530A02DF2}"/>
                </a:ext>
              </a:extLst>
            </p:cNvPr>
            <p:cNvSpPr txBox="1"/>
            <p:nvPr/>
          </p:nvSpPr>
          <p:spPr>
            <a:xfrm>
              <a:off x="7947895" y="3348016"/>
              <a:ext cx="19891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7849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by </a:t>
              </a:r>
              <a:r>
                <a:rPr kumimoji="0" lang="en-US" altLang="zh-CN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7849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Grigory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7849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V. </a:t>
              </a:r>
              <a:r>
                <a:rPr kumimoji="0" lang="en-US" altLang="zh-CN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7849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Domogatsky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7849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,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7849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2021.11.27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2117A8A-7B24-8C49-8EFF-E92FCF9D2E28}"/>
              </a:ext>
            </a:extLst>
          </p:cNvPr>
          <p:cNvSpPr/>
          <p:nvPr/>
        </p:nvSpPr>
        <p:spPr>
          <a:xfrm>
            <a:off x="3645040" y="331084"/>
            <a:ext cx="1950788" cy="1095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65A2C4-A64A-0F42-9340-0DF88EF8C16E}"/>
              </a:ext>
            </a:extLst>
          </p:cNvPr>
          <p:cNvSpPr txBox="1"/>
          <p:nvPr/>
        </p:nvSpPr>
        <p:spPr>
          <a:xfrm>
            <a:off x="340962" y="309967"/>
            <a:ext cx="363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参与人员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任意多边形 43">
            <a:extLst>
              <a:ext uri="{FF2B5EF4-FFF2-40B4-BE49-F238E27FC236}">
                <a16:creationId xmlns:a16="http://schemas.microsoft.com/office/drawing/2014/main" id="{360649F4-7041-43CB-9BDD-1A94D8CAE434}"/>
              </a:ext>
            </a:extLst>
          </p:cNvPr>
          <p:cNvSpPr/>
          <p:nvPr/>
        </p:nvSpPr>
        <p:spPr bwMode="auto">
          <a:xfrm rot="10800000">
            <a:off x="6170527" y="228228"/>
            <a:ext cx="159645" cy="259495"/>
          </a:xfrm>
          <a:custGeom>
            <a:avLst/>
            <a:gdLst>
              <a:gd name="T0" fmla="*/ 12 w 1217"/>
              <a:gd name="T1" fmla="*/ 0 h 1792"/>
              <a:gd name="T2" fmla="*/ 12 w 1217"/>
              <a:gd name="T3" fmla="*/ 1207 h 1792"/>
              <a:gd name="T4" fmla="*/ 585 w 1217"/>
              <a:gd name="T5" fmla="*/ 1207 h 1792"/>
              <a:gd name="T6" fmla="*/ 0 w 1217"/>
              <a:gd name="T7" fmla="*/ 1792 h 1792"/>
              <a:gd name="T8" fmla="*/ 630 w 1217"/>
              <a:gd name="T9" fmla="*/ 1792 h 1792"/>
              <a:gd name="T10" fmla="*/ 1217 w 1217"/>
              <a:gd name="T11" fmla="*/ 1207 h 1792"/>
              <a:gd name="T12" fmla="*/ 1217 w 1217"/>
              <a:gd name="T13" fmla="*/ 0 h 1792"/>
              <a:gd name="T14" fmla="*/ 12 w 1217"/>
              <a:gd name="T15" fmla="*/ 0 h 1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17" h="1792">
                <a:moveTo>
                  <a:pt x="12" y="0"/>
                </a:moveTo>
                <a:lnTo>
                  <a:pt x="12" y="1207"/>
                </a:lnTo>
                <a:lnTo>
                  <a:pt x="585" y="1207"/>
                </a:lnTo>
                <a:lnTo>
                  <a:pt x="0" y="1792"/>
                </a:lnTo>
                <a:lnTo>
                  <a:pt x="630" y="1792"/>
                </a:lnTo>
                <a:lnTo>
                  <a:pt x="1217" y="1207"/>
                </a:lnTo>
                <a:lnTo>
                  <a:pt x="1217" y="0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6A2E1D-D4C1-462E-9A7A-8F8EA422E5B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20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039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" name="Group 63"/>
          <p:cNvGrpSpPr/>
          <p:nvPr/>
        </p:nvGrpSpPr>
        <p:grpSpPr>
          <a:xfrm>
            <a:off x="8016173" y="3893445"/>
            <a:ext cx="2940480" cy="2044080"/>
            <a:chOff x="7997760" y="3846600"/>
            <a:chExt cx="2940480" cy="2044080"/>
          </a:xfrm>
        </p:grpSpPr>
        <p:pic>
          <p:nvPicPr>
            <p:cNvPr id="1035" name="图片 15"/>
            <p:cNvPicPr/>
            <p:nvPr/>
          </p:nvPicPr>
          <p:blipFill>
            <a:blip r:embed="rId3"/>
            <a:srcRect t="7531" b="22368"/>
            <a:stretch/>
          </p:blipFill>
          <p:spPr>
            <a:xfrm>
              <a:off x="9465120" y="3846600"/>
              <a:ext cx="1473120" cy="2044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6" name="Picture 69"/>
            <p:cNvPicPr/>
            <p:nvPr/>
          </p:nvPicPr>
          <p:blipFill>
            <a:blip r:embed="rId4"/>
            <a:srcRect l="26745" r="27040"/>
            <a:stretch/>
          </p:blipFill>
          <p:spPr>
            <a:xfrm>
              <a:off x="7997760" y="3846600"/>
              <a:ext cx="1397880" cy="204408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989" name="直接连接符 56"/>
          <p:cNvCxnSpPr>
            <a:stCxn id="990" idx="4"/>
          </p:cNvCxnSpPr>
          <p:nvPr/>
        </p:nvCxnSpPr>
        <p:spPr>
          <a:xfrm flipV="1">
            <a:off x="729000" y="1423140"/>
            <a:ext cx="3600" cy="3859560"/>
          </a:xfrm>
          <a:prstGeom prst="straightConnector1">
            <a:avLst/>
          </a:prstGeom>
          <a:ln w="12700">
            <a:solidFill>
              <a:srgbClr val="778495">
                <a:alpha val="50000"/>
              </a:srgbClr>
            </a:solidFill>
            <a:round/>
          </a:ln>
        </p:spPr>
      </p:cxnSp>
      <p:sp>
        <p:nvSpPr>
          <p:cNvPr id="991" name="TextBox 1"/>
          <p:cNvSpPr/>
          <p:nvPr/>
        </p:nvSpPr>
        <p:spPr>
          <a:xfrm>
            <a:off x="412229" y="134584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预期建设时间和项目预算</a:t>
            </a:r>
            <a:endParaRPr lang="en-US" sz="4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92" name="组合 44"/>
          <p:cNvGrpSpPr/>
          <p:nvPr/>
        </p:nvGrpSpPr>
        <p:grpSpPr>
          <a:xfrm>
            <a:off x="826200" y="1700930"/>
            <a:ext cx="5356800" cy="720267"/>
            <a:chOff x="826200" y="1700930"/>
            <a:chExt cx="5356800" cy="720267"/>
          </a:xfrm>
        </p:grpSpPr>
        <p:sp>
          <p:nvSpPr>
            <p:cNvPr id="993" name="ïSlíďê"/>
            <p:cNvSpPr/>
            <p:nvPr/>
          </p:nvSpPr>
          <p:spPr>
            <a:xfrm>
              <a:off x="826200" y="2006640"/>
              <a:ext cx="5356800" cy="41455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提出项目设想</a:t>
              </a:r>
              <a:endParaRPr lang="en-US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4" name="iŝ1ídé"/>
            <p:cNvSpPr/>
            <p:nvPr/>
          </p:nvSpPr>
          <p:spPr>
            <a:xfrm>
              <a:off x="826200" y="1700930"/>
              <a:ext cx="307260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strike="noStrike" spc="-1" dirty="0">
                  <a:solidFill>
                    <a:srgbClr val="2F2F2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2020</a:t>
              </a:r>
              <a:endParaRPr lang="en-US" sz="14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95" name="椭圆 47"/>
          <p:cNvSpPr/>
          <p:nvPr/>
        </p:nvSpPr>
        <p:spPr>
          <a:xfrm>
            <a:off x="664200" y="1815120"/>
            <a:ext cx="129240" cy="129240"/>
          </a:xfrm>
          <a:prstGeom prst="ellipse">
            <a:avLst/>
          </a:prstGeom>
          <a:solidFill>
            <a:srgbClr val="778495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96" name="椭圆 48"/>
          <p:cNvSpPr/>
          <p:nvPr/>
        </p:nvSpPr>
        <p:spPr>
          <a:xfrm>
            <a:off x="670320" y="3885480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97" name="椭圆 49"/>
          <p:cNvSpPr/>
          <p:nvPr/>
        </p:nvSpPr>
        <p:spPr>
          <a:xfrm>
            <a:off x="670320" y="2853000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98" name="组合 50"/>
          <p:cNvGrpSpPr/>
          <p:nvPr/>
        </p:nvGrpSpPr>
        <p:grpSpPr>
          <a:xfrm>
            <a:off x="842400" y="2743850"/>
            <a:ext cx="3111480" cy="681282"/>
            <a:chOff x="842400" y="2743850"/>
            <a:chExt cx="3111480" cy="681282"/>
          </a:xfrm>
        </p:grpSpPr>
        <p:sp>
          <p:nvSpPr>
            <p:cNvPr id="999" name="ïSlíďê"/>
            <p:cNvSpPr/>
            <p:nvPr/>
          </p:nvSpPr>
          <p:spPr>
            <a:xfrm>
              <a:off x="842400" y="3049560"/>
              <a:ext cx="3111480" cy="37557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0" strike="noStrike" spc="-1" dirty="0">
                  <a:solidFill>
                    <a:srgbClr val="2F2F2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发布概念设计报告、正式成立合作组。</a:t>
              </a:r>
              <a:r>
                <a:rPr lang="en-US" sz="1400" b="0" strike="noStrike" spc="-1" dirty="0">
                  <a:solidFill>
                    <a:srgbClr val="2F2F2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endParaRPr lang="en-US" sz="14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0" name="iŝ1ídé"/>
            <p:cNvSpPr/>
            <p:nvPr/>
          </p:nvSpPr>
          <p:spPr>
            <a:xfrm>
              <a:off x="842400" y="2743850"/>
              <a:ext cx="307260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strike="noStrike" spc="-1" dirty="0">
                  <a:solidFill>
                    <a:srgbClr val="2F2F2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2023</a:t>
              </a:r>
              <a:endParaRPr lang="en-US" sz="16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01" name="组合 53"/>
          <p:cNvGrpSpPr/>
          <p:nvPr/>
        </p:nvGrpSpPr>
        <p:grpSpPr>
          <a:xfrm>
            <a:off x="842400" y="3786050"/>
            <a:ext cx="3072600" cy="1004448"/>
            <a:chOff x="842400" y="3786050"/>
            <a:chExt cx="3072600" cy="1004448"/>
          </a:xfrm>
        </p:grpSpPr>
        <p:sp>
          <p:nvSpPr>
            <p:cNvPr id="1002" name="ïSlíďê"/>
            <p:cNvSpPr/>
            <p:nvPr/>
          </p:nvSpPr>
          <p:spPr>
            <a:xfrm>
              <a:off x="842400" y="4091760"/>
              <a:ext cx="2955960" cy="69873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关键探测器技术路径确定；并进行国际评审。</a:t>
              </a:r>
              <a:endParaRPr lang="en-US" sz="14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3" name="iŝ1ídé"/>
            <p:cNvSpPr/>
            <p:nvPr/>
          </p:nvSpPr>
          <p:spPr>
            <a:xfrm>
              <a:off x="842400" y="3786050"/>
              <a:ext cx="307260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strike="noStrike" spc="-1" dirty="0">
                  <a:solidFill>
                    <a:srgbClr val="2F2F2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2025</a:t>
              </a:r>
              <a:endParaRPr lang="en-US" sz="16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04" name="TextBox 27"/>
          <p:cNvSpPr/>
          <p:nvPr/>
        </p:nvSpPr>
        <p:spPr>
          <a:xfrm>
            <a:off x="7393680" y="241200"/>
            <a:ext cx="271764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b="1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预算：</a:t>
            </a:r>
            <a:r>
              <a:rPr lang="en-US" b="1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~20</a:t>
            </a:r>
            <a:r>
              <a:rPr lang="zh-CN" altLang="en-US" b="1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亿</a:t>
            </a:r>
            <a:r>
              <a:rPr lang="zh-CN" altLang="en-US" b="1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（贝加尔湖</a:t>
            </a:r>
            <a:r>
              <a:rPr lang="en-US" sz="1600" b="1" strike="noStrike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sz="16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005" name="Straight Connector 29"/>
          <p:cNvCxnSpPr/>
          <p:nvPr/>
        </p:nvCxnSpPr>
        <p:spPr>
          <a:xfrm>
            <a:off x="7389360" y="333360"/>
            <a:ext cx="720" cy="154440"/>
          </a:xfrm>
          <a:prstGeom prst="straightConnector1">
            <a:avLst/>
          </a:prstGeom>
          <a:ln w="38100" cap="rnd">
            <a:solidFill>
              <a:srgbClr val="2F2F2F"/>
            </a:solidFill>
            <a:round/>
          </a:ln>
        </p:spPr>
      </p:cxnSp>
      <p:sp>
        <p:nvSpPr>
          <p:cNvPr id="990" name="椭圆 64"/>
          <p:cNvSpPr/>
          <p:nvPr/>
        </p:nvSpPr>
        <p:spPr>
          <a:xfrm>
            <a:off x="664200" y="5153100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06" name="组合 65"/>
          <p:cNvGrpSpPr/>
          <p:nvPr/>
        </p:nvGrpSpPr>
        <p:grpSpPr>
          <a:xfrm>
            <a:off x="4156560" y="1713851"/>
            <a:ext cx="3072600" cy="773558"/>
            <a:chOff x="4156560" y="1713851"/>
            <a:chExt cx="3072600" cy="773558"/>
          </a:xfrm>
        </p:grpSpPr>
        <p:sp>
          <p:nvSpPr>
            <p:cNvPr id="1007" name="ïSlíďê"/>
            <p:cNvSpPr/>
            <p:nvPr/>
          </p:nvSpPr>
          <p:spPr>
            <a:xfrm>
              <a:off x="4186800" y="2126520"/>
              <a:ext cx="2949480" cy="36088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投放</a:t>
              </a:r>
              <a:r>
                <a:rPr lang="en-US" altLang="zh-CN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100</a:t>
              </a:r>
              <a:r>
                <a:rPr lang="zh-CN" altLang="en-US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串，和岸基建设</a:t>
              </a:r>
              <a:endParaRPr lang="en-US" sz="16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8" name="iŝ1ídé"/>
            <p:cNvSpPr/>
            <p:nvPr/>
          </p:nvSpPr>
          <p:spPr>
            <a:xfrm>
              <a:off x="4156560" y="1713851"/>
              <a:ext cx="3072600" cy="36787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b="1" strike="noStrike" spc="-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202?+1</a:t>
              </a:r>
              <a:endParaRPr lang="en-US" b="0" strike="noStrike" spc="-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1009" name="直接连接符 73"/>
          <p:cNvCxnSpPr/>
          <p:nvPr/>
        </p:nvCxnSpPr>
        <p:spPr>
          <a:xfrm flipV="1">
            <a:off x="3980520" y="1858320"/>
            <a:ext cx="720" cy="4690080"/>
          </a:xfrm>
          <a:prstGeom prst="straightConnector1">
            <a:avLst/>
          </a:prstGeom>
          <a:ln w="12700">
            <a:solidFill>
              <a:srgbClr val="778495">
                <a:alpha val="50000"/>
              </a:srgbClr>
            </a:solidFill>
            <a:round/>
          </a:ln>
        </p:spPr>
      </p:cxnSp>
      <p:sp>
        <p:nvSpPr>
          <p:cNvPr id="1010" name="椭圆 74"/>
          <p:cNvSpPr/>
          <p:nvPr/>
        </p:nvSpPr>
        <p:spPr>
          <a:xfrm>
            <a:off x="3918240" y="1815120"/>
            <a:ext cx="129240" cy="129240"/>
          </a:xfrm>
          <a:prstGeom prst="ellipse">
            <a:avLst/>
          </a:prstGeom>
          <a:solidFill>
            <a:srgbClr val="778495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11" name="椭圆 75"/>
          <p:cNvSpPr/>
          <p:nvPr/>
        </p:nvSpPr>
        <p:spPr>
          <a:xfrm>
            <a:off x="3924720" y="3885480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12" name="椭圆 76"/>
          <p:cNvSpPr/>
          <p:nvPr/>
        </p:nvSpPr>
        <p:spPr>
          <a:xfrm>
            <a:off x="3924720" y="2853000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13" name="椭圆 77"/>
          <p:cNvSpPr/>
          <p:nvPr/>
        </p:nvSpPr>
        <p:spPr>
          <a:xfrm>
            <a:off x="3918240" y="4927320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14" name="组合 83"/>
          <p:cNvGrpSpPr/>
          <p:nvPr/>
        </p:nvGrpSpPr>
        <p:grpSpPr>
          <a:xfrm>
            <a:off x="845640" y="5108690"/>
            <a:ext cx="3076200" cy="978629"/>
            <a:chOff x="845640" y="5108690"/>
            <a:chExt cx="3076200" cy="978629"/>
          </a:xfrm>
        </p:grpSpPr>
        <p:sp>
          <p:nvSpPr>
            <p:cNvPr id="1015" name="ïSlíďê"/>
            <p:cNvSpPr/>
            <p:nvPr/>
          </p:nvSpPr>
          <p:spPr>
            <a:xfrm>
              <a:off x="845640" y="5430964"/>
              <a:ext cx="2949480" cy="6563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0" strike="noStrike" spc="-1" dirty="0">
                  <a:solidFill>
                    <a:srgbClr val="2F2F2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开始岸基建设准备；开始部分设备生产。</a:t>
              </a:r>
              <a:endParaRPr lang="en-US" sz="12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6" name="iŝ1ídé"/>
            <p:cNvSpPr/>
            <p:nvPr/>
          </p:nvSpPr>
          <p:spPr>
            <a:xfrm>
              <a:off x="849240" y="5108690"/>
              <a:ext cx="307260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strike="noStrike" spc="-1" dirty="0">
                  <a:solidFill>
                    <a:srgbClr val="2F2F2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202?</a:t>
              </a:r>
              <a:endParaRPr lang="en-US" sz="16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17" name="组合 86"/>
          <p:cNvGrpSpPr/>
          <p:nvPr/>
        </p:nvGrpSpPr>
        <p:grpSpPr>
          <a:xfrm>
            <a:off x="4202640" y="3784611"/>
            <a:ext cx="3072600" cy="664866"/>
            <a:chOff x="4202640" y="3784611"/>
            <a:chExt cx="3072600" cy="664866"/>
          </a:xfrm>
        </p:grpSpPr>
        <p:sp>
          <p:nvSpPr>
            <p:cNvPr id="1018" name="ïSlíďê"/>
            <p:cNvSpPr/>
            <p:nvPr/>
          </p:nvSpPr>
          <p:spPr>
            <a:xfrm>
              <a:off x="4202640" y="4090320"/>
              <a:ext cx="2949480" cy="35915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投放</a:t>
              </a:r>
              <a:r>
                <a:rPr lang="en-US" altLang="zh-CN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800</a:t>
              </a:r>
              <a:r>
                <a:rPr lang="zh-CN" altLang="en-US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串</a:t>
              </a:r>
              <a:endParaRPr lang="en-US" sz="16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9" name="iŝ1ídé"/>
            <p:cNvSpPr/>
            <p:nvPr/>
          </p:nvSpPr>
          <p:spPr>
            <a:xfrm>
              <a:off x="4202640" y="3784611"/>
              <a:ext cx="307260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spc="-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         </a:t>
              </a:r>
              <a:r>
                <a:rPr lang="en-US" sz="1600" b="1" strike="noStrike" spc="-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+3</a:t>
              </a:r>
              <a:endParaRPr lang="en-US" sz="1600" b="0" strike="noStrike" spc="-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0" name="组合 89"/>
          <p:cNvGrpSpPr/>
          <p:nvPr/>
        </p:nvGrpSpPr>
        <p:grpSpPr>
          <a:xfrm>
            <a:off x="4186800" y="2742051"/>
            <a:ext cx="3072600" cy="664866"/>
            <a:chOff x="4186800" y="2742051"/>
            <a:chExt cx="3072600" cy="664866"/>
          </a:xfrm>
        </p:grpSpPr>
        <p:sp>
          <p:nvSpPr>
            <p:cNvPr id="1021" name="ïSlíďê"/>
            <p:cNvSpPr/>
            <p:nvPr/>
          </p:nvSpPr>
          <p:spPr>
            <a:xfrm>
              <a:off x="4186800" y="3047760"/>
              <a:ext cx="2949480" cy="35915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投放</a:t>
              </a:r>
              <a:r>
                <a:rPr lang="en-US" altLang="zh-CN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700</a:t>
              </a:r>
              <a:r>
                <a:rPr lang="zh-CN" altLang="en-US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串、调试运行</a:t>
              </a:r>
              <a:endParaRPr lang="en-US" sz="16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2" name="iŝ1ídé"/>
            <p:cNvSpPr/>
            <p:nvPr/>
          </p:nvSpPr>
          <p:spPr>
            <a:xfrm>
              <a:off x="4186800" y="2742051"/>
              <a:ext cx="307260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spc="-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          </a:t>
              </a:r>
              <a:r>
                <a:rPr lang="en-US" sz="1600" b="1" strike="noStrike" spc="-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+2</a:t>
              </a:r>
              <a:endParaRPr lang="en-US" sz="1600" b="0" strike="noStrike" spc="-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3" name="组合 92"/>
          <p:cNvGrpSpPr/>
          <p:nvPr/>
        </p:nvGrpSpPr>
        <p:grpSpPr>
          <a:xfrm>
            <a:off x="4202640" y="4825371"/>
            <a:ext cx="3072600" cy="664866"/>
            <a:chOff x="4202640" y="4825371"/>
            <a:chExt cx="3072600" cy="664866"/>
          </a:xfrm>
        </p:grpSpPr>
        <p:sp>
          <p:nvSpPr>
            <p:cNvPr id="1024" name="ïSlíďê"/>
            <p:cNvSpPr/>
            <p:nvPr/>
          </p:nvSpPr>
          <p:spPr>
            <a:xfrm>
              <a:off x="4202640" y="5131080"/>
              <a:ext cx="2949480" cy="35915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投放</a:t>
              </a:r>
              <a:r>
                <a:rPr lang="en-US" altLang="zh-CN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700</a:t>
              </a:r>
              <a:r>
                <a:rPr lang="zh-CN" altLang="en-US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串</a:t>
              </a:r>
              <a:endParaRPr lang="en-US" sz="16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5" name="iŝ1ídé"/>
            <p:cNvSpPr/>
            <p:nvPr/>
          </p:nvSpPr>
          <p:spPr>
            <a:xfrm>
              <a:off x="4202640" y="4825371"/>
              <a:ext cx="307260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spc="-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         </a:t>
              </a:r>
              <a:r>
                <a:rPr lang="en-US" sz="1600" b="1" strike="noStrike" spc="-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+4</a:t>
              </a:r>
              <a:endParaRPr lang="en-US" sz="1600" b="0" strike="noStrike" spc="-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26" name="椭圆 95"/>
          <p:cNvSpPr/>
          <p:nvPr/>
        </p:nvSpPr>
        <p:spPr>
          <a:xfrm>
            <a:off x="3918240" y="5800320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27" name="组合 96"/>
          <p:cNvGrpSpPr/>
          <p:nvPr/>
        </p:nvGrpSpPr>
        <p:grpSpPr>
          <a:xfrm>
            <a:off x="4202640" y="5698371"/>
            <a:ext cx="3072600" cy="664866"/>
            <a:chOff x="4202640" y="5698371"/>
            <a:chExt cx="3072600" cy="664866"/>
          </a:xfrm>
        </p:grpSpPr>
        <p:sp>
          <p:nvSpPr>
            <p:cNvPr id="1028" name="ïSlíďê"/>
            <p:cNvSpPr/>
            <p:nvPr/>
          </p:nvSpPr>
          <p:spPr>
            <a:xfrm>
              <a:off x="4202640" y="6004080"/>
              <a:ext cx="2949480" cy="35915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0" strike="noStrike" spc="-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完成建设，转入观测运行</a:t>
              </a:r>
              <a:endParaRPr lang="en-US" sz="16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9" name="iŝ1ídé"/>
            <p:cNvSpPr/>
            <p:nvPr/>
          </p:nvSpPr>
          <p:spPr>
            <a:xfrm>
              <a:off x="4202640" y="5698371"/>
              <a:ext cx="307260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1" spc="-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        </a:t>
              </a:r>
              <a:r>
                <a:rPr lang="en-US" sz="1600" b="1" strike="noStrike" spc="-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+5</a:t>
              </a:r>
              <a:endParaRPr lang="en-US" sz="1600" b="0" strike="noStrike" spc="-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1031" name="图表 4"/>
          <p:cNvGraphicFramePr/>
          <p:nvPr>
            <p:extLst>
              <p:ext uri="{D42A27DB-BD31-4B8C-83A1-F6EECF244321}">
                <p14:modId xmlns:p14="http://schemas.microsoft.com/office/powerpoint/2010/main" val="2733159289"/>
              </p:ext>
            </p:extLst>
          </p:nvPr>
        </p:nvGraphicFramePr>
        <p:xfrm>
          <a:off x="7880615" y="686909"/>
          <a:ext cx="3061071" cy="2789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33" name="文本框 8"/>
          <p:cNvSpPr/>
          <p:nvPr/>
        </p:nvSpPr>
        <p:spPr>
          <a:xfrm flipH="1">
            <a:off x="7274815" y="5864484"/>
            <a:ext cx="4669012" cy="9500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左图</a:t>
            </a:r>
            <a:r>
              <a:rPr lang="en-US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 </a:t>
            </a:r>
            <a:r>
              <a:rPr lang="zh-CN" altLang="en-US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为国外的直径</a:t>
            </a:r>
            <a:r>
              <a:rPr lang="en-US" altLang="zh-CN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17</a:t>
            </a:r>
            <a:r>
              <a:rPr lang="zh-CN" altLang="en-US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英寸玻璃舱，约</a:t>
            </a:r>
            <a:r>
              <a:rPr lang="en-US" altLang="zh-CN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万</a:t>
            </a:r>
            <a:r>
              <a:rPr lang="en-US" altLang="zh-CN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</a:t>
            </a:r>
            <a:r>
              <a:rPr lang="en-US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;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右图：为正在推荐国产化的打样产品，预期控制</a:t>
            </a:r>
            <a:r>
              <a:rPr lang="en-US" altLang="zh-CN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23</a:t>
            </a:r>
            <a:r>
              <a:rPr lang="zh-CN" altLang="en-US" sz="160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英寸玻璃舱价格在</a:t>
            </a:r>
            <a:r>
              <a:rPr lang="en-US" sz="1600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en-US" sz="1600" b="1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&lt;5,000</a:t>
            </a:r>
            <a:r>
              <a:rPr lang="zh-CN" altLang="en-US" sz="1600" b="1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元</a:t>
            </a:r>
            <a:r>
              <a:rPr lang="en-US" altLang="zh-CN" sz="1600" b="1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600" b="1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</a:t>
            </a:r>
            <a:endParaRPr lang="en-US" sz="1600" b="1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823B555-FC58-4D7C-BCE1-38D81F813380}"/>
              </a:ext>
            </a:extLst>
          </p:cNvPr>
          <p:cNvSpPr/>
          <p:nvPr/>
        </p:nvSpPr>
        <p:spPr>
          <a:xfrm>
            <a:off x="8016173" y="3600539"/>
            <a:ext cx="39276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深海耐压玻璃舱是成本控制关键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AF01F118-1022-4A2E-9194-DFAFB16738A2}"/>
              </a:ext>
            </a:extLst>
          </p:cNvPr>
          <p:cNvSpPr/>
          <p:nvPr/>
        </p:nvSpPr>
        <p:spPr>
          <a:xfrm>
            <a:off x="412229" y="1116768"/>
            <a:ext cx="6476809" cy="551593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069E2A1-54B0-4451-8690-8CFA01E24227}"/>
              </a:ext>
            </a:extLst>
          </p:cNvPr>
          <p:cNvSpPr/>
          <p:nvPr/>
        </p:nvSpPr>
        <p:spPr>
          <a:xfrm>
            <a:off x="10136958" y="3045143"/>
            <a:ext cx="1863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* ~30</a:t>
            </a:r>
            <a:r>
              <a:rPr lang="zh-CN" altLang="en-US" sz="1400" b="1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亿（中国南海）</a:t>
            </a:r>
            <a:endParaRPr lang="zh-CN" altLang="en-US" sz="14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B539CC-CA2B-4F5F-8214-7566403A4FD6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21</a:t>
            </a:fld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iṣlîḋê"/>
          <p:cNvSpPr/>
          <p:nvPr/>
        </p:nvSpPr>
        <p:spPr>
          <a:xfrm>
            <a:off x="3873600" y="2113524"/>
            <a:ext cx="4444200" cy="7556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GB" sz="48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n-US" sz="48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39" name="PlaceHolder 2"/>
          <p:cNvSpPr>
            <a:spLocks noGrp="1"/>
          </p:cNvSpPr>
          <p:nvPr>
            <p:ph type="title"/>
          </p:nvPr>
        </p:nvSpPr>
        <p:spPr>
          <a:xfrm>
            <a:off x="756000" y="3178800"/>
            <a:ext cx="10679400" cy="700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zh-CN" altLang="en-US" sz="4400" b="1" strike="noStrike" spc="-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总结</a:t>
            </a:r>
            <a:endParaRPr lang="en-US" sz="4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040" name="直接连接符 8"/>
          <p:cNvCxnSpPr/>
          <p:nvPr/>
        </p:nvCxnSpPr>
        <p:spPr>
          <a:xfrm>
            <a:off x="5777640" y="2937960"/>
            <a:ext cx="637200" cy="720"/>
          </a:xfrm>
          <a:prstGeom prst="straightConnector1">
            <a:avLst/>
          </a:prstGeom>
          <a:ln w="0">
            <a:solidFill>
              <a:srgbClr val="D8D8D8"/>
            </a:solidFill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图片 6"/>
          <p:cNvSpPr/>
          <p:nvPr/>
        </p:nvSpPr>
        <p:spPr>
          <a:xfrm>
            <a:off x="0" y="0"/>
            <a:ext cx="3835440" cy="6857280"/>
          </a:xfrm>
          <a:custGeom>
            <a:avLst/>
            <a:gdLst>
              <a:gd name="textAreaLeft" fmla="*/ 0 w 3835440"/>
              <a:gd name="textAreaRight" fmla="*/ 3836160 w 3835440"/>
              <a:gd name="textAreaTop" fmla="*/ 0 h 6857280"/>
              <a:gd name="textAreaBottom" fmla="*/ 6858000 h 6857280"/>
            </a:gdLst>
            <a:ahLst/>
            <a:cxnLst/>
            <a:rect l="textAreaLeft" t="textAreaTop" r="textAreaRight" b="textAreaBottom"/>
            <a:pathLst>
              <a:path w="3836020" h="6858000">
                <a:moveTo>
                  <a:pt x="0" y="0"/>
                </a:moveTo>
                <a:lnTo>
                  <a:pt x="3836020" y="0"/>
                </a:lnTo>
                <a:lnTo>
                  <a:pt x="3836020" y="6858000"/>
                </a:lnTo>
                <a:lnTo>
                  <a:pt x="0" y="685800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2" name="文本框 1"/>
          <p:cNvSpPr/>
          <p:nvPr/>
        </p:nvSpPr>
        <p:spPr>
          <a:xfrm>
            <a:off x="4311383" y="1833659"/>
            <a:ext cx="7093977" cy="45228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lang="zh-CN" altLang="en-US" sz="2400" b="1" strike="noStrike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美国</a:t>
            </a:r>
            <a:r>
              <a:rPr lang="en-US" altLang="zh-CN" sz="2400" b="1" strike="noStrike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IceCube</a:t>
            </a:r>
            <a:r>
              <a:rPr lang="zh-CN" altLang="en-US" sz="2400" b="1" strike="noStrike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实验观测到了超出大气中微子背景的</a:t>
            </a:r>
            <a:r>
              <a:rPr lang="zh-CN" altLang="en-US" sz="2400" b="1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、大</a:t>
            </a:r>
            <a:r>
              <a:rPr lang="zh-CN" altLang="en-US" sz="2400" b="1" strike="noStrike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于</a:t>
            </a:r>
            <a:r>
              <a:rPr lang="en-US" altLang="zh-CN" sz="2400" b="1" strike="noStrike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100TeV</a:t>
            </a:r>
            <a:r>
              <a:rPr lang="zh-CN" altLang="en-US" sz="2400" b="1" strike="noStrike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高能天体中微子</a:t>
            </a:r>
            <a:endParaRPr lang="en-US" altLang="zh-CN" sz="2400" b="1" strike="noStrike" spc="-1" dirty="0">
              <a:solidFill>
                <a:srgbClr val="2F2F2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endParaRPr lang="en-US" sz="2400" b="1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lang="en-US" altLang="zh-CN" sz="2400" b="1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LHAASO</a:t>
            </a:r>
            <a:r>
              <a:rPr lang="zh-CN" altLang="en-US" sz="2400" b="1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实验发现银河系内存在大量</a:t>
            </a:r>
            <a:r>
              <a:rPr lang="en-US" altLang="zh-CN" sz="2400" b="1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PeVatron</a:t>
            </a:r>
            <a:r>
              <a:rPr lang="zh-CN" altLang="en-US" sz="2400" b="1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，是否高能中微子源，亟需中微子探测一锤定音</a:t>
            </a:r>
          </a:p>
          <a:p>
            <a:pPr marL="285840" indent="-28584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endParaRPr lang="en-US" altLang="zh-CN" sz="2400" b="1" strike="noStrike" spc="-1" dirty="0">
              <a:solidFill>
                <a:srgbClr val="2F2F2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LHAASO</a:t>
            </a:r>
            <a:r>
              <a:rPr lang="zh-CN" altLang="en-US" sz="2400" b="1" strike="noStrike" spc="-1" dirty="0">
                <a:solidFill>
                  <a:srgbClr val="2F2F2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工作团队掌握了一系列高能中微子探测的关键技术</a:t>
            </a:r>
            <a:endParaRPr lang="en-US" altLang="zh-CN" sz="2400" b="1" strike="noStrike" spc="-1" dirty="0">
              <a:solidFill>
                <a:srgbClr val="2F2F2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endParaRPr lang="en-US" sz="2400" b="1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2F2F2F"/>
              </a:buClr>
              <a:buFont typeface="Arial"/>
              <a:buChar char="•"/>
            </a:pPr>
            <a:r>
              <a:rPr lang="zh-CN" altLang="en-US" sz="24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建议尽快建设一个</a:t>
            </a:r>
            <a:r>
              <a:rPr lang="en-US" sz="2400" b="1" strike="noStrike" spc="-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 km</a:t>
            </a:r>
            <a:r>
              <a:rPr lang="en-US" sz="2400" b="1" strike="noStrike" spc="-1" baseline="30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en-US" sz="2400" b="1" strike="noStrike" spc="-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2400" b="1" strike="noStrike" spc="-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的高能中微子望远镜。</a:t>
            </a:r>
            <a:r>
              <a:rPr lang="zh-CN" altLang="en-US" sz="24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将具备</a:t>
            </a:r>
            <a:r>
              <a:rPr lang="zh-CN" altLang="en-US" sz="2400" b="1" dirty="0">
                <a:cs typeface="+mn-ea"/>
                <a:sym typeface="+mn-lt"/>
              </a:rPr>
              <a:t>单源探测灵敏度。</a:t>
            </a:r>
            <a:r>
              <a:rPr lang="zh-CN" altLang="en-US" sz="24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将超越</a:t>
            </a:r>
            <a:r>
              <a:rPr lang="en-US" altLang="zh-CN" sz="24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IceCube-Gen2</a:t>
            </a:r>
            <a:r>
              <a:rPr lang="zh-CN" altLang="en-US" sz="24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zh-CN" altLang="en-US" sz="2400" b="1" dirty="0">
                <a:cs typeface="+mn-ea"/>
                <a:sym typeface="+mn-lt"/>
              </a:rPr>
              <a:t>占领中微子学科领域的制高点</a:t>
            </a:r>
            <a:endParaRPr lang="en-US" sz="2400" b="1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3" name="矩形 5"/>
          <p:cNvSpPr/>
          <p:nvPr/>
        </p:nvSpPr>
        <p:spPr>
          <a:xfrm>
            <a:off x="0" y="0"/>
            <a:ext cx="3828960" cy="6857280"/>
          </a:xfrm>
          <a:prstGeom prst="rect">
            <a:avLst/>
          </a:prstGeom>
          <a:gradFill rotWithShape="0">
            <a:gsLst>
              <a:gs pos="0">
                <a:srgbClr val="003E76"/>
              </a:gs>
              <a:gs pos="100000">
                <a:srgbClr val="0061BA">
                  <a:alpha val="30196"/>
                </a:srgbClr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4" name="圆角矩形 9"/>
          <p:cNvSpPr/>
          <p:nvPr/>
        </p:nvSpPr>
        <p:spPr>
          <a:xfrm>
            <a:off x="10733400" y="781200"/>
            <a:ext cx="387000" cy="387000"/>
          </a:xfrm>
          <a:prstGeom prst="roundRect">
            <a:avLst>
              <a:gd name="adj" fmla="val 16667"/>
            </a:avLst>
          </a:prstGeom>
          <a:solidFill>
            <a:srgbClr val="0C3D7F"/>
          </a:solidFill>
          <a:ln w="12700">
            <a:noFill/>
          </a:ln>
          <a:effectLst>
            <a:outerShdw blurRad="254160" dist="127080" algn="ctr" rotWithShape="0">
              <a:srgbClr val="1363AC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5" name="文本框 10"/>
          <p:cNvSpPr/>
          <p:nvPr/>
        </p:nvSpPr>
        <p:spPr>
          <a:xfrm>
            <a:off x="4522862" y="472680"/>
            <a:ext cx="396324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60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结论</a:t>
            </a:r>
            <a:endParaRPr lang="en-US" sz="6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42B0560-BC0F-4AC0-B02E-D392AA4B01C1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23</a:t>
            </a:fld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B597F1C-BF3E-4126-81FF-48E639F3C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2" y="0"/>
            <a:ext cx="11869344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FDAEFF4-82EC-4A4B-9D71-EE4F45FFF402}"/>
              </a:ext>
            </a:extLst>
          </p:cNvPr>
          <p:cNvSpPr txBox="1"/>
          <p:nvPr/>
        </p:nvSpPr>
        <p:spPr>
          <a:xfrm>
            <a:off x="1462933" y="4747576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solidFill>
                  <a:srgbClr val="FFFF00"/>
                </a:solidFill>
              </a:rPr>
              <a:t>谢谢！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9F7EE89-38F8-451D-B376-7F74AD0FC715}"/>
              </a:ext>
            </a:extLst>
          </p:cNvPr>
          <p:cNvSpPr txBox="1"/>
          <p:nvPr/>
        </p:nvSpPr>
        <p:spPr>
          <a:xfrm>
            <a:off x="9464040" y="6139543"/>
            <a:ext cx="2505814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LHAASO</a:t>
            </a:r>
            <a:r>
              <a:rPr lang="zh-CN" altLang="en-US" dirty="0"/>
              <a:t>观测站鸟瞰图</a:t>
            </a:r>
          </a:p>
        </p:txBody>
      </p:sp>
    </p:spTree>
    <p:extLst>
      <p:ext uri="{BB962C8B-B14F-4D97-AF65-F5344CB8AC3E}">
        <p14:creationId xmlns:p14="http://schemas.microsoft.com/office/powerpoint/2010/main" val="305498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iṣlîḋê"/>
          <p:cNvSpPr/>
          <p:nvPr/>
        </p:nvSpPr>
        <p:spPr>
          <a:xfrm>
            <a:off x="3873600" y="2113524"/>
            <a:ext cx="4444200" cy="7556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GB" sz="48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sz="48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title"/>
          </p:nvPr>
        </p:nvSpPr>
        <p:spPr>
          <a:xfrm>
            <a:off x="814479" y="3178800"/>
            <a:ext cx="10679400" cy="700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zh-CN" altLang="en-US" sz="44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物理目标和现状</a:t>
            </a:r>
            <a:endParaRPr lang="en-US" sz="4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94" name="直接连接符 8"/>
          <p:cNvCxnSpPr/>
          <p:nvPr/>
        </p:nvCxnSpPr>
        <p:spPr>
          <a:xfrm>
            <a:off x="5777640" y="2937960"/>
            <a:ext cx="637200" cy="720"/>
          </a:xfrm>
          <a:prstGeom prst="straightConnector1">
            <a:avLst/>
          </a:prstGeom>
          <a:ln w="0">
            <a:solidFill>
              <a:srgbClr val="D8D8D8"/>
            </a:solidFill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矩形: 圆角 25"/>
          <p:cNvSpPr/>
          <p:nvPr/>
        </p:nvSpPr>
        <p:spPr>
          <a:xfrm>
            <a:off x="6045840" y="2927637"/>
            <a:ext cx="5557680" cy="2768760"/>
          </a:xfrm>
          <a:prstGeom prst="roundRect">
            <a:avLst>
              <a:gd name="adj" fmla="val 4877"/>
            </a:avLst>
          </a:prstGeom>
          <a:solidFill>
            <a:srgbClr val="FFFFFF"/>
          </a:solidFill>
          <a:ln>
            <a:solidFill>
              <a:srgbClr val="7784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6" name="矩形: 圆角 20"/>
          <p:cNvSpPr/>
          <p:nvPr/>
        </p:nvSpPr>
        <p:spPr>
          <a:xfrm>
            <a:off x="527940" y="2926998"/>
            <a:ext cx="5076360" cy="2768760"/>
          </a:xfrm>
          <a:prstGeom prst="roundRect">
            <a:avLst>
              <a:gd name="adj" fmla="val 4877"/>
            </a:avLst>
          </a:prstGeom>
          <a:solidFill>
            <a:srgbClr val="000000"/>
          </a:solidFill>
          <a:ln>
            <a:solidFill>
              <a:srgbClr val="082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7" name="文本框 4"/>
          <p:cNvSpPr/>
          <p:nvPr/>
        </p:nvSpPr>
        <p:spPr>
          <a:xfrm>
            <a:off x="585360" y="5916438"/>
            <a:ext cx="473796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拍电子伏加速器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PeVatrons</a:t>
            </a:r>
            <a:endParaRPr lang="en-US" sz="18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98" name="直接连接符 7"/>
          <p:cNvCxnSpPr/>
          <p:nvPr/>
        </p:nvCxnSpPr>
        <p:spPr>
          <a:xfrm>
            <a:off x="528120" y="5834718"/>
            <a:ext cx="5146920" cy="720"/>
          </a:xfrm>
          <a:prstGeom prst="straightConnector1">
            <a:avLst/>
          </a:prstGeom>
          <a:ln w="38100">
            <a:solidFill>
              <a:srgbClr val="D8D8D8"/>
            </a:solidFill>
            <a:round/>
          </a:ln>
        </p:spPr>
      </p:cxnSp>
      <p:pic>
        <p:nvPicPr>
          <p:cNvPr id="199" name="图片 19"/>
          <p:cNvPicPr/>
          <p:nvPr/>
        </p:nvPicPr>
        <p:blipFill>
          <a:blip r:embed="rId2"/>
          <a:srcRect t="754"/>
          <a:stretch/>
        </p:blipFill>
        <p:spPr>
          <a:xfrm>
            <a:off x="969480" y="2991438"/>
            <a:ext cx="4193280" cy="2591640"/>
          </a:xfrm>
          <a:prstGeom prst="rect">
            <a:avLst/>
          </a:prstGeom>
          <a:ln w="0">
            <a:noFill/>
          </a:ln>
        </p:spPr>
      </p:pic>
      <p:pic>
        <p:nvPicPr>
          <p:cNvPr id="200" name="图片 19"/>
          <p:cNvPicPr/>
          <p:nvPr/>
        </p:nvPicPr>
        <p:blipFill>
          <a:blip r:embed="rId3"/>
          <a:stretch/>
        </p:blipFill>
        <p:spPr>
          <a:xfrm>
            <a:off x="6311160" y="2978478"/>
            <a:ext cx="5127120" cy="2665800"/>
          </a:xfrm>
          <a:prstGeom prst="rect">
            <a:avLst/>
          </a:prstGeom>
          <a:ln w="0">
            <a:noFill/>
          </a:ln>
        </p:spPr>
      </p:pic>
      <p:sp>
        <p:nvSpPr>
          <p:cNvPr id="201" name="文本框 26"/>
          <p:cNvSpPr/>
          <p:nvPr/>
        </p:nvSpPr>
        <p:spPr>
          <a:xfrm>
            <a:off x="6095880" y="5916438"/>
            <a:ext cx="550764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EE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 </a:t>
            </a:r>
            <a:r>
              <a:rPr lang="zh-CN" altLang="en-US" sz="2400" b="1" strike="noStrike" spc="-1" dirty="0">
                <a:solidFill>
                  <a:srgbClr val="EE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</a:t>
            </a:r>
            <a:r>
              <a:rPr lang="en-US" altLang="zh-CN" sz="2400" b="1" strike="noStrike" spc="-1" dirty="0" err="1">
                <a:solidFill>
                  <a:srgbClr val="EE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PeVatron</a:t>
            </a:r>
            <a:r>
              <a:rPr lang="zh-CN" altLang="en-US" sz="2400" b="1" strike="noStrike" spc="-1" dirty="0">
                <a:solidFill>
                  <a:srgbClr val="EE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，宇宙线源的候选天体</a:t>
            </a:r>
            <a:endParaRPr lang="en-US" sz="2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02" name="直接连接符 27"/>
          <p:cNvCxnSpPr/>
          <p:nvPr/>
        </p:nvCxnSpPr>
        <p:spPr>
          <a:xfrm>
            <a:off x="6095880" y="5852358"/>
            <a:ext cx="5573880" cy="720"/>
          </a:xfrm>
          <a:prstGeom prst="straightConnector1">
            <a:avLst/>
          </a:prstGeom>
          <a:ln w="38100">
            <a:solidFill>
              <a:srgbClr val="EE7D31"/>
            </a:solidFill>
            <a:round/>
          </a:ln>
        </p:spPr>
      </p:cxnSp>
      <p:sp>
        <p:nvSpPr>
          <p:cNvPr id="203" name="TextBox 2"/>
          <p:cNvSpPr/>
          <p:nvPr/>
        </p:nvSpPr>
        <p:spPr>
          <a:xfrm>
            <a:off x="0" y="988037"/>
            <a:ext cx="12192000" cy="150665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探索银河系内</a:t>
            </a:r>
            <a:r>
              <a:rPr lang="en-US" altLang="zh-CN" sz="2400" b="1" spc="-1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PeV</a:t>
            </a: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天体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证认</a:t>
            </a: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超高能伽马光子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</a:t>
            </a: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起源</a:t>
            </a:r>
            <a:endParaRPr lang="en-US" altLang="zh-CN" sz="2400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确认</a:t>
            </a:r>
            <a:r>
              <a:rPr lang="en-US" altLang="zh-CN" sz="2400" b="1" spc="-1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PeV</a:t>
            </a: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宇宙线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的起源和加速机制</a:t>
            </a:r>
            <a:endParaRPr lang="en-US" altLang="zh-CN" sz="2400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全天扫描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100TeV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以上的</a:t>
            </a:r>
            <a:r>
              <a:rPr lang="zh-CN" altLang="en-US" sz="2400" b="1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高能中微子源</a:t>
            </a:r>
            <a:endParaRPr lang="en-US" altLang="zh-CN" sz="2400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" name="TextBox 1"/>
          <p:cNvSpPr/>
          <p:nvPr/>
        </p:nvSpPr>
        <p:spPr>
          <a:xfrm>
            <a:off x="194442" y="230764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物理目标</a:t>
            </a:r>
            <a:endParaRPr lang="en-US" sz="4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94AF28-7B02-45A9-BB2A-5EC51EFE96A5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4</a:t>
            </a:fld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组合 23"/>
          <p:cNvGrpSpPr/>
          <p:nvPr/>
        </p:nvGrpSpPr>
        <p:grpSpPr>
          <a:xfrm>
            <a:off x="8615160" y="1210680"/>
            <a:ext cx="2742840" cy="2177280"/>
            <a:chOff x="8615160" y="1210680"/>
            <a:chExt cx="2742840" cy="2177280"/>
          </a:xfrm>
        </p:grpSpPr>
        <p:sp>
          <p:nvSpPr>
            <p:cNvPr id="207" name="矩形: 圆角 17"/>
            <p:cNvSpPr/>
            <p:nvPr/>
          </p:nvSpPr>
          <p:spPr>
            <a:xfrm>
              <a:off x="8615160" y="1210680"/>
              <a:ext cx="2742840" cy="2177280"/>
            </a:xfrm>
            <a:prstGeom prst="roundRect">
              <a:avLst>
                <a:gd name="adj" fmla="val 4877"/>
              </a:avLst>
            </a:prstGeom>
            <a:solidFill>
              <a:schemeClr val="bg1"/>
            </a:solidFill>
            <a:ln>
              <a:solidFill>
                <a:srgbClr val="778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208" name="图片 4"/>
            <p:cNvPicPr/>
            <p:nvPr/>
          </p:nvPicPr>
          <p:blipFill>
            <a:blip r:embed="rId3"/>
            <a:stretch/>
          </p:blipFill>
          <p:spPr>
            <a:xfrm>
              <a:off x="8672760" y="1280520"/>
              <a:ext cx="2633040" cy="2032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9" name="图片 18"/>
          <p:cNvSpPr/>
          <p:nvPr/>
        </p:nvSpPr>
        <p:spPr>
          <a:xfrm>
            <a:off x="5235480" y="1210680"/>
            <a:ext cx="2736000" cy="2171880"/>
          </a:xfrm>
          <a:custGeom>
            <a:avLst/>
            <a:gdLst>
              <a:gd name="textAreaLeft" fmla="*/ 0 w 2736000"/>
              <a:gd name="textAreaRight" fmla="*/ 2736720 w 2736000"/>
              <a:gd name="textAreaTop" fmla="*/ 0 h 2171880"/>
              <a:gd name="textAreaBottom" fmla="*/ 2172600 h 2171880"/>
            </a:gdLst>
            <a:ahLst/>
            <a:cxnLst/>
            <a:rect l="textAreaLeft" t="textAreaTop" r="textAreaRight" b="textAreaBottom"/>
            <a:pathLst>
              <a:path w="3281083" h="2604496">
                <a:moveTo>
                  <a:pt x="127021" y="0"/>
                </a:moveTo>
                <a:lnTo>
                  <a:pt x="3154062" y="0"/>
                </a:lnTo>
                <a:cubicBezTo>
                  <a:pt x="3224214" y="0"/>
                  <a:pt x="3281083" y="56869"/>
                  <a:pt x="3281083" y="127021"/>
                </a:cubicBezTo>
                <a:lnTo>
                  <a:pt x="3281083" y="2477476"/>
                </a:lnTo>
                <a:cubicBezTo>
                  <a:pt x="3281083" y="2530090"/>
                  <a:pt x="3249094" y="2575233"/>
                  <a:pt x="3203505" y="2594515"/>
                </a:cubicBezTo>
                <a:lnTo>
                  <a:pt x="3154067" y="2604496"/>
                </a:lnTo>
                <a:lnTo>
                  <a:pt x="127016" y="2604496"/>
                </a:lnTo>
                <a:lnTo>
                  <a:pt x="77579" y="2594515"/>
                </a:lnTo>
                <a:cubicBezTo>
                  <a:pt x="31989" y="2575233"/>
                  <a:pt x="0" y="2530090"/>
                  <a:pt x="0" y="2477476"/>
                </a:cubicBezTo>
                <a:lnTo>
                  <a:pt x="0" y="127021"/>
                </a:lnTo>
                <a:cubicBezTo>
                  <a:pt x="0" y="56869"/>
                  <a:pt x="56869" y="0"/>
                  <a:pt x="127021" y="0"/>
                </a:cubicBez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solidFill>
              <a:srgbClr val="77849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0" name="TextBox 1"/>
          <p:cNvSpPr/>
          <p:nvPr/>
        </p:nvSpPr>
        <p:spPr>
          <a:xfrm>
            <a:off x="340920" y="309960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现状</a:t>
            </a:r>
            <a:r>
              <a:rPr lang="en-US" sz="4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| </a:t>
            </a:r>
            <a:r>
              <a:rPr lang="zh-CN" alt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高能中微子望远镜实验</a:t>
            </a:r>
            <a:endParaRPr lang="en-US" sz="32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11" name="组合 15"/>
          <p:cNvGrpSpPr/>
          <p:nvPr/>
        </p:nvGrpSpPr>
        <p:grpSpPr>
          <a:xfrm>
            <a:off x="1748160" y="1210680"/>
            <a:ext cx="2742840" cy="2177280"/>
            <a:chOff x="1748160" y="1210680"/>
            <a:chExt cx="2742840" cy="2177280"/>
          </a:xfrm>
        </p:grpSpPr>
        <p:sp>
          <p:nvSpPr>
            <p:cNvPr id="212" name="矩形: 圆角 13"/>
            <p:cNvSpPr/>
            <p:nvPr/>
          </p:nvSpPr>
          <p:spPr>
            <a:xfrm>
              <a:off x="1748160" y="1210680"/>
              <a:ext cx="2742840" cy="2177280"/>
            </a:xfrm>
            <a:prstGeom prst="roundRect">
              <a:avLst>
                <a:gd name="adj" fmla="val 4877"/>
              </a:avLst>
            </a:prstGeom>
            <a:solidFill>
              <a:srgbClr val="FFFFFF"/>
            </a:solidFill>
            <a:ln>
              <a:solidFill>
                <a:srgbClr val="778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3" name="图片 14"/>
            <p:cNvSpPr/>
            <p:nvPr/>
          </p:nvSpPr>
          <p:spPr>
            <a:xfrm>
              <a:off x="1755000" y="1210680"/>
              <a:ext cx="2736000" cy="2004120"/>
            </a:xfrm>
            <a:custGeom>
              <a:avLst/>
              <a:gdLst>
                <a:gd name="textAreaLeft" fmla="*/ 0 w 2736000"/>
                <a:gd name="textAreaRight" fmla="*/ 2736720 w 2736000"/>
                <a:gd name="textAreaTop" fmla="*/ 0 h 2004120"/>
                <a:gd name="textAreaBottom" fmla="*/ 2004840 h 2004120"/>
              </a:gdLst>
              <a:ahLst/>
              <a:cxnLst/>
              <a:rect l="textAreaLeft" t="textAreaTop" r="textAreaRight" b="textAreaBottom"/>
              <a:pathLst>
                <a:path w="3623168" h="2654260">
                  <a:moveTo>
                    <a:pt x="140265" y="0"/>
                  </a:moveTo>
                  <a:lnTo>
                    <a:pt x="3482903" y="0"/>
                  </a:lnTo>
                  <a:cubicBezTo>
                    <a:pt x="3560369" y="0"/>
                    <a:pt x="3623168" y="62799"/>
                    <a:pt x="3623168" y="140265"/>
                  </a:cubicBezTo>
                  <a:lnTo>
                    <a:pt x="3623168" y="2654260"/>
                  </a:lnTo>
                  <a:lnTo>
                    <a:pt x="0" y="2654260"/>
                  </a:lnTo>
                  <a:lnTo>
                    <a:pt x="0" y="140265"/>
                  </a:lnTo>
                  <a:cubicBezTo>
                    <a:pt x="0" y="62799"/>
                    <a:pt x="62799" y="0"/>
                    <a:pt x="140265" y="0"/>
                  </a:cubicBez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4" name="TextBox 27"/>
          <p:cNvSpPr/>
          <p:nvPr/>
        </p:nvSpPr>
        <p:spPr>
          <a:xfrm>
            <a:off x="1672920" y="3494520"/>
            <a:ext cx="977553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IceCube</a:t>
            </a:r>
            <a:endParaRPr lang="en-US" sz="1600" b="0" strike="noStrike" spc="-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" name="TextBox 27"/>
          <p:cNvSpPr/>
          <p:nvPr/>
        </p:nvSpPr>
        <p:spPr>
          <a:xfrm>
            <a:off x="5134320" y="3494520"/>
            <a:ext cx="164696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KM3NeT-ARCA</a:t>
            </a:r>
            <a:endParaRPr lang="en-US" sz="1600" b="0" strike="noStrike" spc="-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6" name="TextBox 27"/>
          <p:cNvSpPr/>
          <p:nvPr/>
        </p:nvSpPr>
        <p:spPr>
          <a:xfrm>
            <a:off x="8530200" y="3494520"/>
            <a:ext cx="1297769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Baikal-GVD</a:t>
            </a:r>
            <a:endParaRPr lang="en-US" sz="1600" b="0" strike="noStrike" spc="-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7" name="文本框 27"/>
          <p:cNvSpPr/>
          <p:nvPr/>
        </p:nvSpPr>
        <p:spPr>
          <a:xfrm>
            <a:off x="304920" y="4488319"/>
            <a:ext cx="106596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pc="-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探测介质</a:t>
            </a:r>
            <a:endParaRPr lang="en-US" sz="1400" b="1" strike="noStrike" spc="-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8" name="TextBox 27"/>
          <p:cNvSpPr/>
          <p:nvPr/>
        </p:nvSpPr>
        <p:spPr>
          <a:xfrm>
            <a:off x="1691914" y="4430541"/>
            <a:ext cx="74492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冰</a:t>
            </a:r>
            <a:endParaRPr lang="en-US" sz="18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9" name="文本框 33"/>
          <p:cNvSpPr/>
          <p:nvPr/>
        </p:nvSpPr>
        <p:spPr>
          <a:xfrm>
            <a:off x="1619305" y="3768212"/>
            <a:ext cx="31546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r>
              <a:rPr lang="en-US" sz="14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onstruction from 2003 to 2010, </a:t>
            </a: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On-working now.</a:t>
            </a:r>
          </a:p>
        </p:txBody>
      </p:sp>
      <p:sp>
        <p:nvSpPr>
          <p:cNvPr id="220" name="文本框 34"/>
          <p:cNvSpPr/>
          <p:nvPr/>
        </p:nvSpPr>
        <p:spPr>
          <a:xfrm>
            <a:off x="5113440" y="3805920"/>
            <a:ext cx="31546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21/230</a:t>
            </a:r>
            <a:r>
              <a:rPr lang="en-US" sz="14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strings are deployed.</a:t>
            </a:r>
          </a:p>
        </p:txBody>
      </p:sp>
      <p:sp>
        <p:nvSpPr>
          <p:cNvPr id="221" name="文本框 35"/>
          <p:cNvSpPr/>
          <p:nvPr/>
        </p:nvSpPr>
        <p:spPr>
          <a:xfrm>
            <a:off x="8522640" y="3758785"/>
            <a:ext cx="33644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Under construction from 2005 to 2021, Upgrade to 0.8 km</a:t>
            </a:r>
            <a:r>
              <a:rPr lang="en-US" sz="1400" b="0" strike="noStrike" spc="-1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en-US" sz="14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in the next 5 years.</a:t>
            </a:r>
          </a:p>
        </p:txBody>
      </p:sp>
      <p:sp>
        <p:nvSpPr>
          <p:cNvPr id="222" name="矩形 36"/>
          <p:cNvSpPr/>
          <p:nvPr/>
        </p:nvSpPr>
        <p:spPr>
          <a:xfrm>
            <a:off x="-34560" y="4857840"/>
            <a:ext cx="12254040" cy="404280"/>
          </a:xfrm>
          <a:prstGeom prst="rect">
            <a:avLst/>
          </a:prstGeom>
          <a:solidFill>
            <a:srgbClr val="E4E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3" name="矩形 37"/>
          <p:cNvSpPr/>
          <p:nvPr/>
        </p:nvSpPr>
        <p:spPr>
          <a:xfrm>
            <a:off x="-34560" y="5655960"/>
            <a:ext cx="12254040" cy="404280"/>
          </a:xfrm>
          <a:prstGeom prst="rect">
            <a:avLst/>
          </a:prstGeom>
          <a:solidFill>
            <a:srgbClr val="E4E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4" name="矩形 38"/>
          <p:cNvSpPr/>
          <p:nvPr/>
        </p:nvSpPr>
        <p:spPr>
          <a:xfrm>
            <a:off x="-34560" y="6525720"/>
            <a:ext cx="12254040" cy="404280"/>
          </a:xfrm>
          <a:prstGeom prst="rect">
            <a:avLst/>
          </a:prstGeom>
          <a:solidFill>
            <a:srgbClr val="E4E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" name="TextBox 27"/>
          <p:cNvSpPr/>
          <p:nvPr/>
        </p:nvSpPr>
        <p:spPr>
          <a:xfrm>
            <a:off x="5137200" y="4424781"/>
            <a:ext cx="24739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海水</a:t>
            </a:r>
            <a:endParaRPr lang="en-US" sz="18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6" name="TextBox 27"/>
          <p:cNvSpPr/>
          <p:nvPr/>
        </p:nvSpPr>
        <p:spPr>
          <a:xfrm>
            <a:off x="8525520" y="4425141"/>
            <a:ext cx="24739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湖水</a:t>
            </a:r>
            <a:endParaRPr lang="en-US" sz="18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7" name="文本框 41"/>
          <p:cNvSpPr/>
          <p:nvPr/>
        </p:nvSpPr>
        <p:spPr>
          <a:xfrm>
            <a:off x="304920" y="4899079"/>
            <a:ext cx="247392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trike="noStrike" spc="-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探测阈能</a:t>
            </a:r>
            <a:endParaRPr lang="en-US" sz="1400" b="1" strike="noStrike" spc="-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8" name="TextBox 27"/>
          <p:cNvSpPr/>
          <p:nvPr/>
        </p:nvSpPr>
        <p:spPr>
          <a:xfrm>
            <a:off x="1639800" y="487622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 GeV</a:t>
            </a:r>
          </a:p>
        </p:txBody>
      </p:sp>
      <p:sp>
        <p:nvSpPr>
          <p:cNvPr id="229" name="TextBox 27"/>
          <p:cNvSpPr/>
          <p:nvPr/>
        </p:nvSpPr>
        <p:spPr>
          <a:xfrm>
            <a:off x="5109480" y="487622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 TeV</a:t>
            </a:r>
          </a:p>
        </p:txBody>
      </p:sp>
      <p:sp>
        <p:nvSpPr>
          <p:cNvPr id="230" name="TextBox 27"/>
          <p:cNvSpPr/>
          <p:nvPr/>
        </p:nvSpPr>
        <p:spPr>
          <a:xfrm>
            <a:off x="8579160" y="487622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 TeV</a:t>
            </a:r>
          </a:p>
        </p:txBody>
      </p:sp>
      <p:sp>
        <p:nvSpPr>
          <p:cNvPr id="231" name="文本框 48"/>
          <p:cNvSpPr/>
          <p:nvPr/>
        </p:nvSpPr>
        <p:spPr>
          <a:xfrm>
            <a:off x="304920" y="5310199"/>
            <a:ext cx="247392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pc="-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实验规模</a:t>
            </a:r>
            <a:endParaRPr lang="en-US" sz="1400" b="1" strike="noStrike" spc="-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2" name="文本框 49"/>
          <p:cNvSpPr/>
          <p:nvPr/>
        </p:nvSpPr>
        <p:spPr>
          <a:xfrm>
            <a:off x="304920" y="5720959"/>
            <a:ext cx="247392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trike="noStrike" spc="-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探测器深度</a:t>
            </a:r>
            <a:endParaRPr lang="en-US" sz="1400" b="1" strike="noStrike" spc="-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3" name="文本框 50"/>
          <p:cNvSpPr/>
          <p:nvPr/>
        </p:nvSpPr>
        <p:spPr>
          <a:xfrm>
            <a:off x="304920" y="6131719"/>
            <a:ext cx="247392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pc="-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建设费用</a:t>
            </a:r>
            <a:endParaRPr lang="en-US" sz="1400" b="1" strike="noStrike" spc="-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4" name="TextBox 27"/>
          <p:cNvSpPr/>
          <p:nvPr/>
        </p:nvSpPr>
        <p:spPr>
          <a:xfrm>
            <a:off x="1639800" y="5269502"/>
            <a:ext cx="1891800" cy="3927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 km</a:t>
            </a:r>
            <a:r>
              <a:rPr lang="en-US" sz="1800" b="0" strike="noStrike" spc="-1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sz="18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" name="TextBox 27"/>
          <p:cNvSpPr/>
          <p:nvPr/>
        </p:nvSpPr>
        <p:spPr>
          <a:xfrm>
            <a:off x="5109480" y="5269502"/>
            <a:ext cx="1891800" cy="3927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 km</a:t>
            </a:r>
            <a:r>
              <a:rPr lang="en-US" sz="1800" b="0" strike="noStrike" spc="-1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sz="18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6" name="TextBox 27"/>
          <p:cNvSpPr/>
          <p:nvPr/>
        </p:nvSpPr>
        <p:spPr>
          <a:xfrm>
            <a:off x="8633880" y="5260502"/>
            <a:ext cx="2165760" cy="3927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0.4 km</a:t>
            </a:r>
            <a:r>
              <a:rPr lang="en-US" sz="1800" b="0" strike="noStrike" spc="-1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(phase-1)</a:t>
            </a:r>
          </a:p>
        </p:txBody>
      </p:sp>
      <p:sp>
        <p:nvSpPr>
          <p:cNvPr id="237" name="TextBox 27"/>
          <p:cNvSpPr/>
          <p:nvPr/>
        </p:nvSpPr>
        <p:spPr>
          <a:xfrm>
            <a:off x="1639800" y="567758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2500 m</a:t>
            </a:r>
          </a:p>
        </p:txBody>
      </p:sp>
      <p:sp>
        <p:nvSpPr>
          <p:cNvPr id="238" name="TextBox 27"/>
          <p:cNvSpPr/>
          <p:nvPr/>
        </p:nvSpPr>
        <p:spPr>
          <a:xfrm>
            <a:off x="5109480" y="567758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3500 m</a:t>
            </a:r>
          </a:p>
        </p:txBody>
      </p:sp>
      <p:sp>
        <p:nvSpPr>
          <p:cNvPr id="239" name="TextBox 27"/>
          <p:cNvSpPr/>
          <p:nvPr/>
        </p:nvSpPr>
        <p:spPr>
          <a:xfrm>
            <a:off x="8579160" y="567758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1366 m</a:t>
            </a:r>
          </a:p>
        </p:txBody>
      </p:sp>
      <p:sp>
        <p:nvSpPr>
          <p:cNvPr id="240" name="TextBox 27"/>
          <p:cNvSpPr/>
          <p:nvPr/>
        </p:nvSpPr>
        <p:spPr>
          <a:xfrm>
            <a:off x="1639800" y="608978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280M USD</a:t>
            </a:r>
          </a:p>
        </p:txBody>
      </p:sp>
      <p:sp>
        <p:nvSpPr>
          <p:cNvPr id="241" name="TextBox 27"/>
          <p:cNvSpPr/>
          <p:nvPr/>
        </p:nvSpPr>
        <p:spPr>
          <a:xfrm>
            <a:off x="5109480" y="608978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240M EUR</a:t>
            </a:r>
          </a:p>
        </p:txBody>
      </p:sp>
      <p:sp>
        <p:nvSpPr>
          <p:cNvPr id="242" name="TextBox 27"/>
          <p:cNvSpPr/>
          <p:nvPr/>
        </p:nvSpPr>
        <p:spPr>
          <a:xfrm>
            <a:off x="8579160" y="608978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58637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</a:t>
            </a:r>
            <a:endParaRPr lang="en-US" sz="1800" b="0" strike="noStrike" spc="-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99A069-5BF8-4EB8-B179-9CCC9E0F76A7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5</a:t>
            </a:fld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矩形 19"/>
          <p:cNvSpPr/>
          <p:nvPr/>
        </p:nvSpPr>
        <p:spPr>
          <a:xfrm>
            <a:off x="6713640" y="5553"/>
            <a:ext cx="5590440" cy="6919920"/>
          </a:xfrm>
          <a:prstGeom prst="rect">
            <a:avLst/>
          </a:prstGeom>
          <a:solidFill>
            <a:srgbClr val="E4E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0" name="组合 3"/>
          <p:cNvGrpSpPr/>
          <p:nvPr/>
        </p:nvGrpSpPr>
        <p:grpSpPr>
          <a:xfrm>
            <a:off x="654160" y="2058396"/>
            <a:ext cx="5356800" cy="791730"/>
            <a:chOff x="893750" y="2075357"/>
            <a:chExt cx="5356800" cy="791730"/>
          </a:xfrm>
        </p:grpSpPr>
        <p:sp>
          <p:nvSpPr>
            <p:cNvPr id="261" name="ïSlíďê"/>
            <p:cNvSpPr/>
            <p:nvPr/>
          </p:nvSpPr>
          <p:spPr>
            <a:xfrm>
              <a:off x="893750" y="2369430"/>
              <a:ext cx="5356800" cy="49765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trike="noStrike" spc="-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首次观测到高能天体中微子</a:t>
              </a:r>
              <a:endParaRPr lang="en-US" sz="20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2" name="iŝ1ídé"/>
            <p:cNvSpPr/>
            <p:nvPr/>
          </p:nvSpPr>
          <p:spPr>
            <a:xfrm>
              <a:off x="909789" y="2075357"/>
              <a:ext cx="3072600" cy="398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strike="noStrike" spc="-1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2013</a:t>
              </a:r>
              <a:endParaRPr lang="en-US" sz="2000" b="0" strike="noStrike" spc="-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63" name="直接连接符 6"/>
          <p:cNvCxnSpPr>
            <a:cxnSpLocks/>
          </p:cNvCxnSpPr>
          <p:nvPr/>
        </p:nvCxnSpPr>
        <p:spPr>
          <a:xfrm flipV="1">
            <a:off x="494607" y="1175580"/>
            <a:ext cx="18946" cy="4566001"/>
          </a:xfrm>
          <a:prstGeom prst="straightConnector1">
            <a:avLst/>
          </a:prstGeom>
          <a:ln w="12700">
            <a:solidFill>
              <a:srgbClr val="778495">
                <a:alpha val="50000"/>
              </a:srgbClr>
            </a:solidFill>
            <a:round/>
          </a:ln>
        </p:spPr>
      </p:cxnSp>
      <p:sp>
        <p:nvSpPr>
          <p:cNvPr id="264" name="椭圆 7"/>
          <p:cNvSpPr/>
          <p:nvPr/>
        </p:nvSpPr>
        <p:spPr>
          <a:xfrm>
            <a:off x="443786" y="2180340"/>
            <a:ext cx="129240" cy="129240"/>
          </a:xfrm>
          <a:prstGeom prst="ellipse">
            <a:avLst/>
          </a:prstGeom>
          <a:solidFill>
            <a:srgbClr val="778495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5" name="椭圆 8"/>
          <p:cNvSpPr/>
          <p:nvPr/>
        </p:nvSpPr>
        <p:spPr>
          <a:xfrm>
            <a:off x="441534" y="5001660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" name="Rectangle 2"/>
          <p:cNvSpPr/>
          <p:nvPr/>
        </p:nvSpPr>
        <p:spPr>
          <a:xfrm>
            <a:off x="7198200" y="1920600"/>
            <a:ext cx="3969000" cy="388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67" name="Picture 13"/>
          <p:cNvPicPr/>
          <p:nvPr/>
        </p:nvPicPr>
        <p:blipFill>
          <a:blip r:embed="rId3"/>
          <a:stretch/>
        </p:blipFill>
        <p:spPr>
          <a:xfrm>
            <a:off x="7385400" y="1920600"/>
            <a:ext cx="3781800" cy="3479400"/>
          </a:xfrm>
          <a:prstGeom prst="rect">
            <a:avLst/>
          </a:prstGeom>
          <a:ln w="0">
            <a:noFill/>
          </a:ln>
        </p:spPr>
      </p:pic>
      <p:sp>
        <p:nvSpPr>
          <p:cNvPr id="268" name="TextBox 27"/>
          <p:cNvSpPr/>
          <p:nvPr/>
        </p:nvSpPr>
        <p:spPr>
          <a:xfrm>
            <a:off x="7247520" y="1313640"/>
            <a:ext cx="4114245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Astrophysical &amp; Atmospheric Neutrinos </a:t>
            </a:r>
            <a:endParaRPr lang="en-US" sz="16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69" name="Straight Connector 29"/>
          <p:cNvCxnSpPr/>
          <p:nvPr/>
        </p:nvCxnSpPr>
        <p:spPr>
          <a:xfrm>
            <a:off x="7180920" y="1405800"/>
            <a:ext cx="720" cy="154800"/>
          </a:xfrm>
          <a:prstGeom prst="straightConnector1">
            <a:avLst/>
          </a:prstGeom>
          <a:ln w="38100" cap="rnd">
            <a:solidFill>
              <a:srgbClr val="000000"/>
            </a:solidFill>
            <a:round/>
          </a:ln>
        </p:spPr>
      </p:cxnSp>
      <p:sp>
        <p:nvSpPr>
          <p:cNvPr id="270" name="矩形 1"/>
          <p:cNvSpPr/>
          <p:nvPr/>
        </p:nvSpPr>
        <p:spPr>
          <a:xfrm>
            <a:off x="9169200" y="2370240"/>
            <a:ext cx="2057400" cy="438120"/>
          </a:xfrm>
          <a:prstGeom prst="rect">
            <a:avLst/>
          </a:prstGeom>
          <a:noFill/>
          <a:ln w="444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1" name="椭圆 23"/>
          <p:cNvSpPr/>
          <p:nvPr/>
        </p:nvSpPr>
        <p:spPr>
          <a:xfrm>
            <a:off x="431748" y="3927960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72" name="组合 24"/>
          <p:cNvGrpSpPr/>
          <p:nvPr/>
        </p:nvGrpSpPr>
        <p:grpSpPr>
          <a:xfrm>
            <a:off x="645591" y="3787070"/>
            <a:ext cx="6213240" cy="744599"/>
            <a:chOff x="890640" y="3788033"/>
            <a:chExt cx="5623920" cy="744599"/>
          </a:xfrm>
        </p:grpSpPr>
        <p:sp>
          <p:nvSpPr>
            <p:cNvPr id="273" name="ïSlíďê"/>
            <p:cNvSpPr/>
            <p:nvPr/>
          </p:nvSpPr>
          <p:spPr>
            <a:xfrm>
              <a:off x="890640" y="4034975"/>
              <a:ext cx="5623920" cy="49765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-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观测到高能中微子和耀变体</a:t>
              </a:r>
              <a:r>
                <a:rPr lang="en-US" altLang="zh-CN" sz="2000" b="1" spc="-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TXS 0506+056</a:t>
              </a:r>
              <a:r>
                <a:rPr lang="zh-CN" altLang="en-US" sz="2000" b="1" spc="-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成协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(3.5σ)</a:t>
              </a:r>
              <a:endParaRPr lang="en-US" sz="20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4" name="iŝ1ídé"/>
            <p:cNvSpPr/>
            <p:nvPr/>
          </p:nvSpPr>
          <p:spPr>
            <a:xfrm>
              <a:off x="906840" y="3788033"/>
              <a:ext cx="3072600" cy="398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strike="noStrike" spc="-1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2018</a:t>
              </a:r>
              <a:endParaRPr lang="en-US" sz="2000" b="0" strike="noStrike" spc="-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75" name="TextBox 1"/>
          <p:cNvSpPr/>
          <p:nvPr/>
        </p:nvSpPr>
        <p:spPr>
          <a:xfrm>
            <a:off x="291707" y="248201"/>
            <a:ext cx="6081706" cy="706432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现状 </a:t>
            </a:r>
            <a:r>
              <a:rPr lang="en-US" altLang="zh-CN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| </a:t>
            </a:r>
            <a:r>
              <a:rPr lang="zh-CN" alt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高能中微子天文观测成果</a:t>
            </a:r>
            <a:endParaRPr lang="en-US" sz="32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76" name="组合 30"/>
          <p:cNvGrpSpPr/>
          <p:nvPr/>
        </p:nvGrpSpPr>
        <p:grpSpPr>
          <a:xfrm>
            <a:off x="598156" y="4853859"/>
            <a:ext cx="5630401" cy="1229508"/>
            <a:chOff x="649690" y="4599927"/>
            <a:chExt cx="5581080" cy="3572672"/>
          </a:xfrm>
        </p:grpSpPr>
        <p:sp>
          <p:nvSpPr>
            <p:cNvPr id="277" name="ïSlíďê"/>
            <p:cNvSpPr/>
            <p:nvPr/>
          </p:nvSpPr>
          <p:spPr>
            <a:xfrm>
              <a:off x="649690" y="5385026"/>
              <a:ext cx="5581080" cy="278757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-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观测到来自</a:t>
              </a:r>
              <a:r>
                <a:rPr lang="en-US" altLang="zh-CN" sz="2000" b="1" spc="-1" dirty="0" err="1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Seyfert</a:t>
              </a:r>
              <a:r>
                <a:rPr lang="en-US" altLang="zh-CN" sz="2000" b="1" spc="-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II Galaxy NGC 1068 </a:t>
              </a:r>
              <a:r>
                <a:rPr lang="zh-CN" altLang="en-US" sz="2000" b="1" spc="-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的高能中微子</a:t>
              </a:r>
              <a:r>
                <a:rPr lang="en-US" altLang="zh-CN" sz="2000" b="1" spc="-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(</a:t>
              </a:r>
              <a:r>
                <a:rPr lang="en-US" sz="2000" b="1" strike="noStrike" spc="-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2.9σ)</a:t>
              </a:r>
              <a:endParaRPr lang="en-US" sz="20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8" name="iŝ1ídé"/>
            <p:cNvSpPr/>
            <p:nvPr/>
          </p:nvSpPr>
          <p:spPr>
            <a:xfrm>
              <a:off x="659020" y="4599927"/>
              <a:ext cx="3072600" cy="115840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strike="noStrike" spc="-1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2019</a:t>
              </a:r>
              <a:endParaRPr lang="en-US" sz="2000" b="0" strike="noStrike" spc="-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79" name="TextBox 28"/>
          <p:cNvSpPr/>
          <p:nvPr/>
        </p:nvSpPr>
        <p:spPr>
          <a:xfrm rot="16200000">
            <a:off x="6036120" y="3306753"/>
            <a:ext cx="2708280" cy="29093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Number of Events per bin</a:t>
            </a:r>
            <a:endParaRPr lang="en-US" sz="1300" b="0" strike="noStrike" spc="-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80" name="Picture 29"/>
          <p:cNvPicPr/>
          <p:nvPr/>
        </p:nvPicPr>
        <p:blipFill>
          <a:blip r:embed="rId4"/>
          <a:stretch/>
        </p:blipFill>
        <p:spPr>
          <a:xfrm>
            <a:off x="7931880" y="5405400"/>
            <a:ext cx="3153960" cy="400320"/>
          </a:xfrm>
          <a:prstGeom prst="rect">
            <a:avLst/>
          </a:prstGeom>
          <a:ln w="0">
            <a:noFill/>
          </a:ln>
        </p:spPr>
      </p:pic>
      <p:cxnSp>
        <p:nvCxnSpPr>
          <p:cNvPr id="281" name="Straight Connector 5"/>
          <p:cNvCxnSpPr/>
          <p:nvPr/>
        </p:nvCxnSpPr>
        <p:spPr>
          <a:xfrm flipV="1">
            <a:off x="9761400" y="3716640"/>
            <a:ext cx="720" cy="1613520"/>
          </a:xfrm>
          <a:prstGeom prst="straightConnector1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021F8B-E60F-4BD4-B660-47CACC5511C8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6</a:t>
            </a:fld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B9F57D97-19E4-46DA-BD12-72FF23787E2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34566" y="1122994"/>
            <a:ext cx="8073342" cy="4986093"/>
          </a:xfrm>
          <a:prstGeom prst="rect">
            <a:avLst/>
          </a:prstGeom>
          <a:ln w="0">
            <a:solidFill>
              <a:srgbClr val="778495"/>
            </a:solidFill>
          </a:ln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0787C522-FAB9-4FE6-82B6-BB205E72517F}"/>
              </a:ext>
            </a:extLst>
          </p:cNvPr>
          <p:cNvSpPr/>
          <p:nvPr/>
        </p:nvSpPr>
        <p:spPr>
          <a:xfrm>
            <a:off x="3588875" y="1904515"/>
            <a:ext cx="7097825" cy="3371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2900" indent="-342900">
              <a:lnSpc>
                <a:spcPct val="100000"/>
              </a:lnSpc>
              <a:buAutoNum type="arabicPlain" startAt="2020"/>
            </a:pPr>
            <a:r>
              <a:rPr lang="en-US" sz="16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          2025                   2030                    2035                 2040</a:t>
            </a:r>
          </a:p>
        </p:txBody>
      </p:sp>
      <p:sp>
        <p:nvSpPr>
          <p:cNvPr id="283" name="TextBox 1"/>
          <p:cNvSpPr/>
          <p:nvPr/>
        </p:nvSpPr>
        <p:spPr>
          <a:xfrm>
            <a:off x="340920" y="309960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现状</a:t>
            </a:r>
            <a:r>
              <a:rPr lang="en-US" sz="4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| </a:t>
            </a:r>
            <a:r>
              <a:rPr lang="zh-CN" altLang="en-US" sz="32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多信使天文</a:t>
            </a:r>
            <a:endParaRPr lang="en-US" sz="32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5" name="TextBox 7"/>
          <p:cNvSpPr/>
          <p:nvPr/>
        </p:nvSpPr>
        <p:spPr>
          <a:xfrm>
            <a:off x="3951000" y="6158160"/>
            <a:ext cx="7935480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200" b="1" i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Ref:  </a:t>
            </a:r>
            <a:r>
              <a:rPr lang="en-US" sz="1200" b="0" i="1" strike="noStrike" spc="-1" dirty="0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Pathways to Discovery in Astronomy and Astrophysics for the 2020s (2021) </a:t>
            </a:r>
            <a:endParaRPr lang="en-US" sz="12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6" name="矩形 1"/>
          <p:cNvSpPr/>
          <p:nvPr/>
        </p:nvSpPr>
        <p:spPr>
          <a:xfrm>
            <a:off x="5161061" y="3278856"/>
            <a:ext cx="4130749" cy="822005"/>
          </a:xfrm>
          <a:prstGeom prst="rect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  <a:effectLst>
            <a:glow rad="101520">
              <a:srgbClr val="FF88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7" name="矩形 6"/>
          <p:cNvSpPr/>
          <p:nvPr/>
        </p:nvSpPr>
        <p:spPr>
          <a:xfrm>
            <a:off x="1961188" y="3267743"/>
            <a:ext cx="1636185" cy="838843"/>
          </a:xfrm>
          <a:prstGeom prst="rect">
            <a:avLst/>
          </a:prstGeom>
          <a:solidFill>
            <a:schemeClr val="accent5">
              <a:alpha val="95000"/>
            </a:schemeClr>
          </a:solidFill>
          <a:ln w="28575">
            <a:solidFill>
              <a:srgbClr val="B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8" name="文本框 17"/>
          <p:cNvSpPr/>
          <p:nvPr/>
        </p:nvSpPr>
        <p:spPr>
          <a:xfrm>
            <a:off x="2212890" y="3529033"/>
            <a:ext cx="1168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Neutrinos</a:t>
            </a:r>
            <a:endParaRPr lang="en-US" sz="16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23A02E-F507-4E86-A6AC-23CBD1A886C0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7</a:t>
            </a:fld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Box 1"/>
          <p:cNvSpPr/>
          <p:nvPr/>
        </p:nvSpPr>
        <p:spPr>
          <a:xfrm>
            <a:off x="340920" y="309960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现状</a:t>
            </a:r>
            <a:r>
              <a:rPr lang="en-US" sz="4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| </a:t>
            </a:r>
            <a:r>
              <a:rPr lang="zh-CN" alt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多信使天文</a:t>
            </a:r>
            <a:endParaRPr lang="en-US" sz="32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90" name="图片 1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930" b="3487"/>
          <a:stretch/>
        </p:blipFill>
        <p:spPr>
          <a:xfrm>
            <a:off x="340920" y="1536480"/>
            <a:ext cx="7600320" cy="4120920"/>
          </a:xfrm>
          <a:prstGeom prst="rect">
            <a:avLst/>
          </a:prstGeom>
          <a:ln w="0">
            <a:noFill/>
          </a:ln>
        </p:spPr>
      </p:pic>
      <p:sp>
        <p:nvSpPr>
          <p:cNvPr id="291" name="矩形 4"/>
          <p:cNvSpPr/>
          <p:nvPr/>
        </p:nvSpPr>
        <p:spPr>
          <a:xfrm>
            <a:off x="1927440" y="1536480"/>
            <a:ext cx="6122160" cy="4205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92" name="图片 9"/>
          <p:cNvPicPr/>
          <p:nvPr/>
        </p:nvPicPr>
        <p:blipFill>
          <a:blip r:embed="rId4"/>
          <a:stretch/>
        </p:blipFill>
        <p:spPr>
          <a:xfrm>
            <a:off x="2054520" y="2752920"/>
            <a:ext cx="4663800" cy="2667600"/>
          </a:xfrm>
          <a:prstGeom prst="rect">
            <a:avLst/>
          </a:prstGeom>
          <a:ln w="28575">
            <a:noFill/>
          </a:ln>
        </p:spPr>
      </p:pic>
      <p:pic>
        <p:nvPicPr>
          <p:cNvPr id="293" name="Picture 6"/>
          <p:cNvPicPr/>
          <p:nvPr/>
        </p:nvPicPr>
        <p:blipFill>
          <a:blip r:embed="rId5"/>
          <a:stretch/>
        </p:blipFill>
        <p:spPr>
          <a:xfrm>
            <a:off x="6984360" y="2709360"/>
            <a:ext cx="4790880" cy="2754360"/>
          </a:xfrm>
          <a:prstGeom prst="rect">
            <a:avLst/>
          </a:prstGeom>
          <a:ln w="28575">
            <a:noFill/>
          </a:ln>
        </p:spPr>
      </p:pic>
      <p:sp>
        <p:nvSpPr>
          <p:cNvPr id="294" name="矩形 6"/>
          <p:cNvSpPr/>
          <p:nvPr/>
        </p:nvSpPr>
        <p:spPr>
          <a:xfrm>
            <a:off x="394560" y="2868480"/>
            <a:ext cx="1478520" cy="923040"/>
          </a:xfrm>
          <a:prstGeom prst="rect">
            <a:avLst/>
          </a:prstGeom>
          <a:solidFill>
            <a:schemeClr val="accent5">
              <a:alpha val="95000"/>
            </a:schemeClr>
          </a:solidFill>
          <a:ln w="28575">
            <a:solidFill>
              <a:srgbClr val="B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5" name="矩形 13"/>
          <p:cNvSpPr/>
          <p:nvPr/>
        </p:nvSpPr>
        <p:spPr>
          <a:xfrm>
            <a:off x="394560" y="3908160"/>
            <a:ext cx="1478520" cy="9230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6" name="TextBox 6"/>
          <p:cNvSpPr/>
          <p:nvPr/>
        </p:nvSpPr>
        <p:spPr>
          <a:xfrm>
            <a:off x="2354040" y="1703869"/>
            <a:ext cx="435096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中微子天文处于起步阶段，</a:t>
            </a:r>
            <a:endParaRPr lang="en-US" altLang="zh-CN" sz="2000" spc="-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开始看到点源的迹象</a:t>
            </a:r>
            <a:endParaRPr lang="en-US" sz="2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7" name="文本框 17"/>
          <p:cNvSpPr/>
          <p:nvPr/>
        </p:nvSpPr>
        <p:spPr>
          <a:xfrm>
            <a:off x="528480" y="3145680"/>
            <a:ext cx="12542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Neutrinos</a:t>
            </a:r>
            <a:endParaRPr lang="en-US" sz="1800" b="0" strike="noStrike" spc="-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8" name="文本框 19"/>
          <p:cNvSpPr/>
          <p:nvPr/>
        </p:nvSpPr>
        <p:spPr>
          <a:xfrm>
            <a:off x="528480" y="4033440"/>
            <a:ext cx="13442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Gamma Rays</a:t>
            </a:r>
            <a:endParaRPr lang="en-US" sz="1800" b="0" strike="noStrike" spc="-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9" name="矩形 20"/>
          <p:cNvSpPr/>
          <p:nvPr/>
        </p:nvSpPr>
        <p:spPr>
          <a:xfrm>
            <a:off x="376560" y="1847880"/>
            <a:ext cx="1505520" cy="930600"/>
          </a:xfrm>
          <a:prstGeom prst="rect">
            <a:avLst/>
          </a:prstGeom>
          <a:solidFill>
            <a:srgbClr val="F2F2F2">
              <a:alpha val="8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0" name="矩形 21"/>
          <p:cNvSpPr/>
          <p:nvPr/>
        </p:nvSpPr>
        <p:spPr>
          <a:xfrm>
            <a:off x="376560" y="5001120"/>
            <a:ext cx="1507320" cy="547200"/>
          </a:xfrm>
          <a:prstGeom prst="rect">
            <a:avLst/>
          </a:prstGeom>
          <a:solidFill>
            <a:srgbClr val="F2F2F2">
              <a:alpha val="8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1" name="矩形: 圆角 22"/>
          <p:cNvSpPr/>
          <p:nvPr/>
        </p:nvSpPr>
        <p:spPr>
          <a:xfrm>
            <a:off x="1991160" y="1289160"/>
            <a:ext cx="4790880" cy="4626720"/>
          </a:xfrm>
          <a:prstGeom prst="roundRect">
            <a:avLst>
              <a:gd name="adj" fmla="val 2973"/>
            </a:avLst>
          </a:prstGeom>
          <a:noFill/>
          <a:ln w="28575">
            <a:solidFill>
              <a:srgbClr val="FF8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2" name="矩形: 圆角 23"/>
          <p:cNvSpPr/>
          <p:nvPr/>
        </p:nvSpPr>
        <p:spPr>
          <a:xfrm>
            <a:off x="6984360" y="1283400"/>
            <a:ext cx="4790880" cy="4626720"/>
          </a:xfrm>
          <a:prstGeom prst="roundRect">
            <a:avLst>
              <a:gd name="adj" fmla="val 2973"/>
            </a:avLst>
          </a:prstGeom>
          <a:noFill/>
          <a:ln w="28575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3" name="TextBox 6"/>
          <p:cNvSpPr/>
          <p:nvPr/>
        </p:nvSpPr>
        <p:spPr>
          <a:xfrm>
            <a:off x="7365240" y="1760648"/>
            <a:ext cx="441000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黑色所示区域：对伽马光子不透明，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对中微子却是透明的。</a:t>
            </a:r>
            <a:endParaRPr lang="en-US" sz="20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4" name="椭圆 26"/>
          <p:cNvSpPr/>
          <p:nvPr/>
        </p:nvSpPr>
        <p:spPr>
          <a:xfrm>
            <a:off x="2125080" y="1935360"/>
            <a:ext cx="151920" cy="151920"/>
          </a:xfrm>
          <a:prstGeom prst="ellipse">
            <a:avLst/>
          </a:prstGeom>
          <a:solidFill>
            <a:srgbClr val="EE7D31"/>
          </a:solidFill>
          <a:ln>
            <a:solidFill>
              <a:srgbClr val="F0F0F0"/>
            </a:solidFill>
          </a:ln>
          <a:effectLst>
            <a:outerShdw blurRad="127080" dist="37674" dir="18900000" algn="b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5" name="椭圆 27"/>
          <p:cNvSpPr/>
          <p:nvPr/>
        </p:nvSpPr>
        <p:spPr>
          <a:xfrm>
            <a:off x="7119720" y="1935360"/>
            <a:ext cx="151920" cy="1519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0F0F0"/>
            </a:solidFill>
          </a:ln>
          <a:effectLst>
            <a:outerShdw blurRad="127080" dist="37674" dir="18900000" algn="bl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F619C7-FF39-4763-90EE-CA62EB1F19E3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8</a:t>
            </a:fld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18"/>
          <p:cNvPicPr/>
          <p:nvPr/>
        </p:nvPicPr>
        <p:blipFill>
          <a:blip r:embed="rId3"/>
          <a:stretch/>
        </p:blipFill>
        <p:spPr>
          <a:xfrm>
            <a:off x="528120" y="3697238"/>
            <a:ext cx="6944040" cy="2269800"/>
          </a:xfrm>
          <a:prstGeom prst="rect">
            <a:avLst/>
          </a:prstGeom>
          <a:ln w="0">
            <a:solidFill>
              <a:srgbClr val="C9CED5"/>
            </a:solidFill>
          </a:ln>
        </p:spPr>
      </p:pic>
      <p:sp>
        <p:nvSpPr>
          <p:cNvPr id="307" name="TextBox 1"/>
          <p:cNvSpPr/>
          <p:nvPr/>
        </p:nvSpPr>
        <p:spPr>
          <a:xfrm>
            <a:off x="243720" y="1706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-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现状</a:t>
            </a:r>
            <a:r>
              <a:rPr lang="en-US" sz="4000" b="0" strike="noStrike" spc="-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|</a:t>
            </a:r>
            <a:r>
              <a:rPr lang="en-US" sz="2800" b="0" strike="noStrike" spc="-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200" spc="-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机遇和挑战</a:t>
            </a:r>
            <a:endParaRPr lang="en-US" sz="3200" b="0" strike="noStrike" spc="-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8" name="TextBox 2"/>
          <p:cNvSpPr/>
          <p:nvPr/>
        </p:nvSpPr>
        <p:spPr>
          <a:xfrm>
            <a:off x="1440" y="780815"/>
            <a:ext cx="12190560" cy="226070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相比于冰，同等规模探测器放置于</a:t>
            </a:r>
            <a:r>
              <a:rPr lang="zh-CN" alt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水介质中</a:t>
            </a:r>
            <a:r>
              <a:rPr lang="zh-CN" altLang="en-US" sz="240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具有</a:t>
            </a:r>
            <a:r>
              <a:rPr lang="zh-CN" alt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更优的角分辨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：</a:t>
            </a:r>
            <a:r>
              <a:rPr lang="zh-CN" altLang="en-US" sz="2400" b="1" spc="-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应该选择水介质</a:t>
            </a:r>
            <a:endParaRPr lang="en-US" sz="2400" b="1" strike="noStrike" spc="-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8km</a:t>
            </a:r>
            <a:r>
              <a:rPr lang="en-US" sz="2400" b="1" strike="noStrike" spc="-1" baseline="33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en-US" sz="2400" b="0" strike="noStrike" spc="-1" baseline="33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的规模</a:t>
            </a: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不足以对</a:t>
            </a:r>
            <a:r>
              <a:rPr lang="en-US" altLang="zh-CN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&gt;</a:t>
            </a:r>
            <a:r>
              <a:rPr lang="en-US" altLang="zh-CN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100TeV</a:t>
            </a:r>
            <a:r>
              <a:rPr lang="zh-CN" alt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中微子源</a:t>
            </a: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进行有效观测：</a:t>
            </a:r>
            <a:r>
              <a:rPr lang="zh-CN" altLang="en-US" sz="2400" b="1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必须有更大的灵敏度</a:t>
            </a:r>
            <a:endParaRPr lang="en-US" sz="2400" b="1" strike="noStrike" spc="-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Gen2</a:t>
            </a: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位于极地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对于赤纬小于</a:t>
            </a:r>
            <a:r>
              <a:rPr lang="en-US" altLang="zh-CN" sz="2400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&lt; -5</a:t>
            </a:r>
            <a:r>
              <a:rPr lang="en-US" altLang="zh-CN" sz="2400" spc="-1" baseline="30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的高能中微子源</a:t>
            </a:r>
            <a:r>
              <a:rPr lang="zh-CN" alt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不灵敏：</a:t>
            </a:r>
            <a:r>
              <a:rPr lang="zh-CN" altLang="en-US" sz="2400" b="1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选择较低的纬度</a:t>
            </a:r>
            <a:endParaRPr lang="en-US" sz="2400" b="1" strike="noStrike" spc="-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840" indent="-285840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IceCube-Gen2 </a:t>
            </a:r>
            <a:r>
              <a:rPr lang="zh-CN" alt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预期在</a:t>
            </a: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2024-2033</a:t>
            </a:r>
            <a:r>
              <a:rPr lang="zh-CN" alt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zh-CN" altLang="en-US" sz="240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完成建设：</a:t>
            </a:r>
            <a:r>
              <a:rPr lang="zh-CN" altLang="en-US" sz="2400" b="1" spc="-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应该尽快实施我们的计划</a:t>
            </a:r>
            <a:endParaRPr lang="en-US" sz="2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9" name="TextShape 5"/>
          <p:cNvSpPr/>
          <p:nvPr/>
        </p:nvSpPr>
        <p:spPr>
          <a:xfrm>
            <a:off x="2139978" y="5950357"/>
            <a:ext cx="3675102" cy="68027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720" tIns="54360" rIns="108720" bIns="5436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Optical array (120 new strings, 8km</a:t>
            </a:r>
            <a:r>
              <a:rPr lang="en-US" sz="1600" b="0" strike="noStrike" spc="-1" baseline="330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 </a:t>
            </a:r>
            <a:r>
              <a:rPr lang="en-US" sz="16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sz="16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high energy neutrinos: TeV-100 PeV </a:t>
            </a:r>
            <a:endParaRPr lang="en-US" sz="16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0" name="矩形 1"/>
          <p:cNvSpPr/>
          <p:nvPr/>
        </p:nvSpPr>
        <p:spPr>
          <a:xfrm>
            <a:off x="2349360" y="4026638"/>
            <a:ext cx="1476360" cy="173016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101520">
              <a:srgbClr val="0064B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1" name="文本框 2"/>
          <p:cNvSpPr/>
          <p:nvPr/>
        </p:nvSpPr>
        <p:spPr>
          <a:xfrm>
            <a:off x="335041" y="5937338"/>
            <a:ext cx="1900800" cy="736568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500km</a:t>
            </a:r>
            <a:r>
              <a:rPr lang="en-US" sz="1200" b="0" strike="noStrike" spc="-1" baseline="330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en-US" sz="12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radio array</a:t>
            </a:r>
            <a:endParaRPr lang="en-US" sz="12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UHE neutrinos (&gt;100 PeV</a:t>
            </a:r>
            <a:r>
              <a:rPr lang="zh-CN" sz="12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en-US" sz="12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2" name="文本框 12"/>
          <p:cNvSpPr/>
          <p:nvPr/>
        </p:nvSpPr>
        <p:spPr>
          <a:xfrm>
            <a:off x="5815080" y="6001958"/>
            <a:ext cx="1639440" cy="292152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0" strike="noStrike" spc="-1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neutrino physics</a:t>
            </a:r>
            <a:endParaRPr lang="en-US" sz="1200" b="0" strike="noStrike" spc="-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313" name="表格 1"/>
          <p:cNvGraphicFramePr/>
          <p:nvPr>
            <p:extLst>
              <p:ext uri="{D42A27DB-BD31-4B8C-83A1-F6EECF244321}">
                <p14:modId xmlns:p14="http://schemas.microsoft.com/office/powerpoint/2010/main" val="3959051935"/>
              </p:ext>
            </p:extLst>
          </p:nvPr>
        </p:nvGraphicFramePr>
        <p:xfrm>
          <a:off x="7832319" y="4183912"/>
          <a:ext cx="4149855" cy="2110199"/>
        </p:xfrm>
        <a:graphic>
          <a:graphicData uri="http://schemas.openxmlformats.org/drawingml/2006/table">
            <a:tbl>
              <a:tblPr/>
              <a:tblGrid>
                <a:gridCol w="1383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869">
                <a:tc>
                  <a:txBody>
                    <a:bodyPr/>
                    <a:lstStyle/>
                    <a:p>
                      <a:endParaRPr lang="zh-CN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6480">
                      <a:noFill/>
                    </a:lnT>
                    <a:lnB w="6480">
                      <a:noFill/>
                    </a:lnB>
                    <a:solidFill>
                      <a:srgbClr val="778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="1" strike="noStrike" spc="-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Tracks </a:t>
                      </a:r>
                      <a:endParaRPr lang="en-US" sz="1200" b="0" strike="noStrike" spc="-1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="1" strike="noStrike" spc="-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( TeV)</a:t>
                      </a:r>
                      <a:endParaRPr lang="en-US" sz="1200" b="0" strike="noStrike" spc="-1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480">
                      <a:noFill/>
                    </a:lnT>
                    <a:lnB w="6480">
                      <a:noFill/>
                    </a:lnB>
                    <a:solidFill>
                      <a:srgbClr val="778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="1" strike="noStrike" spc="-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Cascades</a:t>
                      </a:r>
                      <a:endParaRPr lang="en-US" sz="1200" b="0" strike="noStrike" spc="-1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6480">
                      <a:noFill/>
                    </a:lnT>
                    <a:lnB w="6480">
                      <a:noFill/>
                    </a:lnB>
                    <a:solidFill>
                      <a:srgbClr val="778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92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IceCube</a:t>
                      </a:r>
                      <a:endParaRPr lang="en-US" sz="1200" b="1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6480">
                      <a:noFill/>
                    </a:lnT>
                    <a:lnB w="9360">
                      <a:solidFill>
                        <a:srgbClr val="77849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~0.4° </a:t>
                      </a:r>
                      <a:endParaRPr lang="en-US" sz="1200" b="0" strike="noStrike" spc="-1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480">
                      <a:noFill/>
                    </a:lnT>
                    <a:lnB w="9360">
                      <a:solidFill>
                        <a:srgbClr val="77849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&gt; 10° </a:t>
                      </a:r>
                      <a:endParaRPr lang="en-US" sz="1200" b="0" strike="noStrike" spc="-1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6480">
                      <a:noFill/>
                    </a:lnT>
                    <a:lnB w="9360">
                      <a:solidFill>
                        <a:srgbClr val="778495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47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KM3NeT-ARCA</a:t>
                      </a:r>
                      <a:endParaRPr lang="en-US" sz="1200" b="1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~0.1° </a:t>
                      </a:r>
                      <a:endParaRPr lang="en-US" sz="1200" b="0" strike="noStrike" spc="-1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≳ 1°</a:t>
                      </a:r>
                      <a:endParaRPr lang="en-US" sz="1200" b="0" strike="noStrike" spc="-1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9360">
                      <a:solidFill>
                        <a:srgbClr val="778495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92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Baikal-GVD</a:t>
                      </a:r>
                      <a:endParaRPr lang="en-US" sz="1200" b="1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6480"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648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~0.5° </a:t>
                      </a:r>
                      <a:endParaRPr lang="en-US" sz="1200" b="0" strike="noStrike" spc="-1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648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 3°~4°</a:t>
                      </a:r>
                      <a:endParaRPr lang="en-US" sz="1200" b="0" strike="noStrike" spc="-1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480">
                      <a:noFill/>
                    </a:lnR>
                    <a:lnT w="9360">
                      <a:solidFill>
                        <a:srgbClr val="778495"/>
                      </a:solidFill>
                    </a:lnT>
                    <a:lnB w="648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4" name="TextBox 27"/>
          <p:cNvSpPr/>
          <p:nvPr/>
        </p:nvSpPr>
        <p:spPr>
          <a:xfrm>
            <a:off x="608040" y="3249038"/>
            <a:ext cx="2817736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IceCube-Gen2</a:t>
            </a:r>
            <a:r>
              <a:rPr lang="zh-CN" altLang="en-US" sz="1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探测器设置俯视图</a:t>
            </a:r>
            <a:endParaRPr lang="en-US" sz="1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15" name="Straight Connector 29"/>
          <p:cNvCxnSpPr/>
          <p:nvPr/>
        </p:nvCxnSpPr>
        <p:spPr>
          <a:xfrm>
            <a:off x="528120" y="3326078"/>
            <a:ext cx="720" cy="154440"/>
          </a:xfrm>
          <a:prstGeom prst="straightConnector1">
            <a:avLst/>
          </a:prstGeom>
          <a:ln w="38100" cap="rnd">
            <a:solidFill>
              <a:srgbClr val="000000"/>
            </a:solidFill>
            <a:round/>
          </a:ln>
        </p:spPr>
      </p:cxnSp>
      <p:sp>
        <p:nvSpPr>
          <p:cNvPr id="316" name="TextBox 32"/>
          <p:cNvSpPr/>
          <p:nvPr/>
        </p:nvSpPr>
        <p:spPr>
          <a:xfrm>
            <a:off x="7869240" y="3693223"/>
            <a:ext cx="3127948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实验角分辨</a:t>
            </a:r>
            <a:endParaRPr lang="en-US" sz="1400" b="0" strike="noStrike" spc="-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17" name="Straight Connector 33"/>
          <p:cNvCxnSpPr/>
          <p:nvPr/>
        </p:nvCxnSpPr>
        <p:spPr>
          <a:xfrm>
            <a:off x="7869240" y="3750282"/>
            <a:ext cx="720" cy="154440"/>
          </a:xfrm>
          <a:prstGeom prst="straightConnector1">
            <a:avLst/>
          </a:prstGeom>
          <a:ln w="38100" cap="rnd">
            <a:solidFill>
              <a:srgbClr val="000000"/>
            </a:solidFill>
            <a:round/>
          </a:ln>
        </p:spPr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4880E9-98A1-4B16-9B6B-E9DA0486C674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B7743D-DDED-4B81-8CBD-C38314D01547}" type="slidenum">
              <a:rPr lang="en-US" altLang="zh-CN" smtClean="0"/>
              <a:t>9</a:t>
            </a:fld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96355;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C3D7F"/>
      </a:accent1>
      <a:accent2>
        <a:srgbClr val="1363AC"/>
      </a:accent2>
      <a:accent3>
        <a:srgbClr val="2A9136"/>
      </a:accent3>
      <a:accent4>
        <a:srgbClr val="52B443"/>
      </a:accent4>
      <a:accent5>
        <a:srgbClr val="FF8800"/>
      </a:accent5>
      <a:accent6>
        <a:srgbClr val="FF3F00"/>
      </a:accent6>
      <a:hlink>
        <a:srgbClr val="0C3D7F"/>
      </a:hlink>
      <a:folHlink>
        <a:srgbClr val="BFBFB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C3D7F"/>
      </a:accent1>
      <a:accent2>
        <a:srgbClr val="1363AC"/>
      </a:accent2>
      <a:accent3>
        <a:srgbClr val="2A9136"/>
      </a:accent3>
      <a:accent4>
        <a:srgbClr val="52B443"/>
      </a:accent4>
      <a:accent5>
        <a:srgbClr val="FF8800"/>
      </a:accent5>
      <a:accent6>
        <a:srgbClr val="FF3F00"/>
      </a:accent6>
      <a:hlink>
        <a:srgbClr val="0C3D7F"/>
      </a:hlink>
      <a:folHlink>
        <a:srgbClr val="BFBFB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igned by iSlide">
  <a:themeElements>
    <a:clrScheme name="iSlide VI标准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005CB0"/>
      </a:accent1>
      <a:accent2>
        <a:srgbClr val="1C8ED6"/>
      </a:accent2>
      <a:accent3>
        <a:srgbClr val="1B4876"/>
      </a:accent3>
      <a:accent4>
        <a:srgbClr val="294D71"/>
      </a:accent4>
      <a:accent5>
        <a:srgbClr val="3A546F"/>
      </a:accent5>
      <a:accent6>
        <a:srgbClr val="4B5C6D"/>
      </a:accent6>
      <a:hlink>
        <a:srgbClr val="F84D4D"/>
      </a:hlink>
      <a:folHlink>
        <a:srgbClr val="97979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8495"/>
      </a:dk2>
      <a:lt2>
        <a:srgbClr val="F0F0F0"/>
      </a:lt2>
      <a:accent1>
        <a:srgbClr val="0C3D7F"/>
      </a:accent1>
      <a:accent2>
        <a:srgbClr val="1363AC"/>
      </a:accent2>
      <a:accent3>
        <a:srgbClr val="2A9136"/>
      </a:accent3>
      <a:accent4>
        <a:srgbClr val="52B443"/>
      </a:accent4>
      <a:accent5>
        <a:srgbClr val="FF8800"/>
      </a:accent5>
      <a:accent6>
        <a:srgbClr val="FF3F00"/>
      </a:accent6>
      <a:hlink>
        <a:srgbClr val="0C3D7F"/>
      </a:hlink>
      <a:folHlink>
        <a:srgbClr val="BFBFB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27964</TotalTime>
  <Words>1441</Words>
  <Application>Microsoft Office PowerPoint</Application>
  <PresentationFormat>宽屏</PresentationFormat>
  <Paragraphs>274</Paragraphs>
  <Slides>24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DejaVu Sans</vt:lpstr>
      <vt:lpstr>微软雅黑</vt:lpstr>
      <vt:lpstr>Arial</vt:lpstr>
      <vt:lpstr>Cambria</vt:lpstr>
      <vt:lpstr>Symbol</vt:lpstr>
      <vt:lpstr>Times New Roman</vt:lpstr>
      <vt:lpstr>Wingdings</vt:lpstr>
      <vt:lpstr>Office 主题​​</vt:lpstr>
      <vt:lpstr>Office 主题​​</vt:lpstr>
      <vt:lpstr>Designed by iSlide</vt:lpstr>
      <vt:lpstr>PowerPoint 演示文稿</vt:lpstr>
      <vt:lpstr>PowerPoint 演示文稿</vt:lpstr>
      <vt:lpstr>物理目标和现状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高能中微子望远镜项目 （high energy neutrino telescope）</vt:lpstr>
      <vt:lpstr>PowerPoint 演示文稿</vt:lpstr>
      <vt:lpstr>探测器设计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超高能中微子望远镜阵列</dc:title>
  <dc:subject/>
  <dc:creator>Mingjun Chen</dc:creator>
  <dc:description/>
  <cp:lastModifiedBy>CZ</cp:lastModifiedBy>
  <cp:revision>829</cp:revision>
  <dcterms:created xsi:type="dcterms:W3CDTF">2021-11-24T08:45:51Z</dcterms:created>
  <dcterms:modified xsi:type="dcterms:W3CDTF">2022-10-19T06:30:14Z</dcterms:modified>
  <dc:language>zh-CN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Widescreen</vt:lpwstr>
  </property>
  <property fmtid="{D5CDD505-2E9C-101B-9397-08002B2CF9AE}" pid="4" name="Slides">
    <vt:i4>23</vt:i4>
  </property>
</Properties>
</file>