
<file path=[Content_Types].xml><?xml version="1.0" encoding="utf-8"?>
<Types xmlns="http://schemas.openxmlformats.org/package/2006/content-types">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tags/tag285.xml" ContentType="application/vnd.openxmlformats-officedocument.presentationml.tags+xml"/>
  <Override PartName="/ppt/tags/tag569.xml" ContentType="application/vnd.openxmlformats-officedocument.presentationml.tags+xml"/>
  <Override PartName="/ppt/tags/tag632.xml" ContentType="application/vnd.openxmlformats-officedocument.presentationml.tags+xml"/>
  <Override PartName="/ppt/tags/tag424.xml" ContentType="application/vnd.openxmlformats-officedocument.presentationml.tags+xml"/>
  <Override PartName="/ppt/tags/tag471.xml" ContentType="application/vnd.openxmlformats-officedocument.presentationml.tags+xml"/>
  <Override PartName="/ppt/tags/tag610.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216.xml" ContentType="application/vnd.openxmlformats-officedocument.presentationml.tags+xml"/>
  <Override PartName="/ppt/tags/tag263.xml" ContentType="application/vnd.openxmlformats-officedocument.presentationml.tags+xml"/>
  <Override PartName="/ppt/tags/tag402.xml" ContentType="application/vnd.openxmlformats-officedocument.presentationml.tags+xml"/>
  <Override PartName="/ppt/tags/tag547.xml" ContentType="application/vnd.openxmlformats-officedocument.presentationml.tags+xml"/>
  <Override PartName="/ppt/tags/tag594.xml" ContentType="application/vnd.openxmlformats-officedocument.presentationml.tags+xml"/>
  <Default Extension="xml" ContentType="application/xml"/>
  <Override PartName="/ppt/tags/tag38.xml" ContentType="application/vnd.openxmlformats-officedocument.presentationml.tags+xml"/>
  <Override PartName="/ppt/tags/tag85.xml" ContentType="application/vnd.openxmlformats-officedocument.presentationml.tags+xml"/>
  <Override PartName="/ppt/tags/tag241.xml" ContentType="application/vnd.openxmlformats-officedocument.presentationml.tags+xml"/>
  <Override PartName="/ppt/tags/tag339.xml" ContentType="application/vnd.openxmlformats-officedocument.presentationml.tags+xml"/>
  <Override PartName="/ppt/tags/tag386.xml" ContentType="application/vnd.openxmlformats-officedocument.presentationml.tags+xml"/>
  <Override PartName="/ppt/tags/tag525.xml" ContentType="application/vnd.openxmlformats-officedocument.presentationml.tags+xml"/>
  <Override PartName="/ppt/tags/tag572.xml" ContentType="application/vnd.openxmlformats-officedocument.presentationml.tags+xml"/>
  <Override PartName="/ppt/tags/tag16.xml" ContentType="application/vnd.openxmlformats-officedocument.presentationml.tags+xml"/>
  <Override PartName="/ppt/tags/tag63.xml" ContentType="application/vnd.openxmlformats-officedocument.presentationml.tags+xml"/>
  <Override PartName="/ppt/tags/tag178.xml" ContentType="application/vnd.openxmlformats-officedocument.presentationml.tags+xml"/>
  <Override PartName="/ppt/tags/tag317.xml" ContentType="application/vnd.openxmlformats-officedocument.presentationml.tags+xml"/>
  <Override PartName="/ppt/tags/tag364.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487.xml" ContentType="application/vnd.openxmlformats-officedocument.presentationml.tags+xml"/>
  <Override PartName="/ppt/tags/tag503.xml" ContentType="application/vnd.openxmlformats-officedocument.presentationml.tags+xml"/>
  <Override PartName="/ppt/tags/tag550.xml" ContentType="application/vnd.openxmlformats-officedocument.presentationml.tags+xml"/>
  <Override PartName="/ppt/tags/tag41.xml" ContentType="application/vnd.openxmlformats-officedocument.presentationml.tags+xml"/>
  <Override PartName="/ppt/tags/tag279.xml" ContentType="application/vnd.openxmlformats-officedocument.presentationml.tags+xml"/>
  <Override PartName="/ppt/tags/tag342.xml" ContentType="application/vnd.openxmlformats-officedocument.presentationml.tags+xml"/>
  <Override PartName="/ppt/tags/tag626.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tags/tag320.xml" ContentType="application/vnd.openxmlformats-officedocument.presentationml.tags+xml"/>
  <Override PartName="/ppt/tags/tag418.xml" ContentType="application/vnd.openxmlformats-officedocument.presentationml.tags+xml"/>
  <Override PartName="/ppt/tags/tag465.xml" ContentType="application/vnd.openxmlformats-officedocument.presentationml.tags+xml"/>
  <Override PartName="/ppt/slides/slide19.xml" ContentType="application/vnd.openxmlformats-officedocument.presentationml.slide+xml"/>
  <Default Extension="png" ContentType="image/png"/>
  <Override PartName="/ppt/tags/tag112.xml" ContentType="application/vnd.openxmlformats-officedocument.presentationml.tags+xml"/>
  <Override PartName="/ppt/tags/tag257.xml" ContentType="application/vnd.openxmlformats-officedocument.presentationml.tags+xml"/>
  <Override PartName="/ppt/tags/tag588.xml" ContentType="application/vnd.openxmlformats-officedocument.presentationml.tags+xml"/>
  <Override PartName="/ppt/tags/tag60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443.xml" ContentType="application/vnd.openxmlformats-officedocument.presentationml.tags+xml"/>
  <Override PartName="/ppt/tags/tag490.xml" ContentType="application/vnd.openxmlformats-officedocument.presentationml.tags+xml"/>
  <Default Extension="emf" ContentType="image/x-emf"/>
  <Override PartName="/ppt/tags/tag235.xml" ContentType="application/vnd.openxmlformats-officedocument.presentationml.tags+xml"/>
  <Override PartName="/ppt/tags/tag282.xml" ContentType="application/vnd.openxmlformats-officedocument.presentationml.tags+xml"/>
  <Override PartName="/ppt/tags/tag421.xml" ContentType="application/vnd.openxmlformats-officedocument.presentationml.tags+xml"/>
  <Override PartName="/ppt/tags/tag519.xml" ContentType="application/vnd.openxmlformats-officedocument.presentationml.tags+xml"/>
  <Override PartName="/ppt/tags/tag566.xml" ContentType="application/vnd.openxmlformats-officedocument.presentationml.tags+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ppt/tags/tag260.xml" ContentType="application/vnd.openxmlformats-officedocument.presentationml.tags+xml"/>
  <Override PartName="/ppt/tags/tag358.xml" ContentType="application/vnd.openxmlformats-officedocument.presentationml.tags+xml"/>
  <Override PartName="/ppt/tags/tag544.xml" ContentType="application/vnd.openxmlformats-officedocument.presentationml.tags+xml"/>
  <Override PartName="/ppt/tags/tag591.xml" ContentType="application/vnd.openxmlformats-officedocument.presentationml.tags+xml"/>
  <Override PartName="/ppt/tags/tag35.xml" ContentType="application/vnd.openxmlformats-officedocument.presentationml.tags+xml"/>
  <Override PartName="/ppt/tags/tag82.xml" ContentType="application/vnd.openxmlformats-officedocument.presentationml.tags+xml"/>
  <Override PartName="/ppt/tags/tag197.xml" ContentType="application/vnd.openxmlformats-officedocument.presentationml.tags+xml"/>
  <Override PartName="/ppt/tags/tag336.xml" ContentType="application/vnd.openxmlformats-officedocument.presentationml.tags+xml"/>
  <Override PartName="/ppt/tags/tag383.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459.xml" ContentType="application/vnd.openxmlformats-officedocument.presentationml.tags+xml"/>
  <Override PartName="/ppt/tags/tag522.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298.xml" ContentType="application/vnd.openxmlformats-officedocument.presentationml.tags+xml"/>
  <Override PartName="/ppt/tags/tag314.xml" ContentType="application/vnd.openxmlformats-officedocument.presentationml.tags+xml"/>
  <Override PartName="/ppt/tags/tag361.xml" ContentType="application/vnd.openxmlformats-officedocument.presentationml.tags+xml"/>
  <Override PartName="/ppt/tags/tag500.xml" ContentType="application/vnd.openxmlformats-officedocument.presentationml.tags+xml"/>
  <Override PartName="/ppt/tags/tag106.xml" ContentType="application/vnd.openxmlformats-officedocument.presentationml.tags+xml"/>
  <Override PartName="/ppt/tags/tag153.xml" ContentType="application/vnd.openxmlformats-officedocument.presentationml.tags+xml"/>
  <Override PartName="/ppt/tags/tag437.xml" ContentType="application/vnd.openxmlformats-officedocument.presentationml.tags+xml"/>
  <Override PartName="/ppt/tags/tag484.xml" ContentType="application/vnd.openxmlformats-officedocument.presentationml.tags+xml"/>
  <Override PartName="/ppt/tags/tag623.xml" ContentType="application/vnd.openxmlformats-officedocument.presentationml.tags+xml"/>
  <Override PartName="/ppt/tags/tag131.xml" ContentType="application/vnd.openxmlformats-officedocument.presentationml.tags+xml"/>
  <Override PartName="/ppt/tags/tag229.xml" ContentType="application/vnd.openxmlformats-officedocument.presentationml.tags+xml"/>
  <Override PartName="/ppt/tags/tag276.xml" ContentType="application/vnd.openxmlformats-officedocument.presentationml.tags+xml"/>
  <Override PartName="/ppt/tags/tag415.xml" ContentType="application/vnd.openxmlformats-officedocument.presentationml.tags+xml"/>
  <Override PartName="/ppt/tags/tag462.xml" ContentType="application/vnd.openxmlformats-officedocument.presentationml.tags+xml"/>
  <Override PartName="/ppt/tags/tag98.xml" ContentType="application/vnd.openxmlformats-officedocument.presentationml.tags+xml"/>
  <Override PartName="/ppt/tags/tag207.xml" ContentType="application/vnd.openxmlformats-officedocument.presentationml.tags+xml"/>
  <Override PartName="/ppt/tags/tag254.xml" ContentType="application/vnd.openxmlformats-officedocument.presentationml.tags+xml"/>
  <Override PartName="/ppt/tags/tag399.xml" ContentType="application/vnd.openxmlformats-officedocument.presentationml.tags+xml"/>
  <Override PartName="/ppt/tags/tag601.xml" ContentType="application/vnd.openxmlformats-officedocument.presentationml.tags+xml"/>
  <Override PartName="/ppt/slides/slide16.xml" ContentType="application/vnd.openxmlformats-officedocument.presentationml.slide+xml"/>
  <Override PartName="/ppt/tags/tag2.xml" ContentType="application/vnd.openxmlformats-officedocument.presentationml.tags+xml"/>
  <Override PartName="/ppt/tags/tag440.xml" ContentType="application/vnd.openxmlformats-officedocument.presentationml.tags+xml"/>
  <Override PartName="/ppt/tags/tag538.xml" ContentType="application/vnd.openxmlformats-officedocument.presentationml.tags+xml"/>
  <Override PartName="/ppt/tags/tag585.xml" ContentType="application/vnd.openxmlformats-officedocument.presentationml.tags+xml"/>
  <Override PartName="/ppt/tags/tag2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tags/tag377.xml" ContentType="application/vnd.openxmlformats-officedocument.presentationml.tags+xml"/>
  <Override PartName="/ppt/tags/tag516.xml" ContentType="application/vnd.openxmlformats-officedocument.presentationml.tags+xml"/>
  <Override PartName="/ppt/tags/tag563.xml" ContentType="application/vnd.openxmlformats-officedocument.presentationml.tags+xml"/>
  <Override PartName="/ppt/tags/tag54.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308.xml" ContentType="application/vnd.openxmlformats-officedocument.presentationml.tags+xml"/>
  <Override PartName="/ppt/tags/tag355.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tags/tag478.xml" ContentType="application/vnd.openxmlformats-officedocument.presentationml.tags+xml"/>
  <Override PartName="/ppt/tags/tag541.xml" ContentType="application/vnd.openxmlformats-officedocument.presentationml.tags+xml"/>
  <Override PartName="/ppt/tags/tag32.xml" ContentType="application/vnd.openxmlformats-officedocument.presentationml.tags+xml"/>
  <Override PartName="/ppt/tags/tag333.xml" ContentType="application/vnd.openxmlformats-officedocument.presentationml.tags+xml"/>
  <Override PartName="/ppt/tags/tag380.xml" ContentType="application/vnd.openxmlformats-officedocument.presentationml.tags+xml"/>
  <Override PartName="/ppt/tags/tag617.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125.xml" ContentType="application/vnd.openxmlformats-officedocument.presentationml.tags+xml"/>
  <Override PartName="/ppt/tags/tag172.xml" ContentType="application/vnd.openxmlformats-officedocument.presentationml.tags+xml"/>
  <Override PartName="/ppt/tags/tag311.xml" ContentType="application/vnd.openxmlformats-officedocument.presentationml.tags+xml"/>
  <Override PartName="/ppt/tags/tag409.xml" ContentType="application/vnd.openxmlformats-officedocument.presentationml.tags+xml"/>
  <Override PartName="/ppt/tags/tag456.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tags/tag150.xml" ContentType="application/vnd.openxmlformats-officedocument.presentationml.tags+xml"/>
  <Override PartName="/ppt/tags/tag248.xml" ContentType="application/vnd.openxmlformats-officedocument.presentationml.tags+xml"/>
  <Override PartName="/ppt/tags/tag295.xml" ContentType="application/vnd.openxmlformats-officedocument.presentationml.tags+xml"/>
  <Override PartName="/ppt/tags/tag434.xml" ContentType="application/vnd.openxmlformats-officedocument.presentationml.tags+xml"/>
  <Override PartName="/ppt/tags/tag481.xml" ContentType="application/vnd.openxmlformats-officedocument.presentationml.tags+xml"/>
  <Override PartName="/ppt/tags/tag579.xml" ContentType="application/vnd.openxmlformats-officedocument.presentationml.tags+xml"/>
  <Override PartName="/ppt/tags/tag226.xml" ContentType="application/vnd.openxmlformats-officedocument.presentationml.tags+xml"/>
  <Override PartName="/ppt/tags/tag273.xml" ContentType="application/vnd.openxmlformats-officedocument.presentationml.tags+xml"/>
  <Override PartName="/ppt/tags/tag620.xml" ContentType="application/vnd.openxmlformats-officedocument.presentationml.tags+xml"/>
  <Override PartName="/ppt/tags/tag412.xml" ContentType="application/vnd.openxmlformats-officedocument.presentationml.tags+xml"/>
  <Override PartName="/ppt/tags/tag557.xml" ContentType="application/vnd.openxmlformats-officedocument.presentationml.tags+xml"/>
  <Override PartName="/ppt/slides/slide13.xml" ContentType="application/vnd.openxmlformats-officedocument.presentationml.slide+xml"/>
  <Override PartName="/ppt/tags/tag48.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204.xml" ContentType="application/vnd.openxmlformats-officedocument.presentationml.tags+xml"/>
  <Override PartName="/ppt/tags/tag251.xml" ContentType="application/vnd.openxmlformats-officedocument.presentationml.tags+xml"/>
  <Override PartName="/ppt/tags/tag349.xml" ContentType="application/vnd.openxmlformats-officedocument.presentationml.tags+xml"/>
  <Override PartName="/ppt/tags/tag396.xml" ContentType="application/vnd.openxmlformats-officedocument.presentationml.tags+xml"/>
  <Override PartName="/ppt/tags/tag535.xml" ContentType="application/vnd.openxmlformats-officedocument.presentationml.tags+xml"/>
  <Override PartName="/ppt/tags/tag582.xml" ContentType="application/vnd.openxmlformats-officedocument.presentationml.tags+xml"/>
  <Override PartName="/ppt/tags/tag26.xml" ContentType="application/vnd.openxmlformats-officedocument.presentationml.tags+xml"/>
  <Override PartName="/ppt/tags/tag73.xml" ContentType="application/vnd.openxmlformats-officedocument.presentationml.tags+xml"/>
  <Override PartName="/ppt/tags/tag327.xml" ContentType="application/vnd.openxmlformats-officedocument.presentationml.tags+xml"/>
  <Override PartName="/ppt/tags/tag374.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tags/tag497.xml" ContentType="application/vnd.openxmlformats-officedocument.presentationml.tags+xml"/>
  <Override PartName="/ppt/tags/tag513.xml" ContentType="application/vnd.openxmlformats-officedocument.presentationml.tags+xml"/>
  <Override PartName="/ppt/tags/tag560.xml" ContentType="application/vnd.openxmlformats-officedocument.presentationml.tags+xml"/>
  <Override PartName="/ppt/tags/tag51.xml" ContentType="application/vnd.openxmlformats-officedocument.presentationml.tags+xml"/>
  <Override PartName="/ppt/tags/tag289.xml" ContentType="application/vnd.openxmlformats-officedocument.presentationml.tags+xml"/>
  <Override PartName="/ppt/tags/tag305.xml" ContentType="application/vnd.openxmlformats-officedocument.presentationml.tags+xml"/>
  <Override PartName="/ppt/tags/tag352.xml" ContentType="application/vnd.openxmlformats-officedocument.presentationml.tags+xml"/>
  <Override PartName="/ppt/tags/tag636.xml" ContentType="application/vnd.openxmlformats-officedocument.presentationml.tags+xml"/>
  <Override PartName="/ppt/tags/tag144.xml" ContentType="application/vnd.openxmlformats-officedocument.presentationml.tags+xml"/>
  <Override PartName="/ppt/tags/tag191.xml" ContentType="application/vnd.openxmlformats-officedocument.presentationml.tags+xml"/>
  <Override PartName="/ppt/tags/tag330.xml" ContentType="application/vnd.openxmlformats-officedocument.presentationml.tags+xml"/>
  <Override PartName="/ppt/tags/tag428.xml" ContentType="application/vnd.openxmlformats-officedocument.presentationml.tags+xml"/>
  <Override PartName="/ppt/tags/tag475.xml" ContentType="application/vnd.openxmlformats-officedocument.presentationml.tags+xml"/>
  <Override PartName="/ppt/tags/tag614.xml" ContentType="application/vnd.openxmlformats-officedocument.presentationml.tags+xml"/>
  <Override PartName="/ppt/slides/slide29.xml" ContentType="application/vnd.openxmlformats-officedocument.presentationml.slide+xml"/>
  <Override PartName="/ppt/tags/tag122.xml" ContentType="application/vnd.openxmlformats-officedocument.presentationml.tags+xml"/>
  <Override PartName="/ppt/tags/tag267.xml" ContentType="application/vnd.openxmlformats-officedocument.presentationml.tags+xml"/>
  <Override PartName="/ppt/tags/tag406.xml" ContentType="application/vnd.openxmlformats-officedocument.presentationml.tags+xml"/>
  <Override PartName="/ppt/tags/tag453.xml" ContentType="application/vnd.openxmlformats-officedocument.presentationml.tags+xml"/>
  <Override PartName="/ppt/tags/tag598.xml" ContentType="application/vnd.openxmlformats-officedocument.presentationml.tags+xml"/>
  <Override PartName="/ppt/slides/slide4.xml" ContentType="application/vnd.openxmlformats-officedocument.presentationml.slide+xml"/>
  <Override PartName="/ppt/slideLayouts/slideLayout6.xml" ContentType="application/vnd.openxmlformats-officedocument.presentationml.slideLayout+xml"/>
  <Override PartName="/ppt/tags/tag89.xml" ContentType="application/vnd.openxmlformats-officedocument.presentationml.tags+xml"/>
  <Override PartName="/ppt/tags/tag245.xml" ContentType="application/vnd.openxmlformats-officedocument.presentationml.tags+xml"/>
  <Override PartName="/ppt/tags/tag292.xml" ContentType="application/vnd.openxmlformats-officedocument.presentationml.tags+xml"/>
  <Override PartName="/ppt/tags/tag529.xml" ContentType="application/vnd.openxmlformats-officedocument.presentationml.tags+xml"/>
  <Override PartName="/ppt/tags/tag576.xml" ContentType="application/vnd.openxmlformats-officedocument.presentationml.tags+xml"/>
  <Override PartName="/ppt/tags/tag100.xml" ContentType="application/vnd.openxmlformats-officedocument.presentationml.tags+xml"/>
  <Override PartName="/ppt/tags/tag368.xml" ContentType="application/vnd.openxmlformats-officedocument.presentationml.tags+xml"/>
  <Override PartName="/ppt/tags/tag431.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tags/tag270.xml" ContentType="application/vnd.openxmlformats-officedocument.presentationml.tags+xml"/>
  <Override PartName="/ppt/tags/tag507.xml" ContentType="application/vnd.openxmlformats-officedocument.presentationml.tags+xml"/>
  <Override PartName="/ppt/tags/tag554.xml" ContentType="application/vnd.openxmlformats-officedocument.presentationml.tags+xml"/>
  <Override PartName="/ppt/slides/slide10.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tags/tag201.xml" ContentType="application/vnd.openxmlformats-officedocument.presentationml.tags+xml"/>
  <Override PartName="/ppt/tags/tag346.xml" ContentType="application/vnd.openxmlformats-officedocument.presentationml.tags+xml"/>
  <Override PartName="/ppt/tags/tag393.xml" ContentType="application/vnd.openxmlformats-officedocument.presentationml.tags+xml"/>
  <Override PartName="/ppt/tags/tag532.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324.xml" ContentType="application/vnd.openxmlformats-officedocument.presentationml.tags+xml"/>
  <Override PartName="/ppt/tags/tag371.xml" ContentType="application/vnd.openxmlformats-officedocument.presentationml.tags+xml"/>
  <Override PartName="/ppt/tags/tag469.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63.xml" ContentType="application/vnd.openxmlformats-officedocument.presentationml.tags+xml"/>
  <Override PartName="/ppt/tags/tag510.xml" ContentType="application/vnd.openxmlformats-officedocument.presentationml.tags+xml"/>
  <Override PartName="/ppt/tags/tag608.xml" ContentType="application/vnd.openxmlformats-officedocument.presentationml.tags+xml"/>
  <Override PartName="/ppt/tags/tag9.xml" ContentType="application/vnd.openxmlformats-officedocument.presentationml.tags+xml"/>
  <Override PartName="/ppt/tags/tag302.xml" ContentType="application/vnd.openxmlformats-officedocument.presentationml.tags+xml"/>
  <Override PartName="/ppt/tags/tag447.xml" ContentType="application/vnd.openxmlformats-officedocument.presentationml.tags+xml"/>
  <Override PartName="/ppt/tags/tag494.xml" ContentType="application/vnd.openxmlformats-officedocument.presentationml.tags+xml"/>
  <Override PartName="/ppt/tags/tag633.xml" ContentType="application/vnd.openxmlformats-officedocument.presentationml.tags+xml"/>
  <Override PartName="/ppt/tags/tag141.xml" ContentType="application/vnd.openxmlformats-officedocument.presentationml.tags+xml"/>
  <Override PartName="/ppt/tags/tag239.xml" ContentType="application/vnd.openxmlformats-officedocument.presentationml.tags+xml"/>
  <Override PartName="/ppt/tags/tag286.xml" ContentType="application/vnd.openxmlformats-officedocument.presentationml.tags+xml"/>
  <Override PartName="/ppt/tags/tag425.xml" ContentType="application/vnd.openxmlformats-officedocument.presentationml.tags+xml"/>
  <Override PartName="/ppt/tags/tag472.xml" ContentType="application/vnd.openxmlformats-officedocument.presentationml.tags+xml"/>
  <Override PartName="/ppt/slides/slide26.xml" ContentType="application/vnd.openxmlformats-officedocument.presentationml.slide+xml"/>
  <Override PartName="/ppt/tags/tag217.xml" ContentType="application/vnd.openxmlformats-officedocument.presentationml.tags+xml"/>
  <Override PartName="/ppt/tags/tag264.xml" ContentType="application/vnd.openxmlformats-officedocument.presentationml.tags+xml"/>
  <Override PartName="/ppt/tags/tag548.xml" ContentType="application/vnd.openxmlformats-officedocument.presentationml.tags+xml"/>
  <Override PartName="/ppt/tags/tag595.xml" ContentType="application/vnd.openxmlformats-officedocument.presentationml.tags+xml"/>
  <Override PartName="/ppt/tags/tag611.xml" ContentType="application/vnd.openxmlformats-officedocument.presentationml.tags+xml"/>
  <Override PartName="/ppt/slides/slide1.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387.xml" ContentType="application/vnd.openxmlformats-officedocument.presentationml.tags+xml"/>
  <Override PartName="/ppt/tags/tag403.xml" ContentType="application/vnd.openxmlformats-officedocument.presentationml.tags+xml"/>
  <Override PartName="/ppt/tags/tag450.xml" ContentType="application/vnd.openxmlformats-officedocument.presentationml.tags+xml"/>
  <Override PartName="/ppt/tags/tag179.xml" ContentType="application/vnd.openxmlformats-officedocument.presentationml.tags+xml"/>
  <Override PartName="/ppt/tags/tag242.xml" ContentType="application/vnd.openxmlformats-officedocument.presentationml.tags+xml"/>
  <Override PartName="/ppt/tags/tag526.xml" ContentType="application/vnd.openxmlformats-officedocument.presentationml.tags+xml"/>
  <Override PartName="/ppt/tags/tag573.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tags/tag220.xml" ContentType="application/vnd.openxmlformats-officedocument.presentationml.tags+xml"/>
  <Override PartName="/ppt/tags/tag318.xml" ContentType="application/vnd.openxmlformats-officedocument.presentationml.tags+xml"/>
  <Override PartName="/ppt/tags/tag365.xml" ContentType="application/vnd.openxmlformats-officedocument.presentationml.tags+xml"/>
  <Override PartName="/ppt/tags/tag504.xml" ContentType="application/vnd.openxmlformats-officedocument.presentationml.tags+xml"/>
  <Override PartName="/ppt/tags/tag551.xml" ContentType="application/vnd.openxmlformats-officedocument.presentationml.tags+xml"/>
  <Default Extension="gif" ContentType="image/gif"/>
  <Override PartName="/ppt/tags/tag157.xml" ContentType="application/vnd.openxmlformats-officedocument.presentationml.tags+xml"/>
  <Override PartName="/ppt/tags/tag343.xml" ContentType="application/vnd.openxmlformats-officedocument.presentationml.tags+xml"/>
  <Override PartName="/ppt/tags/tag390.xml" ContentType="application/vnd.openxmlformats-officedocument.presentationml.tags+xml"/>
  <Override PartName="/ppt/tags/tag488.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82.xml" ContentType="application/vnd.openxmlformats-officedocument.presentationml.tags+xml"/>
  <Override PartName="/ppt/tags/tag627.xml" ContentType="application/vnd.openxmlformats-officedocument.presentationml.tags+xml"/>
  <Override PartName="/ppt/tags/tag20.xml" ContentType="application/vnd.openxmlformats-officedocument.presentationml.tags+xml"/>
  <Override PartName="/ppt/tags/tag321.xml" ContentType="application/vnd.openxmlformats-officedocument.presentationml.tags+xml"/>
  <Override PartName="/ppt/tags/tag419.xml" ContentType="application/vnd.openxmlformats-officedocument.presentationml.tags+xml"/>
  <Override PartName="/ppt/tags/tag466.xml" ContentType="application/vnd.openxmlformats-officedocument.presentationml.tags+xml"/>
  <Override PartName="/ppt/tags/tag605.xml" ContentType="application/vnd.openxmlformats-officedocument.presentationml.tags+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tags/tag258.xml" ContentType="application/vnd.openxmlformats-officedocument.presentationml.tags+xml"/>
  <Override PartName="/ppt/tags/tag444.xml" ContentType="application/vnd.openxmlformats-officedocument.presentationml.tags+xml"/>
  <Override PartName="/ppt/tags/tag491.xml" ContentType="application/vnd.openxmlformats-officedocument.presentationml.tags+xml"/>
  <Override PartName="/ppt/tags/tag589.xml" ContentType="application/vnd.openxmlformats-officedocument.presentationml.tags+xml"/>
  <Override PartName="/ppt/tags/tag236.xml" ContentType="application/vnd.openxmlformats-officedocument.presentationml.tags+xml"/>
  <Override PartName="/ppt/tags/tag283.xml" ContentType="application/vnd.openxmlformats-officedocument.presentationml.tags+xml"/>
  <Override PartName="/ppt/tags/tag567.xml" ContentType="application/vnd.openxmlformats-officedocument.presentationml.tags+xml"/>
  <Override PartName="/ppt/tags/tag630.xml" ContentType="application/vnd.openxmlformats-officedocument.presentationml.tags+xml"/>
  <Override PartName="/ppt/tags/tag58.xml" ContentType="application/vnd.openxmlformats-officedocument.presentationml.tags+xml"/>
  <Override PartName="/ppt/tags/tag359.xml" ContentType="application/vnd.openxmlformats-officedocument.presentationml.tags+xml"/>
  <Override PartName="/ppt/tags/tag422.xml" ContentType="application/vnd.openxmlformats-officedocument.presentationml.tags+xml"/>
  <Override PartName="/ppt/slides/slide23.xml" ContentType="application/vnd.openxmlformats-officedocument.presentationml.slide+xml"/>
  <Override PartName="/ppt/tags/tag198.xml" ContentType="application/vnd.openxmlformats-officedocument.presentationml.tags+xml"/>
  <Override PartName="/ppt/tags/tag214.xml" ContentType="application/vnd.openxmlformats-officedocument.presentationml.tags+xml"/>
  <Override PartName="/ppt/tags/tag261.xml" ContentType="application/vnd.openxmlformats-officedocument.presentationml.tags+xml"/>
  <Override PartName="/ppt/tags/tag400.xml" ContentType="application/vnd.openxmlformats-officedocument.presentationml.tags+xml"/>
  <Override PartName="/ppt/tags/tag545.xml" ContentType="application/vnd.openxmlformats-officedocument.presentationml.tags+xml"/>
  <Override PartName="/ppt/tags/tag592.xml" ContentType="application/vnd.openxmlformats-officedocument.presentationml.tags+xml"/>
  <Override PartName="/ppt/tags/tag36.xml" ContentType="application/vnd.openxmlformats-officedocument.presentationml.tags+xml"/>
  <Override PartName="/ppt/tags/tag83.xml" ContentType="application/vnd.openxmlformats-officedocument.presentationml.tags+xml"/>
  <Override PartName="/ppt/tags/tag337.xml" ContentType="application/vnd.openxmlformats-officedocument.presentationml.tags+xml"/>
  <Override PartName="/ppt/tags/tag384.xml" ContentType="application/vnd.openxmlformats-officedocument.presentationml.tags+xml"/>
  <Override PartName="/ppt/tags/tag523.xml" ContentType="application/vnd.openxmlformats-officedocument.presentationml.tags+xml"/>
  <Override PartName="/ppt/tags/tag570.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tags/tag315.xml" ContentType="application/vnd.openxmlformats-officedocument.presentationml.tags+xml"/>
  <Override PartName="/ppt/tags/tag326.xml" ContentType="application/vnd.openxmlformats-officedocument.presentationml.tags+xml"/>
  <Override PartName="/ppt/tags/tag362.xml" ContentType="application/vnd.openxmlformats-officedocument.presentationml.tags+xml"/>
  <Override PartName="/ppt/tags/tag373.xml" ContentType="application/vnd.openxmlformats-officedocument.presentationml.tags+xml"/>
  <Override PartName="/ppt/tags/tag51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ags/tag299.xml" ContentType="application/vnd.openxmlformats-officedocument.presentationml.tags+xml"/>
  <Override PartName="/ppt/tags/tag304.xml" ContentType="application/vnd.openxmlformats-officedocument.presentationml.tags+xml"/>
  <Override PartName="/ppt/tags/tag351.xml" ContentType="application/vnd.openxmlformats-officedocument.presentationml.tags+xml"/>
  <Override PartName="/ppt/tags/tag438.xml" ContentType="application/vnd.openxmlformats-officedocument.presentationml.tags+xml"/>
  <Override PartName="/ppt/tags/tag449.xml" ContentType="application/vnd.openxmlformats-officedocument.presentationml.tags+xml"/>
  <Override PartName="/ppt/tags/tag485.xml" ContentType="application/vnd.openxmlformats-officedocument.presentationml.tags+xml"/>
  <Override PartName="/ppt/tags/tag496.xml" ContentType="application/vnd.openxmlformats-officedocument.presentationml.tags+xml"/>
  <Override PartName="/ppt/tags/tag501.xml" ContentType="application/vnd.openxmlformats-officedocument.presentationml.tags+xml"/>
  <Override PartName="/ppt/tags/tag635.xml" ContentType="application/vnd.openxmlformats-officedocument.presentationml.tags+xml"/>
  <Override PartName="/ppt/tags/tag143.xml" ContentType="application/vnd.openxmlformats-officedocument.presentationml.tags+xml"/>
  <Override PartName="/ppt/tags/tag190.xml" ContentType="application/vnd.openxmlformats-officedocument.presentationml.tags+xml"/>
  <Override PartName="/ppt/tags/tag277.xml" ContentType="application/vnd.openxmlformats-officedocument.presentationml.tags+xml"/>
  <Override PartName="/ppt/tags/tag288.xml" ContentType="application/vnd.openxmlformats-officedocument.presentationml.tags+xml"/>
  <Override PartName="/ppt/tags/tag340.xml" ContentType="application/vnd.openxmlformats-officedocument.presentationml.tags+xml"/>
  <Override PartName="/ppt/tags/tag427.xml" ContentType="application/vnd.openxmlformats-officedocument.presentationml.tags+xml"/>
  <Override PartName="/ppt/tags/tag474.xml" ContentType="application/vnd.openxmlformats-officedocument.presentationml.tags+xml"/>
  <Override PartName="/ppt/tags/tag624.xml" ContentType="application/vnd.openxmlformats-officedocument.presentationml.tags+xml"/>
  <Override PartName="/ppt/slides/slide28.xml" ContentType="application/vnd.openxmlformats-officedocument.presentationml.slide+xml"/>
  <Override PartName="/ppt/tags/tag132.xml" ContentType="application/vnd.openxmlformats-officedocument.presentationml.tags+xml"/>
  <Override PartName="/ppt/tags/tag219.xml" ContentType="application/vnd.openxmlformats-officedocument.presentationml.tags+xml"/>
  <Override PartName="/ppt/tags/tag266.xml" ContentType="application/vnd.openxmlformats-officedocument.presentationml.tags+xml"/>
  <Override PartName="/ppt/tags/tag416.xml" ContentType="application/vnd.openxmlformats-officedocument.presentationml.tags+xml"/>
  <Override PartName="/ppt/tags/tag463.xml" ContentType="application/vnd.openxmlformats-officedocument.presentationml.tags+xml"/>
  <Override PartName="/ppt/tags/tag597.xml" ContentType="application/vnd.openxmlformats-officedocument.presentationml.tags+xml"/>
  <Override PartName="/ppt/tags/tag613.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tags/tag255.xml" ContentType="application/vnd.openxmlformats-officedocument.presentationml.tags+xml"/>
  <Override PartName="/ppt/tags/tag389.xml" ContentType="application/vnd.openxmlformats-officedocument.presentationml.tags+xml"/>
  <Override PartName="/ppt/tags/tag405.xml" ContentType="application/vnd.openxmlformats-officedocument.presentationml.tags+xml"/>
  <Override PartName="/ppt/tags/tag452.xml" ContentType="application/vnd.openxmlformats-officedocument.presentationml.tags+xml"/>
  <Override PartName="/ppt/tags/tag539.xml" ContentType="application/vnd.openxmlformats-officedocument.presentationml.tags+xml"/>
  <Override PartName="/ppt/tags/tag586.xml" ContentType="application/vnd.openxmlformats-officedocument.presentationml.tags+xml"/>
  <Override PartName="/ppt/tags/tag602.xml" ContentType="application/vnd.openxmlformats-officedocument.presentationml.tags+xml"/>
  <Override PartName="/ppt/tags/tag3.xml" ContentType="application/vnd.openxmlformats-officedocument.presentationml.tags+xml"/>
  <Default Extension="jpeg" ContentType="image/jpeg"/>
  <Override PartName="/ppt/tags/tag77.xml" ContentType="application/vnd.openxmlformats-officedocument.presentationml.tags+xml"/>
  <Override PartName="/ppt/tags/tag88.xml" ContentType="application/vnd.openxmlformats-officedocument.presentationml.tags+xml"/>
  <Override PartName="/ppt/tags/tag233.xml" ContentType="application/vnd.openxmlformats-officedocument.presentationml.tags+xml"/>
  <Override PartName="/ppt/tags/tag244.xml" ContentType="application/vnd.openxmlformats-officedocument.presentationml.tags+xml"/>
  <Override PartName="/ppt/tags/tag280.xml" ContentType="application/vnd.openxmlformats-officedocument.presentationml.tags+xml"/>
  <Override PartName="/ppt/tags/tag291.xml" ContentType="application/vnd.openxmlformats-officedocument.presentationml.tags+xml"/>
  <Override PartName="/ppt/tags/tag378.xml" ContentType="application/vnd.openxmlformats-officedocument.presentationml.tags+xml"/>
  <Override PartName="/ppt/tags/tag430.xml" ContentType="application/vnd.openxmlformats-officedocument.presentationml.tags+xml"/>
  <Override PartName="/ppt/tags/tag441.xml" ContentType="application/vnd.openxmlformats-officedocument.presentationml.tags+xml"/>
  <Override PartName="/ppt/tags/tag528.xml" ContentType="application/vnd.openxmlformats-officedocument.presentationml.tags+xml"/>
  <Override PartName="/ppt/tags/tag575.xml" ContentType="application/vnd.openxmlformats-officedocument.presentationml.tags+xml"/>
  <Override PartName="/ppt/tags/tag19.xml" ContentType="application/vnd.openxmlformats-officedocument.presentationml.tags+xml"/>
  <Override PartName="/ppt/tags/tag66.xml" ContentType="application/vnd.openxmlformats-officedocument.presentationml.tags+xml"/>
  <Override PartName="/ppt/tags/tag222.xml" ContentType="application/vnd.openxmlformats-officedocument.presentationml.tags+xml"/>
  <Override PartName="/ppt/tags/tag367.xml" ContentType="application/vnd.openxmlformats-officedocument.presentationml.tags+xml"/>
  <Override PartName="/ppt/tags/tag506.xml" ContentType="application/vnd.openxmlformats-officedocument.presentationml.tags+xml"/>
  <Override PartName="/ppt/tags/tag517.xml" ContentType="application/vnd.openxmlformats-officedocument.presentationml.tags+xml"/>
  <Override PartName="/ppt/tags/tag553.xml" ContentType="application/vnd.openxmlformats-officedocument.presentationml.tags+xml"/>
  <Override PartName="/ppt/tags/tag564.xml" ContentType="application/vnd.openxmlformats-officedocument.presentationml.tags+xml"/>
  <Override PartName="/ppt/slides/slide20.xml" ContentType="application/vnd.openxmlformats-officedocument.presentationml.slide+xml"/>
  <Override PartName="/ppt/tags/tag55.xml" ContentType="application/vnd.openxmlformats-officedocument.presentationml.tags+xml"/>
  <Override PartName="/ppt/tags/tag159.xml" ContentType="application/vnd.openxmlformats-officedocument.presentationml.tags+xml"/>
  <Override PartName="/ppt/tags/tag211.xml" ContentType="application/vnd.openxmlformats-officedocument.presentationml.tags+xml"/>
  <Override PartName="/ppt/tags/tag309.xml" ContentType="application/vnd.openxmlformats-officedocument.presentationml.tags+xml"/>
  <Override PartName="/ppt/tags/tag345.xml" ContentType="application/vnd.openxmlformats-officedocument.presentationml.tags+xml"/>
  <Override PartName="/ppt/tags/tag356.xml" ContentType="application/vnd.openxmlformats-officedocument.presentationml.tags+xml"/>
  <Override PartName="/ppt/tags/tag392.xml" ContentType="application/vnd.openxmlformats-officedocument.presentationml.tags+xml"/>
  <Override PartName="/ppt/tags/tag542.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334.xml" ContentType="application/vnd.openxmlformats-officedocument.presentationml.tags+xml"/>
  <Override PartName="/ppt/tags/tag381.xml" ContentType="application/vnd.openxmlformats-officedocument.presentationml.tags+xml"/>
  <Override PartName="/ppt/tags/tag479.xml" ContentType="application/vnd.openxmlformats-officedocument.presentationml.tags+xml"/>
  <Override PartName="/ppt/tags/tag531.xml" ContentType="application/vnd.openxmlformats-officedocument.presentationml.tags+xml"/>
  <Override PartName="/ppt/tags/tag618.xml" ContentType="application/vnd.openxmlformats-officedocument.presentationml.tags+xml"/>
  <Override PartName="/ppt/tags/tag629.xml" ContentType="application/vnd.openxmlformats-officedocument.presentationml.tags+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tags/tag323.xml" ContentType="application/vnd.openxmlformats-officedocument.presentationml.tags+xml"/>
  <Override PartName="/ppt/tags/tag370.xml" ContentType="application/vnd.openxmlformats-officedocument.presentationml.tags+xml"/>
  <Override PartName="/ppt/tags/tag457.xml" ContentType="application/vnd.openxmlformats-officedocument.presentationml.tags+xml"/>
  <Override PartName="/ppt/tags/tag468.xml" ContentType="application/vnd.openxmlformats-officedocument.presentationml.tags+xml"/>
  <Override PartName="/ppt/tags/tag520.xml" ContentType="application/vnd.openxmlformats-officedocument.presentationml.tags+xml"/>
  <Override PartName="/ppt/tags/tag607.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tags/tag249.xml" ContentType="application/vnd.openxmlformats-officedocument.presentationml.tags+xml"/>
  <Override PartName="/ppt/tags/tag296.xml" ContentType="application/vnd.openxmlformats-officedocument.presentationml.tags+xml"/>
  <Override PartName="/ppt/tags/tag301.xml" ContentType="application/vnd.openxmlformats-officedocument.presentationml.tags+xml"/>
  <Override PartName="/ppt/tags/tag312.xml" ContentType="application/vnd.openxmlformats-officedocument.presentationml.tags+xml"/>
  <Override PartName="/ppt/tags/tag446.xml" ContentType="application/vnd.openxmlformats-officedocument.presentationml.tags+xml"/>
  <Override PartName="/ppt/tags/tag493.xml" ContentType="application/vnd.openxmlformats-officedocument.presentationml.tags+xml"/>
  <Override PartName="/ppt/tags/tag104.xml" ContentType="application/vnd.openxmlformats-officedocument.presentationml.tags+xml"/>
  <Override PartName="/ppt/tags/tag151.xml" ContentType="application/vnd.openxmlformats-officedocument.presentationml.tags+xml"/>
  <Override PartName="/ppt/tags/tag435.xml" ContentType="application/vnd.openxmlformats-officedocument.presentationml.tags+xml"/>
  <Override PartName="/ppt/tags/tag482.xml" ContentType="application/vnd.openxmlformats-officedocument.presentationml.tags+xml"/>
  <Override PartName="/ppt/tags/tag621.xml" ContentType="application/vnd.openxmlformats-officedocument.presentationml.tags+xml"/>
  <Override PartName="/ppt/notesSlides/notesSlide2.xml" ContentType="application/vnd.openxmlformats-officedocument.presentationml.notesSlide+xml"/>
  <Override PartName="/ppt/tags/tag227.xml" ContentType="application/vnd.openxmlformats-officedocument.presentationml.tags+xml"/>
  <Override PartName="/ppt/tags/tag274.xml" ContentType="application/vnd.openxmlformats-officedocument.presentationml.tags+xml"/>
  <Override PartName="/ppt/tags/tag413.xml" ContentType="application/vnd.openxmlformats-officedocument.presentationml.tags+xml"/>
  <Override PartName="/ppt/tags/tag460.xml" ContentType="application/vnd.openxmlformats-officedocument.presentationml.tags+xml"/>
  <Override PartName="/ppt/tags/tag558.xml" ContentType="application/vnd.openxmlformats-officedocument.presentationml.tags+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52.xml" ContentType="application/vnd.openxmlformats-officedocument.presentationml.tags+xml"/>
  <Override PartName="/ppt/tags/tag397.xml" ContentType="application/vnd.openxmlformats-officedocument.presentationml.tags+xml"/>
  <Override PartName="/ppt/slides/slide14.xml" ContentType="application/vnd.openxmlformats-officedocument.presentationml.slide+xml"/>
  <Override PartName="/ppt/notesMasters/notesMaster1.xml" ContentType="application/vnd.openxmlformats-officedocument.presentationml.notesMaster+xml"/>
  <Override PartName="/ppt/tags/tag189.xml" ContentType="application/vnd.openxmlformats-officedocument.presentationml.tags+xml"/>
  <Override PartName="/ppt/tags/tag536.xml" ContentType="application/vnd.openxmlformats-officedocument.presentationml.tags+xml"/>
  <Override PartName="/ppt/tags/tag583.xml" ContentType="application/vnd.openxmlformats-officedocument.presentationml.tags+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tags/tag230.xml" ContentType="application/vnd.openxmlformats-officedocument.presentationml.tags+xml"/>
  <Override PartName="/ppt/tags/tag328.xml" ContentType="application/vnd.openxmlformats-officedocument.presentationml.tags+xml"/>
  <Override PartName="/ppt/tags/tag375.xml" ContentType="application/vnd.openxmlformats-officedocument.presentationml.tags+xml"/>
  <Override PartName="/ppt/tags/tag514.xml" ContentType="application/vnd.openxmlformats-officedocument.presentationml.tags+xml"/>
  <Override PartName="/ppt/tags/tag561.xml" ContentType="application/vnd.openxmlformats-officedocument.presentationml.tags+xml"/>
  <Override PartName="/ppt/tags/tag52.xml" ContentType="application/vnd.openxmlformats-officedocument.presentationml.tags+xml"/>
  <Override PartName="/ppt/tags/tag167.xml" ContentType="application/vnd.openxmlformats-officedocument.presentationml.tags+xml"/>
  <Override PartName="/ppt/tags/tag306.xml" ContentType="application/vnd.openxmlformats-officedocument.presentationml.tags+xml"/>
  <Override PartName="/ppt/tags/tag353.xml" ContentType="application/vnd.openxmlformats-officedocument.presentationml.tags+xml"/>
  <Override PartName="/ppt/tags/tag498.xml" ContentType="application/vnd.openxmlformats-officedocument.presentationml.tags+xml"/>
  <Override PartName="/ppt/tags/tag145.xml" ContentType="application/vnd.openxmlformats-officedocument.presentationml.tags+xml"/>
  <Override PartName="/ppt/tags/tag192.xml" ContentType="application/vnd.openxmlformats-officedocument.presentationml.tags+xml"/>
  <Override PartName="/ppt/tags/tag429.xml" ContentType="application/vnd.openxmlformats-officedocument.presentationml.tags+xml"/>
  <Override PartName="/ppt/tags/tag476.xml" ContentType="application/vnd.openxmlformats-officedocument.presentationml.tags+xml"/>
  <Override PartName="/ppt/tags/tag30.xml" ContentType="application/vnd.openxmlformats-officedocument.presentationml.tags+xml"/>
  <Override PartName="/ppt/tags/tag268.xml" ContentType="application/vnd.openxmlformats-officedocument.presentationml.tags+xml"/>
  <Override PartName="/ppt/tags/tag331.xml" ContentType="application/vnd.openxmlformats-officedocument.presentationml.tags+xml"/>
  <Override PartName="/ppt/tags/tag599.xml" ContentType="application/vnd.openxmlformats-officedocument.presentationml.tags+xml"/>
  <Override PartName="/ppt/tags/tag615.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Override PartName="/ppt/tags/tag123.xml" ContentType="application/vnd.openxmlformats-officedocument.presentationml.tags+xml"/>
  <Override PartName="/ppt/tags/tag170.xml" ContentType="application/vnd.openxmlformats-officedocument.presentationml.tags+xml"/>
  <Override PartName="/ppt/tags/tag407.xml" ContentType="application/vnd.openxmlformats-officedocument.presentationml.tags+xml"/>
  <Override PartName="/ppt/tags/tag454.xml" ContentType="application/vnd.openxmlformats-officedocument.presentationml.tags+xml"/>
  <Override PartName="/ppt/tags/tag101.xml" ContentType="application/vnd.openxmlformats-officedocument.presentationml.tags+xml"/>
  <Override PartName="/ppt/tags/tag246.xml" ContentType="application/vnd.openxmlformats-officedocument.presentationml.tags+xml"/>
  <Override PartName="/ppt/tags/tag293.xml" ContentType="application/vnd.openxmlformats-officedocument.presentationml.tags+xml"/>
  <Override PartName="/ppt/tags/tag432.xml" ContentType="application/vnd.openxmlformats-officedocument.presentationml.tags+xml"/>
  <Override PartName="/ppt/tags/tag577.xml" ContentType="application/vnd.openxmlformats-officedocument.presentationml.tags+xml"/>
  <Override PartName="/ppt/tags/tag68.xml" ContentType="application/vnd.openxmlformats-officedocument.presentationml.tags+xml"/>
  <Override PartName="/ppt/tags/tag224.xml" ContentType="application/vnd.openxmlformats-officedocument.presentationml.tags+xml"/>
  <Override PartName="/ppt/tags/tag271.xml" ContentType="application/vnd.openxmlformats-officedocument.presentationml.tags+xml"/>
  <Override PartName="/ppt/tags/tag369.xml" ContentType="application/vnd.openxmlformats-officedocument.presentationml.tags+xml"/>
  <Override PartName="/ppt/tags/tag508.xml" ContentType="application/vnd.openxmlformats-officedocument.presentationml.tags+xml"/>
  <Override PartName="/ppt/tags/tag555.xml" ContentType="application/vnd.openxmlformats-officedocument.presentationml.tags+xml"/>
  <Override PartName="/ppt/presentation.xml" ContentType="application/vnd.openxmlformats-officedocument.presentationml.presentation.main+xml"/>
  <Override PartName="/ppt/tags/tag347.xml" ContentType="application/vnd.openxmlformats-officedocument.presentationml.tags+xml"/>
  <Override PartName="/ppt/tags/tag394.xml" ContentType="application/vnd.openxmlformats-officedocument.presentationml.tags+xml"/>
  <Override PartName="/ppt/tags/tag410.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46.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tags/tag533.xml" ContentType="application/vnd.openxmlformats-officedocument.presentationml.tags+xml"/>
  <Override PartName="/ppt/tags/tag580.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325.xml" ContentType="application/vnd.openxmlformats-officedocument.presentationml.tags+xml"/>
  <Override PartName="/ppt/tags/tag372.xml" ContentType="application/vnd.openxmlformats-officedocument.presentationml.tags+xml"/>
  <Override PartName="/ppt/tags/tag609.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tags/tag448.xml" ContentType="application/vnd.openxmlformats-officedocument.presentationml.tags+xml"/>
  <Override PartName="/ppt/tags/tag495.xml" ContentType="application/vnd.openxmlformats-officedocument.presentationml.tags+xml"/>
  <Override PartName="/ppt/tags/tag511.xml" ContentType="application/vnd.openxmlformats-officedocument.presentationml.tags+xml"/>
  <Override PartName="/ppt/tags/tag142.xml" ContentType="application/vnd.openxmlformats-officedocument.presentationml.tags+xml"/>
  <Override PartName="/ppt/tags/tag287.xml" ContentType="application/vnd.openxmlformats-officedocument.presentationml.tags+xml"/>
  <Override PartName="/ppt/tags/tag303.xml" ContentType="application/vnd.openxmlformats-officedocument.presentationml.tags+xml"/>
  <Override PartName="/ppt/tags/tag350.xml" ContentType="application/vnd.openxmlformats-officedocument.presentationml.tags+xml"/>
  <Override PartName="/ppt/tags/tag634.xml" ContentType="application/vnd.openxmlformats-officedocument.presentationml.tags+xml"/>
  <Override PartName="/ppt/tags/tag426.xml" ContentType="application/vnd.openxmlformats-officedocument.presentationml.tags+xml"/>
  <Override PartName="/ppt/tags/tag473.xml" ContentType="application/vnd.openxmlformats-officedocument.presentationml.tags+xml"/>
  <Override PartName="/ppt/tags/tag612.xml" ContentType="application/vnd.openxmlformats-officedocument.presentationml.tags+xml"/>
  <Override PartName="/ppt/slides/slide27.xml" ContentType="application/vnd.openxmlformats-officedocument.presentationml.slide+xml"/>
  <Override PartName="/ppt/slideLayouts/slideLayout4.xml" ContentType="application/vnd.openxmlformats-officedocument.presentationml.slideLayout+xml"/>
  <Override PartName="/ppt/tags/tag120.xml" ContentType="application/vnd.openxmlformats-officedocument.presentationml.tags+xml"/>
  <Override PartName="/ppt/tags/tag218.xml" ContentType="application/vnd.openxmlformats-officedocument.presentationml.tags+xml"/>
  <Override PartName="/ppt/tags/tag265.xml" ContentType="application/vnd.openxmlformats-officedocument.presentationml.tags+xml"/>
  <Override PartName="/ppt/tags/tag404.xml" ContentType="application/vnd.openxmlformats-officedocument.presentationml.tags+xml"/>
  <Override PartName="/ppt/tags/tag451.xml" ContentType="application/vnd.openxmlformats-officedocument.presentationml.tags+xml"/>
  <Override PartName="/ppt/tags/tag549.xml" ContentType="application/vnd.openxmlformats-officedocument.presentationml.tags+xml"/>
  <Override PartName="/ppt/tags/tag596.xml" ContentType="application/vnd.openxmlformats-officedocument.presentationml.tags+xml"/>
  <Override PartName="/ppt/slides/slide2.xml" ContentType="application/vnd.openxmlformats-officedocument.presentationml.slide+xml"/>
  <Override PartName="/ppt/tags/tag87.xml" ContentType="application/vnd.openxmlformats-officedocument.presentationml.tags+xml"/>
  <Override PartName="/ppt/tags/tag243.xml" ContentType="application/vnd.openxmlformats-officedocument.presentationml.tags+xml"/>
  <Override PartName="/ppt/tags/tag290.xml" ContentType="application/vnd.openxmlformats-officedocument.presentationml.tags+xml"/>
  <Override PartName="/ppt/tags/tag388.xml" ContentType="application/vnd.openxmlformats-officedocument.presentationml.tags+xml"/>
  <Override PartName="/ppt/tags/tag527.xml" ContentType="application/vnd.openxmlformats-officedocument.presentationml.tags+xml"/>
  <Override PartName="/ppt/tags/tag574.xml" ContentType="application/vnd.openxmlformats-officedocument.presentationml.tags+xml"/>
  <Override PartName="/ppt/tags/tag319.xml" ContentType="application/vnd.openxmlformats-officedocument.presentationml.tags+xml"/>
  <Override PartName="/ppt/tags/tag366.xml" ContentType="application/vnd.openxmlformats-officedocument.presentationml.tags+xml"/>
  <Override PartName="/ppt/tags/tag18.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221.xml" ContentType="application/vnd.openxmlformats-officedocument.presentationml.tags+xml"/>
  <Override PartName="/ppt/tags/tag505.xml" ContentType="application/vnd.openxmlformats-officedocument.presentationml.tags+xml"/>
  <Override PartName="/ppt/tags/tag552.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tags/tag344.xml" ContentType="application/vnd.openxmlformats-officedocument.presentationml.tags+xml"/>
  <Override PartName="/ppt/tags/tag391.xml" ContentType="application/vnd.openxmlformats-officedocument.presentationml.tags+xml"/>
  <Override PartName="/ppt/tags/tag489.xml" ContentType="application/vnd.openxmlformats-officedocument.presentationml.tags+xml"/>
  <Override PartName="/ppt/tags/tag530.xml" ContentType="application/vnd.openxmlformats-officedocument.presentationml.tags+xml"/>
  <Override PartName="/ppt/tags/tag628.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tags/tag322.xml" ContentType="application/vnd.openxmlformats-officedocument.presentationml.tags+xml"/>
  <Override PartName="/ppt/tags/tag467.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61.xml" ContentType="application/vnd.openxmlformats-officedocument.presentationml.tags+xml"/>
  <Override PartName="/ppt/tags/tag259.xml" ContentType="application/vnd.openxmlformats-officedocument.presentationml.tags+xml"/>
  <Override PartName="/ppt/tags/tag606.xml" ContentType="application/vnd.openxmlformats-officedocument.presentationml.tags+xml"/>
  <Override PartName="/ppt/tags/tag7.xml" ContentType="application/vnd.openxmlformats-officedocument.presentationml.tags+xml"/>
  <Override PartName="/ppt/tags/tag300.xml" ContentType="application/vnd.openxmlformats-officedocument.presentationml.tags+xml"/>
  <Override PartName="/ppt/tags/tag445.xml" ContentType="application/vnd.openxmlformats-officedocument.presentationml.tags+xml"/>
  <Override PartName="/ppt/tags/tag492.xml" ContentType="application/vnd.openxmlformats-officedocument.presentationml.tags+xml"/>
  <Override PartName="/ppt/tags/tag631.xml" ContentType="application/vnd.openxmlformats-officedocument.presentationml.tags+xml"/>
  <Override PartName="/ppt/tags/tag237.xml" ContentType="application/vnd.openxmlformats-officedocument.presentationml.tags+xml"/>
  <Override PartName="/ppt/tags/tag284.xml" ContentType="application/vnd.openxmlformats-officedocument.presentationml.tags+xml"/>
  <Override PartName="/ppt/tags/tag423.xml" ContentType="application/vnd.openxmlformats-officedocument.presentationml.tags+xml"/>
  <Override PartName="/ppt/tags/tag470.xml" ContentType="application/vnd.openxmlformats-officedocument.presentationml.tags+xml"/>
  <Override PartName="/ppt/tags/tag568.xml" ContentType="application/vnd.openxmlformats-officedocument.presentationml.tags+xml"/>
  <Override PartName="/ppt/slides/slide24.xml" ContentType="application/vnd.openxmlformats-officedocument.presentationml.slide+xml"/>
  <Override PartName="/ppt/tags/tag59.xml" ContentType="application/vnd.openxmlformats-officedocument.presentationml.tags+xml"/>
  <Override PartName="/ppt/tags/tag215.xml" ContentType="application/vnd.openxmlformats-officedocument.presentationml.tags+xml"/>
  <Override PartName="/ppt/tags/tag262.xml" ContentType="application/vnd.openxmlformats-officedocument.presentationml.tags+xml"/>
  <Override PartName="/ppt/tags/tag546.xml" ContentType="application/vnd.openxmlformats-officedocument.presentationml.tags+xml"/>
  <Override PartName="/ppt/tags/tag593.xml" ContentType="application/vnd.openxmlformats-officedocument.presentationml.tags+xml"/>
  <Override PartName="/ppt/slideLayouts/slideLayout1.xml" ContentType="application/vnd.openxmlformats-officedocument.presentationml.slideLayout+xml"/>
  <Override PartName="/ppt/tags/tag37.xml" ContentType="application/vnd.openxmlformats-officedocument.presentationml.tags+xml"/>
  <Override PartName="/ppt/tags/tag84.xml" ContentType="application/vnd.openxmlformats-officedocument.presentationml.tags+xml"/>
  <Override PartName="/ppt/tags/tag199.xml" ContentType="application/vnd.openxmlformats-officedocument.presentationml.tags+xml"/>
  <Override PartName="/ppt/tags/tag338.xml" ContentType="application/vnd.openxmlformats-officedocument.presentationml.tags+xml"/>
  <Override PartName="/ppt/tags/tag385.xml" ContentType="application/vnd.openxmlformats-officedocument.presentationml.tags+xml"/>
  <Override PartName="/ppt/tags/tag401.xml" ContentType="application/vnd.openxmlformats-officedocument.presentationml.tags+xml"/>
  <Override PartName="/ppt/tags/tag177.xml" ContentType="application/vnd.openxmlformats-officedocument.presentationml.tags+xml"/>
  <Override PartName="/ppt/tags/tag240.xml" ContentType="application/vnd.openxmlformats-officedocument.presentationml.tags+xml"/>
  <Override PartName="/ppt/tags/tag524.xml" ContentType="application/vnd.openxmlformats-officedocument.presentationml.tags+xml"/>
  <Override PartName="/ppt/tags/tag571.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tags/tag316.xml" ContentType="application/vnd.openxmlformats-officedocument.presentationml.tags+xml"/>
  <Override PartName="/ppt/tags/tag363.xml" ContentType="application/vnd.openxmlformats-officedocument.presentationml.tags+xml"/>
  <Override PartName="/ppt/tags/tag502.xml" ContentType="application/vnd.openxmlformats-officedocument.presentationml.tags+xml"/>
  <Override PartName="/ppt/tags/tag40.xml" ContentType="application/vnd.openxmlformats-officedocument.presentationml.tags+xml"/>
  <Override PartName="/ppt/tags/tag108.xml" ContentType="application/vnd.openxmlformats-officedocument.presentationml.tags+xml"/>
  <Override PartName="/ppt/tags/tag155.xml" ContentType="application/vnd.openxmlformats-officedocument.presentationml.tags+xml"/>
  <Override PartName="/ppt/tags/tag341.xml" ContentType="application/vnd.openxmlformats-officedocument.presentationml.tags+xml"/>
  <Override PartName="/ppt/tags/tag439.xml" ContentType="application/vnd.openxmlformats-officedocument.presentationml.tags+xml"/>
  <Override PartName="/ppt/tags/tag486.xml" ContentType="application/vnd.openxmlformats-officedocument.presentationml.tags+xml"/>
  <Override PartName="/ppt/tags/tag133.xml" ContentType="application/vnd.openxmlformats-officedocument.presentationml.tags+xml"/>
  <Override PartName="/ppt/tags/tag180.xml" ContentType="application/vnd.openxmlformats-officedocument.presentationml.tags+xml"/>
  <Override PartName="/ppt/tags/tag278.xml" ContentType="application/vnd.openxmlformats-officedocument.presentationml.tags+xml"/>
  <Override PartName="/ppt/tags/tag417.xml" ContentType="application/vnd.openxmlformats-officedocument.presentationml.tags+xml"/>
  <Override PartName="/ppt/tags/tag625.xml" ContentType="application/vnd.openxmlformats-officedocument.presentationml.tags+xml"/>
  <Override PartName="/ppt/tags/tag209.xml" ContentType="application/vnd.openxmlformats-officedocument.presentationml.tags+xml"/>
  <Override PartName="/ppt/tags/tag256.xml" ContentType="application/vnd.openxmlformats-officedocument.presentationml.tags+xml"/>
  <Override PartName="/ppt/tags/tag464.xml" ContentType="application/vnd.openxmlformats-officedocument.presentationml.tags+xml"/>
  <Override PartName="/ppt/tags/tag603.xml" ContentType="application/vnd.openxmlformats-officedocument.presentationml.tags+xml"/>
  <Override PartName="/ppt/slides/slide18.xml" ContentType="application/vnd.openxmlformats-officedocument.presentationml.slide+xml"/>
  <Override PartName="/ppt/tags/tag4.xml" ContentType="application/vnd.openxmlformats-officedocument.presentationml.tags+xml"/>
  <Override PartName="/ppt/tags/tag111.xml" ContentType="application/vnd.openxmlformats-officedocument.presentationml.tags+xml"/>
  <Override PartName="/ppt/tags/tag442.xml" ContentType="application/vnd.openxmlformats-officedocument.presentationml.tags+xml"/>
  <Override PartName="/ppt/tags/tag587.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234.xml" ContentType="application/vnd.openxmlformats-officedocument.presentationml.tags+xml"/>
  <Override PartName="/ppt/tags/tag281.xml" ContentType="application/vnd.openxmlformats-officedocument.presentationml.tags+xml"/>
  <Override PartName="/ppt/tags/tag379.xml" ContentType="application/vnd.openxmlformats-officedocument.presentationml.tags+xml"/>
  <Override PartName="/ppt/tags/tag518.xml" ContentType="application/vnd.openxmlformats-officedocument.presentationml.tags+xml"/>
  <Override PartName="/ppt/tags/tag565.xml" ContentType="application/vnd.openxmlformats-officedocument.presentationml.tags+xml"/>
  <Override PartName="/ppt/tags/tag56.xml" ContentType="application/vnd.openxmlformats-officedocument.presentationml.tags+xml"/>
  <Default Extension="docx" ContentType="application/vnd.openxmlformats-officedocument.wordprocessingml.document"/>
  <Override PartName="/ppt/tags/tag357.xml" ContentType="application/vnd.openxmlformats-officedocument.presentationml.tags+xml"/>
  <Override PartName="/ppt/tags/tag420.xml" ContentType="application/vnd.openxmlformats-officedocument.presentationml.tags+xml"/>
  <Override PartName="/ppt/slides/slide21.xml" ContentType="application/vnd.openxmlformats-officedocument.presentationml.slide+xml"/>
  <Override PartName="/ppt/tags/tag149.xml" ContentType="application/vnd.openxmlformats-officedocument.presentationml.tags+xml"/>
  <Override PartName="/ppt/tags/tag196.xml" ContentType="application/vnd.openxmlformats-officedocument.presentationml.tags+xml"/>
  <Override PartName="/ppt/tags/tag212.xml" ContentType="application/vnd.openxmlformats-officedocument.presentationml.tags+xml"/>
  <Override PartName="/ppt/tags/tag543.xml" ContentType="application/vnd.openxmlformats-officedocument.presentationml.tags+xml"/>
  <Override PartName="/ppt/tags/tag590.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335.xml" ContentType="application/vnd.openxmlformats-officedocument.presentationml.tags+xml"/>
  <Override PartName="/ppt/tags/tag382.xml" ContentType="application/vnd.openxmlformats-officedocument.presentationml.tags+xml"/>
  <Override PartName="/ppt/tags/tag521.xml" ContentType="application/vnd.openxmlformats-officedocument.presentationml.tags+xml"/>
  <Override PartName="/ppt/tags/tag619.xml" ContentType="application/vnd.openxmlformats-officedocument.presentationml.tags+xml"/>
  <Override PartName="/ppt/tags/tag12.xml" ContentType="application/vnd.openxmlformats-officedocument.presentationml.tags+xml"/>
  <Override PartName="/ppt/tags/tag127.xml" ContentType="application/vnd.openxmlformats-officedocument.presentationml.tags+xml"/>
  <Override PartName="/ppt/tags/tag174.xml" ContentType="application/vnd.openxmlformats-officedocument.presentationml.tags+xml"/>
  <Override PartName="/ppt/tags/tag313.xml" ContentType="application/vnd.openxmlformats-officedocument.presentationml.tags+xml"/>
  <Override PartName="/ppt/tags/tag360.xml" ContentType="application/vnd.openxmlformats-officedocument.presentationml.tags+xml"/>
  <Override PartName="/ppt/tags/tag458.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105.xml" ContentType="application/vnd.openxmlformats-officedocument.presentationml.tags+xml"/>
  <Override PartName="/ppt/tags/tag152.xml" ContentType="application/vnd.openxmlformats-officedocument.presentationml.tags+xml"/>
  <Override PartName="/ppt/tags/tag297.xml" ContentType="application/vnd.openxmlformats-officedocument.presentationml.tags+xml"/>
  <Override PartName="/ppt/tags/tag436.xml" ContentType="application/vnd.openxmlformats-officedocument.presentationml.tags+xml"/>
  <Override PartName="/ppt/tags/tag483.xml" ContentType="application/vnd.openxmlformats-officedocument.presentationml.tags+xml"/>
  <Override PartName="/ppt/tags/tag228.xml" ContentType="application/vnd.openxmlformats-officedocument.presentationml.tags+xml"/>
  <Override PartName="/ppt/tags/tag275.xml" ContentType="application/vnd.openxmlformats-officedocument.presentationml.tags+xml"/>
  <Override PartName="/ppt/tags/tag622.xml" ContentType="application/vnd.openxmlformats-officedocument.presentationml.tags+xml"/>
  <Override PartName="/ppt/presProps.xml" ContentType="application/vnd.openxmlformats-officedocument.presentationml.presProps+xml"/>
  <Override PartName="/ppt/tags/tag130.xml" ContentType="application/vnd.openxmlformats-officedocument.presentationml.tags+xml"/>
  <Override PartName="/ppt/tags/tag414.xml" ContentType="application/vnd.openxmlformats-officedocument.presentationml.tags+xml"/>
  <Override PartName="/ppt/tags/tag461.xml" ContentType="application/vnd.openxmlformats-officedocument.presentationml.tags+xml"/>
  <Override PartName="/ppt/tags/tag559.xml" ContentType="application/vnd.openxmlformats-officedocument.presentationml.tags+xml"/>
  <Override PartName="/ppt/tags/tag600.xml" ContentType="application/vnd.openxmlformats-officedocument.presentationml.tags+xml"/>
  <Override PartName="/ppt/slides/slide15.xml" ContentType="application/vnd.openxmlformats-officedocument.presentationml.slide+xml"/>
  <Override PartName="/ppt/tags/tag97.xml" ContentType="application/vnd.openxmlformats-officedocument.presentationml.tags+xml"/>
  <Override PartName="/ppt/tags/tag206.xml" ContentType="application/vnd.openxmlformats-officedocument.presentationml.tags+xml"/>
  <Override PartName="/ppt/tags/tag253.xml" ContentType="application/vnd.openxmlformats-officedocument.presentationml.tags+xml"/>
  <Override PartName="/ppt/tags/tag398.xml" ContentType="application/vnd.openxmlformats-officedocument.presentationml.tags+xml"/>
  <Override PartName="/ppt/tags/tag537.xml" ContentType="application/vnd.openxmlformats-officedocument.presentationml.tags+xml"/>
  <Override PartName="/ppt/tags/tag584.xml" ContentType="application/vnd.openxmlformats-officedocument.presentationml.tags+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tags/tag231.xml" ContentType="application/vnd.openxmlformats-officedocument.presentationml.tags+xml"/>
  <Override PartName="/ppt/tags/tag329.xml" ContentType="application/vnd.openxmlformats-officedocument.presentationml.tags+xml"/>
  <Override PartName="/ppt/tags/tag376.xml" ContentType="application/vnd.openxmlformats-officedocument.presentationml.tags+xml"/>
  <Override PartName="/ppt/tags/tag168.xml" ContentType="application/vnd.openxmlformats-officedocument.presentationml.tags+xml"/>
  <Override PartName="/ppt/tags/tag499.xml" ContentType="application/vnd.openxmlformats-officedocument.presentationml.tags+xml"/>
  <Override PartName="/ppt/tags/tag515.xml" ContentType="application/vnd.openxmlformats-officedocument.presentationml.tags+xml"/>
  <Override PartName="/ppt/tags/tag562.xml" ContentType="application/vnd.openxmlformats-officedocument.presentationml.tags+xml"/>
  <Default Extension="wdp" ContentType="image/vnd.ms-photo"/>
  <Override PartName="/ppt/tags/tag53.xml" ContentType="application/vnd.openxmlformats-officedocument.presentationml.tags+xml"/>
  <Override PartName="/ppt/tags/tag307.xml" ContentType="application/vnd.openxmlformats-officedocument.presentationml.tags+xml"/>
  <Default Extension="vml" ContentType="application/vnd.openxmlformats-officedocument.vmlDrawing"/>
  <Override PartName="/ppt/tags/tag354.xml" ContentType="application/vnd.openxmlformats-officedocument.presentationml.tags+xml"/>
  <Override PartName="/ppt/tags/tag540.xml" ContentType="application/vnd.openxmlformats-officedocument.presentationml.tags+xml"/>
  <Override PartName="/ppt/tags/tag31.xml" ContentType="application/vnd.openxmlformats-officedocument.presentationml.tags+xml"/>
  <Override PartName="/ppt/tags/tag146.xml" ContentType="application/vnd.openxmlformats-officedocument.presentationml.tags+xml"/>
  <Override PartName="/ppt/tags/tag193.xml" ContentType="application/vnd.openxmlformats-officedocument.presentationml.tags+xml"/>
  <Override PartName="/ppt/tags/tag332.xml" ContentType="application/vnd.openxmlformats-officedocument.presentationml.tags+xml"/>
  <Override PartName="/ppt/tags/tag477.xml" ContentType="application/vnd.openxmlformats-officedocument.presentationml.tags+xml"/>
  <Override PartName="/ppt/tags/tag616.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ppt/tags/tag408.xml" ContentType="application/vnd.openxmlformats-officedocument.presentationml.tags+xml"/>
  <Override PartName="/ppt/tags/tag455.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247.xml" ContentType="application/vnd.openxmlformats-officedocument.presentationml.tags+xml"/>
  <Override PartName="/ppt/tags/tag294.xml" ContentType="application/vnd.openxmlformats-officedocument.presentationml.tags+xml"/>
  <Override PartName="/ppt/tags/tag310.xml" ContentType="application/vnd.openxmlformats-officedocument.presentationml.tags+xml"/>
  <Override PartName="/ppt/tags/tag578.xml" ContentType="application/vnd.openxmlformats-officedocument.presentationml.tags+xml"/>
  <Override PartName="/ppt/slideMasters/slideMaster1.xml" ContentType="application/vnd.openxmlformats-officedocument.presentationml.slideMaster+xml"/>
  <Override PartName="/ppt/tags/tag102.xml" ContentType="application/vnd.openxmlformats-officedocument.presentationml.tags+xml"/>
  <Override PartName="/ppt/tags/tag433.xml" ContentType="application/vnd.openxmlformats-officedocument.presentationml.tags+xml"/>
  <Override PartName="/ppt/tags/tag480.xml" ContentType="application/vnd.openxmlformats-officedocument.presentationml.tags+xml"/>
  <Override PartName="/ppt/tags/tag69.xml" ContentType="application/vnd.openxmlformats-officedocument.presentationml.tags+xml"/>
  <Override PartName="/ppt/tags/tag225.xml" ContentType="application/vnd.openxmlformats-officedocument.presentationml.tags+xml"/>
  <Override PartName="/ppt/tags/tag272.xml" ContentType="application/vnd.openxmlformats-officedocument.presentationml.tags+xml"/>
  <Override PartName="/ppt/tags/tag411.xml" ContentType="application/vnd.openxmlformats-officedocument.presentationml.tags+xml"/>
  <Override PartName="/ppt/tags/tag509.xml" ContentType="application/vnd.openxmlformats-officedocument.presentationml.tags+xml"/>
  <Override PartName="/ppt/tags/tag556.xml" ContentType="application/vnd.openxmlformats-officedocument.presentationml.tags+xml"/>
  <Default Extension="rels" ContentType="application/vnd.openxmlformats-package.relationships+xml"/>
  <Override PartName="/ppt/tags/tag47.xml" ContentType="application/vnd.openxmlformats-officedocument.presentationml.tags+xml"/>
  <Override PartName="/ppt/tags/tag94.xml" ContentType="application/vnd.openxmlformats-officedocument.presentationml.tags+xml"/>
  <Override PartName="/ppt/tags/tag203.xml" ContentType="application/vnd.openxmlformats-officedocument.presentationml.tags+xml"/>
  <Override PartName="/ppt/tags/tag250.xml" ContentType="application/vnd.openxmlformats-officedocument.presentationml.tags+xml"/>
  <Override PartName="/ppt/tags/tag348.xml" ContentType="application/vnd.openxmlformats-officedocument.presentationml.tags+xml"/>
  <Override PartName="/ppt/tags/tag395.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187.xml" ContentType="application/vnd.openxmlformats-officedocument.presentationml.tags+xml"/>
  <Override PartName="/ppt/tags/tag534.xml" ContentType="application/vnd.openxmlformats-officedocument.presentationml.tags+xml"/>
  <Override PartName="/ppt/tags/tag581.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481" r:id="rId2"/>
    <p:sldId id="480" r:id="rId3"/>
    <p:sldId id="483" r:id="rId4"/>
    <p:sldId id="484" r:id="rId5"/>
    <p:sldId id="485" r:id="rId6"/>
    <p:sldId id="486" r:id="rId7"/>
    <p:sldId id="488" r:id="rId8"/>
    <p:sldId id="487" r:id="rId9"/>
    <p:sldId id="489" r:id="rId10"/>
    <p:sldId id="490" r:id="rId11"/>
    <p:sldId id="491" r:id="rId12"/>
    <p:sldId id="493" r:id="rId13"/>
    <p:sldId id="495" r:id="rId14"/>
    <p:sldId id="496" r:id="rId15"/>
    <p:sldId id="494" r:id="rId16"/>
    <p:sldId id="497" r:id="rId17"/>
    <p:sldId id="498" r:id="rId18"/>
    <p:sldId id="499" r:id="rId19"/>
    <p:sldId id="500" r:id="rId20"/>
    <p:sldId id="502" r:id="rId21"/>
    <p:sldId id="504" r:id="rId22"/>
    <p:sldId id="501" r:id="rId23"/>
    <p:sldId id="505" r:id="rId24"/>
    <p:sldId id="506" r:id="rId25"/>
    <p:sldId id="507" r:id="rId26"/>
    <p:sldId id="508" r:id="rId27"/>
    <p:sldId id="509" r:id="rId28"/>
    <p:sldId id="511" r:id="rId29"/>
    <p:sldId id="510" r:id="rId30"/>
  </p:sldIdLst>
  <p:sldSz cx="9144000" cy="6858000" type="screen4x3"/>
  <p:notesSz cx="6797675" cy="9928225"/>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Default Section" id="{21C70BEA-0A41-4231-B6C7-D37FA824556F}">
          <p14:sldIdLst>
            <p14:sldId id="481"/>
            <p14:sldId id="480"/>
            <p14:sldId id="483"/>
            <p14:sldId id="484"/>
            <p14:sldId id="485"/>
            <p14:sldId id="486"/>
            <p14:sldId id="488"/>
            <p14:sldId id="487"/>
            <p14:sldId id="489"/>
            <p14:sldId id="490"/>
            <p14:sldId id="491"/>
            <p14:sldId id="493"/>
            <p14:sldId id="495"/>
            <p14:sldId id="496"/>
            <p14:sldId id="494"/>
            <p14:sldId id="497"/>
            <p14:sldId id="498"/>
            <p14:sldId id="499"/>
            <p14:sldId id="500"/>
            <p14:sldId id="502"/>
            <p14:sldId id="504"/>
            <p14:sldId id="501"/>
            <p14:sldId id="505"/>
            <p14:sldId id="506"/>
            <p14:sldId id="507"/>
            <p14:sldId id="508"/>
            <p14:sldId id="509"/>
            <p14:sldId id="510"/>
          </p14:sldIdLst>
        </p14:section>
      </p14:sectionLst>
    </p:ext>
    <p:ext uri="{EFAFB233-063F-42B5-8137-9DF3F51BA10A}">
      <p15:sldGuideLst xmlns="" xmlns:p15="http://schemas.microsoft.com/office/powerpoint/2012/main">
        <p15:guide id="1" orient="horz" pos="2164" userDrawn="1">
          <p15:clr>
            <a:srgbClr val="A4A3A4"/>
          </p15:clr>
        </p15:guide>
        <p15:guide id="2" pos="291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2805BD"/>
    <a:srgbClr val="00CC00"/>
    <a:srgbClr val="C80888"/>
    <a:srgbClr val="FFE285"/>
    <a:srgbClr val="FFDA65"/>
    <a:srgbClr val="FFFF00"/>
    <a:srgbClr val="DAFC10"/>
    <a:srgbClr val="F6DB1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985" autoAdjust="0"/>
  </p:normalViewPr>
  <p:slideViewPr>
    <p:cSldViewPr showGuides="1">
      <p:cViewPr varScale="1">
        <p:scale>
          <a:sx n="67" d="100"/>
          <a:sy n="67" d="100"/>
        </p:scale>
        <p:origin x="-1476" y="-96"/>
      </p:cViewPr>
      <p:guideLst>
        <p:guide orient="horz" pos="2164"/>
        <p:guide pos="2915"/>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CDD7A6DD-FB7C-4A5D-8531-1416B485906F}" type="datetimeFigureOut">
              <a:rPr lang="en-GB" smtClean="0"/>
              <a:pPr/>
              <a:t>22/10/2023</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22961D6E-ECD4-476E-8FCD-FB1FEF9DDC9A}"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B43D25-CC9D-4B09-A612-D874DD2C1355}" type="slidenum">
              <a:rPr lang="zh-CN" altLang="en-US" smtClean="0"/>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B43D25-CC9D-4B09-A612-D874DD2C1355}" type="slidenum">
              <a:rPr lang="zh-CN" altLang="en-US" smtClean="0"/>
              <a:pPr/>
              <a:t>29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US" altLang="zh-CN"/>
              <a:t>07/06/2015</a:t>
            </a:r>
            <a:endParaRPr lang="en-GB"/>
          </a:p>
        </p:txBody>
      </p:sp>
      <p:sp>
        <p:nvSpPr>
          <p:cNvPr id="5" name="Footer Placeholder 4"/>
          <p:cNvSpPr>
            <a:spLocks noGrp="1"/>
          </p:cNvSpPr>
          <p:nvPr>
            <p:ph type="ftr" sz="quarter" idx="11"/>
          </p:nvPr>
        </p:nvSpPr>
        <p:spPr/>
        <p:txBody>
          <a:bodyPr/>
          <a:lstStyle/>
          <a:p>
            <a:r>
              <a:rPr lang="en-GB"/>
              <a:t>Ping Yang (CCNU &amp; CERN)</a:t>
            </a:r>
          </a:p>
        </p:txBody>
      </p:sp>
      <p:sp>
        <p:nvSpPr>
          <p:cNvPr id="6" name="Slide Number Placeholder 5"/>
          <p:cNvSpPr>
            <a:spLocks noGrp="1"/>
          </p:cNvSpPr>
          <p:nvPr>
            <p:ph type="sldNum" sz="quarter" idx="12"/>
          </p:nvPr>
        </p:nvSpPr>
        <p:spPr/>
        <p:txBody>
          <a:bodyPr/>
          <a:lstStyle/>
          <a:p>
            <a:fld id="{A0C6A342-432A-4BA9-93B4-D1747E80A8B7}"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ltLang="zh-CN"/>
              <a:t>07/06/2015</a:t>
            </a:r>
            <a:endParaRPr lang="en-GB"/>
          </a:p>
        </p:txBody>
      </p:sp>
      <p:sp>
        <p:nvSpPr>
          <p:cNvPr id="5" name="Footer Placeholder 4"/>
          <p:cNvSpPr>
            <a:spLocks noGrp="1"/>
          </p:cNvSpPr>
          <p:nvPr>
            <p:ph type="ftr" sz="quarter" idx="11"/>
          </p:nvPr>
        </p:nvSpPr>
        <p:spPr/>
        <p:txBody>
          <a:bodyPr/>
          <a:lstStyle/>
          <a:p>
            <a:r>
              <a:rPr lang="en-GB"/>
              <a:t>Ping Yang (CCNU &amp; CERN)</a:t>
            </a:r>
          </a:p>
        </p:txBody>
      </p:sp>
      <p:sp>
        <p:nvSpPr>
          <p:cNvPr id="6" name="Slide Number Placeholder 5"/>
          <p:cNvSpPr>
            <a:spLocks noGrp="1"/>
          </p:cNvSpPr>
          <p:nvPr>
            <p:ph type="sldNum" sz="quarter" idx="12"/>
          </p:nvPr>
        </p:nvSpPr>
        <p:spPr/>
        <p:txBody>
          <a:bodyPr/>
          <a:lstStyle/>
          <a:p>
            <a:fld id="{A0C6A342-432A-4BA9-93B4-D1747E80A8B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ltLang="zh-CN"/>
              <a:t>07/06/2015</a:t>
            </a:r>
            <a:endParaRPr lang="en-GB"/>
          </a:p>
        </p:txBody>
      </p:sp>
      <p:sp>
        <p:nvSpPr>
          <p:cNvPr id="5" name="Footer Placeholder 4"/>
          <p:cNvSpPr>
            <a:spLocks noGrp="1"/>
          </p:cNvSpPr>
          <p:nvPr>
            <p:ph type="ftr" sz="quarter" idx="11"/>
          </p:nvPr>
        </p:nvSpPr>
        <p:spPr/>
        <p:txBody>
          <a:bodyPr/>
          <a:lstStyle/>
          <a:p>
            <a:r>
              <a:rPr lang="en-GB"/>
              <a:t>Ping Yang (CCNU &amp; CERN)</a:t>
            </a:r>
          </a:p>
        </p:txBody>
      </p:sp>
      <p:sp>
        <p:nvSpPr>
          <p:cNvPr id="6" name="Slide Number Placeholder 5"/>
          <p:cNvSpPr>
            <a:spLocks noGrp="1"/>
          </p:cNvSpPr>
          <p:nvPr>
            <p:ph type="sldNum" sz="quarter" idx="12"/>
          </p:nvPr>
        </p:nvSpPr>
        <p:spPr/>
        <p:txBody>
          <a:bodyPr/>
          <a:lstStyle/>
          <a:p>
            <a:fld id="{A0C6A342-432A-4BA9-93B4-D1747E80A8B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ltLang="zh-CN"/>
              <a:t>07/06/2015</a:t>
            </a:r>
            <a:endParaRPr lang="en-GB"/>
          </a:p>
        </p:txBody>
      </p:sp>
      <p:sp>
        <p:nvSpPr>
          <p:cNvPr id="5" name="Footer Placeholder 4"/>
          <p:cNvSpPr>
            <a:spLocks noGrp="1"/>
          </p:cNvSpPr>
          <p:nvPr>
            <p:ph type="ftr" sz="quarter" idx="11"/>
          </p:nvPr>
        </p:nvSpPr>
        <p:spPr/>
        <p:txBody>
          <a:bodyPr/>
          <a:lstStyle/>
          <a:p>
            <a:r>
              <a:rPr lang="en-GB"/>
              <a:t>Ping Yang (CCNU &amp; CERN)</a:t>
            </a:r>
          </a:p>
        </p:txBody>
      </p:sp>
      <p:sp>
        <p:nvSpPr>
          <p:cNvPr id="6" name="Slide Number Placeholder 5"/>
          <p:cNvSpPr>
            <a:spLocks noGrp="1"/>
          </p:cNvSpPr>
          <p:nvPr>
            <p:ph type="sldNum" sz="quarter" idx="12"/>
          </p:nvPr>
        </p:nvSpPr>
        <p:spPr/>
        <p:txBody>
          <a:bodyPr/>
          <a:lstStyle/>
          <a:p>
            <a:fld id="{DFB24407-8628-4F92-84F1-543C056FDBE5}"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ltLang="zh-CN"/>
              <a:t>07/06/2015</a:t>
            </a:r>
            <a:endParaRPr lang="en-GB"/>
          </a:p>
        </p:txBody>
      </p:sp>
      <p:sp>
        <p:nvSpPr>
          <p:cNvPr id="5" name="Footer Placeholder 4"/>
          <p:cNvSpPr>
            <a:spLocks noGrp="1"/>
          </p:cNvSpPr>
          <p:nvPr>
            <p:ph type="ftr" sz="quarter" idx="11"/>
          </p:nvPr>
        </p:nvSpPr>
        <p:spPr/>
        <p:txBody>
          <a:bodyPr/>
          <a:lstStyle/>
          <a:p>
            <a:r>
              <a:rPr lang="en-GB"/>
              <a:t>Ping Yang (CCNU &amp; CERN)</a:t>
            </a:r>
          </a:p>
        </p:txBody>
      </p:sp>
      <p:sp>
        <p:nvSpPr>
          <p:cNvPr id="6" name="Slide Number Placeholder 5"/>
          <p:cNvSpPr>
            <a:spLocks noGrp="1"/>
          </p:cNvSpPr>
          <p:nvPr>
            <p:ph type="sldNum" sz="quarter" idx="12"/>
          </p:nvPr>
        </p:nvSpPr>
        <p:spPr/>
        <p:txBody>
          <a:bodyPr/>
          <a:lstStyle/>
          <a:p>
            <a:fld id="{A0C6A342-432A-4BA9-93B4-D1747E80A8B7}"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ltLang="zh-CN"/>
              <a:t>07/06/2015</a:t>
            </a:r>
            <a:endParaRPr lang="en-GB"/>
          </a:p>
        </p:txBody>
      </p:sp>
      <p:sp>
        <p:nvSpPr>
          <p:cNvPr id="6" name="Footer Placeholder 5"/>
          <p:cNvSpPr>
            <a:spLocks noGrp="1"/>
          </p:cNvSpPr>
          <p:nvPr>
            <p:ph type="ftr" sz="quarter" idx="11"/>
          </p:nvPr>
        </p:nvSpPr>
        <p:spPr/>
        <p:txBody>
          <a:bodyPr/>
          <a:lstStyle/>
          <a:p>
            <a:r>
              <a:rPr lang="en-GB"/>
              <a:t>Ping Yang (CCNU &amp; CERN)</a:t>
            </a:r>
          </a:p>
        </p:txBody>
      </p:sp>
      <p:sp>
        <p:nvSpPr>
          <p:cNvPr id="7" name="Slide Number Placeholder 6"/>
          <p:cNvSpPr>
            <a:spLocks noGrp="1"/>
          </p:cNvSpPr>
          <p:nvPr>
            <p:ph type="sldNum" sz="quarter" idx="12"/>
          </p:nvPr>
        </p:nvSpPr>
        <p:spPr/>
        <p:txBody>
          <a:bodyPr/>
          <a:lstStyle/>
          <a:p>
            <a:fld id="{A0C6A342-432A-4BA9-93B4-D1747E80A8B7}"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US" altLang="zh-CN"/>
              <a:t>07/06/2015</a:t>
            </a:r>
            <a:endParaRPr lang="en-GB"/>
          </a:p>
        </p:txBody>
      </p:sp>
      <p:sp>
        <p:nvSpPr>
          <p:cNvPr id="8" name="Footer Placeholder 7"/>
          <p:cNvSpPr>
            <a:spLocks noGrp="1"/>
          </p:cNvSpPr>
          <p:nvPr>
            <p:ph type="ftr" sz="quarter" idx="11"/>
          </p:nvPr>
        </p:nvSpPr>
        <p:spPr/>
        <p:txBody>
          <a:bodyPr/>
          <a:lstStyle/>
          <a:p>
            <a:r>
              <a:rPr lang="en-GB"/>
              <a:t>Ping Yang (CCNU &amp; CERN)</a:t>
            </a:r>
          </a:p>
        </p:txBody>
      </p:sp>
      <p:sp>
        <p:nvSpPr>
          <p:cNvPr id="9" name="Slide Number Placeholder 8"/>
          <p:cNvSpPr>
            <a:spLocks noGrp="1"/>
          </p:cNvSpPr>
          <p:nvPr>
            <p:ph type="sldNum" sz="quarter" idx="12"/>
          </p:nvPr>
        </p:nvSpPr>
        <p:spPr/>
        <p:txBody>
          <a:bodyPr/>
          <a:lstStyle/>
          <a:p>
            <a:fld id="{A0C6A342-432A-4BA9-93B4-D1747E80A8B7}"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ltLang="zh-CN"/>
              <a:t>07/06/2015</a:t>
            </a:r>
            <a:endParaRPr lang="en-GB"/>
          </a:p>
        </p:txBody>
      </p:sp>
      <p:sp>
        <p:nvSpPr>
          <p:cNvPr id="4" name="Footer Placeholder 3"/>
          <p:cNvSpPr>
            <a:spLocks noGrp="1"/>
          </p:cNvSpPr>
          <p:nvPr>
            <p:ph type="ftr" sz="quarter" idx="11"/>
          </p:nvPr>
        </p:nvSpPr>
        <p:spPr/>
        <p:txBody>
          <a:bodyPr/>
          <a:lstStyle/>
          <a:p>
            <a:r>
              <a:rPr lang="en-GB"/>
              <a:t>Ping Yang (CCNU &amp; CERN)</a:t>
            </a:r>
          </a:p>
        </p:txBody>
      </p:sp>
      <p:sp>
        <p:nvSpPr>
          <p:cNvPr id="5" name="Slide Number Placeholder 4"/>
          <p:cNvSpPr>
            <a:spLocks noGrp="1"/>
          </p:cNvSpPr>
          <p:nvPr>
            <p:ph type="sldNum" sz="quarter" idx="12"/>
          </p:nvPr>
        </p:nvSpPr>
        <p:spPr/>
        <p:txBody>
          <a:bodyPr/>
          <a:lstStyle/>
          <a:p>
            <a:fld id="{A0C6A342-432A-4BA9-93B4-D1747E80A8B7}"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a:t>07/06/2015</a:t>
            </a:r>
            <a:endParaRPr lang="en-GB"/>
          </a:p>
        </p:txBody>
      </p:sp>
      <p:sp>
        <p:nvSpPr>
          <p:cNvPr id="3" name="Footer Placeholder 2"/>
          <p:cNvSpPr>
            <a:spLocks noGrp="1"/>
          </p:cNvSpPr>
          <p:nvPr>
            <p:ph type="ftr" sz="quarter" idx="11"/>
          </p:nvPr>
        </p:nvSpPr>
        <p:spPr/>
        <p:txBody>
          <a:bodyPr/>
          <a:lstStyle/>
          <a:p>
            <a:r>
              <a:rPr lang="en-GB"/>
              <a:t>Ping Yang (CCNU &amp; CERN)</a:t>
            </a:r>
          </a:p>
        </p:txBody>
      </p:sp>
      <p:sp>
        <p:nvSpPr>
          <p:cNvPr id="4" name="Slide Number Placeholder 3"/>
          <p:cNvSpPr>
            <a:spLocks noGrp="1"/>
          </p:cNvSpPr>
          <p:nvPr>
            <p:ph type="sldNum" sz="quarter" idx="12"/>
          </p:nvPr>
        </p:nvSpPr>
        <p:spPr/>
        <p:txBody>
          <a:bodyPr/>
          <a:lstStyle/>
          <a:p>
            <a:fld id="{A0C6A342-432A-4BA9-93B4-D1747E80A8B7}"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ltLang="zh-CN"/>
              <a:t>07/06/2015</a:t>
            </a:r>
            <a:endParaRPr lang="en-GB"/>
          </a:p>
        </p:txBody>
      </p:sp>
      <p:sp>
        <p:nvSpPr>
          <p:cNvPr id="6" name="Footer Placeholder 5"/>
          <p:cNvSpPr>
            <a:spLocks noGrp="1"/>
          </p:cNvSpPr>
          <p:nvPr>
            <p:ph type="ftr" sz="quarter" idx="11"/>
          </p:nvPr>
        </p:nvSpPr>
        <p:spPr/>
        <p:txBody>
          <a:bodyPr/>
          <a:lstStyle/>
          <a:p>
            <a:r>
              <a:rPr lang="en-GB"/>
              <a:t>Ping Yang (CCNU &amp; CERN)</a:t>
            </a:r>
          </a:p>
        </p:txBody>
      </p:sp>
      <p:sp>
        <p:nvSpPr>
          <p:cNvPr id="7" name="Slide Number Placeholder 6"/>
          <p:cNvSpPr>
            <a:spLocks noGrp="1"/>
          </p:cNvSpPr>
          <p:nvPr>
            <p:ph type="sldNum" sz="quarter" idx="12"/>
          </p:nvPr>
        </p:nvSpPr>
        <p:spPr/>
        <p:txBody>
          <a:bodyPr/>
          <a:lstStyle/>
          <a:p>
            <a:fld id="{A0C6A342-432A-4BA9-93B4-D1747E80A8B7}"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ltLang="zh-CN"/>
              <a:t>07/06/2015</a:t>
            </a:r>
            <a:endParaRPr lang="en-GB"/>
          </a:p>
        </p:txBody>
      </p:sp>
      <p:sp>
        <p:nvSpPr>
          <p:cNvPr id="6" name="Footer Placeholder 5"/>
          <p:cNvSpPr>
            <a:spLocks noGrp="1"/>
          </p:cNvSpPr>
          <p:nvPr>
            <p:ph type="ftr" sz="quarter" idx="11"/>
          </p:nvPr>
        </p:nvSpPr>
        <p:spPr/>
        <p:txBody>
          <a:bodyPr/>
          <a:lstStyle/>
          <a:p>
            <a:r>
              <a:rPr lang="en-GB"/>
              <a:t>Ping Yang (CCNU &amp; CERN)</a:t>
            </a:r>
          </a:p>
        </p:txBody>
      </p:sp>
      <p:sp>
        <p:nvSpPr>
          <p:cNvPr id="7" name="Slide Number Placeholder 6"/>
          <p:cNvSpPr>
            <a:spLocks noGrp="1"/>
          </p:cNvSpPr>
          <p:nvPr>
            <p:ph type="sldNum" sz="quarter" idx="12"/>
          </p:nvPr>
        </p:nvSpPr>
        <p:spPr/>
        <p:txBody>
          <a:bodyPr/>
          <a:lstStyle/>
          <a:p>
            <a:fld id="{A0C6A342-432A-4BA9-93B4-D1747E80A8B7}"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07/06/2015</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Ping Yang (CCNU &amp; CERN)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C6A342-432A-4BA9-93B4-D1747E80A8B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164.xml"/><Relationship Id="rId7" Type="http://schemas.openxmlformats.org/officeDocument/2006/relationships/image" Target="../media/image57.jpe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56.jpeg"/><Relationship Id="rId5" Type="http://schemas.openxmlformats.org/officeDocument/2006/relationships/slideLayout" Target="../slideLayouts/slideLayout2.xml"/><Relationship Id="rId4" Type="http://schemas.openxmlformats.org/officeDocument/2006/relationships/tags" Target="../tags/tag165.xml"/></Relationships>
</file>

<file path=ppt/slides/_rels/slide11.xml.rels><?xml version="1.0" encoding="UTF-8" standalone="yes"?>
<Relationships xmlns="http://schemas.openxmlformats.org/package/2006/relationships"><Relationship Id="rId8" Type="http://schemas.openxmlformats.org/officeDocument/2006/relationships/tags" Target="../tags/tag173.xml"/><Relationship Id="rId13" Type="http://schemas.openxmlformats.org/officeDocument/2006/relationships/tags" Target="../tags/tag178.xml"/><Relationship Id="rId18" Type="http://schemas.openxmlformats.org/officeDocument/2006/relationships/tags" Target="../tags/tag183.xml"/><Relationship Id="rId26" Type="http://schemas.openxmlformats.org/officeDocument/2006/relationships/image" Target="../media/image59.png"/><Relationship Id="rId3" Type="http://schemas.openxmlformats.org/officeDocument/2006/relationships/tags" Target="../tags/tag168.xml"/><Relationship Id="rId21" Type="http://schemas.openxmlformats.org/officeDocument/2006/relationships/tags" Target="../tags/tag186.xml"/><Relationship Id="rId7" Type="http://schemas.openxmlformats.org/officeDocument/2006/relationships/tags" Target="../tags/tag172.xml"/><Relationship Id="rId12" Type="http://schemas.openxmlformats.org/officeDocument/2006/relationships/tags" Target="../tags/tag177.xml"/><Relationship Id="rId17" Type="http://schemas.openxmlformats.org/officeDocument/2006/relationships/tags" Target="../tags/tag182.xml"/><Relationship Id="rId25" Type="http://schemas.openxmlformats.org/officeDocument/2006/relationships/slideLayout" Target="../slideLayouts/slideLayout2.xml"/><Relationship Id="rId2" Type="http://schemas.openxmlformats.org/officeDocument/2006/relationships/tags" Target="../tags/tag167.xml"/><Relationship Id="rId16" Type="http://schemas.openxmlformats.org/officeDocument/2006/relationships/tags" Target="../tags/tag181.xml"/><Relationship Id="rId20" Type="http://schemas.openxmlformats.org/officeDocument/2006/relationships/tags" Target="../tags/tag185.xml"/><Relationship Id="rId29" Type="http://schemas.openxmlformats.org/officeDocument/2006/relationships/image" Target="../media/image62.png"/><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tags" Target="../tags/tag176.xml"/><Relationship Id="rId24" Type="http://schemas.openxmlformats.org/officeDocument/2006/relationships/tags" Target="../tags/tag189.xml"/><Relationship Id="rId5" Type="http://schemas.openxmlformats.org/officeDocument/2006/relationships/tags" Target="../tags/tag170.xml"/><Relationship Id="rId15" Type="http://schemas.openxmlformats.org/officeDocument/2006/relationships/tags" Target="../tags/tag180.xml"/><Relationship Id="rId23" Type="http://schemas.openxmlformats.org/officeDocument/2006/relationships/tags" Target="../tags/tag188.xml"/><Relationship Id="rId28" Type="http://schemas.openxmlformats.org/officeDocument/2006/relationships/image" Target="../media/image61.jpeg"/><Relationship Id="rId10" Type="http://schemas.openxmlformats.org/officeDocument/2006/relationships/tags" Target="../tags/tag175.xml"/><Relationship Id="rId19" Type="http://schemas.openxmlformats.org/officeDocument/2006/relationships/tags" Target="../tags/tag184.xml"/><Relationship Id="rId4" Type="http://schemas.openxmlformats.org/officeDocument/2006/relationships/tags" Target="../tags/tag169.xml"/><Relationship Id="rId9" Type="http://schemas.openxmlformats.org/officeDocument/2006/relationships/tags" Target="../tags/tag174.xml"/><Relationship Id="rId14" Type="http://schemas.openxmlformats.org/officeDocument/2006/relationships/tags" Target="../tags/tag179.xml"/><Relationship Id="rId22" Type="http://schemas.openxmlformats.org/officeDocument/2006/relationships/tags" Target="../tags/tag187.xml"/><Relationship Id="rId27" Type="http://schemas.openxmlformats.org/officeDocument/2006/relationships/image" Target="../media/image60.png"/><Relationship Id="rId30"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192.xml"/><Relationship Id="rId7" Type="http://schemas.openxmlformats.org/officeDocument/2006/relationships/slideLayout" Target="../slideLayouts/slideLayout2.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tags" Target="../tags/tag203.xml"/><Relationship Id="rId13" Type="http://schemas.openxmlformats.org/officeDocument/2006/relationships/tags" Target="../tags/tag208.xml"/><Relationship Id="rId18" Type="http://schemas.openxmlformats.org/officeDocument/2006/relationships/image" Target="../media/image66.emf"/><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tags" Target="../tags/tag207.xml"/><Relationship Id="rId17" Type="http://schemas.openxmlformats.org/officeDocument/2006/relationships/slideLayout" Target="../slideLayouts/slideLayout2.xml"/><Relationship Id="rId2" Type="http://schemas.openxmlformats.org/officeDocument/2006/relationships/tags" Target="../tags/tag197.xml"/><Relationship Id="rId16" Type="http://schemas.openxmlformats.org/officeDocument/2006/relationships/tags" Target="../tags/tag211.xml"/><Relationship Id="rId20" Type="http://schemas.openxmlformats.org/officeDocument/2006/relationships/image" Target="../media/image68.png"/><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tags" Target="../tags/tag206.xml"/><Relationship Id="rId5" Type="http://schemas.openxmlformats.org/officeDocument/2006/relationships/tags" Target="../tags/tag200.xml"/><Relationship Id="rId15" Type="http://schemas.openxmlformats.org/officeDocument/2006/relationships/tags" Target="../tags/tag210.xml"/><Relationship Id="rId10" Type="http://schemas.openxmlformats.org/officeDocument/2006/relationships/tags" Target="../tags/tag205.xml"/><Relationship Id="rId19" Type="http://schemas.openxmlformats.org/officeDocument/2006/relationships/image" Target="../media/image67.emf"/><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tags" Target="../tags/tag209.xml"/></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214.xml"/><Relationship Id="rId7" Type="http://schemas.openxmlformats.org/officeDocument/2006/relationships/image" Target="../media/image69.png"/><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slideLayout" Target="../slideLayouts/slideLayout2.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image" Target="../media/image72.png"/><Relationship Id="rId5" Type="http://schemas.openxmlformats.org/officeDocument/2006/relationships/slideLayout" Target="../slideLayouts/slideLayout2.xml"/><Relationship Id="rId4" Type="http://schemas.openxmlformats.org/officeDocument/2006/relationships/tags" Target="../tags/tag220.xml"/></Relationships>
</file>

<file path=ppt/slides/_rels/slide16.xml.rels><?xml version="1.0" encoding="UTF-8" standalone="yes"?>
<Relationships xmlns="http://schemas.openxmlformats.org/package/2006/relationships"><Relationship Id="rId13" Type="http://schemas.openxmlformats.org/officeDocument/2006/relationships/tags" Target="../tags/tag233.xml"/><Relationship Id="rId18" Type="http://schemas.openxmlformats.org/officeDocument/2006/relationships/tags" Target="../tags/tag238.xml"/><Relationship Id="rId26" Type="http://schemas.openxmlformats.org/officeDocument/2006/relationships/tags" Target="../tags/tag246.xml"/><Relationship Id="rId39" Type="http://schemas.openxmlformats.org/officeDocument/2006/relationships/tags" Target="../tags/tag259.xml"/><Relationship Id="rId21" Type="http://schemas.openxmlformats.org/officeDocument/2006/relationships/tags" Target="../tags/tag241.xml"/><Relationship Id="rId34" Type="http://schemas.openxmlformats.org/officeDocument/2006/relationships/tags" Target="../tags/tag254.xml"/><Relationship Id="rId42" Type="http://schemas.openxmlformats.org/officeDocument/2006/relationships/tags" Target="../tags/tag262.xml"/><Relationship Id="rId47" Type="http://schemas.openxmlformats.org/officeDocument/2006/relationships/tags" Target="../tags/tag267.xml"/><Relationship Id="rId50" Type="http://schemas.openxmlformats.org/officeDocument/2006/relationships/tags" Target="../tags/tag270.xml"/><Relationship Id="rId55" Type="http://schemas.openxmlformats.org/officeDocument/2006/relationships/tags" Target="../tags/tag275.xml"/><Relationship Id="rId63" Type="http://schemas.openxmlformats.org/officeDocument/2006/relationships/tags" Target="../tags/tag283.xml"/><Relationship Id="rId68" Type="http://schemas.openxmlformats.org/officeDocument/2006/relationships/tags" Target="../tags/tag288.xml"/><Relationship Id="rId7" Type="http://schemas.openxmlformats.org/officeDocument/2006/relationships/tags" Target="../tags/tag227.xml"/><Relationship Id="rId71" Type="http://schemas.openxmlformats.org/officeDocument/2006/relationships/tags" Target="../tags/tag291.xml"/><Relationship Id="rId2" Type="http://schemas.openxmlformats.org/officeDocument/2006/relationships/tags" Target="../tags/tag222.xml"/><Relationship Id="rId16" Type="http://schemas.openxmlformats.org/officeDocument/2006/relationships/tags" Target="../tags/tag236.xml"/><Relationship Id="rId29" Type="http://schemas.openxmlformats.org/officeDocument/2006/relationships/tags" Target="../tags/tag249.xml"/><Relationship Id="rId11" Type="http://schemas.openxmlformats.org/officeDocument/2006/relationships/tags" Target="../tags/tag231.xml"/><Relationship Id="rId24" Type="http://schemas.openxmlformats.org/officeDocument/2006/relationships/tags" Target="../tags/tag244.xml"/><Relationship Id="rId32" Type="http://schemas.openxmlformats.org/officeDocument/2006/relationships/tags" Target="../tags/tag252.xml"/><Relationship Id="rId37" Type="http://schemas.openxmlformats.org/officeDocument/2006/relationships/tags" Target="../tags/tag257.xml"/><Relationship Id="rId40" Type="http://schemas.openxmlformats.org/officeDocument/2006/relationships/tags" Target="../tags/tag260.xml"/><Relationship Id="rId45" Type="http://schemas.openxmlformats.org/officeDocument/2006/relationships/tags" Target="../tags/tag265.xml"/><Relationship Id="rId53" Type="http://schemas.openxmlformats.org/officeDocument/2006/relationships/tags" Target="../tags/tag273.xml"/><Relationship Id="rId58" Type="http://schemas.openxmlformats.org/officeDocument/2006/relationships/tags" Target="../tags/tag278.xml"/><Relationship Id="rId66" Type="http://schemas.openxmlformats.org/officeDocument/2006/relationships/tags" Target="../tags/tag286.xml"/><Relationship Id="rId74" Type="http://schemas.microsoft.com/office/2007/relationships/hdphoto" Target="../media/image79.wdp"/><Relationship Id="rId5" Type="http://schemas.openxmlformats.org/officeDocument/2006/relationships/tags" Target="../tags/tag225.xml"/><Relationship Id="rId15" Type="http://schemas.openxmlformats.org/officeDocument/2006/relationships/tags" Target="../tags/tag235.xml"/><Relationship Id="rId23" Type="http://schemas.openxmlformats.org/officeDocument/2006/relationships/tags" Target="../tags/tag243.xml"/><Relationship Id="rId28" Type="http://schemas.openxmlformats.org/officeDocument/2006/relationships/tags" Target="../tags/tag248.xml"/><Relationship Id="rId36" Type="http://schemas.openxmlformats.org/officeDocument/2006/relationships/tags" Target="../tags/tag256.xml"/><Relationship Id="rId49" Type="http://schemas.openxmlformats.org/officeDocument/2006/relationships/tags" Target="../tags/tag269.xml"/><Relationship Id="rId57" Type="http://schemas.openxmlformats.org/officeDocument/2006/relationships/tags" Target="../tags/tag277.xml"/><Relationship Id="rId61" Type="http://schemas.openxmlformats.org/officeDocument/2006/relationships/tags" Target="../tags/tag281.xml"/><Relationship Id="rId10" Type="http://schemas.openxmlformats.org/officeDocument/2006/relationships/tags" Target="../tags/tag230.xml"/><Relationship Id="rId19" Type="http://schemas.openxmlformats.org/officeDocument/2006/relationships/tags" Target="../tags/tag239.xml"/><Relationship Id="rId31" Type="http://schemas.openxmlformats.org/officeDocument/2006/relationships/tags" Target="../tags/tag251.xml"/><Relationship Id="rId44" Type="http://schemas.openxmlformats.org/officeDocument/2006/relationships/tags" Target="../tags/tag264.xml"/><Relationship Id="rId52" Type="http://schemas.openxmlformats.org/officeDocument/2006/relationships/tags" Target="../tags/tag272.xml"/><Relationship Id="rId60" Type="http://schemas.openxmlformats.org/officeDocument/2006/relationships/tags" Target="../tags/tag280.xml"/><Relationship Id="rId65" Type="http://schemas.openxmlformats.org/officeDocument/2006/relationships/tags" Target="../tags/tag285.xml"/><Relationship Id="rId73" Type="http://schemas.openxmlformats.org/officeDocument/2006/relationships/image" Target="../media/image73.png"/><Relationship Id="rId4" Type="http://schemas.openxmlformats.org/officeDocument/2006/relationships/tags" Target="../tags/tag224.xml"/><Relationship Id="rId9" Type="http://schemas.openxmlformats.org/officeDocument/2006/relationships/tags" Target="../tags/tag229.xml"/><Relationship Id="rId14" Type="http://schemas.openxmlformats.org/officeDocument/2006/relationships/tags" Target="../tags/tag234.xml"/><Relationship Id="rId22" Type="http://schemas.openxmlformats.org/officeDocument/2006/relationships/tags" Target="../tags/tag242.xml"/><Relationship Id="rId27" Type="http://schemas.openxmlformats.org/officeDocument/2006/relationships/tags" Target="../tags/tag247.xml"/><Relationship Id="rId30" Type="http://schemas.openxmlformats.org/officeDocument/2006/relationships/tags" Target="../tags/tag250.xml"/><Relationship Id="rId35" Type="http://schemas.openxmlformats.org/officeDocument/2006/relationships/tags" Target="../tags/tag255.xml"/><Relationship Id="rId43" Type="http://schemas.openxmlformats.org/officeDocument/2006/relationships/tags" Target="../tags/tag263.xml"/><Relationship Id="rId48" Type="http://schemas.openxmlformats.org/officeDocument/2006/relationships/tags" Target="../tags/tag268.xml"/><Relationship Id="rId56" Type="http://schemas.openxmlformats.org/officeDocument/2006/relationships/tags" Target="../tags/tag276.xml"/><Relationship Id="rId64" Type="http://schemas.openxmlformats.org/officeDocument/2006/relationships/tags" Target="../tags/tag284.xml"/><Relationship Id="rId69" Type="http://schemas.openxmlformats.org/officeDocument/2006/relationships/tags" Target="../tags/tag289.xml"/><Relationship Id="rId8" Type="http://schemas.openxmlformats.org/officeDocument/2006/relationships/tags" Target="../tags/tag228.xml"/><Relationship Id="rId51" Type="http://schemas.openxmlformats.org/officeDocument/2006/relationships/tags" Target="../tags/tag271.xml"/><Relationship Id="rId72" Type="http://schemas.openxmlformats.org/officeDocument/2006/relationships/slideLayout" Target="../slideLayouts/slideLayout2.xml"/><Relationship Id="rId3" Type="http://schemas.openxmlformats.org/officeDocument/2006/relationships/tags" Target="../tags/tag223.xml"/><Relationship Id="rId12" Type="http://schemas.openxmlformats.org/officeDocument/2006/relationships/tags" Target="../tags/tag232.xml"/><Relationship Id="rId17" Type="http://schemas.openxmlformats.org/officeDocument/2006/relationships/tags" Target="../tags/tag237.xml"/><Relationship Id="rId25" Type="http://schemas.openxmlformats.org/officeDocument/2006/relationships/tags" Target="../tags/tag245.xml"/><Relationship Id="rId33" Type="http://schemas.openxmlformats.org/officeDocument/2006/relationships/tags" Target="../tags/tag253.xml"/><Relationship Id="rId38" Type="http://schemas.openxmlformats.org/officeDocument/2006/relationships/tags" Target="../tags/tag258.xml"/><Relationship Id="rId46" Type="http://schemas.openxmlformats.org/officeDocument/2006/relationships/tags" Target="../tags/tag266.xml"/><Relationship Id="rId59" Type="http://schemas.openxmlformats.org/officeDocument/2006/relationships/tags" Target="../tags/tag279.xml"/><Relationship Id="rId67" Type="http://schemas.openxmlformats.org/officeDocument/2006/relationships/tags" Target="../tags/tag287.xml"/><Relationship Id="rId20" Type="http://schemas.openxmlformats.org/officeDocument/2006/relationships/tags" Target="../tags/tag240.xml"/><Relationship Id="rId41" Type="http://schemas.openxmlformats.org/officeDocument/2006/relationships/tags" Target="../tags/tag261.xml"/><Relationship Id="rId54" Type="http://schemas.openxmlformats.org/officeDocument/2006/relationships/tags" Target="../tags/tag274.xml"/><Relationship Id="rId62" Type="http://schemas.openxmlformats.org/officeDocument/2006/relationships/tags" Target="../tags/tag282.xml"/><Relationship Id="rId70" Type="http://schemas.openxmlformats.org/officeDocument/2006/relationships/tags" Target="../tags/tag290.xml"/><Relationship Id="rId75" Type="http://schemas.openxmlformats.org/officeDocument/2006/relationships/image" Target="../media/image74.emf"/><Relationship Id="rId1" Type="http://schemas.openxmlformats.org/officeDocument/2006/relationships/tags" Target="../tags/tag221.xml"/><Relationship Id="rId6" Type="http://schemas.openxmlformats.org/officeDocument/2006/relationships/tags" Target="../tags/tag226.xml"/></Relationships>
</file>

<file path=ppt/slides/_rels/slide17.xml.rels><?xml version="1.0" encoding="UTF-8" standalone="yes"?>
<Relationships xmlns="http://schemas.openxmlformats.org/package/2006/relationships"><Relationship Id="rId8" Type="http://schemas.openxmlformats.org/officeDocument/2006/relationships/tags" Target="../tags/tag299.xml"/><Relationship Id="rId13" Type="http://schemas.openxmlformats.org/officeDocument/2006/relationships/image" Target="../media/image76.png"/><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image" Target="../media/image75.png"/><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slideLayout" Target="../slideLayouts/slideLayout2.xml"/><Relationship Id="rId5" Type="http://schemas.openxmlformats.org/officeDocument/2006/relationships/tags" Target="../tags/tag296.xml"/><Relationship Id="rId10" Type="http://schemas.openxmlformats.org/officeDocument/2006/relationships/tags" Target="../tags/tag301.xml"/><Relationship Id="rId4" Type="http://schemas.openxmlformats.org/officeDocument/2006/relationships/tags" Target="../tags/tag295.xml"/><Relationship Id="rId9" Type="http://schemas.openxmlformats.org/officeDocument/2006/relationships/tags" Target="../tags/tag300.xml"/><Relationship Id="rId14"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tags" Target="../tags/tag309.xml"/><Relationship Id="rId13" Type="http://schemas.openxmlformats.org/officeDocument/2006/relationships/tags" Target="../tags/tag314.xml"/><Relationship Id="rId18" Type="http://schemas.openxmlformats.org/officeDocument/2006/relationships/tags" Target="../tags/tag319.xml"/><Relationship Id="rId3" Type="http://schemas.openxmlformats.org/officeDocument/2006/relationships/tags" Target="../tags/tag304.xml"/><Relationship Id="rId21" Type="http://schemas.openxmlformats.org/officeDocument/2006/relationships/slideLayout" Target="../slideLayouts/slideLayout2.xml"/><Relationship Id="rId7" Type="http://schemas.openxmlformats.org/officeDocument/2006/relationships/tags" Target="../tags/tag308.xml"/><Relationship Id="rId12" Type="http://schemas.openxmlformats.org/officeDocument/2006/relationships/tags" Target="../tags/tag313.xml"/><Relationship Id="rId17" Type="http://schemas.openxmlformats.org/officeDocument/2006/relationships/tags" Target="../tags/tag318.xml"/><Relationship Id="rId25" Type="http://schemas.openxmlformats.org/officeDocument/2006/relationships/image" Target="../media/image81.png"/><Relationship Id="rId2" Type="http://schemas.openxmlformats.org/officeDocument/2006/relationships/tags" Target="../tags/tag303.xml"/><Relationship Id="rId16" Type="http://schemas.openxmlformats.org/officeDocument/2006/relationships/tags" Target="../tags/tag317.xml"/><Relationship Id="rId20" Type="http://schemas.openxmlformats.org/officeDocument/2006/relationships/tags" Target="../tags/tag321.xml"/><Relationship Id="rId1" Type="http://schemas.openxmlformats.org/officeDocument/2006/relationships/tags" Target="../tags/tag302.xml"/><Relationship Id="rId6" Type="http://schemas.openxmlformats.org/officeDocument/2006/relationships/tags" Target="../tags/tag307.xml"/><Relationship Id="rId11" Type="http://schemas.openxmlformats.org/officeDocument/2006/relationships/tags" Target="../tags/tag312.xml"/><Relationship Id="rId24" Type="http://schemas.openxmlformats.org/officeDocument/2006/relationships/image" Target="../media/image80.png"/><Relationship Id="rId5" Type="http://schemas.openxmlformats.org/officeDocument/2006/relationships/tags" Target="../tags/tag306.xml"/><Relationship Id="rId15" Type="http://schemas.openxmlformats.org/officeDocument/2006/relationships/tags" Target="../tags/tag316.xml"/><Relationship Id="rId23" Type="http://schemas.openxmlformats.org/officeDocument/2006/relationships/image" Target="../media/image79.png"/><Relationship Id="rId10" Type="http://schemas.openxmlformats.org/officeDocument/2006/relationships/tags" Target="../tags/tag311.xml"/><Relationship Id="rId19" Type="http://schemas.openxmlformats.org/officeDocument/2006/relationships/tags" Target="../tags/tag320.xml"/><Relationship Id="rId4" Type="http://schemas.openxmlformats.org/officeDocument/2006/relationships/tags" Target="../tags/tag305.xml"/><Relationship Id="rId9" Type="http://schemas.openxmlformats.org/officeDocument/2006/relationships/tags" Target="../tags/tag310.xml"/><Relationship Id="rId14" Type="http://schemas.openxmlformats.org/officeDocument/2006/relationships/tags" Target="../tags/tag315.xml"/><Relationship Id="rId22"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tags" Target="../tags/tag329.xml"/><Relationship Id="rId13" Type="http://schemas.openxmlformats.org/officeDocument/2006/relationships/tags" Target="../tags/tag334.xml"/><Relationship Id="rId18" Type="http://schemas.openxmlformats.org/officeDocument/2006/relationships/image" Target="../media/image82.png"/><Relationship Id="rId3" Type="http://schemas.openxmlformats.org/officeDocument/2006/relationships/tags" Target="../tags/tag324.xml"/><Relationship Id="rId21" Type="http://schemas.openxmlformats.org/officeDocument/2006/relationships/image" Target="../media/image85.emf"/><Relationship Id="rId7" Type="http://schemas.openxmlformats.org/officeDocument/2006/relationships/tags" Target="../tags/tag328.xml"/><Relationship Id="rId12" Type="http://schemas.openxmlformats.org/officeDocument/2006/relationships/tags" Target="../tags/tag333.xml"/><Relationship Id="rId17" Type="http://schemas.openxmlformats.org/officeDocument/2006/relationships/slideLayout" Target="../slideLayouts/slideLayout2.xml"/><Relationship Id="rId25" Type="http://schemas.openxmlformats.org/officeDocument/2006/relationships/image" Target="../media/image89.jpeg"/><Relationship Id="rId2" Type="http://schemas.openxmlformats.org/officeDocument/2006/relationships/tags" Target="../tags/tag323.xml"/><Relationship Id="rId16" Type="http://schemas.openxmlformats.org/officeDocument/2006/relationships/tags" Target="../tags/tag337.xml"/><Relationship Id="rId20" Type="http://schemas.openxmlformats.org/officeDocument/2006/relationships/image" Target="../media/image84.jpeg"/><Relationship Id="rId1" Type="http://schemas.openxmlformats.org/officeDocument/2006/relationships/tags" Target="../tags/tag322.xml"/><Relationship Id="rId6" Type="http://schemas.openxmlformats.org/officeDocument/2006/relationships/tags" Target="../tags/tag327.xml"/><Relationship Id="rId11" Type="http://schemas.openxmlformats.org/officeDocument/2006/relationships/tags" Target="../tags/tag332.xml"/><Relationship Id="rId24" Type="http://schemas.openxmlformats.org/officeDocument/2006/relationships/image" Target="../media/image88.jpeg"/><Relationship Id="rId5" Type="http://schemas.openxmlformats.org/officeDocument/2006/relationships/tags" Target="../tags/tag326.xml"/><Relationship Id="rId15" Type="http://schemas.openxmlformats.org/officeDocument/2006/relationships/tags" Target="../tags/tag336.xml"/><Relationship Id="rId23" Type="http://schemas.openxmlformats.org/officeDocument/2006/relationships/image" Target="../media/image87.png"/><Relationship Id="rId10" Type="http://schemas.openxmlformats.org/officeDocument/2006/relationships/tags" Target="../tags/tag331.xml"/><Relationship Id="rId19" Type="http://schemas.openxmlformats.org/officeDocument/2006/relationships/image" Target="../media/image83.jpeg"/><Relationship Id="rId4" Type="http://schemas.openxmlformats.org/officeDocument/2006/relationships/tags" Target="../tags/tag325.xml"/><Relationship Id="rId9" Type="http://schemas.openxmlformats.org/officeDocument/2006/relationships/tags" Target="../tags/tag330.xml"/><Relationship Id="rId14" Type="http://schemas.openxmlformats.org/officeDocument/2006/relationships/tags" Target="../tags/tag335.xml"/><Relationship Id="rId22"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345.xml"/><Relationship Id="rId13" Type="http://schemas.openxmlformats.org/officeDocument/2006/relationships/image" Target="../media/image92.png"/><Relationship Id="rId3" Type="http://schemas.openxmlformats.org/officeDocument/2006/relationships/tags" Target="../tags/tag340.xml"/><Relationship Id="rId7" Type="http://schemas.openxmlformats.org/officeDocument/2006/relationships/tags" Target="../tags/tag344.xml"/><Relationship Id="rId12" Type="http://schemas.openxmlformats.org/officeDocument/2006/relationships/image" Target="../media/image91.jpeg"/><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tags" Target="../tags/tag343.xml"/><Relationship Id="rId11" Type="http://schemas.openxmlformats.org/officeDocument/2006/relationships/image" Target="../media/image90.png"/><Relationship Id="rId5" Type="http://schemas.openxmlformats.org/officeDocument/2006/relationships/tags" Target="../tags/tag342.xml"/><Relationship Id="rId10" Type="http://schemas.openxmlformats.org/officeDocument/2006/relationships/slideLayout" Target="../slideLayouts/slideLayout2.xml"/><Relationship Id="rId4" Type="http://schemas.openxmlformats.org/officeDocument/2006/relationships/tags" Target="../tags/tag341.xml"/><Relationship Id="rId9" Type="http://schemas.openxmlformats.org/officeDocument/2006/relationships/tags" Target="../tags/tag346.xml"/></Relationships>
</file>

<file path=ppt/slides/_rels/slide21.xml.rels><?xml version="1.0" encoding="UTF-8" standalone="yes"?>
<Relationships xmlns="http://schemas.openxmlformats.org/package/2006/relationships"><Relationship Id="rId8" Type="http://schemas.openxmlformats.org/officeDocument/2006/relationships/tags" Target="../tags/tag353.xml"/><Relationship Id="rId13" Type="http://schemas.openxmlformats.org/officeDocument/2006/relationships/image" Target="../media/image94.jpeg"/><Relationship Id="rId3" Type="http://schemas.openxmlformats.org/officeDocument/2006/relationships/tags" Target="../tags/tag348.xml"/><Relationship Id="rId7" Type="http://schemas.openxmlformats.org/officeDocument/2006/relationships/tags" Target="../tags/tag352.xml"/><Relationship Id="rId12" Type="http://schemas.openxmlformats.org/officeDocument/2006/relationships/slideLayout" Target="../slideLayouts/slideLayout2.xml"/><Relationship Id="rId17" Type="http://schemas.openxmlformats.org/officeDocument/2006/relationships/image" Target="../media/image97.jpeg"/><Relationship Id="rId2" Type="http://schemas.openxmlformats.org/officeDocument/2006/relationships/tags" Target="../tags/tag347.xml"/><Relationship Id="rId16" Type="http://schemas.openxmlformats.org/officeDocument/2006/relationships/image" Target="../media/image96.jpeg"/><Relationship Id="rId1" Type="http://schemas.openxmlformats.org/officeDocument/2006/relationships/vmlDrawing" Target="../drawings/vmlDrawing1.vml"/><Relationship Id="rId6" Type="http://schemas.openxmlformats.org/officeDocument/2006/relationships/tags" Target="../tags/tag351.xml"/><Relationship Id="rId11" Type="http://schemas.openxmlformats.org/officeDocument/2006/relationships/tags" Target="../tags/tag356.xml"/><Relationship Id="rId5" Type="http://schemas.openxmlformats.org/officeDocument/2006/relationships/tags" Target="../tags/tag350.xml"/><Relationship Id="rId15" Type="http://schemas.openxmlformats.org/officeDocument/2006/relationships/image" Target="../media/image95.png"/><Relationship Id="rId10" Type="http://schemas.openxmlformats.org/officeDocument/2006/relationships/tags" Target="../tags/tag355.xml"/><Relationship Id="rId4" Type="http://schemas.openxmlformats.org/officeDocument/2006/relationships/tags" Target="../tags/tag349.xml"/><Relationship Id="rId9" Type="http://schemas.openxmlformats.org/officeDocument/2006/relationships/tags" Target="../tags/tag354.xml"/><Relationship Id="rId14" Type="http://schemas.openxmlformats.org/officeDocument/2006/relationships/package" Target="../embeddings/Document11111.docx"/></Relationships>
</file>

<file path=ppt/slides/_rels/slide22.xml.rels><?xml version="1.0" encoding="UTF-8" standalone="yes"?>
<Relationships xmlns="http://schemas.openxmlformats.org/package/2006/relationships"><Relationship Id="rId8" Type="http://schemas.openxmlformats.org/officeDocument/2006/relationships/tags" Target="../tags/tag364.xml"/><Relationship Id="rId3" Type="http://schemas.openxmlformats.org/officeDocument/2006/relationships/tags" Target="../tags/tag359.xml"/><Relationship Id="rId7" Type="http://schemas.openxmlformats.org/officeDocument/2006/relationships/tags" Target="../tags/tag363.xml"/><Relationship Id="rId12" Type="http://schemas.openxmlformats.org/officeDocument/2006/relationships/image" Target="../media/image99.png"/><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image" Target="../media/image98.png"/><Relationship Id="rId5" Type="http://schemas.openxmlformats.org/officeDocument/2006/relationships/tags" Target="../tags/tag361.xml"/><Relationship Id="rId10" Type="http://schemas.openxmlformats.org/officeDocument/2006/relationships/slideLayout" Target="../slideLayouts/slideLayout2.xml"/><Relationship Id="rId4" Type="http://schemas.openxmlformats.org/officeDocument/2006/relationships/tags" Target="../tags/tag360.xml"/><Relationship Id="rId9" Type="http://schemas.openxmlformats.org/officeDocument/2006/relationships/tags" Target="../tags/tag365.xml"/></Relationships>
</file>

<file path=ppt/slides/_rels/slide23.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slideLayout" Target="../slideLayouts/slideLayout2.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tags" Target="../tags/tag377.xml"/><Relationship Id="rId2" Type="http://schemas.openxmlformats.org/officeDocument/2006/relationships/tags" Target="../tags/tag367.xml"/><Relationship Id="rId16" Type="http://schemas.openxmlformats.org/officeDocument/2006/relationships/image" Target="../media/image102.png"/><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tags" Target="../tags/tag376.xml"/><Relationship Id="rId5" Type="http://schemas.openxmlformats.org/officeDocument/2006/relationships/tags" Target="../tags/tag370.xml"/><Relationship Id="rId15" Type="http://schemas.openxmlformats.org/officeDocument/2006/relationships/image" Target="../media/image101.emf"/><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image" Target="../media/image100.png"/></Relationships>
</file>

<file path=ppt/slides/_rels/slide24.xml.rels><?xml version="1.0" encoding="UTF-8" standalone="yes"?>
<Relationships xmlns="http://schemas.openxmlformats.org/package/2006/relationships"><Relationship Id="rId8" Type="http://schemas.openxmlformats.org/officeDocument/2006/relationships/tags" Target="../tags/tag385.xml"/><Relationship Id="rId13" Type="http://schemas.openxmlformats.org/officeDocument/2006/relationships/image" Target="../media/image104.png"/><Relationship Id="rId3" Type="http://schemas.openxmlformats.org/officeDocument/2006/relationships/tags" Target="../tags/tag380.xml"/><Relationship Id="rId7" Type="http://schemas.openxmlformats.org/officeDocument/2006/relationships/tags" Target="../tags/tag384.xml"/><Relationship Id="rId12" Type="http://schemas.openxmlformats.org/officeDocument/2006/relationships/image" Target="../media/image103.jpeg"/><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tags" Target="../tags/tag383.xml"/><Relationship Id="rId11" Type="http://schemas.openxmlformats.org/officeDocument/2006/relationships/slideLayout" Target="../slideLayouts/slideLayout2.xml"/><Relationship Id="rId5" Type="http://schemas.openxmlformats.org/officeDocument/2006/relationships/tags" Target="../tags/tag382.xml"/><Relationship Id="rId10" Type="http://schemas.openxmlformats.org/officeDocument/2006/relationships/tags" Target="../tags/tag387.xml"/><Relationship Id="rId4" Type="http://schemas.openxmlformats.org/officeDocument/2006/relationships/tags" Target="../tags/tag381.xml"/><Relationship Id="rId9" Type="http://schemas.openxmlformats.org/officeDocument/2006/relationships/tags" Target="../tags/tag386.xml"/><Relationship Id="rId14" Type="http://schemas.openxmlformats.org/officeDocument/2006/relationships/image" Target="../media/image105.png"/></Relationships>
</file>

<file path=ppt/slides/_rels/slide25.xml.rels><?xml version="1.0" encoding="UTF-8" standalone="yes"?>
<Relationships xmlns="http://schemas.openxmlformats.org/package/2006/relationships"><Relationship Id="rId13" Type="http://schemas.openxmlformats.org/officeDocument/2006/relationships/tags" Target="../tags/tag400.xml"/><Relationship Id="rId18" Type="http://schemas.openxmlformats.org/officeDocument/2006/relationships/tags" Target="../tags/tag405.xml"/><Relationship Id="rId26" Type="http://schemas.openxmlformats.org/officeDocument/2006/relationships/tags" Target="../tags/tag413.xml"/><Relationship Id="rId39" Type="http://schemas.openxmlformats.org/officeDocument/2006/relationships/tags" Target="../tags/tag426.xml"/><Relationship Id="rId3" Type="http://schemas.openxmlformats.org/officeDocument/2006/relationships/tags" Target="../tags/tag390.xml"/><Relationship Id="rId21" Type="http://schemas.openxmlformats.org/officeDocument/2006/relationships/tags" Target="../tags/tag408.xml"/><Relationship Id="rId34" Type="http://schemas.openxmlformats.org/officeDocument/2006/relationships/tags" Target="../tags/tag421.xml"/><Relationship Id="rId42" Type="http://schemas.openxmlformats.org/officeDocument/2006/relationships/tags" Target="../tags/tag429.xml"/><Relationship Id="rId47" Type="http://schemas.openxmlformats.org/officeDocument/2006/relationships/tags" Target="../tags/tag434.xml"/><Relationship Id="rId50" Type="http://schemas.openxmlformats.org/officeDocument/2006/relationships/tags" Target="../tags/tag437.xml"/><Relationship Id="rId7" Type="http://schemas.openxmlformats.org/officeDocument/2006/relationships/tags" Target="../tags/tag394.xml"/><Relationship Id="rId12" Type="http://schemas.openxmlformats.org/officeDocument/2006/relationships/tags" Target="../tags/tag399.xml"/><Relationship Id="rId17" Type="http://schemas.openxmlformats.org/officeDocument/2006/relationships/tags" Target="../tags/tag404.xml"/><Relationship Id="rId25" Type="http://schemas.openxmlformats.org/officeDocument/2006/relationships/tags" Target="../tags/tag412.xml"/><Relationship Id="rId33" Type="http://schemas.openxmlformats.org/officeDocument/2006/relationships/tags" Target="../tags/tag420.xml"/><Relationship Id="rId38" Type="http://schemas.openxmlformats.org/officeDocument/2006/relationships/tags" Target="../tags/tag425.xml"/><Relationship Id="rId46" Type="http://schemas.openxmlformats.org/officeDocument/2006/relationships/tags" Target="../tags/tag433.xml"/><Relationship Id="rId2" Type="http://schemas.openxmlformats.org/officeDocument/2006/relationships/tags" Target="../tags/tag389.xml"/><Relationship Id="rId16" Type="http://schemas.openxmlformats.org/officeDocument/2006/relationships/tags" Target="../tags/tag403.xml"/><Relationship Id="rId20" Type="http://schemas.openxmlformats.org/officeDocument/2006/relationships/tags" Target="../tags/tag407.xml"/><Relationship Id="rId29" Type="http://schemas.openxmlformats.org/officeDocument/2006/relationships/tags" Target="../tags/tag416.xml"/><Relationship Id="rId41" Type="http://schemas.openxmlformats.org/officeDocument/2006/relationships/tags" Target="../tags/tag428.xml"/><Relationship Id="rId1" Type="http://schemas.openxmlformats.org/officeDocument/2006/relationships/tags" Target="../tags/tag388.xml"/><Relationship Id="rId6" Type="http://schemas.openxmlformats.org/officeDocument/2006/relationships/tags" Target="../tags/tag393.xml"/><Relationship Id="rId11" Type="http://schemas.openxmlformats.org/officeDocument/2006/relationships/tags" Target="../tags/tag398.xml"/><Relationship Id="rId24" Type="http://schemas.openxmlformats.org/officeDocument/2006/relationships/tags" Target="../tags/tag411.xml"/><Relationship Id="rId32" Type="http://schemas.openxmlformats.org/officeDocument/2006/relationships/tags" Target="../tags/tag419.xml"/><Relationship Id="rId37" Type="http://schemas.openxmlformats.org/officeDocument/2006/relationships/tags" Target="../tags/tag424.xml"/><Relationship Id="rId40" Type="http://schemas.openxmlformats.org/officeDocument/2006/relationships/tags" Target="../tags/tag427.xml"/><Relationship Id="rId45" Type="http://schemas.openxmlformats.org/officeDocument/2006/relationships/tags" Target="../tags/tag432.xml"/><Relationship Id="rId53" Type="http://schemas.openxmlformats.org/officeDocument/2006/relationships/slideLayout" Target="../slideLayouts/slideLayout2.xml"/><Relationship Id="rId5" Type="http://schemas.openxmlformats.org/officeDocument/2006/relationships/tags" Target="../tags/tag392.xml"/><Relationship Id="rId15" Type="http://schemas.openxmlformats.org/officeDocument/2006/relationships/tags" Target="../tags/tag402.xml"/><Relationship Id="rId23" Type="http://schemas.openxmlformats.org/officeDocument/2006/relationships/tags" Target="../tags/tag410.xml"/><Relationship Id="rId28" Type="http://schemas.openxmlformats.org/officeDocument/2006/relationships/tags" Target="../tags/tag415.xml"/><Relationship Id="rId36" Type="http://schemas.openxmlformats.org/officeDocument/2006/relationships/tags" Target="../tags/tag423.xml"/><Relationship Id="rId49" Type="http://schemas.openxmlformats.org/officeDocument/2006/relationships/tags" Target="../tags/tag436.xml"/><Relationship Id="rId10" Type="http://schemas.openxmlformats.org/officeDocument/2006/relationships/tags" Target="../tags/tag397.xml"/><Relationship Id="rId19" Type="http://schemas.openxmlformats.org/officeDocument/2006/relationships/tags" Target="../tags/tag406.xml"/><Relationship Id="rId31" Type="http://schemas.openxmlformats.org/officeDocument/2006/relationships/tags" Target="../tags/tag418.xml"/><Relationship Id="rId44" Type="http://schemas.openxmlformats.org/officeDocument/2006/relationships/tags" Target="../tags/tag431.xml"/><Relationship Id="rId52" Type="http://schemas.openxmlformats.org/officeDocument/2006/relationships/tags" Target="../tags/tag439.xml"/><Relationship Id="rId4" Type="http://schemas.openxmlformats.org/officeDocument/2006/relationships/tags" Target="../tags/tag391.xml"/><Relationship Id="rId9" Type="http://schemas.openxmlformats.org/officeDocument/2006/relationships/tags" Target="../tags/tag396.xml"/><Relationship Id="rId14" Type="http://schemas.openxmlformats.org/officeDocument/2006/relationships/tags" Target="../tags/tag401.xml"/><Relationship Id="rId22" Type="http://schemas.openxmlformats.org/officeDocument/2006/relationships/tags" Target="../tags/tag409.xml"/><Relationship Id="rId27" Type="http://schemas.openxmlformats.org/officeDocument/2006/relationships/tags" Target="../tags/tag414.xml"/><Relationship Id="rId30" Type="http://schemas.openxmlformats.org/officeDocument/2006/relationships/tags" Target="../tags/tag417.xml"/><Relationship Id="rId35" Type="http://schemas.openxmlformats.org/officeDocument/2006/relationships/tags" Target="../tags/tag422.xml"/><Relationship Id="rId43" Type="http://schemas.openxmlformats.org/officeDocument/2006/relationships/tags" Target="../tags/tag430.xml"/><Relationship Id="rId48" Type="http://schemas.openxmlformats.org/officeDocument/2006/relationships/tags" Target="../tags/tag435.xml"/><Relationship Id="rId8" Type="http://schemas.openxmlformats.org/officeDocument/2006/relationships/tags" Target="../tags/tag395.xml"/><Relationship Id="rId51" Type="http://schemas.openxmlformats.org/officeDocument/2006/relationships/tags" Target="../tags/tag438.xml"/></Relationships>
</file>

<file path=ppt/slides/_rels/slide26.xml.rels><?xml version="1.0" encoding="UTF-8" standalone="yes"?>
<Relationships xmlns="http://schemas.openxmlformats.org/package/2006/relationships"><Relationship Id="rId8" Type="http://schemas.openxmlformats.org/officeDocument/2006/relationships/tags" Target="../tags/tag447.xml"/><Relationship Id="rId13" Type="http://schemas.openxmlformats.org/officeDocument/2006/relationships/tags" Target="../tags/tag452.xml"/><Relationship Id="rId18" Type="http://schemas.openxmlformats.org/officeDocument/2006/relationships/tags" Target="../tags/tag457.xml"/><Relationship Id="rId26" Type="http://schemas.openxmlformats.org/officeDocument/2006/relationships/tags" Target="../tags/tag465.xml"/><Relationship Id="rId39" Type="http://schemas.openxmlformats.org/officeDocument/2006/relationships/tags" Target="../tags/tag478.xml"/><Relationship Id="rId3" Type="http://schemas.openxmlformats.org/officeDocument/2006/relationships/tags" Target="../tags/tag442.xml"/><Relationship Id="rId21" Type="http://schemas.openxmlformats.org/officeDocument/2006/relationships/tags" Target="../tags/tag460.xml"/><Relationship Id="rId34" Type="http://schemas.openxmlformats.org/officeDocument/2006/relationships/tags" Target="../tags/tag473.xml"/><Relationship Id="rId42" Type="http://schemas.openxmlformats.org/officeDocument/2006/relationships/slideLayout" Target="../slideLayouts/slideLayout2.xml"/><Relationship Id="rId7" Type="http://schemas.openxmlformats.org/officeDocument/2006/relationships/tags" Target="../tags/tag446.xml"/><Relationship Id="rId12" Type="http://schemas.openxmlformats.org/officeDocument/2006/relationships/tags" Target="../tags/tag451.xml"/><Relationship Id="rId17" Type="http://schemas.openxmlformats.org/officeDocument/2006/relationships/tags" Target="../tags/tag456.xml"/><Relationship Id="rId25" Type="http://schemas.openxmlformats.org/officeDocument/2006/relationships/tags" Target="../tags/tag464.xml"/><Relationship Id="rId33" Type="http://schemas.openxmlformats.org/officeDocument/2006/relationships/tags" Target="../tags/tag472.xml"/><Relationship Id="rId38" Type="http://schemas.openxmlformats.org/officeDocument/2006/relationships/tags" Target="../tags/tag477.xml"/><Relationship Id="rId2" Type="http://schemas.openxmlformats.org/officeDocument/2006/relationships/tags" Target="../tags/tag441.xml"/><Relationship Id="rId16" Type="http://schemas.openxmlformats.org/officeDocument/2006/relationships/tags" Target="../tags/tag455.xml"/><Relationship Id="rId20" Type="http://schemas.openxmlformats.org/officeDocument/2006/relationships/tags" Target="../tags/tag459.xml"/><Relationship Id="rId29" Type="http://schemas.openxmlformats.org/officeDocument/2006/relationships/tags" Target="../tags/tag468.xml"/><Relationship Id="rId41" Type="http://schemas.openxmlformats.org/officeDocument/2006/relationships/tags" Target="../tags/tag480.xml"/><Relationship Id="rId1" Type="http://schemas.openxmlformats.org/officeDocument/2006/relationships/tags" Target="../tags/tag440.xml"/><Relationship Id="rId6" Type="http://schemas.openxmlformats.org/officeDocument/2006/relationships/tags" Target="../tags/tag445.xml"/><Relationship Id="rId11" Type="http://schemas.openxmlformats.org/officeDocument/2006/relationships/tags" Target="../tags/tag450.xml"/><Relationship Id="rId24" Type="http://schemas.openxmlformats.org/officeDocument/2006/relationships/tags" Target="../tags/tag463.xml"/><Relationship Id="rId32" Type="http://schemas.openxmlformats.org/officeDocument/2006/relationships/tags" Target="../tags/tag471.xml"/><Relationship Id="rId37" Type="http://schemas.openxmlformats.org/officeDocument/2006/relationships/tags" Target="../tags/tag476.xml"/><Relationship Id="rId40" Type="http://schemas.openxmlformats.org/officeDocument/2006/relationships/tags" Target="../tags/tag479.xml"/><Relationship Id="rId5" Type="http://schemas.openxmlformats.org/officeDocument/2006/relationships/tags" Target="../tags/tag444.xml"/><Relationship Id="rId15" Type="http://schemas.openxmlformats.org/officeDocument/2006/relationships/tags" Target="../tags/tag454.xml"/><Relationship Id="rId23" Type="http://schemas.openxmlformats.org/officeDocument/2006/relationships/tags" Target="../tags/tag462.xml"/><Relationship Id="rId28" Type="http://schemas.openxmlformats.org/officeDocument/2006/relationships/tags" Target="../tags/tag467.xml"/><Relationship Id="rId36" Type="http://schemas.openxmlformats.org/officeDocument/2006/relationships/tags" Target="../tags/tag475.xml"/><Relationship Id="rId10" Type="http://schemas.openxmlformats.org/officeDocument/2006/relationships/tags" Target="../tags/tag449.xml"/><Relationship Id="rId19" Type="http://schemas.openxmlformats.org/officeDocument/2006/relationships/tags" Target="../tags/tag458.xml"/><Relationship Id="rId31" Type="http://schemas.openxmlformats.org/officeDocument/2006/relationships/tags" Target="../tags/tag470.xml"/><Relationship Id="rId4" Type="http://schemas.openxmlformats.org/officeDocument/2006/relationships/tags" Target="../tags/tag443.xml"/><Relationship Id="rId9" Type="http://schemas.openxmlformats.org/officeDocument/2006/relationships/tags" Target="../tags/tag448.xml"/><Relationship Id="rId14" Type="http://schemas.openxmlformats.org/officeDocument/2006/relationships/tags" Target="../tags/tag453.xml"/><Relationship Id="rId22" Type="http://schemas.openxmlformats.org/officeDocument/2006/relationships/tags" Target="../tags/tag461.xml"/><Relationship Id="rId27" Type="http://schemas.openxmlformats.org/officeDocument/2006/relationships/tags" Target="../tags/tag466.xml"/><Relationship Id="rId30" Type="http://schemas.openxmlformats.org/officeDocument/2006/relationships/tags" Target="../tags/tag469.xml"/><Relationship Id="rId35" Type="http://schemas.openxmlformats.org/officeDocument/2006/relationships/tags" Target="../tags/tag474.xml"/></Relationships>
</file>

<file path=ppt/slides/_rels/slide27.xml.rels><?xml version="1.0" encoding="UTF-8" standalone="yes"?>
<Relationships xmlns="http://schemas.openxmlformats.org/package/2006/relationships"><Relationship Id="rId26" Type="http://schemas.openxmlformats.org/officeDocument/2006/relationships/tags" Target="../tags/tag506.xml"/><Relationship Id="rId117" Type="http://schemas.openxmlformats.org/officeDocument/2006/relationships/tags" Target="../tags/tag597.xml"/><Relationship Id="rId21" Type="http://schemas.openxmlformats.org/officeDocument/2006/relationships/tags" Target="../tags/tag501.xml"/><Relationship Id="rId42" Type="http://schemas.openxmlformats.org/officeDocument/2006/relationships/tags" Target="../tags/tag522.xml"/><Relationship Id="rId47" Type="http://schemas.openxmlformats.org/officeDocument/2006/relationships/tags" Target="../tags/tag527.xml"/><Relationship Id="rId63" Type="http://schemas.openxmlformats.org/officeDocument/2006/relationships/tags" Target="../tags/tag543.xml"/><Relationship Id="rId68" Type="http://schemas.openxmlformats.org/officeDocument/2006/relationships/tags" Target="../tags/tag548.xml"/><Relationship Id="rId84" Type="http://schemas.openxmlformats.org/officeDocument/2006/relationships/tags" Target="../tags/tag564.xml"/><Relationship Id="rId89" Type="http://schemas.openxmlformats.org/officeDocument/2006/relationships/tags" Target="../tags/tag569.xml"/><Relationship Id="rId112" Type="http://schemas.openxmlformats.org/officeDocument/2006/relationships/tags" Target="../tags/tag592.xml"/><Relationship Id="rId133" Type="http://schemas.openxmlformats.org/officeDocument/2006/relationships/tags" Target="../tags/tag613.xml"/><Relationship Id="rId138" Type="http://schemas.openxmlformats.org/officeDocument/2006/relationships/tags" Target="../tags/tag618.xml"/><Relationship Id="rId154" Type="http://schemas.openxmlformats.org/officeDocument/2006/relationships/tags" Target="../tags/tag634.xml"/><Relationship Id="rId16" Type="http://schemas.openxmlformats.org/officeDocument/2006/relationships/tags" Target="../tags/tag496.xml"/><Relationship Id="rId107" Type="http://schemas.openxmlformats.org/officeDocument/2006/relationships/tags" Target="../tags/tag587.xml"/><Relationship Id="rId11" Type="http://schemas.openxmlformats.org/officeDocument/2006/relationships/tags" Target="../tags/tag491.xml"/><Relationship Id="rId32" Type="http://schemas.openxmlformats.org/officeDocument/2006/relationships/tags" Target="../tags/tag512.xml"/><Relationship Id="rId37" Type="http://schemas.openxmlformats.org/officeDocument/2006/relationships/tags" Target="../tags/tag517.xml"/><Relationship Id="rId53" Type="http://schemas.openxmlformats.org/officeDocument/2006/relationships/tags" Target="../tags/tag533.xml"/><Relationship Id="rId58" Type="http://schemas.openxmlformats.org/officeDocument/2006/relationships/tags" Target="../tags/tag538.xml"/><Relationship Id="rId74" Type="http://schemas.openxmlformats.org/officeDocument/2006/relationships/tags" Target="../tags/tag554.xml"/><Relationship Id="rId79" Type="http://schemas.openxmlformats.org/officeDocument/2006/relationships/tags" Target="../tags/tag559.xml"/><Relationship Id="rId102" Type="http://schemas.openxmlformats.org/officeDocument/2006/relationships/tags" Target="../tags/tag582.xml"/><Relationship Id="rId123" Type="http://schemas.openxmlformats.org/officeDocument/2006/relationships/tags" Target="../tags/tag603.xml"/><Relationship Id="rId128" Type="http://schemas.openxmlformats.org/officeDocument/2006/relationships/tags" Target="../tags/tag608.xml"/><Relationship Id="rId144" Type="http://schemas.openxmlformats.org/officeDocument/2006/relationships/tags" Target="../tags/tag624.xml"/><Relationship Id="rId149" Type="http://schemas.openxmlformats.org/officeDocument/2006/relationships/tags" Target="../tags/tag629.xml"/><Relationship Id="rId5" Type="http://schemas.openxmlformats.org/officeDocument/2006/relationships/tags" Target="../tags/tag485.xml"/><Relationship Id="rId90" Type="http://schemas.openxmlformats.org/officeDocument/2006/relationships/tags" Target="../tags/tag570.xml"/><Relationship Id="rId95" Type="http://schemas.openxmlformats.org/officeDocument/2006/relationships/tags" Target="../tags/tag575.xml"/><Relationship Id="rId22" Type="http://schemas.openxmlformats.org/officeDocument/2006/relationships/tags" Target="../tags/tag502.xml"/><Relationship Id="rId27" Type="http://schemas.openxmlformats.org/officeDocument/2006/relationships/tags" Target="../tags/tag507.xml"/><Relationship Id="rId43" Type="http://schemas.openxmlformats.org/officeDocument/2006/relationships/tags" Target="../tags/tag523.xml"/><Relationship Id="rId48" Type="http://schemas.openxmlformats.org/officeDocument/2006/relationships/tags" Target="../tags/tag528.xml"/><Relationship Id="rId64" Type="http://schemas.openxmlformats.org/officeDocument/2006/relationships/tags" Target="../tags/tag544.xml"/><Relationship Id="rId69" Type="http://schemas.openxmlformats.org/officeDocument/2006/relationships/tags" Target="../tags/tag549.xml"/><Relationship Id="rId113" Type="http://schemas.openxmlformats.org/officeDocument/2006/relationships/tags" Target="../tags/tag593.xml"/><Relationship Id="rId118" Type="http://schemas.openxmlformats.org/officeDocument/2006/relationships/tags" Target="../tags/tag598.xml"/><Relationship Id="rId134" Type="http://schemas.openxmlformats.org/officeDocument/2006/relationships/tags" Target="../tags/tag614.xml"/><Relationship Id="rId139" Type="http://schemas.openxmlformats.org/officeDocument/2006/relationships/tags" Target="../tags/tag619.xml"/><Relationship Id="rId80" Type="http://schemas.openxmlformats.org/officeDocument/2006/relationships/tags" Target="../tags/tag560.xml"/><Relationship Id="rId85" Type="http://schemas.openxmlformats.org/officeDocument/2006/relationships/tags" Target="../tags/tag565.xml"/><Relationship Id="rId150" Type="http://schemas.openxmlformats.org/officeDocument/2006/relationships/tags" Target="../tags/tag630.xml"/><Relationship Id="rId155" Type="http://schemas.openxmlformats.org/officeDocument/2006/relationships/tags" Target="../tags/tag635.xml"/><Relationship Id="rId12" Type="http://schemas.openxmlformats.org/officeDocument/2006/relationships/tags" Target="../tags/tag492.xml"/><Relationship Id="rId17" Type="http://schemas.openxmlformats.org/officeDocument/2006/relationships/tags" Target="../tags/tag497.xml"/><Relationship Id="rId33" Type="http://schemas.openxmlformats.org/officeDocument/2006/relationships/tags" Target="../tags/tag513.xml"/><Relationship Id="rId38" Type="http://schemas.openxmlformats.org/officeDocument/2006/relationships/tags" Target="../tags/tag518.xml"/><Relationship Id="rId59" Type="http://schemas.openxmlformats.org/officeDocument/2006/relationships/tags" Target="../tags/tag539.xml"/><Relationship Id="rId103" Type="http://schemas.openxmlformats.org/officeDocument/2006/relationships/tags" Target="../tags/tag583.xml"/><Relationship Id="rId108" Type="http://schemas.openxmlformats.org/officeDocument/2006/relationships/tags" Target="../tags/tag588.xml"/><Relationship Id="rId124" Type="http://schemas.openxmlformats.org/officeDocument/2006/relationships/tags" Target="../tags/tag604.xml"/><Relationship Id="rId129" Type="http://schemas.openxmlformats.org/officeDocument/2006/relationships/tags" Target="../tags/tag609.xml"/><Relationship Id="rId20" Type="http://schemas.openxmlformats.org/officeDocument/2006/relationships/tags" Target="../tags/tag500.xml"/><Relationship Id="rId41" Type="http://schemas.openxmlformats.org/officeDocument/2006/relationships/tags" Target="../tags/tag521.xml"/><Relationship Id="rId54" Type="http://schemas.openxmlformats.org/officeDocument/2006/relationships/tags" Target="../tags/tag534.xml"/><Relationship Id="rId62" Type="http://schemas.openxmlformats.org/officeDocument/2006/relationships/tags" Target="../tags/tag542.xml"/><Relationship Id="rId70" Type="http://schemas.openxmlformats.org/officeDocument/2006/relationships/tags" Target="../tags/tag550.xml"/><Relationship Id="rId75" Type="http://schemas.openxmlformats.org/officeDocument/2006/relationships/tags" Target="../tags/tag555.xml"/><Relationship Id="rId83" Type="http://schemas.openxmlformats.org/officeDocument/2006/relationships/tags" Target="../tags/tag563.xml"/><Relationship Id="rId88" Type="http://schemas.openxmlformats.org/officeDocument/2006/relationships/tags" Target="../tags/tag568.xml"/><Relationship Id="rId91" Type="http://schemas.openxmlformats.org/officeDocument/2006/relationships/tags" Target="../tags/tag571.xml"/><Relationship Id="rId96" Type="http://schemas.openxmlformats.org/officeDocument/2006/relationships/tags" Target="../tags/tag576.xml"/><Relationship Id="rId111" Type="http://schemas.openxmlformats.org/officeDocument/2006/relationships/tags" Target="../tags/tag591.xml"/><Relationship Id="rId132" Type="http://schemas.openxmlformats.org/officeDocument/2006/relationships/tags" Target="../tags/tag612.xml"/><Relationship Id="rId140" Type="http://schemas.openxmlformats.org/officeDocument/2006/relationships/tags" Target="../tags/tag620.xml"/><Relationship Id="rId145" Type="http://schemas.openxmlformats.org/officeDocument/2006/relationships/tags" Target="../tags/tag625.xml"/><Relationship Id="rId153" Type="http://schemas.openxmlformats.org/officeDocument/2006/relationships/tags" Target="../tags/tag633.xml"/><Relationship Id="rId1" Type="http://schemas.openxmlformats.org/officeDocument/2006/relationships/tags" Target="../tags/tag481.xml"/><Relationship Id="rId6" Type="http://schemas.openxmlformats.org/officeDocument/2006/relationships/tags" Target="../tags/tag486.xml"/><Relationship Id="rId15" Type="http://schemas.openxmlformats.org/officeDocument/2006/relationships/tags" Target="../tags/tag495.xml"/><Relationship Id="rId23" Type="http://schemas.openxmlformats.org/officeDocument/2006/relationships/tags" Target="../tags/tag503.xml"/><Relationship Id="rId28" Type="http://schemas.openxmlformats.org/officeDocument/2006/relationships/tags" Target="../tags/tag508.xml"/><Relationship Id="rId36" Type="http://schemas.openxmlformats.org/officeDocument/2006/relationships/tags" Target="../tags/tag516.xml"/><Relationship Id="rId49" Type="http://schemas.openxmlformats.org/officeDocument/2006/relationships/tags" Target="../tags/tag529.xml"/><Relationship Id="rId57" Type="http://schemas.openxmlformats.org/officeDocument/2006/relationships/tags" Target="../tags/tag537.xml"/><Relationship Id="rId106" Type="http://schemas.openxmlformats.org/officeDocument/2006/relationships/tags" Target="../tags/tag586.xml"/><Relationship Id="rId114" Type="http://schemas.openxmlformats.org/officeDocument/2006/relationships/tags" Target="../tags/tag594.xml"/><Relationship Id="rId119" Type="http://schemas.openxmlformats.org/officeDocument/2006/relationships/tags" Target="../tags/tag599.xml"/><Relationship Id="rId127" Type="http://schemas.openxmlformats.org/officeDocument/2006/relationships/tags" Target="../tags/tag607.xml"/><Relationship Id="rId10" Type="http://schemas.openxmlformats.org/officeDocument/2006/relationships/tags" Target="../tags/tag490.xml"/><Relationship Id="rId31" Type="http://schemas.openxmlformats.org/officeDocument/2006/relationships/tags" Target="../tags/tag511.xml"/><Relationship Id="rId44" Type="http://schemas.openxmlformats.org/officeDocument/2006/relationships/tags" Target="../tags/tag524.xml"/><Relationship Id="rId52" Type="http://schemas.openxmlformats.org/officeDocument/2006/relationships/tags" Target="../tags/tag532.xml"/><Relationship Id="rId60" Type="http://schemas.openxmlformats.org/officeDocument/2006/relationships/tags" Target="../tags/tag540.xml"/><Relationship Id="rId65" Type="http://schemas.openxmlformats.org/officeDocument/2006/relationships/tags" Target="../tags/tag545.xml"/><Relationship Id="rId73" Type="http://schemas.openxmlformats.org/officeDocument/2006/relationships/tags" Target="../tags/tag553.xml"/><Relationship Id="rId78" Type="http://schemas.openxmlformats.org/officeDocument/2006/relationships/tags" Target="../tags/tag558.xml"/><Relationship Id="rId81" Type="http://schemas.openxmlformats.org/officeDocument/2006/relationships/tags" Target="../tags/tag561.xml"/><Relationship Id="rId86" Type="http://schemas.openxmlformats.org/officeDocument/2006/relationships/tags" Target="../tags/tag566.xml"/><Relationship Id="rId94" Type="http://schemas.openxmlformats.org/officeDocument/2006/relationships/tags" Target="../tags/tag574.xml"/><Relationship Id="rId99" Type="http://schemas.openxmlformats.org/officeDocument/2006/relationships/tags" Target="../tags/tag579.xml"/><Relationship Id="rId101" Type="http://schemas.openxmlformats.org/officeDocument/2006/relationships/tags" Target="../tags/tag581.xml"/><Relationship Id="rId122" Type="http://schemas.openxmlformats.org/officeDocument/2006/relationships/tags" Target="../tags/tag602.xml"/><Relationship Id="rId130" Type="http://schemas.openxmlformats.org/officeDocument/2006/relationships/tags" Target="../tags/tag610.xml"/><Relationship Id="rId135" Type="http://schemas.openxmlformats.org/officeDocument/2006/relationships/tags" Target="../tags/tag615.xml"/><Relationship Id="rId143" Type="http://schemas.openxmlformats.org/officeDocument/2006/relationships/tags" Target="../tags/tag623.xml"/><Relationship Id="rId148" Type="http://schemas.openxmlformats.org/officeDocument/2006/relationships/tags" Target="../tags/tag628.xml"/><Relationship Id="rId151" Type="http://schemas.openxmlformats.org/officeDocument/2006/relationships/tags" Target="../tags/tag631.xml"/><Relationship Id="rId156" Type="http://schemas.openxmlformats.org/officeDocument/2006/relationships/tags" Target="../tags/tag636.xml"/><Relationship Id="rId4" Type="http://schemas.openxmlformats.org/officeDocument/2006/relationships/tags" Target="../tags/tag484.xml"/><Relationship Id="rId9" Type="http://schemas.openxmlformats.org/officeDocument/2006/relationships/tags" Target="../tags/tag489.xml"/><Relationship Id="rId13" Type="http://schemas.openxmlformats.org/officeDocument/2006/relationships/tags" Target="../tags/tag493.xml"/><Relationship Id="rId18" Type="http://schemas.openxmlformats.org/officeDocument/2006/relationships/tags" Target="../tags/tag498.xml"/><Relationship Id="rId39" Type="http://schemas.openxmlformats.org/officeDocument/2006/relationships/tags" Target="../tags/tag519.xml"/><Relationship Id="rId109" Type="http://schemas.openxmlformats.org/officeDocument/2006/relationships/tags" Target="../tags/tag589.xml"/><Relationship Id="rId34" Type="http://schemas.openxmlformats.org/officeDocument/2006/relationships/tags" Target="../tags/tag514.xml"/><Relationship Id="rId50" Type="http://schemas.openxmlformats.org/officeDocument/2006/relationships/tags" Target="../tags/tag530.xml"/><Relationship Id="rId55" Type="http://schemas.openxmlformats.org/officeDocument/2006/relationships/tags" Target="../tags/tag535.xml"/><Relationship Id="rId76" Type="http://schemas.openxmlformats.org/officeDocument/2006/relationships/tags" Target="../tags/tag556.xml"/><Relationship Id="rId97" Type="http://schemas.openxmlformats.org/officeDocument/2006/relationships/tags" Target="../tags/tag577.xml"/><Relationship Id="rId104" Type="http://schemas.openxmlformats.org/officeDocument/2006/relationships/tags" Target="../tags/tag584.xml"/><Relationship Id="rId120" Type="http://schemas.openxmlformats.org/officeDocument/2006/relationships/tags" Target="../tags/tag600.xml"/><Relationship Id="rId125" Type="http://schemas.openxmlformats.org/officeDocument/2006/relationships/tags" Target="../tags/tag605.xml"/><Relationship Id="rId141" Type="http://schemas.openxmlformats.org/officeDocument/2006/relationships/tags" Target="../tags/tag621.xml"/><Relationship Id="rId146" Type="http://schemas.openxmlformats.org/officeDocument/2006/relationships/tags" Target="../tags/tag626.xml"/><Relationship Id="rId7" Type="http://schemas.openxmlformats.org/officeDocument/2006/relationships/tags" Target="../tags/tag487.xml"/><Relationship Id="rId71" Type="http://schemas.openxmlformats.org/officeDocument/2006/relationships/tags" Target="../tags/tag551.xml"/><Relationship Id="rId92" Type="http://schemas.openxmlformats.org/officeDocument/2006/relationships/tags" Target="../tags/tag572.xml"/><Relationship Id="rId2" Type="http://schemas.openxmlformats.org/officeDocument/2006/relationships/tags" Target="../tags/tag482.xml"/><Relationship Id="rId29" Type="http://schemas.openxmlformats.org/officeDocument/2006/relationships/tags" Target="../tags/tag509.xml"/><Relationship Id="rId24" Type="http://schemas.openxmlformats.org/officeDocument/2006/relationships/tags" Target="../tags/tag504.xml"/><Relationship Id="rId40" Type="http://schemas.openxmlformats.org/officeDocument/2006/relationships/tags" Target="../tags/tag520.xml"/><Relationship Id="rId45" Type="http://schemas.openxmlformats.org/officeDocument/2006/relationships/tags" Target="../tags/tag525.xml"/><Relationship Id="rId66" Type="http://schemas.openxmlformats.org/officeDocument/2006/relationships/tags" Target="../tags/tag546.xml"/><Relationship Id="rId87" Type="http://schemas.openxmlformats.org/officeDocument/2006/relationships/tags" Target="../tags/tag567.xml"/><Relationship Id="rId110" Type="http://schemas.openxmlformats.org/officeDocument/2006/relationships/tags" Target="../tags/tag590.xml"/><Relationship Id="rId115" Type="http://schemas.openxmlformats.org/officeDocument/2006/relationships/tags" Target="../tags/tag595.xml"/><Relationship Id="rId131" Type="http://schemas.openxmlformats.org/officeDocument/2006/relationships/tags" Target="../tags/tag611.xml"/><Relationship Id="rId136" Type="http://schemas.openxmlformats.org/officeDocument/2006/relationships/tags" Target="../tags/tag616.xml"/><Relationship Id="rId157" Type="http://schemas.openxmlformats.org/officeDocument/2006/relationships/slideLayout" Target="../slideLayouts/slideLayout2.xml"/><Relationship Id="rId61" Type="http://schemas.openxmlformats.org/officeDocument/2006/relationships/tags" Target="../tags/tag541.xml"/><Relationship Id="rId82" Type="http://schemas.openxmlformats.org/officeDocument/2006/relationships/tags" Target="../tags/tag562.xml"/><Relationship Id="rId152" Type="http://schemas.openxmlformats.org/officeDocument/2006/relationships/tags" Target="../tags/tag632.xml"/><Relationship Id="rId19" Type="http://schemas.openxmlformats.org/officeDocument/2006/relationships/tags" Target="../tags/tag499.xml"/><Relationship Id="rId14" Type="http://schemas.openxmlformats.org/officeDocument/2006/relationships/tags" Target="../tags/tag494.xml"/><Relationship Id="rId30" Type="http://schemas.openxmlformats.org/officeDocument/2006/relationships/tags" Target="../tags/tag510.xml"/><Relationship Id="rId35" Type="http://schemas.openxmlformats.org/officeDocument/2006/relationships/tags" Target="../tags/tag515.xml"/><Relationship Id="rId56" Type="http://schemas.openxmlformats.org/officeDocument/2006/relationships/tags" Target="../tags/tag536.xml"/><Relationship Id="rId77" Type="http://schemas.openxmlformats.org/officeDocument/2006/relationships/tags" Target="../tags/tag557.xml"/><Relationship Id="rId100" Type="http://schemas.openxmlformats.org/officeDocument/2006/relationships/tags" Target="../tags/tag580.xml"/><Relationship Id="rId105" Type="http://schemas.openxmlformats.org/officeDocument/2006/relationships/tags" Target="../tags/tag585.xml"/><Relationship Id="rId126" Type="http://schemas.openxmlformats.org/officeDocument/2006/relationships/tags" Target="../tags/tag606.xml"/><Relationship Id="rId147" Type="http://schemas.openxmlformats.org/officeDocument/2006/relationships/tags" Target="../tags/tag627.xml"/><Relationship Id="rId8" Type="http://schemas.openxmlformats.org/officeDocument/2006/relationships/tags" Target="../tags/tag488.xml"/><Relationship Id="rId51" Type="http://schemas.openxmlformats.org/officeDocument/2006/relationships/tags" Target="../tags/tag531.xml"/><Relationship Id="rId72" Type="http://schemas.openxmlformats.org/officeDocument/2006/relationships/tags" Target="../tags/tag552.xml"/><Relationship Id="rId93" Type="http://schemas.openxmlformats.org/officeDocument/2006/relationships/tags" Target="../tags/tag573.xml"/><Relationship Id="rId98" Type="http://schemas.openxmlformats.org/officeDocument/2006/relationships/tags" Target="../tags/tag578.xml"/><Relationship Id="rId121" Type="http://schemas.openxmlformats.org/officeDocument/2006/relationships/tags" Target="../tags/tag601.xml"/><Relationship Id="rId142" Type="http://schemas.openxmlformats.org/officeDocument/2006/relationships/tags" Target="../tags/tag622.xml"/><Relationship Id="rId3" Type="http://schemas.openxmlformats.org/officeDocument/2006/relationships/tags" Target="../tags/tag483.xml"/><Relationship Id="rId25" Type="http://schemas.openxmlformats.org/officeDocument/2006/relationships/tags" Target="../tags/tag505.xml"/><Relationship Id="rId46" Type="http://schemas.openxmlformats.org/officeDocument/2006/relationships/tags" Target="../tags/tag526.xml"/><Relationship Id="rId67" Type="http://schemas.openxmlformats.org/officeDocument/2006/relationships/tags" Target="../tags/tag547.xml"/><Relationship Id="rId116" Type="http://schemas.openxmlformats.org/officeDocument/2006/relationships/tags" Target="../tags/tag596.xml"/><Relationship Id="rId137" Type="http://schemas.openxmlformats.org/officeDocument/2006/relationships/tags" Target="../tags/tag617.xml"/><Relationship Id="rId158" Type="http://schemas.openxmlformats.org/officeDocument/2006/relationships/image" Target="../media/image10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7.xml"/><Relationship Id="rId7"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tags" Target="../tags/tag28.xml"/><Relationship Id="rId26" Type="http://schemas.openxmlformats.org/officeDocument/2006/relationships/image" Target="../media/image5.jpeg"/><Relationship Id="rId3" Type="http://schemas.openxmlformats.org/officeDocument/2006/relationships/tags" Target="../tags/tag13.xml"/><Relationship Id="rId21" Type="http://schemas.openxmlformats.org/officeDocument/2006/relationships/tags" Target="../tags/tag31.xml"/><Relationship Id="rId34" Type="http://schemas.openxmlformats.org/officeDocument/2006/relationships/image" Target="../media/image13.emf"/><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tags" Target="../tags/tag27.xml"/><Relationship Id="rId25" Type="http://schemas.openxmlformats.org/officeDocument/2006/relationships/slideLayout" Target="../slideLayouts/slideLayout2.xml"/><Relationship Id="rId33" Type="http://schemas.openxmlformats.org/officeDocument/2006/relationships/image" Target="../media/image12.png"/><Relationship Id="rId2" Type="http://schemas.openxmlformats.org/officeDocument/2006/relationships/tags" Target="../tags/tag12.xml"/><Relationship Id="rId16" Type="http://schemas.openxmlformats.org/officeDocument/2006/relationships/tags" Target="../tags/tag26.xml"/><Relationship Id="rId20" Type="http://schemas.openxmlformats.org/officeDocument/2006/relationships/tags" Target="../tags/tag30.xml"/><Relationship Id="rId29" Type="http://schemas.openxmlformats.org/officeDocument/2006/relationships/image" Target="../media/image8.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tags" Target="../tags/tag34.xml"/><Relationship Id="rId32" Type="http://schemas.openxmlformats.org/officeDocument/2006/relationships/image" Target="../media/image11.png"/><Relationship Id="rId5" Type="http://schemas.openxmlformats.org/officeDocument/2006/relationships/tags" Target="../tags/tag15.xml"/><Relationship Id="rId15" Type="http://schemas.openxmlformats.org/officeDocument/2006/relationships/tags" Target="../tags/tag25.xml"/><Relationship Id="rId23" Type="http://schemas.openxmlformats.org/officeDocument/2006/relationships/tags" Target="../tags/tag33.xml"/><Relationship Id="rId28" Type="http://schemas.openxmlformats.org/officeDocument/2006/relationships/image" Target="../media/image7.jpeg"/><Relationship Id="rId10" Type="http://schemas.openxmlformats.org/officeDocument/2006/relationships/tags" Target="../tags/tag20.xml"/><Relationship Id="rId19" Type="http://schemas.openxmlformats.org/officeDocument/2006/relationships/tags" Target="../tags/tag29.xml"/><Relationship Id="rId31" Type="http://schemas.openxmlformats.org/officeDocument/2006/relationships/image" Target="../media/image10.emf"/><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tags" Target="../tags/tag32.xml"/><Relationship Id="rId27" Type="http://schemas.openxmlformats.org/officeDocument/2006/relationships/image" Target="../media/image6.jpeg"/><Relationship Id="rId30" Type="http://schemas.openxmlformats.org/officeDocument/2006/relationships/image" Target="../media/image9.png"/><Relationship Id="rId35"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slideLayout" Target="../slideLayouts/slideLayout2.xml"/><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tags" Target="../tags/tag46.xml"/><Relationship Id="rId2" Type="http://schemas.openxmlformats.org/officeDocument/2006/relationships/tags" Target="../tags/tag36.xml"/><Relationship Id="rId16" Type="http://schemas.openxmlformats.org/officeDocument/2006/relationships/image" Target="../media/image17.png"/><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tags" Target="../tags/tag45.xml"/><Relationship Id="rId5" Type="http://schemas.openxmlformats.org/officeDocument/2006/relationships/tags" Target="../tags/tag39.xml"/><Relationship Id="rId15" Type="http://schemas.openxmlformats.org/officeDocument/2006/relationships/image" Target="../media/image16.png"/><Relationship Id="rId10" Type="http://schemas.openxmlformats.org/officeDocument/2006/relationships/tags" Target="../tags/tag44.xml"/><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18" Type="http://schemas.openxmlformats.org/officeDocument/2006/relationships/image" Target="../media/image18.png"/><Relationship Id="rId3" Type="http://schemas.openxmlformats.org/officeDocument/2006/relationships/tags" Target="../tags/tag49.xml"/><Relationship Id="rId21" Type="http://schemas.openxmlformats.org/officeDocument/2006/relationships/image" Target="../media/image21.gif"/><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slideLayout" Target="../slideLayouts/slideLayout2.xml"/><Relationship Id="rId2" Type="http://schemas.openxmlformats.org/officeDocument/2006/relationships/tags" Target="../tags/tag48.xml"/><Relationship Id="rId16" Type="http://schemas.openxmlformats.org/officeDocument/2006/relationships/tags" Target="../tags/tag62.xml"/><Relationship Id="rId20" Type="http://schemas.openxmlformats.org/officeDocument/2006/relationships/image" Target="../media/image20.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5" Type="http://schemas.openxmlformats.org/officeDocument/2006/relationships/tags" Target="../tags/tag61.xml"/><Relationship Id="rId23" Type="http://schemas.openxmlformats.org/officeDocument/2006/relationships/image" Target="../media/image23.gif"/><Relationship Id="rId10" Type="http://schemas.openxmlformats.org/officeDocument/2006/relationships/tags" Target="../tags/tag56.xml"/><Relationship Id="rId19" Type="http://schemas.openxmlformats.org/officeDocument/2006/relationships/image" Target="../media/image19.jpe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 Id="rId22" Type="http://schemas.openxmlformats.org/officeDocument/2006/relationships/image" Target="../media/image22.gif"/></Relationships>
</file>

<file path=ppt/slides/_rels/slide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tags" Target="../tags/tag75.xml"/><Relationship Id="rId18" Type="http://schemas.openxmlformats.org/officeDocument/2006/relationships/image" Target="../media/image26.jpeg"/><Relationship Id="rId3" Type="http://schemas.openxmlformats.org/officeDocument/2006/relationships/tags" Target="../tags/tag65.xml"/><Relationship Id="rId21" Type="http://schemas.openxmlformats.org/officeDocument/2006/relationships/image" Target="../media/image29.png"/><Relationship Id="rId7" Type="http://schemas.openxmlformats.org/officeDocument/2006/relationships/tags" Target="../tags/tag69.xml"/><Relationship Id="rId12" Type="http://schemas.openxmlformats.org/officeDocument/2006/relationships/tags" Target="../tags/tag74.xml"/><Relationship Id="rId17" Type="http://schemas.openxmlformats.org/officeDocument/2006/relationships/image" Target="../media/image25.jpeg"/><Relationship Id="rId2" Type="http://schemas.openxmlformats.org/officeDocument/2006/relationships/tags" Target="../tags/tag64.xml"/><Relationship Id="rId16" Type="http://schemas.openxmlformats.org/officeDocument/2006/relationships/image" Target="../media/image24.jpeg"/><Relationship Id="rId20" Type="http://schemas.openxmlformats.org/officeDocument/2006/relationships/image" Target="../media/image28.png"/><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tags" Target="../tags/tag73.xml"/><Relationship Id="rId5" Type="http://schemas.openxmlformats.org/officeDocument/2006/relationships/tags" Target="../tags/tag67.xml"/><Relationship Id="rId15" Type="http://schemas.openxmlformats.org/officeDocument/2006/relationships/slideLayout" Target="../slideLayouts/slideLayout2.xml"/><Relationship Id="rId23" Type="http://schemas.openxmlformats.org/officeDocument/2006/relationships/image" Target="../media/image31.png"/><Relationship Id="rId10" Type="http://schemas.openxmlformats.org/officeDocument/2006/relationships/tags" Target="../tags/tag72.xml"/><Relationship Id="rId19" Type="http://schemas.openxmlformats.org/officeDocument/2006/relationships/image" Target="../media/image27.jpeg"/><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tags" Target="../tags/tag76.xml"/><Relationship Id="rId22"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tags" Target="../tags/tag84.xml"/><Relationship Id="rId13" Type="http://schemas.openxmlformats.org/officeDocument/2006/relationships/tags" Target="../tags/tag89.xml"/><Relationship Id="rId18" Type="http://schemas.openxmlformats.org/officeDocument/2006/relationships/image" Target="../media/image33.png"/><Relationship Id="rId3" Type="http://schemas.openxmlformats.org/officeDocument/2006/relationships/tags" Target="../tags/tag79.xml"/><Relationship Id="rId21" Type="http://schemas.openxmlformats.org/officeDocument/2006/relationships/image" Target="../media/image36.png"/><Relationship Id="rId7" Type="http://schemas.openxmlformats.org/officeDocument/2006/relationships/tags" Target="../tags/tag83.xml"/><Relationship Id="rId12" Type="http://schemas.openxmlformats.org/officeDocument/2006/relationships/tags" Target="../tags/tag88.xml"/><Relationship Id="rId17" Type="http://schemas.openxmlformats.org/officeDocument/2006/relationships/image" Target="../media/image32.png"/><Relationship Id="rId2" Type="http://schemas.openxmlformats.org/officeDocument/2006/relationships/tags" Target="../tags/tag78.xml"/><Relationship Id="rId16" Type="http://schemas.openxmlformats.org/officeDocument/2006/relationships/slideLayout" Target="../slideLayouts/slideLayout2.xml"/><Relationship Id="rId20" Type="http://schemas.openxmlformats.org/officeDocument/2006/relationships/image" Target="../media/image35.png"/><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tags" Target="../tags/tag87.xml"/><Relationship Id="rId5" Type="http://schemas.openxmlformats.org/officeDocument/2006/relationships/tags" Target="../tags/tag81.xml"/><Relationship Id="rId15" Type="http://schemas.openxmlformats.org/officeDocument/2006/relationships/tags" Target="../tags/tag91.xml"/><Relationship Id="rId23" Type="http://schemas.openxmlformats.org/officeDocument/2006/relationships/image" Target="../media/image38.png"/><Relationship Id="rId10" Type="http://schemas.openxmlformats.org/officeDocument/2006/relationships/tags" Target="../tags/tag86.xml"/><Relationship Id="rId19" Type="http://schemas.openxmlformats.org/officeDocument/2006/relationships/image" Target="../media/image34.png"/><Relationship Id="rId4" Type="http://schemas.openxmlformats.org/officeDocument/2006/relationships/tags" Target="../tags/tag80.xml"/><Relationship Id="rId9" Type="http://schemas.openxmlformats.org/officeDocument/2006/relationships/tags" Target="../tags/tag85.xml"/><Relationship Id="rId14" Type="http://schemas.openxmlformats.org/officeDocument/2006/relationships/tags" Target="../tags/tag90.xml"/><Relationship Id="rId22" Type="http://schemas.openxmlformats.org/officeDocument/2006/relationships/image" Target="../media/image37.png"/></Relationships>
</file>

<file path=ppt/slides/_rels/slide9.xml.rels><?xml version="1.0" encoding="UTF-8" standalone="yes"?>
<Relationships xmlns="http://schemas.openxmlformats.org/package/2006/relationships"><Relationship Id="rId13" Type="http://schemas.openxmlformats.org/officeDocument/2006/relationships/tags" Target="../tags/tag104.xml"/><Relationship Id="rId18" Type="http://schemas.openxmlformats.org/officeDocument/2006/relationships/tags" Target="../tags/tag109.xml"/><Relationship Id="rId26" Type="http://schemas.openxmlformats.org/officeDocument/2006/relationships/tags" Target="../tags/tag117.xml"/><Relationship Id="rId39" Type="http://schemas.openxmlformats.org/officeDocument/2006/relationships/tags" Target="../tags/tag130.xml"/><Relationship Id="rId21" Type="http://schemas.openxmlformats.org/officeDocument/2006/relationships/tags" Target="../tags/tag112.xml"/><Relationship Id="rId34" Type="http://schemas.openxmlformats.org/officeDocument/2006/relationships/tags" Target="../tags/tag125.xml"/><Relationship Id="rId42" Type="http://schemas.openxmlformats.org/officeDocument/2006/relationships/tags" Target="../tags/tag133.xml"/><Relationship Id="rId47" Type="http://schemas.openxmlformats.org/officeDocument/2006/relationships/tags" Target="../tags/tag138.xml"/><Relationship Id="rId50" Type="http://schemas.openxmlformats.org/officeDocument/2006/relationships/tags" Target="../tags/tag141.xml"/><Relationship Id="rId55" Type="http://schemas.openxmlformats.org/officeDocument/2006/relationships/tags" Target="../tags/tag146.xml"/><Relationship Id="rId63" Type="http://schemas.openxmlformats.org/officeDocument/2006/relationships/tags" Target="../tags/tag154.xml"/><Relationship Id="rId68" Type="http://schemas.openxmlformats.org/officeDocument/2006/relationships/tags" Target="../tags/tag159.xml"/><Relationship Id="rId76" Type="http://schemas.openxmlformats.org/officeDocument/2006/relationships/image" Target="../media/image43.png"/><Relationship Id="rId84" Type="http://schemas.openxmlformats.org/officeDocument/2006/relationships/image" Target="../media/image51.png"/><Relationship Id="rId7" Type="http://schemas.openxmlformats.org/officeDocument/2006/relationships/tags" Target="../tags/tag98.xml"/><Relationship Id="rId71" Type="http://schemas.openxmlformats.org/officeDocument/2006/relationships/slideLayout" Target="../slideLayouts/slideLayout2.xml"/><Relationship Id="rId2" Type="http://schemas.openxmlformats.org/officeDocument/2006/relationships/tags" Target="../tags/tag93.xml"/><Relationship Id="rId16" Type="http://schemas.openxmlformats.org/officeDocument/2006/relationships/tags" Target="../tags/tag107.xml"/><Relationship Id="rId29" Type="http://schemas.openxmlformats.org/officeDocument/2006/relationships/tags" Target="../tags/tag120.xml"/><Relationship Id="rId11" Type="http://schemas.openxmlformats.org/officeDocument/2006/relationships/tags" Target="../tags/tag102.xml"/><Relationship Id="rId24" Type="http://schemas.openxmlformats.org/officeDocument/2006/relationships/tags" Target="../tags/tag115.xml"/><Relationship Id="rId32" Type="http://schemas.openxmlformats.org/officeDocument/2006/relationships/tags" Target="../tags/tag123.xml"/><Relationship Id="rId37" Type="http://schemas.openxmlformats.org/officeDocument/2006/relationships/tags" Target="../tags/tag128.xml"/><Relationship Id="rId40" Type="http://schemas.openxmlformats.org/officeDocument/2006/relationships/tags" Target="../tags/tag131.xml"/><Relationship Id="rId45" Type="http://schemas.openxmlformats.org/officeDocument/2006/relationships/tags" Target="../tags/tag136.xml"/><Relationship Id="rId53" Type="http://schemas.openxmlformats.org/officeDocument/2006/relationships/tags" Target="../tags/tag144.xml"/><Relationship Id="rId58" Type="http://schemas.openxmlformats.org/officeDocument/2006/relationships/tags" Target="../tags/tag149.xml"/><Relationship Id="rId66" Type="http://schemas.openxmlformats.org/officeDocument/2006/relationships/tags" Target="../tags/tag157.xml"/><Relationship Id="rId74" Type="http://schemas.openxmlformats.org/officeDocument/2006/relationships/image" Target="../media/image41.png"/><Relationship Id="rId79" Type="http://schemas.openxmlformats.org/officeDocument/2006/relationships/image" Target="../media/image46.png"/><Relationship Id="rId87" Type="http://schemas.openxmlformats.org/officeDocument/2006/relationships/image" Target="../media/image54.png"/><Relationship Id="rId5" Type="http://schemas.openxmlformats.org/officeDocument/2006/relationships/tags" Target="../tags/tag96.xml"/><Relationship Id="rId61" Type="http://schemas.openxmlformats.org/officeDocument/2006/relationships/tags" Target="../tags/tag152.xml"/><Relationship Id="rId82" Type="http://schemas.openxmlformats.org/officeDocument/2006/relationships/image" Target="../media/image49.png"/><Relationship Id="rId19" Type="http://schemas.openxmlformats.org/officeDocument/2006/relationships/tags" Target="../tags/tag110.xml"/><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tags" Target="../tags/tag105.xml"/><Relationship Id="rId22" Type="http://schemas.openxmlformats.org/officeDocument/2006/relationships/tags" Target="../tags/tag113.xml"/><Relationship Id="rId27" Type="http://schemas.openxmlformats.org/officeDocument/2006/relationships/tags" Target="../tags/tag118.xml"/><Relationship Id="rId30" Type="http://schemas.openxmlformats.org/officeDocument/2006/relationships/tags" Target="../tags/tag121.xml"/><Relationship Id="rId35" Type="http://schemas.openxmlformats.org/officeDocument/2006/relationships/tags" Target="../tags/tag126.xml"/><Relationship Id="rId43" Type="http://schemas.openxmlformats.org/officeDocument/2006/relationships/tags" Target="../tags/tag134.xml"/><Relationship Id="rId48" Type="http://schemas.openxmlformats.org/officeDocument/2006/relationships/tags" Target="../tags/tag139.xml"/><Relationship Id="rId56" Type="http://schemas.openxmlformats.org/officeDocument/2006/relationships/tags" Target="../tags/tag147.xml"/><Relationship Id="rId64" Type="http://schemas.openxmlformats.org/officeDocument/2006/relationships/tags" Target="../tags/tag155.xml"/><Relationship Id="rId69" Type="http://schemas.openxmlformats.org/officeDocument/2006/relationships/tags" Target="../tags/tag160.xml"/><Relationship Id="rId77" Type="http://schemas.openxmlformats.org/officeDocument/2006/relationships/image" Target="../media/image44.png"/><Relationship Id="rId8" Type="http://schemas.openxmlformats.org/officeDocument/2006/relationships/tags" Target="../tags/tag99.xml"/><Relationship Id="rId51" Type="http://schemas.openxmlformats.org/officeDocument/2006/relationships/tags" Target="../tags/tag142.xml"/><Relationship Id="rId72" Type="http://schemas.openxmlformats.org/officeDocument/2006/relationships/image" Target="../media/image39.jpeg"/><Relationship Id="rId80" Type="http://schemas.openxmlformats.org/officeDocument/2006/relationships/image" Target="../media/image47.png"/><Relationship Id="rId85" Type="http://schemas.openxmlformats.org/officeDocument/2006/relationships/image" Target="../media/image52.png"/><Relationship Id="rId3" Type="http://schemas.openxmlformats.org/officeDocument/2006/relationships/tags" Target="../tags/tag94.xml"/><Relationship Id="rId12" Type="http://schemas.openxmlformats.org/officeDocument/2006/relationships/tags" Target="../tags/tag103.xml"/><Relationship Id="rId17" Type="http://schemas.openxmlformats.org/officeDocument/2006/relationships/tags" Target="../tags/tag108.xml"/><Relationship Id="rId25" Type="http://schemas.openxmlformats.org/officeDocument/2006/relationships/tags" Target="../tags/tag116.xml"/><Relationship Id="rId33" Type="http://schemas.openxmlformats.org/officeDocument/2006/relationships/tags" Target="../tags/tag124.xml"/><Relationship Id="rId38" Type="http://schemas.openxmlformats.org/officeDocument/2006/relationships/tags" Target="../tags/tag129.xml"/><Relationship Id="rId46" Type="http://schemas.openxmlformats.org/officeDocument/2006/relationships/tags" Target="../tags/tag137.xml"/><Relationship Id="rId59" Type="http://schemas.openxmlformats.org/officeDocument/2006/relationships/tags" Target="../tags/tag150.xml"/><Relationship Id="rId67" Type="http://schemas.openxmlformats.org/officeDocument/2006/relationships/tags" Target="../tags/tag158.xml"/><Relationship Id="rId20" Type="http://schemas.openxmlformats.org/officeDocument/2006/relationships/tags" Target="../tags/tag111.xml"/><Relationship Id="rId41" Type="http://schemas.openxmlformats.org/officeDocument/2006/relationships/tags" Target="../tags/tag132.xml"/><Relationship Id="rId54" Type="http://schemas.openxmlformats.org/officeDocument/2006/relationships/tags" Target="../tags/tag145.xml"/><Relationship Id="rId62" Type="http://schemas.openxmlformats.org/officeDocument/2006/relationships/tags" Target="../tags/tag153.xml"/><Relationship Id="rId70" Type="http://schemas.openxmlformats.org/officeDocument/2006/relationships/tags" Target="../tags/tag161.xml"/><Relationship Id="rId75" Type="http://schemas.openxmlformats.org/officeDocument/2006/relationships/image" Target="../media/image42.jpeg"/><Relationship Id="rId83" Type="http://schemas.openxmlformats.org/officeDocument/2006/relationships/image" Target="../media/image50.png"/><Relationship Id="rId88" Type="http://schemas.openxmlformats.org/officeDocument/2006/relationships/image" Target="../media/image55.png"/><Relationship Id="rId1" Type="http://schemas.openxmlformats.org/officeDocument/2006/relationships/tags" Target="../tags/tag92.xml"/><Relationship Id="rId6" Type="http://schemas.openxmlformats.org/officeDocument/2006/relationships/tags" Target="../tags/tag97.xml"/><Relationship Id="rId15" Type="http://schemas.openxmlformats.org/officeDocument/2006/relationships/tags" Target="../tags/tag106.xml"/><Relationship Id="rId23" Type="http://schemas.openxmlformats.org/officeDocument/2006/relationships/tags" Target="../tags/tag114.xml"/><Relationship Id="rId28" Type="http://schemas.openxmlformats.org/officeDocument/2006/relationships/tags" Target="../tags/tag119.xml"/><Relationship Id="rId36" Type="http://schemas.openxmlformats.org/officeDocument/2006/relationships/tags" Target="../tags/tag127.xml"/><Relationship Id="rId49" Type="http://schemas.openxmlformats.org/officeDocument/2006/relationships/tags" Target="../tags/tag140.xml"/><Relationship Id="rId57" Type="http://schemas.openxmlformats.org/officeDocument/2006/relationships/tags" Target="../tags/tag148.xml"/><Relationship Id="rId10" Type="http://schemas.openxmlformats.org/officeDocument/2006/relationships/tags" Target="../tags/tag101.xml"/><Relationship Id="rId31" Type="http://schemas.openxmlformats.org/officeDocument/2006/relationships/tags" Target="../tags/tag122.xml"/><Relationship Id="rId44" Type="http://schemas.openxmlformats.org/officeDocument/2006/relationships/tags" Target="../tags/tag135.xml"/><Relationship Id="rId52" Type="http://schemas.openxmlformats.org/officeDocument/2006/relationships/tags" Target="../tags/tag143.xml"/><Relationship Id="rId60" Type="http://schemas.openxmlformats.org/officeDocument/2006/relationships/tags" Target="../tags/tag151.xml"/><Relationship Id="rId65" Type="http://schemas.openxmlformats.org/officeDocument/2006/relationships/tags" Target="../tags/tag156.xml"/><Relationship Id="rId73" Type="http://schemas.openxmlformats.org/officeDocument/2006/relationships/image" Target="../media/image40.png"/><Relationship Id="rId78" Type="http://schemas.openxmlformats.org/officeDocument/2006/relationships/image" Target="../media/image45.jpeg"/><Relationship Id="rId81" Type="http://schemas.openxmlformats.org/officeDocument/2006/relationships/image" Target="../media/image48.jpeg"/><Relationship Id="rId86"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3" name="组合 32"/>
          <p:cNvGrpSpPr/>
          <p:nvPr/>
        </p:nvGrpSpPr>
        <p:grpSpPr bwMode="auto">
          <a:xfrm>
            <a:off x="0" y="1556844"/>
            <a:ext cx="9158289" cy="3155757"/>
            <a:chOff x="-32" y="1857364"/>
            <a:chExt cx="9158321" cy="2571769"/>
          </a:xfrm>
        </p:grpSpPr>
        <p:grpSp>
          <p:nvGrpSpPr>
            <p:cNvPr id="16387" name="组合 12"/>
            <p:cNvGrpSpPr/>
            <p:nvPr/>
          </p:nvGrpSpPr>
          <p:grpSpPr bwMode="auto">
            <a:xfrm>
              <a:off x="-32" y="2285991"/>
              <a:ext cx="9158321" cy="2143142"/>
              <a:chOff x="-21" y="2716811"/>
              <a:chExt cx="6000525" cy="1238286"/>
            </a:xfrm>
          </p:grpSpPr>
          <p:sp>
            <p:nvSpPr>
              <p:cNvPr id="14" name="矩形 13"/>
              <p:cNvSpPr/>
              <p:nvPr/>
            </p:nvSpPr>
            <p:spPr>
              <a:xfrm>
                <a:off x="-21" y="3804668"/>
                <a:ext cx="5991163" cy="150429"/>
              </a:xfrm>
              <a:prstGeom prst="rect">
                <a:avLst/>
              </a:prstGeom>
              <a:solidFill>
                <a:srgbClr val="3264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5" name="矩形 14"/>
              <p:cNvSpPr/>
              <p:nvPr/>
            </p:nvSpPr>
            <p:spPr>
              <a:xfrm>
                <a:off x="-21" y="2716811"/>
                <a:ext cx="5991163" cy="993380"/>
              </a:xfrm>
              <a:prstGeom prst="rect">
                <a:avLst/>
              </a:prstGeom>
              <a:solidFill>
                <a:srgbClr val="3264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6390" name="文本框 6"/>
              <p:cNvSpPr txBox="1">
                <a:spLocks noChangeArrowheads="1"/>
              </p:cNvSpPr>
              <p:nvPr/>
            </p:nvSpPr>
            <p:spPr bwMode="auto">
              <a:xfrm>
                <a:off x="-21" y="2961184"/>
                <a:ext cx="6000525" cy="372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lnSpc>
                    <a:spcPct val="125000"/>
                  </a:lnSpc>
                </a:pPr>
                <a:r>
                  <a:rPr lang="zh-CN" altLang="en-US" sz="4000" b="1" dirty="0" smtClean="0">
                    <a:solidFill>
                      <a:schemeClr val="bg1"/>
                    </a:solidFill>
                    <a:latin typeface="微软雅黑" panose="020B0503020204020204" charset="-122"/>
                    <a:ea typeface="微软雅黑" panose="020B0503020204020204" charset="-122"/>
                  </a:rPr>
                  <a:t>像素探测器芯片及其应用</a:t>
                </a:r>
                <a:endParaRPr lang="zh-CN" altLang="en-US" sz="4000" b="1" dirty="0">
                  <a:solidFill>
                    <a:schemeClr val="bg1"/>
                  </a:solidFill>
                  <a:latin typeface="微软雅黑" panose="020B0503020204020204" charset="-122"/>
                  <a:ea typeface="微软雅黑" panose="020B0503020204020204" charset="-122"/>
                </a:endParaRPr>
              </a:p>
            </p:txBody>
          </p:sp>
        </p:grpSp>
        <p:sp>
          <p:nvSpPr>
            <p:cNvPr id="32" name="矩形 31"/>
            <p:cNvSpPr/>
            <p:nvPr/>
          </p:nvSpPr>
          <p:spPr>
            <a:xfrm>
              <a:off x="-32" y="1857364"/>
              <a:ext cx="9144032" cy="260352"/>
            </a:xfrm>
            <a:prstGeom prst="rect">
              <a:avLst/>
            </a:prstGeom>
            <a:solidFill>
              <a:srgbClr val="3264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sp>
        <p:nvSpPr>
          <p:cNvPr id="10" name="文本框 7"/>
          <p:cNvSpPr txBox="1">
            <a:spLocks noChangeArrowheads="1"/>
          </p:cNvSpPr>
          <p:nvPr/>
        </p:nvSpPr>
        <p:spPr bwMode="auto">
          <a:xfrm>
            <a:off x="2627941" y="5013132"/>
            <a:ext cx="379485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zh-CN" altLang="en-US" sz="2400" b="1" dirty="0">
                <a:solidFill>
                  <a:srgbClr val="326482"/>
                </a:solidFill>
                <a:latin typeface="华文楷体" panose="02010600040101010101" pitchFamily="2" charset="-122"/>
                <a:ea typeface="华文楷体" panose="02010600040101010101" pitchFamily="2" charset="-122"/>
              </a:rPr>
              <a:t>华中师范大学</a:t>
            </a:r>
            <a:endParaRPr lang="en-US" altLang="zh-CN" sz="2400" b="1" dirty="0">
              <a:solidFill>
                <a:srgbClr val="326482"/>
              </a:solidFill>
              <a:latin typeface="华文楷体" panose="02010600040101010101" pitchFamily="2" charset="-122"/>
              <a:ea typeface="华文楷体" panose="02010600040101010101" pitchFamily="2" charset="-122"/>
            </a:endParaRPr>
          </a:p>
          <a:p>
            <a:pPr algn="ctr"/>
            <a:r>
              <a:rPr lang="zh-CN" altLang="en-US" sz="2400" b="1" dirty="0">
                <a:solidFill>
                  <a:srgbClr val="326482"/>
                </a:solidFill>
                <a:latin typeface="华文楷体" panose="02010600040101010101" pitchFamily="2" charset="-122"/>
                <a:ea typeface="华文楷体" panose="02010600040101010101" pitchFamily="2" charset="-122"/>
              </a:rPr>
              <a:t>孙向明</a:t>
            </a:r>
            <a:endParaRPr lang="en-US" altLang="zh-CN" sz="2400" b="1" dirty="0">
              <a:solidFill>
                <a:srgbClr val="326482"/>
              </a:solidFill>
              <a:latin typeface="华文楷体" panose="02010600040101010101" pitchFamily="2" charset="-122"/>
              <a:ea typeface="华文楷体" panose="02010600040101010101" pitchFamily="2" charset="-122"/>
            </a:endParaRPr>
          </a:p>
          <a:p>
            <a:endParaRPr lang="en-US" altLang="zh-CN" sz="2400" b="1" dirty="0">
              <a:solidFill>
                <a:srgbClr val="326482"/>
              </a:solidFill>
              <a:latin typeface="微软雅黑" panose="020B0503020204020204" charset="-122"/>
              <a:ea typeface="微软雅黑" panose="020B0503020204020204" charset="-122"/>
            </a:endParaRPr>
          </a:p>
        </p:txBody>
      </p:sp>
      <p:sp>
        <p:nvSpPr>
          <p:cNvPr id="9" name="TextBox 8"/>
          <p:cNvSpPr txBox="1"/>
          <p:nvPr/>
        </p:nvSpPr>
        <p:spPr>
          <a:xfrm>
            <a:off x="971600" y="404664"/>
            <a:ext cx="7344816" cy="954107"/>
          </a:xfrm>
          <a:prstGeom prst="rect">
            <a:avLst/>
          </a:prstGeom>
          <a:noFill/>
        </p:spPr>
        <p:txBody>
          <a:bodyPr wrap="square" rtlCol="0">
            <a:spAutoFit/>
          </a:bodyPr>
          <a:lstStyle/>
          <a:p>
            <a:pPr algn="ctr"/>
            <a:r>
              <a:rPr lang="zh-CN" altLang="en-US" sz="2800" dirty="0" smtClean="0"/>
              <a:t>第三届全国辐射探测微电子学术交流会     </a:t>
            </a:r>
            <a:r>
              <a:rPr lang="en-US" altLang="zh-CN" sz="2800" dirty="0" smtClean="0"/>
              <a:t>NME’2023</a:t>
            </a:r>
            <a:endParaRPr lang="zh-CN" altLang="en-US" sz="2800"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0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53" presetClass="entr" presetSubtype="16"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Topmetal</a:t>
            </a:r>
            <a:r>
              <a:rPr lang="zh-CN" altLang="en-US" sz="2800" b="1" dirty="0">
                <a:latin typeface="微软雅黑" panose="020B0503020204020204" charset="-122"/>
                <a:ea typeface="微软雅黑" panose="020B0503020204020204" charset="-122"/>
                <a:cs typeface="微软雅黑" panose="020B0503020204020204" charset="-122"/>
                <a:sym typeface="+mn-ea"/>
              </a:rPr>
              <a:t>：无中微子双β衰变N</a:t>
            </a:r>
            <a:r>
              <a:rPr lang="en-US" altLang="zh-CN" sz="2800" b="1" dirty="0">
                <a:latin typeface="微软雅黑" panose="020B0503020204020204" charset="-122"/>
                <a:ea typeface="微软雅黑" panose="020B0503020204020204" charset="-122"/>
                <a:cs typeface="微软雅黑" panose="020B0503020204020204" charset="-122"/>
                <a:sym typeface="+mn-ea"/>
              </a:rPr>
              <a:t>v</a:t>
            </a:r>
            <a:r>
              <a:rPr lang="zh-CN" altLang="en-US" sz="2800" b="1" dirty="0">
                <a:latin typeface="微软雅黑" panose="020B0503020204020204" charset="-122"/>
                <a:ea typeface="微软雅黑" panose="020B0503020204020204" charset="-122"/>
                <a:cs typeface="微软雅黑" panose="020B0503020204020204" charset="-122"/>
                <a:sym typeface="+mn-ea"/>
              </a:rPr>
              <a:t>DEx</a:t>
            </a:r>
            <a:endParaRPr lang="zh-CN" altLang="en-US" sz="2800" b="1" kern="0" dirty="0">
              <a:solidFill>
                <a:schemeClr val="tx2">
                  <a:lumMod val="75000"/>
                </a:schemeClr>
              </a:solidFill>
              <a:latin typeface="Arial" panose="020B0604020202020204"/>
              <a:ea typeface="黑体" panose="02010609060101010101" charset="-122"/>
              <a:cs typeface="Arial" panose="020B0604020202020204"/>
              <a:sym typeface="+mn-ea"/>
            </a:endParaRPr>
          </a:p>
        </p:txBody>
      </p:sp>
      <p:sp>
        <p:nvSpPr>
          <p:cNvPr id="9" name="文本框 8"/>
          <p:cNvSpPr txBox="1"/>
          <p:nvPr/>
        </p:nvSpPr>
        <p:spPr>
          <a:xfrm>
            <a:off x="1043305" y="965835"/>
            <a:ext cx="7275830" cy="886460"/>
          </a:xfrm>
          <a:prstGeom prst="rect">
            <a:avLst/>
          </a:prstGeom>
          <a:noFill/>
        </p:spPr>
        <p:txBody>
          <a:bodyPr wrap="square" rtlCol="0">
            <a:noAutofit/>
          </a:bodyPr>
          <a:lstStyle/>
          <a:p>
            <a:pPr marL="285750" lvl="0" indent="-285750">
              <a:lnSpc>
                <a:spcPct val="150000"/>
              </a:lnSpc>
              <a:buFont typeface="Arial" panose="020B0604020202020204"/>
              <a:buChar char="•"/>
              <a:defRPr/>
            </a:pPr>
            <a:r>
              <a:rPr lang="zh-CN" altLang="en-US" sz="1400" dirty="0">
                <a:latin typeface="微软雅黑" panose="020B0503020204020204" charset="-122"/>
                <a:ea typeface="微软雅黑" panose="020B0503020204020204" charset="-122"/>
                <a:sym typeface="+mn-ea"/>
              </a:rPr>
              <a:t>每个</a:t>
            </a:r>
            <a:r>
              <a:rPr lang="en-US" sz="1400" dirty="0">
                <a:latin typeface="微软雅黑" panose="020B0503020204020204" charset="-122"/>
                <a:ea typeface="微软雅黑" panose="020B0503020204020204" charset="-122"/>
                <a:cs typeface="微软雅黑" panose="020B0503020204020204" charset="-122"/>
                <a:sym typeface="+mn-ea"/>
              </a:rPr>
              <a:t>Topmetal-S</a:t>
            </a:r>
            <a:r>
              <a:rPr lang="zh-CN" altLang="en-US" sz="1400" dirty="0">
                <a:latin typeface="微软雅黑" panose="020B0503020204020204" charset="-122"/>
                <a:ea typeface="微软雅黑" panose="020B0503020204020204" charset="-122"/>
                <a:cs typeface="微软雅黑" panose="020B0503020204020204" charset="-122"/>
                <a:sym typeface="+mn-ea"/>
              </a:rPr>
              <a:t>芯片</a:t>
            </a:r>
            <a:r>
              <a:rPr lang="zh-CN" altLang="en-US" sz="1400" dirty="0">
                <a:latin typeface="微软雅黑" panose="020B0503020204020204" charset="-122"/>
                <a:ea typeface="微软雅黑" panose="020B0503020204020204" charset="-122"/>
                <a:sym typeface="+mn-ea"/>
              </a:rPr>
              <a:t>都能正确响应信号源</a:t>
            </a:r>
          </a:p>
          <a:p>
            <a:pPr marL="285750" lvl="0" indent="-285750">
              <a:lnSpc>
                <a:spcPct val="150000"/>
              </a:lnSpc>
              <a:buFont typeface="Arial" panose="020B0604020202020204"/>
              <a:buChar char="•"/>
              <a:defRPr/>
            </a:pPr>
            <a:r>
              <a:rPr lang="zh-CN" altLang="en-US" sz="1400" dirty="0">
                <a:latin typeface="微软雅黑" panose="020B0503020204020204" charset="-122"/>
                <a:ea typeface="微软雅黑" panose="020B0503020204020204" charset="-122"/>
                <a:sym typeface="+mn-ea"/>
              </a:rPr>
              <a:t>到目前为止，已实现等效输入噪声&lt;130e- (NnDEx目标:45e-)</a:t>
            </a:r>
          </a:p>
        </p:txBody>
      </p:sp>
      <p:sp>
        <p:nvSpPr>
          <p:cNvPr id="42" name="矩形 41"/>
          <p:cNvSpPr/>
          <p:nvPr>
            <p:custDataLst>
              <p:tags r:id="rId1"/>
            </p:custDataLst>
          </p:nvPr>
        </p:nvSpPr>
        <p:spPr>
          <a:xfrm>
            <a:off x="610870" y="1852930"/>
            <a:ext cx="8034655" cy="4573905"/>
          </a:xfrm>
          <a:prstGeom prst="rect">
            <a:avLst/>
          </a:prstGeom>
          <a:noFill/>
          <a:ln w="190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26" name="图片 25"/>
          <p:cNvPicPr>
            <a:picLocks noChangeAspect="1"/>
          </p:cNvPicPr>
          <p:nvPr>
            <p:custDataLst>
              <p:tags r:id="rId2"/>
            </p:custDataLst>
          </p:nvPr>
        </p:nvPicPr>
        <p:blipFill rotWithShape="1">
          <a:blip r:embed="rId6" cstate="print">
            <a:extLst>
              <a:ext uri="{28A0092B-C50C-407E-A947-70E740481C1C}">
                <a14:useLocalDpi xmlns="" xmlns:a14="http://schemas.microsoft.com/office/drawing/2010/main" val="0"/>
              </a:ext>
            </a:extLst>
          </a:blip>
          <a:srcRect l="-624" r="361"/>
          <a:stretch>
            <a:fillRect/>
          </a:stretch>
        </p:blipFill>
        <p:spPr>
          <a:xfrm>
            <a:off x="971550" y="2061210"/>
            <a:ext cx="2830195" cy="2117090"/>
          </a:xfrm>
          <a:prstGeom prst="rect">
            <a:avLst/>
          </a:prstGeom>
        </p:spPr>
      </p:pic>
      <p:pic>
        <p:nvPicPr>
          <p:cNvPr id="3" name="图片 2"/>
          <p:cNvPicPr>
            <a:picLocks noChangeAspect="1"/>
          </p:cNvPicPr>
          <p:nvPr>
            <p:custDataLst>
              <p:tags r:id="rId3"/>
            </p:custDataLst>
          </p:nvPr>
        </p:nvPicPr>
        <p:blipFill>
          <a:blip r:embed="rId7" cstate="print">
            <a:extLst>
              <a:ext uri="{28A0092B-C50C-407E-A947-70E740481C1C}">
                <a14:useLocalDpi xmlns="" xmlns:a14="http://schemas.microsoft.com/office/drawing/2010/main" val="0"/>
              </a:ext>
            </a:extLst>
          </a:blip>
          <a:stretch>
            <a:fillRect/>
          </a:stretch>
        </p:blipFill>
        <p:spPr>
          <a:xfrm>
            <a:off x="971550" y="4178300"/>
            <a:ext cx="2837180" cy="2128520"/>
          </a:xfrm>
          <a:prstGeom prst="rect">
            <a:avLst/>
          </a:prstGeom>
        </p:spPr>
      </p:pic>
      <p:pic>
        <p:nvPicPr>
          <p:cNvPr id="8" name="Picture 7"/>
          <p:cNvPicPr>
            <a:picLocks noChangeAspect="1"/>
          </p:cNvPicPr>
          <p:nvPr>
            <p:custDataLst>
              <p:tags r:id="rId4"/>
            </p:custDataLst>
          </p:nvPr>
        </p:nvPicPr>
        <p:blipFill>
          <a:blip r:embed="rId8" cstate="print"/>
          <a:stretch>
            <a:fillRect/>
          </a:stretch>
        </p:blipFill>
        <p:spPr>
          <a:xfrm>
            <a:off x="4140200" y="2226310"/>
            <a:ext cx="4234815" cy="379031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Topmetal</a:t>
            </a:r>
            <a:r>
              <a:rPr lang="zh-CN" altLang="en-US" sz="2800" b="1" dirty="0">
                <a:latin typeface="微软雅黑" panose="020B0503020204020204" charset="-122"/>
                <a:ea typeface="微软雅黑" panose="020B0503020204020204" charset="-122"/>
                <a:cs typeface="微软雅黑" panose="020B0503020204020204" charset="-122"/>
                <a:sym typeface="+mn-ea"/>
              </a:rPr>
              <a:t>：无中微子双β衰变N</a:t>
            </a:r>
            <a:r>
              <a:rPr lang="en-US" altLang="zh-CN" sz="2800" b="1" dirty="0">
                <a:latin typeface="微软雅黑" panose="020B0503020204020204" charset="-122"/>
                <a:ea typeface="微软雅黑" panose="020B0503020204020204" charset="-122"/>
                <a:cs typeface="微软雅黑" panose="020B0503020204020204" charset="-122"/>
                <a:sym typeface="+mn-ea"/>
              </a:rPr>
              <a:t>v</a:t>
            </a:r>
            <a:r>
              <a:rPr lang="zh-CN" altLang="en-US" sz="2800" b="1" dirty="0">
                <a:latin typeface="微软雅黑" panose="020B0503020204020204" charset="-122"/>
                <a:ea typeface="微软雅黑" panose="020B0503020204020204" charset="-122"/>
                <a:cs typeface="微软雅黑" panose="020B0503020204020204" charset="-122"/>
                <a:sym typeface="+mn-ea"/>
              </a:rPr>
              <a:t>DEx</a:t>
            </a:r>
            <a:endParaRPr lang="zh-CN" altLang="en-US" sz="2800" b="1" kern="0" dirty="0">
              <a:solidFill>
                <a:schemeClr val="tx2">
                  <a:lumMod val="75000"/>
                </a:schemeClr>
              </a:solidFill>
              <a:latin typeface="Arial" panose="020B0604020202020204"/>
              <a:ea typeface="黑体" panose="02010609060101010101" charset="-122"/>
              <a:cs typeface="Arial" panose="020B0604020202020204"/>
              <a:sym typeface="+mn-ea"/>
            </a:endParaRPr>
          </a:p>
        </p:txBody>
      </p:sp>
      <p:sp>
        <p:nvSpPr>
          <p:cNvPr id="9" name="文本框 8"/>
          <p:cNvSpPr txBox="1"/>
          <p:nvPr/>
        </p:nvSpPr>
        <p:spPr>
          <a:xfrm>
            <a:off x="1043305" y="965835"/>
            <a:ext cx="7275830" cy="1437005"/>
          </a:xfrm>
          <a:prstGeom prst="rect">
            <a:avLst/>
          </a:prstGeom>
          <a:noFill/>
        </p:spPr>
        <p:txBody>
          <a:bodyPr wrap="square" rtlCol="0">
            <a:noAutofit/>
          </a:bodyPr>
          <a:lstStyle/>
          <a:p>
            <a:pPr marL="342900" indent="-342900">
              <a:lnSpc>
                <a:spcPct val="150000"/>
              </a:lnSpc>
              <a:buFont typeface="Wingdings" panose="05000000000000000000" pitchFamily="2" charset="2"/>
              <a:buChar char="l"/>
            </a:pPr>
            <a:endParaRPr lang="zh-CN" altLang="en-US" sz="1400" dirty="0">
              <a:latin typeface="微软雅黑" panose="020B0503020204020204" charset="-122"/>
              <a:ea typeface="微软雅黑" panose="020B0503020204020204" charset="-122"/>
              <a:sym typeface="+mn-ea"/>
            </a:endParaRPr>
          </a:p>
        </p:txBody>
      </p:sp>
      <p:sp>
        <p:nvSpPr>
          <p:cNvPr id="42" name="矩形 41"/>
          <p:cNvSpPr/>
          <p:nvPr>
            <p:custDataLst>
              <p:tags r:id="rId1"/>
            </p:custDataLst>
          </p:nvPr>
        </p:nvSpPr>
        <p:spPr>
          <a:xfrm>
            <a:off x="535305" y="1045210"/>
            <a:ext cx="8202930" cy="2913380"/>
          </a:xfrm>
          <a:prstGeom prst="rect">
            <a:avLst/>
          </a:prstGeom>
          <a:noFill/>
          <a:ln w="190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28" name="Picture 27"/>
          <p:cNvPicPr>
            <a:picLocks noChangeAspect="1"/>
          </p:cNvPicPr>
          <p:nvPr>
            <p:custDataLst>
              <p:tags r:id="rId2"/>
            </p:custDataLst>
          </p:nvPr>
        </p:nvPicPr>
        <p:blipFill>
          <a:blip r:embed="rId26" cstate="print"/>
          <a:stretch>
            <a:fillRect/>
          </a:stretch>
        </p:blipFill>
        <p:spPr>
          <a:xfrm>
            <a:off x="6694472" y="2355260"/>
            <a:ext cx="1735237" cy="1549123"/>
          </a:xfrm>
          <a:prstGeom prst="rect">
            <a:avLst/>
          </a:prstGeom>
        </p:spPr>
      </p:pic>
      <p:cxnSp>
        <p:nvCxnSpPr>
          <p:cNvPr id="29" name="Straight Connector 16"/>
          <p:cNvCxnSpPr/>
          <p:nvPr>
            <p:custDataLst>
              <p:tags r:id="rId3"/>
            </p:custDataLst>
          </p:nvPr>
        </p:nvCxnSpPr>
        <p:spPr>
          <a:xfrm>
            <a:off x="7308059" y="2997194"/>
            <a:ext cx="16826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18"/>
          <p:cNvCxnSpPr/>
          <p:nvPr>
            <p:custDataLst>
              <p:tags r:id="rId4"/>
            </p:custDataLst>
          </p:nvPr>
        </p:nvCxnSpPr>
        <p:spPr>
          <a:xfrm>
            <a:off x="7308059" y="2997194"/>
            <a:ext cx="86790" cy="14272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21"/>
          <p:cNvCxnSpPr/>
          <p:nvPr>
            <p:custDataLst>
              <p:tags r:id="rId5"/>
            </p:custDataLst>
          </p:nvPr>
        </p:nvCxnSpPr>
        <p:spPr>
          <a:xfrm flipH="1">
            <a:off x="7377801" y="2997194"/>
            <a:ext cx="98524" cy="13475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32" name="图片 2"/>
          <p:cNvPicPr>
            <a:picLocks noChangeAspect="1"/>
          </p:cNvPicPr>
          <p:nvPr>
            <p:custDataLst>
              <p:tags r:id="rId6"/>
            </p:custDataLst>
          </p:nvPr>
        </p:nvPicPr>
        <p:blipFill>
          <a:blip r:embed="rId27" cstate="print">
            <a:extLst>
              <a:ext uri="{28A0092B-C50C-407E-A947-70E740481C1C}">
                <a14:useLocalDpi xmlns="" xmlns:a14="http://schemas.microsoft.com/office/drawing/2010/main" val="0"/>
              </a:ext>
            </a:extLst>
          </a:blip>
          <a:stretch>
            <a:fillRect/>
          </a:stretch>
        </p:blipFill>
        <p:spPr>
          <a:xfrm>
            <a:off x="601153" y="1236663"/>
            <a:ext cx="2085728" cy="2077651"/>
          </a:xfrm>
          <a:prstGeom prst="rect">
            <a:avLst/>
          </a:prstGeom>
        </p:spPr>
      </p:pic>
      <p:pic>
        <p:nvPicPr>
          <p:cNvPr id="33" name="Picture 13"/>
          <p:cNvPicPr>
            <a:picLocks noChangeAspect="1"/>
          </p:cNvPicPr>
          <p:nvPr>
            <p:custDataLst>
              <p:tags r:id="rId7"/>
            </p:custDataLst>
          </p:nvPr>
        </p:nvPicPr>
        <p:blipFill>
          <a:blip r:embed="rId28" cstate="print">
            <a:extLst>
              <a:ext uri="{28A0092B-C50C-407E-A947-70E740481C1C}">
                <a14:useLocalDpi xmlns="" xmlns:a14="http://schemas.microsoft.com/office/drawing/2010/main" val="0"/>
              </a:ext>
            </a:extLst>
          </a:blip>
          <a:stretch>
            <a:fillRect/>
          </a:stretch>
        </p:blipFill>
        <p:spPr>
          <a:xfrm>
            <a:off x="7404769" y="1315881"/>
            <a:ext cx="1184292" cy="981647"/>
          </a:xfrm>
          <a:prstGeom prst="rect">
            <a:avLst/>
          </a:prstGeom>
        </p:spPr>
      </p:pic>
      <p:cxnSp>
        <p:nvCxnSpPr>
          <p:cNvPr id="34" name="Curved Connector 15"/>
          <p:cNvCxnSpPr/>
          <p:nvPr>
            <p:custDataLst>
              <p:tags r:id="rId8"/>
            </p:custDataLst>
          </p:nvPr>
        </p:nvCxnSpPr>
        <p:spPr>
          <a:xfrm>
            <a:off x="1988605" y="1335603"/>
            <a:ext cx="2532676" cy="587004"/>
          </a:xfrm>
          <a:prstGeom prst="curvedConnector3">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Curved Connector 37"/>
          <p:cNvCxnSpPr/>
          <p:nvPr>
            <p:custDataLst>
              <p:tags r:id="rId9"/>
            </p:custDataLst>
          </p:nvPr>
        </p:nvCxnSpPr>
        <p:spPr>
          <a:xfrm>
            <a:off x="2131964" y="1433501"/>
            <a:ext cx="2389317" cy="483766"/>
          </a:xfrm>
          <a:prstGeom prst="curvedConnector3">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Curved Connector 44"/>
          <p:cNvCxnSpPr/>
          <p:nvPr>
            <p:custDataLst>
              <p:tags r:id="rId10"/>
            </p:custDataLst>
          </p:nvPr>
        </p:nvCxnSpPr>
        <p:spPr>
          <a:xfrm>
            <a:off x="2325693" y="1617813"/>
            <a:ext cx="2195588" cy="299454"/>
          </a:xfrm>
          <a:prstGeom prst="curvedConnector3">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Curved Connector 45"/>
          <p:cNvCxnSpPr/>
          <p:nvPr>
            <p:custDataLst>
              <p:tags r:id="rId11"/>
            </p:custDataLst>
          </p:nvPr>
        </p:nvCxnSpPr>
        <p:spPr>
          <a:xfrm>
            <a:off x="2496175" y="1822762"/>
            <a:ext cx="2025106" cy="93663"/>
          </a:xfrm>
          <a:prstGeom prst="curvedConnector3">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urved Connector 46"/>
          <p:cNvCxnSpPr/>
          <p:nvPr>
            <p:custDataLst>
              <p:tags r:id="rId12"/>
            </p:custDataLst>
          </p:nvPr>
        </p:nvCxnSpPr>
        <p:spPr>
          <a:xfrm flipV="1">
            <a:off x="2577541" y="1911970"/>
            <a:ext cx="1924563" cy="139210"/>
          </a:xfrm>
          <a:prstGeom prst="curvedConnector3">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Curved Connector 49"/>
          <p:cNvCxnSpPr>
            <a:stCxn id="32" idx="3"/>
          </p:cNvCxnSpPr>
          <p:nvPr>
            <p:custDataLst>
              <p:tags r:id="rId13"/>
            </p:custDataLst>
          </p:nvPr>
        </p:nvCxnSpPr>
        <p:spPr>
          <a:xfrm flipV="1">
            <a:off x="2686881" y="1933865"/>
            <a:ext cx="1815223" cy="341624"/>
          </a:xfrm>
          <a:prstGeom prst="curvedConnector3">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Curved Connector 52"/>
          <p:cNvCxnSpPr/>
          <p:nvPr>
            <p:custDataLst>
              <p:tags r:id="rId14"/>
            </p:custDataLst>
          </p:nvPr>
        </p:nvCxnSpPr>
        <p:spPr>
          <a:xfrm flipV="1">
            <a:off x="2577541" y="2011222"/>
            <a:ext cx="1962653" cy="476691"/>
          </a:xfrm>
          <a:prstGeom prst="curvedConnector3">
            <a:avLst>
              <a:gd name="adj1" fmla="val 5000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Curved Connector 72"/>
          <p:cNvCxnSpPr/>
          <p:nvPr>
            <p:custDataLst>
              <p:tags r:id="rId15"/>
            </p:custDataLst>
          </p:nvPr>
        </p:nvCxnSpPr>
        <p:spPr>
          <a:xfrm flipV="1">
            <a:off x="1880865" y="2011223"/>
            <a:ext cx="2653965" cy="1190252"/>
          </a:xfrm>
          <a:prstGeom prst="curvedConnector3">
            <a:avLst>
              <a:gd name="adj1" fmla="val 5000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 name="Curved Connector 76"/>
          <p:cNvCxnSpPr/>
          <p:nvPr>
            <p:custDataLst>
              <p:tags r:id="rId16"/>
            </p:custDataLst>
          </p:nvPr>
        </p:nvCxnSpPr>
        <p:spPr>
          <a:xfrm flipV="1">
            <a:off x="2139226" y="2005883"/>
            <a:ext cx="2387155" cy="1097962"/>
          </a:xfrm>
          <a:prstGeom prst="curvedConnector3">
            <a:avLst>
              <a:gd name="adj1" fmla="val 50000"/>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Curved Connector 79"/>
          <p:cNvCxnSpPr/>
          <p:nvPr>
            <p:custDataLst>
              <p:tags r:id="rId17"/>
            </p:custDataLst>
          </p:nvPr>
        </p:nvCxnSpPr>
        <p:spPr>
          <a:xfrm flipV="1">
            <a:off x="2325693" y="2013777"/>
            <a:ext cx="2200688" cy="906602"/>
          </a:xfrm>
          <a:prstGeom prst="curvedConnector3">
            <a:avLst>
              <a:gd name="adj1" fmla="val 50000"/>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Curved Connector 84"/>
          <p:cNvCxnSpPr/>
          <p:nvPr>
            <p:custDataLst>
              <p:tags r:id="rId18"/>
            </p:custDataLst>
          </p:nvPr>
        </p:nvCxnSpPr>
        <p:spPr>
          <a:xfrm flipV="1">
            <a:off x="2496175" y="2013777"/>
            <a:ext cx="2019742" cy="682600"/>
          </a:xfrm>
          <a:prstGeom prst="curvedConnector3">
            <a:avLst>
              <a:gd name="adj1" fmla="val 50000"/>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3092"/>
          <p:cNvCxnSpPr>
            <a:stCxn id="47" idx="3"/>
            <a:endCxn id="46" idx="1"/>
          </p:cNvCxnSpPr>
          <p:nvPr>
            <p:custDataLst>
              <p:tags r:id="rId19"/>
            </p:custDataLst>
          </p:nvPr>
        </p:nvCxnSpPr>
        <p:spPr>
          <a:xfrm flipV="1">
            <a:off x="6708093" y="1734670"/>
            <a:ext cx="894047" cy="775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Rounded Rectangle 3093"/>
          <p:cNvSpPr/>
          <p:nvPr>
            <p:custDataLst>
              <p:tags r:id="rId20"/>
            </p:custDataLst>
          </p:nvPr>
        </p:nvSpPr>
        <p:spPr>
          <a:xfrm>
            <a:off x="7602140" y="1508401"/>
            <a:ext cx="78557" cy="4525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图片 10"/>
          <p:cNvPicPr>
            <a:picLocks noChangeAspect="1"/>
          </p:cNvPicPr>
          <p:nvPr>
            <p:custDataLst>
              <p:tags r:id="rId21"/>
            </p:custDataLst>
          </p:nvPr>
        </p:nvPicPr>
        <p:blipFill>
          <a:blip r:embed="rId29" cstate="print">
            <a:extLst>
              <a:ext uri="{28A0092B-C50C-407E-A947-70E740481C1C}">
                <a14:useLocalDpi xmlns="" xmlns:a14="http://schemas.microsoft.com/office/drawing/2010/main" val="0"/>
              </a:ext>
            </a:extLst>
          </a:blip>
          <a:stretch>
            <a:fillRect/>
          </a:stretch>
        </p:blipFill>
        <p:spPr>
          <a:xfrm>
            <a:off x="4540194" y="1341492"/>
            <a:ext cx="2167899" cy="941472"/>
          </a:xfrm>
          <a:prstGeom prst="rect">
            <a:avLst/>
          </a:prstGeom>
        </p:spPr>
      </p:pic>
      <p:sp>
        <p:nvSpPr>
          <p:cNvPr id="48" name="矩形 71"/>
          <p:cNvSpPr/>
          <p:nvPr>
            <p:custDataLst>
              <p:tags r:id="rId22"/>
            </p:custDataLst>
          </p:nvPr>
        </p:nvSpPr>
        <p:spPr>
          <a:xfrm>
            <a:off x="1866115" y="2180618"/>
            <a:ext cx="174770" cy="174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箭头连接符 73"/>
          <p:cNvCxnSpPr>
            <a:stCxn id="48" idx="3"/>
            <a:endCxn id="28" idx="1"/>
          </p:cNvCxnSpPr>
          <p:nvPr>
            <p:custDataLst>
              <p:tags r:id="rId23"/>
            </p:custDataLst>
          </p:nvPr>
        </p:nvCxnSpPr>
        <p:spPr>
          <a:xfrm>
            <a:off x="2040885" y="2268008"/>
            <a:ext cx="4653280" cy="8616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2948940" y="2715895"/>
            <a:ext cx="2885440" cy="1198880"/>
          </a:xfrm>
          <a:prstGeom prst="rect">
            <a:avLst/>
          </a:prstGeom>
          <a:noFill/>
        </p:spPr>
        <p:txBody>
          <a:bodyPr wrap="square" rtlCol="0" anchor="t">
            <a:spAutoFit/>
          </a:bodyPr>
          <a:lstStyle/>
          <a:p>
            <a:pPr marL="285750" indent="-285750" fontAlgn="auto">
              <a:lnSpc>
                <a:spcPct val="150000"/>
              </a:lnSpc>
              <a:buFont typeface="Wingdings" panose="05000000000000000000" charset="0"/>
              <a:buChar char="l"/>
            </a:pPr>
            <a:r>
              <a:rPr lang="zh-CN" altLang="en-US" sz="1200">
                <a:latin typeface="微软雅黑" panose="020B0503020204020204" charset="-122"/>
                <a:ea typeface="微软雅黑" panose="020B0503020204020204" charset="-122"/>
                <a:cs typeface="微软雅黑" panose="020B0503020204020204" charset="-122"/>
              </a:rPr>
              <a:t>传感器间距:8mm</a:t>
            </a:r>
          </a:p>
          <a:p>
            <a:pPr marL="285750" indent="-285750" fontAlgn="auto">
              <a:lnSpc>
                <a:spcPct val="150000"/>
              </a:lnSpc>
              <a:buFont typeface="Wingdings" panose="05000000000000000000" charset="0"/>
              <a:buChar char="l"/>
            </a:pPr>
            <a:r>
              <a:rPr lang="zh-CN" altLang="en-US" sz="1200">
                <a:latin typeface="微软雅黑" panose="020B0503020204020204" charset="-122"/>
                <a:ea typeface="微软雅黑" panose="020B0503020204020204" charset="-122"/>
                <a:cs typeface="微软雅黑" panose="020B0503020204020204" charset="-122"/>
              </a:rPr>
              <a:t>采样率为0.5~ 20ksps</a:t>
            </a:r>
          </a:p>
          <a:p>
            <a:pPr marL="285750" indent="-285750" fontAlgn="auto">
              <a:lnSpc>
                <a:spcPct val="150000"/>
              </a:lnSpc>
              <a:buFont typeface="Wingdings" panose="05000000000000000000" charset="0"/>
              <a:buChar char="l"/>
            </a:pPr>
            <a:r>
              <a:rPr lang="zh-CN" altLang="en-US" sz="1200">
                <a:latin typeface="微软雅黑" panose="020B0503020204020204" charset="-122"/>
                <a:ea typeface="微软雅黑" panose="020B0503020204020204" charset="-122"/>
                <a:cs typeface="微软雅黑" panose="020B0503020204020204" charset="-122"/>
              </a:rPr>
              <a:t>基于PCIe的DAQ系统:FELIX(用于ATLAS, DUNE, sPHENIX和CBM)。</a:t>
            </a:r>
          </a:p>
        </p:txBody>
      </p:sp>
      <p:pic>
        <p:nvPicPr>
          <p:cNvPr id="5" name="Picture 2"/>
          <p:cNvPicPr>
            <a:picLocks noChangeAspect="1"/>
          </p:cNvPicPr>
          <p:nvPr>
            <p:custDataLst>
              <p:tags r:id="rId24"/>
            </p:custDataLst>
          </p:nvPr>
        </p:nvPicPr>
        <p:blipFill>
          <a:blip r:embed="rId30" cstate="print"/>
          <a:stretch>
            <a:fillRect/>
          </a:stretch>
        </p:blipFill>
        <p:spPr>
          <a:xfrm>
            <a:off x="535305" y="4291330"/>
            <a:ext cx="5187315" cy="2145030"/>
          </a:xfrm>
          <a:prstGeom prst="rect">
            <a:avLst/>
          </a:prstGeom>
        </p:spPr>
      </p:pic>
      <p:sp>
        <p:nvSpPr>
          <p:cNvPr id="6" name="文本框 5"/>
          <p:cNvSpPr txBox="1"/>
          <p:nvPr/>
        </p:nvSpPr>
        <p:spPr>
          <a:xfrm>
            <a:off x="5796280" y="4221480"/>
            <a:ext cx="2973070" cy="2505710"/>
          </a:xfrm>
          <a:prstGeom prst="rect">
            <a:avLst/>
          </a:prstGeom>
          <a:noFill/>
        </p:spPr>
        <p:txBody>
          <a:bodyPr wrap="square" rtlCol="0" anchor="t">
            <a:noAutofit/>
          </a:bodyPr>
          <a:lstStyle/>
          <a:p>
            <a:pPr marL="285750" indent="-285750" fontAlgn="auto">
              <a:lnSpc>
                <a:spcPct val="150000"/>
              </a:lnSpc>
              <a:buFont typeface="Wingdings" panose="05000000000000000000" charset="0"/>
              <a:buChar char="l"/>
            </a:pPr>
            <a:r>
              <a:rPr lang="zh-CN" altLang="en-US" sz="1400">
                <a:latin typeface="微软雅黑" panose="020B0503020204020204" charset="-122"/>
                <a:ea typeface="微软雅黑" panose="020B0503020204020204" charset="-122"/>
                <a:cs typeface="微软雅黑" panose="020B0503020204020204" charset="-122"/>
              </a:rPr>
              <a:t>100kg SeF6气体，在10atm的敏感体积</a:t>
            </a:r>
          </a:p>
          <a:p>
            <a:pPr marL="285750" indent="-285750" fontAlgn="auto">
              <a:lnSpc>
                <a:spcPct val="150000"/>
              </a:lnSpc>
              <a:buFont typeface="Wingdings" panose="05000000000000000000" charset="0"/>
              <a:buChar char="l"/>
            </a:pPr>
            <a:r>
              <a:rPr lang="zh-CN" altLang="en-US" sz="1400">
                <a:latin typeface="微软雅黑" panose="020B0503020204020204" charset="-122"/>
                <a:ea typeface="微软雅黑" panose="020B0503020204020204" charset="-122"/>
                <a:cs typeface="微软雅黑" panose="020B0503020204020204" charset="-122"/>
              </a:rPr>
              <a:t>筒体部分长度:160厘米，压力容器内径:120厘米</a:t>
            </a:r>
          </a:p>
          <a:p>
            <a:pPr marL="285750" indent="-285750" fontAlgn="auto">
              <a:lnSpc>
                <a:spcPct val="150000"/>
              </a:lnSpc>
              <a:buFont typeface="Wingdings" panose="05000000000000000000" charset="0"/>
              <a:buChar char="l"/>
            </a:pPr>
            <a:r>
              <a:rPr lang="zh-CN" altLang="en-US" sz="1400">
                <a:latin typeface="微软雅黑" panose="020B0503020204020204" charset="-122"/>
                <a:ea typeface="微软雅黑" panose="020B0503020204020204" charset="-122"/>
                <a:cs typeface="微软雅黑" panose="020B0503020204020204" charset="-122"/>
              </a:rPr>
              <a:t>气密性试验- SeF6有毒:环境中&lt;0.05 ppm</a:t>
            </a:r>
          </a:p>
          <a:p>
            <a:pPr indent="0" fontAlgn="auto">
              <a:lnSpc>
                <a:spcPct val="150000"/>
              </a:lnSpc>
              <a:buFont typeface="Wingdings" panose="05000000000000000000" charset="0"/>
              <a:buNone/>
            </a:pPr>
            <a:endParaRPr lang="zh-CN" altLang="en-US" sz="14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Topmetal</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altLang="zh-CN" sz="2800" b="1" dirty="0">
                <a:latin typeface="微软雅黑" panose="020B0503020204020204" charset="-122"/>
                <a:ea typeface="微软雅黑" panose="020B0503020204020204" charset="-122"/>
                <a:cs typeface="微软雅黑" panose="020B0503020204020204" charset="-122"/>
                <a:sym typeface="+mn-ea"/>
              </a:rPr>
              <a:t>CEE</a:t>
            </a:r>
            <a:r>
              <a:rPr lang="zh-CN" altLang="en-US" sz="2800" b="1" dirty="0">
                <a:latin typeface="微软雅黑" panose="020B0503020204020204" charset="-122"/>
                <a:ea typeface="微软雅黑" panose="020B0503020204020204" charset="-122"/>
                <a:cs typeface="微软雅黑" panose="020B0503020204020204" charset="-122"/>
                <a:sym typeface="+mn-ea"/>
              </a:rPr>
              <a:t>微像素定位探测器</a:t>
            </a:r>
          </a:p>
        </p:txBody>
      </p:sp>
      <p:sp>
        <p:nvSpPr>
          <p:cNvPr id="9" name="文本框 8"/>
          <p:cNvSpPr txBox="1"/>
          <p:nvPr/>
        </p:nvSpPr>
        <p:spPr>
          <a:xfrm>
            <a:off x="1043305" y="965835"/>
            <a:ext cx="7275830" cy="1437005"/>
          </a:xfrm>
          <a:prstGeom prst="rect">
            <a:avLst/>
          </a:prstGeom>
          <a:noFill/>
        </p:spPr>
        <p:txBody>
          <a:bodyPr wrap="square" rtlCol="0">
            <a:noAutofit/>
          </a:bodyPr>
          <a:lstStyle/>
          <a:p>
            <a:pPr marL="342900" indent="-342900">
              <a:lnSpc>
                <a:spcPct val="150000"/>
              </a:lnSpc>
              <a:buFont typeface="Wingdings" panose="05000000000000000000" pitchFamily="2" charset="2"/>
              <a:buChar char="l"/>
            </a:pPr>
            <a:endParaRPr lang="zh-CN" altLang="en-US" sz="1400" dirty="0">
              <a:latin typeface="微软雅黑" panose="020B0503020204020204" charset="-122"/>
              <a:ea typeface="微软雅黑" panose="020B0503020204020204" charset="-122"/>
              <a:sym typeface="+mn-ea"/>
            </a:endParaRPr>
          </a:p>
        </p:txBody>
      </p:sp>
      <p:sp>
        <p:nvSpPr>
          <p:cNvPr id="42" name="矩形 41"/>
          <p:cNvSpPr/>
          <p:nvPr>
            <p:custDataLst>
              <p:tags r:id="rId1"/>
            </p:custDataLst>
          </p:nvPr>
        </p:nvSpPr>
        <p:spPr>
          <a:xfrm>
            <a:off x="683895" y="1030605"/>
            <a:ext cx="8059420" cy="5095875"/>
          </a:xfrm>
          <a:prstGeom prst="rect">
            <a:avLst/>
          </a:prstGeom>
          <a:noFill/>
          <a:ln w="190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7" name="文本框 6"/>
          <p:cNvSpPr txBox="1"/>
          <p:nvPr>
            <p:custDataLst>
              <p:tags r:id="rId2"/>
            </p:custDataLst>
          </p:nvPr>
        </p:nvSpPr>
        <p:spPr>
          <a:xfrm>
            <a:off x="1907540" y="1341120"/>
            <a:ext cx="1750695" cy="306705"/>
          </a:xfrm>
          <a:prstGeom prst="rect">
            <a:avLst/>
          </a:prstGeom>
          <a:noFill/>
        </p:spPr>
        <p:txBody>
          <a:bodyPr wrap="none" rtlCol="0" anchor="t">
            <a:spAutoFit/>
          </a:bodyPr>
          <a:lstStyle/>
          <a:p>
            <a:r>
              <a:rPr lang="en-US" altLang="zh-CN" sz="1400" b="1" dirty="0">
                <a:latin typeface="微软雅黑" panose="020B0503020204020204" charset="-122"/>
                <a:ea typeface="微软雅黑" panose="020B0503020204020204" charset="-122"/>
                <a:cs typeface="微软雅黑" panose="020B0503020204020204" charset="-122"/>
                <a:sym typeface="+mn-ea"/>
              </a:rPr>
              <a:t>CEE</a:t>
            </a:r>
            <a:r>
              <a:rPr lang="zh-CN" altLang="en-US" sz="1400" b="1" dirty="0">
                <a:latin typeface="微软雅黑" panose="020B0503020204020204" charset="-122"/>
                <a:ea typeface="微软雅黑" panose="020B0503020204020204" charset="-122"/>
                <a:cs typeface="微软雅黑" panose="020B0503020204020204" charset="-122"/>
                <a:sym typeface="+mn-ea"/>
              </a:rPr>
              <a:t>谱仪整体示意图</a:t>
            </a:r>
          </a:p>
        </p:txBody>
      </p:sp>
      <p:pic>
        <p:nvPicPr>
          <p:cNvPr id="4" name="图片 3"/>
          <p:cNvPicPr>
            <a:picLocks noChangeAspect="1"/>
          </p:cNvPicPr>
          <p:nvPr>
            <p:custDataLst>
              <p:tags r:id="rId3"/>
            </p:custDataLst>
          </p:nvPr>
        </p:nvPicPr>
        <p:blipFill>
          <a:blip r:embed="rId8" cstate="print"/>
          <a:stretch>
            <a:fillRect/>
          </a:stretch>
        </p:blipFill>
        <p:spPr>
          <a:xfrm>
            <a:off x="755650" y="1701165"/>
            <a:ext cx="4613910" cy="3951605"/>
          </a:xfrm>
          <a:prstGeom prst="rect">
            <a:avLst/>
          </a:prstGeom>
        </p:spPr>
      </p:pic>
      <p:sp>
        <p:nvSpPr>
          <p:cNvPr id="8" name="矩形 7"/>
          <p:cNvSpPr/>
          <p:nvPr>
            <p:custDataLst>
              <p:tags r:id="rId4"/>
            </p:custDataLst>
          </p:nvPr>
        </p:nvSpPr>
        <p:spPr>
          <a:xfrm>
            <a:off x="5507990" y="1196975"/>
            <a:ext cx="3225800" cy="1383665"/>
          </a:xfrm>
          <a:prstGeom prst="rect">
            <a:avLst/>
          </a:prstGeom>
        </p:spPr>
        <p:txBody>
          <a:bodyPr wrap="square">
            <a:spAutoFit/>
          </a:bodyPr>
          <a:lstStyle/>
          <a:p>
            <a:pPr algn="l"/>
            <a:r>
              <a:rPr lang="zh-CN" altLang="en-US" sz="1400" b="1" dirty="0">
                <a:latin typeface="微软雅黑" panose="020B0503020204020204" charset="-122"/>
                <a:ea typeface="微软雅黑" panose="020B0503020204020204" charset="-122"/>
                <a:cs typeface="微软雅黑" panose="020B0503020204020204" charset="-122"/>
                <a:sym typeface="+mn-ea"/>
              </a:rPr>
              <a:t>微</a:t>
            </a:r>
            <a:r>
              <a:rPr lang="zh-CN" altLang="zh-CN" sz="1400" b="1" dirty="0">
                <a:latin typeface="微软雅黑" panose="020B0503020204020204" charset="-122"/>
                <a:ea typeface="微软雅黑" panose="020B0503020204020204" charset="-122"/>
                <a:cs typeface="微软雅黑" panose="020B0503020204020204" charset="-122"/>
                <a:sym typeface="+mn-ea"/>
              </a:rPr>
              <a:t>像素探测器作用：</a:t>
            </a:r>
          </a:p>
          <a:p>
            <a:pPr algn="l"/>
            <a:r>
              <a:rPr lang="zh-CN" altLang="en-US" sz="1400" dirty="0">
                <a:latin typeface="微软雅黑" panose="020B0503020204020204" charset="-122"/>
                <a:ea typeface="微软雅黑" panose="020B0503020204020204" charset="-122"/>
                <a:cs typeface="微软雅黑" panose="020B0503020204020204" charset="-122"/>
              </a:rPr>
              <a:t>    非阻挡式地测量束流粒子的位置信息，协助确定反应</a:t>
            </a:r>
            <a:r>
              <a:rPr lang="zh-CN" altLang="en-US" sz="1400" dirty="0" smtClean="0">
                <a:latin typeface="微软雅黑" panose="020B0503020204020204" charset="-122"/>
                <a:ea typeface="微软雅黑" panose="020B0503020204020204" charset="-122"/>
                <a:cs typeface="微软雅黑" panose="020B0503020204020204" charset="-122"/>
              </a:rPr>
              <a:t>点</a:t>
            </a:r>
            <a:endParaRPr lang="en-US" altLang="zh-CN" sz="1400" b="1" dirty="0">
              <a:latin typeface="微软雅黑" panose="020B0503020204020204" charset="-122"/>
              <a:ea typeface="微软雅黑" panose="020B0503020204020204" charset="-122"/>
              <a:cs typeface="微软雅黑" panose="020B0503020204020204" charset="-122"/>
            </a:endParaRPr>
          </a:p>
          <a:p>
            <a:pPr algn="l"/>
            <a:endParaRPr lang="zh-CN" altLang="en-US" sz="1400" b="1" dirty="0">
              <a:latin typeface="微软雅黑" panose="020B0503020204020204" charset="-122"/>
              <a:ea typeface="微软雅黑" panose="020B0503020204020204" charset="-122"/>
              <a:cs typeface="微软雅黑" panose="020B0503020204020204" charset="-122"/>
              <a:sym typeface="+mn-ea"/>
            </a:endParaRPr>
          </a:p>
          <a:p>
            <a:r>
              <a:rPr lang="zh-CN" altLang="en-US" sz="1400" b="1" dirty="0">
                <a:latin typeface="微软雅黑" panose="020B0503020204020204" charset="-122"/>
                <a:ea typeface="微软雅黑" panose="020B0503020204020204" charset="-122"/>
                <a:cs typeface="微软雅黑" panose="020B0503020204020204" charset="-122"/>
                <a:sym typeface="+mn-ea"/>
              </a:rPr>
              <a:t>微</a:t>
            </a:r>
            <a:r>
              <a:rPr lang="zh-CN" altLang="zh-CN" sz="1400" b="1" dirty="0">
                <a:latin typeface="微软雅黑" panose="020B0503020204020204" charset="-122"/>
                <a:ea typeface="微软雅黑" panose="020B0503020204020204" charset="-122"/>
                <a:cs typeface="微软雅黑" panose="020B0503020204020204" charset="-122"/>
              </a:rPr>
              <a:t>像素探测器的设计结构图</a:t>
            </a:r>
            <a:r>
              <a:rPr lang="en-US" altLang="zh-CN" sz="1400" dirty="0">
                <a:latin typeface="微软雅黑" panose="020B0503020204020204" charset="-122"/>
                <a:ea typeface="微软雅黑" panose="020B0503020204020204" charset="-122"/>
                <a:cs typeface="微软雅黑" panose="020B0503020204020204" charset="-122"/>
              </a:rPr>
              <a:t>:</a:t>
            </a:r>
          </a:p>
          <a:p>
            <a:pPr lvl="1" indent="0" algn="l">
              <a:buFont typeface="Wingdings" panose="05000000000000000000" pitchFamily="2" charset="2"/>
              <a:buNone/>
            </a:pPr>
            <a:endParaRPr lang="en-US" altLang="zh-CN" sz="1400" dirty="0">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custDataLst>
              <p:tags r:id="rId5"/>
            </p:custDataLst>
          </p:nvPr>
        </p:nvSpPr>
        <p:spPr>
          <a:xfrm>
            <a:off x="5868035" y="5013325"/>
            <a:ext cx="2362200" cy="1069975"/>
          </a:xfrm>
          <a:prstGeom prst="rect">
            <a:avLst/>
          </a:prstGeom>
          <a:noFill/>
        </p:spPr>
        <p:txBody>
          <a:bodyPr wrap="none" rtlCol="0">
            <a:noAutofit/>
          </a:bodyPr>
          <a:lstStyle/>
          <a:p>
            <a:pPr indent="0">
              <a:buFont typeface="Wingdings" panose="05000000000000000000" charset="0"/>
              <a:buNone/>
            </a:pPr>
            <a:r>
              <a:rPr lang="en-US" altLang="zh-CN" sz="1400" dirty="0">
                <a:latin typeface="微软雅黑" panose="020B0503020204020204" charset="-122"/>
                <a:ea typeface="微软雅黑" panose="020B0503020204020204" charset="-122"/>
              </a:rPr>
              <a:t>   </a:t>
            </a:r>
            <a:r>
              <a:rPr lang="zh-CN" altLang="en-US" sz="1400" dirty="0">
                <a:latin typeface="微软雅黑" panose="020B0503020204020204" charset="-122"/>
                <a:ea typeface="微软雅黑" panose="020B0503020204020204" charset="-122"/>
              </a:rPr>
              <a:t>系统组成：</a:t>
            </a:r>
          </a:p>
          <a:p>
            <a:pPr marL="742950" lvl="1" indent="-285750">
              <a:buFont typeface="Wingdings" panose="05000000000000000000" charset="0"/>
              <a:buChar char="l"/>
            </a:pPr>
            <a:r>
              <a:rPr lang="zh-CN" altLang="en-US" sz="1400" dirty="0">
                <a:latin typeface="微软雅黑" panose="020B0503020204020204" charset="-122"/>
                <a:ea typeface="微软雅黑" panose="020B0503020204020204" charset="-122"/>
              </a:rPr>
              <a:t>气室与场笼</a:t>
            </a:r>
          </a:p>
          <a:p>
            <a:pPr marL="742950" lvl="1" indent="-285750">
              <a:buFont typeface="Wingdings" panose="05000000000000000000" charset="0"/>
              <a:buChar char="l"/>
            </a:pPr>
            <a:r>
              <a:rPr lang="zh-CN" altLang="en-US" sz="1400" dirty="0">
                <a:latin typeface="微软雅黑" panose="020B0503020204020204" charset="-122"/>
                <a:ea typeface="微软雅黑" panose="020B0503020204020204" charset="-122"/>
              </a:rPr>
              <a:t>前端读出电子学</a:t>
            </a:r>
          </a:p>
          <a:p>
            <a:pPr marL="742950" lvl="1" indent="-285750">
              <a:buFont typeface="Wingdings" panose="05000000000000000000" charset="0"/>
              <a:buChar char="l"/>
            </a:pPr>
            <a:r>
              <a:rPr lang="zh-CN" altLang="en-US" sz="1400" dirty="0">
                <a:latin typeface="微软雅黑" panose="020B0503020204020204" charset="-122"/>
                <a:ea typeface="微软雅黑" panose="020B0503020204020204" charset="-122"/>
              </a:rPr>
              <a:t>后端读出电子学</a:t>
            </a:r>
          </a:p>
        </p:txBody>
      </p:sp>
      <p:pic>
        <p:nvPicPr>
          <p:cNvPr id="25" name="内容占位符 8"/>
          <p:cNvPicPr>
            <a:picLocks noGrp="1" noChangeAspect="1"/>
          </p:cNvPicPr>
          <p:nvPr>
            <p:ph idx="1"/>
            <p:custDataLst>
              <p:tags r:id="rId6"/>
            </p:custDataLst>
          </p:nvPr>
        </p:nvPicPr>
        <p:blipFill>
          <a:blip r:embed="rId9" cstate="print">
            <a:extLst>
              <a:ext uri="{28A0092B-C50C-407E-A947-70E740481C1C}">
                <a14:useLocalDpi xmlns="" xmlns:a14="http://schemas.microsoft.com/office/drawing/2010/main" val="0"/>
              </a:ext>
            </a:extLst>
          </a:blip>
          <a:stretch>
            <a:fillRect/>
          </a:stretch>
        </p:blipFill>
        <p:spPr>
          <a:xfrm>
            <a:off x="5493385" y="2402840"/>
            <a:ext cx="3110865" cy="23526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Topmetal</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altLang="zh-CN" sz="2800" b="1" dirty="0">
                <a:latin typeface="微软雅黑" panose="020B0503020204020204" charset="-122"/>
                <a:ea typeface="微软雅黑" panose="020B0503020204020204" charset="-122"/>
                <a:cs typeface="微软雅黑" panose="020B0503020204020204" charset="-122"/>
                <a:sym typeface="+mn-ea"/>
              </a:rPr>
              <a:t>CEE</a:t>
            </a:r>
            <a:endParaRPr lang="en-US" altLang="zh-CN" sz="2800" b="1" kern="0" dirty="0">
              <a:solidFill>
                <a:schemeClr val="tx2">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nvSpPr>
        <p:spPr>
          <a:xfrm>
            <a:off x="1043305" y="965835"/>
            <a:ext cx="7275830" cy="1437005"/>
          </a:xfrm>
          <a:prstGeom prst="rect">
            <a:avLst/>
          </a:prstGeom>
          <a:noFill/>
        </p:spPr>
        <p:txBody>
          <a:bodyPr wrap="square" rtlCol="0">
            <a:noAutofit/>
          </a:bodyPr>
          <a:lstStyle/>
          <a:p>
            <a:pPr marL="342900" indent="-342900">
              <a:lnSpc>
                <a:spcPct val="150000"/>
              </a:lnSpc>
              <a:buFont typeface="Wingdings" panose="05000000000000000000" pitchFamily="2" charset="2"/>
              <a:buChar char="l"/>
            </a:pPr>
            <a:endParaRPr lang="zh-CN" altLang="en-US" sz="1400" dirty="0">
              <a:latin typeface="微软雅黑" panose="020B0503020204020204" charset="-122"/>
              <a:ea typeface="微软雅黑" panose="020B0503020204020204" charset="-122"/>
              <a:sym typeface="+mn-ea"/>
            </a:endParaRPr>
          </a:p>
        </p:txBody>
      </p:sp>
      <p:sp>
        <p:nvSpPr>
          <p:cNvPr id="42" name="矩形 41"/>
          <p:cNvSpPr/>
          <p:nvPr>
            <p:custDataLst>
              <p:tags r:id="rId1"/>
            </p:custDataLst>
          </p:nvPr>
        </p:nvSpPr>
        <p:spPr>
          <a:xfrm>
            <a:off x="535305" y="1045210"/>
            <a:ext cx="8202930" cy="5629910"/>
          </a:xfrm>
          <a:prstGeom prst="rect">
            <a:avLst/>
          </a:prstGeom>
          <a:noFill/>
          <a:ln w="190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nvGrpSpPr>
          <p:cNvPr id="22" name="组合 21"/>
          <p:cNvGrpSpPr/>
          <p:nvPr/>
        </p:nvGrpSpPr>
        <p:grpSpPr>
          <a:xfrm>
            <a:off x="756285" y="1244600"/>
            <a:ext cx="8138160" cy="3274695"/>
            <a:chOff x="169" y="1418"/>
            <a:chExt cx="14831" cy="6853"/>
          </a:xfrm>
        </p:grpSpPr>
        <p:pic>
          <p:nvPicPr>
            <p:cNvPr id="3" name="内容占位符 6"/>
            <p:cNvPicPr>
              <a:picLocks noGrp="1" noChangeAspect="1"/>
            </p:cNvPicPr>
            <p:nvPr>
              <p:custDataLst>
                <p:tags r:id="rId4"/>
              </p:custDataLst>
            </p:nvPr>
          </p:nvPicPr>
          <p:blipFill>
            <a:blip r:embed="rId18" cstate="print"/>
            <a:stretch>
              <a:fillRect/>
            </a:stretch>
          </p:blipFill>
          <p:spPr>
            <a:xfrm>
              <a:off x="169" y="1418"/>
              <a:ext cx="5095" cy="6853"/>
            </a:xfrm>
            <a:prstGeom prst="rect">
              <a:avLst/>
            </a:prstGeom>
          </p:spPr>
        </p:pic>
        <p:sp>
          <p:nvSpPr>
            <p:cNvPr id="11" name="矩形 10"/>
            <p:cNvSpPr/>
            <p:nvPr>
              <p:custDataLst>
                <p:tags r:id="rId5"/>
              </p:custDataLst>
            </p:nvPr>
          </p:nvSpPr>
          <p:spPr>
            <a:xfrm>
              <a:off x="2705" y="3133"/>
              <a:ext cx="120" cy="558"/>
            </a:xfrm>
            <a:prstGeom prst="rect">
              <a:avLst/>
            </a:prstGeom>
            <a:noFill/>
            <a:ln w="28575">
              <a:solidFill>
                <a:srgbClr val="FF00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箭头连接符 11"/>
            <p:cNvCxnSpPr/>
            <p:nvPr>
              <p:custDataLst>
                <p:tags r:id="rId6"/>
              </p:custDataLst>
            </p:nvPr>
          </p:nvCxnSpPr>
          <p:spPr>
            <a:xfrm flipV="1">
              <a:off x="2828" y="2323"/>
              <a:ext cx="2891" cy="8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5718" y="1494"/>
              <a:ext cx="9282" cy="2724"/>
              <a:chOff x="5718" y="1494"/>
              <a:chExt cx="9282" cy="2724"/>
            </a:xfrm>
          </p:grpSpPr>
          <p:pic>
            <p:nvPicPr>
              <p:cNvPr id="8" name="图片 7"/>
              <p:cNvPicPr>
                <a:picLocks noChangeAspect="1"/>
              </p:cNvPicPr>
              <p:nvPr>
                <p:custDataLst>
                  <p:tags r:id="rId8"/>
                </p:custDataLst>
              </p:nvPr>
            </p:nvPicPr>
            <p:blipFill>
              <a:blip r:embed="rId19" cstate="print"/>
              <a:stretch>
                <a:fillRect/>
              </a:stretch>
            </p:blipFill>
            <p:spPr>
              <a:xfrm>
                <a:off x="5721" y="1494"/>
                <a:ext cx="7200" cy="1719"/>
              </a:xfrm>
              <a:prstGeom prst="rect">
                <a:avLst/>
              </a:prstGeom>
            </p:spPr>
          </p:pic>
          <p:cxnSp>
            <p:nvCxnSpPr>
              <p:cNvPr id="4" name="直接连接符 3"/>
              <p:cNvCxnSpPr/>
              <p:nvPr>
                <p:custDataLst>
                  <p:tags r:id="rId9"/>
                </p:custDataLst>
              </p:nvPr>
            </p:nvCxnSpPr>
            <p:spPr>
              <a:xfrm>
                <a:off x="5718" y="3268"/>
                <a:ext cx="0" cy="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12957" y="3268"/>
                <a:ext cx="0" cy="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custDataLst>
                  <p:tags r:id="rId11"/>
                </p:custDataLst>
              </p:nvPr>
            </p:nvCxnSpPr>
            <p:spPr>
              <a:xfrm>
                <a:off x="5725" y="3449"/>
                <a:ext cx="724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12"/>
                </p:custDataLst>
              </p:nvPr>
            </p:nvSpPr>
            <p:spPr>
              <a:xfrm>
                <a:off x="8291" y="3447"/>
                <a:ext cx="2199" cy="771"/>
              </a:xfrm>
              <a:prstGeom prst="rect">
                <a:avLst/>
              </a:prstGeom>
              <a:noFill/>
            </p:spPr>
            <p:txBody>
              <a:bodyPr wrap="square" rtlCol="0">
                <a:spAutoFit/>
              </a:bodyPr>
              <a:lstStyle/>
              <a:p>
                <a:r>
                  <a:rPr lang="en-US" altLang="zh-CN"/>
                  <a:t>19038um</a:t>
                </a:r>
              </a:p>
            </p:txBody>
          </p:sp>
          <p:cxnSp>
            <p:nvCxnSpPr>
              <p:cNvPr id="6" name="直接连接符 5"/>
              <p:cNvCxnSpPr/>
              <p:nvPr>
                <p:custDataLst>
                  <p:tags r:id="rId13"/>
                </p:custDataLst>
              </p:nvPr>
            </p:nvCxnSpPr>
            <p:spPr>
              <a:xfrm>
                <a:off x="12992" y="1552"/>
                <a:ext cx="4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4"/>
                </p:custDataLst>
              </p:nvPr>
            </p:nvCxnSpPr>
            <p:spPr>
              <a:xfrm>
                <a:off x="12992" y="3170"/>
                <a:ext cx="4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custDataLst>
                  <p:tags r:id="rId15"/>
                </p:custDataLst>
              </p:nvPr>
            </p:nvCxnSpPr>
            <p:spPr>
              <a:xfrm>
                <a:off x="13243" y="1552"/>
                <a:ext cx="0" cy="161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16"/>
                </p:custDataLst>
              </p:nvPr>
            </p:nvSpPr>
            <p:spPr>
              <a:xfrm>
                <a:off x="13242" y="2252"/>
                <a:ext cx="1758" cy="758"/>
              </a:xfrm>
              <a:prstGeom prst="rect">
                <a:avLst/>
              </a:prstGeom>
              <a:noFill/>
            </p:spPr>
            <p:txBody>
              <a:bodyPr wrap="square" rtlCol="0">
                <a:spAutoFit/>
              </a:bodyPr>
              <a:lstStyle/>
              <a:p>
                <a:r>
                  <a:rPr lang="en-US" altLang="zh-CN"/>
                  <a:t>4210um</a:t>
                </a:r>
              </a:p>
            </p:txBody>
          </p:sp>
        </p:grpSp>
        <p:sp>
          <p:nvSpPr>
            <p:cNvPr id="21" name="文本框 20"/>
            <p:cNvSpPr txBox="1"/>
            <p:nvPr>
              <p:custDataLst>
                <p:tags r:id="rId7"/>
              </p:custDataLst>
            </p:nvPr>
          </p:nvSpPr>
          <p:spPr>
            <a:xfrm>
              <a:off x="5984" y="4030"/>
              <a:ext cx="7945" cy="4132"/>
            </a:xfrm>
            <a:prstGeom prst="rect">
              <a:avLst/>
            </a:prstGeom>
            <a:noFill/>
          </p:spPr>
          <p:txBody>
            <a:bodyPr wrap="square" rtlCol="0">
              <a:noAutofit/>
            </a:bodyPr>
            <a:lstStyle/>
            <a:p>
              <a:pPr indent="0">
                <a:buFont typeface="Wingdings" panose="05000000000000000000" charset="0"/>
                <a:buNone/>
              </a:pPr>
              <a:r>
                <a:rPr lang="en-US" altLang="zh-CN" sz="1400">
                  <a:latin typeface="微软雅黑" panose="020B0503020204020204" charset="-122"/>
                  <a:ea typeface="微软雅黑" panose="020B0503020204020204" charset="-122"/>
                  <a:cs typeface="微软雅黑" panose="020B0503020204020204" charset="-122"/>
                </a:rPr>
                <a:t>Topmetal-CEE</a:t>
              </a:r>
              <a:r>
                <a:rPr lang="zh-CN" altLang="en-US" sz="1400">
                  <a:latin typeface="微软雅黑" panose="020B0503020204020204" charset="-122"/>
                  <a:ea typeface="微软雅黑" panose="020B0503020204020204" charset="-122"/>
                  <a:cs typeface="微软雅黑" panose="020B0503020204020204" charset="-122"/>
                </a:rPr>
                <a:t>是专门为</a:t>
              </a:r>
              <a:r>
                <a:rPr lang="en-US" altLang="zh-CN" sz="1400">
                  <a:latin typeface="微软雅黑" panose="020B0503020204020204" charset="-122"/>
                  <a:ea typeface="微软雅黑" panose="020B0503020204020204" charset="-122"/>
                  <a:cs typeface="微软雅黑" panose="020B0503020204020204" charset="-122"/>
                </a:rPr>
                <a:t>CEE</a:t>
              </a:r>
              <a:r>
                <a:rPr lang="zh-CN" altLang="en-US" sz="1400">
                  <a:latin typeface="微软雅黑" panose="020B0503020204020204" charset="-122"/>
                  <a:ea typeface="微软雅黑" panose="020B0503020204020204" charset="-122"/>
                  <a:cs typeface="微软雅黑" panose="020B0503020204020204" charset="-122"/>
                </a:rPr>
                <a:t>束流探测器物理需求研制</a:t>
              </a:r>
            </a:p>
            <a:p>
              <a:pPr marL="742950" lvl="1" indent="-285750">
                <a:buFont typeface="Wingdings" panose="05000000000000000000" charset="0"/>
                <a:buChar char="l"/>
              </a:pPr>
              <a:r>
                <a:rPr lang="zh-CN" altLang="en-US" sz="1400">
                  <a:latin typeface="微软雅黑" panose="020B0503020204020204" charset="-122"/>
                  <a:ea typeface="微软雅黑" panose="020B0503020204020204" charset="-122"/>
                  <a:cs typeface="微软雅黑" panose="020B0503020204020204" charset="-122"/>
                </a:rPr>
                <a:t>像素数：单列</a:t>
              </a:r>
              <a:r>
                <a:rPr lang="en-US" altLang="zh-CN" sz="1400">
                  <a:latin typeface="微软雅黑" panose="020B0503020204020204" charset="-122"/>
                  <a:ea typeface="微软雅黑" panose="020B0503020204020204" charset="-122"/>
                  <a:cs typeface="微软雅黑" panose="020B0503020204020204" charset="-122"/>
                </a:rPr>
                <a:t>180</a:t>
              </a:r>
              <a:r>
                <a:rPr lang="zh-CN" altLang="en-US" sz="1400">
                  <a:latin typeface="微软雅黑" panose="020B0503020204020204" charset="-122"/>
                  <a:ea typeface="微软雅黑" panose="020B0503020204020204" charset="-122"/>
                  <a:cs typeface="微软雅黑" panose="020B0503020204020204" charset="-122"/>
                </a:rPr>
                <a:t>个像素</a:t>
              </a:r>
              <a:endParaRPr lang="en-US" altLang="zh-CN" sz="1400">
                <a:latin typeface="微软雅黑" panose="020B0503020204020204" charset="-122"/>
                <a:ea typeface="微软雅黑" panose="020B0503020204020204" charset="-122"/>
                <a:cs typeface="微软雅黑" panose="020B0503020204020204" charset="-122"/>
              </a:endParaRPr>
            </a:p>
            <a:p>
              <a:pPr marL="742950" lvl="1" indent="-285750">
                <a:buFont typeface="Wingdings" panose="05000000000000000000" charset="0"/>
                <a:buChar char="l"/>
              </a:pPr>
              <a:r>
                <a:rPr lang="zh-CN" altLang="en-US" sz="1400">
                  <a:latin typeface="微软雅黑" panose="020B0503020204020204" charset="-122"/>
                  <a:ea typeface="微软雅黑" panose="020B0503020204020204" charset="-122"/>
                  <a:cs typeface="微软雅黑" panose="020B0503020204020204" charset="-122"/>
                </a:rPr>
                <a:t>像素间距：</a:t>
              </a:r>
              <a:r>
                <a:rPr lang="en-US" altLang="zh-CN" sz="1400">
                  <a:latin typeface="微软雅黑" panose="020B0503020204020204" charset="-122"/>
                  <a:ea typeface="微软雅黑" panose="020B0503020204020204" charset="-122"/>
                  <a:cs typeface="微软雅黑" panose="020B0503020204020204" charset="-122"/>
                </a:rPr>
                <a:t>100um</a:t>
              </a:r>
            </a:p>
            <a:p>
              <a:pPr marL="742950" lvl="1" indent="-285750">
                <a:buFont typeface="Wingdings" panose="05000000000000000000" charset="0"/>
                <a:buChar char="l"/>
              </a:pPr>
              <a:r>
                <a:rPr lang="zh-CN" altLang="en-US" sz="1400">
                  <a:latin typeface="微软雅黑" panose="020B0503020204020204" charset="-122"/>
                  <a:ea typeface="微软雅黑" panose="020B0503020204020204" charset="-122"/>
                  <a:cs typeface="微软雅黑" panose="020B0503020204020204" charset="-122"/>
                  <a:sym typeface="+mn-ea"/>
                </a:rPr>
                <a:t>电极：1mm x 89um</a:t>
              </a:r>
            </a:p>
            <a:p>
              <a:pPr marL="742950" lvl="1" indent="-285750">
                <a:buFont typeface="Wingdings" panose="05000000000000000000" charset="0"/>
                <a:buChar char="l"/>
              </a:pPr>
              <a:r>
                <a:rPr lang="zh-CN" altLang="en-US" sz="1400">
                  <a:latin typeface="微软雅黑" panose="020B0503020204020204" charset="-122"/>
                  <a:ea typeface="微软雅黑" panose="020B0503020204020204" charset="-122"/>
                  <a:cs typeface="微软雅黑" panose="020B0503020204020204" charset="-122"/>
                  <a:sym typeface="+mn-ea"/>
                </a:rPr>
                <a:t>两个bank并行工作</a:t>
              </a:r>
            </a:p>
            <a:p>
              <a:pPr marL="742950" lvl="1" indent="-285750">
                <a:buFont typeface="Wingdings" panose="05000000000000000000" charset="0"/>
                <a:buChar char="l"/>
              </a:pPr>
              <a:r>
                <a:rPr lang="zh-CN" altLang="en-US" sz="1400">
                  <a:latin typeface="微软雅黑" panose="020B0503020204020204" charset="-122"/>
                  <a:ea typeface="微软雅黑" panose="020B0503020204020204" charset="-122"/>
                  <a:cs typeface="微软雅黑" panose="020B0503020204020204" charset="-122"/>
                  <a:sym typeface="+mn-ea"/>
                </a:rPr>
                <a:t>读出方式：优先级稀疏读出</a:t>
              </a:r>
            </a:p>
            <a:p>
              <a:pPr marL="742950" lvl="1" indent="-285750">
                <a:buFont typeface="Wingdings" panose="05000000000000000000" charset="0"/>
                <a:buChar char="l"/>
              </a:pPr>
              <a:r>
                <a:rPr lang="zh-CN" altLang="en-US" sz="1400">
                  <a:latin typeface="微软雅黑" panose="020B0503020204020204" charset="-122"/>
                  <a:ea typeface="微软雅黑" panose="020B0503020204020204" charset="-122"/>
                  <a:cs typeface="微软雅黑" panose="020B0503020204020204" charset="-122"/>
                  <a:sym typeface="+mn-ea"/>
                </a:rPr>
                <a:t>输出信息：有效信号标志位、8bit 地址信息、8bit时间信息和两路TAC（TOT测量）</a:t>
              </a:r>
              <a:endParaRPr lang="zh-CN" altLang="en-US" sz="1400">
                <a:latin typeface="微软雅黑" panose="020B0503020204020204" charset="-122"/>
                <a:ea typeface="微软雅黑" panose="020B0503020204020204" charset="-122"/>
                <a:cs typeface="微软雅黑" panose="020B0503020204020204" charset="-122"/>
              </a:endParaRPr>
            </a:p>
            <a:p>
              <a:pPr marL="742950" lvl="1" indent="-285750">
                <a:buFont typeface="Wingdings" panose="05000000000000000000" charset="0"/>
                <a:buChar char="l"/>
              </a:pPr>
              <a:endParaRPr lang="en-US" altLang="zh-CN" sz="1400">
                <a:latin typeface="微软雅黑" panose="020B0503020204020204" charset="-122"/>
                <a:ea typeface="微软雅黑" panose="020B0503020204020204" charset="-122"/>
                <a:cs typeface="微软雅黑" panose="020B0503020204020204" charset="-122"/>
              </a:endParaRPr>
            </a:p>
            <a:p>
              <a:pPr marL="742950" lvl="1" indent="-285750">
                <a:buFont typeface="Wingdings" panose="05000000000000000000" charset="0"/>
                <a:buChar char="l"/>
              </a:pPr>
              <a:endParaRPr lang="en-US" altLang="zh-CN" sz="1400">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charset="0"/>
                <a:buNone/>
              </a:pPr>
              <a:r>
                <a:rPr lang="en-US" altLang="zh-CN" sz="1400">
                  <a:sym typeface="+mn-ea"/>
                </a:rPr>
                <a:t>   </a:t>
              </a:r>
              <a:endParaRPr lang="zh-CN" altLang="en-US" sz="1400"/>
            </a:p>
            <a:p>
              <a:pPr indent="0">
                <a:lnSpc>
                  <a:spcPct val="150000"/>
                </a:lnSpc>
                <a:buFont typeface="Wingdings" panose="05000000000000000000" charset="0"/>
                <a:buNone/>
              </a:pPr>
              <a:endParaRPr lang="zh-CN" altLang="en-US" sz="1400"/>
            </a:p>
            <a:p>
              <a:pPr indent="0">
                <a:lnSpc>
                  <a:spcPct val="150000"/>
                </a:lnSpc>
                <a:buFont typeface="Wingdings" panose="05000000000000000000" charset="0"/>
                <a:buNone/>
              </a:pPr>
              <a:endParaRPr lang="zh-CN" altLang="en-US" sz="1400"/>
            </a:p>
            <a:p>
              <a:pPr marL="742950" lvl="1" indent="-285750">
                <a:buFont typeface="Wingdings" panose="05000000000000000000" charset="0"/>
                <a:buChar char="l"/>
              </a:pPr>
              <a:endParaRPr lang="en-US" altLang="zh-CN" sz="1400">
                <a:latin typeface="微软雅黑" panose="020B0503020204020204" charset="-122"/>
                <a:ea typeface="微软雅黑" panose="020B0503020204020204" charset="-122"/>
                <a:cs typeface="微软雅黑" panose="020B0503020204020204" charset="-122"/>
              </a:endParaRPr>
            </a:p>
            <a:p>
              <a:pPr marL="742950" lvl="1" indent="-285750">
                <a:buFont typeface="Wingdings" panose="05000000000000000000" charset="0"/>
                <a:buChar char="l"/>
              </a:pPr>
              <a:endParaRPr lang="en-US" altLang="zh-CN" sz="1400">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charset="0"/>
                <a:buNone/>
              </a:pPr>
              <a:r>
                <a:rPr lang="en-US" altLang="zh-CN" sz="1400">
                  <a:sym typeface="+mn-ea"/>
                </a:rPr>
                <a:t>           </a:t>
              </a:r>
              <a:endParaRPr lang="en-US" altLang="zh-CN"/>
            </a:p>
            <a:p>
              <a:pPr lvl="0" indent="0">
                <a:buFont typeface="Wingdings" panose="05000000000000000000" charset="0"/>
                <a:buNone/>
              </a:pPr>
              <a:endParaRPr lang="zh-CN" altLang="en-US"/>
            </a:p>
          </p:txBody>
        </p:sp>
      </p:grpSp>
      <p:pic>
        <p:nvPicPr>
          <p:cNvPr id="117" name="图片 117"/>
          <p:cNvPicPr>
            <a:picLocks noChangeAspect="1"/>
          </p:cNvPicPr>
          <p:nvPr>
            <p:custDataLst>
              <p:tags r:id="rId2"/>
            </p:custDataLst>
          </p:nvPr>
        </p:nvPicPr>
        <p:blipFill>
          <a:blip r:embed="rId20" cstate="print"/>
          <a:stretch>
            <a:fillRect/>
          </a:stretch>
        </p:blipFill>
        <p:spPr>
          <a:xfrm>
            <a:off x="1115695" y="4765675"/>
            <a:ext cx="7473950" cy="1851025"/>
          </a:xfrm>
          <a:prstGeom prst="rect">
            <a:avLst/>
          </a:prstGeom>
        </p:spPr>
      </p:pic>
      <p:sp>
        <p:nvSpPr>
          <p:cNvPr id="32" name="文本框 31"/>
          <p:cNvSpPr txBox="1"/>
          <p:nvPr>
            <p:custDataLst>
              <p:tags r:id="rId3"/>
            </p:custDataLst>
          </p:nvPr>
        </p:nvSpPr>
        <p:spPr>
          <a:xfrm>
            <a:off x="4211955" y="4587240"/>
            <a:ext cx="1714500" cy="368300"/>
          </a:xfrm>
          <a:prstGeom prst="rect">
            <a:avLst/>
          </a:prstGeom>
          <a:noFill/>
        </p:spPr>
        <p:txBody>
          <a:bodyPr wrap="square" rtlCol="0">
            <a:spAutoFit/>
          </a:bodyPr>
          <a:lstStyle/>
          <a:p>
            <a:pPr algn="l"/>
            <a:r>
              <a:rPr lang="zh-CN">
                <a:latin typeface="微软雅黑" panose="020B0503020204020204" charset="-122"/>
                <a:ea typeface="微软雅黑" panose="020B0503020204020204" charset="-122"/>
                <a:sym typeface="+mn-ea"/>
              </a:rPr>
              <a:t>像素单元结构</a:t>
            </a:r>
            <a:endParaRPr lang="zh-CN" sz="1200">
              <a:latin typeface="微软雅黑" panose="020B0503020204020204" charset="-122"/>
              <a:ea typeface="微软雅黑" panose="020B050302020402020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Topmetal</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altLang="zh-CN" sz="2800" b="1" dirty="0">
                <a:latin typeface="微软雅黑" panose="020B0503020204020204" charset="-122"/>
                <a:ea typeface="微软雅黑" panose="020B0503020204020204" charset="-122"/>
                <a:cs typeface="微软雅黑" panose="020B0503020204020204" charset="-122"/>
                <a:sym typeface="+mn-ea"/>
              </a:rPr>
              <a:t>CEE</a:t>
            </a:r>
            <a:endParaRPr lang="en-US" altLang="zh-CN" sz="2800" b="1" kern="0" dirty="0">
              <a:solidFill>
                <a:schemeClr val="tx2">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nvSpPr>
        <p:spPr>
          <a:xfrm>
            <a:off x="1043305" y="965835"/>
            <a:ext cx="7275830" cy="1437005"/>
          </a:xfrm>
          <a:prstGeom prst="rect">
            <a:avLst/>
          </a:prstGeom>
          <a:noFill/>
        </p:spPr>
        <p:txBody>
          <a:bodyPr wrap="square" rtlCol="0">
            <a:noAutofit/>
          </a:bodyPr>
          <a:lstStyle/>
          <a:p>
            <a:pPr marL="342900" indent="-342900">
              <a:lnSpc>
                <a:spcPct val="150000"/>
              </a:lnSpc>
              <a:buFont typeface="Wingdings" panose="05000000000000000000" pitchFamily="2" charset="2"/>
              <a:buChar char="l"/>
            </a:pPr>
            <a:endParaRPr lang="zh-CN" altLang="en-US" sz="1400" dirty="0">
              <a:latin typeface="微软雅黑" panose="020B0503020204020204" charset="-122"/>
              <a:ea typeface="微软雅黑" panose="020B0503020204020204" charset="-122"/>
              <a:sym typeface="+mn-ea"/>
            </a:endParaRPr>
          </a:p>
        </p:txBody>
      </p:sp>
      <p:sp>
        <p:nvSpPr>
          <p:cNvPr id="42" name="矩形 41"/>
          <p:cNvSpPr/>
          <p:nvPr>
            <p:custDataLst>
              <p:tags r:id="rId1"/>
            </p:custDataLst>
          </p:nvPr>
        </p:nvSpPr>
        <p:spPr>
          <a:xfrm>
            <a:off x="755650" y="1045210"/>
            <a:ext cx="7776845" cy="2588260"/>
          </a:xfrm>
          <a:prstGeom prst="rect">
            <a:avLst/>
          </a:prstGeom>
          <a:noFill/>
          <a:ln w="190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2" name="图片 8"/>
          <p:cNvPicPr>
            <a:picLocks noGrp="1" noChangeAspect="1"/>
          </p:cNvPicPr>
          <p:nvPr>
            <p:ph idx="1"/>
            <p:custDataLst>
              <p:tags r:id="rId2"/>
            </p:custDataLst>
          </p:nvPr>
        </p:nvPicPr>
        <p:blipFill>
          <a:blip r:embed="rId7" cstate="print"/>
          <a:stretch>
            <a:fillRect/>
          </a:stretch>
        </p:blipFill>
        <p:spPr>
          <a:xfrm>
            <a:off x="1358900" y="1134110"/>
            <a:ext cx="6517005" cy="2363470"/>
          </a:xfrm>
          <a:prstGeom prst="rect">
            <a:avLst/>
          </a:prstGeom>
        </p:spPr>
      </p:pic>
      <p:pic>
        <p:nvPicPr>
          <p:cNvPr id="4" name="图片 3"/>
          <p:cNvPicPr>
            <a:picLocks noChangeAspect="1"/>
          </p:cNvPicPr>
          <p:nvPr>
            <p:custDataLst>
              <p:tags r:id="rId3"/>
            </p:custDataLst>
          </p:nvPr>
        </p:nvPicPr>
        <p:blipFill>
          <a:blip r:embed="rId8" cstate="print"/>
          <a:stretch>
            <a:fillRect/>
          </a:stretch>
        </p:blipFill>
        <p:spPr>
          <a:xfrm>
            <a:off x="288925" y="4077335"/>
            <a:ext cx="4778375" cy="2489200"/>
          </a:xfrm>
          <a:prstGeom prst="rect">
            <a:avLst/>
          </a:prstGeom>
        </p:spPr>
      </p:pic>
      <p:pic>
        <p:nvPicPr>
          <p:cNvPr id="5" name="图片 4"/>
          <p:cNvPicPr>
            <a:picLocks noChangeAspect="1"/>
          </p:cNvPicPr>
          <p:nvPr>
            <p:custDataLst>
              <p:tags r:id="rId4"/>
            </p:custDataLst>
          </p:nvPr>
        </p:nvPicPr>
        <p:blipFill>
          <a:blip r:embed="rId9" cstate="print"/>
          <a:stretch>
            <a:fillRect/>
          </a:stretch>
        </p:blipFill>
        <p:spPr>
          <a:xfrm>
            <a:off x="5003800" y="3752215"/>
            <a:ext cx="3695065" cy="2795270"/>
          </a:xfrm>
          <a:prstGeom prst="rect">
            <a:avLst/>
          </a:prstGeom>
        </p:spPr>
      </p:pic>
      <p:sp>
        <p:nvSpPr>
          <p:cNvPr id="6" name="文本框 5"/>
          <p:cNvSpPr txBox="1"/>
          <p:nvPr>
            <p:custDataLst>
              <p:tags r:id="rId5"/>
            </p:custDataLst>
          </p:nvPr>
        </p:nvSpPr>
        <p:spPr>
          <a:xfrm>
            <a:off x="2196017" y="3770070"/>
            <a:ext cx="1546038" cy="337185"/>
          </a:xfrm>
          <a:prstGeom prst="rect">
            <a:avLst/>
          </a:prstGeom>
          <a:noFill/>
        </p:spPr>
        <p:txBody>
          <a:bodyPr wrap="square" rtlCol="0" anchor="t">
            <a:spAutoFit/>
          </a:bodyPr>
          <a:lstStyle/>
          <a:p>
            <a:r>
              <a:rPr lang="zh-CN" altLang="en-US" sz="1600" dirty="0" smtClean="0">
                <a:latin typeface="微软雅黑" panose="020B0503020204020204" charset="-122"/>
                <a:ea typeface="微软雅黑" panose="020B0503020204020204" charset="-122"/>
              </a:rPr>
              <a:t>测试系统图</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Topmetal</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altLang="zh-CN" sz="2800" b="1" dirty="0">
                <a:latin typeface="微软雅黑" panose="020B0503020204020204" charset="-122"/>
                <a:ea typeface="微软雅黑" panose="020B0503020204020204" charset="-122"/>
                <a:cs typeface="微软雅黑" panose="020B0503020204020204" charset="-122"/>
                <a:sym typeface="+mn-ea"/>
              </a:rPr>
              <a:t>CEE</a:t>
            </a:r>
            <a:endParaRPr lang="en-US" altLang="zh-CN" sz="2800" b="1" kern="0" dirty="0">
              <a:solidFill>
                <a:schemeClr val="tx2">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nvSpPr>
        <p:spPr>
          <a:xfrm>
            <a:off x="1043305" y="1195705"/>
            <a:ext cx="7275830" cy="1207135"/>
          </a:xfrm>
          <a:prstGeom prst="rect">
            <a:avLst/>
          </a:prstGeom>
          <a:noFill/>
        </p:spPr>
        <p:txBody>
          <a:bodyPr wrap="square" rtlCol="0">
            <a:noAutofit/>
          </a:bodyPr>
          <a:lstStyle/>
          <a:p>
            <a:pPr marL="342900" indent="-342900">
              <a:lnSpc>
                <a:spcPct val="150000"/>
              </a:lnSpc>
              <a:buFont typeface="Wingdings" panose="05000000000000000000" pitchFamily="2" charset="2"/>
              <a:buChar char="l"/>
            </a:pPr>
            <a:endParaRPr lang="zh-CN" altLang="en-US" sz="1400" dirty="0">
              <a:latin typeface="微软雅黑" panose="020B0503020204020204" charset="-122"/>
              <a:ea typeface="微软雅黑" panose="020B0503020204020204" charset="-122"/>
              <a:sym typeface="+mn-ea"/>
            </a:endParaRPr>
          </a:p>
        </p:txBody>
      </p:sp>
      <p:sp>
        <p:nvSpPr>
          <p:cNvPr id="42" name="矩形 41"/>
          <p:cNvSpPr/>
          <p:nvPr>
            <p:custDataLst>
              <p:tags r:id="rId1"/>
            </p:custDataLst>
          </p:nvPr>
        </p:nvSpPr>
        <p:spPr>
          <a:xfrm>
            <a:off x="539750" y="1390650"/>
            <a:ext cx="8202930" cy="4879975"/>
          </a:xfrm>
          <a:prstGeom prst="rect">
            <a:avLst/>
          </a:prstGeom>
          <a:noFill/>
          <a:ln w="190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 name="文本框 1"/>
          <p:cNvSpPr txBox="1"/>
          <p:nvPr>
            <p:custDataLst>
              <p:tags r:id="rId2"/>
            </p:custDataLst>
          </p:nvPr>
        </p:nvSpPr>
        <p:spPr>
          <a:xfrm>
            <a:off x="971550" y="5229225"/>
            <a:ext cx="3557270" cy="533400"/>
          </a:xfrm>
          <a:prstGeom prst="rect">
            <a:avLst/>
          </a:prstGeom>
          <a:noFill/>
        </p:spPr>
        <p:txBody>
          <a:bodyPr wrap="none" rtlCol="0">
            <a:noAutofit/>
          </a:bodyPr>
          <a:lstStyle/>
          <a:p>
            <a:pPr algn="ctr"/>
            <a:r>
              <a:rPr lang="zh-CN" altLang="en-US" sz="1400" dirty="0" smtClean="0">
                <a:latin typeface="微软雅黑" panose="020B0503020204020204" charset="-122"/>
                <a:ea typeface="微软雅黑" panose="020B0503020204020204" charset="-122"/>
                <a:cs typeface="微软雅黑" panose="020B0503020204020204" charset="-122"/>
              </a:rPr>
              <a:t>噪声长时间稳定性测试</a:t>
            </a:r>
          </a:p>
          <a:p>
            <a:pPr algn="ctr"/>
            <a:r>
              <a:rPr kumimoji="1" lang="zh-CN" altLang="en-US" sz="1400" dirty="0">
                <a:latin typeface="微软雅黑" panose="020B0503020204020204" charset="-122"/>
                <a:ea typeface="微软雅黑" panose="020B0503020204020204" charset="-122"/>
                <a:cs typeface="微软雅黑" panose="020B0503020204020204" charset="-122"/>
                <a:sym typeface="+mn-ea"/>
              </a:rPr>
              <a:t>噪声随时间变化范围</a:t>
            </a:r>
            <a:r>
              <a:rPr kumimoji="1" lang="en-US" altLang="zh-CN" sz="1400" dirty="0">
                <a:latin typeface="微软雅黑" panose="020B0503020204020204" charset="-122"/>
                <a:ea typeface="微软雅黑" panose="020B0503020204020204" charset="-122"/>
                <a:cs typeface="微软雅黑" panose="020B0503020204020204" charset="-122"/>
                <a:sym typeface="+mn-ea"/>
              </a:rPr>
              <a:t>&lt;1</a:t>
            </a:r>
            <a:r>
              <a:rPr kumimoji="1" lang="en-US" altLang="zh-CN" sz="1400" dirty="0" smtClean="0">
                <a:latin typeface="微软雅黑" panose="020B0503020204020204" charset="-122"/>
                <a:ea typeface="微软雅黑" panose="020B0503020204020204" charset="-122"/>
                <a:cs typeface="微软雅黑" panose="020B0503020204020204" charset="-122"/>
                <a:sym typeface="+mn-ea"/>
              </a:rPr>
              <a:t>%</a:t>
            </a:r>
            <a:endParaRPr kumimoji="1" lang="zh-CN" altLang="en-US" sz="1400" dirty="0">
              <a:latin typeface="微软雅黑" panose="020B0503020204020204" charset="-122"/>
              <a:ea typeface="微软雅黑" panose="020B0503020204020204" charset="-122"/>
              <a:cs typeface="微软雅黑" panose="020B0503020204020204" charset="-122"/>
            </a:endParaRPr>
          </a:p>
          <a:p>
            <a:pPr algn="ctr"/>
            <a:endParaRPr kumimoji="1" lang="zh-CN" altLang="en-US" sz="1400" dirty="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custDataLst>
              <p:tags r:id="rId3"/>
            </p:custDataLst>
          </p:nvPr>
        </p:nvSpPr>
        <p:spPr>
          <a:xfrm>
            <a:off x="5508074" y="5229109"/>
            <a:ext cx="2316480" cy="521970"/>
          </a:xfrm>
          <a:prstGeom prst="rect">
            <a:avLst/>
          </a:prstGeom>
          <a:noFill/>
        </p:spPr>
        <p:txBody>
          <a:bodyPr wrap="none" rtlCol="0">
            <a:spAutoFit/>
          </a:bodyPr>
          <a:lstStyle/>
          <a:p>
            <a:pPr algn="ctr"/>
            <a:r>
              <a:rPr lang="zh-CN" altLang="en-US" sz="1400" dirty="0" smtClean="0">
                <a:latin typeface="微软雅黑" panose="020B0503020204020204" charset="-122"/>
                <a:ea typeface="微软雅黑" panose="020B0503020204020204" charset="-122"/>
                <a:cs typeface="微软雅黑" panose="020B0503020204020204" charset="-122"/>
              </a:rPr>
              <a:t>阈值电荷长时间稳定性测试</a:t>
            </a:r>
          </a:p>
          <a:p>
            <a:pPr algn="ctr"/>
            <a:r>
              <a:rPr kumimoji="1" lang="zh-CN" altLang="en-US" sz="1400" dirty="0">
                <a:latin typeface="微软雅黑" panose="020B0503020204020204" charset="-122"/>
                <a:ea typeface="微软雅黑" panose="020B0503020204020204" charset="-122"/>
                <a:cs typeface="微软雅黑" panose="020B0503020204020204" charset="-122"/>
                <a:sym typeface="+mn-ea"/>
              </a:rPr>
              <a:t>阈值随时间变化范围</a:t>
            </a:r>
            <a:r>
              <a:rPr kumimoji="1" lang="en-US" altLang="zh-CN" sz="1400" dirty="0">
                <a:latin typeface="微软雅黑" panose="020B0503020204020204" charset="-122"/>
                <a:ea typeface="微软雅黑" panose="020B0503020204020204" charset="-122"/>
                <a:cs typeface="微软雅黑" panose="020B0503020204020204" charset="-122"/>
                <a:sym typeface="+mn-ea"/>
              </a:rPr>
              <a:t>&lt;3</a:t>
            </a:r>
            <a:r>
              <a:rPr kumimoji="1" lang="en-US" altLang="zh-CN" sz="1400" dirty="0" smtClean="0">
                <a:latin typeface="微软雅黑" panose="020B0503020204020204" charset="-122"/>
                <a:ea typeface="微软雅黑" panose="020B0503020204020204" charset="-122"/>
                <a:cs typeface="微软雅黑" panose="020B0503020204020204" charset="-122"/>
                <a:sym typeface="+mn-ea"/>
              </a:rPr>
              <a:t>%</a:t>
            </a:r>
          </a:p>
        </p:txBody>
      </p:sp>
      <p:pic>
        <p:nvPicPr>
          <p:cNvPr id="5" name="图片 4"/>
          <p:cNvPicPr>
            <a:picLocks noChangeAspect="1"/>
          </p:cNvPicPr>
          <p:nvPr>
            <p:custDataLst>
              <p:tags r:id="rId4"/>
            </p:custDataLst>
          </p:nvPr>
        </p:nvPicPr>
        <p:blipFill>
          <a:blip r:embed="rId6" cstate="print"/>
          <a:stretch>
            <a:fillRect/>
          </a:stretch>
        </p:blipFill>
        <p:spPr>
          <a:xfrm>
            <a:off x="680085" y="1461135"/>
            <a:ext cx="8002270" cy="33591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Topmetal</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sz="2800" b="1" dirty="0">
                <a:latin typeface="微软雅黑" panose="020B0503020204020204" charset="-122"/>
                <a:ea typeface="微软雅黑" panose="020B0503020204020204" charset="-122"/>
                <a:cs typeface="微软雅黑" panose="020B0503020204020204" charset="-122"/>
                <a:sym typeface="+mn-ea"/>
              </a:rPr>
              <a:t>钙钛矿X射线平板探测器</a:t>
            </a:r>
          </a:p>
        </p:txBody>
      </p:sp>
      <p:sp>
        <p:nvSpPr>
          <p:cNvPr id="14" name="Rectangle 23"/>
          <p:cNvSpPr/>
          <p:nvPr>
            <p:custDataLst>
              <p:tags r:id="rId1"/>
            </p:custDataLst>
          </p:nvPr>
        </p:nvSpPr>
        <p:spPr>
          <a:xfrm>
            <a:off x="394335" y="2132965"/>
            <a:ext cx="3997325" cy="4431030"/>
          </a:xfrm>
          <a:prstGeom prst="rect">
            <a:avLst/>
          </a:prstGeom>
          <a:noFill/>
          <a:ln w="19050">
            <a:solidFill>
              <a:srgbClr val="006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n w="0"/>
              <a:solidFill>
                <a:schemeClr val="tx1"/>
              </a:solidFill>
              <a:effectLst>
                <a:outerShdw blurRad="38100" dist="19050" dir="2700000" algn="tl" rotWithShape="0">
                  <a:schemeClr val="dk1">
                    <a:alpha val="40000"/>
                  </a:schemeClr>
                </a:outerShdw>
              </a:effectLst>
            </a:endParaRPr>
          </a:p>
        </p:txBody>
      </p:sp>
      <p:sp>
        <p:nvSpPr>
          <p:cNvPr id="4" name="Rectangle 23"/>
          <p:cNvSpPr/>
          <p:nvPr>
            <p:custDataLst>
              <p:tags r:id="rId2"/>
            </p:custDataLst>
          </p:nvPr>
        </p:nvSpPr>
        <p:spPr>
          <a:xfrm>
            <a:off x="4810760" y="2132965"/>
            <a:ext cx="4008755" cy="4431030"/>
          </a:xfrm>
          <a:prstGeom prst="rect">
            <a:avLst/>
          </a:prstGeom>
          <a:noFill/>
          <a:ln w="19050">
            <a:solidFill>
              <a:srgbClr val="006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n w="0"/>
              <a:solidFill>
                <a:schemeClr val="tx1"/>
              </a:solidFill>
              <a:effectLst>
                <a:outerShdw blurRad="38100" dist="19050" dir="2700000" algn="tl" rotWithShape="0">
                  <a:schemeClr val="dk1">
                    <a:alpha val="40000"/>
                  </a:schemeClr>
                </a:outerShdw>
              </a:effectLst>
            </a:endParaRPr>
          </a:p>
        </p:txBody>
      </p:sp>
      <p:sp>
        <p:nvSpPr>
          <p:cNvPr id="36" name="TextBox 33"/>
          <p:cNvSpPr txBox="1">
            <a:spLocks noChangeArrowheads="1"/>
          </p:cNvSpPr>
          <p:nvPr>
            <p:custDataLst>
              <p:tags r:id="rId3"/>
            </p:custDataLst>
          </p:nvPr>
        </p:nvSpPr>
        <p:spPr bwMode="auto">
          <a:xfrm>
            <a:off x="692980" y="5719179"/>
            <a:ext cx="3554112" cy="706755"/>
          </a:xfrm>
          <a:prstGeom prst="rect">
            <a:avLst/>
          </a:prstGeom>
        </p:spPr>
        <p:txBody>
          <a:bodyPr wrap="square">
            <a:spAutoFit/>
          </a:bodyPr>
          <a:lstStyle>
            <a:defPPr>
              <a:defRPr lang="zh-CN"/>
            </a:defPPr>
            <a:lvl1pPr marL="214630" indent="-274320">
              <a:lnSpc>
                <a:spcPct val="125000"/>
              </a:lnSpc>
              <a:spcBef>
                <a:spcPts val="600"/>
              </a:spcBef>
              <a:buFont typeface="Wingdings" panose="05000000000000000000" pitchFamily="2" charset="2"/>
              <a:buChar char="v"/>
              <a:defRPr b="1">
                <a:solidFill>
                  <a:schemeClr val="tx1">
                    <a:lumMod val="85000"/>
                    <a:lumOff val="15000"/>
                  </a:schemeClr>
                </a:solidFill>
                <a:latin typeface="微软雅黑" panose="020B0503020204020204" charset="-122"/>
                <a:ea typeface="微软雅黑" panose="020B0503020204020204" charset="-122"/>
              </a:defRPr>
            </a:lvl1pPr>
          </a:lstStyle>
          <a:p>
            <a:pPr>
              <a:buFont typeface="Wingdings" panose="05000000000000000000" charset="0"/>
              <a:buChar char="l"/>
            </a:pPr>
            <a:r>
              <a:rPr lang="zh-CN" altLang="en-US" sz="1400" b="0" dirty="0">
                <a:sym typeface="+mn-ea"/>
              </a:rPr>
              <a:t>底部成核，自上而下原位生长</a:t>
            </a:r>
            <a:endParaRPr lang="en-US" altLang="zh-CN" sz="1400" b="0" dirty="0"/>
          </a:p>
          <a:p>
            <a:pPr>
              <a:buFont typeface="Wingdings" panose="05000000000000000000" charset="0"/>
              <a:buChar char="l"/>
            </a:pPr>
            <a:r>
              <a:rPr lang="zh-CN" altLang="en-US" sz="1400" b="0" dirty="0">
                <a:sym typeface="+mn-ea"/>
              </a:rPr>
              <a:t>化学键合，芯片与钙钛矿紧密集成</a:t>
            </a:r>
            <a:endParaRPr lang="zh-CN" altLang="en-US" sz="1400" b="0" dirty="0"/>
          </a:p>
        </p:txBody>
      </p:sp>
      <p:sp>
        <p:nvSpPr>
          <p:cNvPr id="38" name="TextBox 33"/>
          <p:cNvSpPr txBox="1">
            <a:spLocks noChangeArrowheads="1"/>
          </p:cNvSpPr>
          <p:nvPr>
            <p:custDataLst>
              <p:tags r:id="rId4"/>
            </p:custDataLst>
          </p:nvPr>
        </p:nvSpPr>
        <p:spPr bwMode="auto">
          <a:xfrm>
            <a:off x="4833895" y="5419285"/>
            <a:ext cx="3985408" cy="1052830"/>
          </a:xfrm>
          <a:prstGeom prst="rect">
            <a:avLst/>
          </a:prstGeom>
        </p:spPr>
        <p:txBody>
          <a:bodyPr wrap="square">
            <a:spAutoFit/>
          </a:bodyPr>
          <a:lstStyle>
            <a:defPPr>
              <a:defRPr lang="zh-CN"/>
            </a:defPPr>
            <a:lvl1pPr marL="214630" indent="-274320">
              <a:lnSpc>
                <a:spcPct val="125000"/>
              </a:lnSpc>
              <a:spcBef>
                <a:spcPts val="600"/>
              </a:spcBef>
              <a:buFont typeface="Wingdings" panose="05000000000000000000" pitchFamily="2" charset="2"/>
              <a:buChar char="v"/>
              <a:defRPr b="1">
                <a:solidFill>
                  <a:schemeClr val="tx1">
                    <a:lumMod val="85000"/>
                    <a:lumOff val="15000"/>
                  </a:schemeClr>
                </a:solidFill>
                <a:latin typeface="微软雅黑" panose="020B0503020204020204" charset="-122"/>
                <a:ea typeface="微软雅黑" panose="020B0503020204020204" charset="-122"/>
              </a:defRPr>
            </a:lvl1pPr>
          </a:lstStyle>
          <a:p>
            <a:pPr>
              <a:buFont typeface="Wingdings" panose="05000000000000000000" charset="0"/>
              <a:buChar char="l"/>
            </a:pPr>
            <a:r>
              <a:rPr lang="en-US" altLang="zh-CN" sz="1400" b="0" dirty="0"/>
              <a:t>X</a:t>
            </a:r>
            <a:r>
              <a:rPr lang="zh-CN" altLang="en-US" sz="1400" b="0" dirty="0"/>
              <a:t>射线光子与钙钛矿晶格相互作用</a:t>
            </a:r>
            <a:endParaRPr lang="en-US" altLang="zh-CN" sz="1400" b="0" dirty="0"/>
          </a:p>
          <a:p>
            <a:pPr>
              <a:buFont typeface="Wingdings" panose="05000000000000000000" charset="0"/>
              <a:buChar char="l"/>
            </a:pPr>
            <a:r>
              <a:rPr lang="zh-CN" altLang="en-US" sz="1400" b="0" dirty="0"/>
              <a:t>钙钛矿中载流子的产生传输，高信噪比收集</a:t>
            </a:r>
            <a:endParaRPr lang="en-US" altLang="zh-CN" sz="1400" b="0" dirty="0"/>
          </a:p>
          <a:p>
            <a:pPr>
              <a:buFont typeface="Wingdings" panose="05000000000000000000" charset="0"/>
              <a:buChar char="l"/>
            </a:pPr>
            <a:r>
              <a:rPr lang="zh-CN" altLang="en-US" sz="1400" b="0" dirty="0"/>
              <a:t>信号高速读出，图像后处理，动态成像</a:t>
            </a:r>
          </a:p>
        </p:txBody>
      </p:sp>
      <p:grpSp>
        <p:nvGrpSpPr>
          <p:cNvPr id="39" name="组合 38"/>
          <p:cNvGrpSpPr/>
          <p:nvPr/>
        </p:nvGrpSpPr>
        <p:grpSpPr>
          <a:xfrm>
            <a:off x="4903175" y="2533650"/>
            <a:ext cx="3818762" cy="2590800"/>
            <a:chOff x="824095" y="1324832"/>
            <a:chExt cx="1967929" cy="1337978"/>
          </a:xfrm>
        </p:grpSpPr>
        <p:grpSp>
          <p:nvGrpSpPr>
            <p:cNvPr id="6" name="Group 104"/>
            <p:cNvGrpSpPr/>
            <p:nvPr/>
          </p:nvGrpSpPr>
          <p:grpSpPr>
            <a:xfrm>
              <a:off x="1106292" y="2017336"/>
              <a:ext cx="1307861" cy="521318"/>
              <a:chOff x="308335" y="4997103"/>
              <a:chExt cx="3283328" cy="1309002"/>
            </a:xfrm>
          </p:grpSpPr>
          <p:grpSp>
            <p:nvGrpSpPr>
              <p:cNvPr id="83" name="Group 86"/>
              <p:cNvGrpSpPr/>
              <p:nvPr/>
            </p:nvGrpSpPr>
            <p:grpSpPr>
              <a:xfrm>
                <a:off x="308335" y="5247946"/>
                <a:ext cx="1633522" cy="1058159"/>
                <a:chOff x="185979" y="5621918"/>
                <a:chExt cx="1361403" cy="881886"/>
              </a:xfrm>
            </p:grpSpPr>
            <p:sp>
              <p:nvSpPr>
                <p:cNvPr id="99" name="Cube 5"/>
                <p:cNvSpPr/>
                <p:nvPr>
                  <p:custDataLst>
                    <p:tags r:id="rId68"/>
                  </p:custDataLst>
                </p:nvPr>
              </p:nvSpPr>
              <p:spPr>
                <a:xfrm flipH="1">
                  <a:off x="185979" y="5621918"/>
                  <a:ext cx="713412" cy="283317"/>
                </a:xfrm>
                <a:prstGeom prst="cube">
                  <a:avLst>
                    <a:gd name="adj" fmla="val 80679"/>
                  </a:avLst>
                </a:prstGeom>
                <a:solidFill>
                  <a:srgbClr val="0070C0">
                    <a:alpha val="50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charset="-122"/>
                    <a:ea typeface="微软雅黑" panose="020B0503020204020204" charset="-122"/>
                  </a:endParaRPr>
                </a:p>
              </p:txBody>
            </p:sp>
            <p:sp>
              <p:nvSpPr>
                <p:cNvPr id="100" name="Cube 83"/>
                <p:cNvSpPr/>
                <p:nvPr>
                  <p:custDataLst>
                    <p:tags r:id="rId69"/>
                  </p:custDataLst>
                </p:nvPr>
              </p:nvSpPr>
              <p:spPr>
                <a:xfrm flipH="1">
                  <a:off x="401976" y="5821441"/>
                  <a:ext cx="713412" cy="283317"/>
                </a:xfrm>
                <a:prstGeom prst="cube">
                  <a:avLst>
                    <a:gd name="adj" fmla="val 80679"/>
                  </a:avLst>
                </a:prstGeom>
                <a:solidFill>
                  <a:srgbClr val="0070C0">
                    <a:alpha val="50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charset="-122"/>
                    <a:ea typeface="微软雅黑" panose="020B0503020204020204" charset="-122"/>
                  </a:endParaRPr>
                </a:p>
              </p:txBody>
            </p:sp>
            <p:sp>
              <p:nvSpPr>
                <p:cNvPr id="101" name="Cube 84"/>
                <p:cNvSpPr/>
                <p:nvPr>
                  <p:custDataLst>
                    <p:tags r:id="rId70"/>
                  </p:custDataLst>
                </p:nvPr>
              </p:nvSpPr>
              <p:spPr>
                <a:xfrm flipH="1">
                  <a:off x="617973" y="6020964"/>
                  <a:ext cx="713412" cy="283317"/>
                </a:xfrm>
                <a:prstGeom prst="cube">
                  <a:avLst>
                    <a:gd name="adj" fmla="val 80679"/>
                  </a:avLst>
                </a:prstGeom>
                <a:solidFill>
                  <a:srgbClr val="0070C0">
                    <a:alpha val="50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charset="-122"/>
                    <a:ea typeface="微软雅黑" panose="020B0503020204020204" charset="-122"/>
                  </a:endParaRPr>
                </a:p>
              </p:txBody>
            </p:sp>
            <p:sp>
              <p:nvSpPr>
                <p:cNvPr id="102" name="Cube 85"/>
                <p:cNvSpPr/>
                <p:nvPr>
                  <p:custDataLst>
                    <p:tags r:id="rId71"/>
                  </p:custDataLst>
                </p:nvPr>
              </p:nvSpPr>
              <p:spPr>
                <a:xfrm flipH="1">
                  <a:off x="833970" y="6220487"/>
                  <a:ext cx="713412" cy="283317"/>
                </a:xfrm>
                <a:prstGeom prst="cube">
                  <a:avLst>
                    <a:gd name="adj" fmla="val 80679"/>
                  </a:avLst>
                </a:prstGeom>
                <a:solidFill>
                  <a:srgbClr val="0070C0">
                    <a:alpha val="50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charset="-122"/>
                    <a:ea typeface="微软雅黑" panose="020B0503020204020204" charset="-122"/>
                  </a:endParaRPr>
                </a:p>
              </p:txBody>
            </p:sp>
          </p:grpSp>
          <p:grpSp>
            <p:nvGrpSpPr>
              <p:cNvPr id="84" name="Group 87"/>
              <p:cNvGrpSpPr/>
              <p:nvPr/>
            </p:nvGrpSpPr>
            <p:grpSpPr>
              <a:xfrm>
                <a:off x="858496" y="5160496"/>
                <a:ext cx="1633522" cy="1058159"/>
                <a:chOff x="185979" y="5621918"/>
                <a:chExt cx="1361403" cy="881886"/>
              </a:xfrm>
            </p:grpSpPr>
            <p:sp>
              <p:nvSpPr>
                <p:cNvPr id="95" name="Cube 88"/>
                <p:cNvSpPr/>
                <p:nvPr>
                  <p:custDataLst>
                    <p:tags r:id="rId64"/>
                  </p:custDataLst>
                </p:nvPr>
              </p:nvSpPr>
              <p:spPr>
                <a:xfrm flipH="1">
                  <a:off x="185979" y="5621918"/>
                  <a:ext cx="713412" cy="283317"/>
                </a:xfrm>
                <a:prstGeom prst="cube">
                  <a:avLst>
                    <a:gd name="adj" fmla="val 80679"/>
                  </a:avLst>
                </a:prstGeom>
                <a:solidFill>
                  <a:srgbClr val="0070C0">
                    <a:alpha val="50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charset="-122"/>
                    <a:ea typeface="微软雅黑" panose="020B0503020204020204" charset="-122"/>
                  </a:endParaRPr>
                </a:p>
              </p:txBody>
            </p:sp>
            <p:sp>
              <p:nvSpPr>
                <p:cNvPr id="96" name="Cube 89"/>
                <p:cNvSpPr/>
                <p:nvPr>
                  <p:custDataLst>
                    <p:tags r:id="rId65"/>
                  </p:custDataLst>
                </p:nvPr>
              </p:nvSpPr>
              <p:spPr>
                <a:xfrm flipH="1">
                  <a:off x="401976" y="5821441"/>
                  <a:ext cx="713412" cy="283317"/>
                </a:xfrm>
                <a:prstGeom prst="cube">
                  <a:avLst>
                    <a:gd name="adj" fmla="val 80679"/>
                  </a:avLst>
                </a:prstGeom>
                <a:solidFill>
                  <a:srgbClr val="0070C0">
                    <a:alpha val="50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charset="-122"/>
                    <a:ea typeface="微软雅黑" panose="020B0503020204020204" charset="-122"/>
                  </a:endParaRPr>
                </a:p>
              </p:txBody>
            </p:sp>
            <p:sp>
              <p:nvSpPr>
                <p:cNvPr id="97" name="Cube 90"/>
                <p:cNvSpPr/>
                <p:nvPr>
                  <p:custDataLst>
                    <p:tags r:id="rId66"/>
                  </p:custDataLst>
                </p:nvPr>
              </p:nvSpPr>
              <p:spPr>
                <a:xfrm flipH="1">
                  <a:off x="617973" y="6020964"/>
                  <a:ext cx="713412" cy="283317"/>
                </a:xfrm>
                <a:prstGeom prst="cube">
                  <a:avLst>
                    <a:gd name="adj" fmla="val 80679"/>
                  </a:avLst>
                </a:prstGeom>
                <a:solidFill>
                  <a:srgbClr val="FFFF00"/>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charset="-122"/>
                    <a:ea typeface="微软雅黑" panose="020B0503020204020204" charset="-122"/>
                  </a:endParaRPr>
                </a:p>
              </p:txBody>
            </p:sp>
            <p:sp>
              <p:nvSpPr>
                <p:cNvPr id="98" name="Cube 91"/>
                <p:cNvSpPr/>
                <p:nvPr>
                  <p:custDataLst>
                    <p:tags r:id="rId67"/>
                  </p:custDataLst>
                </p:nvPr>
              </p:nvSpPr>
              <p:spPr>
                <a:xfrm flipH="1">
                  <a:off x="833970" y="6220487"/>
                  <a:ext cx="713412" cy="283317"/>
                </a:xfrm>
                <a:prstGeom prst="cube">
                  <a:avLst>
                    <a:gd name="adj" fmla="val 80679"/>
                  </a:avLst>
                </a:prstGeom>
                <a:solidFill>
                  <a:srgbClr val="0070C0">
                    <a:alpha val="50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charset="-122"/>
                    <a:ea typeface="微软雅黑" panose="020B0503020204020204" charset="-122"/>
                  </a:endParaRPr>
                </a:p>
              </p:txBody>
            </p:sp>
          </p:grpSp>
          <p:grpSp>
            <p:nvGrpSpPr>
              <p:cNvPr id="85" name="Group 92"/>
              <p:cNvGrpSpPr/>
              <p:nvPr/>
            </p:nvGrpSpPr>
            <p:grpSpPr>
              <a:xfrm>
                <a:off x="1413816" y="5077972"/>
                <a:ext cx="1633522" cy="1058159"/>
                <a:chOff x="185979" y="5621918"/>
                <a:chExt cx="1361403" cy="881886"/>
              </a:xfrm>
            </p:grpSpPr>
            <p:sp>
              <p:nvSpPr>
                <p:cNvPr id="91" name="Cube 93"/>
                <p:cNvSpPr/>
                <p:nvPr>
                  <p:custDataLst>
                    <p:tags r:id="rId60"/>
                  </p:custDataLst>
                </p:nvPr>
              </p:nvSpPr>
              <p:spPr>
                <a:xfrm flipH="1">
                  <a:off x="185979" y="5621918"/>
                  <a:ext cx="713412" cy="283317"/>
                </a:xfrm>
                <a:prstGeom prst="cube">
                  <a:avLst>
                    <a:gd name="adj" fmla="val 80679"/>
                  </a:avLst>
                </a:prstGeom>
                <a:solidFill>
                  <a:srgbClr val="0070C0">
                    <a:alpha val="50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charset="-122"/>
                    <a:ea typeface="微软雅黑" panose="020B0503020204020204" charset="-122"/>
                  </a:endParaRPr>
                </a:p>
              </p:txBody>
            </p:sp>
            <p:sp>
              <p:nvSpPr>
                <p:cNvPr id="92" name="Cube 94"/>
                <p:cNvSpPr/>
                <p:nvPr>
                  <p:custDataLst>
                    <p:tags r:id="rId61"/>
                  </p:custDataLst>
                </p:nvPr>
              </p:nvSpPr>
              <p:spPr>
                <a:xfrm flipH="1">
                  <a:off x="401976" y="5821441"/>
                  <a:ext cx="713412" cy="283317"/>
                </a:xfrm>
                <a:prstGeom prst="cube">
                  <a:avLst>
                    <a:gd name="adj" fmla="val 80679"/>
                  </a:avLst>
                </a:prstGeom>
                <a:solidFill>
                  <a:srgbClr val="0070C0">
                    <a:alpha val="50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charset="-122"/>
                    <a:ea typeface="微软雅黑" panose="020B0503020204020204" charset="-122"/>
                  </a:endParaRPr>
                </a:p>
              </p:txBody>
            </p:sp>
            <p:sp>
              <p:nvSpPr>
                <p:cNvPr id="93" name="Cube 95"/>
                <p:cNvSpPr/>
                <p:nvPr>
                  <p:custDataLst>
                    <p:tags r:id="rId62"/>
                  </p:custDataLst>
                </p:nvPr>
              </p:nvSpPr>
              <p:spPr>
                <a:xfrm flipH="1">
                  <a:off x="617973" y="6020964"/>
                  <a:ext cx="713412" cy="283317"/>
                </a:xfrm>
                <a:prstGeom prst="cube">
                  <a:avLst>
                    <a:gd name="adj" fmla="val 80679"/>
                  </a:avLst>
                </a:prstGeom>
                <a:solidFill>
                  <a:srgbClr val="0070C0">
                    <a:alpha val="50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charset="-122"/>
                    <a:ea typeface="微软雅黑" panose="020B0503020204020204" charset="-122"/>
                  </a:endParaRPr>
                </a:p>
              </p:txBody>
            </p:sp>
            <p:sp>
              <p:nvSpPr>
                <p:cNvPr id="94" name="Cube 96"/>
                <p:cNvSpPr/>
                <p:nvPr>
                  <p:custDataLst>
                    <p:tags r:id="rId63"/>
                  </p:custDataLst>
                </p:nvPr>
              </p:nvSpPr>
              <p:spPr>
                <a:xfrm flipH="1">
                  <a:off x="833970" y="6220487"/>
                  <a:ext cx="713412" cy="283317"/>
                </a:xfrm>
                <a:prstGeom prst="cube">
                  <a:avLst>
                    <a:gd name="adj" fmla="val 80679"/>
                  </a:avLst>
                </a:prstGeom>
                <a:solidFill>
                  <a:srgbClr val="0070C0">
                    <a:alpha val="50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charset="-122"/>
                    <a:ea typeface="微软雅黑" panose="020B0503020204020204" charset="-122"/>
                  </a:endParaRPr>
                </a:p>
              </p:txBody>
            </p:sp>
          </p:grpSp>
          <p:grpSp>
            <p:nvGrpSpPr>
              <p:cNvPr id="86" name="Group 97"/>
              <p:cNvGrpSpPr/>
              <p:nvPr/>
            </p:nvGrpSpPr>
            <p:grpSpPr>
              <a:xfrm>
                <a:off x="1958141" y="4997103"/>
                <a:ext cx="1633522" cy="1058159"/>
                <a:chOff x="185979" y="5621918"/>
                <a:chExt cx="1361403" cy="881886"/>
              </a:xfrm>
            </p:grpSpPr>
            <p:sp>
              <p:nvSpPr>
                <p:cNvPr id="87" name="Cube 98"/>
                <p:cNvSpPr/>
                <p:nvPr>
                  <p:custDataLst>
                    <p:tags r:id="rId56"/>
                  </p:custDataLst>
                </p:nvPr>
              </p:nvSpPr>
              <p:spPr>
                <a:xfrm flipH="1">
                  <a:off x="185979" y="5621918"/>
                  <a:ext cx="713412" cy="283317"/>
                </a:xfrm>
                <a:prstGeom prst="cube">
                  <a:avLst>
                    <a:gd name="adj" fmla="val 80679"/>
                  </a:avLst>
                </a:prstGeom>
                <a:solidFill>
                  <a:srgbClr val="0070C0">
                    <a:alpha val="50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charset="-122"/>
                    <a:ea typeface="微软雅黑" panose="020B0503020204020204" charset="-122"/>
                  </a:endParaRPr>
                </a:p>
              </p:txBody>
            </p:sp>
            <p:sp>
              <p:nvSpPr>
                <p:cNvPr id="88" name="Cube 99"/>
                <p:cNvSpPr/>
                <p:nvPr>
                  <p:custDataLst>
                    <p:tags r:id="rId57"/>
                  </p:custDataLst>
                </p:nvPr>
              </p:nvSpPr>
              <p:spPr>
                <a:xfrm flipH="1">
                  <a:off x="401976" y="5821441"/>
                  <a:ext cx="713412" cy="283317"/>
                </a:xfrm>
                <a:prstGeom prst="cube">
                  <a:avLst>
                    <a:gd name="adj" fmla="val 80679"/>
                  </a:avLst>
                </a:prstGeom>
                <a:solidFill>
                  <a:srgbClr val="0070C0">
                    <a:alpha val="50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charset="-122"/>
                    <a:ea typeface="微软雅黑" panose="020B0503020204020204" charset="-122"/>
                  </a:endParaRPr>
                </a:p>
              </p:txBody>
            </p:sp>
            <p:sp>
              <p:nvSpPr>
                <p:cNvPr id="89" name="Cube 100"/>
                <p:cNvSpPr/>
                <p:nvPr>
                  <p:custDataLst>
                    <p:tags r:id="rId58"/>
                  </p:custDataLst>
                </p:nvPr>
              </p:nvSpPr>
              <p:spPr>
                <a:xfrm flipH="1">
                  <a:off x="617973" y="6020964"/>
                  <a:ext cx="713412" cy="283317"/>
                </a:xfrm>
                <a:prstGeom prst="cube">
                  <a:avLst>
                    <a:gd name="adj" fmla="val 80679"/>
                  </a:avLst>
                </a:prstGeom>
                <a:solidFill>
                  <a:srgbClr val="0070C0">
                    <a:alpha val="50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charset="-122"/>
                    <a:ea typeface="微软雅黑" panose="020B0503020204020204" charset="-122"/>
                  </a:endParaRPr>
                </a:p>
              </p:txBody>
            </p:sp>
            <p:sp>
              <p:nvSpPr>
                <p:cNvPr id="90" name="Cube 101"/>
                <p:cNvSpPr/>
                <p:nvPr>
                  <p:custDataLst>
                    <p:tags r:id="rId59"/>
                  </p:custDataLst>
                </p:nvPr>
              </p:nvSpPr>
              <p:spPr>
                <a:xfrm flipH="1">
                  <a:off x="833970" y="6220487"/>
                  <a:ext cx="713412" cy="283317"/>
                </a:xfrm>
                <a:prstGeom prst="cube">
                  <a:avLst>
                    <a:gd name="adj" fmla="val 80679"/>
                  </a:avLst>
                </a:prstGeom>
                <a:solidFill>
                  <a:srgbClr val="0070C0">
                    <a:alpha val="50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charset="-122"/>
                    <a:ea typeface="微软雅黑" panose="020B0503020204020204" charset="-122"/>
                  </a:endParaRPr>
                </a:p>
              </p:txBody>
            </p:sp>
          </p:grpSp>
        </p:grpSp>
        <p:sp>
          <p:nvSpPr>
            <p:cNvPr id="7" name="文本框 16"/>
            <p:cNvSpPr txBox="1"/>
            <p:nvPr>
              <p:custDataLst>
                <p:tags r:id="rId15"/>
              </p:custDataLst>
            </p:nvPr>
          </p:nvSpPr>
          <p:spPr>
            <a:xfrm>
              <a:off x="1327781" y="1324832"/>
              <a:ext cx="437720" cy="106907"/>
            </a:xfrm>
            <a:prstGeom prst="rect">
              <a:avLst/>
            </a:prstGeom>
            <a:noFill/>
          </p:spPr>
          <p:txBody>
            <a:bodyPr wrap="square" lIns="53995" tIns="26998" rIns="53995" bIns="26998" rtlCol="0">
              <a:spAutoFit/>
            </a:bodyPr>
            <a:lstStyle/>
            <a:p>
              <a:pPr algn="ctr"/>
              <a:r>
                <a:rPr lang="en-US" altLang="zh-CN" sz="1000" b="1" dirty="0">
                  <a:latin typeface="微软雅黑" panose="020B0503020204020204" charset="-122"/>
                  <a:ea typeface="微软雅黑" panose="020B0503020204020204" charset="-122"/>
                  <a:cs typeface="仿宋" panose="02010609060101010101" charset="-122"/>
                </a:rPr>
                <a:t>X</a:t>
              </a:r>
              <a:r>
                <a:rPr lang="zh-CN" altLang="en-US" sz="1000" b="1" dirty="0">
                  <a:latin typeface="微软雅黑" panose="020B0503020204020204" charset="-122"/>
                  <a:ea typeface="微软雅黑" panose="020B0503020204020204" charset="-122"/>
                  <a:cs typeface="仿宋" panose="02010609060101010101" charset="-122"/>
                </a:rPr>
                <a:t>射线</a:t>
              </a:r>
            </a:p>
          </p:txBody>
        </p:sp>
        <p:sp>
          <p:nvSpPr>
            <p:cNvPr id="8" name="Cube 30"/>
            <p:cNvSpPr/>
            <p:nvPr>
              <p:custDataLst>
                <p:tags r:id="rId16"/>
              </p:custDataLst>
            </p:nvPr>
          </p:nvSpPr>
          <p:spPr>
            <a:xfrm flipH="1">
              <a:off x="1508268" y="2494610"/>
              <a:ext cx="1061148" cy="168200"/>
            </a:xfrm>
            <a:prstGeom prst="cube">
              <a:avLst>
                <a:gd name="adj" fmla="val 80679"/>
              </a:avLst>
            </a:prstGeom>
            <a:solidFill>
              <a:schemeClr val="accent4">
                <a:lumMod val="50000"/>
                <a:alpha val="50000"/>
              </a:scheme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53995" tIns="26998" rIns="53995" bIns="26998" rtlCol="0" anchor="ctr"/>
            <a:lstStyle/>
            <a:p>
              <a:pPr algn="ctr"/>
              <a:endParaRPr lang="zh-CN" altLang="en-US" sz="1000">
                <a:latin typeface="微软雅黑" panose="020B0503020204020204" charset="-122"/>
                <a:ea typeface="微软雅黑" panose="020B0503020204020204" charset="-122"/>
              </a:endParaRPr>
            </a:p>
          </p:txBody>
        </p:sp>
        <p:sp>
          <p:nvSpPr>
            <p:cNvPr id="43" name="Cube 31"/>
            <p:cNvSpPr/>
            <p:nvPr>
              <p:custDataLst>
                <p:tags r:id="rId17"/>
              </p:custDataLst>
            </p:nvPr>
          </p:nvSpPr>
          <p:spPr>
            <a:xfrm flipH="1">
              <a:off x="861194" y="2137518"/>
              <a:ext cx="679421" cy="514646"/>
            </a:xfrm>
            <a:prstGeom prst="cube">
              <a:avLst>
                <a:gd name="adj" fmla="val 92703"/>
              </a:avLst>
            </a:prstGeom>
            <a:solidFill>
              <a:schemeClr val="accent4">
                <a:lumMod val="50000"/>
                <a:alpha val="50000"/>
              </a:scheme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53995" tIns="26998" rIns="53995" bIns="26998" rtlCol="0" anchor="ctr"/>
            <a:lstStyle/>
            <a:p>
              <a:pPr algn="ctr"/>
              <a:endParaRPr lang="zh-CN" altLang="en-US" sz="1000" dirty="0">
                <a:latin typeface="微软雅黑" panose="020B0503020204020204" charset="-122"/>
                <a:ea typeface="微软雅黑" panose="020B0503020204020204" charset="-122"/>
              </a:endParaRPr>
            </a:p>
          </p:txBody>
        </p:sp>
        <p:sp>
          <p:nvSpPr>
            <p:cNvPr id="44" name="文本框 73"/>
            <p:cNvSpPr txBox="1"/>
            <p:nvPr>
              <p:custDataLst>
                <p:tags r:id="rId18"/>
              </p:custDataLst>
            </p:nvPr>
          </p:nvSpPr>
          <p:spPr>
            <a:xfrm rot="21078675">
              <a:off x="1784404" y="2501031"/>
              <a:ext cx="557899" cy="123069"/>
            </a:xfrm>
            <a:prstGeom prst="rect">
              <a:avLst/>
            </a:prstGeom>
            <a:noFill/>
          </p:spPr>
          <p:txBody>
            <a:bodyPr wrap="square" lIns="53995" tIns="26998" rIns="53995" bIns="26998" rtlCol="0">
              <a:spAutoFit/>
            </a:bodyPr>
            <a:lstStyle/>
            <a:p>
              <a:pPr algn="ctr"/>
              <a:r>
                <a:rPr lang="zh-CN" altLang="en-US" sz="1000" b="1" dirty="0">
                  <a:latin typeface="微软雅黑" panose="020B0503020204020204" charset="-122"/>
                  <a:ea typeface="微软雅黑" panose="020B0503020204020204" charset="-122"/>
                </a:rPr>
                <a:t>列</a:t>
              </a:r>
              <a:r>
                <a:rPr lang="en-US" altLang="zh-CN" sz="1000" b="1" dirty="0">
                  <a:latin typeface="微软雅黑" panose="020B0503020204020204" charset="-122"/>
                  <a:ea typeface="微软雅黑" panose="020B0503020204020204" charset="-122"/>
                </a:rPr>
                <a:t> </a:t>
              </a:r>
              <a:r>
                <a:rPr lang="zh-CN" altLang="en-US" sz="1000" b="1" dirty="0">
                  <a:latin typeface="微软雅黑" panose="020B0503020204020204" charset="-122"/>
                  <a:ea typeface="微软雅黑" panose="020B0503020204020204" charset="-122"/>
                </a:rPr>
                <a:t>选</a:t>
              </a:r>
              <a:r>
                <a:rPr lang="en-US" altLang="zh-CN" sz="1000" b="1" dirty="0">
                  <a:latin typeface="微软雅黑" panose="020B0503020204020204" charset="-122"/>
                  <a:ea typeface="微软雅黑" panose="020B0503020204020204" charset="-122"/>
                </a:rPr>
                <a:t> </a:t>
              </a:r>
              <a:r>
                <a:rPr lang="zh-CN" altLang="en-US" sz="1000" b="1" dirty="0">
                  <a:latin typeface="微软雅黑" panose="020B0503020204020204" charset="-122"/>
                  <a:ea typeface="微软雅黑" panose="020B0503020204020204" charset="-122"/>
                </a:rPr>
                <a:t>模</a:t>
              </a:r>
              <a:r>
                <a:rPr lang="en-US" altLang="zh-CN" sz="1000" b="1" dirty="0">
                  <a:latin typeface="微软雅黑" panose="020B0503020204020204" charset="-122"/>
                  <a:ea typeface="微软雅黑" panose="020B0503020204020204" charset="-122"/>
                </a:rPr>
                <a:t> </a:t>
              </a:r>
              <a:r>
                <a:rPr lang="zh-CN" altLang="en-US" sz="1000" b="1" dirty="0">
                  <a:latin typeface="微软雅黑" panose="020B0503020204020204" charset="-122"/>
                  <a:ea typeface="微软雅黑" panose="020B0503020204020204" charset="-122"/>
                </a:rPr>
                <a:t>块</a:t>
              </a:r>
            </a:p>
          </p:txBody>
        </p:sp>
        <p:sp>
          <p:nvSpPr>
            <p:cNvPr id="45" name="Rectangle 77"/>
            <p:cNvSpPr/>
            <p:nvPr>
              <p:custDataLst>
                <p:tags r:id="rId19"/>
              </p:custDataLst>
            </p:nvPr>
          </p:nvSpPr>
          <p:spPr>
            <a:xfrm>
              <a:off x="2169973" y="1548931"/>
              <a:ext cx="291630" cy="123069"/>
            </a:xfrm>
            <a:prstGeom prst="rect">
              <a:avLst/>
            </a:prstGeom>
          </p:spPr>
          <p:txBody>
            <a:bodyPr wrap="none" lIns="53995" tIns="26998" rIns="53995" bIns="26998">
              <a:spAutoFit/>
            </a:bodyPr>
            <a:lstStyle/>
            <a:p>
              <a:pPr algn="ctr"/>
              <a:r>
                <a:rPr lang="zh-CN" altLang="en-US" sz="1000" b="1" dirty="0">
                  <a:latin typeface="微软雅黑" panose="020B0503020204020204" charset="-122"/>
                  <a:ea typeface="微软雅黑" panose="020B0503020204020204" charset="-122"/>
                </a:rPr>
                <a:t>顶电极</a:t>
              </a:r>
            </a:p>
          </p:txBody>
        </p:sp>
        <p:sp>
          <p:nvSpPr>
            <p:cNvPr id="46" name="Rectangle 82"/>
            <p:cNvSpPr/>
            <p:nvPr>
              <p:custDataLst>
                <p:tags r:id="rId20"/>
              </p:custDataLst>
            </p:nvPr>
          </p:nvSpPr>
          <p:spPr>
            <a:xfrm>
              <a:off x="824095" y="1827687"/>
              <a:ext cx="362804" cy="213941"/>
            </a:xfrm>
            <a:prstGeom prst="rect">
              <a:avLst/>
            </a:prstGeom>
          </p:spPr>
          <p:txBody>
            <a:bodyPr wrap="square" lIns="53995" tIns="26998" rIns="53995" bIns="26998">
              <a:spAutoFit/>
            </a:bodyPr>
            <a:lstStyle/>
            <a:p>
              <a:pPr algn="ctr"/>
              <a:r>
                <a:rPr lang="zh-CN" altLang="en-US" sz="1000" b="1" dirty="0">
                  <a:latin typeface="微软雅黑" panose="020B0503020204020204" charset="-122"/>
                  <a:ea typeface="微软雅黑" panose="020B0503020204020204" charset="-122"/>
                </a:rPr>
                <a:t>钙钛矿厚膜</a:t>
              </a:r>
            </a:p>
          </p:txBody>
        </p:sp>
        <p:sp>
          <p:nvSpPr>
            <p:cNvPr id="47" name="Cube 3"/>
            <p:cNvSpPr/>
            <p:nvPr>
              <p:custDataLst>
                <p:tags r:id="rId21"/>
              </p:custDataLst>
            </p:nvPr>
          </p:nvSpPr>
          <p:spPr>
            <a:xfrm flipH="1">
              <a:off x="1087710" y="1524401"/>
              <a:ext cx="1372131" cy="458785"/>
            </a:xfrm>
            <a:prstGeom prst="cube">
              <a:avLst>
                <a:gd name="adj" fmla="val 93316"/>
              </a:avLst>
            </a:prstGeom>
            <a:solidFill>
              <a:schemeClr val="bg1">
                <a:lumMod val="50000"/>
                <a:alpha val="50000"/>
              </a:scheme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53995" tIns="26998" rIns="53995" bIns="26998" rtlCol="0" anchor="ctr"/>
            <a:lstStyle/>
            <a:p>
              <a:pPr algn="ctr"/>
              <a:endParaRPr lang="zh-CN" altLang="en-US" sz="1000">
                <a:latin typeface="微软雅黑" panose="020B0503020204020204" charset="-122"/>
                <a:ea typeface="微软雅黑" panose="020B0503020204020204" charset="-122"/>
              </a:endParaRPr>
            </a:p>
          </p:txBody>
        </p:sp>
        <p:sp>
          <p:nvSpPr>
            <p:cNvPr id="48" name="文本框 74"/>
            <p:cNvSpPr txBox="1"/>
            <p:nvPr>
              <p:custDataLst>
                <p:tags r:id="rId22"/>
              </p:custDataLst>
            </p:nvPr>
          </p:nvSpPr>
          <p:spPr>
            <a:xfrm rot="2606108">
              <a:off x="968641" y="2318768"/>
              <a:ext cx="482018" cy="123069"/>
            </a:xfrm>
            <a:prstGeom prst="rect">
              <a:avLst/>
            </a:prstGeom>
            <a:noFill/>
          </p:spPr>
          <p:txBody>
            <a:bodyPr wrap="square" lIns="53995" tIns="26998" rIns="53995" bIns="26998" rtlCol="0">
              <a:spAutoFit/>
            </a:bodyPr>
            <a:lstStyle/>
            <a:p>
              <a:r>
                <a:rPr lang="zh-CN" altLang="en-US" sz="1000" b="1" dirty="0">
                  <a:latin typeface="微软雅黑" panose="020B0503020204020204" charset="-122"/>
                  <a:ea typeface="微软雅黑" panose="020B0503020204020204" charset="-122"/>
                </a:rPr>
                <a:t>行</a:t>
              </a:r>
              <a:r>
                <a:rPr lang="en-US" altLang="zh-CN" sz="1000" b="1" dirty="0">
                  <a:latin typeface="微软雅黑" panose="020B0503020204020204" charset="-122"/>
                  <a:ea typeface="微软雅黑" panose="020B0503020204020204" charset="-122"/>
                </a:rPr>
                <a:t> </a:t>
              </a:r>
              <a:r>
                <a:rPr lang="zh-CN" altLang="en-US" sz="1000" b="1" dirty="0">
                  <a:latin typeface="微软雅黑" panose="020B0503020204020204" charset="-122"/>
                  <a:ea typeface="微软雅黑" panose="020B0503020204020204" charset="-122"/>
                </a:rPr>
                <a:t>选</a:t>
              </a:r>
              <a:r>
                <a:rPr lang="en-US" altLang="zh-CN" sz="1000" b="1" dirty="0">
                  <a:latin typeface="微软雅黑" panose="020B0503020204020204" charset="-122"/>
                  <a:ea typeface="微软雅黑" panose="020B0503020204020204" charset="-122"/>
                </a:rPr>
                <a:t> </a:t>
              </a:r>
              <a:r>
                <a:rPr lang="zh-CN" altLang="en-US" sz="1000" b="1" dirty="0">
                  <a:latin typeface="微软雅黑" panose="020B0503020204020204" charset="-122"/>
                  <a:ea typeface="微软雅黑" panose="020B0503020204020204" charset="-122"/>
                </a:rPr>
                <a:t>模</a:t>
              </a:r>
              <a:r>
                <a:rPr lang="en-US" altLang="zh-CN" sz="1000" b="1" dirty="0">
                  <a:latin typeface="微软雅黑" panose="020B0503020204020204" charset="-122"/>
                  <a:ea typeface="微软雅黑" panose="020B0503020204020204" charset="-122"/>
                </a:rPr>
                <a:t> </a:t>
              </a:r>
              <a:r>
                <a:rPr lang="zh-CN" altLang="en-US" sz="1000" b="1" dirty="0">
                  <a:latin typeface="微软雅黑" panose="020B0503020204020204" charset="-122"/>
                  <a:ea typeface="微软雅黑" panose="020B0503020204020204" charset="-122"/>
                </a:rPr>
                <a:t>块</a:t>
              </a:r>
            </a:p>
          </p:txBody>
        </p:sp>
        <p:pic>
          <p:nvPicPr>
            <p:cNvPr id="49" name="Picture 2" descr="C:\Users\admin\Desktop\钙钛矿.jpg"/>
            <p:cNvPicPr>
              <a:picLocks noChangeAspect="1" noChangeArrowheads="1"/>
            </p:cNvPicPr>
            <p:nvPr>
              <p:custDataLst>
                <p:tags r:id="rId23"/>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136952" y="1827476"/>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50" name="Picture 2" descr="C:\Users\admin\Desktop\钙钛矿.jpg"/>
            <p:cNvPicPr>
              <a:picLocks noChangeAspect="1" noChangeArrowheads="1"/>
            </p:cNvPicPr>
            <p:nvPr>
              <p:custDataLst>
                <p:tags r:id="rId24"/>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334757" y="1971515"/>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2" descr="C:\Users\admin\Desktop\钙钛矿.jpg"/>
            <p:cNvPicPr>
              <a:picLocks noChangeAspect="1" noChangeArrowheads="1"/>
            </p:cNvPicPr>
            <p:nvPr>
              <p:custDataLst>
                <p:tags r:id="rId25"/>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482848" y="2007149"/>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2" descr="C:\Users\admin\Desktop\钙钛矿.jpg"/>
            <p:cNvPicPr>
              <a:picLocks noChangeAspect="1" noChangeArrowheads="1"/>
            </p:cNvPicPr>
            <p:nvPr>
              <p:custDataLst>
                <p:tags r:id="rId26"/>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602425" y="1980217"/>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2" descr="C:\Users\admin\Desktop\钙钛矿.jpg"/>
            <p:cNvPicPr>
              <a:picLocks noChangeAspect="1" noChangeArrowheads="1"/>
            </p:cNvPicPr>
            <p:nvPr>
              <p:custDataLst>
                <p:tags r:id="rId27"/>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723408" y="1956600"/>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2" descr="C:\Users\admin\Desktop\钙钛矿.jpg"/>
            <p:cNvPicPr>
              <a:picLocks noChangeAspect="1" noChangeArrowheads="1"/>
            </p:cNvPicPr>
            <p:nvPr>
              <p:custDataLst>
                <p:tags r:id="rId28"/>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838126" y="1942768"/>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55" name="Picture 2" descr="C:\Users\admin\Desktop\钙钛矿.jpg"/>
            <p:cNvPicPr>
              <a:picLocks noChangeAspect="1" noChangeArrowheads="1"/>
            </p:cNvPicPr>
            <p:nvPr>
              <p:custDataLst>
                <p:tags r:id="rId29"/>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952845" y="1923409"/>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2" descr="C:\Users\admin\Desktop\钙钛矿.jpg"/>
            <p:cNvPicPr>
              <a:picLocks noChangeAspect="1" noChangeArrowheads="1"/>
            </p:cNvPicPr>
            <p:nvPr>
              <p:custDataLst>
                <p:tags r:id="rId30"/>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2203607" y="1891593"/>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2" descr="C:\Users\admin\Desktop\钙钛矿.jpg"/>
            <p:cNvPicPr>
              <a:picLocks noChangeAspect="1" noChangeArrowheads="1"/>
            </p:cNvPicPr>
            <p:nvPr>
              <p:custDataLst>
                <p:tags r:id="rId31"/>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2077739" y="1909759"/>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2" descr="C:\Users\admin\Desktop\钙钛矿.jpg"/>
            <p:cNvPicPr>
              <a:picLocks noChangeAspect="1" noChangeArrowheads="1"/>
            </p:cNvPicPr>
            <p:nvPr>
              <p:custDataLst>
                <p:tags r:id="rId32"/>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244410" y="1910324"/>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2" descr="C:\Users\admin\Desktop\钙钛矿.jpg"/>
            <p:cNvPicPr>
              <a:picLocks noChangeAspect="1" noChangeArrowheads="1"/>
            </p:cNvPicPr>
            <p:nvPr>
              <p:custDataLst>
                <p:tags r:id="rId33"/>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088895" y="1772994"/>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2" descr="C:\Users\admin\Desktop\钙钛矿.jpg"/>
            <p:cNvPicPr>
              <a:picLocks noChangeAspect="1" noChangeArrowheads="1"/>
            </p:cNvPicPr>
            <p:nvPr>
              <p:custDataLst>
                <p:tags r:id="rId34"/>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186899" y="1853517"/>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61" name="Picture 2" descr="C:\Users\admin\Desktop\钙钛矿.jpg"/>
            <p:cNvPicPr>
              <a:picLocks noChangeAspect="1" noChangeArrowheads="1"/>
            </p:cNvPicPr>
            <p:nvPr>
              <p:custDataLst>
                <p:tags r:id="rId35"/>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342868" y="2076328"/>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62" name="Picture 2" descr="C:\Users\admin\Desktop\钙钛矿.jpg"/>
            <p:cNvPicPr>
              <a:picLocks noChangeAspect="1" noChangeArrowheads="1"/>
            </p:cNvPicPr>
            <p:nvPr>
              <p:custDataLst>
                <p:tags r:id="rId36"/>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171356" y="1966699"/>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63" name="Picture 2" descr="C:\Users\admin\Desktop\钙钛矿.jpg"/>
            <p:cNvPicPr>
              <a:picLocks noChangeAspect="1" noChangeArrowheads="1"/>
            </p:cNvPicPr>
            <p:nvPr>
              <p:custDataLst>
                <p:tags r:id="rId37"/>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086056" y="1833221"/>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64" name="Picture 2" descr="C:\Users\admin\Desktop\钙钛矿.jpg"/>
            <p:cNvPicPr>
              <a:picLocks noChangeAspect="1" noChangeArrowheads="1"/>
            </p:cNvPicPr>
            <p:nvPr>
              <p:custDataLst>
                <p:tags r:id="rId38"/>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475600" y="2116013"/>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65" name="Picture 2" descr="C:\Users\admin\Desktop\钙钛矿.jpg"/>
            <p:cNvPicPr>
              <a:picLocks noChangeAspect="1" noChangeArrowheads="1"/>
            </p:cNvPicPr>
            <p:nvPr>
              <p:custDataLst>
                <p:tags r:id="rId39"/>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595177" y="2089082"/>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66" name="Picture 2" descr="C:\Users\admin\Desktop\钙钛矿.jpg"/>
            <p:cNvPicPr>
              <a:picLocks noChangeAspect="1" noChangeArrowheads="1"/>
            </p:cNvPicPr>
            <p:nvPr>
              <p:custDataLst>
                <p:tags r:id="rId40"/>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830878" y="2051632"/>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67" name="Picture 2" descr="C:\Users\admin\Desktop\钙钛矿.jpg"/>
            <p:cNvPicPr>
              <a:picLocks noChangeAspect="1" noChangeArrowheads="1"/>
            </p:cNvPicPr>
            <p:nvPr>
              <p:custDataLst>
                <p:tags r:id="rId41"/>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945597" y="2032273"/>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2" descr="C:\Users\admin\Desktop\钙钛矿.jpg"/>
            <p:cNvPicPr>
              <a:picLocks noChangeAspect="1" noChangeArrowheads="1"/>
            </p:cNvPicPr>
            <p:nvPr>
              <p:custDataLst>
                <p:tags r:id="rId42"/>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2196358" y="2000458"/>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2" descr="C:\Users\admin\Desktop\钙钛矿.jpg"/>
            <p:cNvPicPr>
              <a:picLocks noChangeAspect="1" noChangeArrowheads="1"/>
            </p:cNvPicPr>
            <p:nvPr>
              <p:custDataLst>
                <p:tags r:id="rId43"/>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2070493" y="2018624"/>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70" name="Picture 2" descr="C:\Users\admin\Desktop\钙钛矿.jpg"/>
            <p:cNvPicPr>
              <a:picLocks noChangeAspect="1" noChangeArrowheads="1"/>
            </p:cNvPicPr>
            <p:nvPr>
              <p:custDataLst>
                <p:tags r:id="rId44"/>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710239" y="2060948"/>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71" name="Picture 2" descr="C:\Users\admin\Desktop\钙钛矿.jpg"/>
            <p:cNvPicPr>
              <a:picLocks noChangeAspect="1" noChangeArrowheads="1"/>
            </p:cNvPicPr>
            <p:nvPr>
              <p:custDataLst>
                <p:tags r:id="rId45"/>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271292" y="2007149"/>
              <a:ext cx="251733" cy="139784"/>
            </a:xfrm>
            <a:prstGeom prst="rect">
              <a:avLst/>
            </a:prstGeom>
            <a:noFill/>
            <a:extLst>
              <a:ext uri="{909E8E84-426E-40DD-AFC4-6F175D3DCCD1}">
                <a14:hiddenFill xmlns="" xmlns:a14="http://schemas.microsoft.com/office/drawing/2010/main">
                  <a:solidFill>
                    <a:srgbClr val="FFFFFF"/>
                  </a:solidFill>
                </a14:hiddenFill>
              </a:ext>
            </a:extLst>
          </p:spPr>
        </p:pic>
        <p:pic>
          <p:nvPicPr>
            <p:cNvPr id="72" name="Picture 2" descr="C:\Users\admin\Desktop\钙钛矿.jpg"/>
            <p:cNvPicPr>
              <a:picLocks noChangeAspect="1" noChangeArrowheads="1"/>
            </p:cNvPicPr>
            <p:nvPr>
              <p:custDataLst>
                <p:tags r:id="rId46"/>
              </p:custDataLst>
            </p:nvPr>
          </p:nvPicPr>
          <p:blipFill>
            <a:blip r:embed="rId73" cstate="print">
              <a:extLst>
                <a:ext uri="{BEBA8EAE-BF5A-486C-A8C5-ECC9F3942E4B}">
                  <a14:imgProps xmlns="" xmlns:a14="http://schemas.microsoft.com/office/drawing/2010/main">
                    <a14:imgLayer r:embed="rId74">
                      <a14:imgEffect>
                        <a14:backgroundRemoval t="2352" b="98868" l="9918" r="89937"/>
                      </a14:imgEffect>
                    </a14:imgLayer>
                  </a14:imgProps>
                </a:ext>
                <a:ext uri="{28A0092B-C50C-407E-A947-70E740481C1C}">
                  <a14:useLocalDpi xmlns="" xmlns:a14="http://schemas.microsoft.com/office/drawing/2010/main" val="0"/>
                </a:ext>
              </a:extLst>
            </a:blip>
            <a:srcRect/>
            <a:stretch>
              <a:fillRect/>
            </a:stretch>
          </p:blipFill>
          <p:spPr bwMode="auto">
            <a:xfrm>
              <a:off x="1155812" y="1915935"/>
              <a:ext cx="251733" cy="139784"/>
            </a:xfrm>
            <a:prstGeom prst="rect">
              <a:avLst/>
            </a:prstGeom>
            <a:noFill/>
            <a:extLst>
              <a:ext uri="{909E8E84-426E-40DD-AFC4-6F175D3DCCD1}">
                <a14:hiddenFill xmlns="" xmlns:a14="http://schemas.microsoft.com/office/drawing/2010/main">
                  <a:solidFill>
                    <a:srgbClr val="FFFFFF"/>
                  </a:solidFill>
                </a14:hiddenFill>
              </a:ext>
            </a:extLst>
          </p:spPr>
        </p:pic>
        <p:sp>
          <p:nvSpPr>
            <p:cNvPr id="73" name="Cube 1"/>
            <p:cNvSpPr/>
            <p:nvPr>
              <p:custDataLst>
                <p:tags r:id="rId47"/>
              </p:custDataLst>
            </p:nvPr>
          </p:nvSpPr>
          <p:spPr>
            <a:xfrm flipH="1">
              <a:off x="1082335" y="1558551"/>
              <a:ext cx="1376624" cy="927702"/>
            </a:xfrm>
            <a:prstGeom prst="cube">
              <a:avLst>
                <a:gd name="adj" fmla="val 46087"/>
              </a:avLst>
            </a:prstGeom>
            <a:solidFill>
              <a:srgbClr val="DEA700">
                <a:alpha val="50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53995" tIns="26998" rIns="53995" bIns="26998" rtlCol="0" anchor="ctr"/>
            <a:lstStyle/>
            <a:p>
              <a:pPr algn="ctr"/>
              <a:endParaRPr lang="zh-CN" altLang="en-US" sz="1000">
                <a:latin typeface="微软雅黑" panose="020B0503020204020204" charset="-122"/>
                <a:ea typeface="微软雅黑" panose="020B0503020204020204" charset="-122"/>
              </a:endParaRPr>
            </a:p>
          </p:txBody>
        </p:sp>
        <p:cxnSp>
          <p:nvCxnSpPr>
            <p:cNvPr id="74" name="直接箭头连接符 12"/>
            <p:cNvCxnSpPr/>
            <p:nvPr>
              <p:custDataLst>
                <p:tags r:id="rId48"/>
              </p:custDataLst>
            </p:nvPr>
          </p:nvCxnSpPr>
          <p:spPr>
            <a:xfrm>
              <a:off x="1727516" y="1390350"/>
              <a:ext cx="7065" cy="326863"/>
            </a:xfrm>
            <a:prstGeom prst="straightConnector1">
              <a:avLst/>
            </a:prstGeom>
            <a:ln w="19050">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75" name="直接箭头连接符 12"/>
            <p:cNvCxnSpPr/>
            <p:nvPr>
              <p:custDataLst>
                <p:tags r:id="rId49"/>
              </p:custDataLst>
            </p:nvPr>
          </p:nvCxnSpPr>
          <p:spPr>
            <a:xfrm>
              <a:off x="1555587" y="1466967"/>
              <a:ext cx="7065" cy="326863"/>
            </a:xfrm>
            <a:prstGeom prst="straightConnector1">
              <a:avLst/>
            </a:prstGeom>
            <a:ln w="19050">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76" name="直接箭头连接符 12"/>
            <p:cNvCxnSpPr/>
            <p:nvPr>
              <p:custDataLst>
                <p:tags r:id="rId50"/>
              </p:custDataLst>
            </p:nvPr>
          </p:nvCxnSpPr>
          <p:spPr>
            <a:xfrm>
              <a:off x="1893169" y="1464235"/>
              <a:ext cx="7065" cy="326863"/>
            </a:xfrm>
            <a:prstGeom prst="straightConnector1">
              <a:avLst/>
            </a:prstGeom>
            <a:ln w="19050">
              <a:solidFill>
                <a:srgbClr val="7030A0"/>
              </a:solidFill>
              <a:tailEnd type="stealth"/>
            </a:ln>
          </p:spPr>
          <p:style>
            <a:lnRef idx="1">
              <a:schemeClr val="accent1"/>
            </a:lnRef>
            <a:fillRef idx="0">
              <a:schemeClr val="accent1"/>
            </a:fillRef>
            <a:effectRef idx="0">
              <a:schemeClr val="accent1"/>
            </a:effectRef>
            <a:fontRef idx="minor">
              <a:schemeClr val="tx1"/>
            </a:fontRef>
          </p:style>
        </p:cxnSp>
        <p:sp>
          <p:nvSpPr>
            <p:cNvPr id="77" name="Rectangle 77"/>
            <p:cNvSpPr/>
            <p:nvPr>
              <p:custDataLst>
                <p:tags r:id="rId51"/>
              </p:custDataLst>
            </p:nvPr>
          </p:nvSpPr>
          <p:spPr>
            <a:xfrm>
              <a:off x="2339873" y="2256022"/>
              <a:ext cx="452151" cy="123069"/>
            </a:xfrm>
            <a:prstGeom prst="rect">
              <a:avLst/>
            </a:prstGeom>
          </p:spPr>
          <p:txBody>
            <a:bodyPr wrap="square" lIns="53995" tIns="26998" rIns="53995" bIns="26998">
              <a:spAutoFit/>
            </a:bodyPr>
            <a:lstStyle/>
            <a:p>
              <a:pPr algn="ctr"/>
              <a:r>
                <a:rPr lang="en-US" altLang="zh-CN" sz="1000" b="1" dirty="0">
                  <a:latin typeface="微软雅黑" panose="020B0503020204020204" charset="-122"/>
                  <a:ea typeface="微软雅黑" panose="020B0503020204020204" charset="-122"/>
                </a:rPr>
                <a:t>CMOS</a:t>
              </a:r>
              <a:r>
                <a:rPr lang="zh-CN" altLang="en-US" sz="1000" b="1" dirty="0">
                  <a:latin typeface="微软雅黑" panose="020B0503020204020204" charset="-122"/>
                  <a:ea typeface="微软雅黑" panose="020B0503020204020204" charset="-122"/>
                </a:rPr>
                <a:t>芯片</a:t>
              </a:r>
            </a:p>
          </p:txBody>
        </p:sp>
        <p:grpSp>
          <p:nvGrpSpPr>
            <p:cNvPr id="78" name="组合 77"/>
            <p:cNvGrpSpPr/>
            <p:nvPr/>
          </p:nvGrpSpPr>
          <p:grpSpPr>
            <a:xfrm>
              <a:off x="1600827" y="2230603"/>
              <a:ext cx="160698" cy="138847"/>
              <a:chOff x="1917399" y="3317006"/>
              <a:chExt cx="160698" cy="138847"/>
            </a:xfrm>
            <a:solidFill>
              <a:srgbClr val="7030A0"/>
            </a:solidFill>
          </p:grpSpPr>
          <p:sp>
            <p:nvSpPr>
              <p:cNvPr id="80" name="椭圆 418"/>
              <p:cNvSpPr/>
              <p:nvPr>
                <p:custDataLst>
                  <p:tags r:id="rId53"/>
                </p:custDataLst>
              </p:nvPr>
            </p:nvSpPr>
            <p:spPr>
              <a:xfrm>
                <a:off x="1976649" y="3317006"/>
                <a:ext cx="57359" cy="57348"/>
              </a:xfrm>
              <a:prstGeom prst="ellipse">
                <a:avLst/>
              </a:prstGeom>
              <a:grpFill/>
              <a:ln>
                <a:solidFill>
                  <a:srgbClr val="7030A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bg1"/>
                    </a:solidFill>
                    <a:effectLst>
                      <a:glow rad="101600">
                        <a:schemeClr val="accent4">
                          <a:satMod val="175000"/>
                          <a:alpha val="40000"/>
                        </a:schemeClr>
                      </a:glow>
                    </a:effectLst>
                    <a:latin typeface="微软雅黑" panose="020B0503020204020204" charset="-122"/>
                    <a:ea typeface="微软雅黑" panose="020B0503020204020204" charset="-122"/>
                  </a:rPr>
                  <a:t>e</a:t>
                </a:r>
                <a:endParaRPr lang="en-US" altLang="zh-CN" sz="1000" baseline="30000" dirty="0">
                  <a:solidFill>
                    <a:schemeClr val="bg1"/>
                  </a:solidFill>
                  <a:effectLst>
                    <a:glow rad="101600">
                      <a:schemeClr val="accent4">
                        <a:satMod val="175000"/>
                        <a:alpha val="40000"/>
                      </a:schemeClr>
                    </a:glow>
                  </a:effectLst>
                  <a:latin typeface="微软雅黑" panose="020B0503020204020204" charset="-122"/>
                  <a:ea typeface="微软雅黑" panose="020B0503020204020204" charset="-122"/>
                </a:endParaRPr>
              </a:p>
            </p:txBody>
          </p:sp>
          <p:sp>
            <p:nvSpPr>
              <p:cNvPr id="81" name="椭圆 419"/>
              <p:cNvSpPr/>
              <p:nvPr>
                <p:custDataLst>
                  <p:tags r:id="rId54"/>
                </p:custDataLst>
              </p:nvPr>
            </p:nvSpPr>
            <p:spPr>
              <a:xfrm>
                <a:off x="2020738" y="3398505"/>
                <a:ext cx="57359" cy="57348"/>
              </a:xfrm>
              <a:prstGeom prst="ellipse">
                <a:avLst/>
              </a:prstGeom>
              <a:grpFill/>
              <a:ln>
                <a:solidFill>
                  <a:srgbClr val="7030A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bg1"/>
                    </a:solidFill>
                    <a:effectLst>
                      <a:glow rad="101600">
                        <a:schemeClr val="accent4">
                          <a:satMod val="175000"/>
                          <a:alpha val="40000"/>
                        </a:schemeClr>
                      </a:glow>
                    </a:effectLst>
                    <a:latin typeface="微软雅黑" panose="020B0503020204020204" charset="-122"/>
                    <a:ea typeface="微软雅黑" panose="020B0503020204020204" charset="-122"/>
                  </a:rPr>
                  <a:t>e</a:t>
                </a:r>
                <a:endParaRPr lang="en-US" altLang="zh-CN" sz="1000" baseline="30000" dirty="0">
                  <a:solidFill>
                    <a:schemeClr val="bg1"/>
                  </a:solidFill>
                  <a:effectLst>
                    <a:glow rad="101600">
                      <a:schemeClr val="accent4">
                        <a:satMod val="175000"/>
                        <a:alpha val="40000"/>
                      </a:schemeClr>
                    </a:glow>
                  </a:effectLst>
                  <a:latin typeface="微软雅黑" panose="020B0503020204020204" charset="-122"/>
                  <a:ea typeface="微软雅黑" panose="020B0503020204020204" charset="-122"/>
                </a:endParaRPr>
              </a:p>
            </p:txBody>
          </p:sp>
          <p:sp>
            <p:nvSpPr>
              <p:cNvPr id="82" name="椭圆 414"/>
              <p:cNvSpPr/>
              <p:nvPr>
                <p:custDataLst>
                  <p:tags r:id="rId55"/>
                </p:custDataLst>
              </p:nvPr>
            </p:nvSpPr>
            <p:spPr>
              <a:xfrm>
                <a:off x="1917399" y="3384273"/>
                <a:ext cx="57359" cy="57348"/>
              </a:xfrm>
              <a:prstGeom prst="ellipse">
                <a:avLst/>
              </a:prstGeom>
              <a:grpFill/>
              <a:ln>
                <a:solidFill>
                  <a:srgbClr val="7030A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bg1"/>
                    </a:solidFill>
                    <a:effectLst>
                      <a:glow rad="101600">
                        <a:schemeClr val="accent4">
                          <a:satMod val="175000"/>
                          <a:alpha val="40000"/>
                        </a:schemeClr>
                      </a:glow>
                    </a:effectLst>
                    <a:latin typeface="微软雅黑" panose="020B0503020204020204" charset="-122"/>
                    <a:ea typeface="微软雅黑" panose="020B0503020204020204" charset="-122"/>
                  </a:rPr>
                  <a:t>e</a:t>
                </a:r>
                <a:endParaRPr lang="en-US" altLang="zh-CN" sz="1000" baseline="30000" dirty="0">
                  <a:solidFill>
                    <a:schemeClr val="bg1"/>
                  </a:solidFill>
                  <a:effectLst>
                    <a:glow rad="101600">
                      <a:schemeClr val="accent4">
                        <a:satMod val="175000"/>
                        <a:alpha val="40000"/>
                      </a:schemeClr>
                    </a:glow>
                  </a:effectLst>
                  <a:latin typeface="微软雅黑" panose="020B0503020204020204" charset="-122"/>
                  <a:ea typeface="微软雅黑" panose="020B0503020204020204" charset="-122"/>
                </a:endParaRPr>
              </a:p>
            </p:txBody>
          </p:sp>
        </p:grpSp>
        <p:sp>
          <p:nvSpPr>
            <p:cNvPr id="79" name="Rectangle 106"/>
            <p:cNvSpPr/>
            <p:nvPr>
              <p:custDataLst>
                <p:tags r:id="rId52"/>
              </p:custDataLst>
            </p:nvPr>
          </p:nvSpPr>
          <p:spPr>
            <a:xfrm>
              <a:off x="1779121" y="2225620"/>
              <a:ext cx="215888" cy="123069"/>
            </a:xfrm>
            <a:prstGeom prst="rect">
              <a:avLst/>
            </a:prstGeom>
          </p:spPr>
          <p:txBody>
            <a:bodyPr wrap="none" lIns="53995" tIns="26998" rIns="53995" bIns="26998">
              <a:spAutoFit/>
            </a:bodyPr>
            <a:lstStyle/>
            <a:p>
              <a:pPr algn="ctr"/>
              <a:r>
                <a:rPr lang="zh-CN" altLang="en-US" sz="1000" b="1" dirty="0">
                  <a:solidFill>
                    <a:srgbClr val="7030A0"/>
                  </a:solidFill>
                  <a:latin typeface="微软雅黑" panose="020B0503020204020204" charset="-122"/>
                  <a:ea typeface="微软雅黑" panose="020B0503020204020204" charset="-122"/>
                </a:rPr>
                <a:t>电子</a:t>
              </a:r>
            </a:p>
          </p:txBody>
        </p:sp>
      </p:grpSp>
      <p:sp>
        <p:nvSpPr>
          <p:cNvPr id="103" name="文本框 16"/>
          <p:cNvSpPr txBox="1"/>
          <p:nvPr>
            <p:custDataLst>
              <p:tags r:id="rId5"/>
            </p:custDataLst>
          </p:nvPr>
        </p:nvSpPr>
        <p:spPr>
          <a:xfrm>
            <a:off x="6423907" y="4009467"/>
            <a:ext cx="1005350" cy="208412"/>
          </a:xfrm>
          <a:prstGeom prst="rect">
            <a:avLst/>
          </a:prstGeom>
          <a:noFill/>
        </p:spPr>
        <p:txBody>
          <a:bodyPr wrap="square" lIns="53995" tIns="26998" rIns="53995" bIns="26998" rtlCol="0">
            <a:spAutoFit/>
          </a:bodyPr>
          <a:lstStyle/>
          <a:p>
            <a:pPr algn="ctr"/>
            <a:r>
              <a:rPr lang="zh-CN" altLang="en-US" sz="1000" b="1" dirty="0">
                <a:latin typeface="微软雅黑" panose="020B0503020204020204" charset="-122"/>
                <a:ea typeface="微软雅黑" panose="020B0503020204020204" charset="-122"/>
                <a:cs typeface="仿宋" panose="02010609060101010101" charset="-122"/>
              </a:rPr>
              <a:t>吸收</a:t>
            </a:r>
            <a:r>
              <a:rPr lang="en-US" altLang="zh-CN" sz="1000" b="1" dirty="0">
                <a:latin typeface="微软雅黑" panose="020B0503020204020204" charset="-122"/>
                <a:ea typeface="微软雅黑" panose="020B0503020204020204" charset="-122"/>
                <a:cs typeface="仿宋" panose="02010609060101010101" charset="-122"/>
              </a:rPr>
              <a:t>/</a:t>
            </a:r>
            <a:r>
              <a:rPr lang="zh-CN" altLang="en-US" sz="1000" b="1" dirty="0">
                <a:latin typeface="微软雅黑" panose="020B0503020204020204" charset="-122"/>
                <a:ea typeface="微软雅黑" panose="020B0503020204020204" charset="-122"/>
                <a:cs typeface="仿宋" panose="02010609060101010101" charset="-122"/>
              </a:rPr>
              <a:t>转化</a:t>
            </a:r>
            <a:r>
              <a:rPr lang="en-US" altLang="zh-CN" sz="1000" b="1" dirty="0">
                <a:latin typeface="微软雅黑" panose="020B0503020204020204" charset="-122"/>
                <a:ea typeface="微软雅黑" panose="020B0503020204020204" charset="-122"/>
                <a:cs typeface="仿宋" panose="02010609060101010101" charset="-122"/>
              </a:rPr>
              <a:t>/</a:t>
            </a:r>
            <a:r>
              <a:rPr lang="zh-CN" altLang="en-US" sz="1000" b="1" dirty="0">
                <a:latin typeface="微软雅黑" panose="020B0503020204020204" charset="-122"/>
                <a:ea typeface="微软雅黑" panose="020B0503020204020204" charset="-122"/>
                <a:cs typeface="仿宋" panose="02010609060101010101" charset="-122"/>
              </a:rPr>
              <a:t>传递</a:t>
            </a:r>
          </a:p>
        </p:txBody>
      </p:sp>
      <p:pic>
        <p:nvPicPr>
          <p:cNvPr id="3076" name="Picture 4"/>
          <p:cNvPicPr>
            <a:picLocks noChangeAspect="1" noChangeArrowheads="1"/>
          </p:cNvPicPr>
          <p:nvPr>
            <p:custDataLst>
              <p:tags r:id="rId6"/>
            </p:custDataLst>
          </p:nvPr>
        </p:nvPicPr>
        <p:blipFill>
          <a:blip r:embed="rId75" cstate="print">
            <a:extLst>
              <a:ext uri="{28A0092B-C50C-407E-A947-70E740481C1C}">
                <a14:useLocalDpi xmlns="" xmlns:a14="http://schemas.microsoft.com/office/drawing/2010/main" val="0"/>
              </a:ext>
            </a:extLst>
          </a:blip>
          <a:srcRect/>
          <a:stretch>
            <a:fillRect/>
          </a:stretch>
        </p:blipFill>
        <p:spPr bwMode="auto">
          <a:xfrm>
            <a:off x="494701" y="2420623"/>
            <a:ext cx="3879257" cy="31396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1" name="组合 10"/>
          <p:cNvGrpSpPr/>
          <p:nvPr/>
        </p:nvGrpSpPr>
        <p:grpSpPr>
          <a:xfrm>
            <a:off x="1522095" y="1851660"/>
            <a:ext cx="1895475" cy="437515"/>
            <a:chOff x="2395" y="2875"/>
            <a:chExt cx="2985" cy="689"/>
          </a:xfrm>
        </p:grpSpPr>
        <p:sp>
          <p:nvSpPr>
            <p:cNvPr id="26" name="流程图: 过程 25"/>
            <p:cNvSpPr/>
            <p:nvPr>
              <p:custDataLst>
                <p:tags r:id="rId13"/>
              </p:custDataLst>
            </p:nvPr>
          </p:nvSpPr>
          <p:spPr>
            <a:xfrm>
              <a:off x="2395" y="2882"/>
              <a:ext cx="2985" cy="682"/>
            </a:xfrm>
            <a:prstGeom prst="flowChartProcess">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33"/>
            <p:cNvSpPr txBox="1">
              <a:spLocks noChangeArrowheads="1"/>
            </p:cNvSpPr>
            <p:nvPr>
              <p:custDataLst>
                <p:tags r:id="rId14"/>
              </p:custDataLst>
            </p:nvPr>
          </p:nvSpPr>
          <p:spPr bwMode="auto">
            <a:xfrm>
              <a:off x="2671" y="2875"/>
              <a:ext cx="2621" cy="689"/>
            </a:xfrm>
            <a:prstGeom prst="rect">
              <a:avLst/>
            </a:prstGeom>
          </p:spPr>
          <p:txBody>
            <a:bodyPr wrap="square">
              <a:spAutoFit/>
            </a:bodyPr>
            <a:lstStyle>
              <a:defPPr>
                <a:defRPr lang="zh-CN"/>
              </a:defPPr>
              <a:lvl1pPr marL="214630" indent="-274320">
                <a:lnSpc>
                  <a:spcPct val="125000"/>
                </a:lnSpc>
                <a:spcBef>
                  <a:spcPts val="600"/>
                </a:spcBef>
                <a:buFont typeface="Wingdings" panose="05000000000000000000" pitchFamily="2" charset="2"/>
                <a:buChar char="v"/>
                <a:defRPr b="1">
                  <a:solidFill>
                    <a:schemeClr val="tx1">
                      <a:lumMod val="85000"/>
                      <a:lumOff val="15000"/>
                    </a:schemeClr>
                  </a:solidFill>
                  <a:latin typeface="微软雅黑" panose="020B0503020204020204" charset="-122"/>
                  <a:ea typeface="微软雅黑" panose="020B0503020204020204" charset="-122"/>
                </a:defRPr>
              </a:lvl1pPr>
            </a:lstStyle>
            <a:p>
              <a:pPr marL="0" indent="0">
                <a:buNone/>
              </a:pPr>
              <a:r>
                <a:rPr lang="zh-CN" altLang="en-US" dirty="0">
                  <a:solidFill>
                    <a:schemeClr val="bg1"/>
                  </a:solidFill>
                </a:rPr>
                <a:t>材料原位生长</a:t>
              </a:r>
            </a:p>
          </p:txBody>
        </p:sp>
      </p:grpSp>
      <p:sp>
        <p:nvSpPr>
          <p:cNvPr id="12" name="流程图: 过程 11"/>
          <p:cNvSpPr/>
          <p:nvPr>
            <p:custDataLst>
              <p:tags r:id="rId7"/>
            </p:custDataLst>
          </p:nvPr>
        </p:nvSpPr>
        <p:spPr>
          <a:xfrm>
            <a:off x="5894070" y="1856105"/>
            <a:ext cx="1895475" cy="433070"/>
          </a:xfrm>
          <a:prstGeom prst="flowChartProcess">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3"/>
          <p:cNvSpPr txBox="1">
            <a:spLocks noChangeArrowheads="1"/>
          </p:cNvSpPr>
          <p:nvPr>
            <p:custDataLst>
              <p:tags r:id="rId8"/>
            </p:custDataLst>
          </p:nvPr>
        </p:nvSpPr>
        <p:spPr bwMode="auto">
          <a:xfrm>
            <a:off x="6075680" y="1856105"/>
            <a:ext cx="1873885" cy="437515"/>
          </a:xfrm>
          <a:prstGeom prst="rect">
            <a:avLst/>
          </a:prstGeom>
        </p:spPr>
        <p:txBody>
          <a:bodyPr wrap="square">
            <a:spAutoFit/>
          </a:bodyPr>
          <a:lstStyle>
            <a:defPPr>
              <a:defRPr lang="zh-CN"/>
            </a:defPPr>
            <a:lvl1pPr marL="214630" indent="-274320">
              <a:lnSpc>
                <a:spcPct val="125000"/>
              </a:lnSpc>
              <a:spcBef>
                <a:spcPts val="600"/>
              </a:spcBef>
              <a:buFont typeface="Wingdings" panose="05000000000000000000" pitchFamily="2" charset="2"/>
              <a:buChar char="v"/>
              <a:defRPr b="1">
                <a:solidFill>
                  <a:schemeClr val="tx1">
                    <a:lumMod val="85000"/>
                    <a:lumOff val="15000"/>
                  </a:schemeClr>
                </a:solidFill>
                <a:latin typeface="微软雅黑" panose="020B0503020204020204" charset="-122"/>
                <a:ea typeface="微软雅黑" panose="020B0503020204020204" charset="-122"/>
              </a:defRPr>
            </a:lvl1pPr>
          </a:lstStyle>
          <a:p>
            <a:pPr marL="0" indent="0">
              <a:buNone/>
            </a:pPr>
            <a:r>
              <a:rPr lang="zh-CN" altLang="en-US" dirty="0">
                <a:solidFill>
                  <a:schemeClr val="bg1"/>
                </a:solidFill>
              </a:rPr>
              <a:t>探测成像原理</a:t>
            </a:r>
          </a:p>
        </p:txBody>
      </p:sp>
      <p:grpSp>
        <p:nvGrpSpPr>
          <p:cNvPr id="104" name="组合 103"/>
          <p:cNvGrpSpPr/>
          <p:nvPr/>
        </p:nvGrpSpPr>
        <p:grpSpPr>
          <a:xfrm>
            <a:off x="4510261" y="3281605"/>
            <a:ext cx="254601" cy="2133750"/>
            <a:chOff x="5853537" y="2047822"/>
            <a:chExt cx="517504" cy="3855643"/>
          </a:xfrm>
        </p:grpSpPr>
        <p:sp>
          <p:nvSpPr>
            <p:cNvPr id="105" name="等腰三角形 8"/>
            <p:cNvSpPr/>
            <p:nvPr>
              <p:custDataLst>
                <p:tags r:id="rId10"/>
              </p:custDataLst>
            </p:nvPr>
          </p:nvSpPr>
          <p:spPr>
            <a:xfrm rot="5400000">
              <a:off x="5175088" y="2730623"/>
              <a:ext cx="1868818" cy="503216"/>
            </a:xfrm>
            <a:custGeom>
              <a:avLst/>
              <a:gdLst>
                <a:gd name="connsiteX0" fmla="*/ 0 w 1416380"/>
                <a:gd name="connsiteY0" fmla="*/ 503216 h 503216"/>
                <a:gd name="connsiteX1" fmla="*/ 1416380 w 1416380"/>
                <a:gd name="connsiteY1" fmla="*/ 0 h 503216"/>
                <a:gd name="connsiteX2" fmla="*/ 1416380 w 1416380"/>
                <a:gd name="connsiteY2" fmla="*/ 503216 h 503216"/>
                <a:gd name="connsiteX3" fmla="*/ 0 w 1416380"/>
                <a:gd name="connsiteY3" fmla="*/ 503216 h 503216"/>
                <a:gd name="connsiteX0-1" fmla="*/ 0 w 1868818"/>
                <a:gd name="connsiteY0-2" fmla="*/ 503216 h 503216"/>
                <a:gd name="connsiteX1-3" fmla="*/ 1868818 w 1868818"/>
                <a:gd name="connsiteY1-4" fmla="*/ 0 h 503216"/>
                <a:gd name="connsiteX2-5" fmla="*/ 1416380 w 1868818"/>
                <a:gd name="connsiteY2-6" fmla="*/ 503216 h 503216"/>
                <a:gd name="connsiteX3-7" fmla="*/ 0 w 1868818"/>
                <a:gd name="connsiteY3-8" fmla="*/ 503216 h 503216"/>
                <a:gd name="connsiteX0-9" fmla="*/ 0 w 1868818"/>
                <a:gd name="connsiteY0-10" fmla="*/ 503216 h 503216"/>
                <a:gd name="connsiteX1-11" fmla="*/ 1868818 w 1868818"/>
                <a:gd name="connsiteY1-12" fmla="*/ 0 h 503216"/>
                <a:gd name="connsiteX2-13" fmla="*/ 1416380 w 1868818"/>
                <a:gd name="connsiteY2-14" fmla="*/ 503216 h 503216"/>
                <a:gd name="connsiteX3-15" fmla="*/ 0 w 1868818"/>
                <a:gd name="connsiteY3-16" fmla="*/ 503216 h 503216"/>
                <a:gd name="connsiteX0-17" fmla="*/ 0 w 1868818"/>
                <a:gd name="connsiteY0-18" fmla="*/ 503216 h 503216"/>
                <a:gd name="connsiteX1-19" fmla="*/ 1868818 w 1868818"/>
                <a:gd name="connsiteY1-20" fmla="*/ 0 h 503216"/>
                <a:gd name="connsiteX2-21" fmla="*/ 1416380 w 1868818"/>
                <a:gd name="connsiteY2-22" fmla="*/ 503216 h 503216"/>
                <a:gd name="connsiteX3-23" fmla="*/ 0 w 1868818"/>
                <a:gd name="connsiteY3-24" fmla="*/ 503216 h 503216"/>
                <a:gd name="connsiteX0-25" fmla="*/ 0 w 1868818"/>
                <a:gd name="connsiteY0-26" fmla="*/ 503216 h 503216"/>
                <a:gd name="connsiteX1-27" fmla="*/ 1868818 w 1868818"/>
                <a:gd name="connsiteY1-28" fmla="*/ 0 h 503216"/>
                <a:gd name="connsiteX2-29" fmla="*/ 1278267 w 1868818"/>
                <a:gd name="connsiteY2-30" fmla="*/ 488929 h 503216"/>
                <a:gd name="connsiteX3-31" fmla="*/ 0 w 1868818"/>
                <a:gd name="connsiteY3-32" fmla="*/ 503216 h 503216"/>
                <a:gd name="connsiteX0-33" fmla="*/ 0 w 1868818"/>
                <a:gd name="connsiteY0-34" fmla="*/ 503216 h 503216"/>
                <a:gd name="connsiteX1-35" fmla="*/ 1868818 w 1868818"/>
                <a:gd name="connsiteY1-36" fmla="*/ 0 h 503216"/>
                <a:gd name="connsiteX2-37" fmla="*/ 1278267 w 1868818"/>
                <a:gd name="connsiteY2-38" fmla="*/ 488929 h 503216"/>
                <a:gd name="connsiteX3-39" fmla="*/ 0 w 1868818"/>
                <a:gd name="connsiteY3-40" fmla="*/ 503216 h 503216"/>
                <a:gd name="connsiteX0-41" fmla="*/ 0 w 1868818"/>
                <a:gd name="connsiteY0-42" fmla="*/ 503216 h 503216"/>
                <a:gd name="connsiteX1-43" fmla="*/ 1868818 w 1868818"/>
                <a:gd name="connsiteY1-44" fmla="*/ 0 h 503216"/>
                <a:gd name="connsiteX2-45" fmla="*/ 1278267 w 1868818"/>
                <a:gd name="connsiteY2-46" fmla="*/ 488929 h 503216"/>
                <a:gd name="connsiteX3-47" fmla="*/ 0 w 1868818"/>
                <a:gd name="connsiteY3-48" fmla="*/ 503216 h 503216"/>
              </a:gdLst>
              <a:ahLst/>
              <a:cxnLst>
                <a:cxn ang="0">
                  <a:pos x="connsiteX0-1" y="connsiteY0-2"/>
                </a:cxn>
                <a:cxn ang="0">
                  <a:pos x="connsiteX1-3" y="connsiteY1-4"/>
                </a:cxn>
                <a:cxn ang="0">
                  <a:pos x="connsiteX2-5" y="connsiteY2-6"/>
                </a:cxn>
                <a:cxn ang="0">
                  <a:pos x="connsiteX3-7" y="connsiteY3-8"/>
                </a:cxn>
              </a:cxnLst>
              <a:rect l="l" t="t" r="r" b="b"/>
              <a:pathLst>
                <a:path w="1868818" h="503216">
                  <a:moveTo>
                    <a:pt x="0" y="503216"/>
                  </a:moveTo>
                  <a:cubicBezTo>
                    <a:pt x="718189" y="378340"/>
                    <a:pt x="1136341" y="320139"/>
                    <a:pt x="1868818" y="0"/>
                  </a:cubicBezTo>
                  <a:cubicBezTo>
                    <a:pt x="1676731" y="248701"/>
                    <a:pt x="1541792" y="421203"/>
                    <a:pt x="1278267" y="488929"/>
                  </a:cubicBezTo>
                  <a:lnTo>
                    <a:pt x="0" y="503216"/>
                  </a:lnTo>
                  <a:close/>
                </a:path>
              </a:pathLst>
            </a:custGeom>
            <a:gradFill>
              <a:gsLst>
                <a:gs pos="0">
                  <a:srgbClr val="002060">
                    <a:alpha val="35000"/>
                  </a:srgbClr>
                </a:gs>
                <a:gs pos="89000">
                  <a:srgbClr val="004E99">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等腰三角形 120"/>
            <p:cNvSpPr/>
            <p:nvPr>
              <p:custDataLst>
                <p:tags r:id="rId11"/>
              </p:custDataLst>
            </p:nvPr>
          </p:nvSpPr>
          <p:spPr>
            <a:xfrm rot="16200000" flipV="1">
              <a:off x="5542032" y="3745279"/>
              <a:ext cx="1140513" cy="517504"/>
            </a:xfrm>
            <a:custGeom>
              <a:avLst/>
              <a:gdLst>
                <a:gd name="connsiteX0" fmla="*/ 0 w 830950"/>
                <a:gd name="connsiteY0" fmla="*/ 503216 h 503216"/>
                <a:gd name="connsiteX1" fmla="*/ 381348 w 830950"/>
                <a:gd name="connsiteY1" fmla="*/ 0 h 503216"/>
                <a:gd name="connsiteX2" fmla="*/ 830950 w 830950"/>
                <a:gd name="connsiteY2" fmla="*/ 503216 h 503216"/>
                <a:gd name="connsiteX3" fmla="*/ 0 w 830950"/>
                <a:gd name="connsiteY3" fmla="*/ 503216 h 503216"/>
                <a:gd name="connsiteX0-1" fmla="*/ 0 w 830950"/>
                <a:gd name="connsiteY0-2" fmla="*/ 503216 h 503216"/>
                <a:gd name="connsiteX1-3" fmla="*/ 381348 w 830950"/>
                <a:gd name="connsiteY1-4" fmla="*/ 0 h 503216"/>
                <a:gd name="connsiteX2-5" fmla="*/ 830950 w 830950"/>
                <a:gd name="connsiteY2-6" fmla="*/ 503216 h 503216"/>
                <a:gd name="connsiteX3-7" fmla="*/ 0 w 830950"/>
                <a:gd name="connsiteY3-8" fmla="*/ 503216 h 503216"/>
                <a:gd name="connsiteX0-9" fmla="*/ 0 w 830950"/>
                <a:gd name="connsiteY0-10" fmla="*/ 503216 h 503216"/>
                <a:gd name="connsiteX1-11" fmla="*/ 381348 w 830950"/>
                <a:gd name="connsiteY1-12" fmla="*/ 0 h 503216"/>
                <a:gd name="connsiteX2-13" fmla="*/ 830950 w 830950"/>
                <a:gd name="connsiteY2-14" fmla="*/ 503216 h 503216"/>
                <a:gd name="connsiteX3-15" fmla="*/ 0 w 830950"/>
                <a:gd name="connsiteY3-16" fmla="*/ 503216 h 503216"/>
                <a:gd name="connsiteX0-17" fmla="*/ 0 w 907150"/>
                <a:gd name="connsiteY0-18" fmla="*/ 503216 h 509566"/>
                <a:gd name="connsiteX1-19" fmla="*/ 381348 w 907150"/>
                <a:gd name="connsiteY1-20" fmla="*/ 0 h 509566"/>
                <a:gd name="connsiteX2-21" fmla="*/ 907150 w 907150"/>
                <a:gd name="connsiteY2-22" fmla="*/ 509566 h 509566"/>
                <a:gd name="connsiteX3-23" fmla="*/ 0 w 907150"/>
                <a:gd name="connsiteY3-24" fmla="*/ 503216 h 509566"/>
                <a:gd name="connsiteX0-25" fmla="*/ 0 w 907150"/>
                <a:gd name="connsiteY0-26" fmla="*/ 503216 h 509566"/>
                <a:gd name="connsiteX1-27" fmla="*/ 381348 w 907150"/>
                <a:gd name="connsiteY1-28" fmla="*/ 0 h 509566"/>
                <a:gd name="connsiteX2-29" fmla="*/ 907150 w 907150"/>
                <a:gd name="connsiteY2-30" fmla="*/ 509566 h 509566"/>
                <a:gd name="connsiteX3-31" fmla="*/ 0 w 907150"/>
                <a:gd name="connsiteY3-32" fmla="*/ 503216 h 509566"/>
                <a:gd name="connsiteX0-33" fmla="*/ 0 w 907150"/>
                <a:gd name="connsiteY0-34" fmla="*/ 503216 h 509566"/>
                <a:gd name="connsiteX1-35" fmla="*/ 381348 w 907150"/>
                <a:gd name="connsiteY1-36" fmla="*/ 0 h 509566"/>
                <a:gd name="connsiteX2-37" fmla="*/ 907150 w 907150"/>
                <a:gd name="connsiteY2-38" fmla="*/ 509566 h 509566"/>
                <a:gd name="connsiteX3-39" fmla="*/ 0 w 907150"/>
                <a:gd name="connsiteY3-40" fmla="*/ 503216 h 509566"/>
                <a:gd name="connsiteX0-41" fmla="*/ 0 w 907150"/>
                <a:gd name="connsiteY0-42" fmla="*/ 503216 h 509566"/>
                <a:gd name="connsiteX1-43" fmla="*/ 381348 w 907150"/>
                <a:gd name="connsiteY1-44" fmla="*/ 0 h 509566"/>
                <a:gd name="connsiteX2-45" fmla="*/ 907150 w 907150"/>
                <a:gd name="connsiteY2-46" fmla="*/ 509566 h 509566"/>
                <a:gd name="connsiteX3-47" fmla="*/ 0 w 907150"/>
                <a:gd name="connsiteY3-48" fmla="*/ 503216 h 509566"/>
                <a:gd name="connsiteX0-49" fmla="*/ 0 w 907150"/>
                <a:gd name="connsiteY0-50" fmla="*/ 503216 h 509566"/>
                <a:gd name="connsiteX1-51" fmla="*/ 381348 w 907150"/>
                <a:gd name="connsiteY1-52" fmla="*/ 0 h 509566"/>
                <a:gd name="connsiteX2-53" fmla="*/ 907150 w 907150"/>
                <a:gd name="connsiteY2-54" fmla="*/ 509566 h 509566"/>
                <a:gd name="connsiteX3-55" fmla="*/ 0 w 907150"/>
                <a:gd name="connsiteY3-56" fmla="*/ 503216 h 509566"/>
                <a:gd name="connsiteX0-57" fmla="*/ 0 w 1059550"/>
                <a:gd name="connsiteY0-58" fmla="*/ 503216 h 509566"/>
                <a:gd name="connsiteX1-59" fmla="*/ 533748 w 1059550"/>
                <a:gd name="connsiteY1-60" fmla="*/ 0 h 509566"/>
                <a:gd name="connsiteX2-61" fmla="*/ 1059550 w 1059550"/>
                <a:gd name="connsiteY2-62" fmla="*/ 509566 h 509566"/>
                <a:gd name="connsiteX3-63" fmla="*/ 0 w 1059550"/>
                <a:gd name="connsiteY3-64" fmla="*/ 503216 h 509566"/>
                <a:gd name="connsiteX0-65" fmla="*/ 0 w 1140513"/>
                <a:gd name="connsiteY0-66" fmla="*/ 517504 h 517504"/>
                <a:gd name="connsiteX1-67" fmla="*/ 614711 w 1140513"/>
                <a:gd name="connsiteY1-68" fmla="*/ 0 h 517504"/>
                <a:gd name="connsiteX2-69" fmla="*/ 1140513 w 1140513"/>
                <a:gd name="connsiteY2-70" fmla="*/ 509566 h 517504"/>
                <a:gd name="connsiteX3-71" fmla="*/ 0 w 1140513"/>
                <a:gd name="connsiteY3-72" fmla="*/ 517504 h 517504"/>
                <a:gd name="connsiteX0-73" fmla="*/ 0 w 1140513"/>
                <a:gd name="connsiteY0-74" fmla="*/ 517504 h 517504"/>
                <a:gd name="connsiteX1-75" fmla="*/ 614711 w 1140513"/>
                <a:gd name="connsiteY1-76" fmla="*/ 0 h 517504"/>
                <a:gd name="connsiteX2-77" fmla="*/ 1140513 w 1140513"/>
                <a:gd name="connsiteY2-78" fmla="*/ 509566 h 517504"/>
                <a:gd name="connsiteX3-79" fmla="*/ 0 w 1140513"/>
                <a:gd name="connsiteY3-80" fmla="*/ 517504 h 517504"/>
              </a:gdLst>
              <a:ahLst/>
              <a:cxnLst>
                <a:cxn ang="0">
                  <a:pos x="connsiteX0-1" y="connsiteY0-2"/>
                </a:cxn>
                <a:cxn ang="0">
                  <a:pos x="connsiteX1-3" y="connsiteY1-4"/>
                </a:cxn>
                <a:cxn ang="0">
                  <a:pos x="connsiteX2-5" y="connsiteY2-6"/>
                </a:cxn>
                <a:cxn ang="0">
                  <a:pos x="connsiteX3-7" y="connsiteY3-8"/>
                </a:cxn>
              </a:cxnLst>
              <a:rect l="l" t="t" r="r" b="b"/>
              <a:pathLst>
                <a:path w="1140513" h="517504">
                  <a:moveTo>
                    <a:pt x="0" y="517504"/>
                  </a:moveTo>
                  <a:cubicBezTo>
                    <a:pt x="328729" y="365640"/>
                    <a:pt x="493945" y="218539"/>
                    <a:pt x="614711" y="0"/>
                  </a:cubicBezTo>
                  <a:cubicBezTo>
                    <a:pt x="732828" y="218539"/>
                    <a:pt x="857296" y="386277"/>
                    <a:pt x="1140513" y="509566"/>
                  </a:cubicBezTo>
                  <a:lnTo>
                    <a:pt x="0" y="517504"/>
                  </a:lnTo>
                  <a:close/>
                </a:path>
              </a:pathLst>
            </a:custGeom>
            <a:gradFill>
              <a:gsLst>
                <a:gs pos="0">
                  <a:srgbClr val="002060">
                    <a:alpha val="35000"/>
                  </a:srgbClr>
                </a:gs>
                <a:gs pos="89000">
                  <a:srgbClr val="004E99">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等腰三角形 8"/>
            <p:cNvSpPr/>
            <p:nvPr>
              <p:custDataLst>
                <p:tags r:id="rId12"/>
              </p:custDataLst>
            </p:nvPr>
          </p:nvSpPr>
          <p:spPr>
            <a:xfrm rot="16200000" flipV="1">
              <a:off x="5160801" y="4698397"/>
              <a:ext cx="1902156" cy="507979"/>
            </a:xfrm>
            <a:custGeom>
              <a:avLst/>
              <a:gdLst>
                <a:gd name="connsiteX0" fmla="*/ 0 w 1416380"/>
                <a:gd name="connsiteY0" fmla="*/ 503216 h 503216"/>
                <a:gd name="connsiteX1" fmla="*/ 1416380 w 1416380"/>
                <a:gd name="connsiteY1" fmla="*/ 0 h 503216"/>
                <a:gd name="connsiteX2" fmla="*/ 1416380 w 1416380"/>
                <a:gd name="connsiteY2" fmla="*/ 503216 h 503216"/>
                <a:gd name="connsiteX3" fmla="*/ 0 w 1416380"/>
                <a:gd name="connsiteY3" fmla="*/ 503216 h 503216"/>
                <a:gd name="connsiteX0-1" fmla="*/ 0 w 1868818"/>
                <a:gd name="connsiteY0-2" fmla="*/ 503216 h 503216"/>
                <a:gd name="connsiteX1-3" fmla="*/ 1868818 w 1868818"/>
                <a:gd name="connsiteY1-4" fmla="*/ 0 h 503216"/>
                <a:gd name="connsiteX2-5" fmla="*/ 1416380 w 1868818"/>
                <a:gd name="connsiteY2-6" fmla="*/ 503216 h 503216"/>
                <a:gd name="connsiteX3-7" fmla="*/ 0 w 1868818"/>
                <a:gd name="connsiteY3-8" fmla="*/ 503216 h 503216"/>
                <a:gd name="connsiteX0-9" fmla="*/ 0 w 1868818"/>
                <a:gd name="connsiteY0-10" fmla="*/ 503216 h 503216"/>
                <a:gd name="connsiteX1-11" fmla="*/ 1868818 w 1868818"/>
                <a:gd name="connsiteY1-12" fmla="*/ 0 h 503216"/>
                <a:gd name="connsiteX2-13" fmla="*/ 1416380 w 1868818"/>
                <a:gd name="connsiteY2-14" fmla="*/ 503216 h 503216"/>
                <a:gd name="connsiteX3-15" fmla="*/ 0 w 1868818"/>
                <a:gd name="connsiteY3-16" fmla="*/ 503216 h 503216"/>
                <a:gd name="connsiteX0-17" fmla="*/ 0 w 1868818"/>
                <a:gd name="connsiteY0-18" fmla="*/ 503216 h 503216"/>
                <a:gd name="connsiteX1-19" fmla="*/ 1868818 w 1868818"/>
                <a:gd name="connsiteY1-20" fmla="*/ 0 h 503216"/>
                <a:gd name="connsiteX2-21" fmla="*/ 1416380 w 1868818"/>
                <a:gd name="connsiteY2-22" fmla="*/ 503216 h 503216"/>
                <a:gd name="connsiteX3-23" fmla="*/ 0 w 1868818"/>
                <a:gd name="connsiteY3-24" fmla="*/ 503216 h 503216"/>
                <a:gd name="connsiteX0-25" fmla="*/ 0 w 1868818"/>
                <a:gd name="connsiteY0-26" fmla="*/ 503216 h 503216"/>
                <a:gd name="connsiteX1-27" fmla="*/ 1868818 w 1868818"/>
                <a:gd name="connsiteY1-28" fmla="*/ 0 h 503216"/>
                <a:gd name="connsiteX2-29" fmla="*/ 1278267 w 1868818"/>
                <a:gd name="connsiteY2-30" fmla="*/ 488929 h 503216"/>
                <a:gd name="connsiteX3-31" fmla="*/ 0 w 1868818"/>
                <a:gd name="connsiteY3-32" fmla="*/ 503216 h 503216"/>
                <a:gd name="connsiteX0-33" fmla="*/ 0 w 1868818"/>
                <a:gd name="connsiteY0-34" fmla="*/ 503216 h 503216"/>
                <a:gd name="connsiteX1-35" fmla="*/ 1868818 w 1868818"/>
                <a:gd name="connsiteY1-36" fmla="*/ 0 h 503216"/>
                <a:gd name="connsiteX2-37" fmla="*/ 1278267 w 1868818"/>
                <a:gd name="connsiteY2-38" fmla="*/ 488929 h 503216"/>
                <a:gd name="connsiteX3-39" fmla="*/ 0 w 1868818"/>
                <a:gd name="connsiteY3-40" fmla="*/ 503216 h 503216"/>
                <a:gd name="connsiteX0-41" fmla="*/ 0 w 1868818"/>
                <a:gd name="connsiteY0-42" fmla="*/ 503216 h 503216"/>
                <a:gd name="connsiteX1-43" fmla="*/ 1868818 w 1868818"/>
                <a:gd name="connsiteY1-44" fmla="*/ 0 h 503216"/>
                <a:gd name="connsiteX2-45" fmla="*/ 1278267 w 1868818"/>
                <a:gd name="connsiteY2-46" fmla="*/ 488929 h 503216"/>
                <a:gd name="connsiteX3-47" fmla="*/ 0 w 1868818"/>
                <a:gd name="connsiteY3-48" fmla="*/ 503216 h 503216"/>
                <a:gd name="connsiteX0-49" fmla="*/ 0 w 1902156"/>
                <a:gd name="connsiteY0-50" fmla="*/ 507979 h 507979"/>
                <a:gd name="connsiteX1-51" fmla="*/ 1902156 w 1902156"/>
                <a:gd name="connsiteY1-52" fmla="*/ 0 h 507979"/>
                <a:gd name="connsiteX2-53" fmla="*/ 1278267 w 1902156"/>
                <a:gd name="connsiteY2-54" fmla="*/ 493692 h 507979"/>
                <a:gd name="connsiteX3-55" fmla="*/ 0 w 1902156"/>
                <a:gd name="connsiteY3-56" fmla="*/ 507979 h 507979"/>
                <a:gd name="connsiteX0-57" fmla="*/ 0 w 1902156"/>
                <a:gd name="connsiteY0-58" fmla="*/ 507979 h 507979"/>
                <a:gd name="connsiteX1-59" fmla="*/ 1902156 w 1902156"/>
                <a:gd name="connsiteY1-60" fmla="*/ 0 h 507979"/>
                <a:gd name="connsiteX2-61" fmla="*/ 1278267 w 1902156"/>
                <a:gd name="connsiteY2-62" fmla="*/ 493692 h 507979"/>
                <a:gd name="connsiteX3-63" fmla="*/ 0 w 1902156"/>
                <a:gd name="connsiteY3-64" fmla="*/ 507979 h 507979"/>
              </a:gdLst>
              <a:ahLst/>
              <a:cxnLst>
                <a:cxn ang="0">
                  <a:pos x="connsiteX0-1" y="connsiteY0-2"/>
                </a:cxn>
                <a:cxn ang="0">
                  <a:pos x="connsiteX1-3" y="connsiteY1-4"/>
                </a:cxn>
                <a:cxn ang="0">
                  <a:pos x="connsiteX2-5" y="connsiteY2-6"/>
                </a:cxn>
                <a:cxn ang="0">
                  <a:pos x="connsiteX3-7" y="connsiteY3-8"/>
                </a:cxn>
              </a:cxnLst>
              <a:rect l="l" t="t" r="r" b="b"/>
              <a:pathLst>
                <a:path w="1902156" h="507979">
                  <a:moveTo>
                    <a:pt x="0" y="507979"/>
                  </a:moveTo>
                  <a:cubicBezTo>
                    <a:pt x="718189" y="383103"/>
                    <a:pt x="1169679" y="320139"/>
                    <a:pt x="1902156" y="0"/>
                  </a:cubicBezTo>
                  <a:cubicBezTo>
                    <a:pt x="1829131" y="148688"/>
                    <a:pt x="1541792" y="425966"/>
                    <a:pt x="1278267" y="493692"/>
                  </a:cubicBezTo>
                  <a:lnTo>
                    <a:pt x="0" y="507979"/>
                  </a:lnTo>
                  <a:close/>
                </a:path>
              </a:pathLst>
            </a:custGeom>
            <a:gradFill>
              <a:gsLst>
                <a:gs pos="0">
                  <a:srgbClr val="002060">
                    <a:alpha val="35000"/>
                  </a:srgbClr>
                </a:gs>
                <a:gs pos="89000">
                  <a:srgbClr val="004E99">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Box 33"/>
          <p:cNvSpPr txBox="1">
            <a:spLocks noChangeArrowheads="1"/>
          </p:cNvSpPr>
          <p:nvPr>
            <p:custDataLst>
              <p:tags r:id="rId9"/>
            </p:custDataLst>
          </p:nvPr>
        </p:nvSpPr>
        <p:spPr bwMode="auto">
          <a:xfrm>
            <a:off x="270640" y="936064"/>
            <a:ext cx="8548028" cy="783590"/>
          </a:xfrm>
          <a:prstGeom prst="rect">
            <a:avLst/>
          </a:prstGeom>
        </p:spPr>
        <p:txBody>
          <a:bodyPr wrap="square">
            <a:spAutoFit/>
          </a:bodyPr>
          <a:lstStyle>
            <a:defPPr>
              <a:defRPr lang="zh-CN"/>
            </a:defPPr>
            <a:lvl1pPr marL="214630" indent="-274320">
              <a:lnSpc>
                <a:spcPct val="125000"/>
              </a:lnSpc>
              <a:spcBef>
                <a:spcPts val="600"/>
              </a:spcBef>
              <a:buFont typeface="Wingdings" panose="05000000000000000000" pitchFamily="2" charset="2"/>
              <a:buChar char="v"/>
              <a:defRPr b="1">
                <a:solidFill>
                  <a:schemeClr val="tx1">
                    <a:lumMod val="85000"/>
                    <a:lumOff val="15000"/>
                  </a:schemeClr>
                </a:solidFill>
                <a:latin typeface="微软雅黑" panose="020B0503020204020204" charset="-122"/>
                <a:ea typeface="微软雅黑" panose="020B0503020204020204" charset="-122"/>
              </a:defRPr>
            </a:lvl1pPr>
          </a:lstStyle>
          <a:p>
            <a:pPr>
              <a:buFont typeface="Wingdings" panose="05000000000000000000" charset="0"/>
              <a:buChar char="l"/>
            </a:pPr>
            <a:r>
              <a:rPr lang="zh-CN" altLang="en-US" sz="1600" b="0" dirty="0"/>
              <a:t>液相法</a:t>
            </a:r>
            <a:r>
              <a:rPr lang="zh-CN" altLang="en-US" sz="1600" b="0" dirty="0">
                <a:solidFill>
                  <a:srgbClr val="C00000"/>
                </a:solidFill>
              </a:rPr>
              <a:t>原位生长</a:t>
            </a:r>
            <a:r>
              <a:rPr lang="zh-CN" altLang="en-US" sz="1600" b="0" dirty="0"/>
              <a:t>钙钛矿厚光敏层，实现芯片与材料</a:t>
            </a:r>
            <a:r>
              <a:rPr lang="zh-CN" altLang="en-US" sz="1600" b="0" dirty="0">
                <a:solidFill>
                  <a:srgbClr val="C00000"/>
                </a:solidFill>
              </a:rPr>
              <a:t>键合集成</a:t>
            </a:r>
            <a:endParaRPr lang="en-US" altLang="zh-CN" sz="1600" b="0" dirty="0">
              <a:solidFill>
                <a:srgbClr val="FF0000"/>
              </a:solidFill>
            </a:endParaRPr>
          </a:p>
          <a:p>
            <a:pPr>
              <a:buFont typeface="Wingdings" panose="05000000000000000000" charset="0"/>
              <a:buChar char="l"/>
            </a:pPr>
            <a:r>
              <a:rPr lang="zh-CN" altLang="en-US" sz="1600" b="0" dirty="0"/>
              <a:t>直接型</a:t>
            </a:r>
            <a:r>
              <a:rPr lang="en-US" altLang="zh-CN" sz="1600" b="0" dirty="0"/>
              <a:t>X</a:t>
            </a:r>
            <a:r>
              <a:rPr lang="zh-CN" altLang="en-US" sz="1600" b="0" dirty="0"/>
              <a:t>射线探测面板器件结构，射线探测及信号收集读出</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Topmetal</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sz="2800" b="1" dirty="0">
                <a:latin typeface="微软雅黑" panose="020B0503020204020204" charset="-122"/>
                <a:ea typeface="微软雅黑" panose="020B0503020204020204" charset="-122"/>
                <a:cs typeface="微软雅黑" panose="020B0503020204020204" charset="-122"/>
                <a:sym typeface="+mn-ea"/>
              </a:rPr>
              <a:t>钙钛矿X射线平板探测器</a:t>
            </a:r>
          </a:p>
        </p:txBody>
      </p:sp>
      <p:sp>
        <p:nvSpPr>
          <p:cNvPr id="32" name="矩形 31"/>
          <p:cNvSpPr/>
          <p:nvPr>
            <p:custDataLst>
              <p:tags r:id="rId1"/>
            </p:custDataLst>
          </p:nvPr>
        </p:nvSpPr>
        <p:spPr>
          <a:xfrm>
            <a:off x="5292090" y="2212340"/>
            <a:ext cx="3650615" cy="3959860"/>
          </a:xfrm>
          <a:prstGeom prst="rect">
            <a:avLst/>
          </a:prstGeom>
          <a:ln w="22225">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41" name="矩形 40"/>
          <p:cNvSpPr/>
          <p:nvPr>
            <p:custDataLst>
              <p:tags r:id="rId2"/>
            </p:custDataLst>
          </p:nvPr>
        </p:nvSpPr>
        <p:spPr>
          <a:xfrm>
            <a:off x="177165" y="2212975"/>
            <a:ext cx="5437505" cy="3959860"/>
          </a:xfrm>
          <a:prstGeom prst="rect">
            <a:avLst/>
          </a:prstGeom>
          <a:ln w="22225">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42" name="文本框 41"/>
          <p:cNvSpPr txBox="1"/>
          <p:nvPr>
            <p:custDataLst>
              <p:tags r:id="rId3"/>
            </p:custDataLst>
          </p:nvPr>
        </p:nvSpPr>
        <p:spPr>
          <a:xfrm>
            <a:off x="395786" y="1124585"/>
            <a:ext cx="8569598" cy="629920"/>
          </a:xfrm>
          <a:prstGeom prst="rect">
            <a:avLst/>
          </a:prstGeom>
          <a:noFill/>
        </p:spPr>
        <p:txBody>
          <a:bodyPr wrap="square" rtlCol="0">
            <a:spAutoFit/>
            <a:scene3d>
              <a:camera prst="orthographicFront"/>
              <a:lightRig rig="threePt" dir="t"/>
            </a:scene3d>
          </a:bodyPr>
          <a:lstStyle/>
          <a:p>
            <a:pPr indent="0" fontAlgn="auto">
              <a:lnSpc>
                <a:spcPct val="125000"/>
              </a:lnSpc>
              <a:buFont typeface="Wingdings" panose="05000000000000000000" charset="0"/>
              <a:buNone/>
            </a:pPr>
            <a:r>
              <a:rPr lang="zh-CN" altLang="en-US" sz="1400" dirty="0">
                <a:solidFill>
                  <a:schemeClr val="tx1"/>
                </a:solidFill>
                <a:latin typeface="微软雅黑" panose="020B0503020204020204" charset="-122"/>
                <a:ea typeface="微软雅黑" panose="020B0503020204020204" charset="-122"/>
              </a:rPr>
              <a:t>克服钙钛矿漏电流的问题，同时设计</a:t>
            </a:r>
            <a:r>
              <a:rPr lang="zh-CN" sz="1400" dirty="0">
                <a:solidFill>
                  <a:srgbClr val="C00000"/>
                </a:solidFill>
                <a:latin typeface="微软雅黑" panose="020B0503020204020204" charset="-122"/>
                <a:ea typeface="微软雅黑" panose="020B0503020204020204" charset="-122"/>
              </a:rPr>
              <a:t>高信噪比</a:t>
            </a:r>
            <a:r>
              <a:rPr lang="zh-CN" altLang="en-US" sz="1400" dirty="0">
                <a:solidFill>
                  <a:schemeClr val="tx1"/>
                </a:solidFill>
                <a:latin typeface="微软雅黑" panose="020B0503020204020204" charset="-122"/>
                <a:ea typeface="微软雅黑" panose="020B0503020204020204" charset="-122"/>
              </a:rPr>
              <a:t>的</a:t>
            </a:r>
            <a:r>
              <a:rPr lang="en-US" altLang="zh-CN" sz="1400" dirty="0">
                <a:solidFill>
                  <a:schemeClr val="tx1"/>
                </a:solidFill>
                <a:latin typeface="微软雅黑" panose="020B0503020204020204" charset="-122"/>
                <a:ea typeface="微软雅黑" panose="020B0503020204020204" charset="-122"/>
              </a:rPr>
              <a:t>CMOS</a:t>
            </a:r>
            <a:r>
              <a:rPr lang="zh-CN" altLang="en-US" sz="1400" dirty="0">
                <a:solidFill>
                  <a:schemeClr val="tx1"/>
                </a:solidFill>
                <a:latin typeface="微软雅黑" panose="020B0503020204020204" charset="-122"/>
                <a:ea typeface="微软雅黑" panose="020B0503020204020204" charset="-122"/>
              </a:rPr>
              <a:t>像素电路，实现</a:t>
            </a:r>
            <a:r>
              <a:rPr lang="zh-CN" sz="1400" dirty="0">
                <a:solidFill>
                  <a:srgbClr val="C00000"/>
                </a:solidFill>
                <a:latin typeface="微软雅黑" panose="020B0503020204020204" charset="-122"/>
                <a:ea typeface="微软雅黑" panose="020B0503020204020204" charset="-122"/>
              </a:rPr>
              <a:t>低剂量</a:t>
            </a:r>
            <a:r>
              <a:rPr lang="en-US" altLang="zh-CN" sz="1400" dirty="0">
                <a:solidFill>
                  <a:schemeClr val="tx1"/>
                </a:solidFill>
                <a:latin typeface="微软雅黑" panose="020B0503020204020204" charset="-122"/>
                <a:ea typeface="微软雅黑" panose="020B0503020204020204" charset="-122"/>
              </a:rPr>
              <a:t>X</a:t>
            </a:r>
            <a:r>
              <a:rPr lang="zh-CN" altLang="en-US" sz="1400" dirty="0">
                <a:solidFill>
                  <a:schemeClr val="tx1"/>
                </a:solidFill>
                <a:latin typeface="微软雅黑" panose="020B0503020204020204" charset="-122"/>
                <a:ea typeface="微软雅黑" panose="020B0503020204020204" charset="-122"/>
              </a:rPr>
              <a:t>射线成像</a:t>
            </a:r>
          </a:p>
          <a:p>
            <a:pPr fontAlgn="auto">
              <a:lnSpc>
                <a:spcPct val="125000"/>
              </a:lnSpc>
            </a:pPr>
            <a:endParaRPr lang="zh-CN" altLang="en-US" sz="1400" dirty="0">
              <a:solidFill>
                <a:schemeClr val="tx1"/>
              </a:solidFill>
              <a:latin typeface="微软雅黑" panose="020B0503020204020204" charset="-122"/>
              <a:ea typeface="微软雅黑" panose="020B0503020204020204" charset="-122"/>
            </a:endParaRPr>
          </a:p>
        </p:txBody>
      </p:sp>
      <p:sp>
        <p:nvSpPr>
          <p:cNvPr id="108" name="矩形 107"/>
          <p:cNvSpPr/>
          <p:nvPr>
            <p:custDataLst>
              <p:tags r:id="rId4"/>
            </p:custDataLst>
          </p:nvPr>
        </p:nvSpPr>
        <p:spPr>
          <a:xfrm>
            <a:off x="1297305" y="1801317"/>
            <a:ext cx="3197860" cy="421096"/>
          </a:xfrm>
          <a:prstGeom prst="rect">
            <a:avLst/>
          </a:prstGeom>
          <a:solidFill>
            <a:srgbClr val="002060"/>
          </a:solidFill>
          <a:ln>
            <a:solidFill>
              <a:schemeClr val="accent1"/>
            </a:solidFill>
          </a:ln>
          <a:effectLst>
            <a:outerShdw blurRad="50800" dist="38100" dir="2700000" sx="102000" sy="102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lnSpc>
                <a:spcPct val="125000"/>
              </a:lnSpc>
              <a:buFont typeface="Wingdings" panose="05000000000000000000" charset="0"/>
              <a:buNone/>
            </a:pPr>
            <a:r>
              <a:rPr lang="zh-CN" altLang="en-US" b="1" dirty="0">
                <a:solidFill>
                  <a:srgbClr val="FFFF99"/>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技术</a:t>
            </a:r>
            <a:r>
              <a:rPr lang="zh-CN" b="1" dirty="0">
                <a:solidFill>
                  <a:srgbClr val="FFFF99"/>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一</a:t>
            </a:r>
            <a:r>
              <a:rPr lang="zh-CN"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：自适应漏电流补偿</a:t>
            </a:r>
            <a:endParaRPr lang="zh-CN" altLang="en-US" b="1" dirty="0">
              <a:ln w="0" cmpd="sng">
                <a:solidFill>
                  <a:srgbClr val="00274E"/>
                </a:solidFill>
                <a:prstDash val="solid"/>
              </a:ln>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endParaRPr>
          </a:p>
        </p:txBody>
      </p:sp>
      <p:pic>
        <p:nvPicPr>
          <p:cNvPr id="109" name="图片 20" descr="像素电路结构"/>
          <p:cNvPicPr>
            <a:picLocks noChangeAspect="1"/>
          </p:cNvPicPr>
          <p:nvPr>
            <p:custDataLst>
              <p:tags r:id="rId5"/>
            </p:custDataLst>
          </p:nvPr>
        </p:nvPicPr>
        <p:blipFill>
          <a:blip r:embed="rId12" cstate="print"/>
          <a:stretch>
            <a:fillRect/>
          </a:stretch>
        </p:blipFill>
        <p:spPr>
          <a:xfrm>
            <a:off x="258445" y="2350135"/>
            <a:ext cx="5356225" cy="3686175"/>
          </a:xfrm>
          <a:prstGeom prst="rect">
            <a:avLst/>
          </a:prstGeom>
          <a:ln>
            <a:solidFill>
              <a:schemeClr val="accent1"/>
            </a:solidFill>
          </a:ln>
        </p:spPr>
      </p:pic>
      <p:pic>
        <p:nvPicPr>
          <p:cNvPr id="110" name="图片 109"/>
          <p:cNvPicPr>
            <a:picLocks noChangeAspect="1"/>
          </p:cNvPicPr>
          <p:nvPr>
            <p:custDataLst>
              <p:tags r:id="rId6"/>
            </p:custDataLst>
          </p:nvPr>
        </p:nvPicPr>
        <p:blipFill>
          <a:blip r:embed="rId13" cstate="print"/>
          <a:stretch>
            <a:fillRect/>
          </a:stretch>
        </p:blipFill>
        <p:spPr>
          <a:xfrm>
            <a:off x="6332855" y="2339340"/>
            <a:ext cx="2156460" cy="1985010"/>
          </a:xfrm>
          <a:prstGeom prst="rect">
            <a:avLst/>
          </a:prstGeom>
          <a:ln>
            <a:solidFill>
              <a:schemeClr val="accent1"/>
            </a:solidFill>
          </a:ln>
        </p:spPr>
      </p:pic>
      <p:pic>
        <p:nvPicPr>
          <p:cNvPr id="111" name="图片 110"/>
          <p:cNvPicPr>
            <a:picLocks noChangeAspect="1"/>
          </p:cNvPicPr>
          <p:nvPr>
            <p:custDataLst>
              <p:tags r:id="rId7"/>
            </p:custDataLst>
          </p:nvPr>
        </p:nvPicPr>
        <p:blipFill>
          <a:blip r:embed="rId14" cstate="print"/>
          <a:stretch>
            <a:fillRect/>
          </a:stretch>
        </p:blipFill>
        <p:spPr>
          <a:xfrm>
            <a:off x="6293485" y="4276090"/>
            <a:ext cx="2235835" cy="1847850"/>
          </a:xfrm>
          <a:prstGeom prst="rect">
            <a:avLst/>
          </a:prstGeom>
          <a:ln>
            <a:solidFill>
              <a:schemeClr val="accent1"/>
            </a:solidFill>
          </a:ln>
        </p:spPr>
      </p:pic>
      <p:sp>
        <p:nvSpPr>
          <p:cNvPr id="112" name="文本框 111"/>
          <p:cNvSpPr txBox="1"/>
          <p:nvPr>
            <p:custDataLst>
              <p:tags r:id="rId8"/>
            </p:custDataLst>
          </p:nvPr>
        </p:nvSpPr>
        <p:spPr>
          <a:xfrm>
            <a:off x="8583930" y="2794000"/>
            <a:ext cx="403225" cy="953135"/>
          </a:xfrm>
          <a:prstGeom prst="rect">
            <a:avLst/>
          </a:prstGeom>
          <a:noFill/>
          <a:ln>
            <a:solidFill>
              <a:schemeClr val="accent1"/>
            </a:solidFill>
          </a:ln>
        </p:spPr>
        <p:txBody>
          <a:bodyPr wrap="square" rtlCol="0">
            <a:spAutoFit/>
          </a:bodyPr>
          <a:lstStyle/>
          <a:p>
            <a:r>
              <a:rPr lang="zh-CN" altLang="en-US" sz="1400">
                <a:latin typeface="微软雅黑" panose="020B0503020204020204" charset="-122"/>
                <a:ea typeface="微软雅黑" panose="020B0503020204020204" charset="-122"/>
              </a:rPr>
              <a:t>三阱隔离</a:t>
            </a:r>
          </a:p>
        </p:txBody>
      </p:sp>
      <p:sp>
        <p:nvSpPr>
          <p:cNvPr id="113" name="文本框 112"/>
          <p:cNvSpPr txBox="1"/>
          <p:nvPr>
            <p:custDataLst>
              <p:tags r:id="rId9"/>
            </p:custDataLst>
          </p:nvPr>
        </p:nvSpPr>
        <p:spPr>
          <a:xfrm>
            <a:off x="8583930" y="4615815"/>
            <a:ext cx="403225" cy="1168400"/>
          </a:xfrm>
          <a:prstGeom prst="rect">
            <a:avLst/>
          </a:prstGeom>
          <a:noFill/>
          <a:ln>
            <a:solidFill>
              <a:schemeClr val="accent1"/>
            </a:solidFill>
          </a:ln>
        </p:spPr>
        <p:txBody>
          <a:bodyPr wrap="square" rtlCol="0">
            <a:spAutoFit/>
          </a:bodyPr>
          <a:lstStyle/>
          <a:p>
            <a:r>
              <a:rPr lang="zh-CN" altLang="en-US" sz="1400">
                <a:latin typeface="微软雅黑" panose="020B0503020204020204" charset="-122"/>
                <a:ea typeface="微软雅黑" panose="020B0503020204020204" charset="-122"/>
              </a:rPr>
              <a:t>环形栅结构</a:t>
            </a:r>
          </a:p>
        </p:txBody>
      </p:sp>
      <p:sp>
        <p:nvSpPr>
          <p:cNvPr id="114" name="矩形 113"/>
          <p:cNvSpPr/>
          <p:nvPr>
            <p:custDataLst>
              <p:tags r:id="rId10"/>
            </p:custDataLst>
          </p:nvPr>
        </p:nvSpPr>
        <p:spPr>
          <a:xfrm>
            <a:off x="5826760" y="1801317"/>
            <a:ext cx="2938780" cy="421096"/>
          </a:xfrm>
          <a:prstGeom prst="rect">
            <a:avLst/>
          </a:prstGeom>
          <a:solidFill>
            <a:srgbClr val="002060"/>
          </a:solidFill>
          <a:ln>
            <a:solidFill>
              <a:schemeClr val="accent1"/>
            </a:solidFill>
          </a:ln>
          <a:effectLst>
            <a:outerShdw blurRad="50800" dist="38100" dir="2700000" sx="102000" sy="102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lnSpc>
                <a:spcPct val="125000"/>
              </a:lnSpc>
              <a:buFont typeface="Wingdings" panose="05000000000000000000" charset="0"/>
              <a:buNone/>
            </a:pPr>
            <a:r>
              <a:rPr lang="zh-CN" altLang="en-US" b="1" dirty="0">
                <a:solidFill>
                  <a:srgbClr val="FFFF99"/>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技术</a:t>
            </a:r>
            <a:r>
              <a:rPr lang="zh-CN" b="1" dirty="0">
                <a:solidFill>
                  <a:srgbClr val="FFFF99"/>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二</a:t>
            </a:r>
            <a:r>
              <a:rPr lang="zh-CN"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：噪声抑制与抗辐照</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Topmetal</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sz="2800" b="1" dirty="0">
                <a:latin typeface="微软雅黑" panose="020B0503020204020204" charset="-122"/>
                <a:ea typeface="微软雅黑" panose="020B0503020204020204" charset="-122"/>
                <a:cs typeface="微软雅黑" panose="020B0503020204020204" charset="-122"/>
                <a:sym typeface="+mn-ea"/>
              </a:rPr>
              <a:t>钙钛矿X射线平板探测器</a:t>
            </a:r>
          </a:p>
        </p:txBody>
      </p:sp>
      <p:pic>
        <p:nvPicPr>
          <p:cNvPr id="5" name="图片 10" descr="top_V3"/>
          <p:cNvPicPr>
            <a:picLocks noGrp="1" noChangeAspect="1"/>
          </p:cNvPicPr>
          <p:nvPr>
            <p:ph idx="1"/>
            <p:custDataLst>
              <p:tags r:id="rId1"/>
            </p:custDataLst>
          </p:nvPr>
        </p:nvPicPr>
        <p:blipFill>
          <a:blip r:embed="rId22" cstate="print"/>
          <a:stretch>
            <a:fillRect/>
          </a:stretch>
        </p:blipFill>
        <p:spPr>
          <a:xfrm>
            <a:off x="4058920" y="2451735"/>
            <a:ext cx="3026410" cy="2040255"/>
          </a:xfrm>
          <a:prstGeom prst="rect">
            <a:avLst/>
          </a:prstGeom>
        </p:spPr>
      </p:pic>
      <p:pic>
        <p:nvPicPr>
          <p:cNvPr id="2" name="图片 32" descr="00000000最新"/>
          <p:cNvPicPr>
            <a:picLocks noChangeAspect="1"/>
          </p:cNvPicPr>
          <p:nvPr>
            <p:custDataLst>
              <p:tags r:id="rId2"/>
            </p:custDataLst>
          </p:nvPr>
        </p:nvPicPr>
        <p:blipFill>
          <a:blip r:embed="rId23" cstate="print"/>
          <a:stretch>
            <a:fillRect/>
          </a:stretch>
        </p:blipFill>
        <p:spPr>
          <a:xfrm>
            <a:off x="4193540" y="4970612"/>
            <a:ext cx="2396490" cy="1282065"/>
          </a:xfrm>
          <a:prstGeom prst="rect">
            <a:avLst/>
          </a:prstGeom>
        </p:spPr>
      </p:pic>
      <p:pic>
        <p:nvPicPr>
          <p:cNvPr id="3" name="图片 47" descr="000000000000000000微信截图_20220312133857"/>
          <p:cNvPicPr>
            <a:picLocks noChangeAspect="1"/>
          </p:cNvPicPr>
          <p:nvPr>
            <p:custDataLst>
              <p:tags r:id="rId3"/>
            </p:custDataLst>
          </p:nvPr>
        </p:nvPicPr>
        <p:blipFill>
          <a:blip r:embed="rId24" cstate="print"/>
          <a:stretch>
            <a:fillRect/>
          </a:stretch>
        </p:blipFill>
        <p:spPr>
          <a:xfrm>
            <a:off x="7051040" y="4970612"/>
            <a:ext cx="1609090" cy="1268730"/>
          </a:xfrm>
          <a:prstGeom prst="rect">
            <a:avLst/>
          </a:prstGeom>
        </p:spPr>
      </p:pic>
      <p:sp>
        <p:nvSpPr>
          <p:cNvPr id="9" name="文本框 8"/>
          <p:cNvSpPr txBox="1"/>
          <p:nvPr>
            <p:custDataLst>
              <p:tags r:id="rId4"/>
            </p:custDataLst>
          </p:nvPr>
        </p:nvSpPr>
        <p:spPr>
          <a:xfrm>
            <a:off x="4893945" y="2152015"/>
            <a:ext cx="995680" cy="337185"/>
          </a:xfrm>
          <a:prstGeom prst="rect">
            <a:avLst/>
          </a:prstGeom>
          <a:noFill/>
        </p:spPr>
        <p:txBody>
          <a:bodyPr wrap="none" rtlCol="0">
            <a:spAutoFit/>
          </a:bodyPr>
          <a:lstStyle/>
          <a:p>
            <a:r>
              <a:rPr lang="zh-CN" sz="1600" b="1"/>
              <a:t>高速读出</a:t>
            </a:r>
          </a:p>
        </p:txBody>
      </p:sp>
      <p:sp>
        <p:nvSpPr>
          <p:cNvPr id="27" name="文本框 26"/>
          <p:cNvSpPr txBox="1"/>
          <p:nvPr>
            <p:custDataLst>
              <p:tags r:id="rId5"/>
            </p:custDataLst>
          </p:nvPr>
        </p:nvSpPr>
        <p:spPr>
          <a:xfrm>
            <a:off x="4690745" y="4583262"/>
            <a:ext cx="1198880" cy="337185"/>
          </a:xfrm>
          <a:prstGeom prst="rect">
            <a:avLst/>
          </a:prstGeom>
          <a:noFill/>
        </p:spPr>
        <p:txBody>
          <a:bodyPr wrap="none" rtlCol="0">
            <a:spAutoFit/>
          </a:bodyPr>
          <a:lstStyle/>
          <a:p>
            <a:r>
              <a:rPr lang="zh-CN" altLang="en-US" sz="1600" b="1"/>
              <a:t>数模转换器</a:t>
            </a:r>
          </a:p>
        </p:txBody>
      </p:sp>
      <p:sp>
        <p:nvSpPr>
          <p:cNvPr id="28" name="文本框 27"/>
          <p:cNvSpPr txBox="1"/>
          <p:nvPr>
            <p:custDataLst>
              <p:tags r:id="rId6"/>
            </p:custDataLst>
          </p:nvPr>
        </p:nvSpPr>
        <p:spPr>
          <a:xfrm>
            <a:off x="7206615" y="4583262"/>
            <a:ext cx="1402080" cy="337185"/>
          </a:xfrm>
          <a:prstGeom prst="rect">
            <a:avLst/>
          </a:prstGeom>
          <a:noFill/>
        </p:spPr>
        <p:txBody>
          <a:bodyPr wrap="none" rtlCol="0">
            <a:spAutoFit/>
          </a:bodyPr>
          <a:lstStyle/>
          <a:p>
            <a:r>
              <a:rPr lang="zh-CN" altLang="en-US" sz="1600" b="1"/>
              <a:t>高速并串转换</a:t>
            </a:r>
          </a:p>
        </p:txBody>
      </p:sp>
      <p:pic>
        <p:nvPicPr>
          <p:cNvPr id="29" name="图片 28"/>
          <p:cNvPicPr>
            <a:picLocks noChangeAspect="1"/>
          </p:cNvPicPr>
          <p:nvPr>
            <p:custDataLst>
              <p:tags r:id="rId7"/>
            </p:custDataLst>
          </p:nvPr>
        </p:nvPicPr>
        <p:blipFill>
          <a:blip r:embed="rId25" cstate="print"/>
          <a:stretch>
            <a:fillRect/>
          </a:stretch>
        </p:blipFill>
        <p:spPr>
          <a:xfrm>
            <a:off x="375920" y="4300220"/>
            <a:ext cx="1076325" cy="1823720"/>
          </a:xfrm>
          <a:prstGeom prst="rect">
            <a:avLst/>
          </a:prstGeom>
        </p:spPr>
      </p:pic>
      <p:pic>
        <p:nvPicPr>
          <p:cNvPr id="30" name="图片 29"/>
          <p:cNvPicPr>
            <a:picLocks noChangeAspect="1"/>
          </p:cNvPicPr>
          <p:nvPr>
            <p:custDataLst>
              <p:tags r:id="rId8"/>
            </p:custDataLst>
          </p:nvPr>
        </p:nvPicPr>
        <p:blipFill>
          <a:blip r:embed="rId25" cstate="print"/>
          <a:stretch>
            <a:fillRect/>
          </a:stretch>
        </p:blipFill>
        <p:spPr>
          <a:xfrm>
            <a:off x="1459865" y="4300220"/>
            <a:ext cx="1076325" cy="1823720"/>
          </a:xfrm>
          <a:prstGeom prst="rect">
            <a:avLst/>
          </a:prstGeom>
        </p:spPr>
      </p:pic>
      <p:pic>
        <p:nvPicPr>
          <p:cNvPr id="31" name="图片 30"/>
          <p:cNvPicPr>
            <a:picLocks noChangeAspect="1"/>
          </p:cNvPicPr>
          <p:nvPr>
            <p:custDataLst>
              <p:tags r:id="rId9"/>
            </p:custDataLst>
          </p:nvPr>
        </p:nvPicPr>
        <p:blipFill>
          <a:blip r:embed="rId25" cstate="print"/>
          <a:stretch>
            <a:fillRect/>
          </a:stretch>
        </p:blipFill>
        <p:spPr>
          <a:xfrm rot="10800000">
            <a:off x="373380" y="2508885"/>
            <a:ext cx="1076325" cy="1823720"/>
          </a:xfrm>
          <a:prstGeom prst="rect">
            <a:avLst/>
          </a:prstGeom>
        </p:spPr>
      </p:pic>
      <p:pic>
        <p:nvPicPr>
          <p:cNvPr id="33" name="图片 32"/>
          <p:cNvPicPr>
            <a:picLocks noChangeAspect="1"/>
          </p:cNvPicPr>
          <p:nvPr>
            <p:custDataLst>
              <p:tags r:id="rId10"/>
            </p:custDataLst>
          </p:nvPr>
        </p:nvPicPr>
        <p:blipFill>
          <a:blip r:embed="rId25" cstate="print"/>
          <a:stretch>
            <a:fillRect/>
          </a:stretch>
        </p:blipFill>
        <p:spPr>
          <a:xfrm rot="10800000">
            <a:off x="1460500" y="2508885"/>
            <a:ext cx="1076325" cy="1823720"/>
          </a:xfrm>
          <a:prstGeom prst="rect">
            <a:avLst/>
          </a:prstGeom>
        </p:spPr>
      </p:pic>
      <p:pic>
        <p:nvPicPr>
          <p:cNvPr id="34" name="图片 33"/>
          <p:cNvPicPr>
            <a:picLocks noChangeAspect="1"/>
          </p:cNvPicPr>
          <p:nvPr>
            <p:custDataLst>
              <p:tags r:id="rId11"/>
            </p:custDataLst>
          </p:nvPr>
        </p:nvPicPr>
        <p:blipFill>
          <a:blip r:embed="rId25" cstate="print"/>
          <a:stretch>
            <a:fillRect/>
          </a:stretch>
        </p:blipFill>
        <p:spPr>
          <a:xfrm>
            <a:off x="2531110" y="4300220"/>
            <a:ext cx="1076325" cy="1823720"/>
          </a:xfrm>
          <a:prstGeom prst="rect">
            <a:avLst/>
          </a:prstGeom>
        </p:spPr>
      </p:pic>
      <p:pic>
        <p:nvPicPr>
          <p:cNvPr id="35" name="图片 34"/>
          <p:cNvPicPr>
            <a:picLocks noChangeAspect="1"/>
          </p:cNvPicPr>
          <p:nvPr>
            <p:custDataLst>
              <p:tags r:id="rId12"/>
            </p:custDataLst>
          </p:nvPr>
        </p:nvPicPr>
        <p:blipFill>
          <a:blip r:embed="rId25" cstate="print"/>
          <a:stretch>
            <a:fillRect/>
          </a:stretch>
        </p:blipFill>
        <p:spPr>
          <a:xfrm rot="10800000">
            <a:off x="2528570" y="2508885"/>
            <a:ext cx="1076325" cy="1823720"/>
          </a:xfrm>
          <a:prstGeom prst="rect">
            <a:avLst/>
          </a:prstGeom>
        </p:spPr>
      </p:pic>
      <p:sp>
        <p:nvSpPr>
          <p:cNvPr id="17" name="文本框 16"/>
          <p:cNvSpPr txBox="1"/>
          <p:nvPr>
            <p:custDataLst>
              <p:tags r:id="rId13"/>
            </p:custDataLst>
          </p:nvPr>
        </p:nvSpPr>
        <p:spPr>
          <a:xfrm>
            <a:off x="1246505" y="2139315"/>
            <a:ext cx="1198880" cy="337185"/>
          </a:xfrm>
          <a:prstGeom prst="rect">
            <a:avLst/>
          </a:prstGeom>
          <a:noFill/>
        </p:spPr>
        <p:txBody>
          <a:bodyPr wrap="none" rtlCol="0">
            <a:spAutoFit/>
          </a:bodyPr>
          <a:lstStyle/>
          <a:p>
            <a:r>
              <a:rPr lang="zh-CN" altLang="en-US" sz="1600" b="1"/>
              <a:t>大面积拼接</a:t>
            </a:r>
          </a:p>
        </p:txBody>
      </p:sp>
      <p:sp>
        <p:nvSpPr>
          <p:cNvPr id="19" name="文本框 18"/>
          <p:cNvSpPr txBox="1"/>
          <p:nvPr>
            <p:custDataLst>
              <p:tags r:id="rId14"/>
            </p:custDataLst>
          </p:nvPr>
        </p:nvSpPr>
        <p:spPr>
          <a:xfrm>
            <a:off x="234315" y="1012825"/>
            <a:ext cx="8909050" cy="360680"/>
          </a:xfrm>
          <a:prstGeom prst="rect">
            <a:avLst/>
          </a:prstGeom>
          <a:noFill/>
        </p:spPr>
        <p:txBody>
          <a:bodyPr wrap="square" rtlCol="0">
            <a:spAutoFit/>
            <a:scene3d>
              <a:camera prst="orthographicFront"/>
              <a:lightRig rig="threePt" dir="t"/>
            </a:scene3d>
          </a:bodyPr>
          <a:lstStyle/>
          <a:p>
            <a:pPr indent="0" fontAlgn="auto">
              <a:lnSpc>
                <a:spcPct val="125000"/>
              </a:lnSpc>
              <a:buFont typeface="Wingdings" panose="05000000000000000000" charset="0"/>
              <a:buNone/>
            </a:pPr>
            <a:r>
              <a:rPr lang="zh-CN" altLang="en-US" sz="1400" dirty="0">
                <a:solidFill>
                  <a:schemeClr val="tx1"/>
                </a:solidFill>
                <a:latin typeface="微软雅黑" panose="020B0503020204020204" charset="-122"/>
                <a:ea typeface="微软雅黑" panose="020B0503020204020204" charset="-122"/>
              </a:rPr>
              <a:t>大探测灵敏区实现小死区面积，高速读出实现</a:t>
            </a:r>
            <a:r>
              <a:rPr lang="en-US" altLang="zh-CN" sz="1400" dirty="0">
                <a:solidFill>
                  <a:schemeClr val="tx1"/>
                </a:solidFill>
                <a:latin typeface="微软雅黑" panose="020B0503020204020204" charset="-122"/>
                <a:ea typeface="微软雅黑" panose="020B0503020204020204" charset="-122"/>
              </a:rPr>
              <a:t>X</a:t>
            </a:r>
            <a:r>
              <a:rPr lang="zh-CN" altLang="en-US" sz="1400" dirty="0">
                <a:solidFill>
                  <a:schemeClr val="tx1"/>
                </a:solidFill>
                <a:latin typeface="微软雅黑" panose="020B0503020204020204" charset="-122"/>
                <a:ea typeface="微软雅黑" panose="020B0503020204020204" charset="-122"/>
              </a:rPr>
              <a:t>射线探测高帧频动态成像</a:t>
            </a:r>
          </a:p>
        </p:txBody>
      </p:sp>
      <p:sp>
        <p:nvSpPr>
          <p:cNvPr id="20" name="矩形 19"/>
          <p:cNvSpPr/>
          <p:nvPr>
            <p:custDataLst>
              <p:tags r:id="rId15"/>
            </p:custDataLst>
          </p:nvPr>
        </p:nvSpPr>
        <p:spPr>
          <a:xfrm>
            <a:off x="196215" y="1995170"/>
            <a:ext cx="3566795" cy="4366260"/>
          </a:xfrm>
          <a:prstGeom prst="rect">
            <a:avLst/>
          </a:prstGeom>
          <a:noFill/>
          <a:ln w="19050">
            <a:solidFill>
              <a:srgbClr val="006881"/>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custDataLst>
              <p:tags r:id="rId16"/>
            </p:custDataLst>
          </p:nvPr>
        </p:nvSpPr>
        <p:spPr>
          <a:xfrm>
            <a:off x="4004945" y="1988941"/>
            <a:ext cx="4897755" cy="4395349"/>
          </a:xfrm>
          <a:prstGeom prst="rect">
            <a:avLst/>
          </a:prstGeom>
          <a:noFill/>
          <a:ln w="19050">
            <a:solidFill>
              <a:srgbClr val="006881"/>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左箭头 39"/>
          <p:cNvSpPr/>
          <p:nvPr>
            <p:custDataLst>
              <p:tags r:id="rId17"/>
            </p:custDataLst>
          </p:nvPr>
        </p:nvSpPr>
        <p:spPr>
          <a:xfrm rot="16200000">
            <a:off x="7842927" y="3949768"/>
            <a:ext cx="431082" cy="504604"/>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2" name="文本框 21"/>
          <p:cNvSpPr txBox="1"/>
          <p:nvPr>
            <p:custDataLst>
              <p:tags r:id="rId18"/>
            </p:custDataLst>
          </p:nvPr>
        </p:nvSpPr>
        <p:spPr>
          <a:xfrm>
            <a:off x="7020560" y="2373630"/>
            <a:ext cx="1960880" cy="1599565"/>
          </a:xfrm>
          <a:prstGeom prst="rect">
            <a:avLst/>
          </a:prstGeom>
          <a:noFill/>
        </p:spPr>
        <p:txBody>
          <a:bodyPr wrap="square" rtlCol="0" anchor="t">
            <a:spAutoFit/>
          </a:bodyPr>
          <a:lstStyle/>
          <a:p>
            <a:pPr marL="285750" indent="-285750" algn="l">
              <a:buFont typeface="Wingdings" panose="05000000000000000000" charset="0"/>
              <a:buChar char="Ø"/>
            </a:pPr>
            <a:r>
              <a:rPr lang="zh-CN" sz="1400" b="1">
                <a:solidFill>
                  <a:srgbClr val="C00000"/>
                </a:solidFill>
                <a:latin typeface="微软雅黑" panose="020B0503020204020204" charset="-122"/>
                <a:ea typeface="微软雅黑" panose="020B0503020204020204" charset="-122"/>
                <a:sym typeface="+mn-ea"/>
              </a:rPr>
              <a:t>减小列总线负载</a:t>
            </a:r>
            <a:r>
              <a:rPr lang="zh-CN" altLang="en-US" sz="1400" b="1">
                <a:solidFill>
                  <a:srgbClr val="C00000"/>
                </a:solidFill>
                <a:latin typeface="微软雅黑" panose="020B0503020204020204" charset="-122"/>
                <a:ea typeface="微软雅黑" panose="020B0503020204020204" charset="-122"/>
                <a:sym typeface="+mn-ea"/>
              </a:rPr>
              <a:t>与</a:t>
            </a:r>
            <a:r>
              <a:rPr lang="zh-CN" sz="1400" b="1">
                <a:solidFill>
                  <a:srgbClr val="C00000"/>
                </a:solidFill>
                <a:latin typeface="微软雅黑" panose="020B0503020204020204" charset="-122"/>
                <a:ea typeface="微软雅黑" panose="020B0503020204020204" charset="-122"/>
                <a:sym typeface="+mn-ea"/>
              </a:rPr>
              <a:t>增强驱动提高像素阵列读出速度</a:t>
            </a:r>
          </a:p>
          <a:p>
            <a:pPr marL="285750" indent="-285750" algn="l">
              <a:buFont typeface="Wingdings" panose="05000000000000000000" charset="0"/>
              <a:buChar char="Ø"/>
            </a:pPr>
            <a:endParaRPr lang="en-US" altLang="zh-CN" sz="1400" b="1">
              <a:solidFill>
                <a:srgbClr val="C00000"/>
              </a:solidFill>
              <a:sym typeface="+mn-ea"/>
            </a:endParaRPr>
          </a:p>
          <a:p>
            <a:pPr marL="285750" indent="-285750" algn="l">
              <a:buFont typeface="Wingdings" panose="05000000000000000000" charset="0"/>
              <a:buChar char="Ø"/>
            </a:pPr>
            <a:r>
              <a:rPr lang="zh-CN" altLang="en-US" sz="1400" b="1">
                <a:solidFill>
                  <a:srgbClr val="C00000"/>
                </a:solidFill>
                <a:latin typeface="微软雅黑" panose="020B0503020204020204" charset="-122"/>
                <a:ea typeface="微软雅黑" panose="020B0503020204020204" charset="-122"/>
                <a:sym typeface="+mn-ea"/>
              </a:rPr>
              <a:t>片内数字化与高速并串转换提供外围数据读出速度</a:t>
            </a:r>
          </a:p>
        </p:txBody>
      </p:sp>
      <p:sp>
        <p:nvSpPr>
          <p:cNvPr id="23" name="矩形 22"/>
          <p:cNvSpPr/>
          <p:nvPr>
            <p:custDataLst>
              <p:tags r:id="rId19"/>
            </p:custDataLst>
          </p:nvPr>
        </p:nvSpPr>
        <p:spPr>
          <a:xfrm>
            <a:off x="863600" y="1556941"/>
            <a:ext cx="2373630" cy="432000"/>
          </a:xfrm>
          <a:prstGeom prst="rect">
            <a:avLst/>
          </a:prstGeom>
          <a:solidFill>
            <a:srgbClr val="002060"/>
          </a:solidFill>
          <a:ln>
            <a:noFill/>
          </a:ln>
          <a:effectLst>
            <a:outerShdw blurRad="50800" dist="38100" dir="2700000" sx="102000" sy="102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lnSpc>
                <a:spcPct val="125000"/>
              </a:lnSpc>
              <a:buFont typeface="Wingdings" panose="05000000000000000000" charset="0"/>
              <a:buNone/>
            </a:pPr>
            <a:r>
              <a:rPr lang="zh-CN" altLang="en-US" b="1" dirty="0">
                <a:solidFill>
                  <a:srgbClr val="FFFF99"/>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技术</a:t>
            </a:r>
            <a:r>
              <a:rPr lang="zh-CN" b="1" dirty="0">
                <a:solidFill>
                  <a:srgbClr val="FFFF99"/>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一</a:t>
            </a:r>
            <a:r>
              <a:rPr lang="zh-CN"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：三边可拼接</a:t>
            </a:r>
            <a:endParaRPr lang="zh-CN" altLang="en-US" b="1" dirty="0">
              <a:ln w="0" cmpd="sng">
                <a:solidFill>
                  <a:srgbClr val="00274E"/>
                </a:solidFill>
                <a:prstDash val="solid"/>
              </a:ln>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endParaRPr>
          </a:p>
        </p:txBody>
      </p:sp>
      <p:sp>
        <p:nvSpPr>
          <p:cNvPr id="24" name="矩形 23"/>
          <p:cNvSpPr/>
          <p:nvPr>
            <p:custDataLst>
              <p:tags r:id="rId20"/>
            </p:custDataLst>
          </p:nvPr>
        </p:nvSpPr>
        <p:spPr>
          <a:xfrm>
            <a:off x="4690745" y="1556941"/>
            <a:ext cx="3449320" cy="432000"/>
          </a:xfrm>
          <a:prstGeom prst="rect">
            <a:avLst/>
          </a:prstGeom>
          <a:solidFill>
            <a:srgbClr val="002060"/>
          </a:solidFill>
          <a:ln>
            <a:noFill/>
          </a:ln>
          <a:effectLst>
            <a:outerShdw blurRad="50800" dist="38100" dir="2700000" sx="102000" sy="102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fontAlgn="auto">
              <a:lnSpc>
                <a:spcPct val="125000"/>
              </a:lnSpc>
              <a:buFont typeface="Wingdings" panose="05000000000000000000" charset="0"/>
              <a:buNone/>
            </a:pPr>
            <a:r>
              <a:rPr lang="zh-CN" altLang="en-US" b="1" dirty="0">
                <a:solidFill>
                  <a:srgbClr val="FFFF99"/>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技术</a:t>
            </a:r>
            <a:r>
              <a:rPr lang="zh-CN" b="1" dirty="0">
                <a:solidFill>
                  <a:srgbClr val="FFFF99"/>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二</a:t>
            </a:r>
            <a:r>
              <a:rPr lang="zh-CN"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：片内数字化，高速读出</a:t>
            </a:r>
            <a:endParaRPr lang="zh-CN" altLang="en-US" b="1" dirty="0">
              <a:ln w="0" cmpd="sng">
                <a:solidFill>
                  <a:srgbClr val="00274E"/>
                </a:solidFill>
                <a:prstDash val="solid"/>
              </a:ln>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Topmetal</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sz="2800" b="1" dirty="0">
                <a:latin typeface="微软雅黑" panose="020B0503020204020204" charset="-122"/>
                <a:ea typeface="微软雅黑" panose="020B0503020204020204" charset="-122"/>
                <a:cs typeface="微软雅黑" panose="020B0503020204020204" charset="-122"/>
                <a:sym typeface="+mn-ea"/>
              </a:rPr>
              <a:t>钙钛矿X射线平板探测器</a:t>
            </a:r>
          </a:p>
        </p:txBody>
      </p:sp>
      <p:pic>
        <p:nvPicPr>
          <p:cNvPr id="56" name="图片 122"/>
          <p:cNvPicPr>
            <a:picLocks noChangeAspect="1"/>
          </p:cNvPicPr>
          <p:nvPr>
            <p:custDataLst>
              <p:tags r:id="rId1"/>
            </p:custDataLst>
          </p:nvPr>
        </p:nvPicPr>
        <p:blipFill>
          <a:blip r:embed="rId18" cstate="print"/>
          <a:stretch>
            <a:fillRect/>
          </a:stretch>
        </p:blipFill>
        <p:spPr>
          <a:xfrm>
            <a:off x="4787900" y="1019175"/>
            <a:ext cx="1319530" cy="1451610"/>
          </a:xfrm>
          <a:prstGeom prst="rect">
            <a:avLst/>
          </a:prstGeom>
          <a:noFill/>
          <a:ln w="9525">
            <a:noFill/>
          </a:ln>
        </p:spPr>
      </p:pic>
      <p:pic>
        <p:nvPicPr>
          <p:cNvPr id="6" name="图片 5" descr="eca20bf3ab19ee8cdc89ddeb5e5e011"/>
          <p:cNvPicPr>
            <a:picLocks noChangeAspect="1"/>
          </p:cNvPicPr>
          <p:nvPr>
            <p:custDataLst>
              <p:tags r:id="rId2"/>
            </p:custDataLst>
          </p:nvPr>
        </p:nvPicPr>
        <p:blipFill>
          <a:blip r:embed="rId19" cstate="print"/>
          <a:stretch>
            <a:fillRect/>
          </a:stretch>
        </p:blipFill>
        <p:spPr>
          <a:xfrm>
            <a:off x="988695" y="1028700"/>
            <a:ext cx="1951990" cy="1464945"/>
          </a:xfrm>
          <a:prstGeom prst="rect">
            <a:avLst/>
          </a:prstGeom>
        </p:spPr>
      </p:pic>
      <p:grpSp>
        <p:nvGrpSpPr>
          <p:cNvPr id="8" name="组合 7"/>
          <p:cNvGrpSpPr/>
          <p:nvPr/>
        </p:nvGrpSpPr>
        <p:grpSpPr>
          <a:xfrm>
            <a:off x="988695" y="2546985"/>
            <a:ext cx="7337425" cy="4237355"/>
            <a:chOff x="881" y="1551"/>
            <a:chExt cx="12638" cy="8523"/>
          </a:xfrm>
        </p:grpSpPr>
        <p:sp>
          <p:nvSpPr>
            <p:cNvPr id="11" name="Rectangle 23"/>
            <p:cNvSpPr/>
            <p:nvPr>
              <p:custDataLst>
                <p:tags r:id="rId4"/>
              </p:custDataLst>
            </p:nvPr>
          </p:nvSpPr>
          <p:spPr>
            <a:xfrm>
              <a:off x="881" y="1551"/>
              <a:ext cx="12638" cy="8523"/>
            </a:xfrm>
            <a:prstGeom prst="rect">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等线" panose="02010600030101010101" pitchFamily="2" charset="-122"/>
                <a:cs typeface="+mn-cs"/>
              </a:endParaRPr>
            </a:p>
          </p:txBody>
        </p:sp>
        <p:pic>
          <p:nvPicPr>
            <p:cNvPr id="12" name="图片 11"/>
            <p:cNvPicPr>
              <a:picLocks noChangeAspect="1"/>
            </p:cNvPicPr>
            <p:nvPr>
              <p:custDataLst>
                <p:tags r:id="rId5"/>
              </p:custDataLst>
            </p:nvPr>
          </p:nvPicPr>
          <p:blipFill rotWithShape="1">
            <a:blip r:embed="rId20" cstate="print">
              <a:extLst>
                <a:ext uri="{28A0092B-C50C-407E-A947-70E740481C1C}">
                  <a14:useLocalDpi xmlns="" xmlns:a14="http://schemas.microsoft.com/office/drawing/2010/main" val="0"/>
                </a:ext>
              </a:extLst>
            </a:blip>
            <a:srcRect l="22053" t="20913" r="13972" b="45531"/>
            <a:stretch>
              <a:fillRect/>
            </a:stretch>
          </p:blipFill>
          <p:spPr>
            <a:xfrm flipH="1">
              <a:off x="1186" y="1868"/>
              <a:ext cx="4785" cy="3347"/>
            </a:xfrm>
            <a:prstGeom prst="rect">
              <a:avLst/>
            </a:prstGeom>
          </p:spPr>
        </p:pic>
        <p:pic>
          <p:nvPicPr>
            <p:cNvPr id="13" name="图片 12"/>
            <p:cNvPicPr>
              <a:picLocks noChangeAspect="1"/>
            </p:cNvPicPr>
            <p:nvPr>
              <p:custDataLst>
                <p:tags r:id="rId6"/>
              </p:custDataLst>
            </p:nvPr>
          </p:nvPicPr>
          <p:blipFill rotWithShape="1">
            <a:blip r:embed="rId21" cstate="print">
              <a:extLst>
                <a:ext uri="{28A0092B-C50C-407E-A947-70E740481C1C}">
                  <a14:useLocalDpi xmlns="" xmlns:a14="http://schemas.microsoft.com/office/drawing/2010/main" val="0"/>
                </a:ext>
              </a:extLst>
            </a:blip>
            <a:srcRect l="514" t="54860" r="68309" b="486"/>
            <a:stretch>
              <a:fillRect/>
            </a:stretch>
          </p:blipFill>
          <p:spPr>
            <a:xfrm>
              <a:off x="9433" y="1868"/>
              <a:ext cx="3790" cy="3347"/>
            </a:xfrm>
            <a:prstGeom prst="rect">
              <a:avLst/>
            </a:prstGeom>
            <a:noFill/>
            <a:ln>
              <a:noFill/>
            </a:ln>
          </p:spPr>
        </p:pic>
        <p:pic>
          <p:nvPicPr>
            <p:cNvPr id="14" name="图片 13"/>
            <p:cNvPicPr>
              <a:picLocks noChangeAspect="1"/>
            </p:cNvPicPr>
            <p:nvPr>
              <p:custDataLst>
                <p:tags r:id="rId7"/>
              </p:custDataLst>
            </p:nvPr>
          </p:nvPicPr>
          <p:blipFill>
            <a:blip r:embed="rId22" cstate="print"/>
            <a:stretch>
              <a:fillRect/>
            </a:stretch>
          </p:blipFill>
          <p:spPr>
            <a:xfrm>
              <a:off x="1186" y="5457"/>
              <a:ext cx="5763" cy="4271"/>
            </a:xfrm>
            <a:prstGeom prst="rect">
              <a:avLst/>
            </a:prstGeom>
          </p:spPr>
        </p:pic>
        <p:pic>
          <p:nvPicPr>
            <p:cNvPr id="18" name="Picture 1"/>
            <p:cNvPicPr>
              <a:picLocks noChangeAspect="1"/>
            </p:cNvPicPr>
            <p:nvPr>
              <p:custDataLst>
                <p:tags r:id="rId8"/>
              </p:custDataLst>
            </p:nvPr>
          </p:nvPicPr>
          <p:blipFill>
            <a:blip r:embed="rId23" cstate="print"/>
            <a:stretch>
              <a:fillRect/>
            </a:stretch>
          </p:blipFill>
          <p:spPr>
            <a:xfrm>
              <a:off x="7254" y="5454"/>
              <a:ext cx="5969" cy="4274"/>
            </a:xfrm>
            <a:prstGeom prst="rect">
              <a:avLst/>
            </a:prstGeom>
          </p:spPr>
        </p:pic>
        <p:sp>
          <p:nvSpPr>
            <p:cNvPr id="25" name="椭圆 24"/>
            <p:cNvSpPr/>
            <p:nvPr>
              <p:custDataLst>
                <p:tags r:id="rId9"/>
              </p:custDataLst>
            </p:nvPr>
          </p:nvSpPr>
          <p:spPr>
            <a:xfrm>
              <a:off x="4121" y="2992"/>
              <a:ext cx="511" cy="511"/>
            </a:xfrm>
            <a:prstGeom prst="ellipse">
              <a:avLst/>
            </a:prstGeom>
            <a:noFill/>
            <a:ln w="12700" cap="flat" cmpd="sng" algn="ctr">
              <a:solidFill>
                <a:srgbClr val="ED7D3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6" name="直接箭头连接符 25"/>
            <p:cNvCxnSpPr>
              <a:stCxn id="25" idx="0"/>
            </p:cNvCxnSpPr>
            <p:nvPr>
              <p:custDataLst>
                <p:tags r:id="rId10"/>
              </p:custDataLst>
            </p:nvPr>
          </p:nvCxnSpPr>
          <p:spPr>
            <a:xfrm flipV="1">
              <a:off x="4377" y="1868"/>
              <a:ext cx="1760" cy="1124"/>
            </a:xfrm>
            <a:prstGeom prst="straightConnector1">
              <a:avLst/>
            </a:prstGeom>
            <a:noFill/>
            <a:ln w="12700" cap="flat" cmpd="sng" algn="ctr">
              <a:solidFill>
                <a:srgbClr val="ED7D31"/>
              </a:solidFill>
              <a:prstDash val="solid"/>
              <a:miter lim="800000"/>
              <a:tailEnd type="stealth"/>
            </a:ln>
            <a:effectLst/>
          </p:spPr>
        </p:cxnSp>
        <p:cxnSp>
          <p:nvCxnSpPr>
            <p:cNvPr id="32" name="直接箭头连接符 31"/>
            <p:cNvCxnSpPr/>
            <p:nvPr>
              <p:custDataLst>
                <p:tags r:id="rId11"/>
              </p:custDataLst>
            </p:nvPr>
          </p:nvCxnSpPr>
          <p:spPr>
            <a:xfrm>
              <a:off x="4377" y="3503"/>
              <a:ext cx="1760" cy="1711"/>
            </a:xfrm>
            <a:prstGeom prst="straightConnector1">
              <a:avLst/>
            </a:prstGeom>
            <a:noFill/>
            <a:ln w="12700" cap="flat" cmpd="sng" algn="ctr">
              <a:solidFill>
                <a:srgbClr val="ED7D31"/>
              </a:solidFill>
              <a:prstDash val="solid"/>
              <a:miter lim="800000"/>
              <a:tailEnd type="stealth"/>
            </a:ln>
            <a:effectLst/>
          </p:spPr>
        </p:cxnSp>
        <p:sp>
          <p:nvSpPr>
            <p:cNvPr id="36" name="矩形 35"/>
            <p:cNvSpPr/>
            <p:nvPr>
              <p:custDataLst>
                <p:tags r:id="rId12"/>
              </p:custDataLst>
            </p:nvPr>
          </p:nvSpPr>
          <p:spPr>
            <a:xfrm>
              <a:off x="5570" y="6266"/>
              <a:ext cx="1248" cy="2230"/>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TextBox 18"/>
            <p:cNvSpPr txBox="1"/>
            <p:nvPr>
              <p:custDataLst>
                <p:tags r:id="rId13"/>
              </p:custDataLst>
            </p:nvPr>
          </p:nvSpPr>
          <p:spPr>
            <a:xfrm>
              <a:off x="5223" y="6357"/>
              <a:ext cx="2001" cy="2567"/>
            </a:xfrm>
            <a:prstGeom prst="rect">
              <a:avLst/>
            </a:prstGeom>
            <a:noFill/>
          </p:spPr>
          <p:txBody>
            <a:bodyPr wrap="square" rtlCol="0">
              <a:spAutoFit/>
            </a:bodyPr>
            <a:lstStyle/>
            <a:p>
              <a:pPr algn="ctr" defTabSz="457200"/>
              <a:r>
                <a:rPr kumimoji="1" lang="zh-CN" altLang="en-US" sz="1100" b="1" dirty="0">
                  <a:solidFill>
                    <a:srgbClr val="66FFFF"/>
                  </a:solidFill>
                  <a:latin typeface="Times New Roman" panose="02020603050405020304" pitchFamily="18" charset="0"/>
                  <a:ea typeface="微软雅黑" panose="020B0503020204020204" charset="-122"/>
                  <a:cs typeface="Times New Roman" panose="02020603050405020304" pitchFamily="18" charset="0"/>
                </a:rPr>
                <a:t>分辨率卡</a:t>
              </a:r>
              <a:endParaRPr kumimoji="1" lang="en-US" altLang="zh-CN" sz="1100" b="1" dirty="0">
                <a:solidFill>
                  <a:srgbClr val="66FFFF"/>
                </a:solidFill>
                <a:latin typeface="Times New Roman" panose="02020603050405020304" pitchFamily="18" charset="0"/>
                <a:ea typeface="微软雅黑" panose="020B0503020204020204" charset="-122"/>
                <a:cs typeface="Times New Roman" panose="02020603050405020304" pitchFamily="18" charset="0"/>
              </a:endParaRPr>
            </a:p>
            <a:p>
              <a:pPr algn="ctr" defTabSz="457200"/>
              <a:endParaRPr kumimoji="1" lang="en-US" altLang="zh-CN" sz="1100" b="1" dirty="0">
                <a:solidFill>
                  <a:srgbClr val="66FFFF"/>
                </a:solidFill>
                <a:latin typeface="Times New Roman" panose="02020603050405020304" pitchFamily="18" charset="0"/>
                <a:ea typeface="微软雅黑" panose="020B0503020204020204" charset="-122"/>
                <a:cs typeface="Times New Roman" panose="02020603050405020304" pitchFamily="18" charset="0"/>
              </a:endParaRPr>
            </a:p>
            <a:p>
              <a:pPr algn="ctr" defTabSz="457200"/>
              <a:r>
                <a:rPr kumimoji="1" lang="zh-CN" altLang="en-US" sz="1100" b="1" dirty="0">
                  <a:solidFill>
                    <a:srgbClr val="66FFFF"/>
                  </a:solidFill>
                  <a:latin typeface="Times New Roman" panose="02020603050405020304" pitchFamily="18" charset="0"/>
                  <a:ea typeface="微软雅黑" panose="020B0503020204020204" charset="-122"/>
                  <a:cs typeface="Times New Roman" panose="02020603050405020304" pitchFamily="18" charset="0"/>
                </a:rPr>
                <a:t>成像视野：</a:t>
              </a:r>
              <a:r>
                <a:rPr kumimoji="1" lang="en-US" altLang="zh-CN" sz="1100" b="1" dirty="0">
                  <a:solidFill>
                    <a:srgbClr val="66FFFF"/>
                  </a:solidFill>
                  <a:latin typeface="Times New Roman" panose="02020603050405020304" pitchFamily="18" charset="0"/>
                  <a:ea typeface="微软雅黑" panose="020B0503020204020204" charset="-122"/>
                  <a:cs typeface="Times New Roman" panose="02020603050405020304" pitchFamily="18" charset="0"/>
                </a:rPr>
                <a:t>5cm*5cm</a:t>
              </a:r>
            </a:p>
            <a:p>
              <a:pPr algn="ctr" defTabSz="457200"/>
              <a:endParaRPr kumimoji="1" lang="en-US" altLang="zh-CN" sz="1100" b="1" dirty="0">
                <a:solidFill>
                  <a:srgbClr val="66FFFF"/>
                </a:solidFill>
                <a:latin typeface="Times New Roman" panose="02020603050405020304" pitchFamily="18" charset="0"/>
                <a:ea typeface="微软雅黑" panose="020B0503020204020204" charset="-122"/>
                <a:cs typeface="Times New Roman" panose="02020603050405020304" pitchFamily="18" charset="0"/>
              </a:endParaRPr>
            </a:p>
            <a:p>
              <a:pPr algn="ctr" defTabSz="457200"/>
              <a:r>
                <a:rPr kumimoji="1" lang="zh-CN" altLang="en-US" sz="1100" b="1" dirty="0">
                  <a:solidFill>
                    <a:srgbClr val="66FFFF"/>
                  </a:solidFill>
                  <a:latin typeface="Times New Roman" panose="02020603050405020304" pitchFamily="18" charset="0"/>
                  <a:ea typeface="微软雅黑" panose="020B0503020204020204" charset="-122"/>
                  <a:cs typeface="Times New Roman" panose="02020603050405020304" pitchFamily="18" charset="0"/>
                </a:rPr>
                <a:t>分辨率</a:t>
              </a:r>
              <a:endParaRPr kumimoji="1" lang="en-US" altLang="zh-CN" sz="1100" b="1" dirty="0">
                <a:solidFill>
                  <a:srgbClr val="66FFFF"/>
                </a:solidFill>
                <a:latin typeface="Times New Roman" panose="02020603050405020304" pitchFamily="18" charset="0"/>
                <a:ea typeface="微软雅黑" panose="020B0503020204020204" charset="-122"/>
                <a:cs typeface="Times New Roman" panose="02020603050405020304" pitchFamily="18" charset="0"/>
              </a:endParaRPr>
            </a:p>
            <a:p>
              <a:pPr algn="ctr" defTabSz="457200"/>
              <a:r>
                <a:rPr kumimoji="1" lang="en-US" altLang="zh-CN" sz="1100" b="1" dirty="0">
                  <a:solidFill>
                    <a:srgbClr val="66FFFF"/>
                  </a:solidFill>
                  <a:latin typeface="Times New Roman" panose="02020603050405020304" pitchFamily="18" charset="0"/>
                  <a:ea typeface="微软雅黑" panose="020B0503020204020204" charset="-122"/>
                  <a:cs typeface="Times New Roman" panose="02020603050405020304" pitchFamily="18" charset="0"/>
                </a:rPr>
                <a:t>&gt;5 </a:t>
              </a:r>
              <a:r>
                <a:rPr kumimoji="1" lang="en-US" altLang="zh-CN" sz="1100" b="1" dirty="0" err="1">
                  <a:solidFill>
                    <a:srgbClr val="66FFFF"/>
                  </a:solidFill>
                  <a:latin typeface="Times New Roman" panose="02020603050405020304" pitchFamily="18" charset="0"/>
                  <a:ea typeface="微软雅黑" panose="020B0503020204020204" charset="-122"/>
                  <a:cs typeface="Times New Roman" panose="02020603050405020304" pitchFamily="18" charset="0"/>
                </a:rPr>
                <a:t>lp</a:t>
              </a:r>
              <a:r>
                <a:rPr kumimoji="1" lang="en-US" altLang="zh-CN" sz="1100" b="1" dirty="0">
                  <a:solidFill>
                    <a:srgbClr val="66FFFF"/>
                  </a:solidFill>
                  <a:latin typeface="Times New Roman" panose="02020603050405020304" pitchFamily="18" charset="0"/>
                  <a:ea typeface="微软雅黑" panose="020B0503020204020204" charset="-122"/>
                  <a:cs typeface="Times New Roman" panose="02020603050405020304" pitchFamily="18" charset="0"/>
                </a:rPr>
                <a:t>/mm</a:t>
              </a:r>
              <a:endParaRPr kumimoji="1" lang="zh-CN" altLang="en-US" sz="1100" b="1" dirty="0">
                <a:solidFill>
                  <a:srgbClr val="66FFFF"/>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8" name="TextBox 18"/>
            <p:cNvSpPr txBox="1"/>
            <p:nvPr>
              <p:custDataLst>
                <p:tags r:id="rId14"/>
              </p:custDataLst>
            </p:nvPr>
          </p:nvSpPr>
          <p:spPr>
            <a:xfrm>
              <a:off x="8057" y="5531"/>
              <a:ext cx="4059" cy="1050"/>
            </a:xfrm>
            <a:prstGeom prst="rect">
              <a:avLst/>
            </a:prstGeom>
            <a:noFill/>
          </p:spPr>
          <p:txBody>
            <a:bodyPr wrap="square" rtlCol="0">
              <a:spAutoFit/>
            </a:bodyPr>
            <a:lstStyle/>
            <a:p>
              <a:pPr algn="ctr" defTabSz="457200"/>
              <a:r>
                <a:rPr kumimoji="1" lang="zh-CN" altLang="en-US" sz="1400" b="1" dirty="0">
                  <a:solidFill>
                    <a:srgbClr val="66FFFF"/>
                  </a:solidFill>
                  <a:latin typeface="Times New Roman" panose="02020603050405020304" pitchFamily="18" charset="0"/>
                  <a:ea typeface="微软雅黑" panose="020B0503020204020204" charset="-122"/>
                  <a:cs typeface="Times New Roman" panose="02020603050405020304" pitchFamily="18" charset="0"/>
                </a:rPr>
                <a:t>鸡翅样品，成像视野：</a:t>
              </a:r>
              <a:r>
                <a:rPr kumimoji="1" lang="en-US" altLang="zh-CN" sz="1400" b="1" dirty="0">
                  <a:solidFill>
                    <a:srgbClr val="66FFFF"/>
                  </a:solidFill>
                  <a:latin typeface="Times New Roman" panose="02020603050405020304" pitchFamily="18" charset="0"/>
                  <a:ea typeface="微软雅黑" panose="020B0503020204020204" charset="-122"/>
                  <a:cs typeface="Times New Roman" panose="02020603050405020304" pitchFamily="18" charset="0"/>
                </a:rPr>
                <a:t>6cm*6cm</a:t>
              </a:r>
              <a:endParaRPr kumimoji="1" lang="zh-CN" altLang="en-US" sz="1400" b="1" dirty="0">
                <a:solidFill>
                  <a:srgbClr val="66FFFF"/>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39" name="图片 38"/>
            <p:cNvPicPr>
              <a:picLocks noChangeAspect="1"/>
            </p:cNvPicPr>
            <p:nvPr>
              <p:custDataLst>
                <p:tags r:id="rId15"/>
              </p:custDataLst>
            </p:nvPr>
          </p:nvPicPr>
          <p:blipFill>
            <a:blip r:embed="rId24" cstate="print"/>
            <a:stretch>
              <a:fillRect/>
            </a:stretch>
          </p:blipFill>
          <p:spPr>
            <a:xfrm>
              <a:off x="6079" y="1846"/>
              <a:ext cx="3245" cy="3368"/>
            </a:xfrm>
            <a:prstGeom prst="rect">
              <a:avLst/>
            </a:prstGeom>
          </p:spPr>
        </p:pic>
        <p:sp>
          <p:nvSpPr>
            <p:cNvPr id="41" name="TextBox 18"/>
            <p:cNvSpPr txBox="1"/>
            <p:nvPr>
              <p:custDataLst>
                <p:tags r:id="rId16"/>
              </p:custDataLst>
            </p:nvPr>
          </p:nvSpPr>
          <p:spPr>
            <a:xfrm>
              <a:off x="6647" y="2015"/>
              <a:ext cx="2166" cy="1174"/>
            </a:xfrm>
            <a:prstGeom prst="rect">
              <a:avLst/>
            </a:prstGeom>
            <a:noFill/>
          </p:spPr>
          <p:txBody>
            <a:bodyPr wrap="square" rtlCol="0">
              <a:spAutoFit/>
            </a:bodyPr>
            <a:lstStyle/>
            <a:p>
              <a:pPr algn="ctr" defTabSz="457200"/>
              <a:r>
                <a:rPr kumimoji="1" lang="zh-CN" altLang="en-US" sz="1600" b="1" dirty="0">
                  <a:solidFill>
                    <a:srgbClr val="66FFFF"/>
                  </a:solidFill>
                  <a:latin typeface="Times New Roman" panose="02020603050405020304" pitchFamily="18" charset="0"/>
                  <a:ea typeface="微软雅黑" panose="020B0503020204020204" charset="-122"/>
                  <a:cs typeface="Times New Roman" panose="02020603050405020304" pitchFamily="18" charset="0"/>
                </a:rPr>
                <a:t>探测器面积：</a:t>
              </a:r>
              <a:r>
                <a:rPr kumimoji="1" lang="en-US" altLang="zh-CN" sz="1600" b="1" dirty="0">
                  <a:solidFill>
                    <a:srgbClr val="66FFFF"/>
                  </a:solidFill>
                  <a:latin typeface="Times New Roman" panose="02020603050405020304" pitchFamily="18" charset="0"/>
                  <a:ea typeface="微软雅黑" panose="020B0503020204020204" charset="-122"/>
                  <a:cs typeface="Times New Roman" panose="02020603050405020304" pitchFamily="18" charset="0"/>
                </a:rPr>
                <a:t>6mm*6mm</a:t>
              </a:r>
              <a:endParaRPr kumimoji="1" lang="zh-CN" altLang="en-US" sz="1600" b="1" dirty="0">
                <a:solidFill>
                  <a:srgbClr val="66FFFF"/>
                </a:solidFill>
                <a:latin typeface="Times New Roman" panose="02020603050405020304" pitchFamily="18" charset="0"/>
                <a:ea typeface="微软雅黑" panose="020B0503020204020204" charset="-122"/>
                <a:cs typeface="Times New Roman" panose="02020603050405020304" pitchFamily="18" charset="0"/>
              </a:endParaRPr>
            </a:p>
          </p:txBody>
        </p:sp>
      </p:grpSp>
      <p:sp>
        <p:nvSpPr>
          <p:cNvPr id="43" name="文本框 42"/>
          <p:cNvSpPr txBox="1"/>
          <p:nvPr/>
        </p:nvSpPr>
        <p:spPr>
          <a:xfrm>
            <a:off x="6300470" y="904875"/>
            <a:ext cx="2256155" cy="1770380"/>
          </a:xfrm>
          <a:prstGeom prst="rect">
            <a:avLst/>
          </a:prstGeom>
          <a:noFill/>
        </p:spPr>
        <p:txBody>
          <a:bodyPr wrap="square" rtlCol="0">
            <a:noAutofit/>
          </a:bodyPr>
          <a:lstStyle/>
          <a:p>
            <a:r>
              <a:rPr lang="en-US" altLang="zh-CN" b="1">
                <a:sym typeface="+mn-ea"/>
              </a:rPr>
              <a:t>Topmetal-II-</a:t>
            </a:r>
          </a:p>
          <a:p>
            <a:pPr>
              <a:lnSpc>
                <a:spcPct val="150000"/>
              </a:lnSpc>
            </a:pPr>
            <a:r>
              <a:rPr lang="zh-CN" altLang="en-US" sz="1000" b="1">
                <a:latin typeface="微软雅黑" panose="020B0503020204020204" charset="-122"/>
                <a:ea typeface="微软雅黑" panose="020B0503020204020204" charset="-122"/>
                <a:cs typeface="微软雅黑" panose="020B0503020204020204" charset="-122"/>
                <a:sym typeface="+mn-ea"/>
              </a:rPr>
              <a:t>单个像素尺寸：</a:t>
            </a:r>
            <a:r>
              <a:rPr lang="en-US" altLang="zh-CN" sz="1000" b="1">
                <a:latin typeface="微软雅黑" panose="020B0503020204020204" charset="-122"/>
                <a:ea typeface="微软雅黑" panose="020B0503020204020204" charset="-122"/>
                <a:cs typeface="微软雅黑" panose="020B0503020204020204" charset="-122"/>
                <a:sym typeface="+mn-ea"/>
              </a:rPr>
              <a:t>83*83μm</a:t>
            </a:r>
            <a:r>
              <a:rPr lang="en-US" altLang="zh-CN" sz="1000" b="1" baseline="30000">
                <a:latin typeface="微软雅黑" panose="020B0503020204020204" charset="-122"/>
                <a:ea typeface="微软雅黑" panose="020B0503020204020204" charset="-122"/>
                <a:cs typeface="微软雅黑" panose="020B0503020204020204" charset="-122"/>
                <a:sym typeface="+mn-ea"/>
              </a:rPr>
              <a:t>2</a:t>
            </a:r>
            <a:endParaRPr lang="en-US" altLang="zh-CN" sz="1000" b="1">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000" b="1">
                <a:latin typeface="微软雅黑" panose="020B0503020204020204" charset="-122"/>
                <a:ea typeface="微软雅黑" panose="020B0503020204020204" charset="-122"/>
                <a:cs typeface="微软雅黑" panose="020B0503020204020204" charset="-122"/>
                <a:sym typeface="+mn-ea"/>
              </a:rPr>
              <a:t>阵列大小：</a:t>
            </a:r>
            <a:r>
              <a:rPr lang="en-US" altLang="zh-CN" sz="1000" b="1">
                <a:latin typeface="微软雅黑" panose="020B0503020204020204" charset="-122"/>
                <a:ea typeface="微软雅黑" panose="020B0503020204020204" charset="-122"/>
                <a:cs typeface="微软雅黑" panose="020B0503020204020204" charset="-122"/>
                <a:sym typeface="+mn-ea"/>
              </a:rPr>
              <a:t>72*72</a:t>
            </a:r>
            <a:endParaRPr lang="en-US" altLang="zh-CN" sz="1000" b="1">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000" b="1">
                <a:latin typeface="微软雅黑" panose="020B0503020204020204" charset="-122"/>
                <a:ea typeface="微软雅黑" panose="020B0503020204020204" charset="-122"/>
                <a:cs typeface="微软雅黑" panose="020B0503020204020204" charset="-122"/>
                <a:sym typeface="+mn-ea"/>
              </a:rPr>
              <a:t>电荷敏感区：</a:t>
            </a:r>
            <a:r>
              <a:rPr lang="en-US" altLang="zh-CN" sz="1000" b="1">
                <a:latin typeface="微软雅黑" panose="020B0503020204020204" charset="-122"/>
                <a:ea typeface="微软雅黑" panose="020B0503020204020204" charset="-122"/>
                <a:cs typeface="微软雅黑" panose="020B0503020204020204" charset="-122"/>
                <a:sym typeface="+mn-ea"/>
              </a:rPr>
              <a:t>6*6mm</a:t>
            </a:r>
            <a:r>
              <a:rPr lang="en-US" altLang="zh-CN" sz="1000" b="1" baseline="30000">
                <a:latin typeface="微软雅黑" panose="020B0503020204020204" charset="-122"/>
                <a:ea typeface="微软雅黑" panose="020B0503020204020204" charset="-122"/>
                <a:cs typeface="微软雅黑" panose="020B0503020204020204" charset="-122"/>
                <a:sym typeface="+mn-ea"/>
              </a:rPr>
              <a:t>2</a:t>
            </a:r>
            <a:endParaRPr lang="en-US" altLang="zh-CN" sz="1000" b="1" baseline="3000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000" b="1">
                <a:latin typeface="微软雅黑" panose="020B0503020204020204" charset="-122"/>
                <a:ea typeface="微软雅黑" panose="020B0503020204020204" charset="-122"/>
                <a:cs typeface="微软雅黑" panose="020B0503020204020204" charset="-122"/>
                <a:sym typeface="+mn-ea"/>
              </a:rPr>
              <a:t>单个像素电极尺寸：</a:t>
            </a:r>
            <a:r>
              <a:rPr lang="en-US" altLang="zh-CN" sz="1000" b="1">
                <a:latin typeface="微软雅黑" panose="020B0503020204020204" charset="-122"/>
                <a:ea typeface="微软雅黑" panose="020B0503020204020204" charset="-122"/>
                <a:cs typeface="微软雅黑" panose="020B0503020204020204" charset="-122"/>
                <a:sym typeface="+mn-ea"/>
              </a:rPr>
              <a:t>25*25μm</a:t>
            </a:r>
            <a:r>
              <a:rPr lang="en-US" altLang="zh-CN" sz="1000" b="1" baseline="30000">
                <a:latin typeface="微软雅黑" panose="020B0503020204020204" charset="-122"/>
                <a:ea typeface="微软雅黑" panose="020B0503020204020204" charset="-122"/>
                <a:cs typeface="微软雅黑" panose="020B0503020204020204" charset="-122"/>
                <a:sym typeface="宋体" panose="02010600030101010101" pitchFamily="2" charset="-122"/>
              </a:rPr>
              <a:t>2</a:t>
            </a:r>
            <a:endParaRPr lang="en-US" altLang="zh-CN" sz="1000" b="1">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000" b="1">
                <a:latin typeface="微软雅黑" panose="020B0503020204020204" charset="-122"/>
                <a:ea typeface="微软雅黑" panose="020B0503020204020204" charset="-122"/>
                <a:cs typeface="微软雅黑" panose="020B0503020204020204" charset="-122"/>
                <a:sym typeface="+mn-ea"/>
              </a:rPr>
              <a:t>裸露在空气中的尺寸：</a:t>
            </a:r>
            <a:r>
              <a:rPr lang="en-US" altLang="zh-CN" sz="1000" b="1">
                <a:latin typeface="微软雅黑" panose="020B0503020204020204" charset="-122"/>
                <a:ea typeface="微软雅黑" panose="020B0503020204020204" charset="-122"/>
                <a:cs typeface="微软雅黑" panose="020B0503020204020204" charset="-122"/>
                <a:sym typeface="+mn-ea"/>
              </a:rPr>
              <a:t>15*15μm</a:t>
            </a:r>
            <a:r>
              <a:rPr lang="en-US" altLang="zh-CN" sz="1000" b="1" baseline="30000">
                <a:latin typeface="微软雅黑" panose="020B0503020204020204" charset="-122"/>
                <a:ea typeface="微软雅黑" panose="020B0503020204020204" charset="-122"/>
                <a:cs typeface="微软雅黑" panose="020B0503020204020204" charset="-122"/>
                <a:sym typeface="宋体" panose="02010600030101010101" pitchFamily="2" charset="-122"/>
              </a:rPr>
              <a:t>2</a:t>
            </a:r>
            <a:endParaRPr lang="en-US" altLang="zh-CN" b="1">
              <a:latin typeface="Arial" panose="020B0604020202020204" pitchFamily="34" charset="0"/>
              <a:ea typeface="宋体" panose="02010600030101010101" pitchFamily="2" charset="-122"/>
            </a:endParaRPr>
          </a:p>
          <a:p>
            <a:endParaRPr lang="zh-CN" altLang="en-US" b="1"/>
          </a:p>
        </p:txBody>
      </p:sp>
      <p:pic>
        <p:nvPicPr>
          <p:cNvPr id="44" name="图片 43"/>
          <p:cNvPicPr>
            <a:picLocks noChangeAspect="1"/>
          </p:cNvPicPr>
          <p:nvPr>
            <p:custDataLst>
              <p:tags r:id="rId3"/>
            </p:custDataLst>
          </p:nvPr>
        </p:nvPicPr>
        <p:blipFill>
          <a:blip r:embed="rId25" cstate="print"/>
          <a:stretch>
            <a:fillRect/>
          </a:stretch>
        </p:blipFill>
        <p:spPr>
          <a:xfrm>
            <a:off x="3149600" y="1066165"/>
            <a:ext cx="1362075" cy="13843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317" y="188888"/>
            <a:ext cx="9144000"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800" b="1" dirty="0">
                <a:latin typeface="微软雅黑" panose="020B0503020204020204" charset="-122"/>
                <a:ea typeface="微软雅黑" panose="020B0503020204020204" charset="-122"/>
                <a:cs typeface="微软雅黑" panose="020B0503020204020204" charset="-122"/>
                <a:sym typeface="+mn-ea"/>
              </a:rPr>
              <a:t>华中师范大学</a:t>
            </a:r>
            <a:r>
              <a:rPr lang="en-US" altLang="zh-CN" sz="2800" b="1" dirty="0">
                <a:latin typeface="微软雅黑" panose="020B0503020204020204" charset="-122"/>
                <a:ea typeface="微软雅黑" panose="020B0503020204020204" charset="-122"/>
                <a:cs typeface="微软雅黑" panose="020B0503020204020204" charset="-122"/>
                <a:sym typeface="+mn-ea"/>
              </a:rPr>
              <a:t>---PLAC</a:t>
            </a:r>
            <a:r>
              <a:rPr lang="zh-CN" altLang="en-US" sz="2800" b="1" dirty="0">
                <a:latin typeface="微软雅黑" panose="020B0503020204020204" charset="-122"/>
                <a:ea typeface="微软雅黑" panose="020B0503020204020204" charset="-122"/>
                <a:cs typeface="微软雅黑" panose="020B0503020204020204" charset="-122"/>
                <a:sym typeface="+mn-ea"/>
              </a:rPr>
              <a:t>实验室</a:t>
            </a:r>
          </a:p>
        </p:txBody>
      </p:sp>
      <p:sp>
        <p:nvSpPr>
          <p:cNvPr id="11" name="TextBox 39"/>
          <p:cNvSpPr txBox="1">
            <a:spLocks noChangeArrowheads="1"/>
          </p:cNvSpPr>
          <p:nvPr>
            <p:custDataLst>
              <p:tags r:id="rId1"/>
            </p:custDataLst>
          </p:nvPr>
        </p:nvSpPr>
        <p:spPr bwMode="auto">
          <a:xfrm>
            <a:off x="234164" y="1080228"/>
            <a:ext cx="5919459" cy="2399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碳化硅大黑体"/>
                <a:cs typeface="碳化硅大黑体"/>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碳化硅大黑体"/>
                <a:cs typeface="碳化硅大黑体"/>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碳化硅大黑体"/>
                <a:cs typeface="碳化硅大黑体"/>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碳化硅大黑体"/>
                <a:cs typeface="碳化硅大黑体"/>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碳化硅大黑体"/>
                <a:cs typeface="碳化硅大黑体"/>
              </a:defRPr>
            </a:lvl5pPr>
            <a:lvl6pPr marL="2286000" algn="l" defTabSz="914400" rtl="0" eaLnBrk="1" latinLnBrk="0" hangingPunct="1">
              <a:defRPr kern="1200">
                <a:solidFill>
                  <a:schemeClr val="tx1"/>
                </a:solidFill>
                <a:latin typeface="Arial" panose="020B0604020202020204" pitchFamily="34" charset="0"/>
                <a:ea typeface="碳化硅大黑体"/>
                <a:cs typeface="碳化硅大黑体"/>
              </a:defRPr>
            </a:lvl6pPr>
            <a:lvl7pPr marL="2743200" algn="l" defTabSz="914400" rtl="0" eaLnBrk="1" latinLnBrk="0" hangingPunct="1">
              <a:defRPr kern="1200">
                <a:solidFill>
                  <a:schemeClr val="tx1"/>
                </a:solidFill>
                <a:latin typeface="Arial" panose="020B0604020202020204" pitchFamily="34" charset="0"/>
                <a:ea typeface="碳化硅大黑体"/>
                <a:cs typeface="碳化硅大黑体"/>
              </a:defRPr>
            </a:lvl7pPr>
            <a:lvl8pPr marL="3200400" algn="l" defTabSz="914400" rtl="0" eaLnBrk="1" latinLnBrk="0" hangingPunct="1">
              <a:defRPr kern="1200">
                <a:solidFill>
                  <a:schemeClr val="tx1"/>
                </a:solidFill>
                <a:latin typeface="Arial" panose="020B0604020202020204" pitchFamily="34" charset="0"/>
                <a:ea typeface="碳化硅大黑体"/>
                <a:cs typeface="碳化硅大黑体"/>
              </a:defRPr>
            </a:lvl8pPr>
            <a:lvl9pPr marL="3657600" algn="l" defTabSz="914400" rtl="0" eaLnBrk="1" latinLnBrk="0" hangingPunct="1">
              <a:defRPr kern="1200">
                <a:solidFill>
                  <a:schemeClr val="tx1"/>
                </a:solidFill>
                <a:latin typeface="Arial" panose="020B0604020202020204" pitchFamily="34" charset="0"/>
                <a:ea typeface="碳化硅大黑体"/>
                <a:cs typeface="碳化硅大黑体"/>
              </a:defRPr>
            </a:lvl9pPr>
          </a:lstStyle>
          <a:p>
            <a:pPr marL="342900" indent="-342900">
              <a:lnSpc>
                <a:spcPct val="150000"/>
              </a:lnSpc>
              <a:buFont typeface="Wingdings" panose="05000000000000000000" pitchFamily="2" charset="2"/>
              <a:buChar char="v"/>
            </a:pPr>
            <a:r>
              <a:rPr lang="zh-CN" altLang="en-US" sz="2000" b="1" dirty="0">
                <a:latin typeface="微软雅黑" panose="020B0503020204020204" charset="-122"/>
                <a:ea typeface="微软雅黑" panose="020B0503020204020204" charset="-122"/>
              </a:rPr>
              <a:t>夸克与轻子物理教育部重点实验室</a:t>
            </a:r>
          </a:p>
          <a:p>
            <a:pPr marL="342900" indent="-342900">
              <a:lnSpc>
                <a:spcPct val="150000"/>
              </a:lnSpc>
              <a:buFont typeface="Wingdings" panose="05000000000000000000" pitchFamily="2" charset="2"/>
              <a:buChar char="v"/>
            </a:pPr>
            <a:r>
              <a:rPr lang="zh-CN" altLang="en-US" sz="2000" b="1" dirty="0">
                <a:latin typeface="微软雅黑" panose="020B0503020204020204" charset="-122"/>
                <a:ea typeface="微软雅黑" panose="020B0503020204020204" charset="-122"/>
              </a:rPr>
              <a:t>硅像素芯片及其探测技术湖北省工程研究中心</a:t>
            </a:r>
          </a:p>
          <a:p>
            <a:pPr marL="342900" indent="-342900">
              <a:lnSpc>
                <a:spcPct val="150000"/>
              </a:lnSpc>
              <a:buFont typeface="Wingdings" panose="05000000000000000000" pitchFamily="2" charset="2"/>
              <a:buChar char="v"/>
            </a:pPr>
            <a:r>
              <a:rPr lang="zh-CN" altLang="en-US" sz="2000" b="1" dirty="0">
                <a:latin typeface="微软雅黑" panose="020B0503020204020204" charset="-122"/>
                <a:ea typeface="微软雅黑" panose="020B0503020204020204" charset="-122"/>
                <a:sym typeface="+mn-ea"/>
              </a:rPr>
              <a:t>华中师范大学硅像素实验室</a:t>
            </a:r>
          </a:p>
          <a:p>
            <a:pPr marL="342900" indent="-342900">
              <a:lnSpc>
                <a:spcPct val="150000"/>
              </a:lnSpc>
              <a:buFont typeface="Wingdings" panose="05000000000000000000" pitchFamily="2" charset="2"/>
              <a:buChar char="v"/>
            </a:pPr>
            <a:endParaRPr lang="zh-CN" altLang="en-US" sz="2000" b="1" dirty="0">
              <a:latin typeface="微软雅黑" panose="020B0503020204020204" charset="-122"/>
              <a:ea typeface="微软雅黑" panose="020B0503020204020204" charset="-122"/>
            </a:endParaRPr>
          </a:p>
          <a:p>
            <a:pPr marL="342900" indent="-342900">
              <a:lnSpc>
                <a:spcPct val="150000"/>
              </a:lnSpc>
              <a:buFont typeface="Wingdings" panose="05000000000000000000" pitchFamily="2" charset="2"/>
              <a:buChar char="v"/>
            </a:pPr>
            <a:endParaRPr lang="zh-CN" altLang="en-US" sz="2000" b="1" dirty="0">
              <a:latin typeface="微软雅黑" panose="020B0503020204020204" charset="-122"/>
              <a:ea typeface="微软雅黑" panose="020B0503020204020204" charset="-122"/>
            </a:endParaRPr>
          </a:p>
        </p:txBody>
      </p:sp>
      <p:pic>
        <p:nvPicPr>
          <p:cNvPr id="2" name="图片 1"/>
          <p:cNvPicPr>
            <a:picLocks noChangeAspect="1"/>
          </p:cNvPicPr>
          <p:nvPr>
            <p:custDataLst>
              <p:tags r:id="rId2"/>
            </p:custDataLst>
          </p:nvPr>
        </p:nvPicPr>
        <p:blipFill>
          <a:blip r:embed="rId5" cstate="print"/>
          <a:stretch>
            <a:fillRect/>
          </a:stretch>
        </p:blipFill>
        <p:spPr>
          <a:xfrm>
            <a:off x="6180732" y="1020445"/>
            <a:ext cx="2807335" cy="1647190"/>
          </a:xfrm>
          <a:prstGeom prst="rect">
            <a:avLst/>
          </a:prstGeom>
        </p:spPr>
      </p:pic>
      <p:pic>
        <p:nvPicPr>
          <p:cNvPr id="5" name="图片 4"/>
          <p:cNvPicPr>
            <a:picLocks noChangeAspect="1"/>
          </p:cNvPicPr>
          <p:nvPr>
            <p:custDataLst>
              <p:tags r:id="rId3"/>
            </p:custDataLst>
          </p:nvPr>
        </p:nvPicPr>
        <p:blipFill>
          <a:blip r:embed="rId6" cstate="print"/>
          <a:stretch>
            <a:fillRect/>
          </a:stretch>
        </p:blipFill>
        <p:spPr>
          <a:xfrm>
            <a:off x="539552" y="2924944"/>
            <a:ext cx="8227833" cy="23042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MIC</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sz="2800" b="1" dirty="0">
                <a:latin typeface="微软雅黑" panose="020B0503020204020204" charset="-122"/>
                <a:ea typeface="微软雅黑" panose="020B0503020204020204" charset="-122"/>
                <a:cs typeface="微软雅黑" panose="020B0503020204020204" charset="-122"/>
                <a:sym typeface="+mn-ea"/>
              </a:rPr>
              <a:t>中俄NICA国际合作项目</a:t>
            </a:r>
          </a:p>
        </p:txBody>
      </p:sp>
      <p:sp>
        <p:nvSpPr>
          <p:cNvPr id="26" name="Rectangle 1"/>
          <p:cNvSpPr/>
          <p:nvPr>
            <p:custDataLst>
              <p:tags r:id="rId1"/>
            </p:custDataLst>
          </p:nvPr>
        </p:nvSpPr>
        <p:spPr>
          <a:xfrm>
            <a:off x="5436096" y="5349213"/>
            <a:ext cx="864096" cy="273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 descr="NICA_scheme_v_2.1.png"/>
          <p:cNvPicPr>
            <a:picLocks noChangeAspect="1"/>
          </p:cNvPicPr>
          <p:nvPr>
            <p:custDataLst>
              <p:tags r:id="rId2"/>
            </p:custDataLst>
          </p:nvPr>
        </p:nvPicPr>
        <p:blipFill>
          <a:blip r:embed="rId11" cstate="print">
            <a:alphaModFix amt="47000"/>
            <a:extLst>
              <a:ext uri="{28A0092B-C50C-407E-A947-70E740481C1C}">
                <a14:useLocalDpi xmlns="" xmlns:a14="http://schemas.microsoft.com/office/drawing/2010/main" val="0"/>
              </a:ext>
            </a:extLst>
          </a:blip>
          <a:stretch>
            <a:fillRect/>
          </a:stretch>
        </p:blipFill>
        <p:spPr>
          <a:xfrm>
            <a:off x="432048" y="1340769"/>
            <a:ext cx="8316416" cy="4675701"/>
          </a:xfrm>
          <a:prstGeom prst="rect">
            <a:avLst/>
          </a:prstGeom>
        </p:spPr>
      </p:pic>
      <p:pic>
        <p:nvPicPr>
          <p:cNvPr id="2" name="Picture 2"/>
          <p:cNvPicPr>
            <a:picLocks noChangeAspect="1" noChangeArrowheads="1"/>
          </p:cNvPicPr>
          <p:nvPr>
            <p:custDataLst>
              <p:tags r:id="rId3"/>
            </p:custDataLst>
          </p:nvPr>
        </p:nvPicPr>
        <p:blipFill>
          <a:blip r:embed="rId12" cstate="print">
            <a:extLst>
              <a:ext uri="{28A0092B-C50C-407E-A947-70E740481C1C}">
                <a14:useLocalDpi xmlns="" xmlns:a14="http://schemas.microsoft.com/office/drawing/2010/main" val="0"/>
              </a:ext>
            </a:extLst>
          </a:blip>
          <a:srcRect l="3314"/>
          <a:stretch>
            <a:fillRect/>
          </a:stretch>
        </p:blipFill>
        <p:spPr bwMode="auto">
          <a:xfrm>
            <a:off x="6589240" y="4079798"/>
            <a:ext cx="2375248" cy="1941491"/>
          </a:xfrm>
          <a:prstGeom prst="rect">
            <a:avLst/>
          </a:prstGeom>
          <a:noFill/>
          <a:ln w="9525">
            <a:noFill/>
            <a:round/>
          </a:ln>
        </p:spPr>
      </p:pic>
      <p:sp>
        <p:nvSpPr>
          <p:cNvPr id="3" name="文本框 2"/>
          <p:cNvSpPr txBox="1"/>
          <p:nvPr>
            <p:custDataLst>
              <p:tags r:id="rId4"/>
            </p:custDataLst>
          </p:nvPr>
        </p:nvSpPr>
        <p:spPr>
          <a:xfrm>
            <a:off x="360040" y="1388424"/>
            <a:ext cx="8244408" cy="888448"/>
          </a:xfrm>
          <a:prstGeom prst="rect">
            <a:avLst/>
          </a:prstGeom>
          <a:noFill/>
        </p:spPr>
        <p:txBody>
          <a:bodyPr wrap="square" rtlCol="0">
            <a:spAutoFit/>
          </a:bodyPr>
          <a:lstStyle/>
          <a:p>
            <a:pPr>
              <a:lnSpc>
                <a:spcPts val="1600"/>
              </a:lnSpc>
            </a:pPr>
            <a:r>
              <a:rPr kumimoji="1" lang="en-US" altLang="zh-CN" sz="2000" b="1" dirty="0">
                <a:solidFill>
                  <a:srgbClr val="FF0000"/>
                </a:solidFill>
                <a:latin typeface="Times New Roman" panose="02020603050405020304"/>
                <a:ea typeface="黑体" panose="02010609060101010101" charset="-122"/>
                <a:cs typeface="Times New Roman" panose="02020603050405020304"/>
              </a:rPr>
              <a:t>NICA/MPD</a:t>
            </a:r>
            <a:r>
              <a:rPr kumimoji="1" lang="zh-CN" altLang="en-US" sz="2000" b="1" dirty="0">
                <a:solidFill>
                  <a:srgbClr val="FF0000"/>
                </a:solidFill>
                <a:latin typeface="Times New Roman" panose="02020603050405020304"/>
                <a:ea typeface="黑体" panose="02010609060101010101" charset="-122"/>
                <a:cs typeface="Times New Roman" panose="02020603050405020304"/>
              </a:rPr>
              <a:t>主要研究目标</a:t>
            </a:r>
            <a:r>
              <a:rPr kumimoji="1" lang="en-US" altLang="zh-CN" sz="2000" b="1" dirty="0">
                <a:solidFill>
                  <a:srgbClr val="FF0000"/>
                </a:solidFill>
                <a:latin typeface="Times New Roman" panose="02020603050405020304"/>
                <a:ea typeface="黑体" panose="02010609060101010101" charset="-122"/>
                <a:cs typeface="Times New Roman" panose="02020603050405020304"/>
              </a:rPr>
              <a:t>:</a:t>
            </a:r>
          </a:p>
          <a:p>
            <a:pPr marL="285750" indent="-285750">
              <a:lnSpc>
                <a:spcPct val="120000"/>
              </a:lnSpc>
              <a:buFont typeface="Arial" panose="020B0604020202020204"/>
              <a:buChar char="•"/>
            </a:pPr>
            <a:r>
              <a:rPr kumimoji="1" lang="zh-CN" altLang="en-US" sz="1600" dirty="0">
                <a:solidFill>
                  <a:srgbClr val="0000FF"/>
                </a:solidFill>
                <a:latin typeface="Times New Roman" panose="02020603050405020304"/>
                <a:ea typeface="黑体" panose="02010609060101010101" charset="-122"/>
                <a:cs typeface="Times New Roman" panose="02020603050405020304"/>
              </a:rPr>
              <a:t>研究高密和最大净重子密度的物质及其性质，研究强相互作用相图</a:t>
            </a:r>
            <a:endParaRPr kumimoji="1" lang="en-US" altLang="zh-CN" sz="1600" dirty="0">
              <a:solidFill>
                <a:srgbClr val="0000FF"/>
              </a:solidFill>
              <a:latin typeface="Times New Roman" panose="02020603050405020304"/>
              <a:ea typeface="黑体" panose="02010609060101010101" charset="-122"/>
              <a:cs typeface="Times New Roman" panose="02020603050405020304"/>
            </a:endParaRPr>
          </a:p>
          <a:p>
            <a:pPr marL="285750" indent="-285750">
              <a:lnSpc>
                <a:spcPct val="120000"/>
              </a:lnSpc>
              <a:buFont typeface="Arial" panose="020B0604020202020204"/>
              <a:buChar char="•"/>
            </a:pPr>
            <a:r>
              <a:rPr kumimoji="1" lang="zh-CN" altLang="en-US" sz="1600" dirty="0">
                <a:solidFill>
                  <a:srgbClr val="0000FF"/>
                </a:solidFill>
                <a:latin typeface="Times New Roman" panose="02020603050405020304"/>
                <a:ea typeface="黑体" panose="02010609060101010101" charset="-122"/>
                <a:cs typeface="Times New Roman" panose="02020603050405020304"/>
              </a:rPr>
              <a:t>实现质子</a:t>
            </a:r>
            <a:r>
              <a:rPr kumimoji="1" lang="en-US" altLang="zh-CN" sz="1600" dirty="0">
                <a:solidFill>
                  <a:srgbClr val="0000FF"/>
                </a:solidFill>
                <a:latin typeface="Times New Roman" panose="02020603050405020304"/>
                <a:ea typeface="黑体" panose="02010609060101010101" charset="-122"/>
                <a:cs typeface="Times New Roman" panose="02020603050405020304"/>
              </a:rPr>
              <a:t>-</a:t>
            </a:r>
            <a:r>
              <a:rPr kumimoji="1" lang="zh-CN" altLang="en-US" sz="1600" dirty="0">
                <a:solidFill>
                  <a:srgbClr val="0000FF"/>
                </a:solidFill>
                <a:latin typeface="Times New Roman" panose="02020603050405020304"/>
                <a:ea typeface="黑体" panose="02010609060101010101" charset="-122"/>
                <a:cs typeface="Times New Roman" panose="02020603050405020304"/>
              </a:rPr>
              <a:t>质子、质子</a:t>
            </a:r>
            <a:r>
              <a:rPr kumimoji="1" lang="en-US" altLang="zh-CN" sz="1600" dirty="0">
                <a:solidFill>
                  <a:srgbClr val="0000FF"/>
                </a:solidFill>
                <a:latin typeface="Times New Roman" panose="02020603050405020304"/>
                <a:ea typeface="黑体" panose="02010609060101010101" charset="-122"/>
                <a:cs typeface="Times New Roman" panose="02020603050405020304"/>
              </a:rPr>
              <a:t>-</a:t>
            </a:r>
            <a:r>
              <a:rPr kumimoji="1" lang="zh-CN" altLang="en-US" sz="1600" dirty="0">
                <a:solidFill>
                  <a:srgbClr val="0000FF"/>
                </a:solidFill>
                <a:latin typeface="Times New Roman" panose="02020603050405020304"/>
                <a:ea typeface="黑体" panose="02010609060101010101" charset="-122"/>
                <a:cs typeface="Times New Roman" panose="02020603050405020304"/>
              </a:rPr>
              <a:t>氘核与金核</a:t>
            </a:r>
            <a:r>
              <a:rPr kumimoji="1" lang="en-US" altLang="zh-CN" sz="1600" dirty="0">
                <a:solidFill>
                  <a:srgbClr val="0000FF"/>
                </a:solidFill>
                <a:latin typeface="Times New Roman" panose="02020603050405020304"/>
                <a:ea typeface="黑体" panose="02010609060101010101" charset="-122"/>
                <a:cs typeface="Times New Roman" panose="02020603050405020304"/>
              </a:rPr>
              <a:t>-</a:t>
            </a:r>
            <a:r>
              <a:rPr kumimoji="1" lang="zh-CN" altLang="en-US" sz="1600" dirty="0">
                <a:solidFill>
                  <a:srgbClr val="0000FF"/>
                </a:solidFill>
                <a:latin typeface="Times New Roman" panose="02020603050405020304"/>
                <a:ea typeface="黑体" panose="02010609060101010101" charset="-122"/>
                <a:cs typeface="Times New Roman" panose="02020603050405020304"/>
              </a:rPr>
              <a:t>金核对撞，最高质心系能量分别为</a:t>
            </a:r>
            <a:r>
              <a:rPr kumimoji="1" lang="en-US" altLang="zh-CN" sz="1600" dirty="0">
                <a:solidFill>
                  <a:srgbClr val="0000FF"/>
                </a:solidFill>
                <a:latin typeface="Times New Roman" panose="02020603050405020304"/>
                <a:ea typeface="黑体" panose="02010609060101010101" charset="-122"/>
                <a:cs typeface="Times New Roman" panose="02020603050405020304"/>
              </a:rPr>
              <a:t>27 GeV</a:t>
            </a:r>
            <a:r>
              <a:rPr kumimoji="1" lang="zh-CN" altLang="en-US" sz="1600" dirty="0">
                <a:solidFill>
                  <a:srgbClr val="0000FF"/>
                </a:solidFill>
                <a:latin typeface="Times New Roman" panose="02020603050405020304"/>
                <a:ea typeface="黑体" panose="02010609060101010101" charset="-122"/>
                <a:cs typeface="Times New Roman" panose="02020603050405020304"/>
              </a:rPr>
              <a:t>和</a:t>
            </a:r>
            <a:r>
              <a:rPr kumimoji="1" lang="en-US" altLang="zh-CN" sz="1600" dirty="0">
                <a:solidFill>
                  <a:srgbClr val="0000FF"/>
                </a:solidFill>
                <a:latin typeface="Times New Roman" panose="02020603050405020304"/>
                <a:ea typeface="黑体" panose="02010609060101010101" charset="-122"/>
                <a:cs typeface="Times New Roman" panose="02020603050405020304"/>
              </a:rPr>
              <a:t>11 GeV</a:t>
            </a:r>
            <a:endParaRPr kumimoji="1" lang="zh-CN" altLang="en-US" sz="1600" dirty="0">
              <a:solidFill>
                <a:srgbClr val="0000FF"/>
              </a:solidFill>
              <a:latin typeface="Times New Roman" panose="02020603050405020304"/>
              <a:ea typeface="黑体" panose="02010609060101010101" charset="-122"/>
              <a:cs typeface="Times New Roman" panose="02020603050405020304"/>
            </a:endParaRPr>
          </a:p>
        </p:txBody>
      </p:sp>
      <p:pic>
        <p:nvPicPr>
          <p:cNvPr id="13" name="图片 12"/>
          <p:cNvPicPr>
            <a:picLocks noChangeAspect="1"/>
          </p:cNvPicPr>
          <p:nvPr>
            <p:custDataLst>
              <p:tags r:id="rId5"/>
            </p:custDataLst>
          </p:nvPr>
        </p:nvPicPr>
        <p:blipFill>
          <a:blip r:embed="rId13" cstate="print"/>
          <a:stretch>
            <a:fillRect/>
          </a:stretch>
        </p:blipFill>
        <p:spPr>
          <a:xfrm>
            <a:off x="194602" y="4364608"/>
            <a:ext cx="2145151" cy="1656680"/>
          </a:xfrm>
          <a:prstGeom prst="rect">
            <a:avLst/>
          </a:prstGeom>
        </p:spPr>
      </p:pic>
      <p:sp>
        <p:nvSpPr>
          <p:cNvPr id="4" name="TextBox 1"/>
          <p:cNvSpPr txBox="1"/>
          <p:nvPr>
            <p:custDataLst>
              <p:tags r:id="rId6"/>
            </p:custDataLst>
          </p:nvPr>
        </p:nvSpPr>
        <p:spPr>
          <a:xfrm>
            <a:off x="4932040" y="5374958"/>
            <a:ext cx="1584176" cy="646331"/>
          </a:xfrm>
          <a:prstGeom prst="rect">
            <a:avLst/>
          </a:prstGeom>
          <a:noFill/>
        </p:spPr>
        <p:txBody>
          <a:bodyPr wrap="square" rtlCol="0">
            <a:spAutoFit/>
          </a:bodyPr>
          <a:lstStyle/>
          <a:p>
            <a:pPr algn="r"/>
            <a:r>
              <a:rPr lang="en-US" altLang="zh-CN" b="1" smtClean="0">
                <a:solidFill>
                  <a:srgbClr val="FF0000"/>
                </a:solidFill>
              </a:rPr>
              <a:t>MPD</a:t>
            </a:r>
          </a:p>
          <a:p>
            <a:pPr algn="r"/>
            <a:r>
              <a:rPr lang="zh-CN" altLang="en-US" b="1" dirty="0" smtClean="0">
                <a:solidFill>
                  <a:srgbClr val="FF0000"/>
                </a:solidFill>
              </a:rPr>
              <a:t>多功能探测器</a:t>
            </a:r>
            <a:endParaRPr lang="en-US" b="1" dirty="0">
              <a:solidFill>
                <a:srgbClr val="FF0000"/>
              </a:solidFill>
            </a:endParaRPr>
          </a:p>
        </p:txBody>
      </p:sp>
      <p:cxnSp>
        <p:nvCxnSpPr>
          <p:cNvPr id="5" name="Straight Arrow Connector 4"/>
          <p:cNvCxnSpPr/>
          <p:nvPr>
            <p:custDataLst>
              <p:tags r:id="rId7"/>
            </p:custDataLst>
          </p:nvPr>
        </p:nvCxnSpPr>
        <p:spPr>
          <a:xfrm>
            <a:off x="7020272" y="3284984"/>
            <a:ext cx="720080" cy="9361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11"/>
          <p:cNvSpPr txBox="1">
            <a:spLocks noChangeArrowheads="1"/>
          </p:cNvSpPr>
          <p:nvPr>
            <p:custDataLst>
              <p:tags r:id="rId8"/>
            </p:custDataLst>
          </p:nvPr>
        </p:nvSpPr>
        <p:spPr bwMode="auto">
          <a:xfrm rot="19822412">
            <a:off x="5480906" y="2824035"/>
            <a:ext cx="1245854" cy="584775"/>
          </a:xfrm>
          <a:prstGeom prst="rect">
            <a:avLst/>
          </a:prstGeom>
          <a:noFill/>
          <a:ln w="9525">
            <a:noFill/>
            <a:miter lim="800000"/>
          </a:ln>
        </p:spPr>
        <p:txBody>
          <a:bodyPr wrap="none">
            <a:spAutoFit/>
          </a:bodyPr>
          <a:lstStyle/>
          <a:p>
            <a:pPr algn="ctr"/>
            <a:r>
              <a:rPr lang="zh-CN" altLang="en-US" sz="1600" dirty="0">
                <a:solidFill>
                  <a:srgbClr val="FF0000"/>
                </a:solidFill>
                <a:latin typeface="Times New Roman" panose="02020603050405020304"/>
                <a:ea typeface="黑体" panose="02010609060101010101" charset="-122"/>
                <a:cs typeface="Times New Roman" panose="02020603050405020304"/>
              </a:rPr>
              <a:t>碰撞环</a:t>
            </a:r>
            <a:endParaRPr lang="en-US" altLang="zh-CN" sz="1600" dirty="0">
              <a:solidFill>
                <a:srgbClr val="FF0000"/>
              </a:solidFill>
              <a:latin typeface="Times New Roman" panose="02020603050405020304"/>
              <a:ea typeface="黑体" panose="02010609060101010101" charset="-122"/>
              <a:cs typeface="Times New Roman" panose="02020603050405020304"/>
            </a:endParaRPr>
          </a:p>
          <a:p>
            <a:pPr algn="ctr"/>
            <a:r>
              <a:rPr lang="en-US" sz="1600" dirty="0">
                <a:solidFill>
                  <a:srgbClr val="FF0000"/>
                </a:solidFill>
                <a:latin typeface="Times New Roman" panose="02020603050405020304"/>
                <a:ea typeface="黑体" panose="02010609060101010101" charset="-122"/>
                <a:cs typeface="Times New Roman" panose="02020603050405020304"/>
              </a:rPr>
              <a:t>(</a:t>
            </a:r>
            <a:r>
              <a:rPr lang="zh-CN" altLang="en-US" sz="1600" dirty="0">
                <a:solidFill>
                  <a:srgbClr val="FF0000"/>
                </a:solidFill>
                <a:latin typeface="Times New Roman" panose="02020603050405020304"/>
                <a:ea typeface="黑体" panose="02010609060101010101" charset="-122"/>
                <a:cs typeface="Times New Roman" panose="02020603050405020304"/>
              </a:rPr>
              <a:t>周长</a:t>
            </a:r>
            <a:r>
              <a:rPr lang="en-US" sz="1600" dirty="0">
                <a:solidFill>
                  <a:srgbClr val="FF0000"/>
                </a:solidFill>
                <a:latin typeface="Times New Roman" panose="02020603050405020304"/>
                <a:ea typeface="黑体" panose="02010609060101010101" charset="-122"/>
                <a:cs typeface="Times New Roman" panose="02020603050405020304"/>
              </a:rPr>
              <a:t>5</a:t>
            </a:r>
            <a:r>
              <a:rPr lang="ru-RU" sz="1600" dirty="0">
                <a:solidFill>
                  <a:srgbClr val="FF0000"/>
                </a:solidFill>
                <a:latin typeface="Times New Roman" panose="02020603050405020304"/>
                <a:ea typeface="黑体" panose="02010609060101010101" charset="-122"/>
                <a:cs typeface="Times New Roman" panose="02020603050405020304"/>
              </a:rPr>
              <a:t>03</a:t>
            </a:r>
            <a:r>
              <a:rPr lang="zh-CN" altLang="en-US" sz="1600" dirty="0">
                <a:solidFill>
                  <a:srgbClr val="FF0000"/>
                </a:solidFill>
                <a:latin typeface="Times New Roman" panose="02020603050405020304"/>
                <a:ea typeface="黑体" panose="02010609060101010101" charset="-122"/>
                <a:cs typeface="Times New Roman" panose="02020603050405020304"/>
              </a:rPr>
              <a:t>米</a:t>
            </a:r>
            <a:r>
              <a:rPr lang="en-US" sz="1600" dirty="0">
                <a:solidFill>
                  <a:srgbClr val="FF0000"/>
                </a:solidFill>
                <a:latin typeface="Times New Roman" panose="02020603050405020304"/>
                <a:ea typeface="黑体" panose="02010609060101010101" charset="-122"/>
                <a:cs typeface="Times New Roman" panose="02020603050405020304"/>
              </a:rPr>
              <a:t>)</a:t>
            </a:r>
          </a:p>
        </p:txBody>
      </p:sp>
      <p:sp>
        <p:nvSpPr>
          <p:cNvPr id="11" name="TextBox 11"/>
          <p:cNvSpPr txBox="1">
            <a:spLocks noChangeArrowheads="1"/>
          </p:cNvSpPr>
          <p:nvPr>
            <p:custDataLst>
              <p:tags r:id="rId9"/>
            </p:custDataLst>
          </p:nvPr>
        </p:nvSpPr>
        <p:spPr bwMode="auto">
          <a:xfrm>
            <a:off x="2591004" y="4068362"/>
            <a:ext cx="1620957" cy="584775"/>
          </a:xfrm>
          <a:prstGeom prst="rect">
            <a:avLst/>
          </a:prstGeom>
          <a:noFill/>
          <a:ln w="9525">
            <a:noFill/>
            <a:miter lim="800000"/>
          </a:ln>
        </p:spPr>
        <p:txBody>
          <a:bodyPr wrap="none">
            <a:spAutoFit/>
          </a:bodyPr>
          <a:lstStyle/>
          <a:p>
            <a:pPr algn="ctr"/>
            <a:r>
              <a:rPr lang="zh-CN" altLang="en-US" sz="1600" dirty="0">
                <a:solidFill>
                  <a:srgbClr val="FF0000"/>
                </a:solidFill>
                <a:latin typeface="Times New Roman" panose="02020603050405020304"/>
                <a:ea typeface="黑体" panose="02010609060101010101" charset="-122"/>
                <a:cs typeface="Times New Roman" panose="02020603050405020304"/>
              </a:rPr>
              <a:t>超导同步加速环</a:t>
            </a:r>
            <a:endParaRPr lang="en-US" altLang="zh-CN" sz="1600" dirty="0">
              <a:solidFill>
                <a:srgbClr val="FF0000"/>
              </a:solidFill>
              <a:latin typeface="Times New Roman" panose="02020603050405020304"/>
              <a:ea typeface="黑体" panose="02010609060101010101" charset="-122"/>
              <a:cs typeface="Times New Roman" panose="02020603050405020304"/>
            </a:endParaRPr>
          </a:p>
          <a:p>
            <a:pPr algn="ctr"/>
            <a:r>
              <a:rPr lang="en-US" sz="1600" dirty="0">
                <a:solidFill>
                  <a:srgbClr val="FF0000"/>
                </a:solidFill>
                <a:latin typeface="Times New Roman" panose="02020603050405020304"/>
                <a:ea typeface="黑体" panose="02010609060101010101" charset="-122"/>
                <a:cs typeface="Times New Roman" panose="02020603050405020304"/>
              </a:rPr>
              <a:t>(</a:t>
            </a:r>
            <a:r>
              <a:rPr lang="zh-CN" altLang="en-US" sz="1600" dirty="0">
                <a:solidFill>
                  <a:srgbClr val="FF0000"/>
                </a:solidFill>
                <a:latin typeface="Times New Roman" panose="02020603050405020304"/>
                <a:ea typeface="黑体" panose="02010609060101010101" charset="-122"/>
                <a:cs typeface="Times New Roman" panose="02020603050405020304"/>
              </a:rPr>
              <a:t>周长</a:t>
            </a:r>
            <a:r>
              <a:rPr lang="en-US" sz="1600" dirty="0">
                <a:solidFill>
                  <a:srgbClr val="FF0000"/>
                </a:solidFill>
                <a:latin typeface="Times New Roman" panose="02020603050405020304"/>
                <a:ea typeface="黑体" panose="02010609060101010101" charset="-122"/>
                <a:cs typeface="Times New Roman" panose="02020603050405020304"/>
              </a:rPr>
              <a:t>251.5</a:t>
            </a:r>
            <a:r>
              <a:rPr lang="zh-CN" altLang="en-US" sz="1600" dirty="0">
                <a:solidFill>
                  <a:srgbClr val="FF0000"/>
                </a:solidFill>
                <a:latin typeface="Times New Roman" panose="02020603050405020304"/>
                <a:ea typeface="黑体" panose="02010609060101010101" charset="-122"/>
                <a:cs typeface="Times New Roman" panose="02020603050405020304"/>
              </a:rPr>
              <a:t>米</a:t>
            </a:r>
            <a:r>
              <a:rPr lang="en-US" sz="1600" dirty="0">
                <a:solidFill>
                  <a:srgbClr val="FF0000"/>
                </a:solidFill>
                <a:latin typeface="Times New Roman" panose="02020603050405020304"/>
                <a:ea typeface="黑体" panose="02010609060101010101" charset="-122"/>
                <a:cs typeface="Times New Roman" panose="02020603050405020304"/>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MIC</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sz="2800" b="1" dirty="0">
                <a:latin typeface="微软雅黑" panose="020B0503020204020204" charset="-122"/>
                <a:ea typeface="微软雅黑" panose="020B0503020204020204" charset="-122"/>
                <a:cs typeface="微软雅黑" panose="020B0503020204020204" charset="-122"/>
                <a:sym typeface="+mn-ea"/>
              </a:rPr>
              <a:t>中俄NICA国际合作项目</a:t>
            </a:r>
          </a:p>
        </p:txBody>
      </p:sp>
      <p:pic>
        <p:nvPicPr>
          <p:cNvPr id="7" name="Picture 6"/>
          <p:cNvPicPr>
            <a:picLocks noChangeAspect="1"/>
          </p:cNvPicPr>
          <p:nvPr>
            <p:custDataLst>
              <p:tags r:id="rId2"/>
            </p:custDataLst>
          </p:nvPr>
        </p:nvPicPr>
        <p:blipFill rotWithShape="1">
          <a:blip r:embed="rId13" cstate="print">
            <a:extLst>
              <a:ext uri="{28A0092B-C50C-407E-A947-70E740481C1C}">
                <a14:useLocalDpi xmlns="" xmlns:a14="http://schemas.microsoft.com/office/drawing/2010/main" val="0"/>
              </a:ext>
            </a:extLst>
          </a:blip>
          <a:srcRect l="15240" t="11113" r="9827"/>
          <a:stretch>
            <a:fillRect/>
          </a:stretch>
        </p:blipFill>
        <p:spPr>
          <a:xfrm>
            <a:off x="5733606" y="1660439"/>
            <a:ext cx="3374899" cy="1840452"/>
          </a:xfrm>
          <a:prstGeom prst="rect">
            <a:avLst/>
          </a:prstGeom>
        </p:spPr>
      </p:pic>
      <p:sp>
        <p:nvSpPr>
          <p:cNvPr id="19" name="矩形 18"/>
          <p:cNvSpPr/>
          <p:nvPr>
            <p:custDataLst>
              <p:tags r:id="rId3"/>
            </p:custDataLst>
          </p:nvPr>
        </p:nvSpPr>
        <p:spPr>
          <a:xfrm>
            <a:off x="108139" y="979200"/>
            <a:ext cx="8928992" cy="1568450"/>
          </a:xfrm>
          <a:prstGeom prst="rect">
            <a:avLst/>
          </a:prstGeom>
        </p:spPr>
        <p:txBody>
          <a:bodyPr wrap="square">
            <a:spAutoFit/>
          </a:bodyPr>
          <a:lstStyle/>
          <a:p>
            <a:pPr algn="just" fontAlgn="auto">
              <a:lnSpc>
                <a:spcPct val="150000"/>
              </a:lnSpc>
            </a:pPr>
            <a:r>
              <a:rPr lang="zh-CN" altLang="en-US" sz="1600">
                <a:solidFill>
                  <a:schemeClr val="tx1"/>
                </a:solidFill>
                <a:latin typeface="微软雅黑" panose="020B0503020204020204" charset="-122"/>
                <a:ea typeface="微软雅黑" panose="020B0503020204020204" charset="-122"/>
                <a:cs typeface="微软雅黑" panose="020B0503020204020204" charset="-122"/>
              </a:rPr>
              <a:t>在</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NICA/MPD</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实验建造基于目前最新的</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MAPS</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技术的硅像素内径迹探测器，这将使</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MPD</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实验具备在高亮度环境下精确重建碰撞顶点和测量粲强子产生。</a:t>
            </a: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endParaRPr>
          </a:p>
          <a:p>
            <a:pPr marL="461645" indent="-285750" algn="just" fontAlgn="auto">
              <a:lnSpc>
                <a:spcPct val="150000"/>
              </a:lnSpc>
              <a:buFont typeface="Wingdings" panose="05000000000000000000" charset="0"/>
              <a:buChar char="l"/>
            </a:pP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NICA</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能区重离子碰撞中的粲强子产生</a:t>
            </a: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endParaRPr>
          </a:p>
          <a:p>
            <a:pPr marL="461645" indent="-285750" algn="just" fontAlgn="auto">
              <a:lnSpc>
                <a:spcPct val="150000"/>
              </a:lnSpc>
              <a:buFont typeface="Wingdings" panose="05000000000000000000" charset="0"/>
              <a:buChar char="l"/>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奇异（多奇异）强子产生的精确测量</a:t>
            </a:r>
          </a:p>
        </p:txBody>
      </p:sp>
      <p:graphicFrame>
        <p:nvGraphicFramePr>
          <p:cNvPr id="21" name="对象 20"/>
          <p:cNvGraphicFramePr>
            <a:graphicFrameLocks noChangeAspect="1"/>
          </p:cNvGraphicFramePr>
          <p:nvPr/>
        </p:nvGraphicFramePr>
        <p:xfrm>
          <a:off x="35242" y="2708911"/>
          <a:ext cx="5626101" cy="3190875"/>
        </p:xfrm>
        <a:graphic>
          <a:graphicData uri="http://schemas.openxmlformats.org/presentationml/2006/ole">
            <p:oleObj spid="_x0000_s2053" name="Document" r:id="rId14" imgW="5677560" imgH="3218040" progId="">
              <p:embed/>
            </p:oleObj>
          </a:graphicData>
        </a:graphic>
      </p:graphicFrame>
      <p:sp>
        <p:nvSpPr>
          <p:cNvPr id="9" name="文本框 8"/>
          <p:cNvSpPr txBox="1"/>
          <p:nvPr>
            <p:custDataLst>
              <p:tags r:id="rId4"/>
            </p:custDataLst>
          </p:nvPr>
        </p:nvSpPr>
        <p:spPr>
          <a:xfrm>
            <a:off x="147509" y="5752703"/>
            <a:ext cx="5472608" cy="523220"/>
          </a:xfrm>
          <a:prstGeom prst="rect">
            <a:avLst/>
          </a:prstGeom>
          <a:noFill/>
        </p:spPr>
        <p:txBody>
          <a:bodyPr wrap="square" rtlCol="0">
            <a:spAutoFit/>
          </a:bodyPr>
          <a:lstStyle/>
          <a:p>
            <a:pPr algn="just"/>
            <a:r>
              <a:rPr kumimoji="1" lang="en-US" altLang="zh-CN" sz="1400" b="1" dirty="0">
                <a:solidFill>
                  <a:srgbClr val="800000"/>
                </a:solidFill>
              </a:rPr>
              <a:t>a) </a:t>
            </a:r>
            <a:r>
              <a:rPr kumimoji="1" lang="zh-CN" altLang="en-US" sz="1400" b="1" dirty="0">
                <a:solidFill>
                  <a:srgbClr val="800000"/>
                </a:solidFill>
              </a:rPr>
              <a:t>内三层径迹探测器将依赖于</a:t>
            </a:r>
            <a:r>
              <a:rPr kumimoji="1" lang="en-US" altLang="zh-CN" sz="1400" b="1" dirty="0">
                <a:solidFill>
                  <a:srgbClr val="800000"/>
                </a:solidFill>
              </a:rPr>
              <a:t>2023</a:t>
            </a:r>
            <a:r>
              <a:rPr kumimoji="1" lang="zh-CN" altLang="en-US" sz="1400" b="1" dirty="0">
                <a:solidFill>
                  <a:srgbClr val="800000"/>
                </a:solidFill>
              </a:rPr>
              <a:t>年（</a:t>
            </a:r>
            <a:r>
              <a:rPr kumimoji="1" lang="en-US" altLang="zh-CN" sz="1400" b="1" dirty="0">
                <a:solidFill>
                  <a:srgbClr val="800000"/>
                </a:solidFill>
              </a:rPr>
              <a:t>MPD</a:t>
            </a:r>
            <a:r>
              <a:rPr kumimoji="1" lang="zh-CN" altLang="en-US" sz="1400" b="1" dirty="0">
                <a:solidFill>
                  <a:srgbClr val="800000"/>
                </a:solidFill>
              </a:rPr>
              <a:t>实验二期）后束流管的直径由</a:t>
            </a:r>
            <a:r>
              <a:rPr kumimoji="1" lang="en-US" altLang="zh-CN" sz="1400" b="1" dirty="0">
                <a:solidFill>
                  <a:srgbClr val="800000"/>
                </a:solidFill>
              </a:rPr>
              <a:t>64</a:t>
            </a:r>
            <a:r>
              <a:rPr kumimoji="1" lang="zh-CN" altLang="en-US" sz="1400" b="1" dirty="0">
                <a:solidFill>
                  <a:srgbClr val="800000"/>
                </a:solidFill>
              </a:rPr>
              <a:t>毫米升级到</a:t>
            </a:r>
            <a:r>
              <a:rPr kumimoji="1" lang="en-US" altLang="zh-CN" sz="1400" b="1" dirty="0">
                <a:solidFill>
                  <a:srgbClr val="800000"/>
                </a:solidFill>
              </a:rPr>
              <a:t>33</a:t>
            </a:r>
            <a:r>
              <a:rPr kumimoji="1" lang="zh-CN" altLang="en-US" sz="1400" b="1" dirty="0">
                <a:solidFill>
                  <a:srgbClr val="800000"/>
                </a:solidFill>
              </a:rPr>
              <a:t>毫米。</a:t>
            </a:r>
            <a:endParaRPr kumimoji="1" lang="zh-CN" altLang="en-US" sz="1400" dirty="0">
              <a:solidFill>
                <a:srgbClr val="800000"/>
              </a:solidFill>
            </a:endParaRPr>
          </a:p>
        </p:txBody>
      </p:sp>
      <p:sp>
        <p:nvSpPr>
          <p:cNvPr id="12" name="矩形 11"/>
          <p:cNvSpPr/>
          <p:nvPr>
            <p:custDataLst>
              <p:tags r:id="rId5"/>
            </p:custDataLst>
          </p:nvPr>
        </p:nvSpPr>
        <p:spPr>
          <a:xfrm>
            <a:off x="1983713" y="2779141"/>
            <a:ext cx="2268252" cy="2844420"/>
          </a:xfrm>
          <a:prstGeom prst="rect">
            <a:avLst/>
          </a:prstGeom>
          <a:noFill/>
          <a:ln w="28575" cmpd="sng">
            <a:solidFill>
              <a:srgbClr val="8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14" name="Group 2"/>
          <p:cNvGrpSpPr/>
          <p:nvPr/>
        </p:nvGrpSpPr>
        <p:grpSpPr>
          <a:xfrm>
            <a:off x="5652121" y="4340796"/>
            <a:ext cx="1965531" cy="1824508"/>
            <a:chOff x="7142973" y="3697288"/>
            <a:chExt cx="1965531" cy="1824508"/>
          </a:xfrm>
        </p:grpSpPr>
        <p:pic>
          <p:nvPicPr>
            <p:cNvPr id="20" name="Picture 1"/>
            <p:cNvPicPr>
              <a:picLocks noChangeAspect="1" noChangeArrowheads="1"/>
            </p:cNvPicPr>
            <p:nvPr>
              <p:custDataLst>
                <p:tags r:id="rId10"/>
              </p:custDataLst>
            </p:nvPr>
          </p:nvPicPr>
          <p:blipFill>
            <a:blip r:embed="rId15" cstate="print"/>
            <a:srcRect/>
            <a:stretch>
              <a:fillRect/>
            </a:stretch>
          </p:blipFill>
          <p:spPr bwMode="auto">
            <a:xfrm>
              <a:off x="7142973" y="3697288"/>
              <a:ext cx="1965531" cy="1824508"/>
            </a:xfrm>
            <a:prstGeom prst="rect">
              <a:avLst/>
            </a:prstGeom>
            <a:noFill/>
            <a:ln w="9525">
              <a:noFill/>
              <a:miter lim="800000"/>
              <a:headEnd/>
              <a:tailEnd/>
            </a:ln>
            <a:effectLst/>
          </p:spPr>
        </p:pic>
        <p:pic>
          <p:nvPicPr>
            <p:cNvPr id="17" name="Immagine 6" descr="5.jpg"/>
            <p:cNvPicPr>
              <a:picLocks noChangeAspect="1"/>
            </p:cNvPicPr>
            <p:nvPr>
              <p:custDataLst>
                <p:tags r:id="rId11"/>
              </p:custDataLst>
            </p:nvPr>
          </p:nvPicPr>
          <p:blipFill>
            <a:blip r:embed="rId16" cstate="print">
              <a:clrChange>
                <a:clrFrom>
                  <a:srgbClr val="FEFEFE"/>
                </a:clrFrom>
                <a:clrTo>
                  <a:srgbClr val="FEFEFE">
                    <a:alpha val="0"/>
                  </a:srgbClr>
                </a:clrTo>
              </a:clrChange>
            </a:blip>
            <a:srcRect l="26375" r="28738"/>
            <a:stretch>
              <a:fillRect/>
            </a:stretch>
          </p:blipFill>
          <p:spPr>
            <a:xfrm>
              <a:off x="7809409" y="4320336"/>
              <a:ext cx="651023" cy="625396"/>
            </a:xfrm>
            <a:prstGeom prst="rect">
              <a:avLst/>
            </a:prstGeom>
            <a:solidFill>
              <a:schemeClr val="bg1"/>
            </a:solidFill>
          </p:spPr>
        </p:pic>
      </p:grpSp>
      <p:sp>
        <p:nvSpPr>
          <p:cNvPr id="22" name="Rectangle 3"/>
          <p:cNvSpPr txBox="1">
            <a:spLocks noChangeArrowheads="1"/>
          </p:cNvSpPr>
          <p:nvPr>
            <p:custDataLst>
              <p:tags r:id="rId6"/>
            </p:custDataLst>
          </p:nvPr>
        </p:nvSpPr>
        <p:spPr bwMode="auto">
          <a:xfrm>
            <a:off x="7533232" y="4509120"/>
            <a:ext cx="1610769" cy="1522988"/>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charset="-128"/>
                <a:cs typeface="MS PGothic" panose="020B060007020508020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charset="-128"/>
              </a:defRPr>
            </a:lvl5pPr>
            <a:lvl6pPr marL="2514600" indent="-228600" algn="l" rtl="0" fontAlgn="base">
              <a:spcBef>
                <a:spcPct val="20000"/>
              </a:spcBef>
              <a:spcAft>
                <a:spcPct val="0"/>
              </a:spcAft>
              <a:buChar char="»"/>
              <a:defRPr sz="2000">
                <a:solidFill>
                  <a:schemeClr val="tx1"/>
                </a:solidFill>
                <a:latin typeface="+mn-lt"/>
                <a:ea typeface="MS PGothic" panose="020B0600070205080204" charset="-128"/>
              </a:defRPr>
            </a:lvl6pPr>
            <a:lvl7pPr marL="2971800" indent="-228600" algn="l" rtl="0" fontAlgn="base">
              <a:spcBef>
                <a:spcPct val="20000"/>
              </a:spcBef>
              <a:spcAft>
                <a:spcPct val="0"/>
              </a:spcAft>
              <a:buChar char="»"/>
              <a:defRPr sz="2000">
                <a:solidFill>
                  <a:schemeClr val="tx1"/>
                </a:solidFill>
                <a:latin typeface="+mn-lt"/>
                <a:ea typeface="MS PGothic" panose="020B0600070205080204" charset="-128"/>
              </a:defRPr>
            </a:lvl7pPr>
            <a:lvl8pPr marL="3429000" indent="-228600" algn="l" rtl="0" fontAlgn="base">
              <a:spcBef>
                <a:spcPct val="20000"/>
              </a:spcBef>
              <a:spcAft>
                <a:spcPct val="0"/>
              </a:spcAft>
              <a:buChar char="»"/>
              <a:defRPr sz="2000">
                <a:solidFill>
                  <a:schemeClr val="tx1"/>
                </a:solidFill>
                <a:latin typeface="+mn-lt"/>
                <a:ea typeface="MS PGothic" panose="020B0600070205080204" charset="-128"/>
              </a:defRPr>
            </a:lvl8pPr>
            <a:lvl9pPr marL="3886200" indent="-228600" algn="l" rtl="0" fontAlgn="base">
              <a:spcBef>
                <a:spcPct val="20000"/>
              </a:spcBef>
              <a:spcAft>
                <a:spcPct val="0"/>
              </a:spcAft>
              <a:buChar char="»"/>
              <a:defRPr sz="2000">
                <a:solidFill>
                  <a:schemeClr val="tx1"/>
                </a:solidFill>
                <a:latin typeface="+mn-lt"/>
                <a:ea typeface="MS PGothic" panose="020B0600070205080204" charset="-128"/>
              </a:defRPr>
            </a:lvl9pPr>
          </a:lstStyle>
          <a:p>
            <a:pPr marL="177800" indent="-177800" eaLnBrk="1" hangingPunct="1">
              <a:defRPr/>
            </a:pPr>
            <a:r>
              <a:rPr lang="zh-CN" altLang="en-US" sz="1200" b="1" dirty="0">
                <a:solidFill>
                  <a:schemeClr val="tx1"/>
                </a:solidFill>
                <a:latin typeface="Arial" panose="020B0604020202020204"/>
                <a:ea typeface="+mn-ea"/>
                <a:cs typeface="Arial" panose="020B0604020202020204"/>
              </a:rPr>
              <a:t>基于</a:t>
            </a:r>
            <a:r>
              <a:rPr lang="en-US" altLang="ru-RU" sz="1200" b="1" dirty="0">
                <a:solidFill>
                  <a:schemeClr val="tx1"/>
                </a:solidFill>
                <a:latin typeface="Arial" panose="020B0604020202020204"/>
                <a:ea typeface="+mn-ea"/>
                <a:cs typeface="Arial" panose="020B0604020202020204"/>
              </a:rPr>
              <a:t>MAPS</a:t>
            </a:r>
            <a:r>
              <a:rPr lang="zh-CN" altLang="en-US" sz="1200" b="1" dirty="0">
                <a:solidFill>
                  <a:schemeClr val="tx1"/>
                </a:solidFill>
                <a:latin typeface="Arial" panose="020B0604020202020204"/>
                <a:ea typeface="+mn-ea"/>
                <a:cs typeface="Arial" panose="020B0604020202020204"/>
              </a:rPr>
              <a:t>技术</a:t>
            </a:r>
            <a:endParaRPr lang="en-US" altLang="ru-RU" sz="1200" b="1" dirty="0">
              <a:solidFill>
                <a:schemeClr val="tx1"/>
              </a:solidFill>
              <a:latin typeface="Arial" panose="020B0604020202020204"/>
              <a:ea typeface="+mn-ea"/>
              <a:cs typeface="Arial" panose="020B0604020202020204"/>
            </a:endParaRPr>
          </a:p>
          <a:p>
            <a:pPr marL="177800" indent="-177800" eaLnBrk="1" hangingPunct="1">
              <a:defRPr/>
            </a:pPr>
            <a:r>
              <a:rPr lang="en-US" altLang="ru-RU" sz="1200" b="1" dirty="0">
                <a:solidFill>
                  <a:schemeClr val="tx1"/>
                </a:solidFill>
                <a:latin typeface="Arial" panose="020B0604020202020204"/>
                <a:ea typeface="+mn-ea"/>
                <a:cs typeface="Arial" panose="020B0604020202020204"/>
              </a:rPr>
              <a:t>2</a:t>
            </a:r>
            <a:r>
              <a:rPr lang="zh-CN" altLang="en-US" sz="1200" dirty="0">
                <a:solidFill>
                  <a:schemeClr val="tx1"/>
                </a:solidFill>
                <a:latin typeface="Arial" panose="020B0604020202020204"/>
                <a:ea typeface="+mn-ea"/>
                <a:cs typeface="Arial" panose="020B0604020202020204"/>
              </a:rPr>
              <a:t>桶层</a:t>
            </a:r>
            <a:r>
              <a:rPr lang="en-US" altLang="ru-RU" sz="1200" dirty="0">
                <a:solidFill>
                  <a:schemeClr val="tx1"/>
                </a:solidFill>
                <a:latin typeface="Arial" panose="020B0604020202020204"/>
                <a:ea typeface="+mn-ea"/>
                <a:cs typeface="Arial" panose="020B0604020202020204"/>
              </a:rPr>
              <a:t> (</a:t>
            </a:r>
            <a:r>
              <a:rPr lang="zh-CN" altLang="en-US" sz="1200" dirty="0">
                <a:solidFill>
                  <a:schemeClr val="tx1"/>
                </a:solidFill>
                <a:latin typeface="Arial" panose="020B0604020202020204"/>
                <a:ea typeface="+mn-ea"/>
                <a:cs typeface="Arial" panose="020B0604020202020204"/>
              </a:rPr>
              <a:t>内三层</a:t>
            </a:r>
            <a:r>
              <a:rPr lang="en-US" altLang="ru-RU" sz="1200" dirty="0">
                <a:solidFill>
                  <a:schemeClr val="tx1"/>
                </a:solidFill>
                <a:latin typeface="Arial" panose="020B0604020202020204"/>
                <a:ea typeface="+mn-ea"/>
                <a:cs typeface="Arial" panose="020B0604020202020204"/>
              </a:rPr>
              <a:t>, </a:t>
            </a:r>
            <a:r>
              <a:rPr lang="zh-CN" altLang="en-US" sz="1200" dirty="0">
                <a:solidFill>
                  <a:schemeClr val="tx1"/>
                </a:solidFill>
                <a:latin typeface="Arial" panose="020B0604020202020204"/>
                <a:ea typeface="+mn-ea"/>
                <a:cs typeface="Arial" panose="020B0604020202020204"/>
              </a:rPr>
              <a:t>外两层</a:t>
            </a:r>
            <a:r>
              <a:rPr lang="en-US" altLang="ru-RU" sz="1200" dirty="0">
                <a:solidFill>
                  <a:schemeClr val="tx1"/>
                </a:solidFill>
                <a:latin typeface="Arial" panose="020B0604020202020204"/>
                <a:ea typeface="+mn-ea"/>
                <a:cs typeface="Arial" panose="020B0604020202020204"/>
              </a:rPr>
              <a:t>)</a:t>
            </a:r>
          </a:p>
          <a:p>
            <a:pPr marL="177800" indent="-177800" eaLnBrk="1" hangingPunct="1">
              <a:defRPr/>
            </a:pPr>
            <a:r>
              <a:rPr lang="en-US" altLang="ru-RU" sz="1200" b="1" dirty="0">
                <a:solidFill>
                  <a:schemeClr val="tx1"/>
                </a:solidFill>
                <a:latin typeface="Arial" panose="020B0604020202020204"/>
                <a:ea typeface="+mn-ea"/>
                <a:cs typeface="Arial" panose="020B0604020202020204"/>
              </a:rPr>
              <a:t>5</a:t>
            </a:r>
            <a:r>
              <a:rPr lang="zh-CN" altLang="en-US" sz="1200" dirty="0">
                <a:solidFill>
                  <a:schemeClr val="tx1"/>
                </a:solidFill>
                <a:latin typeface="Arial" panose="020B0604020202020204"/>
                <a:ea typeface="+mn-ea"/>
                <a:cs typeface="Arial" panose="020B0604020202020204"/>
              </a:rPr>
              <a:t>层圆柱面</a:t>
            </a:r>
            <a:endParaRPr lang="en-US" altLang="ru-RU" sz="1200" dirty="0">
              <a:solidFill>
                <a:schemeClr val="tx1"/>
              </a:solidFill>
              <a:latin typeface="Arial" panose="020B0604020202020204"/>
              <a:ea typeface="+mn-ea"/>
              <a:cs typeface="Arial" panose="020B0604020202020204"/>
            </a:endParaRPr>
          </a:p>
          <a:p>
            <a:pPr marL="177800" indent="-177800" eaLnBrk="1" hangingPunct="1">
              <a:defRPr/>
            </a:pPr>
            <a:r>
              <a:rPr lang="en-US" altLang="ru-RU" sz="1200" dirty="0">
                <a:solidFill>
                  <a:schemeClr val="tx1"/>
                </a:solidFill>
                <a:latin typeface="Arial" panose="020B0604020202020204"/>
                <a:ea typeface="+mn-ea"/>
                <a:cs typeface="Arial" panose="020B0604020202020204"/>
              </a:rPr>
              <a:t>4.5 x 10</a:t>
            </a:r>
            <a:r>
              <a:rPr lang="en-US" altLang="ru-RU" sz="1200" baseline="30000" dirty="0">
                <a:solidFill>
                  <a:schemeClr val="tx1"/>
                </a:solidFill>
                <a:latin typeface="Arial" panose="020B0604020202020204"/>
                <a:ea typeface="+mn-ea"/>
                <a:cs typeface="Arial" panose="020B0604020202020204"/>
              </a:rPr>
              <a:t>9</a:t>
            </a:r>
            <a:r>
              <a:rPr lang="zh-CN" altLang="en-US" sz="1200" dirty="0">
                <a:solidFill>
                  <a:schemeClr val="tx1"/>
                </a:solidFill>
                <a:latin typeface="Arial" panose="020B0604020202020204"/>
                <a:ea typeface="+mn-ea"/>
                <a:cs typeface="Arial" panose="020B0604020202020204"/>
              </a:rPr>
              <a:t>像素</a:t>
            </a:r>
            <a:r>
              <a:rPr lang="en-US" altLang="ru-RU" sz="1200" dirty="0">
                <a:solidFill>
                  <a:schemeClr val="tx1"/>
                </a:solidFill>
                <a:latin typeface="Arial" panose="020B0604020202020204"/>
                <a:ea typeface="+mn-ea"/>
                <a:cs typeface="Arial" panose="020B0604020202020204"/>
              </a:rPr>
              <a:t> </a:t>
            </a:r>
          </a:p>
          <a:p>
            <a:pPr marL="177800" indent="-177800" eaLnBrk="1" hangingPunct="1">
              <a:defRPr/>
            </a:pPr>
            <a:r>
              <a:rPr lang="en-US" altLang="ru-RU" sz="1200" dirty="0">
                <a:solidFill>
                  <a:schemeClr val="tx1"/>
                </a:solidFill>
                <a:latin typeface="Arial" panose="020B0604020202020204"/>
                <a:ea typeface="+mn-ea"/>
                <a:cs typeface="Arial" panose="020B0604020202020204"/>
              </a:rPr>
              <a:t>3.3 m</a:t>
            </a:r>
            <a:r>
              <a:rPr lang="en-US" altLang="ru-RU" sz="1200" baseline="30000" dirty="0">
                <a:solidFill>
                  <a:schemeClr val="tx1"/>
                </a:solidFill>
                <a:latin typeface="Arial" panose="020B0604020202020204"/>
                <a:ea typeface="+mn-ea"/>
                <a:cs typeface="Arial" panose="020B0604020202020204"/>
              </a:rPr>
              <a:t>2</a:t>
            </a:r>
            <a:r>
              <a:rPr lang="en-US" altLang="ru-RU" sz="1200" dirty="0">
                <a:solidFill>
                  <a:schemeClr val="tx1"/>
                </a:solidFill>
                <a:latin typeface="Arial" panose="020B0604020202020204"/>
                <a:ea typeface="+mn-ea"/>
                <a:cs typeface="Arial" panose="020B0604020202020204"/>
              </a:rPr>
              <a:t> </a:t>
            </a:r>
            <a:r>
              <a:rPr lang="zh-CN" altLang="en-US" sz="1200" dirty="0">
                <a:solidFill>
                  <a:schemeClr val="tx1"/>
                </a:solidFill>
                <a:latin typeface="Arial" panose="020B0604020202020204"/>
                <a:ea typeface="+mn-ea"/>
                <a:cs typeface="Arial" panose="020B0604020202020204"/>
              </a:rPr>
              <a:t>探测面积</a:t>
            </a:r>
            <a:endParaRPr lang="en-US" altLang="zh-CN" sz="1200" dirty="0">
              <a:solidFill>
                <a:schemeClr val="tx1"/>
              </a:solidFill>
              <a:latin typeface="Arial" panose="020B0604020202020204"/>
              <a:ea typeface="+mn-ea"/>
              <a:cs typeface="Arial" panose="020B0604020202020204"/>
            </a:endParaRPr>
          </a:p>
          <a:p>
            <a:pPr marL="177800" indent="-177800" eaLnBrk="1" hangingPunct="1">
              <a:defRPr/>
            </a:pPr>
            <a:r>
              <a:rPr lang="en-US" altLang="ru-RU" sz="1200" dirty="0">
                <a:solidFill>
                  <a:schemeClr val="tx1"/>
                </a:solidFill>
                <a:latin typeface="Arial" panose="020B0604020202020204"/>
                <a:ea typeface="+mn-ea"/>
                <a:cs typeface="Arial" panose="020B0604020202020204"/>
              </a:rPr>
              <a:t>|</a:t>
            </a:r>
            <a:r>
              <a:rPr lang="en-US" altLang="ru-RU" sz="1200" i="1" dirty="0" err="1">
                <a:solidFill>
                  <a:schemeClr val="tx1"/>
                </a:solidFill>
                <a:latin typeface="Arial" panose="020B0604020202020204"/>
                <a:ea typeface="+mn-ea"/>
                <a:cs typeface="Arial" panose="020B0604020202020204"/>
              </a:rPr>
              <a:t>η</a:t>
            </a:r>
            <a:r>
              <a:rPr lang="en-US" altLang="ru-RU" sz="1200" dirty="0">
                <a:solidFill>
                  <a:schemeClr val="tx1"/>
                </a:solidFill>
                <a:latin typeface="Arial" panose="020B0604020202020204"/>
                <a:ea typeface="+mn-ea"/>
                <a:cs typeface="Arial" panose="020B0604020202020204"/>
              </a:rPr>
              <a:t>| ≤ 2.0</a:t>
            </a:r>
          </a:p>
        </p:txBody>
      </p:sp>
      <p:pic>
        <p:nvPicPr>
          <p:cNvPr id="18" name="Immagine 3" descr="opt1a.jpg"/>
          <p:cNvPicPr>
            <a:picLocks noChangeAspect="1"/>
          </p:cNvPicPr>
          <p:nvPr>
            <p:custDataLst>
              <p:tags r:id="rId7"/>
            </p:custDataLst>
          </p:nvPr>
        </p:nvPicPr>
        <p:blipFill>
          <a:blip r:embed="rId17" cstate="print">
            <a:clrChange>
              <a:clrFrom>
                <a:srgbClr val="FFFFFF"/>
              </a:clrFrom>
              <a:clrTo>
                <a:srgbClr val="FFFFFF">
                  <a:alpha val="0"/>
                </a:srgbClr>
              </a:clrTo>
            </a:clrChange>
          </a:blip>
          <a:stretch>
            <a:fillRect/>
          </a:stretch>
        </p:blipFill>
        <p:spPr>
          <a:xfrm>
            <a:off x="5744039" y="3540550"/>
            <a:ext cx="2140329" cy="859644"/>
          </a:xfrm>
          <a:prstGeom prst="rect">
            <a:avLst/>
          </a:prstGeom>
        </p:spPr>
      </p:pic>
      <p:sp>
        <p:nvSpPr>
          <p:cNvPr id="23" name="TextBox 5"/>
          <p:cNvSpPr txBox="1"/>
          <p:nvPr>
            <p:custDataLst>
              <p:tags r:id="rId8"/>
            </p:custDataLst>
          </p:nvPr>
        </p:nvSpPr>
        <p:spPr>
          <a:xfrm>
            <a:off x="7020272" y="3892986"/>
            <a:ext cx="2088232" cy="400110"/>
          </a:xfrm>
          <a:prstGeom prst="rect">
            <a:avLst/>
          </a:prstGeom>
          <a:noFill/>
        </p:spPr>
        <p:txBody>
          <a:bodyPr wrap="square" rtlCol="0">
            <a:spAutoFit/>
          </a:bodyPr>
          <a:lstStyle/>
          <a:p>
            <a:pPr algn="r"/>
            <a:r>
              <a:rPr lang="zh-CN" altLang="en-US" sz="1000" b="1" dirty="0"/>
              <a:t>基于大尺寸超低物质量超低功耗高速</a:t>
            </a:r>
            <a:r>
              <a:rPr lang="en-US" altLang="zh-CN" sz="1000" b="1" dirty="0"/>
              <a:t>MAPS</a:t>
            </a:r>
            <a:r>
              <a:rPr lang="zh-CN" altLang="en-US" sz="1000" b="1" dirty="0"/>
              <a:t>芯片的</a:t>
            </a:r>
            <a:r>
              <a:rPr lang="zh-CN" altLang="en-US" sz="1000" b="1" dirty="0">
                <a:solidFill>
                  <a:srgbClr val="FF0000"/>
                </a:solidFill>
              </a:rPr>
              <a:t>内三层（</a:t>
            </a:r>
            <a:r>
              <a:rPr lang="en-US" altLang="zh-CN" sz="1000" b="1" dirty="0">
                <a:solidFill>
                  <a:srgbClr val="FF0000"/>
                </a:solidFill>
              </a:rPr>
              <a:t>IB</a:t>
            </a:r>
            <a:r>
              <a:rPr lang="zh-CN" altLang="en-US" sz="1000" b="1" dirty="0">
                <a:solidFill>
                  <a:srgbClr val="FF0000"/>
                </a:solidFill>
              </a:rPr>
              <a:t>）</a:t>
            </a:r>
            <a:r>
              <a:rPr lang="zh-CN" altLang="en-US" sz="1000" b="1" dirty="0"/>
              <a:t>设计</a:t>
            </a:r>
            <a:endParaRPr lang="en-US" sz="1000" b="1" dirty="0"/>
          </a:p>
        </p:txBody>
      </p:sp>
      <p:sp>
        <p:nvSpPr>
          <p:cNvPr id="24" name="TextBox 16"/>
          <p:cNvSpPr txBox="1"/>
          <p:nvPr>
            <p:custDataLst>
              <p:tags r:id="rId9"/>
            </p:custDataLst>
          </p:nvPr>
        </p:nvSpPr>
        <p:spPr>
          <a:xfrm>
            <a:off x="7020272" y="3100898"/>
            <a:ext cx="2088232" cy="400110"/>
          </a:xfrm>
          <a:prstGeom prst="rect">
            <a:avLst/>
          </a:prstGeom>
          <a:noFill/>
        </p:spPr>
        <p:txBody>
          <a:bodyPr wrap="square" rtlCol="0">
            <a:spAutoFit/>
          </a:bodyPr>
          <a:lstStyle/>
          <a:p>
            <a:pPr algn="r"/>
            <a:r>
              <a:rPr lang="zh-CN" altLang="en-US" sz="1000" b="1" dirty="0"/>
              <a:t>基于</a:t>
            </a:r>
            <a:r>
              <a:rPr lang="en-US" altLang="zh-CN" sz="1000" b="1" dirty="0"/>
              <a:t>ALPIDE</a:t>
            </a:r>
            <a:r>
              <a:rPr lang="zh-CN" altLang="en-US" sz="1000" b="1" dirty="0"/>
              <a:t>芯片的硅像素</a:t>
            </a:r>
            <a:endParaRPr lang="en-US" altLang="zh-CN" sz="1000" b="1" dirty="0"/>
          </a:p>
          <a:p>
            <a:pPr algn="r"/>
            <a:r>
              <a:rPr lang="zh-CN" altLang="en-US" sz="1000" b="1" dirty="0"/>
              <a:t>顶点探测器</a:t>
            </a:r>
            <a:r>
              <a:rPr lang="zh-CN" altLang="en-US" sz="1000" b="1" dirty="0">
                <a:solidFill>
                  <a:srgbClr val="FF0000"/>
                </a:solidFill>
              </a:rPr>
              <a:t>外两层（</a:t>
            </a:r>
            <a:r>
              <a:rPr lang="en-US" altLang="zh-CN" sz="1000" b="1" dirty="0">
                <a:solidFill>
                  <a:srgbClr val="FF0000"/>
                </a:solidFill>
              </a:rPr>
              <a:t>OB</a:t>
            </a:r>
            <a:r>
              <a:rPr lang="zh-CN" altLang="en-US" sz="1000" b="1" dirty="0">
                <a:solidFill>
                  <a:srgbClr val="FF0000"/>
                </a:solidFill>
              </a:rPr>
              <a:t>）</a:t>
            </a:r>
            <a:r>
              <a:rPr lang="zh-CN" altLang="en-US" sz="1000" b="1" dirty="0"/>
              <a:t>的设计</a:t>
            </a:r>
            <a:endParaRPr lang="en-US" sz="10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MIC</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sz="2800" b="1" dirty="0">
                <a:latin typeface="微软雅黑" panose="020B0503020204020204" charset="-122"/>
                <a:ea typeface="微软雅黑" panose="020B0503020204020204" charset="-122"/>
                <a:cs typeface="微软雅黑" panose="020B0503020204020204" charset="-122"/>
                <a:sym typeface="+mn-ea"/>
              </a:rPr>
              <a:t>中俄NICA国际合作项目</a:t>
            </a:r>
          </a:p>
        </p:txBody>
      </p:sp>
      <p:cxnSp>
        <p:nvCxnSpPr>
          <p:cNvPr id="20486" name="直接连接符 13"/>
          <p:cNvCxnSpPr>
            <a:cxnSpLocks noChangeShapeType="1"/>
          </p:cNvCxnSpPr>
          <p:nvPr>
            <p:custDataLst>
              <p:tags r:id="rId1"/>
            </p:custDataLst>
          </p:nvPr>
        </p:nvCxnSpPr>
        <p:spPr bwMode="auto">
          <a:xfrm>
            <a:off x="0" y="1000125"/>
            <a:ext cx="9144000" cy="0"/>
          </a:xfrm>
          <a:prstGeom prst="line">
            <a:avLst/>
          </a:prstGeom>
          <a:noFill/>
          <a:ln w="25400">
            <a:solidFill>
              <a:srgbClr val="326482"/>
            </a:solidFill>
            <a:round/>
          </a:ln>
          <a:extLst>
            <a:ext uri="{909E8E84-426E-40DD-AFC4-6F175D3DCCD1}">
              <a14:hiddenFill xmlns="" xmlns:a14="http://schemas.microsoft.com/office/drawing/2010/main">
                <a:noFill/>
              </a14:hiddenFill>
            </a:ext>
          </a:extLst>
        </p:spPr>
      </p:cxnSp>
      <p:pic>
        <p:nvPicPr>
          <p:cNvPr id="7" name="图片 6"/>
          <p:cNvPicPr>
            <a:picLocks noChangeAspect="1"/>
          </p:cNvPicPr>
          <p:nvPr>
            <p:custDataLst>
              <p:tags r:id="rId2"/>
            </p:custDataLst>
          </p:nvPr>
        </p:nvPicPr>
        <p:blipFill>
          <a:blip r:embed="rId11" cstate="print"/>
          <a:stretch>
            <a:fillRect/>
          </a:stretch>
        </p:blipFill>
        <p:spPr>
          <a:xfrm>
            <a:off x="1007110" y="4227195"/>
            <a:ext cx="2393315" cy="2442210"/>
          </a:xfrm>
          <a:prstGeom prst="rect">
            <a:avLst/>
          </a:prstGeom>
        </p:spPr>
      </p:pic>
      <p:pic>
        <p:nvPicPr>
          <p:cNvPr id="9" name="图片 8"/>
          <p:cNvPicPr>
            <a:picLocks noChangeAspect="1"/>
          </p:cNvPicPr>
          <p:nvPr>
            <p:custDataLst>
              <p:tags r:id="rId3"/>
            </p:custDataLst>
          </p:nvPr>
        </p:nvPicPr>
        <p:blipFill>
          <a:blip r:embed="rId12" cstate="print"/>
          <a:stretch>
            <a:fillRect/>
          </a:stretch>
        </p:blipFill>
        <p:spPr>
          <a:xfrm>
            <a:off x="4852670" y="4295140"/>
            <a:ext cx="3790315" cy="2374265"/>
          </a:xfrm>
          <a:prstGeom prst="rect">
            <a:avLst/>
          </a:prstGeom>
        </p:spPr>
      </p:pic>
      <p:sp>
        <p:nvSpPr>
          <p:cNvPr id="21" name="文本框 20"/>
          <p:cNvSpPr txBox="1"/>
          <p:nvPr>
            <p:custDataLst>
              <p:tags r:id="rId4"/>
            </p:custDataLst>
          </p:nvPr>
        </p:nvSpPr>
        <p:spPr>
          <a:xfrm>
            <a:off x="709295" y="3013075"/>
            <a:ext cx="8367395" cy="1106805"/>
          </a:xfrm>
          <a:prstGeom prst="rect">
            <a:avLst/>
          </a:prstGeom>
          <a:noFill/>
        </p:spPr>
        <p:txBody>
          <a:bodyPr wrap="square" rtlCol="0">
            <a:spAutoFit/>
          </a:bodyPr>
          <a:lstStyle/>
          <a:p>
            <a:pPr algn="l"/>
            <a:r>
              <a:rPr lang="en-US" altLang="zh-CN"/>
              <a:t>1.</a:t>
            </a:r>
            <a:r>
              <a:rPr lang="en-US" altLang="zh-CN" sz="16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尺寸：</a:t>
            </a:r>
            <a:r>
              <a:rPr lang="en-US" altLang="zh-CN" sz="1600">
                <a:latin typeface="微软雅黑" panose="020B0503020204020204" charset="-122"/>
                <a:ea typeface="微软雅黑" panose="020B0503020204020204" charset="-122"/>
                <a:cs typeface="微软雅黑" panose="020B0503020204020204" charset="-122"/>
                <a:sym typeface="+mn-ea"/>
              </a:rPr>
              <a:t>14 cm x 9.4 cm</a:t>
            </a:r>
            <a:r>
              <a:rPr lang="zh-CN" altLang="en-US" sz="1600">
                <a:latin typeface="微软雅黑" panose="020B0503020204020204" charset="-122"/>
                <a:ea typeface="微软雅黑" panose="020B0503020204020204" charset="-122"/>
                <a:cs typeface="微软雅黑" panose="020B0503020204020204" charset="-122"/>
                <a:sym typeface="+mn-ea"/>
              </a:rPr>
              <a:t>（国际首次）</a:t>
            </a:r>
            <a:r>
              <a:rPr lang="en-US" altLang="zh-CN" sz="1600">
                <a:latin typeface="微软雅黑" panose="020B0503020204020204" charset="-122"/>
                <a:ea typeface="微软雅黑" panose="020B0503020204020204" charset="-122"/>
                <a:cs typeface="微软雅黑" panose="020B0503020204020204" charset="-122"/>
                <a:sym typeface="+mn-ea"/>
              </a:rPr>
              <a:t>                   </a:t>
            </a:r>
            <a:r>
              <a:rPr lang="zh-CN" altLang="en-US" sz="1600">
                <a:latin typeface="微软雅黑" panose="020B0503020204020204" charset="-122"/>
                <a:ea typeface="微软雅黑" panose="020B0503020204020204" charset="-122"/>
                <a:cs typeface="微软雅黑" panose="020B0503020204020204" charset="-122"/>
              </a:rPr>
              <a:t>无</a:t>
            </a:r>
            <a:r>
              <a:rPr lang="en-US" altLang="zh-CN" sz="1600">
                <a:latin typeface="微软雅黑" panose="020B0503020204020204" charset="-122"/>
                <a:ea typeface="微软雅黑" panose="020B0503020204020204" charset="-122"/>
                <a:cs typeface="微软雅黑" panose="020B0503020204020204" charset="-122"/>
              </a:rPr>
              <a:t>板级拼接</a:t>
            </a:r>
            <a:r>
              <a:rPr lang="zh-CN" altLang="en-US" sz="1600">
                <a:latin typeface="微软雅黑" panose="020B0503020204020204" charset="-122"/>
                <a:ea typeface="微软雅黑" panose="020B0503020204020204" charset="-122"/>
                <a:cs typeface="微软雅黑" panose="020B0503020204020204" charset="-122"/>
              </a:rPr>
              <a:t>，无探测死区</a:t>
            </a:r>
          </a:p>
          <a:p>
            <a:pPr algn="l"/>
            <a:r>
              <a:rPr lang="en-US" altLang="zh-CN" sz="1600">
                <a:latin typeface="微软雅黑" panose="020B0503020204020204" charset="-122"/>
                <a:ea typeface="微软雅黑" panose="020B0503020204020204" charset="-122"/>
                <a:cs typeface="微软雅黑" panose="020B0503020204020204" charset="-122"/>
              </a:rPr>
              <a:t>2. </a:t>
            </a:r>
            <a:r>
              <a:rPr lang="zh-CN" altLang="en-US" sz="1600">
                <a:latin typeface="微软雅黑" panose="020B0503020204020204" charset="-122"/>
                <a:ea typeface="微软雅黑" panose="020B0503020204020204" charset="-122"/>
                <a:cs typeface="微软雅黑" panose="020B0503020204020204" charset="-122"/>
              </a:rPr>
              <a:t>厚度：</a:t>
            </a:r>
            <a:r>
              <a:rPr lang="en-US" altLang="zh-CN" sz="1600">
                <a:latin typeface="微软雅黑" panose="020B0503020204020204" charset="-122"/>
                <a:ea typeface="微软雅黑" panose="020B0503020204020204" charset="-122"/>
                <a:cs typeface="微软雅黑" panose="020B0503020204020204" charset="-122"/>
              </a:rPr>
              <a:t>20~50</a:t>
            </a:r>
            <a:r>
              <a:rPr lang="zh-CN" altLang="en-US" sz="1600">
                <a:latin typeface="微软雅黑" panose="020B0503020204020204" charset="-122"/>
                <a:ea typeface="微软雅黑" panose="020B0503020204020204" charset="-122"/>
                <a:cs typeface="微软雅黑" panose="020B0503020204020204" charset="-122"/>
              </a:rPr>
              <a:t>微米（填补国内空白）                 </a:t>
            </a:r>
            <a:r>
              <a:rPr lang="zh-CN" altLang="en-US" sz="1600">
                <a:latin typeface="微软雅黑" panose="020B0503020204020204" charset="-122"/>
                <a:ea typeface="微软雅黑" panose="020B0503020204020204" charset="-122"/>
                <a:cs typeface="微软雅黑" panose="020B0503020204020204" charset="-122"/>
                <a:sym typeface="+mn-ea"/>
              </a:rPr>
              <a:t>无复杂</a:t>
            </a:r>
            <a:r>
              <a:rPr lang="en-US" altLang="zh-CN" sz="1600">
                <a:latin typeface="微软雅黑" panose="020B0503020204020204" charset="-122"/>
                <a:ea typeface="微软雅黑" panose="020B0503020204020204" charset="-122"/>
                <a:cs typeface="微软雅黑" panose="020B0503020204020204" charset="-122"/>
                <a:sym typeface="+mn-ea"/>
              </a:rPr>
              <a:t>支撑</a:t>
            </a:r>
            <a:r>
              <a:rPr lang="zh-CN" altLang="en-US" sz="1600">
                <a:latin typeface="微软雅黑" panose="020B0503020204020204" charset="-122"/>
                <a:ea typeface="微软雅黑" panose="020B0503020204020204" charset="-122"/>
                <a:cs typeface="微软雅黑" panose="020B0503020204020204" charset="-122"/>
                <a:sym typeface="+mn-ea"/>
              </a:rPr>
              <a:t>，高测量精度</a:t>
            </a:r>
            <a:endParaRPr lang="en-US" altLang="zh-CN" sz="1600">
              <a:latin typeface="微软雅黑" panose="020B0503020204020204" charset="-122"/>
              <a:ea typeface="微软雅黑" panose="020B0503020204020204" charset="-122"/>
              <a:cs typeface="微软雅黑" panose="020B0503020204020204" charset="-122"/>
            </a:endParaRPr>
          </a:p>
          <a:p>
            <a:pPr algn="l"/>
            <a:r>
              <a:rPr lang="en-US" altLang="zh-CN" sz="1600">
                <a:latin typeface="微软雅黑" panose="020B0503020204020204" charset="-122"/>
                <a:ea typeface="微软雅黑" panose="020B0503020204020204" charset="-122"/>
                <a:cs typeface="微软雅黑" panose="020B0503020204020204" charset="-122"/>
              </a:rPr>
              <a:t>3. </a:t>
            </a:r>
            <a:r>
              <a:rPr lang="zh-CN" altLang="en-US" sz="1600">
                <a:latin typeface="微软雅黑" panose="020B0503020204020204" charset="-122"/>
                <a:ea typeface="微软雅黑" panose="020B0503020204020204" charset="-122"/>
                <a:cs typeface="微软雅黑" panose="020B0503020204020204" charset="-122"/>
              </a:rPr>
              <a:t>圆筒型单芯片探测器（</a:t>
            </a:r>
            <a:r>
              <a:rPr lang="zh-CN" altLang="en-US" sz="1600">
                <a:latin typeface="微软雅黑" panose="020B0503020204020204" charset="-122"/>
                <a:ea typeface="微软雅黑" panose="020B0503020204020204" charset="-122"/>
                <a:cs typeface="微软雅黑" panose="020B0503020204020204" charset="-122"/>
                <a:sym typeface="+mn-ea"/>
              </a:rPr>
              <a:t>填补国内空白</a:t>
            </a:r>
            <a:r>
              <a:rPr lang="zh-CN" altLang="en-US" sz="1600">
                <a:latin typeface="微软雅黑" panose="020B0503020204020204" charset="-122"/>
                <a:ea typeface="微软雅黑" panose="020B0503020204020204" charset="-122"/>
                <a:cs typeface="微软雅黑" panose="020B0503020204020204" charset="-122"/>
              </a:rPr>
              <a:t>）           无需探测器</a:t>
            </a:r>
            <a:r>
              <a:rPr lang="zh-CN" altLang="en-US" sz="1600">
                <a:latin typeface="微软雅黑" panose="020B0503020204020204" charset="-122"/>
                <a:ea typeface="微软雅黑" panose="020B0503020204020204" charset="-122"/>
                <a:cs typeface="微软雅黑" panose="020B0503020204020204" charset="-122"/>
                <a:sym typeface="+mn-ea"/>
              </a:rPr>
              <a:t>组装</a:t>
            </a:r>
            <a:r>
              <a:rPr lang="en-US" altLang="zh-CN" sz="1600">
                <a:latin typeface="微软雅黑" panose="020B0503020204020204" charset="-122"/>
                <a:ea typeface="微软雅黑" panose="020B0503020204020204" charset="-122"/>
                <a:cs typeface="微软雅黑" panose="020B0503020204020204" charset="-122"/>
                <a:sym typeface="+mn-ea"/>
              </a:rPr>
              <a:t>，</a:t>
            </a:r>
            <a:r>
              <a:rPr lang="zh-CN" altLang="en-US" sz="1600">
                <a:latin typeface="微软雅黑" panose="020B0503020204020204" charset="-122"/>
                <a:ea typeface="微软雅黑" panose="020B0503020204020204" charset="-122"/>
                <a:cs typeface="微软雅黑" panose="020B0503020204020204" charset="-122"/>
                <a:sym typeface="+mn-ea"/>
              </a:rPr>
              <a:t>高位置分辨率</a:t>
            </a:r>
          </a:p>
          <a:p>
            <a:pPr algn="l"/>
            <a:r>
              <a:rPr lang="en-US" altLang="zh-CN" sz="1600">
                <a:latin typeface="微软雅黑" panose="020B0503020204020204" charset="-122"/>
                <a:ea typeface="微软雅黑" panose="020B0503020204020204" charset="-122"/>
                <a:cs typeface="微软雅黑" panose="020B0503020204020204" charset="-122"/>
              </a:rPr>
              <a:t>4. </a:t>
            </a:r>
            <a:r>
              <a:rPr lang="zh-CN" altLang="en-US" sz="1600">
                <a:latin typeface="微软雅黑" panose="020B0503020204020204" charset="-122"/>
                <a:ea typeface="微软雅黑" panose="020B0503020204020204" charset="-122"/>
                <a:cs typeface="微软雅黑" panose="020B0503020204020204" charset="-122"/>
              </a:rPr>
              <a:t>基于合作开发的国产</a:t>
            </a:r>
            <a:r>
              <a:rPr lang="en-US" altLang="zh-CN" sz="1600">
                <a:latin typeface="微软雅黑" panose="020B0503020204020204" charset="-122"/>
                <a:ea typeface="微软雅黑" panose="020B0503020204020204" charset="-122"/>
                <a:cs typeface="微软雅黑" panose="020B0503020204020204" charset="-122"/>
              </a:rPr>
              <a:t>CMOS</a:t>
            </a:r>
            <a:r>
              <a:rPr lang="zh-CN" altLang="en-US" sz="1600">
                <a:latin typeface="微软雅黑" panose="020B0503020204020204" charset="-122"/>
                <a:ea typeface="微软雅黑" panose="020B0503020204020204" charset="-122"/>
                <a:cs typeface="微软雅黑" panose="020B0503020204020204" charset="-122"/>
              </a:rPr>
              <a:t>工艺                           </a:t>
            </a:r>
            <a:r>
              <a:rPr lang="zh-CN" altLang="en-US" sz="1600">
                <a:latin typeface="微软雅黑" panose="020B0503020204020204" charset="-122"/>
                <a:ea typeface="微软雅黑" panose="020B0503020204020204" charset="-122"/>
                <a:cs typeface="微软雅黑" panose="020B0503020204020204" charset="-122"/>
                <a:sym typeface="+mn-ea"/>
              </a:rPr>
              <a:t>解决卡脖子问题</a:t>
            </a:r>
          </a:p>
        </p:txBody>
      </p:sp>
      <p:sp>
        <p:nvSpPr>
          <p:cNvPr id="17" name="文本框 16"/>
          <p:cNvSpPr txBox="1"/>
          <p:nvPr>
            <p:custDataLst>
              <p:tags r:id="rId5"/>
            </p:custDataLst>
          </p:nvPr>
        </p:nvSpPr>
        <p:spPr>
          <a:xfrm>
            <a:off x="257175" y="1085215"/>
            <a:ext cx="5818505" cy="368300"/>
          </a:xfrm>
          <a:prstGeom prst="rect">
            <a:avLst/>
          </a:prstGeom>
          <a:noFill/>
        </p:spPr>
        <p:txBody>
          <a:bodyPr wrap="none" rtlCol="0">
            <a:spAutoFit/>
          </a:bodyPr>
          <a:lstStyle/>
          <a:p>
            <a:r>
              <a:rPr lang="en-US" altLang="zh-CN" b="1" dirty="0" smtClean="0">
                <a:solidFill>
                  <a:schemeClr val="tx1"/>
                </a:solidFill>
                <a:latin typeface="微软雅黑" panose="020B0503020204020204" charset="-122"/>
                <a:ea typeface="微软雅黑" panose="020B0503020204020204" charset="-122"/>
                <a:cs typeface="微软雅黑" panose="020B0503020204020204" charset="-122"/>
              </a:rPr>
              <a:t>MIC7</a:t>
            </a:r>
            <a:r>
              <a:rPr lang="zh-CN" altLang="en-US" b="1" dirty="0" smtClean="0">
                <a:solidFill>
                  <a:schemeClr val="tx1"/>
                </a:solidFill>
                <a:latin typeface="微软雅黑" panose="020B0503020204020204" charset="-122"/>
                <a:ea typeface="微软雅黑" panose="020B0503020204020204" charset="-122"/>
                <a:cs typeface="微软雅黑" panose="020B0503020204020204" charset="-122"/>
              </a:rPr>
              <a:t>是</a:t>
            </a:r>
            <a:r>
              <a:rPr lang="zh-CN" altLang="en-US" b="1" dirty="0">
                <a:solidFill>
                  <a:schemeClr val="tx1"/>
                </a:solidFill>
                <a:latin typeface="微软雅黑" panose="020B0503020204020204" charset="-122"/>
                <a:ea typeface="微软雅黑" panose="020B0503020204020204" charset="-122"/>
                <a:cs typeface="微软雅黑" panose="020B0503020204020204" charset="-122"/>
              </a:rPr>
              <a:t>一款晶圆级超大、超薄、低功耗、高速像素芯片</a:t>
            </a:r>
          </a:p>
        </p:txBody>
      </p:sp>
      <p:sp>
        <p:nvSpPr>
          <p:cNvPr id="19" name="文本框 18"/>
          <p:cNvSpPr txBox="1"/>
          <p:nvPr>
            <p:custDataLst>
              <p:tags r:id="rId6"/>
            </p:custDataLst>
          </p:nvPr>
        </p:nvSpPr>
        <p:spPr>
          <a:xfrm>
            <a:off x="338455" y="1516380"/>
            <a:ext cx="1383030" cy="368300"/>
          </a:xfrm>
          <a:prstGeom prst="rect">
            <a:avLst/>
          </a:prstGeom>
          <a:noFill/>
        </p:spPr>
        <p:txBody>
          <a:bodyPr wrap="none" rtlCol="0">
            <a:spAutoFit/>
          </a:bodyPr>
          <a:lstStyle/>
          <a:p>
            <a:pPr marL="285750" indent="-285750">
              <a:buFont typeface="Wingdings" panose="05000000000000000000" charset="0"/>
              <a:buChar char="l"/>
            </a:pPr>
            <a:r>
              <a:rPr lang="zh-CN" altLang="en-US">
                <a:latin typeface="微软雅黑" panose="020B0503020204020204" charset="-122"/>
                <a:ea typeface="微软雅黑" panose="020B0503020204020204" charset="-122"/>
              </a:rPr>
              <a:t>项目支撑</a:t>
            </a:r>
          </a:p>
        </p:txBody>
      </p:sp>
      <p:sp>
        <p:nvSpPr>
          <p:cNvPr id="20" name="文本框 19"/>
          <p:cNvSpPr txBox="1"/>
          <p:nvPr>
            <p:custDataLst>
              <p:tags r:id="rId7"/>
            </p:custDataLst>
          </p:nvPr>
        </p:nvSpPr>
        <p:spPr>
          <a:xfrm>
            <a:off x="338455" y="2716530"/>
            <a:ext cx="1960880" cy="368300"/>
          </a:xfrm>
          <a:prstGeom prst="rect">
            <a:avLst/>
          </a:prstGeom>
          <a:noFill/>
        </p:spPr>
        <p:txBody>
          <a:bodyPr wrap="none" rtlCol="0">
            <a:spAutoFit/>
          </a:bodyPr>
          <a:lstStyle/>
          <a:p>
            <a:pPr marL="285750" indent="-285750">
              <a:buFont typeface="Wingdings" panose="05000000000000000000" charset="0"/>
              <a:buChar char="l"/>
            </a:pPr>
            <a:r>
              <a:rPr lang="en-US" altLang="zh-CN" dirty="0" smtClean="0">
                <a:latin typeface="微软雅黑" panose="020B0503020204020204" charset="-122"/>
                <a:ea typeface="微软雅黑" panose="020B0503020204020204" charset="-122"/>
                <a:cs typeface="微软雅黑" panose="020B0503020204020204" charset="-122"/>
              </a:rPr>
              <a:t>MIC7</a:t>
            </a:r>
            <a:r>
              <a:rPr lang="zh-CN" altLang="en-US" dirty="0" smtClean="0">
                <a:latin typeface="微软雅黑" panose="020B0503020204020204" charset="-122"/>
                <a:ea typeface="微软雅黑" panose="020B0503020204020204" charset="-122"/>
                <a:cs typeface="微软雅黑" panose="020B0503020204020204" charset="-122"/>
              </a:rPr>
              <a:t>芯</a:t>
            </a:r>
            <a:r>
              <a:rPr lang="zh-CN" altLang="en-US" dirty="0">
                <a:latin typeface="微软雅黑" panose="020B0503020204020204" charset="-122"/>
                <a:ea typeface="微软雅黑" panose="020B0503020204020204" charset="-122"/>
                <a:cs typeface="微软雅黑" panose="020B0503020204020204" charset="-122"/>
              </a:rPr>
              <a:t>片特性</a:t>
            </a:r>
          </a:p>
        </p:txBody>
      </p:sp>
      <p:sp>
        <p:nvSpPr>
          <p:cNvPr id="22" name="右箭头 21"/>
          <p:cNvSpPr/>
          <p:nvPr>
            <p:custDataLst>
              <p:tags r:id="rId8"/>
            </p:custDataLst>
          </p:nvPr>
        </p:nvSpPr>
        <p:spPr>
          <a:xfrm>
            <a:off x="4500245" y="3357245"/>
            <a:ext cx="575945" cy="288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custDataLst>
              <p:tags r:id="rId9"/>
            </p:custDataLst>
          </p:nvPr>
        </p:nvSpPr>
        <p:spPr>
          <a:xfrm>
            <a:off x="593090" y="1884680"/>
            <a:ext cx="8374380" cy="583565"/>
          </a:xfrm>
          <a:prstGeom prst="rect">
            <a:avLst/>
          </a:prstGeom>
          <a:noFill/>
        </p:spPr>
        <p:txBody>
          <a:bodyPr wrap="square" rtlCol="0">
            <a:spAutoFit/>
          </a:bodyPr>
          <a:lstStyle/>
          <a:p>
            <a:pPr algn="l"/>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获批科技部</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战略性国际科技创新合作</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重点专项</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中俄</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NICA</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国际合作项目</a:t>
            </a:r>
          </a:p>
          <a:p>
            <a:pPr algn="l"/>
            <a:r>
              <a:rPr lang="en-US" altLang="zh-CN" sz="1600" dirty="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基于硅像素的内径迹探测器合作研制</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，项目获批总经费</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sym typeface="+mn-ea"/>
              </a:rPr>
              <a:t>12944</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万，分解经费</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sym typeface="+mn-ea"/>
              </a:rPr>
              <a:t>3809</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万。</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MIC</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sz="2800" b="1" dirty="0">
                <a:latin typeface="微软雅黑" panose="020B0503020204020204" charset="-122"/>
                <a:ea typeface="微软雅黑" panose="020B0503020204020204" charset="-122"/>
                <a:cs typeface="微软雅黑" panose="020B0503020204020204" charset="-122"/>
                <a:sym typeface="+mn-ea"/>
              </a:rPr>
              <a:t>中俄NICA国际合作项目</a:t>
            </a:r>
          </a:p>
        </p:txBody>
      </p:sp>
      <p:pic>
        <p:nvPicPr>
          <p:cNvPr id="2" name="Content Placeholder 6"/>
          <p:cNvPicPr>
            <a:picLocks noChangeAspect="1"/>
          </p:cNvPicPr>
          <p:nvPr>
            <p:custDataLst>
              <p:tags r:id="rId1"/>
            </p:custDataLst>
          </p:nvPr>
        </p:nvPicPr>
        <p:blipFill rotWithShape="1">
          <a:blip r:embed="rId14" cstate="print"/>
          <a:srcRect r="56499"/>
          <a:stretch>
            <a:fillRect/>
          </a:stretch>
        </p:blipFill>
        <p:spPr>
          <a:xfrm>
            <a:off x="2565643" y="4219126"/>
            <a:ext cx="2269110" cy="1729003"/>
          </a:xfrm>
          <a:prstGeom prst="rect">
            <a:avLst/>
          </a:prstGeom>
        </p:spPr>
      </p:pic>
      <p:sp>
        <p:nvSpPr>
          <p:cNvPr id="3" name="文本框 2"/>
          <p:cNvSpPr txBox="1"/>
          <p:nvPr>
            <p:custDataLst>
              <p:tags r:id="rId2"/>
            </p:custDataLst>
          </p:nvPr>
        </p:nvSpPr>
        <p:spPr>
          <a:xfrm>
            <a:off x="384719" y="1132870"/>
            <a:ext cx="7007860" cy="337185"/>
          </a:xfrm>
          <a:prstGeom prst="rect">
            <a:avLst/>
          </a:prstGeom>
          <a:noFill/>
        </p:spPr>
        <p:txBody>
          <a:bodyPr wrap="none" rtlCol="0">
            <a:spAutoFit/>
          </a:bodyPr>
          <a:lstStyle/>
          <a:p>
            <a:r>
              <a:rPr lang="zh-CN" altLang="en-US" sz="1600" dirty="0">
                <a:latin typeface="微软雅黑" panose="020B0503020204020204" charset="-122"/>
                <a:ea typeface="微软雅黑" panose="020B0503020204020204" charset="-122"/>
                <a:cs typeface="微软雅黑" panose="020B0503020204020204" charset="-122"/>
              </a:rPr>
              <a:t>像素结构整体框图：由电荷收集电极、模拟前端、</a:t>
            </a:r>
            <a:r>
              <a:rPr lang="en-US" altLang="zh-CN" sz="1600" dirty="0">
                <a:latin typeface="微软雅黑" panose="020B0503020204020204" charset="-122"/>
                <a:ea typeface="微软雅黑" panose="020B0503020204020204" charset="-122"/>
                <a:cs typeface="微软雅黑" panose="020B0503020204020204" charset="-122"/>
              </a:rPr>
              <a:t>3</a:t>
            </a:r>
            <a:r>
              <a:rPr lang="zh-CN" altLang="en-US" sz="1600" dirty="0">
                <a:latin typeface="微软雅黑" panose="020B0503020204020204" charset="-122"/>
                <a:ea typeface="微软雅黑" panose="020B0503020204020204" charset="-122"/>
                <a:cs typeface="微软雅黑" panose="020B0503020204020204" charset="-122"/>
              </a:rPr>
              <a:t>个缓存和逻辑电路组成。</a:t>
            </a:r>
          </a:p>
        </p:txBody>
      </p:sp>
      <p:sp>
        <p:nvSpPr>
          <p:cNvPr id="4" name="文本框 3"/>
          <p:cNvSpPr txBox="1"/>
          <p:nvPr>
            <p:custDataLst>
              <p:tags r:id="rId3"/>
            </p:custDataLst>
          </p:nvPr>
        </p:nvSpPr>
        <p:spPr>
          <a:xfrm>
            <a:off x="2647661" y="3901626"/>
            <a:ext cx="1427480" cy="306705"/>
          </a:xfrm>
          <a:prstGeom prst="rect">
            <a:avLst/>
          </a:prstGeom>
          <a:noFill/>
        </p:spPr>
        <p:txBody>
          <a:bodyPr wrap="none" rtlCol="0">
            <a:spAutoFit/>
          </a:bodyPr>
          <a:lstStyle/>
          <a:p>
            <a:r>
              <a:rPr lang="zh-CN" altLang="en-US" sz="1400" dirty="0">
                <a:latin typeface="微软雅黑" panose="020B0503020204020204" charset="-122"/>
                <a:ea typeface="微软雅黑" panose="020B0503020204020204" charset="-122"/>
              </a:rPr>
              <a:t>像素模拟前端：</a:t>
            </a:r>
          </a:p>
        </p:txBody>
      </p:sp>
      <p:pic>
        <p:nvPicPr>
          <p:cNvPr id="11" name="图片 10"/>
          <p:cNvPicPr>
            <a:picLocks noChangeAspect="1"/>
          </p:cNvPicPr>
          <p:nvPr>
            <p:custDataLst>
              <p:tags r:id="rId4"/>
            </p:custDataLst>
          </p:nvPr>
        </p:nvPicPr>
        <p:blipFill>
          <a:blip r:embed="rId15" cstate="print"/>
          <a:stretch>
            <a:fillRect/>
          </a:stretch>
        </p:blipFill>
        <p:spPr>
          <a:xfrm>
            <a:off x="484226" y="4176077"/>
            <a:ext cx="1619642" cy="1710509"/>
          </a:xfrm>
          <a:prstGeom prst="rect">
            <a:avLst/>
          </a:prstGeom>
        </p:spPr>
      </p:pic>
      <p:sp>
        <p:nvSpPr>
          <p:cNvPr id="12" name="文本框 11"/>
          <p:cNvSpPr txBox="1"/>
          <p:nvPr>
            <p:custDataLst>
              <p:tags r:id="rId5"/>
            </p:custDataLst>
          </p:nvPr>
        </p:nvSpPr>
        <p:spPr>
          <a:xfrm>
            <a:off x="423784" y="3901626"/>
            <a:ext cx="1427480" cy="306705"/>
          </a:xfrm>
          <a:prstGeom prst="rect">
            <a:avLst/>
          </a:prstGeom>
          <a:noFill/>
        </p:spPr>
        <p:txBody>
          <a:bodyPr wrap="none" rtlCol="0">
            <a:spAutoFit/>
          </a:bodyPr>
          <a:lstStyle/>
          <a:p>
            <a:r>
              <a:rPr lang="zh-CN" altLang="en-US" sz="1400" dirty="0">
                <a:latin typeface="微软雅黑" panose="020B0503020204020204" charset="-122"/>
                <a:ea typeface="微软雅黑" panose="020B0503020204020204" charset="-122"/>
              </a:rPr>
              <a:t>电荷收集电极：</a:t>
            </a:r>
          </a:p>
        </p:txBody>
      </p:sp>
      <p:sp>
        <p:nvSpPr>
          <p:cNvPr id="5" name="TextBox 10"/>
          <p:cNvSpPr txBox="1"/>
          <p:nvPr>
            <p:custDataLst>
              <p:tags r:id="rId6"/>
            </p:custDataLst>
          </p:nvPr>
        </p:nvSpPr>
        <p:spPr>
          <a:xfrm>
            <a:off x="6291886" y="1667037"/>
            <a:ext cx="2686050" cy="2061210"/>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cs typeface="微软雅黑" panose="020B0503020204020204" charset="-122"/>
              </a:rPr>
              <a:t>电荷收集电极：</a:t>
            </a:r>
            <a:endParaRPr lang="en-US" altLang="zh-CN" sz="1600" dirty="0">
              <a:latin typeface="微软雅黑" panose="020B0503020204020204" charset="-122"/>
              <a:ea typeface="微软雅黑" panose="020B0503020204020204" charset="-122"/>
              <a:cs typeface="微软雅黑" panose="020B0503020204020204" charset="-122"/>
            </a:endParaRPr>
          </a:p>
          <a:p>
            <a:pPr marL="742950" lvl="1" indent="-285750">
              <a:buFont typeface="Wingdings" panose="05000000000000000000" charset="0"/>
              <a:buChar char="l"/>
            </a:pPr>
            <a:r>
              <a:rPr lang="zh-CN" altLang="en-US" sz="1400" dirty="0">
                <a:latin typeface="微软雅黑" panose="020B0503020204020204" charset="-122"/>
                <a:ea typeface="微软雅黑" panose="020B0503020204020204" charset="-122"/>
                <a:cs typeface="微软雅黑" panose="020B0503020204020204" charset="-122"/>
              </a:rPr>
              <a:t>外延层电阻率：</a:t>
            </a:r>
            <a:r>
              <a:rPr lang="en-US" altLang="zh-CN" sz="1400" dirty="0">
                <a:latin typeface="微软雅黑" panose="020B0503020204020204" charset="-122"/>
                <a:ea typeface="微软雅黑" panose="020B0503020204020204" charset="-122"/>
                <a:cs typeface="微软雅黑" panose="020B0503020204020204" charset="-122"/>
              </a:rPr>
              <a:t>1k</a:t>
            </a:r>
            <a:r>
              <a:rPr lang="el-GR" altLang="zh-CN" sz="1400" dirty="0">
                <a:latin typeface="微软雅黑" panose="020B0503020204020204" charset="-122"/>
                <a:ea typeface="微软雅黑" panose="020B0503020204020204" charset="-122"/>
                <a:cs typeface="微软雅黑" panose="020B0503020204020204" charset="-122"/>
              </a:rPr>
              <a:t>Ω</a:t>
            </a:r>
            <a:r>
              <a:rPr lang="en-US" altLang="zh-CN" sz="1400" dirty="0">
                <a:latin typeface="微软雅黑" panose="020B0503020204020204" charset="-122"/>
                <a:ea typeface="微软雅黑" panose="020B0503020204020204" charset="-122"/>
                <a:cs typeface="微软雅黑" panose="020B0503020204020204" charset="-122"/>
              </a:rPr>
              <a:t>•cm</a:t>
            </a:r>
          </a:p>
          <a:p>
            <a:pPr marL="742950" lvl="1" indent="-285750">
              <a:buFont typeface="Wingdings" panose="05000000000000000000" charset="0"/>
              <a:buChar char="l"/>
            </a:pPr>
            <a:r>
              <a:rPr lang="zh-CN" altLang="en-US" sz="1400" dirty="0">
                <a:latin typeface="微软雅黑" panose="020B0503020204020204" charset="-122"/>
                <a:ea typeface="微软雅黑" panose="020B0503020204020204" charset="-122"/>
                <a:cs typeface="微软雅黑" panose="020B0503020204020204" charset="-122"/>
              </a:rPr>
              <a:t>外延层厚度：</a:t>
            </a:r>
            <a:r>
              <a:rPr lang="en-US" altLang="zh-CN" sz="1400" dirty="0">
                <a:latin typeface="微软雅黑" panose="020B0503020204020204" charset="-122"/>
                <a:ea typeface="微软雅黑" panose="020B0503020204020204" charset="-122"/>
                <a:cs typeface="微软雅黑" panose="020B0503020204020204" charset="-122"/>
              </a:rPr>
              <a:t>25</a:t>
            </a:r>
            <a:r>
              <a:rPr lang="el-GR" altLang="zh-CN" sz="1400" dirty="0">
                <a:latin typeface="微软雅黑" panose="020B0503020204020204" charset="-122"/>
                <a:ea typeface="微软雅黑" panose="020B0503020204020204" charset="-122"/>
                <a:cs typeface="微软雅黑" panose="020B0503020204020204" charset="-122"/>
              </a:rPr>
              <a:t>μ</a:t>
            </a:r>
            <a:r>
              <a:rPr lang="en-US" altLang="zh-CN" sz="1400" dirty="0">
                <a:latin typeface="微软雅黑" panose="020B0503020204020204" charset="-122"/>
                <a:ea typeface="微软雅黑" panose="020B0503020204020204" charset="-122"/>
                <a:cs typeface="微软雅黑" panose="020B0503020204020204" charset="-122"/>
              </a:rPr>
              <a:t>m</a:t>
            </a:r>
          </a:p>
          <a:p>
            <a:pPr marL="742950" lvl="1" indent="-285750">
              <a:buFont typeface="Wingdings" panose="05000000000000000000" charset="0"/>
              <a:buChar char="l"/>
            </a:pPr>
            <a:r>
              <a:rPr lang="zh-CN" altLang="en-US" sz="1400" dirty="0">
                <a:latin typeface="微软雅黑" panose="020B0503020204020204" charset="-122"/>
                <a:ea typeface="微软雅黑" panose="020B0503020204020204" charset="-122"/>
                <a:cs typeface="微软雅黑" panose="020B0503020204020204" charset="-122"/>
              </a:rPr>
              <a:t>电极直径</a:t>
            </a:r>
            <a:r>
              <a:rPr lang="en-US" altLang="zh-CN" sz="1400" dirty="0">
                <a:latin typeface="微软雅黑" panose="020B0503020204020204" charset="-122"/>
                <a:ea typeface="微软雅黑" panose="020B0503020204020204" charset="-122"/>
                <a:cs typeface="微软雅黑" panose="020B0503020204020204" charset="-122"/>
              </a:rPr>
              <a:t>: 3</a:t>
            </a:r>
            <a:r>
              <a:rPr lang="el-GR" altLang="zh-CN" sz="1400" dirty="0">
                <a:latin typeface="微软雅黑" panose="020B0503020204020204" charset="-122"/>
                <a:ea typeface="微软雅黑" panose="020B0503020204020204" charset="-122"/>
                <a:cs typeface="微软雅黑" panose="020B0503020204020204" charset="-122"/>
              </a:rPr>
              <a:t>μ</a:t>
            </a:r>
            <a:r>
              <a:rPr lang="en-US" altLang="zh-CN" sz="1400" dirty="0">
                <a:latin typeface="微软雅黑" panose="020B0503020204020204" charset="-122"/>
                <a:ea typeface="微软雅黑" panose="020B0503020204020204" charset="-122"/>
                <a:cs typeface="微软雅黑" panose="020B0503020204020204" charset="-122"/>
              </a:rPr>
              <a:t>m</a:t>
            </a:r>
          </a:p>
          <a:p>
            <a:pPr marL="742950" lvl="1" indent="-285750">
              <a:buFont typeface="Wingdings" panose="05000000000000000000" charset="0"/>
              <a:buChar char="l"/>
            </a:pPr>
            <a:r>
              <a:rPr lang="zh-CN" altLang="en-US" sz="1400" dirty="0">
                <a:latin typeface="微软雅黑" panose="020B0503020204020204" charset="-122"/>
                <a:ea typeface="微软雅黑" panose="020B0503020204020204" charset="-122"/>
                <a:cs typeface="微软雅黑" panose="020B0503020204020204" charset="-122"/>
              </a:rPr>
              <a:t>电极与保护环间距</a:t>
            </a:r>
            <a:r>
              <a:rPr lang="en-US" altLang="zh-CN" sz="1400" dirty="0">
                <a:latin typeface="微软雅黑" panose="020B0503020204020204" charset="-122"/>
                <a:ea typeface="微软雅黑" panose="020B0503020204020204" charset="-122"/>
                <a:cs typeface="微软雅黑" panose="020B0503020204020204" charset="-122"/>
              </a:rPr>
              <a:t>: 3</a:t>
            </a:r>
            <a:r>
              <a:rPr lang="el-GR" altLang="zh-CN" sz="1400" dirty="0">
                <a:latin typeface="微软雅黑" panose="020B0503020204020204" charset="-122"/>
                <a:ea typeface="微软雅黑" panose="020B0503020204020204" charset="-122"/>
                <a:cs typeface="微软雅黑" panose="020B0503020204020204" charset="-122"/>
              </a:rPr>
              <a:t>μ</a:t>
            </a:r>
            <a:r>
              <a:rPr lang="en-US" altLang="zh-CN" sz="1400" dirty="0">
                <a:latin typeface="微软雅黑" panose="020B0503020204020204" charset="-122"/>
                <a:ea typeface="微软雅黑" panose="020B0503020204020204" charset="-122"/>
                <a:cs typeface="微软雅黑" panose="020B0503020204020204" charset="-122"/>
              </a:rPr>
              <a:t>m</a:t>
            </a:r>
          </a:p>
          <a:p>
            <a:pPr marL="742950" lvl="1" indent="-285750">
              <a:buFont typeface="Wingdings" panose="05000000000000000000" charset="0"/>
              <a:buChar char="l"/>
            </a:pPr>
            <a:r>
              <a:rPr lang="zh-CN" altLang="en-US" sz="1400" dirty="0">
                <a:latin typeface="微软雅黑" panose="020B0503020204020204" charset="-122"/>
                <a:ea typeface="微软雅黑" panose="020B0503020204020204" charset="-122"/>
                <a:cs typeface="微软雅黑" panose="020B0503020204020204" charset="-122"/>
              </a:rPr>
              <a:t>复位方式</a:t>
            </a:r>
            <a:r>
              <a:rPr lang="en-US" altLang="zh-CN" sz="1400" dirty="0">
                <a:latin typeface="微软雅黑" panose="020B0503020204020204" charset="-122"/>
                <a:ea typeface="微软雅黑" panose="020B0503020204020204" charset="-122"/>
                <a:cs typeface="微软雅黑" panose="020B0503020204020204" charset="-122"/>
              </a:rPr>
              <a:t>: diode</a:t>
            </a:r>
          </a:p>
          <a:p>
            <a:pPr marL="742950" lvl="1" indent="-285750">
              <a:buFont typeface="Wingdings" panose="05000000000000000000" charset="0"/>
              <a:buChar char="l"/>
            </a:pPr>
            <a:r>
              <a:rPr lang="zh-CN" altLang="en-US" sz="1400" dirty="0">
                <a:latin typeface="微软雅黑" panose="020B0503020204020204" charset="-122"/>
                <a:ea typeface="微软雅黑" panose="020B0503020204020204" charset="-122"/>
                <a:cs typeface="微软雅黑" panose="020B0503020204020204" charset="-122"/>
              </a:rPr>
              <a:t>反偏电压</a:t>
            </a:r>
            <a:r>
              <a:rPr lang="en-US" altLang="zh-CN" sz="1400" dirty="0">
                <a:latin typeface="微软雅黑" panose="020B0503020204020204" charset="-122"/>
                <a:ea typeface="微软雅黑" panose="020B0503020204020204" charset="-122"/>
                <a:cs typeface="微软雅黑" panose="020B0503020204020204" charset="-122"/>
              </a:rPr>
              <a:t>: -6V</a:t>
            </a:r>
            <a:endParaRPr lang="zh-CN" altLang="en-US" sz="1400" dirty="0">
              <a:latin typeface="微软雅黑" panose="020B0503020204020204" charset="-122"/>
              <a:ea typeface="微软雅黑" panose="020B0503020204020204" charset="-122"/>
              <a:cs typeface="微软雅黑" panose="020B0503020204020204" charset="-122"/>
            </a:endParaRPr>
          </a:p>
        </p:txBody>
      </p:sp>
      <p:sp>
        <p:nvSpPr>
          <p:cNvPr id="6" name="矩形 13"/>
          <p:cNvSpPr/>
          <p:nvPr>
            <p:custDataLst>
              <p:tags r:id="rId7"/>
            </p:custDataLst>
          </p:nvPr>
        </p:nvSpPr>
        <p:spPr>
          <a:xfrm>
            <a:off x="6778969" y="3925219"/>
            <a:ext cx="2082544" cy="584775"/>
          </a:xfrm>
          <a:prstGeom prst="rect">
            <a:avLst/>
          </a:prstGeom>
        </p:spPr>
        <p:txBody>
          <a:bodyPr wrap="square">
            <a:spAutoFit/>
          </a:bodyPr>
          <a:lstStyle/>
          <a:p>
            <a:r>
              <a:rPr lang="zh-CN" altLang="en-US" sz="1600" dirty="0">
                <a:solidFill>
                  <a:srgbClr val="FF0000"/>
                </a:solidFill>
              </a:rPr>
              <a:t>电荷收集效率接近</a:t>
            </a:r>
            <a:r>
              <a:rPr lang="en-US" altLang="zh-CN" sz="1600" dirty="0">
                <a:solidFill>
                  <a:srgbClr val="FF0000"/>
                </a:solidFill>
              </a:rPr>
              <a:t>100%</a:t>
            </a:r>
            <a:endParaRPr lang="zh-CN" altLang="en-US" sz="1600" dirty="0">
              <a:solidFill>
                <a:srgbClr val="FF0000"/>
              </a:solidFill>
            </a:endParaRPr>
          </a:p>
        </p:txBody>
      </p:sp>
      <p:sp>
        <p:nvSpPr>
          <p:cNvPr id="8" name="箭头: 下 14"/>
          <p:cNvSpPr/>
          <p:nvPr>
            <p:custDataLst>
              <p:tags r:id="rId8"/>
            </p:custDataLst>
          </p:nvPr>
        </p:nvSpPr>
        <p:spPr>
          <a:xfrm>
            <a:off x="7392595" y="3681698"/>
            <a:ext cx="322478" cy="27343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5"/>
          <p:cNvSpPr/>
          <p:nvPr>
            <p:custDataLst>
              <p:tags r:id="rId9"/>
            </p:custDataLst>
          </p:nvPr>
        </p:nvSpPr>
        <p:spPr>
          <a:xfrm>
            <a:off x="5152397" y="4531845"/>
            <a:ext cx="3786812" cy="1429251"/>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5194793" y="4630916"/>
            <a:ext cx="3637280" cy="1198880"/>
            <a:chOff x="5220072" y="3978095"/>
            <a:chExt cx="3637280" cy="1198880"/>
          </a:xfrm>
        </p:grpSpPr>
        <p:sp>
          <p:nvSpPr>
            <p:cNvPr id="14" name="TextBox 10"/>
            <p:cNvSpPr txBox="1"/>
            <p:nvPr>
              <p:custDataLst>
                <p:tags r:id="rId11"/>
              </p:custDataLst>
            </p:nvPr>
          </p:nvSpPr>
          <p:spPr>
            <a:xfrm>
              <a:off x="5220072" y="3978095"/>
              <a:ext cx="3637280" cy="1198880"/>
            </a:xfrm>
            <a:prstGeom prst="rect">
              <a:avLst/>
            </a:prstGeom>
            <a:noFill/>
          </p:spPr>
          <p:txBody>
            <a:bodyPr wrap="none" rtlCol="0">
              <a:spAutoFit/>
            </a:bodyPr>
            <a:lstStyle/>
            <a:p>
              <a:r>
                <a:rPr lang="zh-CN" altLang="en-US" sz="1600" dirty="0">
                  <a:latin typeface="微软雅黑" panose="020B0503020204020204" charset="-122"/>
                  <a:ea typeface="微软雅黑" panose="020B0503020204020204" charset="-122"/>
                  <a:cs typeface="微软雅黑" panose="020B0503020204020204" charset="-122"/>
                </a:rPr>
                <a:t>像素模拟前端：</a:t>
              </a:r>
              <a:endParaRPr lang="en-US" altLang="zh-CN" sz="1600" dirty="0">
                <a:latin typeface="微软雅黑" panose="020B0503020204020204" charset="-122"/>
                <a:ea typeface="微软雅黑" panose="020B0503020204020204" charset="-122"/>
                <a:cs typeface="微软雅黑" panose="020B0503020204020204" charset="-122"/>
              </a:endParaRPr>
            </a:p>
            <a:p>
              <a:pPr marL="742950" lvl="1" indent="-285750">
                <a:buFont typeface="Wingdings" panose="05000000000000000000" pitchFamily="2" charset="2"/>
                <a:buChar char="Ø"/>
              </a:pPr>
              <a:r>
                <a:rPr lang="zh-CN" altLang="en-US" sz="1400" dirty="0">
                  <a:latin typeface="微软雅黑" panose="020B0503020204020204" charset="-122"/>
                  <a:ea typeface="微软雅黑" panose="020B0503020204020204" charset="-122"/>
                  <a:cs typeface="微软雅黑" panose="020B0503020204020204" charset="-122"/>
                  <a:sym typeface="+mn-ea"/>
                </a:rPr>
                <a:t>开环电流型运放电路结构</a:t>
              </a:r>
              <a:endParaRPr lang="en-US" altLang="zh-CN" sz="1400" dirty="0">
                <a:latin typeface="微软雅黑" panose="020B0503020204020204" charset="-122"/>
                <a:ea typeface="微软雅黑" panose="020B0503020204020204" charset="-122"/>
                <a:cs typeface="微软雅黑" panose="020B0503020204020204" charset="-122"/>
              </a:endParaRPr>
            </a:p>
            <a:p>
              <a:pPr marL="742950" lvl="1" indent="-285750">
                <a:buFont typeface="Wingdings" panose="05000000000000000000" pitchFamily="2" charset="2"/>
                <a:buChar char="Ø"/>
              </a:pPr>
              <a:r>
                <a:rPr lang="zh-CN" altLang="en-US" sz="1400" dirty="0">
                  <a:latin typeface="微软雅黑" panose="020B0503020204020204" charset="-122"/>
                  <a:ea typeface="微软雅黑" panose="020B0503020204020204" charset="-122"/>
                  <a:cs typeface="微软雅黑" panose="020B0503020204020204" charset="-122"/>
                </a:rPr>
                <a:t>低噪声</a:t>
              </a:r>
              <a:r>
                <a:rPr lang="en-US" altLang="zh-CN" sz="1400" dirty="0">
                  <a:latin typeface="微软雅黑" panose="020B0503020204020204" charset="-122"/>
                  <a:ea typeface="微软雅黑" panose="020B0503020204020204" charset="-122"/>
                  <a:cs typeface="微软雅黑" panose="020B0503020204020204" charset="-122"/>
                </a:rPr>
                <a:t>&lt;5e-</a:t>
              </a:r>
            </a:p>
            <a:p>
              <a:pPr marL="742950" lvl="1" indent="-285750">
                <a:buFont typeface="Wingdings" panose="05000000000000000000" pitchFamily="2" charset="2"/>
                <a:buChar char="Ø"/>
              </a:pPr>
              <a:r>
                <a:rPr lang="zh-CN" altLang="en-US" sz="1400" dirty="0">
                  <a:latin typeface="微软雅黑" panose="020B0503020204020204" charset="-122"/>
                  <a:ea typeface="微软雅黑" panose="020B0503020204020204" charset="-122"/>
                  <a:cs typeface="微软雅黑" panose="020B0503020204020204" charset="-122"/>
                </a:rPr>
                <a:t>低功耗</a:t>
              </a:r>
              <a:r>
                <a:rPr lang="en-US" altLang="zh-CN" sz="1400" dirty="0">
                  <a:latin typeface="微软雅黑" panose="020B0503020204020204" charset="-122"/>
                  <a:ea typeface="微软雅黑" panose="020B0503020204020204" charset="-122"/>
                  <a:cs typeface="微软雅黑" panose="020B0503020204020204" charset="-122"/>
                </a:rPr>
                <a:t>&lt;</a:t>
              </a:r>
              <a:r>
                <a:rPr lang="en-US" altLang="zh-CN" sz="1400" dirty="0">
                  <a:solidFill>
                    <a:srgbClr val="FF0000"/>
                  </a:solidFill>
                  <a:latin typeface="微软雅黑" panose="020B0503020204020204" charset="-122"/>
                  <a:ea typeface="微软雅黑" panose="020B0503020204020204" charset="-122"/>
                  <a:cs typeface="微软雅黑" panose="020B0503020204020204" charset="-122"/>
                </a:rPr>
                <a:t>40nW/pixel</a:t>
              </a:r>
            </a:p>
            <a:p>
              <a:pPr lvl="1"/>
              <a:r>
                <a:rPr lang="en-US" altLang="zh-CN" sz="1400" dirty="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1400" dirty="0">
                  <a:solidFill>
                    <a:srgbClr val="FF0000"/>
                  </a:solidFill>
                  <a:latin typeface="微软雅黑" panose="020B0503020204020204" charset="-122"/>
                  <a:ea typeface="微软雅黑" panose="020B0503020204020204" charset="-122"/>
                  <a:cs typeface="微软雅黑" panose="020B0503020204020204" charset="-122"/>
                </a:rPr>
                <a:t>实现功率密度</a:t>
              </a:r>
              <a:r>
                <a:rPr lang="en-US" altLang="zh-CN" sz="1400" dirty="0">
                  <a:solidFill>
                    <a:srgbClr val="FF0000"/>
                  </a:solidFill>
                  <a:latin typeface="微软雅黑" panose="020B0503020204020204" charset="-122"/>
                  <a:ea typeface="微软雅黑" panose="020B0503020204020204" charset="-122"/>
                  <a:cs typeface="微软雅黑" panose="020B0503020204020204" charset="-122"/>
                </a:rPr>
                <a:t>&lt;40mW/cm</a:t>
              </a:r>
              <a:r>
                <a:rPr lang="en-US" altLang="zh-CN" sz="1400" baseline="30000" dirty="0">
                  <a:solidFill>
                    <a:srgbClr val="FF0000"/>
                  </a:solidFill>
                  <a:latin typeface="微软雅黑" panose="020B0503020204020204" charset="-122"/>
                  <a:ea typeface="微软雅黑" panose="020B0503020204020204" charset="-122"/>
                  <a:cs typeface="微软雅黑" panose="020B0503020204020204" charset="-122"/>
                </a:rPr>
                <a:t>2</a:t>
              </a:r>
              <a:endParaRPr lang="zh-CN" altLang="en-US" sz="1400" baseline="30000"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24" name="箭头: 下 17"/>
            <p:cNvSpPr/>
            <p:nvPr>
              <p:custDataLst>
                <p:tags r:id="rId12"/>
              </p:custDataLst>
            </p:nvPr>
          </p:nvSpPr>
          <p:spPr>
            <a:xfrm rot="16200000">
              <a:off x="6109807" y="4859092"/>
              <a:ext cx="162365" cy="30534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10"/>
          <p:cNvPicPr>
            <a:picLocks noChangeAspect="1"/>
          </p:cNvPicPr>
          <p:nvPr>
            <p:custDataLst>
              <p:tags r:id="rId10"/>
            </p:custDataLst>
          </p:nvPr>
        </p:nvPicPr>
        <p:blipFill>
          <a:blip r:embed="rId16" cstate="print"/>
          <a:stretch>
            <a:fillRect/>
          </a:stretch>
        </p:blipFill>
        <p:spPr>
          <a:xfrm>
            <a:off x="179512" y="1554927"/>
            <a:ext cx="6005048" cy="239150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MIC</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sz="2800" b="1" dirty="0">
                <a:latin typeface="微软雅黑" panose="020B0503020204020204" charset="-122"/>
                <a:ea typeface="微软雅黑" panose="020B0503020204020204" charset="-122"/>
                <a:cs typeface="微软雅黑" panose="020B0503020204020204" charset="-122"/>
                <a:sym typeface="+mn-ea"/>
              </a:rPr>
              <a:t>CEPC环形正负电子对撞机</a:t>
            </a:r>
          </a:p>
        </p:txBody>
      </p:sp>
      <p:pic>
        <p:nvPicPr>
          <p:cNvPr id="7" name="图片 6"/>
          <p:cNvPicPr>
            <a:picLocks noChangeAspect="1"/>
          </p:cNvPicPr>
          <p:nvPr>
            <p:custDataLst>
              <p:tags r:id="rId1"/>
            </p:custDataLst>
          </p:nvPr>
        </p:nvPicPr>
        <p:blipFill>
          <a:blip r:embed="rId12" cstate="print"/>
          <a:srcRect r="50257"/>
          <a:stretch>
            <a:fillRect/>
          </a:stretch>
        </p:blipFill>
        <p:spPr>
          <a:xfrm>
            <a:off x="683980" y="1960770"/>
            <a:ext cx="2752725" cy="1791335"/>
          </a:xfrm>
          <a:prstGeom prst="rect">
            <a:avLst/>
          </a:prstGeom>
          <a:noFill/>
          <a:ln w="9525">
            <a:noFill/>
          </a:ln>
        </p:spPr>
      </p:pic>
      <p:sp>
        <p:nvSpPr>
          <p:cNvPr id="9" name="文本框 6"/>
          <p:cNvSpPr txBox="1"/>
          <p:nvPr>
            <p:custDataLst>
              <p:tags r:id="rId2"/>
            </p:custDataLst>
          </p:nvPr>
        </p:nvSpPr>
        <p:spPr>
          <a:xfrm>
            <a:off x="683689" y="1187988"/>
            <a:ext cx="2568575" cy="1014730"/>
          </a:xfrm>
          <a:prstGeom prst="rect">
            <a:avLst/>
          </a:prstGeom>
          <a:noFill/>
        </p:spPr>
        <p:txBody>
          <a:bodyPr wrap="square" rtlCol="0">
            <a:spAutoFit/>
          </a:bodyPr>
          <a:lstStyle/>
          <a:p>
            <a:pPr indent="0" algn="ctr" fontAlgn="auto">
              <a:lnSpc>
                <a:spcPct val="150000"/>
              </a:lnSpc>
              <a:buFont typeface="Wingdings" panose="05000000000000000000" charset="0"/>
              <a:buNone/>
            </a:pPr>
            <a:r>
              <a:rPr lang="zh-CN" sz="2000" dirty="0">
                <a:solidFill>
                  <a:schemeClr val="accent6"/>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环形正负电子对撞机              （</a:t>
            </a:r>
            <a:r>
              <a:rPr lang="en-US" altLang="zh-CN" sz="2000" dirty="0">
                <a:solidFill>
                  <a:schemeClr val="accent6"/>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CEPC</a:t>
            </a:r>
            <a:r>
              <a:rPr lang="zh-CN" altLang="en-US" sz="2000" dirty="0">
                <a:solidFill>
                  <a:schemeClr val="accent6"/>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p>
        </p:txBody>
      </p:sp>
      <p:pic>
        <p:nvPicPr>
          <p:cNvPr id="17" name="图片 16"/>
          <p:cNvPicPr>
            <a:picLocks noChangeAspect="1"/>
          </p:cNvPicPr>
          <p:nvPr>
            <p:custDataLst>
              <p:tags r:id="rId3"/>
            </p:custDataLst>
          </p:nvPr>
        </p:nvPicPr>
        <p:blipFill>
          <a:blip r:embed="rId13" cstate="print"/>
          <a:stretch>
            <a:fillRect/>
          </a:stretch>
        </p:blipFill>
        <p:spPr>
          <a:xfrm>
            <a:off x="420390" y="3682293"/>
            <a:ext cx="3639185" cy="2540000"/>
          </a:xfrm>
          <a:prstGeom prst="rect">
            <a:avLst/>
          </a:prstGeom>
        </p:spPr>
      </p:pic>
      <p:pic>
        <p:nvPicPr>
          <p:cNvPr id="19" name="图片 18"/>
          <p:cNvPicPr>
            <a:picLocks noChangeAspect="1"/>
          </p:cNvPicPr>
          <p:nvPr>
            <p:custDataLst>
              <p:tags r:id="rId4"/>
            </p:custDataLst>
          </p:nvPr>
        </p:nvPicPr>
        <p:blipFill>
          <a:blip r:embed="rId14" cstate="print"/>
          <a:stretch>
            <a:fillRect/>
          </a:stretch>
        </p:blipFill>
        <p:spPr>
          <a:xfrm>
            <a:off x="3636010" y="1268730"/>
            <a:ext cx="3112770" cy="2322195"/>
          </a:xfrm>
          <a:prstGeom prst="rect">
            <a:avLst/>
          </a:prstGeom>
        </p:spPr>
      </p:pic>
      <p:sp>
        <p:nvSpPr>
          <p:cNvPr id="20" name="矩形 19"/>
          <p:cNvSpPr/>
          <p:nvPr>
            <p:custDataLst>
              <p:tags r:id="rId5"/>
            </p:custDataLst>
          </p:nvPr>
        </p:nvSpPr>
        <p:spPr>
          <a:xfrm>
            <a:off x="4806950" y="4565650"/>
            <a:ext cx="4229734" cy="1476375"/>
          </a:xfrm>
          <a:prstGeom prst="rect">
            <a:avLst/>
          </a:prstGeom>
        </p:spPr>
        <p:txBody>
          <a:bodyPr wrap="square">
            <a:spAutoFit/>
          </a:bodyPr>
          <a:lstStyle/>
          <a:p>
            <a:pPr marL="342900" indent="-342900" fontAlgn="auto">
              <a:lnSpc>
                <a:spcPct val="150000"/>
              </a:lnSpc>
              <a:buClr>
                <a:srgbClr val="000000"/>
              </a:buClr>
              <a:buFont typeface="Wingdings" panose="05000000000000000000" charset="0"/>
              <a:buChar char="l"/>
            </a:pPr>
            <a:r>
              <a:rPr lang="zh-CN" altLang="en-US" sz="2000" dirty="0">
                <a:latin typeface="微软雅黑" panose="020B0503020204020204" charset="-122"/>
                <a:ea typeface="微软雅黑" panose="020B0503020204020204" charset="-122"/>
              </a:rPr>
              <a:t>高空间分辨率，像素面积小</a:t>
            </a:r>
          </a:p>
          <a:p>
            <a:pPr marL="342900" indent="-342900" fontAlgn="auto">
              <a:lnSpc>
                <a:spcPct val="150000"/>
              </a:lnSpc>
              <a:buClr>
                <a:srgbClr val="000000"/>
              </a:buClr>
              <a:buFont typeface="Wingdings" panose="05000000000000000000" charset="0"/>
              <a:buChar char="l"/>
            </a:pPr>
            <a:r>
              <a:rPr lang="zh-CN" altLang="en-US" sz="2000" dirty="0">
                <a:latin typeface="微软雅黑" panose="020B0503020204020204" charset="-122"/>
                <a:ea typeface="微软雅黑" panose="020B0503020204020204" charset="-122"/>
              </a:rPr>
              <a:t>功耗低，减小散热难度</a:t>
            </a:r>
          </a:p>
          <a:p>
            <a:pPr marL="342900" indent="-342900" fontAlgn="auto">
              <a:lnSpc>
                <a:spcPct val="150000"/>
              </a:lnSpc>
              <a:buClr>
                <a:srgbClr val="000000"/>
              </a:buClr>
              <a:buFont typeface="Wingdings" panose="05000000000000000000" charset="0"/>
              <a:buChar char="l"/>
            </a:pPr>
            <a:r>
              <a:rPr lang="zh-CN" altLang="en-US" sz="2000" dirty="0">
                <a:latin typeface="微软雅黑" panose="020B0503020204020204" charset="-122"/>
                <a:ea typeface="微软雅黑" panose="020B0503020204020204" charset="-122"/>
              </a:rPr>
              <a:t>读出速度快</a:t>
            </a:r>
          </a:p>
        </p:txBody>
      </p:sp>
      <p:sp>
        <p:nvSpPr>
          <p:cNvPr id="21" name="矩形 20"/>
          <p:cNvSpPr/>
          <p:nvPr>
            <p:custDataLst>
              <p:tags r:id="rId6"/>
            </p:custDataLst>
          </p:nvPr>
        </p:nvSpPr>
        <p:spPr>
          <a:xfrm>
            <a:off x="5293876" y="3858647"/>
            <a:ext cx="2237105" cy="706755"/>
          </a:xfrm>
          <a:prstGeom prst="rect">
            <a:avLst/>
          </a:prstGeom>
        </p:spPr>
        <p:txBody>
          <a:bodyPr wrap="square">
            <a:spAutoFit/>
          </a:bodyPr>
          <a:lstStyle/>
          <a:p>
            <a:pPr indent="0" fontAlgn="auto">
              <a:lnSpc>
                <a:spcPct val="200000"/>
              </a:lnSpc>
              <a:buClr>
                <a:srgbClr val="000000"/>
              </a:buClr>
              <a:buFont typeface="Wingdings" panose="05000000000000000000" charset="0"/>
              <a:buNone/>
            </a:pPr>
            <a:r>
              <a:rPr lang="zh-CN" altLang="en-US" sz="2000" dirty="0">
                <a:solidFill>
                  <a:srgbClr val="FF0000"/>
                </a:solidFill>
                <a:latin typeface="微软雅黑" panose="020B0503020204020204" charset="-122"/>
                <a:ea typeface="微软雅黑" panose="020B0503020204020204" charset="-122"/>
              </a:rPr>
              <a:t>顶点探测器的要求</a:t>
            </a:r>
          </a:p>
        </p:txBody>
      </p:sp>
      <p:sp>
        <p:nvSpPr>
          <p:cNvPr id="22" name="矩形 21"/>
          <p:cNvSpPr/>
          <p:nvPr>
            <p:custDataLst>
              <p:tags r:id="rId7"/>
            </p:custDataLst>
          </p:nvPr>
        </p:nvSpPr>
        <p:spPr>
          <a:xfrm>
            <a:off x="8444229" y="1340167"/>
            <a:ext cx="592455" cy="2306955"/>
          </a:xfrm>
          <a:prstGeom prst="rect">
            <a:avLst/>
          </a:prstGeom>
        </p:spPr>
        <p:txBody>
          <a:bodyPr wrap="square">
            <a:spAutoFit/>
          </a:bodyPr>
          <a:lstStyle/>
          <a:p>
            <a:pPr indent="0">
              <a:lnSpc>
                <a:spcPct val="150000"/>
              </a:lnSpc>
              <a:buClr>
                <a:srgbClr val="FF0000"/>
              </a:buClr>
              <a:buFont typeface="Arial" panose="020B0604020202020204" pitchFamily="34" charset="0"/>
              <a:buNone/>
            </a:pPr>
            <a:r>
              <a:rPr lang="zh-CN" altLang="en-US" sz="2400" dirty="0">
                <a:solidFill>
                  <a:schemeClr val="accent1"/>
                </a:solidFill>
              </a:rPr>
              <a:t>内</a:t>
            </a:r>
          </a:p>
          <a:p>
            <a:pPr indent="0">
              <a:lnSpc>
                <a:spcPct val="150000"/>
              </a:lnSpc>
              <a:buClr>
                <a:srgbClr val="FF0000"/>
              </a:buClr>
              <a:buFont typeface="Arial" panose="020B0604020202020204" pitchFamily="34" charset="0"/>
              <a:buNone/>
            </a:pPr>
            <a:endParaRPr lang="zh-CN" altLang="en-US" sz="2400" dirty="0"/>
          </a:p>
          <a:p>
            <a:pPr indent="0">
              <a:lnSpc>
                <a:spcPct val="150000"/>
              </a:lnSpc>
              <a:buClr>
                <a:srgbClr val="FF0000"/>
              </a:buClr>
              <a:buFont typeface="Arial" panose="020B0604020202020204" pitchFamily="34" charset="0"/>
              <a:buNone/>
            </a:pPr>
            <a:endParaRPr lang="zh-CN" altLang="en-US" sz="2400" dirty="0"/>
          </a:p>
          <a:p>
            <a:pPr indent="0">
              <a:lnSpc>
                <a:spcPct val="150000"/>
              </a:lnSpc>
              <a:buClr>
                <a:srgbClr val="FF0000"/>
              </a:buClr>
              <a:buFont typeface="Arial" panose="020B0604020202020204" pitchFamily="34" charset="0"/>
              <a:buNone/>
            </a:pPr>
            <a:r>
              <a:rPr lang="zh-CN" altLang="en-US" sz="2400" dirty="0">
                <a:solidFill>
                  <a:schemeClr val="accent1"/>
                </a:solidFill>
              </a:rPr>
              <a:t>外</a:t>
            </a:r>
          </a:p>
        </p:txBody>
      </p:sp>
      <p:sp>
        <p:nvSpPr>
          <p:cNvPr id="23" name="下箭头 22"/>
          <p:cNvSpPr/>
          <p:nvPr>
            <p:custDataLst>
              <p:tags r:id="rId8"/>
            </p:custDataLst>
          </p:nvPr>
        </p:nvSpPr>
        <p:spPr>
          <a:xfrm>
            <a:off x="8590279" y="2020887"/>
            <a:ext cx="184785" cy="9791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custDataLst>
              <p:tags r:id="rId9"/>
            </p:custDataLst>
          </p:nvPr>
        </p:nvSpPr>
        <p:spPr>
          <a:xfrm>
            <a:off x="420390" y="6259532"/>
            <a:ext cx="7110591" cy="461665"/>
          </a:xfrm>
          <a:prstGeom prst="rect">
            <a:avLst/>
          </a:prstGeom>
        </p:spPr>
        <p:txBody>
          <a:bodyPr wrap="square">
            <a:spAutoFit/>
          </a:bodyPr>
          <a:lstStyle/>
          <a:p>
            <a:pPr marL="285750" indent="-285750">
              <a:buFont typeface="Arial" panose="020B0604020202020204" pitchFamily="34" charset="0"/>
              <a:buChar char="•"/>
            </a:pPr>
            <a:r>
              <a:rPr lang="zh-CN" altLang="en-US" sz="1200" dirty="0"/>
              <a:t>科技部大科学装置前沿研究项目子课题：高能环形正负电子对撞机相关的物理和关键技术预研究 ，项目总经费：</a:t>
            </a:r>
            <a:r>
              <a:rPr lang="en-US" altLang="zh-CN" sz="1200" dirty="0"/>
              <a:t>4500</a:t>
            </a:r>
            <a:r>
              <a:rPr lang="zh-CN" altLang="en-US" sz="1200" dirty="0"/>
              <a:t>万，</a:t>
            </a:r>
            <a:r>
              <a:rPr lang="en-US" altLang="zh-CN" sz="1200" dirty="0"/>
              <a:t>NO.2016YFA0400404</a:t>
            </a:r>
            <a:endParaRPr lang="zh-CN" altLang="en-US" sz="1200" dirty="0"/>
          </a:p>
        </p:txBody>
      </p:sp>
      <p:sp>
        <p:nvSpPr>
          <p:cNvPr id="27" name="矩形 26"/>
          <p:cNvSpPr/>
          <p:nvPr>
            <p:custDataLst>
              <p:tags r:id="rId10"/>
            </p:custDataLst>
          </p:nvPr>
        </p:nvSpPr>
        <p:spPr>
          <a:xfrm>
            <a:off x="6804186" y="993775"/>
            <a:ext cx="2027555" cy="2676525"/>
          </a:xfrm>
          <a:prstGeom prst="rect">
            <a:avLst/>
          </a:prstGeom>
        </p:spPr>
        <p:txBody>
          <a:bodyPr wrap="square">
            <a:spAutoFit/>
          </a:bodyPr>
          <a:lstStyle/>
          <a:p>
            <a:pPr indent="0">
              <a:lnSpc>
                <a:spcPct val="150000"/>
              </a:lnSpc>
              <a:buClr>
                <a:srgbClr val="FF0000"/>
              </a:buClr>
              <a:buFont typeface="Arial" panose="020B0604020202020204" pitchFamily="34" charset="0"/>
              <a:buChar char="•"/>
            </a:pPr>
            <a:r>
              <a:rPr lang="zh-CN" altLang="en-US" sz="1600" dirty="0">
                <a:latin typeface="微软雅黑" panose="020B0503020204020204" charset="-122"/>
                <a:ea typeface="微软雅黑" panose="020B0503020204020204" charset="-122"/>
                <a:cs typeface="微软雅黑" panose="020B0503020204020204" charset="-122"/>
              </a:rPr>
              <a:t>顶点探测器</a:t>
            </a:r>
          </a:p>
          <a:p>
            <a:pPr indent="0">
              <a:lnSpc>
                <a:spcPct val="150000"/>
              </a:lnSpc>
              <a:buClr>
                <a:srgbClr val="FF0000"/>
              </a:buClr>
              <a:buFont typeface="Arial" panose="020B0604020202020204" pitchFamily="34" charset="0"/>
              <a:buChar char="•"/>
            </a:pPr>
            <a:r>
              <a:rPr lang="zh-CN" altLang="en-US" sz="1600" dirty="0">
                <a:latin typeface="微软雅黑" panose="020B0503020204020204" charset="-122"/>
                <a:ea typeface="微软雅黑" panose="020B0503020204020204" charset="-122"/>
                <a:cs typeface="微软雅黑" panose="020B0503020204020204" charset="-122"/>
              </a:rPr>
              <a:t>硅径迹探测器</a:t>
            </a:r>
          </a:p>
          <a:p>
            <a:pPr indent="0">
              <a:lnSpc>
                <a:spcPct val="150000"/>
              </a:lnSpc>
              <a:buClr>
                <a:srgbClr val="FF0000"/>
              </a:buClr>
              <a:buFont typeface="Arial" panose="020B0604020202020204" pitchFamily="34" charset="0"/>
              <a:buChar char="•"/>
            </a:pPr>
            <a:r>
              <a:rPr lang="en-US" altLang="zh-CN" sz="1600" dirty="0">
                <a:latin typeface="微软雅黑" panose="020B0503020204020204" charset="-122"/>
                <a:ea typeface="微软雅黑" panose="020B0503020204020204" charset="-122"/>
                <a:cs typeface="微软雅黑" panose="020B0503020204020204" charset="-122"/>
              </a:rPr>
              <a:t>TPC</a:t>
            </a:r>
          </a:p>
          <a:p>
            <a:pPr indent="0">
              <a:lnSpc>
                <a:spcPct val="150000"/>
              </a:lnSpc>
              <a:buClr>
                <a:srgbClr val="FF0000"/>
              </a:buClr>
              <a:buFont typeface="Arial" panose="020B0604020202020204" pitchFamily="34" charset="0"/>
              <a:buChar char="•"/>
            </a:pPr>
            <a:r>
              <a:rPr lang="zh-CN" altLang="en-US" sz="1600" dirty="0">
                <a:latin typeface="微软雅黑" panose="020B0503020204020204" charset="-122"/>
                <a:ea typeface="微软雅黑" panose="020B0503020204020204" charset="-122"/>
                <a:cs typeface="微软雅黑" panose="020B0503020204020204" charset="-122"/>
              </a:rPr>
              <a:t>电磁量能器</a:t>
            </a:r>
          </a:p>
          <a:p>
            <a:pPr indent="0">
              <a:lnSpc>
                <a:spcPct val="150000"/>
              </a:lnSpc>
              <a:buClr>
                <a:srgbClr val="FF0000"/>
              </a:buClr>
              <a:buFont typeface="Arial" panose="020B0604020202020204" pitchFamily="34" charset="0"/>
              <a:buChar char="•"/>
            </a:pPr>
            <a:r>
              <a:rPr lang="zh-CN" altLang="en-US" sz="1600" dirty="0">
                <a:latin typeface="微软雅黑" panose="020B0503020204020204" charset="-122"/>
                <a:ea typeface="微软雅黑" panose="020B0503020204020204" charset="-122"/>
                <a:cs typeface="微软雅黑" panose="020B0503020204020204" charset="-122"/>
              </a:rPr>
              <a:t>强子量能器</a:t>
            </a:r>
          </a:p>
          <a:p>
            <a:pPr indent="0">
              <a:lnSpc>
                <a:spcPct val="150000"/>
              </a:lnSpc>
              <a:buClr>
                <a:srgbClr val="FF0000"/>
              </a:buClr>
              <a:buFont typeface="Arial" panose="020B0604020202020204" pitchFamily="34" charset="0"/>
              <a:buChar char="•"/>
            </a:pPr>
            <a:r>
              <a:rPr lang="zh-CN" altLang="en-US" sz="1600" dirty="0">
                <a:latin typeface="微软雅黑" panose="020B0503020204020204" charset="-122"/>
                <a:ea typeface="微软雅黑" panose="020B0503020204020204" charset="-122"/>
                <a:cs typeface="微软雅黑" panose="020B0503020204020204" charset="-122"/>
              </a:rPr>
              <a:t>缪子量能器</a:t>
            </a:r>
          </a:p>
          <a:p>
            <a:pPr indent="0">
              <a:lnSpc>
                <a:spcPct val="150000"/>
              </a:lnSpc>
              <a:buClr>
                <a:srgbClr val="FF0000"/>
              </a:buClr>
              <a:buFont typeface="Arial" panose="020B0604020202020204" pitchFamily="34" charset="0"/>
              <a:buChar char="•"/>
            </a:pPr>
            <a:r>
              <a:rPr lang="zh-CN" altLang="en-US" sz="1600" dirty="0">
                <a:latin typeface="微软雅黑" panose="020B0503020204020204" charset="-122"/>
                <a:ea typeface="微软雅黑" panose="020B0503020204020204" charset="-122"/>
                <a:cs typeface="微软雅黑" panose="020B0503020204020204" charset="-122"/>
              </a:rPr>
              <a:t>谱仪磁铁</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591111" y="81880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MIC</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sz="2800" b="1" dirty="0">
                <a:latin typeface="微软雅黑" panose="020B0503020204020204" charset="-122"/>
                <a:ea typeface="微软雅黑" panose="020B0503020204020204" charset="-122"/>
                <a:cs typeface="微软雅黑" panose="020B0503020204020204" charset="-122"/>
                <a:sym typeface="+mn-ea"/>
              </a:rPr>
              <a:t>CEPC环形正负电子对撞机</a:t>
            </a:r>
          </a:p>
        </p:txBody>
      </p:sp>
      <p:sp>
        <p:nvSpPr>
          <p:cNvPr id="2" name="Rectangle 13"/>
          <p:cNvSpPr/>
          <p:nvPr>
            <p:custDataLst>
              <p:tags r:id="rId1"/>
            </p:custDataLst>
          </p:nvPr>
        </p:nvSpPr>
        <p:spPr>
          <a:xfrm>
            <a:off x="908748" y="2132896"/>
            <a:ext cx="6800137" cy="1296144"/>
          </a:xfrm>
          <a:prstGeom prst="rect">
            <a:avLst/>
          </a:prstGeom>
          <a:solidFill>
            <a:srgbClr val="FFC000"/>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3" name="Rectangle 12"/>
          <p:cNvSpPr/>
          <p:nvPr>
            <p:custDataLst>
              <p:tags r:id="rId2"/>
            </p:custDataLst>
          </p:nvPr>
        </p:nvSpPr>
        <p:spPr>
          <a:xfrm>
            <a:off x="912016" y="1556832"/>
            <a:ext cx="6796870" cy="1121725"/>
          </a:xfrm>
          <a:prstGeom prst="rect">
            <a:avLst/>
          </a:prstGeom>
          <a:solidFill>
            <a:srgbClr val="FFFF00"/>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4" name="TextBox 12"/>
          <p:cNvSpPr txBox="1"/>
          <p:nvPr>
            <p:custDataLst>
              <p:tags r:id="rId3"/>
            </p:custDataLst>
          </p:nvPr>
        </p:nvSpPr>
        <p:spPr>
          <a:xfrm>
            <a:off x="1008824" y="2293854"/>
            <a:ext cx="228844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Epi</a:t>
            </a:r>
            <a:endParaRPr lang="zh-CN" altLang="en-US" baseline="30000" dirty="0">
              <a:solidFill>
                <a:srgbClr val="000000"/>
              </a:solidFill>
              <a:latin typeface="Candara" panose="020E0502030303020204"/>
              <a:ea typeface="幼圆" panose="020105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18" name="TextBox 13"/>
          <p:cNvSpPr txBox="1"/>
          <p:nvPr>
            <p:custDataLst>
              <p:tags r:id="rId4"/>
            </p:custDataLst>
          </p:nvPr>
        </p:nvSpPr>
        <p:spPr>
          <a:xfrm>
            <a:off x="1507392" y="3047689"/>
            <a:ext cx="55496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kumimoji="0" lang="en-US" altLang="zh-CN" sz="18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Sub</a:t>
            </a:r>
            <a:endParaRPr kumimoji="0" lang="zh-CN" altLang="en-US" sz="1800" b="0" i="0" u="none" strike="noStrike" kern="1200" cap="none" spc="0" normalizeH="0" baseline="30000" noProof="0" dirty="0">
              <a:ln>
                <a:noFill/>
              </a:ln>
              <a:solidFill>
                <a:srgbClr val="000000"/>
              </a:solidFill>
              <a:effectLst/>
              <a:uLnTx/>
              <a:uFillTx/>
              <a:latin typeface="Candara" panose="020E0502030303020204"/>
              <a:ea typeface="幼圆" panose="02010509060101010101" pitchFamily="49" charset="-122"/>
            </a:endParaRPr>
          </a:p>
        </p:txBody>
      </p:sp>
      <p:cxnSp>
        <p:nvCxnSpPr>
          <p:cNvPr id="5" name="Straight Arrow Connector 42"/>
          <p:cNvCxnSpPr/>
          <p:nvPr>
            <p:custDataLst>
              <p:tags r:id="rId5"/>
            </p:custDataLst>
          </p:nvPr>
        </p:nvCxnSpPr>
        <p:spPr>
          <a:xfrm flipH="1">
            <a:off x="5339925" y="1052776"/>
            <a:ext cx="1681198" cy="2016224"/>
          </a:xfrm>
          <a:prstGeom prst="straightConnector1">
            <a:avLst/>
          </a:prstGeom>
          <a:noFill/>
          <a:ln w="38100" cap="flat" cmpd="sng" algn="ctr">
            <a:solidFill>
              <a:srgbClr val="FF0000"/>
            </a:solidFill>
            <a:prstDash val="solid"/>
            <a:miter lim="800000"/>
            <a:tailEnd type="arrow"/>
          </a:ln>
          <a:effectLst/>
        </p:spPr>
      </p:cxnSp>
      <p:sp>
        <p:nvSpPr>
          <p:cNvPr id="24" name="TextBox 21"/>
          <p:cNvSpPr txBox="1"/>
          <p:nvPr>
            <p:custDataLst>
              <p:tags r:id="rId6"/>
            </p:custDataLst>
          </p:nvPr>
        </p:nvSpPr>
        <p:spPr>
          <a:xfrm>
            <a:off x="5888441" y="1772855"/>
            <a:ext cx="32016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a:t>
            </a:r>
            <a:endParaRPr kumimoji="0" lang="zh-CN" altLang="en-US" sz="18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6" name="Rectangle 71"/>
          <p:cNvSpPr/>
          <p:nvPr>
            <p:custDataLst>
              <p:tags r:id="rId7"/>
            </p:custDataLst>
          </p:nvPr>
        </p:nvSpPr>
        <p:spPr>
          <a:xfrm>
            <a:off x="5072475" y="1552272"/>
            <a:ext cx="230385" cy="417431"/>
          </a:xfrm>
          <a:prstGeom prst="rect">
            <a:avLst/>
          </a:prstGeom>
          <a:solidFill>
            <a:srgbClr val="92D050"/>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8" name="TextBox 31"/>
          <p:cNvSpPr txBox="1"/>
          <p:nvPr>
            <p:custDataLst>
              <p:tags r:id="rId8"/>
            </p:custDataLst>
          </p:nvPr>
        </p:nvSpPr>
        <p:spPr>
          <a:xfrm>
            <a:off x="4986405" y="1599222"/>
            <a:ext cx="38504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STI</a:t>
            </a:r>
            <a:endParaRPr kumimoji="0" lang="zh-CN" altLang="en-US" sz="12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28" name="TextBox 28"/>
          <p:cNvSpPr txBox="1"/>
          <p:nvPr>
            <p:custDataLst>
              <p:tags r:id="rId9"/>
            </p:custDataLst>
          </p:nvPr>
        </p:nvSpPr>
        <p:spPr>
          <a:xfrm>
            <a:off x="1668145" y="1052830"/>
            <a:ext cx="1303020" cy="369570"/>
          </a:xfrm>
          <a:prstGeom prst="rect">
            <a:avLst/>
          </a:prstGeom>
          <a:noFill/>
        </p:spPr>
        <p:txBody>
          <a:bodyPr wrap="non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NMOS</a:t>
            </a:r>
            <a:endParaRPr kumimoji="0" lang="zh-CN" altLang="en-US" sz="18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29" name="Rectangle 70"/>
          <p:cNvSpPr/>
          <p:nvPr>
            <p:custDataLst>
              <p:tags r:id="rId10"/>
            </p:custDataLst>
          </p:nvPr>
        </p:nvSpPr>
        <p:spPr>
          <a:xfrm>
            <a:off x="3073308" y="1565571"/>
            <a:ext cx="215129" cy="404132"/>
          </a:xfrm>
          <a:prstGeom prst="rect">
            <a:avLst/>
          </a:prstGeom>
          <a:solidFill>
            <a:srgbClr val="92D050"/>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30" name="TextBox 32"/>
          <p:cNvSpPr txBox="1"/>
          <p:nvPr>
            <p:custDataLst>
              <p:tags r:id="rId11"/>
            </p:custDataLst>
          </p:nvPr>
        </p:nvSpPr>
        <p:spPr>
          <a:xfrm>
            <a:off x="2995183" y="1637578"/>
            <a:ext cx="36740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STI</a:t>
            </a:r>
            <a:endParaRPr kumimoji="0" lang="zh-CN" altLang="en-US" sz="11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32" name="TextBox 43"/>
          <p:cNvSpPr txBox="1"/>
          <p:nvPr>
            <p:custDataLst>
              <p:tags r:id="rId12"/>
            </p:custDataLst>
          </p:nvPr>
        </p:nvSpPr>
        <p:spPr>
          <a:xfrm>
            <a:off x="2796446" y="1554038"/>
            <a:ext cx="68586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30000" noProof="0" dirty="0" smtClean="0">
                <a:ln>
                  <a:noFill/>
                </a:ln>
                <a:solidFill>
                  <a:srgbClr val="000000"/>
                </a:solidFill>
                <a:effectLst/>
                <a:uLnTx/>
                <a:uFillTx/>
                <a:latin typeface="Candara" panose="020E0502030303020204"/>
                <a:ea typeface="幼圆" panose="02010509060101010101" pitchFamily="49" charset="-122"/>
                <a:cs typeface="+mn-cs"/>
              </a:rPr>
              <a:t>N+</a:t>
            </a:r>
            <a:endParaRPr kumimoji="0" lang="zh-CN" altLang="en-US" sz="1800" b="0" i="0" u="none" strike="noStrike" kern="1200" cap="none" spc="0" normalizeH="0" baseline="30000" noProof="0" dirty="0">
              <a:ln>
                <a:noFill/>
              </a:ln>
              <a:solidFill>
                <a:srgbClr val="000000"/>
              </a:solidFill>
              <a:effectLst/>
              <a:uLnTx/>
              <a:uFillTx/>
              <a:latin typeface="Candara" panose="020E0502030303020204"/>
              <a:ea typeface="幼圆" panose="02010509060101010101" pitchFamily="49" charset="-122"/>
              <a:cs typeface="+mn-cs"/>
            </a:endParaRPr>
          </a:p>
        </p:txBody>
      </p:sp>
      <p:grpSp>
        <p:nvGrpSpPr>
          <p:cNvPr id="34" name="组合 33"/>
          <p:cNvGrpSpPr/>
          <p:nvPr/>
        </p:nvGrpSpPr>
        <p:grpSpPr>
          <a:xfrm>
            <a:off x="3297867" y="1050618"/>
            <a:ext cx="1784956" cy="1104925"/>
            <a:chOff x="3617583" y="1258267"/>
            <a:chExt cx="3128693" cy="1104925"/>
          </a:xfrm>
        </p:grpSpPr>
        <p:sp>
          <p:nvSpPr>
            <p:cNvPr id="103" name="Rectangle 11"/>
            <p:cNvSpPr/>
            <p:nvPr>
              <p:custDataLst>
                <p:tags r:id="rId42"/>
              </p:custDataLst>
            </p:nvPr>
          </p:nvSpPr>
          <p:spPr>
            <a:xfrm>
              <a:off x="4606569" y="1635070"/>
              <a:ext cx="1451944" cy="144016"/>
            </a:xfrm>
            <a:prstGeom prst="rect">
              <a:avLst/>
            </a:prstGeom>
            <a:solidFill>
              <a:srgbClr val="92D050"/>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104" name="Snip Same Side Corner Rectangle 18"/>
            <p:cNvSpPr/>
            <p:nvPr>
              <p:custDataLst>
                <p:tags r:id="rId43"/>
              </p:custDataLst>
            </p:nvPr>
          </p:nvSpPr>
          <p:spPr>
            <a:xfrm flipV="1">
              <a:off x="3617583" y="1779085"/>
              <a:ext cx="3128693" cy="530459"/>
            </a:xfrm>
            <a:prstGeom prst="snip2SameRect">
              <a:avLst/>
            </a:prstGeom>
            <a:solidFill>
              <a:srgbClr val="F7C331">
                <a:lumMod val="50000"/>
              </a:srgbClr>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105" name="Snip Same Side Corner Rectangle 17"/>
            <p:cNvSpPr/>
            <p:nvPr>
              <p:custDataLst>
                <p:tags r:id="rId44"/>
              </p:custDataLst>
            </p:nvPr>
          </p:nvSpPr>
          <p:spPr>
            <a:xfrm flipV="1">
              <a:off x="3770419" y="1779086"/>
              <a:ext cx="2899439" cy="360040"/>
            </a:xfrm>
            <a:prstGeom prst="snip2SameRect">
              <a:avLst/>
            </a:prstGeom>
            <a:solidFill>
              <a:srgbClr val="47B8C7">
                <a:lumMod val="60000"/>
                <a:lumOff val="40000"/>
              </a:srgbClr>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106" name="Snip Same Side Corner Rectangle 15"/>
            <p:cNvSpPr/>
            <p:nvPr>
              <p:custDataLst>
                <p:tags r:id="rId45"/>
              </p:custDataLst>
            </p:nvPr>
          </p:nvSpPr>
          <p:spPr>
            <a:xfrm flipV="1">
              <a:off x="4071642" y="1779086"/>
              <a:ext cx="511893" cy="216024"/>
            </a:xfrm>
            <a:prstGeom prst="snip2SameRect">
              <a:avLst/>
            </a:prstGeom>
            <a:solidFill>
              <a:srgbClr val="F7C331">
                <a:lumMod val="50000"/>
              </a:srgbClr>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107" name="Snip Same Side Corner Rectangle 16"/>
            <p:cNvSpPr/>
            <p:nvPr>
              <p:custDataLst>
                <p:tags r:id="rId46"/>
              </p:custDataLst>
            </p:nvPr>
          </p:nvSpPr>
          <p:spPr>
            <a:xfrm flipV="1">
              <a:off x="6058513" y="1779086"/>
              <a:ext cx="458509" cy="216024"/>
            </a:xfrm>
            <a:prstGeom prst="snip2SameRect">
              <a:avLst/>
            </a:prstGeom>
            <a:solidFill>
              <a:srgbClr val="F7C331">
                <a:lumMod val="50000"/>
              </a:srgbClr>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108" name="TextBox 9"/>
            <p:cNvSpPr txBox="1"/>
            <p:nvPr>
              <p:custDataLst>
                <p:tags r:id="rId47"/>
              </p:custDataLst>
            </p:nvPr>
          </p:nvSpPr>
          <p:spPr>
            <a:xfrm>
              <a:off x="4988659" y="1779086"/>
              <a:ext cx="626374"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N well</a:t>
              </a:r>
              <a:endParaRPr kumimoji="0" lang="zh-CN" altLang="en-US" sz="12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109" name="TextBox 10"/>
            <p:cNvSpPr txBox="1"/>
            <p:nvPr>
              <p:custDataLst>
                <p:tags r:id="rId48"/>
              </p:custDataLst>
            </p:nvPr>
          </p:nvSpPr>
          <p:spPr>
            <a:xfrm>
              <a:off x="6006435" y="1779086"/>
              <a:ext cx="367794"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30000" noProof="0" dirty="0" smtClean="0">
                  <a:ln>
                    <a:noFill/>
                  </a:ln>
                  <a:solidFill>
                    <a:srgbClr val="000000"/>
                  </a:solidFill>
                  <a:effectLst/>
                  <a:uLnTx/>
                  <a:uFillTx/>
                  <a:latin typeface="Candara" panose="020E0502030303020204"/>
                  <a:ea typeface="幼圆" panose="02010509060101010101" pitchFamily="49" charset="-122"/>
                  <a:cs typeface="+mn-cs"/>
                </a:rPr>
                <a:t>P+</a:t>
              </a:r>
              <a:endParaRPr kumimoji="0" lang="zh-CN" altLang="en-US" sz="1800" b="0" i="0" u="none" strike="noStrike" kern="1200" cap="none" spc="0" normalizeH="0" baseline="3000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110" name="TextBox 11"/>
            <p:cNvSpPr txBox="1"/>
            <p:nvPr>
              <p:custDataLst>
                <p:tags r:id="rId49"/>
              </p:custDataLst>
            </p:nvPr>
          </p:nvSpPr>
          <p:spPr>
            <a:xfrm>
              <a:off x="4148060" y="1779086"/>
              <a:ext cx="36779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30000" noProof="0" dirty="0" smtClean="0">
                  <a:ln>
                    <a:noFill/>
                  </a:ln>
                  <a:solidFill>
                    <a:srgbClr val="000000"/>
                  </a:solidFill>
                  <a:effectLst/>
                  <a:uLnTx/>
                  <a:uFillTx/>
                  <a:latin typeface="Candara" panose="020E0502030303020204"/>
                  <a:ea typeface="幼圆" panose="02010509060101010101" pitchFamily="49" charset="-122"/>
                  <a:cs typeface="+mn-cs"/>
                </a:rPr>
                <a:t>P+</a:t>
              </a:r>
              <a:endParaRPr kumimoji="0" lang="zh-CN" altLang="en-US" sz="1800" b="0" i="0" u="none" strike="noStrike" kern="1200" cap="none" spc="0" normalizeH="0" baseline="3000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111" name="TextBox 14"/>
            <p:cNvSpPr txBox="1"/>
            <p:nvPr>
              <p:custDataLst>
                <p:tags r:id="rId50"/>
              </p:custDataLst>
            </p:nvPr>
          </p:nvSpPr>
          <p:spPr>
            <a:xfrm>
              <a:off x="3980023" y="1258267"/>
              <a:ext cx="83732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PMOS</a:t>
              </a:r>
              <a:endParaRPr kumimoji="0" lang="zh-CN" altLang="en-US" sz="18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112" name="Snip Same Side Corner Rectangle 75"/>
            <p:cNvSpPr/>
            <p:nvPr>
              <p:custDataLst>
                <p:tags r:id="rId51"/>
              </p:custDataLst>
            </p:nvPr>
          </p:nvSpPr>
          <p:spPr>
            <a:xfrm flipV="1">
              <a:off x="3831069" y="1779086"/>
              <a:ext cx="148387" cy="216024"/>
            </a:xfrm>
            <a:prstGeom prst="snip2SameRect">
              <a:avLst/>
            </a:prstGeom>
            <a:solidFill>
              <a:srgbClr val="00B0F0"/>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113" name="TextBox 47"/>
            <p:cNvSpPr txBox="1"/>
            <p:nvPr>
              <p:custDataLst>
                <p:tags r:id="rId52"/>
              </p:custDataLst>
            </p:nvPr>
          </p:nvSpPr>
          <p:spPr>
            <a:xfrm>
              <a:off x="4649704" y="2086193"/>
              <a:ext cx="96533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Deep P well</a:t>
              </a:r>
              <a:endParaRPr kumimoji="0" lang="zh-CN" altLang="en-US" sz="12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grpSp>
      <p:sp>
        <p:nvSpPr>
          <p:cNvPr id="36" name="TextBox 55"/>
          <p:cNvSpPr txBox="1"/>
          <p:nvPr>
            <p:custDataLst>
              <p:tags r:id="rId13"/>
            </p:custDataLst>
          </p:nvPr>
        </p:nvSpPr>
        <p:spPr>
          <a:xfrm>
            <a:off x="2563135" y="3038743"/>
            <a:ext cx="221406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Minus voltage 0~ -</a:t>
            </a:r>
            <a:r>
              <a:rPr lang="en-US" altLang="zh-CN" dirty="0">
                <a:solidFill>
                  <a:srgbClr val="000000"/>
                </a:solidFill>
                <a:latin typeface="Candara" panose="020E0502030303020204"/>
                <a:ea typeface="幼圆" panose="02010509060101010101" pitchFamily="49" charset="-122"/>
              </a:rPr>
              <a:t>6</a:t>
            </a:r>
            <a:r>
              <a:rPr kumimoji="0" lang="en-US" altLang="zh-CN" sz="18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V</a:t>
            </a:r>
            <a:endParaRPr kumimoji="0" lang="zh-CN" altLang="en-US" sz="18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grpSp>
        <p:nvGrpSpPr>
          <p:cNvPr id="37" name="组合 36"/>
          <p:cNvGrpSpPr/>
          <p:nvPr/>
        </p:nvGrpSpPr>
        <p:grpSpPr>
          <a:xfrm>
            <a:off x="5323299" y="1561205"/>
            <a:ext cx="1859236" cy="906452"/>
            <a:chOff x="7249666" y="1779086"/>
            <a:chExt cx="2813991" cy="971541"/>
          </a:xfrm>
        </p:grpSpPr>
        <p:sp>
          <p:nvSpPr>
            <p:cNvPr id="86" name="Snip Same Side Corner Rectangle 38"/>
            <p:cNvSpPr/>
            <p:nvPr>
              <p:custDataLst>
                <p:tags r:id="rId28"/>
              </p:custDataLst>
            </p:nvPr>
          </p:nvSpPr>
          <p:spPr>
            <a:xfrm flipV="1">
              <a:off x="7249666" y="1781368"/>
              <a:ext cx="2813991" cy="871106"/>
            </a:xfrm>
            <a:prstGeom prst="snip2SameRect">
              <a:avLst/>
            </a:prstGeom>
            <a:solidFill>
              <a:srgbClr val="4D4D4D">
                <a:lumMod val="40000"/>
                <a:lumOff val="60000"/>
              </a:srgbClr>
            </a:solidFill>
            <a:ln w="25400" cap="flat" cmpd="sng" algn="ctr">
              <a:solidFill>
                <a:srgbClr val="92D050">
                  <a:shade val="50000"/>
                </a:srgbClr>
              </a:solidFill>
              <a:prstDash val="sysDash"/>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ysClr val="window" lastClr="FFFFFF"/>
                </a:solidFill>
                <a:effectLst/>
                <a:uLnTx/>
                <a:uFillTx/>
                <a:latin typeface="Candara" panose="020E0502030303020204"/>
                <a:ea typeface="幼圆" panose="02010509060101010101" pitchFamily="49" charset="-122"/>
                <a:cs typeface="+mn-cs"/>
              </a:endParaRPr>
            </a:p>
          </p:txBody>
        </p:sp>
        <p:grpSp>
          <p:nvGrpSpPr>
            <p:cNvPr id="87" name="Group 39"/>
            <p:cNvGrpSpPr/>
            <p:nvPr/>
          </p:nvGrpSpPr>
          <p:grpSpPr>
            <a:xfrm>
              <a:off x="7655883" y="1779086"/>
              <a:ext cx="2013219" cy="364721"/>
              <a:chOff x="5724786" y="3933056"/>
              <a:chExt cx="1897036" cy="364721"/>
            </a:xfrm>
          </p:grpSpPr>
          <p:sp>
            <p:nvSpPr>
              <p:cNvPr id="97" name="Snip Same Side Corner Rectangle 30"/>
              <p:cNvSpPr/>
              <p:nvPr>
                <p:custDataLst>
                  <p:tags r:id="rId38"/>
                </p:custDataLst>
              </p:nvPr>
            </p:nvSpPr>
            <p:spPr>
              <a:xfrm flipV="1">
                <a:off x="5724786" y="3937737"/>
                <a:ext cx="1897036" cy="360040"/>
              </a:xfrm>
              <a:prstGeom prst="snip2SameRect">
                <a:avLst/>
              </a:prstGeom>
              <a:solidFill>
                <a:srgbClr val="47B8C7">
                  <a:lumMod val="60000"/>
                  <a:lumOff val="40000"/>
                </a:srgbClr>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98" name="Snip Same Side Corner Rectangle 31"/>
              <p:cNvSpPr/>
              <p:nvPr>
                <p:custDataLst>
                  <p:tags r:id="rId39"/>
                </p:custDataLst>
              </p:nvPr>
            </p:nvSpPr>
            <p:spPr>
              <a:xfrm flipV="1">
                <a:off x="5951984" y="3933056"/>
                <a:ext cx="482352" cy="216024"/>
              </a:xfrm>
              <a:prstGeom prst="snip2SameRect">
                <a:avLst/>
              </a:prstGeom>
              <a:solidFill>
                <a:srgbClr val="00B0F0"/>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99" name="TextBox 53"/>
              <p:cNvSpPr txBox="1"/>
              <p:nvPr>
                <p:custDataLst>
                  <p:tags r:id="rId40"/>
                </p:custDataLst>
              </p:nvPr>
            </p:nvSpPr>
            <p:spPr>
              <a:xfrm>
                <a:off x="6297863" y="4010580"/>
                <a:ext cx="590227"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N well</a:t>
                </a:r>
                <a:endParaRPr kumimoji="0" lang="zh-CN" altLang="en-US" sz="12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100" name="TextBox 54"/>
              <p:cNvSpPr txBox="1"/>
              <p:nvPr>
                <p:custDataLst>
                  <p:tags r:id="rId41"/>
                </p:custDataLst>
              </p:nvPr>
            </p:nvSpPr>
            <p:spPr>
              <a:xfrm>
                <a:off x="6023992" y="3933056"/>
                <a:ext cx="36580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30000" noProof="0" dirty="0" smtClean="0">
                    <a:ln>
                      <a:noFill/>
                    </a:ln>
                    <a:solidFill>
                      <a:srgbClr val="000000"/>
                    </a:solidFill>
                    <a:effectLst/>
                    <a:uLnTx/>
                    <a:uFillTx/>
                    <a:latin typeface="Candara" panose="020E0502030303020204"/>
                    <a:ea typeface="幼圆" panose="02010509060101010101" pitchFamily="49" charset="-122"/>
                    <a:cs typeface="+mn-cs"/>
                  </a:rPr>
                  <a:t>N+</a:t>
                </a:r>
                <a:endParaRPr kumimoji="0" lang="zh-CN" altLang="en-US" sz="1800" b="0" i="0" u="none" strike="noStrike" kern="1200" cap="none" spc="0" normalizeH="0" baseline="30000" noProof="0" dirty="0">
                  <a:ln>
                    <a:noFill/>
                  </a:ln>
                  <a:solidFill>
                    <a:srgbClr val="000000"/>
                  </a:solidFill>
                  <a:effectLst/>
                  <a:uLnTx/>
                  <a:uFillTx/>
                  <a:latin typeface="Candara" panose="020E0502030303020204"/>
                  <a:ea typeface="幼圆" panose="02010509060101010101" pitchFamily="49" charset="-122"/>
                  <a:cs typeface="+mn-cs"/>
                </a:endParaRPr>
              </a:p>
            </p:txBody>
          </p:sp>
        </p:grpSp>
        <p:sp>
          <p:nvSpPr>
            <p:cNvPr id="88" name="TextBox 18"/>
            <p:cNvSpPr txBox="1"/>
            <p:nvPr>
              <p:custDataLst>
                <p:tags r:id="rId29"/>
              </p:custDataLst>
            </p:nvPr>
          </p:nvSpPr>
          <p:spPr>
            <a:xfrm>
              <a:off x="7285651" y="2139126"/>
              <a:ext cx="139190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Depletion Region</a:t>
              </a:r>
              <a:endParaRPr kumimoji="0" lang="zh-CN" altLang="en-US" sz="12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89" name="TextBox 20"/>
            <p:cNvSpPr txBox="1"/>
            <p:nvPr>
              <p:custDataLst>
                <p:tags r:id="rId30"/>
              </p:custDataLst>
            </p:nvPr>
          </p:nvSpPr>
          <p:spPr>
            <a:xfrm>
              <a:off x="7848984" y="2230599"/>
              <a:ext cx="32016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a:t>
              </a:r>
              <a:endParaRPr kumimoji="0" lang="zh-CN" altLang="en-US" sz="18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90" name="TextBox 22"/>
            <p:cNvSpPr txBox="1"/>
            <p:nvPr>
              <p:custDataLst>
                <p:tags r:id="rId31"/>
              </p:custDataLst>
            </p:nvPr>
          </p:nvSpPr>
          <p:spPr>
            <a:xfrm>
              <a:off x="7784857" y="2381295"/>
              <a:ext cx="32016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a:t>
              </a:r>
              <a:endParaRPr kumimoji="0" lang="zh-CN" altLang="en-US" sz="18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91" name="TextBox 23"/>
            <p:cNvSpPr txBox="1"/>
            <p:nvPr>
              <p:custDataLst>
                <p:tags r:id="rId32"/>
              </p:custDataLst>
            </p:nvPr>
          </p:nvSpPr>
          <p:spPr>
            <a:xfrm>
              <a:off x="8692090" y="2207162"/>
              <a:ext cx="32016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_</a:t>
              </a:r>
              <a:endParaRPr kumimoji="0" lang="zh-CN" altLang="en-US" sz="18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92" name="TextBox 24"/>
            <p:cNvSpPr txBox="1"/>
            <p:nvPr>
              <p:custDataLst>
                <p:tags r:id="rId33"/>
              </p:custDataLst>
            </p:nvPr>
          </p:nvSpPr>
          <p:spPr>
            <a:xfrm>
              <a:off x="8222850" y="2231588"/>
              <a:ext cx="32016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_</a:t>
              </a:r>
              <a:endParaRPr kumimoji="0" lang="zh-CN" altLang="en-US" sz="18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93" name="TextBox 25"/>
            <p:cNvSpPr txBox="1"/>
            <p:nvPr>
              <p:custDataLst>
                <p:tags r:id="rId34"/>
              </p:custDataLst>
            </p:nvPr>
          </p:nvSpPr>
          <p:spPr>
            <a:xfrm>
              <a:off x="8688830" y="1996747"/>
              <a:ext cx="32016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_</a:t>
              </a:r>
              <a:endParaRPr kumimoji="0" lang="zh-CN" altLang="en-US" sz="18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cxnSp>
          <p:nvCxnSpPr>
            <p:cNvPr id="94" name="Curved Connector 55"/>
            <p:cNvCxnSpPr/>
            <p:nvPr>
              <p:custDataLst>
                <p:tags r:id="rId35"/>
              </p:custDataLst>
            </p:nvPr>
          </p:nvCxnSpPr>
          <p:spPr>
            <a:xfrm rot="16200000" flipV="1">
              <a:off x="8658246" y="2168514"/>
              <a:ext cx="360040" cy="229254"/>
            </a:xfrm>
            <a:prstGeom prst="curvedConnector3">
              <a:avLst>
                <a:gd name="adj1" fmla="val 50000"/>
              </a:avLst>
            </a:prstGeom>
            <a:noFill/>
            <a:ln w="25400" cap="flat" cmpd="sng" algn="ctr">
              <a:solidFill>
                <a:srgbClr val="C00000"/>
              </a:solidFill>
              <a:prstDash val="solid"/>
              <a:miter lim="800000"/>
              <a:tailEnd type="arrow"/>
            </a:ln>
            <a:effectLst/>
          </p:spPr>
        </p:cxnSp>
        <p:sp>
          <p:nvSpPr>
            <p:cNvPr id="95" name="Snip Same Side Corner Rectangle 16"/>
            <p:cNvSpPr/>
            <p:nvPr>
              <p:custDataLst>
                <p:tags r:id="rId36"/>
              </p:custDataLst>
            </p:nvPr>
          </p:nvSpPr>
          <p:spPr>
            <a:xfrm flipV="1">
              <a:off x="8981144" y="1779086"/>
              <a:ext cx="458509" cy="216024"/>
            </a:xfrm>
            <a:prstGeom prst="snip2SameRect">
              <a:avLst/>
            </a:prstGeom>
            <a:solidFill>
              <a:srgbClr val="F7C331">
                <a:lumMod val="50000"/>
              </a:srgbClr>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96" name="TextBox 59"/>
            <p:cNvSpPr txBox="1"/>
            <p:nvPr>
              <p:custDataLst>
                <p:tags r:id="rId37"/>
              </p:custDataLst>
            </p:nvPr>
          </p:nvSpPr>
          <p:spPr>
            <a:xfrm>
              <a:off x="9008992" y="1779086"/>
              <a:ext cx="367794"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30000" noProof="0" dirty="0" smtClean="0">
                  <a:ln>
                    <a:noFill/>
                  </a:ln>
                  <a:solidFill>
                    <a:srgbClr val="000000"/>
                  </a:solidFill>
                  <a:effectLst/>
                  <a:uLnTx/>
                  <a:uFillTx/>
                  <a:latin typeface="Candara" panose="020E0502030303020204"/>
                  <a:ea typeface="幼圆" panose="02010509060101010101" pitchFamily="49" charset="-122"/>
                  <a:cs typeface="+mn-cs"/>
                </a:rPr>
                <a:t>P+</a:t>
              </a:r>
              <a:endParaRPr kumimoji="0" lang="zh-CN" altLang="en-US" sz="1800" b="0" i="0" u="none" strike="noStrike" kern="1200" cap="none" spc="0" normalizeH="0" baseline="30000" noProof="0" dirty="0">
                <a:ln>
                  <a:noFill/>
                </a:ln>
                <a:solidFill>
                  <a:srgbClr val="000000"/>
                </a:solidFill>
                <a:effectLst/>
                <a:uLnTx/>
                <a:uFillTx/>
                <a:latin typeface="Candara" panose="020E0502030303020204"/>
                <a:ea typeface="幼圆" panose="02010509060101010101" pitchFamily="49" charset="-122"/>
                <a:cs typeface="+mn-cs"/>
              </a:endParaRPr>
            </a:p>
          </p:txBody>
        </p:sp>
      </p:grpSp>
      <p:sp>
        <p:nvSpPr>
          <p:cNvPr id="38" name="TextBox 60"/>
          <p:cNvSpPr txBox="1"/>
          <p:nvPr>
            <p:custDataLst>
              <p:tags r:id="rId14"/>
            </p:custDataLst>
          </p:nvPr>
        </p:nvSpPr>
        <p:spPr>
          <a:xfrm>
            <a:off x="4592655" y="1203450"/>
            <a:ext cx="203132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Integration diode N+/epi</a:t>
            </a:r>
            <a:endParaRPr kumimoji="0" lang="zh-CN" altLang="en-US" sz="14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39" name="TextBox 62"/>
          <p:cNvSpPr txBox="1"/>
          <p:nvPr>
            <p:custDataLst>
              <p:tags r:id="rId15"/>
            </p:custDataLst>
          </p:nvPr>
        </p:nvSpPr>
        <p:spPr>
          <a:xfrm>
            <a:off x="6575468" y="995049"/>
            <a:ext cx="179247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Reset diode P+/</a:t>
            </a:r>
            <a:r>
              <a:rPr kumimoji="0" lang="en-US" altLang="zh-CN" sz="1400" b="0" i="0" u="none" strike="noStrike" kern="1200" cap="none" spc="0" normalizeH="0" baseline="0" noProof="0" dirty="0" err="1" smtClean="0">
                <a:ln>
                  <a:noFill/>
                </a:ln>
                <a:solidFill>
                  <a:srgbClr val="000000"/>
                </a:solidFill>
                <a:effectLst/>
                <a:uLnTx/>
                <a:uFillTx/>
                <a:latin typeface="Candara" panose="020E0502030303020204"/>
                <a:ea typeface="幼圆" panose="02010509060101010101" pitchFamily="49" charset="-122"/>
                <a:cs typeface="+mn-cs"/>
              </a:rPr>
              <a:t>Nwell</a:t>
            </a:r>
            <a:endParaRPr kumimoji="0" lang="zh-CN" altLang="en-US" sz="14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58" name="Snip Same Side Corner Rectangle 18"/>
          <p:cNvSpPr/>
          <p:nvPr>
            <p:custDataLst>
              <p:tags r:id="rId16"/>
            </p:custDataLst>
          </p:nvPr>
        </p:nvSpPr>
        <p:spPr>
          <a:xfrm flipV="1">
            <a:off x="1507393" y="1554551"/>
            <a:ext cx="1565915" cy="548644"/>
          </a:xfrm>
          <a:prstGeom prst="snip2SameRect">
            <a:avLst/>
          </a:prstGeom>
          <a:solidFill>
            <a:srgbClr val="F7C331">
              <a:lumMod val="50000"/>
            </a:srgbClr>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ndara" panose="020E0502030303020204"/>
              <a:ea typeface="幼圆" panose="02010509060101010101" pitchFamily="49" charset="-122"/>
              <a:cs typeface="+mn-cs"/>
            </a:endParaRPr>
          </a:p>
        </p:txBody>
      </p:sp>
      <p:grpSp>
        <p:nvGrpSpPr>
          <p:cNvPr id="59" name="组合 58"/>
          <p:cNvGrpSpPr/>
          <p:nvPr/>
        </p:nvGrpSpPr>
        <p:grpSpPr>
          <a:xfrm>
            <a:off x="1579270" y="1423874"/>
            <a:ext cx="1391905" cy="504056"/>
            <a:chOff x="4824103" y="1646128"/>
            <a:chExt cx="1391905" cy="504056"/>
          </a:xfrm>
        </p:grpSpPr>
        <p:sp>
          <p:nvSpPr>
            <p:cNvPr id="68" name="Rectangle 59"/>
            <p:cNvSpPr/>
            <p:nvPr>
              <p:custDataLst>
                <p:tags r:id="rId21"/>
              </p:custDataLst>
            </p:nvPr>
          </p:nvSpPr>
          <p:spPr>
            <a:xfrm>
              <a:off x="5297390" y="1646128"/>
              <a:ext cx="582586" cy="144016"/>
            </a:xfrm>
            <a:prstGeom prst="rect">
              <a:avLst/>
            </a:prstGeom>
            <a:solidFill>
              <a:srgbClr val="92D050"/>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69" name="Snip Same Side Corner Rectangle 62"/>
            <p:cNvSpPr/>
            <p:nvPr>
              <p:custDataLst>
                <p:tags r:id="rId22"/>
              </p:custDataLst>
            </p:nvPr>
          </p:nvSpPr>
          <p:spPr>
            <a:xfrm flipV="1">
              <a:off x="4824104" y="1790144"/>
              <a:ext cx="1391904" cy="360040"/>
            </a:xfrm>
            <a:prstGeom prst="snip2SameRect">
              <a:avLst/>
            </a:prstGeom>
            <a:solidFill>
              <a:srgbClr val="F7C331">
                <a:lumMod val="40000"/>
                <a:lumOff val="60000"/>
              </a:srgbClr>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70" name="Snip Same Side Corner Rectangle 63"/>
            <p:cNvSpPr/>
            <p:nvPr>
              <p:custDataLst>
                <p:tags r:id="rId23"/>
              </p:custDataLst>
            </p:nvPr>
          </p:nvSpPr>
          <p:spPr>
            <a:xfrm flipV="1">
              <a:off x="4996207" y="1790144"/>
              <a:ext cx="288214" cy="216024"/>
            </a:xfrm>
            <a:prstGeom prst="snip2SameRect">
              <a:avLst/>
            </a:prstGeom>
            <a:solidFill>
              <a:srgbClr val="00B0F0"/>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71" name="Snip Same Side Corner Rectangle 64"/>
            <p:cNvSpPr/>
            <p:nvPr>
              <p:custDataLst>
                <p:tags r:id="rId24"/>
              </p:custDataLst>
            </p:nvPr>
          </p:nvSpPr>
          <p:spPr>
            <a:xfrm flipV="1">
              <a:off x="5879976" y="1790144"/>
              <a:ext cx="197137" cy="196279"/>
            </a:xfrm>
            <a:prstGeom prst="snip2SameRect">
              <a:avLst/>
            </a:prstGeom>
            <a:solidFill>
              <a:srgbClr val="00B0F0"/>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ndara" panose="020E0502030303020204"/>
                <a:ea typeface="幼圆" panose="02010509060101010101" pitchFamily="49" charset="-122"/>
                <a:cs typeface="+mn-cs"/>
              </a:endParaRPr>
            </a:p>
          </p:txBody>
        </p:sp>
        <p:sp>
          <p:nvSpPr>
            <p:cNvPr id="72" name="TextBox 42"/>
            <p:cNvSpPr txBox="1"/>
            <p:nvPr>
              <p:custDataLst>
                <p:tags r:id="rId25"/>
              </p:custDataLst>
            </p:nvPr>
          </p:nvSpPr>
          <p:spPr>
            <a:xfrm>
              <a:off x="5366409" y="1856610"/>
              <a:ext cx="35267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p well</a:t>
              </a:r>
              <a:endParaRPr kumimoji="0" lang="zh-CN" altLang="en-US" sz="12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73" name="TextBox 44"/>
            <p:cNvSpPr txBox="1"/>
            <p:nvPr>
              <p:custDataLst>
                <p:tags r:id="rId26"/>
              </p:custDataLst>
            </p:nvPr>
          </p:nvSpPr>
          <p:spPr>
            <a:xfrm>
              <a:off x="4942793" y="1790144"/>
              <a:ext cx="21857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30000" noProof="0" dirty="0" smtClean="0">
                  <a:ln>
                    <a:noFill/>
                  </a:ln>
                  <a:solidFill>
                    <a:srgbClr val="000000"/>
                  </a:solidFill>
                  <a:effectLst/>
                  <a:uLnTx/>
                  <a:uFillTx/>
                  <a:latin typeface="Candara" panose="020E0502030303020204"/>
                  <a:ea typeface="幼圆" panose="02010509060101010101" pitchFamily="49" charset="-122"/>
                  <a:cs typeface="+mn-cs"/>
                </a:rPr>
                <a:t>N+</a:t>
              </a:r>
              <a:endParaRPr kumimoji="0" lang="zh-CN" altLang="en-US" sz="1800" b="0" i="0" u="none" strike="noStrike" kern="1200" cap="none" spc="0" normalizeH="0" baseline="3000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74" name="Snip Same Side Corner Rectangle 74"/>
            <p:cNvSpPr/>
            <p:nvPr>
              <p:custDataLst>
                <p:tags r:id="rId27"/>
              </p:custDataLst>
            </p:nvPr>
          </p:nvSpPr>
          <p:spPr>
            <a:xfrm flipV="1">
              <a:off x="4824103" y="1790144"/>
              <a:ext cx="118690" cy="180020"/>
            </a:xfrm>
            <a:prstGeom prst="snip2SameRect">
              <a:avLst/>
            </a:prstGeom>
            <a:solidFill>
              <a:srgbClr val="F7C331">
                <a:lumMod val="50000"/>
              </a:srgbClr>
            </a:solidFill>
            <a:ln w="12700" cap="flat" cmpd="sng" algn="ctr">
              <a:solidFill>
                <a:srgbClr val="92D05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ndara" panose="020E0502030303020204"/>
                <a:ea typeface="幼圆" panose="02010509060101010101" pitchFamily="49" charset="-122"/>
                <a:cs typeface="+mn-cs"/>
              </a:endParaRPr>
            </a:p>
          </p:txBody>
        </p:sp>
      </p:grpSp>
      <p:sp>
        <p:nvSpPr>
          <p:cNvPr id="60" name="TextBox 105"/>
          <p:cNvSpPr txBox="1"/>
          <p:nvPr>
            <p:custDataLst>
              <p:tags r:id="rId17"/>
            </p:custDataLst>
          </p:nvPr>
        </p:nvSpPr>
        <p:spPr>
          <a:xfrm>
            <a:off x="2563135" y="1561850"/>
            <a:ext cx="21857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30000" noProof="0" dirty="0" smtClean="0">
                <a:ln>
                  <a:noFill/>
                </a:ln>
                <a:solidFill>
                  <a:srgbClr val="000000"/>
                </a:solidFill>
                <a:effectLst/>
                <a:uLnTx/>
                <a:uFillTx/>
                <a:latin typeface="Candara" panose="020E0502030303020204"/>
                <a:ea typeface="幼圆" panose="02010509060101010101" pitchFamily="49" charset="-122"/>
                <a:cs typeface="+mn-cs"/>
              </a:rPr>
              <a:t>N+</a:t>
            </a:r>
            <a:endParaRPr kumimoji="0" lang="zh-CN" altLang="en-US" sz="1800" b="0" i="0" u="none" strike="noStrike" kern="1200" cap="none" spc="0" normalizeH="0" baseline="3000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61" name="TextBox 106"/>
          <p:cNvSpPr txBox="1"/>
          <p:nvPr>
            <p:custDataLst>
              <p:tags r:id="rId18"/>
            </p:custDataLst>
          </p:nvPr>
        </p:nvSpPr>
        <p:spPr>
          <a:xfrm>
            <a:off x="1915063" y="1871752"/>
            <a:ext cx="55073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smtClean="0">
                <a:ln>
                  <a:noFill/>
                </a:ln>
                <a:solidFill>
                  <a:srgbClr val="000000"/>
                </a:solidFill>
                <a:effectLst/>
                <a:uLnTx/>
                <a:uFillTx/>
                <a:latin typeface="Candara" panose="020E0502030303020204"/>
                <a:ea typeface="幼圆" panose="02010509060101010101" pitchFamily="49" charset="-122"/>
                <a:cs typeface="+mn-cs"/>
              </a:rPr>
              <a:t>Deep P well</a:t>
            </a:r>
            <a:endParaRPr kumimoji="0" lang="zh-CN" altLang="en-US" sz="1200" b="0" i="0" u="none" strike="noStrike" kern="1200" cap="none" spc="0" normalizeH="0" baseline="0" noProof="0" dirty="0">
              <a:ln>
                <a:noFill/>
              </a:ln>
              <a:solidFill>
                <a:srgbClr val="000000"/>
              </a:solidFill>
              <a:effectLst/>
              <a:uLnTx/>
              <a:uFillTx/>
              <a:latin typeface="Candara" panose="020E0502030303020204"/>
              <a:ea typeface="幼圆" panose="02010509060101010101" pitchFamily="49" charset="-122"/>
              <a:cs typeface="+mn-cs"/>
            </a:endParaRPr>
          </a:p>
        </p:txBody>
      </p:sp>
      <p:sp>
        <p:nvSpPr>
          <p:cNvPr id="12" name="矩形 11"/>
          <p:cNvSpPr/>
          <p:nvPr>
            <p:custDataLst>
              <p:tags r:id="rId19"/>
            </p:custDataLst>
          </p:nvPr>
        </p:nvSpPr>
        <p:spPr>
          <a:xfrm>
            <a:off x="827237" y="3717262"/>
            <a:ext cx="7342318" cy="2122805"/>
          </a:xfrm>
          <a:prstGeom prst="rect">
            <a:avLst/>
          </a:prstGeom>
        </p:spPr>
        <p:txBody>
          <a:bodyPr wrap="square">
            <a:spAutoFit/>
          </a:bodyPr>
          <a:lstStyle/>
          <a:p>
            <a:pPr indent="0">
              <a:buClr>
                <a:srgbClr val="FF0000"/>
              </a:buClr>
              <a:buFont typeface="Wingdings" panose="05000000000000000000" pitchFamily="2" charset="2"/>
              <a:buNone/>
            </a:pPr>
            <a:r>
              <a:rPr lang="zh-CN" altLang="en-US" dirty="0">
                <a:latin typeface="微软雅黑" panose="020B0503020204020204" charset="-122"/>
                <a:ea typeface="微软雅黑" panose="020B0503020204020204" charset="-122"/>
                <a:cs typeface="微软雅黑" panose="020B0503020204020204" charset="-122"/>
              </a:rPr>
              <a:t>CEPC研发选用TowerJazz 0.18µm CIS技术，具有:</a:t>
            </a:r>
          </a:p>
          <a:p>
            <a:pPr marL="285750" indent="-285750">
              <a:buClr>
                <a:srgbClr val="FF0000"/>
              </a:buClr>
              <a:buFont typeface="Wingdings" panose="05000000000000000000" pitchFamily="2" charset="2"/>
              <a:buChar char="Ø"/>
            </a:pPr>
            <a:endParaRPr lang="zh-CN" altLang="en-US" dirty="0"/>
          </a:p>
          <a:p>
            <a:pPr marL="285750" indent="-285750" fontAlgn="auto">
              <a:lnSpc>
                <a:spcPct val="150000"/>
              </a:lnSpc>
              <a:buClr>
                <a:srgbClr val="000000"/>
              </a:buClr>
              <a:buFont typeface="Wingdings" panose="05000000000000000000" charset="0"/>
              <a:buChar char="l"/>
            </a:pPr>
            <a:r>
              <a:rPr lang="zh-CN" altLang="en-US" sz="1600" dirty="0">
                <a:latin typeface="微软雅黑" panose="020B0503020204020204" charset="-122"/>
                <a:ea typeface="微软雅黑" panose="020B0503020204020204" charset="-122"/>
                <a:cs typeface="微软雅黑" panose="020B0503020204020204" charset="-122"/>
              </a:rPr>
              <a:t>四孔工艺:深PWELL屏蔽PMOS的NWELL</a:t>
            </a:r>
          </a:p>
          <a:p>
            <a:pPr marL="285750" indent="-285750" fontAlgn="auto">
              <a:lnSpc>
                <a:spcPct val="150000"/>
              </a:lnSpc>
              <a:buClr>
                <a:srgbClr val="000000"/>
              </a:buClr>
              <a:buFont typeface="Wingdings" panose="05000000000000000000" charset="0"/>
              <a:buChar char="l"/>
            </a:pPr>
            <a:r>
              <a:rPr lang="zh-CN" altLang="en-US" sz="1600" dirty="0">
                <a:latin typeface="微软雅黑" panose="020B0503020204020204" charset="-122"/>
                <a:ea typeface="微软雅黑" panose="020B0503020204020204" charset="-122"/>
                <a:cs typeface="微软雅黑" panose="020B0503020204020204" charset="-122"/>
              </a:rPr>
              <a:t>厚(18-40 μm)和高电阻率(≥1 kΩ•cm)外延层:损耗较大</a:t>
            </a:r>
          </a:p>
          <a:p>
            <a:pPr marL="285750" indent="-285750" fontAlgn="auto">
              <a:lnSpc>
                <a:spcPct val="150000"/>
              </a:lnSpc>
              <a:buClr>
                <a:srgbClr val="000000"/>
              </a:buClr>
              <a:buFont typeface="Wingdings" panose="05000000000000000000" charset="0"/>
              <a:buChar char="l"/>
            </a:pPr>
            <a:r>
              <a:rPr lang="zh-CN" altLang="en-US" sz="1600" dirty="0">
                <a:latin typeface="微软雅黑" panose="020B0503020204020204" charset="-122"/>
                <a:ea typeface="微软雅黑" panose="020B0503020204020204" charset="-122"/>
                <a:cs typeface="微软雅黑" panose="020B0503020204020204" charset="-122"/>
              </a:rPr>
              <a:t>薄栅极氧化物(&lt; 4 nm):对总电离剂量具有稳稳性</a:t>
            </a:r>
          </a:p>
          <a:p>
            <a:pPr marL="285750" indent="-285750" fontAlgn="auto">
              <a:lnSpc>
                <a:spcPct val="150000"/>
              </a:lnSpc>
              <a:buClr>
                <a:srgbClr val="000000"/>
              </a:buClr>
              <a:buFont typeface="Wingdings" panose="05000000000000000000" charset="0"/>
              <a:buChar char="l"/>
            </a:pPr>
            <a:r>
              <a:rPr lang="zh-CN" altLang="en-US" sz="1600" dirty="0">
                <a:latin typeface="微软雅黑" panose="020B0503020204020204" charset="-122"/>
                <a:ea typeface="微软雅黑" panose="020B0503020204020204" charset="-122"/>
                <a:cs typeface="微软雅黑" panose="020B0503020204020204" charset="-122"/>
              </a:rPr>
              <a:t>6金属层</a:t>
            </a:r>
          </a:p>
        </p:txBody>
      </p:sp>
      <p:cxnSp>
        <p:nvCxnSpPr>
          <p:cNvPr id="25" name="Curved Connector 51"/>
          <p:cNvCxnSpPr/>
          <p:nvPr>
            <p:custDataLst>
              <p:tags r:id="rId20"/>
            </p:custDataLst>
          </p:nvPr>
        </p:nvCxnSpPr>
        <p:spPr>
          <a:xfrm rot="16200000" flipV="1">
            <a:off x="5676331" y="1874370"/>
            <a:ext cx="532337" cy="419203"/>
          </a:xfrm>
          <a:prstGeom prst="curvedConnector3">
            <a:avLst>
              <a:gd name="adj1" fmla="val 50000"/>
            </a:avLst>
          </a:prstGeom>
          <a:noFill/>
          <a:ln w="25400" cap="flat" cmpd="sng" algn="ctr">
            <a:solidFill>
              <a:srgbClr val="C00000"/>
            </a:solidFill>
            <a:prstDash val="solid"/>
            <a:miter lim="800000"/>
            <a:tailEnd type="arrow"/>
          </a:ln>
          <a:effectLst/>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DFB24407-8628-4F92-84F1-543C056FDBE5}" type="slidenum">
              <a:rPr lang="en-GB" smtClean="0"/>
              <a:pPr/>
              <a:t>26</a:t>
            </a:fld>
            <a:endParaRPr lang="en-GB"/>
          </a:p>
        </p:txBody>
      </p:sp>
      <p:sp>
        <p:nvSpPr>
          <p:cNvPr id="104" name="矩形 103"/>
          <p:cNvSpPr/>
          <p:nvPr>
            <p:custDataLst>
              <p:tags r:id="rId1"/>
            </p:custDataLst>
          </p:nvPr>
        </p:nvSpPr>
        <p:spPr>
          <a:xfrm>
            <a:off x="5507990" y="4005580"/>
            <a:ext cx="3293110" cy="2353310"/>
          </a:xfrm>
          <a:prstGeom prst="rect">
            <a:avLst/>
          </a:prstGeom>
        </p:spPr>
        <p:txBody>
          <a:bodyPr wrap="square">
            <a:spAutoFit/>
          </a:bodyPr>
          <a:lstStyle/>
          <a:p>
            <a:pPr>
              <a:lnSpc>
                <a:spcPct val="150000"/>
              </a:lnSpc>
            </a:pPr>
            <a:r>
              <a:rPr lang="zh-CN" altLang="en-GB" b="1" kern="0" dirty="0">
                <a:latin typeface="微软雅黑" panose="020B0503020204020204" charset="-122"/>
                <a:ea typeface="微软雅黑" panose="020B0503020204020204" charset="-122"/>
                <a:cs typeface="微软雅黑" panose="020B0503020204020204" charset="-122"/>
              </a:rPr>
              <a:t>芯片边缘</a:t>
            </a:r>
            <a:r>
              <a:rPr lang="en-GB" altLang="zh-CN" b="1" kern="0" dirty="0" smtClean="0">
                <a:latin typeface="微软雅黑" panose="020B0503020204020204" charset="-122"/>
                <a:ea typeface="微软雅黑" panose="020B0503020204020204" charset="-122"/>
                <a:cs typeface="微软雅黑" panose="020B0503020204020204" charset="-122"/>
              </a:rPr>
              <a:t>:</a:t>
            </a:r>
          </a:p>
          <a:p>
            <a:pPr marL="742950" lvl="1" indent="-285750">
              <a:lnSpc>
                <a:spcPct val="150000"/>
              </a:lnSpc>
              <a:buFont typeface="Arial" panose="020B0604020202020204" pitchFamily="34" charset="0"/>
              <a:buChar char="•"/>
            </a:pPr>
            <a:r>
              <a:rPr lang="zh-CN" altLang="en-GB" sz="1600" kern="0" dirty="0" smtClean="0">
                <a:latin typeface="微软雅黑" panose="020B0503020204020204" charset="-122"/>
                <a:ea typeface="微软雅黑" panose="020B0503020204020204" charset="-122"/>
                <a:cs typeface="微软雅黑" panose="020B0503020204020204" charset="-122"/>
              </a:rPr>
              <a:t>带隙</a:t>
            </a:r>
            <a:endParaRPr lang="en-GB" altLang="zh-CN" sz="1600" kern="0" dirty="0" smtClean="0">
              <a:latin typeface="微软雅黑" panose="020B0503020204020204" charset="-122"/>
              <a:ea typeface="微软雅黑" panose="020B0503020204020204" charset="-122"/>
              <a:cs typeface="微软雅黑" panose="020B0503020204020204" charset="-122"/>
            </a:endParaRPr>
          </a:p>
          <a:p>
            <a:pPr marL="742950" lvl="1" indent="-285750">
              <a:lnSpc>
                <a:spcPct val="150000"/>
              </a:lnSpc>
              <a:buFont typeface="Arial" panose="020B0604020202020204" pitchFamily="34" charset="0"/>
              <a:buChar char="•"/>
            </a:pPr>
            <a:r>
              <a:rPr lang="en-GB" altLang="zh-CN" sz="1600" kern="0" dirty="0" smtClean="0">
                <a:latin typeface="微软雅黑" panose="020B0503020204020204" charset="-122"/>
                <a:ea typeface="微软雅黑" panose="020B0503020204020204" charset="-122"/>
                <a:cs typeface="微软雅黑" panose="020B0503020204020204" charset="-122"/>
              </a:rPr>
              <a:t> DAC</a:t>
            </a:r>
            <a:r>
              <a:rPr lang="zh-CN" altLang="en-GB" sz="1600" kern="0" dirty="0" smtClean="0">
                <a:latin typeface="微软雅黑" panose="020B0503020204020204" charset="-122"/>
                <a:ea typeface="微软雅黑" panose="020B0503020204020204" charset="-122"/>
                <a:cs typeface="微软雅黑" panose="020B0503020204020204" charset="-122"/>
              </a:rPr>
              <a:t>电压</a:t>
            </a:r>
            <a:endParaRPr lang="en-GB" altLang="zh-CN" sz="1600" kern="0" dirty="0" smtClean="0">
              <a:latin typeface="微软雅黑" panose="020B0503020204020204" charset="-122"/>
              <a:ea typeface="微软雅黑" panose="020B0503020204020204" charset="-122"/>
              <a:cs typeface="微软雅黑" panose="020B0503020204020204" charset="-122"/>
            </a:endParaRPr>
          </a:p>
          <a:p>
            <a:pPr marL="742950" lvl="1" indent="-285750">
              <a:lnSpc>
                <a:spcPct val="150000"/>
              </a:lnSpc>
              <a:buFont typeface="Arial" panose="020B0604020202020204" pitchFamily="34" charset="0"/>
              <a:buChar char="•"/>
            </a:pPr>
            <a:r>
              <a:rPr lang="en-GB" altLang="zh-CN" sz="1600" kern="0" dirty="0" smtClean="0">
                <a:latin typeface="微软雅黑" panose="020B0503020204020204" charset="-122"/>
                <a:ea typeface="微软雅黑" panose="020B0503020204020204" charset="-122"/>
                <a:cs typeface="微软雅黑" panose="020B0503020204020204" charset="-122"/>
              </a:rPr>
              <a:t> DAC</a:t>
            </a:r>
            <a:r>
              <a:rPr lang="zh-CN" altLang="en-GB" sz="1600" kern="0" dirty="0" smtClean="0">
                <a:latin typeface="微软雅黑" panose="020B0503020204020204" charset="-122"/>
                <a:ea typeface="微软雅黑" panose="020B0503020204020204" charset="-122"/>
                <a:cs typeface="微软雅黑" panose="020B0503020204020204" charset="-122"/>
              </a:rPr>
              <a:t>电流</a:t>
            </a:r>
            <a:endParaRPr lang="en-GB" altLang="zh-CN" sz="1600" kern="0" dirty="0" smtClean="0">
              <a:latin typeface="微软雅黑" panose="020B0503020204020204" charset="-122"/>
              <a:ea typeface="微软雅黑" panose="020B0503020204020204" charset="-122"/>
              <a:cs typeface="微软雅黑" panose="020B0503020204020204" charset="-122"/>
            </a:endParaRPr>
          </a:p>
          <a:p>
            <a:pPr marL="742950" lvl="1" indent="-285750">
              <a:lnSpc>
                <a:spcPct val="150000"/>
              </a:lnSpc>
              <a:buFont typeface="Arial" panose="020B0604020202020204" pitchFamily="34" charset="0"/>
              <a:buChar char="•"/>
            </a:pPr>
            <a:r>
              <a:rPr lang="en-US" altLang="en-GB" sz="1600" kern="0" dirty="0" smtClean="0">
                <a:latin typeface="微软雅黑" panose="020B0503020204020204" charset="-122"/>
                <a:ea typeface="微软雅黑" panose="020B0503020204020204" charset="-122"/>
                <a:cs typeface="微软雅黑" panose="020B0503020204020204" charset="-122"/>
              </a:rPr>
              <a:t> </a:t>
            </a:r>
            <a:r>
              <a:rPr lang="en-GB" altLang="zh-CN" sz="1600" kern="0" dirty="0" smtClean="0">
                <a:latin typeface="微软雅黑" panose="020B0503020204020204" charset="-122"/>
                <a:ea typeface="微软雅黑" panose="020B0503020204020204" charset="-122"/>
                <a:cs typeface="微软雅黑" panose="020B0503020204020204" charset="-122"/>
              </a:rPr>
              <a:t>LVDS</a:t>
            </a:r>
          </a:p>
          <a:p>
            <a:pPr marL="742950" lvl="1" indent="-285750">
              <a:lnSpc>
                <a:spcPct val="150000"/>
              </a:lnSpc>
              <a:buFont typeface="Arial" panose="020B0604020202020204" pitchFamily="34" charset="0"/>
              <a:buChar char="•"/>
            </a:pPr>
            <a:r>
              <a:rPr lang="en-US" altLang="zh-CN" sz="1600" kern="0" dirty="0" smtClean="0">
                <a:latin typeface="微软雅黑" panose="020B0503020204020204" charset="-122"/>
                <a:ea typeface="微软雅黑" panose="020B0503020204020204" charset="-122"/>
                <a:cs typeface="微软雅黑" panose="020B0503020204020204" charset="-122"/>
              </a:rPr>
              <a:t> </a:t>
            </a:r>
            <a:r>
              <a:rPr lang="zh-CN" altLang="en-GB" sz="1600" kern="0" dirty="0" smtClean="0">
                <a:latin typeface="微软雅黑" panose="020B0503020204020204" charset="-122"/>
                <a:ea typeface="微软雅黑" panose="020B0503020204020204" charset="-122"/>
                <a:cs typeface="微软雅黑" panose="020B0503020204020204" charset="-122"/>
              </a:rPr>
              <a:t>定制</a:t>
            </a:r>
            <a:r>
              <a:rPr lang="en-GB" altLang="zh-CN" sz="1600" kern="0" dirty="0" smtClean="0">
                <a:latin typeface="微软雅黑" panose="020B0503020204020204" charset="-122"/>
                <a:ea typeface="微软雅黑" panose="020B0503020204020204" charset="-122"/>
                <a:cs typeface="微软雅黑" panose="020B0503020204020204" charset="-122"/>
              </a:rPr>
              <a:t> PADs</a:t>
            </a:r>
            <a:endParaRPr lang="zh-CN" altLang="en-US" sz="1600" dirty="0">
              <a:latin typeface="微软雅黑" panose="020B0503020204020204" charset="-122"/>
              <a:ea typeface="微软雅黑" panose="020B0503020204020204" charset="-122"/>
              <a:cs typeface="微软雅黑" panose="020B0503020204020204" charset="-122"/>
            </a:endParaRPr>
          </a:p>
        </p:txBody>
      </p:sp>
      <p:grpSp>
        <p:nvGrpSpPr>
          <p:cNvPr id="105" name="组合 104"/>
          <p:cNvGrpSpPr/>
          <p:nvPr/>
        </p:nvGrpSpPr>
        <p:grpSpPr>
          <a:xfrm>
            <a:off x="196215" y="1125220"/>
            <a:ext cx="5203825" cy="4868545"/>
            <a:chOff x="314590" y="763878"/>
            <a:chExt cx="4329417" cy="3872221"/>
          </a:xfrm>
        </p:grpSpPr>
        <p:sp>
          <p:nvSpPr>
            <p:cNvPr id="106" name="矩形 105"/>
            <p:cNvSpPr/>
            <p:nvPr>
              <p:custDataLst>
                <p:tags r:id="rId5"/>
              </p:custDataLst>
            </p:nvPr>
          </p:nvSpPr>
          <p:spPr>
            <a:xfrm>
              <a:off x="1300476" y="1208268"/>
              <a:ext cx="3343531" cy="1937331"/>
            </a:xfrm>
            <a:prstGeom prst="rect">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6"/>
            <p:cNvSpPr/>
            <p:nvPr>
              <p:custDataLst>
                <p:tags r:id="rId6"/>
              </p:custDataLst>
            </p:nvPr>
          </p:nvSpPr>
          <p:spPr>
            <a:xfrm>
              <a:off x="1300477" y="3151889"/>
              <a:ext cx="3343530" cy="38546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p:nvPr>
              <p:custDataLst>
                <p:tags r:id="rId7"/>
              </p:custDataLst>
            </p:nvPr>
          </p:nvSpPr>
          <p:spPr>
            <a:xfrm>
              <a:off x="1300477" y="3537356"/>
              <a:ext cx="3343530" cy="61172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9" name="矩形 108"/>
            <p:cNvSpPr/>
            <p:nvPr>
              <p:custDataLst>
                <p:tags r:id="rId8"/>
              </p:custDataLst>
            </p:nvPr>
          </p:nvSpPr>
          <p:spPr>
            <a:xfrm>
              <a:off x="1300212" y="4147349"/>
              <a:ext cx="3342595" cy="48875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TextBox 28"/>
            <p:cNvSpPr txBox="1"/>
            <p:nvPr>
              <p:custDataLst>
                <p:tags r:id="rId9"/>
              </p:custDataLst>
            </p:nvPr>
          </p:nvSpPr>
          <p:spPr>
            <a:xfrm>
              <a:off x="414768" y="1858397"/>
              <a:ext cx="951094" cy="513131"/>
            </a:xfrm>
            <a:prstGeom prst="rect">
              <a:avLst/>
            </a:prstGeom>
            <a:noFill/>
          </p:spPr>
          <p:txBody>
            <a:bodyPr wrap="square" rtlCol="0">
              <a:spAutoFit/>
            </a:bodyPr>
            <a:lstStyle/>
            <a:p>
              <a:r>
                <a:rPr lang="en-US" altLang="zh-CN" dirty="0"/>
                <a:t>3.6mm</a:t>
              </a:r>
            </a:p>
            <a:p>
              <a:r>
                <a:rPr lang="en-US" altLang="zh-CN" dirty="0"/>
                <a:t>128 row</a:t>
              </a:r>
              <a:endParaRPr lang="zh-CN" altLang="en-US" dirty="0"/>
            </a:p>
          </p:txBody>
        </p:sp>
        <p:sp>
          <p:nvSpPr>
            <p:cNvPr id="111" name="TextBox 29"/>
            <p:cNvSpPr txBox="1"/>
            <p:nvPr>
              <p:custDataLst>
                <p:tags r:id="rId10"/>
              </p:custDataLst>
            </p:nvPr>
          </p:nvSpPr>
          <p:spPr>
            <a:xfrm>
              <a:off x="1296286" y="763878"/>
              <a:ext cx="3347720" cy="292929"/>
            </a:xfrm>
            <a:prstGeom prst="rect">
              <a:avLst/>
            </a:prstGeom>
            <a:noFill/>
          </p:spPr>
          <p:txBody>
            <a:bodyPr wrap="square" rtlCol="0">
              <a:spAutoFit/>
            </a:bodyPr>
            <a:lstStyle/>
            <a:p>
              <a:pPr algn="ctr"/>
              <a:r>
                <a:rPr lang="en-US" altLang="zh-CN" dirty="0"/>
                <a:t>3.2 mm: 64 col</a:t>
              </a:r>
              <a:endParaRPr lang="zh-CN" altLang="en-US" dirty="0"/>
            </a:p>
          </p:txBody>
        </p:sp>
        <p:sp>
          <p:nvSpPr>
            <p:cNvPr id="112" name="TextBox 30"/>
            <p:cNvSpPr txBox="1"/>
            <p:nvPr>
              <p:custDataLst>
                <p:tags r:id="rId11"/>
              </p:custDataLst>
            </p:nvPr>
          </p:nvSpPr>
          <p:spPr>
            <a:xfrm>
              <a:off x="314590" y="3159957"/>
              <a:ext cx="845103" cy="292929"/>
            </a:xfrm>
            <a:prstGeom prst="rect">
              <a:avLst/>
            </a:prstGeom>
            <a:noFill/>
          </p:spPr>
          <p:txBody>
            <a:bodyPr wrap="square" rtlCol="0">
              <a:spAutoFit/>
            </a:bodyPr>
            <a:lstStyle/>
            <a:p>
              <a:r>
                <a:rPr lang="en-US" altLang="zh-CN" dirty="0"/>
                <a:t>0.3mm</a:t>
              </a:r>
              <a:endParaRPr lang="zh-CN" altLang="en-US" dirty="0"/>
            </a:p>
          </p:txBody>
        </p:sp>
        <p:sp>
          <p:nvSpPr>
            <p:cNvPr id="113" name="TextBox 31"/>
            <p:cNvSpPr txBox="1"/>
            <p:nvPr>
              <p:custDataLst>
                <p:tags r:id="rId12"/>
              </p:custDataLst>
            </p:nvPr>
          </p:nvSpPr>
          <p:spPr>
            <a:xfrm>
              <a:off x="435254" y="3668786"/>
              <a:ext cx="845103" cy="292929"/>
            </a:xfrm>
            <a:prstGeom prst="rect">
              <a:avLst/>
            </a:prstGeom>
            <a:noFill/>
          </p:spPr>
          <p:txBody>
            <a:bodyPr wrap="square" rtlCol="0">
              <a:spAutoFit/>
            </a:bodyPr>
            <a:lstStyle/>
            <a:p>
              <a:r>
                <a:rPr lang="en-US" altLang="zh-CN" dirty="0"/>
                <a:t>0.5mm</a:t>
              </a:r>
              <a:endParaRPr lang="zh-CN" altLang="en-US" dirty="0"/>
            </a:p>
          </p:txBody>
        </p:sp>
        <p:sp>
          <p:nvSpPr>
            <p:cNvPr id="114" name="TextBox 32"/>
            <p:cNvSpPr txBox="1"/>
            <p:nvPr>
              <p:custDataLst>
                <p:tags r:id="rId13"/>
              </p:custDataLst>
            </p:nvPr>
          </p:nvSpPr>
          <p:spPr>
            <a:xfrm>
              <a:off x="317146" y="4166482"/>
              <a:ext cx="845103" cy="292929"/>
            </a:xfrm>
            <a:prstGeom prst="rect">
              <a:avLst/>
            </a:prstGeom>
            <a:noFill/>
          </p:spPr>
          <p:txBody>
            <a:bodyPr wrap="square" rtlCol="0">
              <a:spAutoFit/>
            </a:bodyPr>
            <a:lstStyle/>
            <a:p>
              <a:r>
                <a:rPr lang="en-US" altLang="zh-CN" dirty="0"/>
                <a:t>0.2mm</a:t>
              </a:r>
              <a:endParaRPr lang="zh-CN" altLang="en-US" dirty="0"/>
            </a:p>
          </p:txBody>
        </p:sp>
        <p:cxnSp>
          <p:nvCxnSpPr>
            <p:cNvPr id="115" name="直接箭头连接符 114"/>
            <p:cNvCxnSpPr/>
            <p:nvPr>
              <p:custDataLst>
                <p:tags r:id="rId14"/>
              </p:custDataLst>
            </p:nvPr>
          </p:nvCxnSpPr>
          <p:spPr>
            <a:xfrm>
              <a:off x="1228469" y="1222158"/>
              <a:ext cx="0" cy="191881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6" name="直接箭头连接符 115"/>
            <p:cNvCxnSpPr/>
            <p:nvPr>
              <p:custDataLst>
                <p:tags r:id="rId15"/>
              </p:custDataLst>
            </p:nvPr>
          </p:nvCxnSpPr>
          <p:spPr>
            <a:xfrm>
              <a:off x="1300476" y="1140858"/>
              <a:ext cx="3343531"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7" name="直接箭头连接符 116"/>
            <p:cNvCxnSpPr/>
            <p:nvPr>
              <p:custDataLst>
                <p:tags r:id="rId16"/>
              </p:custDataLst>
            </p:nvPr>
          </p:nvCxnSpPr>
          <p:spPr>
            <a:xfrm>
              <a:off x="1233024" y="3140968"/>
              <a:ext cx="1710" cy="39675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8" name="直接箭头连接符 117"/>
            <p:cNvCxnSpPr/>
            <p:nvPr>
              <p:custDataLst>
                <p:tags r:id="rId17"/>
              </p:custDataLst>
            </p:nvPr>
          </p:nvCxnSpPr>
          <p:spPr>
            <a:xfrm>
              <a:off x="1232367" y="3537719"/>
              <a:ext cx="657" cy="609605"/>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9" name="直接箭头连接符 118"/>
            <p:cNvCxnSpPr/>
            <p:nvPr>
              <p:custDataLst>
                <p:tags r:id="rId18"/>
              </p:custDataLst>
            </p:nvPr>
          </p:nvCxnSpPr>
          <p:spPr>
            <a:xfrm>
              <a:off x="1228469" y="4149080"/>
              <a:ext cx="0" cy="464826"/>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0" name="TextBox 38"/>
            <p:cNvSpPr txBox="1"/>
            <p:nvPr>
              <p:custDataLst>
                <p:tags r:id="rId19"/>
              </p:custDataLst>
            </p:nvPr>
          </p:nvSpPr>
          <p:spPr>
            <a:xfrm>
              <a:off x="1571999" y="4226751"/>
              <a:ext cx="2535502" cy="243939"/>
            </a:xfrm>
            <a:prstGeom prst="rect">
              <a:avLst/>
            </a:prstGeom>
            <a:noFill/>
          </p:spPr>
          <p:txBody>
            <a:bodyPr wrap="square" rtlCol="0">
              <a:spAutoFit/>
            </a:bodyPr>
            <a:lstStyle/>
            <a:p>
              <a:pPr algn="ctr"/>
              <a:r>
                <a:rPr lang="it-IT" altLang="zh-CN" sz="1400" dirty="0"/>
                <a:t>Power, Analog Pads, Digital Pads</a:t>
              </a:r>
            </a:p>
          </p:txBody>
        </p:sp>
        <p:sp>
          <p:nvSpPr>
            <p:cNvPr id="121" name="TextBox 39"/>
            <p:cNvSpPr txBox="1"/>
            <p:nvPr>
              <p:custDataLst>
                <p:tags r:id="rId20"/>
              </p:custDataLst>
            </p:nvPr>
          </p:nvSpPr>
          <p:spPr>
            <a:xfrm>
              <a:off x="1327508" y="3166179"/>
              <a:ext cx="3316499" cy="243939"/>
            </a:xfrm>
            <a:prstGeom prst="rect">
              <a:avLst/>
            </a:prstGeom>
            <a:noFill/>
          </p:spPr>
          <p:txBody>
            <a:bodyPr wrap="square" rtlCol="0">
              <a:spAutoFit/>
            </a:bodyPr>
            <a:lstStyle/>
            <a:p>
              <a:pPr algn="ctr"/>
              <a:r>
                <a:rPr lang="it-IT" altLang="zh-CN" sz="1400" dirty="0"/>
                <a:t>Voltage DACs, analog readout chain</a:t>
              </a:r>
            </a:p>
          </p:txBody>
        </p:sp>
        <p:sp>
          <p:nvSpPr>
            <p:cNvPr id="122" name="TextBox 40"/>
            <p:cNvSpPr txBox="1"/>
            <p:nvPr>
              <p:custDataLst>
                <p:tags r:id="rId21"/>
              </p:custDataLst>
            </p:nvPr>
          </p:nvSpPr>
          <p:spPr>
            <a:xfrm>
              <a:off x="1300476" y="3594354"/>
              <a:ext cx="3343531" cy="415151"/>
            </a:xfrm>
            <a:prstGeom prst="rect">
              <a:avLst/>
            </a:prstGeom>
            <a:noFill/>
          </p:spPr>
          <p:txBody>
            <a:bodyPr wrap="square" rtlCol="0">
              <a:spAutoFit/>
            </a:bodyPr>
            <a:lstStyle/>
            <a:p>
              <a:pPr algn="ctr"/>
              <a:r>
                <a:rPr lang="it-IT" altLang="zh-CN" sz="1400" dirty="0"/>
                <a:t>Scan logic(Anaolog readout for test) </a:t>
              </a:r>
            </a:p>
            <a:p>
              <a:pPr algn="ctr"/>
              <a:r>
                <a:rPr lang="it-IT" altLang="zh-CN" sz="1400" dirty="0"/>
                <a:t>Periphery Readout Logic</a:t>
              </a:r>
            </a:p>
          </p:txBody>
        </p:sp>
        <p:cxnSp>
          <p:nvCxnSpPr>
            <p:cNvPr id="123" name="直接连接符 122"/>
            <p:cNvCxnSpPr/>
            <p:nvPr>
              <p:custDataLst>
                <p:tags r:id="rId22"/>
              </p:custDataLst>
            </p:nvPr>
          </p:nvCxnSpPr>
          <p:spPr>
            <a:xfrm flipV="1">
              <a:off x="1300476" y="1082230"/>
              <a:ext cx="0" cy="1260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custDataLst>
                <p:tags r:id="rId23"/>
              </p:custDataLst>
            </p:nvPr>
          </p:nvCxnSpPr>
          <p:spPr>
            <a:xfrm flipV="1">
              <a:off x="4644007" y="1070191"/>
              <a:ext cx="0" cy="1260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custDataLst>
                <p:tags r:id="rId24"/>
              </p:custDataLst>
            </p:nvPr>
          </p:nvCxnSpPr>
          <p:spPr>
            <a:xfrm flipH="1">
              <a:off x="1166918" y="1204383"/>
              <a:ext cx="1356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custDataLst>
                <p:tags r:id="rId25"/>
              </p:custDataLst>
            </p:nvPr>
          </p:nvCxnSpPr>
          <p:spPr>
            <a:xfrm flipH="1">
              <a:off x="1160652" y="3142026"/>
              <a:ext cx="1356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custDataLst>
                <p:tags r:id="rId26"/>
              </p:custDataLst>
            </p:nvPr>
          </p:nvCxnSpPr>
          <p:spPr>
            <a:xfrm flipH="1">
              <a:off x="1160652" y="3537719"/>
              <a:ext cx="1356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custDataLst>
                <p:tags r:id="rId27"/>
              </p:custDataLst>
            </p:nvPr>
          </p:nvCxnSpPr>
          <p:spPr>
            <a:xfrm flipH="1">
              <a:off x="1177419" y="4147324"/>
              <a:ext cx="1356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custDataLst>
                <p:tags r:id="rId28"/>
              </p:custDataLst>
            </p:nvPr>
          </p:nvCxnSpPr>
          <p:spPr>
            <a:xfrm flipH="1">
              <a:off x="1164551" y="4618981"/>
              <a:ext cx="1356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矩形 129"/>
            <p:cNvSpPr/>
            <p:nvPr>
              <p:custDataLst>
                <p:tags r:id="rId29"/>
              </p:custDataLst>
            </p:nvPr>
          </p:nvSpPr>
          <p:spPr>
            <a:xfrm>
              <a:off x="1300352" y="1209573"/>
              <a:ext cx="648072" cy="53478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0"/>
            <p:cNvSpPr/>
            <p:nvPr>
              <p:custDataLst>
                <p:tags r:id="rId30"/>
              </p:custDataLst>
            </p:nvPr>
          </p:nvSpPr>
          <p:spPr>
            <a:xfrm>
              <a:off x="1300351" y="2871685"/>
              <a:ext cx="3343655" cy="26739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TextBox 50"/>
            <p:cNvSpPr txBox="1"/>
            <p:nvPr>
              <p:custDataLst>
                <p:tags r:id="rId31"/>
              </p:custDataLst>
            </p:nvPr>
          </p:nvSpPr>
          <p:spPr>
            <a:xfrm>
              <a:off x="1314809" y="2848051"/>
              <a:ext cx="3316499" cy="243939"/>
            </a:xfrm>
            <a:prstGeom prst="rect">
              <a:avLst/>
            </a:prstGeom>
            <a:noFill/>
          </p:spPr>
          <p:txBody>
            <a:bodyPr wrap="square" rtlCol="0">
              <a:spAutoFit/>
            </a:bodyPr>
            <a:lstStyle/>
            <a:p>
              <a:pPr algn="ctr"/>
              <a:r>
                <a:rPr lang="it-IT" altLang="zh-CN" sz="1400" dirty="0"/>
                <a:t>Last row also used for analog readout </a:t>
              </a:r>
            </a:p>
          </p:txBody>
        </p:sp>
        <p:sp>
          <p:nvSpPr>
            <p:cNvPr id="133" name="TextBox 51"/>
            <p:cNvSpPr txBox="1"/>
            <p:nvPr>
              <p:custDataLst>
                <p:tags r:id="rId32"/>
              </p:custDataLst>
            </p:nvPr>
          </p:nvSpPr>
          <p:spPr>
            <a:xfrm>
              <a:off x="1187624" y="1323077"/>
              <a:ext cx="864096" cy="243939"/>
            </a:xfrm>
            <a:prstGeom prst="rect">
              <a:avLst/>
            </a:prstGeom>
            <a:noFill/>
          </p:spPr>
          <p:txBody>
            <a:bodyPr wrap="square" rtlCol="0">
              <a:spAutoFit/>
            </a:bodyPr>
            <a:lstStyle/>
            <a:p>
              <a:pPr algn="ctr"/>
              <a:r>
                <a:rPr lang="it-IT" altLang="zh-CN" sz="1400" dirty="0"/>
                <a:t>8*8 pix</a:t>
              </a:r>
            </a:p>
          </p:txBody>
        </p:sp>
        <p:sp>
          <p:nvSpPr>
            <p:cNvPr id="134" name="矩形 133"/>
            <p:cNvSpPr/>
            <p:nvPr>
              <p:custDataLst>
                <p:tags r:id="rId33"/>
              </p:custDataLst>
            </p:nvPr>
          </p:nvSpPr>
          <p:spPr>
            <a:xfrm>
              <a:off x="1300352" y="1745258"/>
              <a:ext cx="648072" cy="53478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TextBox 53"/>
            <p:cNvSpPr txBox="1"/>
            <p:nvPr>
              <p:custDataLst>
                <p:tags r:id="rId34"/>
              </p:custDataLst>
            </p:nvPr>
          </p:nvSpPr>
          <p:spPr>
            <a:xfrm>
              <a:off x="1187624" y="1858762"/>
              <a:ext cx="864096" cy="243939"/>
            </a:xfrm>
            <a:prstGeom prst="rect">
              <a:avLst/>
            </a:prstGeom>
            <a:noFill/>
          </p:spPr>
          <p:txBody>
            <a:bodyPr wrap="square" rtlCol="0">
              <a:spAutoFit/>
            </a:bodyPr>
            <a:lstStyle/>
            <a:p>
              <a:pPr algn="ctr"/>
              <a:r>
                <a:rPr lang="it-IT" altLang="zh-CN" sz="1400" dirty="0"/>
                <a:t>8*8 pix</a:t>
              </a:r>
            </a:p>
          </p:txBody>
        </p:sp>
        <p:cxnSp>
          <p:nvCxnSpPr>
            <p:cNvPr id="136" name="直接箭头连接符 135"/>
            <p:cNvCxnSpPr/>
            <p:nvPr>
              <p:custDataLst>
                <p:tags r:id="rId35"/>
              </p:custDataLst>
            </p:nvPr>
          </p:nvCxnSpPr>
          <p:spPr>
            <a:xfrm>
              <a:off x="1435398" y="1745258"/>
              <a:ext cx="0" cy="1792461"/>
            </a:xfrm>
            <a:prstGeom prst="straightConnector1">
              <a:avLst/>
            </a:prstGeom>
            <a:ln>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7" name="直接箭头连接符 136"/>
            <p:cNvCxnSpPr/>
            <p:nvPr>
              <p:custDataLst>
                <p:tags r:id="rId36"/>
              </p:custDataLst>
            </p:nvPr>
          </p:nvCxnSpPr>
          <p:spPr>
            <a:xfrm>
              <a:off x="1579414" y="1745258"/>
              <a:ext cx="0" cy="1792461"/>
            </a:xfrm>
            <a:prstGeom prst="straightConnector1">
              <a:avLst/>
            </a:prstGeom>
            <a:ln>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8" name="直接箭头连接符 137"/>
            <p:cNvCxnSpPr/>
            <p:nvPr>
              <p:custDataLst>
                <p:tags r:id="rId37"/>
              </p:custDataLst>
            </p:nvPr>
          </p:nvCxnSpPr>
          <p:spPr>
            <a:xfrm>
              <a:off x="1723430" y="1745258"/>
              <a:ext cx="0" cy="1789286"/>
            </a:xfrm>
            <a:prstGeom prst="straightConnector1">
              <a:avLst/>
            </a:prstGeom>
            <a:ln>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9" name="TextBox 57"/>
            <p:cNvSpPr txBox="1"/>
            <p:nvPr>
              <p:custDataLst>
                <p:tags r:id="rId38"/>
              </p:custDataLst>
            </p:nvPr>
          </p:nvSpPr>
          <p:spPr>
            <a:xfrm>
              <a:off x="1146363" y="2576135"/>
              <a:ext cx="1296143" cy="243939"/>
            </a:xfrm>
            <a:prstGeom prst="rect">
              <a:avLst/>
            </a:prstGeom>
            <a:noFill/>
          </p:spPr>
          <p:txBody>
            <a:bodyPr wrap="square" rtlCol="0">
              <a:spAutoFit/>
            </a:bodyPr>
            <a:lstStyle/>
            <a:p>
              <a:pPr algn="ctr"/>
              <a:r>
                <a:rPr lang="it-IT" altLang="zh-CN" sz="1400" dirty="0">
                  <a:solidFill>
                    <a:schemeClr val="bg2">
                      <a:lumMod val="50000"/>
                    </a:schemeClr>
                  </a:solidFill>
                </a:rPr>
                <a:t>Address line</a:t>
              </a:r>
            </a:p>
          </p:txBody>
        </p:sp>
        <p:cxnSp>
          <p:nvCxnSpPr>
            <p:cNvPr id="140" name="直接箭头连接符 139"/>
            <p:cNvCxnSpPr/>
            <p:nvPr>
              <p:custDataLst>
                <p:tags r:id="rId39"/>
              </p:custDataLst>
            </p:nvPr>
          </p:nvCxnSpPr>
          <p:spPr>
            <a:xfrm flipV="1">
              <a:off x="1875830" y="1739240"/>
              <a:ext cx="0" cy="1790049"/>
            </a:xfrm>
            <a:prstGeom prst="straightConnector1">
              <a:avLst/>
            </a:prstGeom>
            <a:ln>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1" name="TextBox 59"/>
            <p:cNvSpPr txBox="1"/>
            <p:nvPr>
              <p:custDataLst>
                <p:tags r:id="rId40"/>
              </p:custDataLst>
            </p:nvPr>
          </p:nvSpPr>
          <p:spPr>
            <a:xfrm>
              <a:off x="1566714" y="2189628"/>
              <a:ext cx="1296143" cy="243939"/>
            </a:xfrm>
            <a:prstGeom prst="rect">
              <a:avLst/>
            </a:prstGeom>
            <a:noFill/>
          </p:spPr>
          <p:txBody>
            <a:bodyPr wrap="square" rtlCol="0">
              <a:spAutoFit/>
            </a:bodyPr>
            <a:lstStyle/>
            <a:p>
              <a:pPr algn="ctr"/>
              <a:r>
                <a:rPr lang="it-IT" altLang="zh-CN" sz="1400" dirty="0">
                  <a:solidFill>
                    <a:schemeClr val="tx2">
                      <a:lumMod val="60000"/>
                      <a:lumOff val="40000"/>
                    </a:schemeClr>
                  </a:solidFill>
                </a:rPr>
                <a:t>Clock for readout</a:t>
              </a:r>
            </a:p>
          </p:txBody>
        </p:sp>
        <p:sp>
          <p:nvSpPr>
            <p:cNvPr id="142" name="TextBox 60"/>
            <p:cNvSpPr txBox="1"/>
            <p:nvPr>
              <p:custDataLst>
                <p:tags r:id="rId41"/>
              </p:custDataLst>
            </p:nvPr>
          </p:nvSpPr>
          <p:spPr>
            <a:xfrm>
              <a:off x="947785" y="3473956"/>
              <a:ext cx="1296143" cy="243939"/>
            </a:xfrm>
            <a:prstGeom prst="rect">
              <a:avLst/>
            </a:prstGeom>
            <a:noFill/>
          </p:spPr>
          <p:txBody>
            <a:bodyPr wrap="square" rtlCol="0">
              <a:spAutoFit/>
            </a:bodyPr>
            <a:lstStyle/>
            <a:p>
              <a:pPr algn="ctr"/>
              <a:r>
                <a:rPr lang="it-IT" altLang="zh-CN" sz="1400" dirty="0">
                  <a:solidFill>
                    <a:schemeClr val="bg2">
                      <a:lumMod val="50000"/>
                    </a:schemeClr>
                  </a:solidFill>
                </a:rPr>
                <a:t>X Y Z</a:t>
              </a:r>
            </a:p>
          </p:txBody>
        </p:sp>
      </p:grpSp>
      <p:cxnSp>
        <p:nvCxnSpPr>
          <p:cNvPr id="15" name="Straight Connector 6"/>
          <p:cNvCxnSpPr/>
          <p:nvPr>
            <p:custDataLst>
              <p:tags r:id="rId2"/>
            </p:custDataLst>
          </p:nvPr>
        </p:nvCxnSpPr>
        <p:spPr>
          <a:xfrm>
            <a:off x="591111" y="81880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custDataLst>
              <p:tags r:id="rId3"/>
            </p:custDataLst>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MIC</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sz="2800" b="1" dirty="0">
                <a:latin typeface="微软雅黑" panose="020B0503020204020204" charset="-122"/>
                <a:ea typeface="微软雅黑" panose="020B0503020204020204" charset="-122"/>
                <a:cs typeface="微软雅黑" panose="020B0503020204020204" charset="-122"/>
                <a:sym typeface="+mn-ea"/>
              </a:rPr>
              <a:t>CEPC环形正负电子对撞机</a:t>
            </a:r>
          </a:p>
        </p:txBody>
      </p:sp>
      <p:sp>
        <p:nvSpPr>
          <p:cNvPr id="103" name="矩形 102"/>
          <p:cNvSpPr/>
          <p:nvPr>
            <p:custDataLst>
              <p:tags r:id="rId4"/>
            </p:custDataLst>
          </p:nvPr>
        </p:nvSpPr>
        <p:spPr>
          <a:xfrm>
            <a:off x="5436235" y="1125855"/>
            <a:ext cx="3601720" cy="2584450"/>
          </a:xfrm>
          <a:prstGeom prst="rect">
            <a:avLst/>
          </a:prstGeom>
        </p:spPr>
        <p:txBody>
          <a:bodyPr wrap="square">
            <a:spAutoFit/>
          </a:bodyPr>
          <a:lstStyle/>
          <a:p>
            <a:pPr>
              <a:lnSpc>
                <a:spcPct val="150000"/>
              </a:lnSpc>
            </a:pPr>
            <a:r>
              <a:rPr lang="en-US" altLang="zh-CN" b="1" dirty="0" smtClean="0">
                <a:latin typeface="微软雅黑" panose="020B0503020204020204" charset="-122"/>
                <a:ea typeface="微软雅黑" panose="020B0503020204020204" charset="-122"/>
                <a:cs typeface="Goudy Old Style" panose="02020502050305020303" charset="0"/>
              </a:rPr>
              <a:t>MIC4 Chip:</a:t>
            </a:r>
          </a:p>
          <a:p>
            <a:pPr marL="742950" lvl="1" indent="-285750">
              <a:lnSpc>
                <a:spcPct val="150000"/>
              </a:lnSpc>
              <a:buFont typeface="Times New Roman" panose="02020603050405020304" pitchFamily="18" charset="0"/>
              <a:buChar char="─"/>
            </a:pPr>
            <a:r>
              <a:rPr lang="en-US" altLang="zh-CN" dirty="0" smtClean="0">
                <a:latin typeface="微软雅黑" panose="020B0503020204020204" charset="-122"/>
                <a:ea typeface="微软雅黑" panose="020B0503020204020204" charset="-122"/>
                <a:cs typeface="微软雅黑" panose="020B0503020204020204" charset="-122"/>
              </a:rPr>
              <a:t>3.2 × 3.7 mm</a:t>
            </a:r>
            <a:r>
              <a:rPr lang="en-US" altLang="zh-CN" baseline="30000" dirty="0" smtClean="0">
                <a:latin typeface="微软雅黑" panose="020B0503020204020204" charset="-122"/>
                <a:ea typeface="微软雅黑" panose="020B0503020204020204" charset="-122"/>
                <a:cs typeface="微软雅黑" panose="020B0503020204020204" charset="-122"/>
              </a:rPr>
              <a:t>2</a:t>
            </a:r>
            <a:r>
              <a:rPr lang="en-US" altLang="zh-CN" dirty="0" smtClean="0">
                <a:latin typeface="微软雅黑" panose="020B0503020204020204" charset="-122"/>
                <a:ea typeface="微软雅黑" panose="020B0503020204020204" charset="-122"/>
                <a:cs typeface="微软雅黑" panose="020B0503020204020204" charset="-122"/>
              </a:rPr>
              <a:t>;</a:t>
            </a:r>
            <a:endParaRPr lang="zh-CN" altLang="en-US" baseline="30000" dirty="0" smtClean="0">
              <a:latin typeface="微软雅黑" panose="020B0503020204020204" charset="-122"/>
              <a:ea typeface="微软雅黑" panose="020B0503020204020204" charset="-122"/>
              <a:cs typeface="微软雅黑" panose="020B0503020204020204" charset="-122"/>
            </a:endParaRPr>
          </a:p>
          <a:p>
            <a:pPr marL="742950" lvl="1" indent="-285750">
              <a:lnSpc>
                <a:spcPct val="150000"/>
              </a:lnSpc>
              <a:buFont typeface="Times New Roman" panose="02020603050405020304" pitchFamily="18" charset="0"/>
              <a:buChar char="─"/>
            </a:pPr>
            <a:r>
              <a:rPr lang="en-US" altLang="zh-CN" dirty="0" smtClean="0">
                <a:latin typeface="微软雅黑" panose="020B0503020204020204" charset="-122"/>
                <a:ea typeface="微软雅黑" panose="020B0503020204020204" charset="-122"/>
                <a:cs typeface="微软雅黑" panose="020B0503020204020204" charset="-122"/>
              </a:rPr>
              <a:t>128× 64 pixels</a:t>
            </a:r>
          </a:p>
          <a:p>
            <a:pPr marL="742950" lvl="1" indent="-285750">
              <a:lnSpc>
                <a:spcPct val="150000"/>
              </a:lnSpc>
              <a:buFont typeface="Times New Roman" panose="02020603050405020304" pitchFamily="18" charset="0"/>
              <a:buChar char="─"/>
            </a:pPr>
            <a:r>
              <a:rPr lang="zh-CN" altLang="en-US" dirty="0" smtClean="0">
                <a:latin typeface="微软雅黑" panose="020B0503020204020204" charset="-122"/>
                <a:ea typeface="微软雅黑" panose="020B0503020204020204" charset="-122"/>
                <a:cs typeface="微软雅黑" panose="020B0503020204020204" charset="-122"/>
              </a:rPr>
              <a:t>积分时间</a:t>
            </a:r>
            <a:r>
              <a:rPr lang="en-US" altLang="zh-CN" dirty="0" smtClean="0">
                <a:latin typeface="微软雅黑" panose="020B0503020204020204" charset="-122"/>
                <a:ea typeface="微软雅黑" panose="020B0503020204020204" charset="-122"/>
                <a:cs typeface="微软雅黑" panose="020B0503020204020204" charset="-122"/>
              </a:rPr>
              <a:t> &lt; 5 </a:t>
            </a:r>
            <a:r>
              <a:rPr lang="el-GR" altLang="zh-CN" dirty="0" smtClean="0">
                <a:latin typeface="微软雅黑" panose="020B0503020204020204" charset="-122"/>
                <a:ea typeface="微软雅黑" panose="020B0503020204020204" charset="-122"/>
                <a:cs typeface="微软雅黑" panose="020B0503020204020204" charset="-122"/>
              </a:rPr>
              <a:t>μ</a:t>
            </a:r>
            <a:r>
              <a:rPr lang="en-US" altLang="zh-CN" dirty="0" smtClean="0">
                <a:latin typeface="微软雅黑" panose="020B0503020204020204" charset="-122"/>
                <a:ea typeface="微软雅黑" panose="020B0503020204020204" charset="-122"/>
                <a:cs typeface="微软雅黑" panose="020B0503020204020204" charset="-122"/>
              </a:rPr>
              <a:t>s</a:t>
            </a:r>
          </a:p>
          <a:p>
            <a:pPr marL="742950" lvl="1" indent="-285750">
              <a:lnSpc>
                <a:spcPct val="150000"/>
              </a:lnSpc>
              <a:buFont typeface="Times New Roman" panose="02020603050405020304" pitchFamily="18" charset="0"/>
              <a:buChar char="─"/>
            </a:pPr>
            <a:r>
              <a:rPr lang="zh-CN" altLang="en-US" dirty="0" smtClean="0">
                <a:latin typeface="微软雅黑" panose="020B0503020204020204" charset="-122"/>
                <a:ea typeface="微软雅黑" panose="020B0503020204020204" charset="-122"/>
                <a:cs typeface="微软雅黑" panose="020B0503020204020204" charset="-122"/>
              </a:rPr>
              <a:t>速度</a:t>
            </a:r>
            <a:r>
              <a:rPr lang="en-US" altLang="zh-CN" dirty="0" smtClean="0">
                <a:latin typeface="微软雅黑" panose="020B0503020204020204" charset="-122"/>
                <a:ea typeface="微软雅黑" panose="020B0503020204020204" charset="-122"/>
                <a:cs typeface="微软雅黑" panose="020B0503020204020204" charset="-122"/>
              </a:rPr>
              <a:t>: 40 MHz/pixel</a:t>
            </a:r>
          </a:p>
          <a:p>
            <a:pPr marL="742950" lvl="1" indent="-285750">
              <a:lnSpc>
                <a:spcPct val="150000"/>
              </a:lnSpc>
              <a:buFont typeface="Times New Roman" panose="02020603050405020304" pitchFamily="18" charset="0"/>
              <a:buChar char="─"/>
            </a:pPr>
            <a:r>
              <a:rPr lang="en-US" altLang="zh-CN" dirty="0" smtClean="0">
                <a:latin typeface="微软雅黑" panose="020B0503020204020204" charset="-122"/>
                <a:ea typeface="微软雅黑" panose="020B0503020204020204" charset="-122"/>
                <a:cs typeface="微软雅黑" panose="020B0503020204020204" charset="-122"/>
              </a:rPr>
              <a:t>Power: &lt;80 mV/cm</a:t>
            </a:r>
            <a:r>
              <a:rPr lang="en-US" altLang="zh-CN" baseline="30000" dirty="0" smtClean="0">
                <a:latin typeface="微软雅黑" panose="020B0503020204020204" charset="-122"/>
                <a:ea typeface="微软雅黑" panose="020B0503020204020204" charset="-122"/>
                <a:cs typeface="微软雅黑" panose="020B0503020204020204" charset="-122"/>
              </a:rPr>
              <a:t>2</a:t>
            </a:r>
            <a:r>
              <a:rPr lang="en-US" altLang="zh-CN" dirty="0" smtClean="0">
                <a:latin typeface="微软雅黑" panose="020B0503020204020204" charset="-122"/>
                <a:ea typeface="微软雅黑" panose="020B0503020204020204" charset="-122"/>
                <a:cs typeface="微软雅黑" panose="020B0503020204020204" charset="-122"/>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DFB24407-8628-4F92-84F1-543C056FDBE5}" type="slidenum">
              <a:rPr lang="en-GB" smtClean="0"/>
              <a:pPr/>
              <a:t>27</a:t>
            </a:fld>
            <a:endParaRPr lang="en-GB"/>
          </a:p>
        </p:txBody>
      </p:sp>
      <p:cxnSp>
        <p:nvCxnSpPr>
          <p:cNvPr id="15" name="Straight Connector 6"/>
          <p:cNvCxnSpPr/>
          <p:nvPr>
            <p:custDataLst>
              <p:tags r:id="rId1"/>
            </p:custDataLst>
          </p:nvPr>
        </p:nvCxnSpPr>
        <p:spPr>
          <a:xfrm>
            <a:off x="591111" y="81880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custDataLst>
              <p:tags r:id="rId2"/>
            </p:custDataLst>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MIC</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sz="2800" b="1" dirty="0">
                <a:latin typeface="微软雅黑" panose="020B0503020204020204" charset="-122"/>
                <a:ea typeface="微软雅黑" panose="020B0503020204020204" charset="-122"/>
                <a:cs typeface="微软雅黑" panose="020B0503020204020204" charset="-122"/>
                <a:sym typeface="+mn-ea"/>
              </a:rPr>
              <a:t>CEPC环形正负电子对撞机</a:t>
            </a:r>
          </a:p>
        </p:txBody>
      </p:sp>
      <p:sp>
        <p:nvSpPr>
          <p:cNvPr id="19" name="矩形 18"/>
          <p:cNvSpPr/>
          <p:nvPr>
            <p:custDataLst>
              <p:tags r:id="rId3"/>
            </p:custDataLst>
          </p:nvPr>
        </p:nvSpPr>
        <p:spPr>
          <a:xfrm>
            <a:off x="423487" y="4528288"/>
            <a:ext cx="8613137" cy="1938020"/>
          </a:xfrm>
          <a:prstGeom prst="rect">
            <a:avLst/>
          </a:prstGeom>
        </p:spPr>
        <p:txBody>
          <a:bodyPr wrap="square">
            <a:spAutoFit/>
          </a:bodyPr>
          <a:lstStyle/>
          <a:p>
            <a:pPr marL="285750" indent="-285750">
              <a:lnSpc>
                <a:spcPct val="150000"/>
              </a:lnSpc>
              <a:buClr>
                <a:srgbClr val="000000"/>
              </a:buClr>
              <a:buFont typeface="Arial" panose="020B0604020202020204" pitchFamily="34" charset="0"/>
              <a:buChar char="•"/>
            </a:pPr>
            <a:r>
              <a:rPr lang="zh-CN" altLang="en-US" sz="1600" dirty="0" smtClean="0">
                <a:latin typeface="微软雅黑" panose="020B0503020204020204" charset="-122"/>
                <a:ea typeface="微软雅黑" panose="020B0503020204020204" charset="-122"/>
                <a:cs typeface="微软雅黑" panose="020B0503020204020204" charset="-122"/>
              </a:rPr>
              <a:t>像素大小</a:t>
            </a:r>
            <a:r>
              <a:rPr lang="en-US" altLang="zh-CN" sz="1600" dirty="0" smtClean="0">
                <a:latin typeface="微软雅黑" panose="020B0503020204020204" charset="-122"/>
                <a:ea typeface="微软雅黑" panose="020B0503020204020204" charset="-122"/>
                <a:cs typeface="微软雅黑" panose="020B0503020204020204" charset="-122"/>
              </a:rPr>
              <a:t>:  20 </a:t>
            </a:r>
            <a:r>
              <a:rPr lang="el-GR" altLang="zh-CN" sz="1600" dirty="0" smtClean="0">
                <a:latin typeface="微软雅黑" panose="020B0503020204020204" charset="-122"/>
                <a:ea typeface="微软雅黑" panose="020B0503020204020204" charset="-122"/>
                <a:cs typeface="微软雅黑" panose="020B0503020204020204" charset="-122"/>
              </a:rPr>
              <a:t>μ</a:t>
            </a:r>
            <a:r>
              <a:rPr lang="en-US" altLang="zh-CN" sz="1600" dirty="0" smtClean="0">
                <a:latin typeface="微软雅黑" panose="020B0503020204020204" charset="-122"/>
                <a:ea typeface="微软雅黑" panose="020B0503020204020204" charset="-122"/>
                <a:cs typeface="微软雅黑" panose="020B0503020204020204" charset="-122"/>
              </a:rPr>
              <a:t>m </a:t>
            </a:r>
            <a:r>
              <a:rPr lang="en-US" altLang="zh-CN" sz="1600" dirty="0">
                <a:latin typeface="微软雅黑" panose="020B0503020204020204" charset="-122"/>
                <a:ea typeface="微软雅黑" panose="020B0503020204020204" charset="-122"/>
                <a:cs typeface="微软雅黑" panose="020B0503020204020204" charset="-122"/>
              </a:rPr>
              <a:t>x </a:t>
            </a:r>
            <a:r>
              <a:rPr lang="en-US" altLang="zh-CN" sz="1600" dirty="0" smtClean="0">
                <a:latin typeface="微软雅黑" panose="020B0503020204020204" charset="-122"/>
                <a:ea typeface="微软雅黑" panose="020B0503020204020204" charset="-122"/>
                <a:cs typeface="微软雅黑" panose="020B0503020204020204" charset="-122"/>
              </a:rPr>
              <a:t>29 </a:t>
            </a:r>
            <a:r>
              <a:rPr lang="el-GR" altLang="zh-CN" sz="1600" dirty="0" smtClean="0">
                <a:latin typeface="微软雅黑" panose="020B0503020204020204" charset="-122"/>
                <a:ea typeface="微软雅黑" panose="020B0503020204020204" charset="-122"/>
                <a:cs typeface="微软雅黑" panose="020B0503020204020204" charset="-122"/>
              </a:rPr>
              <a:t>μ</a:t>
            </a:r>
            <a:r>
              <a:rPr lang="en-US" altLang="zh-CN" sz="1600" dirty="0" smtClean="0">
                <a:latin typeface="微软雅黑" panose="020B0503020204020204" charset="-122"/>
                <a:ea typeface="微软雅黑" panose="020B0503020204020204" charset="-122"/>
                <a:cs typeface="微软雅黑" panose="020B0503020204020204" charset="-122"/>
              </a:rPr>
              <a:t>m </a:t>
            </a:r>
            <a:r>
              <a:rPr lang="en-US" altLang="zh-CN" sz="1600" dirty="0">
                <a:latin typeface="微软雅黑" panose="020B0503020204020204" charset="-122"/>
                <a:ea typeface="微软雅黑" panose="020B0503020204020204" charset="-122"/>
                <a:cs typeface="微软雅黑" panose="020B0503020204020204" charset="-122"/>
              </a:rPr>
              <a:t>, epi thickness 18 </a:t>
            </a:r>
            <a:r>
              <a:rPr lang="el-GR" altLang="zh-CN" sz="1600" dirty="0">
                <a:latin typeface="微软雅黑" panose="020B0503020204020204" charset="-122"/>
                <a:ea typeface="微软雅黑" panose="020B0503020204020204" charset="-122"/>
                <a:cs typeface="微软雅黑" panose="020B0503020204020204" charset="-122"/>
              </a:rPr>
              <a:t>μ</a:t>
            </a:r>
            <a:r>
              <a:rPr lang="en-US" altLang="zh-CN" sz="1600" dirty="0" smtClean="0">
                <a:latin typeface="微软雅黑" panose="020B0503020204020204" charset="-122"/>
                <a:ea typeface="微软雅黑" panose="020B0503020204020204" charset="-122"/>
                <a:cs typeface="微软雅黑" panose="020B0503020204020204" charset="-122"/>
              </a:rPr>
              <a:t>m</a:t>
            </a:r>
          </a:p>
          <a:p>
            <a:pPr marL="285750" indent="-285750">
              <a:lnSpc>
                <a:spcPct val="150000"/>
              </a:lnSpc>
              <a:buClr>
                <a:srgbClr val="000000"/>
              </a:buClr>
              <a:buFont typeface="Arial" panose="020B0604020202020204" pitchFamily="34" charset="0"/>
              <a:buChar char="•"/>
            </a:pPr>
            <a:r>
              <a:rPr lang="en-US" altLang="zh-CN" sz="1600" dirty="0">
                <a:latin typeface="微软雅黑" panose="020B0503020204020204" charset="-122"/>
                <a:ea typeface="微软雅黑" panose="020B0503020204020204" charset="-122"/>
                <a:cs typeface="微软雅黑" panose="020B0503020204020204" charset="-122"/>
              </a:rPr>
              <a:t> </a:t>
            </a:r>
            <a:r>
              <a:rPr lang="zh-CN" altLang="en-US" sz="1600" dirty="0" smtClean="0">
                <a:latin typeface="微软雅黑" panose="020B0503020204020204" charset="-122"/>
                <a:ea typeface="微软雅黑" panose="020B0503020204020204" charset="-122"/>
                <a:cs typeface="微软雅黑" panose="020B0503020204020204" charset="-122"/>
              </a:rPr>
              <a:t>读出可以采用触发模式或非触发模式</a:t>
            </a:r>
            <a:endParaRPr lang="en-US" altLang="zh-CN" sz="1600" dirty="0">
              <a:latin typeface="微软雅黑" panose="020B0503020204020204" charset="-122"/>
              <a:ea typeface="微软雅黑" panose="020B0503020204020204" charset="-122"/>
              <a:cs typeface="微软雅黑" panose="020B0503020204020204" charset="-122"/>
            </a:endParaRPr>
          </a:p>
          <a:p>
            <a:pPr marL="285750" indent="-285750">
              <a:lnSpc>
                <a:spcPct val="150000"/>
              </a:lnSpc>
              <a:buClr>
                <a:srgbClr val="000000"/>
              </a:buClr>
              <a:buFont typeface="Arial" panose="020B0604020202020204" pitchFamily="34" charset="0"/>
              <a:buChar char="•"/>
            </a:pPr>
            <a:r>
              <a:rPr lang="zh-CN" altLang="en-US" sz="1600" dirty="0">
                <a:latin typeface="微软雅黑" panose="020B0503020204020204" charset="-122"/>
                <a:ea typeface="微软雅黑" panose="020B0503020204020204" charset="-122"/>
                <a:cs typeface="微软雅黑" panose="020B0503020204020204" charset="-122"/>
              </a:rPr>
              <a:t>阵列</a:t>
            </a:r>
            <a:r>
              <a:rPr lang="zh-CN" altLang="en-US" sz="1600" dirty="0" smtClean="0">
                <a:latin typeface="微软雅黑" panose="020B0503020204020204" charset="-122"/>
                <a:ea typeface="微软雅黑" panose="020B0503020204020204" charset="-122"/>
                <a:cs typeface="微软雅黑" panose="020B0503020204020204" charset="-122"/>
              </a:rPr>
              <a:t>中采用非零数据压缩技术，仅被击中像素地址被输出</a:t>
            </a:r>
            <a:r>
              <a:rPr lang="en-US" altLang="zh-CN" sz="1600" dirty="0" smtClean="0">
                <a:solidFill>
                  <a:srgbClr val="0000FF"/>
                </a:solidFill>
                <a:latin typeface="微软雅黑" panose="020B0503020204020204" charset="-122"/>
                <a:ea typeface="微软雅黑" panose="020B0503020204020204" charset="-122"/>
                <a:cs typeface="微软雅黑" panose="020B0503020204020204" charset="-122"/>
              </a:rPr>
              <a:t>      -&gt;  </a:t>
            </a:r>
            <a:r>
              <a:rPr lang="en-US" altLang="zh-CN" sz="1600" dirty="0">
                <a:solidFill>
                  <a:srgbClr val="0000FF"/>
                </a:solidFill>
                <a:latin typeface="微软雅黑" panose="020B0503020204020204" charset="-122"/>
                <a:ea typeface="微软雅黑" panose="020B0503020204020204" charset="-122"/>
                <a:cs typeface="微软雅黑" panose="020B0503020204020204" charset="-122"/>
              </a:rPr>
              <a:t>a few </a:t>
            </a:r>
            <a:r>
              <a:rPr lang="el-GR" altLang="zh-CN" sz="1600" dirty="0">
                <a:solidFill>
                  <a:srgbClr val="0000FF"/>
                </a:solidFill>
                <a:latin typeface="微软雅黑" panose="020B0503020204020204" charset="-122"/>
                <a:ea typeface="微软雅黑" panose="020B0503020204020204" charset="-122"/>
                <a:cs typeface="微软雅黑" panose="020B0503020204020204" charset="-122"/>
              </a:rPr>
              <a:t>μ</a:t>
            </a:r>
            <a:r>
              <a:rPr lang="en-US" altLang="zh-CN" sz="1600" dirty="0">
                <a:solidFill>
                  <a:srgbClr val="0000FF"/>
                </a:solidFill>
                <a:latin typeface="微软雅黑" panose="020B0503020204020204" charset="-122"/>
                <a:ea typeface="微软雅黑" panose="020B0503020204020204" charset="-122"/>
                <a:cs typeface="微软雅黑" panose="020B0503020204020204" charset="-122"/>
              </a:rPr>
              <a:t>s readout </a:t>
            </a:r>
            <a:r>
              <a:rPr lang="en-US" altLang="zh-CN" sz="1600" dirty="0" smtClean="0">
                <a:solidFill>
                  <a:srgbClr val="0000FF"/>
                </a:solidFill>
                <a:latin typeface="微软雅黑" panose="020B0503020204020204" charset="-122"/>
                <a:ea typeface="微软雅黑" panose="020B0503020204020204" charset="-122"/>
                <a:cs typeface="微软雅黑" panose="020B0503020204020204" charset="-122"/>
              </a:rPr>
              <a:t>time</a:t>
            </a:r>
          </a:p>
          <a:p>
            <a:pPr marL="285750" indent="-285750">
              <a:lnSpc>
                <a:spcPct val="150000"/>
              </a:lnSpc>
              <a:buClr>
                <a:srgbClr val="000000"/>
              </a:buClr>
              <a:buFont typeface="Arial" panose="020B0604020202020204" pitchFamily="34" charset="0"/>
              <a:buChar char="•"/>
            </a:pPr>
            <a:r>
              <a:rPr lang="zh-CN" altLang="en-US" sz="1600" dirty="0">
                <a:latin typeface="微软雅黑" panose="020B0503020204020204" charset="-122"/>
                <a:ea typeface="微软雅黑" panose="020B0503020204020204" charset="-122"/>
                <a:cs typeface="微软雅黑" panose="020B0503020204020204" charset="-122"/>
              </a:rPr>
              <a:t>片上高速</a:t>
            </a:r>
            <a:r>
              <a:rPr lang="zh-CN" altLang="en-US" sz="1600" dirty="0" smtClean="0">
                <a:latin typeface="微软雅黑" panose="020B0503020204020204" charset="-122"/>
                <a:ea typeface="微软雅黑" panose="020B0503020204020204" charset="-122"/>
                <a:cs typeface="微软雅黑" panose="020B0503020204020204" charset="-122"/>
              </a:rPr>
              <a:t>时钟模块</a:t>
            </a:r>
            <a:r>
              <a:rPr lang="en-US" altLang="zh-CN" sz="1600" dirty="0" smtClean="0">
                <a:latin typeface="微软雅黑" panose="020B0503020204020204" charset="-122"/>
                <a:ea typeface="微软雅黑" panose="020B0503020204020204" charset="-122"/>
                <a:cs typeface="微软雅黑" panose="020B0503020204020204" charset="-122"/>
              </a:rPr>
              <a:t>PLL (400MHz) </a:t>
            </a:r>
          </a:p>
          <a:p>
            <a:pPr marL="285750" indent="-285750">
              <a:lnSpc>
                <a:spcPct val="150000"/>
              </a:lnSpc>
              <a:buClr>
                <a:srgbClr val="000000"/>
              </a:buClr>
              <a:buFont typeface="Arial" panose="020B0604020202020204" pitchFamily="34" charset="0"/>
              <a:buChar char="•"/>
            </a:pPr>
            <a:r>
              <a:rPr lang="en-US" altLang="zh-CN" sz="1600" dirty="0">
                <a:latin typeface="微软雅黑" panose="020B0503020204020204" charset="-122"/>
                <a:ea typeface="微软雅黑" panose="020B0503020204020204" charset="-122"/>
                <a:cs typeface="微软雅黑" panose="020B0503020204020204" charset="-122"/>
              </a:rPr>
              <a:t> </a:t>
            </a:r>
            <a:r>
              <a:rPr lang="zh-CN" altLang="en-US" sz="1600" dirty="0" smtClean="0">
                <a:latin typeface="微软雅黑" panose="020B0503020204020204" charset="-122"/>
                <a:ea typeface="微软雅黑" panose="020B0503020204020204" charset="-122"/>
                <a:cs typeface="微软雅黑" panose="020B0503020204020204" charset="-122"/>
              </a:rPr>
              <a:t>阵列外围数据压缩以及高速数据传输链路，输出速率</a:t>
            </a:r>
            <a:r>
              <a:rPr lang="en-US" altLang="zh-CN" sz="1600" dirty="0" smtClean="0">
                <a:latin typeface="微软雅黑" panose="020B0503020204020204" charset="-122"/>
                <a:ea typeface="微软雅黑" panose="020B0503020204020204" charset="-122"/>
                <a:cs typeface="微软雅黑" panose="020B0503020204020204" charset="-122"/>
              </a:rPr>
              <a:t>800Mbps</a:t>
            </a:r>
            <a:endParaRPr lang="en-US" altLang="zh-CN" sz="1600" dirty="0">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359600" y="1019947"/>
            <a:ext cx="4320480" cy="2832837"/>
            <a:chOff x="2304921" y="-142776"/>
            <a:chExt cx="6214248" cy="3504012"/>
          </a:xfrm>
        </p:grpSpPr>
        <p:pic>
          <p:nvPicPr>
            <p:cNvPr id="17" name="图片 1"/>
            <p:cNvPicPr>
              <a:picLocks noChangeAspect="1" noChangeArrowheads="1"/>
            </p:cNvPicPr>
            <p:nvPr>
              <p:custDataLst>
                <p:tags r:id="rId147"/>
              </p:custDataLst>
            </p:nvPr>
          </p:nvPicPr>
          <p:blipFill>
            <a:blip r:embed="rId158" cstate="print">
              <a:extLst>
                <a:ext uri="{28A0092B-C50C-407E-A947-70E740481C1C}">
                  <a14:useLocalDpi xmlns="" xmlns:a14="http://schemas.microsoft.com/office/drawing/2010/main" val="0"/>
                </a:ext>
              </a:extLst>
            </a:blip>
            <a:srcRect/>
            <a:stretch>
              <a:fillRect/>
            </a:stretch>
          </p:blipFill>
          <p:spPr bwMode="auto">
            <a:xfrm>
              <a:off x="2304921" y="-142776"/>
              <a:ext cx="5276850" cy="306705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4" name="直接连接符 23"/>
            <p:cNvCxnSpPr/>
            <p:nvPr>
              <p:custDataLst>
                <p:tags r:id="rId148"/>
              </p:custDataLst>
            </p:nvPr>
          </p:nvCxnSpPr>
          <p:spPr>
            <a:xfrm>
              <a:off x="2357107" y="2926506"/>
              <a:ext cx="0" cy="326390"/>
            </a:xfrm>
            <a:prstGeom prst="line">
              <a:avLst/>
            </a:prstGeom>
            <a:ln w="158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49"/>
              </p:custDataLst>
            </p:nvPr>
          </p:nvCxnSpPr>
          <p:spPr>
            <a:xfrm>
              <a:off x="7545374" y="2930316"/>
              <a:ext cx="0" cy="326390"/>
            </a:xfrm>
            <a:prstGeom prst="line">
              <a:avLst/>
            </a:prstGeom>
            <a:ln w="158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custDataLst>
                <p:tags r:id="rId150"/>
              </p:custDataLst>
            </p:nvPr>
          </p:nvCxnSpPr>
          <p:spPr>
            <a:xfrm flipV="1">
              <a:off x="2357107" y="3087161"/>
              <a:ext cx="5194935" cy="11430"/>
            </a:xfrm>
            <a:prstGeom prst="straightConnector1">
              <a:avLst/>
            </a:prstGeom>
            <a:ln w="1587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文本框 2"/>
            <p:cNvSpPr txBox="1">
              <a:spLocks noChangeArrowheads="1"/>
            </p:cNvSpPr>
            <p:nvPr>
              <p:custDataLst>
                <p:tags r:id="rId151"/>
              </p:custDataLst>
            </p:nvPr>
          </p:nvSpPr>
          <p:spPr bwMode="auto">
            <a:xfrm>
              <a:off x="4435430" y="2969522"/>
              <a:ext cx="1088708" cy="39171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pitchFamily="18" charset="0"/>
                </a:rPr>
                <a:t>14.8mm</a:t>
              </a:r>
              <a:endParaRPr kumimoji="0" lang="en-US" altLang="zh-CN"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cxnSp>
          <p:nvCxnSpPr>
            <p:cNvPr id="28" name="直接箭头连接符 27"/>
            <p:cNvCxnSpPr/>
            <p:nvPr>
              <p:custDataLst>
                <p:tags r:id="rId152"/>
              </p:custDataLst>
            </p:nvPr>
          </p:nvCxnSpPr>
          <p:spPr>
            <a:xfrm flipH="1">
              <a:off x="7651367" y="-95459"/>
              <a:ext cx="0" cy="3016249"/>
            </a:xfrm>
            <a:prstGeom prst="straightConnector1">
              <a:avLst/>
            </a:prstGeom>
            <a:ln w="1587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153"/>
              </p:custDataLst>
            </p:nvPr>
          </p:nvCxnSpPr>
          <p:spPr>
            <a:xfrm>
              <a:off x="7539288" y="2920791"/>
              <a:ext cx="243204" cy="0"/>
            </a:xfrm>
            <a:prstGeom prst="line">
              <a:avLst/>
            </a:prstGeom>
            <a:ln w="158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154"/>
              </p:custDataLst>
            </p:nvPr>
          </p:nvCxnSpPr>
          <p:spPr>
            <a:xfrm>
              <a:off x="7499602" y="-104349"/>
              <a:ext cx="243204" cy="0"/>
            </a:xfrm>
            <a:prstGeom prst="line">
              <a:avLst/>
            </a:prstGeom>
            <a:ln w="15875">
              <a:solidFill>
                <a:srgbClr val="0000FF"/>
              </a:solidFill>
            </a:ln>
          </p:spPr>
          <p:style>
            <a:lnRef idx="1">
              <a:schemeClr val="accent1"/>
            </a:lnRef>
            <a:fillRef idx="0">
              <a:schemeClr val="accent1"/>
            </a:fillRef>
            <a:effectRef idx="0">
              <a:schemeClr val="accent1"/>
            </a:effectRef>
            <a:fontRef idx="minor">
              <a:schemeClr val="tx1"/>
            </a:fontRef>
          </p:style>
        </p:cxnSp>
        <p:sp>
          <p:nvSpPr>
            <p:cNvPr id="31" name="Text Box 8"/>
            <p:cNvSpPr txBox="1">
              <a:spLocks noChangeArrowheads="1"/>
            </p:cNvSpPr>
            <p:nvPr>
              <p:custDataLst>
                <p:tags r:id="rId155"/>
              </p:custDataLst>
            </p:nvPr>
          </p:nvSpPr>
          <p:spPr bwMode="auto">
            <a:xfrm>
              <a:off x="7581771" y="1184850"/>
              <a:ext cx="937398" cy="39171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pitchFamily="18" charset="0"/>
                </a:rPr>
                <a:t>8.6mm</a:t>
              </a:r>
              <a:endParaRPr kumimoji="0" lang="en-US" altLang="zh-CN"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2" name="文本框 2"/>
            <p:cNvSpPr txBox="1">
              <a:spLocks noChangeArrowheads="1"/>
            </p:cNvSpPr>
            <p:nvPr>
              <p:custDataLst>
                <p:tags r:id="rId156"/>
              </p:custDataLst>
            </p:nvPr>
          </p:nvSpPr>
          <p:spPr bwMode="auto">
            <a:xfrm>
              <a:off x="2647082" y="734934"/>
              <a:ext cx="5462176" cy="522286"/>
            </a:xfrm>
            <a:prstGeom prst="rect">
              <a:avLst/>
            </a:prstGeom>
            <a:noFill/>
            <a:ln w="9525">
              <a:noFill/>
              <a:miter lim="800000"/>
            </a:ln>
          </p:spPr>
          <p:txBody>
            <a:bodyPr rot="0" vert="horz" wrap="square" lIns="91440" tIns="45720" rIns="91440" bIns="45720" anchor="t" anchorCtr="0">
              <a:spAutoFit/>
            </a:bodyPr>
            <a:lstStyle/>
            <a:p>
              <a:pPr algn="just">
                <a:spcAft>
                  <a:spcPts val="0"/>
                </a:spcAft>
              </a:pPr>
              <a:r>
                <a:rPr lang="en-US" kern="100" dirty="0" smtClean="0">
                  <a:solidFill>
                    <a:srgbClr val="FF0000"/>
                  </a:solidFill>
                  <a:effectLst/>
                  <a:latin typeface="Calibri" panose="020F0502020204030204"/>
                  <a:ea typeface="宋体" panose="02010600030101010101" pitchFamily="2" charset="-122"/>
                  <a:cs typeface="Times New Roman" panose="02020603050405020304"/>
                </a:rPr>
                <a:t>Matrix array 356 row x 496 col</a:t>
              </a:r>
              <a:endParaRPr lang="zh-CN" sz="1200" kern="100" dirty="0">
                <a:effectLst/>
                <a:latin typeface="Calibri" panose="020F0502020204030204"/>
                <a:ea typeface="宋体" panose="02010600030101010101" pitchFamily="2" charset="-122"/>
                <a:cs typeface="Times New Roman" panose="02020603050405020304"/>
              </a:endParaRPr>
            </a:p>
          </p:txBody>
        </p:sp>
      </p:grpSp>
      <p:sp>
        <p:nvSpPr>
          <p:cNvPr id="33" name="矩形 32"/>
          <p:cNvSpPr/>
          <p:nvPr>
            <p:custDataLst>
              <p:tags r:id="rId4"/>
            </p:custDataLst>
          </p:nvPr>
        </p:nvSpPr>
        <p:spPr>
          <a:xfrm>
            <a:off x="924129" y="3792229"/>
            <a:ext cx="1963358" cy="307777"/>
          </a:xfrm>
          <a:prstGeom prst="rect">
            <a:avLst/>
          </a:prstGeom>
        </p:spPr>
        <p:txBody>
          <a:bodyPr wrap="none">
            <a:spAutoFit/>
          </a:bodyPr>
          <a:lstStyle/>
          <a:p>
            <a:r>
              <a:rPr lang="en-US" altLang="zh-CN" sz="1400" dirty="0" smtClean="0"/>
              <a:t>MIC5 layout</a:t>
            </a:r>
            <a:r>
              <a:rPr lang="zh-CN" altLang="en-US" sz="1400" dirty="0" smtClean="0"/>
              <a:t>，正在测试</a:t>
            </a:r>
            <a:endParaRPr lang="zh-CN" altLang="en-US" sz="1400" dirty="0"/>
          </a:p>
        </p:txBody>
      </p:sp>
      <p:cxnSp>
        <p:nvCxnSpPr>
          <p:cNvPr id="35" name="Straight Connector 1706"/>
          <p:cNvCxnSpPr/>
          <p:nvPr>
            <p:custDataLst>
              <p:tags r:id="rId5"/>
            </p:custDataLst>
          </p:nvPr>
        </p:nvCxnSpPr>
        <p:spPr>
          <a:xfrm>
            <a:off x="8074298" y="1568164"/>
            <a:ext cx="359926" cy="0"/>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36" name="Rectangle 1339"/>
          <p:cNvSpPr/>
          <p:nvPr>
            <p:custDataLst>
              <p:tags r:id="rId6"/>
            </p:custDataLst>
          </p:nvPr>
        </p:nvSpPr>
        <p:spPr>
          <a:xfrm>
            <a:off x="4394961" y="4184892"/>
            <a:ext cx="512371" cy="22586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1705"/>
          <p:cNvCxnSpPr/>
          <p:nvPr>
            <p:custDataLst>
              <p:tags r:id="rId7"/>
            </p:custDataLst>
          </p:nvPr>
        </p:nvCxnSpPr>
        <p:spPr>
          <a:xfrm flipV="1">
            <a:off x="7661424" y="1224592"/>
            <a:ext cx="1234677" cy="1484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40" name="Straight Connector 1706"/>
          <p:cNvCxnSpPr/>
          <p:nvPr>
            <p:custDataLst>
              <p:tags r:id="rId8"/>
            </p:custDataLst>
          </p:nvPr>
        </p:nvCxnSpPr>
        <p:spPr>
          <a:xfrm>
            <a:off x="8146080" y="1412363"/>
            <a:ext cx="288143"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41" name="Straight Connector 1707"/>
          <p:cNvCxnSpPr/>
          <p:nvPr>
            <p:custDataLst>
              <p:tags r:id="rId9"/>
            </p:custDataLst>
          </p:nvPr>
        </p:nvCxnSpPr>
        <p:spPr>
          <a:xfrm rot="16200000">
            <a:off x="8371572" y="1346512"/>
            <a:ext cx="125303" cy="0"/>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42" name="TextBox 1708"/>
          <p:cNvSpPr txBox="1"/>
          <p:nvPr>
            <p:custDataLst>
              <p:tags r:id="rId10"/>
            </p:custDataLst>
          </p:nvPr>
        </p:nvSpPr>
        <p:spPr>
          <a:xfrm>
            <a:off x="8082530" y="1224592"/>
            <a:ext cx="269981" cy="222374"/>
          </a:xfrm>
          <a:prstGeom prst="rect">
            <a:avLst/>
          </a:prstGeom>
          <a:noFill/>
        </p:spPr>
        <p:txBody>
          <a:bodyPr wrap="none" rtlCol="0">
            <a:spAutoFit/>
          </a:bodyPr>
          <a:lstStyle/>
          <a:p>
            <a:r>
              <a:rPr lang="en-US" sz="1100" dirty="0" smtClean="0">
                <a:solidFill>
                  <a:srgbClr val="336699"/>
                </a:solidFill>
              </a:rPr>
              <a:t>TH</a:t>
            </a:r>
            <a:endParaRPr lang="en-US" sz="1100" dirty="0">
              <a:solidFill>
                <a:srgbClr val="336699"/>
              </a:solidFill>
            </a:endParaRPr>
          </a:p>
        </p:txBody>
      </p:sp>
      <p:sp>
        <p:nvSpPr>
          <p:cNvPr id="43" name="Isosceles Triangle 1709"/>
          <p:cNvSpPr/>
          <p:nvPr>
            <p:custDataLst>
              <p:tags r:id="rId11"/>
            </p:custDataLst>
          </p:nvPr>
        </p:nvSpPr>
        <p:spPr>
          <a:xfrm rot="16200000" flipV="1">
            <a:off x="7827443" y="1155624"/>
            <a:ext cx="212983" cy="161240"/>
          </a:xfrm>
          <a:prstGeom prst="triangl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Isosceles Triangle 1710"/>
          <p:cNvSpPr/>
          <p:nvPr>
            <p:custDataLst>
              <p:tags r:id="rId12"/>
            </p:custDataLst>
          </p:nvPr>
        </p:nvSpPr>
        <p:spPr>
          <a:xfrm rot="16200000" flipV="1">
            <a:off x="8324060" y="1158813"/>
            <a:ext cx="212983" cy="161240"/>
          </a:xfrm>
          <a:prstGeom prst="triangl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1711"/>
          <p:cNvSpPr txBox="1"/>
          <p:nvPr>
            <p:custDataLst>
              <p:tags r:id="rId13"/>
            </p:custDataLst>
          </p:nvPr>
        </p:nvSpPr>
        <p:spPr>
          <a:xfrm>
            <a:off x="8150427" y="923967"/>
            <a:ext cx="430806" cy="222374"/>
          </a:xfrm>
          <a:prstGeom prst="rect">
            <a:avLst/>
          </a:prstGeom>
          <a:noFill/>
        </p:spPr>
        <p:txBody>
          <a:bodyPr wrap="none" rtlCol="0">
            <a:spAutoFit/>
          </a:bodyPr>
          <a:lstStyle/>
          <a:p>
            <a:r>
              <a:rPr lang="en-US" sz="1100" dirty="0" smtClean="0">
                <a:solidFill>
                  <a:srgbClr val="336699"/>
                </a:solidFill>
              </a:rPr>
              <a:t>COMP</a:t>
            </a:r>
            <a:endParaRPr lang="en-US" sz="1100" dirty="0">
              <a:solidFill>
                <a:srgbClr val="336699"/>
              </a:solidFill>
            </a:endParaRPr>
          </a:p>
        </p:txBody>
      </p:sp>
      <p:sp>
        <p:nvSpPr>
          <p:cNvPr id="46" name="TextBox 1712"/>
          <p:cNvSpPr txBox="1"/>
          <p:nvPr>
            <p:custDataLst>
              <p:tags r:id="rId14"/>
            </p:custDataLst>
          </p:nvPr>
        </p:nvSpPr>
        <p:spPr>
          <a:xfrm>
            <a:off x="7661424" y="928839"/>
            <a:ext cx="362425" cy="222374"/>
          </a:xfrm>
          <a:prstGeom prst="rect">
            <a:avLst/>
          </a:prstGeom>
          <a:noFill/>
        </p:spPr>
        <p:txBody>
          <a:bodyPr wrap="none" rtlCol="0">
            <a:spAutoFit/>
          </a:bodyPr>
          <a:lstStyle/>
          <a:p>
            <a:r>
              <a:rPr lang="en-US" sz="1100" dirty="0" smtClean="0">
                <a:solidFill>
                  <a:srgbClr val="336699"/>
                </a:solidFill>
              </a:rPr>
              <a:t>AMP</a:t>
            </a:r>
            <a:endParaRPr lang="en-US" sz="1100" dirty="0">
              <a:solidFill>
                <a:srgbClr val="336699"/>
              </a:solidFill>
            </a:endParaRPr>
          </a:p>
        </p:txBody>
      </p:sp>
      <p:cxnSp>
        <p:nvCxnSpPr>
          <p:cNvPr id="47" name="Straight Connector 1713"/>
          <p:cNvCxnSpPr>
            <a:endCxn id="48" idx="1"/>
          </p:cNvCxnSpPr>
          <p:nvPr>
            <p:custDataLst>
              <p:tags r:id="rId15"/>
            </p:custDataLst>
          </p:nvPr>
        </p:nvCxnSpPr>
        <p:spPr>
          <a:xfrm flipV="1">
            <a:off x="7476155" y="1337831"/>
            <a:ext cx="185269" cy="60415"/>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48" name="Rectangle 1714"/>
          <p:cNvSpPr/>
          <p:nvPr>
            <p:custDataLst>
              <p:tags r:id="rId16"/>
            </p:custDataLst>
          </p:nvPr>
        </p:nvSpPr>
        <p:spPr>
          <a:xfrm>
            <a:off x="7661424" y="954155"/>
            <a:ext cx="1298325" cy="767352"/>
          </a:xfrm>
          <a:prstGeom prst="rect">
            <a:avLst/>
          </a:prstGeom>
          <a:noFill/>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1716"/>
          <p:cNvSpPr/>
          <p:nvPr>
            <p:custDataLst>
              <p:tags r:id="rId17"/>
            </p:custDataLst>
          </p:nvPr>
        </p:nvSpPr>
        <p:spPr>
          <a:xfrm>
            <a:off x="8662249" y="1123197"/>
            <a:ext cx="161718" cy="20884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Isosceles Triangle 1717"/>
          <p:cNvSpPr/>
          <p:nvPr>
            <p:custDataLst>
              <p:tags r:id="rId18"/>
            </p:custDataLst>
          </p:nvPr>
        </p:nvSpPr>
        <p:spPr>
          <a:xfrm>
            <a:off x="8713169" y="1219718"/>
            <a:ext cx="71774" cy="106718"/>
          </a:xfrm>
          <a:prstGeom prst="triangle">
            <a:avLst/>
          </a:prstGeom>
          <a:solidFill>
            <a:schemeClr val="bg1"/>
          </a:solidFill>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custDataLst>
              <p:tags r:id="rId19"/>
            </p:custDataLst>
          </p:nvPr>
        </p:nvSpPr>
        <p:spPr>
          <a:xfrm>
            <a:off x="5301936" y="3435884"/>
            <a:ext cx="372555" cy="235455"/>
          </a:xfrm>
          <a:prstGeom prst="rect">
            <a:avLst/>
          </a:prstGeom>
          <a:noFill/>
        </p:spPr>
        <p:txBody>
          <a:bodyPr wrap="none" rtlCol="0">
            <a:spAutoFit/>
          </a:bodyPr>
          <a:lstStyle/>
          <a:p>
            <a:r>
              <a:rPr lang="en-US" altLang="zh-CN" sz="1200" dirty="0" err="1" smtClean="0"/>
              <a:t>addr</a:t>
            </a:r>
            <a:endParaRPr lang="zh-CN" altLang="en-US" sz="1050" dirty="0"/>
          </a:p>
        </p:txBody>
      </p:sp>
      <p:grpSp>
        <p:nvGrpSpPr>
          <p:cNvPr id="53" name="组合 52"/>
          <p:cNvGrpSpPr/>
          <p:nvPr/>
        </p:nvGrpSpPr>
        <p:grpSpPr>
          <a:xfrm>
            <a:off x="4747485" y="1306895"/>
            <a:ext cx="862933" cy="2446441"/>
            <a:chOff x="1880834" y="2107722"/>
            <a:chExt cx="860934" cy="2125738"/>
          </a:xfrm>
        </p:grpSpPr>
        <p:cxnSp>
          <p:nvCxnSpPr>
            <p:cNvPr id="163" name="Straight Connector 1625"/>
            <p:cNvCxnSpPr/>
            <p:nvPr>
              <p:custDataLst>
                <p:tags r:id="rId122"/>
              </p:custDataLst>
            </p:nvPr>
          </p:nvCxnSpPr>
          <p:spPr>
            <a:xfrm>
              <a:off x="2340811" y="2183923"/>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64" name="Straight Connector 1626"/>
            <p:cNvCxnSpPr/>
            <p:nvPr>
              <p:custDataLst>
                <p:tags r:id="rId123"/>
              </p:custDataLst>
            </p:nvPr>
          </p:nvCxnSpPr>
          <p:spPr>
            <a:xfrm>
              <a:off x="2340811" y="2522716"/>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65" name="Straight Connector 1627"/>
            <p:cNvCxnSpPr/>
            <p:nvPr>
              <p:custDataLst>
                <p:tags r:id="rId124"/>
              </p:custDataLst>
            </p:nvPr>
          </p:nvCxnSpPr>
          <p:spPr>
            <a:xfrm>
              <a:off x="2340811" y="2861509"/>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66" name="Straight Connector 1628"/>
            <p:cNvCxnSpPr/>
            <p:nvPr>
              <p:custDataLst>
                <p:tags r:id="rId125"/>
              </p:custDataLst>
            </p:nvPr>
          </p:nvCxnSpPr>
          <p:spPr>
            <a:xfrm>
              <a:off x="2340811" y="3200302"/>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67" name="Straight Connector 1629"/>
            <p:cNvCxnSpPr/>
            <p:nvPr>
              <p:custDataLst>
                <p:tags r:id="rId126"/>
              </p:custDataLst>
            </p:nvPr>
          </p:nvCxnSpPr>
          <p:spPr>
            <a:xfrm>
              <a:off x="2340811" y="3539095"/>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68" name="Straight Connector 1630"/>
            <p:cNvCxnSpPr/>
            <p:nvPr>
              <p:custDataLst>
                <p:tags r:id="rId127"/>
              </p:custDataLst>
            </p:nvPr>
          </p:nvCxnSpPr>
          <p:spPr>
            <a:xfrm>
              <a:off x="2340811" y="3877889"/>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69" name="Rectangle 1381"/>
            <p:cNvSpPr/>
            <p:nvPr>
              <p:custDataLst>
                <p:tags r:id="rId128"/>
              </p:custDataLst>
            </p:nvPr>
          </p:nvSpPr>
          <p:spPr>
            <a:xfrm>
              <a:off x="2196878" y="2107723"/>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Rectangle 1382"/>
            <p:cNvSpPr/>
            <p:nvPr>
              <p:custDataLst>
                <p:tags r:id="rId129"/>
              </p:custDataLst>
            </p:nvPr>
          </p:nvSpPr>
          <p:spPr>
            <a:xfrm>
              <a:off x="2597835" y="2107723"/>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Rectangle 1373"/>
            <p:cNvSpPr/>
            <p:nvPr>
              <p:custDataLst>
                <p:tags r:id="rId130"/>
              </p:custDataLst>
            </p:nvPr>
          </p:nvSpPr>
          <p:spPr>
            <a:xfrm>
              <a:off x="2196878" y="2446392"/>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Rectangle 1374"/>
            <p:cNvSpPr/>
            <p:nvPr>
              <p:custDataLst>
                <p:tags r:id="rId131"/>
              </p:custDataLst>
            </p:nvPr>
          </p:nvSpPr>
          <p:spPr>
            <a:xfrm>
              <a:off x="2597835" y="2446392"/>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365"/>
            <p:cNvSpPr/>
            <p:nvPr>
              <p:custDataLst>
                <p:tags r:id="rId132"/>
              </p:custDataLst>
            </p:nvPr>
          </p:nvSpPr>
          <p:spPr>
            <a:xfrm>
              <a:off x="2196878" y="2785061"/>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74" name="Rectangle 1366"/>
            <p:cNvSpPr/>
            <p:nvPr>
              <p:custDataLst>
                <p:tags r:id="rId133"/>
              </p:custDataLst>
            </p:nvPr>
          </p:nvSpPr>
          <p:spPr>
            <a:xfrm>
              <a:off x="2597835" y="2785061"/>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75" name="Rectangle 1357"/>
            <p:cNvSpPr/>
            <p:nvPr>
              <p:custDataLst>
                <p:tags r:id="rId134"/>
              </p:custDataLst>
            </p:nvPr>
          </p:nvSpPr>
          <p:spPr>
            <a:xfrm>
              <a:off x="2196878" y="3123730"/>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Rectangle 1358"/>
            <p:cNvSpPr/>
            <p:nvPr>
              <p:custDataLst>
                <p:tags r:id="rId135"/>
              </p:custDataLst>
            </p:nvPr>
          </p:nvSpPr>
          <p:spPr>
            <a:xfrm>
              <a:off x="2597835" y="3123730"/>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349"/>
            <p:cNvSpPr/>
            <p:nvPr>
              <p:custDataLst>
                <p:tags r:id="rId136"/>
              </p:custDataLst>
            </p:nvPr>
          </p:nvSpPr>
          <p:spPr>
            <a:xfrm>
              <a:off x="2196878" y="3462399"/>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350"/>
            <p:cNvSpPr/>
            <p:nvPr>
              <p:custDataLst>
                <p:tags r:id="rId137"/>
              </p:custDataLst>
            </p:nvPr>
          </p:nvSpPr>
          <p:spPr>
            <a:xfrm>
              <a:off x="2597835" y="3462399"/>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341"/>
            <p:cNvSpPr/>
            <p:nvPr>
              <p:custDataLst>
                <p:tags r:id="rId138"/>
              </p:custDataLst>
            </p:nvPr>
          </p:nvSpPr>
          <p:spPr>
            <a:xfrm>
              <a:off x="2196878" y="3801068"/>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Rectangle 1342"/>
            <p:cNvSpPr/>
            <p:nvPr>
              <p:custDataLst>
                <p:tags r:id="rId139"/>
              </p:custDataLst>
            </p:nvPr>
          </p:nvSpPr>
          <p:spPr>
            <a:xfrm>
              <a:off x="2597835" y="3801068"/>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443"/>
            <p:cNvSpPr/>
            <p:nvPr>
              <p:custDataLst>
                <p:tags r:id="rId140"/>
              </p:custDataLst>
            </p:nvPr>
          </p:nvSpPr>
          <p:spPr>
            <a:xfrm>
              <a:off x="2398531" y="2107722"/>
              <a:ext cx="150957" cy="184574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TextBox 1340"/>
            <p:cNvSpPr txBox="1"/>
            <p:nvPr>
              <p:custDataLst>
                <p:tags r:id="rId141"/>
              </p:custDataLst>
            </p:nvPr>
          </p:nvSpPr>
          <p:spPr>
            <a:xfrm>
              <a:off x="2280614" y="2415986"/>
              <a:ext cx="291087" cy="895788"/>
            </a:xfrm>
            <a:prstGeom prst="rect">
              <a:avLst/>
            </a:prstGeom>
            <a:noFill/>
          </p:spPr>
          <p:txBody>
            <a:bodyPr vert="vert270" wrap="none" rtlCol="0">
              <a:spAutoFit/>
            </a:bodyPr>
            <a:lstStyle/>
            <a:p>
              <a:r>
                <a:rPr lang="en-US" sz="1200" dirty="0" smtClean="0">
                  <a:solidFill>
                    <a:srgbClr val="4F81BD"/>
                  </a:solidFill>
                </a:rPr>
                <a:t>zero   suppression</a:t>
              </a:r>
              <a:endParaRPr lang="en-US" sz="1200" dirty="0">
                <a:solidFill>
                  <a:srgbClr val="4F81BD"/>
                </a:solidFill>
              </a:endParaRPr>
            </a:p>
          </p:txBody>
        </p:sp>
        <p:cxnSp>
          <p:nvCxnSpPr>
            <p:cNvPr id="183" name="直接箭头连接符 182"/>
            <p:cNvCxnSpPr/>
            <p:nvPr>
              <p:custDataLst>
                <p:tags r:id="rId142"/>
              </p:custDataLst>
            </p:nvPr>
          </p:nvCxnSpPr>
          <p:spPr>
            <a:xfrm>
              <a:off x="2469483" y="3953468"/>
              <a:ext cx="0" cy="1775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custDataLst>
                <p:tags r:id="rId143"/>
              </p:custDataLst>
            </p:nvPr>
          </p:nvCxnSpPr>
          <p:spPr>
            <a:xfrm>
              <a:off x="2430808" y="3984538"/>
              <a:ext cx="75479" cy="37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 name="直接箭头连接符 184"/>
            <p:cNvCxnSpPr/>
            <p:nvPr>
              <p:custDataLst>
                <p:tags r:id="rId144"/>
              </p:custDataLst>
            </p:nvPr>
          </p:nvCxnSpPr>
          <p:spPr>
            <a:xfrm flipH="1">
              <a:off x="2311988" y="3952594"/>
              <a:ext cx="1" cy="1692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6" name="直接箭头连接符 185"/>
            <p:cNvCxnSpPr/>
            <p:nvPr>
              <p:custDataLst>
                <p:tags r:id="rId145"/>
              </p:custDataLst>
            </p:nvPr>
          </p:nvCxnSpPr>
          <p:spPr>
            <a:xfrm>
              <a:off x="2212405" y="3957623"/>
              <a:ext cx="0" cy="1642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7" name="TextBox 186"/>
            <p:cNvSpPr txBox="1"/>
            <p:nvPr>
              <p:custDataLst>
                <p:tags r:id="rId146"/>
              </p:custDataLst>
            </p:nvPr>
          </p:nvSpPr>
          <p:spPr>
            <a:xfrm>
              <a:off x="1880834" y="3892478"/>
              <a:ext cx="554884" cy="340982"/>
            </a:xfrm>
            <a:prstGeom prst="rect">
              <a:avLst/>
            </a:prstGeom>
            <a:noFill/>
          </p:spPr>
          <p:txBody>
            <a:bodyPr wrap="none" rtlCol="0">
              <a:spAutoFit/>
            </a:bodyPr>
            <a:lstStyle/>
            <a:p>
              <a:r>
                <a:rPr lang="en-US" altLang="zh-CN" sz="1200" dirty="0" err="1" smtClean="0"/>
                <a:t>A_out</a:t>
              </a:r>
              <a:r>
                <a:rPr lang="en-US" altLang="zh-CN" sz="1200" dirty="0" smtClean="0"/>
                <a:t> &amp;</a:t>
              </a:r>
            </a:p>
            <a:p>
              <a:r>
                <a:rPr lang="en-US" altLang="zh-CN" sz="1200" dirty="0" err="1" smtClean="0"/>
                <a:t>T_out</a:t>
              </a:r>
              <a:endParaRPr lang="zh-CN" altLang="en-US" sz="1200" dirty="0"/>
            </a:p>
          </p:txBody>
        </p:sp>
      </p:grpSp>
      <p:grpSp>
        <p:nvGrpSpPr>
          <p:cNvPr id="54" name="组合 53"/>
          <p:cNvGrpSpPr/>
          <p:nvPr/>
        </p:nvGrpSpPr>
        <p:grpSpPr>
          <a:xfrm>
            <a:off x="5538283" y="1311794"/>
            <a:ext cx="699039" cy="2394118"/>
            <a:chOff x="2669801" y="2111979"/>
            <a:chExt cx="697420" cy="2080274"/>
          </a:xfrm>
        </p:grpSpPr>
        <p:grpSp>
          <p:nvGrpSpPr>
            <p:cNvPr id="2" name="组合 1"/>
            <p:cNvGrpSpPr/>
            <p:nvPr/>
          </p:nvGrpSpPr>
          <p:grpSpPr>
            <a:xfrm>
              <a:off x="2669801" y="2111979"/>
              <a:ext cx="697420" cy="2080274"/>
              <a:chOff x="2044348" y="2107722"/>
              <a:chExt cx="697420" cy="2080274"/>
            </a:xfrm>
          </p:grpSpPr>
          <p:cxnSp>
            <p:nvCxnSpPr>
              <p:cNvPr id="4" name="Straight Connector 1625"/>
              <p:cNvCxnSpPr/>
              <p:nvPr>
                <p:custDataLst>
                  <p:tags r:id="rId97"/>
                </p:custDataLst>
              </p:nvPr>
            </p:nvCxnSpPr>
            <p:spPr>
              <a:xfrm>
                <a:off x="2340811" y="2183923"/>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5" name="Straight Connector 1626"/>
              <p:cNvCxnSpPr/>
              <p:nvPr>
                <p:custDataLst>
                  <p:tags r:id="rId98"/>
                </p:custDataLst>
              </p:nvPr>
            </p:nvCxnSpPr>
            <p:spPr>
              <a:xfrm>
                <a:off x="2340811" y="2522716"/>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7" name="Straight Connector 1627"/>
              <p:cNvCxnSpPr/>
              <p:nvPr>
                <p:custDataLst>
                  <p:tags r:id="rId99"/>
                </p:custDataLst>
              </p:nvPr>
            </p:nvCxnSpPr>
            <p:spPr>
              <a:xfrm>
                <a:off x="2340811" y="2861509"/>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8" name="Straight Connector 1628"/>
              <p:cNvCxnSpPr/>
              <p:nvPr>
                <p:custDataLst>
                  <p:tags r:id="rId100"/>
                </p:custDataLst>
              </p:nvPr>
            </p:nvCxnSpPr>
            <p:spPr>
              <a:xfrm>
                <a:off x="2340811" y="3200302"/>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9" name="Straight Connector 1629"/>
              <p:cNvCxnSpPr/>
              <p:nvPr>
                <p:custDataLst>
                  <p:tags r:id="rId101"/>
                </p:custDataLst>
              </p:nvPr>
            </p:nvCxnSpPr>
            <p:spPr>
              <a:xfrm>
                <a:off x="2340811" y="3539095"/>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43" name="Straight Connector 1630"/>
              <p:cNvCxnSpPr/>
              <p:nvPr>
                <p:custDataLst>
                  <p:tags r:id="rId102"/>
                </p:custDataLst>
              </p:nvPr>
            </p:nvCxnSpPr>
            <p:spPr>
              <a:xfrm>
                <a:off x="2340811" y="3877889"/>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144" name="Rectangle 1381"/>
              <p:cNvSpPr/>
              <p:nvPr>
                <p:custDataLst>
                  <p:tags r:id="rId103"/>
                </p:custDataLst>
              </p:nvPr>
            </p:nvSpPr>
            <p:spPr>
              <a:xfrm>
                <a:off x="2196878" y="2107723"/>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382"/>
              <p:cNvSpPr/>
              <p:nvPr>
                <p:custDataLst>
                  <p:tags r:id="rId104"/>
                </p:custDataLst>
              </p:nvPr>
            </p:nvSpPr>
            <p:spPr>
              <a:xfrm>
                <a:off x="2597835" y="2107723"/>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373"/>
              <p:cNvSpPr/>
              <p:nvPr>
                <p:custDataLst>
                  <p:tags r:id="rId105"/>
                </p:custDataLst>
              </p:nvPr>
            </p:nvSpPr>
            <p:spPr>
              <a:xfrm>
                <a:off x="2196878" y="2446392"/>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374"/>
              <p:cNvSpPr/>
              <p:nvPr>
                <p:custDataLst>
                  <p:tags r:id="rId106"/>
                </p:custDataLst>
              </p:nvPr>
            </p:nvSpPr>
            <p:spPr>
              <a:xfrm>
                <a:off x="2597835" y="2446392"/>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365"/>
              <p:cNvSpPr/>
              <p:nvPr>
                <p:custDataLst>
                  <p:tags r:id="rId107"/>
                </p:custDataLst>
              </p:nvPr>
            </p:nvSpPr>
            <p:spPr>
              <a:xfrm>
                <a:off x="2196878" y="2785061"/>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9" name="Rectangle 1366"/>
              <p:cNvSpPr/>
              <p:nvPr>
                <p:custDataLst>
                  <p:tags r:id="rId108"/>
                </p:custDataLst>
              </p:nvPr>
            </p:nvSpPr>
            <p:spPr>
              <a:xfrm>
                <a:off x="2597835" y="2785061"/>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50" name="Rectangle 1357"/>
              <p:cNvSpPr/>
              <p:nvPr>
                <p:custDataLst>
                  <p:tags r:id="rId109"/>
                </p:custDataLst>
              </p:nvPr>
            </p:nvSpPr>
            <p:spPr>
              <a:xfrm>
                <a:off x="2196878" y="3123730"/>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358"/>
              <p:cNvSpPr/>
              <p:nvPr>
                <p:custDataLst>
                  <p:tags r:id="rId110"/>
                </p:custDataLst>
              </p:nvPr>
            </p:nvSpPr>
            <p:spPr>
              <a:xfrm>
                <a:off x="2597835" y="3123730"/>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349"/>
              <p:cNvSpPr/>
              <p:nvPr>
                <p:custDataLst>
                  <p:tags r:id="rId111"/>
                </p:custDataLst>
              </p:nvPr>
            </p:nvSpPr>
            <p:spPr>
              <a:xfrm>
                <a:off x="2196878" y="3462399"/>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1350"/>
              <p:cNvSpPr/>
              <p:nvPr>
                <p:custDataLst>
                  <p:tags r:id="rId112"/>
                </p:custDataLst>
              </p:nvPr>
            </p:nvSpPr>
            <p:spPr>
              <a:xfrm>
                <a:off x="2597835" y="3462399"/>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341"/>
              <p:cNvSpPr/>
              <p:nvPr>
                <p:custDataLst>
                  <p:tags r:id="rId113"/>
                </p:custDataLst>
              </p:nvPr>
            </p:nvSpPr>
            <p:spPr>
              <a:xfrm>
                <a:off x="2196878" y="3801068"/>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Rectangle 1342"/>
              <p:cNvSpPr/>
              <p:nvPr>
                <p:custDataLst>
                  <p:tags r:id="rId114"/>
                </p:custDataLst>
              </p:nvPr>
            </p:nvSpPr>
            <p:spPr>
              <a:xfrm>
                <a:off x="2597835" y="3801068"/>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ectangle 1443"/>
              <p:cNvSpPr/>
              <p:nvPr>
                <p:custDataLst>
                  <p:tags r:id="rId115"/>
                </p:custDataLst>
              </p:nvPr>
            </p:nvSpPr>
            <p:spPr>
              <a:xfrm>
                <a:off x="2398531" y="2107722"/>
                <a:ext cx="150957" cy="184574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340"/>
              <p:cNvSpPr txBox="1"/>
              <p:nvPr>
                <p:custDataLst>
                  <p:tags r:id="rId116"/>
                </p:custDataLst>
              </p:nvPr>
            </p:nvSpPr>
            <p:spPr>
              <a:xfrm>
                <a:off x="2280614" y="2415988"/>
                <a:ext cx="291087" cy="895788"/>
              </a:xfrm>
              <a:prstGeom prst="rect">
                <a:avLst/>
              </a:prstGeom>
              <a:noFill/>
            </p:spPr>
            <p:txBody>
              <a:bodyPr vert="vert270" wrap="none" rtlCol="0">
                <a:spAutoFit/>
              </a:bodyPr>
              <a:lstStyle/>
              <a:p>
                <a:r>
                  <a:rPr lang="en-US" sz="1200" dirty="0">
                    <a:solidFill>
                      <a:srgbClr val="4F81BD"/>
                    </a:solidFill>
                  </a:rPr>
                  <a:t>z</a:t>
                </a:r>
                <a:r>
                  <a:rPr lang="en-US" sz="1200" dirty="0" smtClean="0">
                    <a:solidFill>
                      <a:srgbClr val="4F81BD"/>
                    </a:solidFill>
                  </a:rPr>
                  <a:t>ero   suppression</a:t>
                </a:r>
                <a:endParaRPr lang="en-US" sz="1200" dirty="0">
                  <a:solidFill>
                    <a:srgbClr val="4F81BD"/>
                  </a:solidFill>
                </a:endParaRPr>
              </a:p>
            </p:txBody>
          </p:sp>
          <p:cxnSp>
            <p:nvCxnSpPr>
              <p:cNvPr id="158" name="直接箭头连接符 157"/>
              <p:cNvCxnSpPr/>
              <p:nvPr>
                <p:custDataLst>
                  <p:tags r:id="rId117"/>
                </p:custDataLst>
              </p:nvPr>
            </p:nvCxnSpPr>
            <p:spPr>
              <a:xfrm>
                <a:off x="2469483" y="3953468"/>
                <a:ext cx="0" cy="1775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custDataLst>
                  <p:tags r:id="rId118"/>
                </p:custDataLst>
              </p:nvPr>
            </p:nvCxnSpPr>
            <p:spPr>
              <a:xfrm>
                <a:off x="2430808" y="3984538"/>
                <a:ext cx="75479" cy="37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直接箭头连接符 159"/>
              <p:cNvCxnSpPr/>
              <p:nvPr>
                <p:custDataLst>
                  <p:tags r:id="rId119"/>
                </p:custDataLst>
              </p:nvPr>
            </p:nvCxnSpPr>
            <p:spPr>
              <a:xfrm flipH="1">
                <a:off x="2311988" y="3952594"/>
                <a:ext cx="1" cy="1692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1" name="直接箭头连接符 160"/>
              <p:cNvCxnSpPr/>
              <p:nvPr>
                <p:custDataLst>
                  <p:tags r:id="rId120"/>
                </p:custDataLst>
              </p:nvPr>
            </p:nvCxnSpPr>
            <p:spPr>
              <a:xfrm>
                <a:off x="2212405" y="3957623"/>
                <a:ext cx="0" cy="1642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2" name="TextBox 161"/>
              <p:cNvSpPr txBox="1"/>
              <p:nvPr>
                <p:custDataLst>
                  <p:tags r:id="rId121"/>
                </p:custDataLst>
              </p:nvPr>
            </p:nvSpPr>
            <p:spPr>
              <a:xfrm>
                <a:off x="2044348" y="3892478"/>
                <a:ext cx="486661" cy="295518"/>
              </a:xfrm>
              <a:prstGeom prst="rect">
                <a:avLst/>
              </a:prstGeom>
              <a:noFill/>
            </p:spPr>
            <p:txBody>
              <a:bodyPr wrap="none" rtlCol="0">
                <a:spAutoFit/>
              </a:bodyPr>
              <a:lstStyle/>
              <a:p>
                <a:r>
                  <a:rPr lang="en-US" altLang="zh-CN" sz="1000" dirty="0" err="1" smtClean="0"/>
                  <a:t>A_out</a:t>
                </a:r>
                <a:r>
                  <a:rPr lang="en-US" altLang="zh-CN" sz="1000" dirty="0" smtClean="0"/>
                  <a:t> &amp;</a:t>
                </a:r>
              </a:p>
              <a:p>
                <a:r>
                  <a:rPr lang="en-US" altLang="zh-CN" sz="1000" dirty="0" err="1" smtClean="0"/>
                  <a:t>T_out</a:t>
                </a:r>
                <a:endParaRPr lang="zh-CN" altLang="en-US" sz="1000" dirty="0"/>
              </a:p>
            </p:txBody>
          </p:sp>
        </p:grpSp>
        <p:sp>
          <p:nvSpPr>
            <p:cNvPr id="10" name="TextBox 136"/>
            <p:cNvSpPr txBox="1"/>
            <p:nvPr>
              <p:custDataLst>
                <p:tags r:id="rId96"/>
              </p:custDataLst>
            </p:nvPr>
          </p:nvSpPr>
          <p:spPr>
            <a:xfrm>
              <a:off x="3044655" y="3953468"/>
              <a:ext cx="322566" cy="170491"/>
            </a:xfrm>
            <a:prstGeom prst="rect">
              <a:avLst/>
            </a:prstGeom>
            <a:noFill/>
          </p:spPr>
          <p:txBody>
            <a:bodyPr wrap="square" rtlCol="0">
              <a:spAutoFit/>
            </a:bodyPr>
            <a:lstStyle/>
            <a:p>
              <a:r>
                <a:rPr lang="en-US" altLang="zh-CN" sz="900" dirty="0" err="1" smtClean="0"/>
                <a:t>addr</a:t>
              </a:r>
              <a:endParaRPr lang="zh-CN" altLang="en-US" sz="1050" dirty="0"/>
            </a:p>
          </p:txBody>
        </p:sp>
      </p:grpSp>
      <p:grpSp>
        <p:nvGrpSpPr>
          <p:cNvPr id="55" name="组合 54"/>
          <p:cNvGrpSpPr/>
          <p:nvPr/>
        </p:nvGrpSpPr>
        <p:grpSpPr>
          <a:xfrm>
            <a:off x="6156701" y="1310243"/>
            <a:ext cx="699039" cy="2394118"/>
            <a:chOff x="2669801" y="2111979"/>
            <a:chExt cx="697420" cy="2080274"/>
          </a:xfrm>
        </p:grpSpPr>
        <p:grpSp>
          <p:nvGrpSpPr>
            <p:cNvPr id="11" name="组合 10"/>
            <p:cNvGrpSpPr/>
            <p:nvPr/>
          </p:nvGrpSpPr>
          <p:grpSpPr>
            <a:xfrm>
              <a:off x="2669801" y="2111979"/>
              <a:ext cx="697420" cy="2080274"/>
              <a:chOff x="2044348" y="2107722"/>
              <a:chExt cx="697420" cy="2080274"/>
            </a:xfrm>
          </p:grpSpPr>
          <p:cxnSp>
            <p:nvCxnSpPr>
              <p:cNvPr id="12" name="Straight Connector 1625"/>
              <p:cNvCxnSpPr/>
              <p:nvPr>
                <p:custDataLst>
                  <p:tags r:id="rId71"/>
                </p:custDataLst>
              </p:nvPr>
            </p:nvCxnSpPr>
            <p:spPr>
              <a:xfrm>
                <a:off x="2340811" y="2183923"/>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3" name="Straight Connector 1626"/>
              <p:cNvCxnSpPr/>
              <p:nvPr>
                <p:custDataLst>
                  <p:tags r:id="rId72"/>
                </p:custDataLst>
              </p:nvPr>
            </p:nvCxnSpPr>
            <p:spPr>
              <a:xfrm>
                <a:off x="2340811" y="2522716"/>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4" name="Straight Connector 1627"/>
              <p:cNvCxnSpPr/>
              <p:nvPr>
                <p:custDataLst>
                  <p:tags r:id="rId73"/>
                </p:custDataLst>
              </p:nvPr>
            </p:nvCxnSpPr>
            <p:spPr>
              <a:xfrm>
                <a:off x="2340811" y="2861509"/>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628"/>
              <p:cNvCxnSpPr/>
              <p:nvPr>
                <p:custDataLst>
                  <p:tags r:id="rId74"/>
                </p:custDataLst>
              </p:nvPr>
            </p:nvCxnSpPr>
            <p:spPr>
              <a:xfrm>
                <a:off x="2340811" y="3200302"/>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629"/>
              <p:cNvCxnSpPr/>
              <p:nvPr>
                <p:custDataLst>
                  <p:tags r:id="rId75"/>
                </p:custDataLst>
              </p:nvPr>
            </p:nvCxnSpPr>
            <p:spPr>
              <a:xfrm>
                <a:off x="2340811" y="3539095"/>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1" name="Straight Connector 1630"/>
              <p:cNvCxnSpPr/>
              <p:nvPr>
                <p:custDataLst>
                  <p:tags r:id="rId76"/>
                </p:custDataLst>
              </p:nvPr>
            </p:nvCxnSpPr>
            <p:spPr>
              <a:xfrm>
                <a:off x="2340811" y="3877889"/>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22" name="Rectangle 1381"/>
              <p:cNvSpPr/>
              <p:nvPr>
                <p:custDataLst>
                  <p:tags r:id="rId77"/>
                </p:custDataLst>
              </p:nvPr>
            </p:nvSpPr>
            <p:spPr>
              <a:xfrm>
                <a:off x="2196878" y="2107723"/>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1382"/>
              <p:cNvSpPr/>
              <p:nvPr>
                <p:custDataLst>
                  <p:tags r:id="rId78"/>
                </p:custDataLst>
              </p:nvPr>
            </p:nvSpPr>
            <p:spPr>
              <a:xfrm>
                <a:off x="2597835" y="2107723"/>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1373"/>
              <p:cNvSpPr/>
              <p:nvPr>
                <p:custDataLst>
                  <p:tags r:id="rId79"/>
                </p:custDataLst>
              </p:nvPr>
            </p:nvSpPr>
            <p:spPr>
              <a:xfrm>
                <a:off x="2196878" y="2446392"/>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1374"/>
              <p:cNvSpPr/>
              <p:nvPr>
                <p:custDataLst>
                  <p:tags r:id="rId80"/>
                </p:custDataLst>
              </p:nvPr>
            </p:nvSpPr>
            <p:spPr>
              <a:xfrm>
                <a:off x="2597835" y="2446392"/>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1365"/>
              <p:cNvSpPr/>
              <p:nvPr>
                <p:custDataLst>
                  <p:tags r:id="rId81"/>
                </p:custDataLst>
              </p:nvPr>
            </p:nvSpPr>
            <p:spPr>
              <a:xfrm>
                <a:off x="2196878" y="2785061"/>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1" name="Rectangle 1366"/>
              <p:cNvSpPr/>
              <p:nvPr>
                <p:custDataLst>
                  <p:tags r:id="rId82"/>
                </p:custDataLst>
              </p:nvPr>
            </p:nvSpPr>
            <p:spPr>
              <a:xfrm>
                <a:off x="2597835" y="2785061"/>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6" name="Rectangle 1357"/>
              <p:cNvSpPr/>
              <p:nvPr>
                <p:custDataLst>
                  <p:tags r:id="rId83"/>
                </p:custDataLst>
              </p:nvPr>
            </p:nvSpPr>
            <p:spPr>
              <a:xfrm>
                <a:off x="2196878" y="3123730"/>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1358"/>
              <p:cNvSpPr/>
              <p:nvPr>
                <p:custDataLst>
                  <p:tags r:id="rId84"/>
                </p:custDataLst>
              </p:nvPr>
            </p:nvSpPr>
            <p:spPr>
              <a:xfrm>
                <a:off x="2597835" y="3123730"/>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1349"/>
              <p:cNvSpPr/>
              <p:nvPr>
                <p:custDataLst>
                  <p:tags r:id="rId85"/>
                </p:custDataLst>
              </p:nvPr>
            </p:nvSpPr>
            <p:spPr>
              <a:xfrm>
                <a:off x="2196878" y="3462399"/>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1350"/>
              <p:cNvSpPr/>
              <p:nvPr>
                <p:custDataLst>
                  <p:tags r:id="rId86"/>
                </p:custDataLst>
              </p:nvPr>
            </p:nvSpPr>
            <p:spPr>
              <a:xfrm>
                <a:off x="2597835" y="3462399"/>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1341"/>
              <p:cNvSpPr/>
              <p:nvPr>
                <p:custDataLst>
                  <p:tags r:id="rId87"/>
                </p:custDataLst>
              </p:nvPr>
            </p:nvSpPr>
            <p:spPr>
              <a:xfrm>
                <a:off x="2196878" y="3801068"/>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1342"/>
              <p:cNvSpPr/>
              <p:nvPr>
                <p:custDataLst>
                  <p:tags r:id="rId88"/>
                </p:custDataLst>
              </p:nvPr>
            </p:nvSpPr>
            <p:spPr>
              <a:xfrm>
                <a:off x="2597835" y="3801068"/>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1443"/>
              <p:cNvSpPr/>
              <p:nvPr>
                <p:custDataLst>
                  <p:tags r:id="rId89"/>
                </p:custDataLst>
              </p:nvPr>
            </p:nvSpPr>
            <p:spPr>
              <a:xfrm>
                <a:off x="2398531" y="2107722"/>
                <a:ext cx="150957" cy="184574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1340"/>
              <p:cNvSpPr txBox="1"/>
              <p:nvPr>
                <p:custDataLst>
                  <p:tags r:id="rId90"/>
                </p:custDataLst>
              </p:nvPr>
            </p:nvSpPr>
            <p:spPr>
              <a:xfrm>
                <a:off x="2280614" y="2415988"/>
                <a:ext cx="291087" cy="895788"/>
              </a:xfrm>
              <a:prstGeom prst="rect">
                <a:avLst/>
              </a:prstGeom>
              <a:noFill/>
            </p:spPr>
            <p:txBody>
              <a:bodyPr vert="vert270" wrap="none" rtlCol="0">
                <a:spAutoFit/>
              </a:bodyPr>
              <a:lstStyle/>
              <a:p>
                <a:r>
                  <a:rPr lang="en-US" sz="1200" dirty="0">
                    <a:solidFill>
                      <a:srgbClr val="4F81BD"/>
                    </a:solidFill>
                  </a:rPr>
                  <a:t>z</a:t>
                </a:r>
                <a:r>
                  <a:rPr lang="en-US" sz="1200" dirty="0" smtClean="0">
                    <a:solidFill>
                      <a:srgbClr val="4F81BD"/>
                    </a:solidFill>
                  </a:rPr>
                  <a:t>ero   suppression</a:t>
                </a:r>
                <a:endParaRPr lang="en-US" sz="1200" dirty="0">
                  <a:solidFill>
                    <a:srgbClr val="4F81BD"/>
                  </a:solidFill>
                </a:endParaRPr>
              </a:p>
            </p:txBody>
          </p:sp>
          <p:cxnSp>
            <p:nvCxnSpPr>
              <p:cNvPr id="64" name="直接箭头连接符 63"/>
              <p:cNvCxnSpPr/>
              <p:nvPr>
                <p:custDataLst>
                  <p:tags r:id="rId91"/>
                </p:custDataLst>
              </p:nvPr>
            </p:nvCxnSpPr>
            <p:spPr>
              <a:xfrm>
                <a:off x="2469483" y="3953468"/>
                <a:ext cx="0" cy="1775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custDataLst>
                  <p:tags r:id="rId92"/>
                </p:custDataLst>
              </p:nvPr>
            </p:nvCxnSpPr>
            <p:spPr>
              <a:xfrm>
                <a:off x="2430808" y="3984538"/>
                <a:ext cx="75479" cy="37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接箭头连接符 65"/>
              <p:cNvCxnSpPr/>
              <p:nvPr>
                <p:custDataLst>
                  <p:tags r:id="rId93"/>
                </p:custDataLst>
              </p:nvPr>
            </p:nvCxnSpPr>
            <p:spPr>
              <a:xfrm flipH="1">
                <a:off x="2311988" y="3952594"/>
                <a:ext cx="1" cy="1692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p:nvPr>
                <p:custDataLst>
                  <p:tags r:id="rId94"/>
                </p:custDataLst>
              </p:nvPr>
            </p:nvCxnSpPr>
            <p:spPr>
              <a:xfrm>
                <a:off x="2212405" y="3957623"/>
                <a:ext cx="0" cy="1642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8" name="TextBox 134"/>
              <p:cNvSpPr txBox="1"/>
              <p:nvPr>
                <p:custDataLst>
                  <p:tags r:id="rId95"/>
                </p:custDataLst>
              </p:nvPr>
            </p:nvSpPr>
            <p:spPr>
              <a:xfrm>
                <a:off x="2044348" y="3892478"/>
                <a:ext cx="486661" cy="295518"/>
              </a:xfrm>
              <a:prstGeom prst="rect">
                <a:avLst/>
              </a:prstGeom>
              <a:noFill/>
            </p:spPr>
            <p:txBody>
              <a:bodyPr wrap="none" rtlCol="0">
                <a:spAutoFit/>
              </a:bodyPr>
              <a:lstStyle/>
              <a:p>
                <a:r>
                  <a:rPr lang="en-US" altLang="zh-CN" sz="1000" dirty="0" err="1" smtClean="0"/>
                  <a:t>A_out</a:t>
                </a:r>
                <a:r>
                  <a:rPr lang="en-US" altLang="zh-CN" sz="1000" dirty="0" smtClean="0"/>
                  <a:t> &amp;</a:t>
                </a:r>
              </a:p>
              <a:p>
                <a:r>
                  <a:rPr lang="en-US" altLang="zh-CN" sz="1000" dirty="0" err="1" smtClean="0"/>
                  <a:t>T_out</a:t>
                </a:r>
                <a:endParaRPr lang="zh-CN" altLang="en-US" sz="1000" dirty="0"/>
              </a:p>
            </p:txBody>
          </p:sp>
        </p:grpSp>
        <p:sp>
          <p:nvSpPr>
            <p:cNvPr id="69" name="TextBox 109"/>
            <p:cNvSpPr txBox="1"/>
            <p:nvPr>
              <p:custDataLst>
                <p:tags r:id="rId70"/>
              </p:custDataLst>
            </p:nvPr>
          </p:nvSpPr>
          <p:spPr>
            <a:xfrm>
              <a:off x="3044655" y="3953468"/>
              <a:ext cx="322566" cy="170491"/>
            </a:xfrm>
            <a:prstGeom prst="rect">
              <a:avLst/>
            </a:prstGeom>
            <a:noFill/>
          </p:spPr>
          <p:txBody>
            <a:bodyPr wrap="square" rtlCol="0">
              <a:spAutoFit/>
            </a:bodyPr>
            <a:lstStyle/>
            <a:p>
              <a:r>
                <a:rPr lang="en-US" altLang="zh-CN" sz="900" dirty="0" err="1" smtClean="0"/>
                <a:t>addr</a:t>
              </a:r>
              <a:endParaRPr lang="zh-CN" altLang="en-US" sz="1050" dirty="0"/>
            </a:p>
          </p:txBody>
        </p:sp>
      </p:grpSp>
      <p:grpSp>
        <p:nvGrpSpPr>
          <p:cNvPr id="70" name="组合 69"/>
          <p:cNvGrpSpPr/>
          <p:nvPr/>
        </p:nvGrpSpPr>
        <p:grpSpPr>
          <a:xfrm>
            <a:off x="6777116" y="1310549"/>
            <a:ext cx="699039" cy="2394118"/>
            <a:chOff x="2669801" y="2111979"/>
            <a:chExt cx="697420" cy="2080274"/>
          </a:xfrm>
        </p:grpSpPr>
        <p:grpSp>
          <p:nvGrpSpPr>
            <p:cNvPr id="82" name="组合 81"/>
            <p:cNvGrpSpPr/>
            <p:nvPr/>
          </p:nvGrpSpPr>
          <p:grpSpPr>
            <a:xfrm>
              <a:off x="2669801" y="2111979"/>
              <a:ext cx="697420" cy="2080274"/>
              <a:chOff x="2044348" y="2107722"/>
              <a:chExt cx="697420" cy="2080274"/>
            </a:xfrm>
          </p:grpSpPr>
          <p:cxnSp>
            <p:nvCxnSpPr>
              <p:cNvPr id="84" name="Straight Connector 1625"/>
              <p:cNvCxnSpPr/>
              <p:nvPr>
                <p:custDataLst>
                  <p:tags r:id="rId45"/>
                </p:custDataLst>
              </p:nvPr>
            </p:nvCxnSpPr>
            <p:spPr>
              <a:xfrm>
                <a:off x="2340811" y="2183923"/>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85" name="Straight Connector 1626"/>
              <p:cNvCxnSpPr/>
              <p:nvPr>
                <p:custDataLst>
                  <p:tags r:id="rId46"/>
                </p:custDataLst>
              </p:nvPr>
            </p:nvCxnSpPr>
            <p:spPr>
              <a:xfrm>
                <a:off x="2340811" y="2522716"/>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86" name="Straight Connector 1627"/>
              <p:cNvCxnSpPr/>
              <p:nvPr>
                <p:custDataLst>
                  <p:tags r:id="rId47"/>
                </p:custDataLst>
              </p:nvPr>
            </p:nvCxnSpPr>
            <p:spPr>
              <a:xfrm>
                <a:off x="2340811" y="2861509"/>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87" name="Straight Connector 1628"/>
              <p:cNvCxnSpPr/>
              <p:nvPr>
                <p:custDataLst>
                  <p:tags r:id="rId48"/>
                </p:custDataLst>
              </p:nvPr>
            </p:nvCxnSpPr>
            <p:spPr>
              <a:xfrm>
                <a:off x="2340811" y="3200302"/>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88" name="Straight Connector 1629"/>
              <p:cNvCxnSpPr/>
              <p:nvPr>
                <p:custDataLst>
                  <p:tags r:id="rId49"/>
                </p:custDataLst>
              </p:nvPr>
            </p:nvCxnSpPr>
            <p:spPr>
              <a:xfrm>
                <a:off x="2340811" y="3539095"/>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89" name="Straight Connector 1630"/>
              <p:cNvCxnSpPr/>
              <p:nvPr>
                <p:custDataLst>
                  <p:tags r:id="rId50"/>
                </p:custDataLst>
              </p:nvPr>
            </p:nvCxnSpPr>
            <p:spPr>
              <a:xfrm>
                <a:off x="2340811" y="3877889"/>
                <a:ext cx="257024" cy="0"/>
              </a:xfrm>
              <a:prstGeom prst="line">
                <a:avLst/>
              </a:prstGeom>
              <a:ln w="3175" cmpd="sng"/>
            </p:spPr>
            <p:style>
              <a:lnRef idx="2">
                <a:schemeClr val="accent1"/>
              </a:lnRef>
              <a:fillRef idx="0">
                <a:schemeClr val="accent1"/>
              </a:fillRef>
              <a:effectRef idx="1">
                <a:schemeClr val="accent1"/>
              </a:effectRef>
              <a:fontRef idx="minor">
                <a:schemeClr val="tx1"/>
              </a:fontRef>
            </p:style>
          </p:cxnSp>
          <p:sp>
            <p:nvSpPr>
              <p:cNvPr id="90" name="Rectangle 1381"/>
              <p:cNvSpPr/>
              <p:nvPr>
                <p:custDataLst>
                  <p:tags r:id="rId51"/>
                </p:custDataLst>
              </p:nvPr>
            </p:nvSpPr>
            <p:spPr>
              <a:xfrm>
                <a:off x="2196878" y="2107723"/>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1382"/>
              <p:cNvSpPr/>
              <p:nvPr>
                <p:custDataLst>
                  <p:tags r:id="rId52"/>
                </p:custDataLst>
              </p:nvPr>
            </p:nvSpPr>
            <p:spPr>
              <a:xfrm>
                <a:off x="2597835" y="2107723"/>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1373"/>
              <p:cNvSpPr/>
              <p:nvPr>
                <p:custDataLst>
                  <p:tags r:id="rId53"/>
                </p:custDataLst>
              </p:nvPr>
            </p:nvSpPr>
            <p:spPr>
              <a:xfrm>
                <a:off x="2196878" y="2446392"/>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1374"/>
              <p:cNvSpPr/>
              <p:nvPr>
                <p:custDataLst>
                  <p:tags r:id="rId54"/>
                </p:custDataLst>
              </p:nvPr>
            </p:nvSpPr>
            <p:spPr>
              <a:xfrm>
                <a:off x="2597835" y="2446392"/>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1365"/>
              <p:cNvSpPr/>
              <p:nvPr>
                <p:custDataLst>
                  <p:tags r:id="rId55"/>
                </p:custDataLst>
              </p:nvPr>
            </p:nvSpPr>
            <p:spPr>
              <a:xfrm>
                <a:off x="2196878" y="2785061"/>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5" name="Rectangle 1366"/>
              <p:cNvSpPr/>
              <p:nvPr>
                <p:custDataLst>
                  <p:tags r:id="rId56"/>
                </p:custDataLst>
              </p:nvPr>
            </p:nvSpPr>
            <p:spPr>
              <a:xfrm>
                <a:off x="2597835" y="2785061"/>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6" name="Rectangle 1357"/>
              <p:cNvSpPr/>
              <p:nvPr>
                <p:custDataLst>
                  <p:tags r:id="rId57"/>
                </p:custDataLst>
              </p:nvPr>
            </p:nvSpPr>
            <p:spPr>
              <a:xfrm>
                <a:off x="2196878" y="3123730"/>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1358"/>
              <p:cNvSpPr/>
              <p:nvPr>
                <p:custDataLst>
                  <p:tags r:id="rId58"/>
                </p:custDataLst>
              </p:nvPr>
            </p:nvSpPr>
            <p:spPr>
              <a:xfrm>
                <a:off x="2597835" y="3123730"/>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1349"/>
              <p:cNvSpPr/>
              <p:nvPr>
                <p:custDataLst>
                  <p:tags r:id="rId59"/>
                </p:custDataLst>
              </p:nvPr>
            </p:nvSpPr>
            <p:spPr>
              <a:xfrm>
                <a:off x="2196878" y="3462399"/>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1350"/>
              <p:cNvSpPr/>
              <p:nvPr>
                <p:custDataLst>
                  <p:tags r:id="rId60"/>
                </p:custDataLst>
              </p:nvPr>
            </p:nvSpPr>
            <p:spPr>
              <a:xfrm>
                <a:off x="2597835" y="3462399"/>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1341"/>
              <p:cNvSpPr/>
              <p:nvPr>
                <p:custDataLst>
                  <p:tags r:id="rId61"/>
                </p:custDataLst>
              </p:nvPr>
            </p:nvSpPr>
            <p:spPr>
              <a:xfrm>
                <a:off x="2196878" y="3801068"/>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342"/>
              <p:cNvSpPr/>
              <p:nvPr>
                <p:custDataLst>
                  <p:tags r:id="rId62"/>
                </p:custDataLst>
              </p:nvPr>
            </p:nvSpPr>
            <p:spPr>
              <a:xfrm>
                <a:off x="2597835" y="3801068"/>
                <a:ext cx="143933" cy="152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443"/>
              <p:cNvSpPr/>
              <p:nvPr>
                <p:custDataLst>
                  <p:tags r:id="rId63"/>
                </p:custDataLst>
              </p:nvPr>
            </p:nvSpPr>
            <p:spPr>
              <a:xfrm>
                <a:off x="2398531" y="2107722"/>
                <a:ext cx="150957" cy="184574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1340"/>
              <p:cNvSpPr txBox="1"/>
              <p:nvPr>
                <p:custDataLst>
                  <p:tags r:id="rId64"/>
                </p:custDataLst>
              </p:nvPr>
            </p:nvSpPr>
            <p:spPr>
              <a:xfrm>
                <a:off x="2280614" y="2415988"/>
                <a:ext cx="291087" cy="895788"/>
              </a:xfrm>
              <a:prstGeom prst="rect">
                <a:avLst/>
              </a:prstGeom>
              <a:noFill/>
            </p:spPr>
            <p:txBody>
              <a:bodyPr vert="vert270" wrap="none" rtlCol="0">
                <a:spAutoFit/>
              </a:bodyPr>
              <a:lstStyle/>
              <a:p>
                <a:r>
                  <a:rPr lang="en-US" sz="1200" dirty="0">
                    <a:solidFill>
                      <a:srgbClr val="4F81BD"/>
                    </a:solidFill>
                  </a:rPr>
                  <a:t>z</a:t>
                </a:r>
                <a:r>
                  <a:rPr lang="en-US" sz="1200" dirty="0" smtClean="0">
                    <a:solidFill>
                      <a:srgbClr val="4F81BD"/>
                    </a:solidFill>
                  </a:rPr>
                  <a:t>ero   suppression</a:t>
                </a:r>
                <a:endParaRPr lang="en-US" sz="1200" dirty="0">
                  <a:solidFill>
                    <a:srgbClr val="4F81BD"/>
                  </a:solidFill>
                </a:endParaRPr>
              </a:p>
            </p:txBody>
          </p:sp>
          <p:cxnSp>
            <p:nvCxnSpPr>
              <p:cNvPr id="72" name="直接箭头连接符 71"/>
              <p:cNvCxnSpPr/>
              <p:nvPr>
                <p:custDataLst>
                  <p:tags r:id="rId65"/>
                </p:custDataLst>
              </p:nvPr>
            </p:nvCxnSpPr>
            <p:spPr>
              <a:xfrm>
                <a:off x="2469483" y="3953468"/>
                <a:ext cx="0" cy="1775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custDataLst>
                  <p:tags r:id="rId66"/>
                </p:custDataLst>
              </p:nvPr>
            </p:nvCxnSpPr>
            <p:spPr>
              <a:xfrm>
                <a:off x="2430808" y="3984538"/>
                <a:ext cx="75479" cy="37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custDataLst>
                  <p:tags r:id="rId67"/>
                </p:custDataLst>
              </p:nvPr>
            </p:nvCxnSpPr>
            <p:spPr>
              <a:xfrm flipH="1">
                <a:off x="2311988" y="3952594"/>
                <a:ext cx="1" cy="1692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custDataLst>
                  <p:tags r:id="rId68"/>
                </p:custDataLst>
              </p:nvPr>
            </p:nvCxnSpPr>
            <p:spPr>
              <a:xfrm>
                <a:off x="2212405" y="3957623"/>
                <a:ext cx="0" cy="1642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6" name="TextBox 107"/>
              <p:cNvSpPr txBox="1"/>
              <p:nvPr>
                <p:custDataLst>
                  <p:tags r:id="rId69"/>
                </p:custDataLst>
              </p:nvPr>
            </p:nvSpPr>
            <p:spPr>
              <a:xfrm>
                <a:off x="2044348" y="3892478"/>
                <a:ext cx="486661" cy="295518"/>
              </a:xfrm>
              <a:prstGeom prst="rect">
                <a:avLst/>
              </a:prstGeom>
              <a:noFill/>
            </p:spPr>
            <p:txBody>
              <a:bodyPr wrap="none" rtlCol="0">
                <a:spAutoFit/>
              </a:bodyPr>
              <a:lstStyle/>
              <a:p>
                <a:r>
                  <a:rPr lang="en-US" altLang="zh-CN" sz="1000" dirty="0" err="1" smtClean="0"/>
                  <a:t>A_out</a:t>
                </a:r>
                <a:r>
                  <a:rPr lang="en-US" altLang="zh-CN" sz="1000" dirty="0" smtClean="0"/>
                  <a:t> &amp;</a:t>
                </a:r>
              </a:p>
              <a:p>
                <a:r>
                  <a:rPr lang="en-US" altLang="zh-CN" sz="1000" dirty="0" err="1" smtClean="0"/>
                  <a:t>T_out</a:t>
                </a:r>
                <a:endParaRPr lang="zh-CN" altLang="en-US" sz="1000" dirty="0"/>
              </a:p>
            </p:txBody>
          </p:sp>
        </p:grpSp>
        <p:sp>
          <p:nvSpPr>
            <p:cNvPr id="83" name="TextBox 82"/>
            <p:cNvSpPr txBox="1"/>
            <p:nvPr>
              <p:custDataLst>
                <p:tags r:id="rId44"/>
              </p:custDataLst>
            </p:nvPr>
          </p:nvSpPr>
          <p:spPr>
            <a:xfrm>
              <a:off x="3044655" y="3953468"/>
              <a:ext cx="322566" cy="170491"/>
            </a:xfrm>
            <a:prstGeom prst="rect">
              <a:avLst/>
            </a:prstGeom>
            <a:noFill/>
          </p:spPr>
          <p:txBody>
            <a:bodyPr wrap="square" rtlCol="0">
              <a:spAutoFit/>
            </a:bodyPr>
            <a:lstStyle/>
            <a:p>
              <a:r>
                <a:rPr lang="en-US" altLang="zh-CN" sz="900" dirty="0" err="1" smtClean="0"/>
                <a:t>addr</a:t>
              </a:r>
              <a:endParaRPr lang="zh-CN" altLang="en-US" sz="1050" dirty="0"/>
            </a:p>
          </p:txBody>
        </p:sp>
      </p:grpSp>
      <p:sp>
        <p:nvSpPr>
          <p:cNvPr id="77" name="Rectangle 1339"/>
          <p:cNvSpPr/>
          <p:nvPr>
            <p:custDataLst>
              <p:tags r:id="rId20"/>
            </p:custDataLst>
          </p:nvPr>
        </p:nvSpPr>
        <p:spPr>
          <a:xfrm>
            <a:off x="5080174" y="3806741"/>
            <a:ext cx="2442413" cy="253344"/>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1703"/>
          <p:cNvSpPr txBox="1"/>
          <p:nvPr>
            <p:custDataLst>
              <p:tags r:id="rId21"/>
            </p:custDataLst>
          </p:nvPr>
        </p:nvSpPr>
        <p:spPr>
          <a:xfrm>
            <a:off x="5004177" y="3778680"/>
            <a:ext cx="2359376" cy="261616"/>
          </a:xfrm>
          <a:prstGeom prst="rect">
            <a:avLst/>
          </a:prstGeom>
          <a:noFill/>
        </p:spPr>
        <p:txBody>
          <a:bodyPr wrap="none" rtlCol="0">
            <a:spAutoFit/>
          </a:bodyPr>
          <a:lstStyle/>
          <a:p>
            <a:r>
              <a:rPr lang="en-US" sz="1400" dirty="0" smtClean="0"/>
              <a:t>Column-level priority encoder readout</a:t>
            </a:r>
            <a:endParaRPr lang="en-US" sz="1400" dirty="0"/>
          </a:p>
        </p:txBody>
      </p:sp>
      <p:sp>
        <p:nvSpPr>
          <p:cNvPr id="79" name="下箭头 78"/>
          <p:cNvSpPr/>
          <p:nvPr>
            <p:custDataLst>
              <p:tags r:id="rId22"/>
            </p:custDataLst>
          </p:nvPr>
        </p:nvSpPr>
        <p:spPr>
          <a:xfrm>
            <a:off x="6255112" y="3715152"/>
            <a:ext cx="169850" cy="98897"/>
          </a:xfrm>
          <a:prstGeom prst="downArrow">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Rectangle 1339"/>
          <p:cNvSpPr/>
          <p:nvPr>
            <p:custDataLst>
              <p:tags r:id="rId23"/>
            </p:custDataLst>
          </p:nvPr>
        </p:nvSpPr>
        <p:spPr>
          <a:xfrm>
            <a:off x="5063118" y="4164646"/>
            <a:ext cx="1189309" cy="253344"/>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1703"/>
          <p:cNvSpPr txBox="1"/>
          <p:nvPr>
            <p:custDataLst>
              <p:tags r:id="rId24"/>
            </p:custDataLst>
          </p:nvPr>
        </p:nvSpPr>
        <p:spPr>
          <a:xfrm>
            <a:off x="4984570" y="4134622"/>
            <a:ext cx="1425899" cy="261616"/>
          </a:xfrm>
          <a:prstGeom prst="rect">
            <a:avLst/>
          </a:prstGeom>
          <a:noFill/>
        </p:spPr>
        <p:txBody>
          <a:bodyPr wrap="square" rtlCol="0">
            <a:spAutoFit/>
          </a:bodyPr>
          <a:lstStyle/>
          <a:p>
            <a:r>
              <a:rPr lang="en-US" sz="1400" dirty="0" smtClean="0"/>
              <a:t>Data formatting</a:t>
            </a:r>
            <a:endParaRPr lang="en-US" sz="1400" dirty="0"/>
          </a:p>
        </p:txBody>
      </p:sp>
      <p:sp>
        <p:nvSpPr>
          <p:cNvPr id="188" name="下箭头 187"/>
          <p:cNvSpPr/>
          <p:nvPr>
            <p:custDataLst>
              <p:tags r:id="rId25"/>
            </p:custDataLst>
          </p:nvPr>
        </p:nvSpPr>
        <p:spPr>
          <a:xfrm>
            <a:off x="5562459" y="4062664"/>
            <a:ext cx="169850" cy="98897"/>
          </a:xfrm>
          <a:prstGeom prst="downArrow">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Rectangle 1339"/>
          <p:cNvSpPr/>
          <p:nvPr>
            <p:custDataLst>
              <p:tags r:id="rId26"/>
            </p:custDataLst>
          </p:nvPr>
        </p:nvSpPr>
        <p:spPr>
          <a:xfrm>
            <a:off x="6362841" y="4154467"/>
            <a:ext cx="1189309" cy="253344"/>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下箭头 189"/>
          <p:cNvSpPr/>
          <p:nvPr>
            <p:custDataLst>
              <p:tags r:id="rId27"/>
            </p:custDataLst>
          </p:nvPr>
        </p:nvSpPr>
        <p:spPr>
          <a:xfrm rot="16200000">
            <a:off x="6233150" y="4258596"/>
            <a:ext cx="160420" cy="100040"/>
          </a:xfrm>
          <a:prstGeom prst="downArrow">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TextBox 1703"/>
          <p:cNvSpPr txBox="1"/>
          <p:nvPr>
            <p:custDataLst>
              <p:tags r:id="rId28"/>
            </p:custDataLst>
          </p:nvPr>
        </p:nvSpPr>
        <p:spPr>
          <a:xfrm>
            <a:off x="6300321" y="4138845"/>
            <a:ext cx="1571142" cy="307777"/>
          </a:xfrm>
          <a:prstGeom prst="rect">
            <a:avLst/>
          </a:prstGeom>
          <a:noFill/>
        </p:spPr>
        <p:txBody>
          <a:bodyPr wrap="square" rtlCol="0">
            <a:spAutoFit/>
          </a:bodyPr>
          <a:lstStyle/>
          <a:p>
            <a:r>
              <a:rPr lang="en-US" sz="1400" dirty="0" err="1" smtClean="0"/>
              <a:t>Serializer</a:t>
            </a:r>
            <a:r>
              <a:rPr lang="en-US" sz="1400" dirty="0" smtClean="0"/>
              <a:t> &amp; CML</a:t>
            </a:r>
            <a:endParaRPr lang="en-US" sz="1400" dirty="0"/>
          </a:p>
        </p:txBody>
      </p:sp>
      <p:sp>
        <p:nvSpPr>
          <p:cNvPr id="192" name="下箭头 191"/>
          <p:cNvSpPr/>
          <p:nvPr>
            <p:custDataLst>
              <p:tags r:id="rId29"/>
            </p:custDataLst>
          </p:nvPr>
        </p:nvSpPr>
        <p:spPr>
          <a:xfrm rot="16200000">
            <a:off x="7652025" y="4118112"/>
            <a:ext cx="160420" cy="346408"/>
          </a:xfrm>
          <a:prstGeom prst="downArrow">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Rectangle 1339"/>
          <p:cNvSpPr/>
          <p:nvPr>
            <p:custDataLst>
              <p:tags r:id="rId30"/>
            </p:custDataLst>
          </p:nvPr>
        </p:nvSpPr>
        <p:spPr>
          <a:xfrm>
            <a:off x="4452895" y="3677538"/>
            <a:ext cx="454437" cy="253344"/>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TextBox 1703"/>
          <p:cNvSpPr txBox="1"/>
          <p:nvPr>
            <p:custDataLst>
              <p:tags r:id="rId31"/>
            </p:custDataLst>
          </p:nvPr>
        </p:nvSpPr>
        <p:spPr>
          <a:xfrm>
            <a:off x="4428113" y="3657793"/>
            <a:ext cx="572676" cy="307777"/>
          </a:xfrm>
          <a:prstGeom prst="rect">
            <a:avLst/>
          </a:prstGeom>
          <a:noFill/>
        </p:spPr>
        <p:txBody>
          <a:bodyPr wrap="square" rtlCol="0">
            <a:spAutoFit/>
          </a:bodyPr>
          <a:lstStyle/>
          <a:p>
            <a:r>
              <a:rPr lang="en-US" sz="1400" dirty="0" smtClean="0"/>
              <a:t>DACs</a:t>
            </a:r>
            <a:endParaRPr lang="en-US" sz="1400" dirty="0"/>
          </a:p>
        </p:txBody>
      </p:sp>
      <p:sp>
        <p:nvSpPr>
          <p:cNvPr id="195" name="TextBox 1703"/>
          <p:cNvSpPr txBox="1"/>
          <p:nvPr>
            <p:custDataLst>
              <p:tags r:id="rId32"/>
            </p:custDataLst>
          </p:nvPr>
        </p:nvSpPr>
        <p:spPr>
          <a:xfrm>
            <a:off x="4356105" y="4143593"/>
            <a:ext cx="544838" cy="261616"/>
          </a:xfrm>
          <a:prstGeom prst="rect">
            <a:avLst/>
          </a:prstGeom>
          <a:noFill/>
        </p:spPr>
        <p:txBody>
          <a:bodyPr wrap="square" rtlCol="0">
            <a:spAutoFit/>
          </a:bodyPr>
          <a:lstStyle/>
          <a:p>
            <a:r>
              <a:rPr lang="en-US" sz="1400" dirty="0" smtClean="0"/>
              <a:t>  PLL</a:t>
            </a:r>
            <a:endParaRPr lang="en-US" sz="1400" dirty="0"/>
          </a:p>
        </p:txBody>
      </p:sp>
      <p:cxnSp>
        <p:nvCxnSpPr>
          <p:cNvPr id="196" name="肘形连接符 195"/>
          <p:cNvCxnSpPr>
            <a:stCxn id="194" idx="0"/>
          </p:cNvCxnSpPr>
          <p:nvPr>
            <p:custDataLst>
              <p:tags r:id="rId33"/>
            </p:custDataLst>
          </p:nvPr>
        </p:nvCxnSpPr>
        <p:spPr>
          <a:xfrm rot="5400000" flipH="1" flipV="1">
            <a:off x="5998612" y="2341908"/>
            <a:ext cx="31724" cy="2600047"/>
          </a:xfrm>
          <a:prstGeom prst="bentConnector3">
            <a:avLst>
              <a:gd name="adj1" fmla="val 50000"/>
            </a:avLst>
          </a:prstGeom>
          <a:ln>
            <a:solidFill>
              <a:schemeClr val="accent3">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7" name="直接箭头连接符 196"/>
          <p:cNvCxnSpPr/>
          <p:nvPr>
            <p:custDataLst>
              <p:tags r:id="rId34"/>
            </p:custDataLst>
          </p:nvPr>
        </p:nvCxnSpPr>
        <p:spPr>
          <a:xfrm flipV="1">
            <a:off x="5135293" y="3628249"/>
            <a:ext cx="0" cy="114606"/>
          </a:xfrm>
          <a:prstGeom prst="straightConnector1">
            <a:avLst/>
          </a:prstGeom>
          <a:ln>
            <a:solidFill>
              <a:schemeClr val="accent3">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8" name="直接箭头连接符 197"/>
          <p:cNvCxnSpPr/>
          <p:nvPr>
            <p:custDataLst>
              <p:tags r:id="rId35"/>
            </p:custDataLst>
          </p:nvPr>
        </p:nvCxnSpPr>
        <p:spPr>
          <a:xfrm flipV="1">
            <a:off x="5760975" y="3639126"/>
            <a:ext cx="0" cy="114606"/>
          </a:xfrm>
          <a:prstGeom prst="straightConnector1">
            <a:avLst/>
          </a:prstGeom>
          <a:ln>
            <a:solidFill>
              <a:schemeClr val="accent3">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9" name="直接箭头连接符 198"/>
          <p:cNvCxnSpPr/>
          <p:nvPr>
            <p:custDataLst>
              <p:tags r:id="rId36"/>
            </p:custDataLst>
          </p:nvPr>
        </p:nvCxnSpPr>
        <p:spPr>
          <a:xfrm flipV="1">
            <a:off x="6396784" y="3622557"/>
            <a:ext cx="0" cy="114606"/>
          </a:xfrm>
          <a:prstGeom prst="straightConnector1">
            <a:avLst/>
          </a:prstGeom>
          <a:ln>
            <a:solidFill>
              <a:schemeClr val="accent3">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0" name="直接箭头连接符 199"/>
          <p:cNvCxnSpPr/>
          <p:nvPr>
            <p:custDataLst>
              <p:tags r:id="rId37"/>
            </p:custDataLst>
          </p:nvPr>
        </p:nvCxnSpPr>
        <p:spPr>
          <a:xfrm flipV="1">
            <a:off x="6874281" y="3629801"/>
            <a:ext cx="0" cy="114606"/>
          </a:xfrm>
          <a:prstGeom prst="straightConnector1">
            <a:avLst/>
          </a:prstGeom>
          <a:ln>
            <a:solidFill>
              <a:schemeClr val="accent3">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1" name="直接箭头连接符 200"/>
          <p:cNvCxnSpPr/>
          <p:nvPr>
            <p:custDataLst>
              <p:tags r:id="rId38"/>
            </p:custDataLst>
          </p:nvPr>
        </p:nvCxnSpPr>
        <p:spPr>
          <a:xfrm>
            <a:off x="4907332" y="4308616"/>
            <a:ext cx="144350" cy="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2" name="直接连接符 201"/>
          <p:cNvCxnSpPr/>
          <p:nvPr>
            <p:custDataLst>
              <p:tags r:id="rId39"/>
            </p:custDataLst>
          </p:nvPr>
        </p:nvCxnSpPr>
        <p:spPr>
          <a:xfrm>
            <a:off x="8072983" y="1233848"/>
            <a:ext cx="0" cy="334315"/>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03" name="流程图: 联系 202"/>
          <p:cNvSpPr/>
          <p:nvPr>
            <p:custDataLst>
              <p:tags r:id="rId40"/>
            </p:custDataLst>
          </p:nvPr>
        </p:nvSpPr>
        <p:spPr>
          <a:xfrm>
            <a:off x="8050070" y="1207539"/>
            <a:ext cx="45825" cy="52616"/>
          </a:xfrm>
          <a:prstGeom prst="flowChartConnector">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Isosceles Triangle 1709"/>
          <p:cNvSpPr/>
          <p:nvPr>
            <p:custDataLst>
              <p:tags r:id="rId41"/>
            </p:custDataLst>
          </p:nvPr>
        </p:nvSpPr>
        <p:spPr>
          <a:xfrm rot="16200000" flipV="1">
            <a:off x="8107140" y="1487544"/>
            <a:ext cx="212983" cy="161240"/>
          </a:xfrm>
          <a:prstGeom prst="triangl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TextBox 1712"/>
          <p:cNvSpPr txBox="1"/>
          <p:nvPr>
            <p:custDataLst>
              <p:tags r:id="rId42"/>
            </p:custDataLst>
          </p:nvPr>
        </p:nvSpPr>
        <p:spPr>
          <a:xfrm>
            <a:off x="8133011" y="1545986"/>
            <a:ext cx="834766" cy="222374"/>
          </a:xfrm>
          <a:prstGeom prst="rect">
            <a:avLst/>
          </a:prstGeom>
          <a:noFill/>
        </p:spPr>
        <p:txBody>
          <a:bodyPr wrap="none" rtlCol="0">
            <a:spAutoFit/>
          </a:bodyPr>
          <a:lstStyle/>
          <a:p>
            <a:r>
              <a:rPr lang="en-US" sz="1100" dirty="0" err="1" smtClean="0">
                <a:solidFill>
                  <a:srgbClr val="336699"/>
                </a:solidFill>
              </a:rPr>
              <a:t>A_out</a:t>
            </a:r>
            <a:r>
              <a:rPr lang="en-US" sz="1100" dirty="0" smtClean="0">
                <a:solidFill>
                  <a:srgbClr val="336699"/>
                </a:solidFill>
              </a:rPr>
              <a:t> &amp; </a:t>
            </a:r>
            <a:r>
              <a:rPr lang="en-US" sz="1100" dirty="0" err="1" smtClean="0">
                <a:solidFill>
                  <a:srgbClr val="336699"/>
                </a:solidFill>
              </a:rPr>
              <a:t>T_out</a:t>
            </a:r>
            <a:r>
              <a:rPr lang="en-US" sz="1100" dirty="0" smtClean="0">
                <a:solidFill>
                  <a:srgbClr val="336699"/>
                </a:solidFill>
              </a:rPr>
              <a:t> </a:t>
            </a:r>
            <a:endParaRPr lang="en-US" sz="1100" dirty="0">
              <a:solidFill>
                <a:srgbClr val="336699"/>
              </a:solidFill>
            </a:endParaRPr>
          </a:p>
        </p:txBody>
      </p:sp>
      <p:sp>
        <p:nvSpPr>
          <p:cNvPr id="206" name="Isosceles Triangle 1709"/>
          <p:cNvSpPr/>
          <p:nvPr>
            <p:custDataLst>
              <p:tags r:id="rId43"/>
            </p:custDataLst>
          </p:nvPr>
        </p:nvSpPr>
        <p:spPr>
          <a:xfrm rot="16200000" flipV="1">
            <a:off x="8126427" y="1470061"/>
            <a:ext cx="212983" cy="161240"/>
          </a:xfrm>
          <a:prstGeom prst="triangl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总结与展望</a:t>
            </a:r>
            <a:endParaRPr lang="zh-CN" altLang="en-US" dirty="0"/>
          </a:p>
        </p:txBody>
      </p:sp>
      <p:sp>
        <p:nvSpPr>
          <p:cNvPr id="3" name="内容占位符 2"/>
          <p:cNvSpPr>
            <a:spLocks noGrp="1"/>
          </p:cNvSpPr>
          <p:nvPr>
            <p:ph idx="1"/>
          </p:nvPr>
        </p:nvSpPr>
        <p:spPr/>
        <p:txBody>
          <a:bodyPr/>
          <a:lstStyle/>
          <a:p>
            <a:r>
              <a:rPr lang="en-US" altLang="zh-CN" dirty="0" err="1" smtClean="0"/>
              <a:t>Topmetal</a:t>
            </a:r>
            <a:r>
              <a:rPr lang="zh-CN" altLang="en-US" dirty="0" smtClean="0"/>
              <a:t>要为具体的应用进行定制化开发</a:t>
            </a:r>
            <a:endParaRPr lang="en-US" altLang="zh-CN" dirty="0" smtClean="0"/>
          </a:p>
          <a:p>
            <a:r>
              <a:rPr lang="en-US" altLang="zh-CN" dirty="0" smtClean="0"/>
              <a:t>MAPS</a:t>
            </a:r>
            <a:r>
              <a:rPr lang="zh-CN" altLang="en-US" dirty="0" smtClean="0"/>
              <a:t>工艺国产化，以及更高的时间分辨能力能够为国内国际高能物理实验服务</a:t>
            </a:r>
            <a:endParaRPr lang="zh-CN" altLang="en-US" dirty="0"/>
          </a:p>
        </p:txBody>
      </p:sp>
      <p:sp>
        <p:nvSpPr>
          <p:cNvPr id="4" name="日期占位符 3"/>
          <p:cNvSpPr>
            <a:spLocks noGrp="1"/>
          </p:cNvSpPr>
          <p:nvPr>
            <p:ph type="dt" sz="half" idx="10"/>
          </p:nvPr>
        </p:nvSpPr>
        <p:spPr/>
        <p:txBody>
          <a:bodyPr/>
          <a:lstStyle/>
          <a:p>
            <a:r>
              <a:rPr lang="en-US" altLang="zh-CN" smtClean="0"/>
              <a:t>07/06/2015</a:t>
            </a:r>
            <a:endParaRPr lang="en-GB"/>
          </a:p>
        </p:txBody>
      </p:sp>
      <p:sp>
        <p:nvSpPr>
          <p:cNvPr id="5" name="页脚占位符 4"/>
          <p:cNvSpPr>
            <a:spLocks noGrp="1"/>
          </p:cNvSpPr>
          <p:nvPr>
            <p:ph type="ftr" sz="quarter" idx="11"/>
          </p:nvPr>
        </p:nvSpPr>
        <p:spPr/>
        <p:txBody>
          <a:bodyPr/>
          <a:lstStyle/>
          <a:p>
            <a:r>
              <a:rPr lang="en-GB" smtClean="0"/>
              <a:t>Ping Yang (CCNU &amp; CERN)</a:t>
            </a:r>
            <a:endParaRPr lang="en-GB"/>
          </a:p>
        </p:txBody>
      </p:sp>
      <p:sp>
        <p:nvSpPr>
          <p:cNvPr id="6" name="灯片编号占位符 5"/>
          <p:cNvSpPr>
            <a:spLocks noGrp="1"/>
          </p:cNvSpPr>
          <p:nvPr>
            <p:ph type="sldNum" sz="quarter" idx="12"/>
          </p:nvPr>
        </p:nvSpPr>
        <p:spPr/>
        <p:txBody>
          <a:bodyPr/>
          <a:lstStyle/>
          <a:p>
            <a:fld id="{DFB24407-8628-4F92-84F1-543C056FDBE5}" type="slidenum">
              <a:rPr lang="en-GB" smtClean="0"/>
              <a:pPr/>
              <a:t>28</a:t>
            </a:fld>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3" name="组合 32"/>
          <p:cNvGrpSpPr/>
          <p:nvPr/>
        </p:nvGrpSpPr>
        <p:grpSpPr bwMode="auto">
          <a:xfrm>
            <a:off x="0" y="1556844"/>
            <a:ext cx="9158289" cy="3155757"/>
            <a:chOff x="-32" y="1857364"/>
            <a:chExt cx="9158321" cy="2571769"/>
          </a:xfrm>
        </p:grpSpPr>
        <p:grpSp>
          <p:nvGrpSpPr>
            <p:cNvPr id="16387" name="组合 12"/>
            <p:cNvGrpSpPr/>
            <p:nvPr/>
          </p:nvGrpSpPr>
          <p:grpSpPr bwMode="auto">
            <a:xfrm>
              <a:off x="-32" y="2285991"/>
              <a:ext cx="9158321" cy="2143142"/>
              <a:chOff x="-21" y="2716811"/>
              <a:chExt cx="6000525" cy="1238286"/>
            </a:xfrm>
          </p:grpSpPr>
          <p:sp>
            <p:nvSpPr>
              <p:cNvPr id="14" name="矩形 13"/>
              <p:cNvSpPr/>
              <p:nvPr/>
            </p:nvSpPr>
            <p:spPr>
              <a:xfrm>
                <a:off x="-21" y="3804668"/>
                <a:ext cx="5991163" cy="150429"/>
              </a:xfrm>
              <a:prstGeom prst="rect">
                <a:avLst/>
              </a:prstGeom>
              <a:solidFill>
                <a:srgbClr val="3264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5" name="矩形 14"/>
              <p:cNvSpPr/>
              <p:nvPr/>
            </p:nvSpPr>
            <p:spPr>
              <a:xfrm>
                <a:off x="-21" y="2716811"/>
                <a:ext cx="5991163" cy="993380"/>
              </a:xfrm>
              <a:prstGeom prst="rect">
                <a:avLst/>
              </a:prstGeom>
              <a:solidFill>
                <a:srgbClr val="3264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6390" name="文本框 6"/>
              <p:cNvSpPr txBox="1">
                <a:spLocks noChangeArrowheads="1"/>
              </p:cNvSpPr>
              <p:nvPr/>
            </p:nvSpPr>
            <p:spPr bwMode="auto">
              <a:xfrm>
                <a:off x="-21" y="2961184"/>
                <a:ext cx="6000525" cy="405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lnSpc>
                    <a:spcPct val="125000"/>
                  </a:lnSpc>
                </a:pPr>
                <a:r>
                  <a:rPr lang="zh-CN" altLang="en-US" sz="4000" b="1" dirty="0" smtClean="0">
                    <a:solidFill>
                      <a:schemeClr val="bg1"/>
                    </a:solidFill>
                    <a:latin typeface="微软雅黑" panose="020B0503020204020204" charset="-122"/>
                    <a:ea typeface="微软雅黑" panose="020B0503020204020204" charset="-122"/>
                  </a:rPr>
                  <a:t>谢谢聆听</a:t>
                </a:r>
              </a:p>
            </p:txBody>
          </p:sp>
        </p:grpSp>
        <p:sp>
          <p:nvSpPr>
            <p:cNvPr id="32" name="矩形 31"/>
            <p:cNvSpPr/>
            <p:nvPr/>
          </p:nvSpPr>
          <p:spPr>
            <a:xfrm>
              <a:off x="-32" y="1857364"/>
              <a:ext cx="9144032" cy="260352"/>
            </a:xfrm>
            <a:prstGeom prst="rect">
              <a:avLst/>
            </a:prstGeom>
            <a:solidFill>
              <a:srgbClr val="3264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0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charset="-122"/>
                <a:ea typeface="微软雅黑" panose="020B0503020204020204" charset="-122"/>
                <a:cs typeface="微软雅黑" panose="020B0503020204020204" charset="-122"/>
                <a:sym typeface="+mn-ea"/>
              </a:rPr>
              <a:t>PLAC</a:t>
            </a:r>
            <a:r>
              <a:rPr lang="zh-CN" altLang="en-US" sz="2800" b="1" dirty="0">
                <a:latin typeface="微软雅黑" panose="020B0503020204020204" charset="-122"/>
                <a:ea typeface="微软雅黑" panose="020B0503020204020204" charset="-122"/>
                <a:cs typeface="微软雅黑" panose="020B0503020204020204" charset="-122"/>
                <a:sym typeface="+mn-ea"/>
              </a:rPr>
              <a:t>实验室：像素芯片系列</a:t>
            </a:r>
          </a:p>
        </p:txBody>
      </p:sp>
      <p:sp>
        <p:nvSpPr>
          <p:cNvPr id="7" name="矩形 6"/>
          <p:cNvSpPr/>
          <p:nvPr>
            <p:custDataLst>
              <p:tags r:id="rId1"/>
            </p:custDataLst>
          </p:nvPr>
        </p:nvSpPr>
        <p:spPr>
          <a:xfrm>
            <a:off x="755650" y="1297305"/>
            <a:ext cx="3587750" cy="4794885"/>
          </a:xfrm>
          <a:prstGeom prst="rect">
            <a:avLst/>
          </a:prstGeom>
          <a:noFill/>
          <a:ln w="190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 name="矩形 1"/>
          <p:cNvSpPr/>
          <p:nvPr>
            <p:custDataLst>
              <p:tags r:id="rId2"/>
            </p:custDataLst>
          </p:nvPr>
        </p:nvSpPr>
        <p:spPr>
          <a:xfrm>
            <a:off x="4932045" y="1297305"/>
            <a:ext cx="3587750" cy="4794885"/>
          </a:xfrm>
          <a:prstGeom prst="rect">
            <a:avLst/>
          </a:prstGeom>
          <a:noFill/>
          <a:ln w="190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 name="文本框 2"/>
          <p:cNvSpPr txBox="1"/>
          <p:nvPr/>
        </p:nvSpPr>
        <p:spPr>
          <a:xfrm>
            <a:off x="1691640" y="1155065"/>
            <a:ext cx="1591945" cy="574675"/>
          </a:xfrm>
          <a:prstGeom prst="rect">
            <a:avLst/>
          </a:prstGeom>
          <a:solidFill>
            <a:schemeClr val="accent1"/>
          </a:solidFill>
          <a:ln>
            <a:solidFill>
              <a:schemeClr val="accent1"/>
            </a:solidFill>
          </a:ln>
        </p:spPr>
        <p:txBody>
          <a:bodyPr wrap="square" rtlCol="0" anchor="ctr" anchorCtr="0">
            <a:noAutofit/>
          </a:bodyPr>
          <a:lstStyle/>
          <a:p>
            <a:pPr algn="ctr"/>
            <a:r>
              <a:rPr lang="en-US" b="1" dirty="0">
                <a:latin typeface="微软雅黑" panose="020B0503020204020204" charset="-122"/>
                <a:ea typeface="微软雅黑" panose="020B0503020204020204" charset="-122"/>
                <a:cs typeface="微软雅黑" panose="020B0503020204020204" charset="-122"/>
                <a:sym typeface="+mn-ea"/>
              </a:rPr>
              <a:t>Topmetal</a:t>
            </a:r>
            <a:endParaRPr lang="en-US" altLang="en-US" b="1" dirty="0">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899160" y="1844675"/>
            <a:ext cx="3316605" cy="1060450"/>
          </a:xfrm>
          <a:prstGeom prst="rect">
            <a:avLst/>
          </a:prstGeom>
          <a:noFill/>
        </p:spPr>
        <p:txBody>
          <a:bodyPr wrap="square" rtlCol="0" anchor="t">
            <a:spAutoFit/>
          </a:bodyPr>
          <a:lstStyle/>
          <a:p>
            <a:pPr marL="285750" indent="-285750" fontAlgn="auto">
              <a:lnSpc>
                <a:spcPct val="150000"/>
              </a:lnSpc>
              <a:buSzPct val="80000"/>
              <a:buFont typeface="Wingdings" panose="05000000000000000000" charset="0"/>
              <a:buChar char="l"/>
            </a:pPr>
            <a:r>
              <a:rPr lang="en-US" sz="1400" dirty="0">
                <a:latin typeface="微软雅黑" panose="020B0503020204020204" charset="-122"/>
                <a:ea typeface="微软雅黑" panose="020B0503020204020204" charset="-122"/>
                <a:cs typeface="微软雅黑" panose="020B0503020204020204" charset="-122"/>
                <a:sym typeface="+mn-ea"/>
              </a:rPr>
              <a:t>Topmetal</a:t>
            </a:r>
            <a:r>
              <a:rPr lang="zh-CN" altLang="en-US" sz="1400" dirty="0">
                <a:latin typeface="微软雅黑" panose="020B0503020204020204" charset="-122"/>
                <a:ea typeface="微软雅黑" panose="020B0503020204020204" charset="-122"/>
                <a:cs typeface="微软雅黑" panose="020B0503020204020204" charset="-122"/>
                <a:sym typeface="+mn-ea"/>
              </a:rPr>
              <a:t>系列芯片是基于</a:t>
            </a:r>
            <a:r>
              <a:rPr lang="en-US" altLang="zh-CN" sz="1400" dirty="0">
                <a:latin typeface="微软雅黑" panose="020B0503020204020204" charset="-122"/>
                <a:ea typeface="微软雅黑" panose="020B0503020204020204" charset="-122"/>
                <a:cs typeface="微软雅黑" panose="020B0503020204020204" charset="-122"/>
                <a:sym typeface="+mn-ea"/>
              </a:rPr>
              <a:t>CMOS</a:t>
            </a:r>
            <a:r>
              <a:rPr lang="zh-CN" altLang="en-US" sz="1400" dirty="0">
                <a:latin typeface="微软雅黑" panose="020B0503020204020204" charset="-122"/>
                <a:ea typeface="微软雅黑" panose="020B0503020204020204" charset="-122"/>
                <a:cs typeface="微软雅黑" panose="020B0503020204020204" charset="-122"/>
                <a:sym typeface="+mn-ea"/>
              </a:rPr>
              <a:t>集成电路工艺设计的可以用顶层金属直接收集空间荷的像素阵列芯片</a:t>
            </a:r>
          </a:p>
        </p:txBody>
      </p:sp>
      <p:pic>
        <p:nvPicPr>
          <p:cNvPr id="5" name="图片 4"/>
          <p:cNvPicPr>
            <a:picLocks noChangeAspect="1"/>
          </p:cNvPicPr>
          <p:nvPr>
            <p:custDataLst>
              <p:tags r:id="rId3"/>
            </p:custDataLst>
          </p:nvPr>
        </p:nvPicPr>
        <p:blipFill>
          <a:blip r:embed="rId8" cstate="print"/>
          <a:stretch>
            <a:fillRect/>
          </a:stretch>
        </p:blipFill>
        <p:spPr>
          <a:xfrm>
            <a:off x="971550" y="3140710"/>
            <a:ext cx="3174365" cy="2515870"/>
          </a:xfrm>
          <a:prstGeom prst="rect">
            <a:avLst/>
          </a:prstGeom>
          <a:noFill/>
          <a:ln w="9525">
            <a:noFill/>
          </a:ln>
        </p:spPr>
      </p:pic>
      <p:sp>
        <p:nvSpPr>
          <p:cNvPr id="6" name="文本框 5"/>
          <p:cNvSpPr txBox="1"/>
          <p:nvPr>
            <p:custDataLst>
              <p:tags r:id="rId4"/>
            </p:custDataLst>
          </p:nvPr>
        </p:nvSpPr>
        <p:spPr>
          <a:xfrm>
            <a:off x="5939790" y="1155065"/>
            <a:ext cx="1591945" cy="574675"/>
          </a:xfrm>
          <a:prstGeom prst="rect">
            <a:avLst/>
          </a:prstGeom>
          <a:solidFill>
            <a:schemeClr val="accent1"/>
          </a:solidFill>
          <a:ln>
            <a:solidFill>
              <a:schemeClr val="accent1"/>
            </a:solidFill>
          </a:ln>
        </p:spPr>
        <p:txBody>
          <a:bodyPr wrap="square" rtlCol="0" anchor="ctr" anchorCtr="0">
            <a:noAutofit/>
          </a:bodyPr>
          <a:lstStyle/>
          <a:p>
            <a:pPr algn="ctr"/>
            <a:r>
              <a:rPr lang="en-US" b="1" dirty="0">
                <a:latin typeface="微软雅黑" panose="020B0503020204020204" charset="-122"/>
                <a:ea typeface="微软雅黑" panose="020B0503020204020204" charset="-122"/>
                <a:cs typeface="微软雅黑" panose="020B0503020204020204" charset="-122"/>
                <a:sym typeface="+mn-ea"/>
              </a:rPr>
              <a:t>MIC</a:t>
            </a:r>
            <a:endParaRPr lang="en-US" altLang="en-US" b="1" dirty="0">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custDataLst>
              <p:tags r:id="rId5"/>
            </p:custDataLst>
          </p:nvPr>
        </p:nvSpPr>
        <p:spPr>
          <a:xfrm>
            <a:off x="5067935" y="1844675"/>
            <a:ext cx="3316605" cy="1060450"/>
          </a:xfrm>
          <a:prstGeom prst="rect">
            <a:avLst/>
          </a:prstGeom>
          <a:noFill/>
        </p:spPr>
        <p:txBody>
          <a:bodyPr wrap="square" rtlCol="0" anchor="t">
            <a:spAutoFit/>
          </a:bodyPr>
          <a:lstStyle/>
          <a:p>
            <a:pPr marL="285750" indent="-285750" fontAlgn="auto">
              <a:lnSpc>
                <a:spcPct val="150000"/>
              </a:lnSpc>
              <a:buSzPct val="80000"/>
              <a:buFont typeface="Wingdings" panose="05000000000000000000" charset="0"/>
              <a:buChar char="l"/>
            </a:pPr>
            <a:r>
              <a:rPr lang="en-US" sz="1400" dirty="0">
                <a:latin typeface="微软雅黑" panose="020B0503020204020204" charset="-122"/>
                <a:ea typeface="微软雅黑" panose="020B0503020204020204" charset="-122"/>
                <a:cs typeface="微软雅黑" panose="020B0503020204020204" charset="-122"/>
                <a:sym typeface="+mn-ea"/>
              </a:rPr>
              <a:t>MIC</a:t>
            </a:r>
            <a:r>
              <a:rPr lang="zh-CN" altLang="en-US" sz="1400" dirty="0">
                <a:latin typeface="微软雅黑" panose="020B0503020204020204" charset="-122"/>
                <a:ea typeface="微软雅黑" panose="020B0503020204020204" charset="-122"/>
                <a:cs typeface="微软雅黑" panose="020B0503020204020204" charset="-122"/>
                <a:sym typeface="+mn-ea"/>
              </a:rPr>
              <a:t>系列芯片</a:t>
            </a:r>
            <a:r>
              <a:rPr sz="1400" dirty="0">
                <a:latin typeface="微软雅黑" panose="020B0503020204020204" charset="-122"/>
                <a:ea typeface="微软雅黑" panose="020B0503020204020204" charset="-122"/>
                <a:cs typeface="微软雅黑" panose="020B0503020204020204" charset="-122"/>
                <a:sym typeface="+mn-ea"/>
              </a:rPr>
              <a:t>采用国际先进的MAPS芯片技术，</a:t>
            </a:r>
            <a:r>
              <a:rPr lang="zh-CN" sz="1400" dirty="0">
                <a:latin typeface="微软雅黑" panose="020B0503020204020204" charset="-122"/>
                <a:ea typeface="微软雅黑" panose="020B0503020204020204" charset="-122"/>
                <a:cs typeface="微软雅黑" panose="020B0503020204020204" charset="-122"/>
                <a:sym typeface="+mn-ea"/>
              </a:rPr>
              <a:t>由</a:t>
            </a:r>
            <a:r>
              <a:rPr lang="en-US" altLang="zh-CN" sz="1400" dirty="0">
                <a:latin typeface="微软雅黑" panose="020B0503020204020204" charset="-122"/>
                <a:ea typeface="微软雅黑" panose="020B0503020204020204" charset="-122"/>
                <a:cs typeface="微软雅黑" panose="020B0503020204020204" charset="-122"/>
                <a:sym typeface="+mn-ea"/>
              </a:rPr>
              <a:t>PLAC</a:t>
            </a:r>
            <a:r>
              <a:rPr lang="zh-CN" altLang="en-US" sz="1400" dirty="0">
                <a:latin typeface="微软雅黑" panose="020B0503020204020204" charset="-122"/>
                <a:ea typeface="微软雅黑" panose="020B0503020204020204" charset="-122"/>
                <a:cs typeface="微软雅黑" panose="020B0503020204020204" charset="-122"/>
                <a:sym typeface="+mn-ea"/>
              </a:rPr>
              <a:t>实验室发展的特殊</a:t>
            </a:r>
            <a:r>
              <a:rPr lang="en-US" altLang="zh-CN" sz="1400" dirty="0">
                <a:latin typeface="微软雅黑" panose="020B0503020204020204" charset="-122"/>
                <a:ea typeface="微软雅黑" panose="020B0503020204020204" charset="-122"/>
                <a:cs typeface="微软雅黑" panose="020B0503020204020204" charset="-122"/>
                <a:sym typeface="+mn-ea"/>
              </a:rPr>
              <a:t>MAPS</a:t>
            </a:r>
            <a:r>
              <a:rPr lang="zh-CN" altLang="en-US" sz="1400" dirty="0">
                <a:latin typeface="微软雅黑" panose="020B0503020204020204" charset="-122"/>
                <a:ea typeface="微软雅黑" panose="020B0503020204020204" charset="-122"/>
                <a:cs typeface="微软雅黑" panose="020B0503020204020204" charset="-122"/>
                <a:sym typeface="+mn-ea"/>
              </a:rPr>
              <a:t>芯片</a:t>
            </a:r>
          </a:p>
        </p:txBody>
      </p:sp>
      <p:sp>
        <p:nvSpPr>
          <p:cNvPr id="12" name="object 9"/>
          <p:cNvSpPr/>
          <p:nvPr>
            <p:custDataLst>
              <p:tags r:id="rId6"/>
            </p:custDataLst>
          </p:nvPr>
        </p:nvSpPr>
        <p:spPr>
          <a:xfrm>
            <a:off x="5067935" y="3213100"/>
            <a:ext cx="3308350" cy="2638425"/>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Topmetal</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sz="2800" b="1" dirty="0">
                <a:latin typeface="微软雅黑" panose="020B0503020204020204" charset="-122"/>
                <a:ea typeface="微软雅黑" panose="020B0503020204020204" charset="-122"/>
                <a:cs typeface="微软雅黑" panose="020B0503020204020204" charset="-122"/>
                <a:sym typeface="+mn-ea"/>
              </a:rPr>
              <a:t>低能X射线偏振探测器</a:t>
            </a:r>
          </a:p>
        </p:txBody>
      </p:sp>
      <p:sp>
        <p:nvSpPr>
          <p:cNvPr id="9" name="文本框 8"/>
          <p:cNvSpPr txBox="1"/>
          <p:nvPr/>
        </p:nvSpPr>
        <p:spPr>
          <a:xfrm>
            <a:off x="1043305" y="965835"/>
            <a:ext cx="7275830" cy="1437005"/>
          </a:xfrm>
          <a:prstGeom prst="rect">
            <a:avLst/>
          </a:prstGeom>
          <a:noFill/>
        </p:spPr>
        <p:txBody>
          <a:bodyPr wrap="square" rtlCol="0">
            <a:noAutofit/>
          </a:bodyPr>
          <a:lstStyle/>
          <a:p>
            <a:pPr marL="342900" indent="-342900">
              <a:lnSpc>
                <a:spcPct val="150000"/>
              </a:lnSpc>
              <a:buFont typeface="Wingdings" panose="05000000000000000000" pitchFamily="2" charset="2"/>
              <a:buChar char="l"/>
            </a:pPr>
            <a:r>
              <a:rPr lang="zh-CN" altLang="zh-CN" sz="1400" dirty="0">
                <a:latin typeface="微软雅黑" panose="020B0503020204020204" charset="-122"/>
                <a:ea typeface="微软雅黑" panose="020B0503020204020204" charset="-122"/>
                <a:sym typeface="+mn-ea"/>
              </a:rPr>
              <a:t>低能</a:t>
            </a:r>
            <a:r>
              <a:rPr lang="en-US" altLang="zh-CN" sz="1400" dirty="0">
                <a:latin typeface="微软雅黑" panose="020B0503020204020204" charset="-122"/>
                <a:ea typeface="微软雅黑" panose="020B0503020204020204" charset="-122"/>
                <a:sym typeface="+mn-ea"/>
              </a:rPr>
              <a:t>X</a:t>
            </a:r>
            <a:r>
              <a:rPr lang="zh-CN" altLang="zh-CN" sz="1400" dirty="0">
                <a:latin typeface="微软雅黑" panose="020B0503020204020204" charset="-122"/>
                <a:ea typeface="微软雅黑" panose="020B0503020204020204" charset="-122"/>
                <a:sym typeface="+mn-ea"/>
              </a:rPr>
              <a:t>射线偏振探测器（</a:t>
            </a:r>
            <a:r>
              <a:rPr lang="en-US" altLang="zh-CN" sz="1400" dirty="0">
                <a:latin typeface="微软雅黑" panose="020B0503020204020204" charset="-122"/>
                <a:ea typeface="微软雅黑" panose="020B0503020204020204" charset="-122"/>
                <a:sym typeface="+mn-ea"/>
              </a:rPr>
              <a:t>Low Energy X-ray Polarization Detector</a:t>
            </a:r>
            <a:r>
              <a:rPr lang="zh-CN" altLang="zh-CN" sz="1400" dirty="0">
                <a:latin typeface="微软雅黑" panose="020B0503020204020204" charset="-122"/>
                <a:ea typeface="微软雅黑" panose="020B0503020204020204" charset="-122"/>
                <a:sym typeface="+mn-ea"/>
              </a:rPr>
              <a:t>，简称</a:t>
            </a:r>
            <a:r>
              <a:rPr lang="en-US" altLang="zh-CN" sz="1400" dirty="0">
                <a:latin typeface="微软雅黑" panose="020B0503020204020204" charset="-122"/>
                <a:ea typeface="微软雅黑" panose="020B0503020204020204" charset="-122"/>
                <a:sym typeface="+mn-ea"/>
              </a:rPr>
              <a:t>LPD</a:t>
            </a:r>
            <a:r>
              <a:rPr lang="zh-CN" altLang="zh-CN" sz="1400" dirty="0">
                <a:latin typeface="微软雅黑" panose="020B0503020204020204" charset="-122"/>
                <a:ea typeface="微软雅黑" panose="020B0503020204020204" charset="-122"/>
                <a:sym typeface="+mn-ea"/>
              </a:rPr>
              <a:t>）是伽马暴偏振探测仪（</a:t>
            </a:r>
            <a:r>
              <a:rPr lang="en-US" altLang="zh-CN" sz="1400" dirty="0">
                <a:latin typeface="微软雅黑" panose="020B0503020204020204" charset="-122"/>
                <a:ea typeface="微软雅黑" panose="020B0503020204020204" charset="-122"/>
                <a:sym typeface="+mn-ea"/>
              </a:rPr>
              <a:t>POLAR-2</a:t>
            </a:r>
            <a:r>
              <a:rPr lang="zh-CN" altLang="zh-CN" sz="1400" dirty="0">
                <a:latin typeface="微软雅黑" panose="020B0503020204020204" charset="-122"/>
                <a:ea typeface="微软雅黑" panose="020B0503020204020204" charset="-122"/>
                <a:sym typeface="+mn-ea"/>
              </a:rPr>
              <a:t>）空间站探测设施的三种载荷之一。</a:t>
            </a:r>
            <a:endParaRPr lang="en-US" altLang="zh-CN" sz="1400" dirty="0">
              <a:latin typeface="微软雅黑" panose="020B0503020204020204" charset="-122"/>
              <a:ea typeface="微软雅黑" panose="020B0503020204020204" charset="-122"/>
            </a:endParaRPr>
          </a:p>
          <a:p>
            <a:pPr marL="342900" indent="-342900">
              <a:lnSpc>
                <a:spcPct val="150000"/>
              </a:lnSpc>
              <a:buFont typeface="Wingdings" panose="05000000000000000000" pitchFamily="2" charset="2"/>
              <a:buChar char="l"/>
            </a:pPr>
            <a:r>
              <a:rPr lang="en-US" altLang="zh-CN" sz="1400" dirty="0">
                <a:latin typeface="微软雅黑" panose="020B0503020204020204" charset="-122"/>
                <a:ea typeface="微软雅黑" panose="020B0503020204020204" charset="-122"/>
                <a:sym typeface="+mn-ea"/>
              </a:rPr>
              <a:t>LPD</a:t>
            </a:r>
            <a:r>
              <a:rPr lang="zh-CN" altLang="en-US" sz="1400" dirty="0">
                <a:latin typeface="微软雅黑" panose="020B0503020204020204" charset="-122"/>
                <a:ea typeface="微软雅黑" panose="020B0503020204020204" charset="-122"/>
                <a:sym typeface="+mn-ea"/>
              </a:rPr>
              <a:t>用于测量伽马暴本身及其极早期 </a:t>
            </a:r>
            <a:r>
              <a:rPr lang="en-US" altLang="zh-CN" sz="1400" dirty="0">
                <a:latin typeface="微软雅黑" panose="020B0503020204020204" charset="-122"/>
                <a:ea typeface="微软雅黑" panose="020B0503020204020204" charset="-122"/>
                <a:sym typeface="+mn-ea"/>
              </a:rPr>
              <a:t>X </a:t>
            </a:r>
            <a:r>
              <a:rPr lang="zh-CN" altLang="en-US" sz="1400" dirty="0">
                <a:latin typeface="微软雅黑" panose="020B0503020204020204" charset="-122"/>
                <a:ea typeface="微软雅黑" panose="020B0503020204020204" charset="-122"/>
                <a:sym typeface="+mn-ea"/>
              </a:rPr>
              <a:t>射线余辉的偏振，包括偏振度及偏振方向，开展伽马暴中心天体及辐射机制研究。</a:t>
            </a:r>
          </a:p>
        </p:txBody>
      </p:sp>
      <p:grpSp>
        <p:nvGrpSpPr>
          <p:cNvPr id="11" name="组合 5"/>
          <p:cNvGrpSpPr/>
          <p:nvPr/>
        </p:nvGrpSpPr>
        <p:grpSpPr bwMode="auto">
          <a:xfrm>
            <a:off x="796290" y="2541270"/>
            <a:ext cx="8061960" cy="4023123"/>
            <a:chOff x="2571097" y="2050311"/>
            <a:chExt cx="9196234" cy="4147137"/>
          </a:xfrm>
        </p:grpSpPr>
        <p:sp>
          <p:nvSpPr>
            <p:cNvPr id="13" name="文本框 2"/>
            <p:cNvSpPr txBox="1">
              <a:spLocks noChangeArrowheads="1"/>
            </p:cNvSpPr>
            <p:nvPr>
              <p:custDataLst>
                <p:tags r:id="rId2"/>
              </p:custDataLst>
            </p:nvPr>
          </p:nvSpPr>
          <p:spPr bwMode="auto">
            <a:xfrm>
              <a:off x="9796486" y="5879119"/>
              <a:ext cx="1970845" cy="316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9pPr>
            </a:lstStyle>
            <a:p>
              <a:pPr eaLnBrk="1" hangingPunct="1">
                <a:lnSpc>
                  <a:spcPct val="100000"/>
                </a:lnSpc>
                <a:spcBef>
                  <a:spcPct val="0"/>
                </a:spcBef>
                <a:buFontTx/>
                <a:buNone/>
              </a:pPr>
              <a:r>
                <a:rPr lang="zh-CN" altLang="en-US" sz="1400"/>
                <a:t>超新星和千新星</a:t>
              </a:r>
            </a:p>
          </p:txBody>
        </p:sp>
        <p:grpSp>
          <p:nvGrpSpPr>
            <p:cNvPr id="14" name="组合 4"/>
            <p:cNvGrpSpPr/>
            <p:nvPr/>
          </p:nvGrpSpPr>
          <p:grpSpPr bwMode="auto">
            <a:xfrm>
              <a:off x="2571097" y="2050311"/>
              <a:ext cx="8822194" cy="4147137"/>
              <a:chOff x="2571097" y="2050311"/>
              <a:chExt cx="8822194" cy="4147137"/>
            </a:xfrm>
          </p:grpSpPr>
          <p:sp>
            <p:nvSpPr>
              <p:cNvPr id="17" name="矩形 19"/>
              <p:cNvSpPr>
                <a:spLocks noChangeArrowheads="1"/>
              </p:cNvSpPr>
              <p:nvPr>
                <p:custDataLst>
                  <p:tags r:id="rId3"/>
                </p:custDataLst>
              </p:nvPr>
            </p:nvSpPr>
            <p:spPr bwMode="auto">
              <a:xfrm>
                <a:off x="4431012" y="2089679"/>
                <a:ext cx="1148954" cy="2286000"/>
              </a:xfrm>
              <a:prstGeom prst="rect">
                <a:avLst/>
              </a:prstGeom>
              <a:solidFill>
                <a:srgbClr val="1F0E04"/>
              </a:solidFill>
              <a:ln w="25400" algn="ctr">
                <a:solidFill>
                  <a:schemeClr val="bg1"/>
                </a:solidFill>
                <a:round/>
              </a:ln>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9pPr>
              </a:lstStyle>
              <a:p>
                <a:pPr eaLnBrk="1" hangingPunct="1">
                  <a:lnSpc>
                    <a:spcPct val="100000"/>
                  </a:lnSpc>
                  <a:spcBef>
                    <a:spcPct val="0"/>
                  </a:spcBef>
                  <a:buFontTx/>
                  <a:buNone/>
                </a:pPr>
                <a:endParaRPr lang="zh-CN" altLang="en-US" sz="1600" b="1">
                  <a:ea typeface="幼圆" panose="02010509060101010101" pitchFamily="49" charset="-122"/>
                  <a:sym typeface="Century Gothic" panose="020B0502020202020204" pitchFamily="34" charset="0"/>
                </a:endParaRPr>
              </a:p>
            </p:txBody>
          </p:sp>
          <p:grpSp>
            <p:nvGrpSpPr>
              <p:cNvPr id="18" name="组合 16"/>
              <p:cNvGrpSpPr/>
              <p:nvPr/>
            </p:nvGrpSpPr>
            <p:grpSpPr bwMode="auto">
              <a:xfrm>
                <a:off x="2821461" y="2050311"/>
                <a:ext cx="6893608" cy="2427067"/>
                <a:chOff x="-89" y="3008"/>
                <a:chExt cx="13818" cy="5613"/>
              </a:xfrm>
            </p:grpSpPr>
            <p:sp>
              <p:nvSpPr>
                <p:cNvPr id="27" name="矩形 19"/>
                <p:cNvSpPr>
                  <a:spLocks noChangeArrowheads="1"/>
                </p:cNvSpPr>
                <p:nvPr>
                  <p:custDataLst>
                    <p:tags r:id="rId20"/>
                  </p:custDataLst>
                </p:nvPr>
              </p:nvSpPr>
              <p:spPr bwMode="auto">
                <a:xfrm>
                  <a:off x="-89" y="3205"/>
                  <a:ext cx="2411" cy="5392"/>
                </a:xfrm>
                <a:prstGeom prst="rect">
                  <a:avLst/>
                </a:prstGeom>
                <a:solidFill>
                  <a:srgbClr val="1F0E04"/>
                </a:solidFill>
                <a:ln w="25400" algn="ctr">
                  <a:solidFill>
                    <a:schemeClr val="bg1"/>
                  </a:solidFill>
                  <a:round/>
                </a:ln>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9pPr>
                </a:lstStyle>
                <a:p>
                  <a:pPr eaLnBrk="1" hangingPunct="1">
                    <a:lnSpc>
                      <a:spcPct val="100000"/>
                    </a:lnSpc>
                    <a:spcBef>
                      <a:spcPct val="0"/>
                    </a:spcBef>
                    <a:buFontTx/>
                    <a:buNone/>
                  </a:pPr>
                  <a:endParaRPr lang="zh-CN" altLang="en-US" sz="1600" b="1">
                    <a:ea typeface="幼圆" panose="02010509060101010101" pitchFamily="49" charset="-122"/>
                    <a:sym typeface="Century Gothic" panose="020B0502020202020204" pitchFamily="34" charset="0"/>
                  </a:endParaRPr>
                </a:p>
              </p:txBody>
            </p:sp>
            <p:pic>
              <p:nvPicPr>
                <p:cNvPr id="28" name="Picture 6" descr="Details of Gamma Ray Burst GRB 130427A"/>
                <p:cNvPicPr>
                  <a:picLocks noChangeAspect="1" noChangeArrowheads="1"/>
                </p:cNvPicPr>
                <p:nvPr>
                  <p:custDataLst>
                    <p:tags r:id="rId21"/>
                  </p:custDataLst>
                </p:nvPr>
              </p:nvPicPr>
              <p:blipFill>
                <a:blip r:embed="rId26" cstate="print">
                  <a:extLst>
                    <a:ext uri="{28A0092B-C50C-407E-A947-70E740481C1C}">
                      <a14:useLocalDpi xmlns="" xmlns:a14="http://schemas.microsoft.com/office/drawing/2010/main" val="0"/>
                    </a:ext>
                  </a:extLst>
                </a:blip>
                <a:srcRect l="19948" t="-352" r="-37" b="352"/>
                <a:stretch>
                  <a:fillRect/>
                </a:stretch>
              </p:blipFill>
              <p:spPr bwMode="auto">
                <a:xfrm>
                  <a:off x="6066" y="3008"/>
                  <a:ext cx="7663" cy="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6" descr="http://sciencespot.co.uk/images/PSI25-gamma-ray-burst.jpg"/>
                <p:cNvPicPr>
                  <a:picLocks noChangeAspect="1" noChangeArrowheads="1"/>
                </p:cNvPicPr>
                <p:nvPr>
                  <p:custDataLst>
                    <p:tags r:id="rId22"/>
                  </p:custDataLst>
                </p:nvPr>
              </p:nvPicPr>
              <p:blipFill>
                <a:blip r:embed="rId27" cstate="print">
                  <a:extLst>
                    <a:ext uri="{28A0092B-C50C-407E-A947-70E740481C1C}">
                      <a14:useLocalDpi xmlns="" xmlns:a14="http://schemas.microsoft.com/office/drawing/2010/main" val="0"/>
                    </a:ext>
                  </a:extLst>
                </a:blip>
                <a:srcRect/>
                <a:stretch>
                  <a:fillRect/>
                </a:stretch>
              </p:blipFill>
              <p:spPr bwMode="auto">
                <a:xfrm>
                  <a:off x="89" y="3590"/>
                  <a:ext cx="1979" cy="2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 descr="http://i.space.com/images/i/000/031/406/i02/kilonova-first-step-gamma-ray-burst-model.jpg?1375556521"/>
                <p:cNvPicPr>
                  <a:picLocks noChangeAspect="1" noChangeArrowheads="1"/>
                </p:cNvPicPr>
                <p:nvPr>
                  <p:custDataLst>
                    <p:tags r:id="rId23"/>
                  </p:custDataLst>
                </p:nvPr>
              </p:nvPicPr>
              <p:blipFill>
                <a:blip r:embed="rId28" cstate="print">
                  <a:extLst>
                    <a:ext uri="{28A0092B-C50C-407E-A947-70E740481C1C}">
                      <a14:useLocalDpi xmlns="" xmlns:a14="http://schemas.microsoft.com/office/drawing/2010/main" val="0"/>
                    </a:ext>
                  </a:extLst>
                </a:blip>
                <a:srcRect/>
                <a:stretch>
                  <a:fillRect/>
                </a:stretch>
              </p:blipFill>
              <p:spPr bwMode="auto">
                <a:xfrm>
                  <a:off x="100" y="6469"/>
                  <a:ext cx="1966" cy="19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右大括号 28"/>
                <p:cNvSpPr/>
                <p:nvPr>
                  <p:custDataLst>
                    <p:tags r:id="rId24"/>
                  </p:custDataLst>
                </p:nvPr>
              </p:nvSpPr>
              <p:spPr bwMode="auto">
                <a:xfrm>
                  <a:off x="2169" y="4479"/>
                  <a:ext cx="687" cy="3565"/>
                </a:xfrm>
                <a:prstGeom prst="rightBrace">
                  <a:avLst>
                    <a:gd name="adj1" fmla="val 31712"/>
                    <a:gd name="adj2" fmla="val 48162"/>
                  </a:avLst>
                </a:prstGeom>
                <a:noFill/>
                <a:ln w="63500" algn="ctr">
                  <a:solidFill>
                    <a:srgbClr val="FF0000"/>
                  </a:solidFill>
                  <a:round/>
                </a:ln>
                <a:extLst>
                  <a:ext uri="{909E8E84-426E-40DD-AFC4-6F175D3DCCD1}">
                    <a14:hiddenFill xmlns=""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9pPr>
                </a:lstStyle>
                <a:p>
                  <a:pPr eaLnBrk="1" hangingPunct="1">
                    <a:lnSpc>
                      <a:spcPct val="100000"/>
                    </a:lnSpc>
                    <a:spcBef>
                      <a:spcPct val="0"/>
                    </a:spcBef>
                    <a:buFontTx/>
                    <a:buNone/>
                  </a:pPr>
                  <a:endParaRPr lang="zh-CN" altLang="en-US" sz="1600" b="1">
                    <a:ea typeface="幼圆" panose="02010509060101010101" pitchFamily="49" charset="-122"/>
                    <a:sym typeface="Century Gothic" panose="020B0502020202020204" pitchFamily="34" charset="0"/>
                  </a:endParaRPr>
                </a:p>
              </p:txBody>
            </p:sp>
          </p:grpSp>
          <p:sp>
            <p:nvSpPr>
              <p:cNvPr id="19" name="矩形 18"/>
              <p:cNvSpPr/>
              <p:nvPr>
                <p:custDataLst>
                  <p:tags r:id="rId4"/>
                </p:custDataLst>
              </p:nvPr>
            </p:nvSpPr>
            <p:spPr bwMode="auto">
              <a:xfrm>
                <a:off x="2917166" y="4064465"/>
                <a:ext cx="1042969" cy="284085"/>
              </a:xfrm>
              <a:prstGeom prst="rect">
                <a:avLst/>
              </a:prstGeom>
              <a:ln w="12700" cmpd="sng">
                <a:solidFill>
                  <a:schemeClr val="accent1">
                    <a:shade val="50000"/>
                  </a:schemeClr>
                </a:solidFill>
                <a:prstDash val="solid"/>
              </a:ln>
            </p:spPr>
            <p:txBody>
              <a:bodyPr>
                <a:spAutoFit/>
              </a:bodyPr>
              <a:lstStyle/>
              <a:p>
                <a:pPr>
                  <a:defRPr/>
                </a:pPr>
                <a:r>
                  <a:rPr lang="en-US" altLang="zh-CN" sz="1200" dirty="0">
                    <a:solidFill>
                      <a:schemeClr val="bg1"/>
                    </a:solidFill>
                    <a:latin typeface="Times New Roman" panose="02020603050405020304" pitchFamily="18" charset="0"/>
                    <a:cs typeface="Times New Roman" panose="02020603050405020304" pitchFamily="18" charset="0"/>
                  </a:rPr>
                  <a:t>Merger</a:t>
                </a:r>
              </a:p>
            </p:txBody>
          </p:sp>
          <p:pic>
            <p:nvPicPr>
              <p:cNvPr id="20" name="图片 4" descr="EAW5[](HJJEZYB(HBSIS}R9"/>
              <p:cNvPicPr>
                <a:picLocks noChangeAspect="1" noChangeArrowheads="1"/>
              </p:cNvPicPr>
              <p:nvPr>
                <p:custDataLst>
                  <p:tags r:id="rId5"/>
                </p:custDataLst>
              </p:nvPr>
            </p:nvPicPr>
            <p:blipFill>
              <a:blip r:embed="rId29" cstate="print">
                <a:extLst>
                  <a:ext uri="{28A0092B-C50C-407E-A947-70E740481C1C}">
                    <a14:useLocalDpi xmlns="" xmlns:a14="http://schemas.microsoft.com/office/drawing/2010/main" val="0"/>
                  </a:ext>
                </a:extLst>
              </a:blip>
              <a:srcRect/>
              <a:stretch>
                <a:fillRect/>
              </a:stretch>
            </p:blipFill>
            <p:spPr bwMode="auto">
              <a:xfrm>
                <a:off x="4498284" y="2124686"/>
                <a:ext cx="1019624" cy="1192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图片 12"/>
              <p:cNvPicPr>
                <a:picLocks noChangeAspect="1" noChangeArrowheads="1"/>
              </p:cNvPicPr>
              <p:nvPr>
                <p:custDataLst>
                  <p:tags r:id="rId6"/>
                </p:custDataLst>
              </p:nvPr>
            </p:nvPicPr>
            <p:blipFill>
              <a:blip r:embed="rId30" cstate="print">
                <a:extLst>
                  <a:ext uri="{28A0092B-C50C-407E-A947-70E740481C1C}">
                    <a14:useLocalDpi xmlns="" xmlns:a14="http://schemas.microsoft.com/office/drawing/2010/main" val="0"/>
                  </a:ext>
                </a:extLst>
              </a:blip>
              <a:srcRect/>
              <a:stretch>
                <a:fillRect/>
              </a:stretch>
            </p:blipFill>
            <p:spPr bwMode="auto">
              <a:xfrm>
                <a:off x="4488502" y="3351912"/>
                <a:ext cx="1019625" cy="1007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下箭头 21"/>
              <p:cNvSpPr/>
              <p:nvPr>
                <p:custDataLst>
                  <p:tags r:id="rId7"/>
                </p:custDataLst>
              </p:nvPr>
            </p:nvSpPr>
            <p:spPr>
              <a:xfrm rot="16200000">
                <a:off x="5433288" y="3153196"/>
                <a:ext cx="647739" cy="3270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23" name="文本框 35"/>
              <p:cNvSpPr txBox="1"/>
              <p:nvPr>
                <p:custDataLst>
                  <p:tags r:id="rId8"/>
                </p:custDataLst>
              </p:nvPr>
            </p:nvSpPr>
            <p:spPr>
              <a:xfrm>
                <a:off x="4571314" y="4064465"/>
                <a:ext cx="1044559" cy="284085"/>
              </a:xfrm>
              <a:prstGeom prst="rect">
                <a:avLst/>
              </a:prstGeom>
              <a:noFill/>
              <a:ln w="12700" cmpd="sng">
                <a:solidFill>
                  <a:schemeClr val="accent1">
                    <a:shade val="50000"/>
                  </a:schemeClr>
                </a:solidFill>
                <a:prstDash val="solid"/>
              </a:ln>
            </p:spPr>
            <p:style>
              <a:lnRef idx="2">
                <a:schemeClr val="dk1"/>
              </a:lnRef>
              <a:fillRef idx="1">
                <a:schemeClr val="lt1"/>
              </a:fillRef>
              <a:effectRef idx="0">
                <a:schemeClr val="dk1"/>
              </a:effectRef>
              <a:fontRef idx="minor">
                <a:schemeClr val="dk1"/>
              </a:fontRef>
            </p:style>
            <p:txBody>
              <a:bodyPr>
                <a:spAutoFit/>
              </a:bodyPr>
              <a:lstStyle/>
              <a:p>
                <a:pPr>
                  <a:defRPr/>
                </a:pPr>
                <a:r>
                  <a:rPr lang="en-US" altLang="zh-CN" sz="1200" dirty="0">
                    <a:solidFill>
                      <a:schemeClr val="bg1"/>
                    </a:solidFill>
                    <a:latin typeface="Times New Roman" panose="02020603050405020304" pitchFamily="18" charset="0"/>
                    <a:cs typeface="Times New Roman" panose="02020603050405020304" pitchFamily="18" charset="0"/>
                    <a:sym typeface="+mn-ea"/>
                  </a:rPr>
                  <a:t>Magnetar</a:t>
                </a:r>
                <a:endParaRPr lang="zh-CN" altLang="en-US" sz="1200" dirty="0">
                  <a:solidFill>
                    <a:schemeClr val="bg1"/>
                  </a:solidFill>
                </a:endParaRPr>
              </a:p>
            </p:txBody>
          </p:sp>
          <p:pic>
            <p:nvPicPr>
              <p:cNvPr id="24" name="图片 22"/>
              <p:cNvPicPr>
                <a:picLocks noChangeAspect="1" noChangeArrowheads="1"/>
              </p:cNvPicPr>
              <p:nvPr>
                <p:custDataLst>
                  <p:tags r:id="rId9"/>
                </p:custDataLst>
              </p:nvPr>
            </p:nvPicPr>
            <p:blipFill>
              <a:blip r:embed="rId31" cstate="print">
                <a:extLst>
                  <a:ext uri="{28A0092B-C50C-407E-A947-70E740481C1C}">
                    <a14:useLocalDpi xmlns="" xmlns:a14="http://schemas.microsoft.com/office/drawing/2010/main" val="0"/>
                  </a:ext>
                </a:extLst>
              </a:blip>
              <a:srcRect/>
              <a:stretch>
                <a:fillRect/>
              </a:stretch>
            </p:blipFill>
            <p:spPr bwMode="auto">
              <a:xfrm>
                <a:off x="5867353" y="4526993"/>
                <a:ext cx="2120820" cy="1512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图片 1"/>
              <p:cNvPicPr>
                <a:picLocks noChangeAspect="1" noChangeArrowheads="1"/>
              </p:cNvPicPr>
              <p:nvPr>
                <p:custDataLst>
                  <p:tags r:id="rId10"/>
                </p:custDataLst>
              </p:nvPr>
            </p:nvPicPr>
            <p:blipFill>
              <a:blip r:embed="rId32" cstate="print">
                <a:extLst>
                  <a:ext uri="{28A0092B-C50C-407E-A947-70E740481C1C}">
                    <a14:useLocalDpi xmlns="" xmlns:a14="http://schemas.microsoft.com/office/drawing/2010/main" val="0"/>
                  </a:ext>
                </a:extLst>
              </a:blip>
              <a:srcRect/>
              <a:stretch>
                <a:fillRect/>
              </a:stretch>
            </p:blipFill>
            <p:spPr bwMode="auto">
              <a:xfrm>
                <a:off x="2571097" y="4690599"/>
                <a:ext cx="1493144" cy="1171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图片 9"/>
              <p:cNvPicPr>
                <a:picLocks noChangeAspect="1" noChangeArrowheads="1"/>
              </p:cNvPicPr>
              <p:nvPr>
                <p:custDataLst>
                  <p:tags r:id="rId11"/>
                </p:custDataLst>
              </p:nvPr>
            </p:nvPicPr>
            <p:blipFill>
              <a:blip r:embed="rId33" cstate="print">
                <a:extLst>
                  <a:ext uri="{28A0092B-C50C-407E-A947-70E740481C1C}">
                    <a14:useLocalDpi xmlns="" xmlns:a14="http://schemas.microsoft.com/office/drawing/2010/main" val="0"/>
                  </a:ext>
                </a:extLst>
              </a:blip>
              <a:srcRect/>
              <a:stretch>
                <a:fillRect/>
              </a:stretch>
            </p:blipFill>
            <p:spPr bwMode="auto">
              <a:xfrm>
                <a:off x="9838387" y="4659773"/>
                <a:ext cx="1554904" cy="1136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图片 1"/>
              <p:cNvPicPr>
                <a:picLocks noChangeAspect="1" noChangeArrowheads="1"/>
              </p:cNvPicPr>
              <p:nvPr>
                <p:custDataLst>
                  <p:tags r:id="rId12"/>
                </p:custDataLst>
              </p:nvPr>
            </p:nvPicPr>
            <p:blipFill>
              <a:blip r:embed="rId34" cstate="print">
                <a:extLst>
                  <a:ext uri="{28A0092B-C50C-407E-A947-70E740481C1C}">
                    <a14:useLocalDpi xmlns="" xmlns:a14="http://schemas.microsoft.com/office/drawing/2010/main" val="0"/>
                  </a:ext>
                </a:extLst>
              </a:blip>
              <a:srcRect/>
              <a:stretch>
                <a:fillRect/>
              </a:stretch>
            </p:blipFill>
            <p:spPr bwMode="auto">
              <a:xfrm>
                <a:off x="7981579" y="4587112"/>
                <a:ext cx="1856808" cy="1292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2" descr="Fig. 1"/>
              <p:cNvPicPr>
                <a:picLocks noChangeAspect="1" noChangeArrowheads="1"/>
              </p:cNvPicPr>
              <p:nvPr>
                <p:custDataLst>
                  <p:tags r:id="rId13"/>
                </p:custDataLst>
              </p:nvPr>
            </p:nvPicPr>
            <p:blipFill>
              <a:blip r:embed="rId35" cstate="print">
                <a:extLst>
                  <a:ext uri="{28A0092B-C50C-407E-A947-70E740481C1C}">
                    <a14:useLocalDpi xmlns="" xmlns:a14="http://schemas.microsoft.com/office/drawing/2010/main" val="0"/>
                  </a:ext>
                </a:extLst>
              </a:blip>
              <a:srcRect/>
              <a:stretch>
                <a:fillRect/>
              </a:stretch>
            </p:blipFill>
            <p:spPr bwMode="auto">
              <a:xfrm>
                <a:off x="4399591" y="4659773"/>
                <a:ext cx="1296115" cy="1183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矩形 35"/>
              <p:cNvSpPr/>
              <p:nvPr>
                <p:custDataLst>
                  <p:tags r:id="rId14"/>
                </p:custDataLst>
              </p:nvPr>
            </p:nvSpPr>
            <p:spPr bwMode="auto">
              <a:xfrm>
                <a:off x="2944153" y="2145060"/>
                <a:ext cx="1042971" cy="284085"/>
              </a:xfrm>
              <a:prstGeom prst="rect">
                <a:avLst/>
              </a:prstGeom>
              <a:ln w="12700" cmpd="sng">
                <a:solidFill>
                  <a:schemeClr val="accent1">
                    <a:shade val="50000"/>
                  </a:schemeClr>
                </a:solidFill>
                <a:prstDash val="solid"/>
              </a:ln>
            </p:spPr>
            <p:txBody>
              <a:bodyPr>
                <a:spAutoFit/>
              </a:bodyPr>
              <a:lstStyle/>
              <a:p>
                <a:pPr>
                  <a:defRPr/>
                </a:pPr>
                <a:r>
                  <a:rPr lang="en-US" altLang="zh-CN" sz="1200" dirty="0">
                    <a:solidFill>
                      <a:schemeClr val="bg1"/>
                    </a:solidFill>
                    <a:latin typeface="Times New Roman" panose="02020603050405020304" pitchFamily="18" charset="0"/>
                    <a:cs typeface="Times New Roman" panose="02020603050405020304" pitchFamily="18" charset="0"/>
                  </a:rPr>
                  <a:t>Collapsar</a:t>
                </a:r>
              </a:p>
            </p:txBody>
          </p:sp>
          <p:sp>
            <p:nvSpPr>
              <p:cNvPr id="37" name="矩形 36"/>
              <p:cNvSpPr/>
              <p:nvPr>
                <p:custDataLst>
                  <p:tags r:id="rId15"/>
                </p:custDataLst>
              </p:nvPr>
            </p:nvSpPr>
            <p:spPr bwMode="auto">
              <a:xfrm>
                <a:off x="4449078" y="3051579"/>
                <a:ext cx="1157269" cy="284085"/>
              </a:xfrm>
              <a:prstGeom prst="rect">
                <a:avLst/>
              </a:prstGeom>
              <a:ln w="12700" cmpd="sng">
                <a:solidFill>
                  <a:schemeClr val="accent1">
                    <a:shade val="50000"/>
                  </a:schemeClr>
                </a:solidFill>
                <a:prstDash val="solid"/>
              </a:ln>
            </p:spPr>
            <p:txBody>
              <a:bodyPr>
                <a:spAutoFit/>
              </a:bodyPr>
              <a:lstStyle/>
              <a:p>
                <a:pPr>
                  <a:defRPr/>
                </a:pPr>
                <a:r>
                  <a:rPr lang="en-US" altLang="zh-CN" sz="1200" dirty="0">
                    <a:solidFill>
                      <a:schemeClr val="bg1"/>
                    </a:solidFill>
                    <a:latin typeface="Times New Roman" panose="02020603050405020304" pitchFamily="18" charset="0"/>
                    <a:cs typeface="Times New Roman" panose="02020603050405020304" pitchFamily="18" charset="0"/>
                  </a:rPr>
                  <a:t>Black Hole</a:t>
                </a:r>
              </a:p>
            </p:txBody>
          </p:sp>
          <p:sp>
            <p:nvSpPr>
              <p:cNvPr id="38" name="文本框 33"/>
              <p:cNvSpPr txBox="1">
                <a:spLocks noChangeArrowheads="1"/>
              </p:cNvSpPr>
              <p:nvPr>
                <p:custDataLst>
                  <p:tags r:id="rId16"/>
                </p:custDataLst>
              </p:nvPr>
            </p:nvSpPr>
            <p:spPr bwMode="auto">
              <a:xfrm>
                <a:off x="4285065" y="5879119"/>
                <a:ext cx="1469220" cy="316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9pPr>
              </a:lstStyle>
              <a:p>
                <a:pPr eaLnBrk="1" hangingPunct="1">
                  <a:lnSpc>
                    <a:spcPct val="100000"/>
                  </a:lnSpc>
                  <a:spcBef>
                    <a:spcPct val="0"/>
                  </a:spcBef>
                  <a:buFontTx/>
                  <a:buNone/>
                </a:pPr>
                <a:r>
                  <a:rPr lang="zh-CN" altLang="en-US" sz="1400" dirty="0"/>
                  <a:t>快速射电暴</a:t>
                </a:r>
              </a:p>
            </p:txBody>
          </p:sp>
          <p:sp>
            <p:nvSpPr>
              <p:cNvPr id="39" name="文本框 36"/>
              <p:cNvSpPr txBox="1">
                <a:spLocks noChangeArrowheads="1"/>
              </p:cNvSpPr>
              <p:nvPr>
                <p:custDataLst>
                  <p:tags r:id="rId17"/>
                </p:custDataLst>
              </p:nvPr>
            </p:nvSpPr>
            <p:spPr bwMode="auto">
              <a:xfrm>
                <a:off x="5932374" y="5881123"/>
                <a:ext cx="2191148" cy="31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9pPr>
              </a:lstStyle>
              <a:p>
                <a:pPr eaLnBrk="1" hangingPunct="1">
                  <a:lnSpc>
                    <a:spcPct val="100000"/>
                  </a:lnSpc>
                  <a:spcBef>
                    <a:spcPct val="0"/>
                  </a:spcBef>
                  <a:buFontTx/>
                  <a:buNone/>
                </a:pPr>
                <a:r>
                  <a:rPr lang="zh-CN" altLang="en-US" sz="1400" dirty="0"/>
                  <a:t>伽马暴和晚期耀发</a:t>
                </a:r>
              </a:p>
            </p:txBody>
          </p:sp>
          <p:sp>
            <p:nvSpPr>
              <p:cNvPr id="40" name="文本框 37"/>
              <p:cNvSpPr txBox="1">
                <a:spLocks noChangeArrowheads="1"/>
              </p:cNvSpPr>
              <p:nvPr>
                <p:custDataLst>
                  <p:tags r:id="rId18"/>
                </p:custDataLst>
              </p:nvPr>
            </p:nvSpPr>
            <p:spPr bwMode="auto">
              <a:xfrm>
                <a:off x="8123522" y="5879119"/>
                <a:ext cx="1469220" cy="316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9pPr>
              </a:lstStyle>
              <a:p>
                <a:pPr eaLnBrk="1" hangingPunct="1">
                  <a:lnSpc>
                    <a:spcPct val="100000"/>
                  </a:lnSpc>
                  <a:spcBef>
                    <a:spcPct val="0"/>
                  </a:spcBef>
                  <a:buFontTx/>
                  <a:buNone/>
                </a:pPr>
                <a:r>
                  <a:rPr lang="zh-CN" altLang="en-US" sz="1400"/>
                  <a:t>多波段余辉</a:t>
                </a:r>
              </a:p>
            </p:txBody>
          </p:sp>
          <p:sp>
            <p:nvSpPr>
              <p:cNvPr id="41" name="文本框 40"/>
              <p:cNvSpPr txBox="1">
                <a:spLocks noChangeArrowheads="1"/>
              </p:cNvSpPr>
              <p:nvPr>
                <p:custDataLst>
                  <p:tags r:id="rId19"/>
                </p:custDataLst>
              </p:nvPr>
            </p:nvSpPr>
            <p:spPr bwMode="auto">
              <a:xfrm>
                <a:off x="2842252" y="5879119"/>
                <a:ext cx="1469220" cy="316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9pPr>
              </a:lstStyle>
              <a:p>
                <a:pPr eaLnBrk="1" hangingPunct="1">
                  <a:lnSpc>
                    <a:spcPct val="100000"/>
                  </a:lnSpc>
                  <a:spcBef>
                    <a:spcPct val="0"/>
                  </a:spcBef>
                  <a:buFontTx/>
                  <a:buNone/>
                </a:pPr>
                <a:r>
                  <a:rPr lang="zh-CN" altLang="en-US" sz="1400" dirty="0"/>
                  <a:t>引力波</a:t>
                </a:r>
              </a:p>
            </p:txBody>
          </p:sp>
        </p:grpSp>
      </p:grpSp>
      <p:sp>
        <p:nvSpPr>
          <p:cNvPr id="42" name="矩形 41"/>
          <p:cNvSpPr/>
          <p:nvPr>
            <p:custDataLst>
              <p:tags r:id="rId1"/>
            </p:custDataLst>
          </p:nvPr>
        </p:nvSpPr>
        <p:spPr>
          <a:xfrm>
            <a:off x="535305" y="2402840"/>
            <a:ext cx="8202930" cy="4265930"/>
          </a:xfrm>
          <a:prstGeom prst="rect">
            <a:avLst/>
          </a:prstGeom>
          <a:noFill/>
          <a:ln w="190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Topmetal</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sz="2800" b="1" dirty="0">
                <a:latin typeface="微软雅黑" panose="020B0503020204020204" charset="-122"/>
                <a:ea typeface="微软雅黑" panose="020B0503020204020204" charset="-122"/>
                <a:cs typeface="微软雅黑" panose="020B0503020204020204" charset="-122"/>
                <a:sym typeface="+mn-ea"/>
              </a:rPr>
              <a:t>低能X射线偏振探测器</a:t>
            </a:r>
          </a:p>
        </p:txBody>
      </p:sp>
      <p:sp>
        <p:nvSpPr>
          <p:cNvPr id="7" name="矩形 6"/>
          <p:cNvSpPr/>
          <p:nvPr>
            <p:custDataLst>
              <p:tags r:id="rId1"/>
            </p:custDataLst>
          </p:nvPr>
        </p:nvSpPr>
        <p:spPr>
          <a:xfrm>
            <a:off x="623570" y="1068070"/>
            <a:ext cx="7867650" cy="3287395"/>
          </a:xfrm>
          <a:prstGeom prst="rect">
            <a:avLst/>
          </a:prstGeom>
          <a:noFill/>
          <a:ln w="190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5" name="图片 4"/>
          <p:cNvPicPr>
            <a:picLocks noChangeAspect="1"/>
          </p:cNvPicPr>
          <p:nvPr>
            <p:custDataLst>
              <p:tags r:id="rId2"/>
            </p:custDataLst>
          </p:nvPr>
        </p:nvPicPr>
        <p:blipFill>
          <a:blip r:embed="rId14" cstate="print"/>
          <a:stretch>
            <a:fillRect/>
          </a:stretch>
        </p:blipFill>
        <p:spPr>
          <a:xfrm>
            <a:off x="1037444" y="1718187"/>
            <a:ext cx="4683462" cy="1896676"/>
          </a:xfrm>
          <a:prstGeom prst="rect">
            <a:avLst/>
          </a:prstGeom>
        </p:spPr>
      </p:pic>
      <p:sp>
        <p:nvSpPr>
          <p:cNvPr id="13" name="圆角矩形 147"/>
          <p:cNvSpPr/>
          <p:nvPr>
            <p:custDataLst>
              <p:tags r:id="rId3"/>
            </p:custDataLst>
          </p:nvPr>
        </p:nvSpPr>
        <p:spPr>
          <a:xfrm>
            <a:off x="2783731" y="3677462"/>
            <a:ext cx="1338580" cy="602867"/>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a:solidFill>
                  <a:srgbClr val="FF0000"/>
                </a:solidFill>
              </a:rPr>
              <a:t>2019</a:t>
            </a:r>
          </a:p>
        </p:txBody>
      </p:sp>
      <p:sp>
        <p:nvSpPr>
          <p:cNvPr id="14" name="圆角矩形 148"/>
          <p:cNvSpPr/>
          <p:nvPr>
            <p:custDataLst>
              <p:tags r:id="rId4"/>
            </p:custDataLst>
          </p:nvPr>
        </p:nvSpPr>
        <p:spPr>
          <a:xfrm>
            <a:off x="4444891" y="3669434"/>
            <a:ext cx="1338580" cy="610896"/>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a:solidFill>
                  <a:srgbClr val="FF0000"/>
                </a:solidFill>
              </a:rPr>
              <a:t>2021</a:t>
            </a:r>
          </a:p>
        </p:txBody>
      </p:sp>
      <p:sp>
        <p:nvSpPr>
          <p:cNvPr id="2" name="圆角矩形 149"/>
          <p:cNvSpPr/>
          <p:nvPr>
            <p:custDataLst>
              <p:tags r:id="rId5"/>
            </p:custDataLst>
          </p:nvPr>
        </p:nvSpPr>
        <p:spPr>
          <a:xfrm>
            <a:off x="1122571" y="3677463"/>
            <a:ext cx="1338580" cy="610896"/>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a:solidFill>
                  <a:srgbClr val="FF0000"/>
                </a:solidFill>
              </a:rPr>
              <a:t>2014</a:t>
            </a:r>
          </a:p>
        </p:txBody>
      </p:sp>
      <p:sp>
        <p:nvSpPr>
          <p:cNvPr id="20" name="圆角矩形 160"/>
          <p:cNvSpPr/>
          <p:nvPr>
            <p:custDataLst>
              <p:tags r:id="rId6"/>
            </p:custDataLst>
          </p:nvPr>
        </p:nvSpPr>
        <p:spPr>
          <a:xfrm>
            <a:off x="6465300" y="3642128"/>
            <a:ext cx="1338580" cy="646017"/>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dirty="0">
                <a:solidFill>
                  <a:schemeClr val="accent2">
                    <a:lumMod val="75000"/>
                  </a:schemeClr>
                </a:solidFill>
              </a:rPr>
              <a:t>2023</a:t>
            </a:r>
          </a:p>
        </p:txBody>
      </p:sp>
      <p:cxnSp>
        <p:nvCxnSpPr>
          <p:cNvPr id="21" name="直接箭头连接符 20"/>
          <p:cNvCxnSpPr/>
          <p:nvPr>
            <p:custDataLst>
              <p:tags r:id="rId7"/>
            </p:custDataLst>
          </p:nvPr>
        </p:nvCxnSpPr>
        <p:spPr>
          <a:xfrm>
            <a:off x="5720906" y="2568392"/>
            <a:ext cx="500483" cy="0"/>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p:cNvSpPr txBox="1"/>
          <p:nvPr>
            <p:custDataLst>
              <p:tags r:id="rId8"/>
            </p:custDataLst>
          </p:nvPr>
        </p:nvSpPr>
        <p:spPr>
          <a:xfrm>
            <a:off x="6275263" y="2166572"/>
            <a:ext cx="1718655" cy="830997"/>
          </a:xfrm>
          <a:prstGeom prst="rect">
            <a:avLst/>
          </a:prstGeom>
          <a:noFill/>
        </p:spPr>
        <p:txBody>
          <a:bodyPr wrap="square" rtlCol="0">
            <a:spAutoFit/>
          </a:bodyPr>
          <a:lstStyle/>
          <a:p>
            <a:r>
              <a:rPr lang="en-US" altLang="zh-CN" sz="2400" b="1" dirty="0" err="1">
                <a:gradFill>
                  <a:gsLst>
                    <a:gs pos="0">
                      <a:srgbClr val="FECF40"/>
                    </a:gs>
                    <a:gs pos="100000">
                      <a:srgbClr val="846C21"/>
                    </a:gs>
                  </a:gsLst>
                  <a:lin scaled="0"/>
                </a:gradFill>
              </a:rPr>
              <a:t>Topmetal</a:t>
            </a:r>
            <a:r>
              <a:rPr lang="en-US" altLang="zh-CN" sz="2400" b="1" dirty="0">
                <a:gradFill>
                  <a:gsLst>
                    <a:gs pos="0">
                      <a:srgbClr val="FECF40"/>
                    </a:gs>
                    <a:gs pos="100000">
                      <a:srgbClr val="846C21"/>
                    </a:gs>
                  </a:gsLst>
                  <a:lin scaled="0"/>
                </a:gradFill>
              </a:rPr>
              <a:t>-L</a:t>
            </a:r>
          </a:p>
          <a:p>
            <a:r>
              <a:rPr lang="zh-CN" altLang="en-US" sz="2400" b="1" dirty="0">
                <a:gradFill>
                  <a:gsLst>
                    <a:gs pos="0">
                      <a:srgbClr val="FECF40"/>
                    </a:gs>
                    <a:gs pos="100000">
                      <a:srgbClr val="846C21"/>
                    </a:gs>
                  </a:gsLst>
                  <a:lin scaled="0"/>
                </a:gradFill>
              </a:rPr>
              <a:t>（</a:t>
            </a:r>
            <a:r>
              <a:rPr lang="en-US" altLang="zh-CN" sz="2400" b="1" dirty="0">
                <a:gradFill>
                  <a:gsLst>
                    <a:gs pos="0">
                      <a:srgbClr val="FECF40"/>
                    </a:gs>
                    <a:gs pos="100000">
                      <a:srgbClr val="846C21"/>
                    </a:gs>
                  </a:gsLst>
                  <a:lin scaled="0"/>
                </a:gradFill>
              </a:rPr>
              <a:t>LPD</a:t>
            </a:r>
            <a:r>
              <a:rPr lang="zh-CN" altLang="en-US" sz="2400" b="1" dirty="0">
                <a:gradFill>
                  <a:gsLst>
                    <a:gs pos="0">
                      <a:srgbClr val="FECF40"/>
                    </a:gs>
                    <a:gs pos="100000">
                      <a:srgbClr val="846C21"/>
                    </a:gs>
                  </a:gsLst>
                  <a:lin scaled="0"/>
                </a:gradFill>
              </a:rPr>
              <a:t>）</a:t>
            </a:r>
            <a:endParaRPr lang="en-US" altLang="zh-CN" sz="2400" b="1" dirty="0">
              <a:gradFill>
                <a:gsLst>
                  <a:gs pos="0">
                    <a:srgbClr val="FECF40"/>
                  </a:gs>
                  <a:gs pos="100000">
                    <a:srgbClr val="846C21"/>
                  </a:gs>
                </a:gsLst>
                <a:lin scaled="0"/>
              </a:gradFill>
            </a:endParaRPr>
          </a:p>
        </p:txBody>
      </p:sp>
      <p:sp>
        <p:nvSpPr>
          <p:cNvPr id="30" name="文本框 1"/>
          <p:cNvSpPr txBox="1">
            <a:spLocks noChangeArrowheads="1"/>
          </p:cNvSpPr>
          <p:nvPr>
            <p:custDataLst>
              <p:tags r:id="rId9"/>
            </p:custDataLst>
          </p:nvPr>
        </p:nvSpPr>
        <p:spPr bwMode="auto">
          <a:xfrm>
            <a:off x="528320" y="981075"/>
            <a:ext cx="7941310" cy="73723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L="342900" indent="-342900">
              <a:lnSpc>
                <a:spcPct val="150000"/>
              </a:lnSpc>
              <a:buFont typeface="Wingdings" panose="05000000000000000000" pitchFamily="2" charset="2"/>
              <a:buChar char="l"/>
              <a:defRPr sz="2000">
                <a:latin typeface="微软雅黑" panose="020B0503020204020204" charset="-122"/>
                <a:ea typeface="微软雅黑" panose="020B0503020204020204" charset="-122"/>
              </a:defRPr>
            </a:lvl1pPr>
          </a:lstStyle>
          <a:p>
            <a:pPr indent="342265" fontAlgn="auto"/>
            <a:r>
              <a:rPr lang="zh-CN" altLang="en-US" sz="1400" dirty="0"/>
              <a:t>华中师范大学相继研发</a:t>
            </a:r>
            <a:r>
              <a:rPr lang="en-US" altLang="zh-CN" sz="1400" dirty="0" err="1"/>
              <a:t>Topmetal</a:t>
            </a:r>
            <a:r>
              <a:rPr lang="zh-CN" altLang="en-US" sz="1400" dirty="0"/>
              <a:t>系列芯片，为</a:t>
            </a:r>
            <a:r>
              <a:rPr lang="en-US" altLang="zh-CN" sz="1400" dirty="0"/>
              <a:t>LPD</a:t>
            </a:r>
            <a:r>
              <a:rPr lang="zh-CN" altLang="en-US" sz="1400" dirty="0"/>
              <a:t>探测器优化的</a:t>
            </a:r>
            <a:r>
              <a:rPr lang="en-US" altLang="zh-CN" sz="1400" dirty="0" err="1"/>
              <a:t>Topmetal</a:t>
            </a:r>
            <a:r>
              <a:rPr lang="en-US" altLang="zh-CN" sz="1400" dirty="0"/>
              <a:t>-L</a:t>
            </a:r>
            <a:r>
              <a:rPr lang="zh-CN" altLang="en-US" sz="1400" dirty="0"/>
              <a:t>芯片预计于</a:t>
            </a:r>
            <a:r>
              <a:rPr lang="en-US" altLang="zh-CN" sz="1400" dirty="0"/>
              <a:t>4</a:t>
            </a:r>
            <a:r>
              <a:rPr lang="zh-CN" altLang="en-US" sz="1400" dirty="0"/>
              <a:t>月初提交流片。</a:t>
            </a:r>
          </a:p>
        </p:txBody>
      </p:sp>
      <p:pic>
        <p:nvPicPr>
          <p:cNvPr id="3" name="图片 2"/>
          <p:cNvPicPr>
            <a:picLocks noChangeAspect="1" noChangeArrowheads="1"/>
          </p:cNvPicPr>
          <p:nvPr>
            <p:custDataLst>
              <p:tags r:id="rId10"/>
            </p:custDataLst>
          </p:nvPr>
        </p:nvPicPr>
        <p:blipFill>
          <a:blip r:embed="rId15" cstate="print">
            <a:extLst>
              <a:ext uri="{28A0092B-C50C-407E-A947-70E740481C1C}">
                <a14:useLocalDpi xmlns="" xmlns:a14="http://schemas.microsoft.com/office/drawing/2010/main" val="0"/>
              </a:ext>
            </a:extLst>
          </a:blip>
          <a:srcRect/>
          <a:stretch>
            <a:fillRect/>
          </a:stretch>
        </p:blipFill>
        <p:spPr bwMode="auto">
          <a:xfrm>
            <a:off x="3121026" y="4556760"/>
            <a:ext cx="2599689" cy="2165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图片 3"/>
          <p:cNvPicPr>
            <a:picLocks noChangeAspect="1" noChangeArrowheads="1"/>
          </p:cNvPicPr>
          <p:nvPr>
            <p:custDataLst>
              <p:tags r:id="rId11"/>
            </p:custDataLst>
          </p:nvPr>
        </p:nvPicPr>
        <p:blipFill>
          <a:blip r:embed="rId16" cstate="print">
            <a:extLst>
              <a:ext uri="{28A0092B-C50C-407E-A947-70E740481C1C}">
                <a14:useLocalDpi xmlns="" xmlns:a14="http://schemas.microsoft.com/office/drawing/2010/main" val="0"/>
              </a:ext>
            </a:extLst>
          </a:blip>
          <a:srcRect/>
          <a:stretch>
            <a:fillRect/>
          </a:stretch>
        </p:blipFill>
        <p:spPr bwMode="auto">
          <a:xfrm>
            <a:off x="5868035" y="4581525"/>
            <a:ext cx="2481580" cy="176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文本框 3"/>
          <p:cNvSpPr txBox="1"/>
          <p:nvPr/>
        </p:nvSpPr>
        <p:spPr>
          <a:xfrm>
            <a:off x="899160" y="4582795"/>
            <a:ext cx="2199640" cy="1609090"/>
          </a:xfrm>
          <a:prstGeom prst="rect">
            <a:avLst/>
          </a:prstGeom>
          <a:noFill/>
        </p:spPr>
        <p:txBody>
          <a:bodyPr wrap="square" rtlCol="0" anchor="t">
            <a:noAutofit/>
          </a:bodyPr>
          <a:lstStyle/>
          <a:p>
            <a:pPr indent="-457200" fontAlgn="auto">
              <a:lnSpc>
                <a:spcPct val="150000"/>
              </a:lnSpc>
              <a:buFont typeface="Wingdings" panose="05000000000000000000" charset="0"/>
              <a:buChar char="l"/>
            </a:pPr>
            <a:r>
              <a:rPr lang="en-US" altLang="zh-CN" sz="1400" dirty="0" err="1">
                <a:latin typeface="微软雅黑" panose="020B0503020204020204" charset="-122"/>
                <a:ea typeface="微软雅黑" panose="020B0503020204020204" charset="-122"/>
                <a:cs typeface="微软雅黑" panose="020B0503020204020204" charset="-122"/>
                <a:sym typeface="+mn-ea"/>
              </a:rPr>
              <a:t>Topmetal</a:t>
            </a:r>
            <a:r>
              <a:rPr lang="en-US" altLang="zh-CN" sz="1400" dirty="0">
                <a:latin typeface="微软雅黑" panose="020B0503020204020204" charset="-122"/>
                <a:ea typeface="微软雅黑" panose="020B0503020204020204" charset="-122"/>
                <a:cs typeface="微软雅黑" panose="020B0503020204020204" charset="-122"/>
                <a:sym typeface="+mn-ea"/>
              </a:rPr>
              <a:t>-L</a:t>
            </a:r>
            <a:r>
              <a:rPr lang="zh-CN" altLang="en-US" sz="1400" dirty="0">
                <a:latin typeface="微软雅黑" panose="020B0503020204020204" charset="-122"/>
                <a:ea typeface="微软雅黑" panose="020B0503020204020204" charset="-122"/>
                <a:cs typeface="微软雅黑" panose="020B0503020204020204" charset="-122"/>
                <a:sym typeface="+mn-ea"/>
              </a:rPr>
              <a:t>芯片由数字扫描模块、像素结构、电平转换、读出</a:t>
            </a:r>
            <a:r>
              <a:rPr lang="en-US" altLang="zh-CN" sz="1400" dirty="0" err="1">
                <a:latin typeface="微软雅黑" panose="020B0503020204020204" charset="-122"/>
                <a:ea typeface="微软雅黑" panose="020B0503020204020204" charset="-122"/>
                <a:cs typeface="微软雅黑" panose="020B0503020204020204" charset="-122"/>
                <a:sym typeface="+mn-ea"/>
              </a:rPr>
              <a:t>Abuffer</a:t>
            </a:r>
            <a:r>
              <a:rPr lang="zh-CN" altLang="en-US" sz="1400" dirty="0">
                <a:latin typeface="微软雅黑" panose="020B0503020204020204" charset="-122"/>
                <a:ea typeface="微软雅黑" panose="020B0503020204020204" charset="-122"/>
                <a:cs typeface="微软雅黑" panose="020B0503020204020204" charset="-122"/>
                <a:sym typeface="+mn-ea"/>
              </a:rPr>
              <a:t>等组成。像素阵列以</a:t>
            </a:r>
            <a:r>
              <a:rPr lang="en-US" altLang="zh-CN" sz="1400" b="1" dirty="0">
                <a:solidFill>
                  <a:srgbClr val="FF0000"/>
                </a:solidFill>
                <a:latin typeface="微软雅黑" panose="020B0503020204020204" charset="-122"/>
                <a:ea typeface="微软雅黑" panose="020B0503020204020204" charset="-122"/>
                <a:cs typeface="微软雅黑" panose="020B0503020204020204" charset="-122"/>
                <a:sym typeface="+mn-ea"/>
              </a:rPr>
              <a:t>512</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列</a:t>
            </a:r>
            <a:r>
              <a:rPr lang="en-US" altLang="zh-CN" sz="1400" b="1" dirty="0">
                <a:solidFill>
                  <a:srgbClr val="FF0000"/>
                </a:solidFill>
                <a:latin typeface="微软雅黑" panose="020B0503020204020204" charset="-122"/>
                <a:ea typeface="微软雅黑" panose="020B0503020204020204" charset="-122"/>
                <a:cs typeface="微软雅黑" panose="020B0503020204020204" charset="-122"/>
                <a:sym typeface="+mn-ea"/>
              </a:rPr>
              <a:t> x 356</a:t>
            </a:r>
            <a:r>
              <a:rPr lang="zh-CN" altLang="en-US" sz="1400" dirty="0">
                <a:latin typeface="微软雅黑" panose="020B0503020204020204" charset="-122"/>
                <a:ea typeface="微软雅黑" panose="020B0503020204020204" charset="-122"/>
                <a:cs typeface="微软雅黑" panose="020B0503020204020204" charset="-122"/>
                <a:sym typeface="+mn-ea"/>
              </a:rPr>
              <a:t>行排布，数字读出模块以</a:t>
            </a:r>
            <a:r>
              <a:rPr lang="en-US" altLang="zh-CN" sz="1400" dirty="0">
                <a:latin typeface="微软雅黑" panose="020B0503020204020204" charset="-122"/>
                <a:ea typeface="微软雅黑" panose="020B0503020204020204" charset="-122"/>
                <a:cs typeface="微软雅黑" panose="020B0503020204020204" charset="-122"/>
                <a:sym typeface="+mn-ea"/>
              </a:rPr>
              <a:t>L</a:t>
            </a:r>
            <a:r>
              <a:rPr lang="zh-CN" altLang="en-US" sz="1400" dirty="0">
                <a:latin typeface="微软雅黑" panose="020B0503020204020204" charset="-122"/>
                <a:ea typeface="微软雅黑" panose="020B0503020204020204" charset="-122"/>
                <a:cs typeface="微软雅黑" panose="020B0503020204020204" charset="-122"/>
                <a:sym typeface="+mn-ea"/>
              </a:rPr>
              <a:t>型半包围。</a:t>
            </a:r>
          </a:p>
        </p:txBody>
      </p:sp>
      <p:sp>
        <p:nvSpPr>
          <p:cNvPr id="6" name="矩形 5"/>
          <p:cNvSpPr/>
          <p:nvPr>
            <p:custDataLst>
              <p:tags r:id="rId12"/>
            </p:custDataLst>
          </p:nvPr>
        </p:nvSpPr>
        <p:spPr>
          <a:xfrm>
            <a:off x="622935" y="4375150"/>
            <a:ext cx="7868285" cy="2377440"/>
          </a:xfrm>
          <a:prstGeom prst="rect">
            <a:avLst/>
          </a:prstGeom>
          <a:noFill/>
          <a:ln w="190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Topmetal</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sz="2800" b="1" dirty="0">
                <a:latin typeface="微软雅黑" panose="020B0503020204020204" charset="-122"/>
                <a:ea typeface="微软雅黑" panose="020B0503020204020204" charset="-122"/>
                <a:cs typeface="微软雅黑" panose="020B0503020204020204" charset="-122"/>
                <a:sym typeface="+mn-ea"/>
              </a:rPr>
              <a:t>低能X射线偏振探测器</a:t>
            </a:r>
          </a:p>
        </p:txBody>
      </p:sp>
      <p:sp>
        <p:nvSpPr>
          <p:cNvPr id="42" name="矩形 41"/>
          <p:cNvSpPr/>
          <p:nvPr>
            <p:custDataLst>
              <p:tags r:id="rId1"/>
            </p:custDataLst>
          </p:nvPr>
        </p:nvSpPr>
        <p:spPr>
          <a:xfrm>
            <a:off x="607060" y="1035050"/>
            <a:ext cx="8188325" cy="5673090"/>
          </a:xfrm>
          <a:prstGeom prst="rect">
            <a:avLst/>
          </a:prstGeom>
          <a:noFill/>
          <a:ln w="190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2" name="图片 1"/>
          <p:cNvPicPr>
            <a:picLocks noChangeAspect="1"/>
          </p:cNvPicPr>
          <p:nvPr>
            <p:custDataLst>
              <p:tags r:id="rId2"/>
            </p:custDataLst>
          </p:nvPr>
        </p:nvPicPr>
        <p:blipFill rotWithShape="1">
          <a:blip r:embed="rId18" cstate="screen"/>
          <a:srcRect/>
          <a:stretch>
            <a:fillRect/>
          </a:stretch>
        </p:blipFill>
        <p:spPr>
          <a:xfrm>
            <a:off x="971550" y="1144270"/>
            <a:ext cx="2216785" cy="1646555"/>
          </a:xfrm>
          <a:prstGeom prst="rect">
            <a:avLst/>
          </a:prstGeom>
        </p:spPr>
      </p:pic>
      <p:pic>
        <p:nvPicPr>
          <p:cNvPr id="3" name="图片 2"/>
          <p:cNvPicPr>
            <a:picLocks noChangeAspect="1"/>
          </p:cNvPicPr>
          <p:nvPr>
            <p:custDataLst>
              <p:tags r:id="rId3"/>
            </p:custDataLst>
          </p:nvPr>
        </p:nvPicPr>
        <p:blipFill rotWithShape="1">
          <a:blip r:embed="rId19" cstate="print">
            <a:extLst>
              <a:ext uri="{28A0092B-C50C-407E-A947-70E740481C1C}">
                <a14:useLocalDpi xmlns="" xmlns:a14="http://schemas.microsoft.com/office/drawing/2010/main" val="0"/>
              </a:ext>
            </a:extLst>
          </a:blip>
          <a:srcRect l="5689" t="9560" b="6164"/>
          <a:stretch>
            <a:fillRect/>
          </a:stretch>
        </p:blipFill>
        <p:spPr>
          <a:xfrm>
            <a:off x="827624" y="3932980"/>
            <a:ext cx="3514045" cy="2281339"/>
          </a:xfrm>
          <a:prstGeom prst="rect">
            <a:avLst/>
          </a:prstGeom>
        </p:spPr>
      </p:pic>
      <p:sp>
        <p:nvSpPr>
          <p:cNvPr id="4" name="矩形 3"/>
          <p:cNvSpPr/>
          <p:nvPr>
            <p:custDataLst>
              <p:tags r:id="rId4"/>
            </p:custDataLst>
          </p:nvPr>
        </p:nvSpPr>
        <p:spPr>
          <a:xfrm>
            <a:off x="1187490" y="6165505"/>
            <a:ext cx="2811043" cy="460375"/>
          </a:xfrm>
          <a:prstGeom prst="rect">
            <a:avLst/>
          </a:prstGeom>
        </p:spPr>
        <p:txBody>
          <a:bodyPr wrap="square">
            <a:spAutoFit/>
          </a:bodyPr>
          <a:lstStyle/>
          <a:p>
            <a:r>
              <a:rPr lang="zh-CN" altLang="en-US" sz="1200" dirty="0">
                <a:latin typeface="微软雅黑" panose="020B0503020204020204" charset="-122"/>
                <a:ea typeface="微软雅黑" panose="020B0503020204020204" charset="-122"/>
                <a:cs typeface="微软雅黑" panose="020B0503020204020204" charset="-122"/>
                <a:sym typeface="+mn-ea"/>
              </a:rPr>
              <a:t>利用</a:t>
            </a:r>
            <a:r>
              <a:rPr lang="zh-CN" altLang="zh-CN" sz="1200" dirty="0">
                <a:latin typeface="微软雅黑" panose="020B0503020204020204" charset="-122"/>
                <a:ea typeface="微软雅黑" panose="020B0503020204020204" charset="-122"/>
                <a:cs typeface="微软雅黑" panose="020B0503020204020204" charset="-122"/>
              </a:rPr>
              <a:t>Topmetal</a:t>
            </a:r>
            <a:r>
              <a:rPr lang="en-US" altLang="zh-CN" sz="1200" dirty="0">
                <a:latin typeface="微软雅黑" panose="020B0503020204020204" charset="-122"/>
                <a:ea typeface="微软雅黑" panose="020B0503020204020204" charset="-122"/>
                <a:cs typeface="微软雅黑" panose="020B0503020204020204" charset="-122"/>
              </a:rPr>
              <a:t>-M2 </a:t>
            </a:r>
            <a:r>
              <a:rPr lang="zh-CN" altLang="en-US" sz="1200" dirty="0">
                <a:latin typeface="微软雅黑" panose="020B0503020204020204" charset="-122"/>
                <a:ea typeface="微软雅黑" panose="020B0503020204020204" charset="-122"/>
                <a:cs typeface="微软雅黑" panose="020B0503020204020204" charset="-122"/>
              </a:rPr>
              <a:t>获得的</a:t>
            </a:r>
            <a:r>
              <a:rPr lang="en-US" altLang="zh-CN" sz="1200" dirty="0">
                <a:latin typeface="微软雅黑" panose="020B0503020204020204" charset="-122"/>
                <a:ea typeface="微软雅黑" panose="020B0503020204020204" charset="-122"/>
                <a:cs typeface="微软雅黑" panose="020B0503020204020204" charset="-122"/>
              </a:rPr>
              <a:t>5.9KeV</a:t>
            </a:r>
            <a:r>
              <a:rPr lang="zh-CN" altLang="en-US" sz="1200" dirty="0">
                <a:latin typeface="微软雅黑" panose="020B0503020204020204" charset="-122"/>
                <a:ea typeface="微软雅黑" panose="020B0503020204020204" charset="-122"/>
                <a:cs typeface="微软雅黑" panose="020B0503020204020204" charset="-122"/>
                <a:sym typeface="+mn-ea"/>
              </a:rPr>
              <a:t>软</a:t>
            </a:r>
            <a:r>
              <a:rPr lang="en-US" altLang="zh-CN" sz="1200" dirty="0">
                <a:latin typeface="微软雅黑" panose="020B0503020204020204" charset="-122"/>
                <a:ea typeface="微软雅黑" panose="020B0503020204020204" charset="-122"/>
                <a:cs typeface="微软雅黑" panose="020B0503020204020204" charset="-122"/>
                <a:sym typeface="+mn-ea"/>
              </a:rPr>
              <a:t>X</a:t>
            </a:r>
            <a:r>
              <a:rPr lang="zh-CN" altLang="en-US" sz="1200" dirty="0">
                <a:latin typeface="微软雅黑" panose="020B0503020204020204" charset="-122"/>
                <a:ea typeface="微软雅黑" panose="020B0503020204020204" charset="-122"/>
                <a:cs typeface="微软雅黑" panose="020B0503020204020204" charset="-122"/>
                <a:sym typeface="+mn-ea"/>
              </a:rPr>
              <a:t>射线光电子径迹</a:t>
            </a:r>
          </a:p>
        </p:txBody>
      </p:sp>
      <p:sp>
        <p:nvSpPr>
          <p:cNvPr id="5" name="矩形 4"/>
          <p:cNvSpPr/>
          <p:nvPr>
            <p:custDataLst>
              <p:tags r:id="rId5"/>
            </p:custDataLst>
          </p:nvPr>
        </p:nvSpPr>
        <p:spPr>
          <a:xfrm>
            <a:off x="971550" y="2790825"/>
            <a:ext cx="2710815" cy="1014730"/>
          </a:xfrm>
          <a:prstGeom prst="rect">
            <a:avLst/>
          </a:prstGeom>
        </p:spPr>
        <p:txBody>
          <a:bodyPr wrap="square">
            <a:spAutoFit/>
          </a:bodyPr>
          <a:lstStyle/>
          <a:p>
            <a:r>
              <a:rPr lang="en-US" altLang="zh-CN" sz="1200" dirty="0">
                <a:latin typeface="微软雅黑" panose="020B0503020204020204" charset="-122"/>
                <a:ea typeface="微软雅黑" panose="020B0503020204020204" charset="-122"/>
                <a:cs typeface="微软雅黑" panose="020B0503020204020204" charset="-122"/>
              </a:rPr>
              <a:t>M2</a:t>
            </a:r>
            <a:r>
              <a:rPr lang="zh-CN" altLang="en-US" sz="1200" dirty="0">
                <a:latin typeface="微软雅黑" panose="020B0503020204020204" charset="-122"/>
                <a:ea typeface="微软雅黑" panose="020B0503020204020204" charset="-122"/>
                <a:cs typeface="微软雅黑" panose="020B0503020204020204" charset="-122"/>
              </a:rPr>
              <a:t>大尺寸：    </a:t>
            </a:r>
            <a:r>
              <a:rPr lang="en-US" altLang="zh-CN" sz="1200" dirty="0">
                <a:latin typeface="微软雅黑" panose="020B0503020204020204" charset="-122"/>
                <a:ea typeface="微软雅黑" panose="020B0503020204020204" charset="-122"/>
                <a:cs typeface="微软雅黑" panose="020B0503020204020204" charset="-122"/>
              </a:rPr>
              <a:t>19 mm * 24 mm;</a:t>
            </a:r>
          </a:p>
          <a:p>
            <a:r>
              <a:rPr lang="zh-CN" altLang="en-US" sz="1200" dirty="0">
                <a:latin typeface="微软雅黑" panose="020B0503020204020204" charset="-122"/>
                <a:ea typeface="微软雅黑" panose="020B0503020204020204" charset="-122"/>
                <a:cs typeface="微软雅黑" panose="020B0503020204020204" charset="-122"/>
              </a:rPr>
              <a:t>像素阵列：</a:t>
            </a:r>
            <a:r>
              <a:rPr lang="en-US" altLang="zh-CN" sz="1200" dirty="0">
                <a:solidFill>
                  <a:srgbClr val="FF0000"/>
                </a:solidFill>
                <a:latin typeface="微软雅黑" panose="020B0503020204020204" charset="-122"/>
                <a:ea typeface="微软雅黑" panose="020B0503020204020204" charset="-122"/>
                <a:cs typeface="微软雅黑" panose="020B0503020204020204" charset="-122"/>
              </a:rPr>
              <a:t>400 * 512;</a:t>
            </a:r>
          </a:p>
          <a:p>
            <a:r>
              <a:rPr lang="zh-CN" altLang="en-US" sz="1200" dirty="0">
                <a:latin typeface="微软雅黑" panose="020B0503020204020204" charset="-122"/>
                <a:ea typeface="微软雅黑" panose="020B0503020204020204" charset="-122"/>
                <a:cs typeface="微软雅黑" panose="020B0503020204020204" charset="-122"/>
              </a:rPr>
              <a:t>像素尺寸：</a:t>
            </a:r>
            <a:r>
              <a:rPr lang="en-US" altLang="zh-CN" sz="1200" dirty="0">
                <a:latin typeface="微软雅黑" panose="020B0503020204020204" charset="-122"/>
                <a:ea typeface="微软雅黑" panose="020B0503020204020204" charset="-122"/>
                <a:cs typeface="微软雅黑" panose="020B0503020204020204" charset="-122"/>
              </a:rPr>
              <a:t>45μm * 45 </a:t>
            </a:r>
            <a:r>
              <a:rPr lang="en-US" altLang="zh-CN" sz="1200" dirty="0" err="1">
                <a:latin typeface="微软雅黑" panose="020B0503020204020204" charset="-122"/>
                <a:ea typeface="微软雅黑" panose="020B0503020204020204" charset="-122"/>
                <a:cs typeface="微软雅黑" panose="020B0503020204020204" charset="-122"/>
              </a:rPr>
              <a:t>μm</a:t>
            </a:r>
            <a:r>
              <a:rPr lang="en-US" altLang="zh-CN" sz="1200" dirty="0">
                <a:latin typeface="微软雅黑" panose="020B0503020204020204" charset="-122"/>
                <a:ea typeface="微软雅黑" panose="020B0503020204020204" charset="-122"/>
                <a:cs typeface="微软雅黑" panose="020B0503020204020204" charset="-122"/>
              </a:rPr>
              <a:t>;</a:t>
            </a:r>
          </a:p>
          <a:p>
            <a:r>
              <a:rPr lang="zh-CN" altLang="en-US" sz="1200" dirty="0">
                <a:latin typeface="微软雅黑" panose="020B0503020204020204" charset="-122"/>
                <a:ea typeface="微软雅黑" panose="020B0503020204020204" charset="-122"/>
                <a:cs typeface="微软雅黑" panose="020B0503020204020204" charset="-122"/>
              </a:rPr>
              <a:t>等效电荷噪声（</a:t>
            </a:r>
            <a:r>
              <a:rPr lang="en-US" altLang="zh-CN" sz="1200" dirty="0">
                <a:latin typeface="微软雅黑" panose="020B0503020204020204" charset="-122"/>
                <a:ea typeface="微软雅黑" panose="020B0503020204020204" charset="-122"/>
                <a:cs typeface="微软雅黑" panose="020B0503020204020204" charset="-122"/>
              </a:rPr>
              <a:t>ENC</a:t>
            </a:r>
            <a:r>
              <a:rPr lang="zh-CN" altLang="en-US" sz="1200" dirty="0">
                <a:latin typeface="微软雅黑" panose="020B0503020204020204" charset="-122"/>
                <a:ea typeface="微软雅黑" panose="020B0503020204020204" charset="-122"/>
                <a:cs typeface="微软雅黑" panose="020B0503020204020204" charset="-122"/>
              </a:rPr>
              <a:t>）</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约</a:t>
            </a:r>
            <a:r>
              <a:rPr lang="en-US" altLang="zh-CN" sz="1200" dirty="0">
                <a:latin typeface="微软雅黑" panose="020B0503020204020204" charset="-122"/>
                <a:ea typeface="微软雅黑" panose="020B0503020204020204" charset="-122"/>
                <a:cs typeface="微软雅黑" panose="020B0503020204020204" charset="-122"/>
              </a:rPr>
              <a:t>20e- </a:t>
            </a:r>
            <a:r>
              <a:rPr lang="zh-CN" altLang="en-US" sz="1200" dirty="0">
                <a:latin typeface="微软雅黑" panose="020B0503020204020204" charset="-122"/>
                <a:ea typeface="微软雅黑" panose="020B0503020204020204" charset="-122"/>
                <a:cs typeface="微软雅黑" panose="020B0503020204020204" charset="-122"/>
              </a:rPr>
              <a:t>。</a:t>
            </a:r>
            <a:endParaRPr lang="en-US" altLang="zh-CN" sz="1200" dirty="0">
              <a:latin typeface="微软雅黑" panose="020B0503020204020204" charset="-122"/>
              <a:ea typeface="微软雅黑" panose="020B0503020204020204" charset="-122"/>
              <a:cs typeface="微软雅黑" panose="020B0503020204020204" charset="-122"/>
            </a:endParaRPr>
          </a:p>
          <a:p>
            <a:r>
              <a:rPr lang="zh-CN" altLang="en-US" sz="1200" dirty="0">
                <a:latin typeface="微软雅黑" panose="020B0503020204020204" charset="-122"/>
                <a:ea typeface="微软雅黑" panose="020B0503020204020204" charset="-122"/>
                <a:cs typeface="微软雅黑" panose="020B0503020204020204" charset="-122"/>
              </a:rPr>
              <a:t>功耗：</a:t>
            </a:r>
            <a:r>
              <a:rPr lang="en-US" altLang="zh-CN" sz="1200" dirty="0">
                <a:latin typeface="微软雅黑" panose="020B0503020204020204" charset="-122"/>
                <a:ea typeface="微软雅黑" panose="020B0503020204020204" charset="-122"/>
                <a:cs typeface="微软雅黑" panose="020B0503020204020204" charset="-122"/>
              </a:rPr>
              <a:t>0.73W(1.5V</a:t>
            </a:r>
            <a:r>
              <a:rPr lang="zh-CN" altLang="en-US" sz="1200" dirty="0">
                <a:latin typeface="微软雅黑" panose="020B0503020204020204" charset="-122"/>
                <a:ea typeface="微软雅黑" panose="020B0503020204020204" charset="-122"/>
                <a:cs typeface="微软雅黑" panose="020B0503020204020204" charset="-122"/>
              </a:rPr>
              <a:t>工作电压</a:t>
            </a:r>
            <a:r>
              <a:rPr lang="en-US" altLang="zh-CN" sz="1200" dirty="0">
                <a:latin typeface="微软雅黑" panose="020B0503020204020204" charset="-122"/>
                <a:ea typeface="微软雅黑" panose="020B0503020204020204" charset="-122"/>
                <a:cs typeface="微软雅黑" panose="020B0503020204020204" charset="-122"/>
              </a:rPr>
              <a:t>)</a:t>
            </a:r>
          </a:p>
        </p:txBody>
      </p:sp>
      <p:sp>
        <p:nvSpPr>
          <p:cNvPr id="6" name="文本框 1"/>
          <p:cNvSpPr txBox="1">
            <a:spLocks noChangeArrowheads="1"/>
          </p:cNvSpPr>
          <p:nvPr>
            <p:custDataLst>
              <p:tags r:id="rId6"/>
            </p:custDataLst>
          </p:nvPr>
        </p:nvSpPr>
        <p:spPr bwMode="auto">
          <a:xfrm>
            <a:off x="3563620" y="1052195"/>
            <a:ext cx="5257165" cy="55308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L="342900" indent="-342900">
              <a:lnSpc>
                <a:spcPct val="150000"/>
              </a:lnSpc>
              <a:buFont typeface="Wingdings" panose="05000000000000000000" pitchFamily="2" charset="2"/>
              <a:buChar char="l"/>
              <a:defRPr sz="2000">
                <a:latin typeface="微软雅黑" panose="020B0503020204020204" charset="-122"/>
                <a:ea typeface="微软雅黑" panose="020B0503020204020204" charset="-122"/>
              </a:defRPr>
            </a:lvl1pPr>
          </a:lstStyle>
          <a:p>
            <a:r>
              <a:rPr lang="en-US" altLang="zh-CN" dirty="0" err="1"/>
              <a:t>Topmetal</a:t>
            </a:r>
            <a:r>
              <a:rPr lang="en-US" altLang="zh-CN" dirty="0"/>
              <a:t>-M</a:t>
            </a:r>
            <a:r>
              <a:rPr lang="zh-CN" altLang="en-US" dirty="0"/>
              <a:t>结合气体探测器测量</a:t>
            </a:r>
          </a:p>
        </p:txBody>
      </p:sp>
      <p:pic>
        <p:nvPicPr>
          <p:cNvPr id="7" name="图片 6"/>
          <p:cNvPicPr>
            <a:picLocks noChangeAspect="1"/>
          </p:cNvPicPr>
          <p:nvPr>
            <p:custDataLst>
              <p:tags r:id="rId7"/>
            </p:custDataLst>
          </p:nvPr>
        </p:nvPicPr>
        <p:blipFill>
          <a:blip r:embed="rId20" cstate="print"/>
          <a:stretch>
            <a:fillRect/>
          </a:stretch>
        </p:blipFill>
        <p:spPr>
          <a:xfrm>
            <a:off x="3779692" y="1629027"/>
            <a:ext cx="2227724" cy="1409044"/>
          </a:xfrm>
          <a:prstGeom prst="rect">
            <a:avLst/>
          </a:prstGeom>
        </p:spPr>
      </p:pic>
      <p:sp>
        <p:nvSpPr>
          <p:cNvPr id="8" name="矩形 7"/>
          <p:cNvSpPr/>
          <p:nvPr>
            <p:custDataLst>
              <p:tags r:id="rId8"/>
            </p:custDataLst>
          </p:nvPr>
        </p:nvSpPr>
        <p:spPr>
          <a:xfrm>
            <a:off x="3635320" y="3351253"/>
            <a:ext cx="2166620" cy="460375"/>
          </a:xfrm>
          <a:prstGeom prst="rect">
            <a:avLst/>
          </a:prstGeom>
        </p:spPr>
        <p:txBody>
          <a:bodyPr wrap="none">
            <a:spAutoFit/>
          </a:bodyPr>
          <a:lstStyle/>
          <a:p>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气体：</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rPr>
              <a:t>He+70%DME , 1</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 </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rPr>
              <a:t>atm</a:t>
            </a:r>
          </a:p>
          <a:p>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倍增器：</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rPr>
              <a:t>GMCP    </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流气式</a:t>
            </a:r>
          </a:p>
        </p:txBody>
      </p:sp>
      <p:pic>
        <p:nvPicPr>
          <p:cNvPr id="12" name="图片 11"/>
          <p:cNvPicPr>
            <a:picLocks noChangeAspect="1"/>
          </p:cNvPicPr>
          <p:nvPr>
            <p:custDataLst>
              <p:tags r:id="rId9"/>
            </p:custDataLst>
          </p:nvPr>
        </p:nvPicPr>
        <p:blipFill rotWithShape="1">
          <a:blip r:embed="rId21" cstate="print">
            <a:extLst>
              <a:ext uri="{28A0092B-C50C-407E-A947-70E740481C1C}">
                <a14:useLocalDpi xmlns="" xmlns:a14="http://schemas.microsoft.com/office/drawing/2010/main" val="0"/>
              </a:ext>
            </a:extLst>
          </a:blip>
          <a:srcRect t="9506" r="9220" b="3211"/>
          <a:stretch>
            <a:fillRect/>
          </a:stretch>
        </p:blipFill>
        <p:spPr>
          <a:xfrm>
            <a:off x="6138816" y="1557005"/>
            <a:ext cx="2301428" cy="2143477"/>
          </a:xfrm>
          <a:prstGeom prst="rect">
            <a:avLst/>
          </a:prstGeom>
        </p:spPr>
      </p:pic>
      <p:sp>
        <p:nvSpPr>
          <p:cNvPr id="32" name="矩形 31"/>
          <p:cNvSpPr/>
          <p:nvPr>
            <p:custDataLst>
              <p:tags r:id="rId10"/>
            </p:custDataLst>
          </p:nvPr>
        </p:nvSpPr>
        <p:spPr>
          <a:xfrm>
            <a:off x="6876252" y="1839211"/>
            <a:ext cx="1800493" cy="307777"/>
          </a:xfrm>
          <a:prstGeom prst="rect">
            <a:avLst/>
          </a:prstGeom>
        </p:spPr>
        <p:txBody>
          <a:bodyPr wrap="none">
            <a:spAutoFit/>
          </a:bodyPr>
          <a:lstStyle/>
          <a:p>
            <a:r>
              <a:rPr lang="zh-CN" altLang="en-US" sz="1400" dirty="0">
                <a:solidFill>
                  <a:srgbClr val="FF0000"/>
                </a:solidFill>
              </a:rPr>
              <a:t>能量分辨率：</a:t>
            </a:r>
            <a:r>
              <a:rPr lang="en-US" altLang="zh-CN" sz="1400" dirty="0">
                <a:solidFill>
                  <a:srgbClr val="FF0000"/>
                </a:solidFill>
              </a:rPr>
              <a:t>22.88%</a:t>
            </a:r>
            <a:endParaRPr lang="zh-CN" altLang="en-US" sz="1400" dirty="0">
              <a:solidFill>
                <a:srgbClr val="FF0000"/>
              </a:solidFill>
            </a:endParaRPr>
          </a:p>
        </p:txBody>
      </p:sp>
      <p:sp>
        <p:nvSpPr>
          <p:cNvPr id="34" name="矩形 33"/>
          <p:cNvSpPr/>
          <p:nvPr>
            <p:custDataLst>
              <p:tags r:id="rId11"/>
            </p:custDataLst>
          </p:nvPr>
        </p:nvSpPr>
        <p:spPr>
          <a:xfrm>
            <a:off x="3707723" y="3075690"/>
            <a:ext cx="2292350" cy="275590"/>
          </a:xfrm>
          <a:prstGeom prst="rect">
            <a:avLst/>
          </a:prstGeom>
        </p:spPr>
        <p:txBody>
          <a:bodyPr wrap="none">
            <a:spAutoFit/>
          </a:bodyPr>
          <a:lstStyle/>
          <a:p>
            <a:r>
              <a:rPr lang="en-US" altLang="zh-CN" sz="1200" dirty="0" err="1">
                <a:latin typeface="微软雅黑" panose="020B0503020204020204" charset="-122"/>
                <a:ea typeface="微软雅黑" panose="020B0503020204020204" charset="-122"/>
                <a:cs typeface="微软雅黑" panose="020B0503020204020204" charset="-122"/>
              </a:rPr>
              <a:t>Topmetal</a:t>
            </a:r>
            <a:r>
              <a:rPr lang="en-US" altLang="zh-CN" sz="1200" dirty="0">
                <a:latin typeface="微软雅黑" panose="020B0503020204020204" charset="-122"/>
                <a:ea typeface="微软雅黑" panose="020B0503020204020204" charset="-122"/>
                <a:cs typeface="微软雅黑" panose="020B0503020204020204" charset="-122"/>
              </a:rPr>
              <a:t>-M</a:t>
            </a:r>
            <a:r>
              <a:rPr lang="zh-CN" altLang="en-US" sz="1200" dirty="0">
                <a:latin typeface="微软雅黑" panose="020B0503020204020204" charset="-122"/>
                <a:ea typeface="微软雅黑" panose="020B0503020204020204" charset="-122"/>
                <a:cs typeface="微软雅黑" panose="020B0503020204020204" charset="-122"/>
              </a:rPr>
              <a:t>安装到气体腔室内</a:t>
            </a:r>
          </a:p>
        </p:txBody>
      </p:sp>
      <p:sp>
        <p:nvSpPr>
          <p:cNvPr id="43" name="矩形 42"/>
          <p:cNvSpPr/>
          <p:nvPr>
            <p:custDataLst>
              <p:tags r:id="rId12"/>
            </p:custDataLst>
          </p:nvPr>
        </p:nvSpPr>
        <p:spPr>
          <a:xfrm>
            <a:off x="6833710" y="3700855"/>
            <a:ext cx="1136650" cy="306705"/>
          </a:xfrm>
          <a:prstGeom prst="rect">
            <a:avLst/>
          </a:prstGeom>
        </p:spPr>
        <p:txBody>
          <a:bodyPr wrap="none">
            <a:spAutoFit/>
          </a:bodyPr>
          <a:lstStyle/>
          <a:p>
            <a:pPr indent="266700" algn="just">
              <a:spcAft>
                <a:spcPts val="0"/>
              </a:spcAft>
            </a:pPr>
            <a:r>
              <a:rPr lang="en-US" altLang="zh-CN" sz="1400" kern="100" baseline="30000" dirty="0">
                <a:latin typeface="微软雅黑" panose="020B0503020204020204" charset="-122"/>
                <a:ea typeface="微软雅黑" panose="020B0503020204020204" charset="-122"/>
                <a:cs typeface="微软雅黑" panose="020B0503020204020204" charset="-122"/>
              </a:rPr>
              <a:t>55</a:t>
            </a:r>
            <a:r>
              <a:rPr lang="en-US" altLang="zh-CN" sz="1400" kern="100" dirty="0">
                <a:latin typeface="微软雅黑" panose="020B0503020204020204" charset="-122"/>
                <a:ea typeface="微软雅黑" panose="020B0503020204020204" charset="-122"/>
                <a:cs typeface="微软雅黑" panose="020B0503020204020204" charset="-122"/>
              </a:rPr>
              <a:t>Fe</a:t>
            </a:r>
            <a:r>
              <a:rPr lang="zh-CN" altLang="zh-CN" sz="1400" kern="100" dirty="0">
                <a:latin typeface="微软雅黑" panose="020B0503020204020204" charset="-122"/>
                <a:ea typeface="微软雅黑" panose="020B0503020204020204" charset="-122"/>
                <a:cs typeface="微软雅黑" panose="020B0503020204020204" charset="-122"/>
              </a:rPr>
              <a:t>能谱</a:t>
            </a:r>
          </a:p>
        </p:txBody>
      </p:sp>
      <p:pic>
        <p:nvPicPr>
          <p:cNvPr id="44" name="图片 43"/>
          <p:cNvPicPr>
            <a:picLocks noChangeAspect="1"/>
          </p:cNvPicPr>
          <p:nvPr>
            <p:custDataLst>
              <p:tags r:id="rId13"/>
            </p:custDataLst>
          </p:nvPr>
        </p:nvPicPr>
        <p:blipFill>
          <a:blip r:embed="rId22" cstate="print">
            <a:extLst>
              <a:ext uri="{28A0092B-C50C-407E-A947-70E740481C1C}">
                <a14:useLocalDpi xmlns="" xmlns:a14="http://schemas.microsoft.com/office/drawing/2010/main" val="0"/>
              </a:ext>
            </a:extLst>
          </a:blip>
          <a:stretch>
            <a:fillRect/>
          </a:stretch>
        </p:blipFill>
        <p:spPr>
          <a:xfrm>
            <a:off x="4715510" y="4077335"/>
            <a:ext cx="1943735" cy="1489710"/>
          </a:xfrm>
          <a:prstGeom prst="rect">
            <a:avLst/>
          </a:prstGeom>
        </p:spPr>
      </p:pic>
      <p:pic>
        <p:nvPicPr>
          <p:cNvPr id="45" name="图片 44"/>
          <p:cNvPicPr>
            <a:picLocks noChangeAspect="1"/>
          </p:cNvPicPr>
          <p:nvPr>
            <p:custDataLst>
              <p:tags r:id="rId14"/>
            </p:custDataLst>
          </p:nvPr>
        </p:nvPicPr>
        <p:blipFill>
          <a:blip r:embed="rId23" cstate="print">
            <a:extLst>
              <a:ext uri="{28A0092B-C50C-407E-A947-70E740481C1C}">
                <a14:useLocalDpi xmlns="" xmlns:a14="http://schemas.microsoft.com/office/drawing/2010/main" val="0"/>
              </a:ext>
            </a:extLst>
          </a:blip>
          <a:stretch>
            <a:fillRect/>
          </a:stretch>
        </p:blipFill>
        <p:spPr>
          <a:xfrm>
            <a:off x="6738620" y="4077335"/>
            <a:ext cx="1938020" cy="1485265"/>
          </a:xfrm>
          <a:prstGeom prst="rect">
            <a:avLst/>
          </a:prstGeom>
        </p:spPr>
      </p:pic>
      <p:sp>
        <p:nvSpPr>
          <p:cNvPr id="46" name="矩形 45"/>
          <p:cNvSpPr/>
          <p:nvPr>
            <p:custDataLst>
              <p:tags r:id="rId15"/>
            </p:custDataLst>
          </p:nvPr>
        </p:nvSpPr>
        <p:spPr>
          <a:xfrm>
            <a:off x="4715510" y="5767070"/>
            <a:ext cx="1943735" cy="521970"/>
          </a:xfrm>
          <a:prstGeom prst="rect">
            <a:avLst/>
          </a:prstGeom>
        </p:spPr>
        <p:txBody>
          <a:bodyPr wrap="square">
            <a:spAutoFit/>
          </a:bodyPr>
          <a:lstStyle/>
          <a:p>
            <a:r>
              <a:rPr lang="zh-CN" altLang="en-US" sz="1400" dirty="0">
                <a:latin typeface="微软雅黑" panose="020B0503020204020204" charset="-122"/>
                <a:ea typeface="微软雅黑" panose="020B0503020204020204" charset="-122"/>
                <a:cs typeface="微软雅黑" panose="020B0503020204020204" charset="-122"/>
              </a:rPr>
              <a:t>全偏</a:t>
            </a:r>
            <a:r>
              <a:rPr lang="en-US" altLang="zh-CN" sz="1400" dirty="0">
                <a:latin typeface="微软雅黑" panose="020B0503020204020204" charset="-122"/>
                <a:ea typeface="微软雅黑" panose="020B0503020204020204" charset="-122"/>
                <a:cs typeface="微软雅黑" panose="020B0503020204020204" charset="-122"/>
              </a:rPr>
              <a:t>X</a:t>
            </a:r>
            <a:r>
              <a:rPr lang="zh-CN" altLang="en-US" sz="1400" dirty="0">
                <a:latin typeface="微软雅黑" panose="020B0503020204020204" charset="-122"/>
                <a:ea typeface="微软雅黑" panose="020B0503020204020204" charset="-122"/>
                <a:cs typeface="微软雅黑" panose="020B0503020204020204" charset="-122"/>
              </a:rPr>
              <a:t>射线调制曲线</a:t>
            </a:r>
            <a:r>
              <a:rPr lang="en-US" altLang="zh-CN" sz="1400" dirty="0">
                <a:latin typeface="微软雅黑" panose="020B0503020204020204" charset="-122"/>
                <a:ea typeface="微软雅黑" panose="020B0503020204020204" charset="-122"/>
                <a:cs typeface="微软雅黑" panose="020B0503020204020204" charset="-122"/>
              </a:rPr>
              <a:t>(5.4 keV)</a:t>
            </a:r>
          </a:p>
        </p:txBody>
      </p:sp>
      <p:sp>
        <p:nvSpPr>
          <p:cNvPr id="47" name="文本框 46"/>
          <p:cNvSpPr txBox="1"/>
          <p:nvPr>
            <p:custDataLst>
              <p:tags r:id="rId16"/>
            </p:custDataLst>
          </p:nvPr>
        </p:nvSpPr>
        <p:spPr>
          <a:xfrm>
            <a:off x="6804025" y="5797550"/>
            <a:ext cx="1868805" cy="414020"/>
          </a:xfrm>
          <a:prstGeom prst="rect">
            <a:avLst/>
          </a:prstGeom>
          <a:noFill/>
        </p:spPr>
        <p:txBody>
          <a:bodyPr wrap="square" rtlCol="0">
            <a:noAutofit/>
          </a:bodyPr>
          <a:lstStyle/>
          <a:p>
            <a:r>
              <a:rPr lang="zh-CN" altLang="en-US" sz="1400" dirty="0">
                <a:latin typeface="微软雅黑" panose="020B0503020204020204" charset="-122"/>
                <a:ea typeface="微软雅黑" panose="020B0503020204020204" charset="-122"/>
                <a:cs typeface="微软雅黑" panose="020B0503020204020204" charset="-122"/>
              </a:rPr>
              <a:t>无偏</a:t>
            </a:r>
            <a:r>
              <a:rPr lang="en-US" altLang="zh-CN" sz="1400" dirty="0">
                <a:latin typeface="微软雅黑" panose="020B0503020204020204" charset="-122"/>
                <a:ea typeface="微软雅黑" panose="020B0503020204020204" charset="-122"/>
                <a:cs typeface="微软雅黑" panose="020B0503020204020204" charset="-122"/>
              </a:rPr>
              <a:t>X</a:t>
            </a:r>
            <a:r>
              <a:rPr lang="zh-CN" altLang="en-US" sz="1400" dirty="0">
                <a:latin typeface="微软雅黑" panose="020B0503020204020204" charset="-122"/>
                <a:ea typeface="微软雅黑" panose="020B0503020204020204" charset="-122"/>
                <a:cs typeface="微软雅黑" panose="020B0503020204020204" charset="-122"/>
              </a:rPr>
              <a:t>射线调制曲线</a:t>
            </a:r>
            <a:r>
              <a:rPr lang="en-US" altLang="zh-CN" sz="1400" dirty="0">
                <a:latin typeface="微软雅黑" panose="020B0503020204020204" charset="-122"/>
                <a:ea typeface="微软雅黑" panose="020B0503020204020204" charset="-122"/>
                <a:cs typeface="微软雅黑" panose="020B0503020204020204" charset="-122"/>
              </a:rPr>
              <a:t>(5.9 keV)</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Topmetal</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sz="2800" b="1" dirty="0">
                <a:latin typeface="微软雅黑" panose="020B0503020204020204" charset="-122"/>
                <a:ea typeface="微软雅黑" panose="020B0503020204020204" charset="-122"/>
                <a:cs typeface="微软雅黑" panose="020B0503020204020204" charset="-122"/>
                <a:sym typeface="+mn-ea"/>
              </a:rPr>
              <a:t>低能X射线偏振探测器</a:t>
            </a:r>
          </a:p>
        </p:txBody>
      </p:sp>
      <p:sp>
        <p:nvSpPr>
          <p:cNvPr id="9" name="文本框 8"/>
          <p:cNvSpPr txBox="1"/>
          <p:nvPr/>
        </p:nvSpPr>
        <p:spPr>
          <a:xfrm>
            <a:off x="1043305" y="934085"/>
            <a:ext cx="7275830" cy="1437005"/>
          </a:xfrm>
          <a:prstGeom prst="rect">
            <a:avLst/>
          </a:prstGeom>
          <a:noFill/>
        </p:spPr>
        <p:txBody>
          <a:bodyPr wrap="square" rtlCol="0">
            <a:noAutofit/>
          </a:bodyPr>
          <a:lstStyle/>
          <a:p>
            <a:pPr marL="342900" indent="-342900">
              <a:lnSpc>
                <a:spcPct val="150000"/>
              </a:lnSpc>
              <a:buFont typeface="Wingdings" panose="05000000000000000000" pitchFamily="2" charset="2"/>
              <a:buChar char="l"/>
            </a:pPr>
            <a:endParaRPr lang="zh-CN" altLang="en-US" sz="1400" dirty="0">
              <a:latin typeface="微软雅黑" panose="020B0503020204020204" charset="-122"/>
              <a:ea typeface="微软雅黑" panose="020B0503020204020204" charset="-122"/>
              <a:sym typeface="+mn-ea"/>
            </a:endParaRPr>
          </a:p>
        </p:txBody>
      </p:sp>
      <p:sp>
        <p:nvSpPr>
          <p:cNvPr id="42" name="矩形 41"/>
          <p:cNvSpPr/>
          <p:nvPr>
            <p:custDataLst>
              <p:tags r:id="rId1"/>
            </p:custDataLst>
          </p:nvPr>
        </p:nvSpPr>
        <p:spPr>
          <a:xfrm>
            <a:off x="535305" y="1484630"/>
            <a:ext cx="8202930" cy="5152390"/>
          </a:xfrm>
          <a:prstGeom prst="rect">
            <a:avLst/>
          </a:prstGeom>
          <a:noFill/>
          <a:ln w="190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 name="文本框 1"/>
          <p:cNvSpPr txBox="1"/>
          <p:nvPr/>
        </p:nvSpPr>
        <p:spPr>
          <a:xfrm>
            <a:off x="3059430" y="1165225"/>
            <a:ext cx="2956560" cy="645160"/>
          </a:xfrm>
          <a:prstGeom prst="rect">
            <a:avLst/>
          </a:prstGeom>
          <a:solidFill>
            <a:srgbClr val="0070C0"/>
          </a:solidFill>
        </p:spPr>
        <p:txBody>
          <a:bodyPr wrap="square" rtlCol="0">
            <a:spAutoFit/>
          </a:bodyPr>
          <a:lstStyle/>
          <a:p>
            <a:pPr algn="ctr"/>
            <a:r>
              <a:rPr lang="zh-CN" altLang="en-US" dirty="0">
                <a:latin typeface="微软雅黑" panose="020B0503020204020204" charset="-122"/>
                <a:ea typeface="微软雅黑" panose="020B0503020204020204" charset="-122"/>
                <a:sym typeface="+mn-ea"/>
              </a:rPr>
              <a:t>探测器样机研制及在轨验证</a:t>
            </a:r>
          </a:p>
          <a:p>
            <a:pPr algn="ctr"/>
            <a:r>
              <a:rPr lang="zh-CN" altLang="en-US" dirty="0">
                <a:latin typeface="微软雅黑" panose="020B0503020204020204" charset="-122"/>
                <a:ea typeface="微软雅黑" panose="020B0503020204020204" charset="-122"/>
                <a:sym typeface="+mn-ea"/>
              </a:rPr>
              <a:t>（立方星用样机研制）</a:t>
            </a:r>
          </a:p>
        </p:txBody>
      </p:sp>
      <p:sp>
        <p:nvSpPr>
          <p:cNvPr id="24" name="文本框 23"/>
          <p:cNvSpPr txBox="1"/>
          <p:nvPr>
            <p:custDataLst>
              <p:tags r:id="rId2"/>
            </p:custDataLst>
          </p:nvPr>
        </p:nvSpPr>
        <p:spPr>
          <a:xfrm>
            <a:off x="1475740" y="4364990"/>
            <a:ext cx="2428240" cy="276860"/>
          </a:xfrm>
          <a:prstGeom prst="rect">
            <a:avLst/>
          </a:prstGeom>
          <a:noFill/>
        </p:spPr>
        <p:txBody>
          <a:bodyPr wrap="square" rtlCol="0">
            <a:noAutofit/>
          </a:bodyPr>
          <a:lstStyle/>
          <a:p>
            <a:pPr algn="ctr"/>
            <a:r>
              <a:rPr lang="zh-CN" altLang="en-US" sz="1400" dirty="0">
                <a:latin typeface="微软雅黑" panose="020B0503020204020204" charset="-122"/>
                <a:ea typeface="微软雅黑" panose="020B0503020204020204" charset="-122"/>
              </a:rPr>
              <a:t>立方星有效载荷的组装过程</a:t>
            </a:r>
          </a:p>
        </p:txBody>
      </p:sp>
      <p:pic>
        <p:nvPicPr>
          <p:cNvPr id="5" name="图片 4"/>
          <p:cNvPicPr>
            <a:picLocks noChangeAspect="1"/>
          </p:cNvPicPr>
          <p:nvPr>
            <p:custDataLst>
              <p:tags r:id="rId3"/>
            </p:custDataLst>
          </p:nvPr>
        </p:nvPicPr>
        <p:blipFill rotWithShape="1">
          <a:blip r:embed="rId16" cstate="print">
            <a:extLst>
              <a:ext uri="{28A0092B-C50C-407E-A947-70E740481C1C}">
                <a14:useLocalDpi xmlns="" xmlns:a14="http://schemas.microsoft.com/office/drawing/2010/main" val="0"/>
              </a:ext>
            </a:extLst>
          </a:blip>
          <a:srcRect l="4156" t="9028" r="1509" b="11389"/>
          <a:stretch>
            <a:fillRect/>
          </a:stretch>
        </p:blipFill>
        <p:spPr>
          <a:xfrm rot="5400000">
            <a:off x="1115695" y="1668780"/>
            <a:ext cx="1153160" cy="1729740"/>
          </a:xfrm>
          <a:prstGeom prst="rect">
            <a:avLst/>
          </a:prstGeom>
        </p:spPr>
      </p:pic>
      <p:pic>
        <p:nvPicPr>
          <p:cNvPr id="8" name="图片 7"/>
          <p:cNvPicPr>
            <a:picLocks noChangeAspect="1"/>
          </p:cNvPicPr>
          <p:nvPr>
            <p:custDataLst>
              <p:tags r:id="rId4"/>
            </p:custDataLst>
          </p:nvPr>
        </p:nvPicPr>
        <p:blipFill rotWithShape="1">
          <a:blip r:embed="rId17" cstate="print">
            <a:extLst>
              <a:ext uri="{28A0092B-C50C-407E-A947-70E740481C1C}">
                <a14:useLocalDpi xmlns="" xmlns:a14="http://schemas.microsoft.com/office/drawing/2010/main" val="0"/>
              </a:ext>
            </a:extLst>
          </a:blip>
          <a:srcRect l="12171" t="5593" r="11444" b="4527"/>
          <a:stretch>
            <a:fillRect/>
          </a:stretch>
        </p:blipFill>
        <p:spPr>
          <a:xfrm>
            <a:off x="814705" y="3213100"/>
            <a:ext cx="1742440" cy="1153795"/>
          </a:xfrm>
          <a:prstGeom prst="rect">
            <a:avLst/>
          </a:prstGeom>
        </p:spPr>
      </p:pic>
      <p:pic>
        <p:nvPicPr>
          <p:cNvPr id="11" name="图片 10"/>
          <p:cNvPicPr>
            <a:picLocks noChangeAspect="1"/>
          </p:cNvPicPr>
          <p:nvPr>
            <p:custDataLst>
              <p:tags r:id="rId5"/>
            </p:custDataLst>
          </p:nvPr>
        </p:nvPicPr>
        <p:blipFill rotWithShape="1">
          <a:blip r:embed="rId18" cstate="print">
            <a:extLst>
              <a:ext uri="{28A0092B-C50C-407E-A947-70E740481C1C}">
                <a14:useLocalDpi xmlns="" xmlns:a14="http://schemas.microsoft.com/office/drawing/2010/main" val="0"/>
              </a:ext>
            </a:extLst>
          </a:blip>
          <a:srcRect l="3672" t="24907" r="11728" b="19018"/>
          <a:stretch>
            <a:fillRect/>
          </a:stretch>
        </p:blipFill>
        <p:spPr>
          <a:xfrm>
            <a:off x="2753360" y="1957070"/>
            <a:ext cx="1697990" cy="1125855"/>
          </a:xfrm>
          <a:prstGeom prst="rect">
            <a:avLst/>
          </a:prstGeom>
        </p:spPr>
      </p:pic>
      <p:pic>
        <p:nvPicPr>
          <p:cNvPr id="13" name="图片 12"/>
          <p:cNvPicPr>
            <a:picLocks noChangeAspect="1"/>
          </p:cNvPicPr>
          <p:nvPr>
            <p:custDataLst>
              <p:tags r:id="rId6"/>
            </p:custDataLst>
          </p:nvPr>
        </p:nvPicPr>
        <p:blipFill rotWithShape="1">
          <a:blip r:embed="rId19" cstate="print">
            <a:extLst>
              <a:ext uri="{28A0092B-C50C-407E-A947-70E740481C1C}">
                <a14:useLocalDpi xmlns="" xmlns:a14="http://schemas.microsoft.com/office/drawing/2010/main" val="0"/>
              </a:ext>
            </a:extLst>
          </a:blip>
          <a:srcRect l="1315" r="18611"/>
          <a:stretch>
            <a:fillRect/>
          </a:stretch>
        </p:blipFill>
        <p:spPr>
          <a:xfrm>
            <a:off x="2771775" y="3204210"/>
            <a:ext cx="1679575" cy="1180465"/>
          </a:xfrm>
          <a:prstGeom prst="rect">
            <a:avLst/>
          </a:prstGeom>
        </p:spPr>
      </p:pic>
      <p:pic>
        <p:nvPicPr>
          <p:cNvPr id="18" name="图片 17"/>
          <p:cNvPicPr>
            <a:picLocks noChangeAspect="1"/>
          </p:cNvPicPr>
          <p:nvPr>
            <p:custDataLst>
              <p:tags r:id="rId7"/>
            </p:custDataLst>
          </p:nvPr>
        </p:nvPicPr>
        <p:blipFill>
          <a:blip r:embed="rId20" cstate="print"/>
          <a:stretch>
            <a:fillRect/>
          </a:stretch>
        </p:blipFill>
        <p:spPr>
          <a:xfrm>
            <a:off x="2872204" y="4872529"/>
            <a:ext cx="1980254" cy="1442757"/>
          </a:xfrm>
          <a:prstGeom prst="rect">
            <a:avLst/>
          </a:prstGeom>
        </p:spPr>
      </p:pic>
      <p:sp>
        <p:nvSpPr>
          <p:cNvPr id="22" name="矩形 21"/>
          <p:cNvSpPr/>
          <p:nvPr>
            <p:custDataLst>
              <p:tags r:id="rId8"/>
            </p:custDataLst>
          </p:nvPr>
        </p:nvSpPr>
        <p:spPr>
          <a:xfrm>
            <a:off x="3275313" y="6298684"/>
            <a:ext cx="894080" cy="306705"/>
          </a:xfrm>
          <a:prstGeom prst="rect">
            <a:avLst/>
          </a:prstGeom>
        </p:spPr>
        <p:txBody>
          <a:bodyPr wrap="none">
            <a:spAutoFit/>
          </a:bodyPr>
          <a:lstStyle/>
          <a:p>
            <a:r>
              <a:rPr lang="zh-CN" altLang="en-US" sz="1400" dirty="0">
                <a:latin typeface="微软雅黑" panose="020B0503020204020204" charset="-122"/>
                <a:ea typeface="微软雅黑" panose="020B0503020204020204" charset="-122"/>
              </a:rPr>
              <a:t>振动试验</a:t>
            </a:r>
          </a:p>
        </p:txBody>
      </p:sp>
      <p:sp>
        <p:nvSpPr>
          <p:cNvPr id="7" name="矩形 6"/>
          <p:cNvSpPr/>
          <p:nvPr>
            <p:custDataLst>
              <p:tags r:id="rId9"/>
            </p:custDataLst>
          </p:nvPr>
        </p:nvSpPr>
        <p:spPr>
          <a:xfrm>
            <a:off x="971402" y="6298392"/>
            <a:ext cx="1427480" cy="306705"/>
          </a:xfrm>
          <a:prstGeom prst="rect">
            <a:avLst/>
          </a:prstGeom>
        </p:spPr>
        <p:txBody>
          <a:bodyPr wrap="none">
            <a:spAutoFit/>
          </a:bodyPr>
          <a:lstStyle/>
          <a:p>
            <a:r>
              <a:rPr lang="zh-CN" altLang="en-US" sz="1400" dirty="0">
                <a:latin typeface="微软雅黑" panose="020B0503020204020204" charset="-122"/>
                <a:ea typeface="微软雅黑" panose="020B0503020204020204" charset="-122"/>
              </a:rPr>
              <a:t>真空热处理实验</a:t>
            </a:r>
          </a:p>
        </p:txBody>
      </p:sp>
      <p:pic>
        <p:nvPicPr>
          <p:cNvPr id="26" name="图片 25"/>
          <p:cNvPicPr>
            <a:picLocks noChangeAspect="1"/>
          </p:cNvPicPr>
          <p:nvPr>
            <p:custDataLst>
              <p:tags r:id="rId10"/>
            </p:custDataLst>
          </p:nvPr>
        </p:nvPicPr>
        <p:blipFill>
          <a:blip r:embed="rId21" cstate="print"/>
          <a:stretch>
            <a:fillRect/>
          </a:stretch>
        </p:blipFill>
        <p:spPr>
          <a:xfrm>
            <a:off x="772839" y="4869272"/>
            <a:ext cx="1980254" cy="1445633"/>
          </a:xfrm>
          <a:prstGeom prst="rect">
            <a:avLst/>
          </a:prstGeom>
        </p:spPr>
      </p:pic>
      <p:pic>
        <p:nvPicPr>
          <p:cNvPr id="19" name="图片 18"/>
          <p:cNvPicPr>
            <a:picLocks noChangeAspect="1"/>
          </p:cNvPicPr>
          <p:nvPr>
            <p:custDataLst>
              <p:tags r:id="rId11"/>
            </p:custDataLst>
          </p:nvPr>
        </p:nvPicPr>
        <p:blipFill>
          <a:blip r:embed="rId22" cstate="print"/>
          <a:stretch>
            <a:fillRect/>
          </a:stretch>
        </p:blipFill>
        <p:spPr>
          <a:xfrm>
            <a:off x="4859655" y="1988820"/>
            <a:ext cx="3384550" cy="1725930"/>
          </a:xfrm>
          <a:prstGeom prst="rect">
            <a:avLst/>
          </a:prstGeom>
        </p:spPr>
      </p:pic>
      <p:sp>
        <p:nvSpPr>
          <p:cNvPr id="23" name="矩形 22"/>
          <p:cNvSpPr/>
          <p:nvPr>
            <p:custDataLst>
              <p:tags r:id="rId12"/>
            </p:custDataLst>
          </p:nvPr>
        </p:nvSpPr>
        <p:spPr>
          <a:xfrm>
            <a:off x="5292090" y="3644900"/>
            <a:ext cx="2634615" cy="591185"/>
          </a:xfrm>
          <a:prstGeom prst="rect">
            <a:avLst/>
          </a:prstGeom>
        </p:spPr>
        <p:txBody>
          <a:bodyPr wrap="none">
            <a:noAutofit/>
          </a:bodyPr>
          <a:lstStyle/>
          <a:p>
            <a:pPr algn="ctr"/>
            <a:r>
              <a:rPr lang="zh-CN" altLang="en-US" sz="1400" dirty="0">
                <a:latin typeface="微软雅黑" panose="020B0503020204020204" charset="-122"/>
                <a:ea typeface="微软雅黑" panose="020B0503020204020204" charset="-122"/>
              </a:rPr>
              <a:t>振动试验前后探测器内气体</a:t>
            </a:r>
            <a:endParaRPr lang="en-US" altLang="zh-CN" sz="1400" dirty="0">
              <a:latin typeface="微软雅黑" panose="020B0503020204020204" charset="-122"/>
              <a:ea typeface="微软雅黑" panose="020B0503020204020204" charset="-122"/>
            </a:endParaRPr>
          </a:p>
          <a:p>
            <a:pPr algn="ctr"/>
            <a:r>
              <a:rPr lang="zh-CN" altLang="en-US" sz="1400" dirty="0">
                <a:latin typeface="微软雅黑" panose="020B0503020204020204" charset="-122"/>
                <a:ea typeface="微软雅黑" panose="020B0503020204020204" charset="-122"/>
              </a:rPr>
              <a:t>温度与气压的关系对比</a:t>
            </a:r>
          </a:p>
        </p:txBody>
      </p:sp>
      <p:pic>
        <p:nvPicPr>
          <p:cNvPr id="29" name="图片 28"/>
          <p:cNvPicPr>
            <a:picLocks noChangeAspect="1"/>
          </p:cNvPicPr>
          <p:nvPr>
            <p:custDataLst>
              <p:tags r:id="rId13"/>
            </p:custDataLst>
          </p:nvPr>
        </p:nvPicPr>
        <p:blipFill>
          <a:blip r:embed="rId23" cstate="print"/>
          <a:stretch>
            <a:fillRect/>
          </a:stretch>
        </p:blipFill>
        <p:spPr>
          <a:xfrm>
            <a:off x="5154930" y="4221480"/>
            <a:ext cx="3096895" cy="2005965"/>
          </a:xfrm>
          <a:prstGeom prst="rect">
            <a:avLst/>
          </a:prstGeom>
        </p:spPr>
      </p:pic>
      <p:sp>
        <p:nvSpPr>
          <p:cNvPr id="4" name="矩形 3"/>
          <p:cNvSpPr/>
          <p:nvPr>
            <p:custDataLst>
              <p:tags r:id="rId14"/>
            </p:custDataLst>
          </p:nvPr>
        </p:nvSpPr>
        <p:spPr>
          <a:xfrm>
            <a:off x="5508180" y="6121305"/>
            <a:ext cx="2580867" cy="521970"/>
          </a:xfrm>
          <a:prstGeom prst="rect">
            <a:avLst/>
          </a:prstGeom>
        </p:spPr>
        <p:txBody>
          <a:bodyPr wrap="square">
            <a:spAutoFit/>
          </a:bodyPr>
          <a:lstStyle/>
          <a:p>
            <a:pPr algn="ctr"/>
            <a:r>
              <a:rPr lang="zh-CN" altLang="en-US" sz="1400" dirty="0">
                <a:latin typeface="微软雅黑" panose="020B0503020204020204" charset="-122"/>
                <a:ea typeface="微软雅黑" panose="020B0503020204020204" charset="-122"/>
              </a:rPr>
              <a:t>真空条件下各器件的温度随工作时间的变化</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Topmetal</a:t>
            </a:r>
            <a:r>
              <a:rPr lang="zh-CN" altLang="en-US" sz="2800" b="1" dirty="0">
                <a:latin typeface="微软雅黑" panose="020B0503020204020204" charset="-122"/>
                <a:ea typeface="微软雅黑" panose="020B0503020204020204" charset="-122"/>
                <a:cs typeface="微软雅黑" panose="020B0503020204020204" charset="-122"/>
                <a:sym typeface="+mn-ea"/>
              </a:rPr>
              <a:t>：无中微子双β衰变N</a:t>
            </a:r>
            <a:r>
              <a:rPr lang="en-US" altLang="zh-CN" sz="2800" b="1" dirty="0">
                <a:latin typeface="微软雅黑" panose="020B0503020204020204" charset="-122"/>
                <a:ea typeface="微软雅黑" panose="020B0503020204020204" charset="-122"/>
                <a:cs typeface="微软雅黑" panose="020B0503020204020204" charset="-122"/>
                <a:sym typeface="+mn-ea"/>
              </a:rPr>
              <a:t>v</a:t>
            </a:r>
            <a:r>
              <a:rPr lang="zh-CN" altLang="en-US" sz="2800" b="1" dirty="0">
                <a:latin typeface="微软雅黑" panose="020B0503020204020204" charset="-122"/>
                <a:ea typeface="微软雅黑" panose="020B0503020204020204" charset="-122"/>
                <a:cs typeface="微软雅黑" panose="020B0503020204020204" charset="-122"/>
                <a:sym typeface="+mn-ea"/>
              </a:rPr>
              <a:t>DEx</a:t>
            </a:r>
            <a:endParaRPr lang="zh-CN" altLang="en-US" sz="2800" b="1" kern="0" dirty="0">
              <a:solidFill>
                <a:schemeClr val="tx2">
                  <a:lumMod val="75000"/>
                </a:schemeClr>
              </a:solidFill>
              <a:latin typeface="Arial" panose="020B0604020202020204"/>
              <a:ea typeface="黑体" panose="02010609060101010101" charset="-122"/>
              <a:cs typeface="Arial" panose="020B0604020202020204"/>
              <a:sym typeface="+mn-ea"/>
            </a:endParaRPr>
          </a:p>
        </p:txBody>
      </p:sp>
      <p:sp>
        <p:nvSpPr>
          <p:cNvPr id="9" name="文本框 8"/>
          <p:cNvSpPr txBox="1"/>
          <p:nvPr/>
        </p:nvSpPr>
        <p:spPr>
          <a:xfrm>
            <a:off x="1043305" y="965835"/>
            <a:ext cx="7275830" cy="1437005"/>
          </a:xfrm>
          <a:prstGeom prst="rect">
            <a:avLst/>
          </a:prstGeom>
          <a:noFill/>
        </p:spPr>
        <p:txBody>
          <a:bodyPr wrap="square" rtlCol="0">
            <a:noAutofit/>
          </a:bodyPr>
          <a:lstStyle/>
          <a:p>
            <a:pPr marL="342900" indent="-342900">
              <a:lnSpc>
                <a:spcPct val="150000"/>
              </a:lnSpc>
              <a:buFont typeface="Wingdings" panose="05000000000000000000" pitchFamily="2" charset="2"/>
              <a:buChar char="l"/>
            </a:pPr>
            <a:endParaRPr lang="zh-CN" altLang="en-US" sz="1400" dirty="0">
              <a:latin typeface="微软雅黑" panose="020B0503020204020204" charset="-122"/>
              <a:ea typeface="微软雅黑" panose="020B0503020204020204" charset="-122"/>
              <a:sym typeface="+mn-ea"/>
            </a:endParaRPr>
          </a:p>
        </p:txBody>
      </p:sp>
      <p:sp>
        <p:nvSpPr>
          <p:cNvPr id="42" name="矩形 41"/>
          <p:cNvSpPr/>
          <p:nvPr>
            <p:custDataLst>
              <p:tags r:id="rId1"/>
            </p:custDataLst>
          </p:nvPr>
        </p:nvSpPr>
        <p:spPr>
          <a:xfrm>
            <a:off x="538480" y="1176020"/>
            <a:ext cx="3873500" cy="2022475"/>
          </a:xfrm>
          <a:prstGeom prst="rect">
            <a:avLst/>
          </a:prstGeom>
          <a:noFill/>
          <a:ln w="190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 name="内容占位符 2"/>
          <p:cNvSpPr>
            <a:spLocks noGrp="1"/>
          </p:cNvSpPr>
          <p:nvPr>
            <p:ph idx="1"/>
            <p:custDataLst>
              <p:tags r:id="rId2"/>
            </p:custDataLst>
          </p:nvPr>
        </p:nvSpPr>
        <p:spPr>
          <a:xfrm>
            <a:off x="4852670" y="1368425"/>
            <a:ext cx="3707130" cy="1529080"/>
          </a:xfrm>
        </p:spPr>
        <p:txBody>
          <a:bodyPr/>
          <a:lstStyle/>
          <a:p>
            <a:pPr fontAlgn="auto">
              <a:lnSpc>
                <a:spcPct val="150000"/>
              </a:lnSpc>
              <a:spcBef>
                <a:spcPts val="700"/>
              </a:spcBef>
              <a:buFont typeface="Wingdings" panose="05000000000000000000" charset="0"/>
              <a:buChar char="l"/>
            </a:pPr>
            <a:r>
              <a:rPr lang="en-US" altLang="zh-CN" sz="1400">
                <a:latin typeface="微软雅黑" panose="020B0503020204020204" charset="-122"/>
                <a:ea typeface="微软雅黑" panose="020B0503020204020204" charset="-122"/>
                <a:cs typeface="微软雅黑" panose="020B0503020204020204" charset="-122"/>
              </a:rPr>
              <a:t>帮助研究中微子的绝对质量</a:t>
            </a:r>
          </a:p>
          <a:p>
            <a:pPr fontAlgn="auto">
              <a:lnSpc>
                <a:spcPct val="150000"/>
              </a:lnSpc>
              <a:spcBef>
                <a:spcPts val="700"/>
              </a:spcBef>
              <a:buFont typeface="Wingdings" panose="05000000000000000000" charset="0"/>
              <a:buChar char="l"/>
            </a:pPr>
            <a:r>
              <a:rPr lang="en-US" altLang="zh-CN" sz="1400">
                <a:latin typeface="微软雅黑" panose="020B0503020204020204" charset="-122"/>
                <a:ea typeface="微软雅黑" panose="020B0503020204020204" charset="-122"/>
                <a:cs typeface="微软雅黑" panose="020B0503020204020204" charset="-122"/>
              </a:rPr>
              <a:t>解释中微子的质量起源</a:t>
            </a:r>
          </a:p>
          <a:p>
            <a:pPr fontAlgn="auto">
              <a:lnSpc>
                <a:spcPct val="150000"/>
              </a:lnSpc>
              <a:spcBef>
                <a:spcPts val="700"/>
              </a:spcBef>
              <a:buFont typeface="Wingdings" panose="05000000000000000000" charset="0"/>
              <a:buChar char="l"/>
            </a:pPr>
            <a:r>
              <a:rPr lang="en-US" altLang="zh-CN" sz="1400">
                <a:latin typeface="微软雅黑" panose="020B0503020204020204" charset="-122"/>
                <a:ea typeface="微软雅黑" panose="020B0503020204020204" charset="-122"/>
                <a:cs typeface="微软雅黑" panose="020B0503020204020204" charset="-122"/>
              </a:rPr>
              <a:t>解释宇宙中的物质-反物质不对称现象</a:t>
            </a:r>
          </a:p>
        </p:txBody>
      </p:sp>
      <p:sp>
        <p:nvSpPr>
          <p:cNvPr id="8" name="文本框 7"/>
          <p:cNvSpPr txBox="1"/>
          <p:nvPr>
            <p:custDataLst>
              <p:tags r:id="rId3"/>
            </p:custDataLst>
          </p:nvPr>
        </p:nvSpPr>
        <p:spPr>
          <a:xfrm>
            <a:off x="534035" y="1265555"/>
            <a:ext cx="3678555" cy="2654300"/>
          </a:xfrm>
          <a:prstGeom prst="rect">
            <a:avLst/>
          </a:prstGeom>
          <a:noFill/>
        </p:spPr>
        <p:txBody>
          <a:bodyPr wrap="square" rtlCol="0">
            <a:noAutofit/>
          </a:bodyPr>
          <a:lstStyle/>
          <a:p>
            <a:pPr marL="285750" indent="-285750" algn="l" fontAlgn="auto">
              <a:lnSpc>
                <a:spcPct val="150000"/>
              </a:lnSpc>
              <a:buClrTx/>
              <a:buSzPct val="100000"/>
              <a:buFont typeface="Wingdings" panose="05000000000000000000" charset="0"/>
              <a:buChar char="l"/>
            </a:pPr>
            <a:r>
              <a:rPr lang="en-US" altLang="zh-CN" sz="1400">
                <a:latin typeface="微软雅黑" panose="020B0503020204020204" charset="-122"/>
                <a:ea typeface="微软雅黑" panose="020B0503020204020204" charset="-122"/>
                <a:sym typeface="+mn-ea"/>
              </a:rPr>
              <a:t>如果中微子是自身的反粒子且质量     不为零，那么某一类特殊的原子核就不仅会发生产生中微子的双β衰变，还会发生正反中微子相互湮灭，即</a:t>
            </a:r>
            <a:r>
              <a:rPr lang="en-US" altLang="zh-CN" sz="1400">
                <a:solidFill>
                  <a:srgbClr val="C00000"/>
                </a:solidFill>
                <a:latin typeface="微软雅黑" panose="020B0503020204020204" charset="-122"/>
                <a:ea typeface="微软雅黑" panose="020B0503020204020204" charset="-122"/>
                <a:sym typeface="+mn-ea"/>
              </a:rPr>
              <a:t>无中微子双β衰变(NLDBD)</a:t>
            </a:r>
            <a:r>
              <a:rPr lang="en-US" altLang="zh-CN" sz="1400">
                <a:latin typeface="微软雅黑" panose="020B0503020204020204" charset="-122"/>
                <a:ea typeface="微软雅黑" panose="020B0503020204020204" charset="-122"/>
                <a:sym typeface="+mn-ea"/>
              </a:rPr>
              <a:t>现象。</a:t>
            </a:r>
          </a:p>
        </p:txBody>
      </p:sp>
      <p:sp>
        <p:nvSpPr>
          <p:cNvPr id="4" name="矩形 3"/>
          <p:cNvSpPr/>
          <p:nvPr>
            <p:custDataLst>
              <p:tags r:id="rId4"/>
            </p:custDataLst>
          </p:nvPr>
        </p:nvSpPr>
        <p:spPr>
          <a:xfrm>
            <a:off x="4645660" y="1162685"/>
            <a:ext cx="4011930" cy="2029460"/>
          </a:xfrm>
          <a:prstGeom prst="rect">
            <a:avLst/>
          </a:prstGeom>
          <a:noFill/>
          <a:ln w="190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5" name="object 4"/>
          <p:cNvSpPr/>
          <p:nvPr>
            <p:custDataLst>
              <p:tags r:id="rId5"/>
            </p:custDataLst>
          </p:nvPr>
        </p:nvSpPr>
        <p:spPr>
          <a:xfrm>
            <a:off x="474345" y="4246245"/>
            <a:ext cx="4690745" cy="2545080"/>
          </a:xfrm>
          <a:custGeom>
            <a:avLst/>
            <a:gdLst/>
            <a:ahLst/>
            <a:cxnLst/>
            <a:rect l="l" t="t" r="r" b="b"/>
            <a:pathLst>
              <a:path w="3486785" h="1619885">
                <a:moveTo>
                  <a:pt x="0" y="1619816"/>
                </a:moveTo>
                <a:lnTo>
                  <a:pt x="3486245" y="1619816"/>
                </a:lnTo>
                <a:lnTo>
                  <a:pt x="3486245" y="0"/>
                </a:lnTo>
                <a:lnTo>
                  <a:pt x="0" y="0"/>
                </a:lnTo>
                <a:lnTo>
                  <a:pt x="0" y="1619816"/>
                </a:lnTo>
                <a:close/>
              </a:path>
            </a:pathLst>
          </a:custGeom>
          <a:solidFill>
            <a:srgbClr val="FFFFFF"/>
          </a:solidFill>
        </p:spPr>
        <p:txBody>
          <a:bodyPr wrap="square" lIns="0" tIns="0" rIns="0" bIns="0" rtlCol="0"/>
          <a:lstStyle/>
          <a:p>
            <a:endParaRPr sz="1590" dirty="0"/>
          </a:p>
        </p:txBody>
      </p:sp>
      <p:sp>
        <p:nvSpPr>
          <p:cNvPr id="11" name="object 5"/>
          <p:cNvSpPr/>
          <p:nvPr>
            <p:custDataLst>
              <p:tags r:id="rId6"/>
            </p:custDataLst>
          </p:nvPr>
        </p:nvSpPr>
        <p:spPr>
          <a:xfrm>
            <a:off x="2783840" y="3644900"/>
            <a:ext cx="958850" cy="1369060"/>
          </a:xfrm>
          <a:prstGeom prst="rect">
            <a:avLst/>
          </a:prstGeom>
          <a:blipFill>
            <a:blip r:embed="rId17" cstate="print"/>
            <a:stretch>
              <a:fillRect/>
            </a:stretch>
          </a:blipFill>
        </p:spPr>
        <p:txBody>
          <a:bodyPr wrap="square" lIns="0" tIns="0" rIns="0" bIns="0" rtlCol="0"/>
          <a:lstStyle/>
          <a:p>
            <a:endParaRPr sz="1590" dirty="0"/>
          </a:p>
        </p:txBody>
      </p:sp>
      <p:sp>
        <p:nvSpPr>
          <p:cNvPr id="12" name="object 6"/>
          <p:cNvSpPr/>
          <p:nvPr>
            <p:custDataLst>
              <p:tags r:id="rId7"/>
            </p:custDataLst>
          </p:nvPr>
        </p:nvSpPr>
        <p:spPr>
          <a:xfrm>
            <a:off x="1259840" y="3863975"/>
            <a:ext cx="958850" cy="1236980"/>
          </a:xfrm>
          <a:prstGeom prst="rect">
            <a:avLst/>
          </a:prstGeom>
          <a:blipFill>
            <a:blip r:embed="rId18" cstate="print"/>
            <a:stretch>
              <a:fillRect/>
            </a:stretch>
          </a:blipFill>
        </p:spPr>
        <p:txBody>
          <a:bodyPr wrap="square" lIns="0" tIns="0" rIns="0" bIns="0" rtlCol="0"/>
          <a:lstStyle/>
          <a:p>
            <a:endParaRPr sz="1590" dirty="0"/>
          </a:p>
        </p:txBody>
      </p:sp>
      <p:pic>
        <p:nvPicPr>
          <p:cNvPr id="13" name="Picture 3"/>
          <p:cNvPicPr>
            <a:picLocks noChangeAspect="1" noChangeArrowheads="1"/>
          </p:cNvPicPr>
          <p:nvPr>
            <p:custDataLst>
              <p:tags r:id="rId8"/>
            </p:custDataLst>
          </p:nvPr>
        </p:nvPicPr>
        <p:blipFill>
          <a:blip r:embed="rId19" cstate="print"/>
          <a:srcRect/>
          <a:stretch>
            <a:fillRect/>
          </a:stretch>
        </p:blipFill>
        <p:spPr bwMode="auto">
          <a:xfrm>
            <a:off x="760730" y="3543300"/>
            <a:ext cx="756285" cy="371475"/>
          </a:xfrm>
          <a:prstGeom prst="rect">
            <a:avLst/>
          </a:prstGeom>
          <a:noFill/>
          <a:ln w="9525">
            <a:noFill/>
            <a:miter lim="800000"/>
            <a:headEnd/>
            <a:tailEnd/>
          </a:ln>
        </p:spPr>
      </p:pic>
      <p:pic>
        <p:nvPicPr>
          <p:cNvPr id="6" name="Picture 4"/>
          <p:cNvPicPr>
            <a:picLocks noChangeAspect="1" noChangeArrowheads="1"/>
          </p:cNvPicPr>
          <p:nvPr>
            <p:custDataLst>
              <p:tags r:id="rId9"/>
            </p:custDataLst>
          </p:nvPr>
        </p:nvPicPr>
        <p:blipFill>
          <a:blip r:embed="rId20" cstate="print"/>
          <a:srcRect/>
          <a:stretch>
            <a:fillRect/>
          </a:stretch>
        </p:blipFill>
        <p:spPr bwMode="auto">
          <a:xfrm>
            <a:off x="2508885" y="3543300"/>
            <a:ext cx="768350" cy="353695"/>
          </a:xfrm>
          <a:prstGeom prst="rect">
            <a:avLst/>
          </a:prstGeom>
          <a:noFill/>
          <a:ln w="9525">
            <a:noFill/>
            <a:miter lim="800000"/>
            <a:headEnd/>
            <a:tailEnd/>
          </a:ln>
        </p:spPr>
      </p:pic>
      <p:pic>
        <p:nvPicPr>
          <p:cNvPr id="14" name="Picture 5"/>
          <p:cNvPicPr>
            <a:picLocks noChangeAspect="1" noChangeArrowheads="1"/>
          </p:cNvPicPr>
          <p:nvPr>
            <p:custDataLst>
              <p:tags r:id="rId10"/>
            </p:custDataLst>
          </p:nvPr>
        </p:nvPicPr>
        <p:blipFill>
          <a:blip r:embed="rId21" cstate="print"/>
          <a:srcRect/>
          <a:stretch>
            <a:fillRect/>
          </a:stretch>
        </p:blipFill>
        <p:spPr bwMode="auto">
          <a:xfrm>
            <a:off x="963930" y="4350385"/>
            <a:ext cx="198755" cy="383540"/>
          </a:xfrm>
          <a:prstGeom prst="rect">
            <a:avLst/>
          </a:prstGeom>
          <a:noFill/>
          <a:ln w="9525">
            <a:noFill/>
            <a:miter lim="800000"/>
            <a:headEnd/>
            <a:tailEnd/>
          </a:ln>
        </p:spPr>
      </p:pic>
      <p:pic>
        <p:nvPicPr>
          <p:cNvPr id="17" name="Picture 6"/>
          <p:cNvPicPr>
            <a:picLocks noChangeAspect="1" noChangeArrowheads="1"/>
          </p:cNvPicPr>
          <p:nvPr>
            <p:custDataLst>
              <p:tags r:id="rId11"/>
            </p:custDataLst>
          </p:nvPr>
        </p:nvPicPr>
        <p:blipFill>
          <a:blip r:embed="rId21" cstate="print"/>
          <a:srcRect/>
          <a:stretch>
            <a:fillRect/>
          </a:stretch>
        </p:blipFill>
        <p:spPr bwMode="auto">
          <a:xfrm>
            <a:off x="1440815" y="3488055"/>
            <a:ext cx="198755" cy="383540"/>
          </a:xfrm>
          <a:prstGeom prst="rect">
            <a:avLst/>
          </a:prstGeom>
          <a:noFill/>
          <a:ln w="9525">
            <a:noFill/>
            <a:miter lim="800000"/>
            <a:headEnd/>
            <a:tailEnd/>
          </a:ln>
        </p:spPr>
      </p:pic>
      <p:pic>
        <p:nvPicPr>
          <p:cNvPr id="18" name="Picture 7"/>
          <p:cNvPicPr>
            <a:picLocks noChangeAspect="1" noChangeArrowheads="1"/>
          </p:cNvPicPr>
          <p:nvPr>
            <p:custDataLst>
              <p:tags r:id="rId12"/>
            </p:custDataLst>
          </p:nvPr>
        </p:nvPicPr>
        <p:blipFill>
          <a:blip r:embed="rId21" cstate="print"/>
          <a:srcRect/>
          <a:stretch>
            <a:fillRect/>
          </a:stretch>
        </p:blipFill>
        <p:spPr bwMode="auto">
          <a:xfrm>
            <a:off x="3459480" y="3488055"/>
            <a:ext cx="198755" cy="383540"/>
          </a:xfrm>
          <a:prstGeom prst="rect">
            <a:avLst/>
          </a:prstGeom>
          <a:noFill/>
          <a:ln w="9525">
            <a:noFill/>
            <a:miter lim="800000"/>
            <a:headEnd/>
            <a:tailEnd/>
          </a:ln>
        </p:spPr>
      </p:pic>
      <p:pic>
        <p:nvPicPr>
          <p:cNvPr id="19" name="Picture 8"/>
          <p:cNvPicPr>
            <a:picLocks noChangeAspect="1" noChangeArrowheads="1"/>
          </p:cNvPicPr>
          <p:nvPr>
            <p:custDataLst>
              <p:tags r:id="rId13"/>
            </p:custDataLst>
          </p:nvPr>
        </p:nvPicPr>
        <p:blipFill>
          <a:blip r:embed="rId21" cstate="print"/>
          <a:srcRect/>
          <a:stretch>
            <a:fillRect/>
          </a:stretch>
        </p:blipFill>
        <p:spPr bwMode="auto">
          <a:xfrm>
            <a:off x="2572385" y="4014470"/>
            <a:ext cx="198755" cy="383540"/>
          </a:xfrm>
          <a:prstGeom prst="rect">
            <a:avLst/>
          </a:prstGeom>
          <a:noFill/>
          <a:ln w="9525">
            <a:noFill/>
            <a:miter lim="800000"/>
            <a:headEnd/>
            <a:tailEnd/>
          </a:ln>
        </p:spPr>
      </p:pic>
      <p:pic>
        <p:nvPicPr>
          <p:cNvPr id="20" name="Picture 19"/>
          <p:cNvPicPr>
            <a:picLocks noChangeAspect="1"/>
          </p:cNvPicPr>
          <p:nvPr>
            <p:custDataLst>
              <p:tags r:id="rId14"/>
            </p:custDataLst>
          </p:nvPr>
        </p:nvPicPr>
        <p:blipFill>
          <a:blip r:embed="rId22" cstate="print"/>
          <a:stretch>
            <a:fillRect/>
          </a:stretch>
        </p:blipFill>
        <p:spPr>
          <a:xfrm>
            <a:off x="963930" y="5274945"/>
            <a:ext cx="3368040" cy="1271905"/>
          </a:xfrm>
          <a:prstGeom prst="rect">
            <a:avLst/>
          </a:prstGeom>
        </p:spPr>
      </p:pic>
      <p:pic>
        <p:nvPicPr>
          <p:cNvPr id="21" name="Picture 20"/>
          <p:cNvPicPr>
            <a:picLocks noChangeAspect="1"/>
          </p:cNvPicPr>
          <p:nvPr>
            <p:custDataLst>
              <p:tags r:id="rId15"/>
            </p:custDataLst>
          </p:nvPr>
        </p:nvPicPr>
        <p:blipFill>
          <a:blip r:embed="rId23" cstate="print"/>
          <a:stretch>
            <a:fillRect/>
          </a:stretch>
        </p:blipFill>
        <p:spPr>
          <a:xfrm>
            <a:off x="4765675" y="3905885"/>
            <a:ext cx="3891915" cy="253111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flipV="1">
            <a:off x="4852604" y="-555095"/>
            <a:ext cx="6983760"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cxnSp>
        <p:nvCxnSpPr>
          <p:cNvPr id="15" name="Straight Connector 6"/>
          <p:cNvCxnSpPr/>
          <p:nvPr/>
        </p:nvCxnSpPr>
        <p:spPr>
          <a:xfrm>
            <a:off x="755576" y="908978"/>
            <a:ext cx="777686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Title 1"/>
          <p:cNvSpPr txBox="1"/>
          <p:nvPr/>
        </p:nvSpPr>
        <p:spPr>
          <a:xfrm>
            <a:off x="90805" y="188595"/>
            <a:ext cx="9053195" cy="6299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微软雅黑" panose="020B0503020204020204" charset="-122"/>
                <a:ea typeface="微软雅黑" panose="020B0503020204020204" charset="-122"/>
                <a:cs typeface="微软雅黑" panose="020B0503020204020204" charset="-122"/>
                <a:sym typeface="+mn-ea"/>
              </a:rPr>
              <a:t>Topmetal</a:t>
            </a:r>
            <a:r>
              <a:rPr lang="zh-CN" altLang="en-US" sz="2800" b="1" dirty="0">
                <a:latin typeface="微软雅黑" panose="020B0503020204020204" charset="-122"/>
                <a:ea typeface="微软雅黑" panose="020B0503020204020204" charset="-122"/>
                <a:cs typeface="微软雅黑" panose="020B0503020204020204" charset="-122"/>
                <a:sym typeface="+mn-ea"/>
              </a:rPr>
              <a:t>：无中微子双β衰变N</a:t>
            </a:r>
            <a:r>
              <a:rPr lang="en-US" altLang="zh-CN" sz="2800" b="1" dirty="0">
                <a:latin typeface="微软雅黑" panose="020B0503020204020204" charset="-122"/>
                <a:ea typeface="微软雅黑" panose="020B0503020204020204" charset="-122"/>
                <a:cs typeface="微软雅黑" panose="020B0503020204020204" charset="-122"/>
                <a:sym typeface="+mn-ea"/>
              </a:rPr>
              <a:t>v</a:t>
            </a:r>
            <a:r>
              <a:rPr lang="zh-CN" altLang="en-US" sz="2800" b="1" dirty="0">
                <a:latin typeface="微软雅黑" panose="020B0503020204020204" charset="-122"/>
                <a:ea typeface="微软雅黑" panose="020B0503020204020204" charset="-122"/>
                <a:cs typeface="微软雅黑" panose="020B0503020204020204" charset="-122"/>
                <a:sym typeface="+mn-ea"/>
              </a:rPr>
              <a:t>DEx</a:t>
            </a:r>
            <a:endParaRPr lang="zh-CN" altLang="en-US" sz="2800" b="1" kern="0" dirty="0">
              <a:solidFill>
                <a:schemeClr val="tx2">
                  <a:lumMod val="75000"/>
                </a:schemeClr>
              </a:solidFill>
              <a:latin typeface="Arial" panose="020B0604020202020204"/>
              <a:ea typeface="黑体" panose="02010609060101010101" charset="-122"/>
              <a:cs typeface="Arial" panose="020B0604020202020204"/>
              <a:sym typeface="+mn-ea"/>
            </a:endParaRPr>
          </a:p>
        </p:txBody>
      </p:sp>
      <p:sp>
        <p:nvSpPr>
          <p:cNvPr id="9" name="文本框 8"/>
          <p:cNvSpPr txBox="1"/>
          <p:nvPr/>
        </p:nvSpPr>
        <p:spPr>
          <a:xfrm>
            <a:off x="1043305" y="965835"/>
            <a:ext cx="7275830" cy="1437005"/>
          </a:xfrm>
          <a:prstGeom prst="rect">
            <a:avLst/>
          </a:prstGeom>
          <a:noFill/>
        </p:spPr>
        <p:txBody>
          <a:bodyPr wrap="square" rtlCol="0">
            <a:noAutofit/>
          </a:bodyPr>
          <a:lstStyle/>
          <a:p>
            <a:pPr marL="342900" indent="-342900">
              <a:lnSpc>
                <a:spcPct val="150000"/>
              </a:lnSpc>
              <a:buFont typeface="Wingdings" panose="05000000000000000000" pitchFamily="2" charset="2"/>
              <a:buChar char="l"/>
            </a:pPr>
            <a:endParaRPr lang="zh-CN" altLang="en-US" sz="1400" dirty="0">
              <a:latin typeface="微软雅黑" panose="020B0503020204020204" charset="-122"/>
              <a:ea typeface="微软雅黑" panose="020B0503020204020204" charset="-122"/>
              <a:sym typeface="+mn-ea"/>
            </a:endParaRPr>
          </a:p>
        </p:txBody>
      </p:sp>
      <p:sp>
        <p:nvSpPr>
          <p:cNvPr id="8" name="object 8"/>
          <p:cNvSpPr/>
          <p:nvPr>
            <p:custDataLst>
              <p:tags r:id="rId1"/>
            </p:custDataLst>
          </p:nvPr>
        </p:nvSpPr>
        <p:spPr>
          <a:xfrm>
            <a:off x="467360" y="2085975"/>
            <a:ext cx="2595245" cy="1788160"/>
          </a:xfrm>
          <a:prstGeom prst="rect">
            <a:avLst/>
          </a:prstGeom>
          <a:blipFill>
            <a:blip r:embed="rId72" cstate="print"/>
            <a:stretch>
              <a:fillRect/>
            </a:stretch>
          </a:blipFill>
        </p:spPr>
        <p:txBody>
          <a:bodyPr wrap="square" lIns="0" tIns="0" rIns="0" bIns="0" rtlCol="0"/>
          <a:lstStyle/>
          <a:p>
            <a:endParaRPr/>
          </a:p>
        </p:txBody>
      </p:sp>
      <p:sp>
        <p:nvSpPr>
          <p:cNvPr id="11" name="object 11"/>
          <p:cNvSpPr/>
          <p:nvPr>
            <p:custDataLst>
              <p:tags r:id="rId2"/>
            </p:custDataLst>
          </p:nvPr>
        </p:nvSpPr>
        <p:spPr>
          <a:xfrm>
            <a:off x="3558540" y="2061845"/>
            <a:ext cx="2012315" cy="443230"/>
          </a:xfrm>
          <a:prstGeom prst="rect">
            <a:avLst/>
          </a:prstGeom>
          <a:blipFill>
            <a:blip r:embed="rId73" cstate="print"/>
            <a:stretch>
              <a:fillRect/>
            </a:stretch>
          </a:blipFill>
        </p:spPr>
        <p:txBody>
          <a:bodyPr wrap="square" lIns="0" tIns="0" rIns="0" bIns="0" rtlCol="0"/>
          <a:lstStyle/>
          <a:p>
            <a:endParaRPr/>
          </a:p>
        </p:txBody>
      </p:sp>
      <p:sp>
        <p:nvSpPr>
          <p:cNvPr id="12" name="object 12"/>
          <p:cNvSpPr/>
          <p:nvPr>
            <p:custDataLst>
              <p:tags r:id="rId3"/>
            </p:custDataLst>
          </p:nvPr>
        </p:nvSpPr>
        <p:spPr>
          <a:xfrm>
            <a:off x="3700780" y="2115820"/>
            <a:ext cx="1716405" cy="340360"/>
          </a:xfrm>
          <a:prstGeom prst="rect">
            <a:avLst/>
          </a:prstGeom>
          <a:blipFill>
            <a:blip r:embed="rId74" cstate="print"/>
            <a:stretch>
              <a:fillRect/>
            </a:stretch>
          </a:blipFill>
        </p:spPr>
        <p:txBody>
          <a:bodyPr wrap="square" lIns="0" tIns="0" rIns="0" bIns="0" rtlCol="0"/>
          <a:lstStyle/>
          <a:p>
            <a:endParaRPr/>
          </a:p>
        </p:txBody>
      </p:sp>
      <p:sp>
        <p:nvSpPr>
          <p:cNvPr id="13" name="object 13"/>
          <p:cNvSpPr/>
          <p:nvPr>
            <p:custDataLst>
              <p:tags r:id="rId4"/>
            </p:custDataLst>
          </p:nvPr>
        </p:nvSpPr>
        <p:spPr>
          <a:xfrm>
            <a:off x="3604895" y="2085975"/>
            <a:ext cx="2043430" cy="350520"/>
          </a:xfrm>
          <a:custGeom>
            <a:avLst/>
            <a:gdLst/>
            <a:ahLst/>
            <a:cxnLst/>
            <a:rect l="l" t="t" r="r" b="b"/>
            <a:pathLst>
              <a:path w="2019300" h="381000">
                <a:moveTo>
                  <a:pt x="1955790" y="0"/>
                </a:moveTo>
                <a:lnTo>
                  <a:pt x="62435" y="8"/>
                </a:lnTo>
                <a:lnTo>
                  <a:pt x="23339" y="14303"/>
                </a:lnTo>
                <a:lnTo>
                  <a:pt x="1635" y="49082"/>
                </a:lnTo>
                <a:lnTo>
                  <a:pt x="0" y="318556"/>
                </a:lnTo>
                <a:lnTo>
                  <a:pt x="1872" y="332904"/>
                </a:lnTo>
                <a:lnTo>
                  <a:pt x="24105" y="367312"/>
                </a:lnTo>
                <a:lnTo>
                  <a:pt x="63492" y="381000"/>
                </a:lnTo>
                <a:lnTo>
                  <a:pt x="1956847" y="380991"/>
                </a:lnTo>
                <a:lnTo>
                  <a:pt x="1995943" y="366696"/>
                </a:lnTo>
                <a:lnTo>
                  <a:pt x="2017647" y="331917"/>
                </a:lnTo>
                <a:lnTo>
                  <a:pt x="2019282" y="62443"/>
                </a:lnTo>
                <a:lnTo>
                  <a:pt x="2017409" y="48095"/>
                </a:lnTo>
                <a:lnTo>
                  <a:pt x="1995177" y="13687"/>
                </a:lnTo>
                <a:lnTo>
                  <a:pt x="1955790" y="0"/>
                </a:lnTo>
                <a:close/>
              </a:path>
            </a:pathLst>
          </a:custGeom>
          <a:solidFill>
            <a:srgbClr val="FFFB00"/>
          </a:solidFill>
        </p:spPr>
        <p:txBody>
          <a:bodyPr wrap="square" lIns="0" tIns="0" rIns="0" bIns="0" rtlCol="0"/>
          <a:lstStyle/>
          <a:p>
            <a:endParaRPr/>
          </a:p>
        </p:txBody>
      </p:sp>
      <p:sp>
        <p:nvSpPr>
          <p:cNvPr id="2" name="object 14"/>
          <p:cNvSpPr/>
          <p:nvPr>
            <p:custDataLst>
              <p:tags r:id="rId5"/>
            </p:custDataLst>
          </p:nvPr>
        </p:nvSpPr>
        <p:spPr>
          <a:xfrm>
            <a:off x="3604895" y="2085975"/>
            <a:ext cx="2042795" cy="419100"/>
          </a:xfrm>
          <a:custGeom>
            <a:avLst/>
            <a:gdLst/>
            <a:ahLst/>
            <a:cxnLst/>
            <a:rect l="l" t="t" r="r" b="b"/>
            <a:pathLst>
              <a:path w="2019300" h="381000">
                <a:moveTo>
                  <a:pt x="0" y="63500"/>
                </a:moveTo>
                <a:lnTo>
                  <a:pt x="1644" y="49081"/>
                </a:lnTo>
                <a:lnTo>
                  <a:pt x="6329" y="35829"/>
                </a:lnTo>
                <a:lnTo>
                  <a:pt x="34940" y="6769"/>
                </a:lnTo>
                <a:lnTo>
                  <a:pt x="1955798" y="0"/>
                </a:lnTo>
                <a:lnTo>
                  <a:pt x="1995186" y="13687"/>
                </a:lnTo>
                <a:lnTo>
                  <a:pt x="2017418" y="48095"/>
                </a:lnTo>
                <a:lnTo>
                  <a:pt x="2019299" y="63500"/>
                </a:lnTo>
                <a:lnTo>
                  <a:pt x="2019299" y="317498"/>
                </a:lnTo>
                <a:lnTo>
                  <a:pt x="2017655" y="331918"/>
                </a:lnTo>
                <a:lnTo>
                  <a:pt x="2012969" y="345170"/>
                </a:lnTo>
                <a:lnTo>
                  <a:pt x="1984359" y="374230"/>
                </a:lnTo>
                <a:lnTo>
                  <a:pt x="1955798" y="380999"/>
                </a:lnTo>
                <a:lnTo>
                  <a:pt x="63500" y="380999"/>
                </a:lnTo>
                <a:lnTo>
                  <a:pt x="49081" y="379355"/>
                </a:lnTo>
                <a:lnTo>
                  <a:pt x="35829" y="374669"/>
                </a:lnTo>
                <a:lnTo>
                  <a:pt x="6769" y="346059"/>
                </a:lnTo>
                <a:lnTo>
                  <a:pt x="0" y="317498"/>
                </a:lnTo>
                <a:lnTo>
                  <a:pt x="0" y="63500"/>
                </a:lnTo>
                <a:close/>
              </a:path>
            </a:pathLst>
          </a:custGeom>
          <a:ln w="9524">
            <a:solidFill>
              <a:srgbClr val="5B92C7"/>
            </a:solidFill>
          </a:ln>
        </p:spPr>
        <p:txBody>
          <a:bodyPr wrap="square" lIns="0" tIns="0" rIns="0" bIns="0" rtlCol="0"/>
          <a:lstStyle/>
          <a:p>
            <a:endParaRPr/>
          </a:p>
        </p:txBody>
      </p:sp>
      <p:sp>
        <p:nvSpPr>
          <p:cNvPr id="3" name="object 15"/>
          <p:cNvSpPr txBox="1"/>
          <p:nvPr>
            <p:custDataLst>
              <p:tags r:id="rId6"/>
            </p:custDataLst>
          </p:nvPr>
        </p:nvSpPr>
        <p:spPr>
          <a:xfrm>
            <a:off x="3669030" y="2158365"/>
            <a:ext cx="1948180" cy="276860"/>
          </a:xfrm>
          <a:prstGeom prst="rect">
            <a:avLst/>
          </a:prstGeom>
        </p:spPr>
        <p:txBody>
          <a:bodyPr vert="horz" wrap="square" lIns="0" tIns="0" rIns="0" bIns="0" rtlCol="0">
            <a:spAutoFit/>
          </a:bodyPr>
          <a:lstStyle/>
          <a:p>
            <a:pPr marL="12700">
              <a:lnSpc>
                <a:spcPct val="100000"/>
              </a:lnSpc>
            </a:pPr>
            <a:r>
              <a:rPr sz="1800" spc="-5" dirty="0">
                <a:latin typeface="Arial" panose="020B0604020202020204"/>
                <a:cs typeface="Arial" panose="020B0604020202020204"/>
              </a:rPr>
              <a:t>CCN</a:t>
            </a:r>
            <a:r>
              <a:rPr sz="1800" dirty="0">
                <a:latin typeface="Arial" panose="020B0604020202020204"/>
                <a:cs typeface="Arial" panose="020B0604020202020204"/>
              </a:rPr>
              <a:t>U </a:t>
            </a:r>
            <a:r>
              <a:rPr sz="1800" b="1" spc="-150" dirty="0">
                <a:latin typeface="Arial" panose="020B0604020202020204"/>
                <a:cs typeface="Arial" panose="020B0604020202020204"/>
              </a:rPr>
              <a:t>T</a:t>
            </a:r>
            <a:r>
              <a:rPr sz="1800" b="1" spc="-15" dirty="0">
                <a:latin typeface="Arial" panose="020B0604020202020204"/>
                <a:cs typeface="Arial" panose="020B0604020202020204"/>
              </a:rPr>
              <a:t>op</a:t>
            </a:r>
            <a:r>
              <a:rPr sz="1800" b="1" dirty="0">
                <a:latin typeface="Arial" panose="020B0604020202020204"/>
                <a:cs typeface="Arial" panose="020B0604020202020204"/>
              </a:rPr>
              <a:t>meta</a:t>
            </a:r>
            <a:r>
              <a:rPr sz="1800" b="1" spc="-5" dirty="0">
                <a:latin typeface="Arial" panose="020B0604020202020204"/>
                <a:cs typeface="Arial" panose="020B0604020202020204"/>
              </a:rPr>
              <a:t>l</a:t>
            </a:r>
            <a:r>
              <a:rPr lang="en-US" sz="1800" b="1" spc="-5" dirty="0">
                <a:latin typeface="Arial" panose="020B0604020202020204"/>
                <a:cs typeface="Arial" panose="020B0604020202020204"/>
              </a:rPr>
              <a:t>S</a:t>
            </a:r>
          </a:p>
        </p:txBody>
      </p:sp>
      <p:sp>
        <p:nvSpPr>
          <p:cNvPr id="88" name="object 2"/>
          <p:cNvSpPr/>
          <p:nvPr>
            <p:custDataLst>
              <p:tags r:id="rId7"/>
            </p:custDataLst>
          </p:nvPr>
        </p:nvSpPr>
        <p:spPr>
          <a:xfrm>
            <a:off x="3723005" y="3847465"/>
            <a:ext cx="2117090" cy="1890395"/>
          </a:xfrm>
          <a:prstGeom prst="rect">
            <a:avLst/>
          </a:prstGeom>
          <a:blipFill>
            <a:blip r:embed="rId75" cstate="print"/>
            <a:stretch>
              <a:fillRect/>
            </a:stretch>
          </a:blipFill>
        </p:spPr>
        <p:txBody>
          <a:bodyPr wrap="square" lIns="0" tIns="0" rIns="0" bIns="0" rtlCol="0"/>
          <a:lstStyle/>
          <a:p>
            <a:endParaRPr/>
          </a:p>
        </p:txBody>
      </p:sp>
      <p:sp>
        <p:nvSpPr>
          <p:cNvPr id="89" name="object 3"/>
          <p:cNvSpPr/>
          <p:nvPr>
            <p:custDataLst>
              <p:tags r:id="rId8"/>
            </p:custDataLst>
          </p:nvPr>
        </p:nvSpPr>
        <p:spPr>
          <a:xfrm>
            <a:off x="4115435" y="4733290"/>
            <a:ext cx="132715" cy="158115"/>
          </a:xfrm>
          <a:custGeom>
            <a:avLst/>
            <a:gdLst/>
            <a:ahLst/>
            <a:cxnLst/>
            <a:rect l="l" t="t" r="r" b="b"/>
            <a:pathLst>
              <a:path w="217805" h="248920">
                <a:moveTo>
                  <a:pt x="217386" y="248709"/>
                </a:moveTo>
                <a:lnTo>
                  <a:pt x="0" y="0"/>
                </a:lnTo>
              </a:path>
            </a:pathLst>
          </a:custGeom>
          <a:ln w="5059">
            <a:solidFill>
              <a:srgbClr val="000000"/>
            </a:solidFill>
          </a:ln>
        </p:spPr>
        <p:txBody>
          <a:bodyPr wrap="square" lIns="0" tIns="0" rIns="0" bIns="0" rtlCol="0"/>
          <a:lstStyle/>
          <a:p>
            <a:endParaRPr/>
          </a:p>
        </p:txBody>
      </p:sp>
      <p:sp>
        <p:nvSpPr>
          <p:cNvPr id="90" name="object 4"/>
          <p:cNvSpPr/>
          <p:nvPr>
            <p:custDataLst>
              <p:tags r:id="rId9"/>
            </p:custDataLst>
          </p:nvPr>
        </p:nvSpPr>
        <p:spPr>
          <a:xfrm>
            <a:off x="4210050" y="4848860"/>
            <a:ext cx="38100" cy="42545"/>
          </a:xfrm>
          <a:custGeom>
            <a:avLst/>
            <a:gdLst/>
            <a:ahLst/>
            <a:cxnLst/>
            <a:rect l="l" t="t" r="r" b="b"/>
            <a:pathLst>
              <a:path w="62230" h="66675">
                <a:moveTo>
                  <a:pt x="30388" y="0"/>
                </a:moveTo>
                <a:lnTo>
                  <a:pt x="61734" y="66566"/>
                </a:lnTo>
                <a:lnTo>
                  <a:pt x="0" y="26735"/>
                </a:lnTo>
                <a:lnTo>
                  <a:pt x="28465" y="28602"/>
                </a:lnTo>
                <a:lnTo>
                  <a:pt x="30388" y="0"/>
                </a:lnTo>
                <a:close/>
              </a:path>
            </a:pathLst>
          </a:custGeom>
          <a:solidFill>
            <a:srgbClr val="000000"/>
          </a:solidFill>
        </p:spPr>
        <p:txBody>
          <a:bodyPr wrap="square" lIns="0" tIns="0" rIns="0" bIns="0" rtlCol="0"/>
          <a:lstStyle/>
          <a:p>
            <a:endParaRPr/>
          </a:p>
        </p:txBody>
      </p:sp>
      <p:sp>
        <p:nvSpPr>
          <p:cNvPr id="91" name="object 5"/>
          <p:cNvSpPr/>
          <p:nvPr>
            <p:custDataLst>
              <p:tags r:id="rId10"/>
            </p:custDataLst>
          </p:nvPr>
        </p:nvSpPr>
        <p:spPr>
          <a:xfrm>
            <a:off x="4337050" y="4975860"/>
            <a:ext cx="38100" cy="42545"/>
          </a:xfrm>
          <a:custGeom>
            <a:avLst/>
            <a:gdLst/>
            <a:ahLst/>
            <a:cxnLst/>
            <a:rect l="l" t="t" r="r" b="b"/>
            <a:pathLst>
              <a:path w="62230" h="66675">
                <a:moveTo>
                  <a:pt x="28465" y="28602"/>
                </a:moveTo>
                <a:lnTo>
                  <a:pt x="0" y="26735"/>
                </a:lnTo>
                <a:lnTo>
                  <a:pt x="61734" y="66566"/>
                </a:lnTo>
                <a:lnTo>
                  <a:pt x="30388" y="0"/>
                </a:lnTo>
                <a:lnTo>
                  <a:pt x="28465" y="28602"/>
                </a:lnTo>
                <a:close/>
              </a:path>
            </a:pathLst>
          </a:custGeom>
          <a:ln w="5059">
            <a:solidFill>
              <a:srgbClr val="000000"/>
            </a:solidFill>
          </a:ln>
        </p:spPr>
        <p:txBody>
          <a:bodyPr wrap="square" lIns="0" tIns="0" rIns="0" bIns="0" rtlCol="0"/>
          <a:lstStyle/>
          <a:p>
            <a:endParaRPr/>
          </a:p>
        </p:txBody>
      </p:sp>
      <p:sp>
        <p:nvSpPr>
          <p:cNvPr id="92" name="object 6"/>
          <p:cNvSpPr/>
          <p:nvPr>
            <p:custDataLst>
              <p:tags r:id="rId11"/>
            </p:custDataLst>
          </p:nvPr>
        </p:nvSpPr>
        <p:spPr>
          <a:xfrm>
            <a:off x="3934460" y="5281295"/>
            <a:ext cx="211455" cy="81915"/>
          </a:xfrm>
          <a:custGeom>
            <a:avLst/>
            <a:gdLst/>
            <a:ahLst/>
            <a:cxnLst/>
            <a:rect l="l" t="t" r="r" b="b"/>
            <a:pathLst>
              <a:path w="347344" h="128904">
                <a:moveTo>
                  <a:pt x="347064" y="0"/>
                </a:moveTo>
                <a:lnTo>
                  <a:pt x="0" y="128541"/>
                </a:lnTo>
              </a:path>
            </a:pathLst>
          </a:custGeom>
          <a:ln w="5664">
            <a:solidFill>
              <a:srgbClr val="000000"/>
            </a:solidFill>
          </a:ln>
        </p:spPr>
        <p:txBody>
          <a:bodyPr wrap="square" lIns="0" tIns="0" rIns="0" bIns="0" rtlCol="0"/>
          <a:lstStyle/>
          <a:p>
            <a:endParaRPr/>
          </a:p>
        </p:txBody>
      </p:sp>
      <p:sp>
        <p:nvSpPr>
          <p:cNvPr id="93" name="object 7"/>
          <p:cNvSpPr/>
          <p:nvPr>
            <p:custDataLst>
              <p:tags r:id="rId12"/>
            </p:custDataLst>
          </p:nvPr>
        </p:nvSpPr>
        <p:spPr>
          <a:xfrm>
            <a:off x="4095750" y="5281295"/>
            <a:ext cx="50165" cy="31115"/>
          </a:xfrm>
          <a:custGeom>
            <a:avLst/>
            <a:gdLst/>
            <a:ahLst/>
            <a:cxnLst/>
            <a:rect l="l" t="t" r="r" b="b"/>
            <a:pathLst>
              <a:path w="82550" h="48895">
                <a:moveTo>
                  <a:pt x="0" y="6207"/>
                </a:moveTo>
                <a:lnTo>
                  <a:pt x="82293" y="0"/>
                </a:lnTo>
                <a:lnTo>
                  <a:pt x="15725" y="48791"/>
                </a:lnTo>
                <a:lnTo>
                  <a:pt x="29092" y="19772"/>
                </a:lnTo>
                <a:lnTo>
                  <a:pt x="0" y="6207"/>
                </a:lnTo>
                <a:close/>
              </a:path>
            </a:pathLst>
          </a:custGeom>
          <a:solidFill>
            <a:srgbClr val="000000"/>
          </a:solidFill>
        </p:spPr>
        <p:txBody>
          <a:bodyPr wrap="square" lIns="0" tIns="0" rIns="0" bIns="0" rtlCol="0"/>
          <a:lstStyle/>
          <a:p>
            <a:endParaRPr/>
          </a:p>
        </p:txBody>
      </p:sp>
      <p:sp>
        <p:nvSpPr>
          <p:cNvPr id="94" name="object 8"/>
          <p:cNvSpPr/>
          <p:nvPr>
            <p:custDataLst>
              <p:tags r:id="rId13"/>
            </p:custDataLst>
          </p:nvPr>
        </p:nvSpPr>
        <p:spPr>
          <a:xfrm>
            <a:off x="4222750" y="5408295"/>
            <a:ext cx="50165" cy="31115"/>
          </a:xfrm>
          <a:custGeom>
            <a:avLst/>
            <a:gdLst/>
            <a:ahLst/>
            <a:cxnLst/>
            <a:rect l="l" t="t" r="r" b="b"/>
            <a:pathLst>
              <a:path w="82550" h="48895">
                <a:moveTo>
                  <a:pt x="29092" y="19772"/>
                </a:moveTo>
                <a:lnTo>
                  <a:pt x="15725" y="48791"/>
                </a:lnTo>
                <a:lnTo>
                  <a:pt x="82293" y="0"/>
                </a:lnTo>
                <a:lnTo>
                  <a:pt x="0" y="6207"/>
                </a:lnTo>
                <a:lnTo>
                  <a:pt x="29092" y="19772"/>
                </a:lnTo>
                <a:close/>
              </a:path>
            </a:pathLst>
          </a:custGeom>
          <a:ln w="5664">
            <a:solidFill>
              <a:srgbClr val="000000"/>
            </a:solidFill>
          </a:ln>
        </p:spPr>
        <p:txBody>
          <a:bodyPr wrap="square" lIns="0" tIns="0" rIns="0" bIns="0" rtlCol="0"/>
          <a:lstStyle/>
          <a:p>
            <a:endParaRPr/>
          </a:p>
        </p:txBody>
      </p:sp>
      <p:sp>
        <p:nvSpPr>
          <p:cNvPr id="95" name="object 9"/>
          <p:cNvSpPr/>
          <p:nvPr>
            <p:custDataLst>
              <p:tags r:id="rId14"/>
            </p:custDataLst>
          </p:nvPr>
        </p:nvSpPr>
        <p:spPr>
          <a:xfrm>
            <a:off x="4343400" y="5408295"/>
            <a:ext cx="108585" cy="124460"/>
          </a:xfrm>
          <a:custGeom>
            <a:avLst/>
            <a:gdLst/>
            <a:ahLst/>
            <a:cxnLst/>
            <a:rect l="l" t="t" r="r" b="b"/>
            <a:pathLst>
              <a:path w="179069" h="195579">
                <a:moveTo>
                  <a:pt x="178488" y="0"/>
                </a:moveTo>
                <a:lnTo>
                  <a:pt x="0" y="195091"/>
                </a:lnTo>
              </a:path>
            </a:pathLst>
          </a:custGeom>
          <a:ln w="4049">
            <a:solidFill>
              <a:srgbClr val="000000"/>
            </a:solidFill>
          </a:ln>
        </p:spPr>
        <p:txBody>
          <a:bodyPr wrap="square" lIns="0" tIns="0" rIns="0" bIns="0" rtlCol="0"/>
          <a:lstStyle/>
          <a:p>
            <a:endParaRPr/>
          </a:p>
        </p:txBody>
      </p:sp>
      <p:sp>
        <p:nvSpPr>
          <p:cNvPr id="96" name="object 10"/>
          <p:cNvSpPr/>
          <p:nvPr>
            <p:custDataLst>
              <p:tags r:id="rId15"/>
            </p:custDataLst>
          </p:nvPr>
        </p:nvSpPr>
        <p:spPr>
          <a:xfrm>
            <a:off x="4421505" y="5408295"/>
            <a:ext cx="30480" cy="34290"/>
          </a:xfrm>
          <a:custGeom>
            <a:avLst/>
            <a:gdLst/>
            <a:ahLst/>
            <a:cxnLst/>
            <a:rect l="l" t="t" r="r" b="b"/>
            <a:pathLst>
              <a:path w="50164" h="53339">
                <a:moveTo>
                  <a:pt x="0" y="30941"/>
                </a:moveTo>
                <a:lnTo>
                  <a:pt x="50157" y="0"/>
                </a:lnTo>
                <a:lnTo>
                  <a:pt x="23838" y="52844"/>
                </a:lnTo>
                <a:lnTo>
                  <a:pt x="22909" y="29781"/>
                </a:lnTo>
                <a:lnTo>
                  <a:pt x="0" y="30941"/>
                </a:lnTo>
                <a:close/>
              </a:path>
            </a:pathLst>
          </a:custGeom>
          <a:solidFill>
            <a:srgbClr val="000000"/>
          </a:solidFill>
        </p:spPr>
        <p:txBody>
          <a:bodyPr wrap="square" lIns="0" tIns="0" rIns="0" bIns="0" rtlCol="0"/>
          <a:lstStyle/>
          <a:p>
            <a:endParaRPr/>
          </a:p>
        </p:txBody>
      </p:sp>
      <p:sp>
        <p:nvSpPr>
          <p:cNvPr id="97" name="object 11"/>
          <p:cNvSpPr/>
          <p:nvPr>
            <p:custDataLst>
              <p:tags r:id="rId16"/>
            </p:custDataLst>
          </p:nvPr>
        </p:nvSpPr>
        <p:spPr>
          <a:xfrm>
            <a:off x="4548505" y="5535295"/>
            <a:ext cx="30480" cy="34290"/>
          </a:xfrm>
          <a:custGeom>
            <a:avLst/>
            <a:gdLst/>
            <a:ahLst/>
            <a:cxnLst/>
            <a:rect l="l" t="t" r="r" b="b"/>
            <a:pathLst>
              <a:path w="50164" h="53339">
                <a:moveTo>
                  <a:pt x="22909" y="29781"/>
                </a:moveTo>
                <a:lnTo>
                  <a:pt x="23838" y="52844"/>
                </a:lnTo>
                <a:lnTo>
                  <a:pt x="50157" y="0"/>
                </a:lnTo>
                <a:lnTo>
                  <a:pt x="0" y="30941"/>
                </a:lnTo>
                <a:lnTo>
                  <a:pt x="22909" y="29781"/>
                </a:lnTo>
                <a:close/>
              </a:path>
            </a:pathLst>
          </a:custGeom>
          <a:ln w="4049">
            <a:solidFill>
              <a:srgbClr val="000000"/>
            </a:solidFill>
          </a:ln>
        </p:spPr>
        <p:txBody>
          <a:bodyPr wrap="square" lIns="0" tIns="0" rIns="0" bIns="0" rtlCol="0"/>
          <a:lstStyle/>
          <a:p>
            <a:endParaRPr/>
          </a:p>
        </p:txBody>
      </p:sp>
      <p:sp>
        <p:nvSpPr>
          <p:cNvPr id="98" name="object 12"/>
          <p:cNvSpPr/>
          <p:nvPr>
            <p:custDataLst>
              <p:tags r:id="rId17"/>
            </p:custDataLst>
          </p:nvPr>
        </p:nvSpPr>
        <p:spPr>
          <a:xfrm>
            <a:off x="7633335" y="4573270"/>
            <a:ext cx="777875" cy="1134110"/>
          </a:xfrm>
          <a:prstGeom prst="rect">
            <a:avLst/>
          </a:prstGeom>
          <a:blipFill>
            <a:blip r:embed="rId76" cstate="print"/>
            <a:stretch>
              <a:fillRect/>
            </a:stretch>
          </a:blipFill>
        </p:spPr>
        <p:txBody>
          <a:bodyPr wrap="square" lIns="0" tIns="0" rIns="0" bIns="0" rtlCol="0"/>
          <a:lstStyle/>
          <a:p>
            <a:endParaRPr/>
          </a:p>
        </p:txBody>
      </p:sp>
      <p:sp>
        <p:nvSpPr>
          <p:cNvPr id="99" name="object 13"/>
          <p:cNvSpPr/>
          <p:nvPr>
            <p:custDataLst>
              <p:tags r:id="rId18"/>
            </p:custDataLst>
          </p:nvPr>
        </p:nvSpPr>
        <p:spPr>
          <a:xfrm>
            <a:off x="5952490" y="3933190"/>
            <a:ext cx="674370" cy="1134110"/>
          </a:xfrm>
          <a:prstGeom prst="rect">
            <a:avLst/>
          </a:prstGeom>
          <a:blipFill>
            <a:blip r:embed="rId77" cstate="print"/>
            <a:stretch>
              <a:fillRect/>
            </a:stretch>
          </a:blipFill>
        </p:spPr>
        <p:txBody>
          <a:bodyPr wrap="square" lIns="0" tIns="0" rIns="0" bIns="0" rtlCol="0"/>
          <a:lstStyle/>
          <a:p>
            <a:endParaRPr/>
          </a:p>
        </p:txBody>
      </p:sp>
      <p:sp>
        <p:nvSpPr>
          <p:cNvPr id="100" name="object 14"/>
          <p:cNvSpPr/>
          <p:nvPr>
            <p:custDataLst>
              <p:tags r:id="rId19"/>
            </p:custDataLst>
          </p:nvPr>
        </p:nvSpPr>
        <p:spPr>
          <a:xfrm>
            <a:off x="7043420" y="4095750"/>
            <a:ext cx="619760" cy="271780"/>
          </a:xfrm>
          <a:custGeom>
            <a:avLst/>
            <a:gdLst/>
            <a:ahLst/>
            <a:cxnLst/>
            <a:rect l="l" t="t" r="r" b="b"/>
            <a:pathLst>
              <a:path w="1018540" h="427354">
                <a:moveTo>
                  <a:pt x="0" y="0"/>
                </a:moveTo>
                <a:lnTo>
                  <a:pt x="1017942" y="427206"/>
                </a:lnTo>
              </a:path>
            </a:pathLst>
          </a:custGeom>
          <a:ln w="9249">
            <a:solidFill>
              <a:srgbClr val="000000"/>
            </a:solidFill>
          </a:ln>
        </p:spPr>
        <p:txBody>
          <a:bodyPr wrap="square" lIns="0" tIns="0" rIns="0" bIns="0" rtlCol="0"/>
          <a:lstStyle/>
          <a:p>
            <a:endParaRPr/>
          </a:p>
        </p:txBody>
      </p:sp>
      <p:sp>
        <p:nvSpPr>
          <p:cNvPr id="101" name="object 15"/>
          <p:cNvSpPr/>
          <p:nvPr>
            <p:custDataLst>
              <p:tags r:id="rId20"/>
            </p:custDataLst>
          </p:nvPr>
        </p:nvSpPr>
        <p:spPr>
          <a:xfrm>
            <a:off x="7581900" y="4313555"/>
            <a:ext cx="81280" cy="53975"/>
          </a:xfrm>
          <a:custGeom>
            <a:avLst/>
            <a:gdLst/>
            <a:ahLst/>
            <a:cxnLst/>
            <a:rect l="l" t="t" r="r" b="b"/>
            <a:pathLst>
              <a:path w="133984" h="84454">
                <a:moveTo>
                  <a:pt x="28648" y="0"/>
                </a:moveTo>
                <a:lnTo>
                  <a:pt x="133742" y="84191"/>
                </a:lnTo>
                <a:lnTo>
                  <a:pt x="0" y="68227"/>
                </a:lnTo>
                <a:lnTo>
                  <a:pt x="48476" y="48409"/>
                </a:lnTo>
                <a:lnTo>
                  <a:pt x="28648" y="0"/>
                </a:lnTo>
                <a:close/>
              </a:path>
            </a:pathLst>
          </a:custGeom>
          <a:solidFill>
            <a:srgbClr val="000000"/>
          </a:solidFill>
        </p:spPr>
        <p:txBody>
          <a:bodyPr wrap="square" lIns="0" tIns="0" rIns="0" bIns="0" rtlCol="0"/>
          <a:lstStyle/>
          <a:p>
            <a:endParaRPr/>
          </a:p>
        </p:txBody>
      </p:sp>
      <p:sp>
        <p:nvSpPr>
          <p:cNvPr id="102" name="object 16"/>
          <p:cNvSpPr/>
          <p:nvPr>
            <p:custDataLst>
              <p:tags r:id="rId21"/>
            </p:custDataLst>
          </p:nvPr>
        </p:nvSpPr>
        <p:spPr>
          <a:xfrm>
            <a:off x="7708900" y="4440555"/>
            <a:ext cx="81280" cy="53975"/>
          </a:xfrm>
          <a:custGeom>
            <a:avLst/>
            <a:gdLst/>
            <a:ahLst/>
            <a:cxnLst/>
            <a:rect l="l" t="t" r="r" b="b"/>
            <a:pathLst>
              <a:path w="133984" h="84454">
                <a:moveTo>
                  <a:pt x="48476" y="48409"/>
                </a:moveTo>
                <a:lnTo>
                  <a:pt x="0" y="68227"/>
                </a:lnTo>
                <a:lnTo>
                  <a:pt x="133742" y="84191"/>
                </a:lnTo>
                <a:lnTo>
                  <a:pt x="28648" y="0"/>
                </a:lnTo>
                <a:lnTo>
                  <a:pt x="48476" y="48409"/>
                </a:lnTo>
                <a:close/>
              </a:path>
            </a:pathLst>
          </a:custGeom>
          <a:ln w="9249">
            <a:solidFill>
              <a:srgbClr val="000000"/>
            </a:solidFill>
          </a:ln>
        </p:spPr>
        <p:txBody>
          <a:bodyPr wrap="square" lIns="0" tIns="0" rIns="0" bIns="0" rtlCol="0"/>
          <a:lstStyle/>
          <a:p>
            <a:endParaRPr/>
          </a:p>
        </p:txBody>
      </p:sp>
      <p:sp>
        <p:nvSpPr>
          <p:cNvPr id="103" name="object 17"/>
          <p:cNvSpPr/>
          <p:nvPr>
            <p:custDataLst>
              <p:tags r:id="rId22"/>
            </p:custDataLst>
          </p:nvPr>
        </p:nvSpPr>
        <p:spPr>
          <a:xfrm>
            <a:off x="7097395" y="4502785"/>
            <a:ext cx="219075" cy="753110"/>
          </a:xfrm>
          <a:custGeom>
            <a:avLst/>
            <a:gdLst/>
            <a:ahLst/>
            <a:cxnLst/>
            <a:rect l="l" t="t" r="r" b="b"/>
            <a:pathLst>
              <a:path w="360679" h="1183639">
                <a:moveTo>
                  <a:pt x="48129" y="6875"/>
                </a:moveTo>
                <a:lnTo>
                  <a:pt x="45415" y="4994"/>
                </a:lnTo>
                <a:lnTo>
                  <a:pt x="42163" y="3791"/>
                </a:lnTo>
                <a:lnTo>
                  <a:pt x="39927" y="1387"/>
                </a:lnTo>
                <a:lnTo>
                  <a:pt x="38663" y="0"/>
                </a:lnTo>
                <a:lnTo>
                  <a:pt x="43303" y="2836"/>
                </a:lnTo>
                <a:lnTo>
                  <a:pt x="45045" y="3498"/>
                </a:lnTo>
                <a:lnTo>
                  <a:pt x="46741" y="4223"/>
                </a:lnTo>
                <a:lnTo>
                  <a:pt x="49439" y="3915"/>
                </a:lnTo>
                <a:lnTo>
                  <a:pt x="50102" y="5657"/>
                </a:lnTo>
                <a:lnTo>
                  <a:pt x="50826" y="7415"/>
                </a:lnTo>
                <a:lnTo>
                  <a:pt x="47342" y="9218"/>
                </a:lnTo>
                <a:lnTo>
                  <a:pt x="48067" y="10961"/>
                </a:lnTo>
                <a:lnTo>
                  <a:pt x="48730" y="12532"/>
                </a:lnTo>
                <a:lnTo>
                  <a:pt x="61787" y="15539"/>
                </a:lnTo>
                <a:lnTo>
                  <a:pt x="63421" y="17405"/>
                </a:lnTo>
                <a:lnTo>
                  <a:pt x="65102" y="19455"/>
                </a:lnTo>
                <a:lnTo>
                  <a:pt x="64747" y="22893"/>
                </a:lnTo>
                <a:lnTo>
                  <a:pt x="66428" y="24882"/>
                </a:lnTo>
                <a:lnTo>
                  <a:pt x="68894" y="27764"/>
                </a:lnTo>
                <a:lnTo>
                  <a:pt x="75215" y="25653"/>
                </a:lnTo>
                <a:lnTo>
                  <a:pt x="76664" y="29151"/>
                </a:lnTo>
                <a:lnTo>
                  <a:pt x="77388" y="30955"/>
                </a:lnTo>
                <a:lnTo>
                  <a:pt x="73889" y="32759"/>
                </a:lnTo>
                <a:lnTo>
                  <a:pt x="74614" y="34517"/>
                </a:lnTo>
                <a:lnTo>
                  <a:pt x="75338" y="36258"/>
                </a:lnTo>
                <a:lnTo>
                  <a:pt x="78529" y="35226"/>
                </a:lnTo>
                <a:lnTo>
                  <a:pt x="79732" y="36675"/>
                </a:lnTo>
                <a:lnTo>
                  <a:pt x="83169" y="40714"/>
                </a:lnTo>
                <a:lnTo>
                  <a:pt x="82383" y="47513"/>
                </a:lnTo>
                <a:lnTo>
                  <a:pt x="85821" y="51614"/>
                </a:lnTo>
                <a:lnTo>
                  <a:pt x="87024" y="53001"/>
                </a:lnTo>
                <a:lnTo>
                  <a:pt x="89737" y="52276"/>
                </a:lnTo>
                <a:lnTo>
                  <a:pt x="90939" y="53726"/>
                </a:lnTo>
                <a:lnTo>
                  <a:pt x="94377" y="57811"/>
                </a:lnTo>
                <a:lnTo>
                  <a:pt x="93591" y="64625"/>
                </a:lnTo>
                <a:lnTo>
                  <a:pt x="97013" y="68649"/>
                </a:lnTo>
                <a:lnTo>
                  <a:pt x="98277" y="70098"/>
                </a:lnTo>
                <a:lnTo>
                  <a:pt x="101422" y="69081"/>
                </a:lnTo>
                <a:lnTo>
                  <a:pt x="102131" y="70822"/>
                </a:lnTo>
                <a:lnTo>
                  <a:pt x="102856" y="72564"/>
                </a:lnTo>
                <a:lnTo>
                  <a:pt x="99372" y="74368"/>
                </a:lnTo>
                <a:lnTo>
                  <a:pt x="100096" y="76126"/>
                </a:lnTo>
                <a:lnTo>
                  <a:pt x="100806" y="77930"/>
                </a:lnTo>
                <a:lnTo>
                  <a:pt x="104490" y="76542"/>
                </a:lnTo>
                <a:lnTo>
                  <a:pt x="105215" y="78284"/>
                </a:lnTo>
                <a:lnTo>
                  <a:pt x="105939" y="80041"/>
                </a:lnTo>
                <a:lnTo>
                  <a:pt x="102979" y="81721"/>
                </a:lnTo>
                <a:lnTo>
                  <a:pt x="103164" y="83587"/>
                </a:lnTo>
                <a:lnTo>
                  <a:pt x="103349" y="86301"/>
                </a:lnTo>
                <a:lnTo>
                  <a:pt x="105985" y="88412"/>
                </a:lnTo>
                <a:lnTo>
                  <a:pt x="106170" y="91110"/>
                </a:lnTo>
                <a:lnTo>
                  <a:pt x="106355" y="92745"/>
                </a:lnTo>
                <a:lnTo>
                  <a:pt x="99064" y="109610"/>
                </a:lnTo>
                <a:lnTo>
                  <a:pt x="97984" y="112370"/>
                </a:lnTo>
                <a:lnTo>
                  <a:pt x="97321" y="114173"/>
                </a:lnTo>
                <a:lnTo>
                  <a:pt x="97614" y="116949"/>
                </a:lnTo>
                <a:lnTo>
                  <a:pt x="95934" y="117735"/>
                </a:lnTo>
                <a:lnTo>
                  <a:pt x="94254" y="118459"/>
                </a:lnTo>
                <a:lnTo>
                  <a:pt x="92496" y="114836"/>
                </a:lnTo>
                <a:lnTo>
                  <a:pt x="90816" y="115561"/>
                </a:lnTo>
                <a:lnTo>
                  <a:pt x="89136" y="116348"/>
                </a:lnTo>
                <a:lnTo>
                  <a:pt x="89428" y="119122"/>
                </a:lnTo>
                <a:lnTo>
                  <a:pt x="88766" y="120926"/>
                </a:lnTo>
                <a:lnTo>
                  <a:pt x="84190" y="132764"/>
                </a:lnTo>
                <a:lnTo>
                  <a:pt x="79604" y="144618"/>
                </a:lnTo>
                <a:lnTo>
                  <a:pt x="64146" y="184827"/>
                </a:lnTo>
                <a:lnTo>
                  <a:pt x="63175" y="187232"/>
                </a:lnTo>
                <a:lnTo>
                  <a:pt x="59382" y="199519"/>
                </a:lnTo>
                <a:lnTo>
                  <a:pt x="57933" y="200845"/>
                </a:lnTo>
                <a:lnTo>
                  <a:pt x="56006" y="202649"/>
                </a:lnTo>
                <a:lnTo>
                  <a:pt x="52753" y="202217"/>
                </a:lnTo>
                <a:lnTo>
                  <a:pt x="50765" y="204036"/>
                </a:lnTo>
                <a:lnTo>
                  <a:pt x="48961" y="205717"/>
                </a:lnTo>
                <a:lnTo>
                  <a:pt x="46078" y="219329"/>
                </a:lnTo>
                <a:lnTo>
                  <a:pt x="44629" y="219992"/>
                </a:lnTo>
                <a:lnTo>
                  <a:pt x="42949" y="220779"/>
                </a:lnTo>
                <a:lnTo>
                  <a:pt x="41191" y="217094"/>
                </a:lnTo>
                <a:lnTo>
                  <a:pt x="39511" y="217881"/>
                </a:lnTo>
                <a:lnTo>
                  <a:pt x="35950" y="219452"/>
                </a:lnTo>
                <a:lnTo>
                  <a:pt x="36921" y="232217"/>
                </a:lnTo>
                <a:lnTo>
                  <a:pt x="33360" y="233837"/>
                </a:lnTo>
                <a:lnTo>
                  <a:pt x="31680" y="234561"/>
                </a:lnTo>
                <a:lnTo>
                  <a:pt x="29938" y="230953"/>
                </a:lnTo>
                <a:lnTo>
                  <a:pt x="28242" y="231678"/>
                </a:lnTo>
                <a:lnTo>
                  <a:pt x="26561" y="232449"/>
                </a:lnTo>
                <a:lnTo>
                  <a:pt x="26870" y="235224"/>
                </a:lnTo>
                <a:lnTo>
                  <a:pt x="26207" y="237028"/>
                </a:lnTo>
                <a:lnTo>
                  <a:pt x="25544" y="238785"/>
                </a:lnTo>
                <a:lnTo>
                  <a:pt x="24819" y="240589"/>
                </a:lnTo>
                <a:lnTo>
                  <a:pt x="24157" y="242331"/>
                </a:lnTo>
                <a:lnTo>
                  <a:pt x="7708" y="284973"/>
                </a:lnTo>
                <a:lnTo>
                  <a:pt x="7045" y="286776"/>
                </a:lnTo>
                <a:lnTo>
                  <a:pt x="6336" y="288518"/>
                </a:lnTo>
                <a:lnTo>
                  <a:pt x="5673" y="290322"/>
                </a:lnTo>
                <a:lnTo>
                  <a:pt x="4285" y="293822"/>
                </a:lnTo>
                <a:lnTo>
                  <a:pt x="786" y="297198"/>
                </a:lnTo>
                <a:lnTo>
                  <a:pt x="1572" y="300929"/>
                </a:lnTo>
                <a:lnTo>
                  <a:pt x="2358" y="305137"/>
                </a:lnTo>
                <a:lnTo>
                  <a:pt x="8078" y="306648"/>
                </a:lnTo>
                <a:lnTo>
                  <a:pt x="9696" y="310564"/>
                </a:lnTo>
                <a:lnTo>
                  <a:pt x="10421" y="312306"/>
                </a:lnTo>
                <a:lnTo>
                  <a:pt x="7769" y="313986"/>
                </a:lnTo>
                <a:lnTo>
                  <a:pt x="7661" y="315913"/>
                </a:lnTo>
                <a:lnTo>
                  <a:pt x="7415" y="320199"/>
                </a:lnTo>
                <a:lnTo>
                  <a:pt x="8925" y="324408"/>
                </a:lnTo>
                <a:lnTo>
                  <a:pt x="8679" y="328694"/>
                </a:lnTo>
                <a:lnTo>
                  <a:pt x="8432" y="332841"/>
                </a:lnTo>
                <a:lnTo>
                  <a:pt x="0" y="349521"/>
                </a:lnTo>
                <a:lnTo>
                  <a:pt x="431" y="349999"/>
                </a:lnTo>
                <a:lnTo>
                  <a:pt x="2836" y="352898"/>
                </a:lnTo>
                <a:lnTo>
                  <a:pt x="10359" y="350493"/>
                </a:lnTo>
                <a:lnTo>
                  <a:pt x="10667" y="354285"/>
                </a:lnTo>
                <a:lnTo>
                  <a:pt x="11269" y="361932"/>
                </a:lnTo>
                <a:lnTo>
                  <a:pt x="3807" y="368067"/>
                </a:lnTo>
                <a:lnTo>
                  <a:pt x="2420" y="375606"/>
                </a:lnTo>
                <a:lnTo>
                  <a:pt x="1927" y="378242"/>
                </a:lnTo>
                <a:lnTo>
                  <a:pt x="4455" y="380601"/>
                </a:lnTo>
                <a:lnTo>
                  <a:pt x="5488" y="383068"/>
                </a:lnTo>
                <a:lnTo>
                  <a:pt x="6505" y="385534"/>
                </a:lnTo>
                <a:lnTo>
                  <a:pt x="6567" y="388787"/>
                </a:lnTo>
                <a:lnTo>
                  <a:pt x="8555" y="390529"/>
                </a:lnTo>
                <a:lnTo>
                  <a:pt x="11330" y="392996"/>
                </a:lnTo>
                <a:lnTo>
                  <a:pt x="15369" y="393427"/>
                </a:lnTo>
                <a:lnTo>
                  <a:pt x="18730" y="394815"/>
                </a:lnTo>
                <a:lnTo>
                  <a:pt x="24943" y="397405"/>
                </a:lnTo>
                <a:lnTo>
                  <a:pt x="32944" y="402215"/>
                </a:lnTo>
                <a:lnTo>
                  <a:pt x="39141" y="403417"/>
                </a:lnTo>
                <a:lnTo>
                  <a:pt x="46618" y="404866"/>
                </a:lnTo>
                <a:lnTo>
                  <a:pt x="54203" y="405159"/>
                </a:lnTo>
                <a:lnTo>
                  <a:pt x="61664" y="406670"/>
                </a:lnTo>
                <a:lnTo>
                  <a:pt x="66387" y="408365"/>
                </a:lnTo>
                <a:lnTo>
                  <a:pt x="66813" y="409636"/>
                </a:lnTo>
                <a:lnTo>
                  <a:pt x="67020" y="409543"/>
                </a:lnTo>
                <a:lnTo>
                  <a:pt x="71087" y="407146"/>
                </a:lnTo>
                <a:lnTo>
                  <a:pt x="87152" y="403939"/>
                </a:lnTo>
                <a:lnTo>
                  <a:pt x="97876" y="404532"/>
                </a:lnTo>
                <a:lnTo>
                  <a:pt x="111376" y="408642"/>
                </a:lnTo>
                <a:lnTo>
                  <a:pt x="123485" y="413849"/>
                </a:lnTo>
                <a:lnTo>
                  <a:pt x="131407" y="417338"/>
                </a:lnTo>
                <a:lnTo>
                  <a:pt x="143200" y="421362"/>
                </a:lnTo>
                <a:lnTo>
                  <a:pt x="144418" y="422811"/>
                </a:lnTo>
                <a:lnTo>
                  <a:pt x="146160" y="424862"/>
                </a:lnTo>
                <a:lnTo>
                  <a:pt x="145497" y="428531"/>
                </a:lnTo>
                <a:lnTo>
                  <a:pt x="147486" y="430273"/>
                </a:lnTo>
                <a:lnTo>
                  <a:pt x="150260" y="432755"/>
                </a:lnTo>
                <a:lnTo>
                  <a:pt x="155255" y="431722"/>
                </a:lnTo>
                <a:lnTo>
                  <a:pt x="157660" y="434559"/>
                </a:lnTo>
                <a:lnTo>
                  <a:pt x="158924" y="435992"/>
                </a:lnTo>
                <a:lnTo>
                  <a:pt x="154592" y="438289"/>
                </a:lnTo>
                <a:lnTo>
                  <a:pt x="155610" y="439908"/>
                </a:lnTo>
                <a:lnTo>
                  <a:pt x="158924" y="444918"/>
                </a:lnTo>
                <a:lnTo>
                  <a:pt x="164459" y="447740"/>
                </a:lnTo>
                <a:lnTo>
                  <a:pt x="168914" y="451655"/>
                </a:lnTo>
                <a:lnTo>
                  <a:pt x="170610" y="452380"/>
                </a:lnTo>
                <a:lnTo>
                  <a:pt x="172768" y="452380"/>
                </a:lnTo>
                <a:lnTo>
                  <a:pt x="173986" y="453768"/>
                </a:lnTo>
                <a:lnTo>
                  <a:pt x="177470" y="457853"/>
                </a:lnTo>
                <a:lnTo>
                  <a:pt x="176684" y="464667"/>
                </a:lnTo>
                <a:lnTo>
                  <a:pt x="180121" y="468752"/>
                </a:lnTo>
                <a:lnTo>
                  <a:pt x="181324" y="470140"/>
                </a:lnTo>
                <a:lnTo>
                  <a:pt x="184515" y="469122"/>
                </a:lnTo>
                <a:lnTo>
                  <a:pt x="185240" y="470864"/>
                </a:lnTo>
                <a:lnTo>
                  <a:pt x="185964" y="472606"/>
                </a:lnTo>
                <a:lnTo>
                  <a:pt x="183020" y="474302"/>
                </a:lnTo>
                <a:lnTo>
                  <a:pt x="183189" y="476229"/>
                </a:lnTo>
                <a:lnTo>
                  <a:pt x="183374" y="478881"/>
                </a:lnTo>
                <a:lnTo>
                  <a:pt x="186026" y="480978"/>
                </a:lnTo>
                <a:lnTo>
                  <a:pt x="186211" y="483691"/>
                </a:lnTo>
                <a:lnTo>
                  <a:pt x="186380" y="485556"/>
                </a:lnTo>
                <a:lnTo>
                  <a:pt x="183436" y="487252"/>
                </a:lnTo>
                <a:lnTo>
                  <a:pt x="184161" y="488994"/>
                </a:lnTo>
                <a:lnTo>
                  <a:pt x="184885" y="490736"/>
                </a:lnTo>
                <a:lnTo>
                  <a:pt x="188554" y="489410"/>
                </a:lnTo>
                <a:lnTo>
                  <a:pt x="189279" y="491168"/>
                </a:lnTo>
                <a:lnTo>
                  <a:pt x="190003" y="492910"/>
                </a:lnTo>
                <a:lnTo>
                  <a:pt x="187043" y="494590"/>
                </a:lnTo>
                <a:lnTo>
                  <a:pt x="187228" y="496456"/>
                </a:lnTo>
                <a:lnTo>
                  <a:pt x="187413" y="499169"/>
                </a:lnTo>
                <a:lnTo>
                  <a:pt x="189279" y="501466"/>
                </a:lnTo>
                <a:lnTo>
                  <a:pt x="190234" y="503933"/>
                </a:lnTo>
                <a:lnTo>
                  <a:pt x="189572" y="505736"/>
                </a:lnTo>
                <a:lnTo>
                  <a:pt x="188076" y="507355"/>
                </a:lnTo>
                <a:lnTo>
                  <a:pt x="188184" y="509282"/>
                </a:lnTo>
                <a:lnTo>
                  <a:pt x="188431" y="511996"/>
                </a:lnTo>
                <a:lnTo>
                  <a:pt x="191082" y="514046"/>
                </a:lnTo>
                <a:lnTo>
                  <a:pt x="191267" y="516759"/>
                </a:lnTo>
                <a:lnTo>
                  <a:pt x="191437" y="518625"/>
                </a:lnTo>
                <a:lnTo>
                  <a:pt x="189032" y="520182"/>
                </a:lnTo>
                <a:lnTo>
                  <a:pt x="189217" y="522063"/>
                </a:lnTo>
                <a:lnTo>
                  <a:pt x="189402" y="524760"/>
                </a:lnTo>
                <a:lnTo>
                  <a:pt x="192038" y="526872"/>
                </a:lnTo>
                <a:lnTo>
                  <a:pt x="192285" y="529524"/>
                </a:lnTo>
                <a:lnTo>
                  <a:pt x="189801" y="535387"/>
                </a:lnTo>
                <a:lnTo>
                  <a:pt x="184247" y="540861"/>
                </a:lnTo>
                <a:lnTo>
                  <a:pt x="179934" y="546572"/>
                </a:lnTo>
                <a:lnTo>
                  <a:pt x="181171" y="553147"/>
                </a:lnTo>
                <a:lnTo>
                  <a:pt x="193819" y="563509"/>
                </a:lnTo>
                <a:lnTo>
                  <a:pt x="203851" y="571879"/>
                </a:lnTo>
                <a:lnTo>
                  <a:pt x="212274" y="578848"/>
                </a:lnTo>
                <a:lnTo>
                  <a:pt x="225790" y="587004"/>
                </a:lnTo>
                <a:lnTo>
                  <a:pt x="236909" y="591705"/>
                </a:lnTo>
                <a:lnTo>
                  <a:pt x="285152" y="611848"/>
                </a:lnTo>
                <a:lnTo>
                  <a:pt x="287017" y="612634"/>
                </a:lnTo>
                <a:lnTo>
                  <a:pt x="305439" y="620096"/>
                </a:lnTo>
                <a:lnTo>
                  <a:pt x="305562" y="620389"/>
                </a:lnTo>
                <a:lnTo>
                  <a:pt x="306287" y="622208"/>
                </a:lnTo>
                <a:lnTo>
                  <a:pt x="302788" y="624012"/>
                </a:lnTo>
                <a:lnTo>
                  <a:pt x="303512" y="625754"/>
                </a:lnTo>
                <a:lnTo>
                  <a:pt x="304237" y="627496"/>
                </a:lnTo>
                <a:lnTo>
                  <a:pt x="306888" y="627203"/>
                </a:lnTo>
                <a:lnTo>
                  <a:pt x="308630" y="627866"/>
                </a:lnTo>
                <a:lnTo>
                  <a:pt x="320736" y="632569"/>
                </a:lnTo>
                <a:lnTo>
                  <a:pt x="333421" y="638038"/>
                </a:lnTo>
                <a:lnTo>
                  <a:pt x="335855" y="640631"/>
                </a:lnTo>
                <a:lnTo>
                  <a:pt x="335485" y="644069"/>
                </a:lnTo>
                <a:lnTo>
                  <a:pt x="337181" y="646042"/>
                </a:lnTo>
                <a:lnTo>
                  <a:pt x="338445" y="647491"/>
                </a:lnTo>
                <a:lnTo>
                  <a:pt x="341575" y="646474"/>
                </a:lnTo>
                <a:lnTo>
                  <a:pt x="342299" y="648216"/>
                </a:lnTo>
                <a:lnTo>
                  <a:pt x="343368" y="653222"/>
                </a:lnTo>
                <a:lnTo>
                  <a:pt x="341434" y="653927"/>
                </a:lnTo>
                <a:lnTo>
                  <a:pt x="338566" y="652791"/>
                </a:lnTo>
                <a:lnTo>
                  <a:pt x="336827" y="652276"/>
                </a:lnTo>
                <a:lnTo>
                  <a:pt x="338283" y="654843"/>
                </a:lnTo>
                <a:lnTo>
                  <a:pt x="344519" y="662430"/>
                </a:lnTo>
                <a:lnTo>
                  <a:pt x="347710" y="661412"/>
                </a:lnTo>
                <a:lnTo>
                  <a:pt x="348435" y="663154"/>
                </a:lnTo>
                <a:lnTo>
                  <a:pt x="349098" y="664896"/>
                </a:lnTo>
                <a:lnTo>
                  <a:pt x="345598" y="666700"/>
                </a:lnTo>
                <a:lnTo>
                  <a:pt x="346323" y="668519"/>
                </a:lnTo>
                <a:lnTo>
                  <a:pt x="347047" y="670261"/>
                </a:lnTo>
                <a:lnTo>
                  <a:pt x="350716" y="668874"/>
                </a:lnTo>
                <a:lnTo>
                  <a:pt x="351441" y="670616"/>
                </a:lnTo>
                <a:lnTo>
                  <a:pt x="352165" y="672373"/>
                </a:lnTo>
                <a:lnTo>
                  <a:pt x="348681" y="674177"/>
                </a:lnTo>
                <a:lnTo>
                  <a:pt x="349391" y="675981"/>
                </a:lnTo>
                <a:lnTo>
                  <a:pt x="352086" y="680212"/>
                </a:lnTo>
                <a:lnTo>
                  <a:pt x="353910" y="679324"/>
                </a:lnTo>
                <a:lnTo>
                  <a:pt x="355122" y="676430"/>
                </a:lnTo>
                <a:lnTo>
                  <a:pt x="355983" y="674645"/>
                </a:lnTo>
                <a:lnTo>
                  <a:pt x="356754" y="677084"/>
                </a:lnTo>
                <a:lnTo>
                  <a:pt x="357715" y="687481"/>
                </a:lnTo>
                <a:lnTo>
                  <a:pt x="354817" y="689100"/>
                </a:lnTo>
                <a:lnTo>
                  <a:pt x="355480" y="690919"/>
                </a:lnTo>
                <a:lnTo>
                  <a:pt x="356204" y="692661"/>
                </a:lnTo>
                <a:lnTo>
                  <a:pt x="359873" y="691274"/>
                </a:lnTo>
                <a:lnTo>
                  <a:pt x="360598" y="693016"/>
                </a:lnTo>
                <a:lnTo>
                  <a:pt x="356801" y="703483"/>
                </a:lnTo>
                <a:lnTo>
                  <a:pt x="350788" y="717254"/>
                </a:lnTo>
                <a:lnTo>
                  <a:pt x="351086" y="721444"/>
                </a:lnTo>
                <a:lnTo>
                  <a:pt x="354755" y="720056"/>
                </a:lnTo>
                <a:lnTo>
                  <a:pt x="355480" y="721814"/>
                </a:lnTo>
                <a:lnTo>
                  <a:pt x="351755" y="731988"/>
                </a:lnTo>
                <a:lnTo>
                  <a:pt x="345707" y="745704"/>
                </a:lnTo>
                <a:lnTo>
                  <a:pt x="345367" y="751136"/>
                </a:lnTo>
                <a:lnTo>
                  <a:pt x="348018" y="753248"/>
                </a:lnTo>
                <a:lnTo>
                  <a:pt x="348250" y="755946"/>
                </a:lnTo>
                <a:lnTo>
                  <a:pt x="344557" y="766371"/>
                </a:lnTo>
                <a:lnTo>
                  <a:pt x="338004" y="781182"/>
                </a:lnTo>
                <a:lnTo>
                  <a:pt x="336086" y="790571"/>
                </a:lnTo>
                <a:lnTo>
                  <a:pt x="338738" y="792683"/>
                </a:lnTo>
                <a:lnTo>
                  <a:pt x="338985" y="795397"/>
                </a:lnTo>
                <a:lnTo>
                  <a:pt x="339278" y="799374"/>
                </a:lnTo>
                <a:lnTo>
                  <a:pt x="330429" y="812679"/>
                </a:lnTo>
                <a:lnTo>
                  <a:pt x="330737" y="816656"/>
                </a:lnTo>
                <a:lnTo>
                  <a:pt x="330968" y="819369"/>
                </a:lnTo>
                <a:lnTo>
                  <a:pt x="333558" y="821466"/>
                </a:lnTo>
                <a:lnTo>
                  <a:pt x="333805" y="824118"/>
                </a:lnTo>
                <a:lnTo>
                  <a:pt x="333974" y="826708"/>
                </a:lnTo>
                <a:lnTo>
                  <a:pt x="326991" y="838640"/>
                </a:lnTo>
                <a:lnTo>
                  <a:pt x="327654" y="840135"/>
                </a:lnTo>
                <a:lnTo>
                  <a:pt x="328378" y="841893"/>
                </a:lnTo>
                <a:lnTo>
                  <a:pt x="332001" y="840505"/>
                </a:lnTo>
                <a:lnTo>
                  <a:pt x="332710" y="842247"/>
                </a:lnTo>
                <a:lnTo>
                  <a:pt x="333435" y="844051"/>
                </a:lnTo>
                <a:lnTo>
                  <a:pt x="330552" y="845685"/>
                </a:lnTo>
                <a:lnTo>
                  <a:pt x="330675" y="847612"/>
                </a:lnTo>
                <a:lnTo>
                  <a:pt x="334121" y="855763"/>
                </a:lnTo>
                <a:lnTo>
                  <a:pt x="335098" y="857751"/>
                </a:lnTo>
                <a:lnTo>
                  <a:pt x="334472" y="856344"/>
                </a:lnTo>
                <a:lnTo>
                  <a:pt x="334529" y="865187"/>
                </a:lnTo>
                <a:lnTo>
                  <a:pt x="334761" y="867900"/>
                </a:lnTo>
                <a:lnTo>
                  <a:pt x="334884" y="869535"/>
                </a:lnTo>
                <a:lnTo>
                  <a:pt x="327592" y="886385"/>
                </a:lnTo>
                <a:lnTo>
                  <a:pt x="326513" y="889160"/>
                </a:lnTo>
                <a:lnTo>
                  <a:pt x="325850" y="890963"/>
                </a:lnTo>
                <a:lnTo>
                  <a:pt x="325126" y="892706"/>
                </a:lnTo>
                <a:lnTo>
                  <a:pt x="324463" y="894525"/>
                </a:lnTo>
                <a:lnTo>
                  <a:pt x="323800" y="896267"/>
                </a:lnTo>
                <a:lnTo>
                  <a:pt x="324108" y="899103"/>
                </a:lnTo>
                <a:lnTo>
                  <a:pt x="322412" y="899813"/>
                </a:lnTo>
                <a:lnTo>
                  <a:pt x="320732" y="900599"/>
                </a:lnTo>
                <a:lnTo>
                  <a:pt x="319113" y="897531"/>
                </a:lnTo>
                <a:lnTo>
                  <a:pt x="317294" y="897716"/>
                </a:lnTo>
                <a:lnTo>
                  <a:pt x="309956" y="898317"/>
                </a:lnTo>
                <a:lnTo>
                  <a:pt x="303204" y="906627"/>
                </a:lnTo>
                <a:lnTo>
                  <a:pt x="295804" y="907228"/>
                </a:lnTo>
                <a:lnTo>
                  <a:pt x="294000" y="907413"/>
                </a:lnTo>
                <a:lnTo>
                  <a:pt x="292073" y="903852"/>
                </a:lnTo>
                <a:lnTo>
                  <a:pt x="290748" y="905116"/>
                </a:lnTo>
                <a:lnTo>
                  <a:pt x="285028" y="910357"/>
                </a:lnTo>
                <a:lnTo>
                  <a:pt x="283872" y="920178"/>
                </a:lnTo>
                <a:lnTo>
                  <a:pt x="277382" y="924263"/>
                </a:lnTo>
                <a:lnTo>
                  <a:pt x="274237" y="926252"/>
                </a:lnTo>
                <a:lnTo>
                  <a:pt x="270753" y="919206"/>
                </a:lnTo>
                <a:lnTo>
                  <a:pt x="267192" y="919993"/>
                </a:lnTo>
                <a:lnTo>
                  <a:pt x="263168" y="920841"/>
                </a:lnTo>
                <a:lnTo>
                  <a:pt x="261966" y="927639"/>
                </a:lnTo>
                <a:lnTo>
                  <a:pt x="257988" y="928487"/>
                </a:lnTo>
                <a:lnTo>
                  <a:pt x="249976" y="925898"/>
                </a:lnTo>
                <a:lnTo>
                  <a:pt x="243886" y="924286"/>
                </a:lnTo>
                <a:lnTo>
                  <a:pt x="238240" y="930291"/>
                </a:lnTo>
                <a:lnTo>
                  <a:pt x="240167" y="937753"/>
                </a:lnTo>
                <a:lnTo>
                  <a:pt x="236483" y="938061"/>
                </a:lnTo>
                <a:lnTo>
                  <a:pt x="229145" y="938662"/>
                </a:lnTo>
                <a:lnTo>
                  <a:pt x="223302" y="930538"/>
                </a:lnTo>
                <a:lnTo>
                  <a:pt x="216072" y="929505"/>
                </a:lnTo>
                <a:lnTo>
                  <a:pt x="212403" y="928965"/>
                </a:lnTo>
                <a:lnTo>
                  <a:pt x="215286" y="938662"/>
                </a:lnTo>
                <a:lnTo>
                  <a:pt x="211925" y="940173"/>
                </a:lnTo>
                <a:lnTo>
                  <a:pt x="210229" y="940882"/>
                </a:lnTo>
                <a:lnTo>
                  <a:pt x="208549" y="937275"/>
                </a:lnTo>
                <a:lnTo>
                  <a:pt x="206853" y="937999"/>
                </a:lnTo>
                <a:lnTo>
                  <a:pt x="205173" y="938724"/>
                </a:lnTo>
                <a:lnTo>
                  <a:pt x="205481" y="941545"/>
                </a:lnTo>
                <a:lnTo>
                  <a:pt x="204818" y="943302"/>
                </a:lnTo>
                <a:lnTo>
                  <a:pt x="204094" y="945106"/>
                </a:lnTo>
                <a:lnTo>
                  <a:pt x="201982" y="946910"/>
                </a:lnTo>
                <a:lnTo>
                  <a:pt x="202706" y="948652"/>
                </a:lnTo>
                <a:lnTo>
                  <a:pt x="203431" y="950409"/>
                </a:lnTo>
                <a:lnTo>
                  <a:pt x="207100" y="949022"/>
                </a:lnTo>
                <a:lnTo>
                  <a:pt x="207824" y="950826"/>
                </a:lnTo>
                <a:lnTo>
                  <a:pt x="208549" y="952568"/>
                </a:lnTo>
                <a:lnTo>
                  <a:pt x="205651" y="954202"/>
                </a:lnTo>
                <a:lnTo>
                  <a:pt x="205774" y="956129"/>
                </a:lnTo>
                <a:lnTo>
                  <a:pt x="206021" y="958842"/>
                </a:lnTo>
                <a:lnTo>
                  <a:pt x="207824" y="961124"/>
                </a:lnTo>
                <a:lnTo>
                  <a:pt x="208842" y="963591"/>
                </a:lnTo>
                <a:lnTo>
                  <a:pt x="211863" y="971068"/>
                </a:lnTo>
                <a:lnTo>
                  <a:pt x="214931" y="978529"/>
                </a:lnTo>
                <a:lnTo>
                  <a:pt x="217999" y="985991"/>
                </a:lnTo>
                <a:lnTo>
                  <a:pt x="219016" y="988519"/>
                </a:lnTo>
                <a:lnTo>
                  <a:pt x="220650" y="990816"/>
                </a:lnTo>
                <a:lnTo>
                  <a:pt x="221067" y="993468"/>
                </a:lnTo>
                <a:lnTo>
                  <a:pt x="222030" y="1006087"/>
                </a:lnTo>
                <a:lnTo>
                  <a:pt x="222997" y="1018677"/>
                </a:lnTo>
                <a:lnTo>
                  <a:pt x="223487" y="1021772"/>
                </a:lnTo>
                <a:lnTo>
                  <a:pt x="226247" y="1023869"/>
                </a:lnTo>
                <a:lnTo>
                  <a:pt x="226062" y="1026521"/>
                </a:lnTo>
                <a:lnTo>
                  <a:pt x="225892" y="1030375"/>
                </a:lnTo>
                <a:lnTo>
                  <a:pt x="221252" y="1033443"/>
                </a:lnTo>
                <a:lnTo>
                  <a:pt x="221976" y="1037189"/>
                </a:lnTo>
                <a:lnTo>
                  <a:pt x="222824" y="1041398"/>
                </a:lnTo>
                <a:lnTo>
                  <a:pt x="228544" y="1042908"/>
                </a:lnTo>
                <a:lnTo>
                  <a:pt x="230162" y="1046824"/>
                </a:lnTo>
                <a:lnTo>
                  <a:pt x="231735" y="1050724"/>
                </a:lnTo>
                <a:lnTo>
                  <a:pt x="229561" y="1055673"/>
                </a:lnTo>
                <a:lnTo>
                  <a:pt x="231133" y="1059589"/>
                </a:lnTo>
                <a:lnTo>
                  <a:pt x="232752" y="1063566"/>
                </a:lnTo>
                <a:lnTo>
                  <a:pt x="238472" y="1065062"/>
                </a:lnTo>
                <a:lnTo>
                  <a:pt x="239319" y="1069224"/>
                </a:lnTo>
                <a:lnTo>
                  <a:pt x="240044" y="1072955"/>
                </a:lnTo>
                <a:lnTo>
                  <a:pt x="234926" y="1076085"/>
                </a:lnTo>
                <a:lnTo>
                  <a:pt x="235219" y="1079877"/>
                </a:lnTo>
                <a:lnTo>
                  <a:pt x="235342" y="1081804"/>
                </a:lnTo>
                <a:lnTo>
                  <a:pt x="239551" y="1080247"/>
                </a:lnTo>
                <a:lnTo>
                  <a:pt x="240275" y="1082051"/>
                </a:lnTo>
                <a:lnTo>
                  <a:pt x="241000" y="1083793"/>
                </a:lnTo>
                <a:lnTo>
                  <a:pt x="238949" y="1085597"/>
                </a:lnTo>
                <a:lnTo>
                  <a:pt x="238240" y="1087339"/>
                </a:lnTo>
                <a:lnTo>
                  <a:pt x="236853" y="1090900"/>
                </a:lnTo>
                <a:lnTo>
                  <a:pt x="233831" y="1094214"/>
                </a:lnTo>
                <a:lnTo>
                  <a:pt x="234140" y="1098007"/>
                </a:lnTo>
                <a:lnTo>
                  <a:pt x="234263" y="1099934"/>
                </a:lnTo>
                <a:lnTo>
                  <a:pt x="237870" y="1098901"/>
                </a:lnTo>
                <a:lnTo>
                  <a:pt x="239258" y="1100181"/>
                </a:lnTo>
                <a:lnTo>
                  <a:pt x="242387" y="1102940"/>
                </a:lnTo>
                <a:lnTo>
                  <a:pt x="245100" y="1106255"/>
                </a:lnTo>
                <a:lnTo>
                  <a:pt x="247382" y="1109754"/>
                </a:lnTo>
                <a:lnTo>
                  <a:pt x="250342" y="1114210"/>
                </a:lnTo>
                <a:lnTo>
                  <a:pt x="250095" y="1120654"/>
                </a:lnTo>
                <a:lnTo>
                  <a:pt x="253533" y="1124677"/>
                </a:lnTo>
                <a:lnTo>
                  <a:pt x="254736" y="1126126"/>
                </a:lnTo>
                <a:lnTo>
                  <a:pt x="257927" y="1125109"/>
                </a:lnTo>
                <a:lnTo>
                  <a:pt x="258590" y="1126851"/>
                </a:lnTo>
                <a:lnTo>
                  <a:pt x="259314" y="1128593"/>
                </a:lnTo>
                <a:lnTo>
                  <a:pt x="255815" y="1130397"/>
                </a:lnTo>
                <a:lnTo>
                  <a:pt x="256539" y="1132154"/>
                </a:lnTo>
                <a:lnTo>
                  <a:pt x="257988" y="1135700"/>
                </a:lnTo>
                <a:lnTo>
                  <a:pt x="265326" y="1132941"/>
                </a:lnTo>
                <a:lnTo>
                  <a:pt x="266776" y="1136486"/>
                </a:lnTo>
                <a:lnTo>
                  <a:pt x="267500" y="1138228"/>
                </a:lnTo>
                <a:lnTo>
                  <a:pt x="264001" y="1140032"/>
                </a:lnTo>
                <a:lnTo>
                  <a:pt x="264725" y="1141790"/>
                </a:lnTo>
                <a:lnTo>
                  <a:pt x="265450" y="1143532"/>
                </a:lnTo>
                <a:lnTo>
                  <a:pt x="269119" y="1142144"/>
                </a:lnTo>
                <a:lnTo>
                  <a:pt x="269843" y="1143948"/>
                </a:lnTo>
                <a:lnTo>
                  <a:pt x="270568" y="1145705"/>
                </a:lnTo>
                <a:lnTo>
                  <a:pt x="267084" y="1147509"/>
                </a:lnTo>
                <a:lnTo>
                  <a:pt x="267808" y="1149251"/>
                </a:lnTo>
                <a:lnTo>
                  <a:pt x="268456" y="1150993"/>
                </a:lnTo>
                <a:lnTo>
                  <a:pt x="271169" y="1150700"/>
                </a:lnTo>
                <a:lnTo>
                  <a:pt x="272865" y="1151425"/>
                </a:lnTo>
                <a:lnTo>
                  <a:pt x="284987" y="1156325"/>
                </a:lnTo>
                <a:lnTo>
                  <a:pt x="297896" y="1161826"/>
                </a:lnTo>
                <a:lnTo>
                  <a:pt x="301462" y="1168830"/>
                </a:lnTo>
                <a:lnTo>
                  <a:pt x="302125" y="1176415"/>
                </a:lnTo>
                <a:lnTo>
                  <a:pt x="304052" y="1183584"/>
                </a:lnTo>
              </a:path>
            </a:pathLst>
          </a:custGeom>
          <a:ln w="9961">
            <a:solidFill>
              <a:srgbClr val="000000"/>
            </a:solidFill>
          </a:ln>
        </p:spPr>
        <p:txBody>
          <a:bodyPr wrap="square" lIns="0" tIns="0" rIns="0" bIns="0" rtlCol="0"/>
          <a:lstStyle/>
          <a:p>
            <a:endParaRPr/>
          </a:p>
        </p:txBody>
      </p:sp>
      <p:sp>
        <p:nvSpPr>
          <p:cNvPr id="104" name="object 18"/>
          <p:cNvSpPr/>
          <p:nvPr>
            <p:custDataLst>
              <p:tags r:id="rId23"/>
            </p:custDataLst>
          </p:nvPr>
        </p:nvSpPr>
        <p:spPr>
          <a:xfrm>
            <a:off x="7190105" y="4834890"/>
            <a:ext cx="43815" cy="48260"/>
          </a:xfrm>
          <a:custGeom>
            <a:avLst/>
            <a:gdLst/>
            <a:ahLst/>
            <a:cxnLst/>
            <a:rect l="l" t="t" r="r" b="b"/>
            <a:pathLst>
              <a:path w="72390" h="76200">
                <a:moveTo>
                  <a:pt x="24928" y="73969"/>
                </a:moveTo>
                <a:lnTo>
                  <a:pt x="12277" y="65874"/>
                </a:lnTo>
                <a:lnTo>
                  <a:pt x="3848" y="54621"/>
                </a:lnTo>
                <a:lnTo>
                  <a:pt x="0" y="41438"/>
                </a:lnTo>
                <a:lnTo>
                  <a:pt x="1088" y="27550"/>
                </a:lnTo>
                <a:lnTo>
                  <a:pt x="8827" y="13731"/>
                </a:lnTo>
                <a:lnTo>
                  <a:pt x="19346" y="4476"/>
                </a:lnTo>
                <a:lnTo>
                  <a:pt x="31601" y="0"/>
                </a:lnTo>
                <a:lnTo>
                  <a:pt x="44550" y="517"/>
                </a:lnTo>
                <a:lnTo>
                  <a:pt x="58389" y="8642"/>
                </a:lnTo>
                <a:lnTo>
                  <a:pt x="67673" y="19474"/>
                </a:lnTo>
                <a:lnTo>
                  <a:pt x="72303" y="32013"/>
                </a:lnTo>
                <a:lnTo>
                  <a:pt x="72177" y="45257"/>
                </a:lnTo>
                <a:lnTo>
                  <a:pt x="70270" y="51910"/>
                </a:lnTo>
                <a:lnTo>
                  <a:pt x="62686" y="64166"/>
                </a:lnTo>
                <a:lnTo>
                  <a:pt x="51697" y="72323"/>
                </a:lnTo>
                <a:lnTo>
                  <a:pt x="38658" y="75789"/>
                </a:lnTo>
                <a:lnTo>
                  <a:pt x="24928" y="73969"/>
                </a:lnTo>
                <a:close/>
              </a:path>
            </a:pathLst>
          </a:custGeom>
          <a:solidFill>
            <a:srgbClr val="000000"/>
          </a:solidFill>
        </p:spPr>
        <p:txBody>
          <a:bodyPr wrap="square" lIns="0" tIns="0" rIns="0" bIns="0" rtlCol="0"/>
          <a:lstStyle/>
          <a:p>
            <a:endParaRPr/>
          </a:p>
        </p:txBody>
      </p:sp>
      <p:sp>
        <p:nvSpPr>
          <p:cNvPr id="105" name="object 19"/>
          <p:cNvSpPr/>
          <p:nvPr>
            <p:custDataLst>
              <p:tags r:id="rId24"/>
            </p:custDataLst>
          </p:nvPr>
        </p:nvSpPr>
        <p:spPr>
          <a:xfrm>
            <a:off x="7317105" y="4961890"/>
            <a:ext cx="43815" cy="48260"/>
          </a:xfrm>
          <a:custGeom>
            <a:avLst/>
            <a:gdLst/>
            <a:ahLst/>
            <a:cxnLst/>
            <a:rect l="l" t="t" r="r" b="b"/>
            <a:pathLst>
              <a:path w="72390" h="76200">
                <a:moveTo>
                  <a:pt x="70270" y="51910"/>
                </a:moveTo>
                <a:lnTo>
                  <a:pt x="62686" y="64166"/>
                </a:lnTo>
                <a:lnTo>
                  <a:pt x="51697" y="72323"/>
                </a:lnTo>
                <a:lnTo>
                  <a:pt x="38658" y="75789"/>
                </a:lnTo>
                <a:lnTo>
                  <a:pt x="24928" y="73969"/>
                </a:lnTo>
                <a:lnTo>
                  <a:pt x="12277" y="65874"/>
                </a:lnTo>
                <a:lnTo>
                  <a:pt x="3848" y="54621"/>
                </a:lnTo>
                <a:lnTo>
                  <a:pt x="0" y="41438"/>
                </a:lnTo>
                <a:lnTo>
                  <a:pt x="1088" y="27550"/>
                </a:lnTo>
                <a:lnTo>
                  <a:pt x="8827" y="13731"/>
                </a:lnTo>
                <a:lnTo>
                  <a:pt x="19346" y="4476"/>
                </a:lnTo>
                <a:lnTo>
                  <a:pt x="31601" y="0"/>
                </a:lnTo>
                <a:lnTo>
                  <a:pt x="44550" y="517"/>
                </a:lnTo>
                <a:lnTo>
                  <a:pt x="58389" y="8642"/>
                </a:lnTo>
                <a:lnTo>
                  <a:pt x="67673" y="19474"/>
                </a:lnTo>
                <a:lnTo>
                  <a:pt x="72303" y="32013"/>
                </a:lnTo>
                <a:lnTo>
                  <a:pt x="72177" y="45257"/>
                </a:lnTo>
                <a:lnTo>
                  <a:pt x="70270" y="51910"/>
                </a:lnTo>
                <a:close/>
              </a:path>
            </a:pathLst>
          </a:custGeom>
          <a:ln w="6223">
            <a:solidFill>
              <a:srgbClr val="000000"/>
            </a:solidFill>
          </a:ln>
        </p:spPr>
        <p:txBody>
          <a:bodyPr wrap="square" lIns="0" tIns="0" rIns="0" bIns="0" rtlCol="0"/>
          <a:lstStyle/>
          <a:p>
            <a:endParaRPr/>
          </a:p>
        </p:txBody>
      </p:sp>
      <p:sp>
        <p:nvSpPr>
          <p:cNvPr id="106" name="object 20"/>
          <p:cNvSpPr/>
          <p:nvPr>
            <p:custDataLst>
              <p:tags r:id="rId25"/>
            </p:custDataLst>
          </p:nvPr>
        </p:nvSpPr>
        <p:spPr>
          <a:xfrm>
            <a:off x="7407275" y="4636135"/>
            <a:ext cx="219075" cy="753110"/>
          </a:xfrm>
          <a:custGeom>
            <a:avLst/>
            <a:gdLst/>
            <a:ahLst/>
            <a:cxnLst/>
            <a:rect l="l" t="t" r="r" b="b"/>
            <a:pathLst>
              <a:path w="360679" h="1183639">
                <a:moveTo>
                  <a:pt x="48112" y="6868"/>
                </a:moveTo>
                <a:lnTo>
                  <a:pt x="45391" y="5064"/>
                </a:lnTo>
                <a:lnTo>
                  <a:pt x="42140" y="3789"/>
                </a:lnTo>
                <a:lnTo>
                  <a:pt x="39908" y="1385"/>
                </a:lnTo>
                <a:lnTo>
                  <a:pt x="38657" y="0"/>
                </a:lnTo>
                <a:lnTo>
                  <a:pt x="43280" y="2836"/>
                </a:lnTo>
                <a:lnTo>
                  <a:pt x="45030" y="3551"/>
                </a:lnTo>
                <a:lnTo>
                  <a:pt x="46712" y="4222"/>
                </a:lnTo>
                <a:lnTo>
                  <a:pt x="49368" y="3921"/>
                </a:lnTo>
                <a:lnTo>
                  <a:pt x="50090" y="5657"/>
                </a:lnTo>
                <a:lnTo>
                  <a:pt x="50820" y="7414"/>
                </a:lnTo>
                <a:lnTo>
                  <a:pt x="47324" y="9224"/>
                </a:lnTo>
                <a:lnTo>
                  <a:pt x="48036" y="11028"/>
                </a:lnTo>
                <a:lnTo>
                  <a:pt x="48710" y="12529"/>
                </a:lnTo>
                <a:lnTo>
                  <a:pt x="61781" y="15543"/>
                </a:lnTo>
                <a:lnTo>
                  <a:pt x="63399" y="17403"/>
                </a:lnTo>
                <a:lnTo>
                  <a:pt x="65081" y="19452"/>
                </a:lnTo>
                <a:lnTo>
                  <a:pt x="64719" y="22883"/>
                </a:lnTo>
                <a:lnTo>
                  <a:pt x="66410" y="24865"/>
                </a:lnTo>
                <a:lnTo>
                  <a:pt x="68881" y="27764"/>
                </a:lnTo>
                <a:lnTo>
                  <a:pt x="75205" y="25654"/>
                </a:lnTo>
                <a:lnTo>
                  <a:pt x="76648" y="29214"/>
                </a:lnTo>
                <a:lnTo>
                  <a:pt x="77369" y="30950"/>
                </a:lnTo>
                <a:lnTo>
                  <a:pt x="73873" y="32761"/>
                </a:lnTo>
                <a:lnTo>
                  <a:pt x="74603" y="34518"/>
                </a:lnTo>
                <a:lnTo>
                  <a:pt x="75325" y="36254"/>
                </a:lnTo>
                <a:lnTo>
                  <a:pt x="78447" y="35235"/>
                </a:lnTo>
                <a:lnTo>
                  <a:pt x="79725" y="36685"/>
                </a:lnTo>
                <a:lnTo>
                  <a:pt x="83148" y="40719"/>
                </a:lnTo>
                <a:lnTo>
                  <a:pt x="82364" y="47518"/>
                </a:lnTo>
                <a:lnTo>
                  <a:pt x="85799" y="51611"/>
                </a:lnTo>
                <a:lnTo>
                  <a:pt x="87012" y="53051"/>
                </a:lnTo>
                <a:lnTo>
                  <a:pt x="89708" y="52337"/>
                </a:lnTo>
                <a:lnTo>
                  <a:pt x="90924" y="53725"/>
                </a:lnTo>
                <a:lnTo>
                  <a:pt x="94359" y="57818"/>
                </a:lnTo>
                <a:lnTo>
                  <a:pt x="93574" y="64617"/>
                </a:lnTo>
                <a:lnTo>
                  <a:pt x="97010" y="68710"/>
                </a:lnTo>
                <a:lnTo>
                  <a:pt x="98205" y="70107"/>
                </a:lnTo>
                <a:lnTo>
                  <a:pt x="101398" y="69083"/>
                </a:lnTo>
                <a:lnTo>
                  <a:pt x="102120" y="70818"/>
                </a:lnTo>
                <a:lnTo>
                  <a:pt x="102850" y="72575"/>
                </a:lnTo>
                <a:lnTo>
                  <a:pt x="99359" y="74371"/>
                </a:lnTo>
                <a:lnTo>
                  <a:pt x="100072" y="76174"/>
                </a:lnTo>
                <a:lnTo>
                  <a:pt x="100802" y="77931"/>
                </a:lnTo>
                <a:lnTo>
                  <a:pt x="104460" y="76547"/>
                </a:lnTo>
                <a:lnTo>
                  <a:pt x="105197" y="78289"/>
                </a:lnTo>
                <a:lnTo>
                  <a:pt x="105912" y="80040"/>
                </a:lnTo>
                <a:lnTo>
                  <a:pt x="102963" y="81722"/>
                </a:lnTo>
                <a:lnTo>
                  <a:pt x="103149" y="83644"/>
                </a:lnTo>
                <a:lnTo>
                  <a:pt x="103327" y="86299"/>
                </a:lnTo>
                <a:lnTo>
                  <a:pt x="105979" y="88415"/>
                </a:lnTo>
                <a:lnTo>
                  <a:pt x="106155" y="91121"/>
                </a:lnTo>
                <a:lnTo>
                  <a:pt x="106329" y="92807"/>
                </a:lnTo>
                <a:lnTo>
                  <a:pt x="99048" y="109596"/>
                </a:lnTo>
                <a:lnTo>
                  <a:pt x="97970" y="112439"/>
                </a:lnTo>
                <a:lnTo>
                  <a:pt x="97298" y="114181"/>
                </a:lnTo>
                <a:lnTo>
                  <a:pt x="97597" y="117011"/>
                </a:lnTo>
                <a:lnTo>
                  <a:pt x="95910" y="117736"/>
                </a:lnTo>
                <a:lnTo>
                  <a:pt x="94223" y="118461"/>
                </a:lnTo>
                <a:lnTo>
                  <a:pt x="92490" y="114850"/>
                </a:lnTo>
                <a:lnTo>
                  <a:pt x="90803" y="115575"/>
                </a:lnTo>
                <a:lnTo>
                  <a:pt x="89113" y="116352"/>
                </a:lnTo>
                <a:lnTo>
                  <a:pt x="89421" y="119115"/>
                </a:lnTo>
                <a:lnTo>
                  <a:pt x="88755" y="120931"/>
                </a:lnTo>
                <a:lnTo>
                  <a:pt x="78460" y="147543"/>
                </a:lnTo>
                <a:lnTo>
                  <a:pt x="64113" y="184885"/>
                </a:lnTo>
                <a:lnTo>
                  <a:pt x="63160" y="187224"/>
                </a:lnTo>
                <a:lnTo>
                  <a:pt x="59315" y="199510"/>
                </a:lnTo>
                <a:lnTo>
                  <a:pt x="57926" y="200844"/>
                </a:lnTo>
                <a:lnTo>
                  <a:pt x="55994" y="202648"/>
                </a:lnTo>
                <a:lnTo>
                  <a:pt x="52738" y="202231"/>
                </a:lnTo>
                <a:lnTo>
                  <a:pt x="50756" y="204032"/>
                </a:lnTo>
                <a:lnTo>
                  <a:pt x="48958" y="205713"/>
                </a:lnTo>
                <a:lnTo>
                  <a:pt x="46060" y="219328"/>
                </a:lnTo>
                <a:lnTo>
                  <a:pt x="44604" y="219988"/>
                </a:lnTo>
                <a:lnTo>
                  <a:pt x="42928" y="220772"/>
                </a:lnTo>
                <a:lnTo>
                  <a:pt x="41184" y="217102"/>
                </a:lnTo>
                <a:lnTo>
                  <a:pt x="39494" y="217879"/>
                </a:lnTo>
                <a:lnTo>
                  <a:pt x="35936" y="219449"/>
                </a:lnTo>
                <a:lnTo>
                  <a:pt x="36900" y="232266"/>
                </a:lnTo>
                <a:lnTo>
                  <a:pt x="33356" y="233842"/>
                </a:lnTo>
                <a:lnTo>
                  <a:pt x="31666" y="234619"/>
                </a:lnTo>
                <a:lnTo>
                  <a:pt x="29922" y="230950"/>
                </a:lnTo>
                <a:lnTo>
                  <a:pt x="28235" y="231675"/>
                </a:lnTo>
                <a:lnTo>
                  <a:pt x="26544" y="232452"/>
                </a:lnTo>
                <a:lnTo>
                  <a:pt x="26847" y="235230"/>
                </a:lnTo>
                <a:lnTo>
                  <a:pt x="26187" y="237030"/>
                </a:lnTo>
                <a:lnTo>
                  <a:pt x="24142" y="242334"/>
                </a:lnTo>
                <a:lnTo>
                  <a:pt x="7700" y="284976"/>
                </a:lnTo>
                <a:lnTo>
                  <a:pt x="5652" y="290331"/>
                </a:lnTo>
                <a:lnTo>
                  <a:pt x="4265" y="293886"/>
                </a:lnTo>
                <a:lnTo>
                  <a:pt x="777" y="297187"/>
                </a:lnTo>
                <a:lnTo>
                  <a:pt x="1560" y="300990"/>
                </a:lnTo>
                <a:lnTo>
                  <a:pt x="2348" y="305136"/>
                </a:lnTo>
                <a:lnTo>
                  <a:pt x="8062" y="306656"/>
                </a:lnTo>
                <a:lnTo>
                  <a:pt x="9682" y="310560"/>
                </a:lnTo>
                <a:lnTo>
                  <a:pt x="10412" y="312317"/>
                </a:lnTo>
                <a:lnTo>
                  <a:pt x="7756" y="313996"/>
                </a:lnTo>
                <a:lnTo>
                  <a:pt x="7634" y="315916"/>
                </a:lnTo>
                <a:lnTo>
                  <a:pt x="7389" y="320202"/>
                </a:lnTo>
                <a:lnTo>
                  <a:pt x="8905" y="324420"/>
                </a:lnTo>
                <a:lnTo>
                  <a:pt x="8601" y="328680"/>
                </a:lnTo>
                <a:lnTo>
                  <a:pt x="8354" y="332839"/>
                </a:lnTo>
                <a:lnTo>
                  <a:pt x="0" y="349519"/>
                </a:lnTo>
                <a:lnTo>
                  <a:pt x="410" y="350014"/>
                </a:lnTo>
                <a:lnTo>
                  <a:pt x="2821" y="352888"/>
                </a:lnTo>
                <a:lnTo>
                  <a:pt x="10338" y="350490"/>
                </a:lnTo>
                <a:lnTo>
                  <a:pt x="10648" y="354274"/>
                </a:lnTo>
                <a:lnTo>
                  <a:pt x="11252" y="361924"/>
                </a:lnTo>
                <a:lnTo>
                  <a:pt x="3783" y="368069"/>
                </a:lnTo>
                <a:lnTo>
                  <a:pt x="2391" y="375598"/>
                </a:lnTo>
                <a:lnTo>
                  <a:pt x="1919" y="378248"/>
                </a:lnTo>
                <a:lnTo>
                  <a:pt x="4446" y="380598"/>
                </a:lnTo>
                <a:lnTo>
                  <a:pt x="5468" y="383069"/>
                </a:lnTo>
                <a:lnTo>
                  <a:pt x="6487" y="385592"/>
                </a:lnTo>
                <a:lnTo>
                  <a:pt x="6558" y="388791"/>
                </a:lnTo>
                <a:lnTo>
                  <a:pt x="8545" y="390539"/>
                </a:lnTo>
                <a:lnTo>
                  <a:pt x="11303" y="393004"/>
                </a:lnTo>
                <a:lnTo>
                  <a:pt x="15346" y="393429"/>
                </a:lnTo>
                <a:lnTo>
                  <a:pt x="18712" y="394805"/>
                </a:lnTo>
                <a:lnTo>
                  <a:pt x="24915" y="397463"/>
                </a:lnTo>
                <a:lnTo>
                  <a:pt x="32934" y="402224"/>
                </a:lnTo>
                <a:lnTo>
                  <a:pt x="39131" y="403428"/>
                </a:lnTo>
                <a:lnTo>
                  <a:pt x="46597" y="404860"/>
                </a:lnTo>
                <a:lnTo>
                  <a:pt x="54180" y="405230"/>
                </a:lnTo>
                <a:lnTo>
                  <a:pt x="61660" y="406668"/>
                </a:lnTo>
                <a:lnTo>
                  <a:pt x="66394" y="408382"/>
                </a:lnTo>
                <a:lnTo>
                  <a:pt x="66795" y="409658"/>
                </a:lnTo>
                <a:lnTo>
                  <a:pt x="67051" y="409531"/>
                </a:lnTo>
                <a:lnTo>
                  <a:pt x="71351" y="407041"/>
                </a:lnTo>
                <a:lnTo>
                  <a:pt x="87657" y="403889"/>
                </a:lnTo>
                <a:lnTo>
                  <a:pt x="98507" y="404644"/>
                </a:lnTo>
                <a:lnTo>
                  <a:pt x="111692" y="408765"/>
                </a:lnTo>
                <a:lnTo>
                  <a:pt x="123761" y="413993"/>
                </a:lnTo>
                <a:lnTo>
                  <a:pt x="131387" y="417337"/>
                </a:lnTo>
                <a:lnTo>
                  <a:pt x="143193" y="421360"/>
                </a:lnTo>
                <a:lnTo>
                  <a:pt x="144400" y="422816"/>
                </a:lnTo>
                <a:lnTo>
                  <a:pt x="146139" y="424852"/>
                </a:lnTo>
                <a:lnTo>
                  <a:pt x="145475" y="428533"/>
                </a:lnTo>
                <a:lnTo>
                  <a:pt x="147462" y="430280"/>
                </a:lnTo>
                <a:lnTo>
                  <a:pt x="150235" y="432751"/>
                </a:lnTo>
                <a:lnTo>
                  <a:pt x="155230" y="431731"/>
                </a:lnTo>
                <a:lnTo>
                  <a:pt x="157644" y="434553"/>
                </a:lnTo>
                <a:lnTo>
                  <a:pt x="158907" y="435996"/>
                </a:lnTo>
                <a:lnTo>
                  <a:pt x="154566" y="438349"/>
                </a:lnTo>
                <a:lnTo>
                  <a:pt x="155596" y="439908"/>
                </a:lnTo>
                <a:lnTo>
                  <a:pt x="158902" y="444914"/>
                </a:lnTo>
                <a:lnTo>
                  <a:pt x="164455" y="447746"/>
                </a:lnTo>
                <a:lnTo>
                  <a:pt x="168905" y="451655"/>
                </a:lnTo>
                <a:lnTo>
                  <a:pt x="170583" y="452378"/>
                </a:lnTo>
                <a:lnTo>
                  <a:pt x="172763" y="452379"/>
                </a:lnTo>
                <a:lnTo>
                  <a:pt x="173956" y="453828"/>
                </a:lnTo>
                <a:lnTo>
                  <a:pt x="177450" y="457856"/>
                </a:lnTo>
                <a:lnTo>
                  <a:pt x="176680" y="464661"/>
                </a:lnTo>
                <a:lnTo>
                  <a:pt x="180110" y="468769"/>
                </a:lnTo>
                <a:lnTo>
                  <a:pt x="181308" y="470203"/>
                </a:lnTo>
                <a:lnTo>
                  <a:pt x="184504" y="469127"/>
                </a:lnTo>
                <a:lnTo>
                  <a:pt x="185225" y="470863"/>
                </a:lnTo>
                <a:lnTo>
                  <a:pt x="185953" y="472672"/>
                </a:lnTo>
                <a:lnTo>
                  <a:pt x="182992" y="474295"/>
                </a:lnTo>
                <a:lnTo>
                  <a:pt x="183121" y="476230"/>
                </a:lnTo>
                <a:lnTo>
                  <a:pt x="183362" y="478946"/>
                </a:lnTo>
                <a:lnTo>
                  <a:pt x="186008" y="480988"/>
                </a:lnTo>
                <a:lnTo>
                  <a:pt x="186184" y="483695"/>
                </a:lnTo>
                <a:lnTo>
                  <a:pt x="186369" y="485618"/>
                </a:lnTo>
                <a:lnTo>
                  <a:pt x="183423" y="487247"/>
                </a:lnTo>
                <a:lnTo>
                  <a:pt x="184139" y="488998"/>
                </a:lnTo>
                <a:lnTo>
                  <a:pt x="184866" y="490808"/>
                </a:lnTo>
                <a:lnTo>
                  <a:pt x="188545" y="489415"/>
                </a:lnTo>
                <a:lnTo>
                  <a:pt x="189260" y="491165"/>
                </a:lnTo>
                <a:lnTo>
                  <a:pt x="189982" y="492901"/>
                </a:lnTo>
                <a:lnTo>
                  <a:pt x="187027" y="494598"/>
                </a:lnTo>
                <a:lnTo>
                  <a:pt x="187216" y="496469"/>
                </a:lnTo>
                <a:lnTo>
                  <a:pt x="187391" y="499175"/>
                </a:lnTo>
                <a:lnTo>
                  <a:pt x="189256" y="501462"/>
                </a:lnTo>
                <a:lnTo>
                  <a:pt x="190228" y="503930"/>
                </a:lnTo>
                <a:lnTo>
                  <a:pt x="189568" y="505730"/>
                </a:lnTo>
                <a:lnTo>
                  <a:pt x="188044" y="507366"/>
                </a:lnTo>
                <a:lnTo>
                  <a:pt x="188180" y="509285"/>
                </a:lnTo>
                <a:lnTo>
                  <a:pt x="188420" y="512001"/>
                </a:lnTo>
                <a:lnTo>
                  <a:pt x="191067" y="514043"/>
                </a:lnTo>
                <a:lnTo>
                  <a:pt x="191242" y="516750"/>
                </a:lnTo>
                <a:lnTo>
                  <a:pt x="191371" y="518685"/>
                </a:lnTo>
                <a:lnTo>
                  <a:pt x="189023" y="520189"/>
                </a:lnTo>
                <a:lnTo>
                  <a:pt x="189197" y="522053"/>
                </a:lnTo>
                <a:lnTo>
                  <a:pt x="189387" y="524766"/>
                </a:lnTo>
                <a:lnTo>
                  <a:pt x="192025" y="526875"/>
                </a:lnTo>
                <a:lnTo>
                  <a:pt x="192274" y="529524"/>
                </a:lnTo>
                <a:lnTo>
                  <a:pt x="189933" y="535209"/>
                </a:lnTo>
                <a:lnTo>
                  <a:pt x="184580" y="540506"/>
                </a:lnTo>
                <a:lnTo>
                  <a:pt x="180132" y="545986"/>
                </a:lnTo>
                <a:lnTo>
                  <a:pt x="180502" y="552218"/>
                </a:lnTo>
                <a:lnTo>
                  <a:pt x="189606" y="559773"/>
                </a:lnTo>
                <a:lnTo>
                  <a:pt x="199432" y="568072"/>
                </a:lnTo>
                <a:lnTo>
                  <a:pt x="209212" y="576338"/>
                </a:lnTo>
                <a:lnTo>
                  <a:pt x="223405" y="585591"/>
                </a:lnTo>
                <a:lnTo>
                  <a:pt x="234759" y="590858"/>
                </a:lnTo>
                <a:lnTo>
                  <a:pt x="285122" y="611850"/>
                </a:lnTo>
                <a:lnTo>
                  <a:pt x="286998" y="612638"/>
                </a:lnTo>
                <a:lnTo>
                  <a:pt x="305426" y="620102"/>
                </a:lnTo>
                <a:lnTo>
                  <a:pt x="305535" y="620398"/>
                </a:lnTo>
                <a:lnTo>
                  <a:pt x="306262" y="622208"/>
                </a:lnTo>
                <a:lnTo>
                  <a:pt x="302772" y="624003"/>
                </a:lnTo>
                <a:lnTo>
                  <a:pt x="303487" y="625754"/>
                </a:lnTo>
                <a:lnTo>
                  <a:pt x="304223" y="627496"/>
                </a:lnTo>
                <a:lnTo>
                  <a:pt x="306859" y="627205"/>
                </a:lnTo>
                <a:lnTo>
                  <a:pt x="308609" y="627921"/>
                </a:lnTo>
                <a:lnTo>
                  <a:pt x="320685" y="632584"/>
                </a:lnTo>
                <a:lnTo>
                  <a:pt x="333378" y="638037"/>
                </a:lnTo>
                <a:lnTo>
                  <a:pt x="335829" y="640634"/>
                </a:lnTo>
                <a:lnTo>
                  <a:pt x="335468" y="644065"/>
                </a:lnTo>
                <a:lnTo>
                  <a:pt x="337150" y="646114"/>
                </a:lnTo>
                <a:lnTo>
                  <a:pt x="338422" y="647490"/>
                </a:lnTo>
                <a:lnTo>
                  <a:pt x="341545" y="646471"/>
                </a:lnTo>
                <a:lnTo>
                  <a:pt x="342281" y="648213"/>
                </a:lnTo>
                <a:lnTo>
                  <a:pt x="343342" y="653250"/>
                </a:lnTo>
                <a:lnTo>
                  <a:pt x="341352" y="653915"/>
                </a:lnTo>
                <a:lnTo>
                  <a:pt x="338455" y="652759"/>
                </a:lnTo>
                <a:lnTo>
                  <a:pt x="336789" y="652336"/>
                </a:lnTo>
                <a:lnTo>
                  <a:pt x="338498" y="655199"/>
                </a:lnTo>
                <a:lnTo>
                  <a:pt x="344505" y="662436"/>
                </a:lnTo>
                <a:lnTo>
                  <a:pt x="347699" y="661412"/>
                </a:lnTo>
                <a:lnTo>
                  <a:pt x="348349" y="663154"/>
                </a:lnTo>
                <a:lnTo>
                  <a:pt x="349085" y="664896"/>
                </a:lnTo>
                <a:lnTo>
                  <a:pt x="345589" y="666706"/>
                </a:lnTo>
                <a:lnTo>
                  <a:pt x="346316" y="668516"/>
                </a:lnTo>
                <a:lnTo>
                  <a:pt x="347037" y="670252"/>
                </a:lnTo>
                <a:lnTo>
                  <a:pt x="350711" y="668874"/>
                </a:lnTo>
                <a:lnTo>
                  <a:pt x="351426" y="670625"/>
                </a:lnTo>
                <a:lnTo>
                  <a:pt x="352153" y="672434"/>
                </a:lnTo>
                <a:lnTo>
                  <a:pt x="348663" y="674229"/>
                </a:lnTo>
                <a:lnTo>
                  <a:pt x="349378" y="675980"/>
                </a:lnTo>
                <a:lnTo>
                  <a:pt x="352101" y="680225"/>
                </a:lnTo>
                <a:lnTo>
                  <a:pt x="353933" y="679263"/>
                </a:lnTo>
                <a:lnTo>
                  <a:pt x="355144" y="676326"/>
                </a:lnTo>
                <a:lnTo>
                  <a:pt x="356004" y="674646"/>
                </a:lnTo>
                <a:lnTo>
                  <a:pt x="356784" y="677456"/>
                </a:lnTo>
                <a:lnTo>
                  <a:pt x="357701" y="687479"/>
                </a:lnTo>
                <a:lnTo>
                  <a:pt x="354802" y="689164"/>
                </a:lnTo>
                <a:lnTo>
                  <a:pt x="355467" y="690912"/>
                </a:lnTo>
                <a:lnTo>
                  <a:pt x="356183" y="692663"/>
                </a:lnTo>
                <a:lnTo>
                  <a:pt x="359862" y="691269"/>
                </a:lnTo>
                <a:lnTo>
                  <a:pt x="360577" y="693021"/>
                </a:lnTo>
                <a:lnTo>
                  <a:pt x="356595" y="703888"/>
                </a:lnTo>
                <a:lnTo>
                  <a:pt x="350612" y="717748"/>
                </a:lnTo>
                <a:lnTo>
                  <a:pt x="351060" y="721446"/>
                </a:lnTo>
                <a:lnTo>
                  <a:pt x="354739" y="720052"/>
                </a:lnTo>
                <a:lnTo>
                  <a:pt x="355404" y="721800"/>
                </a:lnTo>
                <a:lnTo>
                  <a:pt x="351715" y="732020"/>
                </a:lnTo>
                <a:lnTo>
                  <a:pt x="345675" y="745752"/>
                </a:lnTo>
                <a:lnTo>
                  <a:pt x="345340" y="751196"/>
                </a:lnTo>
                <a:lnTo>
                  <a:pt x="348001" y="753244"/>
                </a:lnTo>
                <a:lnTo>
                  <a:pt x="348242" y="755959"/>
                </a:lnTo>
                <a:lnTo>
                  <a:pt x="344586" y="766280"/>
                </a:lnTo>
                <a:lnTo>
                  <a:pt x="338066" y="781023"/>
                </a:lnTo>
                <a:lnTo>
                  <a:pt x="336077" y="790581"/>
                </a:lnTo>
                <a:lnTo>
                  <a:pt x="338714" y="792691"/>
                </a:lnTo>
                <a:lnTo>
                  <a:pt x="338961" y="795391"/>
                </a:lnTo>
                <a:lnTo>
                  <a:pt x="339264" y="799369"/>
                </a:lnTo>
                <a:lnTo>
                  <a:pt x="330404" y="812685"/>
                </a:lnTo>
                <a:lnTo>
                  <a:pt x="330719" y="816721"/>
                </a:lnTo>
                <a:lnTo>
                  <a:pt x="330954" y="819364"/>
                </a:lnTo>
                <a:lnTo>
                  <a:pt x="333541" y="821470"/>
                </a:lnTo>
                <a:lnTo>
                  <a:pt x="333782" y="824186"/>
                </a:lnTo>
                <a:lnTo>
                  <a:pt x="333957" y="826714"/>
                </a:lnTo>
                <a:lnTo>
                  <a:pt x="326976" y="838632"/>
                </a:lnTo>
                <a:lnTo>
                  <a:pt x="327644" y="840148"/>
                </a:lnTo>
                <a:lnTo>
                  <a:pt x="328309" y="841896"/>
                </a:lnTo>
                <a:lnTo>
                  <a:pt x="331974" y="840496"/>
                </a:lnTo>
                <a:lnTo>
                  <a:pt x="332701" y="842306"/>
                </a:lnTo>
                <a:lnTo>
                  <a:pt x="333416" y="844057"/>
                </a:lnTo>
                <a:lnTo>
                  <a:pt x="330541" y="845680"/>
                </a:lnTo>
                <a:lnTo>
                  <a:pt x="330656" y="847609"/>
                </a:lnTo>
                <a:lnTo>
                  <a:pt x="334127" y="855837"/>
                </a:lnTo>
                <a:lnTo>
                  <a:pt x="335082" y="857774"/>
                </a:lnTo>
                <a:lnTo>
                  <a:pt x="334418" y="856294"/>
                </a:lnTo>
                <a:lnTo>
                  <a:pt x="334507" y="865184"/>
                </a:lnTo>
                <a:lnTo>
                  <a:pt x="334747" y="867900"/>
                </a:lnTo>
                <a:lnTo>
                  <a:pt x="334871" y="869582"/>
                </a:lnTo>
                <a:lnTo>
                  <a:pt x="327585" y="886387"/>
                </a:lnTo>
                <a:lnTo>
                  <a:pt x="326491" y="889224"/>
                </a:lnTo>
                <a:lnTo>
                  <a:pt x="324452" y="894512"/>
                </a:lnTo>
                <a:lnTo>
                  <a:pt x="323786" y="896328"/>
                </a:lnTo>
                <a:lnTo>
                  <a:pt x="324095" y="899090"/>
                </a:lnTo>
                <a:lnTo>
                  <a:pt x="322407" y="899815"/>
                </a:lnTo>
                <a:lnTo>
                  <a:pt x="320711" y="900608"/>
                </a:lnTo>
                <a:lnTo>
                  <a:pt x="319099" y="897531"/>
                </a:lnTo>
                <a:lnTo>
                  <a:pt x="317277" y="897716"/>
                </a:lnTo>
                <a:lnTo>
                  <a:pt x="309940" y="898309"/>
                </a:lnTo>
                <a:lnTo>
                  <a:pt x="303199" y="906620"/>
                </a:lnTo>
                <a:lnTo>
                  <a:pt x="295783" y="907287"/>
                </a:lnTo>
                <a:lnTo>
                  <a:pt x="293984" y="907410"/>
                </a:lnTo>
                <a:lnTo>
                  <a:pt x="292056" y="903861"/>
                </a:lnTo>
                <a:lnTo>
                  <a:pt x="290661" y="905120"/>
                </a:lnTo>
                <a:lnTo>
                  <a:pt x="285002" y="910357"/>
                </a:lnTo>
                <a:lnTo>
                  <a:pt x="283859" y="920177"/>
                </a:lnTo>
                <a:lnTo>
                  <a:pt x="277354" y="924270"/>
                </a:lnTo>
                <a:lnTo>
                  <a:pt x="274235" y="926258"/>
                </a:lnTo>
                <a:lnTo>
                  <a:pt x="270735" y="919218"/>
                </a:lnTo>
                <a:lnTo>
                  <a:pt x="267172" y="919998"/>
                </a:lnTo>
                <a:lnTo>
                  <a:pt x="263154" y="920891"/>
                </a:lnTo>
                <a:lnTo>
                  <a:pt x="261943" y="927637"/>
                </a:lnTo>
                <a:lnTo>
                  <a:pt x="257978" y="928481"/>
                </a:lnTo>
                <a:lnTo>
                  <a:pt x="250574" y="926399"/>
                </a:lnTo>
                <a:lnTo>
                  <a:pt x="245318" y="923723"/>
                </a:lnTo>
                <a:lnTo>
                  <a:pt x="238220" y="930345"/>
                </a:lnTo>
                <a:lnTo>
                  <a:pt x="240150" y="937763"/>
                </a:lnTo>
                <a:lnTo>
                  <a:pt x="236464" y="938061"/>
                </a:lnTo>
                <a:lnTo>
                  <a:pt x="229121" y="938670"/>
                </a:lnTo>
                <a:lnTo>
                  <a:pt x="223283" y="930524"/>
                </a:lnTo>
                <a:lnTo>
                  <a:pt x="216050" y="929513"/>
                </a:lnTo>
                <a:lnTo>
                  <a:pt x="212384" y="928959"/>
                </a:lnTo>
                <a:lnTo>
                  <a:pt x="215270" y="938660"/>
                </a:lnTo>
                <a:lnTo>
                  <a:pt x="211908" y="940168"/>
                </a:lnTo>
                <a:lnTo>
                  <a:pt x="210220" y="940893"/>
                </a:lnTo>
                <a:lnTo>
                  <a:pt x="208523" y="937280"/>
                </a:lnTo>
                <a:lnTo>
                  <a:pt x="206836" y="938004"/>
                </a:lnTo>
                <a:lnTo>
                  <a:pt x="205160" y="938788"/>
                </a:lnTo>
                <a:lnTo>
                  <a:pt x="205454" y="941544"/>
                </a:lnTo>
                <a:lnTo>
                  <a:pt x="204738" y="943357"/>
                </a:lnTo>
                <a:lnTo>
                  <a:pt x="204081" y="945105"/>
                </a:lnTo>
                <a:lnTo>
                  <a:pt x="201963" y="946903"/>
                </a:lnTo>
                <a:lnTo>
                  <a:pt x="202693" y="948660"/>
                </a:lnTo>
                <a:lnTo>
                  <a:pt x="203409" y="950411"/>
                </a:lnTo>
                <a:lnTo>
                  <a:pt x="207088" y="949018"/>
                </a:lnTo>
                <a:lnTo>
                  <a:pt x="207800" y="950821"/>
                </a:lnTo>
                <a:lnTo>
                  <a:pt x="208530" y="952578"/>
                </a:lnTo>
                <a:lnTo>
                  <a:pt x="205640" y="954196"/>
                </a:lnTo>
                <a:lnTo>
                  <a:pt x="205755" y="956124"/>
                </a:lnTo>
                <a:lnTo>
                  <a:pt x="205996" y="958841"/>
                </a:lnTo>
                <a:lnTo>
                  <a:pt x="207811" y="961124"/>
                </a:lnTo>
                <a:lnTo>
                  <a:pt x="208832" y="963595"/>
                </a:lnTo>
                <a:lnTo>
                  <a:pt x="211844" y="971056"/>
                </a:lnTo>
                <a:lnTo>
                  <a:pt x="214921" y="978527"/>
                </a:lnTo>
                <a:lnTo>
                  <a:pt x="217983" y="985991"/>
                </a:lnTo>
                <a:lnTo>
                  <a:pt x="219017" y="988521"/>
                </a:lnTo>
                <a:lnTo>
                  <a:pt x="220639" y="990813"/>
                </a:lnTo>
                <a:lnTo>
                  <a:pt x="221060" y="993462"/>
                </a:lnTo>
                <a:lnTo>
                  <a:pt x="222316" y="1001959"/>
                </a:lnTo>
                <a:lnTo>
                  <a:pt x="221720" y="1010629"/>
                </a:lnTo>
                <a:lnTo>
                  <a:pt x="223036" y="1019062"/>
                </a:lnTo>
                <a:lnTo>
                  <a:pt x="223403" y="1021759"/>
                </a:lnTo>
                <a:lnTo>
                  <a:pt x="226227" y="1023876"/>
                </a:lnTo>
                <a:lnTo>
                  <a:pt x="226048" y="1026523"/>
                </a:lnTo>
                <a:lnTo>
                  <a:pt x="225869" y="1030370"/>
                </a:lnTo>
                <a:lnTo>
                  <a:pt x="221234" y="1033440"/>
                </a:lnTo>
                <a:lnTo>
                  <a:pt x="221955" y="1037181"/>
                </a:lnTo>
                <a:lnTo>
                  <a:pt x="222799" y="1041405"/>
                </a:lnTo>
                <a:lnTo>
                  <a:pt x="228520" y="1042909"/>
                </a:lnTo>
                <a:lnTo>
                  <a:pt x="230154" y="1046819"/>
                </a:lnTo>
                <a:lnTo>
                  <a:pt x="231717" y="1050735"/>
                </a:lnTo>
                <a:lnTo>
                  <a:pt x="229487" y="1055674"/>
                </a:lnTo>
                <a:lnTo>
                  <a:pt x="231112" y="1059652"/>
                </a:lnTo>
                <a:lnTo>
                  <a:pt x="232731" y="1063555"/>
                </a:lnTo>
                <a:lnTo>
                  <a:pt x="238452" y="1065060"/>
                </a:lnTo>
                <a:lnTo>
                  <a:pt x="239305" y="1069215"/>
                </a:lnTo>
                <a:lnTo>
                  <a:pt x="240025" y="1072957"/>
                </a:lnTo>
                <a:lnTo>
                  <a:pt x="234903" y="1076091"/>
                </a:lnTo>
                <a:lnTo>
                  <a:pt x="235141" y="1079880"/>
                </a:lnTo>
                <a:lnTo>
                  <a:pt x="235327" y="1081803"/>
                </a:lnTo>
                <a:lnTo>
                  <a:pt x="239548" y="1080296"/>
                </a:lnTo>
                <a:lnTo>
                  <a:pt x="240263" y="1082048"/>
                </a:lnTo>
                <a:lnTo>
                  <a:pt x="240978" y="1083799"/>
                </a:lnTo>
                <a:lnTo>
                  <a:pt x="238946" y="1085597"/>
                </a:lnTo>
                <a:lnTo>
                  <a:pt x="238218" y="1087351"/>
                </a:lnTo>
                <a:lnTo>
                  <a:pt x="236830" y="1090906"/>
                </a:lnTo>
                <a:lnTo>
                  <a:pt x="233822" y="1094210"/>
                </a:lnTo>
                <a:lnTo>
                  <a:pt x="234125" y="1098010"/>
                </a:lnTo>
                <a:lnTo>
                  <a:pt x="234240" y="1099939"/>
                </a:lnTo>
                <a:lnTo>
                  <a:pt x="237848" y="1098909"/>
                </a:lnTo>
                <a:lnTo>
                  <a:pt x="239247" y="1100178"/>
                </a:lnTo>
                <a:lnTo>
                  <a:pt x="242371" y="1102939"/>
                </a:lnTo>
                <a:lnTo>
                  <a:pt x="245075" y="1106259"/>
                </a:lnTo>
                <a:lnTo>
                  <a:pt x="247369" y="1109747"/>
                </a:lnTo>
                <a:lnTo>
                  <a:pt x="250316" y="1114261"/>
                </a:lnTo>
                <a:lnTo>
                  <a:pt x="250085" y="1120648"/>
                </a:lnTo>
                <a:lnTo>
                  <a:pt x="253520" y="1124741"/>
                </a:lnTo>
                <a:lnTo>
                  <a:pt x="254721" y="1126123"/>
                </a:lnTo>
                <a:lnTo>
                  <a:pt x="257844" y="1125104"/>
                </a:lnTo>
                <a:lnTo>
                  <a:pt x="258580" y="1126846"/>
                </a:lnTo>
                <a:lnTo>
                  <a:pt x="259295" y="1128597"/>
                </a:lnTo>
                <a:lnTo>
                  <a:pt x="255799" y="1130407"/>
                </a:lnTo>
                <a:lnTo>
                  <a:pt x="256526" y="1132217"/>
                </a:lnTo>
                <a:lnTo>
                  <a:pt x="257963" y="1135704"/>
                </a:lnTo>
                <a:lnTo>
                  <a:pt x="265315" y="1132932"/>
                </a:lnTo>
                <a:lnTo>
                  <a:pt x="266758" y="1136493"/>
                </a:lnTo>
                <a:lnTo>
                  <a:pt x="267479" y="1138229"/>
                </a:lnTo>
                <a:lnTo>
                  <a:pt x="263983" y="1140039"/>
                </a:lnTo>
                <a:lnTo>
                  <a:pt x="264719" y="1141781"/>
                </a:lnTo>
                <a:lnTo>
                  <a:pt x="265435" y="1143532"/>
                </a:lnTo>
                <a:lnTo>
                  <a:pt x="269105" y="1142206"/>
                </a:lnTo>
                <a:lnTo>
                  <a:pt x="269835" y="1143964"/>
                </a:lnTo>
                <a:lnTo>
                  <a:pt x="270556" y="1145699"/>
                </a:lnTo>
                <a:lnTo>
                  <a:pt x="267060" y="1147510"/>
                </a:lnTo>
                <a:lnTo>
                  <a:pt x="267781" y="1149245"/>
                </a:lnTo>
                <a:lnTo>
                  <a:pt x="268452" y="1151067"/>
                </a:lnTo>
                <a:lnTo>
                  <a:pt x="271153" y="1150697"/>
                </a:lnTo>
                <a:lnTo>
                  <a:pt x="272847" y="1151425"/>
                </a:lnTo>
                <a:lnTo>
                  <a:pt x="284955" y="1156342"/>
                </a:lnTo>
                <a:lnTo>
                  <a:pt x="297876" y="1161823"/>
                </a:lnTo>
                <a:lnTo>
                  <a:pt x="301454" y="1168821"/>
                </a:lnTo>
                <a:lnTo>
                  <a:pt x="302112" y="1176422"/>
                </a:lnTo>
                <a:lnTo>
                  <a:pt x="303971" y="1183579"/>
                </a:lnTo>
              </a:path>
            </a:pathLst>
          </a:custGeom>
          <a:ln w="6149">
            <a:solidFill>
              <a:srgbClr val="000000"/>
            </a:solidFill>
            <a:prstDash val="dash"/>
          </a:ln>
        </p:spPr>
        <p:txBody>
          <a:bodyPr wrap="square" lIns="0" tIns="0" rIns="0" bIns="0" rtlCol="0"/>
          <a:lstStyle/>
          <a:p>
            <a:endParaRPr/>
          </a:p>
        </p:txBody>
      </p:sp>
      <p:sp>
        <p:nvSpPr>
          <p:cNvPr id="107" name="object 21"/>
          <p:cNvSpPr txBox="1"/>
          <p:nvPr>
            <p:custDataLst>
              <p:tags r:id="rId26"/>
            </p:custDataLst>
          </p:nvPr>
        </p:nvSpPr>
        <p:spPr>
          <a:xfrm rot="1320000">
            <a:off x="7508875" y="4852035"/>
            <a:ext cx="97790" cy="145415"/>
          </a:xfrm>
          <a:prstGeom prst="rect">
            <a:avLst/>
          </a:prstGeom>
        </p:spPr>
        <p:txBody>
          <a:bodyPr vert="horz" wrap="square" lIns="0" tIns="0" rIns="0" bIns="0" rtlCol="0">
            <a:spAutoFit/>
          </a:bodyPr>
          <a:lstStyle/>
          <a:p>
            <a:pPr>
              <a:lnSpc>
                <a:spcPts val="1135"/>
              </a:lnSpc>
            </a:pPr>
            <a:r>
              <a:rPr sz="950" spc="-20" dirty="0">
                <a:latin typeface="Arial" panose="020B0604020202020204"/>
                <a:cs typeface="Arial" panose="020B0604020202020204"/>
              </a:rPr>
              <a:t>+</a:t>
            </a:r>
            <a:endParaRPr sz="950">
              <a:latin typeface="Arial" panose="020B0604020202020204"/>
              <a:cs typeface="Arial" panose="020B0604020202020204"/>
            </a:endParaRPr>
          </a:p>
        </p:txBody>
      </p:sp>
      <p:sp>
        <p:nvSpPr>
          <p:cNvPr id="108" name="object 22"/>
          <p:cNvSpPr txBox="1"/>
          <p:nvPr>
            <p:custDataLst>
              <p:tags r:id="rId27"/>
            </p:custDataLst>
          </p:nvPr>
        </p:nvSpPr>
        <p:spPr>
          <a:xfrm rot="1320000">
            <a:off x="7603490" y="5050790"/>
            <a:ext cx="97790" cy="145415"/>
          </a:xfrm>
          <a:prstGeom prst="rect">
            <a:avLst/>
          </a:prstGeom>
        </p:spPr>
        <p:txBody>
          <a:bodyPr vert="horz" wrap="square" lIns="0" tIns="0" rIns="0" bIns="0" rtlCol="0">
            <a:spAutoFit/>
          </a:bodyPr>
          <a:lstStyle/>
          <a:p>
            <a:pPr>
              <a:lnSpc>
                <a:spcPts val="1135"/>
              </a:lnSpc>
            </a:pPr>
            <a:r>
              <a:rPr sz="950" spc="-20" dirty="0">
                <a:latin typeface="Arial" panose="020B0604020202020204"/>
                <a:cs typeface="Arial" panose="020B0604020202020204"/>
              </a:rPr>
              <a:t>+</a:t>
            </a:r>
            <a:endParaRPr sz="950">
              <a:latin typeface="Arial" panose="020B0604020202020204"/>
              <a:cs typeface="Arial" panose="020B0604020202020204"/>
            </a:endParaRPr>
          </a:p>
        </p:txBody>
      </p:sp>
      <p:sp>
        <p:nvSpPr>
          <p:cNvPr id="109" name="object 23"/>
          <p:cNvSpPr txBox="1"/>
          <p:nvPr>
            <p:custDataLst>
              <p:tags r:id="rId28"/>
            </p:custDataLst>
          </p:nvPr>
        </p:nvSpPr>
        <p:spPr>
          <a:xfrm rot="1320000">
            <a:off x="7549515" y="5262245"/>
            <a:ext cx="97790" cy="145415"/>
          </a:xfrm>
          <a:prstGeom prst="rect">
            <a:avLst/>
          </a:prstGeom>
        </p:spPr>
        <p:txBody>
          <a:bodyPr vert="horz" wrap="square" lIns="0" tIns="0" rIns="0" bIns="0" rtlCol="0">
            <a:spAutoFit/>
          </a:bodyPr>
          <a:lstStyle/>
          <a:p>
            <a:pPr>
              <a:lnSpc>
                <a:spcPts val="1135"/>
              </a:lnSpc>
            </a:pPr>
            <a:r>
              <a:rPr sz="950" spc="-20" dirty="0">
                <a:latin typeface="Arial" panose="020B0604020202020204"/>
                <a:cs typeface="Arial" panose="020B0604020202020204"/>
              </a:rPr>
              <a:t>+</a:t>
            </a:r>
            <a:endParaRPr sz="950">
              <a:latin typeface="Arial" panose="020B0604020202020204"/>
              <a:cs typeface="Arial" panose="020B0604020202020204"/>
            </a:endParaRPr>
          </a:p>
        </p:txBody>
      </p:sp>
      <p:sp>
        <p:nvSpPr>
          <p:cNvPr id="110" name="object 24"/>
          <p:cNvSpPr/>
          <p:nvPr>
            <p:custDataLst>
              <p:tags r:id="rId29"/>
            </p:custDataLst>
          </p:nvPr>
        </p:nvSpPr>
        <p:spPr>
          <a:xfrm>
            <a:off x="6753860" y="4351655"/>
            <a:ext cx="219075" cy="753110"/>
          </a:xfrm>
          <a:custGeom>
            <a:avLst/>
            <a:gdLst/>
            <a:ahLst/>
            <a:cxnLst/>
            <a:rect l="l" t="t" r="r" b="b"/>
            <a:pathLst>
              <a:path w="360679" h="1183639">
                <a:moveTo>
                  <a:pt x="48111" y="6869"/>
                </a:moveTo>
                <a:lnTo>
                  <a:pt x="45411" y="5055"/>
                </a:lnTo>
                <a:lnTo>
                  <a:pt x="42211" y="3784"/>
                </a:lnTo>
                <a:lnTo>
                  <a:pt x="39923" y="1390"/>
                </a:lnTo>
                <a:lnTo>
                  <a:pt x="38657" y="0"/>
                </a:lnTo>
                <a:lnTo>
                  <a:pt x="43351" y="2829"/>
                </a:lnTo>
                <a:lnTo>
                  <a:pt x="45044" y="3558"/>
                </a:lnTo>
                <a:lnTo>
                  <a:pt x="46732" y="4212"/>
                </a:lnTo>
                <a:lnTo>
                  <a:pt x="49439" y="3915"/>
                </a:lnTo>
                <a:lnTo>
                  <a:pt x="50161" y="5651"/>
                </a:lnTo>
                <a:lnTo>
                  <a:pt x="50891" y="7408"/>
                </a:lnTo>
                <a:lnTo>
                  <a:pt x="47394" y="9219"/>
                </a:lnTo>
                <a:lnTo>
                  <a:pt x="48107" y="11022"/>
                </a:lnTo>
                <a:lnTo>
                  <a:pt x="48710" y="12529"/>
                </a:lnTo>
                <a:lnTo>
                  <a:pt x="61781" y="15543"/>
                </a:lnTo>
                <a:lnTo>
                  <a:pt x="63413" y="17410"/>
                </a:lnTo>
                <a:lnTo>
                  <a:pt x="65152" y="19446"/>
                </a:lnTo>
                <a:lnTo>
                  <a:pt x="64734" y="22890"/>
                </a:lnTo>
                <a:lnTo>
                  <a:pt x="66487" y="24933"/>
                </a:lnTo>
                <a:lnTo>
                  <a:pt x="68881" y="27764"/>
                </a:lnTo>
                <a:lnTo>
                  <a:pt x="75205" y="25654"/>
                </a:lnTo>
                <a:lnTo>
                  <a:pt x="76654" y="29199"/>
                </a:lnTo>
                <a:lnTo>
                  <a:pt x="77384" y="30956"/>
                </a:lnTo>
                <a:lnTo>
                  <a:pt x="73888" y="32766"/>
                </a:lnTo>
                <a:lnTo>
                  <a:pt x="74609" y="34503"/>
                </a:lnTo>
                <a:lnTo>
                  <a:pt x="75339" y="36260"/>
                </a:lnTo>
                <a:lnTo>
                  <a:pt x="78518" y="35229"/>
                </a:lnTo>
                <a:lnTo>
                  <a:pt x="79731" y="36669"/>
                </a:lnTo>
                <a:lnTo>
                  <a:pt x="83169" y="40710"/>
                </a:lnTo>
                <a:lnTo>
                  <a:pt x="82375" y="47577"/>
                </a:lnTo>
                <a:lnTo>
                  <a:pt x="85814" y="51617"/>
                </a:lnTo>
                <a:lnTo>
                  <a:pt x="87077" y="53061"/>
                </a:lnTo>
                <a:lnTo>
                  <a:pt x="89728" y="52328"/>
                </a:lnTo>
                <a:lnTo>
                  <a:pt x="90930" y="53710"/>
                </a:lnTo>
                <a:lnTo>
                  <a:pt x="94365" y="57803"/>
                </a:lnTo>
                <a:lnTo>
                  <a:pt x="93574" y="64617"/>
                </a:lnTo>
                <a:lnTo>
                  <a:pt x="97075" y="68719"/>
                </a:lnTo>
                <a:lnTo>
                  <a:pt x="98276" y="70100"/>
                </a:lnTo>
                <a:lnTo>
                  <a:pt x="101404" y="69068"/>
                </a:lnTo>
                <a:lnTo>
                  <a:pt x="102134" y="70825"/>
                </a:lnTo>
                <a:lnTo>
                  <a:pt x="102856" y="72560"/>
                </a:lnTo>
                <a:lnTo>
                  <a:pt x="99359" y="74370"/>
                </a:lnTo>
                <a:lnTo>
                  <a:pt x="100087" y="76180"/>
                </a:lnTo>
                <a:lnTo>
                  <a:pt x="100808" y="77916"/>
                </a:lnTo>
                <a:lnTo>
                  <a:pt x="104481" y="76538"/>
                </a:lnTo>
                <a:lnTo>
                  <a:pt x="105197" y="78289"/>
                </a:lnTo>
                <a:lnTo>
                  <a:pt x="105933" y="80030"/>
                </a:lnTo>
                <a:lnTo>
                  <a:pt x="103034" y="81716"/>
                </a:lnTo>
                <a:lnTo>
                  <a:pt x="103149" y="83645"/>
                </a:lnTo>
                <a:lnTo>
                  <a:pt x="103327" y="86298"/>
                </a:lnTo>
                <a:lnTo>
                  <a:pt x="105985" y="88399"/>
                </a:lnTo>
                <a:lnTo>
                  <a:pt x="106226" y="91115"/>
                </a:lnTo>
                <a:lnTo>
                  <a:pt x="106350" y="92797"/>
                </a:lnTo>
                <a:lnTo>
                  <a:pt x="99063" y="109602"/>
                </a:lnTo>
                <a:lnTo>
                  <a:pt x="97975" y="112424"/>
                </a:lnTo>
                <a:lnTo>
                  <a:pt x="97319" y="114172"/>
                </a:lnTo>
                <a:lnTo>
                  <a:pt x="97618" y="117002"/>
                </a:lnTo>
                <a:lnTo>
                  <a:pt x="95931" y="117727"/>
                </a:lnTo>
                <a:lnTo>
                  <a:pt x="94240" y="118504"/>
                </a:lnTo>
                <a:lnTo>
                  <a:pt x="92496" y="114835"/>
                </a:lnTo>
                <a:lnTo>
                  <a:pt x="90809" y="115560"/>
                </a:lnTo>
                <a:lnTo>
                  <a:pt x="89133" y="116343"/>
                </a:lnTo>
                <a:lnTo>
                  <a:pt x="89492" y="119109"/>
                </a:lnTo>
                <a:lnTo>
                  <a:pt x="88761" y="120915"/>
                </a:lnTo>
                <a:lnTo>
                  <a:pt x="78531" y="147537"/>
                </a:lnTo>
                <a:lnTo>
                  <a:pt x="64134" y="184875"/>
                </a:lnTo>
                <a:lnTo>
                  <a:pt x="63174" y="187231"/>
                </a:lnTo>
                <a:lnTo>
                  <a:pt x="59377" y="199572"/>
                </a:lnTo>
                <a:lnTo>
                  <a:pt x="57997" y="200838"/>
                </a:lnTo>
                <a:lnTo>
                  <a:pt x="56000" y="202633"/>
                </a:lnTo>
                <a:lnTo>
                  <a:pt x="52759" y="202222"/>
                </a:lnTo>
                <a:lnTo>
                  <a:pt x="50827" y="204026"/>
                </a:lnTo>
                <a:lnTo>
                  <a:pt x="48957" y="205714"/>
                </a:lnTo>
                <a:lnTo>
                  <a:pt x="46131" y="219322"/>
                </a:lnTo>
                <a:lnTo>
                  <a:pt x="44624" y="219979"/>
                </a:lnTo>
                <a:lnTo>
                  <a:pt x="42928" y="220771"/>
                </a:lnTo>
                <a:lnTo>
                  <a:pt x="41190" y="217087"/>
                </a:lnTo>
                <a:lnTo>
                  <a:pt x="39508" y="217886"/>
                </a:lnTo>
                <a:lnTo>
                  <a:pt x="35956" y="219440"/>
                </a:lnTo>
                <a:lnTo>
                  <a:pt x="36971" y="232260"/>
                </a:lnTo>
                <a:lnTo>
                  <a:pt x="33356" y="233842"/>
                </a:lnTo>
                <a:lnTo>
                  <a:pt x="31681" y="234625"/>
                </a:lnTo>
                <a:lnTo>
                  <a:pt x="29922" y="230949"/>
                </a:lnTo>
                <a:lnTo>
                  <a:pt x="28246" y="231733"/>
                </a:lnTo>
                <a:lnTo>
                  <a:pt x="26559" y="232458"/>
                </a:lnTo>
                <a:lnTo>
                  <a:pt x="26915" y="235276"/>
                </a:lnTo>
                <a:lnTo>
                  <a:pt x="26187" y="237030"/>
                </a:lnTo>
                <a:lnTo>
                  <a:pt x="24148" y="242318"/>
                </a:lnTo>
                <a:lnTo>
                  <a:pt x="7706" y="284960"/>
                </a:lnTo>
                <a:lnTo>
                  <a:pt x="5658" y="290315"/>
                </a:lnTo>
                <a:lnTo>
                  <a:pt x="4271" y="293870"/>
                </a:lnTo>
                <a:lnTo>
                  <a:pt x="777" y="297187"/>
                </a:lnTo>
                <a:lnTo>
                  <a:pt x="1566" y="300975"/>
                </a:lnTo>
                <a:lnTo>
                  <a:pt x="2413" y="305145"/>
                </a:lnTo>
                <a:lnTo>
                  <a:pt x="8133" y="306650"/>
                </a:lnTo>
                <a:lnTo>
                  <a:pt x="9702" y="310551"/>
                </a:lnTo>
                <a:lnTo>
                  <a:pt x="10415" y="312354"/>
                </a:lnTo>
                <a:lnTo>
                  <a:pt x="7776" y="313988"/>
                </a:lnTo>
                <a:lnTo>
                  <a:pt x="7649" y="315922"/>
                </a:lnTo>
                <a:lnTo>
                  <a:pt x="7410" y="320192"/>
                </a:lnTo>
                <a:lnTo>
                  <a:pt x="8911" y="324404"/>
                </a:lnTo>
                <a:lnTo>
                  <a:pt x="8672" y="328674"/>
                </a:lnTo>
                <a:lnTo>
                  <a:pt x="8425" y="332833"/>
                </a:lnTo>
                <a:lnTo>
                  <a:pt x="0" y="349519"/>
                </a:lnTo>
                <a:lnTo>
                  <a:pt x="416" y="349998"/>
                </a:lnTo>
                <a:lnTo>
                  <a:pt x="2886" y="352897"/>
                </a:lnTo>
                <a:lnTo>
                  <a:pt x="10359" y="350481"/>
                </a:lnTo>
                <a:lnTo>
                  <a:pt x="10662" y="354280"/>
                </a:lnTo>
                <a:lnTo>
                  <a:pt x="11266" y="361931"/>
                </a:lnTo>
                <a:lnTo>
                  <a:pt x="3798" y="368075"/>
                </a:lnTo>
                <a:lnTo>
                  <a:pt x="2462" y="375592"/>
                </a:lnTo>
                <a:lnTo>
                  <a:pt x="1990" y="378241"/>
                </a:lnTo>
                <a:lnTo>
                  <a:pt x="4453" y="380582"/>
                </a:lnTo>
                <a:lnTo>
                  <a:pt x="5489" y="383060"/>
                </a:lnTo>
                <a:lnTo>
                  <a:pt x="6502" y="385598"/>
                </a:lnTo>
                <a:lnTo>
                  <a:pt x="6564" y="388776"/>
                </a:lnTo>
                <a:lnTo>
                  <a:pt x="8551" y="390523"/>
                </a:lnTo>
                <a:lnTo>
                  <a:pt x="11315" y="393063"/>
                </a:lnTo>
                <a:lnTo>
                  <a:pt x="15351" y="393413"/>
                </a:lnTo>
                <a:lnTo>
                  <a:pt x="18789" y="394874"/>
                </a:lnTo>
                <a:lnTo>
                  <a:pt x="24936" y="397453"/>
                </a:lnTo>
                <a:lnTo>
                  <a:pt x="33005" y="402218"/>
                </a:lnTo>
                <a:lnTo>
                  <a:pt x="39202" y="403422"/>
                </a:lnTo>
                <a:lnTo>
                  <a:pt x="46612" y="404866"/>
                </a:lnTo>
                <a:lnTo>
                  <a:pt x="54251" y="405224"/>
                </a:lnTo>
                <a:lnTo>
                  <a:pt x="61660" y="406668"/>
                </a:lnTo>
                <a:lnTo>
                  <a:pt x="66417" y="408373"/>
                </a:lnTo>
                <a:lnTo>
                  <a:pt x="66835" y="409645"/>
                </a:lnTo>
                <a:lnTo>
                  <a:pt x="67075" y="409532"/>
                </a:lnTo>
                <a:lnTo>
                  <a:pt x="71301" y="407082"/>
                </a:lnTo>
                <a:lnTo>
                  <a:pt x="87639" y="403899"/>
                </a:lnTo>
                <a:lnTo>
                  <a:pt x="98504" y="404638"/>
                </a:lnTo>
                <a:lnTo>
                  <a:pt x="111688" y="408777"/>
                </a:lnTo>
                <a:lnTo>
                  <a:pt x="123758" y="414005"/>
                </a:lnTo>
                <a:lnTo>
                  <a:pt x="131393" y="417322"/>
                </a:lnTo>
                <a:lnTo>
                  <a:pt x="143208" y="421366"/>
                </a:lnTo>
                <a:lnTo>
                  <a:pt x="144406" y="422801"/>
                </a:lnTo>
                <a:lnTo>
                  <a:pt x="146153" y="424859"/>
                </a:lnTo>
                <a:lnTo>
                  <a:pt x="145496" y="428523"/>
                </a:lnTo>
                <a:lnTo>
                  <a:pt x="147483" y="430270"/>
                </a:lnTo>
                <a:lnTo>
                  <a:pt x="150306" y="432745"/>
                </a:lnTo>
                <a:lnTo>
                  <a:pt x="155250" y="431722"/>
                </a:lnTo>
                <a:lnTo>
                  <a:pt x="157715" y="434546"/>
                </a:lnTo>
                <a:lnTo>
                  <a:pt x="158922" y="436003"/>
                </a:lnTo>
                <a:lnTo>
                  <a:pt x="154587" y="438339"/>
                </a:lnTo>
                <a:lnTo>
                  <a:pt x="155667" y="439903"/>
                </a:lnTo>
                <a:lnTo>
                  <a:pt x="158923" y="444905"/>
                </a:lnTo>
                <a:lnTo>
                  <a:pt x="164526" y="447739"/>
                </a:lnTo>
                <a:lnTo>
                  <a:pt x="168920" y="451661"/>
                </a:lnTo>
                <a:lnTo>
                  <a:pt x="170598" y="452384"/>
                </a:lnTo>
                <a:lnTo>
                  <a:pt x="172834" y="452373"/>
                </a:lnTo>
                <a:lnTo>
                  <a:pt x="174026" y="453822"/>
                </a:lnTo>
                <a:lnTo>
                  <a:pt x="177465" y="457862"/>
                </a:lnTo>
                <a:lnTo>
                  <a:pt x="176680" y="464662"/>
                </a:lnTo>
                <a:lnTo>
                  <a:pt x="180115" y="468754"/>
                </a:lnTo>
                <a:lnTo>
                  <a:pt x="181322" y="470210"/>
                </a:lnTo>
                <a:lnTo>
                  <a:pt x="184510" y="469112"/>
                </a:lnTo>
                <a:lnTo>
                  <a:pt x="185240" y="470869"/>
                </a:lnTo>
                <a:lnTo>
                  <a:pt x="185953" y="472672"/>
                </a:lnTo>
                <a:lnTo>
                  <a:pt x="183007" y="474302"/>
                </a:lnTo>
                <a:lnTo>
                  <a:pt x="183192" y="476225"/>
                </a:lnTo>
                <a:lnTo>
                  <a:pt x="183368" y="478931"/>
                </a:lnTo>
                <a:lnTo>
                  <a:pt x="186014" y="480973"/>
                </a:lnTo>
                <a:lnTo>
                  <a:pt x="186254" y="483689"/>
                </a:lnTo>
                <a:lnTo>
                  <a:pt x="186384" y="485624"/>
                </a:lnTo>
                <a:lnTo>
                  <a:pt x="183423" y="487247"/>
                </a:lnTo>
                <a:lnTo>
                  <a:pt x="184145" y="488983"/>
                </a:lnTo>
                <a:lnTo>
                  <a:pt x="184872" y="490792"/>
                </a:lnTo>
                <a:lnTo>
                  <a:pt x="188545" y="489415"/>
                </a:lnTo>
                <a:lnTo>
                  <a:pt x="189266" y="491150"/>
                </a:lnTo>
                <a:lnTo>
                  <a:pt x="189997" y="492907"/>
                </a:lnTo>
                <a:lnTo>
                  <a:pt x="187098" y="494592"/>
                </a:lnTo>
                <a:lnTo>
                  <a:pt x="187222" y="496454"/>
                </a:lnTo>
                <a:lnTo>
                  <a:pt x="187462" y="499169"/>
                </a:lnTo>
                <a:lnTo>
                  <a:pt x="189277" y="501453"/>
                </a:lnTo>
                <a:lnTo>
                  <a:pt x="190299" y="503924"/>
                </a:lnTo>
                <a:lnTo>
                  <a:pt x="189568" y="505731"/>
                </a:lnTo>
                <a:lnTo>
                  <a:pt x="188065" y="507357"/>
                </a:lnTo>
                <a:lnTo>
                  <a:pt x="188251" y="509279"/>
                </a:lnTo>
                <a:lnTo>
                  <a:pt x="188426" y="511986"/>
                </a:lnTo>
                <a:lnTo>
                  <a:pt x="191067" y="514043"/>
                </a:lnTo>
                <a:lnTo>
                  <a:pt x="191257" y="516756"/>
                </a:lnTo>
                <a:lnTo>
                  <a:pt x="191442" y="518679"/>
                </a:lnTo>
                <a:lnTo>
                  <a:pt x="189094" y="520183"/>
                </a:lnTo>
                <a:lnTo>
                  <a:pt x="189212" y="522060"/>
                </a:lnTo>
                <a:lnTo>
                  <a:pt x="189459" y="524759"/>
                </a:lnTo>
                <a:lnTo>
                  <a:pt x="192045" y="526867"/>
                </a:lnTo>
                <a:lnTo>
                  <a:pt x="192286" y="529582"/>
                </a:lnTo>
                <a:lnTo>
                  <a:pt x="189939" y="535244"/>
                </a:lnTo>
                <a:lnTo>
                  <a:pt x="184587" y="540535"/>
                </a:lnTo>
                <a:lnTo>
                  <a:pt x="180162" y="546021"/>
                </a:lnTo>
                <a:lnTo>
                  <a:pt x="180596" y="552270"/>
                </a:lnTo>
                <a:lnTo>
                  <a:pt x="193429" y="563023"/>
                </a:lnTo>
                <a:lnTo>
                  <a:pt x="203541" y="571575"/>
                </a:lnTo>
                <a:lnTo>
                  <a:pt x="211961" y="578595"/>
                </a:lnTo>
                <a:lnTo>
                  <a:pt x="225469" y="586813"/>
                </a:lnTo>
                <a:lnTo>
                  <a:pt x="236630" y="591573"/>
                </a:lnTo>
                <a:lnTo>
                  <a:pt x="285143" y="611841"/>
                </a:lnTo>
                <a:lnTo>
                  <a:pt x="287005" y="612622"/>
                </a:lnTo>
                <a:lnTo>
                  <a:pt x="305432" y="620087"/>
                </a:lnTo>
                <a:lnTo>
                  <a:pt x="305547" y="620457"/>
                </a:lnTo>
                <a:lnTo>
                  <a:pt x="306268" y="622193"/>
                </a:lnTo>
                <a:lnTo>
                  <a:pt x="302787" y="624009"/>
                </a:lnTo>
                <a:lnTo>
                  <a:pt x="303508" y="625745"/>
                </a:lnTo>
                <a:lnTo>
                  <a:pt x="304224" y="627496"/>
                </a:lnTo>
                <a:lnTo>
                  <a:pt x="306930" y="627199"/>
                </a:lnTo>
                <a:lnTo>
                  <a:pt x="308624" y="627928"/>
                </a:lnTo>
                <a:lnTo>
                  <a:pt x="320683" y="632588"/>
                </a:lnTo>
                <a:lnTo>
                  <a:pt x="333382" y="638078"/>
                </a:lnTo>
                <a:lnTo>
                  <a:pt x="335900" y="640628"/>
                </a:lnTo>
                <a:lnTo>
                  <a:pt x="335489" y="644055"/>
                </a:lnTo>
                <a:lnTo>
                  <a:pt x="337221" y="646108"/>
                </a:lnTo>
                <a:lnTo>
                  <a:pt x="338437" y="647496"/>
                </a:lnTo>
                <a:lnTo>
                  <a:pt x="341566" y="646462"/>
                </a:lnTo>
                <a:lnTo>
                  <a:pt x="342281" y="648213"/>
                </a:lnTo>
                <a:lnTo>
                  <a:pt x="343342" y="653248"/>
                </a:lnTo>
                <a:lnTo>
                  <a:pt x="341356" y="653911"/>
                </a:lnTo>
                <a:lnTo>
                  <a:pt x="338462" y="652753"/>
                </a:lnTo>
                <a:lnTo>
                  <a:pt x="336799" y="652325"/>
                </a:lnTo>
                <a:lnTo>
                  <a:pt x="338507" y="655181"/>
                </a:lnTo>
                <a:lnTo>
                  <a:pt x="344511" y="662421"/>
                </a:lnTo>
                <a:lnTo>
                  <a:pt x="347705" y="661397"/>
                </a:lnTo>
                <a:lnTo>
                  <a:pt x="348420" y="663148"/>
                </a:lnTo>
                <a:lnTo>
                  <a:pt x="349147" y="664958"/>
                </a:lnTo>
                <a:lnTo>
                  <a:pt x="345660" y="666701"/>
                </a:lnTo>
                <a:lnTo>
                  <a:pt x="346387" y="668510"/>
                </a:lnTo>
                <a:lnTo>
                  <a:pt x="347103" y="670261"/>
                </a:lnTo>
                <a:lnTo>
                  <a:pt x="350782" y="668868"/>
                </a:lnTo>
                <a:lnTo>
                  <a:pt x="351497" y="670619"/>
                </a:lnTo>
                <a:lnTo>
                  <a:pt x="352159" y="672419"/>
                </a:lnTo>
                <a:lnTo>
                  <a:pt x="348663" y="674229"/>
                </a:lnTo>
                <a:lnTo>
                  <a:pt x="349399" y="675971"/>
                </a:lnTo>
                <a:lnTo>
                  <a:pt x="352112" y="680218"/>
                </a:lnTo>
                <a:lnTo>
                  <a:pt x="353939" y="679258"/>
                </a:lnTo>
                <a:lnTo>
                  <a:pt x="355150" y="676321"/>
                </a:lnTo>
                <a:lnTo>
                  <a:pt x="356013" y="674636"/>
                </a:lnTo>
                <a:lnTo>
                  <a:pt x="356797" y="677433"/>
                </a:lnTo>
                <a:lnTo>
                  <a:pt x="357701" y="687479"/>
                </a:lnTo>
                <a:lnTo>
                  <a:pt x="354817" y="689170"/>
                </a:lnTo>
                <a:lnTo>
                  <a:pt x="355538" y="690906"/>
                </a:lnTo>
                <a:lnTo>
                  <a:pt x="356254" y="692657"/>
                </a:lnTo>
                <a:lnTo>
                  <a:pt x="359933" y="691264"/>
                </a:lnTo>
                <a:lnTo>
                  <a:pt x="360648" y="693014"/>
                </a:lnTo>
                <a:lnTo>
                  <a:pt x="356627" y="703876"/>
                </a:lnTo>
                <a:lnTo>
                  <a:pt x="350632" y="717736"/>
                </a:lnTo>
                <a:lnTo>
                  <a:pt x="351080" y="721436"/>
                </a:lnTo>
                <a:lnTo>
                  <a:pt x="354753" y="720058"/>
                </a:lnTo>
                <a:lnTo>
                  <a:pt x="355469" y="721809"/>
                </a:lnTo>
                <a:lnTo>
                  <a:pt x="351775" y="732029"/>
                </a:lnTo>
                <a:lnTo>
                  <a:pt x="345699" y="745756"/>
                </a:lnTo>
                <a:lnTo>
                  <a:pt x="345411" y="751190"/>
                </a:lnTo>
                <a:lnTo>
                  <a:pt x="348001" y="753244"/>
                </a:lnTo>
                <a:lnTo>
                  <a:pt x="348247" y="755944"/>
                </a:lnTo>
                <a:lnTo>
                  <a:pt x="344598" y="766264"/>
                </a:lnTo>
                <a:lnTo>
                  <a:pt x="338079" y="781009"/>
                </a:lnTo>
                <a:lnTo>
                  <a:pt x="336148" y="790575"/>
                </a:lnTo>
                <a:lnTo>
                  <a:pt x="338735" y="792682"/>
                </a:lnTo>
                <a:lnTo>
                  <a:pt x="338976" y="795398"/>
                </a:lnTo>
                <a:lnTo>
                  <a:pt x="339276" y="799429"/>
                </a:lnTo>
                <a:lnTo>
                  <a:pt x="330425" y="812676"/>
                </a:lnTo>
                <a:lnTo>
                  <a:pt x="330790" y="816716"/>
                </a:lnTo>
                <a:lnTo>
                  <a:pt x="330969" y="819370"/>
                </a:lnTo>
                <a:lnTo>
                  <a:pt x="333612" y="821464"/>
                </a:lnTo>
                <a:lnTo>
                  <a:pt x="333802" y="824177"/>
                </a:lnTo>
                <a:lnTo>
                  <a:pt x="334028" y="826708"/>
                </a:lnTo>
                <a:lnTo>
                  <a:pt x="327046" y="838626"/>
                </a:lnTo>
                <a:lnTo>
                  <a:pt x="327650" y="840133"/>
                </a:lnTo>
                <a:lnTo>
                  <a:pt x="328380" y="841890"/>
                </a:lnTo>
                <a:lnTo>
                  <a:pt x="332045" y="840490"/>
                </a:lnTo>
                <a:lnTo>
                  <a:pt x="332772" y="842300"/>
                </a:lnTo>
                <a:lnTo>
                  <a:pt x="333487" y="844051"/>
                </a:lnTo>
                <a:lnTo>
                  <a:pt x="330541" y="845680"/>
                </a:lnTo>
                <a:lnTo>
                  <a:pt x="330727" y="847604"/>
                </a:lnTo>
                <a:lnTo>
                  <a:pt x="334198" y="855832"/>
                </a:lnTo>
                <a:lnTo>
                  <a:pt x="335150" y="857768"/>
                </a:lnTo>
                <a:lnTo>
                  <a:pt x="334479" y="856288"/>
                </a:lnTo>
                <a:lnTo>
                  <a:pt x="334522" y="865190"/>
                </a:lnTo>
                <a:lnTo>
                  <a:pt x="334762" y="867906"/>
                </a:lnTo>
                <a:lnTo>
                  <a:pt x="334872" y="869582"/>
                </a:lnTo>
                <a:lnTo>
                  <a:pt x="327585" y="886387"/>
                </a:lnTo>
                <a:lnTo>
                  <a:pt x="326512" y="889215"/>
                </a:lnTo>
                <a:lnTo>
                  <a:pt x="324467" y="894518"/>
                </a:lnTo>
                <a:lnTo>
                  <a:pt x="323807" y="896319"/>
                </a:lnTo>
                <a:lnTo>
                  <a:pt x="324095" y="899090"/>
                </a:lnTo>
                <a:lnTo>
                  <a:pt x="322419" y="899874"/>
                </a:lnTo>
                <a:lnTo>
                  <a:pt x="320732" y="900599"/>
                </a:lnTo>
                <a:lnTo>
                  <a:pt x="319170" y="897525"/>
                </a:lnTo>
                <a:lnTo>
                  <a:pt x="317297" y="897707"/>
                </a:lnTo>
                <a:lnTo>
                  <a:pt x="309940" y="898309"/>
                </a:lnTo>
                <a:lnTo>
                  <a:pt x="303199" y="906620"/>
                </a:lnTo>
                <a:lnTo>
                  <a:pt x="295854" y="907281"/>
                </a:lnTo>
                <a:lnTo>
                  <a:pt x="293990" y="907395"/>
                </a:lnTo>
                <a:lnTo>
                  <a:pt x="292127" y="903855"/>
                </a:lnTo>
                <a:lnTo>
                  <a:pt x="290732" y="905114"/>
                </a:lnTo>
                <a:lnTo>
                  <a:pt x="285073" y="910351"/>
                </a:lnTo>
                <a:lnTo>
                  <a:pt x="283880" y="920168"/>
                </a:lnTo>
                <a:lnTo>
                  <a:pt x="277425" y="924265"/>
                </a:lnTo>
                <a:lnTo>
                  <a:pt x="274236" y="926258"/>
                </a:lnTo>
                <a:lnTo>
                  <a:pt x="270806" y="919212"/>
                </a:lnTo>
                <a:lnTo>
                  <a:pt x="267193" y="919989"/>
                </a:lnTo>
                <a:lnTo>
                  <a:pt x="263154" y="920891"/>
                </a:lnTo>
                <a:lnTo>
                  <a:pt x="262015" y="927631"/>
                </a:lnTo>
                <a:lnTo>
                  <a:pt x="257978" y="928481"/>
                </a:lnTo>
                <a:lnTo>
                  <a:pt x="250578" y="926398"/>
                </a:lnTo>
                <a:lnTo>
                  <a:pt x="245321" y="923721"/>
                </a:lnTo>
                <a:lnTo>
                  <a:pt x="238220" y="930344"/>
                </a:lnTo>
                <a:lnTo>
                  <a:pt x="240156" y="937748"/>
                </a:lnTo>
                <a:lnTo>
                  <a:pt x="236484" y="938052"/>
                </a:lnTo>
                <a:lnTo>
                  <a:pt x="229192" y="938664"/>
                </a:lnTo>
                <a:lnTo>
                  <a:pt x="223348" y="930533"/>
                </a:lnTo>
                <a:lnTo>
                  <a:pt x="216071" y="929503"/>
                </a:lnTo>
                <a:lnTo>
                  <a:pt x="212449" y="928968"/>
                </a:lnTo>
                <a:lnTo>
                  <a:pt x="215341" y="938654"/>
                </a:lnTo>
                <a:lnTo>
                  <a:pt x="211978" y="940162"/>
                </a:lnTo>
                <a:lnTo>
                  <a:pt x="210291" y="940887"/>
                </a:lnTo>
                <a:lnTo>
                  <a:pt x="208544" y="937270"/>
                </a:lnTo>
                <a:lnTo>
                  <a:pt x="206857" y="937995"/>
                </a:lnTo>
                <a:lnTo>
                  <a:pt x="205166" y="938773"/>
                </a:lnTo>
                <a:lnTo>
                  <a:pt x="205469" y="941550"/>
                </a:lnTo>
                <a:lnTo>
                  <a:pt x="204809" y="943351"/>
                </a:lnTo>
                <a:lnTo>
                  <a:pt x="204081" y="945105"/>
                </a:lnTo>
                <a:lnTo>
                  <a:pt x="202028" y="946912"/>
                </a:lnTo>
                <a:lnTo>
                  <a:pt x="202764" y="948654"/>
                </a:lnTo>
                <a:lnTo>
                  <a:pt x="203479" y="950405"/>
                </a:lnTo>
                <a:lnTo>
                  <a:pt x="207158" y="949012"/>
                </a:lnTo>
                <a:lnTo>
                  <a:pt x="207871" y="950815"/>
                </a:lnTo>
                <a:lnTo>
                  <a:pt x="208536" y="952563"/>
                </a:lnTo>
                <a:lnTo>
                  <a:pt x="205640" y="954196"/>
                </a:lnTo>
                <a:lnTo>
                  <a:pt x="205770" y="956131"/>
                </a:lnTo>
                <a:lnTo>
                  <a:pt x="206016" y="958831"/>
                </a:lnTo>
                <a:lnTo>
                  <a:pt x="207810" y="961124"/>
                </a:lnTo>
                <a:lnTo>
                  <a:pt x="208838" y="963580"/>
                </a:lnTo>
                <a:lnTo>
                  <a:pt x="211915" y="971050"/>
                </a:lnTo>
                <a:lnTo>
                  <a:pt x="214921" y="978526"/>
                </a:lnTo>
                <a:lnTo>
                  <a:pt x="217998" y="985997"/>
                </a:lnTo>
                <a:lnTo>
                  <a:pt x="219017" y="988521"/>
                </a:lnTo>
                <a:lnTo>
                  <a:pt x="220639" y="990813"/>
                </a:lnTo>
                <a:lnTo>
                  <a:pt x="221060" y="993462"/>
                </a:lnTo>
                <a:lnTo>
                  <a:pt x="222337" y="1001950"/>
                </a:lnTo>
                <a:lnTo>
                  <a:pt x="221791" y="1010623"/>
                </a:lnTo>
                <a:lnTo>
                  <a:pt x="223056" y="1019052"/>
                </a:lnTo>
                <a:lnTo>
                  <a:pt x="223468" y="1021768"/>
                </a:lnTo>
                <a:lnTo>
                  <a:pt x="226248" y="1023867"/>
                </a:lnTo>
                <a:lnTo>
                  <a:pt x="226130" y="1026575"/>
                </a:lnTo>
                <a:lnTo>
                  <a:pt x="225884" y="1030376"/>
                </a:lnTo>
                <a:lnTo>
                  <a:pt x="221249" y="1033447"/>
                </a:lnTo>
                <a:lnTo>
                  <a:pt x="221970" y="1037188"/>
                </a:lnTo>
                <a:lnTo>
                  <a:pt x="222805" y="1041389"/>
                </a:lnTo>
                <a:lnTo>
                  <a:pt x="228525" y="1042894"/>
                </a:lnTo>
                <a:lnTo>
                  <a:pt x="230154" y="1046819"/>
                </a:lnTo>
                <a:lnTo>
                  <a:pt x="231788" y="1050729"/>
                </a:lnTo>
                <a:lnTo>
                  <a:pt x="229558" y="1055668"/>
                </a:lnTo>
                <a:lnTo>
                  <a:pt x="231183" y="1059646"/>
                </a:lnTo>
                <a:lnTo>
                  <a:pt x="232746" y="1063562"/>
                </a:lnTo>
                <a:lnTo>
                  <a:pt x="238467" y="1065067"/>
                </a:lnTo>
                <a:lnTo>
                  <a:pt x="239305" y="1069216"/>
                </a:lnTo>
                <a:lnTo>
                  <a:pt x="240037" y="1073016"/>
                </a:lnTo>
                <a:lnTo>
                  <a:pt x="234909" y="1076075"/>
                </a:lnTo>
                <a:lnTo>
                  <a:pt x="235212" y="1079874"/>
                </a:lnTo>
                <a:lnTo>
                  <a:pt x="235342" y="1081810"/>
                </a:lnTo>
                <a:lnTo>
                  <a:pt x="239618" y="1080291"/>
                </a:lnTo>
                <a:lnTo>
                  <a:pt x="240334" y="1082041"/>
                </a:lnTo>
                <a:lnTo>
                  <a:pt x="241049" y="1083793"/>
                </a:lnTo>
                <a:lnTo>
                  <a:pt x="238946" y="1085597"/>
                </a:lnTo>
                <a:lnTo>
                  <a:pt x="238289" y="1087345"/>
                </a:lnTo>
                <a:lnTo>
                  <a:pt x="236901" y="1090900"/>
                </a:lnTo>
                <a:lnTo>
                  <a:pt x="233822" y="1094211"/>
                </a:lnTo>
                <a:lnTo>
                  <a:pt x="234131" y="1097995"/>
                </a:lnTo>
                <a:lnTo>
                  <a:pt x="234311" y="1099933"/>
                </a:lnTo>
                <a:lnTo>
                  <a:pt x="237868" y="1098900"/>
                </a:lnTo>
                <a:lnTo>
                  <a:pt x="239253" y="1100162"/>
                </a:lnTo>
                <a:lnTo>
                  <a:pt x="242386" y="1102946"/>
                </a:lnTo>
                <a:lnTo>
                  <a:pt x="245095" y="1106249"/>
                </a:lnTo>
                <a:lnTo>
                  <a:pt x="247440" y="1109741"/>
                </a:lnTo>
                <a:lnTo>
                  <a:pt x="250330" y="1114268"/>
                </a:lnTo>
                <a:lnTo>
                  <a:pt x="250085" y="1120648"/>
                </a:lnTo>
                <a:lnTo>
                  <a:pt x="253520" y="1124741"/>
                </a:lnTo>
                <a:lnTo>
                  <a:pt x="254721" y="1126123"/>
                </a:lnTo>
                <a:lnTo>
                  <a:pt x="257915" y="1125098"/>
                </a:lnTo>
                <a:lnTo>
                  <a:pt x="258645" y="1126855"/>
                </a:lnTo>
                <a:lnTo>
                  <a:pt x="259366" y="1128591"/>
                </a:lnTo>
                <a:lnTo>
                  <a:pt x="255870" y="1130401"/>
                </a:lnTo>
                <a:lnTo>
                  <a:pt x="256597" y="1132211"/>
                </a:lnTo>
                <a:lnTo>
                  <a:pt x="258034" y="1135698"/>
                </a:lnTo>
                <a:lnTo>
                  <a:pt x="265330" y="1132939"/>
                </a:lnTo>
                <a:lnTo>
                  <a:pt x="266778" y="1136484"/>
                </a:lnTo>
                <a:lnTo>
                  <a:pt x="267494" y="1138235"/>
                </a:lnTo>
                <a:lnTo>
                  <a:pt x="264004" y="1140030"/>
                </a:lnTo>
                <a:lnTo>
                  <a:pt x="264719" y="1141781"/>
                </a:lnTo>
                <a:lnTo>
                  <a:pt x="265446" y="1143591"/>
                </a:lnTo>
                <a:lnTo>
                  <a:pt x="269125" y="1142197"/>
                </a:lnTo>
                <a:lnTo>
                  <a:pt x="269841" y="1143948"/>
                </a:lnTo>
                <a:lnTo>
                  <a:pt x="270556" y="1145699"/>
                </a:lnTo>
                <a:lnTo>
                  <a:pt x="267081" y="1147500"/>
                </a:lnTo>
                <a:lnTo>
                  <a:pt x="267796" y="1149252"/>
                </a:lnTo>
                <a:lnTo>
                  <a:pt x="268523" y="1151061"/>
                </a:lnTo>
                <a:lnTo>
                  <a:pt x="271168" y="1150702"/>
                </a:lnTo>
                <a:lnTo>
                  <a:pt x="272918" y="1151419"/>
                </a:lnTo>
                <a:lnTo>
                  <a:pt x="285008" y="1156341"/>
                </a:lnTo>
                <a:lnTo>
                  <a:pt x="297936" y="1161820"/>
                </a:lnTo>
                <a:lnTo>
                  <a:pt x="301454" y="1168821"/>
                </a:lnTo>
                <a:lnTo>
                  <a:pt x="302183" y="1176417"/>
                </a:lnTo>
                <a:lnTo>
                  <a:pt x="304042" y="1183573"/>
                </a:lnTo>
              </a:path>
            </a:pathLst>
          </a:custGeom>
          <a:ln w="6149">
            <a:solidFill>
              <a:srgbClr val="000000"/>
            </a:solidFill>
            <a:prstDash val="dash"/>
          </a:ln>
        </p:spPr>
        <p:txBody>
          <a:bodyPr wrap="square" lIns="0" tIns="0" rIns="0" bIns="0" rtlCol="0"/>
          <a:lstStyle/>
          <a:p>
            <a:endParaRPr/>
          </a:p>
        </p:txBody>
      </p:sp>
      <p:sp>
        <p:nvSpPr>
          <p:cNvPr id="111" name="object 25"/>
          <p:cNvSpPr txBox="1"/>
          <p:nvPr>
            <p:custDataLst>
              <p:tags r:id="rId30"/>
            </p:custDataLst>
          </p:nvPr>
        </p:nvSpPr>
        <p:spPr>
          <a:xfrm rot="1320000">
            <a:off x="6664325" y="4480560"/>
            <a:ext cx="91440" cy="145415"/>
          </a:xfrm>
          <a:prstGeom prst="rect">
            <a:avLst/>
          </a:prstGeom>
        </p:spPr>
        <p:txBody>
          <a:bodyPr vert="horz" wrap="square" lIns="0" tIns="0" rIns="0" bIns="0" rtlCol="0">
            <a:spAutoFit/>
          </a:bodyPr>
          <a:lstStyle/>
          <a:p>
            <a:pPr>
              <a:lnSpc>
                <a:spcPts val="1135"/>
              </a:lnSpc>
            </a:pPr>
            <a:r>
              <a:rPr sz="950" spc="-10" dirty="0">
                <a:latin typeface="Arial" panose="020B0604020202020204"/>
                <a:cs typeface="Arial" panose="020B0604020202020204"/>
              </a:rPr>
              <a:t>-</a:t>
            </a:r>
            <a:endParaRPr sz="950">
              <a:latin typeface="Arial" panose="020B0604020202020204"/>
              <a:cs typeface="Arial" panose="020B0604020202020204"/>
            </a:endParaRPr>
          </a:p>
        </p:txBody>
      </p:sp>
      <p:sp>
        <p:nvSpPr>
          <p:cNvPr id="112" name="object 26"/>
          <p:cNvSpPr txBox="1"/>
          <p:nvPr>
            <p:custDataLst>
              <p:tags r:id="rId31"/>
            </p:custDataLst>
          </p:nvPr>
        </p:nvSpPr>
        <p:spPr>
          <a:xfrm rot="1320000">
            <a:off x="6895465" y="4764405"/>
            <a:ext cx="91440" cy="145415"/>
          </a:xfrm>
          <a:prstGeom prst="rect">
            <a:avLst/>
          </a:prstGeom>
        </p:spPr>
        <p:txBody>
          <a:bodyPr vert="horz" wrap="square" lIns="0" tIns="0" rIns="0" bIns="0" rtlCol="0">
            <a:spAutoFit/>
          </a:bodyPr>
          <a:lstStyle/>
          <a:p>
            <a:pPr>
              <a:lnSpc>
                <a:spcPts val="1135"/>
              </a:lnSpc>
            </a:pPr>
            <a:r>
              <a:rPr sz="950" spc="-10" dirty="0">
                <a:latin typeface="Arial" panose="020B0604020202020204"/>
                <a:cs typeface="Arial" panose="020B0604020202020204"/>
              </a:rPr>
              <a:t>-</a:t>
            </a:r>
            <a:endParaRPr sz="950">
              <a:latin typeface="Arial" panose="020B0604020202020204"/>
              <a:cs typeface="Arial" panose="020B0604020202020204"/>
            </a:endParaRPr>
          </a:p>
        </p:txBody>
      </p:sp>
      <p:sp>
        <p:nvSpPr>
          <p:cNvPr id="113" name="object 27"/>
          <p:cNvSpPr txBox="1"/>
          <p:nvPr>
            <p:custDataLst>
              <p:tags r:id="rId32"/>
            </p:custDataLst>
          </p:nvPr>
        </p:nvSpPr>
        <p:spPr>
          <a:xfrm rot="1320000">
            <a:off x="6820535" y="4967605"/>
            <a:ext cx="91440" cy="145415"/>
          </a:xfrm>
          <a:prstGeom prst="rect">
            <a:avLst/>
          </a:prstGeom>
        </p:spPr>
        <p:txBody>
          <a:bodyPr vert="horz" wrap="square" lIns="0" tIns="0" rIns="0" bIns="0" rtlCol="0">
            <a:spAutoFit/>
          </a:bodyPr>
          <a:lstStyle/>
          <a:p>
            <a:pPr>
              <a:lnSpc>
                <a:spcPts val="1135"/>
              </a:lnSpc>
            </a:pPr>
            <a:r>
              <a:rPr sz="950" spc="-10" dirty="0">
                <a:latin typeface="Arial" panose="020B0604020202020204"/>
                <a:cs typeface="Arial" panose="020B0604020202020204"/>
              </a:rPr>
              <a:t>-</a:t>
            </a:r>
            <a:endParaRPr sz="950">
              <a:latin typeface="Arial" panose="020B0604020202020204"/>
              <a:cs typeface="Arial" panose="020B0604020202020204"/>
            </a:endParaRPr>
          </a:p>
        </p:txBody>
      </p:sp>
      <p:sp>
        <p:nvSpPr>
          <p:cNvPr id="114" name="object 28"/>
          <p:cNvSpPr/>
          <p:nvPr>
            <p:custDataLst>
              <p:tags r:id="rId33"/>
            </p:custDataLst>
          </p:nvPr>
        </p:nvSpPr>
        <p:spPr>
          <a:xfrm>
            <a:off x="6779260" y="4682490"/>
            <a:ext cx="62230" cy="0"/>
          </a:xfrm>
          <a:custGeom>
            <a:avLst/>
            <a:gdLst/>
            <a:ahLst/>
            <a:cxnLst/>
            <a:rect l="l" t="t" r="r" b="b"/>
            <a:pathLst>
              <a:path w="102235">
                <a:moveTo>
                  <a:pt x="0" y="0"/>
                </a:moveTo>
                <a:lnTo>
                  <a:pt x="101833" y="0"/>
                </a:lnTo>
              </a:path>
            </a:pathLst>
          </a:custGeom>
          <a:ln w="42770">
            <a:solidFill>
              <a:srgbClr val="000000"/>
            </a:solidFill>
          </a:ln>
        </p:spPr>
        <p:txBody>
          <a:bodyPr wrap="square" lIns="0" tIns="0" rIns="0" bIns="0" rtlCol="0"/>
          <a:lstStyle/>
          <a:p>
            <a:endParaRPr/>
          </a:p>
        </p:txBody>
      </p:sp>
      <p:sp>
        <p:nvSpPr>
          <p:cNvPr id="115" name="object 29"/>
          <p:cNvSpPr/>
          <p:nvPr>
            <p:custDataLst>
              <p:tags r:id="rId34"/>
            </p:custDataLst>
          </p:nvPr>
        </p:nvSpPr>
        <p:spPr>
          <a:xfrm>
            <a:off x="6775450" y="4667250"/>
            <a:ext cx="33020" cy="22225"/>
          </a:xfrm>
          <a:custGeom>
            <a:avLst/>
            <a:gdLst/>
            <a:ahLst/>
            <a:cxnLst/>
            <a:rect l="l" t="t" r="r" b="b"/>
            <a:pathLst>
              <a:path w="54610" h="34925">
                <a:moveTo>
                  <a:pt x="42938" y="34819"/>
                </a:moveTo>
                <a:lnTo>
                  <a:pt x="0" y="0"/>
                </a:lnTo>
                <a:lnTo>
                  <a:pt x="54068" y="5907"/>
                </a:lnTo>
                <a:lnTo>
                  <a:pt x="34629" y="14514"/>
                </a:lnTo>
                <a:lnTo>
                  <a:pt x="42938" y="34819"/>
                </a:lnTo>
                <a:close/>
              </a:path>
            </a:pathLst>
          </a:custGeom>
          <a:solidFill>
            <a:srgbClr val="000000"/>
          </a:solidFill>
        </p:spPr>
        <p:txBody>
          <a:bodyPr wrap="square" lIns="0" tIns="0" rIns="0" bIns="0" rtlCol="0"/>
          <a:lstStyle/>
          <a:p>
            <a:endParaRPr/>
          </a:p>
        </p:txBody>
      </p:sp>
      <p:sp>
        <p:nvSpPr>
          <p:cNvPr id="116" name="object 30"/>
          <p:cNvSpPr/>
          <p:nvPr>
            <p:custDataLst>
              <p:tags r:id="rId35"/>
            </p:custDataLst>
          </p:nvPr>
        </p:nvSpPr>
        <p:spPr>
          <a:xfrm>
            <a:off x="6902450" y="4794250"/>
            <a:ext cx="33020" cy="22225"/>
          </a:xfrm>
          <a:custGeom>
            <a:avLst/>
            <a:gdLst/>
            <a:ahLst/>
            <a:cxnLst/>
            <a:rect l="l" t="t" r="r" b="b"/>
            <a:pathLst>
              <a:path w="54610" h="34925">
                <a:moveTo>
                  <a:pt x="34629" y="14514"/>
                </a:moveTo>
                <a:lnTo>
                  <a:pt x="54068" y="5907"/>
                </a:lnTo>
                <a:lnTo>
                  <a:pt x="0" y="0"/>
                </a:lnTo>
                <a:lnTo>
                  <a:pt x="42938" y="34819"/>
                </a:lnTo>
                <a:lnTo>
                  <a:pt x="34629" y="14514"/>
                </a:lnTo>
                <a:close/>
              </a:path>
            </a:pathLst>
          </a:custGeom>
          <a:ln w="3838">
            <a:solidFill>
              <a:srgbClr val="000000"/>
            </a:solidFill>
          </a:ln>
        </p:spPr>
        <p:txBody>
          <a:bodyPr wrap="square" lIns="0" tIns="0" rIns="0" bIns="0" rtlCol="0"/>
          <a:lstStyle/>
          <a:p>
            <a:endParaRPr/>
          </a:p>
        </p:txBody>
      </p:sp>
      <p:sp>
        <p:nvSpPr>
          <p:cNvPr id="118" name="object 32"/>
          <p:cNvSpPr txBox="1"/>
          <p:nvPr>
            <p:custDataLst>
              <p:tags r:id="rId36"/>
            </p:custDataLst>
          </p:nvPr>
        </p:nvSpPr>
        <p:spPr>
          <a:xfrm>
            <a:off x="3752215" y="5312410"/>
            <a:ext cx="588645" cy="338455"/>
          </a:xfrm>
          <a:prstGeom prst="rect">
            <a:avLst/>
          </a:prstGeom>
        </p:spPr>
        <p:txBody>
          <a:bodyPr vert="horz" wrap="square" lIns="0" tIns="0" rIns="0" bIns="0" rtlCol="0">
            <a:spAutoFit/>
          </a:bodyPr>
          <a:lstStyle/>
          <a:p>
            <a:pPr marL="12700">
              <a:lnSpc>
                <a:spcPct val="100000"/>
              </a:lnSpc>
            </a:pPr>
            <a:r>
              <a:rPr sz="700" spc="-15" dirty="0">
                <a:latin typeface="Tahoma" panose="020B0604030504040204"/>
                <a:cs typeface="Tahoma" panose="020B0604030504040204"/>
              </a:rPr>
              <a:t>PC</a:t>
            </a:r>
            <a:r>
              <a:rPr sz="700" spc="-10" dirty="0">
                <a:latin typeface="Tahoma" panose="020B0604030504040204"/>
                <a:cs typeface="Tahoma" panose="020B0604030504040204"/>
              </a:rPr>
              <a:t>B</a:t>
            </a:r>
            <a:endParaRPr sz="700">
              <a:latin typeface="Tahoma" panose="020B0604030504040204"/>
              <a:cs typeface="Tahoma" panose="020B0604030504040204"/>
            </a:endParaRPr>
          </a:p>
          <a:p>
            <a:pPr marL="12700">
              <a:lnSpc>
                <a:spcPct val="100000"/>
              </a:lnSpc>
              <a:spcBef>
                <a:spcPts val="840"/>
              </a:spcBef>
            </a:pPr>
            <a:r>
              <a:rPr sz="700" spc="-15" dirty="0">
                <a:latin typeface="Tahoma" panose="020B0604030504040204"/>
                <a:cs typeface="Tahoma" panose="020B0604030504040204"/>
              </a:rPr>
              <a:t>CMO</a:t>
            </a:r>
            <a:r>
              <a:rPr sz="700" spc="-10" dirty="0">
                <a:latin typeface="Tahoma" panose="020B0604030504040204"/>
                <a:cs typeface="Tahoma" panose="020B0604030504040204"/>
              </a:rPr>
              <a:t>S</a:t>
            </a:r>
            <a:r>
              <a:rPr sz="700" spc="-5" dirty="0">
                <a:latin typeface="Tahoma" panose="020B0604030504040204"/>
                <a:cs typeface="Tahoma" panose="020B0604030504040204"/>
              </a:rPr>
              <a:t> </a:t>
            </a:r>
            <a:r>
              <a:rPr sz="700" spc="-15" dirty="0">
                <a:latin typeface="Tahoma" panose="020B0604030504040204"/>
                <a:cs typeface="Tahoma" panose="020B0604030504040204"/>
              </a:rPr>
              <a:t>S</a:t>
            </a:r>
            <a:r>
              <a:rPr sz="700" spc="-10" dirty="0">
                <a:latin typeface="Tahoma" panose="020B0604030504040204"/>
                <a:cs typeface="Tahoma" panose="020B0604030504040204"/>
              </a:rPr>
              <a:t>e</a:t>
            </a:r>
            <a:r>
              <a:rPr sz="700" spc="-15" dirty="0">
                <a:latin typeface="Tahoma" panose="020B0604030504040204"/>
                <a:cs typeface="Tahoma" panose="020B0604030504040204"/>
              </a:rPr>
              <a:t>nso</a:t>
            </a:r>
            <a:r>
              <a:rPr sz="800" spc="-5" dirty="0">
                <a:latin typeface="Tahoma" panose="020B0604030504040204"/>
                <a:cs typeface="Tahoma" panose="020B0604030504040204"/>
              </a:rPr>
              <a:t>r</a:t>
            </a:r>
          </a:p>
        </p:txBody>
      </p:sp>
      <p:sp>
        <p:nvSpPr>
          <p:cNvPr id="119" name="object 33"/>
          <p:cNvSpPr txBox="1"/>
          <p:nvPr>
            <p:custDataLst>
              <p:tags r:id="rId37"/>
            </p:custDataLst>
          </p:nvPr>
        </p:nvSpPr>
        <p:spPr>
          <a:xfrm rot="1320000">
            <a:off x="7472680" y="4640580"/>
            <a:ext cx="97790" cy="145415"/>
          </a:xfrm>
          <a:prstGeom prst="rect">
            <a:avLst/>
          </a:prstGeom>
        </p:spPr>
        <p:txBody>
          <a:bodyPr vert="horz" wrap="square" lIns="0" tIns="0" rIns="0" bIns="0" rtlCol="0">
            <a:spAutoFit/>
          </a:bodyPr>
          <a:lstStyle/>
          <a:p>
            <a:pPr>
              <a:lnSpc>
                <a:spcPts val="1135"/>
              </a:lnSpc>
            </a:pPr>
            <a:r>
              <a:rPr sz="950" spc="-20" dirty="0">
                <a:latin typeface="Arial" panose="020B0604020202020204"/>
                <a:cs typeface="Arial" panose="020B0604020202020204"/>
              </a:rPr>
              <a:t>+</a:t>
            </a:r>
            <a:endParaRPr sz="950">
              <a:latin typeface="Arial" panose="020B0604020202020204"/>
              <a:cs typeface="Arial" panose="020B0604020202020204"/>
            </a:endParaRPr>
          </a:p>
        </p:txBody>
      </p:sp>
      <p:sp>
        <p:nvSpPr>
          <p:cNvPr id="120" name="object 34"/>
          <p:cNvSpPr txBox="1"/>
          <p:nvPr>
            <p:custDataLst>
              <p:tags r:id="rId38"/>
            </p:custDataLst>
          </p:nvPr>
        </p:nvSpPr>
        <p:spPr>
          <a:xfrm rot="1320000">
            <a:off x="6701790" y="4313555"/>
            <a:ext cx="91440" cy="145415"/>
          </a:xfrm>
          <a:prstGeom prst="rect">
            <a:avLst/>
          </a:prstGeom>
        </p:spPr>
        <p:txBody>
          <a:bodyPr vert="horz" wrap="square" lIns="0" tIns="0" rIns="0" bIns="0" rtlCol="0">
            <a:spAutoFit/>
          </a:bodyPr>
          <a:lstStyle/>
          <a:p>
            <a:pPr>
              <a:lnSpc>
                <a:spcPts val="1135"/>
              </a:lnSpc>
            </a:pPr>
            <a:r>
              <a:rPr sz="950" spc="-10" dirty="0">
                <a:latin typeface="Arial" panose="020B0604020202020204"/>
                <a:cs typeface="Arial" panose="020B0604020202020204"/>
              </a:rPr>
              <a:t>-</a:t>
            </a:r>
            <a:endParaRPr sz="950">
              <a:latin typeface="Arial" panose="020B0604020202020204"/>
              <a:cs typeface="Arial" panose="020B0604020202020204"/>
            </a:endParaRPr>
          </a:p>
        </p:txBody>
      </p:sp>
      <p:sp>
        <p:nvSpPr>
          <p:cNvPr id="121" name="object 35"/>
          <p:cNvSpPr txBox="1"/>
          <p:nvPr>
            <p:custDataLst>
              <p:tags r:id="rId39"/>
            </p:custDataLst>
          </p:nvPr>
        </p:nvSpPr>
        <p:spPr>
          <a:xfrm rot="1320000">
            <a:off x="7203440" y="4070985"/>
            <a:ext cx="429260" cy="151130"/>
          </a:xfrm>
          <a:prstGeom prst="rect">
            <a:avLst/>
          </a:prstGeom>
        </p:spPr>
        <p:txBody>
          <a:bodyPr vert="horz" wrap="square" lIns="0" tIns="0" rIns="0" bIns="0" rtlCol="0">
            <a:spAutoFit/>
          </a:bodyPr>
          <a:lstStyle/>
          <a:p>
            <a:pPr>
              <a:lnSpc>
                <a:spcPts val="1180"/>
              </a:lnSpc>
            </a:pPr>
            <a:r>
              <a:rPr sz="900" spc="-22" baseline="3000" dirty="0">
                <a:latin typeface="Arial" panose="020B0604020202020204"/>
                <a:cs typeface="Arial" panose="020B0604020202020204"/>
              </a:rPr>
              <a:t>E</a:t>
            </a:r>
            <a:r>
              <a:rPr sz="900" spc="-7" baseline="3000" dirty="0">
                <a:latin typeface="Arial" panose="020B0604020202020204"/>
                <a:cs typeface="Arial" panose="020B0604020202020204"/>
              </a:rPr>
              <a:t>lec</a:t>
            </a:r>
            <a:r>
              <a:rPr sz="900" spc="-22" baseline="3000" dirty="0">
                <a:latin typeface="Arial" panose="020B0604020202020204"/>
                <a:cs typeface="Arial" panose="020B0604020202020204"/>
              </a:rPr>
              <a:t>t</a:t>
            </a:r>
            <a:r>
              <a:rPr sz="600" dirty="0">
                <a:latin typeface="Arial" panose="020B0604020202020204"/>
                <a:cs typeface="Arial" panose="020B0604020202020204"/>
              </a:rPr>
              <a:t>r</a:t>
            </a:r>
            <a:r>
              <a:rPr sz="600" spc="-15" dirty="0">
                <a:latin typeface="Arial" panose="020B0604020202020204"/>
                <a:cs typeface="Arial" panose="020B0604020202020204"/>
              </a:rPr>
              <a:t>i</a:t>
            </a:r>
            <a:r>
              <a:rPr sz="600" dirty="0">
                <a:latin typeface="Arial" panose="020B0604020202020204"/>
                <a:cs typeface="Arial" panose="020B0604020202020204"/>
              </a:rPr>
              <a:t>c</a:t>
            </a:r>
            <a:r>
              <a:rPr sz="600" spc="-15" dirty="0">
                <a:latin typeface="Arial" panose="020B0604020202020204"/>
                <a:cs typeface="Arial" panose="020B0604020202020204"/>
              </a:rPr>
              <a:t> f</a:t>
            </a:r>
            <a:r>
              <a:rPr sz="600" spc="-5" dirty="0">
                <a:latin typeface="Arial" panose="020B0604020202020204"/>
                <a:cs typeface="Arial" panose="020B0604020202020204"/>
              </a:rPr>
              <a:t>ield</a:t>
            </a:r>
          </a:p>
        </p:txBody>
      </p:sp>
      <p:sp>
        <p:nvSpPr>
          <p:cNvPr id="122" name="object 36"/>
          <p:cNvSpPr txBox="1"/>
          <p:nvPr>
            <p:custDataLst>
              <p:tags r:id="rId40"/>
            </p:custDataLst>
          </p:nvPr>
        </p:nvSpPr>
        <p:spPr>
          <a:xfrm>
            <a:off x="6477000" y="3706495"/>
            <a:ext cx="495935" cy="299720"/>
          </a:xfrm>
          <a:prstGeom prst="rect">
            <a:avLst/>
          </a:prstGeom>
        </p:spPr>
        <p:txBody>
          <a:bodyPr vert="horz" wrap="square" lIns="0" tIns="0" rIns="0" bIns="0" rtlCol="0">
            <a:spAutoFit/>
          </a:bodyPr>
          <a:lstStyle/>
          <a:p>
            <a:pPr marL="12700" marR="5080">
              <a:lnSpc>
                <a:spcPts val="1170"/>
              </a:lnSpc>
            </a:pPr>
            <a:r>
              <a:rPr sz="600" dirty="0">
                <a:latin typeface="Arial" panose="020B0604020202020204"/>
                <a:cs typeface="Arial" panose="020B0604020202020204"/>
              </a:rPr>
              <a:t>R</a:t>
            </a:r>
            <a:r>
              <a:rPr sz="600" spc="5" dirty="0">
                <a:latin typeface="Arial" panose="020B0604020202020204"/>
                <a:cs typeface="Arial" panose="020B0604020202020204"/>
              </a:rPr>
              <a:t>e</a:t>
            </a:r>
            <a:r>
              <a:rPr sz="600" dirty="0">
                <a:latin typeface="Arial" panose="020B0604020202020204"/>
                <a:cs typeface="Arial" panose="020B0604020202020204"/>
              </a:rPr>
              <a:t>ad</a:t>
            </a:r>
            <a:r>
              <a:rPr sz="600" spc="5" dirty="0">
                <a:latin typeface="Arial" panose="020B0604020202020204"/>
                <a:cs typeface="Arial" panose="020B0604020202020204"/>
              </a:rPr>
              <a:t>o</a:t>
            </a:r>
            <a:r>
              <a:rPr sz="600" spc="-5" dirty="0">
                <a:latin typeface="Arial" panose="020B0604020202020204"/>
                <a:cs typeface="Arial" panose="020B0604020202020204"/>
              </a:rPr>
              <a:t>ut </a:t>
            </a:r>
            <a:r>
              <a:rPr sz="600" dirty="0">
                <a:latin typeface="Arial" panose="020B0604020202020204"/>
                <a:cs typeface="Arial" panose="020B0604020202020204"/>
              </a:rPr>
              <a:t>Pla</a:t>
            </a:r>
            <a:r>
              <a:rPr sz="600" spc="5" dirty="0">
                <a:latin typeface="Arial" panose="020B0604020202020204"/>
                <a:cs typeface="Arial" panose="020B0604020202020204"/>
              </a:rPr>
              <a:t>ne</a:t>
            </a:r>
            <a:r>
              <a:rPr sz="600" dirty="0">
                <a:latin typeface="Arial" panose="020B0604020202020204"/>
                <a:cs typeface="Arial" panose="020B0604020202020204"/>
              </a:rPr>
              <a:t> </a:t>
            </a:r>
            <a:r>
              <a:rPr sz="600" spc="5" dirty="0">
                <a:latin typeface="Arial" panose="020B0604020202020204"/>
                <a:cs typeface="Arial" panose="020B0604020202020204"/>
              </a:rPr>
              <a:t>1</a:t>
            </a:r>
          </a:p>
        </p:txBody>
      </p:sp>
      <p:sp>
        <p:nvSpPr>
          <p:cNvPr id="123" name="object 37"/>
          <p:cNvSpPr/>
          <p:nvPr>
            <p:custDataLst>
              <p:tags r:id="rId41"/>
            </p:custDataLst>
          </p:nvPr>
        </p:nvSpPr>
        <p:spPr>
          <a:xfrm>
            <a:off x="6450330" y="2048510"/>
            <a:ext cx="2364105" cy="1275080"/>
          </a:xfrm>
          <a:prstGeom prst="rect">
            <a:avLst/>
          </a:prstGeom>
          <a:blipFill>
            <a:blip r:embed="rId78" cstate="print"/>
            <a:stretch>
              <a:fillRect/>
            </a:stretch>
          </a:blipFill>
        </p:spPr>
        <p:txBody>
          <a:bodyPr wrap="square" lIns="0" tIns="0" rIns="0" bIns="0" rtlCol="0"/>
          <a:lstStyle/>
          <a:p>
            <a:endParaRPr/>
          </a:p>
        </p:txBody>
      </p:sp>
      <p:sp>
        <p:nvSpPr>
          <p:cNvPr id="125" name="object 39"/>
          <p:cNvSpPr/>
          <p:nvPr>
            <p:custDataLst>
              <p:tags r:id="rId42"/>
            </p:custDataLst>
          </p:nvPr>
        </p:nvSpPr>
        <p:spPr>
          <a:xfrm>
            <a:off x="7212330" y="4716145"/>
            <a:ext cx="55880" cy="58420"/>
          </a:xfrm>
          <a:prstGeom prst="rect">
            <a:avLst/>
          </a:prstGeom>
          <a:blipFill>
            <a:blip r:embed="rId79" cstate="print"/>
            <a:stretch>
              <a:fillRect/>
            </a:stretch>
          </a:blipFill>
        </p:spPr>
        <p:txBody>
          <a:bodyPr wrap="square" lIns="0" tIns="0" rIns="0" bIns="0" rtlCol="0"/>
          <a:lstStyle/>
          <a:p>
            <a:endParaRPr/>
          </a:p>
        </p:txBody>
      </p:sp>
      <p:sp>
        <p:nvSpPr>
          <p:cNvPr id="126" name="object 40"/>
          <p:cNvSpPr/>
          <p:nvPr>
            <p:custDataLst>
              <p:tags r:id="rId43"/>
            </p:custDataLst>
          </p:nvPr>
        </p:nvSpPr>
        <p:spPr>
          <a:xfrm>
            <a:off x="5886450" y="3655060"/>
            <a:ext cx="2703195" cy="2148840"/>
          </a:xfrm>
          <a:custGeom>
            <a:avLst/>
            <a:gdLst/>
            <a:ahLst/>
            <a:cxnLst/>
            <a:rect l="l" t="t" r="r" b="b"/>
            <a:pathLst>
              <a:path w="4445000" h="3378200">
                <a:moveTo>
                  <a:pt x="0" y="110635"/>
                </a:moveTo>
                <a:lnTo>
                  <a:pt x="8713" y="67935"/>
                </a:lnTo>
                <a:lnTo>
                  <a:pt x="32940" y="32941"/>
                </a:lnTo>
                <a:lnTo>
                  <a:pt x="67935" y="8713"/>
                </a:lnTo>
                <a:lnTo>
                  <a:pt x="110635" y="0"/>
                </a:lnTo>
                <a:lnTo>
                  <a:pt x="4334363" y="0"/>
                </a:lnTo>
                <a:lnTo>
                  <a:pt x="4377064" y="8713"/>
                </a:lnTo>
                <a:lnTo>
                  <a:pt x="4412059" y="32941"/>
                </a:lnTo>
                <a:lnTo>
                  <a:pt x="4436285" y="67935"/>
                </a:lnTo>
                <a:lnTo>
                  <a:pt x="4445000" y="110635"/>
                </a:lnTo>
                <a:lnTo>
                  <a:pt x="4445000" y="3267563"/>
                </a:lnTo>
                <a:lnTo>
                  <a:pt x="4436285" y="3310264"/>
                </a:lnTo>
                <a:lnTo>
                  <a:pt x="4412059" y="3345258"/>
                </a:lnTo>
                <a:lnTo>
                  <a:pt x="4377064" y="3369485"/>
                </a:lnTo>
                <a:lnTo>
                  <a:pt x="4334363" y="3378199"/>
                </a:lnTo>
                <a:lnTo>
                  <a:pt x="110635" y="3378199"/>
                </a:lnTo>
                <a:lnTo>
                  <a:pt x="67935" y="3369485"/>
                </a:lnTo>
                <a:lnTo>
                  <a:pt x="32940" y="3345258"/>
                </a:lnTo>
                <a:lnTo>
                  <a:pt x="8713" y="3310264"/>
                </a:lnTo>
                <a:lnTo>
                  <a:pt x="0" y="3267563"/>
                </a:lnTo>
                <a:lnTo>
                  <a:pt x="0" y="110635"/>
                </a:lnTo>
                <a:close/>
              </a:path>
            </a:pathLst>
          </a:custGeom>
          <a:ln w="12699">
            <a:solidFill>
              <a:srgbClr val="008F00"/>
            </a:solidFill>
          </a:ln>
        </p:spPr>
        <p:txBody>
          <a:bodyPr wrap="square" lIns="0" tIns="0" rIns="0" bIns="0" rtlCol="0"/>
          <a:lstStyle/>
          <a:p>
            <a:endParaRPr/>
          </a:p>
        </p:txBody>
      </p:sp>
      <p:sp>
        <p:nvSpPr>
          <p:cNvPr id="127" name="object 41"/>
          <p:cNvSpPr/>
          <p:nvPr>
            <p:custDataLst>
              <p:tags r:id="rId44"/>
            </p:custDataLst>
          </p:nvPr>
        </p:nvSpPr>
        <p:spPr>
          <a:xfrm>
            <a:off x="5902325" y="3671570"/>
            <a:ext cx="2673350" cy="2116455"/>
          </a:xfrm>
          <a:custGeom>
            <a:avLst/>
            <a:gdLst/>
            <a:ahLst/>
            <a:cxnLst/>
            <a:rect l="l" t="t" r="r" b="b"/>
            <a:pathLst>
              <a:path w="4394200" h="3327400">
                <a:moveTo>
                  <a:pt x="0" y="87801"/>
                </a:moveTo>
                <a:lnTo>
                  <a:pt x="7160" y="52713"/>
                </a:lnTo>
                <a:lnTo>
                  <a:pt x="25795" y="25795"/>
                </a:lnTo>
                <a:lnTo>
                  <a:pt x="52713" y="7160"/>
                </a:lnTo>
                <a:lnTo>
                  <a:pt x="87801" y="0"/>
                </a:lnTo>
                <a:lnTo>
                  <a:pt x="4306399" y="0"/>
                </a:lnTo>
                <a:lnTo>
                  <a:pt x="4341486" y="7160"/>
                </a:lnTo>
                <a:lnTo>
                  <a:pt x="4368403" y="25795"/>
                </a:lnTo>
                <a:lnTo>
                  <a:pt x="4387039" y="52713"/>
                </a:lnTo>
                <a:lnTo>
                  <a:pt x="4394200" y="87801"/>
                </a:lnTo>
                <a:lnTo>
                  <a:pt x="4394200" y="3239597"/>
                </a:lnTo>
                <a:lnTo>
                  <a:pt x="4387039" y="3274685"/>
                </a:lnTo>
                <a:lnTo>
                  <a:pt x="4368403" y="3301603"/>
                </a:lnTo>
                <a:lnTo>
                  <a:pt x="4341486" y="3320239"/>
                </a:lnTo>
                <a:lnTo>
                  <a:pt x="4306399" y="3327399"/>
                </a:lnTo>
                <a:lnTo>
                  <a:pt x="87801" y="3327399"/>
                </a:lnTo>
                <a:lnTo>
                  <a:pt x="52713" y="3320239"/>
                </a:lnTo>
                <a:lnTo>
                  <a:pt x="25795" y="3301603"/>
                </a:lnTo>
                <a:lnTo>
                  <a:pt x="7160" y="3274685"/>
                </a:lnTo>
                <a:lnTo>
                  <a:pt x="0" y="3239598"/>
                </a:lnTo>
                <a:lnTo>
                  <a:pt x="0" y="87801"/>
                </a:lnTo>
                <a:close/>
              </a:path>
            </a:pathLst>
          </a:custGeom>
          <a:ln w="12699">
            <a:solidFill>
              <a:srgbClr val="008F00"/>
            </a:solidFill>
          </a:ln>
        </p:spPr>
        <p:txBody>
          <a:bodyPr wrap="square" lIns="0" tIns="0" rIns="0" bIns="0" rtlCol="0"/>
          <a:lstStyle/>
          <a:p>
            <a:endParaRPr/>
          </a:p>
        </p:txBody>
      </p:sp>
      <p:sp>
        <p:nvSpPr>
          <p:cNvPr id="129" name="object 43"/>
          <p:cNvSpPr/>
          <p:nvPr>
            <p:custDataLst>
              <p:tags r:id="rId45"/>
            </p:custDataLst>
          </p:nvPr>
        </p:nvSpPr>
        <p:spPr>
          <a:xfrm>
            <a:off x="5906135" y="2936875"/>
            <a:ext cx="2178050" cy="725805"/>
          </a:xfrm>
          <a:custGeom>
            <a:avLst/>
            <a:gdLst/>
            <a:ahLst/>
            <a:cxnLst/>
            <a:rect l="l" t="t" r="r" b="b"/>
            <a:pathLst>
              <a:path w="3581400" h="1141730">
                <a:moveTo>
                  <a:pt x="3581399" y="0"/>
                </a:moveTo>
                <a:lnTo>
                  <a:pt x="0" y="1141561"/>
                </a:lnTo>
              </a:path>
            </a:pathLst>
          </a:custGeom>
          <a:ln w="19049">
            <a:solidFill>
              <a:srgbClr val="008F00"/>
            </a:solidFill>
          </a:ln>
        </p:spPr>
        <p:txBody>
          <a:bodyPr wrap="square" lIns="0" tIns="0" rIns="0" bIns="0" rtlCol="0"/>
          <a:lstStyle/>
          <a:p>
            <a:endParaRPr/>
          </a:p>
        </p:txBody>
      </p:sp>
      <p:sp>
        <p:nvSpPr>
          <p:cNvPr id="130" name="object 44"/>
          <p:cNvSpPr/>
          <p:nvPr>
            <p:custDataLst>
              <p:tags r:id="rId46"/>
            </p:custDataLst>
          </p:nvPr>
        </p:nvSpPr>
        <p:spPr>
          <a:xfrm>
            <a:off x="8418830" y="2821305"/>
            <a:ext cx="197485" cy="885825"/>
          </a:xfrm>
          <a:prstGeom prst="rect">
            <a:avLst/>
          </a:prstGeom>
          <a:blipFill>
            <a:blip r:embed="rId80" cstate="print"/>
            <a:stretch>
              <a:fillRect/>
            </a:stretch>
          </a:blipFill>
        </p:spPr>
        <p:txBody>
          <a:bodyPr wrap="square" lIns="0" tIns="0" rIns="0" bIns="0" rtlCol="0"/>
          <a:lstStyle/>
          <a:p>
            <a:endParaRPr/>
          </a:p>
        </p:txBody>
      </p:sp>
      <p:sp>
        <p:nvSpPr>
          <p:cNvPr id="131" name="object 45"/>
          <p:cNvSpPr/>
          <p:nvPr>
            <p:custDataLst>
              <p:tags r:id="rId47"/>
            </p:custDataLst>
          </p:nvPr>
        </p:nvSpPr>
        <p:spPr>
          <a:xfrm>
            <a:off x="8451850" y="2839085"/>
            <a:ext cx="131445" cy="823595"/>
          </a:xfrm>
          <a:custGeom>
            <a:avLst/>
            <a:gdLst/>
            <a:ahLst/>
            <a:cxnLst/>
            <a:rect l="l" t="t" r="r" b="b"/>
            <a:pathLst>
              <a:path w="215900" h="1295400">
                <a:moveTo>
                  <a:pt x="0" y="0"/>
                </a:moveTo>
                <a:lnTo>
                  <a:pt x="215899" y="1295399"/>
                </a:lnTo>
              </a:path>
            </a:pathLst>
          </a:custGeom>
          <a:ln w="19049">
            <a:solidFill>
              <a:srgbClr val="008F00"/>
            </a:solidFill>
          </a:ln>
        </p:spPr>
        <p:txBody>
          <a:bodyPr wrap="square" lIns="0" tIns="0" rIns="0" bIns="0" rtlCol="0"/>
          <a:lstStyle/>
          <a:p>
            <a:endParaRPr/>
          </a:p>
        </p:txBody>
      </p:sp>
      <p:sp>
        <p:nvSpPr>
          <p:cNvPr id="132" name="object 46"/>
          <p:cNvSpPr/>
          <p:nvPr>
            <p:custDataLst>
              <p:tags r:id="rId48"/>
            </p:custDataLst>
          </p:nvPr>
        </p:nvSpPr>
        <p:spPr>
          <a:xfrm>
            <a:off x="3916680" y="2436495"/>
            <a:ext cx="1328420" cy="1017905"/>
          </a:xfrm>
          <a:prstGeom prst="rect">
            <a:avLst/>
          </a:prstGeom>
          <a:blipFill>
            <a:blip r:embed="rId81" cstate="print"/>
            <a:stretch>
              <a:fillRect/>
            </a:stretch>
          </a:blipFill>
        </p:spPr>
        <p:txBody>
          <a:bodyPr wrap="square" lIns="0" tIns="0" rIns="0" bIns="0" rtlCol="0"/>
          <a:lstStyle/>
          <a:p>
            <a:endParaRPr/>
          </a:p>
        </p:txBody>
      </p:sp>
      <p:sp>
        <p:nvSpPr>
          <p:cNvPr id="134" name="object 48"/>
          <p:cNvSpPr/>
          <p:nvPr>
            <p:custDataLst>
              <p:tags r:id="rId49"/>
            </p:custDataLst>
          </p:nvPr>
        </p:nvSpPr>
        <p:spPr>
          <a:xfrm>
            <a:off x="3934460" y="3420745"/>
            <a:ext cx="800735" cy="1696085"/>
          </a:xfrm>
          <a:custGeom>
            <a:avLst/>
            <a:gdLst/>
            <a:ahLst/>
            <a:cxnLst/>
            <a:rect l="l" t="t" r="r" b="b"/>
            <a:pathLst>
              <a:path w="1752600" h="2667000">
                <a:moveTo>
                  <a:pt x="0" y="0"/>
                </a:moveTo>
                <a:lnTo>
                  <a:pt x="1752599" y="2666999"/>
                </a:lnTo>
              </a:path>
            </a:pathLst>
          </a:custGeom>
          <a:ln w="19049">
            <a:solidFill>
              <a:srgbClr val="008F00"/>
            </a:solidFill>
          </a:ln>
        </p:spPr>
        <p:txBody>
          <a:bodyPr wrap="square" lIns="0" tIns="0" rIns="0" bIns="0" rtlCol="0"/>
          <a:lstStyle/>
          <a:p>
            <a:endParaRPr/>
          </a:p>
        </p:txBody>
      </p:sp>
      <p:sp>
        <p:nvSpPr>
          <p:cNvPr id="136" name="object 50"/>
          <p:cNvSpPr/>
          <p:nvPr>
            <p:custDataLst>
              <p:tags r:id="rId50"/>
            </p:custDataLst>
          </p:nvPr>
        </p:nvSpPr>
        <p:spPr>
          <a:xfrm>
            <a:off x="5167630" y="3401695"/>
            <a:ext cx="77470" cy="1715135"/>
          </a:xfrm>
          <a:custGeom>
            <a:avLst/>
            <a:gdLst/>
            <a:ahLst/>
            <a:cxnLst/>
            <a:rect l="l" t="t" r="r" b="b"/>
            <a:pathLst>
              <a:path w="406400" h="2667000">
                <a:moveTo>
                  <a:pt x="0" y="0"/>
                </a:moveTo>
                <a:lnTo>
                  <a:pt x="406397" y="2666999"/>
                </a:lnTo>
              </a:path>
            </a:pathLst>
          </a:custGeom>
          <a:ln w="19049">
            <a:solidFill>
              <a:srgbClr val="008F00"/>
            </a:solidFill>
          </a:ln>
        </p:spPr>
        <p:txBody>
          <a:bodyPr wrap="square" lIns="0" tIns="0" rIns="0" bIns="0" rtlCol="0"/>
          <a:lstStyle/>
          <a:p>
            <a:endParaRPr/>
          </a:p>
        </p:txBody>
      </p:sp>
      <p:sp>
        <p:nvSpPr>
          <p:cNvPr id="138" name="object 52"/>
          <p:cNvSpPr/>
          <p:nvPr>
            <p:custDataLst>
              <p:tags r:id="rId51"/>
            </p:custDataLst>
          </p:nvPr>
        </p:nvSpPr>
        <p:spPr>
          <a:xfrm>
            <a:off x="4686935" y="4716145"/>
            <a:ext cx="55880" cy="58420"/>
          </a:xfrm>
          <a:prstGeom prst="rect">
            <a:avLst/>
          </a:prstGeom>
          <a:blipFill>
            <a:blip r:embed="rId79" cstate="print"/>
            <a:stretch>
              <a:fillRect/>
            </a:stretch>
          </a:blipFill>
        </p:spPr>
        <p:txBody>
          <a:bodyPr wrap="square" lIns="0" tIns="0" rIns="0" bIns="0" rtlCol="0"/>
          <a:lstStyle/>
          <a:p>
            <a:endParaRPr/>
          </a:p>
        </p:txBody>
      </p:sp>
      <p:sp>
        <p:nvSpPr>
          <p:cNvPr id="139" name="object 53"/>
          <p:cNvSpPr/>
          <p:nvPr>
            <p:custDataLst>
              <p:tags r:id="rId52"/>
            </p:custDataLst>
          </p:nvPr>
        </p:nvSpPr>
        <p:spPr>
          <a:xfrm>
            <a:off x="3615690" y="3655060"/>
            <a:ext cx="2193925" cy="2148840"/>
          </a:xfrm>
          <a:custGeom>
            <a:avLst/>
            <a:gdLst/>
            <a:ahLst/>
            <a:cxnLst/>
            <a:rect l="l" t="t" r="r" b="b"/>
            <a:pathLst>
              <a:path w="3606800" h="3378200">
                <a:moveTo>
                  <a:pt x="0" y="110635"/>
                </a:moveTo>
                <a:lnTo>
                  <a:pt x="8714" y="67935"/>
                </a:lnTo>
                <a:lnTo>
                  <a:pt x="32941" y="32941"/>
                </a:lnTo>
                <a:lnTo>
                  <a:pt x="67935" y="8713"/>
                </a:lnTo>
                <a:lnTo>
                  <a:pt x="110636" y="0"/>
                </a:lnTo>
                <a:lnTo>
                  <a:pt x="3496163" y="0"/>
                </a:lnTo>
                <a:lnTo>
                  <a:pt x="3538863" y="8713"/>
                </a:lnTo>
                <a:lnTo>
                  <a:pt x="3573858" y="32941"/>
                </a:lnTo>
                <a:lnTo>
                  <a:pt x="3598085" y="67935"/>
                </a:lnTo>
                <a:lnTo>
                  <a:pt x="3606799" y="110635"/>
                </a:lnTo>
                <a:lnTo>
                  <a:pt x="3606799" y="3267563"/>
                </a:lnTo>
                <a:lnTo>
                  <a:pt x="3598085" y="3310264"/>
                </a:lnTo>
                <a:lnTo>
                  <a:pt x="3573858" y="3345258"/>
                </a:lnTo>
                <a:lnTo>
                  <a:pt x="3538863" y="3369485"/>
                </a:lnTo>
                <a:lnTo>
                  <a:pt x="3496163" y="3378199"/>
                </a:lnTo>
                <a:lnTo>
                  <a:pt x="110636" y="3378199"/>
                </a:lnTo>
                <a:lnTo>
                  <a:pt x="67935" y="3369485"/>
                </a:lnTo>
                <a:lnTo>
                  <a:pt x="32941" y="3345258"/>
                </a:lnTo>
                <a:lnTo>
                  <a:pt x="8714" y="3310264"/>
                </a:lnTo>
                <a:lnTo>
                  <a:pt x="0" y="3267563"/>
                </a:lnTo>
                <a:lnTo>
                  <a:pt x="0" y="110635"/>
                </a:lnTo>
                <a:close/>
              </a:path>
            </a:pathLst>
          </a:custGeom>
          <a:ln w="12699">
            <a:solidFill>
              <a:srgbClr val="008F00"/>
            </a:solidFill>
          </a:ln>
        </p:spPr>
        <p:txBody>
          <a:bodyPr wrap="square" lIns="0" tIns="0" rIns="0" bIns="0" rtlCol="0"/>
          <a:lstStyle/>
          <a:p>
            <a:endParaRPr/>
          </a:p>
        </p:txBody>
      </p:sp>
      <p:sp>
        <p:nvSpPr>
          <p:cNvPr id="140" name="object 54"/>
          <p:cNvSpPr/>
          <p:nvPr>
            <p:custDataLst>
              <p:tags r:id="rId53"/>
            </p:custDataLst>
          </p:nvPr>
        </p:nvSpPr>
        <p:spPr>
          <a:xfrm>
            <a:off x="3630930" y="3671570"/>
            <a:ext cx="2162810" cy="2116455"/>
          </a:xfrm>
          <a:custGeom>
            <a:avLst/>
            <a:gdLst/>
            <a:ahLst/>
            <a:cxnLst/>
            <a:rect l="l" t="t" r="r" b="b"/>
            <a:pathLst>
              <a:path w="3556000" h="3327400">
                <a:moveTo>
                  <a:pt x="0" y="87801"/>
                </a:moveTo>
                <a:lnTo>
                  <a:pt x="7160" y="52713"/>
                </a:lnTo>
                <a:lnTo>
                  <a:pt x="25796" y="25795"/>
                </a:lnTo>
                <a:lnTo>
                  <a:pt x="52714" y="7160"/>
                </a:lnTo>
                <a:lnTo>
                  <a:pt x="87801" y="0"/>
                </a:lnTo>
                <a:lnTo>
                  <a:pt x="3468198" y="0"/>
                </a:lnTo>
                <a:lnTo>
                  <a:pt x="3503285" y="7160"/>
                </a:lnTo>
                <a:lnTo>
                  <a:pt x="3530203" y="25795"/>
                </a:lnTo>
                <a:lnTo>
                  <a:pt x="3548839" y="52713"/>
                </a:lnTo>
                <a:lnTo>
                  <a:pt x="3555999" y="87801"/>
                </a:lnTo>
                <a:lnTo>
                  <a:pt x="3555999" y="3239598"/>
                </a:lnTo>
                <a:lnTo>
                  <a:pt x="3548839" y="3274685"/>
                </a:lnTo>
                <a:lnTo>
                  <a:pt x="3530203" y="3301603"/>
                </a:lnTo>
                <a:lnTo>
                  <a:pt x="3503285" y="3320239"/>
                </a:lnTo>
                <a:lnTo>
                  <a:pt x="3468198" y="3327399"/>
                </a:lnTo>
                <a:lnTo>
                  <a:pt x="87801" y="3327399"/>
                </a:lnTo>
                <a:lnTo>
                  <a:pt x="52714" y="3320239"/>
                </a:lnTo>
                <a:lnTo>
                  <a:pt x="25796" y="3301603"/>
                </a:lnTo>
                <a:lnTo>
                  <a:pt x="7160" y="3274685"/>
                </a:lnTo>
                <a:lnTo>
                  <a:pt x="0" y="3239598"/>
                </a:lnTo>
                <a:lnTo>
                  <a:pt x="0" y="87801"/>
                </a:lnTo>
                <a:close/>
              </a:path>
            </a:pathLst>
          </a:custGeom>
          <a:ln w="12699">
            <a:solidFill>
              <a:srgbClr val="008F00"/>
            </a:solidFill>
          </a:ln>
        </p:spPr>
        <p:txBody>
          <a:bodyPr wrap="square" lIns="0" tIns="0" rIns="0" bIns="0" rtlCol="0"/>
          <a:lstStyle/>
          <a:p>
            <a:endParaRPr/>
          </a:p>
        </p:txBody>
      </p:sp>
      <p:sp>
        <p:nvSpPr>
          <p:cNvPr id="141" name="object 55"/>
          <p:cNvSpPr/>
          <p:nvPr>
            <p:custDataLst>
              <p:tags r:id="rId54"/>
            </p:custDataLst>
          </p:nvPr>
        </p:nvSpPr>
        <p:spPr>
          <a:xfrm>
            <a:off x="3731260" y="5826760"/>
            <a:ext cx="1977390" cy="451485"/>
          </a:xfrm>
          <a:prstGeom prst="rect">
            <a:avLst/>
          </a:prstGeom>
          <a:blipFill>
            <a:blip r:embed="rId82" cstate="print"/>
            <a:stretch>
              <a:fillRect/>
            </a:stretch>
          </a:blipFill>
        </p:spPr>
        <p:txBody>
          <a:bodyPr wrap="square" lIns="0" tIns="0" rIns="0" bIns="0" rtlCol="0"/>
          <a:lstStyle/>
          <a:p>
            <a:endParaRPr/>
          </a:p>
        </p:txBody>
      </p:sp>
      <p:sp>
        <p:nvSpPr>
          <p:cNvPr id="142" name="object 56"/>
          <p:cNvSpPr/>
          <p:nvPr>
            <p:custDataLst>
              <p:tags r:id="rId55"/>
            </p:custDataLst>
          </p:nvPr>
        </p:nvSpPr>
        <p:spPr>
          <a:xfrm>
            <a:off x="3762375" y="5843905"/>
            <a:ext cx="1915795" cy="387350"/>
          </a:xfrm>
          <a:prstGeom prst="rect">
            <a:avLst/>
          </a:prstGeom>
          <a:blipFill>
            <a:blip r:embed="rId83" cstate="print"/>
            <a:stretch>
              <a:fillRect/>
            </a:stretch>
          </a:blipFill>
        </p:spPr>
        <p:txBody>
          <a:bodyPr wrap="square" lIns="0" tIns="0" rIns="0" bIns="0" rtlCol="0"/>
          <a:lstStyle/>
          <a:p>
            <a:endParaRPr/>
          </a:p>
        </p:txBody>
      </p:sp>
      <p:sp>
        <p:nvSpPr>
          <p:cNvPr id="143" name="object 57"/>
          <p:cNvSpPr/>
          <p:nvPr>
            <p:custDataLst>
              <p:tags r:id="rId56"/>
            </p:custDataLst>
          </p:nvPr>
        </p:nvSpPr>
        <p:spPr>
          <a:xfrm>
            <a:off x="3762375" y="5843905"/>
            <a:ext cx="1915795" cy="387350"/>
          </a:xfrm>
          <a:custGeom>
            <a:avLst/>
            <a:gdLst/>
            <a:ahLst/>
            <a:cxnLst/>
            <a:rect l="l" t="t" r="r" b="b"/>
            <a:pathLst>
              <a:path w="3149600" h="609600">
                <a:moveTo>
                  <a:pt x="0" y="101601"/>
                </a:moveTo>
                <a:lnTo>
                  <a:pt x="1042" y="86996"/>
                </a:lnTo>
                <a:lnTo>
                  <a:pt x="4071" y="73032"/>
                </a:lnTo>
                <a:lnTo>
                  <a:pt x="23643" y="36441"/>
                </a:lnTo>
                <a:lnTo>
                  <a:pt x="55904" y="10831"/>
                </a:lnTo>
                <a:lnTo>
                  <a:pt x="96956" y="104"/>
                </a:lnTo>
                <a:lnTo>
                  <a:pt x="3047997" y="0"/>
                </a:lnTo>
                <a:lnTo>
                  <a:pt x="3089743" y="8944"/>
                </a:lnTo>
                <a:lnTo>
                  <a:pt x="3123107" y="33179"/>
                </a:lnTo>
                <a:lnTo>
                  <a:pt x="3144189" y="68804"/>
                </a:lnTo>
                <a:lnTo>
                  <a:pt x="3149599" y="101601"/>
                </a:lnTo>
                <a:lnTo>
                  <a:pt x="3149599" y="507997"/>
                </a:lnTo>
                <a:lnTo>
                  <a:pt x="3148557" y="522603"/>
                </a:lnTo>
                <a:lnTo>
                  <a:pt x="3145527" y="536567"/>
                </a:lnTo>
                <a:lnTo>
                  <a:pt x="3125956" y="573158"/>
                </a:lnTo>
                <a:lnTo>
                  <a:pt x="3093694" y="598767"/>
                </a:lnTo>
                <a:lnTo>
                  <a:pt x="3052643" y="609495"/>
                </a:lnTo>
                <a:lnTo>
                  <a:pt x="3047997" y="609599"/>
                </a:lnTo>
                <a:lnTo>
                  <a:pt x="101601" y="609599"/>
                </a:lnTo>
                <a:lnTo>
                  <a:pt x="86995" y="608557"/>
                </a:lnTo>
                <a:lnTo>
                  <a:pt x="73032" y="605528"/>
                </a:lnTo>
                <a:lnTo>
                  <a:pt x="36441" y="585956"/>
                </a:lnTo>
                <a:lnTo>
                  <a:pt x="10831" y="553694"/>
                </a:lnTo>
                <a:lnTo>
                  <a:pt x="104" y="512643"/>
                </a:lnTo>
                <a:lnTo>
                  <a:pt x="0" y="507997"/>
                </a:lnTo>
                <a:lnTo>
                  <a:pt x="0" y="101601"/>
                </a:lnTo>
                <a:close/>
              </a:path>
            </a:pathLst>
          </a:custGeom>
          <a:ln w="9524">
            <a:solidFill>
              <a:srgbClr val="5B92C7"/>
            </a:solidFill>
          </a:ln>
        </p:spPr>
        <p:txBody>
          <a:bodyPr wrap="square" lIns="0" tIns="0" rIns="0" bIns="0" rtlCol="0"/>
          <a:lstStyle/>
          <a:p>
            <a:endParaRPr/>
          </a:p>
        </p:txBody>
      </p:sp>
      <p:sp>
        <p:nvSpPr>
          <p:cNvPr id="144" name="object 58"/>
          <p:cNvSpPr txBox="1"/>
          <p:nvPr>
            <p:custDataLst>
              <p:tags r:id="rId57"/>
            </p:custDataLst>
          </p:nvPr>
        </p:nvSpPr>
        <p:spPr>
          <a:xfrm>
            <a:off x="3903345" y="5963285"/>
            <a:ext cx="1638300" cy="184150"/>
          </a:xfrm>
          <a:prstGeom prst="rect">
            <a:avLst/>
          </a:prstGeom>
        </p:spPr>
        <p:txBody>
          <a:bodyPr vert="horz" wrap="square" lIns="0" tIns="0" rIns="0" bIns="0" rtlCol="0">
            <a:spAutoFit/>
          </a:bodyPr>
          <a:lstStyle/>
          <a:p>
            <a:pPr marL="12700">
              <a:lnSpc>
                <a:spcPct val="100000"/>
              </a:lnSpc>
            </a:pPr>
            <a:r>
              <a:rPr sz="1200" b="1" spc="-165" dirty="0">
                <a:solidFill>
                  <a:srgbClr val="800000"/>
                </a:solidFill>
                <a:latin typeface="Arial" panose="020B0604020202020204"/>
                <a:cs typeface="Arial" panose="020B0604020202020204"/>
              </a:rPr>
              <a:t>T</a:t>
            </a:r>
            <a:r>
              <a:rPr sz="1200" b="1" spc="-15" dirty="0">
                <a:solidFill>
                  <a:srgbClr val="800000"/>
                </a:solidFill>
                <a:latin typeface="Arial" panose="020B0604020202020204"/>
                <a:cs typeface="Arial" panose="020B0604020202020204"/>
              </a:rPr>
              <a:t>op</a:t>
            </a:r>
            <a:r>
              <a:rPr sz="1200" b="1" dirty="0">
                <a:solidFill>
                  <a:srgbClr val="800000"/>
                </a:solidFill>
                <a:latin typeface="Arial" panose="020B0604020202020204"/>
                <a:cs typeface="Arial" panose="020B0604020202020204"/>
              </a:rPr>
              <a:t>meta</a:t>
            </a:r>
            <a:r>
              <a:rPr sz="1200" b="1" spc="-10" dirty="0">
                <a:solidFill>
                  <a:srgbClr val="800000"/>
                </a:solidFill>
                <a:latin typeface="Arial" panose="020B0604020202020204"/>
                <a:cs typeface="Arial" panose="020B0604020202020204"/>
              </a:rPr>
              <a:t>l</a:t>
            </a:r>
            <a:r>
              <a:rPr sz="1200" b="1" spc="-5" dirty="0">
                <a:solidFill>
                  <a:srgbClr val="800000"/>
                </a:solidFill>
                <a:latin typeface="Arial" panose="020B0604020202020204"/>
                <a:cs typeface="Arial" panose="020B0604020202020204"/>
              </a:rPr>
              <a:t> </a:t>
            </a:r>
            <a:r>
              <a:rPr sz="1200" b="1" dirty="0">
                <a:solidFill>
                  <a:srgbClr val="800000"/>
                </a:solidFill>
                <a:latin typeface="Arial" panose="020B0604020202020204"/>
                <a:cs typeface="Arial" panose="020B0604020202020204"/>
              </a:rPr>
              <a:t>C</a:t>
            </a:r>
            <a:r>
              <a:rPr sz="1200" b="1" spc="-20" dirty="0">
                <a:solidFill>
                  <a:srgbClr val="800000"/>
                </a:solidFill>
                <a:latin typeface="Arial" panose="020B0604020202020204"/>
                <a:cs typeface="Arial" panose="020B0604020202020204"/>
              </a:rPr>
              <a:t>MOS</a:t>
            </a:r>
            <a:r>
              <a:rPr sz="1200" b="1" spc="-75" dirty="0">
                <a:solidFill>
                  <a:srgbClr val="800000"/>
                </a:solidFill>
                <a:latin typeface="Arial" panose="020B0604020202020204"/>
                <a:cs typeface="Arial" panose="020B0604020202020204"/>
              </a:rPr>
              <a:t> </a:t>
            </a:r>
            <a:r>
              <a:rPr sz="1200" b="1" dirty="0">
                <a:solidFill>
                  <a:srgbClr val="800000"/>
                </a:solidFill>
                <a:latin typeface="Arial" panose="020B0604020202020204"/>
                <a:cs typeface="Arial" panose="020B0604020202020204"/>
              </a:rPr>
              <a:t>Array</a:t>
            </a:r>
          </a:p>
        </p:txBody>
      </p:sp>
      <p:sp>
        <p:nvSpPr>
          <p:cNvPr id="145" name="object 59"/>
          <p:cNvSpPr/>
          <p:nvPr>
            <p:custDataLst>
              <p:tags r:id="rId58"/>
            </p:custDataLst>
          </p:nvPr>
        </p:nvSpPr>
        <p:spPr>
          <a:xfrm>
            <a:off x="6173470" y="5826760"/>
            <a:ext cx="2161540" cy="451485"/>
          </a:xfrm>
          <a:prstGeom prst="rect">
            <a:avLst/>
          </a:prstGeom>
          <a:blipFill>
            <a:blip r:embed="rId84" cstate="print"/>
            <a:stretch>
              <a:fillRect/>
            </a:stretch>
          </a:blipFill>
        </p:spPr>
        <p:txBody>
          <a:bodyPr wrap="square" lIns="0" tIns="0" rIns="0" bIns="0" rtlCol="0"/>
          <a:lstStyle/>
          <a:p>
            <a:endParaRPr/>
          </a:p>
        </p:txBody>
      </p:sp>
      <p:sp>
        <p:nvSpPr>
          <p:cNvPr id="146" name="object 60"/>
          <p:cNvSpPr/>
          <p:nvPr>
            <p:custDataLst>
              <p:tags r:id="rId59"/>
            </p:custDataLst>
          </p:nvPr>
        </p:nvSpPr>
        <p:spPr>
          <a:xfrm>
            <a:off x="6203315" y="5843905"/>
            <a:ext cx="2101215" cy="387350"/>
          </a:xfrm>
          <a:prstGeom prst="rect">
            <a:avLst/>
          </a:prstGeom>
          <a:blipFill>
            <a:blip r:embed="rId85" cstate="print"/>
            <a:stretch>
              <a:fillRect/>
            </a:stretch>
          </a:blipFill>
        </p:spPr>
        <p:txBody>
          <a:bodyPr wrap="square" lIns="0" tIns="0" rIns="0" bIns="0" rtlCol="0"/>
          <a:lstStyle/>
          <a:p>
            <a:endParaRPr/>
          </a:p>
        </p:txBody>
      </p:sp>
      <p:sp>
        <p:nvSpPr>
          <p:cNvPr id="147" name="object 61"/>
          <p:cNvSpPr/>
          <p:nvPr>
            <p:custDataLst>
              <p:tags r:id="rId60"/>
            </p:custDataLst>
          </p:nvPr>
        </p:nvSpPr>
        <p:spPr>
          <a:xfrm>
            <a:off x="6173470" y="5843905"/>
            <a:ext cx="2101215" cy="387350"/>
          </a:xfrm>
          <a:custGeom>
            <a:avLst/>
            <a:gdLst/>
            <a:ahLst/>
            <a:cxnLst/>
            <a:rect l="l" t="t" r="r" b="b"/>
            <a:pathLst>
              <a:path w="3454400" h="609600">
                <a:moveTo>
                  <a:pt x="0" y="101601"/>
                </a:moveTo>
                <a:lnTo>
                  <a:pt x="1042" y="86996"/>
                </a:lnTo>
                <a:lnTo>
                  <a:pt x="4071" y="73032"/>
                </a:lnTo>
                <a:lnTo>
                  <a:pt x="23643" y="36441"/>
                </a:lnTo>
                <a:lnTo>
                  <a:pt x="55904" y="10831"/>
                </a:lnTo>
                <a:lnTo>
                  <a:pt x="96956" y="104"/>
                </a:lnTo>
                <a:lnTo>
                  <a:pt x="3352797" y="0"/>
                </a:lnTo>
                <a:lnTo>
                  <a:pt x="3394543" y="8944"/>
                </a:lnTo>
                <a:lnTo>
                  <a:pt x="3427907" y="33179"/>
                </a:lnTo>
                <a:lnTo>
                  <a:pt x="3448989" y="68804"/>
                </a:lnTo>
                <a:lnTo>
                  <a:pt x="3454399" y="101601"/>
                </a:lnTo>
                <a:lnTo>
                  <a:pt x="3454399" y="507997"/>
                </a:lnTo>
                <a:lnTo>
                  <a:pt x="3453357" y="522603"/>
                </a:lnTo>
                <a:lnTo>
                  <a:pt x="3450327" y="536567"/>
                </a:lnTo>
                <a:lnTo>
                  <a:pt x="3430755" y="573158"/>
                </a:lnTo>
                <a:lnTo>
                  <a:pt x="3398494" y="598767"/>
                </a:lnTo>
                <a:lnTo>
                  <a:pt x="3357443" y="609495"/>
                </a:lnTo>
                <a:lnTo>
                  <a:pt x="3352797" y="609599"/>
                </a:lnTo>
                <a:lnTo>
                  <a:pt x="101601" y="609599"/>
                </a:lnTo>
                <a:lnTo>
                  <a:pt x="86996" y="608557"/>
                </a:lnTo>
                <a:lnTo>
                  <a:pt x="73032" y="605528"/>
                </a:lnTo>
                <a:lnTo>
                  <a:pt x="36441" y="585956"/>
                </a:lnTo>
                <a:lnTo>
                  <a:pt x="10831" y="553695"/>
                </a:lnTo>
                <a:lnTo>
                  <a:pt x="104" y="512643"/>
                </a:lnTo>
                <a:lnTo>
                  <a:pt x="0" y="507997"/>
                </a:lnTo>
                <a:lnTo>
                  <a:pt x="0" y="101601"/>
                </a:lnTo>
                <a:close/>
              </a:path>
            </a:pathLst>
          </a:custGeom>
          <a:ln w="9524">
            <a:solidFill>
              <a:srgbClr val="5B92C7"/>
            </a:solidFill>
          </a:ln>
        </p:spPr>
        <p:txBody>
          <a:bodyPr wrap="square" lIns="0" tIns="0" rIns="0" bIns="0" rtlCol="0"/>
          <a:lstStyle/>
          <a:p>
            <a:endParaRPr/>
          </a:p>
        </p:txBody>
      </p:sp>
      <p:sp>
        <p:nvSpPr>
          <p:cNvPr id="150" name="object 62"/>
          <p:cNvSpPr txBox="1"/>
          <p:nvPr>
            <p:custDataLst>
              <p:tags r:id="rId61"/>
            </p:custDataLst>
          </p:nvPr>
        </p:nvSpPr>
        <p:spPr>
          <a:xfrm>
            <a:off x="6327140" y="5963285"/>
            <a:ext cx="1858010" cy="184150"/>
          </a:xfrm>
          <a:prstGeom prst="rect">
            <a:avLst/>
          </a:prstGeom>
        </p:spPr>
        <p:txBody>
          <a:bodyPr vert="horz" wrap="square" lIns="0" tIns="0" rIns="0" bIns="0" rtlCol="0">
            <a:spAutoFit/>
          </a:bodyPr>
          <a:lstStyle/>
          <a:p>
            <a:pPr marL="12700">
              <a:lnSpc>
                <a:spcPct val="100000"/>
              </a:lnSpc>
            </a:pPr>
            <a:r>
              <a:rPr sz="1200" b="1" spc="-165" dirty="0">
                <a:solidFill>
                  <a:srgbClr val="800000"/>
                </a:solidFill>
                <a:latin typeface="Arial" panose="020B0604020202020204"/>
                <a:cs typeface="Arial" panose="020B0604020202020204"/>
              </a:rPr>
              <a:t>T</a:t>
            </a:r>
            <a:r>
              <a:rPr sz="1200" b="1" spc="-15" dirty="0">
                <a:solidFill>
                  <a:srgbClr val="800000"/>
                </a:solidFill>
                <a:latin typeface="Arial" panose="020B0604020202020204"/>
                <a:cs typeface="Arial" panose="020B0604020202020204"/>
              </a:rPr>
              <a:t>op</a:t>
            </a:r>
            <a:r>
              <a:rPr sz="1200" b="1" dirty="0">
                <a:solidFill>
                  <a:srgbClr val="800000"/>
                </a:solidFill>
                <a:latin typeface="Arial" panose="020B0604020202020204"/>
                <a:cs typeface="Arial" panose="020B0604020202020204"/>
              </a:rPr>
              <a:t>meta</a:t>
            </a:r>
            <a:r>
              <a:rPr sz="1200" b="1" spc="-10" dirty="0">
                <a:solidFill>
                  <a:srgbClr val="800000"/>
                </a:solidFill>
                <a:latin typeface="Arial" panose="020B0604020202020204"/>
                <a:cs typeface="Arial" panose="020B0604020202020204"/>
              </a:rPr>
              <a:t>l</a:t>
            </a:r>
            <a:r>
              <a:rPr sz="1200" b="1" spc="-5" dirty="0">
                <a:solidFill>
                  <a:srgbClr val="800000"/>
                </a:solidFill>
                <a:latin typeface="Arial" panose="020B0604020202020204"/>
                <a:cs typeface="Arial" panose="020B0604020202020204"/>
              </a:rPr>
              <a:t> </a:t>
            </a:r>
            <a:r>
              <a:rPr sz="1200" b="1" dirty="0">
                <a:solidFill>
                  <a:srgbClr val="800000"/>
                </a:solidFill>
                <a:latin typeface="Arial" panose="020B0604020202020204"/>
                <a:cs typeface="Arial" panose="020B0604020202020204"/>
              </a:rPr>
              <a:t>Rea</a:t>
            </a:r>
            <a:r>
              <a:rPr sz="1200" b="1" spc="-15" dirty="0">
                <a:solidFill>
                  <a:srgbClr val="800000"/>
                </a:solidFill>
                <a:latin typeface="Arial" panose="020B0604020202020204"/>
                <a:cs typeface="Arial" panose="020B0604020202020204"/>
              </a:rPr>
              <a:t>d-ou</a:t>
            </a:r>
            <a:r>
              <a:rPr sz="1200" b="1" dirty="0">
                <a:solidFill>
                  <a:srgbClr val="800000"/>
                </a:solidFill>
                <a:latin typeface="Arial" panose="020B0604020202020204"/>
                <a:cs typeface="Arial" panose="020B0604020202020204"/>
              </a:rPr>
              <a:t>t</a:t>
            </a:r>
            <a:r>
              <a:rPr sz="1200" b="1" spc="-5" dirty="0">
                <a:solidFill>
                  <a:srgbClr val="800000"/>
                </a:solidFill>
                <a:latin typeface="Arial" panose="020B0604020202020204"/>
                <a:cs typeface="Arial" panose="020B0604020202020204"/>
              </a:rPr>
              <a:t> </a:t>
            </a:r>
            <a:r>
              <a:rPr sz="1200" b="1" spc="-10" dirty="0">
                <a:solidFill>
                  <a:srgbClr val="800000"/>
                </a:solidFill>
                <a:latin typeface="Arial" panose="020B0604020202020204"/>
                <a:cs typeface="Arial" panose="020B0604020202020204"/>
              </a:rPr>
              <a:t>Pl</a:t>
            </a:r>
            <a:r>
              <a:rPr sz="1200" b="1" dirty="0">
                <a:solidFill>
                  <a:srgbClr val="800000"/>
                </a:solidFill>
                <a:latin typeface="Arial" panose="020B0604020202020204"/>
                <a:cs typeface="Arial" panose="020B0604020202020204"/>
              </a:rPr>
              <a:t>a</a:t>
            </a:r>
            <a:r>
              <a:rPr sz="1200" b="1" spc="-15" dirty="0">
                <a:solidFill>
                  <a:srgbClr val="800000"/>
                </a:solidFill>
                <a:latin typeface="Arial" panose="020B0604020202020204"/>
                <a:cs typeface="Arial" panose="020B0604020202020204"/>
              </a:rPr>
              <a:t>n</a:t>
            </a:r>
            <a:r>
              <a:rPr sz="1200" b="1" dirty="0">
                <a:solidFill>
                  <a:srgbClr val="800000"/>
                </a:solidFill>
                <a:latin typeface="Arial" panose="020B0604020202020204"/>
                <a:cs typeface="Arial" panose="020B0604020202020204"/>
              </a:rPr>
              <a:t>e</a:t>
            </a:r>
          </a:p>
        </p:txBody>
      </p:sp>
      <p:sp>
        <p:nvSpPr>
          <p:cNvPr id="156" name="object 67"/>
          <p:cNvSpPr/>
          <p:nvPr>
            <p:custDataLst>
              <p:tags r:id="rId62"/>
            </p:custDataLst>
          </p:nvPr>
        </p:nvSpPr>
        <p:spPr>
          <a:xfrm>
            <a:off x="5809615" y="2059940"/>
            <a:ext cx="940435" cy="549910"/>
          </a:xfrm>
          <a:prstGeom prst="rect">
            <a:avLst/>
          </a:prstGeom>
          <a:blipFill>
            <a:blip r:embed="rId86" cstate="print"/>
            <a:stretch>
              <a:fillRect/>
            </a:stretch>
          </a:blipFill>
        </p:spPr>
        <p:txBody>
          <a:bodyPr wrap="square" lIns="0" tIns="0" rIns="0" bIns="0" rtlCol="0"/>
          <a:lstStyle/>
          <a:p>
            <a:endParaRPr/>
          </a:p>
        </p:txBody>
      </p:sp>
      <p:sp>
        <p:nvSpPr>
          <p:cNvPr id="157" name="object 68"/>
          <p:cNvSpPr/>
          <p:nvPr>
            <p:custDataLst>
              <p:tags r:id="rId63"/>
            </p:custDataLst>
          </p:nvPr>
        </p:nvSpPr>
        <p:spPr>
          <a:xfrm>
            <a:off x="5944235" y="2073910"/>
            <a:ext cx="697865" cy="534035"/>
          </a:xfrm>
          <a:prstGeom prst="rect">
            <a:avLst/>
          </a:prstGeom>
          <a:blipFill>
            <a:blip r:embed="rId87" cstate="print"/>
            <a:stretch>
              <a:fillRect/>
            </a:stretch>
          </a:blipFill>
        </p:spPr>
        <p:txBody>
          <a:bodyPr wrap="square" lIns="0" tIns="0" rIns="0" bIns="0" rtlCol="0"/>
          <a:lstStyle/>
          <a:p>
            <a:endParaRPr/>
          </a:p>
        </p:txBody>
      </p:sp>
      <p:sp>
        <p:nvSpPr>
          <p:cNvPr id="158" name="object 69"/>
          <p:cNvSpPr/>
          <p:nvPr>
            <p:custDataLst>
              <p:tags r:id="rId64"/>
            </p:custDataLst>
          </p:nvPr>
        </p:nvSpPr>
        <p:spPr>
          <a:xfrm>
            <a:off x="5902325" y="2085975"/>
            <a:ext cx="880745" cy="484505"/>
          </a:xfrm>
          <a:custGeom>
            <a:avLst/>
            <a:gdLst/>
            <a:ahLst/>
            <a:cxnLst/>
            <a:rect l="l" t="t" r="r" b="b"/>
            <a:pathLst>
              <a:path w="1447800" h="762000">
                <a:moveTo>
                  <a:pt x="1320778" y="0"/>
                </a:moveTo>
                <a:lnTo>
                  <a:pt x="124870" y="17"/>
                </a:lnTo>
                <a:lnTo>
                  <a:pt x="82674" y="7943"/>
                </a:lnTo>
                <a:lnTo>
                  <a:pt x="46678" y="28607"/>
                </a:lnTo>
                <a:lnTo>
                  <a:pt x="19379" y="59513"/>
                </a:lnTo>
                <a:lnTo>
                  <a:pt x="3271" y="98164"/>
                </a:lnTo>
                <a:lnTo>
                  <a:pt x="0" y="637112"/>
                </a:lnTo>
                <a:lnTo>
                  <a:pt x="1072" y="651712"/>
                </a:lnTo>
                <a:lnTo>
                  <a:pt x="13522" y="692118"/>
                </a:lnTo>
                <a:lnTo>
                  <a:pt x="37878" y="725493"/>
                </a:lnTo>
                <a:lnTo>
                  <a:pt x="71642" y="749339"/>
                </a:lnTo>
                <a:lnTo>
                  <a:pt x="112321" y="761162"/>
                </a:lnTo>
                <a:lnTo>
                  <a:pt x="126985" y="762000"/>
                </a:lnTo>
                <a:lnTo>
                  <a:pt x="1322894" y="761982"/>
                </a:lnTo>
                <a:lnTo>
                  <a:pt x="1365091" y="754055"/>
                </a:lnTo>
                <a:lnTo>
                  <a:pt x="1401087" y="733391"/>
                </a:lnTo>
                <a:lnTo>
                  <a:pt x="1428386" y="702485"/>
                </a:lnTo>
                <a:lnTo>
                  <a:pt x="1444494" y="663834"/>
                </a:lnTo>
                <a:lnTo>
                  <a:pt x="1447765" y="124886"/>
                </a:lnTo>
                <a:lnTo>
                  <a:pt x="1446692" y="110286"/>
                </a:lnTo>
                <a:lnTo>
                  <a:pt x="1434242" y="69880"/>
                </a:lnTo>
                <a:lnTo>
                  <a:pt x="1409887" y="36505"/>
                </a:lnTo>
                <a:lnTo>
                  <a:pt x="1376122" y="12659"/>
                </a:lnTo>
                <a:lnTo>
                  <a:pt x="1335443" y="837"/>
                </a:lnTo>
                <a:lnTo>
                  <a:pt x="1320778" y="0"/>
                </a:lnTo>
                <a:close/>
              </a:path>
            </a:pathLst>
          </a:custGeom>
          <a:solidFill>
            <a:srgbClr val="FFFB00"/>
          </a:solidFill>
        </p:spPr>
        <p:txBody>
          <a:bodyPr wrap="square" lIns="0" tIns="0" rIns="0" bIns="0" rtlCol="0"/>
          <a:lstStyle/>
          <a:p>
            <a:endParaRPr/>
          </a:p>
        </p:txBody>
      </p:sp>
      <p:sp>
        <p:nvSpPr>
          <p:cNvPr id="159" name="object 70"/>
          <p:cNvSpPr/>
          <p:nvPr>
            <p:custDataLst>
              <p:tags r:id="rId65"/>
            </p:custDataLst>
          </p:nvPr>
        </p:nvSpPr>
        <p:spPr>
          <a:xfrm>
            <a:off x="5873115" y="2073910"/>
            <a:ext cx="880745" cy="484505"/>
          </a:xfrm>
          <a:custGeom>
            <a:avLst/>
            <a:gdLst/>
            <a:ahLst/>
            <a:cxnLst/>
            <a:rect l="l" t="t" r="r" b="b"/>
            <a:pathLst>
              <a:path w="1447800" h="762000">
                <a:moveTo>
                  <a:pt x="0" y="127003"/>
                </a:moveTo>
                <a:lnTo>
                  <a:pt x="837" y="112338"/>
                </a:lnTo>
                <a:lnTo>
                  <a:pt x="3288" y="98165"/>
                </a:lnTo>
                <a:lnTo>
                  <a:pt x="19396" y="59513"/>
                </a:lnTo>
                <a:lnTo>
                  <a:pt x="46695" y="28608"/>
                </a:lnTo>
                <a:lnTo>
                  <a:pt x="82691" y="7944"/>
                </a:lnTo>
                <a:lnTo>
                  <a:pt x="124887" y="17"/>
                </a:lnTo>
                <a:lnTo>
                  <a:pt x="1320796" y="0"/>
                </a:lnTo>
                <a:lnTo>
                  <a:pt x="1363225" y="7259"/>
                </a:lnTo>
                <a:lnTo>
                  <a:pt x="1399571" y="27375"/>
                </a:lnTo>
                <a:lnTo>
                  <a:pt x="1427340" y="57851"/>
                </a:lnTo>
                <a:lnTo>
                  <a:pt x="1444036" y="96191"/>
                </a:lnTo>
                <a:lnTo>
                  <a:pt x="1447799" y="127003"/>
                </a:lnTo>
                <a:lnTo>
                  <a:pt x="1447799" y="634996"/>
                </a:lnTo>
                <a:lnTo>
                  <a:pt x="1446962" y="649661"/>
                </a:lnTo>
                <a:lnTo>
                  <a:pt x="1444511" y="663834"/>
                </a:lnTo>
                <a:lnTo>
                  <a:pt x="1428403" y="702485"/>
                </a:lnTo>
                <a:lnTo>
                  <a:pt x="1401104" y="733391"/>
                </a:lnTo>
                <a:lnTo>
                  <a:pt x="1365108" y="754055"/>
                </a:lnTo>
                <a:lnTo>
                  <a:pt x="1322912" y="761982"/>
                </a:lnTo>
                <a:lnTo>
                  <a:pt x="1320796" y="761999"/>
                </a:lnTo>
                <a:lnTo>
                  <a:pt x="127002" y="761999"/>
                </a:lnTo>
                <a:lnTo>
                  <a:pt x="112338" y="761162"/>
                </a:lnTo>
                <a:lnTo>
                  <a:pt x="98165" y="758711"/>
                </a:lnTo>
                <a:lnTo>
                  <a:pt x="59513" y="742603"/>
                </a:lnTo>
                <a:lnTo>
                  <a:pt x="28608" y="715304"/>
                </a:lnTo>
                <a:lnTo>
                  <a:pt x="7944" y="679308"/>
                </a:lnTo>
                <a:lnTo>
                  <a:pt x="17" y="637112"/>
                </a:lnTo>
                <a:lnTo>
                  <a:pt x="0" y="634996"/>
                </a:lnTo>
                <a:lnTo>
                  <a:pt x="0" y="127003"/>
                </a:lnTo>
                <a:close/>
              </a:path>
            </a:pathLst>
          </a:custGeom>
          <a:ln w="9524">
            <a:solidFill>
              <a:srgbClr val="5B92C7"/>
            </a:solidFill>
          </a:ln>
        </p:spPr>
        <p:txBody>
          <a:bodyPr wrap="square" lIns="0" tIns="0" rIns="0" bIns="0" rtlCol="0"/>
          <a:lstStyle/>
          <a:p>
            <a:endParaRPr/>
          </a:p>
        </p:txBody>
      </p:sp>
      <p:sp>
        <p:nvSpPr>
          <p:cNvPr id="160" name="object 71"/>
          <p:cNvSpPr txBox="1"/>
          <p:nvPr>
            <p:custDataLst>
              <p:tags r:id="rId66"/>
            </p:custDataLst>
          </p:nvPr>
        </p:nvSpPr>
        <p:spPr>
          <a:xfrm>
            <a:off x="5978525" y="2116455"/>
            <a:ext cx="606425" cy="401320"/>
          </a:xfrm>
          <a:prstGeom prst="rect">
            <a:avLst/>
          </a:prstGeom>
        </p:spPr>
        <p:txBody>
          <a:bodyPr vert="horz" wrap="square" lIns="0" tIns="0" rIns="0" bIns="0" rtlCol="0">
            <a:spAutoFit/>
          </a:bodyPr>
          <a:lstStyle/>
          <a:p>
            <a:pPr algn="ctr">
              <a:lnSpc>
                <a:spcPct val="100000"/>
              </a:lnSpc>
            </a:pPr>
            <a:r>
              <a:rPr sz="1200" b="1" i="1" dirty="0">
                <a:latin typeface="Arial" panose="020B0604020202020204"/>
                <a:cs typeface="Arial" panose="020B0604020202020204"/>
              </a:rPr>
              <a:t>N</a:t>
            </a:r>
            <a:r>
              <a:rPr sz="1400" b="1" i="1" spc="-40" dirty="0">
                <a:latin typeface="Symbol" panose="05050102010706020507"/>
                <a:cs typeface="Symbol" panose="05050102010706020507"/>
              </a:rPr>
              <a:t></a:t>
            </a:r>
            <a:r>
              <a:rPr sz="1200" b="1" i="1" spc="-40" dirty="0">
                <a:latin typeface="Arial" panose="020B0604020202020204"/>
                <a:cs typeface="Arial" panose="020B0604020202020204"/>
              </a:rPr>
              <a:t>DEx</a:t>
            </a:r>
            <a:endParaRPr sz="1200">
              <a:latin typeface="Arial" panose="020B0604020202020204"/>
              <a:cs typeface="Arial" panose="020B0604020202020204"/>
            </a:endParaRPr>
          </a:p>
          <a:p>
            <a:pPr algn="ctr">
              <a:lnSpc>
                <a:spcPct val="100000"/>
              </a:lnSpc>
              <a:spcBef>
                <a:spcPts val="10"/>
              </a:spcBef>
            </a:pPr>
            <a:r>
              <a:rPr sz="1200" b="1" spc="-15" dirty="0">
                <a:latin typeface="Arial" panose="020B0604020202020204"/>
                <a:cs typeface="Arial" panose="020B0604020202020204"/>
              </a:rPr>
              <a:t>TPC</a:t>
            </a:r>
          </a:p>
        </p:txBody>
      </p:sp>
      <p:sp>
        <p:nvSpPr>
          <p:cNvPr id="171" name="矩形 170"/>
          <p:cNvSpPr/>
          <p:nvPr>
            <p:custDataLst>
              <p:tags r:id="rId67"/>
            </p:custDataLst>
          </p:nvPr>
        </p:nvSpPr>
        <p:spPr>
          <a:xfrm>
            <a:off x="230505" y="1955800"/>
            <a:ext cx="8679180" cy="4570095"/>
          </a:xfrm>
          <a:prstGeom prst="rect">
            <a:avLst/>
          </a:prstGeom>
          <a:noFill/>
          <a:ln w="34925">
            <a:solidFill>
              <a:schemeClr val="accent1"/>
            </a:solidFill>
          </a:ln>
          <a:extLst>
            <a:ext uri="{909E8E84-426E-40DD-AFC4-6F175D3DCCD1}">
              <a14:hiddenFill xmlns="" xmlns:a14="http://schemas.microsoft.com/office/drawing/2010/main">
                <a:solidFill>
                  <a:schemeClr val="accent3"/>
                </a:solidFill>
              </a14:hiddenFill>
            </a:ext>
          </a:ex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534" name="object 1788"/>
          <p:cNvSpPr txBox="1"/>
          <p:nvPr>
            <p:custDataLst>
              <p:tags r:id="rId68"/>
            </p:custDataLst>
          </p:nvPr>
        </p:nvSpPr>
        <p:spPr>
          <a:xfrm>
            <a:off x="4248275" y="3654963"/>
            <a:ext cx="4038600" cy="275590"/>
          </a:xfrm>
          <a:prstGeom prst="rect">
            <a:avLst/>
          </a:prstGeom>
        </p:spPr>
        <p:txBody>
          <a:bodyPr vert="horz" wrap="square" lIns="0" tIns="0" rIns="0" bIns="0" rtlCol="0">
            <a:spAutoFit/>
          </a:bodyPr>
          <a:lstStyle/>
          <a:p>
            <a:pPr marL="12700">
              <a:lnSpc>
                <a:spcPts val="2150"/>
              </a:lnSpc>
            </a:pPr>
            <a:r>
              <a:rPr lang="zh-CN" altLang="en-US" sz="700" dirty="0" smtClean="0">
                <a:latin typeface="微软雅黑" panose="020B0503020204020204" charset="-122"/>
                <a:ea typeface="微软雅黑" panose="020B0503020204020204" charset="-122"/>
                <a:cs typeface="微软雅黑" panose="020B0503020204020204" charset="-122"/>
              </a:rPr>
              <a:t>电荷收集效率</a:t>
            </a:r>
            <a:r>
              <a:rPr lang="en-US" sz="700" dirty="0" smtClean="0">
                <a:latin typeface="微软雅黑" panose="020B0503020204020204" charset="-122"/>
                <a:ea typeface="微软雅黑" panose="020B0503020204020204" charset="-122"/>
                <a:cs typeface="微软雅黑" panose="020B0503020204020204" charset="-122"/>
              </a:rPr>
              <a:t>&gt; 99.9%</a:t>
            </a:r>
            <a:r>
              <a:rPr lang="en-US" sz="1200" dirty="0" smtClean="0">
                <a:latin typeface="Arial" panose="020B0604020202020204"/>
                <a:cs typeface="Arial" panose="020B0604020202020204"/>
              </a:rPr>
              <a:t> </a:t>
            </a:r>
          </a:p>
        </p:txBody>
      </p:sp>
      <p:sp>
        <p:nvSpPr>
          <p:cNvPr id="5" name="文本框 4"/>
          <p:cNvSpPr txBox="1"/>
          <p:nvPr>
            <p:custDataLst>
              <p:tags r:id="rId69"/>
            </p:custDataLst>
          </p:nvPr>
        </p:nvSpPr>
        <p:spPr>
          <a:xfrm>
            <a:off x="360045" y="979170"/>
            <a:ext cx="8423910" cy="737235"/>
          </a:xfrm>
          <a:prstGeom prst="rect">
            <a:avLst/>
          </a:prstGeom>
          <a:noFill/>
        </p:spPr>
        <p:txBody>
          <a:bodyPr wrap="square" rtlCol="0">
            <a:spAutoFit/>
          </a:bodyPr>
          <a:lstStyle/>
          <a:p>
            <a:pPr marL="285750" indent="-285750" fontAlgn="auto">
              <a:lnSpc>
                <a:spcPct val="150000"/>
              </a:lnSpc>
              <a:buSzPct val="60000"/>
              <a:buFont typeface="Wingdings" panose="05000000000000000000" charset="0"/>
              <a:buChar char="l"/>
            </a:pPr>
            <a:r>
              <a:rPr lang="zh-CN" sz="1400" dirty="0">
                <a:latin typeface="微软雅黑" panose="020B0503020204020204" charset="-122"/>
                <a:ea typeface="微软雅黑" panose="020B0503020204020204" charset="-122"/>
                <a:cs typeface="微软雅黑" panose="020B0503020204020204" charset="-122"/>
                <a:sym typeface="+mn-ea"/>
              </a:rPr>
              <a:t>采用</a:t>
            </a:r>
            <a:r>
              <a:rPr lang="en-US" sz="1400" dirty="0">
                <a:latin typeface="微软雅黑" panose="020B0503020204020204" charset="-122"/>
                <a:ea typeface="微软雅黑" panose="020B0503020204020204" charset="-122"/>
                <a:cs typeface="微软雅黑" panose="020B0503020204020204" charset="-122"/>
                <a:sym typeface="+mn-ea"/>
              </a:rPr>
              <a:t>Topmetal-S</a:t>
            </a:r>
            <a:r>
              <a:rPr lang="zh-CN" altLang="en-US" sz="1400" dirty="0">
                <a:latin typeface="微软雅黑" panose="020B0503020204020204" charset="-122"/>
                <a:ea typeface="微软雅黑" panose="020B0503020204020204" charset="-122"/>
                <a:cs typeface="微软雅黑" panose="020B0503020204020204" charset="-122"/>
                <a:sym typeface="+mn-ea"/>
              </a:rPr>
              <a:t>芯片</a:t>
            </a:r>
            <a:r>
              <a:rPr lang="zh-CN" altLang="en-US" sz="1400" b="1" dirty="0">
                <a:latin typeface="微软雅黑" panose="020B0503020204020204" charset="-122"/>
                <a:ea typeface="微软雅黑" panose="020B0503020204020204" charset="-122"/>
                <a:cs typeface="微软雅黑" panose="020B0503020204020204" charset="-122"/>
                <a:sym typeface="+mn-ea"/>
              </a:rPr>
              <a:t>，</a:t>
            </a:r>
            <a:r>
              <a:rPr sz="1400" dirty="0">
                <a:latin typeface="微软雅黑" panose="020B0503020204020204" charset="-122"/>
                <a:ea typeface="微软雅黑" panose="020B0503020204020204" charset="-122"/>
                <a:cs typeface="微软雅黑" panose="020B0503020204020204" charset="-122"/>
                <a:sym typeface="+mn-ea"/>
              </a:rPr>
              <a:t>低噪声的TopMetal电荷平面读出技术可以直接接收初始电离产生的电荷，无须放大， 从而避免了雪崩放大过程引入的涨落并提 高了能量分辨率。</a:t>
            </a:r>
            <a:endParaRPr lang="zh-CN" altLang="en-US" sz="1400" dirty="0">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755015" y="5445125"/>
            <a:ext cx="2249805" cy="922020"/>
          </a:xfrm>
          <a:prstGeom prst="rect">
            <a:avLst/>
          </a:prstGeom>
          <a:noFill/>
        </p:spPr>
        <p:txBody>
          <a:bodyPr wrap="square" rtlCol="0" anchor="t">
            <a:spAutoFit/>
          </a:bodyPr>
          <a:lstStyle/>
          <a:p>
            <a:pPr>
              <a:lnSpc>
                <a:spcPct val="150000"/>
              </a:lnSpc>
            </a:pPr>
            <a:r>
              <a:rPr lang="zh-CN" altLang="en-US" sz="1200">
                <a:latin typeface="微软雅黑" panose="020B0503020204020204" charset="-122"/>
                <a:ea typeface="微软雅黑" panose="020B0503020204020204" charset="-122"/>
                <a:cs typeface="微软雅黑" panose="020B0503020204020204" charset="-122"/>
                <a:sym typeface="+mn-ea"/>
              </a:rPr>
              <a:t>芯片尺寸：</a:t>
            </a:r>
            <a:r>
              <a:rPr lang="en-US" altLang="zh-CN" sz="1200">
                <a:latin typeface="微软雅黑" panose="020B0503020204020204" charset="-122"/>
                <a:ea typeface="微软雅黑" panose="020B0503020204020204" charset="-122"/>
                <a:cs typeface="微软雅黑" panose="020B0503020204020204" charset="-122"/>
                <a:sym typeface="+mn-ea"/>
              </a:rPr>
              <a:t>3</a:t>
            </a:r>
            <a:r>
              <a:rPr lang="zh-CN" altLang="en-US" sz="1200">
                <a:latin typeface="微软雅黑" panose="020B0503020204020204" charset="-122"/>
                <a:ea typeface="微软雅黑" panose="020B0503020204020204" charset="-122"/>
                <a:cs typeface="微软雅黑" panose="020B0503020204020204" charset="-122"/>
                <a:sym typeface="+mn-ea"/>
              </a:rPr>
              <a:t>mm*</a:t>
            </a:r>
            <a:r>
              <a:rPr lang="en-US" altLang="zh-CN" sz="1200">
                <a:latin typeface="微软雅黑" panose="020B0503020204020204" charset="-122"/>
                <a:ea typeface="微软雅黑" panose="020B0503020204020204" charset="-122"/>
                <a:cs typeface="微软雅黑" panose="020B0503020204020204" charset="-122"/>
                <a:sym typeface="+mn-ea"/>
              </a:rPr>
              <a:t>2</a:t>
            </a:r>
            <a:r>
              <a:rPr lang="zh-CN" altLang="en-US" sz="1200">
                <a:latin typeface="微软雅黑" panose="020B0503020204020204" charset="-122"/>
                <a:ea typeface="微软雅黑" panose="020B0503020204020204" charset="-122"/>
                <a:cs typeface="微软雅黑" panose="020B0503020204020204" charset="-122"/>
                <a:sym typeface="+mn-ea"/>
              </a:rPr>
              <a:t>mm</a:t>
            </a:r>
            <a:endParaRPr lang="zh-CN" altLang="en-US" sz="120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200">
                <a:latin typeface="微软雅黑" panose="020B0503020204020204" charset="-122"/>
                <a:ea typeface="微软雅黑" panose="020B0503020204020204" charset="-122"/>
                <a:cs typeface="微软雅黑" panose="020B0503020204020204" charset="-122"/>
                <a:sym typeface="+mn-ea"/>
              </a:rPr>
              <a:t>像素尺寸：直径</a:t>
            </a:r>
            <a:r>
              <a:rPr lang="en-US" altLang="zh-CN" sz="1200">
                <a:latin typeface="微软雅黑" panose="020B0503020204020204" charset="-122"/>
                <a:ea typeface="微软雅黑" panose="020B0503020204020204" charset="-122"/>
                <a:cs typeface="微软雅黑" panose="020B0503020204020204" charset="-122"/>
                <a:sym typeface="+mn-ea"/>
              </a:rPr>
              <a:t>1mm</a:t>
            </a:r>
            <a:r>
              <a:rPr lang="zh-CN" altLang="en-US" sz="1200">
                <a:latin typeface="微软雅黑" panose="020B0503020204020204" charset="-122"/>
                <a:ea typeface="微软雅黑" panose="020B0503020204020204" charset="-122"/>
                <a:cs typeface="微软雅黑" panose="020B0503020204020204" charset="-122"/>
                <a:sym typeface="+mn-ea"/>
              </a:rPr>
              <a:t>六边形</a:t>
            </a:r>
            <a:endParaRPr lang="zh-CN" altLang="en-US" sz="120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200">
                <a:latin typeface="微软雅黑" panose="020B0503020204020204" charset="-122"/>
                <a:ea typeface="微软雅黑" panose="020B0503020204020204" charset="-122"/>
                <a:cs typeface="微软雅黑" panose="020B0503020204020204" charset="-122"/>
                <a:sym typeface="+mn-ea"/>
              </a:rPr>
              <a:t>像素阵列：单像素</a:t>
            </a:r>
          </a:p>
        </p:txBody>
      </p:sp>
      <p:pic>
        <p:nvPicPr>
          <p:cNvPr id="6146" name="内容占位符 14"/>
          <p:cNvPicPr>
            <a:picLocks noGrp="1" noChangeAspect="1"/>
          </p:cNvPicPr>
          <p:nvPr>
            <p:ph idx="1"/>
            <p:custDataLst>
              <p:tags r:id="rId70"/>
            </p:custDataLst>
          </p:nvPr>
        </p:nvPicPr>
        <p:blipFill>
          <a:blip r:embed="rId88" cstate="print"/>
          <a:stretch>
            <a:fillRect/>
          </a:stretch>
        </p:blipFill>
        <p:spPr>
          <a:xfrm>
            <a:off x="467360" y="3933190"/>
            <a:ext cx="2748915" cy="1515110"/>
          </a:xfr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88fb356b-4af7-4f8d-885d-5f7a45dc38de"/>
  <p:tag name="COMMONDATA" val="eyJoZGlkIjoiMTMyY2Y1NTA1ZWFjNzIzM2JhYzJmNjU2OWY1MDYwMDY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214,&quot;width&quot;:4296.6110236220475}"/>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214,&quot;width&quot;:4285.333858267716}"/>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6245.157480314961,&quot;width&quot;:6976.644094488189}"/>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222,&quot;width&quot;:5583}"/>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749,&quot;width&quot;:9272}"/>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700,&quot;width&quot;:4020}"/>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21,&quot;width&quot;:4335}"/>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610,&quot;width&quot;:8040}"/>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Sampl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14</TotalTime>
  <Words>2956</Words>
  <Application>Microsoft Office PowerPoint</Application>
  <PresentationFormat>全屏显示(4:3)</PresentationFormat>
  <Paragraphs>364</Paragraphs>
  <Slides>29</Slides>
  <Notes>2</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29</vt:i4>
      </vt:variant>
    </vt:vector>
  </HeadingPairs>
  <TitlesOfParts>
    <vt:vector size="31" baseType="lpstr">
      <vt:lpstr>Sample1</vt:lpstr>
      <vt:lpstr>Document</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总结与展望</vt:lpstr>
      <vt:lpstr>幻灯片 29</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Ping Yang</dc:creator>
  <cp:lastModifiedBy>Administrator</cp:lastModifiedBy>
  <cp:revision>2522</cp:revision>
  <cp:lastPrinted>2014-08-27T17:26:00Z</cp:lastPrinted>
  <dcterms:created xsi:type="dcterms:W3CDTF">2014-07-30T14:32:00Z</dcterms:created>
  <dcterms:modified xsi:type="dcterms:W3CDTF">2023-10-21T23:05:48Z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AFDD8A99669B43098C61E69BCD540DBA</vt:lpwstr>
  </property>
  <property fmtid="{D5CDD505-2E9C-101B-9397-08002B2CF9AE}" pid="3" name="KSOProductBuildVer">
    <vt:lpwstr>2052-11.1.0.13703</vt:lpwstr>
  </property>
</Properties>
</file>