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sldIdLst>
    <p:sldId id="256" r:id="rId2"/>
    <p:sldId id="735" r:id="rId3"/>
    <p:sldId id="734" r:id="rId4"/>
    <p:sldId id="846" r:id="rId5"/>
    <p:sldId id="544" r:id="rId6"/>
    <p:sldId id="546" r:id="rId7"/>
    <p:sldId id="497" r:id="rId8"/>
    <p:sldId id="498" r:id="rId9"/>
    <p:sldId id="722" r:id="rId10"/>
    <p:sldId id="850" r:id="rId11"/>
    <p:sldId id="516" r:id="rId12"/>
    <p:sldId id="723" r:id="rId13"/>
    <p:sldId id="522" r:id="rId14"/>
    <p:sldId id="725" r:id="rId15"/>
    <p:sldId id="729" r:id="rId16"/>
    <p:sldId id="559" r:id="rId17"/>
    <p:sldId id="731" r:id="rId18"/>
    <p:sldId id="561" r:id="rId19"/>
    <p:sldId id="562" r:id="rId20"/>
    <p:sldId id="732" r:id="rId21"/>
    <p:sldId id="565" r:id="rId22"/>
    <p:sldId id="566" r:id="rId23"/>
    <p:sldId id="567" r:id="rId24"/>
    <p:sldId id="568" r:id="rId25"/>
    <p:sldId id="570" r:id="rId26"/>
    <p:sldId id="739" r:id="rId27"/>
    <p:sldId id="572" r:id="rId28"/>
    <p:sldId id="844" r:id="rId29"/>
    <p:sldId id="845" r:id="rId30"/>
    <p:sldId id="525" r:id="rId31"/>
    <p:sldId id="507" r:id="rId32"/>
    <p:sldId id="509" r:id="rId33"/>
    <p:sldId id="511" r:id="rId34"/>
    <p:sldId id="512" r:id="rId35"/>
    <p:sldId id="513" r:id="rId36"/>
    <p:sldId id="549" r:id="rId37"/>
    <p:sldId id="504" r:id="rId38"/>
    <p:sldId id="563" r:id="rId39"/>
    <p:sldId id="847" r:id="rId40"/>
    <p:sldId id="733" r:id="rId41"/>
    <p:sldId id="851"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82" autoAdjust="0"/>
  </p:normalViewPr>
  <p:slideViewPr>
    <p:cSldViewPr snapToGrid="0">
      <p:cViewPr varScale="1">
        <p:scale>
          <a:sx n="97" d="100"/>
          <a:sy n="97" d="100"/>
        </p:scale>
        <p:origin x="552" y="7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84816045281201"/>
          <c:y val="5.3355253325362402E-2"/>
          <c:w val="0.82025347606742904"/>
          <c:h val="0.73582424151845804"/>
        </c:manualLayout>
      </c:layout>
      <c:barChart>
        <c:barDir val="col"/>
        <c:grouping val="clustered"/>
        <c:varyColors val="0"/>
        <c:ser>
          <c:idx val="0"/>
          <c:order val="0"/>
          <c:tx>
            <c:strRef>
              <c:f>Sheet1!$B$1</c:f>
              <c:strCache>
                <c:ptCount val="1"/>
                <c:pt idx="0">
                  <c:v>双管输入级</c:v>
                </c:pt>
              </c:strCache>
            </c:strRef>
          </c:tx>
          <c:spPr>
            <a:solidFill>
              <a:schemeClr val="accent1">
                <a:alpha val="80000"/>
              </a:schemeClr>
            </a:solidFill>
            <a:ln>
              <a:noFill/>
            </a:ln>
            <a:effectLst/>
          </c:spPr>
          <c:invertIfNegative val="0"/>
          <c:cat>
            <c:strRef>
              <c:f>Sheet1!$A$2:$A$6</c:f>
              <c:strCache>
                <c:ptCount val="5"/>
                <c:pt idx="0">
                  <c:v>TT</c:v>
                </c:pt>
                <c:pt idx="1">
                  <c:v>FF</c:v>
                </c:pt>
                <c:pt idx="2">
                  <c:v>SS</c:v>
                </c:pt>
                <c:pt idx="3">
                  <c:v>FS</c:v>
                </c:pt>
                <c:pt idx="4">
                  <c:v>SF</c:v>
                </c:pt>
              </c:strCache>
            </c:strRef>
          </c:cat>
          <c:val>
            <c:numRef>
              <c:f>Sheet1!$B$2:$B$6</c:f>
              <c:numCache>
                <c:formatCode>General</c:formatCode>
                <c:ptCount val="5"/>
                <c:pt idx="0">
                  <c:v>11.4</c:v>
                </c:pt>
                <c:pt idx="1">
                  <c:v>10.6</c:v>
                </c:pt>
                <c:pt idx="2">
                  <c:v>12.2</c:v>
                </c:pt>
                <c:pt idx="3">
                  <c:v>11.1</c:v>
                </c:pt>
                <c:pt idx="4">
                  <c:v>11.4</c:v>
                </c:pt>
              </c:numCache>
            </c:numRef>
          </c:val>
          <c:extLst>
            <c:ext xmlns:c16="http://schemas.microsoft.com/office/drawing/2014/chart" uri="{C3380CC4-5D6E-409C-BE32-E72D297353CC}">
              <c16:uniqueId val="{00000000-D03A-4947-A963-0EABEC982CFB}"/>
            </c:ext>
          </c:extLst>
        </c:ser>
        <c:ser>
          <c:idx val="1"/>
          <c:order val="1"/>
          <c:tx>
            <c:strRef>
              <c:f>Sheet1!$C$1</c:f>
              <c:strCache>
                <c:ptCount val="1"/>
                <c:pt idx="0">
                  <c:v>PMOS输入级</c:v>
                </c:pt>
              </c:strCache>
            </c:strRef>
          </c:tx>
          <c:spPr>
            <a:solidFill>
              <a:srgbClr val="FF0000">
                <a:alpha val="80000"/>
              </a:srgbClr>
            </a:solidFill>
            <a:ln>
              <a:noFill/>
            </a:ln>
            <a:effectLst/>
          </c:spPr>
          <c:invertIfNegative val="0"/>
          <c:cat>
            <c:strRef>
              <c:f>Sheet1!$A$2:$A$6</c:f>
              <c:strCache>
                <c:ptCount val="5"/>
                <c:pt idx="0">
                  <c:v>TT</c:v>
                </c:pt>
                <c:pt idx="1">
                  <c:v>FF</c:v>
                </c:pt>
                <c:pt idx="2">
                  <c:v>SS</c:v>
                </c:pt>
                <c:pt idx="3">
                  <c:v>FS</c:v>
                </c:pt>
                <c:pt idx="4">
                  <c:v>SF</c:v>
                </c:pt>
              </c:strCache>
            </c:strRef>
          </c:cat>
          <c:val>
            <c:numRef>
              <c:f>Sheet1!$C$2:$C$6</c:f>
              <c:numCache>
                <c:formatCode>General</c:formatCode>
                <c:ptCount val="5"/>
                <c:pt idx="0">
                  <c:v>44.5</c:v>
                </c:pt>
                <c:pt idx="1">
                  <c:v>37.700000000000003</c:v>
                </c:pt>
                <c:pt idx="2">
                  <c:v>52.2</c:v>
                </c:pt>
                <c:pt idx="3">
                  <c:v>41.2</c:v>
                </c:pt>
                <c:pt idx="4">
                  <c:v>42.5</c:v>
                </c:pt>
              </c:numCache>
            </c:numRef>
          </c:val>
          <c:extLst>
            <c:ext xmlns:c16="http://schemas.microsoft.com/office/drawing/2014/chart" uri="{C3380CC4-5D6E-409C-BE32-E72D297353CC}">
              <c16:uniqueId val="{00000001-D03A-4947-A963-0EABEC982CFB}"/>
            </c:ext>
          </c:extLst>
        </c:ser>
        <c:ser>
          <c:idx val="2"/>
          <c:order val="2"/>
          <c:tx>
            <c:strRef>
              <c:f>Sheet1!$D$1</c:f>
              <c:strCache>
                <c:ptCount val="1"/>
                <c:pt idx="0">
                  <c:v>NMOS输入级</c:v>
                </c:pt>
              </c:strCache>
            </c:strRef>
          </c:tx>
          <c:spPr>
            <a:solidFill>
              <a:srgbClr val="92D050">
                <a:alpha val="80000"/>
              </a:srgbClr>
            </a:solidFill>
            <a:ln>
              <a:noFill/>
            </a:ln>
            <a:effectLst/>
          </c:spPr>
          <c:invertIfNegative val="0"/>
          <c:cat>
            <c:strRef>
              <c:f>Sheet1!$A$2:$A$6</c:f>
              <c:strCache>
                <c:ptCount val="5"/>
                <c:pt idx="0">
                  <c:v>TT</c:v>
                </c:pt>
                <c:pt idx="1">
                  <c:v>FF</c:v>
                </c:pt>
                <c:pt idx="2">
                  <c:v>SS</c:v>
                </c:pt>
                <c:pt idx="3">
                  <c:v>FS</c:v>
                </c:pt>
                <c:pt idx="4">
                  <c:v>SF</c:v>
                </c:pt>
              </c:strCache>
            </c:strRef>
          </c:cat>
          <c:val>
            <c:numRef>
              <c:f>Sheet1!$D$2:$D$6</c:f>
              <c:numCache>
                <c:formatCode>General</c:formatCode>
                <c:ptCount val="5"/>
                <c:pt idx="0">
                  <c:v>16.8</c:v>
                </c:pt>
                <c:pt idx="1">
                  <c:v>15.3</c:v>
                </c:pt>
                <c:pt idx="2">
                  <c:v>19.899999999999999</c:v>
                </c:pt>
                <c:pt idx="3">
                  <c:v>16.2</c:v>
                </c:pt>
                <c:pt idx="4">
                  <c:v>17.600000000000001</c:v>
                </c:pt>
              </c:numCache>
            </c:numRef>
          </c:val>
          <c:extLst>
            <c:ext xmlns:c16="http://schemas.microsoft.com/office/drawing/2014/chart" uri="{C3380CC4-5D6E-409C-BE32-E72D297353CC}">
              <c16:uniqueId val="{00000002-D03A-4947-A963-0EABEC982CFB}"/>
            </c:ext>
          </c:extLst>
        </c:ser>
        <c:dLbls>
          <c:showLegendKey val="0"/>
          <c:showVal val="0"/>
          <c:showCatName val="0"/>
          <c:showSerName val="0"/>
          <c:showPercent val="0"/>
          <c:showBubbleSize val="0"/>
        </c:dLbls>
        <c:gapWidth val="219"/>
        <c:overlap val="-27"/>
        <c:axId val="169465750"/>
        <c:axId val="230287005"/>
      </c:barChart>
      <c:catAx>
        <c:axId val="169465750"/>
        <c:scaling>
          <c:orientation val="minMax"/>
        </c:scaling>
        <c:delete val="0"/>
        <c:axPos val="b"/>
        <c:title>
          <c:tx>
            <c:rich>
              <a:bodyPr rot="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lang="en-US" altLang="zh-CN"/>
                  <a:t>Corners</a:t>
                </a:r>
              </a:p>
            </c:rich>
          </c:tx>
          <c:layout>
            <c:manualLayout>
              <c:xMode val="edge"/>
              <c:yMode val="edge"/>
              <c:x val="0.49697466066701201"/>
              <c:y val="0.85104169109856997"/>
            </c:manualLayout>
          </c:layout>
          <c:overlay val="0"/>
          <c:spPr>
            <a:noFill/>
            <a:ln>
              <a:noFill/>
            </a:ln>
            <a:effectLst/>
          </c:spPr>
          <c:txPr>
            <a:bodyPr rot="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30287005"/>
        <c:crosses val="autoZero"/>
        <c:auto val="1"/>
        <c:lblAlgn val="ctr"/>
        <c:lblOffset val="100"/>
        <c:noMultiLvlLbl val="0"/>
      </c:catAx>
      <c:valAx>
        <c:axId val="23028700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1400">
                    <a:latin typeface="Times New Roman" panose="02020603050405020304" charset="0"/>
                    <a:ea typeface="Times New Roman" panose="02020603050405020304" charset="0"/>
                    <a:cs typeface="Times New Roman" panose="02020603050405020304" charset="0"/>
                    <a:sym typeface="Times New Roman" panose="02020603050405020304" charset="0"/>
                  </a:rPr>
                  <a:t>σ(TOA) (ps)</a:t>
                </a:r>
              </a:p>
            </c:rich>
          </c:tx>
          <c:overlay val="0"/>
          <c:spPr>
            <a:noFill/>
            <a:ln>
              <a:noFill/>
            </a:ln>
            <a:effectLst/>
          </c:spPr>
          <c:txPr>
            <a:bodyPr rot="-540000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zh-CN"/>
            </a:p>
          </c:tx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zh-CN"/>
          </a:p>
        </c:txPr>
        <c:crossAx val="169465750"/>
        <c:crosses val="autoZero"/>
        <c:crossBetween val="between"/>
      </c:valAx>
      <c:spPr>
        <a:noFill/>
        <a:ln>
          <a:solidFill>
            <a:schemeClr val="bg1">
              <a:lumMod val="75000"/>
            </a:schemeClr>
          </a:solidFill>
        </a:ln>
        <a:effectLst/>
      </c:spPr>
    </c:plotArea>
    <c:legend>
      <c:legendPos val="b"/>
      <c:layout>
        <c:manualLayout>
          <c:xMode val="edge"/>
          <c:yMode val="edge"/>
          <c:x val="0.31368849534822801"/>
          <c:y val="0.91206043777734103"/>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1347C-1920-4231-B670-05CCF18EBA82}" type="datetimeFigureOut">
              <a:rPr lang="zh-CN" altLang="en-US" smtClean="0"/>
              <a:t>2023/10/21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E9E2E-3EBC-43D3-B32C-9DE03728691F}" type="slidenum">
              <a:rPr lang="zh-CN" altLang="en-US" smtClean="0"/>
              <a:t>‹#›</a:t>
            </a:fld>
            <a:endParaRPr lang="zh-CN" altLang="en-US"/>
          </a:p>
        </p:txBody>
      </p:sp>
    </p:spTree>
    <p:extLst>
      <p:ext uri="{BB962C8B-B14F-4D97-AF65-F5344CB8AC3E}">
        <p14:creationId xmlns:p14="http://schemas.microsoft.com/office/powerpoint/2010/main" val="307607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大家好，我是李荘，来自中国科大，我的报告题目是用于</a:t>
            </a:r>
            <a:r>
              <a:rPr lang="en-US" altLang="zh-CN" dirty="0"/>
              <a:t>…</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解决方法是使用片内自适应电源供电，参考电路</a:t>
            </a:r>
            <a:r>
              <a:rPr lang="en-US" altLang="zh-CN" dirty="0"/>
              <a:t>…</a:t>
            </a:r>
            <a:endParaRPr lang="zh-CN" altLang="en-US" dirty="0"/>
          </a:p>
        </p:txBody>
      </p:sp>
    </p:spTree>
    <p:extLst>
      <p:ext uri="{BB962C8B-B14F-4D97-AF65-F5344CB8AC3E}">
        <p14:creationId xmlns:p14="http://schemas.microsoft.com/office/powerpoint/2010/main" val="120102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甄别器的设计需求是要边沿速度快，附加抖动低，</a:t>
            </a:r>
            <a:endParaRPr lang="en-US" altLang="zh-CN" dirty="0"/>
          </a:p>
          <a:p>
            <a:r>
              <a:rPr lang="zh-CN" altLang="en-US" dirty="0"/>
              <a:t>采用全差分结构、抗噪声能力更强，保证抖动性能。</a:t>
            </a:r>
            <a:endParaRPr lang="en-US" altLang="zh-CN" dirty="0"/>
          </a:p>
          <a:p>
            <a:r>
              <a:rPr lang="zh-CN" altLang="en-US" dirty="0"/>
              <a:t>第一级中引入正反馈、加快速度、迟滞。第二级整形输出buffer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TDC</a:t>
            </a:r>
            <a:r>
              <a:rPr lang="zh-CN" altLang="en-US" dirty="0"/>
              <a:t>的核心量化单元是双环型游标</a:t>
            </a:r>
            <a:r>
              <a:rPr lang="en-US" altLang="zh-CN" dirty="0"/>
              <a:t>TDC</a:t>
            </a:r>
            <a:r>
              <a:rPr lang="zh-CN" altLang="en-US" dirty="0"/>
              <a:t>，当</a:t>
            </a:r>
            <a:r>
              <a:rPr lang="en-US" altLang="zh-CN" dirty="0"/>
              <a:t>start</a:t>
            </a:r>
            <a:r>
              <a:rPr lang="zh-CN" altLang="en-US" dirty="0"/>
              <a:t>信号到来时，它会在这条慢延迟链上绕圈跑，计数器会记录</a:t>
            </a:r>
            <a:r>
              <a:rPr lang="en-US" altLang="zh-CN" dirty="0"/>
              <a:t>start</a:t>
            </a:r>
            <a:r>
              <a:rPr lang="zh-CN" altLang="en-US" dirty="0"/>
              <a:t>跑的圈数，</a:t>
            </a:r>
            <a:endParaRPr lang="en-US" altLang="zh-CN" dirty="0"/>
          </a:p>
          <a:p>
            <a:r>
              <a:rPr lang="zh-CN" altLang="en-US" dirty="0"/>
              <a:t>当</a:t>
            </a:r>
            <a:r>
              <a:rPr lang="en-US" altLang="zh-CN" dirty="0"/>
              <a:t>stop</a:t>
            </a:r>
            <a:r>
              <a:rPr lang="zh-CN" altLang="en-US" dirty="0"/>
              <a:t>信号到来时，</a:t>
            </a:r>
            <a:r>
              <a:rPr lang="en-US" altLang="zh-CN" dirty="0"/>
              <a:t>start</a:t>
            </a:r>
            <a:r>
              <a:rPr lang="zh-CN" altLang="en-US" dirty="0"/>
              <a:t>信号在慢链链中的某个位置，</a:t>
            </a:r>
            <a:r>
              <a:rPr lang="en-US" altLang="zh-CN" dirty="0"/>
              <a:t>stop</a:t>
            </a:r>
            <a:r>
              <a:rPr lang="zh-CN" altLang="en-US" dirty="0"/>
              <a:t>信号从链头开始追赶</a:t>
            </a:r>
            <a:r>
              <a:rPr lang="en-US" altLang="zh-CN" dirty="0"/>
              <a:t>start</a:t>
            </a:r>
            <a:r>
              <a:rPr lang="zh-CN" altLang="en-US" dirty="0"/>
              <a:t>信号，</a:t>
            </a:r>
            <a:endParaRPr lang="en-US" altLang="zh-CN" dirty="0"/>
          </a:p>
          <a:p>
            <a:r>
              <a:rPr lang="zh-CN" altLang="en-US" dirty="0"/>
              <a:t>最终追上时候，下面这个计数器和鉴相器阵列的鉴相结果就反映了追赶了多少个游标延迟。</a:t>
            </a:r>
            <a:endParaRPr lang="en-US" altLang="zh-CN" dirty="0"/>
          </a:p>
          <a:p>
            <a:r>
              <a:rPr lang="en-US" altLang="zh-CN" dirty="0"/>
              <a:t>Start</a:t>
            </a:r>
            <a:r>
              <a:rPr lang="zh-CN" altLang="en-US" dirty="0"/>
              <a:t>单独跑的圈数再加上</a:t>
            </a:r>
            <a:r>
              <a:rPr lang="en-US" altLang="zh-CN" dirty="0"/>
              <a:t>stop</a:t>
            </a:r>
            <a:r>
              <a:rPr lang="zh-CN" altLang="en-US" dirty="0"/>
              <a:t>追赶</a:t>
            </a:r>
            <a:r>
              <a:rPr lang="en-US" altLang="zh-CN" dirty="0"/>
              <a:t>start</a:t>
            </a:r>
            <a:r>
              <a:rPr lang="zh-CN" altLang="en-US" dirty="0"/>
              <a:t>的的游标个数就反映了</a:t>
            </a:r>
            <a:r>
              <a:rPr lang="en-US" altLang="zh-CN" dirty="0"/>
              <a:t>start</a:t>
            </a:r>
            <a:r>
              <a:rPr lang="zh-CN" altLang="en-US" dirty="0"/>
              <a:t>和</a:t>
            </a:r>
            <a:r>
              <a:rPr lang="en-US" altLang="zh-CN" dirty="0"/>
              <a:t>stop</a:t>
            </a:r>
            <a:r>
              <a:rPr lang="zh-CN" altLang="en-US" dirty="0"/>
              <a:t>的时间间隔，这就是量化的过程。</a:t>
            </a:r>
            <a:endParaRPr lang="en-US" altLang="zh-CN" dirty="0"/>
          </a:p>
          <a:p>
            <a:r>
              <a:rPr lang="zh-CN" altLang="en-US" dirty="0"/>
              <a:t>在测了</a:t>
            </a:r>
            <a:r>
              <a:rPr lang="en-US" altLang="zh-CN" dirty="0"/>
              <a:t>TOA</a:t>
            </a:r>
            <a:r>
              <a:rPr lang="zh-CN" altLang="en-US" dirty="0"/>
              <a:t>，也就是信号的到达时间时，</a:t>
            </a:r>
            <a:r>
              <a:rPr lang="en-US" altLang="zh-CN" dirty="0"/>
              <a:t>start</a:t>
            </a:r>
            <a:r>
              <a:rPr lang="zh-CN" altLang="en-US" dirty="0"/>
              <a:t>信号是前沿，</a:t>
            </a:r>
            <a:r>
              <a:rPr lang="en-US" altLang="zh-CN" dirty="0"/>
              <a:t>stop</a:t>
            </a:r>
            <a:r>
              <a:rPr lang="zh-CN" altLang="en-US" dirty="0"/>
              <a:t>信号是</a:t>
            </a:r>
            <a:r>
              <a:rPr lang="en-US" altLang="zh-CN" dirty="0"/>
              <a:t>start</a:t>
            </a:r>
            <a:r>
              <a:rPr lang="zh-CN" altLang="en-US" dirty="0"/>
              <a:t>信号到来之后的第一个时钟上跳沿。</a:t>
            </a:r>
            <a:endParaRPr lang="en-US" altLang="zh-CN" dirty="0"/>
          </a:p>
          <a:p>
            <a:r>
              <a:rPr lang="zh-CN" altLang="en-US" dirty="0"/>
              <a:t>在测</a:t>
            </a:r>
            <a:r>
              <a:rPr lang="en-US" altLang="zh-CN" dirty="0"/>
              <a:t>TOT</a:t>
            </a:r>
            <a:r>
              <a:rPr lang="zh-CN" altLang="en-US" dirty="0"/>
              <a:t>，也就是信号的脉宽时，</a:t>
            </a:r>
            <a:r>
              <a:rPr lang="en-US" altLang="zh-CN" dirty="0"/>
              <a:t>start</a:t>
            </a:r>
            <a:r>
              <a:rPr lang="zh-CN" altLang="en-US" dirty="0"/>
              <a:t>和</a:t>
            </a:r>
            <a:r>
              <a:rPr lang="en-US" altLang="zh-CN" dirty="0"/>
              <a:t>stop</a:t>
            </a:r>
            <a:r>
              <a:rPr lang="zh-CN" altLang="en-US" dirty="0"/>
              <a:t>信号分别是信号的前后沿</a:t>
            </a:r>
            <a:endParaRPr lang="en-US" altLang="zh-CN" dirty="0"/>
          </a:p>
          <a:p>
            <a:r>
              <a:rPr lang="zh-CN" altLang="en-US" dirty="0"/>
              <a:t>因此这一结构可以同时用于</a:t>
            </a:r>
            <a:r>
              <a:rPr lang="en-US" altLang="zh-CN" dirty="0"/>
              <a:t>TOA</a:t>
            </a:r>
            <a:r>
              <a:rPr lang="zh-CN" altLang="en-US" dirty="0"/>
              <a:t>和</a:t>
            </a:r>
            <a:r>
              <a:rPr lang="en-US" altLang="zh-CN" dirty="0"/>
              <a:t>TOT</a:t>
            </a:r>
            <a:r>
              <a:rPr lang="zh-CN" altLang="en-US" dirty="0"/>
              <a:t>的测量</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DLL的目的是产生游标</a:t>
            </a:r>
            <a:r>
              <a:rPr lang="en-US" altLang="zh-CN" dirty="0"/>
              <a:t>TDC</a:t>
            </a:r>
            <a:r>
              <a:rPr lang="zh-CN" altLang="en-US" dirty="0"/>
              <a:t>所需的电压，这里采用两级结构，</a:t>
            </a:r>
            <a:endParaRPr lang="en-US" altLang="zh-CN" dirty="0"/>
          </a:p>
          <a:p>
            <a:r>
              <a:rPr lang="zh-CN" altLang="en-US" dirty="0"/>
              <a:t>第一级是常规</a:t>
            </a:r>
            <a:r>
              <a:rPr lang="en-US" altLang="zh-CN" dirty="0"/>
              <a:t>DLL</a:t>
            </a:r>
            <a:r>
              <a:rPr lang="zh-CN" altLang="en-US" dirty="0"/>
              <a:t>，用来进行时钟分相。将时钟信号与经过</a:t>
            </a:r>
            <a:r>
              <a:rPr lang="en-US" altLang="zh-CN" dirty="0"/>
              <a:t>N</a:t>
            </a:r>
            <a:r>
              <a:rPr lang="zh-CN" altLang="en-US" dirty="0"/>
              <a:t>个延迟单元之后的信号进行鉴相和负反馈，得到一个</a:t>
            </a:r>
            <a:r>
              <a:rPr lang="en-US" altLang="zh-CN" dirty="0"/>
              <a:t>N</a:t>
            </a:r>
            <a:r>
              <a:rPr lang="zh-CN" altLang="en-US" dirty="0"/>
              <a:t>分之一的时钟延迟</a:t>
            </a:r>
            <a:endParaRPr lang="en-US" altLang="zh-CN" dirty="0"/>
          </a:p>
          <a:p>
            <a:r>
              <a:rPr lang="zh-CN" altLang="en-US" dirty="0"/>
              <a:t>再将这个延迟前后的信号分别送入快链和慢链。</a:t>
            </a:r>
            <a:endParaRPr lang="en-US" altLang="zh-CN" dirty="0"/>
          </a:p>
          <a:p>
            <a:r>
              <a:rPr lang="zh-CN" altLang="en-US" dirty="0"/>
              <a:t>其中快链的控制电压接地，始终以最快速度跑，慢链的控制电压由鉴相和电荷泵负反馈得到。</a:t>
            </a:r>
            <a:endParaRPr lang="en-US" altLang="zh-CN" dirty="0"/>
          </a:p>
          <a:p>
            <a:r>
              <a:rPr lang="zh-CN" altLang="en-US" dirty="0"/>
              <a:t>这样就得到了一个快慢链之间时钟周期</a:t>
            </a:r>
            <a:r>
              <a:rPr lang="en-US" altLang="zh-CN" dirty="0"/>
              <a:t>MN</a:t>
            </a:r>
            <a:r>
              <a:rPr lang="zh-CN" altLang="en-US" dirty="0"/>
              <a:t>分之一的延迟差，作为游标的</a:t>
            </a:r>
            <a:r>
              <a:rPr lang="en-US" altLang="zh-CN" dirty="0" err="1"/>
              <a:t>binsize</a:t>
            </a:r>
            <a:endParaRPr lang="en-US" altLang="zh-CN" dirty="0"/>
          </a:p>
          <a:p>
            <a:r>
              <a:rPr lang="zh-CN" altLang="en-US" dirty="0"/>
              <a:t>其中快速链的控制电压直接接地，使其处于最高的速度，减小量化时间和失配，并且只需要输出一个控制电压。</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然后是集成了模拟前端和</a:t>
            </a:r>
            <a:r>
              <a:rPr lang="en-US" altLang="zh-CN" dirty="0"/>
              <a:t>TDC</a:t>
            </a:r>
            <a:r>
              <a:rPr lang="zh-CN" altLang="en-US" dirty="0"/>
              <a:t>功能的阵列型芯片</a:t>
            </a:r>
            <a:endParaRPr lang="en-US" altLang="zh-CN" dirty="0"/>
          </a:p>
          <a:p>
            <a:r>
              <a:rPr lang="zh-CN" altLang="en-US" dirty="0"/>
              <a:t>芯片的通道尺寸与</a:t>
            </a:r>
            <a:r>
              <a:rPr lang="en-US" altLang="zh-CN" dirty="0"/>
              <a:t>LGAD</a:t>
            </a:r>
            <a:r>
              <a:rPr lang="zh-CN" altLang="en-US" dirty="0"/>
              <a:t>的尺寸</a:t>
            </a:r>
            <a:r>
              <a:rPr lang="en-US" altLang="zh-CN" dirty="0"/>
              <a:t>1:1</a:t>
            </a:r>
            <a:r>
              <a:rPr lang="zh-CN" altLang="en-US" dirty="0"/>
              <a:t>对应。</a:t>
            </a:r>
            <a:endParaRPr lang="en-US" altLang="zh-CN" dirty="0"/>
          </a:p>
          <a:p>
            <a:r>
              <a:rPr lang="zh-CN" altLang="en-US" dirty="0"/>
              <a:t>在每个通道内集成了。。。</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接下来介绍测试，首先是模拟前端芯片。</a:t>
            </a:r>
            <a:endParaRPr lang="en-US" altLang="zh-CN" dirty="0"/>
          </a:p>
          <a:p>
            <a:r>
              <a:rPr lang="zh-CN" altLang="en-US" dirty="0"/>
              <a:t>测试信号由信号源产生，经过功分器一分为二，一路经过输入端电路得到具有</a:t>
            </a:r>
            <a:r>
              <a:rPr lang="en-US" altLang="zh-CN" dirty="0"/>
              <a:t>LGAD</a:t>
            </a:r>
            <a:r>
              <a:rPr lang="zh-CN" altLang="en-US" dirty="0"/>
              <a:t>探测器信号特征的测试信号，</a:t>
            </a:r>
            <a:endParaRPr lang="en-US" altLang="zh-CN" dirty="0"/>
          </a:p>
          <a:p>
            <a:r>
              <a:rPr lang="zh-CN" altLang="en-US" dirty="0"/>
              <a:t>另一路送进示波器做触发。</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输入端电路的作用是产生形如</a:t>
            </a:r>
            <a:r>
              <a:rPr lang="en-US" altLang="zh-CN" dirty="0"/>
              <a:t>LGAD</a:t>
            </a:r>
            <a:r>
              <a:rPr lang="zh-CN" altLang="en-US" dirty="0"/>
              <a:t>探测器信号的测试信号信号</a:t>
            </a:r>
          </a:p>
          <a:p>
            <a:r>
              <a:rPr lang="zh-CN" altLang="en-US" dirty="0"/>
              <a:t>方法是将阶跃波形的边沿经过衰减和微分，得到一个电荷量信息确定的脉冲波形</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如图为示波器抓取到的关键波形：第一、第二、第三分别是啥，</a:t>
            </a:r>
            <a:endParaRPr lang="en-US" altLang="zh-CN" dirty="0"/>
          </a:p>
          <a:p>
            <a:r>
              <a:rPr lang="zh-CN" altLang="en-US" dirty="0"/>
              <a:t>甄别器和模拟波形输出的时间精度，在10 fC下都能达到好于</a:t>
            </a:r>
            <a:r>
              <a:rPr lang="en-US" altLang="zh-CN" dirty="0"/>
              <a:t>20ps</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然后是对</a:t>
            </a:r>
            <a:r>
              <a:rPr lang="en-US" altLang="zh-CN" dirty="0"/>
              <a:t>TDC</a:t>
            </a:r>
            <a:r>
              <a:rPr lang="zh-CN" altLang="en-US" dirty="0"/>
              <a:t>的测试，主要包含两项内容</a:t>
            </a:r>
            <a:endParaRPr lang="en-US" altLang="zh-CN" dirty="0"/>
          </a:p>
          <a:p>
            <a:r>
              <a:rPr lang="zh-CN" altLang="en-US" dirty="0"/>
              <a:t>一是码密度测试，提供一路与时钟不同源的测试信号，测试信号就会均匀地落在时钟的各个位置，</a:t>
            </a:r>
            <a:endParaRPr lang="en-US" altLang="zh-CN" dirty="0"/>
          </a:p>
          <a:p>
            <a:r>
              <a:rPr lang="zh-CN" altLang="en-US" dirty="0"/>
              <a:t>统计每个码值出现的频率，就可以反映出其对于</a:t>
            </a:r>
            <a:r>
              <a:rPr lang="en-US" altLang="zh-CN" dirty="0" err="1"/>
              <a:t>binsize</a:t>
            </a:r>
            <a:r>
              <a:rPr lang="zh-CN" altLang="en-US" dirty="0"/>
              <a:t>的宽度，进而计算出非线性。</a:t>
            </a:r>
            <a:endParaRPr lang="en-US" altLang="zh-CN" dirty="0"/>
          </a:p>
          <a:p>
            <a:r>
              <a:rPr lang="zh-CN" altLang="en-US" dirty="0"/>
              <a:t>时间戳精度测试则是提供与时钟同源的固定相位的测试信号，多次测量求标准差计算</a:t>
            </a:r>
            <a:r>
              <a:rPr lang="en-US" altLang="zh-CN" dirty="0"/>
              <a:t>TDC</a:t>
            </a:r>
            <a:r>
              <a:rPr lang="zh-CN" altLang="en-US" dirty="0"/>
              <a:t>在各个位置处的时间精度</a:t>
            </a:r>
          </a:p>
        </p:txBody>
      </p:sp>
      <p:sp>
        <p:nvSpPr>
          <p:cNvPr id="4" name="灯片编号占位符 3"/>
          <p:cNvSpPr>
            <a:spLocks noGrp="1"/>
          </p:cNvSpPr>
          <p:nvPr>
            <p:ph type="sldNum" sz="quarter" idx="5"/>
          </p:nvPr>
        </p:nvSpPr>
        <p:spPr/>
        <p:txBody>
          <a:bodyPr/>
          <a:lstStyle/>
          <a:p>
            <a:fld id="{252E9E2E-3EBC-43D3-B32C-9DE03728691F}" type="slidenum">
              <a:rPr lang="zh-CN" altLang="en-US" smtClean="0"/>
              <a:t>20</a:t>
            </a:fld>
            <a:endParaRPr lang="zh-CN" altLang="en-US"/>
          </a:p>
        </p:txBody>
      </p:sp>
    </p:spTree>
    <p:extLst>
      <p:ext uri="{BB962C8B-B14F-4D97-AF65-F5344CB8AC3E}">
        <p14:creationId xmlns:p14="http://schemas.microsoft.com/office/powerpoint/2010/main" val="74655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68、接下来是TDC的测试。照片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我的报告主要包含这些内容，首先是</a:t>
            </a:r>
            <a:r>
              <a:rPr lang="en-US" altLang="zh-CN" dirty="0"/>
              <a:t>LGAD</a:t>
            </a:r>
            <a:r>
              <a:rPr lang="zh-CN" altLang="en-US" dirty="0"/>
              <a:t>读出电子学的研究背景，然后是我们所进行的用于</a:t>
            </a:r>
            <a:r>
              <a:rPr lang="en-US" altLang="zh-CN" dirty="0"/>
              <a:t>…</a:t>
            </a:r>
            <a:r>
              <a:rPr lang="zh-CN" altLang="en-US" dirty="0"/>
              <a:t>，主要包括模拟前端电路的设计和</a:t>
            </a:r>
            <a:r>
              <a:rPr lang="en-US" altLang="zh-CN" dirty="0"/>
              <a:t>TDC</a:t>
            </a:r>
            <a:r>
              <a:rPr lang="zh-CN" altLang="en-US" dirty="0"/>
              <a:t>的设计，</a:t>
            </a:r>
            <a:endParaRPr lang="en-US" altLang="zh-CN" dirty="0"/>
          </a:p>
          <a:p>
            <a:r>
              <a:rPr lang="zh-CN" altLang="en-US" dirty="0"/>
              <a:t>以及流片之后的测试和测试结果。</a:t>
            </a:r>
          </a:p>
        </p:txBody>
      </p:sp>
      <p:sp>
        <p:nvSpPr>
          <p:cNvPr id="4" name="灯片编号占位符 3"/>
          <p:cNvSpPr>
            <a:spLocks noGrp="1"/>
          </p:cNvSpPr>
          <p:nvPr>
            <p:ph type="sldNum" sz="quarter" idx="5"/>
          </p:nvPr>
        </p:nvSpPr>
        <p:spPr/>
        <p:txBody>
          <a:bodyPr/>
          <a:lstStyle/>
          <a:p>
            <a:fld id="{252E9E2E-3EBC-43D3-B32C-9DE03728691F}" type="slidenum">
              <a:rPr lang="zh-CN" altLang="en-US" smtClean="0"/>
              <a:t>2</a:t>
            </a:fld>
            <a:endParaRPr lang="zh-CN" altLang="en-US"/>
          </a:p>
        </p:txBody>
      </p:sp>
    </p:spTree>
    <p:extLst>
      <p:ext uri="{BB962C8B-B14F-4D97-AF65-F5344CB8AC3E}">
        <p14:creationId xmlns:p14="http://schemas.microsoft.com/office/powerpoint/2010/main" val="2563977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左图体现了各个码值的出现概率，</a:t>
            </a:r>
            <a:r>
              <a:rPr lang="en-US" altLang="zh-CN" dirty="0"/>
              <a:t>TDC</a:t>
            </a:r>
            <a:r>
              <a:rPr lang="zh-CN" altLang="en-US" dirty="0"/>
              <a:t>的平均</a:t>
            </a:r>
            <a:r>
              <a:rPr lang="en-US" altLang="zh-CN" dirty="0" err="1"/>
              <a:t>binsize</a:t>
            </a:r>
            <a:r>
              <a:rPr lang="zh-CN" altLang="en-US" dirty="0"/>
              <a:t>可低至</a:t>
            </a:r>
            <a:r>
              <a:rPr lang="en-US" altLang="zh-CN" dirty="0"/>
              <a:t>20ps</a:t>
            </a:r>
            <a:r>
              <a:rPr lang="zh-CN" altLang="en-US" dirty="0"/>
              <a:t>以下。</a:t>
            </a:r>
            <a:endParaRPr lang="en-US" altLang="zh-CN" dirty="0"/>
          </a:p>
          <a:p>
            <a:r>
              <a:rPr lang="zh-CN" altLang="en-US" dirty="0"/>
              <a:t>差分非线性在</a:t>
            </a:r>
            <a:r>
              <a:rPr lang="en-US" altLang="zh-CN" dirty="0"/>
              <a:t>…,</a:t>
            </a:r>
            <a:r>
              <a:rPr lang="zh-CN" altLang="en-US" dirty="0"/>
              <a:t>积分非线性</a:t>
            </a:r>
            <a:r>
              <a:rPr lang="en-US" altLang="zh-CN" dirty="0"/>
              <a:t>…</a:t>
            </a:r>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接下来是时间精度测试，在</a:t>
            </a:r>
            <a:r>
              <a:rPr lang="en-US" altLang="zh-CN" dirty="0"/>
              <a:t>TDC</a:t>
            </a:r>
            <a:r>
              <a:rPr lang="zh-CN" altLang="en-US" dirty="0"/>
              <a:t>的量程中时间精度好于</a:t>
            </a:r>
            <a:r>
              <a:rPr lang="en-US" altLang="zh-CN" dirty="0"/>
              <a:t>10ps,</a:t>
            </a:r>
            <a:r>
              <a:rPr lang="zh-CN" altLang="en-US" dirty="0"/>
              <a:t>右图是某一次数据的分布</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最后是功能集成的5x5原型芯片测试，测试内容与前面两个芯片相似</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使用内部测试电荷并挂载4 pF寄生电容，</a:t>
            </a:r>
            <a:r>
              <a:rPr lang="en-US" altLang="zh-CN" dirty="0"/>
              <a:t>5</a:t>
            </a:r>
            <a:r>
              <a:rPr lang="zh-CN" altLang="en-US" dirty="0"/>
              <a:t>个共源共栅极通道，</a:t>
            </a:r>
            <a:r>
              <a:rPr lang="en-US" altLang="zh-CN" dirty="0"/>
              <a:t>20</a:t>
            </a:r>
            <a:r>
              <a:rPr lang="zh-CN" altLang="en-US" dirty="0"/>
              <a:t>个共源极通道，时间精度测试结果如图</a:t>
            </a:r>
          </a:p>
          <a:p>
            <a:r>
              <a:rPr lang="zh-CN" altLang="en-US" dirty="0"/>
              <a:t>所有通道在</a:t>
            </a:r>
            <a:r>
              <a:rPr lang="en-US" altLang="zh-CN" dirty="0"/>
              <a:t>10 </a:t>
            </a:r>
            <a:r>
              <a:rPr lang="en-US" altLang="zh-CN" dirty="0" err="1"/>
              <a:t>fC</a:t>
            </a:r>
            <a:r>
              <a:rPr lang="zh-CN" altLang="en-US" dirty="0"/>
              <a:t>下的时间精度好于</a:t>
            </a:r>
            <a:r>
              <a:rPr lang="en-US" altLang="zh-CN" dirty="0"/>
              <a:t>20 </a:t>
            </a:r>
            <a:r>
              <a:rPr lang="en-US" altLang="zh-CN" dirty="0" err="1"/>
              <a:t>ps</a:t>
            </a:r>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然后是功耗测试，全芯片的静态电流。。。</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2E9E2E-3EBC-43D3-B32C-9DE03728691F}" type="slidenum">
              <a:rPr lang="zh-CN" altLang="en-US" smtClean="0"/>
              <a:t>27</a:t>
            </a:fld>
            <a:endParaRPr lang="zh-CN" altLang="en-US"/>
          </a:p>
        </p:txBody>
      </p:sp>
    </p:spTree>
    <p:extLst>
      <p:ext uri="{BB962C8B-B14F-4D97-AF65-F5344CB8AC3E}">
        <p14:creationId xmlns:p14="http://schemas.microsoft.com/office/powerpoint/2010/main" val="149115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48、工艺角下控制电压和延迟的关系</a:t>
            </a:r>
          </a:p>
        </p:txBody>
      </p:sp>
    </p:spTree>
    <p:extLst>
      <p:ext uri="{BB962C8B-B14F-4D97-AF65-F5344CB8AC3E}">
        <p14:creationId xmlns:p14="http://schemas.microsoft.com/office/powerpoint/2010/main" val="407656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新问题的解决方案：参考电路、电源驱动器。。。宽长比成比例，源极电压相同，电流成比例，实现可控可调</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作为电源需要较低的输出阻抗。。。三种xxx，可以详细一点说（误差放大器、NMOS压降、电容、堆积）</a:t>
            </a:r>
          </a:p>
          <a:p>
            <a:r>
              <a:rPr lang="zh-CN" altLang="en-US"/>
              <a:t>第一种：误差放大器、</a:t>
            </a:r>
            <a:r>
              <a:rPr lang="en-US" altLang="zh-CN"/>
              <a:t>NMOS</a:t>
            </a:r>
            <a:r>
              <a:rPr lang="zh-CN" altLang="en-US"/>
              <a:t>输出，栅源压降大，需要</a:t>
            </a:r>
            <a:r>
              <a:rPr lang="en-US" altLang="zh-CN"/>
              <a:t>3.3V</a:t>
            </a:r>
            <a:r>
              <a:rPr lang="zh-CN" altLang="en-US"/>
              <a:t>运放</a:t>
            </a:r>
          </a:p>
          <a:p>
            <a:r>
              <a:rPr lang="zh-CN" altLang="en-US"/>
              <a:t>第二种：与第一种类似，</a:t>
            </a:r>
            <a:r>
              <a:rPr lang="en-US" altLang="zh-CN"/>
              <a:t>PMOS</a:t>
            </a:r>
            <a:r>
              <a:rPr lang="zh-CN" altLang="en-US"/>
              <a:t>输出，不再需要</a:t>
            </a:r>
            <a:r>
              <a:rPr lang="en-US" altLang="zh-CN"/>
              <a:t>3.3V</a:t>
            </a:r>
            <a:r>
              <a:rPr lang="zh-CN" altLang="en-US"/>
              <a:t>运放，通过电容保证稳定性和低阻抗</a:t>
            </a:r>
          </a:p>
          <a:p>
            <a:r>
              <a:rPr lang="zh-CN" altLang="en-US"/>
              <a:t>第三章：不需要</a:t>
            </a:r>
            <a:r>
              <a:rPr lang="en-US" altLang="zh-CN"/>
              <a:t>xxx</a:t>
            </a:r>
            <a:r>
              <a:rPr lang="zh-CN" altLang="en-US"/>
              <a:t>，低频、高频、堆积</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综合考虑选择第二种</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首先介绍背景</a:t>
            </a:r>
            <a:endParaRPr lang="en-US" altLang="zh-CN" dirty="0"/>
          </a:p>
          <a:p>
            <a:r>
              <a:rPr lang="en-US" altLang="zh-CN" dirty="0"/>
              <a:t>LHC</a:t>
            </a:r>
            <a:r>
              <a:rPr lang="zh-CN" altLang="en-US" dirty="0"/>
              <a:t>，大型强子对撞机，是目前最大的加速器装置。近些年</a:t>
            </a:r>
            <a:r>
              <a:rPr lang="en-US" altLang="zh-CN" dirty="0"/>
              <a:t>LHC</a:t>
            </a:r>
            <a:r>
              <a:rPr lang="zh-CN" altLang="en-US" dirty="0"/>
              <a:t>计划通过一些列升级提升其亮度，使其能够更加有效地进行粒子物理实验。但是亮度升级的同时会带来大量的无效对撞事例，称为堆积背景事例，这些使得物理过程的重建变得困难。</a:t>
            </a:r>
            <a:endParaRPr lang="en-US" altLang="zh-CN" dirty="0"/>
          </a:p>
          <a:p>
            <a:r>
              <a:rPr lang="zh-CN" altLang="en-US" dirty="0"/>
              <a:t>为了有效应对堆积带来的挑战，可以利用高精度的时间与空间信息，增强对不同粒子的区分能力，使事例重建更加准确。</a:t>
            </a:r>
            <a:endParaRPr lang="en-US" altLang="zh-CN" dirty="0"/>
          </a:p>
          <a:p>
            <a:r>
              <a:rPr lang="zh-CN" altLang="en-US" dirty="0"/>
              <a:t>在这一背景下，基于低增益雪崩探测器，即</a:t>
            </a:r>
            <a:r>
              <a:rPr lang="en-US" altLang="zh-CN" dirty="0"/>
              <a:t>LGAD</a:t>
            </a:r>
            <a:r>
              <a:rPr lang="zh-CN" altLang="en-US" dirty="0"/>
              <a:t>，的粒子探测器技术被提出，目前</a:t>
            </a:r>
            <a:r>
              <a:rPr lang="en-US" altLang="zh-CN" dirty="0"/>
              <a:t>LHC</a:t>
            </a:r>
            <a:r>
              <a:rPr lang="zh-CN" altLang="en-US" dirty="0"/>
              <a:t>中的</a:t>
            </a:r>
            <a:r>
              <a:rPr lang="en-US" altLang="zh-CN" dirty="0"/>
              <a:t>ATLAS</a:t>
            </a:r>
            <a:r>
              <a:rPr lang="zh-CN" altLang="en-US" dirty="0"/>
              <a:t>和</a:t>
            </a:r>
            <a:r>
              <a:rPr lang="en-US" altLang="zh-CN" dirty="0"/>
              <a:t>CMS</a:t>
            </a:r>
            <a:r>
              <a:rPr lang="zh-CN" altLang="en-US" dirty="0"/>
              <a:t>正在推进相关的研究</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使用内部供电电源后可以稳定工作点，三种工作点相同，分别代表xxx，可以反映xxx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结果如图，可见双管的增益和时间精度优势</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首先是甄别技术，最基础的是方法是前沿甄别，即将波形与固定的阈值做比较，得到带有时间信息的方波。该方法结构简单可靠，但是甄别的时间会随信号幅度发生变化，称为</a:t>
            </a:r>
            <a:r>
              <a:rPr lang="en-US" altLang="zh-CN"/>
              <a:t>time walk</a:t>
            </a:r>
            <a:r>
              <a:rPr lang="zh-CN" altLang="en-US"/>
              <a:t>，也就是时幅游走效应。通过幅度信息可以对时幅游走进行有效的修正。而对于仅在幅度上变化而形状一致的波形，可以通过波形的过阈时间即</a:t>
            </a:r>
            <a:r>
              <a:rPr lang="en-US" altLang="zh-CN"/>
              <a:t>TOT</a:t>
            </a:r>
            <a:r>
              <a:rPr lang="zh-CN" altLang="en-US"/>
              <a:t>，也就是甄别后的方波脉宽对时幅游走进行修正。</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27、这是xxx，CMD下降沿产生幅度为vtest的负向阶跃，会有xxx的电荷进入到前放。。此外单独测试中缺少LGAD电容，而电容是影响时间精度的重要参数，使用C2代替</a:t>
            </a:r>
          </a:p>
        </p:txBody>
      </p:sp>
    </p:spTree>
    <p:extLst>
      <p:ext uri="{BB962C8B-B14F-4D97-AF65-F5344CB8AC3E}">
        <p14:creationId xmlns:p14="http://schemas.microsoft.com/office/powerpoint/2010/main" val="2693167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电荷量变化，各个量趋势符合预期，满足修正需求</a:t>
            </a:r>
          </a:p>
        </p:txBody>
      </p:sp>
    </p:spTree>
    <p:extLst>
      <p:ext uri="{BB962C8B-B14F-4D97-AF65-F5344CB8AC3E}">
        <p14:creationId xmlns:p14="http://schemas.microsoft.com/office/powerpoint/2010/main" val="3716353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74、时幅游走修正，方法：使用不同的输入电荷获得（TOT，TOA）散点图，通过拟合获得其对应关系曲线，可实现修正。如图，共源共栅极方案下TOT、TOA曲线平滑，修正效果良好，且计入TOT抖动后精度仍然较好</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74、时幅游走修正，方法：使用不同的输入电荷获得（TOT，TOA）散点图，通过拟合获得其对应关系曲线，可实现修正。如图，共源共栅极方案下TOT、TOA曲线平滑，修正效果良好，且计入TOT抖动后精度仍然较好</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48、工艺角下控制电压和延迟的关系</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LHC</a:t>
            </a:r>
            <a:r>
              <a:rPr lang="zh-CN" altLang="en-US" dirty="0"/>
              <a:t>上的</a:t>
            </a:r>
            <a:r>
              <a:rPr lang="en-US" altLang="zh-CN" dirty="0"/>
              <a:t>ATLAS</a:t>
            </a:r>
            <a:r>
              <a:rPr lang="zh-CN" altLang="en-US" dirty="0"/>
              <a:t>计划使用</a:t>
            </a:r>
            <a:r>
              <a:rPr lang="en-US" altLang="zh-CN" dirty="0"/>
              <a:t>LGAD</a:t>
            </a:r>
            <a:r>
              <a:rPr lang="zh-CN" altLang="en-US" dirty="0"/>
              <a:t>探测器，构建高粒度时间探测器项目</a:t>
            </a:r>
            <a:endParaRPr lang="en-US" altLang="zh-CN" dirty="0"/>
          </a:p>
          <a:p>
            <a:r>
              <a:rPr lang="zh-CN" altLang="en-US" dirty="0"/>
              <a:t>如左图所示，在对撞点前后各设置了一个半径</a:t>
            </a:r>
            <a:r>
              <a:rPr lang="en-US" altLang="zh-CN" dirty="0"/>
              <a:t>660mm</a:t>
            </a:r>
            <a:r>
              <a:rPr lang="zh-CN" altLang="en-US" dirty="0"/>
              <a:t>的圆盘用于密布大量的（</a:t>
            </a:r>
            <a:r>
              <a:rPr lang="en-US" altLang="zh-CN" dirty="0"/>
              <a:t>3.6M</a:t>
            </a:r>
            <a:r>
              <a:rPr lang="zh-CN" altLang="en-US" dirty="0"/>
              <a:t>）</a:t>
            </a:r>
            <a:r>
              <a:rPr lang="en-US" altLang="zh-CN" dirty="0"/>
              <a:t>LGAD</a:t>
            </a:r>
            <a:r>
              <a:rPr lang="zh-CN" altLang="en-US" dirty="0"/>
              <a:t>探测器通道，实现</a:t>
            </a:r>
            <a:r>
              <a:rPr lang="en-US" altLang="zh-CN" dirty="0"/>
              <a:t>1.3×1.3mm2</a:t>
            </a:r>
            <a:r>
              <a:rPr lang="zh-CN" altLang="en-US" dirty="0"/>
              <a:t>尺寸的空间分辨，并实现</a:t>
            </a:r>
            <a:r>
              <a:rPr lang="en-US" altLang="zh-CN" dirty="0"/>
              <a:t>50 </a:t>
            </a:r>
            <a:r>
              <a:rPr lang="en-US" altLang="zh-CN" dirty="0" err="1"/>
              <a:t>ps</a:t>
            </a:r>
            <a:r>
              <a:rPr lang="zh-CN" altLang="en-US" dirty="0"/>
              <a:t>水平的时间精度</a:t>
            </a:r>
            <a:endParaRPr lang="en-US" altLang="zh-CN" dirty="0"/>
          </a:p>
          <a:p>
            <a:r>
              <a:rPr lang="zh-CN" altLang="en-US" dirty="0"/>
              <a:t>对于电子学，需要达到好于</a:t>
            </a:r>
            <a:r>
              <a:rPr lang="en-US" altLang="zh-CN" dirty="0"/>
              <a:t>25ps</a:t>
            </a:r>
            <a:r>
              <a:rPr lang="zh-CN" altLang="en-US" dirty="0"/>
              <a:t>的时间精度</a:t>
            </a:r>
            <a:endParaRPr lang="en-US" altLang="zh-CN" dirty="0"/>
          </a:p>
          <a:p>
            <a:r>
              <a:rPr lang="zh-CN" altLang="en-US" dirty="0"/>
              <a:t>这是目前稳定运行的大型物理实验中的最高的时间精度，但这一时间精度基本是通过较大信号幅度的探测器完成的，比如</a:t>
            </a:r>
            <a:r>
              <a:rPr lang="en-US" altLang="zh-CN" dirty="0"/>
              <a:t>MRPC</a:t>
            </a:r>
            <a:r>
              <a:rPr lang="zh-CN" altLang="en-US" dirty="0"/>
              <a:t>探测器信号幅度在百飞库量级，且对颗粒度没有过高的要求。</a:t>
            </a:r>
            <a:endParaRPr lang="en-US" altLang="zh-CN" dirty="0"/>
          </a:p>
          <a:p>
            <a:r>
              <a:rPr lang="en-US" altLang="zh-CN" dirty="0"/>
              <a:t>LGAD</a:t>
            </a:r>
            <a:r>
              <a:rPr lang="zh-CN" altLang="en-US" dirty="0"/>
              <a:t>探测器一方面信号幅度更小，另一方面应用场景具有极高的颗粒度和通道数，因此对于电子学的高时间精度读出是更大的挑战</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252E9E2E-3EBC-43D3-B32C-9DE03728691F}" type="slidenum">
              <a:rPr lang="zh-CN" altLang="en-US" smtClean="0"/>
              <a:t>4</a:t>
            </a:fld>
            <a:endParaRPr lang="zh-CN" altLang="en-US"/>
          </a:p>
        </p:txBody>
      </p:sp>
    </p:spTree>
    <p:extLst>
      <p:ext uri="{BB962C8B-B14F-4D97-AF65-F5344CB8AC3E}">
        <p14:creationId xmlns:p14="http://schemas.microsoft.com/office/powerpoint/2010/main" val="61403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基本结构是一个PN结，在PN交界处存在一个高掺杂的P型增益区，其工作时需要施加反向的高压偏置，使PN的耗尽区扩散。由于耗尽区中几乎没有载流子，因此其本底电流非常小，并存在一个较小的寄生电容。当被测粒子击中探测器时，在耗尽区沉积能量产生电子空穴对，形成初级电离信号，随后电子撞击</a:t>
            </a:r>
            <a:r>
              <a:rPr lang="en-US" altLang="zh-CN"/>
              <a:t>P</a:t>
            </a:r>
            <a:r>
              <a:rPr lang="zh-CN" altLang="en-US"/>
              <a:t>型高掺杂区，产生雪崩电离增强信号幅度。其输出信号是高速电流脉冲，宽度在</a:t>
            </a:r>
            <a:r>
              <a:rPr lang="en-US" altLang="zh-CN"/>
              <a:t>1ns</a:t>
            </a:r>
            <a:r>
              <a:rPr lang="zh-CN" altLang="en-US"/>
              <a:t>量级，使用初期的典型电荷量约为</a:t>
            </a:r>
            <a:r>
              <a:rPr lang="en-US" altLang="zh-CN"/>
              <a:t>10 fC</a:t>
            </a:r>
            <a:r>
              <a:rPr lang="zh-CN" altLang="en-US"/>
              <a:t>，并会随着受到的总辐照剂量增加而逐渐下降。而探测器电容是影响信号电压幅度的另一个重要参数，对于</a:t>
            </a:r>
            <a:r>
              <a:rPr lang="en-US" altLang="zh-CN"/>
              <a:t>1.3</a:t>
            </a:r>
            <a:r>
              <a:rPr lang="zh-CN" altLang="en-US"/>
              <a:t>×</a:t>
            </a:r>
            <a:r>
              <a:rPr lang="en-US" altLang="zh-CN"/>
              <a:t>1.3</a:t>
            </a:r>
            <a:r>
              <a:rPr lang="zh-CN" altLang="en-US"/>
              <a:t>的</a:t>
            </a:r>
            <a:r>
              <a:rPr lang="en-US" altLang="zh-CN"/>
              <a:t>LGAD</a:t>
            </a:r>
            <a:r>
              <a:rPr lang="zh-CN" altLang="en-US"/>
              <a:t>，其探测器电容的典型值约为</a:t>
            </a:r>
            <a:r>
              <a:rPr lang="en-US" altLang="zh-CN"/>
              <a:t>4pF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7、本文的研究内容是。。。并实现以下目标：</a:t>
            </a:r>
          </a:p>
          <a:p>
            <a:r>
              <a:rPr lang="en-US" altLang="zh-CN"/>
              <a:t>1 </a:t>
            </a:r>
            <a:r>
              <a:rPr lang="zh-CN" altLang="en-US"/>
              <a:t>未来的实际应用中，</a:t>
            </a:r>
            <a:r>
              <a:rPr lang="en-US" altLang="zh-CN"/>
              <a:t>ASIC</a:t>
            </a:r>
            <a:r>
              <a:rPr lang="zh-CN" altLang="en-US"/>
              <a:t>与</a:t>
            </a:r>
            <a:r>
              <a:rPr lang="en-US" altLang="zh-CN"/>
              <a:t>LGAD</a:t>
            </a:r>
            <a:r>
              <a:rPr lang="zh-CN" altLang="en-US"/>
              <a:t>将以图中所示的的</a:t>
            </a:r>
            <a:r>
              <a:rPr lang="en-US" altLang="zh-CN"/>
              <a:t>bump bonding</a:t>
            </a:r>
            <a:r>
              <a:rPr lang="zh-CN" altLang="en-US"/>
              <a:t>方式紧密键合，实现信号的读出，因此需要设计单元几何尺寸与</a:t>
            </a:r>
            <a:r>
              <a:rPr lang="en-US" altLang="zh-CN"/>
              <a:t>LGAD 1</a:t>
            </a:r>
            <a:r>
              <a:rPr lang="zh-CN" altLang="en-US"/>
              <a:t>：</a:t>
            </a:r>
            <a:r>
              <a:rPr lang="en-US" altLang="zh-CN"/>
              <a:t>1</a:t>
            </a:r>
            <a:r>
              <a:rPr lang="zh-CN" altLang="en-US"/>
              <a:t>对应的阵列型原型</a:t>
            </a:r>
            <a:r>
              <a:rPr lang="en-US" altLang="zh-CN"/>
              <a:t>ASIC</a:t>
            </a:r>
            <a:r>
              <a:rPr lang="zh-CN" altLang="en-US"/>
              <a:t>，为未来的实际应用积累阵列型</a:t>
            </a:r>
            <a:r>
              <a:rPr lang="en-US" altLang="zh-CN"/>
              <a:t>ASIC</a:t>
            </a:r>
            <a:r>
              <a:rPr lang="zh-CN" altLang="en-US"/>
              <a:t>的设计经验</a:t>
            </a:r>
          </a:p>
          <a:p>
            <a:r>
              <a:rPr lang="en-US" altLang="zh-CN"/>
              <a:t>2 ASIC</a:t>
            </a:r>
            <a:r>
              <a:rPr lang="zh-CN" altLang="en-US"/>
              <a:t>与探测器以</a:t>
            </a:r>
            <a:r>
              <a:rPr lang="en-US" altLang="zh-CN"/>
              <a:t>bump bonding</a:t>
            </a:r>
            <a:r>
              <a:rPr lang="zh-CN" altLang="en-US"/>
              <a:t>方式连接时，</a:t>
            </a:r>
            <a:r>
              <a:rPr lang="en-US" altLang="zh-CN"/>
              <a:t>ASIC</a:t>
            </a:r>
            <a:r>
              <a:rPr lang="zh-CN" altLang="en-US"/>
              <a:t>也将需要为</a:t>
            </a:r>
            <a:r>
              <a:rPr lang="en-US" altLang="zh-CN"/>
              <a:t>LGAD</a:t>
            </a:r>
            <a:r>
              <a:rPr lang="zh-CN" altLang="en-US"/>
              <a:t>提供其正极偏置，接受其输出的信号并处理。</a:t>
            </a:r>
          </a:p>
          <a:p>
            <a:r>
              <a:rPr lang="en-US" altLang="zh-CN"/>
              <a:t>3 </a:t>
            </a:r>
            <a:r>
              <a:rPr lang="zh-CN" altLang="en-US"/>
              <a:t>对于</a:t>
            </a:r>
            <a:r>
              <a:rPr lang="en-US" altLang="zh-CN"/>
              <a:t>LGAD</a:t>
            </a:r>
            <a:r>
              <a:rPr lang="zh-CN" altLang="en-US"/>
              <a:t>输出的微弱信号，需要实现高精度的时间测量。根据物理实验对时间精度的要求，经过与</a:t>
            </a:r>
            <a:r>
              <a:rPr lang="en-US" altLang="zh-CN"/>
              <a:t>LGAD</a:t>
            </a:r>
            <a:r>
              <a:rPr lang="zh-CN" altLang="en-US"/>
              <a:t>研究团队讨论，预期需要实现在</a:t>
            </a:r>
            <a:r>
              <a:rPr lang="en-US" altLang="zh-CN"/>
              <a:t>4pF</a:t>
            </a:r>
            <a:r>
              <a:rPr lang="zh-CN" altLang="en-US"/>
              <a:t>的探测器电容下，对</a:t>
            </a:r>
            <a:r>
              <a:rPr lang="en-US" altLang="zh-CN"/>
              <a:t>10 fC</a:t>
            </a:r>
            <a:r>
              <a:rPr lang="zh-CN" altLang="en-US"/>
              <a:t>的信号达到好于</a:t>
            </a:r>
            <a:r>
              <a:rPr lang="en-US" altLang="zh-CN"/>
              <a:t>25 ps</a:t>
            </a:r>
            <a:r>
              <a:rPr lang="zh-CN" altLang="en-US"/>
              <a:t>的时间精度。</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根据LGAD的特点和应用需求，得出如下的关键设计指标，</a:t>
            </a:r>
            <a:endParaRPr lang="en-US" altLang="zh-CN" dirty="0"/>
          </a:p>
          <a:p>
            <a:r>
              <a:rPr lang="zh-CN" altLang="en-US" dirty="0"/>
              <a:t>需要在有限的功耗下对于微小的信号实现高精度的时间测量。</a:t>
            </a:r>
            <a:endParaRPr lang="en-US" altLang="zh-CN" dirty="0"/>
          </a:p>
          <a:p>
            <a:r>
              <a:rPr lang="zh-CN" altLang="en-US" dirty="0"/>
              <a:t>其中单个通道的平均功耗不超过4 mW，并实现在</a:t>
            </a:r>
            <a:r>
              <a:rPr lang="en-US" altLang="zh-CN" dirty="0"/>
              <a:t>10 </a:t>
            </a:r>
            <a:r>
              <a:rPr lang="en-US" altLang="zh-CN" dirty="0" err="1"/>
              <a:t>fC</a:t>
            </a:r>
            <a:r>
              <a:rPr lang="zh-CN" altLang="en-US" dirty="0"/>
              <a:t>的输入信号下好于</a:t>
            </a:r>
            <a:r>
              <a:rPr lang="en-US" altLang="zh-CN" dirty="0"/>
              <a:t>25 </a:t>
            </a:r>
            <a:r>
              <a:rPr lang="en-US" altLang="zh-CN" dirty="0" err="1"/>
              <a:t>ps</a:t>
            </a:r>
            <a:r>
              <a:rPr lang="zh-CN" altLang="en-US" dirty="0"/>
              <a:t>的时间精度</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根据放大甄别加时间测量的技术路线，</a:t>
            </a:r>
            <a:endParaRPr lang="en-US" altLang="zh-CN" dirty="0"/>
          </a:p>
          <a:p>
            <a:r>
              <a:rPr lang="zh-CN" altLang="en-US" dirty="0"/>
              <a:t>整体结构如图，分为两部分。。。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均需要相应的验证芯片用于验证各部分的功能与性能</a:t>
            </a:r>
          </a:p>
          <a:p>
            <a:r>
              <a:rPr lang="zh-CN" altLang="en-US" dirty="0"/>
              <a:t>接下来会介绍各个核心功能单元的结构</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首先是前置放大器，由于待测信号电荷量很小，因此低噪声的前放对系统的时间精度非常重要。</a:t>
            </a:r>
            <a:endParaRPr lang="en-US" altLang="zh-CN" dirty="0"/>
          </a:p>
          <a:p>
            <a:r>
              <a:rPr lang="zh-CN" altLang="en-US" dirty="0"/>
              <a:t>在这里采用采用单端结构，这种结构</a:t>
            </a:r>
            <a:r>
              <a:rPr lang="en-US" altLang="zh-CN" dirty="0"/>
              <a:t>…</a:t>
            </a:r>
          </a:p>
          <a:p>
            <a:r>
              <a:rPr lang="zh-CN" altLang="en-US" dirty="0"/>
              <a:t>为了提高信噪比，采用双管输入的结构，这里列出来单管和双管结果的信噪比公式，可以看到，</a:t>
            </a:r>
            <a:endParaRPr lang="en-US" altLang="zh-CN" dirty="0"/>
          </a:p>
          <a:p>
            <a:r>
              <a:rPr lang="zh-CN" altLang="en-US" dirty="0"/>
              <a:t>在双管结构中，</a:t>
            </a:r>
            <a:r>
              <a:rPr lang="en-US" altLang="zh-CN" dirty="0"/>
              <a:t>P</a:t>
            </a:r>
            <a:r>
              <a:rPr lang="zh-CN" altLang="en-US" dirty="0"/>
              <a:t>管和</a:t>
            </a:r>
            <a:r>
              <a:rPr lang="en-US" altLang="zh-CN" dirty="0"/>
              <a:t>N</a:t>
            </a:r>
            <a:r>
              <a:rPr lang="zh-CN" altLang="en-US" dirty="0"/>
              <a:t>管的跨导都位于分子上，有利于提高信噪比。</a:t>
            </a:r>
            <a:endParaRPr lang="en-US" altLang="zh-CN" dirty="0"/>
          </a:p>
          <a:p>
            <a:r>
              <a:rPr lang="zh-CN" altLang="en-US" dirty="0"/>
              <a:t>但这种结构的工作电流是由</a:t>
            </a:r>
            <a:r>
              <a:rPr lang="en-US" altLang="zh-CN" dirty="0"/>
              <a:t>PVT</a:t>
            </a:r>
            <a:r>
              <a:rPr lang="zh-CN" altLang="en-US" dirty="0"/>
              <a:t>决定的，需要设法控制</a:t>
            </a:r>
            <a:r>
              <a:rPr lang="en-US" altLang="zh-CN" dirty="0"/>
              <a:t>…</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051" name="Picture 10" descr="2"/>
          <p:cNvPicPr>
            <a:picLocks noChangeAspect="1"/>
          </p:cNvPicPr>
          <p:nvPr/>
        </p:nvPicPr>
        <p:blipFill>
          <a:blip r:embed="rId2"/>
          <a:stretch>
            <a:fillRect/>
          </a:stretch>
        </p:blipFill>
        <p:spPr>
          <a:xfrm>
            <a:off x="0" y="0"/>
            <a:ext cx="12192000" cy="6859588"/>
          </a:xfrm>
          <a:prstGeom prst="rect">
            <a:avLst/>
          </a:prstGeom>
          <a:noFill/>
          <a:ln w="9525">
            <a:noFill/>
          </a:ln>
        </p:spPr>
      </p:pic>
      <p:sp>
        <p:nvSpPr>
          <p:cNvPr id="2" name="标题 1"/>
          <p:cNvSpPr>
            <a:spLocks noGrp="1"/>
          </p:cNvSpPr>
          <p:nvPr>
            <p:ph type="ctrTitle"/>
          </p:nvPr>
        </p:nvSpPr>
        <p:spPr>
          <a:xfrm>
            <a:off x="914400" y="2130427"/>
            <a:ext cx="10363200" cy="1470025"/>
          </a:xfrm>
        </p:spPr>
        <p:txBody>
          <a:bodyPr/>
          <a:lstStyle>
            <a:lvl1pPr>
              <a:defRPr b="1" baseline="0">
                <a:solidFill>
                  <a:schemeClr val="bg1"/>
                </a:solidFill>
                <a:latin typeface="Arial Unicode MS" panose="020B0604020202020204" charset="-122"/>
                <a:ea typeface="黑体" panose="02010609060101010101" pitchFamily="49"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pPr fontAlgn="base"/>
            <a:r>
              <a:rPr lang="zh-CN" altLang="en-US" strike="noStrike" noProof="1"/>
              <a:t>单击此处编辑母版副标题样式</a:t>
            </a:r>
          </a:p>
        </p:txBody>
      </p:sp>
      <p:sp>
        <p:nvSpPr>
          <p:cNvPr id="5" name="日期占位符 3"/>
          <p:cNvSpPr>
            <a:spLocks noGrp="1"/>
          </p:cNvSpPr>
          <p:nvPr>
            <p:ph type="dt" sz="half" idx="10"/>
          </p:nvPr>
        </p:nvSpPr>
        <p:spPr>
          <a:xfrm>
            <a:off x="4470400" y="4343400"/>
            <a:ext cx="2844800" cy="685800"/>
          </a:xfrm>
          <a:prstGeom prst="rect">
            <a:avLst/>
          </a:prstGeom>
          <a:noFill/>
          <a:ln>
            <a:noFill/>
          </a:ln>
          <a:effectLst/>
        </p:spPr>
        <p:txBody>
          <a:bodyPr vert="horz" wrap="square" lIns="91440" tIns="45720" rIns="91440" bIns="45720" numCol="1" anchor="t" anchorCtr="0" compatLnSpc="1"/>
          <a:lstStyle>
            <a:lvl1pPr algn="ctr">
              <a:defRPr sz="1800" baseline="0">
                <a:solidFill>
                  <a:schemeClr val="bg1"/>
                </a:solidFill>
              </a:defRPr>
            </a:lvl1pPr>
          </a:lstStyle>
          <a:p>
            <a:fld id="{BB962C8B-B14F-4D97-AF65-F5344CB8AC3E}" type="datetime1">
              <a:rPr lang="zh-CN" altLang="en-US" smtClean="0"/>
              <a:t>2023/10/21</a:t>
            </a:fld>
            <a:endParaRPr lang="zh-CN" altLang="en-US"/>
          </a:p>
        </p:txBody>
      </p:sp>
      <p:sp>
        <p:nvSpPr>
          <p:cNvPr id="6" name="页脚占位符 4"/>
          <p:cNvSpPr>
            <a:spLocks noGrp="1"/>
          </p:cNvSpPr>
          <p:nvPr>
            <p:ph type="ftr" sz="quarter" idx="11"/>
          </p:nvPr>
        </p:nvSpPr>
        <p:spPr>
          <a:xfrm>
            <a:off x="3860800" y="6245225"/>
            <a:ext cx="4165600" cy="476250"/>
          </a:xfrm>
          <a:prstGeom prst="rect">
            <a:avLst/>
          </a:prstGeom>
          <a:noFill/>
          <a:ln>
            <a:noFill/>
          </a:ln>
          <a:effectLst/>
        </p:spPr>
        <p:txBody>
          <a:bodyPr vert="horz" wrap="square" lIns="91440" tIns="45720" rIns="91440" bIns="45720" numCol="1" anchor="t" anchorCtr="0" compatLnSpc="1"/>
          <a:lstStyle>
            <a:lvl1pPr>
              <a:defRPr/>
            </a:lvl1pPr>
          </a:lstStyle>
          <a:p>
            <a:endParaRPr lang="zh-CN" altLang="en-US"/>
          </a:p>
        </p:txBody>
      </p:sp>
      <p:sp>
        <p:nvSpPr>
          <p:cNvPr id="7" name="灯片编号占位符 5"/>
          <p:cNvSpPr>
            <a:spLocks noGrp="1"/>
          </p:cNvSpPr>
          <p:nvPr>
            <p:ph type="sldNum" sz="quarter" idx="12"/>
          </p:nvPr>
        </p:nvSpPr>
        <p:spPr>
          <a:xfrm>
            <a:off x="8737600" y="6245225"/>
            <a:ext cx="2844800" cy="476250"/>
          </a:xfrm>
          <a:prstGeom prst="rect">
            <a:avLst/>
          </a:prstGeom>
          <a:noFill/>
          <a:ln>
            <a:noFill/>
          </a:ln>
          <a:effectLst/>
        </p:spPr>
        <p:txBody>
          <a:bodyPr vert="horz" wrap="square" lIns="91440" tIns="45720" rIns="91440" bIns="45720" numCol="1" anchor="t" anchorCtr="0" compatLnSpc="1"/>
          <a:lstStyle>
            <a:lvl1pPr>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2932890"/>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bg>
      <p:bgPr>
        <a:solidFill>
          <a:schemeClr val="bg1"/>
        </a:solidFill>
        <a:effectLst/>
      </p:bgPr>
    </p:bg>
    <p:spTree>
      <p:nvGrpSpPr>
        <p:cNvPr id="1" name=""/>
        <p:cNvGrpSpPr/>
        <p:nvPr/>
      </p:nvGrpSpPr>
      <p:grpSpPr>
        <a:xfrm>
          <a:off x="0" y="0"/>
          <a:ext cx="0" cy="0"/>
          <a:chOff x="0" y="0"/>
          <a:chExt cx="0" cy="0"/>
        </a:xfrm>
      </p:grpSpPr>
      <p:pic>
        <p:nvPicPr>
          <p:cNvPr id="3075" name="Picture 6" descr="2"/>
          <p:cNvPicPr/>
          <p:nvPr/>
        </p:nvPicPr>
        <p:blipFill>
          <a:blip r:embed="rId2"/>
          <a:stretch>
            <a:fillRect/>
          </a:stretch>
        </p:blipFill>
        <p:spPr>
          <a:xfrm>
            <a:off x="893763" y="1147763"/>
            <a:ext cx="10560050" cy="71437"/>
          </a:xfrm>
          <a:prstGeom prst="rect">
            <a:avLst/>
          </a:prstGeom>
          <a:noFill/>
          <a:ln w="9525">
            <a:noFill/>
          </a:ln>
        </p:spPr>
      </p:pic>
      <p:pic>
        <p:nvPicPr>
          <p:cNvPr id="3076" name="Picture 7" descr="校徽"/>
          <p:cNvPicPr>
            <a:picLocks noChangeAspect="1"/>
          </p:cNvPicPr>
          <p:nvPr/>
        </p:nvPicPr>
        <p:blipFill>
          <a:blip r:embed="rId3"/>
          <a:stretch>
            <a:fillRect/>
          </a:stretch>
        </p:blipFill>
        <p:spPr>
          <a:xfrm>
            <a:off x="10447338" y="266700"/>
            <a:ext cx="865187" cy="809625"/>
          </a:xfrm>
          <a:prstGeom prst="rect">
            <a:avLst/>
          </a:prstGeom>
          <a:noFill/>
          <a:ln w="9525">
            <a:noFill/>
          </a:ln>
        </p:spPr>
      </p:pic>
      <p:pic>
        <p:nvPicPr>
          <p:cNvPr id="3077" name="Picture 6" descr="2"/>
          <p:cNvPicPr/>
          <p:nvPr/>
        </p:nvPicPr>
        <p:blipFill>
          <a:blip r:embed="rId2"/>
          <a:stretch>
            <a:fillRect/>
          </a:stretch>
        </p:blipFill>
        <p:spPr>
          <a:xfrm>
            <a:off x="920750" y="6172200"/>
            <a:ext cx="10560050" cy="71438"/>
          </a:xfrm>
          <a:prstGeom prst="rect">
            <a:avLst/>
          </a:prstGeom>
          <a:noFill/>
          <a:ln w="9525">
            <a:noFill/>
          </a:ln>
        </p:spPr>
      </p:pic>
      <p:sp>
        <p:nvSpPr>
          <p:cNvPr id="3" name="内容占位符 2"/>
          <p:cNvSpPr>
            <a:spLocks noGrp="1"/>
          </p:cNvSpPr>
          <p:nvPr>
            <p:ph idx="1"/>
          </p:nvPr>
        </p:nvSpPr>
        <p:spPr/>
        <p:txBody>
          <a:bodyPr/>
          <a:lstStyle>
            <a:lvl1pPr>
              <a:defRPr baseline="0">
                <a:latin typeface="Arial Unicode MS" panose="020B0604020202020204" charset="-122"/>
                <a:ea typeface="黑体" panose="02010609060101010101" pitchFamily="49" charset="-122"/>
              </a:defRPr>
            </a:lvl1pPr>
            <a:lvl2pPr>
              <a:defRPr baseline="0">
                <a:latin typeface="Arial Unicode MS" panose="020B0604020202020204" charset="-122"/>
                <a:ea typeface="黑体" panose="02010609060101010101" pitchFamily="49" charset="-122"/>
              </a:defRPr>
            </a:lvl2pPr>
            <a:lvl3pPr>
              <a:defRPr baseline="0">
                <a:latin typeface="Arial Unicode MS" panose="020B0604020202020204" charset="-122"/>
                <a:ea typeface="黑体" panose="02010609060101010101" pitchFamily="49" charset="-122"/>
              </a:defRPr>
            </a:lvl3pPr>
            <a:lvl4pPr>
              <a:defRPr baseline="0">
                <a:latin typeface="Arial Unicode MS" panose="020B0604020202020204" charset="-122"/>
                <a:ea typeface="黑体" panose="02010609060101010101" pitchFamily="49" charset="-122"/>
              </a:defRPr>
            </a:lvl4pPr>
            <a:lvl5pPr>
              <a:defRPr baseline="0">
                <a:latin typeface="Arial Unicode MS" panose="020B0604020202020204" charset="-122"/>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Rectangle 2"/>
          <p:cNvSpPr>
            <a:spLocks noGrp="1" noChangeArrowheads="1"/>
          </p:cNvSpPr>
          <p:nvPr>
            <p:ph type="title"/>
          </p:nvPr>
        </p:nvSpPr>
        <p:spPr bwMode="auto">
          <a:xfrm>
            <a:off x="609600" y="274955"/>
            <a:ext cx="9617710" cy="79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b="0" baseline="0">
                <a:solidFill>
                  <a:srgbClr val="0000FF"/>
                </a:solidFill>
                <a:latin typeface="Arial Unicode MS" panose="020B0604020202020204" charset="-122"/>
                <a:ea typeface="黑体" panose="02010609060101010101" pitchFamily="49" charset="-122"/>
              </a:defRPr>
            </a:lvl1pPr>
          </a:lstStyle>
          <a:p>
            <a:pPr lvl="0" fontAlgn="base"/>
            <a:r>
              <a:rPr lang="zh-CN" altLang="en-US" strike="noStrike" noProof="1"/>
              <a:t>单击此处编辑母版标题样式</a:t>
            </a:r>
          </a:p>
        </p:txBody>
      </p:sp>
      <p:sp>
        <p:nvSpPr>
          <p:cNvPr id="7" name="日期占位符 3"/>
          <p:cNvSpPr>
            <a:spLocks noGrp="1"/>
          </p:cNvSpPr>
          <p:nvPr>
            <p:ph type="dt" sz="half" idx="10"/>
          </p:nvPr>
        </p:nvSpPr>
        <p:spPr>
          <a:xfrm>
            <a:off x="812800" y="6245225"/>
            <a:ext cx="2844800" cy="476250"/>
          </a:xfrm>
          <a:prstGeom prst="rect">
            <a:avLst/>
          </a:prstGeom>
          <a:noFill/>
          <a:ln>
            <a:noFill/>
          </a:ln>
          <a:effectLst/>
        </p:spPr>
        <p:txBody>
          <a:bodyPr vert="horz" wrap="square" lIns="91440" tIns="45720" rIns="91440" bIns="45720" numCol="1" anchor="t" anchorCtr="0" compatLnSpc="1"/>
          <a:lstStyle>
            <a:lvl1pPr>
              <a:defRPr/>
            </a:lvl1pPr>
          </a:lstStyle>
          <a:p>
            <a:fld id="{BB962C8B-B14F-4D97-AF65-F5344CB8AC3E}" type="datetime1">
              <a:rPr lang="zh-CN" altLang="en-US" smtClean="0"/>
              <a:t>2023/10/21</a:t>
            </a:fld>
            <a:endParaRPr lang="zh-CN" altLang="en-US"/>
          </a:p>
        </p:txBody>
      </p:sp>
      <p:sp>
        <p:nvSpPr>
          <p:cNvPr id="8" name="页脚占位符 4"/>
          <p:cNvSpPr>
            <a:spLocks noGrp="1"/>
          </p:cNvSpPr>
          <p:nvPr>
            <p:ph type="ftr" sz="quarter" idx="11"/>
          </p:nvPr>
        </p:nvSpPr>
        <p:spPr>
          <a:xfrm>
            <a:off x="4064000" y="6245225"/>
            <a:ext cx="4064000" cy="476250"/>
          </a:xfrm>
          <a:prstGeom prst="rect">
            <a:avLst/>
          </a:prstGeom>
          <a:noFill/>
          <a:ln>
            <a:noFill/>
          </a:ln>
          <a:effectLst/>
        </p:spPr>
        <p:txBody>
          <a:bodyPr vert="horz" wrap="square" lIns="91440" tIns="45720" rIns="91440" bIns="45720" numCol="1" anchor="t" anchorCtr="0" compatLnSpc="1"/>
          <a:lstStyle>
            <a:lvl1pPr>
              <a:defRPr/>
            </a:lvl1pPr>
          </a:lstStyle>
          <a:p>
            <a:endParaRPr lang="zh-CN" altLang="en-US"/>
          </a:p>
        </p:txBody>
      </p:sp>
      <p:sp>
        <p:nvSpPr>
          <p:cNvPr id="9" name="灯片编号占位符 5"/>
          <p:cNvSpPr>
            <a:spLocks noGrp="1"/>
          </p:cNvSpPr>
          <p:nvPr>
            <p:ph type="sldNum" sz="quarter" idx="12"/>
          </p:nvPr>
        </p:nvSpPr>
        <p:spPr>
          <a:xfrm>
            <a:off x="8737600" y="6245225"/>
            <a:ext cx="2844800" cy="476250"/>
          </a:xfrm>
          <a:prstGeom prst="rect">
            <a:avLst/>
          </a:prstGeom>
          <a:noFill/>
          <a:ln>
            <a:noFill/>
          </a:ln>
          <a:effectLst/>
        </p:spPr>
        <p:txBody>
          <a:bodyPr vert="horz" wrap="square" lIns="91440" tIns="45720" rIns="91440" bIns="45720" numCol="1" anchor="t" anchorCtr="0" compatLnSpc="1"/>
          <a:lstStyle>
            <a:lvl1pPr>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552607"/>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标题和内容">
    <p:bg>
      <p:bgPr>
        <a:solidFill>
          <a:schemeClr val="bg1"/>
        </a:solidFill>
        <a:effectLst/>
      </p:bgPr>
    </p:bg>
    <p:spTree>
      <p:nvGrpSpPr>
        <p:cNvPr id="1" name=""/>
        <p:cNvGrpSpPr/>
        <p:nvPr/>
      </p:nvGrpSpPr>
      <p:grpSpPr>
        <a:xfrm>
          <a:off x="0" y="0"/>
          <a:ext cx="0" cy="0"/>
          <a:chOff x="0" y="0"/>
          <a:chExt cx="0" cy="0"/>
        </a:xfrm>
      </p:grpSpPr>
      <p:pic>
        <p:nvPicPr>
          <p:cNvPr id="4099" name="Picture 6" descr="2"/>
          <p:cNvPicPr/>
          <p:nvPr/>
        </p:nvPicPr>
        <p:blipFill>
          <a:blip r:embed="rId2"/>
          <a:stretch>
            <a:fillRect/>
          </a:stretch>
        </p:blipFill>
        <p:spPr>
          <a:xfrm>
            <a:off x="893763" y="1147763"/>
            <a:ext cx="10560050" cy="71437"/>
          </a:xfrm>
          <a:prstGeom prst="rect">
            <a:avLst/>
          </a:prstGeom>
          <a:noFill/>
          <a:ln w="9525">
            <a:noFill/>
          </a:ln>
        </p:spPr>
      </p:pic>
      <p:pic>
        <p:nvPicPr>
          <p:cNvPr id="4100" name="Picture 7" descr="校徽"/>
          <p:cNvPicPr>
            <a:picLocks noChangeAspect="1"/>
          </p:cNvPicPr>
          <p:nvPr/>
        </p:nvPicPr>
        <p:blipFill>
          <a:blip r:embed="rId3"/>
          <a:stretch>
            <a:fillRect/>
          </a:stretch>
        </p:blipFill>
        <p:spPr>
          <a:xfrm>
            <a:off x="10447338" y="266700"/>
            <a:ext cx="865187" cy="809625"/>
          </a:xfrm>
          <a:prstGeom prst="rect">
            <a:avLst/>
          </a:prstGeom>
          <a:noFill/>
          <a:ln w="9525">
            <a:noFill/>
          </a:ln>
        </p:spPr>
      </p:pic>
      <p:pic>
        <p:nvPicPr>
          <p:cNvPr id="4101" name="Picture 6" descr="2"/>
          <p:cNvPicPr/>
          <p:nvPr/>
        </p:nvPicPr>
        <p:blipFill>
          <a:blip r:embed="rId2"/>
          <a:stretch>
            <a:fillRect/>
          </a:stretch>
        </p:blipFill>
        <p:spPr>
          <a:xfrm>
            <a:off x="920750" y="6172200"/>
            <a:ext cx="10560050" cy="71438"/>
          </a:xfrm>
          <a:prstGeom prst="rect">
            <a:avLst/>
          </a:prstGeom>
          <a:noFill/>
          <a:ln w="9525">
            <a:noFill/>
          </a:ln>
        </p:spPr>
      </p:pic>
      <p:pic>
        <p:nvPicPr>
          <p:cNvPr id="4102" name="Picture 6" descr="2"/>
          <p:cNvPicPr/>
          <p:nvPr/>
        </p:nvPicPr>
        <p:blipFill>
          <a:blip r:embed="rId2"/>
          <a:stretch>
            <a:fillRect/>
          </a:stretch>
        </p:blipFill>
        <p:spPr>
          <a:xfrm>
            <a:off x="893763" y="1147763"/>
            <a:ext cx="10560050" cy="71437"/>
          </a:xfrm>
          <a:prstGeom prst="rect">
            <a:avLst/>
          </a:prstGeom>
          <a:noFill/>
          <a:ln w="9525">
            <a:noFill/>
          </a:ln>
        </p:spPr>
      </p:pic>
      <p:pic>
        <p:nvPicPr>
          <p:cNvPr id="4103" name="Picture 7" descr="校徽"/>
          <p:cNvPicPr>
            <a:picLocks noChangeAspect="1"/>
          </p:cNvPicPr>
          <p:nvPr/>
        </p:nvPicPr>
        <p:blipFill>
          <a:blip r:embed="rId3"/>
          <a:stretch>
            <a:fillRect/>
          </a:stretch>
        </p:blipFill>
        <p:spPr>
          <a:xfrm>
            <a:off x="10447338" y="266700"/>
            <a:ext cx="865187" cy="809625"/>
          </a:xfrm>
          <a:prstGeom prst="rect">
            <a:avLst/>
          </a:prstGeom>
          <a:noFill/>
          <a:ln w="9525">
            <a:noFill/>
          </a:ln>
        </p:spPr>
      </p:pic>
      <p:pic>
        <p:nvPicPr>
          <p:cNvPr id="4104" name="Picture 6" descr="2"/>
          <p:cNvPicPr/>
          <p:nvPr/>
        </p:nvPicPr>
        <p:blipFill>
          <a:blip r:embed="rId2"/>
          <a:stretch>
            <a:fillRect/>
          </a:stretch>
        </p:blipFill>
        <p:spPr>
          <a:xfrm>
            <a:off x="920750" y="6172200"/>
            <a:ext cx="10560050" cy="71438"/>
          </a:xfrm>
          <a:prstGeom prst="rect">
            <a:avLst/>
          </a:prstGeom>
          <a:noFill/>
          <a:ln w="9525">
            <a:noFill/>
          </a:ln>
        </p:spPr>
      </p:pic>
      <p:sp>
        <p:nvSpPr>
          <p:cNvPr id="3" name="内容占位符 2"/>
          <p:cNvSpPr>
            <a:spLocks noGrp="1"/>
          </p:cNvSpPr>
          <p:nvPr>
            <p:ph idx="1"/>
          </p:nvPr>
        </p:nvSpPr>
        <p:spPr>
          <a:xfrm>
            <a:off x="609600" y="1600200"/>
            <a:ext cx="5184775" cy="4526280"/>
          </a:xfrm>
        </p:spPr>
        <p:txBody>
          <a:bodyPr/>
          <a:lstStyle>
            <a:lvl1pPr>
              <a:defRPr baseline="0">
                <a:latin typeface="Arial Unicode MS" panose="020B0604020202020204" charset="-122"/>
                <a:ea typeface="黑体" panose="02010609060101010101" pitchFamily="49" charset="-122"/>
              </a:defRPr>
            </a:lvl1pPr>
            <a:lvl2pPr>
              <a:defRPr baseline="0">
                <a:latin typeface="Arial Unicode MS" panose="020B0604020202020204" charset="-122"/>
                <a:ea typeface="黑体" panose="02010609060101010101" pitchFamily="49" charset="-122"/>
              </a:defRPr>
            </a:lvl2pPr>
            <a:lvl3pPr>
              <a:defRPr baseline="0">
                <a:latin typeface="Arial Unicode MS" panose="020B0604020202020204" charset="-122"/>
                <a:ea typeface="黑体" panose="02010609060101010101" pitchFamily="49" charset="-122"/>
              </a:defRPr>
            </a:lvl3pPr>
            <a:lvl4pPr>
              <a:defRPr baseline="0">
                <a:latin typeface="Arial Unicode MS" panose="020B0604020202020204" charset="-122"/>
                <a:ea typeface="黑体" panose="02010609060101010101" pitchFamily="49" charset="-122"/>
              </a:defRPr>
            </a:lvl4pPr>
            <a:lvl5pPr>
              <a:defRPr baseline="0">
                <a:latin typeface="Arial Unicode MS" panose="020B0604020202020204" charset="-122"/>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Rectangle 2"/>
          <p:cNvSpPr>
            <a:spLocks noGrp="1" noChangeArrowheads="1"/>
          </p:cNvSpPr>
          <p:nvPr>
            <p:ph type="title"/>
          </p:nvPr>
        </p:nvSpPr>
        <p:spPr bwMode="auto">
          <a:xfrm>
            <a:off x="609600" y="274955"/>
            <a:ext cx="9617710" cy="79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b="0" baseline="0">
                <a:solidFill>
                  <a:srgbClr val="0000FF"/>
                </a:solidFill>
                <a:latin typeface="Arial Unicode MS" panose="020B0604020202020204" charset="-122"/>
                <a:ea typeface="黑体" panose="02010609060101010101" pitchFamily="49" charset="-122"/>
              </a:defRPr>
            </a:lvl1pPr>
          </a:lstStyle>
          <a:p>
            <a:pPr lvl="0" fontAlgn="base"/>
            <a:r>
              <a:rPr lang="zh-CN" altLang="en-US" strike="noStrike" noProof="1"/>
              <a:t>单击此处编辑母版标题样式</a:t>
            </a:r>
          </a:p>
        </p:txBody>
      </p:sp>
      <p:sp>
        <p:nvSpPr>
          <p:cNvPr id="2" name="内容占位符 1"/>
          <p:cNvSpPr>
            <a:spLocks noGrp="1"/>
          </p:cNvSpPr>
          <p:nvPr>
            <p:ph idx="13"/>
          </p:nvPr>
        </p:nvSpPr>
        <p:spPr>
          <a:xfrm>
            <a:off x="6151880" y="1600200"/>
            <a:ext cx="5160645" cy="4526280"/>
          </a:xfrm>
        </p:spPr>
        <p:txBody>
          <a:bodyPr/>
          <a:lstStyle>
            <a:lvl1pPr>
              <a:defRPr baseline="0">
                <a:latin typeface="Arial Unicode MS" panose="020B0604020202020204" charset="-122"/>
                <a:ea typeface="黑体" panose="02010609060101010101" pitchFamily="49" charset="-122"/>
              </a:defRPr>
            </a:lvl1pPr>
            <a:lvl2pPr>
              <a:defRPr baseline="0">
                <a:latin typeface="Arial Unicode MS" panose="020B0604020202020204" charset="-122"/>
                <a:ea typeface="黑体" panose="02010609060101010101" pitchFamily="49" charset="-122"/>
              </a:defRPr>
            </a:lvl2pPr>
            <a:lvl3pPr>
              <a:defRPr baseline="0">
                <a:latin typeface="Arial Unicode MS" panose="020B0604020202020204" charset="-122"/>
                <a:ea typeface="黑体" panose="02010609060101010101" pitchFamily="49" charset="-122"/>
              </a:defRPr>
            </a:lvl3pPr>
            <a:lvl4pPr>
              <a:defRPr baseline="0">
                <a:latin typeface="Arial Unicode MS" panose="020B0604020202020204" charset="-122"/>
                <a:ea typeface="黑体" panose="02010609060101010101" pitchFamily="49" charset="-122"/>
              </a:defRPr>
            </a:lvl4pPr>
            <a:lvl5pPr>
              <a:defRPr baseline="0">
                <a:latin typeface="Arial Unicode MS" panose="020B0604020202020204" charset="-122"/>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3"/>
          <p:cNvSpPr>
            <a:spLocks noGrp="1"/>
          </p:cNvSpPr>
          <p:nvPr>
            <p:ph type="dt" sz="half" idx="10"/>
          </p:nvPr>
        </p:nvSpPr>
        <p:spPr>
          <a:xfrm>
            <a:off x="812800" y="6245225"/>
            <a:ext cx="2844800" cy="476250"/>
          </a:xfrm>
          <a:prstGeom prst="rect">
            <a:avLst/>
          </a:prstGeom>
          <a:noFill/>
          <a:ln>
            <a:noFill/>
          </a:ln>
          <a:effectLst/>
        </p:spPr>
        <p:txBody>
          <a:bodyPr vert="horz" wrap="square" lIns="91440" tIns="45720" rIns="91440" bIns="45720" numCol="1" anchor="t" anchorCtr="0" compatLnSpc="1"/>
          <a:lstStyle>
            <a:lvl1pPr>
              <a:defRPr/>
            </a:lvl1pPr>
          </a:lstStyle>
          <a:p>
            <a:pPr fontAlgn="auto"/>
            <a:fld id="{BB962C8B-B14F-4D97-AF65-F5344CB8AC3E}" type="datetime1">
              <a:rPr lang="zh-CN" altLang="en-US" sz="1050" strike="noStrike" noProof="1" smtClean="0">
                <a:latin typeface="Arial" panose="020B0604020202020204" pitchFamily="34" charset="0"/>
                <a:ea typeface="宋体" panose="02010600030101010101" pitchFamily="2" charset="-122"/>
                <a:cs typeface="+mn-cs"/>
              </a:rPr>
              <a:t>2023/10/21</a:t>
            </a:fld>
            <a:endParaRPr lang="zh-CN" altLang="en-US" sz="1050" strike="noStrike" noProof="1">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11"/>
          </p:nvPr>
        </p:nvSpPr>
        <p:spPr>
          <a:xfrm>
            <a:off x="4064000" y="6245225"/>
            <a:ext cx="4064000" cy="476250"/>
          </a:xfrm>
          <a:prstGeom prst="rect">
            <a:avLst/>
          </a:prstGeom>
          <a:noFill/>
          <a:ln>
            <a:noFill/>
          </a:ln>
          <a:effectLst/>
        </p:spPr>
        <p:txBody>
          <a:bodyPr vert="horz" wrap="square" lIns="91440" tIns="45720" rIns="91440" bIns="45720" numCol="1" anchor="t" anchorCtr="0" compatLnSpc="1"/>
          <a:lstStyle>
            <a:lvl1pPr>
              <a:defRPr/>
            </a:lvl1pPr>
          </a:lstStyle>
          <a:p>
            <a:pPr fontAlgn="auto"/>
            <a:endParaRPr lang="zh-CN" altLang="en-US" strike="noStrike" noProof="1"/>
          </a:p>
        </p:txBody>
      </p:sp>
      <p:sp>
        <p:nvSpPr>
          <p:cNvPr id="9" name="灯片编号占位符 5"/>
          <p:cNvSpPr>
            <a:spLocks noGrp="1"/>
          </p:cNvSpPr>
          <p:nvPr>
            <p:ph type="sldNum" sz="quarter" idx="12"/>
          </p:nvPr>
        </p:nvSpPr>
        <p:spPr>
          <a:xfrm>
            <a:off x="8737600" y="6245225"/>
            <a:ext cx="2844800" cy="476250"/>
          </a:xfrm>
          <a:prstGeom prst="rect">
            <a:avLst/>
          </a:prstGeom>
          <a:noFill/>
          <a:ln>
            <a:noFill/>
          </a:ln>
          <a:effectLst/>
        </p:spPr>
        <p:txBody>
          <a:bodyPr vert="horz" wrap="square" lIns="91440" tIns="45720" rIns="91440" bIns="45720" numCol="1" anchor="t" anchorCtr="0" compatLnSpc="1"/>
          <a:lstStyle>
            <a:lvl1pPr>
              <a:defRPr/>
            </a:lvl1pPr>
          </a:lstStyle>
          <a:p>
            <a:pPr fontAlgn="auto"/>
            <a:fld id="{49AE70B2-8BF9-45C0-BB95-33D1B9D3A854}" type="slidenum">
              <a:rPr lang="zh-CN" altLang="en-US" sz="105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865357016"/>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627821"/>
      </p:ext>
    </p:extLst>
  </p:cSld>
  <p:clrMapOvr>
    <a:masterClrMapping/>
  </p:clrMapOvr>
  <p:hf hdr="0" ft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vert="horz" wrap="square" lIns="91440" tIns="45720" rIns="91440" bIns="45720" anchor="ctr"/>
          <a:lstStyle/>
          <a:p>
            <a:pPr lvl="0"/>
            <a:r>
              <a:rPr lang="zh-CN" altLang="en-US"/>
              <a:t>单击此处编辑母版标题样式</a:t>
            </a:r>
          </a:p>
        </p:txBody>
      </p:sp>
      <p:sp>
        <p:nvSpPr>
          <p:cNvPr id="1027" name="Rectangle 3"/>
          <p:cNvSpPr>
            <a:spLocks noGrp="1"/>
          </p:cNvSpPr>
          <p:nvPr>
            <p:ph type="body"/>
          </p:nvPr>
        </p:nvSpPr>
        <p:spPr>
          <a:xfrm>
            <a:off x="609600" y="1600200"/>
            <a:ext cx="10972800" cy="4525963"/>
          </a:xfrm>
          <a:prstGeom prst="rect">
            <a:avLst/>
          </a:prstGeom>
          <a:noFill/>
          <a:ln w="9525">
            <a:noFill/>
          </a:ln>
        </p:spPr>
        <p:txBody>
          <a:bodyPr vert="horz" wrap="square" lIns="91440" tIns="45720" rIns="91440" bIns="45720" anchor="t"/>
          <a:lstStyle/>
          <a:p>
            <a:pPr lvl="0" indent="-257175"/>
            <a:r>
              <a:rPr lang="zh-CN" altLang="en-US"/>
              <a:t>单击此处编辑母版文本样式</a:t>
            </a:r>
          </a:p>
          <a:p>
            <a:pPr lvl="1" indent="-214630"/>
            <a:r>
              <a:rPr lang="zh-CN" altLang="en-US"/>
              <a:t>第二级</a:t>
            </a:r>
          </a:p>
          <a:p>
            <a:pPr lvl="2" indent="-171450"/>
            <a:r>
              <a:rPr lang="zh-CN" altLang="en-US"/>
              <a:t>第三级</a:t>
            </a:r>
          </a:p>
          <a:p>
            <a:pPr lvl="3" indent="-171450"/>
            <a:r>
              <a:rPr lang="zh-CN" altLang="en-US"/>
              <a:t>第四级</a:t>
            </a:r>
          </a:p>
          <a:p>
            <a:pPr lvl="4" indent="-171450"/>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baseline="0">
                <a:latin typeface="Arial" panose="020B0604020202020204" pitchFamily="34" charset="0"/>
                <a:ea typeface="宋体" panose="02010600030101010101" pitchFamily="2" charset="-122"/>
              </a:defRPr>
            </a:lvl1pPr>
          </a:lstStyle>
          <a:p>
            <a:fld id="{BB962C8B-B14F-4D97-AF65-F5344CB8AC3E}" type="datetime1">
              <a:rPr lang="zh-CN" altLang="en-US" smtClean="0"/>
              <a:t>2023/10/21</a:t>
            </a:fld>
            <a:endParaRPr lang="zh-CN"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baseline="0">
                <a:latin typeface="Arial" panose="020B0604020202020204" pitchFamily="34" charset="0"/>
                <a:ea typeface="宋体" panose="02010600030101010101" pitchFamily="2" charset="-122"/>
              </a:defRPr>
            </a:lvl1pPr>
          </a:lstStyle>
          <a:p>
            <a:endParaRPr lang="zh-CN"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baseline="0">
                <a:latin typeface="Arial" panose="020B0604020202020204" pitchFamily="34" charset="0"/>
                <a:ea typeface="宋体" panose="02010600030101010101" pitchFamily="2" charset="-122"/>
              </a:defRPr>
            </a:lvl1pPr>
          </a:lstStyle>
          <a:p>
            <a:fld id="{565CE74E-AB26-4998-AD42-012C4C1AD076}" type="slidenum">
              <a:rPr lang="zh-CN" altLang="en-US" smtClean="0"/>
              <a:t>‹#›</a:t>
            </a:fld>
            <a:endParaRPr lang="zh-CN" altLang="en-US"/>
          </a:p>
        </p:txBody>
      </p:sp>
      <p:sp>
        <p:nvSpPr>
          <p:cNvPr id="7"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extLst>
      <p:ext uri="{BB962C8B-B14F-4D97-AF65-F5344CB8AC3E}">
        <p14:creationId xmlns:p14="http://schemas.microsoft.com/office/powerpoint/2010/main" val="28560830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hf hdr="0" ftr="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eaLnBrk="1" fontAlgn="base" hangingPunct="1">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530" indent="-214630"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3.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image" Target="../media/image21.emf"/><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9.vml"/><Relationship Id="rId5" Type="http://schemas.openxmlformats.org/officeDocument/2006/relationships/image" Target="../media/image22.emf"/><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10.vml"/><Relationship Id="rId5" Type="http://schemas.openxmlformats.org/officeDocument/2006/relationships/image" Target="../media/image28.emf"/><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0.emf"/><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image" Target="../media/image29.emf"/><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22.xml"/><Relationship Id="rId7" Type="http://schemas.openxmlformats.org/officeDocument/2006/relationships/oleObject" Target="../embeddings/oleObject17.bin"/><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35.emf"/><Relationship Id="rId5" Type="http://schemas.openxmlformats.org/officeDocument/2006/relationships/oleObject" Target="../embeddings/oleObject16.bin"/><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23.xml"/><Relationship Id="rId7" Type="http://schemas.openxmlformats.org/officeDocument/2006/relationships/image" Target="../media/image39.emf"/><Relationship Id="rId2" Type="http://schemas.openxmlformats.org/officeDocument/2006/relationships/slideLayout" Target="../slideLayouts/slideLayout3.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image" Target="../media/image38.emf"/><Relationship Id="rId4"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6.xml"/><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14.vml"/><Relationship Id="rId6" Type="http://schemas.openxmlformats.org/officeDocument/2006/relationships/oleObject" Target="../embeddings/oleObject20.bin"/><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mlDrawing" Target="../drawings/vmlDrawing15.vml"/><Relationship Id="rId5" Type="http://schemas.openxmlformats.org/officeDocument/2006/relationships/image" Target="../media/image15.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24.bin"/><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oleObject" Target="../embeddings/oleObject23.bin"/><Relationship Id="rId5" Type="http://schemas.openxmlformats.org/officeDocument/2006/relationships/image" Target="../media/image45.emf"/><Relationship Id="rId4" Type="http://schemas.openxmlformats.org/officeDocument/2006/relationships/oleObject" Target="../embeddings/oleObject22.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vmlDrawing" Target="../drawings/vmlDrawing17.vml"/><Relationship Id="rId6" Type="http://schemas.openxmlformats.org/officeDocument/2006/relationships/oleObject" Target="../embeddings/oleObject26.bin"/><Relationship Id="rId5" Type="http://schemas.openxmlformats.org/officeDocument/2006/relationships/image" Target="../media/image45.e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mlDrawing" Target="../drawings/vmlDrawing18.vml"/><Relationship Id="rId5" Type="http://schemas.openxmlformats.org/officeDocument/2006/relationships/image" Target="../media/image46.emf"/><Relationship Id="rId4"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mlDrawing" Target="../drawings/vmlDrawing19.vml"/><Relationship Id="rId6" Type="http://schemas.openxmlformats.org/officeDocument/2006/relationships/chart" Target="../charts/chart1.xml"/><Relationship Id="rId5" Type="http://schemas.openxmlformats.org/officeDocument/2006/relationships/image" Target="../media/image47.emf"/><Relationship Id="rId4" Type="http://schemas.openxmlformats.org/officeDocument/2006/relationships/oleObject" Target="../embeddings/oleObject29.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32.xml"/><Relationship Id="rId7" Type="http://schemas.openxmlformats.org/officeDocument/2006/relationships/image" Target="../media/image49.emf"/><Relationship Id="rId2" Type="http://schemas.openxmlformats.org/officeDocument/2006/relationships/slideLayout" Target="../slideLayouts/slideLayout3.xml"/><Relationship Id="rId1" Type="http://schemas.openxmlformats.org/officeDocument/2006/relationships/vmlDrawing" Target="../drawings/vmlDrawing20.vml"/><Relationship Id="rId6" Type="http://schemas.openxmlformats.org/officeDocument/2006/relationships/package" Target="../embeddings/Microsoft_Visio___.vsdx"/><Relationship Id="rId5" Type="http://schemas.openxmlformats.org/officeDocument/2006/relationships/image" Target="../media/image48.emf"/><Relationship Id="rId4" Type="http://schemas.openxmlformats.org/officeDocument/2006/relationships/oleObject" Target="../embeddings/oleObject30.bin"/><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1.emf"/><Relationship Id="rId2" Type="http://schemas.openxmlformats.org/officeDocument/2006/relationships/slideLayout" Target="../slideLayouts/slideLayout3.xml"/><Relationship Id="rId1" Type="http://schemas.openxmlformats.org/officeDocument/2006/relationships/vmlDrawing" Target="../drawings/vmlDrawing21.vml"/><Relationship Id="rId6" Type="http://schemas.openxmlformats.org/officeDocument/2006/relationships/oleObject" Target="../embeddings/oleObject33.bin"/><Relationship Id="rId5" Type="http://schemas.openxmlformats.org/officeDocument/2006/relationships/image" Target="../media/image13.emf"/><Relationship Id="rId4" Type="http://schemas.openxmlformats.org/officeDocument/2006/relationships/oleObject" Target="../embeddings/oleObject32.bin"/></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image" Target="../media/image53.emf"/></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8.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37.xml"/><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22.vml"/><Relationship Id="rId6" Type="http://schemas.openxmlformats.org/officeDocument/2006/relationships/oleObject" Target="../embeddings/oleObject34.bin"/><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image" Target="../media/image14.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3.emf"/><Relationship Id="rId10" Type="http://schemas.openxmlformats.org/officeDocument/2006/relationships/image" Target="../media/image16.png"/><Relationship Id="rId4" Type="http://schemas.openxmlformats.org/officeDocument/2006/relationships/oleObject" Target="../embeddings/oleObject3.bin"/><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914400" y="2130425"/>
            <a:ext cx="10363200" cy="665480"/>
          </a:xfrm>
        </p:spPr>
        <p:txBody>
          <a:bodyPr/>
          <a:lstStyle/>
          <a:p>
            <a:r>
              <a:rPr lang="zh-CN" sz="3600" dirty="0"/>
              <a:t>用于</a:t>
            </a:r>
            <a:r>
              <a:rPr lang="en-US" altLang="zh-CN" sz="3600" dirty="0"/>
              <a:t>LGAD</a:t>
            </a:r>
            <a:r>
              <a:rPr lang="zh-CN" altLang="en-US" sz="3600" dirty="0"/>
              <a:t>读出的高精度时间测量原型</a:t>
            </a:r>
            <a:r>
              <a:rPr lang="en-US" altLang="zh-CN" sz="3600" dirty="0"/>
              <a:t>ASIC</a:t>
            </a:r>
            <a:r>
              <a:rPr lang="zh-CN" altLang="en-US" sz="3600" dirty="0"/>
              <a:t>研究</a:t>
            </a:r>
          </a:p>
        </p:txBody>
      </p:sp>
      <p:sp>
        <p:nvSpPr>
          <p:cNvPr id="5" name="副标题 4"/>
          <p:cNvSpPr>
            <a:spLocks noGrp="1"/>
          </p:cNvSpPr>
          <p:nvPr>
            <p:ph type="subTitle" idx="1"/>
          </p:nvPr>
        </p:nvSpPr>
        <p:spPr>
          <a:xfrm>
            <a:off x="5146428" y="3249929"/>
            <a:ext cx="6609203" cy="1685237"/>
          </a:xfrm>
        </p:spPr>
        <p:txBody>
          <a:bodyPr/>
          <a:lstStyle/>
          <a:p>
            <a:pPr marR="0" algn="r">
              <a:spcAft>
                <a:spcPts val="600"/>
              </a:spcAft>
              <a:buClr>
                <a:srgbClr val="2DA2BF"/>
              </a:buClr>
              <a:defRPr/>
            </a:pPr>
            <a:r>
              <a:rPr lang="zh-CN" altLang="en-US" dirty="0">
                <a:ea typeface="黑体" panose="02010609060101010101" pitchFamily="49" charset="-122"/>
              </a:rPr>
              <a:t>中国科学技术大学</a:t>
            </a:r>
            <a:endParaRPr lang="en-US" altLang="zh-CN" dirty="0">
              <a:ea typeface="黑体" panose="02010609060101010101" pitchFamily="49" charset="-122"/>
            </a:endParaRPr>
          </a:p>
          <a:p>
            <a:pPr marR="0" algn="r">
              <a:spcAft>
                <a:spcPts val="600"/>
              </a:spcAft>
              <a:buClr>
                <a:srgbClr val="2DA2BF"/>
              </a:buClr>
              <a:defRPr/>
            </a:pPr>
            <a:r>
              <a:rPr lang="zh-CN" altLang="en-US" dirty="0">
                <a:ea typeface="黑体" panose="02010609060101010101" pitchFamily="49" charset="-122"/>
              </a:rPr>
              <a:t>核探测与核电子学国家重点实验室</a:t>
            </a:r>
            <a:endParaRPr lang="en-US" altLang="zh-CN" dirty="0">
              <a:ea typeface="黑体" panose="02010609060101010101" pitchFamily="49" charset="-122"/>
            </a:endParaRPr>
          </a:p>
          <a:p>
            <a:pPr marR="0" algn="r">
              <a:spcAft>
                <a:spcPts val="600"/>
              </a:spcAft>
              <a:buClr>
                <a:srgbClr val="2DA2BF"/>
              </a:buClr>
              <a:defRPr/>
            </a:pPr>
            <a:r>
              <a:rPr lang="zh-CN" altLang="en-US" dirty="0">
                <a:ea typeface="黑体" panose="02010609060101010101" pitchFamily="49" charset="-122"/>
              </a:rPr>
              <a:t>陈晗，</a:t>
            </a:r>
            <a:r>
              <a:rPr lang="zh-CN" altLang="en-US" u="sng" dirty="0">
                <a:ea typeface="黑体" panose="02010609060101010101" pitchFamily="49" charset="-122"/>
              </a:rPr>
              <a:t>李荘</a:t>
            </a:r>
            <a:r>
              <a:rPr lang="zh-CN" altLang="en-US" dirty="0">
                <a:ea typeface="黑体" panose="02010609060101010101" pitchFamily="49" charset="-122"/>
              </a:rPr>
              <a:t>，秦家军，赵雷</a:t>
            </a:r>
            <a:endParaRPr lang="en-US" altLang="zh-CN" u="sng" dirty="0">
              <a:ea typeface="黑体" panose="02010609060101010101" pitchFamily="49" charset="-122"/>
            </a:endParaRPr>
          </a:p>
          <a:p>
            <a:pPr algn="r"/>
            <a:endParaRPr lang="zh-CN" altLang="en-US" dirty="0">
              <a:latin typeface="华文新魏" panose="02010800040101010101" charset="-122"/>
              <a:ea typeface="华文新魏" panose="02010800040101010101"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05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 name="日期占位符 1"/>
          <p:cNvSpPr>
            <a:spLocks noGrp="1"/>
          </p:cNvSpPr>
          <p:nvPr>
            <p:ph type="dt" sz="half" idx="10"/>
          </p:nvPr>
        </p:nvSpPr>
        <p:spPr>
          <a:xfrm>
            <a:off x="9505813" y="5793264"/>
            <a:ext cx="2844800" cy="3606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962C8B-B14F-4D97-AF65-F5344CB8AC3E}" type="datetime1">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2023/10/21</a:t>
            </a:fld>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99540"/>
            <a:ext cx="4323715" cy="4526280"/>
          </a:xfrm>
        </p:spPr>
        <p:txBody>
          <a:bodyPr/>
          <a:lstStyle/>
          <a:p>
            <a:pPr algn="just"/>
            <a:r>
              <a:rPr lang="zh-CN" altLang="en-US"/>
              <a:t>解决方法：使用片内自适应电源供电</a:t>
            </a:r>
          </a:p>
          <a:p>
            <a:pPr algn="just"/>
            <a:r>
              <a:rPr lang="zh-CN" altLang="en-US"/>
              <a:t>参考电路与工作电路的尺寸成比例，</a:t>
            </a:r>
            <a:r>
              <a:rPr lang="en-US" altLang="zh-CN"/>
              <a:t>PMOS</a:t>
            </a:r>
            <a:r>
              <a:rPr lang="zh-CN" altLang="en-US"/>
              <a:t>源极电压相同，二者电流亦成比例</a:t>
            </a:r>
          </a:p>
          <a:p>
            <a:pPr algn="just"/>
            <a:r>
              <a:rPr lang="zh-CN" altLang="en-US"/>
              <a:t>通过控制参考电路中的电流源，可实现工作电路的工作点状态可控可调</a:t>
            </a:r>
          </a:p>
        </p:txBody>
      </p:sp>
      <p:sp>
        <p:nvSpPr>
          <p:cNvPr id="5" name="标题 4"/>
          <p:cNvSpPr>
            <a:spLocks noGrp="1" noChangeArrowheads="1"/>
          </p:cNvSpPr>
          <p:nvPr>
            <p:ph type="title"/>
          </p:nvPr>
        </p:nvSpPr>
        <p:spPr/>
        <p:txBody>
          <a:bodyPr/>
          <a:lstStyle/>
          <a:p>
            <a:r>
              <a:rPr lang="zh-CN" altLang="en-US"/>
              <a:t>自适应电源</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10</a:t>
            </a:fld>
            <a:endParaRPr lang="zh-CN" altLang="en-US"/>
          </a:p>
        </p:txBody>
      </p:sp>
      <p:graphicFrame>
        <p:nvGraphicFramePr>
          <p:cNvPr id="6" name="对象 -2147482604"/>
          <p:cNvGraphicFramePr/>
          <p:nvPr/>
        </p:nvGraphicFramePr>
        <p:xfrm>
          <a:off x="5369560" y="1539240"/>
          <a:ext cx="6109335" cy="4247515"/>
        </p:xfrm>
        <a:graphic>
          <a:graphicData uri="http://schemas.openxmlformats.org/presentationml/2006/ole">
            <mc:AlternateContent xmlns:mc="http://schemas.openxmlformats.org/markup-compatibility/2006">
              <mc:Choice xmlns:v="urn:schemas-microsoft-com:vml" Requires="v">
                <p:oleObj spid="_x0000_s57388" r:id="rId4" imgW="4851400" imgH="3327400" progId="Visio.Drawing.15">
                  <p:embed/>
                </p:oleObj>
              </mc:Choice>
              <mc:Fallback>
                <p:oleObj r:id="rId4" imgW="4851400" imgH="3327400" progId="Visio.Drawing.15">
                  <p:embed/>
                  <p:pic>
                    <p:nvPicPr>
                      <p:cNvPr id="6" name="对象 -2147482604"/>
                      <p:cNvPicPr/>
                      <p:nvPr/>
                    </p:nvPicPr>
                    <p:blipFill>
                      <a:blip r:embed="rId5"/>
                      <a:srcRect l="7984" t="7256" r="6524" b="6111"/>
                      <a:stretch>
                        <a:fillRect/>
                      </a:stretch>
                    </p:blipFill>
                    <p:spPr>
                      <a:xfrm>
                        <a:off x="5369560" y="1539240"/>
                        <a:ext cx="6109335" cy="4247515"/>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69640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458296" y="1397379"/>
            <a:ext cx="5021525" cy="3664585"/>
          </a:xfrm>
        </p:spPr>
        <p:txBody>
          <a:bodyPr/>
          <a:lstStyle/>
          <a:p>
            <a:r>
              <a:rPr lang="zh-CN" altLang="en-US" dirty="0"/>
              <a:t>需求：边沿速度快，附加抖动低</a:t>
            </a:r>
          </a:p>
          <a:p>
            <a:pPr lvl="1"/>
            <a:r>
              <a:rPr lang="zh-CN" altLang="en-US" dirty="0"/>
              <a:t>全差分结构：保证抖动性能</a:t>
            </a:r>
          </a:p>
          <a:p>
            <a:pPr lvl="1"/>
            <a:r>
              <a:rPr lang="zh-CN" altLang="en-US" dirty="0"/>
              <a:t>第一级：主要的甄别级，含有正反馈，可加快边沿速度并防止误翻转</a:t>
            </a:r>
            <a:endParaRPr lang="en-US" altLang="zh-CN" dirty="0"/>
          </a:p>
          <a:p>
            <a:pPr lvl="2"/>
            <a:r>
              <a:rPr lang="en-US" altLang="zh-CN" dirty="0"/>
              <a:t>MP2/5</a:t>
            </a:r>
            <a:r>
              <a:rPr lang="zh-CN" altLang="en-US" dirty="0"/>
              <a:t>：</a:t>
            </a:r>
            <a:r>
              <a:rPr lang="zh-CN" altLang="en-US" dirty="0">
                <a:sym typeface="+mn-ea"/>
              </a:rPr>
              <a:t>限制摆幅，防止深度饱和，加快翻转速度</a:t>
            </a:r>
            <a:endParaRPr lang="zh-CN" altLang="en-US" dirty="0"/>
          </a:p>
          <a:p>
            <a:pPr lvl="2"/>
            <a:r>
              <a:rPr lang="en-US" altLang="zh-CN" dirty="0"/>
              <a:t>MP1/6</a:t>
            </a:r>
            <a:r>
              <a:rPr lang="zh-CN" altLang="en-US" dirty="0"/>
              <a:t>：加快上升速度，从而加快翻转</a:t>
            </a:r>
          </a:p>
          <a:p>
            <a:pPr lvl="1"/>
            <a:r>
              <a:rPr lang="zh-CN" altLang="en-US" dirty="0"/>
              <a:t>第二级：输出驱动级，整形并增强驱动能力</a:t>
            </a:r>
          </a:p>
          <a:p>
            <a:endParaRPr lang="zh-CN" altLang="en-US" dirty="0"/>
          </a:p>
        </p:txBody>
      </p:sp>
      <p:sp>
        <p:nvSpPr>
          <p:cNvPr id="5" name="标题 4"/>
          <p:cNvSpPr>
            <a:spLocks noGrp="1" noChangeArrowheads="1"/>
          </p:cNvSpPr>
          <p:nvPr>
            <p:ph type="title"/>
          </p:nvPr>
        </p:nvSpPr>
        <p:spPr/>
        <p:txBody>
          <a:bodyPr/>
          <a:lstStyle/>
          <a:p>
            <a:r>
              <a:rPr lang="zh-CN" altLang="en-US"/>
              <a:t>甄别器</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11</a:t>
            </a:fld>
            <a:endParaRPr lang="zh-CN" altLang="en-US"/>
          </a:p>
        </p:txBody>
      </p:sp>
      <p:graphicFrame>
        <p:nvGraphicFramePr>
          <p:cNvPr id="7" name="对象 -2147482610"/>
          <p:cNvGraphicFramePr/>
          <p:nvPr/>
        </p:nvGraphicFramePr>
        <p:xfrm>
          <a:off x="6283960" y="1314768"/>
          <a:ext cx="5085080" cy="1636395"/>
        </p:xfrm>
        <a:graphic>
          <a:graphicData uri="http://schemas.openxmlformats.org/presentationml/2006/ole">
            <mc:AlternateContent xmlns:mc="http://schemas.openxmlformats.org/markup-compatibility/2006">
              <mc:Choice xmlns:v="urn:schemas-microsoft-com:vml" Requires="v">
                <p:oleObj spid="_x0000_s34014" r:id="rId4" imgW="8293100" imgH="2857500" progId="Visio.Drawing.15">
                  <p:embed/>
                </p:oleObj>
              </mc:Choice>
              <mc:Fallback>
                <p:oleObj r:id="rId4" imgW="8293100" imgH="2857500" progId="Visio.Drawing.15">
                  <p:embed/>
                  <p:pic>
                    <p:nvPicPr>
                      <p:cNvPr id="7" name="对象 -2147482610"/>
                      <p:cNvPicPr/>
                      <p:nvPr/>
                    </p:nvPicPr>
                    <p:blipFill>
                      <a:blip r:embed="rId5"/>
                      <a:srcRect l="4436" t="6377" r="2676" b="7010"/>
                      <a:stretch>
                        <a:fillRect/>
                      </a:stretch>
                    </p:blipFill>
                    <p:spPr>
                      <a:xfrm>
                        <a:off x="6283960" y="1314768"/>
                        <a:ext cx="5085080" cy="1636395"/>
                      </a:xfrm>
                      <a:prstGeom prst="rect">
                        <a:avLst/>
                      </a:prstGeom>
                      <a:noFill/>
                      <a:ln w="38100">
                        <a:noFill/>
                        <a:miter/>
                      </a:ln>
                    </p:spPr>
                  </p:pic>
                </p:oleObj>
              </mc:Fallback>
            </mc:AlternateContent>
          </a:graphicData>
        </a:graphic>
      </p:graphicFrame>
      <p:sp>
        <p:nvSpPr>
          <p:cNvPr id="8" name="椭圆 7"/>
          <p:cNvSpPr/>
          <p:nvPr/>
        </p:nvSpPr>
        <p:spPr>
          <a:xfrm>
            <a:off x="9085580" y="1687830"/>
            <a:ext cx="709930" cy="737870"/>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graphicFrame>
        <p:nvGraphicFramePr>
          <p:cNvPr id="6" name="对象 -2147482599"/>
          <p:cNvGraphicFramePr/>
          <p:nvPr>
            <p:extLst>
              <p:ext uri="{D42A27DB-BD31-4B8C-83A1-F6EECF244321}">
                <p14:modId xmlns:p14="http://schemas.microsoft.com/office/powerpoint/2010/main" val="3699637816"/>
              </p:ext>
            </p:extLst>
          </p:nvPr>
        </p:nvGraphicFramePr>
        <p:xfrm>
          <a:off x="5655945" y="2951163"/>
          <a:ext cx="6341110" cy="2993390"/>
        </p:xfrm>
        <a:graphic>
          <a:graphicData uri="http://schemas.openxmlformats.org/presentationml/2006/ole">
            <mc:AlternateContent xmlns:mc="http://schemas.openxmlformats.org/markup-compatibility/2006">
              <mc:Choice xmlns:v="urn:schemas-microsoft-com:vml" Requires="v">
                <p:oleObj spid="_x0000_s34015" r:id="rId6" imgW="7823200" imgH="3911600" progId="Visio.Drawing.15">
                  <p:embed/>
                </p:oleObj>
              </mc:Choice>
              <mc:Fallback>
                <p:oleObj r:id="rId6" imgW="7823200" imgH="3911600" progId="Visio.Drawing.15">
                  <p:embed/>
                  <p:pic>
                    <p:nvPicPr>
                      <p:cNvPr id="6" name="对象 -2147482599"/>
                      <p:cNvPicPr/>
                      <p:nvPr/>
                    </p:nvPicPr>
                    <p:blipFill>
                      <a:blip r:embed="rId7"/>
                      <a:srcRect l="2147" t="5679" r="3076" b="6955"/>
                      <a:stretch>
                        <a:fillRect/>
                      </a:stretch>
                    </p:blipFill>
                    <p:spPr>
                      <a:xfrm>
                        <a:off x="5655945" y="2951163"/>
                        <a:ext cx="6341110" cy="2993390"/>
                      </a:xfrm>
                      <a:prstGeom prst="rect">
                        <a:avLst/>
                      </a:prstGeom>
                      <a:noFill/>
                      <a:ln w="38100">
                        <a:noFill/>
                        <a:miter/>
                      </a:ln>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05560"/>
            <a:ext cx="10499090" cy="1725930"/>
          </a:xfrm>
        </p:spPr>
        <p:txBody>
          <a:bodyPr/>
          <a:lstStyle/>
          <a:p>
            <a:r>
              <a:rPr lang="zh-CN" altLang="en-US" dirty="0"/>
              <a:t>压控游标链</a:t>
            </a:r>
            <a:r>
              <a:rPr lang="en-US" altLang="zh-CN" dirty="0"/>
              <a:t>TDC</a:t>
            </a:r>
            <a:r>
              <a:rPr lang="zh-CN" altLang="en-US" dirty="0"/>
              <a:t>：</a:t>
            </a:r>
          </a:p>
          <a:p>
            <a:pPr lvl="1"/>
            <a:r>
              <a:rPr lang="en-US" altLang="zh-CN" dirty="0"/>
              <a:t>DLL</a:t>
            </a:r>
            <a:r>
              <a:rPr lang="zh-CN" altLang="en-US" dirty="0"/>
              <a:t>：通过鉴相反馈，使延迟单元的延时满足特定条件，并输出相应的控制电压</a:t>
            </a:r>
          </a:p>
          <a:p>
            <a:pPr lvl="1"/>
            <a:r>
              <a:rPr lang="en-US" altLang="zh-CN" dirty="0"/>
              <a:t>TDC</a:t>
            </a:r>
            <a:r>
              <a:rPr lang="zh-CN" altLang="en-US" dirty="0"/>
              <a:t>：受</a:t>
            </a:r>
            <a:r>
              <a:rPr lang="en-US" altLang="zh-CN" dirty="0"/>
              <a:t>DLL</a:t>
            </a:r>
            <a:r>
              <a:rPr lang="zh-CN" altLang="en-US" dirty="0"/>
              <a:t>电压控制，延迟链以特定速度运行，稳定</a:t>
            </a:r>
            <a:r>
              <a:rPr lang="en-US" altLang="zh-CN" dirty="0"/>
              <a:t>bin size</a:t>
            </a:r>
            <a:r>
              <a:rPr lang="zh-CN" altLang="en-US" dirty="0"/>
              <a:t>，结合鉴相器等电路完成时间的量化与数据读出</a:t>
            </a:r>
          </a:p>
        </p:txBody>
      </p:sp>
      <p:sp>
        <p:nvSpPr>
          <p:cNvPr id="5" name="标题 4"/>
          <p:cNvSpPr>
            <a:spLocks noGrp="1" noChangeArrowheads="1"/>
          </p:cNvSpPr>
          <p:nvPr>
            <p:ph type="title"/>
          </p:nvPr>
        </p:nvSpPr>
        <p:spPr/>
        <p:txBody>
          <a:bodyPr/>
          <a:lstStyle/>
          <a:p>
            <a:r>
              <a:rPr lang="en-US" altLang="zh-CN"/>
              <a:t>TDC</a:t>
            </a:r>
            <a:r>
              <a:rPr lang="zh-CN" altLang="en-US"/>
              <a:t>部分整体结构</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12</a:t>
            </a:fld>
            <a:endParaRPr lang="zh-CN" altLang="en-US"/>
          </a:p>
        </p:txBody>
      </p:sp>
      <p:graphicFrame>
        <p:nvGraphicFramePr>
          <p:cNvPr id="6" name="对象 -2147482599"/>
          <p:cNvGraphicFramePr/>
          <p:nvPr>
            <p:extLst>
              <p:ext uri="{D42A27DB-BD31-4B8C-83A1-F6EECF244321}">
                <p14:modId xmlns:p14="http://schemas.microsoft.com/office/powerpoint/2010/main" val="398329254"/>
              </p:ext>
            </p:extLst>
          </p:nvPr>
        </p:nvGraphicFramePr>
        <p:xfrm>
          <a:off x="1997636" y="2963833"/>
          <a:ext cx="7973695" cy="2743200"/>
        </p:xfrm>
        <a:graphic>
          <a:graphicData uri="http://schemas.openxmlformats.org/presentationml/2006/ole">
            <mc:AlternateContent xmlns:mc="http://schemas.openxmlformats.org/markup-compatibility/2006">
              <mc:Choice xmlns:v="urn:schemas-microsoft-com:vml" Requires="v">
                <p:oleObj spid="_x0000_s35952" r:id="rId3" imgW="5892800" imgH="2146300" progId="Visio.Drawing.15">
                  <p:embed/>
                </p:oleObj>
              </mc:Choice>
              <mc:Fallback>
                <p:oleObj r:id="rId3" imgW="5892800" imgH="2146300" progId="Visio.Drawing.15">
                  <p:embed/>
                  <p:pic>
                    <p:nvPicPr>
                      <p:cNvPr id="6" name="对象 -2147482599"/>
                      <p:cNvPicPr/>
                      <p:nvPr/>
                    </p:nvPicPr>
                    <p:blipFill>
                      <a:blip r:embed="rId4"/>
                      <a:srcRect l="2147" t="5679" r="3076" b="6955"/>
                      <a:stretch>
                        <a:fillRect/>
                      </a:stretch>
                    </p:blipFill>
                    <p:spPr>
                      <a:xfrm>
                        <a:off x="1997636" y="2963833"/>
                        <a:ext cx="7973695" cy="2743200"/>
                      </a:xfrm>
                      <a:prstGeom prst="rect">
                        <a:avLst/>
                      </a:prstGeom>
                      <a:noFill/>
                      <a:ln w="38100">
                        <a:noFill/>
                        <a:miter/>
                      </a:ln>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542925" y="1466215"/>
            <a:ext cx="4162425" cy="4526280"/>
          </a:xfrm>
        </p:spPr>
        <p:txBody>
          <a:bodyPr/>
          <a:lstStyle/>
          <a:p>
            <a:pPr algn="just"/>
            <a:r>
              <a:rPr lang="zh-CN" altLang="en-US" dirty="0"/>
              <a:t>双环型游标</a:t>
            </a:r>
            <a:r>
              <a:rPr lang="en-US" altLang="zh-CN" dirty="0"/>
              <a:t>TDC</a:t>
            </a:r>
            <a:r>
              <a:rPr lang="zh-CN" altLang="en-US" dirty="0"/>
              <a:t>：</a:t>
            </a:r>
          </a:p>
          <a:p>
            <a:pPr lvl="1" algn="just"/>
            <a:r>
              <a:rPr lang="zh-CN" altLang="en-US" dirty="0"/>
              <a:t>基于游标原理，实现低于</a:t>
            </a:r>
            <a:r>
              <a:rPr lang="en-US" altLang="zh-CN" dirty="0"/>
              <a:t>20 </a:t>
            </a:r>
            <a:r>
              <a:rPr lang="en-US" altLang="zh-CN" dirty="0" err="1"/>
              <a:t>ps</a:t>
            </a:r>
            <a:r>
              <a:rPr lang="zh-CN" altLang="en-US" dirty="0"/>
              <a:t>的量化步长</a:t>
            </a:r>
          </a:p>
          <a:p>
            <a:pPr lvl="1" algn="just"/>
            <a:r>
              <a:rPr lang="zh-CN" altLang="en-US" dirty="0"/>
              <a:t>使用环型结构，配合计数器，减少面积、拓展量程</a:t>
            </a:r>
          </a:p>
          <a:p>
            <a:pPr lvl="1" algn="just"/>
            <a:r>
              <a:rPr lang="zh-CN" altLang="en-US" dirty="0"/>
              <a:t>粗细结合，多级量化，保证量程的同时减少量化时间</a:t>
            </a:r>
          </a:p>
          <a:p>
            <a:pPr lvl="2" algn="just"/>
            <a:r>
              <a:rPr lang="en-US" altLang="zh-CN" sz="1800" dirty="0"/>
              <a:t>stop</a:t>
            </a:r>
            <a:r>
              <a:rPr lang="zh-CN" altLang="en-US" sz="1800" dirty="0"/>
              <a:t>到来前</a:t>
            </a:r>
            <a:r>
              <a:rPr lang="en-US" altLang="zh-CN" sz="1800" dirty="0"/>
              <a:t>start</a:t>
            </a:r>
            <a:r>
              <a:rPr lang="zh-CN" altLang="en-US" sz="1800" dirty="0"/>
              <a:t>单独循环的圈数实现时间粗测量</a:t>
            </a:r>
          </a:p>
          <a:p>
            <a:pPr lvl="2" algn="just"/>
            <a:r>
              <a:rPr lang="zh-CN" altLang="en-US" dirty="0"/>
              <a:t>stop到来后循环的圈数与游标链停止位实现时间细测量</a:t>
            </a:r>
            <a:endParaRPr lang="en-US" altLang="zh-CN" dirty="0"/>
          </a:p>
        </p:txBody>
      </p:sp>
      <p:sp>
        <p:nvSpPr>
          <p:cNvPr id="5" name="标题 4"/>
          <p:cNvSpPr>
            <a:spLocks noGrp="1" noChangeArrowheads="1"/>
          </p:cNvSpPr>
          <p:nvPr>
            <p:ph type="title"/>
          </p:nvPr>
        </p:nvSpPr>
        <p:spPr/>
        <p:txBody>
          <a:bodyPr/>
          <a:lstStyle/>
          <a:p>
            <a:r>
              <a:rPr lang="en-US" altLang="zh-CN"/>
              <a:t>TDC</a:t>
            </a:r>
            <a:r>
              <a:rPr lang="zh-CN" altLang="en-US"/>
              <a:t>结构</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13</a:t>
            </a:fld>
            <a:endParaRPr lang="zh-CN" altLang="en-US"/>
          </a:p>
        </p:txBody>
      </p:sp>
      <p:pic>
        <p:nvPicPr>
          <p:cNvPr id="7" name="图片 6">
            <a:extLst>
              <a:ext uri="{FF2B5EF4-FFF2-40B4-BE49-F238E27FC236}">
                <a16:creationId xmlns:a16="http://schemas.microsoft.com/office/drawing/2014/main" id="{CE67DD83-F602-46B7-8451-DCBF659B26E1}"/>
              </a:ext>
            </a:extLst>
          </p:cNvPr>
          <p:cNvPicPr>
            <a:picLocks noChangeAspect="1"/>
          </p:cNvPicPr>
          <p:nvPr/>
        </p:nvPicPr>
        <p:blipFill>
          <a:blip r:embed="rId3"/>
          <a:stretch>
            <a:fillRect/>
          </a:stretch>
        </p:blipFill>
        <p:spPr>
          <a:xfrm>
            <a:off x="5781174" y="1309905"/>
            <a:ext cx="5391814" cy="46825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84530" y="1392555"/>
            <a:ext cx="3786802" cy="4526280"/>
          </a:xfrm>
        </p:spPr>
        <p:txBody>
          <a:bodyPr/>
          <a:lstStyle/>
          <a:p>
            <a:pPr algn="just"/>
            <a:r>
              <a:rPr lang="zh-CN" altLang="en-US" dirty="0"/>
              <a:t>两级</a:t>
            </a:r>
            <a:r>
              <a:rPr lang="en-US" altLang="zh-CN" dirty="0"/>
              <a:t>DLL</a:t>
            </a:r>
          </a:p>
          <a:p>
            <a:pPr lvl="1" algn="just"/>
            <a:r>
              <a:rPr lang="zh-CN" altLang="en-US" dirty="0"/>
              <a:t>第一级，常规</a:t>
            </a:r>
            <a:r>
              <a:rPr lang="en-US" altLang="zh-CN" dirty="0"/>
              <a:t>DLL</a:t>
            </a:r>
          </a:p>
          <a:p>
            <a:pPr lvl="1" algn="just"/>
            <a:r>
              <a:rPr lang="zh-CN" altLang="en-US" dirty="0"/>
              <a:t>第二级，延迟差锁定</a:t>
            </a:r>
            <a:r>
              <a:rPr lang="en-US" altLang="zh-CN" dirty="0"/>
              <a:t>DLL</a:t>
            </a:r>
          </a:p>
          <a:p>
            <a:pPr algn="just"/>
            <a:r>
              <a:rPr lang="zh-CN" altLang="en-US" dirty="0"/>
              <a:t>使快速链始终以最高速度运行，对慢速链进行鉴相反馈，锁定两条链的延时差</a:t>
            </a:r>
          </a:p>
          <a:p>
            <a:pPr algn="just"/>
            <a:r>
              <a:rPr lang="zh-CN" altLang="en-US" dirty="0"/>
              <a:t>优点：只需一个控制电压，并以最大速度运行，减少量化时间</a:t>
            </a:r>
          </a:p>
        </p:txBody>
      </p:sp>
      <p:sp>
        <p:nvSpPr>
          <p:cNvPr id="5" name="标题 4"/>
          <p:cNvSpPr>
            <a:spLocks noGrp="1" noChangeArrowheads="1"/>
          </p:cNvSpPr>
          <p:nvPr>
            <p:ph type="title"/>
          </p:nvPr>
        </p:nvSpPr>
        <p:spPr/>
        <p:txBody>
          <a:bodyPr/>
          <a:lstStyle/>
          <a:p>
            <a:r>
              <a:rPr lang="zh-CN" altLang="en-US"/>
              <a:t>游标</a:t>
            </a:r>
            <a:r>
              <a:rPr lang="en-US" altLang="zh-CN"/>
              <a:t>DLL</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14</a:t>
            </a:fld>
            <a:endParaRPr lang="zh-CN" altLang="en-US"/>
          </a:p>
        </p:txBody>
      </p:sp>
      <p:pic>
        <p:nvPicPr>
          <p:cNvPr id="7" name="图片 6">
            <a:extLst>
              <a:ext uri="{FF2B5EF4-FFF2-40B4-BE49-F238E27FC236}">
                <a16:creationId xmlns:a16="http://schemas.microsoft.com/office/drawing/2014/main" id="{8C8F390F-8426-4691-9715-99284646AB78}"/>
              </a:ext>
            </a:extLst>
          </p:cNvPr>
          <p:cNvPicPr>
            <a:picLocks noChangeAspect="1"/>
          </p:cNvPicPr>
          <p:nvPr/>
        </p:nvPicPr>
        <p:blipFill>
          <a:blip r:embed="rId3"/>
          <a:stretch>
            <a:fillRect/>
          </a:stretch>
        </p:blipFill>
        <p:spPr>
          <a:xfrm>
            <a:off x="4531497" y="1508834"/>
            <a:ext cx="7125625" cy="40464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41755"/>
            <a:ext cx="10791825" cy="1357630"/>
          </a:xfrm>
        </p:spPr>
        <p:txBody>
          <a:bodyPr/>
          <a:lstStyle/>
          <a:p>
            <a:r>
              <a:rPr lang="zh-CN" altLang="en-US" sz="2000" dirty="0"/>
              <a:t>集成模拟前端与</a:t>
            </a:r>
            <a:r>
              <a:rPr lang="en-US" altLang="zh-CN" sz="2000" dirty="0"/>
              <a:t>TDC</a:t>
            </a:r>
            <a:r>
              <a:rPr lang="zh-CN" altLang="en-US" sz="2000" dirty="0"/>
              <a:t>，实现放大、前沿甄别、到达时间与脉宽测量</a:t>
            </a:r>
          </a:p>
          <a:p>
            <a:r>
              <a:rPr lang="zh-CN" altLang="en-US" sz="2000" dirty="0"/>
              <a:t>带有用于测试与标定内部</a:t>
            </a:r>
            <a:r>
              <a:rPr lang="zh-CN" altLang="en-US" sz="2000" dirty="0">
                <a:sym typeface="+mn-ea"/>
              </a:rPr>
              <a:t>电荷生成电路，</a:t>
            </a:r>
            <a:r>
              <a:rPr lang="zh-CN" altLang="en-US" sz="2000" dirty="0"/>
              <a:t>并支持单独的</a:t>
            </a:r>
            <a:r>
              <a:rPr lang="en-US" altLang="zh-CN" sz="2000" dirty="0"/>
              <a:t>TDC</a:t>
            </a:r>
            <a:r>
              <a:rPr lang="zh-CN" altLang="en-US" sz="2000" dirty="0"/>
              <a:t>测试</a:t>
            </a:r>
          </a:p>
          <a:p>
            <a:r>
              <a:rPr lang="zh-CN" altLang="en-US" sz="2000" dirty="0"/>
              <a:t>作为第一版完整功能原型芯片，保留</a:t>
            </a:r>
            <a:r>
              <a:rPr lang="en-US" altLang="zh-CN" sz="2000" dirty="0"/>
              <a:t>LVDS</a:t>
            </a:r>
            <a:r>
              <a:rPr lang="zh-CN" altLang="en-US" sz="2000" dirty="0"/>
              <a:t>驱动器用于调试，取消了波形驱动器</a:t>
            </a:r>
          </a:p>
        </p:txBody>
      </p:sp>
      <p:sp>
        <p:nvSpPr>
          <p:cNvPr id="5" name="标题 4"/>
          <p:cNvSpPr>
            <a:spLocks noGrp="1" noChangeArrowheads="1"/>
          </p:cNvSpPr>
          <p:nvPr>
            <p:ph type="title"/>
          </p:nvPr>
        </p:nvSpPr>
        <p:spPr/>
        <p:txBody>
          <a:bodyPr/>
          <a:lstStyle/>
          <a:p>
            <a:r>
              <a:rPr lang="zh-CN" altLang="en-US" dirty="0"/>
              <a:t>功能集成的芯片与通道结构</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15</a:t>
            </a:fld>
            <a:endParaRPr lang="zh-CN" altLang="en-US"/>
          </a:p>
        </p:txBody>
      </p:sp>
      <p:graphicFrame>
        <p:nvGraphicFramePr>
          <p:cNvPr id="6" name="对象 -2147482572"/>
          <p:cNvGraphicFramePr/>
          <p:nvPr/>
        </p:nvGraphicFramePr>
        <p:xfrm>
          <a:off x="688975" y="2699385"/>
          <a:ext cx="10437495" cy="3079115"/>
        </p:xfrm>
        <a:graphic>
          <a:graphicData uri="http://schemas.openxmlformats.org/presentationml/2006/ole">
            <mc:AlternateContent xmlns:mc="http://schemas.openxmlformats.org/markup-compatibility/2006">
              <mc:Choice xmlns:v="urn:schemas-microsoft-com:vml" Requires="v">
                <p:oleObj spid="_x0000_s41072" r:id="rId4" imgW="13538200" imgH="4432300" progId="Visio.Drawing.15">
                  <p:embed/>
                </p:oleObj>
              </mc:Choice>
              <mc:Fallback>
                <p:oleObj r:id="rId4" imgW="13538200" imgH="4432300" progId="Visio.Drawing.15">
                  <p:embed/>
                  <p:pic>
                    <p:nvPicPr>
                      <p:cNvPr id="6" name="对象 -2147482572"/>
                      <p:cNvPicPr/>
                      <p:nvPr/>
                    </p:nvPicPr>
                    <p:blipFill>
                      <a:blip r:embed="rId5"/>
                      <a:srcRect l="2382" t="6377" r="1390" b="7010"/>
                      <a:stretch>
                        <a:fillRect/>
                      </a:stretch>
                    </p:blipFill>
                    <p:spPr>
                      <a:xfrm>
                        <a:off x="688975" y="2699385"/>
                        <a:ext cx="10437495" cy="3079115"/>
                      </a:xfrm>
                      <a:prstGeom prst="rect">
                        <a:avLst/>
                      </a:prstGeom>
                      <a:noFill/>
                      <a:ln w="38100">
                        <a:noFill/>
                        <a:miter/>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noChangeArrowheads="1"/>
          </p:cNvSpPr>
          <p:nvPr>
            <p:ph type="title"/>
          </p:nvPr>
        </p:nvSpPr>
        <p:spPr/>
        <p:txBody>
          <a:bodyPr/>
          <a:lstStyle/>
          <a:p>
            <a:r>
              <a:rPr lang="zh-CN" altLang="zh-CN"/>
              <a:t>模拟前端验证芯片：测试系统</a:t>
            </a:r>
            <a:endParaRPr lang="en-US" altLang="zh-CN"/>
          </a:p>
        </p:txBody>
      </p:sp>
      <p:sp>
        <p:nvSpPr>
          <p:cNvPr id="6" name="内容占位符 5"/>
          <p:cNvSpPr>
            <a:spLocks noGrp="1"/>
          </p:cNvSpPr>
          <p:nvPr>
            <p:ph idx="13"/>
          </p:nvPr>
        </p:nvSpPr>
        <p:spPr>
          <a:xfrm>
            <a:off x="911225" y="2166620"/>
            <a:ext cx="4231640" cy="3568065"/>
          </a:xfrm>
        </p:spPr>
        <p:txBody>
          <a:bodyPr/>
          <a:lstStyle/>
          <a:p>
            <a:r>
              <a:rPr lang="zh-CN" altLang="en-US" dirty="0"/>
              <a:t>测试系统整体结构</a:t>
            </a:r>
          </a:p>
          <a:p>
            <a:pPr lvl="1"/>
            <a:r>
              <a:rPr lang="zh-CN" altLang="en-US" dirty="0"/>
              <a:t>信号经功分器分束，一支进入待测芯片，芯片的输出与另一支进入示波器，完成波形读出与时间测量</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16</a:t>
            </a:fld>
            <a:endParaRPr lang="zh-CN" altLang="en-US"/>
          </a:p>
        </p:txBody>
      </p:sp>
      <p:graphicFrame>
        <p:nvGraphicFramePr>
          <p:cNvPr id="8" name="对象 -2147482567"/>
          <p:cNvGraphicFramePr/>
          <p:nvPr/>
        </p:nvGraphicFramePr>
        <p:xfrm>
          <a:off x="5878195" y="2292350"/>
          <a:ext cx="5386705" cy="3442335"/>
        </p:xfrm>
        <a:graphic>
          <a:graphicData uri="http://schemas.openxmlformats.org/presentationml/2006/ole">
            <mc:AlternateContent xmlns:mc="http://schemas.openxmlformats.org/markup-compatibility/2006">
              <mc:Choice xmlns:v="urn:schemas-microsoft-com:vml" Requires="v">
                <p:oleObj spid="_x0000_s54331" r:id="rId4" imgW="7670800" imgH="4927600" progId="Visio.Drawing.15">
                  <p:embed/>
                </p:oleObj>
              </mc:Choice>
              <mc:Fallback>
                <p:oleObj r:id="rId4" imgW="7670800" imgH="4927600" progId="Visio.Drawing.15">
                  <p:embed/>
                  <p:pic>
                    <p:nvPicPr>
                      <p:cNvPr id="8" name="对象 -2147482567"/>
                      <p:cNvPicPr/>
                      <p:nvPr/>
                    </p:nvPicPr>
                    <p:blipFill>
                      <a:blip r:embed="rId5"/>
                      <a:srcRect l="6805" t="5154" r="3767" b="5911"/>
                      <a:stretch>
                        <a:fillRect/>
                      </a:stretch>
                    </p:blipFill>
                    <p:spPr>
                      <a:xfrm>
                        <a:off x="5878195" y="2292350"/>
                        <a:ext cx="5386705" cy="3442335"/>
                      </a:xfrm>
                      <a:prstGeom prst="rect">
                        <a:avLst/>
                      </a:prstGeom>
                      <a:noFill/>
                      <a:ln w="38100">
                        <a:noFill/>
                        <a:miter/>
                      </a:ln>
                    </p:spPr>
                  </p:pic>
                </p:oleObj>
              </mc:Fallback>
            </mc:AlternateContent>
          </a:graphicData>
        </a:graphic>
      </p:graphicFrame>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b="1">
                <a:solidFill>
                  <a:srgbClr val="FF0000"/>
                </a:solidFill>
              </a:rPr>
              <a:t>模拟前端验证芯片</a:t>
            </a:r>
            <a:r>
              <a:rPr lang="en-US" altLang="zh-CN" sz="2300"/>
              <a:t>		TDC</a:t>
            </a:r>
            <a:r>
              <a:rPr lang="zh-CN" altLang="en-US" sz="2300"/>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812800" y="1790700"/>
            <a:ext cx="10270490" cy="2179320"/>
          </a:xfrm>
        </p:spPr>
        <p:txBody>
          <a:bodyPr/>
          <a:lstStyle/>
          <a:p>
            <a:r>
              <a:rPr lang="zh-CN" altLang="en-US" dirty="0"/>
              <a:t>输入端电路示意图：</a:t>
            </a:r>
          </a:p>
          <a:p>
            <a:pPr lvl="1"/>
            <a:r>
              <a:rPr lang="zh-CN" altLang="en-US" dirty="0"/>
              <a:t>产生与</a:t>
            </a:r>
            <a:r>
              <a:rPr lang="en-US" altLang="zh-CN" dirty="0"/>
              <a:t>LGAD</a:t>
            </a:r>
            <a:r>
              <a:rPr lang="zh-CN" altLang="en-US" dirty="0"/>
              <a:t>探测器信号特征相似的测试信号信号</a:t>
            </a:r>
          </a:p>
          <a:p>
            <a:pPr lvl="1"/>
            <a:r>
              <a:rPr lang="zh-CN" altLang="en-US" dirty="0"/>
              <a:t>基于衰减微分电路，产生所需的测试电荷，</a:t>
            </a:r>
            <a:r>
              <a:rPr lang="en-US" altLang="zh-CN" dirty="0"/>
              <a:t>2.01 V → 10 </a:t>
            </a:r>
            <a:r>
              <a:rPr lang="en-US" altLang="zh-CN" dirty="0" err="1"/>
              <a:t>fC</a:t>
            </a:r>
            <a:endParaRPr lang="en-US" altLang="zh-CN" dirty="0"/>
          </a:p>
          <a:p>
            <a:pPr lvl="1"/>
            <a:r>
              <a:rPr lang="zh-CN" altLang="en-US" dirty="0"/>
              <a:t>寄生电容主要源于</a:t>
            </a:r>
            <a:r>
              <a:rPr lang="en-US" altLang="zh-CN" dirty="0"/>
              <a:t>ARM</a:t>
            </a:r>
            <a:r>
              <a:rPr lang="zh-CN" altLang="en-US" dirty="0"/>
              <a:t>提供的</a:t>
            </a:r>
            <a:r>
              <a:rPr lang="en-US" altLang="zh-CN" dirty="0"/>
              <a:t>Pad</a:t>
            </a:r>
            <a:r>
              <a:rPr lang="zh-CN" altLang="en-US" dirty="0"/>
              <a:t>（约</a:t>
            </a:r>
            <a:r>
              <a:rPr lang="en-US" altLang="zh-CN" dirty="0"/>
              <a:t>4.5 pF</a:t>
            </a:r>
            <a:r>
              <a:rPr lang="zh-CN" altLang="en-US" dirty="0"/>
              <a:t>），定制化</a:t>
            </a:r>
            <a:r>
              <a:rPr lang="en-US" altLang="zh-CN" dirty="0"/>
              <a:t>Pad</a:t>
            </a:r>
            <a:r>
              <a:rPr lang="zh-CN" altLang="en-US" dirty="0"/>
              <a:t>电容则小得多（例如</a:t>
            </a:r>
            <a:r>
              <a:rPr lang="en-US" altLang="zh-CN" dirty="0"/>
              <a:t>5</a:t>
            </a:r>
            <a:r>
              <a:rPr lang="zh-CN" altLang="en-US" dirty="0"/>
              <a:t>×</a:t>
            </a:r>
            <a:r>
              <a:rPr lang="en-US" altLang="zh-CN" dirty="0"/>
              <a:t>5</a:t>
            </a:r>
            <a:r>
              <a:rPr lang="zh-CN" altLang="en-US" dirty="0"/>
              <a:t>阵列芯片）</a:t>
            </a:r>
          </a:p>
        </p:txBody>
      </p:sp>
      <p:sp>
        <p:nvSpPr>
          <p:cNvPr id="5" name="标题 4"/>
          <p:cNvSpPr>
            <a:spLocks noGrp="1" noChangeArrowheads="1"/>
          </p:cNvSpPr>
          <p:nvPr>
            <p:ph type="title"/>
          </p:nvPr>
        </p:nvSpPr>
        <p:spPr/>
        <p:txBody>
          <a:bodyPr/>
          <a:lstStyle/>
          <a:p>
            <a:r>
              <a:rPr lang="zh-CN" altLang="zh-CN"/>
              <a:t>模拟前端验证芯片：信号注入</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17</a:t>
            </a:fld>
            <a:endParaRPr lang="zh-CN" altLang="en-US"/>
          </a:p>
        </p:txBody>
      </p:sp>
      <p:graphicFrame>
        <p:nvGraphicFramePr>
          <p:cNvPr id="7" name="对象 -2147482568"/>
          <p:cNvGraphicFramePr/>
          <p:nvPr/>
        </p:nvGraphicFramePr>
        <p:xfrm>
          <a:off x="2129155" y="3437890"/>
          <a:ext cx="7230745" cy="2864485"/>
        </p:xfrm>
        <a:graphic>
          <a:graphicData uri="http://schemas.openxmlformats.org/presentationml/2006/ole">
            <mc:AlternateContent xmlns:mc="http://schemas.openxmlformats.org/markup-compatibility/2006">
              <mc:Choice xmlns:v="urn:schemas-microsoft-com:vml" Requires="v">
                <p:oleObj spid="_x0000_s55355" r:id="rId4" imgW="7696200" imgH="3048000" progId="Visio.Drawing.15">
                  <p:embed/>
                </p:oleObj>
              </mc:Choice>
              <mc:Fallback>
                <p:oleObj r:id="rId4" imgW="7696200" imgH="3048000" progId="Visio.Drawing.15">
                  <p:embed/>
                  <p:pic>
                    <p:nvPicPr>
                      <p:cNvPr id="7" name="对象 -2147482568"/>
                      <p:cNvPicPr/>
                      <p:nvPr/>
                    </p:nvPicPr>
                    <p:blipFill>
                      <a:blip r:embed="rId5"/>
                      <a:stretch>
                        <a:fillRect/>
                      </a:stretch>
                    </p:blipFill>
                    <p:spPr>
                      <a:xfrm>
                        <a:off x="2129155" y="3437890"/>
                        <a:ext cx="7230745" cy="2864485"/>
                      </a:xfrm>
                      <a:prstGeom prst="rect">
                        <a:avLst/>
                      </a:prstGeom>
                      <a:noFill/>
                      <a:ln w="38100">
                        <a:noFill/>
                        <a:miter/>
                      </a:ln>
                    </p:spPr>
                  </p:pic>
                </p:oleObj>
              </mc:Fallback>
            </mc:AlternateContent>
          </a:graphicData>
        </a:graphic>
      </p:graphicFrame>
      <p:sp>
        <p:nvSpPr>
          <p:cNvPr id="11"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b="1">
                <a:solidFill>
                  <a:srgbClr val="FF0000"/>
                </a:solidFill>
              </a:rPr>
              <a:t>模拟前端验证芯片</a:t>
            </a:r>
            <a:r>
              <a:rPr lang="en-US" altLang="zh-CN" sz="2300"/>
              <a:t>		TDC</a:t>
            </a:r>
            <a:r>
              <a:rPr lang="zh-CN" altLang="en-US" sz="2300"/>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828800"/>
            <a:ext cx="11025505" cy="726440"/>
          </a:xfrm>
        </p:spPr>
        <p:txBody>
          <a:bodyPr/>
          <a:lstStyle/>
          <a:p>
            <a:r>
              <a:rPr lang="zh-CN" altLang="en-US"/>
              <a:t>引线键合后的</a:t>
            </a:r>
            <a:r>
              <a:rPr lang="en-US" altLang="zh-CN"/>
              <a:t>ASIC</a:t>
            </a:r>
            <a:r>
              <a:rPr lang="zh-CN" altLang="en-US"/>
              <a:t>、测试板以及测试系统的照片</a:t>
            </a:r>
          </a:p>
        </p:txBody>
      </p:sp>
      <p:sp>
        <p:nvSpPr>
          <p:cNvPr id="5" name="标题 4"/>
          <p:cNvSpPr>
            <a:spLocks noGrp="1" noChangeArrowheads="1"/>
          </p:cNvSpPr>
          <p:nvPr>
            <p:ph type="title"/>
          </p:nvPr>
        </p:nvSpPr>
        <p:spPr/>
        <p:txBody>
          <a:bodyPr/>
          <a:lstStyle/>
          <a:p>
            <a:r>
              <a:rPr lang="zh-CN" altLang="en-US" dirty="0"/>
              <a:t>模拟前端验证芯片：测试</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18</a:t>
            </a:fld>
            <a:endParaRPr lang="zh-CN" altLang="en-US"/>
          </a:p>
        </p:txBody>
      </p:sp>
      <p:grpSp>
        <p:nvGrpSpPr>
          <p:cNvPr id="79" name="组合 16"/>
          <p:cNvGrpSpPr/>
          <p:nvPr/>
        </p:nvGrpSpPr>
        <p:grpSpPr>
          <a:xfrm>
            <a:off x="6263640" y="2463800"/>
            <a:ext cx="5392420" cy="3168650"/>
            <a:chOff x="861" y="3742"/>
            <a:chExt cx="8104" cy="4761"/>
          </a:xfrm>
        </p:grpSpPr>
        <p:pic>
          <p:nvPicPr>
            <p:cNvPr id="80" name="图片 3"/>
            <p:cNvPicPr>
              <a:picLocks noChangeAspect="1"/>
            </p:cNvPicPr>
            <p:nvPr/>
          </p:nvPicPr>
          <p:blipFill>
            <a:blip r:embed="rId2">
              <a:lum bright="12000" contrast="12000"/>
            </a:blip>
            <a:stretch>
              <a:fillRect/>
            </a:stretch>
          </p:blipFill>
          <p:spPr>
            <a:xfrm>
              <a:off x="861" y="3742"/>
              <a:ext cx="8072" cy="4761"/>
            </a:xfrm>
            <a:prstGeom prst="rect">
              <a:avLst/>
            </a:prstGeom>
          </p:spPr>
        </p:pic>
        <p:sp>
          <p:nvSpPr>
            <p:cNvPr id="81" name="文本框 6"/>
            <p:cNvSpPr txBox="1"/>
            <p:nvPr/>
          </p:nvSpPr>
          <p:spPr>
            <a:xfrm>
              <a:off x="1774" y="4104"/>
              <a:ext cx="1890" cy="857"/>
            </a:xfrm>
            <a:prstGeom prst="rect">
              <a:avLst/>
            </a:prstGeom>
            <a:noFill/>
          </p:spPr>
          <p:txBody>
            <a:bodyPr wrap="square" rtlCol="0">
              <a:noAutofit/>
            </a:bodyPr>
            <a:lstStyle/>
            <a:p>
              <a:pPr algn="l" fontAlgn="base" hangingPunct="0"/>
              <a:r>
                <a:rPr lang="en-US" altLang="zh-CN" sz="1400" kern="1200">
                  <a:solidFill>
                    <a:srgbClr val="FFFFFF"/>
                  </a:solidFill>
                  <a:latin typeface="黑体" panose="02010609060101010101" pitchFamily="49" charset="-122"/>
                  <a:ea typeface="黑体" panose="02010609060101010101" pitchFamily="49" charset="-122"/>
                  <a:cs typeface="Times New Roman" panose="02020603050405020304"/>
                  <a:sym typeface="Times New Roman" panose="02020603050405020304"/>
                </a:rPr>
                <a:t>示波器</a:t>
              </a:r>
              <a:endParaRPr lang="en-US" altLang="zh-CN" sz="14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82" name="文本框 7"/>
            <p:cNvSpPr txBox="1"/>
            <p:nvPr/>
          </p:nvSpPr>
          <p:spPr>
            <a:xfrm>
              <a:off x="3616" y="6399"/>
              <a:ext cx="2232" cy="993"/>
            </a:xfrm>
            <a:prstGeom prst="rect">
              <a:avLst/>
            </a:prstGeom>
            <a:noFill/>
          </p:spPr>
          <p:txBody>
            <a:bodyPr wrap="square" rtlCol="0">
              <a:noAutofit/>
            </a:bodyPr>
            <a:lstStyle/>
            <a:p>
              <a:pPr algn="l" fontAlgn="base" hangingPunct="0"/>
              <a:r>
                <a:rPr lang="en-US" altLang="zh-CN" sz="1400" kern="1200">
                  <a:solidFill>
                    <a:srgbClr val="000000"/>
                  </a:solidFill>
                  <a:latin typeface="黑体" panose="02010609060101010101" pitchFamily="49" charset="-122"/>
                  <a:ea typeface="黑体" panose="02010609060101010101" pitchFamily="49" charset="-122"/>
                  <a:cs typeface="Times New Roman" panose="02020603050405020304"/>
                  <a:sym typeface="Times New Roman" panose="02020603050405020304"/>
                </a:rPr>
                <a:t>信号源</a:t>
              </a:r>
              <a:endParaRPr lang="en-US" altLang="zh-CN" sz="14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86" name="文本框 8"/>
            <p:cNvSpPr txBox="1"/>
            <p:nvPr/>
          </p:nvSpPr>
          <p:spPr>
            <a:xfrm>
              <a:off x="7270" y="6008"/>
              <a:ext cx="1695" cy="999"/>
            </a:xfrm>
            <a:prstGeom prst="rect">
              <a:avLst/>
            </a:prstGeom>
            <a:noFill/>
          </p:spPr>
          <p:txBody>
            <a:bodyPr wrap="square" rtlCol="0">
              <a:noAutofit/>
            </a:bodyPr>
            <a:lstStyle/>
            <a:p>
              <a:pPr algn="ctr" fontAlgn="base" hangingPunct="0"/>
              <a:r>
                <a:rPr lang="en-US" altLang="zh-CN" sz="1400" kern="1200">
                  <a:solidFill>
                    <a:srgbClr val="000000"/>
                  </a:solidFill>
                  <a:latin typeface="黑体" panose="02010609060101010101" pitchFamily="49" charset="-122"/>
                  <a:ea typeface="黑体" panose="02010609060101010101" pitchFamily="49" charset="-122"/>
                  <a:cs typeface="Times New Roman" panose="02020603050405020304"/>
                  <a:sym typeface="Times New Roman" panose="02020603050405020304"/>
                </a:rPr>
                <a:t>测试板</a:t>
              </a:r>
              <a:endParaRPr lang="en-US" altLang="zh-CN" sz="14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87" name="文本框 9"/>
            <p:cNvSpPr txBox="1"/>
            <p:nvPr/>
          </p:nvSpPr>
          <p:spPr>
            <a:xfrm>
              <a:off x="7359" y="4325"/>
              <a:ext cx="1385" cy="1019"/>
            </a:xfrm>
            <a:prstGeom prst="rect">
              <a:avLst/>
            </a:prstGeom>
            <a:noFill/>
          </p:spPr>
          <p:txBody>
            <a:bodyPr wrap="square" rtlCol="0">
              <a:noAutofit/>
            </a:bodyPr>
            <a:lstStyle/>
            <a:p>
              <a:pPr algn="l" fontAlgn="base" hangingPunct="0"/>
              <a:r>
                <a:rPr lang="en-US" altLang="zh-CN" sz="1400" kern="1200">
                  <a:solidFill>
                    <a:srgbClr val="000000"/>
                  </a:solidFill>
                  <a:latin typeface="黑体" panose="02010609060101010101" pitchFamily="49" charset="-122"/>
                  <a:ea typeface="黑体" panose="02010609060101010101" pitchFamily="49" charset="-122"/>
                  <a:cs typeface="Times New Roman" panose="02020603050405020304"/>
                  <a:sym typeface="Times New Roman" panose="02020603050405020304"/>
                </a:rPr>
                <a:t>电源</a:t>
              </a:r>
              <a:endParaRPr lang="en-US" altLang="zh-CN" sz="14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89" name="平行四边形 4"/>
            <p:cNvSpPr/>
            <p:nvPr/>
          </p:nvSpPr>
          <p:spPr>
            <a:xfrm rot="2100000">
              <a:off x="6260" y="6775"/>
              <a:ext cx="2297" cy="754"/>
            </a:xfrm>
            <a:prstGeom prst="parallelogram">
              <a:avLst>
                <a:gd name="adj" fmla="val 62422"/>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sp>
      </p:grpSp>
      <p:pic>
        <p:nvPicPr>
          <p:cNvPr id="78" name="图片 78" descr="586070a7f002a2b88a06e0235412d04"/>
          <p:cNvPicPr>
            <a:picLocks noGrp="1" noChangeAspect="1"/>
          </p:cNvPicPr>
          <p:nvPr>
            <p:ph idx="13"/>
          </p:nvPr>
        </p:nvPicPr>
        <p:blipFill>
          <a:blip r:embed="rId3"/>
          <a:srcRect/>
          <a:stretch>
            <a:fillRect/>
          </a:stretch>
        </p:blipFill>
        <p:spPr>
          <a:xfrm>
            <a:off x="3773805" y="2463165"/>
            <a:ext cx="2371725" cy="3183890"/>
          </a:xfrm>
          <a:prstGeom prst="rect">
            <a:avLst/>
          </a:prstGeom>
        </p:spPr>
      </p:pic>
      <p:pic>
        <p:nvPicPr>
          <p:cNvPr id="76" name="图片 10"/>
          <p:cNvPicPr>
            <a:picLocks noChangeAspect="1"/>
          </p:cNvPicPr>
          <p:nvPr/>
        </p:nvPicPr>
        <p:blipFill>
          <a:blip r:embed="rId4"/>
          <a:stretch>
            <a:fillRect/>
          </a:stretch>
        </p:blipFill>
        <p:spPr>
          <a:xfrm>
            <a:off x="667068" y="2463165"/>
            <a:ext cx="2921635" cy="3183890"/>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b="1">
                <a:solidFill>
                  <a:srgbClr val="FF0000"/>
                </a:solidFill>
              </a:rPr>
              <a:t>模拟前端验证芯片</a:t>
            </a:r>
            <a:r>
              <a:rPr lang="en-US" altLang="zh-CN" sz="2300"/>
              <a:t>		TDC</a:t>
            </a:r>
            <a:r>
              <a:rPr lang="zh-CN" altLang="en-US" sz="2300"/>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41400" y="2018030"/>
            <a:ext cx="4556125" cy="3803015"/>
          </a:xfrm>
        </p:spPr>
        <p:txBody>
          <a:bodyPr/>
          <a:lstStyle/>
          <a:p>
            <a:r>
              <a:rPr lang="zh-CN" altLang="en-US"/>
              <a:t>关键波形</a:t>
            </a:r>
          </a:p>
          <a:p>
            <a:pPr lvl="1"/>
            <a:r>
              <a:rPr lang="zh-CN" altLang="en-US"/>
              <a:t>模拟波形基线噪声约</a:t>
            </a:r>
            <a:r>
              <a:rPr lang="en-US" altLang="zh-CN"/>
              <a:t>1.8 mV</a:t>
            </a:r>
          </a:p>
        </p:txBody>
      </p:sp>
      <p:sp>
        <p:nvSpPr>
          <p:cNvPr id="5" name="标题 4"/>
          <p:cNvSpPr>
            <a:spLocks noGrp="1" noChangeArrowheads="1"/>
          </p:cNvSpPr>
          <p:nvPr>
            <p:ph type="title"/>
          </p:nvPr>
        </p:nvSpPr>
        <p:spPr/>
        <p:txBody>
          <a:bodyPr/>
          <a:lstStyle/>
          <a:p>
            <a:r>
              <a:rPr lang="zh-CN" altLang="en-US"/>
              <a:t>模拟前端验证芯片：测试结果</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19</a:t>
            </a:fld>
            <a:endParaRPr lang="zh-CN" altLang="en-US"/>
          </a:p>
        </p:txBody>
      </p:sp>
      <p:pic>
        <p:nvPicPr>
          <p:cNvPr id="90" name="内容占位符 9" descr="D:\论文与会议\Design of a Prototype Analog Front-End ASIC for the LGAD Readout\matlab_script\OSC_Waveform.emfOSC_Waveform"/>
          <p:cNvPicPr>
            <a:picLocks noGrp="1" noChangeAspect="1"/>
          </p:cNvPicPr>
          <p:nvPr>
            <p:ph idx="13"/>
          </p:nvPr>
        </p:nvPicPr>
        <p:blipFill>
          <a:blip r:embed="rId3">
            <a:clrChange>
              <a:clrFrom>
                <a:srgbClr val="FFFFFF">
                  <a:alpha val="100000"/>
                </a:srgbClr>
              </a:clrFrom>
              <a:clrTo>
                <a:srgbClr val="FFFFFF">
                  <a:alpha val="100000"/>
                  <a:alpha val="0"/>
                </a:srgbClr>
              </a:clrTo>
            </a:clrChange>
          </a:blip>
          <a:srcRect l="5938" t="5682" r="8085" b="2924"/>
          <a:stretch>
            <a:fillRect/>
          </a:stretch>
        </p:blipFill>
        <p:spPr>
          <a:xfrm>
            <a:off x="974090" y="3154680"/>
            <a:ext cx="4456430" cy="2985770"/>
          </a:xfrm>
          <a:prstGeom prst="rect">
            <a:avLst/>
          </a:prstGeom>
          <a:noFill/>
          <a:ln w="9525">
            <a:noFill/>
          </a:ln>
        </p:spPr>
      </p:pic>
      <p:sp>
        <p:nvSpPr>
          <p:cNvPr id="7" name="内容占位符 3"/>
          <p:cNvSpPr>
            <a:spLocks noGrp="1"/>
          </p:cNvSpPr>
          <p:nvPr/>
        </p:nvSpPr>
        <p:spPr>
          <a:xfrm>
            <a:off x="6082665" y="2018030"/>
            <a:ext cx="5184775" cy="3803650"/>
          </a:xfrm>
          <a:prstGeom prst="rect">
            <a:avLst/>
          </a:prstGeom>
          <a:noFill/>
          <a:ln w="9525">
            <a:no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r>
              <a:rPr lang="zh-CN" altLang="en-US"/>
              <a:t>时间精度与输入电荷量的关系</a:t>
            </a:r>
          </a:p>
        </p:txBody>
      </p:sp>
      <p:pic>
        <p:nvPicPr>
          <p:cNvPr id="144" name="图片 144" descr="jitter_vs_Q"/>
          <p:cNvPicPr>
            <a:picLocks noChangeAspect="1"/>
          </p:cNvPicPr>
          <p:nvPr/>
        </p:nvPicPr>
        <p:blipFill>
          <a:blip r:embed="rId4"/>
          <a:srcRect t="5823" b="3237"/>
          <a:stretch>
            <a:fillRect/>
          </a:stretch>
        </p:blipFill>
        <p:spPr>
          <a:xfrm>
            <a:off x="6082665" y="3123565"/>
            <a:ext cx="4644390" cy="3016885"/>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b="1">
                <a:solidFill>
                  <a:srgbClr val="FF0000"/>
                </a:solidFill>
              </a:rPr>
              <a:t>模拟前端验证芯片</a:t>
            </a:r>
            <a:r>
              <a:rPr lang="en-US" altLang="zh-CN" sz="2300"/>
              <a:t>		TDC</a:t>
            </a:r>
            <a:r>
              <a:rPr lang="zh-CN" altLang="en-US" sz="2300"/>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40E87BD-02F8-48BC-8D2C-31650BD41E17}"/>
              </a:ext>
            </a:extLst>
          </p:cNvPr>
          <p:cNvSpPr>
            <a:spLocks noGrp="1"/>
          </p:cNvSpPr>
          <p:nvPr>
            <p:ph idx="1"/>
          </p:nvPr>
        </p:nvSpPr>
        <p:spPr/>
        <p:txBody>
          <a:bodyPr/>
          <a:lstStyle/>
          <a:p>
            <a:pPr>
              <a:lnSpc>
                <a:spcPct val="150000"/>
              </a:lnSpc>
            </a:pPr>
            <a:r>
              <a:rPr lang="en-US" altLang="zh-CN" dirty="0"/>
              <a:t>LGAD</a:t>
            </a:r>
            <a:r>
              <a:rPr lang="zh-CN" altLang="en-US" dirty="0"/>
              <a:t>读出电子学研究背景</a:t>
            </a:r>
          </a:p>
          <a:p>
            <a:pPr>
              <a:lnSpc>
                <a:spcPct val="150000"/>
              </a:lnSpc>
            </a:pPr>
            <a:r>
              <a:rPr lang="zh-CN" altLang="en-US" dirty="0"/>
              <a:t>用于</a:t>
            </a:r>
            <a:r>
              <a:rPr lang="en-US" altLang="zh-CN" dirty="0"/>
              <a:t>LGAD</a:t>
            </a:r>
            <a:r>
              <a:rPr lang="zh-CN" altLang="en-US" dirty="0"/>
              <a:t>读出的原型</a:t>
            </a:r>
            <a:r>
              <a:rPr lang="en-US" altLang="zh-CN" dirty="0"/>
              <a:t>ASIC</a:t>
            </a:r>
            <a:r>
              <a:rPr lang="zh-CN" altLang="en-US" dirty="0"/>
              <a:t>研究</a:t>
            </a:r>
          </a:p>
          <a:p>
            <a:pPr lvl="1">
              <a:lnSpc>
                <a:spcPct val="150000"/>
              </a:lnSpc>
            </a:pPr>
            <a:r>
              <a:rPr lang="zh-CN" altLang="en-US" dirty="0"/>
              <a:t>模拟前端电路设计</a:t>
            </a:r>
          </a:p>
          <a:p>
            <a:pPr lvl="1">
              <a:lnSpc>
                <a:spcPct val="150000"/>
              </a:lnSpc>
            </a:pPr>
            <a:r>
              <a:rPr lang="en-US" altLang="zh-CN" dirty="0"/>
              <a:t>TDC</a:t>
            </a:r>
            <a:r>
              <a:rPr lang="zh-CN" altLang="en-US" dirty="0"/>
              <a:t>电路设计</a:t>
            </a:r>
          </a:p>
          <a:p>
            <a:pPr>
              <a:lnSpc>
                <a:spcPct val="150000"/>
              </a:lnSpc>
            </a:pPr>
            <a:r>
              <a:rPr lang="zh-CN" altLang="en-US" dirty="0"/>
              <a:t>原型</a:t>
            </a:r>
            <a:r>
              <a:rPr lang="en-US" altLang="zh-CN" dirty="0"/>
              <a:t>ASIC</a:t>
            </a:r>
            <a:r>
              <a:rPr lang="zh-CN" altLang="en-US" dirty="0"/>
              <a:t>测试</a:t>
            </a:r>
          </a:p>
          <a:p>
            <a:pPr>
              <a:lnSpc>
                <a:spcPct val="150000"/>
              </a:lnSpc>
            </a:pPr>
            <a:r>
              <a:rPr lang="zh-CN" altLang="en-US" dirty="0"/>
              <a:t>总结</a:t>
            </a:r>
          </a:p>
          <a:p>
            <a:pPr>
              <a:lnSpc>
                <a:spcPct val="150000"/>
              </a:lnSpc>
            </a:pPr>
            <a:endParaRPr lang="zh-CN" altLang="en-US" dirty="0"/>
          </a:p>
        </p:txBody>
      </p:sp>
      <p:sp>
        <p:nvSpPr>
          <p:cNvPr id="3" name="标题 2">
            <a:extLst>
              <a:ext uri="{FF2B5EF4-FFF2-40B4-BE49-F238E27FC236}">
                <a16:creationId xmlns:a16="http://schemas.microsoft.com/office/drawing/2014/main" id="{33046495-5D62-4EFE-A3EE-45E5A808E44D}"/>
              </a:ext>
            </a:extLst>
          </p:cNvPr>
          <p:cNvSpPr>
            <a:spLocks noGrp="1"/>
          </p:cNvSpPr>
          <p:nvPr>
            <p:ph type="title"/>
          </p:nvPr>
        </p:nvSpPr>
        <p:spPr/>
        <p:txBody>
          <a:bodyPr/>
          <a:lstStyle/>
          <a:p>
            <a:r>
              <a:rPr lang="en-US" altLang="zh-CN" b="1" dirty="0"/>
              <a:t>Overview</a:t>
            </a:r>
            <a:endParaRPr lang="zh-CN" altLang="en-US" b="1" dirty="0"/>
          </a:p>
        </p:txBody>
      </p:sp>
      <p:sp>
        <p:nvSpPr>
          <p:cNvPr id="4" name="日期占位符 3">
            <a:extLst>
              <a:ext uri="{FF2B5EF4-FFF2-40B4-BE49-F238E27FC236}">
                <a16:creationId xmlns:a16="http://schemas.microsoft.com/office/drawing/2014/main" id="{89CB0056-5504-4D0D-8A8A-95F38F350CEC}"/>
              </a:ext>
            </a:extLst>
          </p:cNvPr>
          <p:cNvSpPr>
            <a:spLocks noGrp="1"/>
          </p:cNvSpPr>
          <p:nvPr>
            <p:ph type="dt" sz="half" idx="10"/>
          </p:nvPr>
        </p:nvSpPr>
        <p:spPr/>
        <p:txBody>
          <a:bodyPr/>
          <a:lstStyle/>
          <a:p>
            <a:fld id="{BB962C8B-B14F-4D97-AF65-F5344CB8AC3E}" type="datetime1">
              <a:rPr lang="zh-CN" altLang="en-US" smtClean="0"/>
              <a:t>2023/10/21</a:t>
            </a:fld>
            <a:endParaRPr lang="zh-CN" altLang="en-US" dirty="0"/>
          </a:p>
        </p:txBody>
      </p:sp>
      <p:sp>
        <p:nvSpPr>
          <p:cNvPr id="5" name="灯片编号占位符 4">
            <a:extLst>
              <a:ext uri="{FF2B5EF4-FFF2-40B4-BE49-F238E27FC236}">
                <a16:creationId xmlns:a16="http://schemas.microsoft.com/office/drawing/2014/main" id="{C8616C32-6D51-4061-89B6-183B2E3788EF}"/>
              </a:ext>
            </a:extLst>
          </p:cNvPr>
          <p:cNvSpPr>
            <a:spLocks noGrp="1"/>
          </p:cNvSpPr>
          <p:nvPr>
            <p:ph type="sldNum" sz="quarter" idx="12"/>
          </p:nvPr>
        </p:nvSpPr>
        <p:spPr/>
        <p:txBody>
          <a:bodyPr/>
          <a:lstStyle/>
          <a:p>
            <a:fld id="{565CE74E-AB26-4998-AD42-012C4C1AD076}" type="slidenum">
              <a:rPr lang="zh-CN" altLang="en-US" smtClean="0"/>
              <a:t>2</a:t>
            </a:fld>
            <a:endParaRPr lang="zh-CN" altLang="en-US"/>
          </a:p>
        </p:txBody>
      </p:sp>
    </p:spTree>
    <p:extLst>
      <p:ext uri="{BB962C8B-B14F-4D97-AF65-F5344CB8AC3E}">
        <p14:creationId xmlns:p14="http://schemas.microsoft.com/office/powerpoint/2010/main" val="233476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812800" y="2120265"/>
            <a:ext cx="4218305" cy="4006215"/>
          </a:xfrm>
        </p:spPr>
        <p:txBody>
          <a:bodyPr/>
          <a:lstStyle/>
          <a:p>
            <a:r>
              <a:rPr lang="zh-CN" altLang="en-US"/>
              <a:t>测试方法：</a:t>
            </a:r>
          </a:p>
          <a:p>
            <a:pPr lvl="1"/>
            <a:r>
              <a:rPr lang="zh-CN" altLang="en-US"/>
              <a:t>非线性测试：码密度法，使用晶振提供参考时钟，信号源输出</a:t>
            </a:r>
            <a:r>
              <a:rPr lang="en-US" altLang="zh-CN"/>
              <a:t>hit</a:t>
            </a:r>
            <a:r>
              <a:rPr lang="zh-CN" altLang="en-US"/>
              <a:t>信号</a:t>
            </a:r>
          </a:p>
          <a:p>
            <a:pPr lvl="1"/>
            <a:r>
              <a:rPr lang="zh-CN" altLang="en-US"/>
              <a:t>时间戳精度测试：信号源提供同步的时钟与</a:t>
            </a:r>
            <a:r>
              <a:rPr lang="en-US" altLang="zh-CN"/>
              <a:t>hit</a:t>
            </a:r>
            <a:r>
              <a:rPr lang="zh-CN" altLang="en-US"/>
              <a:t>，统计量化结果的标准差得出其精度</a:t>
            </a:r>
          </a:p>
        </p:txBody>
      </p:sp>
      <p:sp>
        <p:nvSpPr>
          <p:cNvPr id="5" name="标题 4"/>
          <p:cNvSpPr>
            <a:spLocks noGrp="1" noChangeArrowheads="1"/>
          </p:cNvSpPr>
          <p:nvPr>
            <p:ph type="title"/>
          </p:nvPr>
        </p:nvSpPr>
        <p:spPr/>
        <p:txBody>
          <a:bodyPr/>
          <a:lstStyle/>
          <a:p>
            <a:r>
              <a:rPr lang="en-US" altLang="zh-CN"/>
              <a:t>TDC</a:t>
            </a:r>
            <a:r>
              <a:rPr lang="zh-CN" altLang="en-US"/>
              <a:t>验证芯片：测试系统</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20</a:t>
            </a:fld>
            <a:endParaRPr lang="zh-CN" altLang="en-US"/>
          </a:p>
        </p:txBody>
      </p:sp>
      <p:graphicFrame>
        <p:nvGraphicFramePr>
          <p:cNvPr id="6" name="对象 -2147482566"/>
          <p:cNvGraphicFramePr/>
          <p:nvPr/>
        </p:nvGraphicFramePr>
        <p:xfrm>
          <a:off x="5225415" y="2120265"/>
          <a:ext cx="6165850" cy="4005580"/>
        </p:xfrm>
        <a:graphic>
          <a:graphicData uri="http://schemas.openxmlformats.org/presentationml/2006/ole">
            <mc:AlternateContent xmlns:mc="http://schemas.openxmlformats.org/markup-compatibility/2006">
              <mc:Choice xmlns:v="urn:schemas-microsoft-com:vml" Requires="v">
                <p:oleObj spid="_x0000_s56379" r:id="rId4" imgW="9575800" imgH="6464300" progId="Visio.Drawing.15">
                  <p:embed/>
                </p:oleObj>
              </mc:Choice>
              <mc:Fallback>
                <p:oleObj r:id="rId4" imgW="9575800" imgH="6464300" progId="Visio.Drawing.15">
                  <p:embed/>
                  <p:pic>
                    <p:nvPicPr>
                      <p:cNvPr id="6" name="对象 -2147482566"/>
                      <p:cNvPicPr/>
                      <p:nvPr/>
                    </p:nvPicPr>
                    <p:blipFill>
                      <a:blip r:embed="rId5"/>
                      <a:srcRect l="1768" t="3960" r="2658" b="4082"/>
                      <a:stretch>
                        <a:fillRect/>
                      </a:stretch>
                    </p:blipFill>
                    <p:spPr>
                      <a:xfrm>
                        <a:off x="5225415" y="2120265"/>
                        <a:ext cx="6165850" cy="4005580"/>
                      </a:xfrm>
                      <a:prstGeom prst="rect">
                        <a:avLst/>
                      </a:prstGeom>
                      <a:noFill/>
                      <a:ln w="38100">
                        <a:noFill/>
                        <a:miter/>
                      </a:ln>
                    </p:spPr>
                  </p:pic>
                </p:oleObj>
              </mc:Fallback>
            </mc:AlternateContent>
          </a:graphicData>
        </a:graphic>
      </p:graphicFrame>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b="1">
                <a:solidFill>
                  <a:srgbClr val="FF0000"/>
                </a:solidFill>
              </a:rPr>
              <a:t>TDC</a:t>
            </a:r>
            <a:r>
              <a:rPr lang="zh-CN" altLang="en-US" sz="2300" b="1">
                <a:solidFill>
                  <a:srgbClr val="FF0000"/>
                </a:solidFill>
              </a:rPr>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2047875"/>
            <a:ext cx="5184775" cy="4078605"/>
          </a:xfrm>
        </p:spPr>
        <p:txBody>
          <a:bodyPr/>
          <a:lstStyle/>
          <a:p>
            <a:r>
              <a:rPr lang="zh-CN" altLang="en-US"/>
              <a:t>测试板与测试系统照片</a:t>
            </a:r>
          </a:p>
        </p:txBody>
      </p:sp>
      <p:sp>
        <p:nvSpPr>
          <p:cNvPr id="5" name="标题 4"/>
          <p:cNvSpPr>
            <a:spLocks noGrp="1" noChangeArrowheads="1"/>
          </p:cNvSpPr>
          <p:nvPr>
            <p:ph type="title"/>
          </p:nvPr>
        </p:nvSpPr>
        <p:spPr/>
        <p:txBody>
          <a:bodyPr/>
          <a:lstStyle/>
          <a:p>
            <a:r>
              <a:rPr lang="en-US" altLang="zh-CN"/>
              <a:t>TDC</a:t>
            </a:r>
            <a:r>
              <a:rPr lang="zh-CN" altLang="en-US"/>
              <a:t>验证芯片：测试系统照片</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21</a:t>
            </a:fld>
            <a:endParaRPr lang="zh-CN" altLang="en-US"/>
          </a:p>
        </p:txBody>
      </p:sp>
      <p:graphicFrame>
        <p:nvGraphicFramePr>
          <p:cNvPr id="6" name="对象 -2147482563"/>
          <p:cNvGraphicFramePr/>
          <p:nvPr/>
        </p:nvGraphicFramePr>
        <p:xfrm>
          <a:off x="417830" y="2646998"/>
          <a:ext cx="5217160" cy="3250565"/>
        </p:xfrm>
        <a:graphic>
          <a:graphicData uri="http://schemas.openxmlformats.org/presentationml/2006/ole">
            <mc:AlternateContent xmlns:mc="http://schemas.openxmlformats.org/markup-compatibility/2006">
              <mc:Choice xmlns:v="urn:schemas-microsoft-com:vml" Requires="v">
                <p:oleObj spid="_x0000_s43228" r:id="rId4" imgW="8432800" imgH="5219700" progId="Visio.Drawing.15">
                  <p:embed/>
                </p:oleObj>
              </mc:Choice>
              <mc:Fallback>
                <p:oleObj r:id="rId4" imgW="8432800" imgH="5219700" progId="Visio.Drawing.15">
                  <p:embed/>
                  <p:pic>
                    <p:nvPicPr>
                      <p:cNvPr id="6" name="对象 -2147482563"/>
                      <p:cNvPicPr/>
                      <p:nvPr/>
                    </p:nvPicPr>
                    <p:blipFill>
                      <a:blip r:embed="rId5"/>
                      <a:srcRect l="5099" t="6377" r="6204" b="4370"/>
                      <a:stretch>
                        <a:fillRect/>
                      </a:stretch>
                    </p:blipFill>
                    <p:spPr>
                      <a:xfrm>
                        <a:off x="417830" y="2646998"/>
                        <a:ext cx="5217160" cy="3250565"/>
                      </a:xfrm>
                      <a:prstGeom prst="rect">
                        <a:avLst/>
                      </a:prstGeom>
                      <a:noFill/>
                      <a:ln w="38100">
                        <a:noFill/>
                        <a:miter/>
                      </a:ln>
                    </p:spPr>
                  </p:pic>
                </p:oleObj>
              </mc:Fallback>
            </mc:AlternateContent>
          </a:graphicData>
        </a:graphic>
      </p:graphicFrame>
      <p:graphicFrame>
        <p:nvGraphicFramePr>
          <p:cNvPr id="7" name="对象 -2147482562"/>
          <p:cNvGraphicFramePr/>
          <p:nvPr/>
        </p:nvGraphicFramePr>
        <p:xfrm>
          <a:off x="6035040" y="2639060"/>
          <a:ext cx="5212715" cy="3258820"/>
        </p:xfrm>
        <a:graphic>
          <a:graphicData uri="http://schemas.openxmlformats.org/presentationml/2006/ole">
            <mc:AlternateContent xmlns:mc="http://schemas.openxmlformats.org/markup-compatibility/2006">
              <mc:Choice xmlns:v="urn:schemas-microsoft-com:vml" Requires="v">
                <p:oleObj spid="_x0000_s43229" r:id="rId6" imgW="8432800" imgH="5207000" progId="Visio.Drawing.15">
                  <p:embed/>
                </p:oleObj>
              </mc:Choice>
              <mc:Fallback>
                <p:oleObj r:id="rId6" imgW="8432800" imgH="5207000" progId="Visio.Drawing.15">
                  <p:embed/>
                  <p:pic>
                    <p:nvPicPr>
                      <p:cNvPr id="7" name="对象 -2147482562"/>
                      <p:cNvPicPr/>
                      <p:nvPr/>
                    </p:nvPicPr>
                    <p:blipFill>
                      <a:blip r:embed="rId7"/>
                      <a:srcRect l="5099" t="2374" r="6204" b="7848"/>
                      <a:stretch>
                        <a:fillRect/>
                      </a:stretch>
                    </p:blipFill>
                    <p:spPr>
                      <a:xfrm>
                        <a:off x="6035040" y="2639060"/>
                        <a:ext cx="5212715" cy="3258820"/>
                      </a:xfrm>
                      <a:prstGeom prst="rect">
                        <a:avLst/>
                      </a:prstGeom>
                      <a:noFill/>
                      <a:ln w="38100">
                        <a:noFill/>
                        <a:miter/>
                      </a:ln>
                    </p:spPr>
                  </p:pic>
                </p:oleObj>
              </mc:Fallback>
            </mc:AlternateContent>
          </a:graphicData>
        </a:graphic>
      </p:graphicFrame>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b="1">
                <a:solidFill>
                  <a:srgbClr val="FF0000"/>
                </a:solidFill>
              </a:rPr>
              <a:t>TDC</a:t>
            </a:r>
            <a:r>
              <a:rPr lang="zh-CN" altLang="en-US" sz="2300" b="1">
                <a:solidFill>
                  <a:srgbClr val="FF0000"/>
                </a:solidFill>
              </a:rPr>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2024380"/>
            <a:ext cx="10236200" cy="924560"/>
          </a:xfrm>
        </p:spPr>
        <p:txBody>
          <a:bodyPr/>
          <a:lstStyle/>
          <a:p>
            <a:r>
              <a:rPr lang="zh-CN" altLang="en-US"/>
              <a:t>平均</a:t>
            </a:r>
            <a:r>
              <a:rPr lang="en-US" altLang="zh-CN"/>
              <a:t>bin size</a:t>
            </a:r>
            <a:r>
              <a:rPr lang="zh-CN" altLang="en-US"/>
              <a:t>可低至</a:t>
            </a:r>
            <a:r>
              <a:rPr lang="en-US" altLang="zh-CN"/>
              <a:t>20 ps</a:t>
            </a:r>
            <a:r>
              <a:rPr lang="zh-CN" altLang="en-US"/>
              <a:t>以下</a:t>
            </a:r>
          </a:p>
          <a:p>
            <a:r>
              <a:rPr lang="en-US" altLang="zh-CN"/>
              <a:t>DNL</a:t>
            </a:r>
            <a:r>
              <a:rPr lang="zh-CN" altLang="en-US"/>
              <a:t>大部分在±</a:t>
            </a:r>
            <a:r>
              <a:rPr lang="en-US" altLang="zh-CN"/>
              <a:t>0.5LSB</a:t>
            </a:r>
            <a:r>
              <a:rPr lang="zh-CN" altLang="en-US"/>
              <a:t>以内，</a:t>
            </a:r>
            <a:r>
              <a:rPr lang="en-US" altLang="zh-CN"/>
              <a:t>INL</a:t>
            </a:r>
            <a:r>
              <a:rPr lang="zh-CN" altLang="en-US"/>
              <a:t>好于</a:t>
            </a:r>
            <a:r>
              <a:rPr lang="en-US" altLang="zh-CN"/>
              <a:t>3.5 LSB</a:t>
            </a:r>
            <a:r>
              <a:rPr lang="zh-CN" altLang="en-US"/>
              <a:t>（</a:t>
            </a:r>
            <a:r>
              <a:rPr lang="en-US" altLang="zh-CN"/>
              <a:t>peak-peak</a:t>
            </a:r>
            <a:r>
              <a:rPr lang="zh-CN" altLang="en-US"/>
              <a:t>）</a:t>
            </a:r>
          </a:p>
        </p:txBody>
      </p:sp>
      <p:sp>
        <p:nvSpPr>
          <p:cNvPr id="5" name="标题 4"/>
          <p:cNvSpPr>
            <a:spLocks noGrp="1" noChangeArrowheads="1"/>
          </p:cNvSpPr>
          <p:nvPr>
            <p:ph type="title"/>
          </p:nvPr>
        </p:nvSpPr>
        <p:spPr/>
        <p:txBody>
          <a:bodyPr/>
          <a:lstStyle/>
          <a:p>
            <a:r>
              <a:rPr lang="en-US" altLang="zh-CN"/>
              <a:t>TDC</a:t>
            </a:r>
            <a:r>
              <a:rPr lang="zh-CN" altLang="en-US"/>
              <a:t>验证芯片：码密度测试</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22</a:t>
            </a:fld>
            <a:endParaRPr lang="zh-CN" altLang="en-US"/>
          </a:p>
        </p:txBody>
      </p:sp>
      <p:pic>
        <p:nvPicPr>
          <p:cNvPr id="116" name="图片 116" descr="bindensity"/>
          <p:cNvPicPr>
            <a:picLocks noChangeAspect="1"/>
          </p:cNvPicPr>
          <p:nvPr/>
        </p:nvPicPr>
        <p:blipFill>
          <a:blip r:embed="rId3">
            <a:clrChange>
              <a:clrFrom>
                <a:srgbClr val="FFFFFF">
                  <a:alpha val="100000"/>
                </a:srgbClr>
              </a:clrFrom>
              <a:clrTo>
                <a:srgbClr val="FFFFFF">
                  <a:alpha val="100000"/>
                  <a:alpha val="0"/>
                </a:srgbClr>
              </a:clrTo>
            </a:clrChange>
          </a:blip>
          <a:srcRect r="2024"/>
          <a:stretch>
            <a:fillRect/>
          </a:stretch>
        </p:blipFill>
        <p:spPr>
          <a:xfrm>
            <a:off x="1513205" y="3280410"/>
            <a:ext cx="3795395" cy="2906395"/>
          </a:xfrm>
          <a:prstGeom prst="rect">
            <a:avLst/>
          </a:prstGeom>
        </p:spPr>
      </p:pic>
      <p:pic>
        <p:nvPicPr>
          <p:cNvPr id="117" name="图片 117" descr="DNLINL"/>
          <p:cNvPicPr>
            <a:picLocks noGrp="1" noChangeAspect="1"/>
          </p:cNvPicPr>
          <p:nvPr>
            <p:ph idx="13"/>
          </p:nvPr>
        </p:nvPicPr>
        <p:blipFill>
          <a:blip r:embed="rId4"/>
          <a:srcRect r="3272"/>
          <a:stretch>
            <a:fillRect/>
          </a:stretch>
        </p:blipFill>
        <p:spPr>
          <a:xfrm>
            <a:off x="6196965" y="3223895"/>
            <a:ext cx="3912235" cy="2934335"/>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b="1">
                <a:solidFill>
                  <a:srgbClr val="FF0000"/>
                </a:solidFill>
              </a:rPr>
              <a:t>TDC</a:t>
            </a:r>
            <a:r>
              <a:rPr lang="zh-CN" altLang="en-US" sz="2300" b="1">
                <a:solidFill>
                  <a:srgbClr val="FF0000"/>
                </a:solidFill>
              </a:rPr>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123950" y="2052320"/>
            <a:ext cx="9916160" cy="941705"/>
          </a:xfrm>
        </p:spPr>
        <p:txBody>
          <a:bodyPr/>
          <a:lstStyle/>
          <a:p>
            <a:pPr algn="just"/>
            <a:r>
              <a:rPr lang="zh-CN" altLang="en-US"/>
              <a:t>时间精度测试：固定相位下的时间戳精度测试</a:t>
            </a:r>
          </a:p>
          <a:p>
            <a:pPr algn="just"/>
            <a:r>
              <a:rPr lang="zh-CN" altLang="en-US"/>
              <a:t>时间精度好于</a:t>
            </a:r>
            <a:r>
              <a:rPr lang="en-US" altLang="zh-CN"/>
              <a:t>10 ps</a:t>
            </a:r>
            <a:endParaRPr lang="zh-CN" altLang="en-US"/>
          </a:p>
          <a:p>
            <a:pPr algn="just"/>
            <a:endParaRPr lang="zh-CN" altLang="en-US"/>
          </a:p>
        </p:txBody>
      </p:sp>
      <p:sp>
        <p:nvSpPr>
          <p:cNvPr id="5" name="标题 4"/>
          <p:cNvSpPr>
            <a:spLocks noGrp="1" noChangeArrowheads="1"/>
          </p:cNvSpPr>
          <p:nvPr>
            <p:ph type="title"/>
          </p:nvPr>
        </p:nvSpPr>
        <p:spPr/>
        <p:txBody>
          <a:bodyPr/>
          <a:lstStyle/>
          <a:p>
            <a:r>
              <a:rPr lang="en-US" altLang="zh-CN"/>
              <a:t>TDC</a:t>
            </a:r>
            <a:r>
              <a:rPr lang="zh-CN" altLang="en-US"/>
              <a:t>验证芯片：时间精度测试</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23</a:t>
            </a:fld>
            <a:endParaRPr lang="zh-CN" altLang="en-US"/>
          </a:p>
        </p:txBody>
      </p:sp>
      <p:pic>
        <p:nvPicPr>
          <p:cNvPr id="120" name="图片 120" descr="TDCjitter"/>
          <p:cNvPicPr>
            <a:picLocks noGrp="1" noChangeAspect="1"/>
          </p:cNvPicPr>
          <p:nvPr>
            <p:ph idx="13"/>
          </p:nvPr>
        </p:nvPicPr>
        <p:blipFill>
          <a:blip r:embed="rId3"/>
          <a:stretch>
            <a:fillRect/>
          </a:stretch>
        </p:blipFill>
        <p:spPr>
          <a:xfrm>
            <a:off x="1734668" y="3095590"/>
            <a:ext cx="4227830" cy="2929255"/>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b="1">
                <a:solidFill>
                  <a:srgbClr val="FF0000"/>
                </a:solidFill>
              </a:rPr>
              <a:t>TDC</a:t>
            </a:r>
            <a:r>
              <a:rPr lang="zh-CN" altLang="en-US" sz="2300" b="1">
                <a:solidFill>
                  <a:srgbClr val="FF0000"/>
                </a:solidFill>
              </a:rPr>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pic>
        <p:nvPicPr>
          <p:cNvPr id="6" name="图片 5" descr="histogram"/>
          <p:cNvPicPr>
            <a:picLocks noChangeAspect="1"/>
          </p:cNvPicPr>
          <p:nvPr/>
        </p:nvPicPr>
        <p:blipFill>
          <a:blip r:embed="rId4"/>
          <a:stretch>
            <a:fillRect/>
          </a:stretch>
        </p:blipFill>
        <p:spPr>
          <a:xfrm>
            <a:off x="6506362" y="2994025"/>
            <a:ext cx="3950970" cy="29635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2362200"/>
            <a:ext cx="10870565" cy="781050"/>
          </a:xfrm>
        </p:spPr>
        <p:txBody>
          <a:bodyPr/>
          <a:lstStyle/>
          <a:p>
            <a:r>
              <a:rPr lang="zh-CN" altLang="en-US" dirty="0"/>
              <a:t>芯片、测试板以及测试系统照片</a:t>
            </a:r>
          </a:p>
        </p:txBody>
      </p:sp>
      <p:sp>
        <p:nvSpPr>
          <p:cNvPr id="5" name="标题 4"/>
          <p:cNvSpPr>
            <a:spLocks noGrp="1" noChangeArrowheads="1"/>
          </p:cNvSpPr>
          <p:nvPr>
            <p:ph type="title"/>
          </p:nvPr>
        </p:nvSpPr>
        <p:spPr/>
        <p:txBody>
          <a:bodyPr/>
          <a:lstStyle/>
          <a:p>
            <a:r>
              <a:rPr lang="zh-CN" altLang="en-US"/>
              <a:t>功能集成的</a:t>
            </a:r>
            <a:r>
              <a:rPr lang="en-US" altLang="zh-CN"/>
              <a:t>5</a:t>
            </a:r>
            <a:r>
              <a:rPr lang="zh-CN" altLang="en-US"/>
              <a:t>×</a:t>
            </a:r>
            <a:r>
              <a:rPr lang="en-US" altLang="zh-CN"/>
              <a:t>5</a:t>
            </a:r>
            <a:r>
              <a:rPr lang="zh-CN" altLang="en-US"/>
              <a:t>原型芯片</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24</a:t>
            </a:fld>
            <a:endParaRPr lang="zh-CN" altLang="en-US"/>
          </a:p>
        </p:txBody>
      </p:sp>
      <p:pic>
        <p:nvPicPr>
          <p:cNvPr id="77" name="图片 77" descr="12449cf0a999beb3f5b0ab3dc8acd01"/>
          <p:cNvPicPr>
            <a:picLocks noChangeAspect="1"/>
          </p:cNvPicPr>
          <p:nvPr/>
        </p:nvPicPr>
        <p:blipFill>
          <a:blip r:embed="rId4"/>
          <a:srcRect/>
          <a:stretch>
            <a:fillRect/>
          </a:stretch>
        </p:blipFill>
        <p:spPr>
          <a:xfrm>
            <a:off x="703580" y="3143250"/>
            <a:ext cx="2603500" cy="2683510"/>
          </a:xfrm>
          <a:prstGeom prst="rect">
            <a:avLst/>
          </a:prstGeom>
        </p:spPr>
      </p:pic>
      <p:graphicFrame>
        <p:nvGraphicFramePr>
          <p:cNvPr id="6" name="对象 -2147482561"/>
          <p:cNvGraphicFramePr/>
          <p:nvPr/>
        </p:nvGraphicFramePr>
        <p:xfrm>
          <a:off x="3433445" y="3143250"/>
          <a:ext cx="3366135" cy="2655570"/>
        </p:xfrm>
        <a:graphic>
          <a:graphicData uri="http://schemas.openxmlformats.org/presentationml/2006/ole">
            <mc:AlternateContent xmlns:mc="http://schemas.openxmlformats.org/markup-compatibility/2006">
              <mc:Choice xmlns:v="urn:schemas-microsoft-com:vml" Requires="v">
                <p:oleObj spid="_x0000_s44252" r:id="rId5" imgW="5219700" imgH="4737100" progId="Visio.Drawing.15">
                  <p:embed/>
                </p:oleObj>
              </mc:Choice>
              <mc:Fallback>
                <p:oleObj r:id="rId5" imgW="5219700" imgH="4737100" progId="Visio.Drawing.15">
                  <p:embed/>
                  <p:pic>
                    <p:nvPicPr>
                      <p:cNvPr id="6" name="对象 -2147482561"/>
                      <p:cNvPicPr/>
                      <p:nvPr/>
                    </p:nvPicPr>
                    <p:blipFill>
                      <a:blip r:embed="rId6"/>
                      <a:srcRect l="6451" t="11522" r="2847" b="9714"/>
                      <a:stretch>
                        <a:fillRect/>
                      </a:stretch>
                    </p:blipFill>
                    <p:spPr>
                      <a:xfrm>
                        <a:off x="3433445" y="3143250"/>
                        <a:ext cx="3366135" cy="2655570"/>
                      </a:xfrm>
                      <a:prstGeom prst="rect">
                        <a:avLst/>
                      </a:prstGeom>
                      <a:noFill/>
                      <a:ln w="38100">
                        <a:noFill/>
                        <a:miter/>
                      </a:ln>
                    </p:spPr>
                  </p:pic>
                </p:oleObj>
              </mc:Fallback>
            </mc:AlternateContent>
          </a:graphicData>
        </a:graphic>
      </p:graphicFrame>
      <p:graphicFrame>
        <p:nvGraphicFramePr>
          <p:cNvPr id="7" name="对象 -2147482560"/>
          <p:cNvGraphicFramePr/>
          <p:nvPr/>
        </p:nvGraphicFramePr>
        <p:xfrm>
          <a:off x="6799580" y="3076575"/>
          <a:ext cx="4782820" cy="2750185"/>
        </p:xfrm>
        <a:graphic>
          <a:graphicData uri="http://schemas.openxmlformats.org/presentationml/2006/ole">
            <mc:AlternateContent xmlns:mc="http://schemas.openxmlformats.org/markup-compatibility/2006">
              <mc:Choice xmlns:v="urn:schemas-microsoft-com:vml" Requires="v">
                <p:oleObj spid="_x0000_s44253" r:id="rId7" imgW="8432800" imgH="5207000" progId="Visio.Drawing.15">
                  <p:embed/>
                </p:oleObj>
              </mc:Choice>
              <mc:Fallback>
                <p:oleObj r:id="rId7" imgW="8432800" imgH="5207000" progId="Visio.Drawing.15">
                  <p:embed/>
                  <p:pic>
                    <p:nvPicPr>
                      <p:cNvPr id="7" name="对象 -2147482560"/>
                      <p:cNvPicPr/>
                      <p:nvPr/>
                    </p:nvPicPr>
                    <p:blipFill>
                      <a:blip r:embed="rId8"/>
                      <a:srcRect l="5099" t="3632" r="6204" b="12077"/>
                      <a:stretch>
                        <a:fillRect/>
                      </a:stretch>
                    </p:blipFill>
                    <p:spPr>
                      <a:xfrm>
                        <a:off x="6799580" y="3076575"/>
                        <a:ext cx="4782820" cy="2750185"/>
                      </a:xfrm>
                      <a:prstGeom prst="rect">
                        <a:avLst/>
                      </a:prstGeom>
                      <a:noFill/>
                      <a:ln w="38100">
                        <a:noFill/>
                        <a:miter/>
                      </a:ln>
                    </p:spPr>
                  </p:pic>
                </p:oleObj>
              </mc:Fallback>
            </mc:AlternateContent>
          </a:graphicData>
        </a:graphic>
      </p:graphicFrame>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a:solidFill>
                  <a:schemeClr val="tx1"/>
                </a:solidFill>
              </a:rPr>
              <a:t>TDC</a:t>
            </a:r>
            <a:r>
              <a:rPr lang="zh-CN" altLang="en-US" sz="2300">
                <a:solidFill>
                  <a:schemeClr val="tx1"/>
                </a:solidFill>
              </a:rPr>
              <a:t>验证芯片</a:t>
            </a:r>
            <a:r>
              <a:rPr lang="en-US" altLang="zh-CN" sz="2300"/>
              <a:t>		</a:t>
            </a:r>
            <a:r>
              <a:rPr lang="zh-CN" altLang="en-US" sz="2300" b="1">
                <a:solidFill>
                  <a:srgbClr val="FF0000"/>
                </a:solidFill>
              </a:rPr>
              <a:t>功能集成的</a:t>
            </a:r>
            <a:r>
              <a:rPr lang="en-US" altLang="zh-CN" sz="2300" b="1">
                <a:solidFill>
                  <a:srgbClr val="FF0000"/>
                </a:solidFill>
              </a:rPr>
              <a:t>5</a:t>
            </a:r>
            <a:r>
              <a:rPr lang="zh-CN" altLang="en-US" sz="2300" b="1">
                <a:solidFill>
                  <a:srgbClr val="FF0000"/>
                </a:solidFill>
              </a:rPr>
              <a:t>×</a:t>
            </a:r>
            <a:r>
              <a:rPr lang="en-US" altLang="zh-CN" sz="2300" b="1">
                <a:solidFill>
                  <a:srgbClr val="FF0000"/>
                </a:solidFill>
              </a:rPr>
              <a:t>5</a:t>
            </a:r>
            <a:r>
              <a:rPr lang="zh-CN" altLang="en-US" sz="2300" b="1">
                <a:solidFill>
                  <a:srgbClr val="FF0000"/>
                </a:solidFill>
              </a:rPr>
              <a:t>原型芯片</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42035" y="2270760"/>
            <a:ext cx="5139055" cy="1085850"/>
          </a:xfrm>
        </p:spPr>
        <p:txBody>
          <a:bodyPr/>
          <a:lstStyle/>
          <a:p>
            <a:r>
              <a:rPr lang="zh-CN" altLang="en-US" sz="2000"/>
              <a:t>方法同</a:t>
            </a:r>
            <a:r>
              <a:rPr lang="en-US" altLang="zh-CN" sz="2000"/>
              <a:t>TDC</a:t>
            </a:r>
            <a:r>
              <a:rPr lang="zh-CN" altLang="en-US" sz="2000"/>
              <a:t>精度测试</a:t>
            </a:r>
          </a:p>
          <a:p>
            <a:r>
              <a:rPr lang="zh-CN" altLang="en-US" sz="2000"/>
              <a:t>片内产生测试电荷，带</a:t>
            </a:r>
            <a:r>
              <a:rPr lang="en-US" altLang="zh-CN" sz="2000"/>
              <a:t>4 pF</a:t>
            </a:r>
            <a:r>
              <a:rPr lang="zh-CN" altLang="en-US" sz="2000"/>
              <a:t>寄生电容</a:t>
            </a:r>
          </a:p>
        </p:txBody>
      </p:sp>
      <p:sp>
        <p:nvSpPr>
          <p:cNvPr id="5" name="标题 4"/>
          <p:cNvSpPr>
            <a:spLocks noGrp="1" noChangeArrowheads="1"/>
          </p:cNvSpPr>
          <p:nvPr>
            <p:ph type="title"/>
          </p:nvPr>
        </p:nvSpPr>
        <p:spPr/>
        <p:txBody>
          <a:bodyPr/>
          <a:lstStyle/>
          <a:p>
            <a:r>
              <a:rPr lang="zh-CN" altLang="en-US">
                <a:sym typeface="+mn-ea"/>
              </a:rPr>
              <a:t>功能集成的</a:t>
            </a:r>
            <a:r>
              <a:rPr lang="en-US" altLang="zh-CN">
                <a:sym typeface="+mn-ea"/>
              </a:rPr>
              <a:t>5</a:t>
            </a:r>
            <a:r>
              <a:rPr lang="zh-CN" altLang="en-US">
                <a:sym typeface="+mn-ea"/>
              </a:rPr>
              <a:t>×</a:t>
            </a:r>
            <a:r>
              <a:rPr lang="en-US" altLang="zh-CN">
                <a:sym typeface="+mn-ea"/>
              </a:rPr>
              <a:t>5</a:t>
            </a:r>
            <a:r>
              <a:rPr lang="zh-CN" altLang="en-US">
                <a:sym typeface="+mn-ea"/>
              </a:rPr>
              <a:t>原型芯片：时间精度测试</a:t>
            </a:r>
            <a:endParaRPr lang="zh-CN" altLang="en-US"/>
          </a:p>
        </p:txBody>
      </p:sp>
      <p:sp>
        <p:nvSpPr>
          <p:cNvPr id="6" name="内容占位符 5"/>
          <p:cNvSpPr>
            <a:spLocks noGrp="1"/>
          </p:cNvSpPr>
          <p:nvPr>
            <p:ph idx="13"/>
          </p:nvPr>
        </p:nvSpPr>
        <p:spPr>
          <a:xfrm>
            <a:off x="6189980" y="2245360"/>
            <a:ext cx="5160645" cy="1111885"/>
          </a:xfrm>
        </p:spPr>
        <p:txBody>
          <a:bodyPr/>
          <a:lstStyle/>
          <a:p>
            <a:r>
              <a:rPr lang="en-US" altLang="zh-CN" sz="2000" dirty="0"/>
              <a:t>5</a:t>
            </a:r>
            <a:r>
              <a:rPr lang="zh-CN" altLang="en-US" sz="2000" dirty="0"/>
              <a:t>个共源共栅极通道，</a:t>
            </a:r>
            <a:r>
              <a:rPr lang="en-US" altLang="zh-CN" sz="2000" dirty="0"/>
              <a:t>20</a:t>
            </a:r>
            <a:r>
              <a:rPr lang="zh-CN" altLang="en-US" sz="2000" dirty="0"/>
              <a:t>个共源极通道，时间精度测试结果如图</a:t>
            </a:r>
          </a:p>
          <a:p>
            <a:r>
              <a:rPr lang="zh-CN" altLang="en-US" sz="2000" dirty="0"/>
              <a:t>所有通道在</a:t>
            </a:r>
            <a:r>
              <a:rPr lang="en-US" altLang="zh-CN" sz="2000" dirty="0"/>
              <a:t>10 </a:t>
            </a:r>
            <a:r>
              <a:rPr lang="en-US" altLang="zh-CN" sz="2000" dirty="0" err="1"/>
              <a:t>fC</a:t>
            </a:r>
            <a:r>
              <a:rPr lang="zh-CN" altLang="en-US" sz="2000" dirty="0"/>
              <a:t>下的时间精度好于</a:t>
            </a:r>
            <a:r>
              <a:rPr lang="en-US" altLang="zh-CN" sz="2000" dirty="0"/>
              <a:t>20 </a:t>
            </a:r>
            <a:r>
              <a:rPr lang="en-US" altLang="zh-CN" sz="2000" dirty="0" err="1"/>
              <a:t>ps</a:t>
            </a:r>
            <a:endParaRPr lang="en-US" altLang="zh-CN" sz="2000" dirty="0"/>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25</a:t>
            </a:fld>
            <a:endParaRPr lang="zh-CN" altLang="en-US"/>
          </a:p>
        </p:txBody>
      </p:sp>
      <p:graphicFrame>
        <p:nvGraphicFramePr>
          <p:cNvPr id="7" name="对象 -2147482558"/>
          <p:cNvGraphicFramePr/>
          <p:nvPr/>
        </p:nvGraphicFramePr>
        <p:xfrm>
          <a:off x="702310" y="3485515"/>
          <a:ext cx="3141345" cy="2661920"/>
        </p:xfrm>
        <a:graphic>
          <a:graphicData uri="http://schemas.openxmlformats.org/presentationml/2006/ole">
            <mc:AlternateContent xmlns:mc="http://schemas.openxmlformats.org/markup-compatibility/2006">
              <mc:Choice xmlns:v="urn:schemas-microsoft-com:vml" Requires="v">
                <p:oleObj spid="_x0000_s46300" r:id="rId4" imgW="5765800" imgH="4292600" progId="Visio.Drawing.15">
                  <p:embed/>
                </p:oleObj>
              </mc:Choice>
              <mc:Fallback>
                <p:oleObj r:id="rId4" imgW="5765800" imgH="4292600" progId="Visio.Drawing.15">
                  <p:embed/>
                  <p:pic>
                    <p:nvPicPr>
                      <p:cNvPr id="7" name="对象 -2147482558"/>
                      <p:cNvPicPr/>
                      <p:nvPr/>
                    </p:nvPicPr>
                    <p:blipFill>
                      <a:blip r:embed="rId5"/>
                      <a:srcRect l="9650" t="6377" r="10510" b="7010"/>
                      <a:stretch>
                        <a:fillRect/>
                      </a:stretch>
                    </p:blipFill>
                    <p:spPr>
                      <a:xfrm>
                        <a:off x="702310" y="3485515"/>
                        <a:ext cx="3141345" cy="2661920"/>
                      </a:xfrm>
                      <a:prstGeom prst="rect">
                        <a:avLst/>
                      </a:prstGeom>
                      <a:noFill/>
                      <a:ln w="38100">
                        <a:noFill/>
                        <a:miter/>
                      </a:ln>
                    </p:spPr>
                  </p:pic>
                </p:oleObj>
              </mc:Fallback>
            </mc:AlternateContent>
          </a:graphicData>
        </a:graphic>
      </p:graphicFrame>
      <p:graphicFrame>
        <p:nvGraphicFramePr>
          <p:cNvPr id="8" name="对象 -2147482557"/>
          <p:cNvGraphicFramePr/>
          <p:nvPr/>
        </p:nvGraphicFramePr>
        <p:xfrm>
          <a:off x="4100195" y="3495675"/>
          <a:ext cx="3187700" cy="2631440"/>
        </p:xfrm>
        <a:graphic>
          <a:graphicData uri="http://schemas.openxmlformats.org/presentationml/2006/ole">
            <mc:AlternateContent xmlns:mc="http://schemas.openxmlformats.org/markup-compatibility/2006">
              <mc:Choice xmlns:v="urn:schemas-microsoft-com:vml" Requires="v">
                <p:oleObj spid="_x0000_s46301" r:id="rId6" imgW="5765800" imgH="4292600" progId="Visio.Drawing.15">
                  <p:embed/>
                </p:oleObj>
              </mc:Choice>
              <mc:Fallback>
                <p:oleObj r:id="rId6" imgW="5765800" imgH="4292600" progId="Visio.Drawing.15">
                  <p:embed/>
                  <p:pic>
                    <p:nvPicPr>
                      <p:cNvPr id="8" name="对象 -2147482557"/>
                      <p:cNvPicPr/>
                      <p:nvPr/>
                    </p:nvPicPr>
                    <p:blipFill>
                      <a:blip r:embed="rId7"/>
                      <a:srcRect l="9650" t="6377" r="10510" b="7010"/>
                      <a:stretch>
                        <a:fillRect/>
                      </a:stretch>
                    </p:blipFill>
                    <p:spPr>
                      <a:xfrm>
                        <a:off x="4100195" y="3495675"/>
                        <a:ext cx="3187700" cy="2631440"/>
                      </a:xfrm>
                      <a:prstGeom prst="rect">
                        <a:avLst/>
                      </a:prstGeom>
                      <a:noFill/>
                      <a:ln w="38100">
                        <a:noFill/>
                        <a:miter/>
                      </a:ln>
                    </p:spPr>
                  </p:pic>
                </p:oleObj>
              </mc:Fallback>
            </mc:AlternateContent>
          </a:graphicData>
        </a:graphic>
      </p:graphicFrame>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a:solidFill>
                  <a:schemeClr val="tx1"/>
                </a:solidFill>
              </a:rPr>
              <a:t>TDC</a:t>
            </a:r>
            <a:r>
              <a:rPr lang="zh-CN" altLang="en-US" sz="2300">
                <a:solidFill>
                  <a:schemeClr val="tx1"/>
                </a:solidFill>
              </a:rPr>
              <a:t>验证芯片</a:t>
            </a:r>
            <a:r>
              <a:rPr lang="en-US" altLang="zh-CN" sz="2300"/>
              <a:t>		</a:t>
            </a:r>
            <a:r>
              <a:rPr lang="zh-CN" altLang="en-US" sz="2300" b="1">
                <a:solidFill>
                  <a:srgbClr val="FF0000"/>
                </a:solidFill>
              </a:rPr>
              <a:t>功能集成的</a:t>
            </a:r>
            <a:r>
              <a:rPr lang="en-US" altLang="zh-CN" sz="2300" b="1">
                <a:solidFill>
                  <a:srgbClr val="FF0000"/>
                </a:solidFill>
              </a:rPr>
              <a:t>5</a:t>
            </a:r>
            <a:r>
              <a:rPr lang="zh-CN" altLang="en-US" sz="2300" b="1">
                <a:solidFill>
                  <a:srgbClr val="FF0000"/>
                </a:solidFill>
              </a:rPr>
              <a:t>×</a:t>
            </a:r>
            <a:r>
              <a:rPr lang="en-US" altLang="zh-CN" sz="2300" b="1">
                <a:solidFill>
                  <a:srgbClr val="FF0000"/>
                </a:solidFill>
              </a:rPr>
              <a:t>5</a:t>
            </a:r>
            <a:r>
              <a:rPr lang="zh-CN" altLang="en-US" sz="2300" b="1">
                <a:solidFill>
                  <a:srgbClr val="FF0000"/>
                </a:solidFill>
              </a:rPr>
              <a:t>原型芯片</a:t>
            </a:r>
          </a:p>
        </p:txBody>
      </p:sp>
      <p:pic>
        <p:nvPicPr>
          <p:cNvPr id="59" name="图片 59" descr="TOAhist"/>
          <p:cNvPicPr>
            <a:picLocks noChangeAspect="1"/>
          </p:cNvPicPr>
          <p:nvPr/>
        </p:nvPicPr>
        <p:blipFill>
          <a:blip r:embed="rId8"/>
          <a:srcRect l="4103" t="4733" r="8484" b="2920"/>
          <a:stretch>
            <a:fillRect/>
          </a:stretch>
        </p:blipFill>
        <p:spPr>
          <a:xfrm>
            <a:off x="7475220" y="3526155"/>
            <a:ext cx="3288665" cy="26066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935355" y="1264920"/>
            <a:ext cx="10108565" cy="4849495"/>
          </a:xfrm>
        </p:spPr>
        <p:txBody>
          <a:bodyPr/>
          <a:lstStyle/>
          <a:p>
            <a:r>
              <a:rPr lang="zh-CN" altLang="en-US" dirty="0"/>
              <a:t>全芯片功耗测试：</a:t>
            </a:r>
          </a:p>
          <a:p>
            <a:pPr lvl="1"/>
            <a:r>
              <a:rPr lang="zh-CN" altLang="en-US" dirty="0"/>
              <a:t>静态电流：约</a:t>
            </a:r>
            <a:r>
              <a:rPr lang="en-US" altLang="zh-CN" dirty="0"/>
              <a:t>40 mA</a:t>
            </a:r>
          </a:p>
          <a:p>
            <a:pPr lvl="2"/>
            <a:r>
              <a:rPr lang="zh-CN" altLang="en-US" dirty="0"/>
              <a:t>模拟前端与全局偏置共约</a:t>
            </a:r>
            <a:r>
              <a:rPr lang="en-US" altLang="zh-CN" dirty="0"/>
              <a:t>32 mA</a:t>
            </a:r>
            <a:r>
              <a:rPr lang="zh-CN" altLang="en-US" dirty="0"/>
              <a:t>，其余</a:t>
            </a:r>
            <a:r>
              <a:rPr lang="en-US" altLang="zh-CN" dirty="0"/>
              <a:t>8 mA</a:t>
            </a:r>
            <a:r>
              <a:rPr lang="zh-CN" altLang="en-US" dirty="0"/>
              <a:t>未知</a:t>
            </a:r>
            <a:endParaRPr lang="en-US" altLang="zh-CN" dirty="0"/>
          </a:p>
          <a:p>
            <a:pPr lvl="1"/>
            <a:r>
              <a:rPr lang="en-US" altLang="zh-CN" dirty="0"/>
              <a:t>DLL</a:t>
            </a:r>
            <a:r>
              <a:rPr lang="zh-CN" altLang="en-US" dirty="0"/>
              <a:t>动态电流：约</a:t>
            </a:r>
            <a:r>
              <a:rPr lang="en-US" altLang="zh-CN" dirty="0"/>
              <a:t>4 mA</a:t>
            </a:r>
          </a:p>
          <a:p>
            <a:pPr lvl="1"/>
            <a:r>
              <a:rPr lang="zh-CN" altLang="en-US" dirty="0"/>
              <a:t>事例动态电流：约</a:t>
            </a:r>
            <a:r>
              <a:rPr lang="en-US" altLang="zh-CN" dirty="0"/>
              <a:t>60 </a:t>
            </a:r>
            <a:r>
              <a:rPr lang="en-US" altLang="zh-CN" dirty="0" err="1"/>
              <a:t>μA</a:t>
            </a:r>
            <a:r>
              <a:rPr lang="en-US" altLang="zh-CN" dirty="0"/>
              <a:t>/</a:t>
            </a:r>
            <a:r>
              <a:rPr lang="en-US" altLang="zh-CN" dirty="0" err="1"/>
              <a:t>Chn</a:t>
            </a:r>
            <a:r>
              <a:rPr lang="en-US" altLang="zh-CN" dirty="0"/>
              <a:t>/MHz</a:t>
            </a:r>
          </a:p>
          <a:p>
            <a:pPr lvl="1"/>
            <a:r>
              <a:rPr lang="zh-CN" altLang="en-US" dirty="0"/>
              <a:t>内核电压</a:t>
            </a:r>
            <a:r>
              <a:rPr lang="en-US" altLang="zh-CN" dirty="0"/>
              <a:t>1.2 V</a:t>
            </a:r>
            <a:r>
              <a:rPr lang="zh-CN" altLang="en-US" dirty="0"/>
              <a:t>，</a:t>
            </a:r>
            <a:r>
              <a:rPr lang="en-US" altLang="zh-CN" dirty="0"/>
              <a:t>IO</a:t>
            </a:r>
            <a:r>
              <a:rPr lang="zh-CN" altLang="en-US" dirty="0"/>
              <a:t>电压</a:t>
            </a:r>
            <a:r>
              <a:rPr lang="en-US" altLang="zh-CN" dirty="0"/>
              <a:t>2.5 V</a:t>
            </a:r>
          </a:p>
          <a:p>
            <a:pPr lvl="2"/>
            <a:r>
              <a:rPr lang="zh-CN" altLang="en-US" dirty="0"/>
              <a:t>静态与</a:t>
            </a:r>
            <a:r>
              <a:rPr lang="en-US" altLang="zh-CN" dirty="0"/>
              <a:t>DLL</a:t>
            </a:r>
            <a:r>
              <a:rPr lang="zh-CN" altLang="en-US" dirty="0"/>
              <a:t>功耗不超过：</a:t>
            </a:r>
            <a:r>
              <a:rPr lang="en-US" altLang="zh-CN" dirty="0"/>
              <a:t>36</a:t>
            </a:r>
            <a:r>
              <a:rPr lang="zh-CN" altLang="en-US" dirty="0"/>
              <a:t>×</a:t>
            </a:r>
            <a:r>
              <a:rPr lang="en-US" altLang="zh-CN" dirty="0"/>
              <a:t>1.2 + 8</a:t>
            </a:r>
            <a:r>
              <a:rPr lang="zh-CN" altLang="en-US" dirty="0"/>
              <a:t>×</a:t>
            </a:r>
            <a:r>
              <a:rPr lang="en-US" altLang="zh-CN" dirty="0"/>
              <a:t>2.5 = 63.2 (</a:t>
            </a:r>
            <a:r>
              <a:rPr lang="en-US" altLang="zh-CN" dirty="0" err="1"/>
              <a:t>mW</a:t>
            </a:r>
            <a:r>
              <a:rPr lang="en-US" altLang="zh-CN" dirty="0"/>
              <a:t>)</a:t>
            </a:r>
          </a:p>
          <a:p>
            <a:pPr lvl="2"/>
            <a:r>
              <a:rPr lang="zh-CN" altLang="en-US" dirty="0"/>
              <a:t>单通道平均功耗不超过：</a:t>
            </a:r>
            <a:r>
              <a:rPr lang="en-US" altLang="zh-CN" dirty="0"/>
              <a:t>2.53 </a:t>
            </a:r>
            <a:r>
              <a:rPr lang="en-US" altLang="zh-CN" dirty="0" err="1"/>
              <a:t>mW</a:t>
            </a:r>
            <a:endParaRPr lang="en-US" altLang="zh-CN" dirty="0"/>
          </a:p>
          <a:p>
            <a:pPr lvl="2"/>
            <a:r>
              <a:rPr lang="en-US" altLang="zh-CN" dirty="0"/>
              <a:t>5 MHz</a:t>
            </a:r>
            <a:r>
              <a:rPr lang="zh-CN" altLang="en-US" dirty="0"/>
              <a:t>下单通道事例动态功耗约为：</a:t>
            </a:r>
            <a:r>
              <a:rPr lang="en-US" altLang="zh-CN" dirty="0"/>
              <a:t>0.06</a:t>
            </a:r>
            <a:r>
              <a:rPr lang="zh-CN" altLang="en-US" dirty="0"/>
              <a:t>×</a:t>
            </a:r>
            <a:r>
              <a:rPr lang="en-US" altLang="zh-CN" dirty="0"/>
              <a:t>5</a:t>
            </a:r>
            <a:r>
              <a:rPr lang="zh-CN" altLang="en-US" dirty="0"/>
              <a:t>×</a:t>
            </a:r>
            <a:r>
              <a:rPr lang="en-US" altLang="zh-CN" dirty="0"/>
              <a:t>1.2 = 0.36 (</a:t>
            </a:r>
            <a:r>
              <a:rPr lang="en-US" altLang="zh-CN" dirty="0" err="1"/>
              <a:t>mW</a:t>
            </a:r>
            <a:r>
              <a:rPr lang="en-US" altLang="zh-CN" dirty="0"/>
              <a:t>)</a:t>
            </a:r>
          </a:p>
          <a:p>
            <a:pPr lvl="2"/>
            <a:r>
              <a:rPr lang="zh-CN" altLang="en-US" dirty="0"/>
              <a:t>满足功耗设计指标需求</a:t>
            </a:r>
          </a:p>
          <a:p>
            <a:pPr lvl="1"/>
            <a:r>
              <a:rPr lang="zh-CN" altLang="en-US" dirty="0"/>
              <a:t>优化方法：增加通道数量可降低</a:t>
            </a:r>
            <a:r>
              <a:rPr lang="en-US" altLang="zh-CN" dirty="0"/>
              <a:t>DLL</a:t>
            </a:r>
            <a:r>
              <a:rPr lang="zh-CN" altLang="en-US" dirty="0"/>
              <a:t>与全局偏置贡献的平均功耗，优化数据读出方式减少</a:t>
            </a:r>
            <a:r>
              <a:rPr lang="en-US" altLang="zh-CN" dirty="0"/>
              <a:t>IO</a:t>
            </a:r>
            <a:r>
              <a:rPr lang="zh-CN" altLang="en-US" dirty="0"/>
              <a:t>功耗，滤波电容改用厚栅器件、减少</a:t>
            </a:r>
            <a:r>
              <a:rPr lang="en-US" altLang="zh-CN" dirty="0"/>
              <a:t>Pad</a:t>
            </a:r>
            <a:r>
              <a:rPr lang="zh-CN" altLang="en-US" dirty="0"/>
              <a:t>数量降低漏电流</a:t>
            </a:r>
          </a:p>
          <a:p>
            <a:pPr lvl="1"/>
            <a:endParaRPr lang="zh-CN" altLang="en-US" dirty="0"/>
          </a:p>
          <a:p>
            <a:pPr lvl="1"/>
            <a:endParaRPr lang="en-US" altLang="zh-CN" dirty="0"/>
          </a:p>
          <a:p>
            <a:pPr lvl="1"/>
            <a:endParaRPr lang="en-US" altLang="zh-CN" dirty="0"/>
          </a:p>
        </p:txBody>
      </p:sp>
      <p:sp>
        <p:nvSpPr>
          <p:cNvPr id="5" name="标题 4"/>
          <p:cNvSpPr>
            <a:spLocks noGrp="1" noChangeArrowheads="1"/>
          </p:cNvSpPr>
          <p:nvPr>
            <p:ph type="title"/>
          </p:nvPr>
        </p:nvSpPr>
        <p:spPr/>
        <p:txBody>
          <a:bodyPr/>
          <a:lstStyle/>
          <a:p>
            <a:r>
              <a:rPr lang="zh-CN" altLang="en-US">
                <a:sym typeface="+mn-ea"/>
              </a:rPr>
              <a:t>功能集成的</a:t>
            </a:r>
            <a:r>
              <a:rPr lang="en-US" altLang="zh-CN">
                <a:sym typeface="+mn-ea"/>
              </a:rPr>
              <a:t>5</a:t>
            </a:r>
            <a:r>
              <a:rPr lang="zh-CN" altLang="en-US">
                <a:sym typeface="+mn-ea"/>
              </a:rPr>
              <a:t>×</a:t>
            </a:r>
            <a:r>
              <a:rPr lang="en-US" altLang="zh-CN">
                <a:sym typeface="+mn-ea"/>
              </a:rPr>
              <a:t>5</a:t>
            </a:r>
            <a:r>
              <a:rPr lang="zh-CN" altLang="en-US">
                <a:sym typeface="+mn-ea"/>
              </a:rPr>
              <a:t>原型芯片：功耗</a:t>
            </a:r>
            <a:endParaRPr lang="zh-CN" altLang="en-US"/>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26</a:t>
            </a:fld>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32230"/>
            <a:ext cx="10972800" cy="4655820"/>
          </a:xfrm>
        </p:spPr>
        <p:txBody>
          <a:bodyPr/>
          <a:lstStyle/>
          <a:p>
            <a:r>
              <a:rPr lang="zh-CN" altLang="en-US" dirty="0"/>
              <a:t>针对</a:t>
            </a:r>
            <a:r>
              <a:rPr lang="en-US" altLang="zh-CN" dirty="0"/>
              <a:t>LGAD</a:t>
            </a:r>
            <a:r>
              <a:rPr lang="zh-CN" altLang="en-US" dirty="0"/>
              <a:t>信号读出，本研究中采用放大甄别结合</a:t>
            </a:r>
            <a:r>
              <a:rPr lang="en-US" altLang="zh-CN" dirty="0"/>
              <a:t>TDC</a:t>
            </a:r>
            <a:r>
              <a:rPr lang="zh-CN" altLang="en-US" dirty="0"/>
              <a:t>的技术路线，实现了对微弱信号的高时间精度读出。并最终完成了</a:t>
            </a:r>
            <a:r>
              <a:rPr lang="en-US" altLang="zh-CN" dirty="0"/>
              <a:t>5</a:t>
            </a:r>
            <a:r>
              <a:rPr lang="zh-CN" altLang="en-US" dirty="0"/>
              <a:t>×</a:t>
            </a:r>
            <a:r>
              <a:rPr lang="en-US" altLang="zh-CN" dirty="0"/>
              <a:t>5</a:t>
            </a:r>
            <a:r>
              <a:rPr lang="zh-CN" altLang="en-US" dirty="0"/>
              <a:t>阵列型原型</a:t>
            </a:r>
            <a:r>
              <a:rPr lang="en-US" altLang="zh-CN" dirty="0"/>
              <a:t>ASIC</a:t>
            </a:r>
            <a:r>
              <a:rPr lang="zh-CN" altLang="en-US" dirty="0"/>
              <a:t>的设计，测试表明其功能与性能满足研究目标</a:t>
            </a:r>
            <a:endParaRPr lang="en-US" altLang="zh-CN" dirty="0"/>
          </a:p>
          <a:p>
            <a:pPr lvl="1"/>
            <a:r>
              <a:rPr lang="zh-CN" altLang="en-US" dirty="0"/>
              <a:t>完整通道数量：</a:t>
            </a:r>
            <a:r>
              <a:rPr lang="en-US" altLang="zh-CN" dirty="0"/>
              <a:t>5×5</a:t>
            </a:r>
          </a:p>
          <a:p>
            <a:pPr lvl="1"/>
            <a:r>
              <a:rPr lang="zh-CN" altLang="en-US" dirty="0"/>
              <a:t>模拟前端：双管前置放大器、全差分甄别器</a:t>
            </a:r>
            <a:endParaRPr lang="en-US" altLang="zh-CN" dirty="0"/>
          </a:p>
          <a:p>
            <a:pPr lvl="1"/>
            <a:r>
              <a:rPr lang="en-US" altLang="zh-CN" dirty="0"/>
              <a:t>TDC</a:t>
            </a:r>
            <a:r>
              <a:rPr lang="zh-CN" altLang="en-US" dirty="0"/>
              <a:t>：游标型</a:t>
            </a:r>
            <a:r>
              <a:rPr lang="en-US" altLang="zh-CN" dirty="0"/>
              <a:t>TDC</a:t>
            </a:r>
            <a:r>
              <a:rPr lang="zh-CN" altLang="en-US" dirty="0"/>
              <a:t>，</a:t>
            </a:r>
            <a:r>
              <a:rPr lang="en-US" altLang="zh-CN" dirty="0"/>
              <a:t>LSB </a:t>
            </a:r>
            <a:r>
              <a:rPr lang="zh-CN" altLang="en-US" dirty="0"/>
              <a:t>≈ </a:t>
            </a:r>
            <a:r>
              <a:rPr lang="en-US" altLang="zh-CN" dirty="0"/>
              <a:t>15 </a:t>
            </a:r>
            <a:r>
              <a:rPr lang="en-US" altLang="zh-CN" dirty="0" err="1"/>
              <a:t>ps</a:t>
            </a:r>
            <a:endParaRPr lang="en-US" altLang="zh-CN" dirty="0"/>
          </a:p>
          <a:p>
            <a:pPr lvl="1"/>
            <a:r>
              <a:rPr lang="en-US" altLang="zh-CN" dirty="0"/>
              <a:t>TDC</a:t>
            </a:r>
            <a:r>
              <a:rPr lang="zh-CN" altLang="en-US" dirty="0"/>
              <a:t>时间精度：约</a:t>
            </a:r>
            <a:r>
              <a:rPr lang="en-US" altLang="zh-CN" dirty="0"/>
              <a:t>9 </a:t>
            </a:r>
            <a:r>
              <a:rPr lang="en-US" altLang="zh-CN" dirty="0" err="1"/>
              <a:t>ps</a:t>
            </a:r>
            <a:endParaRPr lang="en-US" altLang="zh-CN" dirty="0"/>
          </a:p>
          <a:p>
            <a:pPr lvl="1"/>
            <a:r>
              <a:rPr lang="zh-CN" altLang="en-US" dirty="0"/>
              <a:t>整体时间精度：</a:t>
            </a:r>
            <a:r>
              <a:rPr lang="en-US" altLang="zh-CN" dirty="0"/>
              <a:t>20 </a:t>
            </a:r>
            <a:r>
              <a:rPr lang="en-US" altLang="zh-CN" dirty="0" err="1"/>
              <a:t>ps</a:t>
            </a:r>
            <a:r>
              <a:rPr lang="en-US" altLang="zh-CN" dirty="0"/>
              <a:t> @ 10 </a:t>
            </a:r>
            <a:r>
              <a:rPr lang="en-US" altLang="zh-CN" dirty="0" err="1"/>
              <a:t>fC</a:t>
            </a:r>
            <a:r>
              <a:rPr lang="en-US" altLang="zh-CN" dirty="0"/>
              <a:t>  4 pF</a:t>
            </a:r>
          </a:p>
          <a:p>
            <a:pPr lvl="1"/>
            <a:r>
              <a:rPr lang="zh-CN" altLang="en-US" dirty="0"/>
              <a:t>功耗：</a:t>
            </a:r>
            <a:r>
              <a:rPr lang="en-US" altLang="zh-CN" dirty="0"/>
              <a:t>3 </a:t>
            </a:r>
            <a:r>
              <a:rPr lang="en-US" altLang="zh-CN" dirty="0" err="1"/>
              <a:t>mW</a:t>
            </a:r>
            <a:r>
              <a:rPr lang="en-US" altLang="zh-CN" dirty="0"/>
              <a:t> / </a:t>
            </a:r>
            <a:r>
              <a:rPr lang="en-US" altLang="zh-CN" dirty="0" err="1"/>
              <a:t>chn</a:t>
            </a:r>
            <a:r>
              <a:rPr lang="en-US" altLang="zh-CN" dirty="0"/>
              <a:t>  (5MHz)</a:t>
            </a:r>
            <a:endParaRPr lang="zh-CN" altLang="en-US" dirty="0"/>
          </a:p>
        </p:txBody>
      </p:sp>
      <p:sp>
        <p:nvSpPr>
          <p:cNvPr id="5" name="标题 4"/>
          <p:cNvSpPr>
            <a:spLocks noGrp="1" noChangeArrowheads="1"/>
          </p:cNvSpPr>
          <p:nvPr>
            <p:ph type="title"/>
          </p:nvPr>
        </p:nvSpPr>
        <p:spPr/>
        <p:txBody>
          <a:bodyPr/>
          <a:lstStyle/>
          <a:p>
            <a:r>
              <a:rPr lang="zh-CN" altLang="en-US"/>
              <a:t>总结</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27</a:t>
            </a:fld>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CA2F8CF-82D5-4701-B42D-563B15F38D79}"/>
              </a:ext>
            </a:extLst>
          </p:cNvPr>
          <p:cNvSpPr>
            <a:spLocks noGrp="1"/>
          </p:cNvSpPr>
          <p:nvPr>
            <p:ph idx="1"/>
          </p:nvPr>
        </p:nvSpPr>
        <p:spPr/>
        <p:txBody>
          <a:bodyPr/>
          <a:lstStyle/>
          <a:p>
            <a:endParaRPr lang="zh-CN" altLang="en-US"/>
          </a:p>
        </p:txBody>
      </p:sp>
      <p:sp>
        <p:nvSpPr>
          <p:cNvPr id="3" name="标题 2">
            <a:extLst>
              <a:ext uri="{FF2B5EF4-FFF2-40B4-BE49-F238E27FC236}">
                <a16:creationId xmlns:a16="http://schemas.microsoft.com/office/drawing/2014/main" id="{1E70CE82-2E95-49F8-B7FA-D1AB1599DC1A}"/>
              </a:ext>
            </a:extLst>
          </p:cNvPr>
          <p:cNvSpPr>
            <a:spLocks noGrp="1"/>
          </p:cNvSpPr>
          <p:nvPr>
            <p:ph type="title"/>
          </p:nvPr>
        </p:nvSpPr>
        <p:spPr/>
        <p:txBody>
          <a:bodyPr/>
          <a:lstStyle/>
          <a:p>
            <a:endParaRPr lang="zh-CN" altLang="en-US"/>
          </a:p>
        </p:txBody>
      </p:sp>
      <p:sp>
        <p:nvSpPr>
          <p:cNvPr id="4" name="内容占位符 3">
            <a:extLst>
              <a:ext uri="{FF2B5EF4-FFF2-40B4-BE49-F238E27FC236}">
                <a16:creationId xmlns:a16="http://schemas.microsoft.com/office/drawing/2014/main" id="{77AD9BB5-0712-4018-823F-B86C5321EF5E}"/>
              </a:ext>
            </a:extLst>
          </p:cNvPr>
          <p:cNvSpPr>
            <a:spLocks noGrp="1"/>
          </p:cNvSpPr>
          <p:nvPr>
            <p:ph idx="13"/>
          </p:nvPr>
        </p:nvSpPr>
        <p:spPr/>
        <p:txBody>
          <a:bodyPr/>
          <a:lstStyle/>
          <a:p>
            <a:endParaRPr lang="zh-CN" altLang="en-US"/>
          </a:p>
        </p:txBody>
      </p:sp>
      <p:sp>
        <p:nvSpPr>
          <p:cNvPr id="5" name="日期占位符 4">
            <a:extLst>
              <a:ext uri="{FF2B5EF4-FFF2-40B4-BE49-F238E27FC236}">
                <a16:creationId xmlns:a16="http://schemas.microsoft.com/office/drawing/2014/main" id="{BF92EC2C-B48B-4EB8-84E4-15F679D76EFA}"/>
              </a:ext>
            </a:extLst>
          </p:cNvPr>
          <p:cNvSpPr>
            <a:spLocks noGrp="1"/>
          </p:cNvSpPr>
          <p:nvPr>
            <p:ph type="dt" sz="half" idx="10"/>
          </p:nvPr>
        </p:nvSpPr>
        <p:spPr/>
        <p:txBody>
          <a:bodyPr/>
          <a:lstStyle/>
          <a:p>
            <a:pPr fontAlgn="auto"/>
            <a:fld id="{BB962C8B-B14F-4D97-AF65-F5344CB8AC3E}" type="datetime1">
              <a:rPr lang="zh-CN" altLang="en-US" sz="1050" strike="noStrike" noProof="1" smtClean="0">
                <a:latin typeface="Arial" panose="020B0604020202020204" pitchFamily="34" charset="0"/>
                <a:ea typeface="宋体" panose="02010600030101010101" pitchFamily="2" charset="-122"/>
                <a:cs typeface="+mn-cs"/>
              </a:rPr>
              <a:t>2023/10/21</a:t>
            </a:fld>
            <a:endParaRPr lang="zh-CN" altLang="en-US" sz="1050" strike="noStrike" noProof="1">
              <a:latin typeface="Arial" panose="020B0604020202020204" pitchFamily="34" charset="0"/>
              <a:ea typeface="宋体" panose="02010600030101010101" pitchFamily="2" charset="-122"/>
              <a:cs typeface="+mn-cs"/>
            </a:endParaRPr>
          </a:p>
        </p:txBody>
      </p:sp>
      <p:sp>
        <p:nvSpPr>
          <p:cNvPr id="6" name="灯片编号占位符 5">
            <a:extLst>
              <a:ext uri="{FF2B5EF4-FFF2-40B4-BE49-F238E27FC236}">
                <a16:creationId xmlns:a16="http://schemas.microsoft.com/office/drawing/2014/main" id="{6C02E112-551A-451B-A837-8A82ABF2068B}"/>
              </a:ext>
            </a:extLst>
          </p:cNvPr>
          <p:cNvSpPr>
            <a:spLocks noGrp="1"/>
          </p:cNvSpPr>
          <p:nvPr>
            <p:ph type="sldNum" sz="quarter" idx="12"/>
          </p:nvPr>
        </p:nvSpPr>
        <p:spPr/>
        <p:txBody>
          <a:bodyPr/>
          <a:lstStyle/>
          <a:p>
            <a:pPr fontAlgn="auto"/>
            <a:fld id="{49AE70B2-8BF9-45C0-BB95-33D1B9D3A854}" type="slidenum">
              <a:rPr lang="zh-CN" altLang="en-US" sz="1050" strike="noStrike" noProof="1" smtClean="0">
                <a:latin typeface="Arial" panose="020B0604020202020204" pitchFamily="34" charset="0"/>
                <a:ea typeface="宋体" panose="02010600030101010101" pitchFamily="2" charset="-122"/>
                <a:cs typeface="+mn-cs"/>
              </a:rPr>
              <a:t>28</a:t>
            </a:fld>
            <a:endParaRPr lang="zh-CN" altLang="en-US" strike="noStrike" noProof="1"/>
          </a:p>
        </p:txBody>
      </p:sp>
    </p:spTree>
    <p:extLst>
      <p:ext uri="{BB962C8B-B14F-4D97-AF65-F5344CB8AC3E}">
        <p14:creationId xmlns:p14="http://schemas.microsoft.com/office/powerpoint/2010/main" val="3876743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F02EB14-B293-4BCE-A876-94E588820B4E}"/>
              </a:ext>
            </a:extLst>
          </p:cNvPr>
          <p:cNvSpPr>
            <a:spLocks noGrp="1"/>
          </p:cNvSpPr>
          <p:nvPr>
            <p:ph idx="1"/>
          </p:nvPr>
        </p:nvSpPr>
        <p:spPr/>
        <p:txBody>
          <a:bodyPr/>
          <a:lstStyle/>
          <a:p>
            <a:endParaRPr lang="zh-CN" altLang="en-US"/>
          </a:p>
        </p:txBody>
      </p:sp>
      <p:sp>
        <p:nvSpPr>
          <p:cNvPr id="3" name="标题 2">
            <a:extLst>
              <a:ext uri="{FF2B5EF4-FFF2-40B4-BE49-F238E27FC236}">
                <a16:creationId xmlns:a16="http://schemas.microsoft.com/office/drawing/2014/main" id="{5EB8252A-E86F-451F-B7B1-67CF1269BF86}"/>
              </a:ext>
            </a:extLst>
          </p:cNvPr>
          <p:cNvSpPr>
            <a:spLocks noGrp="1"/>
          </p:cNvSpPr>
          <p:nvPr>
            <p:ph type="title"/>
          </p:nvPr>
        </p:nvSpPr>
        <p:spPr/>
        <p:txBody>
          <a:bodyPr/>
          <a:lstStyle/>
          <a:p>
            <a:r>
              <a:rPr lang="en-US" altLang="zh-CN" dirty="0"/>
              <a:t>Backup </a:t>
            </a:r>
            <a:endParaRPr lang="zh-CN" altLang="en-US" dirty="0"/>
          </a:p>
        </p:txBody>
      </p:sp>
      <p:sp>
        <p:nvSpPr>
          <p:cNvPr id="4" name="内容占位符 3">
            <a:extLst>
              <a:ext uri="{FF2B5EF4-FFF2-40B4-BE49-F238E27FC236}">
                <a16:creationId xmlns:a16="http://schemas.microsoft.com/office/drawing/2014/main" id="{EBAE4E04-52A6-4DE5-AC35-92C30F43FA21}"/>
              </a:ext>
            </a:extLst>
          </p:cNvPr>
          <p:cNvSpPr>
            <a:spLocks noGrp="1"/>
          </p:cNvSpPr>
          <p:nvPr>
            <p:ph idx="13"/>
          </p:nvPr>
        </p:nvSpPr>
        <p:spPr/>
        <p:txBody>
          <a:bodyPr/>
          <a:lstStyle/>
          <a:p>
            <a:endParaRPr lang="zh-CN" altLang="en-US"/>
          </a:p>
        </p:txBody>
      </p:sp>
      <p:sp>
        <p:nvSpPr>
          <p:cNvPr id="5" name="日期占位符 4">
            <a:extLst>
              <a:ext uri="{FF2B5EF4-FFF2-40B4-BE49-F238E27FC236}">
                <a16:creationId xmlns:a16="http://schemas.microsoft.com/office/drawing/2014/main" id="{9E332455-5B25-4B74-9EC3-97FBE3BCEF40}"/>
              </a:ext>
            </a:extLst>
          </p:cNvPr>
          <p:cNvSpPr>
            <a:spLocks noGrp="1"/>
          </p:cNvSpPr>
          <p:nvPr>
            <p:ph type="dt" sz="half" idx="10"/>
          </p:nvPr>
        </p:nvSpPr>
        <p:spPr/>
        <p:txBody>
          <a:bodyPr/>
          <a:lstStyle/>
          <a:p>
            <a:pPr fontAlgn="auto"/>
            <a:fld id="{BB962C8B-B14F-4D97-AF65-F5344CB8AC3E}" type="datetime1">
              <a:rPr lang="zh-CN" altLang="en-US" sz="1050" strike="noStrike" noProof="1" smtClean="0">
                <a:latin typeface="Arial" panose="020B0604020202020204" pitchFamily="34" charset="0"/>
                <a:ea typeface="宋体" panose="02010600030101010101" pitchFamily="2" charset="-122"/>
                <a:cs typeface="+mn-cs"/>
              </a:rPr>
              <a:t>2023/10/21</a:t>
            </a:fld>
            <a:endParaRPr lang="zh-CN" altLang="en-US" sz="1050" strike="noStrike" noProof="1">
              <a:latin typeface="Arial" panose="020B0604020202020204" pitchFamily="34" charset="0"/>
              <a:ea typeface="宋体" panose="02010600030101010101" pitchFamily="2" charset="-122"/>
              <a:cs typeface="+mn-cs"/>
            </a:endParaRPr>
          </a:p>
        </p:txBody>
      </p:sp>
      <p:sp>
        <p:nvSpPr>
          <p:cNvPr id="6" name="灯片编号占位符 5">
            <a:extLst>
              <a:ext uri="{FF2B5EF4-FFF2-40B4-BE49-F238E27FC236}">
                <a16:creationId xmlns:a16="http://schemas.microsoft.com/office/drawing/2014/main" id="{6C19091B-03D5-481B-8D5C-9BB0F8E1C46F}"/>
              </a:ext>
            </a:extLst>
          </p:cNvPr>
          <p:cNvSpPr>
            <a:spLocks noGrp="1"/>
          </p:cNvSpPr>
          <p:nvPr>
            <p:ph type="sldNum" sz="quarter" idx="12"/>
          </p:nvPr>
        </p:nvSpPr>
        <p:spPr/>
        <p:txBody>
          <a:bodyPr/>
          <a:lstStyle/>
          <a:p>
            <a:pPr fontAlgn="auto"/>
            <a:fld id="{49AE70B2-8BF9-45C0-BB95-33D1B9D3A854}" type="slidenum">
              <a:rPr lang="zh-CN" altLang="en-US" sz="1050" strike="noStrike" noProof="1" smtClean="0">
                <a:latin typeface="Arial" panose="020B0604020202020204" pitchFamily="34" charset="0"/>
                <a:ea typeface="宋体" panose="02010600030101010101" pitchFamily="2" charset="-122"/>
                <a:cs typeface="+mn-cs"/>
              </a:rPr>
              <a:t>29</a:t>
            </a:fld>
            <a:endParaRPr lang="zh-CN" altLang="en-US" strike="noStrike" noProof="1"/>
          </a:p>
        </p:txBody>
      </p:sp>
    </p:spTree>
    <p:extLst>
      <p:ext uri="{BB962C8B-B14F-4D97-AF65-F5344CB8AC3E}">
        <p14:creationId xmlns:p14="http://schemas.microsoft.com/office/powerpoint/2010/main" val="87604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88110"/>
            <a:ext cx="6024245" cy="4512945"/>
          </a:xfrm>
        </p:spPr>
        <p:txBody>
          <a:bodyPr/>
          <a:lstStyle/>
          <a:p>
            <a:pPr algn="just"/>
            <a:r>
              <a:rPr lang="en-US" altLang="zh-CN" dirty="0"/>
              <a:t>LHC</a:t>
            </a:r>
            <a:r>
              <a:rPr lang="zh-CN" altLang="en-US" dirty="0"/>
              <a:t>，Large Hadron Collider，大型强子对撞机，最大的加速器装置</a:t>
            </a:r>
          </a:p>
          <a:p>
            <a:pPr lvl="1" algn="just"/>
            <a:r>
              <a:rPr lang="en-US" altLang="zh-CN" dirty="0"/>
              <a:t>LHC</a:t>
            </a:r>
            <a:r>
              <a:rPr lang="zh-CN" altLang="en-US" dirty="0"/>
              <a:t>亮度升级：提升碰撞频率，能够更加有效地进行粒子物理实验</a:t>
            </a:r>
          </a:p>
          <a:p>
            <a:pPr lvl="1" algn="just"/>
            <a:r>
              <a:rPr lang="zh-CN" altLang="en-US" dirty="0"/>
              <a:t>背景事件：碰撞频率提升带来大量无效事例，使重建变得困难</a:t>
            </a:r>
          </a:p>
          <a:p>
            <a:pPr lvl="1" algn="just"/>
            <a:r>
              <a:rPr lang="zh-CN" altLang="en-US" dirty="0"/>
              <a:t>应对方法：利用高精度的时间与空间信息，增强粒子区分能力，使事例重建更准确</a:t>
            </a:r>
          </a:p>
          <a:p>
            <a:pPr lvl="2" algn="just"/>
            <a:r>
              <a:rPr lang="zh-CN" altLang="en-US" dirty="0"/>
              <a:t>基于</a:t>
            </a:r>
            <a:r>
              <a:rPr lang="en-US" altLang="zh-CN" sz="2400" dirty="0">
                <a:solidFill>
                  <a:srgbClr val="FF0000"/>
                </a:solidFill>
              </a:rPr>
              <a:t>LGAD</a:t>
            </a:r>
            <a:r>
              <a:rPr lang="zh-CN" altLang="en-US" dirty="0"/>
              <a:t>的粒子探测技术被提出</a:t>
            </a:r>
          </a:p>
          <a:p>
            <a:pPr lvl="2" algn="just"/>
            <a:r>
              <a:rPr lang="en-US" altLang="zh-CN" dirty="0"/>
              <a:t>LHC</a:t>
            </a:r>
            <a:r>
              <a:rPr lang="zh-CN" altLang="en-US" dirty="0"/>
              <a:t>中的</a:t>
            </a:r>
            <a:r>
              <a:rPr lang="en-US" altLang="zh-CN" dirty="0"/>
              <a:t>CMS</a:t>
            </a:r>
            <a:r>
              <a:rPr lang="zh-CN" altLang="en-US" dirty="0"/>
              <a:t>、</a:t>
            </a:r>
            <a:r>
              <a:rPr lang="en-US" altLang="zh-CN" dirty="0"/>
              <a:t>ATLAS</a:t>
            </a:r>
            <a:r>
              <a:rPr lang="zh-CN" altLang="en-US" dirty="0"/>
              <a:t>正在推进相关研究</a:t>
            </a:r>
          </a:p>
          <a:p>
            <a:pPr lvl="1" algn="just"/>
            <a:r>
              <a:rPr lang="en-US" altLang="zh-CN" sz="2400" dirty="0">
                <a:solidFill>
                  <a:schemeClr val="tx1"/>
                </a:solidFill>
                <a:sym typeface="+mn-ea"/>
              </a:rPr>
              <a:t> </a:t>
            </a:r>
            <a:r>
              <a:rPr lang="en-US" altLang="zh-CN" sz="2400" dirty="0">
                <a:solidFill>
                  <a:srgbClr val="FF0000"/>
                </a:solidFill>
                <a:sym typeface="+mn-ea"/>
              </a:rPr>
              <a:t>LGAD</a:t>
            </a:r>
            <a:r>
              <a:rPr lang="zh-CN" altLang="en-US" dirty="0">
                <a:sym typeface="+mn-ea"/>
              </a:rPr>
              <a:t>：</a:t>
            </a:r>
            <a:r>
              <a:rPr lang="en-US" altLang="zh-CN" dirty="0">
                <a:sym typeface="+mn-ea"/>
              </a:rPr>
              <a:t>Low-Gain Avalanche Detector</a:t>
            </a:r>
            <a:r>
              <a:rPr lang="zh-CN" altLang="en-US" dirty="0">
                <a:sym typeface="+mn-ea"/>
              </a:rPr>
              <a:t>，低增益雪崩探测器</a:t>
            </a:r>
            <a:endParaRPr lang="zh-CN" altLang="en-US" dirty="0"/>
          </a:p>
        </p:txBody>
      </p:sp>
      <p:sp>
        <p:nvSpPr>
          <p:cNvPr id="5" name="标题 4"/>
          <p:cNvSpPr>
            <a:spLocks noGrp="1" noChangeArrowheads="1"/>
          </p:cNvSpPr>
          <p:nvPr>
            <p:ph type="title"/>
          </p:nvPr>
        </p:nvSpPr>
        <p:spPr/>
        <p:txBody>
          <a:bodyPr/>
          <a:lstStyle/>
          <a:p>
            <a:r>
              <a:rPr lang="en-US" altLang="zh-CN"/>
              <a:t>LHC</a:t>
            </a:r>
            <a:r>
              <a:rPr lang="zh-CN" altLang="en-US"/>
              <a:t>亮度升级与堆积效应</a:t>
            </a: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62C8B-B14F-4D97-AF65-F5344CB8AC3E}" type="datetime1">
              <a:rPr kumimoji="0" lang="zh-CN" altLang="en-US"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05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05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2" name="图片 13" descr="IMG_256"/>
          <p:cNvPicPr>
            <a:picLocks noGrp="1" noChangeAspect="1"/>
          </p:cNvPicPr>
          <p:nvPr>
            <p:ph idx="13"/>
          </p:nvPr>
        </p:nvPicPr>
        <p:blipFill>
          <a:blip r:embed="rId3"/>
          <a:stretch>
            <a:fillRect/>
          </a:stretch>
        </p:blipFill>
        <p:spPr>
          <a:xfrm>
            <a:off x="6954520" y="1776730"/>
            <a:ext cx="4405630" cy="3304540"/>
          </a:xfrm>
          <a:prstGeom prst="rect">
            <a:avLst/>
          </a:prstGeom>
          <a:noFill/>
          <a:ln w="9525">
            <a:noFill/>
          </a:ln>
        </p:spPr>
      </p:pic>
      <p:sp>
        <p:nvSpPr>
          <p:cNvPr id="7" name="文本框 6"/>
          <p:cNvSpPr txBox="1"/>
          <p:nvPr/>
        </p:nvSpPr>
        <p:spPr>
          <a:xfrm>
            <a:off x="8388350" y="5177790"/>
            <a:ext cx="180022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大型强子对撞机</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83945" y="1389380"/>
            <a:ext cx="4179570" cy="4384675"/>
          </a:xfrm>
        </p:spPr>
        <p:txBody>
          <a:bodyPr/>
          <a:lstStyle/>
          <a:p>
            <a:r>
              <a:rPr lang="zh-CN" altLang="en-US" dirty="0"/>
              <a:t>两种结构的延时与控制电压关系：</a:t>
            </a:r>
          </a:p>
          <a:p>
            <a:pPr lvl="1"/>
            <a:r>
              <a:rPr lang="zh-CN" altLang="en-US" dirty="0"/>
              <a:t>左图结构调节范围大，工艺角覆盖性好，适用于时钟分相等情形</a:t>
            </a:r>
          </a:p>
          <a:p>
            <a:pPr lvl="1"/>
            <a:r>
              <a:rPr lang="zh-CN" altLang="en-US" dirty="0"/>
              <a:t>右图结构调节曲线平坦，延时受控制电压噪声的影响小，适用于延时差锁定</a:t>
            </a:r>
          </a:p>
          <a:p>
            <a:pPr lvl="0"/>
            <a:r>
              <a:rPr lang="zh-CN" altLang="en-US" dirty="0"/>
              <a:t>为防止延迟链外负载对延时产生影响，使用输出驱动器连接链外负载</a:t>
            </a:r>
          </a:p>
        </p:txBody>
      </p:sp>
      <p:sp>
        <p:nvSpPr>
          <p:cNvPr id="5" name="标题 4"/>
          <p:cNvSpPr>
            <a:spLocks noGrp="1" noChangeArrowheads="1"/>
          </p:cNvSpPr>
          <p:nvPr>
            <p:ph type="title"/>
          </p:nvPr>
        </p:nvSpPr>
        <p:spPr/>
        <p:txBody>
          <a:bodyPr/>
          <a:lstStyle/>
          <a:p>
            <a:r>
              <a:rPr lang="zh-CN" altLang="en-US"/>
              <a:t>压控延迟单元</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30</a:t>
            </a:fld>
            <a:endParaRPr lang="zh-CN" altLang="en-US"/>
          </a:p>
        </p:txBody>
      </p:sp>
      <p:pic>
        <p:nvPicPr>
          <p:cNvPr id="20" name="图片 4"/>
          <p:cNvPicPr>
            <a:picLocks noGrp="1" noChangeAspect="1"/>
          </p:cNvPicPr>
          <p:nvPr>
            <p:ph idx="13"/>
          </p:nvPr>
        </p:nvPicPr>
        <p:blipFill>
          <a:blip r:embed="rId4"/>
          <a:srcRect t="1192"/>
          <a:stretch>
            <a:fillRect/>
          </a:stretch>
        </p:blipFill>
        <p:spPr>
          <a:xfrm>
            <a:off x="8778240" y="3679190"/>
            <a:ext cx="2725420" cy="2086610"/>
          </a:xfrm>
          <a:prstGeom prst="rect">
            <a:avLst/>
          </a:prstGeom>
          <a:noFill/>
          <a:ln>
            <a:noFill/>
          </a:ln>
        </p:spPr>
      </p:pic>
      <p:pic>
        <p:nvPicPr>
          <p:cNvPr id="105" name="图片 69"/>
          <p:cNvPicPr>
            <a:picLocks noChangeAspect="1"/>
          </p:cNvPicPr>
          <p:nvPr/>
        </p:nvPicPr>
        <p:blipFill>
          <a:blip r:embed="rId5"/>
          <a:srcRect r="3502"/>
          <a:stretch>
            <a:fillRect/>
          </a:stretch>
        </p:blipFill>
        <p:spPr>
          <a:xfrm>
            <a:off x="5718175" y="3665220"/>
            <a:ext cx="2605405" cy="2114550"/>
          </a:xfrm>
          <a:prstGeom prst="rect">
            <a:avLst/>
          </a:prstGeom>
          <a:noFill/>
          <a:ln>
            <a:noFill/>
          </a:ln>
        </p:spPr>
      </p:pic>
      <p:graphicFrame>
        <p:nvGraphicFramePr>
          <p:cNvPr id="6" name="对象 -2147482588"/>
          <p:cNvGraphicFramePr/>
          <p:nvPr/>
        </p:nvGraphicFramePr>
        <p:xfrm>
          <a:off x="6263005" y="1298575"/>
          <a:ext cx="1967865" cy="2348230"/>
        </p:xfrm>
        <a:graphic>
          <a:graphicData uri="http://schemas.openxmlformats.org/presentationml/2006/ole">
            <mc:AlternateContent xmlns:mc="http://schemas.openxmlformats.org/markup-compatibility/2006">
              <mc:Choice xmlns:v="urn:schemas-microsoft-com:vml" Requires="v">
                <p:oleObj spid="_x0000_s53368" r:id="rId6" imgW="6667500" imgH="4102100" progId="Visio.Drawing.15">
                  <p:embed/>
                </p:oleObj>
              </mc:Choice>
              <mc:Fallback>
                <p:oleObj r:id="rId6" imgW="6667500" imgH="4102100" progId="Visio.Drawing.15">
                  <p:embed/>
                  <p:pic>
                    <p:nvPicPr>
                      <p:cNvPr id="6" name="对象 -2147482588"/>
                      <p:cNvPicPr/>
                      <p:nvPr/>
                    </p:nvPicPr>
                    <p:blipFill>
                      <a:blip r:embed="rId7"/>
                      <a:srcRect l="52989" t="9067" r="4629" b="7930"/>
                      <a:stretch>
                        <a:fillRect/>
                      </a:stretch>
                    </p:blipFill>
                    <p:spPr>
                      <a:xfrm>
                        <a:off x="6263005" y="1298575"/>
                        <a:ext cx="1967865" cy="2348230"/>
                      </a:xfrm>
                      <a:prstGeom prst="rect">
                        <a:avLst/>
                      </a:prstGeom>
                      <a:noFill/>
                      <a:ln w="38100">
                        <a:noFill/>
                        <a:miter/>
                      </a:ln>
                    </p:spPr>
                  </p:pic>
                </p:oleObj>
              </mc:Fallback>
            </mc:AlternateContent>
          </a:graphicData>
        </a:graphic>
      </p:graphicFrame>
      <p:graphicFrame>
        <p:nvGraphicFramePr>
          <p:cNvPr id="7" name="对象 -2147482587"/>
          <p:cNvGraphicFramePr/>
          <p:nvPr/>
        </p:nvGraphicFramePr>
        <p:xfrm>
          <a:off x="8975090" y="1320165"/>
          <a:ext cx="2441575" cy="2327275"/>
        </p:xfrm>
        <a:graphic>
          <a:graphicData uri="http://schemas.openxmlformats.org/presentationml/2006/ole">
            <mc:AlternateContent xmlns:mc="http://schemas.openxmlformats.org/markup-compatibility/2006">
              <mc:Choice xmlns:v="urn:schemas-microsoft-com:vml" Requires="v">
                <p:oleObj spid="_x0000_s53369" r:id="rId8" imgW="8102600" imgH="4089400" progId="Visio.Drawing.15">
                  <p:embed/>
                </p:oleObj>
              </mc:Choice>
              <mc:Fallback>
                <p:oleObj r:id="rId8" imgW="8102600" imgH="4089400" progId="Visio.Drawing.15">
                  <p:embed/>
                  <p:pic>
                    <p:nvPicPr>
                      <p:cNvPr id="7" name="对象 -2147482587"/>
                      <p:cNvPicPr/>
                      <p:nvPr/>
                    </p:nvPicPr>
                    <p:blipFill>
                      <a:blip r:embed="rId9"/>
                      <a:srcRect l="6012" t="9067" r="50726" b="7930"/>
                      <a:stretch>
                        <a:fillRect/>
                      </a:stretch>
                    </p:blipFill>
                    <p:spPr>
                      <a:xfrm>
                        <a:off x="8975090" y="1320165"/>
                        <a:ext cx="2441575" cy="2327275"/>
                      </a:xfrm>
                      <a:prstGeom prst="rect">
                        <a:avLst/>
                      </a:prstGeom>
                      <a:noFill/>
                      <a:ln w="38100">
                        <a:noFill/>
                        <a:miter/>
                      </a:ln>
                    </p:spPr>
                  </p:pic>
                </p:oleObj>
              </mc:Fallback>
            </mc:AlternateContent>
          </a:graphicData>
        </a:graphic>
      </p:graphicFrame>
      <p:sp>
        <p:nvSpPr>
          <p:cNvPr id="9" name="文本框 8"/>
          <p:cNvSpPr txBox="1"/>
          <p:nvPr/>
        </p:nvSpPr>
        <p:spPr>
          <a:xfrm>
            <a:off x="6663055" y="5696585"/>
            <a:ext cx="1167765" cy="306705"/>
          </a:xfrm>
          <a:prstGeom prst="rect">
            <a:avLst/>
          </a:prstGeom>
          <a:solidFill>
            <a:schemeClr val="bg1"/>
          </a:solidFill>
        </p:spPr>
        <p:txBody>
          <a:bodyPr wrap="square" rtlCol="0">
            <a:spAutoFit/>
          </a:bodyPr>
          <a:lstStyle/>
          <a:p>
            <a:r>
              <a:rPr lang="zh-CN" altLang="en-US" sz="1400">
                <a:latin typeface="黑体" panose="02010609060101010101" pitchFamily="49" charset="-122"/>
                <a:ea typeface="黑体" panose="02010609060101010101" pitchFamily="49" charset="-122"/>
              </a:rPr>
              <a:t>控制电压</a:t>
            </a:r>
            <a:r>
              <a:rPr lang="en-US" altLang="zh-CN" sz="1400">
                <a:latin typeface="黑体" panose="02010609060101010101" pitchFamily="49" charset="-122"/>
                <a:ea typeface="黑体" panose="02010609060101010101" pitchFamily="49" charset="-122"/>
              </a:rPr>
              <a:t>(mV)</a:t>
            </a:r>
          </a:p>
        </p:txBody>
      </p:sp>
      <p:sp>
        <p:nvSpPr>
          <p:cNvPr id="10" name="文本框 9"/>
          <p:cNvSpPr txBox="1"/>
          <p:nvPr/>
        </p:nvSpPr>
        <p:spPr>
          <a:xfrm>
            <a:off x="9705975" y="5696585"/>
            <a:ext cx="1167765" cy="306705"/>
          </a:xfrm>
          <a:prstGeom prst="rect">
            <a:avLst/>
          </a:prstGeom>
          <a:solidFill>
            <a:schemeClr val="bg1"/>
          </a:solidFill>
        </p:spPr>
        <p:txBody>
          <a:bodyPr wrap="square" rtlCol="0">
            <a:spAutoFit/>
          </a:bodyPr>
          <a:lstStyle/>
          <a:p>
            <a:r>
              <a:rPr lang="zh-CN" altLang="en-US" sz="1400">
                <a:latin typeface="黑体" panose="02010609060101010101" pitchFamily="49" charset="-122"/>
                <a:ea typeface="黑体" panose="02010609060101010101" pitchFamily="49" charset="-122"/>
              </a:rPr>
              <a:t>控制电压</a:t>
            </a:r>
            <a:r>
              <a:rPr lang="en-US" altLang="zh-CN" sz="1400">
                <a:latin typeface="黑体" panose="02010609060101010101" pitchFamily="49" charset="-122"/>
                <a:ea typeface="黑体" panose="02010609060101010101" pitchFamily="49" charset="-122"/>
              </a:rPr>
              <a:t>(mV)</a:t>
            </a:r>
          </a:p>
        </p:txBody>
      </p:sp>
      <p:sp>
        <p:nvSpPr>
          <p:cNvPr id="11" name="文本框 10"/>
          <p:cNvSpPr txBox="1"/>
          <p:nvPr/>
        </p:nvSpPr>
        <p:spPr>
          <a:xfrm rot="16200000">
            <a:off x="8288655" y="4568825"/>
            <a:ext cx="829310" cy="306705"/>
          </a:xfrm>
          <a:prstGeom prst="rect">
            <a:avLst/>
          </a:prstGeom>
          <a:solidFill>
            <a:schemeClr val="bg1"/>
          </a:solidFill>
        </p:spPr>
        <p:txBody>
          <a:bodyPr wrap="square" rtlCol="0">
            <a:spAutoFit/>
          </a:bodyPr>
          <a:lstStyle/>
          <a:p>
            <a:r>
              <a:rPr lang="zh-CN" altLang="zh-CN" sz="1400">
                <a:latin typeface="黑体" panose="02010609060101010101" pitchFamily="49" charset="-122"/>
                <a:ea typeface="黑体" panose="02010609060101010101" pitchFamily="49" charset="-122"/>
              </a:rPr>
              <a:t>延时</a:t>
            </a:r>
            <a:r>
              <a:rPr lang="en-US" altLang="zh-CN" sz="1400">
                <a:latin typeface="黑体" panose="02010609060101010101" pitchFamily="49" charset="-122"/>
                <a:ea typeface="黑体" panose="02010609060101010101" pitchFamily="49" charset="-122"/>
              </a:rPr>
              <a:t>(ps)</a:t>
            </a:r>
          </a:p>
        </p:txBody>
      </p:sp>
      <p:sp>
        <p:nvSpPr>
          <p:cNvPr id="12" name="文本框 11"/>
          <p:cNvSpPr txBox="1"/>
          <p:nvPr/>
        </p:nvSpPr>
        <p:spPr>
          <a:xfrm rot="16200000">
            <a:off x="5215890" y="4568825"/>
            <a:ext cx="829310" cy="306705"/>
          </a:xfrm>
          <a:prstGeom prst="rect">
            <a:avLst/>
          </a:prstGeom>
          <a:solidFill>
            <a:schemeClr val="bg1"/>
          </a:solidFill>
        </p:spPr>
        <p:txBody>
          <a:bodyPr wrap="square" rtlCol="0">
            <a:spAutoFit/>
          </a:bodyPr>
          <a:lstStyle/>
          <a:p>
            <a:r>
              <a:rPr lang="zh-CN" altLang="zh-CN" sz="1400">
                <a:latin typeface="黑体" panose="02010609060101010101" pitchFamily="49" charset="-122"/>
                <a:ea typeface="黑体" panose="02010609060101010101" pitchFamily="49" charset="-122"/>
              </a:rPr>
              <a:t>延时</a:t>
            </a:r>
            <a:r>
              <a:rPr lang="en-US" altLang="zh-CN" sz="1400">
                <a:latin typeface="黑体" panose="02010609060101010101" pitchFamily="49" charset="-122"/>
                <a:ea typeface="黑体" panose="02010609060101010101" pitchFamily="49" charset="-122"/>
              </a:rPr>
              <a:t>(ps)</a:t>
            </a:r>
          </a:p>
        </p:txBody>
      </p:sp>
    </p:spTree>
    <p:extLst>
      <p:ext uri="{BB962C8B-B14F-4D97-AF65-F5344CB8AC3E}">
        <p14:creationId xmlns:p14="http://schemas.microsoft.com/office/powerpoint/2010/main" val="3201169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99540"/>
            <a:ext cx="4323715" cy="4526280"/>
          </a:xfrm>
        </p:spPr>
        <p:txBody>
          <a:bodyPr/>
          <a:lstStyle/>
          <a:p>
            <a:pPr algn="just"/>
            <a:r>
              <a:rPr lang="zh-CN" altLang="en-US"/>
              <a:t>解决方法：使用片内自适应电源供电</a:t>
            </a:r>
          </a:p>
          <a:p>
            <a:pPr algn="just"/>
            <a:r>
              <a:rPr lang="zh-CN" altLang="en-US"/>
              <a:t>参考电路与工作电路的尺寸成比例，</a:t>
            </a:r>
            <a:r>
              <a:rPr lang="en-US" altLang="zh-CN"/>
              <a:t>PMOS</a:t>
            </a:r>
            <a:r>
              <a:rPr lang="zh-CN" altLang="en-US"/>
              <a:t>源极电压相同，二者电流亦成比例</a:t>
            </a:r>
          </a:p>
          <a:p>
            <a:pPr algn="just"/>
            <a:r>
              <a:rPr lang="zh-CN" altLang="en-US"/>
              <a:t>通过控制参考电路中的电流源，可实现工作电路的工作点状态可控可调</a:t>
            </a:r>
          </a:p>
        </p:txBody>
      </p:sp>
      <p:sp>
        <p:nvSpPr>
          <p:cNvPr id="5" name="标题 4"/>
          <p:cNvSpPr>
            <a:spLocks noGrp="1" noChangeArrowheads="1"/>
          </p:cNvSpPr>
          <p:nvPr>
            <p:ph type="title"/>
          </p:nvPr>
        </p:nvSpPr>
        <p:spPr/>
        <p:txBody>
          <a:bodyPr/>
          <a:lstStyle/>
          <a:p>
            <a:r>
              <a:rPr lang="zh-CN" altLang="en-US"/>
              <a:t>自适应电源</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31</a:t>
            </a:fld>
            <a:endParaRPr lang="zh-CN" altLang="en-US"/>
          </a:p>
        </p:txBody>
      </p:sp>
      <p:graphicFrame>
        <p:nvGraphicFramePr>
          <p:cNvPr id="6" name="对象 -2147482604"/>
          <p:cNvGraphicFramePr/>
          <p:nvPr/>
        </p:nvGraphicFramePr>
        <p:xfrm>
          <a:off x="5369560" y="1539240"/>
          <a:ext cx="6109335" cy="4247515"/>
        </p:xfrm>
        <a:graphic>
          <a:graphicData uri="http://schemas.openxmlformats.org/presentationml/2006/ole">
            <mc:AlternateContent xmlns:mc="http://schemas.openxmlformats.org/markup-compatibility/2006">
              <mc:Choice xmlns:v="urn:schemas-microsoft-com:vml" Requires="v">
                <p:oleObj spid="_x0000_s48227" r:id="rId4" imgW="4851400" imgH="3327400" progId="Visio.Drawing.15">
                  <p:embed/>
                </p:oleObj>
              </mc:Choice>
              <mc:Fallback>
                <p:oleObj r:id="rId4" imgW="4851400" imgH="3327400" progId="Visio.Drawing.15">
                  <p:embed/>
                  <p:pic>
                    <p:nvPicPr>
                      <p:cNvPr id="6" name="对象 -2147482604"/>
                      <p:cNvPicPr/>
                      <p:nvPr/>
                    </p:nvPicPr>
                    <p:blipFill>
                      <a:blip r:embed="rId5"/>
                      <a:srcRect l="7984" t="7256" r="6524" b="6111"/>
                      <a:stretch>
                        <a:fillRect/>
                      </a:stretch>
                    </p:blipFill>
                    <p:spPr>
                      <a:xfrm>
                        <a:off x="5369560" y="1539240"/>
                        <a:ext cx="6109335" cy="4247515"/>
                      </a:xfrm>
                      <a:prstGeom prst="rect">
                        <a:avLst/>
                      </a:prstGeom>
                      <a:noFill/>
                      <a:ln w="38100">
                        <a:noFill/>
                        <a:miter/>
                      </a:ln>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546100" y="1329690"/>
            <a:ext cx="3536950" cy="1171575"/>
          </a:xfrm>
        </p:spPr>
        <p:txBody>
          <a:bodyPr/>
          <a:lstStyle/>
          <a:p>
            <a:r>
              <a:rPr lang="zh-CN" altLang="en-US" sz="2000"/>
              <a:t>第一种结构使用误差放大器与</a:t>
            </a:r>
            <a:r>
              <a:rPr lang="en-US" altLang="zh-CN" sz="2000"/>
              <a:t>NMOS</a:t>
            </a:r>
            <a:r>
              <a:rPr lang="zh-CN" altLang="en-US" sz="2000"/>
              <a:t>输出，利用源极实现低阻抗的输出</a:t>
            </a:r>
          </a:p>
        </p:txBody>
      </p:sp>
      <p:sp>
        <p:nvSpPr>
          <p:cNvPr id="5" name="标题 4"/>
          <p:cNvSpPr>
            <a:spLocks noGrp="1" noChangeArrowheads="1"/>
          </p:cNvSpPr>
          <p:nvPr>
            <p:ph type="title"/>
          </p:nvPr>
        </p:nvSpPr>
        <p:spPr/>
        <p:txBody>
          <a:bodyPr/>
          <a:lstStyle/>
          <a:p>
            <a:r>
              <a:rPr lang="zh-CN" altLang="en-US"/>
              <a:t>自适应电源</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32</a:t>
            </a:fld>
            <a:endParaRPr lang="zh-CN" altLang="en-US"/>
          </a:p>
        </p:txBody>
      </p:sp>
      <p:graphicFrame>
        <p:nvGraphicFramePr>
          <p:cNvPr id="6" name="对象 -2147482603"/>
          <p:cNvGraphicFramePr/>
          <p:nvPr/>
        </p:nvGraphicFramePr>
        <p:xfrm>
          <a:off x="1334135" y="2932430"/>
          <a:ext cx="2261870" cy="2960370"/>
        </p:xfrm>
        <a:graphic>
          <a:graphicData uri="http://schemas.openxmlformats.org/presentationml/2006/ole">
            <mc:AlternateContent xmlns:mc="http://schemas.openxmlformats.org/markup-compatibility/2006">
              <mc:Choice xmlns:v="urn:schemas-microsoft-com:vml" Requires="v">
                <p:oleObj spid="_x0000_s49448" r:id="rId4" imgW="7302500" imgH="3340100" progId="Visio.Drawing.15">
                  <p:embed/>
                </p:oleObj>
              </mc:Choice>
              <mc:Fallback>
                <p:oleObj r:id="rId4" imgW="7302500" imgH="3340100" progId="Visio.Drawing.15">
                  <p:embed/>
                  <p:pic>
                    <p:nvPicPr>
                      <p:cNvPr id="6" name="对象 -2147482603"/>
                      <p:cNvPicPr/>
                      <p:nvPr/>
                    </p:nvPicPr>
                    <p:blipFill>
                      <a:blip r:embed="rId5"/>
                      <a:srcRect l="2847" t="7256" r="66864" b="6111"/>
                      <a:stretch>
                        <a:fillRect/>
                      </a:stretch>
                    </p:blipFill>
                    <p:spPr>
                      <a:xfrm>
                        <a:off x="1334135" y="2932430"/>
                        <a:ext cx="2261870" cy="2960370"/>
                      </a:xfrm>
                      <a:prstGeom prst="rect">
                        <a:avLst/>
                      </a:prstGeom>
                      <a:noFill/>
                      <a:ln w="38100">
                        <a:noFill/>
                        <a:miter/>
                      </a:ln>
                    </p:spPr>
                  </p:pic>
                </p:oleObj>
              </mc:Fallback>
            </mc:AlternateContent>
          </a:graphicData>
        </a:graphic>
      </p:graphicFrame>
      <p:graphicFrame>
        <p:nvGraphicFramePr>
          <p:cNvPr id="13" name="对象 12"/>
          <p:cNvGraphicFramePr/>
          <p:nvPr/>
        </p:nvGraphicFramePr>
        <p:xfrm>
          <a:off x="4712335" y="2943860"/>
          <a:ext cx="2172970" cy="2948940"/>
        </p:xfrm>
        <a:graphic>
          <a:graphicData uri="http://schemas.openxmlformats.org/presentationml/2006/ole">
            <mc:AlternateContent xmlns:mc="http://schemas.openxmlformats.org/markup-compatibility/2006">
              <mc:Choice xmlns:v="urn:schemas-microsoft-com:vml" Requires="v">
                <p:oleObj spid="_x0000_s49449" r:id="rId6" imgW="7302500" imgH="3340100" progId="Visio.Drawing.15">
                  <p:embed/>
                </p:oleObj>
              </mc:Choice>
              <mc:Fallback>
                <p:oleObj r:id="rId6" imgW="7302500" imgH="3340100" progId="Visio.Drawing.15">
                  <p:embed/>
                  <p:pic>
                    <p:nvPicPr>
                      <p:cNvPr id="13" name="对象 12"/>
                      <p:cNvPicPr/>
                      <p:nvPr/>
                    </p:nvPicPr>
                    <p:blipFill>
                      <a:blip r:embed="rId5"/>
                      <a:srcRect l="35665" t="7256" r="35133" b="6111"/>
                      <a:stretch>
                        <a:fillRect/>
                      </a:stretch>
                    </p:blipFill>
                    <p:spPr>
                      <a:xfrm>
                        <a:off x="4712335" y="2943860"/>
                        <a:ext cx="2172970" cy="2948940"/>
                      </a:xfrm>
                      <a:prstGeom prst="rect">
                        <a:avLst/>
                      </a:prstGeom>
                      <a:noFill/>
                      <a:ln w="38100">
                        <a:noFill/>
                        <a:miter/>
                      </a:ln>
                    </p:spPr>
                  </p:pic>
                </p:oleObj>
              </mc:Fallback>
            </mc:AlternateContent>
          </a:graphicData>
        </a:graphic>
      </p:graphicFrame>
      <p:sp>
        <p:nvSpPr>
          <p:cNvPr id="15" name="内容占位符 3"/>
          <p:cNvSpPr>
            <a:spLocks noGrp="1"/>
          </p:cNvSpPr>
          <p:nvPr/>
        </p:nvSpPr>
        <p:spPr>
          <a:xfrm>
            <a:off x="4302125" y="1329690"/>
            <a:ext cx="3604260" cy="1171575"/>
          </a:xfrm>
          <a:prstGeom prst="rect">
            <a:avLst/>
          </a:prstGeom>
          <a:noFill/>
          <a:ln w="9525">
            <a:no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r>
              <a:rPr lang="zh-CN" altLang="en-US" sz="2000"/>
              <a:t>第二种结构使用误差放大器与</a:t>
            </a:r>
            <a:r>
              <a:rPr lang="en-US" altLang="zh-CN" sz="2000"/>
              <a:t>PMOS</a:t>
            </a:r>
            <a:r>
              <a:rPr lang="zh-CN" altLang="en-US" sz="2000"/>
              <a:t>输出，利用交流二极管接法实现高频下的低阻抗的输出</a:t>
            </a:r>
          </a:p>
        </p:txBody>
      </p:sp>
      <p:graphicFrame>
        <p:nvGraphicFramePr>
          <p:cNvPr id="16" name="对象 15"/>
          <p:cNvGraphicFramePr/>
          <p:nvPr/>
        </p:nvGraphicFramePr>
        <p:xfrm>
          <a:off x="8736965" y="2902585"/>
          <a:ext cx="2133600" cy="2914015"/>
        </p:xfrm>
        <a:graphic>
          <a:graphicData uri="http://schemas.openxmlformats.org/presentationml/2006/ole">
            <mc:AlternateContent xmlns:mc="http://schemas.openxmlformats.org/markup-compatibility/2006">
              <mc:Choice xmlns:v="urn:schemas-microsoft-com:vml" Requires="v">
                <p:oleObj spid="_x0000_s49450" r:id="rId7" imgW="7302500" imgH="3340100" progId="Visio.Drawing.15">
                  <p:embed/>
                </p:oleObj>
              </mc:Choice>
              <mc:Fallback>
                <p:oleObj r:id="rId7" imgW="7302500" imgH="3340100" progId="Visio.Drawing.15">
                  <p:embed/>
                  <p:pic>
                    <p:nvPicPr>
                      <p:cNvPr id="16" name="对象 15"/>
                      <p:cNvPicPr/>
                      <p:nvPr/>
                    </p:nvPicPr>
                    <p:blipFill>
                      <a:blip r:embed="rId5"/>
                      <a:srcRect l="68470" t="7256" r="2504" b="6111"/>
                      <a:stretch>
                        <a:fillRect/>
                      </a:stretch>
                    </p:blipFill>
                    <p:spPr>
                      <a:xfrm>
                        <a:off x="8736965" y="2902585"/>
                        <a:ext cx="2133600" cy="2914015"/>
                      </a:xfrm>
                      <a:prstGeom prst="rect">
                        <a:avLst/>
                      </a:prstGeom>
                      <a:noFill/>
                      <a:ln w="38100">
                        <a:noFill/>
                        <a:miter/>
                      </a:ln>
                    </p:spPr>
                  </p:pic>
                </p:oleObj>
              </mc:Fallback>
            </mc:AlternateContent>
          </a:graphicData>
        </a:graphic>
      </p:graphicFrame>
      <p:sp>
        <p:nvSpPr>
          <p:cNvPr id="18" name="内容占位符 3"/>
          <p:cNvSpPr>
            <a:spLocks noGrp="1"/>
          </p:cNvSpPr>
          <p:nvPr/>
        </p:nvSpPr>
        <p:spPr>
          <a:xfrm>
            <a:off x="8019415" y="1329690"/>
            <a:ext cx="3536950" cy="1171575"/>
          </a:xfrm>
          <a:prstGeom prst="rect">
            <a:avLst/>
          </a:prstGeom>
          <a:noFill/>
          <a:ln w="9525">
            <a:no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r>
              <a:rPr lang="zh-CN" altLang="en-US" sz="2000"/>
              <a:t>第三种结构不需要参考电路和误差放大器，其在低频下表现为电流镜，高频下为交流二极管接法</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12545"/>
            <a:ext cx="10664190" cy="4526280"/>
          </a:xfrm>
        </p:spPr>
        <p:txBody>
          <a:bodyPr/>
          <a:lstStyle/>
          <a:p>
            <a:r>
              <a:rPr lang="zh-CN" altLang="en-US" sz="2800"/>
              <a:t>第一种结构需要使用</a:t>
            </a:r>
            <a:r>
              <a:rPr lang="en-US" altLang="zh-CN" sz="2800"/>
              <a:t>3.3 V</a:t>
            </a:r>
            <a:r>
              <a:rPr lang="zh-CN" altLang="en-US" sz="2800"/>
              <a:t>供电，第三种结构在事例率较高的情况下存在堆积问题，故综合考虑选择使用第二种结构</a:t>
            </a:r>
          </a:p>
        </p:txBody>
      </p:sp>
      <p:sp>
        <p:nvSpPr>
          <p:cNvPr id="5" name="标题 4"/>
          <p:cNvSpPr>
            <a:spLocks noGrp="1" noChangeArrowheads="1"/>
          </p:cNvSpPr>
          <p:nvPr>
            <p:ph type="title"/>
          </p:nvPr>
        </p:nvSpPr>
        <p:spPr/>
        <p:txBody>
          <a:bodyPr/>
          <a:lstStyle/>
          <a:p>
            <a:r>
              <a:rPr lang="zh-CN" altLang="en-US"/>
              <a:t>自适应电源</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33</a:t>
            </a:fld>
            <a:endParaRPr lang="zh-CN" altLang="en-US"/>
          </a:p>
        </p:txBody>
      </p:sp>
      <p:graphicFrame>
        <p:nvGraphicFramePr>
          <p:cNvPr id="8" name="对象 -2147482603"/>
          <p:cNvGraphicFramePr/>
          <p:nvPr/>
        </p:nvGraphicFramePr>
        <p:xfrm>
          <a:off x="1334135" y="2932430"/>
          <a:ext cx="2261870" cy="2960370"/>
        </p:xfrm>
        <a:graphic>
          <a:graphicData uri="http://schemas.openxmlformats.org/presentationml/2006/ole">
            <mc:AlternateContent xmlns:mc="http://schemas.openxmlformats.org/markup-compatibility/2006">
              <mc:Choice xmlns:v="urn:schemas-microsoft-com:vml" Requires="v">
                <p:oleObj spid="_x0000_s58493" r:id="rId4" imgW="7302500" imgH="3340100" progId="Visio.Drawing.15">
                  <p:embed/>
                </p:oleObj>
              </mc:Choice>
              <mc:Fallback>
                <p:oleObj r:id="rId4" imgW="7302500" imgH="3340100" progId="Visio.Drawing.15">
                  <p:embed/>
                  <p:pic>
                    <p:nvPicPr>
                      <p:cNvPr id="8" name="对象 -2147482603"/>
                      <p:cNvPicPr/>
                      <p:nvPr/>
                    </p:nvPicPr>
                    <p:blipFill>
                      <a:blip r:embed="rId5"/>
                      <a:srcRect l="2847" t="7256" r="66864" b="6111"/>
                      <a:stretch>
                        <a:fillRect/>
                      </a:stretch>
                    </p:blipFill>
                    <p:spPr>
                      <a:xfrm>
                        <a:off x="1334135" y="2932430"/>
                        <a:ext cx="2261870" cy="2960370"/>
                      </a:xfrm>
                      <a:prstGeom prst="rect">
                        <a:avLst/>
                      </a:prstGeom>
                      <a:noFill/>
                      <a:ln w="38100">
                        <a:noFill/>
                        <a:miter/>
                      </a:ln>
                    </p:spPr>
                  </p:pic>
                </p:oleObj>
              </mc:Fallback>
            </mc:AlternateContent>
          </a:graphicData>
        </a:graphic>
      </p:graphicFrame>
      <p:graphicFrame>
        <p:nvGraphicFramePr>
          <p:cNvPr id="11" name="对象 10"/>
          <p:cNvGraphicFramePr/>
          <p:nvPr/>
        </p:nvGraphicFramePr>
        <p:xfrm>
          <a:off x="4712335" y="2943860"/>
          <a:ext cx="2172970" cy="2948940"/>
        </p:xfrm>
        <a:graphic>
          <a:graphicData uri="http://schemas.openxmlformats.org/presentationml/2006/ole">
            <mc:AlternateContent xmlns:mc="http://schemas.openxmlformats.org/markup-compatibility/2006">
              <mc:Choice xmlns:v="urn:schemas-microsoft-com:vml" Requires="v">
                <p:oleObj spid="_x0000_s58494" r:id="rId6" imgW="7302500" imgH="3340100" progId="Visio.Drawing.15">
                  <p:embed/>
                </p:oleObj>
              </mc:Choice>
              <mc:Fallback>
                <p:oleObj r:id="rId6" imgW="7302500" imgH="3340100" progId="Visio.Drawing.15">
                  <p:embed/>
                  <p:pic>
                    <p:nvPicPr>
                      <p:cNvPr id="11" name="对象 10"/>
                      <p:cNvPicPr/>
                      <p:nvPr/>
                    </p:nvPicPr>
                    <p:blipFill>
                      <a:blip r:embed="rId5"/>
                      <a:srcRect l="35665" t="7256" r="35133" b="6111"/>
                      <a:stretch>
                        <a:fillRect/>
                      </a:stretch>
                    </p:blipFill>
                    <p:spPr>
                      <a:xfrm>
                        <a:off x="4712335" y="2943860"/>
                        <a:ext cx="2172970" cy="2948940"/>
                      </a:xfrm>
                      <a:prstGeom prst="rect">
                        <a:avLst/>
                      </a:prstGeom>
                      <a:noFill/>
                      <a:ln w="38100">
                        <a:noFill/>
                        <a:miter/>
                      </a:ln>
                    </p:spPr>
                  </p:pic>
                </p:oleObj>
              </mc:Fallback>
            </mc:AlternateContent>
          </a:graphicData>
        </a:graphic>
      </p:graphicFrame>
      <p:graphicFrame>
        <p:nvGraphicFramePr>
          <p:cNvPr id="15" name="对象 14"/>
          <p:cNvGraphicFramePr/>
          <p:nvPr/>
        </p:nvGraphicFramePr>
        <p:xfrm>
          <a:off x="8736965" y="2902585"/>
          <a:ext cx="2133600" cy="2914015"/>
        </p:xfrm>
        <a:graphic>
          <a:graphicData uri="http://schemas.openxmlformats.org/presentationml/2006/ole">
            <mc:AlternateContent xmlns:mc="http://schemas.openxmlformats.org/markup-compatibility/2006">
              <mc:Choice xmlns:v="urn:schemas-microsoft-com:vml" Requires="v">
                <p:oleObj spid="_x0000_s58495" r:id="rId7" imgW="7302500" imgH="3340100" progId="Visio.Drawing.15">
                  <p:embed/>
                </p:oleObj>
              </mc:Choice>
              <mc:Fallback>
                <p:oleObj r:id="rId7" imgW="7302500" imgH="3340100" progId="Visio.Drawing.15">
                  <p:embed/>
                  <p:pic>
                    <p:nvPicPr>
                      <p:cNvPr id="15" name="对象 14"/>
                      <p:cNvPicPr/>
                      <p:nvPr/>
                    </p:nvPicPr>
                    <p:blipFill>
                      <a:blip r:embed="rId5"/>
                      <a:srcRect l="68470" t="7256" r="2504" b="6111"/>
                      <a:stretch>
                        <a:fillRect/>
                      </a:stretch>
                    </p:blipFill>
                    <p:spPr>
                      <a:xfrm>
                        <a:off x="8736965" y="2902585"/>
                        <a:ext cx="2133600" cy="2914015"/>
                      </a:xfrm>
                      <a:prstGeom prst="rect">
                        <a:avLst/>
                      </a:prstGeom>
                      <a:noFill/>
                      <a:ln w="38100">
                        <a:noFill/>
                        <a:miter/>
                      </a:ln>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08100"/>
            <a:ext cx="10356215" cy="4526280"/>
          </a:xfrm>
        </p:spPr>
        <p:txBody>
          <a:bodyPr/>
          <a:lstStyle/>
          <a:p>
            <a:r>
              <a:rPr lang="zh-CN" altLang="en-US"/>
              <a:t>使用自适应电源与图中的电路，可以反映出相同偏置电流下双管输入结构带来的性能提升</a:t>
            </a:r>
          </a:p>
          <a:p>
            <a:r>
              <a:rPr lang="zh-CN" altLang="en-US" sz="1600">
                <a:solidFill>
                  <a:srgbClr val="FF0000"/>
                </a:solidFill>
              </a:rPr>
              <a:t>（仿真结果包含第二级放大，详见后续页）</a:t>
            </a:r>
          </a:p>
        </p:txBody>
      </p:sp>
      <p:sp>
        <p:nvSpPr>
          <p:cNvPr id="5" name="标题 4"/>
          <p:cNvSpPr>
            <a:spLocks noGrp="1" noChangeArrowheads="1"/>
          </p:cNvSpPr>
          <p:nvPr>
            <p:ph type="title"/>
          </p:nvPr>
        </p:nvSpPr>
        <p:spPr/>
        <p:txBody>
          <a:bodyPr/>
          <a:lstStyle/>
          <a:p>
            <a:r>
              <a:rPr lang="zh-CN" altLang="en-US"/>
              <a:t>双管放大器仿真</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34</a:t>
            </a:fld>
            <a:endParaRPr lang="zh-CN" altLang="en-US"/>
          </a:p>
        </p:txBody>
      </p:sp>
      <p:graphicFrame>
        <p:nvGraphicFramePr>
          <p:cNvPr id="6" name="对象 -2147482605"/>
          <p:cNvGraphicFramePr/>
          <p:nvPr/>
        </p:nvGraphicFramePr>
        <p:xfrm>
          <a:off x="2404110" y="2717800"/>
          <a:ext cx="7005320" cy="3369945"/>
        </p:xfrm>
        <a:graphic>
          <a:graphicData uri="http://schemas.openxmlformats.org/presentationml/2006/ole">
            <mc:AlternateContent xmlns:mc="http://schemas.openxmlformats.org/markup-compatibility/2006">
              <mc:Choice xmlns:v="urn:schemas-microsoft-com:vml" Requires="v">
                <p:oleObj spid="_x0000_s59435" r:id="rId4" imgW="7759700" imgH="3632200" progId="Visio.Drawing.15">
                  <p:embed/>
                </p:oleObj>
              </mc:Choice>
              <mc:Fallback>
                <p:oleObj r:id="rId4" imgW="7759700" imgH="3632200" progId="Visio.Drawing.15">
                  <p:embed/>
                  <p:pic>
                    <p:nvPicPr>
                      <p:cNvPr id="6" name="对象 -2147482605"/>
                      <p:cNvPicPr/>
                      <p:nvPr/>
                    </p:nvPicPr>
                    <p:blipFill>
                      <a:blip r:embed="rId5"/>
                      <a:srcRect l="5124" t="5679" r="4991" b="3923"/>
                      <a:stretch>
                        <a:fillRect/>
                      </a:stretch>
                    </p:blipFill>
                    <p:spPr>
                      <a:xfrm>
                        <a:off x="2404110" y="2717800"/>
                        <a:ext cx="7005320" cy="3369945"/>
                      </a:xfrm>
                      <a:prstGeom prst="rect">
                        <a:avLst/>
                      </a:prstGeom>
                      <a:noFill/>
                      <a:ln w="38100">
                        <a:noFill/>
                        <a:miter/>
                      </a:ln>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360805"/>
            <a:ext cx="10730865" cy="1163955"/>
          </a:xfrm>
        </p:spPr>
        <p:txBody>
          <a:bodyPr/>
          <a:lstStyle/>
          <a:p>
            <a:r>
              <a:rPr lang="zh-CN" altLang="en-US"/>
              <a:t>输入同样幅度信号时的波形与</a:t>
            </a:r>
            <a:r>
              <a:rPr lang="en-US" altLang="zh-CN"/>
              <a:t>TOA</a:t>
            </a:r>
            <a:r>
              <a:rPr lang="zh-CN" altLang="en-US"/>
              <a:t>分布标准差如下图所示，可见双管输入级下信号幅度最大，时间精度最优</a:t>
            </a:r>
            <a:endParaRPr lang="en-US" altLang="zh-CN"/>
          </a:p>
        </p:txBody>
      </p:sp>
      <p:sp>
        <p:nvSpPr>
          <p:cNvPr id="5" name="标题 4"/>
          <p:cNvSpPr>
            <a:spLocks noGrp="1" noChangeArrowheads="1"/>
          </p:cNvSpPr>
          <p:nvPr>
            <p:ph type="title"/>
          </p:nvPr>
        </p:nvSpPr>
        <p:spPr/>
        <p:txBody>
          <a:bodyPr/>
          <a:lstStyle/>
          <a:p>
            <a:r>
              <a:rPr lang="zh-CN" altLang="en-US"/>
              <a:t>双管放大器仿真</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35</a:t>
            </a:fld>
            <a:endParaRPr lang="zh-CN" altLang="en-US"/>
          </a:p>
        </p:txBody>
      </p:sp>
      <p:graphicFrame>
        <p:nvGraphicFramePr>
          <p:cNvPr id="6" name="对象 -2147482555"/>
          <p:cNvGraphicFramePr/>
          <p:nvPr/>
        </p:nvGraphicFramePr>
        <p:xfrm>
          <a:off x="609600" y="2620010"/>
          <a:ext cx="5349240" cy="3204845"/>
        </p:xfrm>
        <a:graphic>
          <a:graphicData uri="http://schemas.openxmlformats.org/presentationml/2006/ole">
            <mc:AlternateContent xmlns:mc="http://schemas.openxmlformats.org/markup-compatibility/2006">
              <mc:Choice xmlns:v="urn:schemas-microsoft-com:vml" Requires="v">
                <p:oleObj spid="_x0000_s60459" r:id="rId4" imgW="6362700" imgH="3708400" progId="Visio.Drawing.15">
                  <p:embed/>
                </p:oleObj>
              </mc:Choice>
              <mc:Fallback>
                <p:oleObj r:id="rId4" imgW="6362700" imgH="3708400" progId="Visio.Drawing.15">
                  <p:embed/>
                  <p:pic>
                    <p:nvPicPr>
                      <p:cNvPr id="6" name="对象 -2147482555"/>
                      <p:cNvPicPr/>
                      <p:nvPr/>
                    </p:nvPicPr>
                    <p:blipFill>
                      <a:blip r:embed="rId5"/>
                      <a:srcRect l="5124" t="5679" r="4991" b="3923"/>
                      <a:stretch>
                        <a:fillRect/>
                      </a:stretch>
                    </p:blipFill>
                    <p:spPr>
                      <a:xfrm>
                        <a:off x="609600" y="2620010"/>
                        <a:ext cx="5349240" cy="3204845"/>
                      </a:xfrm>
                      <a:prstGeom prst="rect">
                        <a:avLst/>
                      </a:prstGeom>
                      <a:noFill/>
                      <a:ln w="38100">
                        <a:noFill/>
                        <a:miter/>
                      </a:ln>
                    </p:spPr>
                  </p:pic>
                </p:oleObj>
              </mc:Fallback>
            </mc:AlternateContent>
          </a:graphicData>
        </a:graphic>
      </p:graphicFrame>
      <p:graphicFrame>
        <p:nvGraphicFramePr>
          <p:cNvPr id="8" name="图表 99"/>
          <p:cNvGraphicFramePr>
            <a:graphicFrameLocks noGrp="1"/>
          </p:cNvGraphicFramePr>
          <p:nvPr>
            <p:ph idx="13"/>
          </p:nvPr>
        </p:nvGraphicFramePr>
        <p:xfrm>
          <a:off x="6180455" y="2642870"/>
          <a:ext cx="5160645" cy="3377565"/>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968375" y="1283970"/>
            <a:ext cx="5609590" cy="2022475"/>
          </a:xfrm>
        </p:spPr>
        <p:txBody>
          <a:bodyPr/>
          <a:lstStyle/>
          <a:p>
            <a:r>
              <a:rPr lang="zh-CN" altLang="en-US" sz="2000"/>
              <a:t>前沿甄别（定阈甄别）：将波形与固定阈值做比较</a:t>
            </a:r>
          </a:p>
          <a:p>
            <a:r>
              <a:rPr lang="zh-CN" altLang="en-US" sz="2000"/>
              <a:t>结构简单可靠，但甄别时间与幅度相关（时幅游走），可以通过幅度进行修正。对于一致性良好的波形，可以通过脉宽得出幅度。</a:t>
            </a:r>
            <a:endParaRPr lang="en-US" altLang="zh-CN" sz="2000"/>
          </a:p>
        </p:txBody>
      </p:sp>
      <p:sp>
        <p:nvSpPr>
          <p:cNvPr id="5" name="标题 4"/>
          <p:cNvSpPr>
            <a:spLocks noGrp="1" noChangeArrowheads="1"/>
          </p:cNvSpPr>
          <p:nvPr>
            <p:ph type="title"/>
          </p:nvPr>
        </p:nvSpPr>
        <p:spPr/>
        <p:txBody>
          <a:bodyPr/>
          <a:lstStyle/>
          <a:p>
            <a:r>
              <a:rPr lang="zh-CN" altLang="en-US"/>
              <a:t>甄别技术</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36</a:t>
            </a:fld>
            <a:endParaRPr lang="zh-CN" altLang="en-US"/>
          </a:p>
        </p:txBody>
      </p:sp>
      <p:graphicFrame>
        <p:nvGraphicFramePr>
          <p:cNvPr id="6" name="对象 -2147482623"/>
          <p:cNvGraphicFramePr/>
          <p:nvPr/>
        </p:nvGraphicFramePr>
        <p:xfrm>
          <a:off x="1304925" y="3375025"/>
          <a:ext cx="4451350" cy="2630170"/>
        </p:xfrm>
        <a:graphic>
          <a:graphicData uri="http://schemas.openxmlformats.org/presentationml/2006/ole">
            <mc:AlternateContent xmlns:mc="http://schemas.openxmlformats.org/markup-compatibility/2006">
              <mc:Choice xmlns:v="urn:schemas-microsoft-com:vml" Requires="v">
                <p:oleObj spid="_x0000_s50469" r:id="rId4" imgW="6591300" imgH="4241800" progId="Visio.Drawing.15">
                  <p:embed/>
                </p:oleObj>
              </mc:Choice>
              <mc:Fallback>
                <p:oleObj r:id="rId4" imgW="6591300" imgH="4241800" progId="Visio.Drawing.15">
                  <p:embed/>
                  <p:pic>
                    <p:nvPicPr>
                      <p:cNvPr id="6" name="对象 -2147482623"/>
                      <p:cNvPicPr/>
                      <p:nvPr/>
                    </p:nvPicPr>
                    <p:blipFill>
                      <a:blip r:embed="rId5"/>
                      <a:srcRect l="2080" t="4341" r="3691" b="5727"/>
                      <a:stretch>
                        <a:fillRect/>
                      </a:stretch>
                    </p:blipFill>
                    <p:spPr>
                      <a:xfrm>
                        <a:off x="1304925" y="3375025"/>
                        <a:ext cx="4451350" cy="2630170"/>
                      </a:xfrm>
                      <a:prstGeom prst="rect">
                        <a:avLst/>
                      </a:prstGeom>
                      <a:noFill/>
                      <a:ln w="38100">
                        <a:noFill/>
                        <a:miter/>
                      </a:ln>
                    </p:spPr>
                  </p:pic>
                </p:oleObj>
              </mc:Fallback>
            </mc:AlternateContent>
          </a:graphicData>
        </a:graphic>
      </p:graphicFrame>
      <p:graphicFrame>
        <p:nvGraphicFramePr>
          <p:cNvPr id="7" name="对象 -2147482622"/>
          <p:cNvGraphicFramePr/>
          <p:nvPr>
            <p:extLst/>
          </p:nvPr>
        </p:nvGraphicFramePr>
        <p:xfrm>
          <a:off x="5948045" y="3496945"/>
          <a:ext cx="4994275" cy="2472055"/>
        </p:xfrm>
        <a:graphic>
          <a:graphicData uri="http://schemas.openxmlformats.org/presentationml/2006/ole">
            <mc:AlternateContent xmlns:mc="http://schemas.openxmlformats.org/markup-compatibility/2006">
              <mc:Choice xmlns:v="urn:schemas-microsoft-com:vml" Requires="v">
                <p:oleObj spid="_x0000_s50470" name="Visio" r:id="rId6" imgW="4191058" imgH="2419219" progId="Visio.Drawing.15">
                  <p:embed/>
                </p:oleObj>
              </mc:Choice>
              <mc:Fallback>
                <p:oleObj name="Visio" r:id="rId6" imgW="4191058" imgH="2419219" progId="Visio.Drawing.15">
                  <p:embed/>
                  <p:pic>
                    <p:nvPicPr>
                      <p:cNvPr id="7" name="对象 -2147482622"/>
                      <p:cNvPicPr/>
                      <p:nvPr/>
                    </p:nvPicPr>
                    <p:blipFill>
                      <a:blip r:embed="rId7"/>
                      <a:srcRect l="2080" t="8229" r="3691" b="7907"/>
                      <a:stretch>
                        <a:fillRect/>
                      </a:stretch>
                    </p:blipFill>
                    <p:spPr>
                      <a:xfrm>
                        <a:off x="5948045" y="3496945"/>
                        <a:ext cx="4994275" cy="2472055"/>
                      </a:xfrm>
                      <a:prstGeom prst="rect">
                        <a:avLst/>
                      </a:prstGeom>
                      <a:noFill/>
                      <a:ln w="38100">
                        <a:noFill/>
                        <a:miter/>
                      </a:ln>
                    </p:spPr>
                  </p:pic>
                </p:oleObj>
              </mc:Fallback>
            </mc:AlternateContent>
          </a:graphicData>
        </a:graphic>
      </p:graphicFrame>
      <p:graphicFrame>
        <p:nvGraphicFramePr>
          <p:cNvPr id="9" name="对象 -2147482624"/>
          <p:cNvGraphicFramePr/>
          <p:nvPr/>
        </p:nvGraphicFramePr>
        <p:xfrm>
          <a:off x="6677025" y="1283970"/>
          <a:ext cx="5122545" cy="1763395"/>
        </p:xfrm>
        <a:graphic>
          <a:graphicData uri="http://schemas.openxmlformats.org/presentationml/2006/ole">
            <mc:AlternateContent xmlns:mc="http://schemas.openxmlformats.org/markup-compatibility/2006">
              <mc:Choice xmlns:v="urn:schemas-microsoft-com:vml" Requires="v">
                <p:oleObj spid="_x0000_s50471" r:id="rId8" imgW="6146800" imgH="2349500" progId="Visio.Drawing.15">
                  <p:embed/>
                </p:oleObj>
              </mc:Choice>
              <mc:Fallback>
                <p:oleObj r:id="rId8" imgW="6146800" imgH="2349500" progId="Visio.Drawing.15">
                  <p:embed/>
                  <p:pic>
                    <p:nvPicPr>
                      <p:cNvPr id="9" name="对象 -2147482624"/>
                      <p:cNvPicPr/>
                      <p:nvPr/>
                    </p:nvPicPr>
                    <p:blipFill>
                      <a:blip r:embed="rId9"/>
                      <a:srcRect l="2080" t="4341" r="3691" b="7477"/>
                      <a:stretch>
                        <a:fillRect/>
                      </a:stretch>
                    </p:blipFill>
                    <p:spPr>
                      <a:xfrm>
                        <a:off x="6677025" y="1283970"/>
                        <a:ext cx="5122545" cy="1763395"/>
                      </a:xfrm>
                      <a:prstGeom prst="rect">
                        <a:avLst/>
                      </a:prstGeom>
                      <a:noFill/>
                      <a:ln w="38100">
                        <a:noFill/>
                        <a:miter/>
                      </a:ln>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2147482610"/>
          <p:cNvGraphicFramePr/>
          <p:nvPr/>
        </p:nvGraphicFramePr>
        <p:xfrm>
          <a:off x="6283960" y="1314768"/>
          <a:ext cx="5085080" cy="1636395"/>
        </p:xfrm>
        <a:graphic>
          <a:graphicData uri="http://schemas.openxmlformats.org/presentationml/2006/ole">
            <mc:AlternateContent xmlns:mc="http://schemas.openxmlformats.org/markup-compatibility/2006">
              <mc:Choice xmlns:v="urn:schemas-microsoft-com:vml" Requires="v">
                <p:oleObj spid="_x0000_s39132" r:id="rId4" imgW="8293100" imgH="2857500" progId="Visio.Drawing.15">
                  <p:embed/>
                </p:oleObj>
              </mc:Choice>
              <mc:Fallback>
                <p:oleObj r:id="rId4" imgW="8293100" imgH="2857500" progId="Visio.Drawing.15">
                  <p:embed/>
                  <p:pic>
                    <p:nvPicPr>
                      <p:cNvPr id="2" name="对象 -2147482610"/>
                      <p:cNvPicPr/>
                      <p:nvPr/>
                    </p:nvPicPr>
                    <p:blipFill>
                      <a:blip r:embed="rId5"/>
                      <a:srcRect l="4436" t="6377" r="2676" b="7010"/>
                      <a:stretch>
                        <a:fillRect/>
                      </a:stretch>
                    </p:blipFill>
                    <p:spPr>
                      <a:xfrm>
                        <a:off x="6283960" y="1314768"/>
                        <a:ext cx="5085080" cy="1636395"/>
                      </a:xfrm>
                      <a:prstGeom prst="rect">
                        <a:avLst/>
                      </a:prstGeom>
                      <a:noFill/>
                      <a:ln w="38100">
                        <a:noFill/>
                        <a:miter/>
                      </a:ln>
                    </p:spPr>
                  </p:pic>
                </p:oleObj>
              </mc:Fallback>
            </mc:AlternateContent>
          </a:graphicData>
        </a:graphic>
      </p:graphicFrame>
      <p:sp>
        <p:nvSpPr>
          <p:cNvPr id="4" name="内容占位符 3"/>
          <p:cNvSpPr>
            <a:spLocks noGrp="1"/>
          </p:cNvSpPr>
          <p:nvPr>
            <p:ph idx="1"/>
          </p:nvPr>
        </p:nvSpPr>
        <p:spPr>
          <a:xfrm>
            <a:off x="570865" y="1313180"/>
            <a:ext cx="4820285" cy="4631055"/>
          </a:xfrm>
        </p:spPr>
        <p:txBody>
          <a:bodyPr/>
          <a:lstStyle/>
          <a:p>
            <a:pPr algn="just"/>
            <a:r>
              <a:rPr lang="zh-CN" altLang="en-US"/>
              <a:t>目的：在芯片内产生时间、幅度已知的电荷脉冲用于电路的测试与标定</a:t>
            </a:r>
          </a:p>
          <a:p>
            <a:pPr algn="just"/>
            <a:r>
              <a:rPr lang="zh-CN" altLang="en-US"/>
              <a:t>电路原理：于小电容</a:t>
            </a:r>
            <a:r>
              <a:rPr lang="en-US" altLang="zh-CN"/>
              <a:t>C</a:t>
            </a:r>
            <a:r>
              <a:rPr lang="en-US" altLang="zh-CN" baseline="-25000"/>
              <a:t>1</a:t>
            </a:r>
            <a:r>
              <a:rPr lang="zh-CN" altLang="en-US"/>
              <a:t>左侧产生幅度可调的负向阶跃，可在其右侧向放大器注入一电荷脉冲。测试中探测器电容可通过</a:t>
            </a:r>
            <a:r>
              <a:rPr lang="en-US" altLang="zh-CN"/>
              <a:t>C</a:t>
            </a:r>
            <a:r>
              <a:rPr lang="en-US" altLang="zh-CN" baseline="-25000"/>
              <a:t>2</a:t>
            </a:r>
            <a:r>
              <a:rPr lang="zh-CN" altLang="en-US"/>
              <a:t>代替</a:t>
            </a:r>
          </a:p>
          <a:p>
            <a:pPr algn="just"/>
            <a:endParaRPr lang="zh-CN" altLang="en-US"/>
          </a:p>
          <a:p>
            <a:pPr algn="just"/>
            <a:endParaRPr lang="en-US" altLang="zh-CN">
              <a:solidFill>
                <a:srgbClr val="FF0000"/>
              </a:solidFill>
            </a:endParaRPr>
          </a:p>
        </p:txBody>
      </p:sp>
      <p:sp>
        <p:nvSpPr>
          <p:cNvPr id="5" name="标题 4"/>
          <p:cNvSpPr>
            <a:spLocks noGrp="1" noChangeArrowheads="1"/>
          </p:cNvSpPr>
          <p:nvPr>
            <p:ph type="title"/>
          </p:nvPr>
        </p:nvSpPr>
        <p:spPr/>
        <p:txBody>
          <a:bodyPr/>
          <a:lstStyle/>
          <a:p>
            <a:r>
              <a:rPr lang="zh-CN" altLang="en-US"/>
              <a:t>内部测试信号生成电路</a:t>
            </a:r>
          </a:p>
        </p:txBody>
      </p:sp>
      <p:sp>
        <p:nvSpPr>
          <p:cNvPr id="3" name="日期占位符 2"/>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37</a:t>
            </a:fld>
            <a:endParaRPr lang="zh-CN" altLang="en-US"/>
          </a:p>
        </p:txBody>
      </p:sp>
      <p:graphicFrame>
        <p:nvGraphicFramePr>
          <p:cNvPr id="7" name="对象 -2147482608"/>
          <p:cNvGraphicFramePr/>
          <p:nvPr/>
        </p:nvGraphicFramePr>
        <p:xfrm>
          <a:off x="5852160" y="3130550"/>
          <a:ext cx="5949315" cy="2935605"/>
        </p:xfrm>
        <a:graphic>
          <a:graphicData uri="http://schemas.openxmlformats.org/presentationml/2006/ole">
            <mc:AlternateContent xmlns:mc="http://schemas.openxmlformats.org/markup-compatibility/2006">
              <mc:Choice xmlns:v="urn:schemas-microsoft-com:vml" Requires="v">
                <p:oleObj spid="_x0000_s39133" r:id="rId6" imgW="11493500" imgH="5664200" progId="Visio.Drawing.15">
                  <p:embed/>
                </p:oleObj>
              </mc:Choice>
              <mc:Fallback>
                <p:oleObj r:id="rId6" imgW="11493500" imgH="5664200" progId="Visio.Drawing.15">
                  <p:embed/>
                  <p:pic>
                    <p:nvPicPr>
                      <p:cNvPr id="7" name="对象 -2147482608"/>
                      <p:cNvPicPr/>
                      <p:nvPr/>
                    </p:nvPicPr>
                    <p:blipFill>
                      <a:blip r:embed="rId7"/>
                      <a:stretch>
                        <a:fillRect/>
                      </a:stretch>
                    </p:blipFill>
                    <p:spPr>
                      <a:xfrm>
                        <a:off x="5852160" y="3130550"/>
                        <a:ext cx="5949315" cy="2935605"/>
                      </a:xfrm>
                      <a:prstGeom prst="rect">
                        <a:avLst/>
                      </a:prstGeom>
                      <a:noFill/>
                      <a:ln w="38100">
                        <a:noFill/>
                        <a:miter/>
                      </a:ln>
                    </p:spPr>
                  </p:pic>
                </p:oleObj>
              </mc:Fallback>
            </mc:AlternateContent>
          </a:graphicData>
        </a:graphic>
      </p:graphicFrame>
      <p:sp>
        <p:nvSpPr>
          <p:cNvPr id="9" name="椭圆 8"/>
          <p:cNvSpPr/>
          <p:nvPr/>
        </p:nvSpPr>
        <p:spPr>
          <a:xfrm>
            <a:off x="7149465" y="1809115"/>
            <a:ext cx="786130" cy="459740"/>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21282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978025"/>
            <a:ext cx="10609580" cy="1134110"/>
          </a:xfrm>
        </p:spPr>
        <p:txBody>
          <a:bodyPr/>
          <a:lstStyle/>
          <a:p>
            <a:r>
              <a:rPr lang="zh-CN" altLang="en-US"/>
              <a:t>时幅游走效应与修正</a:t>
            </a:r>
          </a:p>
          <a:p>
            <a:r>
              <a:rPr lang="en-US" altLang="zh-CN"/>
              <a:t>TOA</a:t>
            </a:r>
            <a:r>
              <a:rPr lang="zh-CN" altLang="en-US"/>
              <a:t>、</a:t>
            </a:r>
            <a:r>
              <a:rPr lang="en-US" altLang="zh-CN"/>
              <a:t>TOT</a:t>
            </a:r>
            <a:r>
              <a:rPr lang="zh-CN" altLang="en-US"/>
              <a:t>变化趋势符合预期，平滑度良好，满足修正的基本条件</a:t>
            </a:r>
          </a:p>
        </p:txBody>
      </p:sp>
      <p:sp>
        <p:nvSpPr>
          <p:cNvPr id="5" name="标题 4"/>
          <p:cNvSpPr>
            <a:spLocks noGrp="1" noChangeArrowheads="1"/>
          </p:cNvSpPr>
          <p:nvPr>
            <p:ph type="title"/>
          </p:nvPr>
        </p:nvSpPr>
        <p:spPr/>
        <p:txBody>
          <a:bodyPr/>
          <a:lstStyle/>
          <a:p>
            <a:r>
              <a:rPr lang="zh-CN" altLang="en-US"/>
              <a:t>模拟前端验证芯片：测试结果</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38</a:t>
            </a:fld>
            <a:endParaRPr lang="zh-CN" altLang="en-US"/>
          </a:p>
        </p:txBody>
      </p:sp>
      <p:pic>
        <p:nvPicPr>
          <p:cNvPr id="141" name="图片 141" descr="TOAvsQ"/>
          <p:cNvPicPr>
            <a:picLocks noChangeAspect="1"/>
          </p:cNvPicPr>
          <p:nvPr/>
        </p:nvPicPr>
        <p:blipFill>
          <a:blip r:embed="rId3"/>
          <a:srcRect t="6372" r="-1988" b="3063"/>
          <a:stretch>
            <a:fillRect/>
          </a:stretch>
        </p:blipFill>
        <p:spPr>
          <a:xfrm>
            <a:off x="571500" y="3416935"/>
            <a:ext cx="3649980" cy="2531110"/>
          </a:xfrm>
          <a:prstGeom prst="rect">
            <a:avLst/>
          </a:prstGeom>
        </p:spPr>
      </p:pic>
      <p:pic>
        <p:nvPicPr>
          <p:cNvPr id="142" name="图片 142" descr="TOTvsQ"/>
          <p:cNvPicPr>
            <a:picLocks noChangeAspect="1"/>
          </p:cNvPicPr>
          <p:nvPr/>
        </p:nvPicPr>
        <p:blipFill>
          <a:blip r:embed="rId4"/>
          <a:srcRect t="3869" b="3648"/>
          <a:stretch>
            <a:fillRect/>
          </a:stretch>
        </p:blipFill>
        <p:spPr>
          <a:xfrm>
            <a:off x="4144645" y="3417570"/>
            <a:ext cx="3871595" cy="2530475"/>
          </a:xfrm>
          <a:prstGeom prst="rect">
            <a:avLst/>
          </a:prstGeom>
        </p:spPr>
      </p:pic>
      <p:pic>
        <p:nvPicPr>
          <p:cNvPr id="143" name="图片 143" descr="TOAvsTOT"/>
          <p:cNvPicPr>
            <a:picLocks noGrp="1" noChangeAspect="1"/>
          </p:cNvPicPr>
          <p:nvPr>
            <p:ph idx="13"/>
          </p:nvPr>
        </p:nvPicPr>
        <p:blipFill>
          <a:blip r:embed="rId5"/>
          <a:srcRect t="3672" r="-2417" b="1832"/>
          <a:stretch>
            <a:fillRect/>
          </a:stretch>
        </p:blipFill>
        <p:spPr>
          <a:xfrm>
            <a:off x="8016240" y="3404235"/>
            <a:ext cx="3553460" cy="2557145"/>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b="1">
                <a:solidFill>
                  <a:srgbClr val="FF0000"/>
                </a:solidFill>
              </a:rPr>
              <a:t>模拟前端验证芯片</a:t>
            </a:r>
            <a:r>
              <a:rPr lang="en-US" altLang="zh-CN" sz="2300"/>
              <a:t>		TDC</a:t>
            </a:r>
            <a:r>
              <a:rPr lang="zh-CN" altLang="en-US" sz="2300"/>
              <a:t>验证芯片</a:t>
            </a:r>
            <a:r>
              <a:rPr lang="en-US" altLang="zh-CN" sz="2300"/>
              <a:t>		</a:t>
            </a:r>
            <a:r>
              <a:rPr lang="zh-CN" altLang="en-US" sz="2300"/>
              <a:t>功能集成的</a:t>
            </a:r>
            <a:r>
              <a:rPr lang="en-US" altLang="zh-CN" sz="2300"/>
              <a:t>5</a:t>
            </a:r>
            <a:r>
              <a:rPr lang="zh-CN" altLang="en-US" sz="2300"/>
              <a:t>×</a:t>
            </a:r>
            <a:r>
              <a:rPr lang="en-US" altLang="zh-CN" sz="2300"/>
              <a:t>5</a:t>
            </a:r>
            <a:r>
              <a:rPr lang="zh-CN" altLang="en-US" sz="2300"/>
              <a:t>原型芯片</a:t>
            </a:r>
          </a:p>
        </p:txBody>
      </p:sp>
    </p:spTree>
    <p:extLst>
      <p:ext uri="{BB962C8B-B14F-4D97-AF65-F5344CB8AC3E}">
        <p14:creationId xmlns:p14="http://schemas.microsoft.com/office/powerpoint/2010/main" val="3396235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40765" y="2042795"/>
            <a:ext cx="10110470" cy="1078230"/>
          </a:xfrm>
        </p:spPr>
        <p:txBody>
          <a:bodyPr/>
          <a:lstStyle/>
          <a:p>
            <a:r>
              <a:rPr lang="zh-CN" altLang="en-US" sz="2000"/>
              <a:t>共源共栅极：</a:t>
            </a:r>
            <a:r>
              <a:rPr lang="en-US" altLang="zh-CN" sz="2000"/>
              <a:t>TOA</a:t>
            </a:r>
            <a:r>
              <a:rPr lang="zh-CN" altLang="en-US" sz="2000"/>
              <a:t>、</a:t>
            </a:r>
            <a:r>
              <a:rPr lang="en-US" altLang="zh-CN" sz="2000"/>
              <a:t>TOT</a:t>
            </a:r>
            <a:r>
              <a:rPr lang="zh-CN" altLang="en-US" sz="2000"/>
              <a:t>曲线单调平滑，符合修正的基本条件</a:t>
            </a:r>
          </a:p>
          <a:p>
            <a:r>
              <a:rPr lang="zh-CN" altLang="en-US" sz="2000"/>
              <a:t>考虑时幅游走修正后</a:t>
            </a:r>
            <a:r>
              <a:rPr lang="en-US" altLang="zh-CN" sz="2000"/>
              <a:t>10 fC</a:t>
            </a:r>
            <a:r>
              <a:rPr lang="zh-CN" altLang="en-US" sz="2000"/>
              <a:t>下时间精度仍然好于</a:t>
            </a:r>
            <a:r>
              <a:rPr lang="en-US" altLang="zh-CN" sz="2000"/>
              <a:t>20 ps</a:t>
            </a:r>
          </a:p>
          <a:p>
            <a:r>
              <a:rPr lang="zh-CN" altLang="en-US" sz="2000"/>
              <a:t>加个直方图</a:t>
            </a:r>
          </a:p>
        </p:txBody>
      </p:sp>
      <p:sp>
        <p:nvSpPr>
          <p:cNvPr id="5" name="标题 4"/>
          <p:cNvSpPr>
            <a:spLocks noGrp="1" noChangeArrowheads="1"/>
          </p:cNvSpPr>
          <p:nvPr>
            <p:ph type="title"/>
          </p:nvPr>
        </p:nvSpPr>
        <p:spPr/>
        <p:txBody>
          <a:bodyPr/>
          <a:lstStyle/>
          <a:p>
            <a:r>
              <a:rPr lang="zh-CN" altLang="en-US">
                <a:sym typeface="+mn-ea"/>
              </a:rPr>
              <a:t>功能集成的</a:t>
            </a:r>
            <a:r>
              <a:rPr lang="en-US" altLang="zh-CN">
                <a:sym typeface="+mn-ea"/>
              </a:rPr>
              <a:t>5</a:t>
            </a:r>
            <a:r>
              <a:rPr lang="zh-CN" altLang="en-US">
                <a:sym typeface="+mn-ea"/>
              </a:rPr>
              <a:t>×</a:t>
            </a:r>
            <a:r>
              <a:rPr lang="en-US" altLang="zh-CN">
                <a:sym typeface="+mn-ea"/>
              </a:rPr>
              <a:t>5</a:t>
            </a:r>
            <a:r>
              <a:rPr lang="zh-CN" altLang="en-US">
                <a:sym typeface="+mn-ea"/>
              </a:rPr>
              <a:t>原型芯片：时幅游走修正</a:t>
            </a:r>
            <a:endParaRPr lang="zh-CN" altLang="en-US"/>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39</a:t>
            </a:fld>
            <a:endParaRPr lang="zh-CN" altLang="en-US"/>
          </a:p>
        </p:txBody>
      </p:sp>
      <p:pic>
        <p:nvPicPr>
          <p:cNvPr id="61" name="图片 61" descr="TOAvsTOT_dots3"/>
          <p:cNvPicPr>
            <a:picLocks noChangeAspect="1"/>
          </p:cNvPicPr>
          <p:nvPr/>
        </p:nvPicPr>
        <p:blipFill>
          <a:blip r:embed="rId3"/>
          <a:stretch>
            <a:fillRect/>
          </a:stretch>
        </p:blipFill>
        <p:spPr>
          <a:xfrm>
            <a:off x="1317625" y="3121660"/>
            <a:ext cx="4231640" cy="3031490"/>
          </a:xfrm>
          <a:prstGeom prst="rect">
            <a:avLst/>
          </a:prstGeom>
        </p:spPr>
      </p:pic>
      <p:pic>
        <p:nvPicPr>
          <p:cNvPr id="85" name="图片 85" descr="TOAvsTOT_dots3_after_correction"/>
          <p:cNvPicPr>
            <a:picLocks noGrp="1" noChangeAspect="1"/>
          </p:cNvPicPr>
          <p:nvPr>
            <p:ph idx="13"/>
          </p:nvPr>
        </p:nvPicPr>
        <p:blipFill>
          <a:blip r:embed="rId4"/>
          <a:stretch>
            <a:fillRect/>
          </a:stretch>
        </p:blipFill>
        <p:spPr>
          <a:xfrm>
            <a:off x="6337300" y="3122295"/>
            <a:ext cx="4330065" cy="3030855"/>
          </a:xfrm>
          <a:prstGeom prst="rect">
            <a:avLst/>
          </a:prstGeom>
        </p:spPr>
      </p:pic>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a:solidFill>
                  <a:schemeClr val="tx1"/>
                </a:solidFill>
              </a:rPr>
              <a:t>TDC</a:t>
            </a:r>
            <a:r>
              <a:rPr lang="zh-CN" altLang="en-US" sz="2300">
                <a:solidFill>
                  <a:schemeClr val="tx1"/>
                </a:solidFill>
              </a:rPr>
              <a:t>验证芯片</a:t>
            </a:r>
            <a:r>
              <a:rPr lang="en-US" altLang="zh-CN" sz="2300"/>
              <a:t>		</a:t>
            </a:r>
            <a:r>
              <a:rPr lang="zh-CN" altLang="en-US" sz="2300" b="1">
                <a:solidFill>
                  <a:srgbClr val="FF0000"/>
                </a:solidFill>
              </a:rPr>
              <a:t>功能集成的</a:t>
            </a:r>
            <a:r>
              <a:rPr lang="en-US" altLang="zh-CN" sz="2300" b="1">
                <a:solidFill>
                  <a:srgbClr val="FF0000"/>
                </a:solidFill>
              </a:rPr>
              <a:t>5</a:t>
            </a:r>
            <a:r>
              <a:rPr lang="zh-CN" altLang="en-US" sz="2300" b="1">
                <a:solidFill>
                  <a:srgbClr val="FF0000"/>
                </a:solidFill>
              </a:rPr>
              <a:t>×</a:t>
            </a:r>
            <a:r>
              <a:rPr lang="en-US" altLang="zh-CN" sz="2300" b="1">
                <a:solidFill>
                  <a:srgbClr val="FF0000"/>
                </a:solidFill>
              </a:rPr>
              <a:t>5</a:t>
            </a:r>
            <a:r>
              <a:rPr lang="zh-CN" altLang="en-US" sz="2300" b="1">
                <a:solidFill>
                  <a:srgbClr val="FF0000"/>
                </a:solidFill>
              </a:rPr>
              <a:t>原型芯片</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2DCDF12-2BC6-4537-AACD-B16B5D8121D4}"/>
              </a:ext>
            </a:extLst>
          </p:cNvPr>
          <p:cNvSpPr>
            <a:spLocks noGrp="1"/>
          </p:cNvSpPr>
          <p:nvPr>
            <p:ph idx="1"/>
          </p:nvPr>
        </p:nvSpPr>
        <p:spPr>
          <a:xfrm>
            <a:off x="609600" y="1310750"/>
            <a:ext cx="9961917" cy="4526280"/>
          </a:xfrm>
        </p:spPr>
        <p:txBody>
          <a:bodyPr/>
          <a:lstStyle/>
          <a:p>
            <a:pPr algn="just"/>
            <a:r>
              <a:rPr lang="en-US" altLang="zh-CN" dirty="0"/>
              <a:t>ATLAS</a:t>
            </a:r>
            <a:r>
              <a:rPr lang="zh-CN" altLang="en-US" dirty="0"/>
              <a:t>计划使用</a:t>
            </a:r>
            <a:r>
              <a:rPr lang="en-US" altLang="zh-CN" dirty="0"/>
              <a:t>LGAD</a:t>
            </a:r>
            <a:r>
              <a:rPr lang="zh-CN" altLang="en-US" dirty="0"/>
              <a:t>探测器应对堆积问题</a:t>
            </a:r>
            <a:endParaRPr lang="en-US" altLang="zh-CN" dirty="0"/>
          </a:p>
          <a:p>
            <a:pPr lvl="1" algn="just"/>
            <a:r>
              <a:rPr lang="zh-CN" altLang="en-US" sz="2000" dirty="0"/>
              <a:t>在半径660 mm的圆盘上实现</a:t>
            </a:r>
            <a:r>
              <a:rPr lang="zh-CN" altLang="en-US" sz="2000" dirty="0">
                <a:solidFill>
                  <a:schemeClr val="accent2"/>
                </a:solidFill>
              </a:rPr>
              <a:t>1.3×1.3 mm</a:t>
            </a:r>
            <a:r>
              <a:rPr lang="zh-CN" altLang="en-US" sz="2000" baseline="30000" dirty="0">
                <a:solidFill>
                  <a:schemeClr val="accent2"/>
                </a:solidFill>
              </a:rPr>
              <a:t>2</a:t>
            </a:r>
            <a:r>
              <a:rPr lang="zh-CN" altLang="en-US" sz="2000" dirty="0"/>
              <a:t>的空间位置分辨</a:t>
            </a:r>
            <a:endParaRPr lang="zh-CN" altLang="en-US" sz="1800" dirty="0"/>
          </a:p>
          <a:p>
            <a:pPr lvl="1" algn="just"/>
            <a:r>
              <a:rPr lang="zh-CN" altLang="en-US" sz="2000" dirty="0"/>
              <a:t>单层探测器实现</a:t>
            </a:r>
            <a:r>
              <a:rPr lang="en-US" altLang="zh-CN" sz="2000" dirty="0">
                <a:solidFill>
                  <a:schemeClr val="accent2"/>
                </a:solidFill>
              </a:rPr>
              <a:t>50 </a:t>
            </a:r>
            <a:r>
              <a:rPr lang="en-US" altLang="zh-CN" sz="2000" dirty="0" err="1">
                <a:solidFill>
                  <a:schemeClr val="accent2"/>
                </a:solidFill>
              </a:rPr>
              <a:t>ps</a:t>
            </a:r>
            <a:r>
              <a:rPr lang="zh-CN" altLang="en-US" sz="2000" dirty="0"/>
              <a:t>的时间分辨</a:t>
            </a:r>
          </a:p>
          <a:p>
            <a:pPr lvl="1" algn="just"/>
            <a:r>
              <a:rPr lang="zh-CN" altLang="en-US" sz="2000" dirty="0"/>
              <a:t>电子学读出任务：好于</a:t>
            </a:r>
            <a:r>
              <a:rPr lang="en-US" altLang="zh-CN" sz="2000" dirty="0">
                <a:solidFill>
                  <a:srgbClr val="FF0000"/>
                </a:solidFill>
              </a:rPr>
              <a:t>25 </a:t>
            </a:r>
            <a:r>
              <a:rPr lang="en-US" altLang="zh-CN" sz="2000" dirty="0" err="1">
                <a:solidFill>
                  <a:srgbClr val="FF0000"/>
                </a:solidFill>
              </a:rPr>
              <a:t>ps</a:t>
            </a:r>
            <a:r>
              <a:rPr lang="zh-CN" altLang="en-US" sz="2000" dirty="0"/>
              <a:t>的时间精度</a:t>
            </a:r>
            <a:endParaRPr lang="en-US" altLang="zh-CN" sz="2000" dirty="0"/>
          </a:p>
          <a:p>
            <a:pPr lvl="2" algn="just"/>
            <a:r>
              <a:rPr lang="zh-CN" altLang="en-US" dirty="0"/>
              <a:t>这是目前稳定运行的大型物理实验中的最高的时间精度</a:t>
            </a:r>
          </a:p>
          <a:p>
            <a:pPr lvl="2" algn="just"/>
            <a:r>
              <a:rPr lang="en-US" altLang="zh-CN" dirty="0"/>
              <a:t>LGAD</a:t>
            </a:r>
            <a:r>
              <a:rPr lang="zh-CN" altLang="en-US" dirty="0"/>
              <a:t>信号更小</a:t>
            </a:r>
            <a:r>
              <a:rPr lang="en-US" altLang="zh-CN" dirty="0"/>
              <a:t>(~ 10fC)</a:t>
            </a:r>
            <a:r>
              <a:rPr lang="zh-CN" altLang="en-US" dirty="0"/>
              <a:t>，颗粒度更高，因此具有更大的挑战</a:t>
            </a:r>
          </a:p>
          <a:p>
            <a:endParaRPr lang="zh-CN" altLang="en-US" dirty="0"/>
          </a:p>
        </p:txBody>
      </p:sp>
      <p:sp>
        <p:nvSpPr>
          <p:cNvPr id="3" name="标题 2">
            <a:extLst>
              <a:ext uri="{FF2B5EF4-FFF2-40B4-BE49-F238E27FC236}">
                <a16:creationId xmlns:a16="http://schemas.microsoft.com/office/drawing/2014/main" id="{F4870C18-4DDE-4CDB-B8CA-607AF80930DB}"/>
              </a:ext>
            </a:extLst>
          </p:cNvPr>
          <p:cNvSpPr>
            <a:spLocks noGrp="1"/>
          </p:cNvSpPr>
          <p:nvPr>
            <p:ph type="title"/>
          </p:nvPr>
        </p:nvSpPr>
        <p:spPr/>
        <p:txBody>
          <a:bodyPr/>
          <a:lstStyle/>
          <a:p>
            <a:r>
              <a:rPr lang="en-US" altLang="zh-CN" dirty="0"/>
              <a:t>ATLAS</a:t>
            </a:r>
            <a:r>
              <a:rPr lang="zh-CN" altLang="en-US" dirty="0"/>
              <a:t>升级中的</a:t>
            </a:r>
            <a:r>
              <a:rPr lang="en-US" altLang="zh-CN" dirty="0"/>
              <a:t>LGAD</a:t>
            </a:r>
            <a:endParaRPr lang="zh-CN" altLang="en-US" dirty="0"/>
          </a:p>
        </p:txBody>
      </p:sp>
      <p:sp>
        <p:nvSpPr>
          <p:cNvPr id="5" name="日期占位符 4">
            <a:extLst>
              <a:ext uri="{FF2B5EF4-FFF2-40B4-BE49-F238E27FC236}">
                <a16:creationId xmlns:a16="http://schemas.microsoft.com/office/drawing/2014/main" id="{F03E9031-2D09-49D5-93AD-A386E8356911}"/>
              </a:ext>
            </a:extLst>
          </p:cNvPr>
          <p:cNvSpPr>
            <a:spLocks noGrp="1"/>
          </p:cNvSpPr>
          <p:nvPr>
            <p:ph type="dt" sz="half" idx="10"/>
          </p:nvPr>
        </p:nvSpPr>
        <p:spPr/>
        <p:txBody>
          <a:bodyPr/>
          <a:lstStyle/>
          <a:p>
            <a:pPr fontAlgn="auto"/>
            <a:fld id="{BB962C8B-B14F-4D97-AF65-F5344CB8AC3E}" type="datetime1">
              <a:rPr lang="zh-CN" altLang="en-US" sz="1050" strike="noStrike" noProof="1" smtClean="0">
                <a:latin typeface="Arial" panose="020B0604020202020204" pitchFamily="34" charset="0"/>
                <a:ea typeface="宋体" panose="02010600030101010101" pitchFamily="2" charset="-122"/>
                <a:cs typeface="+mn-cs"/>
              </a:rPr>
              <a:t>2023/10/21</a:t>
            </a:fld>
            <a:endParaRPr lang="zh-CN" altLang="en-US" sz="1050" strike="noStrike" noProof="1">
              <a:latin typeface="Arial" panose="020B0604020202020204" pitchFamily="34" charset="0"/>
              <a:ea typeface="宋体" panose="02010600030101010101" pitchFamily="2" charset="-122"/>
              <a:cs typeface="+mn-cs"/>
            </a:endParaRPr>
          </a:p>
        </p:txBody>
      </p:sp>
      <p:sp>
        <p:nvSpPr>
          <p:cNvPr id="6" name="灯片编号占位符 5">
            <a:extLst>
              <a:ext uri="{FF2B5EF4-FFF2-40B4-BE49-F238E27FC236}">
                <a16:creationId xmlns:a16="http://schemas.microsoft.com/office/drawing/2014/main" id="{6ABE5F79-C305-4030-B35E-2FC9F3667B93}"/>
              </a:ext>
            </a:extLst>
          </p:cNvPr>
          <p:cNvSpPr>
            <a:spLocks noGrp="1"/>
          </p:cNvSpPr>
          <p:nvPr>
            <p:ph type="sldNum" sz="quarter" idx="12"/>
          </p:nvPr>
        </p:nvSpPr>
        <p:spPr/>
        <p:txBody>
          <a:bodyPr/>
          <a:lstStyle/>
          <a:p>
            <a:pPr fontAlgn="auto"/>
            <a:fld id="{49AE70B2-8BF9-45C0-BB95-33D1B9D3A854}" type="slidenum">
              <a:rPr lang="zh-CN" altLang="en-US" sz="1050" strike="noStrike" noProof="1" smtClean="0">
                <a:latin typeface="Arial" panose="020B0604020202020204" pitchFamily="34" charset="0"/>
                <a:ea typeface="宋体" panose="02010600030101010101" pitchFamily="2" charset="-122"/>
                <a:cs typeface="+mn-cs"/>
              </a:rPr>
              <a:t>4</a:t>
            </a:fld>
            <a:endParaRPr lang="zh-CN" altLang="en-US" strike="noStrike" noProof="1"/>
          </a:p>
        </p:txBody>
      </p:sp>
      <p:pic>
        <p:nvPicPr>
          <p:cNvPr id="7" name="图片 12">
            <a:extLst>
              <a:ext uri="{FF2B5EF4-FFF2-40B4-BE49-F238E27FC236}">
                <a16:creationId xmlns:a16="http://schemas.microsoft.com/office/drawing/2014/main" id="{837D1473-2440-4C67-B4B7-161EFE15860B}"/>
              </a:ext>
            </a:extLst>
          </p:cNvPr>
          <p:cNvPicPr>
            <a:picLocks noChangeAspect="1"/>
          </p:cNvPicPr>
          <p:nvPr/>
        </p:nvPicPr>
        <p:blipFill>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tretch>
            <a:fillRect/>
          </a:stretch>
        </p:blipFill>
        <p:spPr>
          <a:xfrm>
            <a:off x="182063" y="3676905"/>
            <a:ext cx="4225229" cy="2054043"/>
          </a:xfrm>
          <a:prstGeom prst="rect">
            <a:avLst/>
          </a:prstGeom>
          <a:noFill/>
          <a:ln>
            <a:noFill/>
          </a:ln>
        </p:spPr>
      </p:pic>
      <p:pic>
        <p:nvPicPr>
          <p:cNvPr id="8" name="图片 7">
            <a:extLst>
              <a:ext uri="{FF2B5EF4-FFF2-40B4-BE49-F238E27FC236}">
                <a16:creationId xmlns:a16="http://schemas.microsoft.com/office/drawing/2014/main" id="{0086DE32-037F-468B-9FD7-4E625CC3264B}"/>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910730" y="3506164"/>
            <a:ext cx="5074816" cy="2270124"/>
          </a:xfrm>
          <a:prstGeom prst="rect">
            <a:avLst/>
          </a:prstGeom>
          <a:noFill/>
          <a:ln>
            <a:noFill/>
          </a:ln>
        </p:spPr>
      </p:pic>
      <p:sp>
        <p:nvSpPr>
          <p:cNvPr id="9" name="文本框 8">
            <a:extLst>
              <a:ext uri="{FF2B5EF4-FFF2-40B4-BE49-F238E27FC236}">
                <a16:creationId xmlns:a16="http://schemas.microsoft.com/office/drawing/2014/main" id="{7E6BC8C9-7169-47DC-A22C-D7955B2DDB9A}"/>
              </a:ext>
            </a:extLst>
          </p:cNvPr>
          <p:cNvSpPr txBox="1"/>
          <p:nvPr/>
        </p:nvSpPr>
        <p:spPr>
          <a:xfrm>
            <a:off x="1261361" y="5782284"/>
            <a:ext cx="2826385" cy="368300"/>
          </a:xfrm>
          <a:prstGeom prst="rect">
            <a:avLst/>
          </a:prstGeom>
          <a:noFill/>
        </p:spPr>
        <p:txBody>
          <a:bodyPr wrap="square" rtlCol="0">
            <a:spAutoFit/>
          </a:bodyPr>
          <a:lstStyle/>
          <a:p>
            <a:r>
              <a:rPr lang="en-US" altLang="zh-CN" dirty="0">
                <a:latin typeface="黑体" panose="02010609060101010101" pitchFamily="49" charset="-122"/>
                <a:ea typeface="黑体" panose="02010609060101010101" pitchFamily="49" charset="-122"/>
                <a:cs typeface="黑体" panose="02010609060101010101" pitchFamily="49" charset="-122"/>
              </a:rPr>
              <a:t>ATLAS</a:t>
            </a:r>
            <a:r>
              <a:rPr lang="zh-CN" altLang="en-US" dirty="0">
                <a:latin typeface="黑体" panose="02010609060101010101" pitchFamily="49" charset="-122"/>
                <a:ea typeface="黑体" panose="02010609060101010101" pitchFamily="49" charset="-122"/>
                <a:cs typeface="黑体" panose="02010609060101010101" pitchFamily="49" charset="-122"/>
              </a:rPr>
              <a:t>中的</a:t>
            </a:r>
            <a:r>
              <a:rPr lang="en-US" altLang="zh-CN" dirty="0">
                <a:latin typeface="黑体" panose="02010609060101010101" pitchFamily="49" charset="-122"/>
                <a:ea typeface="黑体" panose="02010609060101010101" pitchFamily="49" charset="-122"/>
                <a:cs typeface="黑体" panose="02010609060101010101" pitchFamily="49" charset="-122"/>
              </a:rPr>
              <a:t>LGAD</a:t>
            </a:r>
            <a:r>
              <a:rPr lang="zh-CN" altLang="en-US" dirty="0">
                <a:latin typeface="黑体" panose="02010609060101010101" pitchFamily="49" charset="-122"/>
                <a:ea typeface="黑体" panose="02010609060101010101" pitchFamily="49" charset="-122"/>
                <a:cs typeface="黑体" panose="02010609060101010101" pitchFamily="49" charset="-122"/>
              </a:rPr>
              <a:t>示意图</a:t>
            </a:r>
          </a:p>
        </p:txBody>
      </p:sp>
      <p:sp>
        <p:nvSpPr>
          <p:cNvPr id="10" name="文本框 9">
            <a:extLst>
              <a:ext uri="{FF2B5EF4-FFF2-40B4-BE49-F238E27FC236}">
                <a16:creationId xmlns:a16="http://schemas.microsoft.com/office/drawing/2014/main" id="{B2190E28-0024-48BC-91ED-1C513D7F711E}"/>
              </a:ext>
            </a:extLst>
          </p:cNvPr>
          <p:cNvSpPr txBox="1"/>
          <p:nvPr/>
        </p:nvSpPr>
        <p:spPr>
          <a:xfrm>
            <a:off x="7867250" y="5776288"/>
            <a:ext cx="2826385" cy="368300"/>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盘面沿轴线的截面示意图</a:t>
            </a:r>
          </a:p>
        </p:txBody>
      </p:sp>
      <p:sp>
        <p:nvSpPr>
          <p:cNvPr id="11" name="文本框 10">
            <a:extLst>
              <a:ext uri="{FF2B5EF4-FFF2-40B4-BE49-F238E27FC236}">
                <a16:creationId xmlns:a16="http://schemas.microsoft.com/office/drawing/2014/main" id="{B68E9C92-F715-4A0E-B48A-C9BDCDEB9E1F}"/>
              </a:ext>
            </a:extLst>
          </p:cNvPr>
          <p:cNvSpPr txBox="1"/>
          <p:nvPr/>
        </p:nvSpPr>
        <p:spPr>
          <a:xfrm>
            <a:off x="4258967" y="5812265"/>
            <a:ext cx="2826385" cy="368300"/>
          </a:xfrm>
          <a:prstGeom prst="rect">
            <a:avLst/>
          </a:prstGeom>
          <a:noFill/>
        </p:spPr>
        <p:txBody>
          <a:bodyPr wrap="square" rtlCol="0">
            <a:spAutoFit/>
          </a:bodyPr>
          <a:lstStyle/>
          <a:p>
            <a:r>
              <a:rPr lang="en-US" altLang="zh-CN" dirty="0">
                <a:latin typeface="黑体" panose="02010609060101010101" pitchFamily="49" charset="-122"/>
                <a:ea typeface="黑体" panose="02010609060101010101" pitchFamily="49" charset="-122"/>
              </a:rPr>
              <a:t>5×5LGAD</a:t>
            </a:r>
            <a:r>
              <a:rPr lang="zh-CN" altLang="en-US" dirty="0">
                <a:latin typeface="黑体" panose="02010609060101010101" pitchFamily="49" charset="-122"/>
                <a:ea typeface="黑体" panose="02010609060101010101" pitchFamily="49" charset="-122"/>
              </a:rPr>
              <a:t>探测器实物图</a:t>
            </a:r>
          </a:p>
        </p:txBody>
      </p:sp>
      <p:grpSp>
        <p:nvGrpSpPr>
          <p:cNvPr id="12" name="组合 11">
            <a:extLst>
              <a:ext uri="{FF2B5EF4-FFF2-40B4-BE49-F238E27FC236}">
                <a16:creationId xmlns:a16="http://schemas.microsoft.com/office/drawing/2014/main" id="{4D7B3654-BF81-4C41-9105-41DA090F9183}"/>
              </a:ext>
            </a:extLst>
          </p:cNvPr>
          <p:cNvGrpSpPr/>
          <p:nvPr/>
        </p:nvGrpSpPr>
        <p:grpSpPr>
          <a:xfrm>
            <a:off x="4457355" y="3796390"/>
            <a:ext cx="1982044" cy="1964539"/>
            <a:chOff x="4490247" y="4126454"/>
            <a:chExt cx="1982044" cy="1964539"/>
          </a:xfrm>
        </p:grpSpPr>
        <p:pic>
          <p:nvPicPr>
            <p:cNvPr id="13" name="图片 12">
              <a:extLst>
                <a:ext uri="{FF2B5EF4-FFF2-40B4-BE49-F238E27FC236}">
                  <a16:creationId xmlns:a16="http://schemas.microsoft.com/office/drawing/2014/main" id="{4CECC10B-2DCA-40F2-BACE-C3855CF99C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6787" y="4203570"/>
              <a:ext cx="1885504" cy="1887423"/>
            </a:xfrm>
            <a:prstGeom prst="rect">
              <a:avLst/>
            </a:prstGeom>
          </p:spPr>
        </p:pic>
        <p:cxnSp>
          <p:nvCxnSpPr>
            <p:cNvPr id="14" name="直接箭头连接符 13">
              <a:extLst>
                <a:ext uri="{FF2B5EF4-FFF2-40B4-BE49-F238E27FC236}">
                  <a16:creationId xmlns:a16="http://schemas.microsoft.com/office/drawing/2014/main" id="{9F19BCD4-D26E-4BEB-B409-F14F06BFE776}"/>
                </a:ext>
              </a:extLst>
            </p:cNvPr>
            <p:cNvCxnSpPr>
              <a:cxnSpLocks/>
            </p:cNvCxnSpPr>
            <p:nvPr/>
          </p:nvCxnSpPr>
          <p:spPr>
            <a:xfrm>
              <a:off x="4683337" y="4452897"/>
              <a:ext cx="337690" cy="0"/>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文本框 14">
              <a:extLst>
                <a:ext uri="{FF2B5EF4-FFF2-40B4-BE49-F238E27FC236}">
                  <a16:creationId xmlns:a16="http://schemas.microsoft.com/office/drawing/2014/main" id="{4188A2C1-C177-42FD-BA38-C0A5704BB834}"/>
                </a:ext>
              </a:extLst>
            </p:cNvPr>
            <p:cNvSpPr txBox="1"/>
            <p:nvPr/>
          </p:nvSpPr>
          <p:spPr>
            <a:xfrm>
              <a:off x="4490247" y="4126454"/>
              <a:ext cx="842536" cy="342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1.3mm</a:t>
              </a:r>
              <a:endParaRPr kumimoji="0" lang="zh-CN" altLang="en-US"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604199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noChangeArrowheads="1"/>
          </p:cNvSpPr>
          <p:nvPr>
            <p:ph type="title"/>
          </p:nvPr>
        </p:nvSpPr>
        <p:spPr/>
        <p:txBody>
          <a:bodyPr/>
          <a:lstStyle/>
          <a:p>
            <a:r>
              <a:rPr lang="zh-CN" altLang="en-US">
                <a:sym typeface="+mn-ea"/>
              </a:rPr>
              <a:t>功能集成的</a:t>
            </a:r>
            <a:r>
              <a:rPr lang="en-US" altLang="zh-CN">
                <a:sym typeface="+mn-ea"/>
              </a:rPr>
              <a:t>5</a:t>
            </a:r>
            <a:r>
              <a:rPr lang="zh-CN" altLang="en-US">
                <a:sym typeface="+mn-ea"/>
              </a:rPr>
              <a:t>×</a:t>
            </a:r>
            <a:r>
              <a:rPr lang="en-US" altLang="zh-CN">
                <a:sym typeface="+mn-ea"/>
              </a:rPr>
              <a:t>5</a:t>
            </a:r>
            <a:r>
              <a:rPr lang="zh-CN" altLang="en-US">
                <a:sym typeface="+mn-ea"/>
              </a:rPr>
              <a:t>原型芯片：时幅游走修正</a:t>
            </a:r>
            <a:endParaRPr lang="zh-CN" altLang="en-US"/>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40</a:t>
            </a:fld>
            <a:endParaRPr lang="zh-CN" altLang="en-US"/>
          </a:p>
        </p:txBody>
      </p:sp>
      <p:sp>
        <p:nvSpPr>
          <p:cNvPr id="10" name="内容占位符 3"/>
          <p:cNvSpPr>
            <a:spLocks noGrp="1"/>
          </p:cNvSpPr>
          <p:nvPr/>
        </p:nvSpPr>
        <p:spPr>
          <a:xfrm>
            <a:off x="1041400" y="1259840"/>
            <a:ext cx="10109200" cy="485140"/>
          </a:xfrm>
          <a:prstGeom prst="rect">
            <a:avLst/>
          </a:prstGeom>
          <a:noFill/>
          <a:ln w="9525">
            <a:solidFill>
              <a:schemeClr val="accent1"/>
            </a:solid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zh-CN" altLang="en-US" sz="2300">
                <a:solidFill>
                  <a:schemeClr val="tx1"/>
                </a:solidFill>
              </a:rPr>
              <a:t>模拟前端验证芯片</a:t>
            </a:r>
            <a:r>
              <a:rPr lang="en-US" altLang="zh-CN" sz="2300"/>
              <a:t>		</a:t>
            </a:r>
            <a:r>
              <a:rPr lang="en-US" altLang="zh-CN" sz="2300">
                <a:solidFill>
                  <a:schemeClr val="tx1"/>
                </a:solidFill>
              </a:rPr>
              <a:t>TDC</a:t>
            </a:r>
            <a:r>
              <a:rPr lang="zh-CN" altLang="en-US" sz="2300">
                <a:solidFill>
                  <a:schemeClr val="tx1"/>
                </a:solidFill>
              </a:rPr>
              <a:t>验证芯片</a:t>
            </a:r>
            <a:r>
              <a:rPr lang="en-US" altLang="zh-CN" sz="2300"/>
              <a:t>		</a:t>
            </a:r>
            <a:r>
              <a:rPr lang="zh-CN" altLang="en-US" sz="2300" b="1">
                <a:solidFill>
                  <a:srgbClr val="FF0000"/>
                </a:solidFill>
              </a:rPr>
              <a:t>功能集成的</a:t>
            </a:r>
            <a:r>
              <a:rPr lang="en-US" altLang="zh-CN" sz="2300" b="1">
                <a:solidFill>
                  <a:srgbClr val="FF0000"/>
                </a:solidFill>
              </a:rPr>
              <a:t>5</a:t>
            </a:r>
            <a:r>
              <a:rPr lang="zh-CN" altLang="en-US" sz="2300" b="1">
                <a:solidFill>
                  <a:srgbClr val="FF0000"/>
                </a:solidFill>
              </a:rPr>
              <a:t>×</a:t>
            </a:r>
            <a:r>
              <a:rPr lang="en-US" altLang="zh-CN" sz="2300" b="1">
                <a:solidFill>
                  <a:srgbClr val="FF0000"/>
                </a:solidFill>
              </a:rPr>
              <a:t>5</a:t>
            </a:r>
            <a:r>
              <a:rPr lang="zh-CN" altLang="en-US" sz="2300" b="1">
                <a:solidFill>
                  <a:srgbClr val="FF0000"/>
                </a:solidFill>
              </a:rPr>
              <a:t>原型芯片</a:t>
            </a:r>
          </a:p>
        </p:txBody>
      </p:sp>
      <p:pic>
        <p:nvPicPr>
          <p:cNvPr id="68" name="图片 68" descr="TOAvsTOT_dots17"/>
          <p:cNvPicPr>
            <a:picLocks noChangeAspect="1"/>
          </p:cNvPicPr>
          <p:nvPr/>
        </p:nvPicPr>
        <p:blipFill>
          <a:blip r:embed="rId3"/>
          <a:stretch>
            <a:fillRect/>
          </a:stretch>
        </p:blipFill>
        <p:spPr>
          <a:xfrm>
            <a:off x="1290955" y="3051810"/>
            <a:ext cx="4166870" cy="3085465"/>
          </a:xfrm>
          <a:prstGeom prst="rect">
            <a:avLst/>
          </a:prstGeom>
        </p:spPr>
      </p:pic>
      <p:pic>
        <p:nvPicPr>
          <p:cNvPr id="88" name="图片 88" descr="TOAvsTOT_dots17_after_correction"/>
          <p:cNvPicPr>
            <a:picLocks noChangeAspect="1"/>
          </p:cNvPicPr>
          <p:nvPr/>
        </p:nvPicPr>
        <p:blipFill>
          <a:blip r:embed="rId4"/>
          <a:stretch>
            <a:fillRect/>
          </a:stretch>
        </p:blipFill>
        <p:spPr>
          <a:xfrm>
            <a:off x="6506845" y="3133725"/>
            <a:ext cx="4182745" cy="3003550"/>
          </a:xfrm>
          <a:prstGeom prst="rect">
            <a:avLst/>
          </a:prstGeom>
          <a:noFill/>
          <a:ln w="9525">
            <a:noFill/>
          </a:ln>
        </p:spPr>
      </p:pic>
      <p:sp>
        <p:nvSpPr>
          <p:cNvPr id="9" name="内容占位符 8"/>
          <p:cNvSpPr>
            <a:spLocks noGrp="1"/>
          </p:cNvSpPr>
          <p:nvPr>
            <p:ph idx="1"/>
          </p:nvPr>
        </p:nvSpPr>
        <p:spPr>
          <a:xfrm>
            <a:off x="1040765" y="2042795"/>
            <a:ext cx="10110470" cy="1078230"/>
          </a:xfrm>
        </p:spPr>
        <p:txBody>
          <a:bodyPr/>
          <a:lstStyle/>
          <a:p>
            <a:r>
              <a:rPr lang="zh-CN" altLang="en-US" sz="2000"/>
              <a:t>共源极：</a:t>
            </a:r>
            <a:r>
              <a:rPr lang="en-US" altLang="zh-CN" sz="2000"/>
              <a:t>TOA</a:t>
            </a:r>
            <a:r>
              <a:rPr lang="zh-CN" altLang="en-US" sz="2000"/>
              <a:t>、</a:t>
            </a:r>
            <a:r>
              <a:rPr lang="en-US" altLang="zh-CN" sz="2000"/>
              <a:t>TOT</a:t>
            </a:r>
            <a:r>
              <a:rPr lang="zh-CN" altLang="en-US" sz="2000"/>
              <a:t>曲线单调平滑，符合修正的基本条件，但是较为弯曲</a:t>
            </a:r>
          </a:p>
          <a:p>
            <a:r>
              <a:rPr lang="zh-CN" altLang="en-US" sz="2000"/>
              <a:t>修正后</a:t>
            </a:r>
            <a:r>
              <a:rPr lang="en-US" altLang="zh-CN" sz="2000"/>
              <a:t>10 fC</a:t>
            </a:r>
            <a:r>
              <a:rPr lang="zh-CN" altLang="en-US" sz="2000"/>
              <a:t>下时间精度仍然好于</a:t>
            </a:r>
            <a:r>
              <a:rPr lang="en-US" altLang="zh-CN" sz="2000"/>
              <a:t>20 ps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083945" y="1389380"/>
            <a:ext cx="4179570" cy="4384675"/>
          </a:xfrm>
        </p:spPr>
        <p:txBody>
          <a:bodyPr/>
          <a:lstStyle/>
          <a:p>
            <a:r>
              <a:rPr lang="zh-CN" altLang="en-US"/>
              <a:t>两种结构的延时与控制电压关系：</a:t>
            </a:r>
          </a:p>
          <a:p>
            <a:pPr lvl="1"/>
            <a:r>
              <a:rPr lang="zh-CN" altLang="en-US"/>
              <a:t>左图结构调节范围大，工艺角覆盖性好，适用于时钟分相等情形</a:t>
            </a:r>
          </a:p>
          <a:p>
            <a:pPr lvl="1"/>
            <a:r>
              <a:rPr lang="zh-CN" altLang="en-US"/>
              <a:t>右图结构调节曲线平坦，延时受控制电压噪声的影响小，适用于延时差锁定</a:t>
            </a:r>
          </a:p>
          <a:p>
            <a:pPr lvl="0"/>
            <a:r>
              <a:rPr lang="zh-CN" altLang="en-US"/>
              <a:t>为防止延迟链外负载对延时产生影响，使用输出驱动器连接链外负载</a:t>
            </a:r>
          </a:p>
        </p:txBody>
      </p:sp>
      <p:sp>
        <p:nvSpPr>
          <p:cNvPr id="5" name="标题 4"/>
          <p:cNvSpPr>
            <a:spLocks noGrp="1" noChangeArrowheads="1"/>
          </p:cNvSpPr>
          <p:nvPr>
            <p:ph type="title"/>
          </p:nvPr>
        </p:nvSpPr>
        <p:spPr/>
        <p:txBody>
          <a:bodyPr/>
          <a:lstStyle/>
          <a:p>
            <a:r>
              <a:rPr lang="zh-CN" altLang="en-US"/>
              <a:t>压控延迟单元</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41</a:t>
            </a:fld>
            <a:endParaRPr lang="zh-CN" altLang="en-US"/>
          </a:p>
        </p:txBody>
      </p:sp>
      <p:pic>
        <p:nvPicPr>
          <p:cNvPr id="20" name="图片 4"/>
          <p:cNvPicPr>
            <a:picLocks noGrp="1" noChangeAspect="1"/>
          </p:cNvPicPr>
          <p:nvPr>
            <p:ph idx="13"/>
          </p:nvPr>
        </p:nvPicPr>
        <p:blipFill>
          <a:blip r:embed="rId4"/>
          <a:srcRect t="1192"/>
          <a:stretch>
            <a:fillRect/>
          </a:stretch>
        </p:blipFill>
        <p:spPr>
          <a:xfrm>
            <a:off x="8778240" y="3679190"/>
            <a:ext cx="2725420" cy="2086610"/>
          </a:xfrm>
          <a:prstGeom prst="rect">
            <a:avLst/>
          </a:prstGeom>
          <a:noFill/>
          <a:ln>
            <a:noFill/>
          </a:ln>
        </p:spPr>
      </p:pic>
      <p:pic>
        <p:nvPicPr>
          <p:cNvPr id="105" name="图片 69"/>
          <p:cNvPicPr>
            <a:picLocks noChangeAspect="1"/>
          </p:cNvPicPr>
          <p:nvPr/>
        </p:nvPicPr>
        <p:blipFill>
          <a:blip r:embed="rId5"/>
          <a:srcRect r="3502"/>
          <a:stretch>
            <a:fillRect/>
          </a:stretch>
        </p:blipFill>
        <p:spPr>
          <a:xfrm>
            <a:off x="5718175" y="3665220"/>
            <a:ext cx="2605405" cy="2114550"/>
          </a:xfrm>
          <a:prstGeom prst="rect">
            <a:avLst/>
          </a:prstGeom>
          <a:noFill/>
          <a:ln>
            <a:noFill/>
          </a:ln>
        </p:spPr>
      </p:pic>
      <p:graphicFrame>
        <p:nvGraphicFramePr>
          <p:cNvPr id="6" name="对象 -2147482588"/>
          <p:cNvGraphicFramePr/>
          <p:nvPr/>
        </p:nvGraphicFramePr>
        <p:xfrm>
          <a:off x="6263005" y="1298575"/>
          <a:ext cx="1967865" cy="2348230"/>
        </p:xfrm>
        <a:graphic>
          <a:graphicData uri="http://schemas.openxmlformats.org/presentationml/2006/ole">
            <mc:AlternateContent xmlns:mc="http://schemas.openxmlformats.org/markup-compatibility/2006">
              <mc:Choice xmlns:v="urn:schemas-microsoft-com:vml" Requires="v">
                <p:oleObj spid="_x0000_s61506" r:id="rId6" imgW="6667500" imgH="4102100" progId="Visio.Drawing.15">
                  <p:embed/>
                </p:oleObj>
              </mc:Choice>
              <mc:Fallback>
                <p:oleObj r:id="rId6" imgW="6667500" imgH="4102100" progId="Visio.Drawing.15">
                  <p:embed/>
                  <p:pic>
                    <p:nvPicPr>
                      <p:cNvPr id="6" name="对象 -2147482588"/>
                      <p:cNvPicPr/>
                      <p:nvPr/>
                    </p:nvPicPr>
                    <p:blipFill>
                      <a:blip r:embed="rId7"/>
                      <a:srcRect l="52989" t="9067" r="4629" b="7930"/>
                      <a:stretch>
                        <a:fillRect/>
                      </a:stretch>
                    </p:blipFill>
                    <p:spPr>
                      <a:xfrm>
                        <a:off x="6263005" y="1298575"/>
                        <a:ext cx="1967865" cy="2348230"/>
                      </a:xfrm>
                      <a:prstGeom prst="rect">
                        <a:avLst/>
                      </a:prstGeom>
                      <a:noFill/>
                      <a:ln w="38100">
                        <a:noFill/>
                        <a:miter/>
                      </a:ln>
                    </p:spPr>
                  </p:pic>
                </p:oleObj>
              </mc:Fallback>
            </mc:AlternateContent>
          </a:graphicData>
        </a:graphic>
      </p:graphicFrame>
      <p:graphicFrame>
        <p:nvGraphicFramePr>
          <p:cNvPr id="7" name="对象 -2147482587"/>
          <p:cNvGraphicFramePr/>
          <p:nvPr/>
        </p:nvGraphicFramePr>
        <p:xfrm>
          <a:off x="8975090" y="1320165"/>
          <a:ext cx="2441575" cy="2327275"/>
        </p:xfrm>
        <a:graphic>
          <a:graphicData uri="http://schemas.openxmlformats.org/presentationml/2006/ole">
            <mc:AlternateContent xmlns:mc="http://schemas.openxmlformats.org/markup-compatibility/2006">
              <mc:Choice xmlns:v="urn:schemas-microsoft-com:vml" Requires="v">
                <p:oleObj spid="_x0000_s61507" r:id="rId8" imgW="8102600" imgH="4089400" progId="Visio.Drawing.15">
                  <p:embed/>
                </p:oleObj>
              </mc:Choice>
              <mc:Fallback>
                <p:oleObj r:id="rId8" imgW="8102600" imgH="4089400" progId="Visio.Drawing.15">
                  <p:embed/>
                  <p:pic>
                    <p:nvPicPr>
                      <p:cNvPr id="7" name="对象 -2147482587"/>
                      <p:cNvPicPr/>
                      <p:nvPr/>
                    </p:nvPicPr>
                    <p:blipFill>
                      <a:blip r:embed="rId9"/>
                      <a:srcRect l="6012" t="9067" r="50726" b="7930"/>
                      <a:stretch>
                        <a:fillRect/>
                      </a:stretch>
                    </p:blipFill>
                    <p:spPr>
                      <a:xfrm>
                        <a:off x="8975090" y="1320165"/>
                        <a:ext cx="2441575" cy="2327275"/>
                      </a:xfrm>
                      <a:prstGeom prst="rect">
                        <a:avLst/>
                      </a:prstGeom>
                      <a:noFill/>
                      <a:ln w="38100">
                        <a:noFill/>
                        <a:miter/>
                      </a:ln>
                    </p:spPr>
                  </p:pic>
                </p:oleObj>
              </mc:Fallback>
            </mc:AlternateContent>
          </a:graphicData>
        </a:graphic>
      </p:graphicFrame>
      <p:sp>
        <p:nvSpPr>
          <p:cNvPr id="9" name="文本框 8"/>
          <p:cNvSpPr txBox="1"/>
          <p:nvPr/>
        </p:nvSpPr>
        <p:spPr>
          <a:xfrm>
            <a:off x="6663055" y="5696585"/>
            <a:ext cx="1167765" cy="306705"/>
          </a:xfrm>
          <a:prstGeom prst="rect">
            <a:avLst/>
          </a:prstGeom>
          <a:solidFill>
            <a:schemeClr val="bg1"/>
          </a:solidFill>
        </p:spPr>
        <p:txBody>
          <a:bodyPr wrap="square" rtlCol="0">
            <a:spAutoFit/>
          </a:bodyPr>
          <a:lstStyle/>
          <a:p>
            <a:r>
              <a:rPr lang="zh-CN" altLang="en-US" sz="1400">
                <a:latin typeface="黑体" panose="02010609060101010101" pitchFamily="49" charset="-122"/>
                <a:ea typeface="黑体" panose="02010609060101010101" pitchFamily="49" charset="-122"/>
              </a:rPr>
              <a:t>控制电压</a:t>
            </a:r>
            <a:r>
              <a:rPr lang="en-US" altLang="zh-CN" sz="1400">
                <a:latin typeface="黑体" panose="02010609060101010101" pitchFamily="49" charset="-122"/>
                <a:ea typeface="黑体" panose="02010609060101010101" pitchFamily="49" charset="-122"/>
              </a:rPr>
              <a:t>(mV)</a:t>
            </a:r>
          </a:p>
        </p:txBody>
      </p:sp>
      <p:sp>
        <p:nvSpPr>
          <p:cNvPr id="10" name="文本框 9"/>
          <p:cNvSpPr txBox="1"/>
          <p:nvPr/>
        </p:nvSpPr>
        <p:spPr>
          <a:xfrm>
            <a:off x="9705975" y="5696585"/>
            <a:ext cx="1167765" cy="306705"/>
          </a:xfrm>
          <a:prstGeom prst="rect">
            <a:avLst/>
          </a:prstGeom>
          <a:solidFill>
            <a:schemeClr val="bg1"/>
          </a:solidFill>
        </p:spPr>
        <p:txBody>
          <a:bodyPr wrap="square" rtlCol="0">
            <a:spAutoFit/>
          </a:bodyPr>
          <a:lstStyle/>
          <a:p>
            <a:r>
              <a:rPr lang="zh-CN" altLang="en-US" sz="1400">
                <a:latin typeface="黑体" panose="02010609060101010101" pitchFamily="49" charset="-122"/>
                <a:ea typeface="黑体" panose="02010609060101010101" pitchFamily="49" charset="-122"/>
              </a:rPr>
              <a:t>控制电压</a:t>
            </a:r>
            <a:r>
              <a:rPr lang="en-US" altLang="zh-CN" sz="1400">
                <a:latin typeface="黑体" panose="02010609060101010101" pitchFamily="49" charset="-122"/>
                <a:ea typeface="黑体" panose="02010609060101010101" pitchFamily="49" charset="-122"/>
              </a:rPr>
              <a:t>(mV)</a:t>
            </a:r>
          </a:p>
        </p:txBody>
      </p:sp>
      <p:sp>
        <p:nvSpPr>
          <p:cNvPr id="11" name="文本框 10"/>
          <p:cNvSpPr txBox="1"/>
          <p:nvPr/>
        </p:nvSpPr>
        <p:spPr>
          <a:xfrm rot="16200000">
            <a:off x="8288655" y="4568825"/>
            <a:ext cx="829310" cy="306705"/>
          </a:xfrm>
          <a:prstGeom prst="rect">
            <a:avLst/>
          </a:prstGeom>
          <a:solidFill>
            <a:schemeClr val="bg1"/>
          </a:solidFill>
        </p:spPr>
        <p:txBody>
          <a:bodyPr wrap="square" rtlCol="0">
            <a:spAutoFit/>
          </a:bodyPr>
          <a:lstStyle/>
          <a:p>
            <a:r>
              <a:rPr lang="zh-CN" altLang="zh-CN" sz="1400">
                <a:latin typeface="黑体" panose="02010609060101010101" pitchFamily="49" charset="-122"/>
                <a:ea typeface="黑体" panose="02010609060101010101" pitchFamily="49" charset="-122"/>
              </a:rPr>
              <a:t>延时</a:t>
            </a:r>
            <a:r>
              <a:rPr lang="en-US" altLang="zh-CN" sz="1400">
                <a:latin typeface="黑体" panose="02010609060101010101" pitchFamily="49" charset="-122"/>
                <a:ea typeface="黑体" panose="02010609060101010101" pitchFamily="49" charset="-122"/>
              </a:rPr>
              <a:t>(ps)</a:t>
            </a:r>
          </a:p>
        </p:txBody>
      </p:sp>
      <p:sp>
        <p:nvSpPr>
          <p:cNvPr id="12" name="文本框 11"/>
          <p:cNvSpPr txBox="1"/>
          <p:nvPr/>
        </p:nvSpPr>
        <p:spPr>
          <a:xfrm rot="16200000">
            <a:off x="5215890" y="4568825"/>
            <a:ext cx="829310" cy="306705"/>
          </a:xfrm>
          <a:prstGeom prst="rect">
            <a:avLst/>
          </a:prstGeom>
          <a:solidFill>
            <a:schemeClr val="bg1"/>
          </a:solidFill>
        </p:spPr>
        <p:txBody>
          <a:bodyPr wrap="square" rtlCol="0">
            <a:spAutoFit/>
          </a:bodyPr>
          <a:lstStyle/>
          <a:p>
            <a:r>
              <a:rPr lang="zh-CN" altLang="zh-CN" sz="1400">
                <a:latin typeface="黑体" panose="02010609060101010101" pitchFamily="49" charset="-122"/>
                <a:ea typeface="黑体" panose="02010609060101010101" pitchFamily="49" charset="-122"/>
              </a:rPr>
              <a:t>延时</a:t>
            </a:r>
            <a:r>
              <a:rPr lang="en-US" altLang="zh-CN" sz="1400">
                <a:latin typeface="黑体" panose="02010609060101010101" pitchFamily="49" charset="-122"/>
                <a:ea typeface="黑体" panose="02010609060101010101" pitchFamily="49" charset="-122"/>
              </a:rPr>
              <a:t>(ps)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09600" y="1271270"/>
            <a:ext cx="4654550" cy="1824355"/>
          </a:xfrm>
        </p:spPr>
        <p:txBody>
          <a:bodyPr/>
          <a:lstStyle/>
          <a:p>
            <a:r>
              <a:rPr lang="zh-CN" altLang="en-US" dirty="0"/>
              <a:t>基本结构：</a:t>
            </a:r>
          </a:p>
          <a:p>
            <a:pPr lvl="1"/>
            <a:r>
              <a:rPr lang="zh-CN" altLang="en-US" dirty="0"/>
              <a:t>高压反偏的</a:t>
            </a:r>
            <a:r>
              <a:rPr lang="en-US" altLang="zh-CN" dirty="0"/>
              <a:t>PN</a:t>
            </a:r>
            <a:r>
              <a:rPr lang="zh-CN" altLang="en-US" dirty="0"/>
              <a:t>结</a:t>
            </a:r>
          </a:p>
          <a:p>
            <a:pPr lvl="1"/>
            <a:r>
              <a:rPr lang="zh-CN" altLang="en-US" dirty="0"/>
              <a:t>耗尽区产生初级电离信号</a:t>
            </a:r>
          </a:p>
          <a:p>
            <a:pPr lvl="1"/>
            <a:r>
              <a:rPr lang="zh-CN" altLang="en-US" dirty="0"/>
              <a:t>高掺杂</a:t>
            </a:r>
            <a:r>
              <a:rPr lang="en-US" altLang="zh-CN" dirty="0"/>
              <a:t>P</a:t>
            </a:r>
            <a:r>
              <a:rPr lang="zh-CN" altLang="en-US" dirty="0"/>
              <a:t>型区产生次级电离，增强信号幅度</a:t>
            </a:r>
          </a:p>
          <a:p>
            <a:endParaRPr lang="zh-CN" altLang="en-US" dirty="0"/>
          </a:p>
        </p:txBody>
      </p:sp>
      <p:sp>
        <p:nvSpPr>
          <p:cNvPr id="5" name="标题 4"/>
          <p:cNvSpPr>
            <a:spLocks noGrp="1" noChangeArrowheads="1"/>
          </p:cNvSpPr>
          <p:nvPr>
            <p:ph type="title"/>
          </p:nvPr>
        </p:nvSpPr>
        <p:spPr/>
        <p:txBody>
          <a:bodyPr/>
          <a:lstStyle/>
          <a:p>
            <a:r>
              <a:rPr lang="en-US" altLang="zh-CN" dirty="0"/>
              <a:t>LGAD</a:t>
            </a:r>
            <a:r>
              <a:rPr lang="zh-CN" altLang="en-US" dirty="0"/>
              <a:t>结构与电子学特征</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5</a:t>
            </a:fld>
            <a:endParaRPr lang="zh-CN" altLang="en-US"/>
          </a:p>
        </p:txBody>
      </p:sp>
      <p:pic>
        <p:nvPicPr>
          <p:cNvPr id="17" name="内容占位符 16"/>
          <p:cNvPicPr>
            <a:picLocks noGrp="1" noChangeAspect="1"/>
          </p:cNvPicPr>
          <p:nvPr>
            <p:ph idx="13"/>
          </p:nvPr>
        </p:nvPicPr>
        <p:blipFill>
          <a:blip r:embed="rId4"/>
          <a:stretch>
            <a:fillRect/>
          </a:stretch>
        </p:blipFill>
        <p:spPr>
          <a:xfrm>
            <a:off x="2188845" y="3276600"/>
            <a:ext cx="2779395" cy="2428240"/>
          </a:xfrm>
          <a:prstGeom prst="rect">
            <a:avLst/>
          </a:prstGeom>
          <a:noFill/>
          <a:ln>
            <a:noFill/>
          </a:ln>
        </p:spPr>
      </p:pic>
      <p:graphicFrame>
        <p:nvGraphicFramePr>
          <p:cNvPr id="6" name="对象 -2147482550"/>
          <p:cNvGraphicFramePr/>
          <p:nvPr/>
        </p:nvGraphicFramePr>
        <p:xfrm>
          <a:off x="5264150" y="3498850"/>
          <a:ext cx="1660525" cy="2003425"/>
        </p:xfrm>
        <a:graphic>
          <a:graphicData uri="http://schemas.openxmlformats.org/presentationml/2006/ole">
            <mc:AlternateContent xmlns:mc="http://schemas.openxmlformats.org/markup-compatibility/2006">
              <mc:Choice xmlns:v="urn:schemas-microsoft-com:vml" Requires="v">
                <p:oleObj spid="_x0000_s26738" r:id="rId5" imgW="2286000" imgH="2374900" progId="Visio.Drawing.15">
                  <p:embed/>
                </p:oleObj>
              </mc:Choice>
              <mc:Fallback>
                <p:oleObj r:id="rId5" imgW="2286000" imgH="2374900" progId="Visio.Drawing.15">
                  <p:embed/>
                  <p:pic>
                    <p:nvPicPr>
                      <p:cNvPr id="6" name="对象 -2147482550"/>
                      <p:cNvPicPr/>
                      <p:nvPr/>
                    </p:nvPicPr>
                    <p:blipFill>
                      <a:blip r:embed="rId6"/>
                      <a:srcRect l="18341" t="11747" r="18848" b="12387"/>
                      <a:stretch>
                        <a:fillRect/>
                      </a:stretch>
                    </p:blipFill>
                    <p:spPr>
                      <a:xfrm>
                        <a:off x="5264150" y="3498850"/>
                        <a:ext cx="1660525" cy="2003425"/>
                      </a:xfrm>
                      <a:prstGeom prst="rect">
                        <a:avLst/>
                      </a:prstGeom>
                      <a:noFill/>
                      <a:ln w="38100">
                        <a:noFill/>
                        <a:miter/>
                      </a:ln>
                    </p:spPr>
                  </p:pic>
                </p:oleObj>
              </mc:Fallback>
            </mc:AlternateContent>
          </a:graphicData>
        </a:graphic>
      </p:graphicFrame>
      <p:sp>
        <p:nvSpPr>
          <p:cNvPr id="7" name="文本框 6"/>
          <p:cNvSpPr txBox="1"/>
          <p:nvPr/>
        </p:nvSpPr>
        <p:spPr>
          <a:xfrm>
            <a:off x="3135630" y="5716270"/>
            <a:ext cx="1378585" cy="368300"/>
          </a:xfrm>
          <a:prstGeom prst="rect">
            <a:avLst/>
          </a:prstGeom>
          <a:noFill/>
        </p:spPr>
        <p:txBody>
          <a:bodyPr wrap="square" rtlCol="0">
            <a:spAutoFit/>
          </a:bodyPr>
          <a:lstStyle/>
          <a:p>
            <a:r>
              <a:rPr lang="zh-CN" altLang="zh-CN">
                <a:latin typeface="黑体" panose="02010609060101010101" pitchFamily="49" charset="-122"/>
                <a:ea typeface="黑体" panose="02010609060101010101" pitchFamily="49" charset="-122"/>
              </a:rPr>
              <a:t>截面示意图</a:t>
            </a:r>
          </a:p>
        </p:txBody>
      </p:sp>
      <p:sp>
        <p:nvSpPr>
          <p:cNvPr id="8" name="文本框 7"/>
          <p:cNvSpPr txBox="1"/>
          <p:nvPr/>
        </p:nvSpPr>
        <p:spPr>
          <a:xfrm>
            <a:off x="5599430" y="5716270"/>
            <a:ext cx="1378585"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简化模型</a:t>
            </a:r>
          </a:p>
        </p:txBody>
      </p:sp>
      <p:pic>
        <p:nvPicPr>
          <p:cNvPr id="18" name="内容占位符 5"/>
          <p:cNvPicPr>
            <a:picLocks noChangeAspect="1"/>
          </p:cNvPicPr>
          <p:nvPr/>
        </p:nvPicPr>
        <p:blipFill>
          <a:blip r:embed="rId7">
            <a:clrChange>
              <a:clrFrom>
                <a:srgbClr val="FFFFFF">
                  <a:alpha val="100000"/>
                </a:srgbClr>
              </a:clrFrom>
              <a:clrTo>
                <a:srgbClr val="FFFFFF">
                  <a:alpha val="100000"/>
                  <a:alpha val="0"/>
                </a:srgbClr>
              </a:clrTo>
            </a:clrChange>
          </a:blip>
          <a:srcRect b="8375"/>
          <a:stretch>
            <a:fillRect/>
          </a:stretch>
        </p:blipFill>
        <p:spPr>
          <a:xfrm>
            <a:off x="7332345" y="3441700"/>
            <a:ext cx="2873375" cy="2274570"/>
          </a:xfrm>
          <a:prstGeom prst="rect">
            <a:avLst/>
          </a:prstGeom>
          <a:noFill/>
          <a:ln w="9525">
            <a:noFill/>
          </a:ln>
        </p:spPr>
      </p:pic>
      <p:sp>
        <p:nvSpPr>
          <p:cNvPr id="9" name="文本框 8"/>
          <p:cNvSpPr txBox="1"/>
          <p:nvPr/>
        </p:nvSpPr>
        <p:spPr>
          <a:xfrm>
            <a:off x="8154035" y="5716270"/>
            <a:ext cx="1378585"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典型信号</a:t>
            </a:r>
          </a:p>
        </p:txBody>
      </p:sp>
      <p:sp>
        <p:nvSpPr>
          <p:cNvPr id="10" name="内容占位符 3"/>
          <p:cNvSpPr>
            <a:spLocks noGrp="1"/>
          </p:cNvSpPr>
          <p:nvPr/>
        </p:nvSpPr>
        <p:spPr>
          <a:xfrm>
            <a:off x="5599430" y="1271270"/>
            <a:ext cx="5684520" cy="1824355"/>
          </a:xfrm>
          <a:prstGeom prst="rect">
            <a:avLst/>
          </a:prstGeom>
          <a:noFill/>
          <a:ln w="9525">
            <a:no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r>
              <a:rPr lang="zh-CN" altLang="en-US"/>
              <a:t>电子学特征：</a:t>
            </a:r>
          </a:p>
          <a:p>
            <a:pPr lvl="1"/>
            <a:r>
              <a:rPr lang="zh-CN" altLang="en-US"/>
              <a:t>输出信号：高速电流脉冲，脉宽</a:t>
            </a:r>
            <a:r>
              <a:rPr lang="en-US" altLang="zh-CN"/>
              <a:t>0.8 ~ 1.2 ns</a:t>
            </a:r>
            <a:r>
              <a:rPr lang="zh-CN" altLang="en-US"/>
              <a:t>，典型电荷量约</a:t>
            </a:r>
            <a:r>
              <a:rPr lang="en-US" altLang="zh-CN"/>
              <a:t>10 fC</a:t>
            </a:r>
          </a:p>
          <a:p>
            <a:pPr lvl="1"/>
            <a:r>
              <a:rPr lang="zh-CN" altLang="en-US"/>
              <a:t>探测器电容</a:t>
            </a:r>
            <a:r>
              <a:rPr lang="en-US" altLang="zh-CN"/>
              <a:t>(C</a:t>
            </a:r>
            <a:r>
              <a:rPr lang="en-US" altLang="zh-CN" baseline="-25000"/>
              <a:t>d</a:t>
            </a:r>
            <a:r>
              <a:rPr lang="en-US" altLang="zh-CN"/>
              <a:t>)</a:t>
            </a:r>
            <a:r>
              <a:rPr lang="zh-CN" altLang="en-US"/>
              <a:t>：约</a:t>
            </a:r>
            <a:r>
              <a:rPr lang="en-US" altLang="zh-CN"/>
              <a:t>4 pF (1.3</a:t>
            </a:r>
            <a:r>
              <a:rPr lang="zh-CN" altLang="en-US"/>
              <a:t>×</a:t>
            </a:r>
            <a:r>
              <a:rPr lang="en-US" altLang="zh-CN"/>
              <a:t>1.3 mm</a:t>
            </a:r>
            <a:r>
              <a:rPr lang="en-US" altLang="zh-CN" baseline="30000"/>
              <a:t>2</a:t>
            </a:r>
            <a:r>
              <a:rPr lang="en-US" altLang="zh-CN"/>
              <a:t>)</a:t>
            </a:r>
            <a:endParaRPr lang="zh-CN" altLang="en-US"/>
          </a:p>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528955" y="1301750"/>
            <a:ext cx="5697855" cy="4708525"/>
          </a:xfrm>
        </p:spPr>
        <p:txBody>
          <a:bodyPr/>
          <a:lstStyle/>
          <a:p>
            <a:pPr algn="just"/>
            <a:r>
              <a:rPr lang="zh-CN" altLang="en-US" sz="2800" dirty="0"/>
              <a:t>研究内容：</a:t>
            </a:r>
          </a:p>
          <a:p>
            <a:pPr lvl="1" algn="just"/>
            <a:r>
              <a:rPr lang="zh-CN" altLang="en-US" sz="2000" dirty="0"/>
              <a:t>设计一款用于</a:t>
            </a:r>
            <a:r>
              <a:rPr lang="en-US" altLang="zh-CN" sz="2000" dirty="0"/>
              <a:t>LGAD</a:t>
            </a:r>
            <a:r>
              <a:rPr lang="zh-CN" altLang="en-US" sz="2000" dirty="0"/>
              <a:t>信号读出的高精度时间测量原型</a:t>
            </a:r>
            <a:r>
              <a:rPr lang="en-US" altLang="zh-CN" sz="2000" dirty="0"/>
              <a:t>ASIC</a:t>
            </a:r>
          </a:p>
          <a:p>
            <a:pPr algn="just"/>
            <a:r>
              <a:rPr lang="zh-CN" altLang="en-US" sz="2800" dirty="0"/>
              <a:t>研究目标：</a:t>
            </a:r>
          </a:p>
          <a:p>
            <a:pPr lvl="1" algn="just"/>
            <a:r>
              <a:rPr lang="en-US" altLang="zh-CN" sz="2000" dirty="0"/>
              <a:t>通道结构1:1对应的阵列型原型ASIC，为未来的实际应用积累阵列型ASIC设计经验</a:t>
            </a:r>
          </a:p>
          <a:p>
            <a:pPr lvl="1" algn="just"/>
            <a:r>
              <a:rPr lang="en-US" altLang="zh-CN" sz="2000" dirty="0"/>
              <a:t>ASIC</a:t>
            </a:r>
            <a:r>
              <a:rPr lang="zh-CN" altLang="en-US" sz="2000" dirty="0"/>
              <a:t>需要能够为探测器提供偏置，接收探测器信号并放大、甄别和时间测量处理</a:t>
            </a:r>
          </a:p>
          <a:p>
            <a:pPr lvl="1" algn="just"/>
            <a:r>
              <a:rPr lang="zh-CN" altLang="en-US" sz="2000" dirty="0"/>
              <a:t>对于</a:t>
            </a:r>
            <a:r>
              <a:rPr lang="en-US" altLang="zh-CN" sz="2000" dirty="0"/>
              <a:t>LGAD</a:t>
            </a:r>
            <a:r>
              <a:rPr lang="zh-CN" altLang="en-US" sz="2000" dirty="0"/>
              <a:t>输出的微弱信号</a:t>
            </a:r>
            <a:r>
              <a:rPr lang="zh-CN" sz="2000" dirty="0"/>
              <a:t>，实现高精度时间测量（</a:t>
            </a:r>
            <a:r>
              <a:rPr lang="en-US" altLang="zh-CN" sz="2000" dirty="0"/>
              <a:t>10 </a:t>
            </a:r>
            <a:r>
              <a:rPr lang="en-US" altLang="zh-CN" sz="2000" dirty="0" err="1"/>
              <a:t>fC</a:t>
            </a:r>
            <a:r>
              <a:rPr lang="zh-CN" altLang="en-US" sz="2000" dirty="0"/>
              <a:t>信号，</a:t>
            </a:r>
            <a:r>
              <a:rPr lang="en-US" altLang="zh-CN" sz="2000" dirty="0"/>
              <a:t>4 pF</a:t>
            </a:r>
            <a:r>
              <a:rPr lang="zh-CN" altLang="en-US" sz="2000" dirty="0"/>
              <a:t>电容，好于</a:t>
            </a:r>
            <a:r>
              <a:rPr lang="en-US" altLang="zh-CN" sz="2000" dirty="0"/>
              <a:t>25 </a:t>
            </a:r>
            <a:r>
              <a:rPr lang="en-US" altLang="zh-CN" sz="2000" dirty="0" err="1"/>
              <a:t>ps</a:t>
            </a:r>
            <a:r>
              <a:rPr lang="zh-CN" sz="2000" dirty="0"/>
              <a:t>）</a:t>
            </a:r>
          </a:p>
          <a:p>
            <a:pPr lvl="0" algn="l"/>
            <a:endParaRPr lang="en-US" altLang="zh-CN" sz="2000" dirty="0"/>
          </a:p>
          <a:p>
            <a:pPr algn="l"/>
            <a:endParaRPr lang="zh-CN" altLang="en-US" dirty="0"/>
          </a:p>
          <a:p>
            <a:pPr algn="l"/>
            <a:endParaRPr lang="zh-CN" altLang="en-US" dirty="0"/>
          </a:p>
        </p:txBody>
      </p:sp>
      <p:sp>
        <p:nvSpPr>
          <p:cNvPr id="5" name="标题 4"/>
          <p:cNvSpPr>
            <a:spLocks noGrp="1" noChangeArrowheads="1"/>
          </p:cNvSpPr>
          <p:nvPr>
            <p:ph type="title"/>
          </p:nvPr>
        </p:nvSpPr>
        <p:spPr/>
        <p:txBody>
          <a:bodyPr/>
          <a:lstStyle/>
          <a:p>
            <a:r>
              <a:rPr lang="zh-CN" altLang="en-US" dirty="0"/>
              <a:t>本研究内容</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6</a:t>
            </a:fld>
            <a:endParaRPr lang="zh-CN" altLang="en-US"/>
          </a:p>
        </p:txBody>
      </p:sp>
      <p:pic>
        <p:nvPicPr>
          <p:cNvPr id="6" name="图片 5">
            <a:extLst>
              <a:ext uri="{FF2B5EF4-FFF2-40B4-BE49-F238E27FC236}">
                <a16:creationId xmlns:a16="http://schemas.microsoft.com/office/drawing/2014/main" id="{49797B84-EC43-4558-9E4F-4A63B58FADE6}"/>
              </a:ext>
            </a:extLst>
          </p:cNvPr>
          <p:cNvPicPr>
            <a:picLocks noChangeAspect="1"/>
          </p:cNvPicPr>
          <p:nvPr/>
        </p:nvPicPr>
        <p:blipFill>
          <a:blip r:embed="rId3"/>
          <a:stretch>
            <a:fillRect/>
          </a:stretch>
        </p:blipFill>
        <p:spPr>
          <a:xfrm>
            <a:off x="6874213" y="1629006"/>
            <a:ext cx="4802397" cy="43295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812800" y="1292225"/>
            <a:ext cx="4601237" cy="4616450"/>
          </a:xfrm>
        </p:spPr>
        <p:txBody>
          <a:bodyPr/>
          <a:lstStyle/>
          <a:p>
            <a:pPr algn="just"/>
            <a:r>
              <a:rPr lang="zh-CN" altLang="en-US" sz="2000" dirty="0"/>
              <a:t>指标依据：</a:t>
            </a:r>
            <a:r>
              <a:rPr lang="en-US" altLang="zh-CN" sz="2000" dirty="0"/>
              <a:t>LGAD</a:t>
            </a:r>
            <a:r>
              <a:rPr lang="zh-CN" altLang="en-US" sz="2000" dirty="0"/>
              <a:t>的基本特性以及事例分辨对时间精度需求</a:t>
            </a:r>
          </a:p>
          <a:p>
            <a:pPr algn="just"/>
            <a:r>
              <a:rPr lang="zh-CN" altLang="en-US" sz="2000" dirty="0"/>
              <a:t>研究目标：设计一款性能符合指标的</a:t>
            </a:r>
            <a:r>
              <a:rPr lang="en-US" altLang="zh-CN" sz="2000" dirty="0"/>
              <a:t>5</a:t>
            </a:r>
            <a:r>
              <a:rPr lang="zh-CN" altLang="en-US" sz="2000" dirty="0"/>
              <a:t>×</a:t>
            </a:r>
            <a:r>
              <a:rPr lang="en-US" altLang="zh-CN" sz="2000" dirty="0"/>
              <a:t>5</a:t>
            </a:r>
            <a:r>
              <a:rPr lang="zh-CN" altLang="en-US" sz="2000" dirty="0"/>
              <a:t>阵列型原型</a:t>
            </a:r>
            <a:r>
              <a:rPr lang="en-US" altLang="zh-CN" sz="2000" dirty="0"/>
              <a:t>ASIC</a:t>
            </a:r>
            <a:endParaRPr lang="zh-CN" altLang="en-US" sz="2000" dirty="0"/>
          </a:p>
          <a:p>
            <a:pPr marL="0" indent="0" algn="just">
              <a:buNone/>
            </a:pPr>
            <a:endParaRPr lang="zh-CN" altLang="en-US" sz="2000" dirty="0"/>
          </a:p>
          <a:p>
            <a:pPr marL="0" indent="0" algn="just">
              <a:buNone/>
            </a:pPr>
            <a:endParaRPr lang="zh-CN" altLang="en-US" sz="2000" dirty="0"/>
          </a:p>
          <a:p>
            <a:pPr marL="0" indent="0" algn="just">
              <a:buNone/>
            </a:pPr>
            <a:r>
              <a:rPr lang="en-US" sz="1800" dirty="0"/>
              <a:t>(1) </a:t>
            </a:r>
            <a:r>
              <a:rPr lang="zh-CN" altLang="en-US" sz="1800" dirty="0"/>
              <a:t>平均单通道功耗需低于</a:t>
            </a:r>
            <a:r>
              <a:rPr lang="en-US" altLang="zh-CN" sz="1800" dirty="0"/>
              <a:t>4 </a:t>
            </a:r>
            <a:r>
              <a:rPr lang="en-US" altLang="zh-CN" sz="1800" dirty="0" err="1"/>
              <a:t>mW</a:t>
            </a:r>
            <a:r>
              <a:rPr lang="zh-CN" altLang="en-US" sz="1800" dirty="0"/>
              <a:t>，根据电路特性分配至模拟前端与</a:t>
            </a:r>
            <a:r>
              <a:rPr lang="en-US" altLang="zh-CN" sz="1800" dirty="0"/>
              <a:t>TDC</a:t>
            </a:r>
          </a:p>
          <a:p>
            <a:pPr marL="0" indent="0" algn="just">
              <a:buNone/>
            </a:pPr>
            <a:r>
              <a:rPr lang="en-US" altLang="zh-CN" sz="1800" dirty="0"/>
              <a:t>(2) 10 </a:t>
            </a:r>
            <a:r>
              <a:rPr lang="en-US" altLang="zh-CN" sz="1800" dirty="0" err="1"/>
              <a:t>fC</a:t>
            </a:r>
            <a:r>
              <a:rPr lang="zh-CN" altLang="en-US" sz="1800" dirty="0"/>
              <a:t>输入信号下，模拟前端与</a:t>
            </a:r>
            <a:r>
              <a:rPr lang="en-US" altLang="zh-CN" sz="1800" dirty="0"/>
              <a:t>TDC</a:t>
            </a:r>
            <a:r>
              <a:rPr lang="zh-CN" altLang="en-US" sz="1800" dirty="0"/>
              <a:t>整体时间精度需好于</a:t>
            </a:r>
            <a:r>
              <a:rPr lang="en-US" altLang="zh-CN" sz="1800" dirty="0"/>
              <a:t>25 </a:t>
            </a:r>
            <a:r>
              <a:rPr lang="en-US" altLang="zh-CN" sz="1800" dirty="0" err="1"/>
              <a:t>ps</a:t>
            </a:r>
            <a:r>
              <a:rPr lang="zh-CN" altLang="en-US" sz="1800" dirty="0"/>
              <a:t>，并依此制定</a:t>
            </a:r>
            <a:r>
              <a:rPr lang="en-US" altLang="zh-CN" sz="1800" dirty="0"/>
              <a:t>bin size</a:t>
            </a:r>
            <a:r>
              <a:rPr lang="zh-CN" altLang="en-US" sz="1800" dirty="0"/>
              <a:t>指标</a:t>
            </a:r>
          </a:p>
        </p:txBody>
      </p:sp>
      <p:sp>
        <p:nvSpPr>
          <p:cNvPr id="5" name="标题 4"/>
          <p:cNvSpPr>
            <a:spLocks noGrp="1" noChangeArrowheads="1"/>
          </p:cNvSpPr>
          <p:nvPr>
            <p:ph type="title"/>
          </p:nvPr>
        </p:nvSpPr>
        <p:spPr/>
        <p:txBody>
          <a:bodyPr/>
          <a:lstStyle/>
          <a:p>
            <a:r>
              <a:rPr lang="zh-CN" altLang="en-US"/>
              <a:t>原型</a:t>
            </a:r>
            <a:r>
              <a:rPr lang="en-US" altLang="zh-CN"/>
              <a:t>ASIC</a:t>
            </a:r>
            <a:r>
              <a:rPr lang="zh-CN" altLang="en-US"/>
              <a:t>设计指标</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7</a:t>
            </a:fld>
            <a:endParaRPr lang="zh-CN" altLang="en-US"/>
          </a:p>
        </p:txBody>
      </p:sp>
      <p:graphicFrame>
        <p:nvGraphicFramePr>
          <p:cNvPr id="7" name="内容占位符 6"/>
          <p:cNvGraphicFramePr>
            <a:graphicFrameLocks noGrp="1"/>
          </p:cNvGraphicFramePr>
          <p:nvPr>
            <p:ph idx="13"/>
            <p:custDataLst>
              <p:tags r:id="rId1"/>
            </p:custDataLst>
          </p:nvPr>
        </p:nvGraphicFramePr>
        <p:xfrm>
          <a:off x="5605780" y="1370330"/>
          <a:ext cx="5696585" cy="4191000"/>
        </p:xfrm>
        <a:graphic>
          <a:graphicData uri="http://schemas.openxmlformats.org/drawingml/2006/table">
            <a:tbl>
              <a:tblPr firstRow="1" bandRow="1">
                <a:tableStyleId>{5C22544A-7EE6-4342-B048-85BDC9FD1C3A}</a:tableStyleId>
              </a:tblPr>
              <a:tblGrid>
                <a:gridCol w="2198370">
                  <a:extLst>
                    <a:ext uri="{9D8B030D-6E8A-4147-A177-3AD203B41FA5}">
                      <a16:colId xmlns:a16="http://schemas.microsoft.com/office/drawing/2014/main" val="20000"/>
                    </a:ext>
                  </a:extLst>
                </a:gridCol>
                <a:gridCol w="3498215">
                  <a:extLst>
                    <a:ext uri="{9D8B030D-6E8A-4147-A177-3AD203B41FA5}">
                      <a16:colId xmlns:a16="http://schemas.microsoft.com/office/drawing/2014/main" val="20001"/>
                    </a:ext>
                  </a:extLst>
                </a:gridCol>
              </a:tblGrid>
              <a:tr h="381000">
                <a:tc>
                  <a:txBody>
                    <a:bodyPr/>
                    <a:lstStyle/>
                    <a:p>
                      <a:pPr indent="0" algn="ctr">
                        <a:buNone/>
                      </a:pPr>
                      <a:r>
                        <a:rPr lang="en-US" sz="1600" b="1">
                          <a:solidFill>
                            <a:srgbClr val="000000"/>
                          </a:solidFill>
                          <a:latin typeface="Times New Roman" panose="02020603050405020304" charset="0"/>
                          <a:cs typeface="Times New Roman" panose="02020603050405020304" charset="0"/>
                        </a:rPr>
                        <a:t>指标名称</a:t>
                      </a:r>
                      <a:endParaRPr lang="en-US" altLang="en-US" sz="16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1">
                          <a:solidFill>
                            <a:srgbClr val="000000"/>
                          </a:solidFill>
                          <a:latin typeface="Times New Roman" panose="02020603050405020304" charset="0"/>
                          <a:cs typeface="Times New Roman" panose="02020603050405020304" charset="0"/>
                        </a:rPr>
                        <a:t>指标描述</a:t>
                      </a:r>
                      <a:endParaRPr lang="en-US" altLang="en-US" sz="16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0"/>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CMOS工艺尺寸</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180 nm / 130 nm</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1"/>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LGAD 单通道面积</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1.3 × 1.3 mm</a:t>
                      </a:r>
                      <a:r>
                        <a:rPr lang="en-US" sz="1600" b="0" baseline="30000">
                          <a:solidFill>
                            <a:srgbClr val="000000"/>
                          </a:solidFill>
                          <a:latin typeface="Times New Roman" panose="02020603050405020304" charset="0"/>
                          <a:cs typeface="Times New Roman" panose="02020603050405020304" charset="0"/>
                        </a:rPr>
                        <a:t>2</a:t>
                      </a:r>
                      <a:endParaRPr lang="en-US" altLang="en-US" sz="1600" b="0" baseline="3000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2"/>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LGAD 单通道电容</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约4 pF</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3"/>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输入动态范围</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4 ~ 50 fC</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4"/>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模拟前端总功耗</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每通道 &lt; 2.5 mW </a:t>
                      </a:r>
                      <a:r>
                        <a:rPr lang="en-US" sz="1600" b="0" baseline="30000">
                          <a:solidFill>
                            <a:srgbClr val="000000"/>
                          </a:solidFill>
                          <a:latin typeface="Times New Roman" panose="02020603050405020304" charset="0"/>
                          <a:cs typeface="Times New Roman" panose="02020603050405020304" charset="0"/>
                        </a:rPr>
                        <a:t>(1)</a:t>
                      </a:r>
                      <a:endParaRPr lang="en-US" altLang="en-US" sz="1600" b="0" baseline="3000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5"/>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模拟前端时间精度</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20 ps-rms @ 10 fC</a:t>
                      </a:r>
                      <a:r>
                        <a:rPr lang="en-US" sz="1600" b="0" baseline="30000">
                          <a:solidFill>
                            <a:srgbClr val="000000"/>
                          </a:solidFill>
                          <a:latin typeface="Times New Roman" panose="02020603050405020304" charset="0"/>
                          <a:cs typeface="Times New Roman" panose="02020603050405020304" charset="0"/>
                        </a:rPr>
                        <a:t>(2)</a:t>
                      </a:r>
                      <a:endParaRPr lang="en-US" altLang="en-US" sz="1600" b="0" baseline="3000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6"/>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TDC总功耗</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每通道 &lt; 1.5 mW @ 5 MHz </a:t>
                      </a:r>
                      <a:r>
                        <a:rPr lang="en-US" sz="1600" b="0" baseline="30000">
                          <a:solidFill>
                            <a:srgbClr val="000000"/>
                          </a:solidFill>
                          <a:latin typeface="Times New Roman" panose="02020603050405020304" charset="0"/>
                          <a:cs typeface="Times New Roman" panose="02020603050405020304" charset="0"/>
                        </a:rPr>
                        <a:t>(1)</a:t>
                      </a:r>
                      <a:endParaRPr lang="en-US" altLang="en-US" sz="1600" b="0" baseline="3000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7"/>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TDC时间精度</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含量化误差在内，好于15 ps-rms </a:t>
                      </a:r>
                      <a:r>
                        <a:rPr lang="en-US" sz="1600" b="0" baseline="30000">
                          <a:solidFill>
                            <a:srgbClr val="000000"/>
                          </a:solidFill>
                          <a:latin typeface="Times New Roman" panose="02020603050405020304" charset="0"/>
                          <a:cs typeface="Times New Roman" panose="02020603050405020304" charset="0"/>
                        </a:rPr>
                        <a:t>(2)</a:t>
                      </a:r>
                      <a:endParaRPr lang="en-US" altLang="en-US" sz="1600" b="0" baseline="3000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8"/>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TDC bin size</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a:solidFill>
                            <a:srgbClr val="000000"/>
                          </a:solidFill>
                          <a:latin typeface="Times New Roman" panose="02020603050405020304" charset="0"/>
                          <a:cs typeface="Times New Roman" panose="02020603050405020304" charset="0"/>
                        </a:rPr>
                        <a:t>可调至20 ps以内</a:t>
                      </a:r>
                      <a:r>
                        <a:rPr lang="en-US" sz="1600" baseline="30000">
                          <a:solidFill>
                            <a:srgbClr val="000000"/>
                          </a:solidFill>
                          <a:latin typeface="Times New Roman" panose="02020603050405020304" charset="0"/>
                          <a:cs typeface="Times New Roman" panose="02020603050405020304" charset="0"/>
                          <a:sym typeface="+mn-ea"/>
                        </a:rPr>
                        <a:t>(2)</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09"/>
                  </a:ext>
                </a:extLst>
              </a:tr>
              <a:tr h="381000">
                <a:tc>
                  <a:txBody>
                    <a:bodyPr/>
                    <a:lstStyle/>
                    <a:p>
                      <a:pPr indent="0" algn="ctr">
                        <a:buNone/>
                      </a:pPr>
                      <a:r>
                        <a:rPr lang="en-US" sz="1600" b="0">
                          <a:solidFill>
                            <a:srgbClr val="000000"/>
                          </a:solidFill>
                          <a:latin typeface="Times New Roman" panose="02020603050405020304" charset="0"/>
                          <a:cs typeface="Times New Roman" panose="02020603050405020304" charset="0"/>
                        </a:rPr>
                        <a:t>TDC量程</a:t>
                      </a:r>
                      <a:endParaRPr lang="en-US" altLang="en-US" sz="1600" b="0">
                        <a:solidFill>
                          <a:srgbClr val="000000"/>
                        </a:solidFill>
                        <a:latin typeface="Times New Roman" panose="02020603050405020304" charset="0"/>
                        <a:cs typeface="Times New Roman" panose="02020603050405020304" charset="0"/>
                      </a:endParaRPr>
                    </a:p>
                  </a:txBody>
                  <a:tcPr marL="68580" marR="68580" marT="0" marB="0" anchor="ctr"/>
                </a:tc>
                <a:tc>
                  <a:txBody>
                    <a:bodyPr/>
                    <a:lstStyle/>
                    <a:p>
                      <a:pPr indent="0" algn="ctr">
                        <a:buNone/>
                      </a:pPr>
                      <a:r>
                        <a:rPr lang="en-US" sz="1600" b="0" dirty="0">
                          <a:solidFill>
                            <a:srgbClr val="000000"/>
                          </a:solidFill>
                          <a:latin typeface="Times New Roman" panose="02020603050405020304" charset="0"/>
                          <a:cs typeface="Times New Roman" panose="02020603050405020304" charset="0"/>
                        </a:rPr>
                        <a:t>&gt; 25 ns</a:t>
                      </a:r>
                      <a:endParaRPr lang="en-US" altLang="en-US" sz="1600" b="0" dirty="0">
                        <a:solidFill>
                          <a:srgbClr val="000000"/>
                        </a:solidFill>
                        <a:latin typeface="Times New Roman" panose="02020603050405020304" charset="0"/>
                        <a:cs typeface="Times New Roman" panose="02020603050405020304" charset="0"/>
                      </a:endParaRPr>
                    </a:p>
                  </a:txBody>
                  <a:tcPr marL="68580" marR="68580" marT="0" marB="0"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398905" y="1362075"/>
            <a:ext cx="9768840" cy="4588510"/>
          </a:xfrm>
        </p:spPr>
        <p:txBody>
          <a:bodyPr/>
          <a:lstStyle/>
          <a:p>
            <a:r>
              <a:rPr lang="zh-CN" altLang="en-US" dirty="0"/>
              <a:t>根据技术路线，该</a:t>
            </a:r>
            <a:r>
              <a:rPr lang="en-US" altLang="zh-CN" dirty="0"/>
              <a:t>ASIC</a:t>
            </a:r>
            <a:r>
              <a:rPr lang="zh-CN" altLang="en-US" dirty="0"/>
              <a:t>分为两个部分：</a:t>
            </a:r>
          </a:p>
          <a:p>
            <a:pPr lvl="1"/>
            <a:r>
              <a:rPr lang="zh-CN" altLang="en-US" sz="2000" dirty="0"/>
              <a:t>模拟前端部分，负责接收</a:t>
            </a:r>
            <a:r>
              <a:rPr lang="en-US" altLang="zh-CN" sz="2000" dirty="0"/>
              <a:t>LGAD</a:t>
            </a:r>
            <a:r>
              <a:rPr lang="zh-CN" altLang="en-US" sz="2000" dirty="0"/>
              <a:t>输出的电信号，并进行放大、甄别</a:t>
            </a:r>
          </a:p>
          <a:p>
            <a:pPr lvl="1"/>
            <a:r>
              <a:rPr lang="en-US" altLang="zh-CN" sz="2000" dirty="0"/>
              <a:t>TDC</a:t>
            </a:r>
            <a:r>
              <a:rPr lang="zh-CN" altLang="en-US" sz="2000" dirty="0"/>
              <a:t>部分，负责测量甄别后信号的到达时间（</a:t>
            </a:r>
            <a:r>
              <a:rPr lang="en-US" altLang="zh-CN" sz="2000" dirty="0"/>
              <a:t>TOA</a:t>
            </a:r>
            <a:r>
              <a:rPr lang="zh-CN" altLang="en-US" sz="2000" dirty="0"/>
              <a:t>）和脉宽（</a:t>
            </a:r>
            <a:r>
              <a:rPr lang="en-US" altLang="zh-CN" sz="2000" dirty="0"/>
              <a:t>TOT</a:t>
            </a:r>
            <a:r>
              <a:rPr lang="zh-CN" altLang="en-US" sz="2000" dirty="0"/>
              <a:t>）</a:t>
            </a:r>
          </a:p>
          <a:p>
            <a:pPr lvl="1"/>
            <a:r>
              <a:rPr lang="zh-CN" altLang="en-US" sz="2000" dirty="0"/>
              <a:t>均需要相应的验证芯片用于验证各部分的功能与性能</a:t>
            </a:r>
          </a:p>
          <a:p>
            <a:pPr lvl="0"/>
            <a:endParaRPr lang="en-US" altLang="zh-CN" dirty="0"/>
          </a:p>
        </p:txBody>
      </p:sp>
      <p:sp>
        <p:nvSpPr>
          <p:cNvPr id="5" name="标题 4"/>
          <p:cNvSpPr>
            <a:spLocks noGrp="1" noChangeArrowheads="1"/>
          </p:cNvSpPr>
          <p:nvPr>
            <p:ph type="title"/>
          </p:nvPr>
        </p:nvSpPr>
        <p:spPr/>
        <p:txBody>
          <a:bodyPr/>
          <a:lstStyle/>
          <a:p>
            <a:r>
              <a:rPr lang="zh-CN" altLang="en-US"/>
              <a:t>原型</a:t>
            </a:r>
            <a:r>
              <a:rPr lang="en-US" altLang="zh-CN"/>
              <a:t>ASIC</a:t>
            </a:r>
            <a:r>
              <a:rPr lang="zh-CN" altLang="en-US"/>
              <a:t>整体架构</a:t>
            </a:r>
          </a:p>
        </p:txBody>
      </p:sp>
      <p:sp>
        <p:nvSpPr>
          <p:cNvPr id="2" name="日期占位符 1"/>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3" name="灯片编号占位符 2"/>
          <p:cNvSpPr>
            <a:spLocks noGrp="1"/>
          </p:cNvSpPr>
          <p:nvPr>
            <p:ph type="sldNum" sz="quarter" idx="12"/>
          </p:nvPr>
        </p:nvSpPr>
        <p:spPr/>
        <p:txBody>
          <a:bodyPr/>
          <a:lstStyle/>
          <a:p>
            <a:fld id="{565CE74E-AB26-4998-AD42-012C4C1AD076}" type="slidenum">
              <a:rPr lang="zh-CN" altLang="en-US" smtClean="0"/>
              <a:t>8</a:t>
            </a:fld>
            <a:endParaRPr lang="zh-CN" altLang="en-US"/>
          </a:p>
        </p:txBody>
      </p:sp>
      <p:graphicFrame>
        <p:nvGraphicFramePr>
          <p:cNvPr id="7" name="对象 -2147482611"/>
          <p:cNvGraphicFramePr/>
          <p:nvPr/>
        </p:nvGraphicFramePr>
        <p:xfrm>
          <a:off x="2632075" y="3003550"/>
          <a:ext cx="6937375" cy="3027680"/>
        </p:xfrm>
        <a:graphic>
          <a:graphicData uri="http://schemas.openxmlformats.org/presentationml/2006/ole">
            <mc:AlternateContent xmlns:mc="http://schemas.openxmlformats.org/markup-compatibility/2006">
              <mc:Choice xmlns:v="urn:schemas-microsoft-com:vml" Requires="v">
                <p:oleObj spid="_x0000_s29807" r:id="rId4" imgW="8686800" imgH="4064000" progId="Visio.Drawing.15">
                  <p:embed/>
                </p:oleObj>
              </mc:Choice>
              <mc:Fallback>
                <p:oleObj r:id="rId4" imgW="8686800" imgH="4064000" progId="Visio.Drawing.15">
                  <p:embed/>
                  <p:pic>
                    <p:nvPicPr>
                      <p:cNvPr id="7" name="对象 -2147482611"/>
                      <p:cNvPicPr/>
                      <p:nvPr/>
                    </p:nvPicPr>
                    <p:blipFill>
                      <a:blip r:embed="rId5"/>
                      <a:srcRect l="2916" t="6377" r="4082" b="7010"/>
                      <a:stretch>
                        <a:fillRect/>
                      </a:stretch>
                    </p:blipFill>
                    <p:spPr>
                      <a:xfrm>
                        <a:off x="2632075" y="3003550"/>
                        <a:ext cx="6937375" cy="3027680"/>
                      </a:xfrm>
                      <a:prstGeom prst="rect">
                        <a:avLst/>
                      </a:prstGeom>
                      <a:noFill/>
                      <a:ln w="38100">
                        <a:noFill/>
                        <a:miter/>
                      </a:ln>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2147482610"/>
          <p:cNvGraphicFramePr/>
          <p:nvPr/>
        </p:nvGraphicFramePr>
        <p:xfrm>
          <a:off x="6265545" y="1312863"/>
          <a:ext cx="5085080" cy="1636395"/>
        </p:xfrm>
        <a:graphic>
          <a:graphicData uri="http://schemas.openxmlformats.org/presentationml/2006/ole">
            <mc:AlternateContent xmlns:mc="http://schemas.openxmlformats.org/markup-compatibility/2006">
              <mc:Choice xmlns:v="urn:schemas-microsoft-com:vml" Requires="v">
                <p:oleObj spid="_x0000_s47427" r:id="rId4" imgW="8293100" imgH="2857500" progId="Visio.Drawing.15">
                  <p:embed/>
                </p:oleObj>
              </mc:Choice>
              <mc:Fallback>
                <p:oleObj r:id="rId4" imgW="8293100" imgH="2857500" progId="Visio.Drawing.15">
                  <p:embed/>
                  <p:pic>
                    <p:nvPicPr>
                      <p:cNvPr id="2" name="对象 -2147482610"/>
                      <p:cNvPicPr/>
                      <p:nvPr/>
                    </p:nvPicPr>
                    <p:blipFill>
                      <a:blip r:embed="rId5"/>
                      <a:srcRect l="4436" t="6377" r="2676" b="7010"/>
                      <a:stretch>
                        <a:fillRect/>
                      </a:stretch>
                    </p:blipFill>
                    <p:spPr>
                      <a:xfrm>
                        <a:off x="6265545" y="1312863"/>
                        <a:ext cx="5085080" cy="1636395"/>
                      </a:xfrm>
                      <a:prstGeom prst="rect">
                        <a:avLst/>
                      </a:prstGeom>
                      <a:noFill/>
                      <a:ln w="38100">
                        <a:noFill/>
                        <a:miter/>
                      </a:ln>
                    </p:spPr>
                  </p:pic>
                </p:oleObj>
              </mc:Fallback>
            </mc:AlternateContent>
          </a:graphicData>
        </a:graphic>
      </p:graphicFrame>
      <p:sp>
        <p:nvSpPr>
          <p:cNvPr id="4" name="内容占位符 3"/>
          <p:cNvSpPr>
            <a:spLocks noGrp="1"/>
          </p:cNvSpPr>
          <p:nvPr>
            <p:ph idx="1"/>
          </p:nvPr>
        </p:nvSpPr>
        <p:spPr>
          <a:xfrm>
            <a:off x="570864" y="1313180"/>
            <a:ext cx="5639161" cy="2298371"/>
          </a:xfrm>
        </p:spPr>
        <p:txBody>
          <a:bodyPr/>
          <a:lstStyle/>
          <a:p>
            <a:r>
              <a:rPr lang="zh-CN" altLang="en-US" dirty="0"/>
              <a:t>单端结构：结构简洁可靠，面积较小，功耗利用率高</a:t>
            </a:r>
          </a:p>
          <a:p>
            <a:r>
              <a:rPr lang="zh-CN" altLang="en-US" dirty="0"/>
              <a:t>噪声优化：使用双管输入结构，增加信号的跨导增益，</a:t>
            </a:r>
            <a:r>
              <a:rPr lang="en-US" altLang="zh-CN" dirty="0" err="1">
                <a:solidFill>
                  <a:srgbClr val="000000"/>
                </a:solidFill>
              </a:rPr>
              <a:t>g</a:t>
            </a:r>
            <a:r>
              <a:rPr lang="en-US" altLang="zh-CN" baseline="-25000" dirty="0" err="1">
                <a:solidFill>
                  <a:srgbClr val="000000"/>
                </a:solidFill>
              </a:rPr>
              <a:t>mn</a:t>
            </a:r>
            <a:r>
              <a:rPr lang="zh-CN" altLang="en-US" dirty="0">
                <a:solidFill>
                  <a:srgbClr val="000000"/>
                </a:solidFill>
              </a:rPr>
              <a:t>与</a:t>
            </a:r>
            <a:r>
              <a:rPr lang="en-US" altLang="zh-CN" dirty="0" err="1">
                <a:solidFill>
                  <a:srgbClr val="000000"/>
                </a:solidFill>
              </a:rPr>
              <a:t>g</a:t>
            </a:r>
            <a:r>
              <a:rPr lang="en-US" altLang="zh-CN" baseline="-25000" dirty="0" err="1">
                <a:solidFill>
                  <a:srgbClr val="000000"/>
                </a:solidFill>
              </a:rPr>
              <a:t>mp</a:t>
            </a:r>
            <a:r>
              <a:rPr lang="zh-CN" altLang="en-US" dirty="0">
                <a:solidFill>
                  <a:srgbClr val="000000"/>
                </a:solidFill>
              </a:rPr>
              <a:t>均有利于信噪比；但是此时工作电流由</a:t>
            </a:r>
            <a:r>
              <a:rPr lang="en-US" altLang="zh-CN" dirty="0">
                <a:solidFill>
                  <a:srgbClr val="000000"/>
                </a:solidFill>
              </a:rPr>
              <a:t>PVT</a:t>
            </a:r>
            <a:r>
              <a:rPr lang="zh-CN" altLang="en-US" dirty="0">
                <a:solidFill>
                  <a:srgbClr val="000000"/>
                </a:solidFill>
              </a:rPr>
              <a:t>决定，需要设法控制其工作点</a:t>
            </a:r>
          </a:p>
          <a:p>
            <a:endParaRPr lang="zh-CN" altLang="en-US" dirty="0"/>
          </a:p>
        </p:txBody>
      </p:sp>
      <p:sp>
        <p:nvSpPr>
          <p:cNvPr id="5" name="标题 4"/>
          <p:cNvSpPr>
            <a:spLocks noGrp="1" noChangeArrowheads="1"/>
          </p:cNvSpPr>
          <p:nvPr>
            <p:ph type="title"/>
          </p:nvPr>
        </p:nvSpPr>
        <p:spPr/>
        <p:txBody>
          <a:bodyPr/>
          <a:lstStyle/>
          <a:p>
            <a:r>
              <a:rPr lang="zh-CN" altLang="en-US" dirty="0"/>
              <a:t>前置放大器：</a:t>
            </a:r>
          </a:p>
        </p:txBody>
      </p:sp>
      <p:sp>
        <p:nvSpPr>
          <p:cNvPr id="3" name="日期占位符 2"/>
          <p:cNvSpPr>
            <a:spLocks noGrp="1"/>
          </p:cNvSpPr>
          <p:nvPr>
            <p:ph type="dt" sz="half" idx="10"/>
          </p:nvPr>
        </p:nvSpPr>
        <p:spPr/>
        <p:txBody>
          <a:bodyPr/>
          <a:lstStyle/>
          <a:p>
            <a:fld id="{BB962C8B-B14F-4D97-AF65-F5344CB8AC3E}" type="datetime1">
              <a:rPr lang="zh-CN" altLang="en-US" smtClean="0"/>
              <a:t>2023/10/21</a:t>
            </a:fld>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9</a:t>
            </a:fld>
            <a:endParaRPr lang="zh-CN" altLang="en-US"/>
          </a:p>
        </p:txBody>
      </p:sp>
      <p:sp>
        <p:nvSpPr>
          <p:cNvPr id="9" name="椭圆 8"/>
          <p:cNvSpPr/>
          <p:nvPr/>
        </p:nvSpPr>
        <p:spPr>
          <a:xfrm>
            <a:off x="8021955" y="1494155"/>
            <a:ext cx="910590" cy="822325"/>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graphicFrame>
        <p:nvGraphicFramePr>
          <p:cNvPr id="13" name="对象 -2147482606">
            <a:extLst>
              <a:ext uri="{FF2B5EF4-FFF2-40B4-BE49-F238E27FC236}">
                <a16:creationId xmlns:a16="http://schemas.microsoft.com/office/drawing/2014/main" id="{F4308822-05F1-4AAD-92DF-5E062B889793}"/>
              </a:ext>
            </a:extLst>
          </p:cNvPr>
          <p:cNvGraphicFramePr/>
          <p:nvPr>
            <p:extLst>
              <p:ext uri="{D42A27DB-BD31-4B8C-83A1-F6EECF244321}">
                <p14:modId xmlns:p14="http://schemas.microsoft.com/office/powerpoint/2010/main" val="2776486346"/>
              </p:ext>
            </p:extLst>
          </p:nvPr>
        </p:nvGraphicFramePr>
        <p:xfrm>
          <a:off x="9170246" y="3026459"/>
          <a:ext cx="2956565" cy="2975719"/>
        </p:xfrm>
        <a:graphic>
          <a:graphicData uri="http://schemas.openxmlformats.org/presentationml/2006/ole">
            <mc:AlternateContent xmlns:mc="http://schemas.openxmlformats.org/markup-compatibility/2006">
              <mc:Choice xmlns:v="urn:schemas-microsoft-com:vml" Requires="v">
                <p:oleObj spid="_x0000_s47428" r:id="rId6" imgW="4965700" imgH="2349500" progId="Visio.Drawing.15">
                  <p:embed/>
                </p:oleObj>
              </mc:Choice>
              <mc:Fallback>
                <p:oleObj r:id="rId6" imgW="4965700" imgH="2349500" progId="Visio.Drawing.15">
                  <p:embed/>
                  <p:pic>
                    <p:nvPicPr>
                      <p:cNvPr id="6" name="对象 -2147482606"/>
                      <p:cNvPicPr/>
                      <p:nvPr/>
                    </p:nvPicPr>
                    <p:blipFill>
                      <a:blip r:embed="rId7"/>
                      <a:srcRect l="54404" t="10529" r="8773" b="10928"/>
                      <a:stretch>
                        <a:fillRect/>
                      </a:stretch>
                    </p:blipFill>
                    <p:spPr>
                      <a:xfrm>
                        <a:off x="9170246" y="3026459"/>
                        <a:ext cx="2956565" cy="2975719"/>
                      </a:xfrm>
                      <a:prstGeom prst="rect">
                        <a:avLst/>
                      </a:prstGeom>
                      <a:noFill/>
                      <a:ln w="38100">
                        <a:noFill/>
                        <a:miter/>
                      </a:ln>
                    </p:spPr>
                  </p:pic>
                </p:oleObj>
              </mc:Fallback>
            </mc:AlternateContent>
          </a:graphicData>
        </a:graphic>
      </p:graphicFrame>
      <p:graphicFrame>
        <p:nvGraphicFramePr>
          <p:cNvPr id="14" name="对象 -2147482606">
            <a:extLst>
              <a:ext uri="{FF2B5EF4-FFF2-40B4-BE49-F238E27FC236}">
                <a16:creationId xmlns:a16="http://schemas.microsoft.com/office/drawing/2014/main" id="{5B2EB3A0-70D0-4448-AB51-E0D03E1F58C5}"/>
              </a:ext>
            </a:extLst>
          </p:cNvPr>
          <p:cNvGraphicFramePr/>
          <p:nvPr>
            <p:extLst>
              <p:ext uri="{D42A27DB-BD31-4B8C-83A1-F6EECF244321}">
                <p14:modId xmlns:p14="http://schemas.microsoft.com/office/powerpoint/2010/main" val="1900314436"/>
              </p:ext>
            </p:extLst>
          </p:nvPr>
        </p:nvGraphicFramePr>
        <p:xfrm>
          <a:off x="6265545" y="3052922"/>
          <a:ext cx="2788614" cy="2922792"/>
        </p:xfrm>
        <a:graphic>
          <a:graphicData uri="http://schemas.openxmlformats.org/presentationml/2006/ole">
            <mc:AlternateContent xmlns:mc="http://schemas.openxmlformats.org/markup-compatibility/2006">
              <mc:Choice xmlns:v="urn:schemas-microsoft-com:vml" Requires="v">
                <p:oleObj spid="_x0000_s47429" r:id="rId8" imgW="4965700" imgH="2349500" progId="Visio.Drawing.15">
                  <p:embed/>
                </p:oleObj>
              </mc:Choice>
              <mc:Fallback>
                <p:oleObj r:id="rId8" imgW="4965700" imgH="2349500" progId="Visio.Drawing.15">
                  <p:embed/>
                  <p:pic>
                    <p:nvPicPr>
                      <p:cNvPr id="6" name="对象 -2147482606"/>
                      <p:cNvPicPr/>
                      <p:nvPr/>
                    </p:nvPicPr>
                    <p:blipFill>
                      <a:blip r:embed="rId7"/>
                      <a:srcRect l="10030" t="10529" r="54049" b="10928"/>
                      <a:stretch>
                        <a:fillRect/>
                      </a:stretch>
                    </p:blipFill>
                    <p:spPr>
                      <a:xfrm>
                        <a:off x="6265545" y="3052922"/>
                        <a:ext cx="2788614" cy="2922792"/>
                      </a:xfrm>
                      <a:prstGeom prst="rect">
                        <a:avLst/>
                      </a:prstGeom>
                      <a:noFill/>
                      <a:ln w="38100">
                        <a:noFill/>
                        <a:miter/>
                      </a:ln>
                    </p:spPr>
                  </p:pic>
                </p:oleObj>
              </mc:Fallback>
            </mc:AlternateContent>
          </a:graphicData>
        </a:graphic>
      </p:graphicFrame>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297216A3-DCCB-4418-9481-5EEA90CC3427}"/>
                  </a:ext>
                </a:extLst>
              </p:cNvPr>
              <p:cNvSpPr txBox="1"/>
              <p:nvPr/>
            </p:nvSpPr>
            <p:spPr>
              <a:xfrm>
                <a:off x="1853500" y="3839284"/>
                <a:ext cx="4092570" cy="791845"/>
              </a:xfrm>
              <a:prstGeom prst="rect">
                <a:avLst/>
              </a:prstGeom>
              <a:noFill/>
            </p:spPr>
            <p:txBody>
              <a:bodyPr wrap="square" rtlCol="0" anchor="t">
                <a:spAutoFit/>
              </a:bodyPr>
              <a:lstStyle/>
              <a:p>
                <a:pPr algn="l"/>
                <a14:m>
                  <m:oMathPara xmlns:m="http://schemas.openxmlformats.org/officeDocument/2006/math">
                    <m:oMathParaPr>
                      <m:jc m:val="centerGroup"/>
                    </m:oMathParaPr>
                    <m:oMath xmlns:m="http://schemas.openxmlformats.org/officeDocument/2006/math">
                      <m:f>
                        <m:fPr>
                          <m:ctrlPr>
                            <a:rPr lang="en-US" altLang="zh-CN" sz="2000" i="1">
                              <a:latin typeface="Cambria Math" panose="02040503050406030204" pitchFamily="18" charset="0"/>
                              <a:cs typeface="Cambria Math" panose="02040503050406030204" charset="0"/>
                            </a:rPr>
                          </m:ctrlPr>
                        </m:fPr>
                        <m:num>
                          <m:sSubSup>
                            <m:sSubSupPr>
                              <m:ctrlPr>
                                <a:rPr lang="en-US" altLang="zh-CN" sz="2000" i="1">
                                  <a:latin typeface="Cambria Math" panose="02040503050406030204" pitchFamily="18" charset="0"/>
                                  <a:cs typeface="Cambria Math" panose="02040503050406030204" charset="0"/>
                                </a:rPr>
                              </m:ctrlPr>
                            </m:sSubSupPr>
                            <m:e>
                              <m:r>
                                <m:rPr>
                                  <m:sty m:val="p"/>
                                </m:rPr>
                                <a:rPr lang="en-US" altLang="zh-CN" sz="2000">
                                  <a:latin typeface="Cambria Math" panose="02040503050406030204" charset="0"/>
                                  <a:cs typeface="Cambria Math" panose="02040503050406030204" charset="0"/>
                                </a:rPr>
                                <m:t>I</m:t>
                              </m:r>
                            </m:e>
                            <m:sub>
                              <m:r>
                                <m:rPr>
                                  <m:sty m:val="p"/>
                                </m:rPr>
                                <a:rPr lang="en-US" altLang="zh-CN" sz="2000">
                                  <a:latin typeface="Cambria Math" panose="02040503050406030204" charset="0"/>
                                  <a:cs typeface="Cambria Math" panose="02040503050406030204" charset="0"/>
                                </a:rPr>
                                <m:t>s</m:t>
                              </m:r>
                            </m:sub>
                            <m:sup>
                              <m:r>
                                <a:rPr lang="en-US" altLang="zh-CN" sz="2000">
                                  <a:latin typeface="Cambria Math" panose="02040503050406030204" charset="0"/>
                                  <a:cs typeface="Cambria Math" panose="02040503050406030204" charset="0"/>
                                </a:rPr>
                                <m:t>2</m:t>
                              </m:r>
                            </m:sup>
                          </m:sSubSup>
                        </m:num>
                        <m:den>
                          <m:sSubSup>
                            <m:sSubSupPr>
                              <m:ctrlPr>
                                <a:rPr lang="en-US" altLang="zh-CN" sz="2000" i="1">
                                  <a:latin typeface="Cambria Math" panose="02040503050406030204" pitchFamily="18" charset="0"/>
                                  <a:cs typeface="Cambria Math" panose="02040503050406030204" charset="0"/>
                                </a:rPr>
                              </m:ctrlPr>
                            </m:sSubSupPr>
                            <m:e>
                              <m:r>
                                <m:rPr>
                                  <m:sty m:val="p"/>
                                </m:rPr>
                                <a:rPr lang="en-US" altLang="zh-CN" sz="2000">
                                  <a:latin typeface="Cambria Math" panose="02040503050406030204" charset="0"/>
                                  <a:cs typeface="Cambria Math" panose="02040503050406030204" charset="0"/>
                                </a:rPr>
                                <m:t>I</m:t>
                              </m:r>
                            </m:e>
                            <m:sub>
                              <m:r>
                                <m:rPr>
                                  <m:sty m:val="p"/>
                                </m:rPr>
                                <a:rPr lang="en-US" altLang="zh-CN" sz="2000">
                                  <a:latin typeface="Cambria Math" panose="02040503050406030204" charset="0"/>
                                  <a:cs typeface="Cambria Math" panose="02040503050406030204" charset="0"/>
                                </a:rPr>
                                <m:t>n</m:t>
                              </m:r>
                            </m:sub>
                            <m:sup>
                              <m:r>
                                <a:rPr lang="en-US" altLang="zh-CN" sz="2000">
                                  <a:latin typeface="Cambria Math" panose="02040503050406030204" charset="0"/>
                                  <a:cs typeface="Cambria Math" panose="02040503050406030204" charset="0"/>
                                </a:rPr>
                                <m:t>2</m:t>
                              </m:r>
                            </m:sup>
                          </m:sSubSup>
                        </m:den>
                      </m:f>
                      <m:r>
                        <a:rPr lang="en-US" altLang="zh-CN" sz="2000">
                          <a:latin typeface="Cambria Math" panose="02040503050406030204" charset="0"/>
                          <a:cs typeface="Cambria Math" panose="02040503050406030204" charset="0"/>
                        </a:rPr>
                        <m:t> = </m:t>
                      </m:r>
                      <m:f>
                        <m:fPr>
                          <m:ctrlPr>
                            <a:rPr lang="en-US" altLang="zh-CN" sz="2000" i="1">
                              <a:latin typeface="Cambria Math" panose="02040503050406030204" pitchFamily="18" charset="0"/>
                              <a:cs typeface="Cambria Math" panose="02040503050406030204" charset="0"/>
                            </a:rPr>
                          </m:ctrlPr>
                        </m:fPr>
                        <m:num>
                          <m:sSup>
                            <m:sSupPr>
                              <m:ctrlPr>
                                <a:rPr lang="en-US" altLang="zh-CN" sz="2000" i="1">
                                  <a:latin typeface="Cambria Math" panose="02040503050406030204" pitchFamily="18" charset="0"/>
                                  <a:cs typeface="Cambria Math" panose="02040503050406030204" charset="0"/>
                                </a:rPr>
                              </m:ctrlPr>
                            </m:sSupPr>
                            <m:e>
                              <m:r>
                                <a:rPr lang="en-US" altLang="zh-CN" sz="2000">
                                  <a:latin typeface="Cambria Math" panose="02040503050406030204" charset="0"/>
                                  <a:cs typeface="Cambria Math" panose="02040503050406030204" charset="0"/>
                                </a:rPr>
                                <m:t>(</m:t>
                              </m:r>
                              <m:sSub>
                                <m:sSubPr>
                                  <m:ctrlPr>
                                    <a:rPr lang="en-US" altLang="zh-CN" sz="2000" i="1">
                                      <a:latin typeface="Cambria Math" panose="02040503050406030204" pitchFamily="18" charset="0"/>
                                      <a:cs typeface="Cambria Math" panose="02040503050406030204" charset="0"/>
                                    </a:rPr>
                                  </m:ctrlPr>
                                </m:sSubPr>
                                <m:e>
                                  <m:r>
                                    <m:rPr>
                                      <m:sty m:val="p"/>
                                    </m:rPr>
                                    <a:rPr lang="en-US" altLang="zh-CN" sz="2000">
                                      <a:latin typeface="Cambria Math" panose="02040503050406030204" charset="0"/>
                                      <a:cs typeface="Cambria Math" panose="02040503050406030204" charset="0"/>
                                    </a:rPr>
                                    <m:t>g</m:t>
                                  </m:r>
                                </m:e>
                                <m:sub>
                                  <m:r>
                                    <m:rPr>
                                      <m:sty m:val="p"/>
                                    </m:rPr>
                                    <a:rPr lang="en-US" altLang="zh-CN" sz="2000">
                                      <a:latin typeface="Cambria Math" panose="02040503050406030204" charset="0"/>
                                      <a:cs typeface="Cambria Math" panose="02040503050406030204" charset="0"/>
                                    </a:rPr>
                                    <m:t>mn</m:t>
                                  </m:r>
                                </m:sub>
                              </m:sSub>
                              <m:sSub>
                                <m:sSubPr>
                                  <m:ctrlPr>
                                    <a:rPr lang="en-US" altLang="zh-CN" sz="2000" i="1">
                                      <a:latin typeface="Cambria Math" panose="02040503050406030204" pitchFamily="18" charset="0"/>
                                      <a:cs typeface="Cambria Math" panose="02040503050406030204" charset="0"/>
                                    </a:rPr>
                                  </m:ctrlPr>
                                </m:sSubPr>
                                <m:e>
                                  <m:r>
                                    <m:rPr>
                                      <m:sty m:val="p"/>
                                    </m:rPr>
                                    <a:rPr lang="en-US" altLang="zh-CN" sz="2000">
                                      <a:latin typeface="Cambria Math" panose="02040503050406030204" charset="0"/>
                                      <a:cs typeface="Cambria Math" panose="02040503050406030204" charset="0"/>
                                    </a:rPr>
                                    <m:t>V</m:t>
                                  </m:r>
                                </m:e>
                                <m:sub>
                                  <m:r>
                                    <m:rPr>
                                      <m:sty m:val="p"/>
                                    </m:rPr>
                                    <a:rPr lang="en-US" altLang="zh-CN" sz="2000">
                                      <a:latin typeface="Cambria Math" panose="02040503050406030204" charset="0"/>
                                      <a:cs typeface="Cambria Math" panose="02040503050406030204" charset="0"/>
                                    </a:rPr>
                                    <m:t>in</m:t>
                                  </m:r>
                                </m:sub>
                              </m:sSub>
                              <m:r>
                                <a:rPr lang="en-US" altLang="zh-CN" sz="2000">
                                  <a:latin typeface="Cambria Math" panose="02040503050406030204" charset="0"/>
                                  <a:cs typeface="Cambria Math" panose="02040503050406030204" charset="0"/>
                                </a:rPr>
                                <m:t>)</m:t>
                              </m:r>
                            </m:e>
                            <m:sup>
                              <m:r>
                                <a:rPr lang="en-US" altLang="zh-CN" sz="2000">
                                  <a:latin typeface="Cambria Math" panose="02040503050406030204" charset="0"/>
                                  <a:cs typeface="Cambria Math" panose="02040503050406030204" charset="0"/>
                                </a:rPr>
                                <m:t>2</m:t>
                              </m:r>
                            </m:sup>
                          </m:sSup>
                        </m:num>
                        <m:den>
                          <m:r>
                            <a:rPr lang="en-US" altLang="zh-CN" sz="2000">
                              <a:latin typeface="Cambria Math" panose="02040503050406030204" charset="0"/>
                              <a:cs typeface="Cambria Math" panose="02040503050406030204" charset="0"/>
                            </a:rPr>
                            <m:t>4</m:t>
                          </m:r>
                          <m:r>
                            <a:rPr lang="en-US" altLang="zh-CN" sz="2000">
                              <a:latin typeface="Cambria Math" panose="02040503050406030204" charset="0"/>
                              <a:cs typeface="Cambria Math" panose="02040503050406030204" charset="0"/>
                            </a:rPr>
                            <m:t>𝛾</m:t>
                          </m:r>
                          <m:r>
                            <m:rPr>
                              <m:sty m:val="p"/>
                            </m:rPr>
                            <a:rPr lang="en-US" altLang="zh-CN" sz="2000">
                              <a:latin typeface="Cambria Math" panose="02040503050406030204" charset="0"/>
                              <a:cs typeface="Cambria Math" panose="02040503050406030204" charset="0"/>
                            </a:rPr>
                            <m:t>KT</m:t>
                          </m:r>
                          <m:r>
                            <a:rPr lang="en-US" altLang="zh-CN" sz="2000">
                              <a:latin typeface="Cambria Math" panose="02040503050406030204" charset="0"/>
                              <a:cs typeface="Cambria Math" panose="02040503050406030204" charset="0"/>
                            </a:rPr>
                            <m:t>(</m:t>
                          </m:r>
                          <m:sSub>
                            <m:sSubPr>
                              <m:ctrlPr>
                                <a:rPr lang="en-US" altLang="zh-CN" sz="2000" i="1">
                                  <a:latin typeface="Cambria Math" panose="02040503050406030204" pitchFamily="18" charset="0"/>
                                  <a:cs typeface="Cambria Math" panose="02040503050406030204" charset="0"/>
                                </a:rPr>
                              </m:ctrlPr>
                            </m:sSubPr>
                            <m:e>
                              <m:r>
                                <m:rPr>
                                  <m:sty m:val="p"/>
                                </m:rPr>
                                <a:rPr lang="en-US" altLang="zh-CN" sz="2000">
                                  <a:latin typeface="Cambria Math" panose="02040503050406030204" charset="0"/>
                                  <a:cs typeface="Cambria Math" panose="02040503050406030204" charset="0"/>
                                </a:rPr>
                                <m:t>g</m:t>
                              </m:r>
                            </m:e>
                            <m:sub>
                              <m:r>
                                <m:rPr>
                                  <m:sty m:val="p"/>
                                </m:rPr>
                                <a:rPr lang="en-US" altLang="zh-CN" sz="2000">
                                  <a:latin typeface="Cambria Math" panose="02040503050406030204" charset="0"/>
                                  <a:cs typeface="Cambria Math" panose="02040503050406030204" charset="0"/>
                                </a:rPr>
                                <m:t>mn</m:t>
                              </m:r>
                            </m:sub>
                          </m:sSub>
                          <m:r>
                            <a:rPr lang="en-US" altLang="zh-CN" sz="2000">
                              <a:latin typeface="Cambria Math" panose="02040503050406030204" charset="0"/>
                              <a:cs typeface="Cambria Math" panose="02040503050406030204" charset="0"/>
                            </a:rPr>
                            <m:t>+</m:t>
                          </m:r>
                          <m:sSub>
                            <m:sSubPr>
                              <m:ctrlPr>
                                <a:rPr lang="en-US" altLang="zh-CN" sz="2000" i="1">
                                  <a:latin typeface="Cambria Math" panose="02040503050406030204" pitchFamily="18" charset="0"/>
                                  <a:cs typeface="Cambria Math" panose="02040503050406030204" charset="0"/>
                                </a:rPr>
                              </m:ctrlPr>
                            </m:sSubPr>
                            <m:e>
                              <m:r>
                                <m:rPr>
                                  <m:sty m:val="p"/>
                                </m:rPr>
                                <a:rPr lang="en-US" altLang="zh-CN" sz="2000">
                                  <a:latin typeface="Cambria Math" panose="02040503050406030204" charset="0"/>
                                  <a:cs typeface="Cambria Math" panose="02040503050406030204" charset="0"/>
                                </a:rPr>
                                <m:t>g</m:t>
                              </m:r>
                            </m:e>
                            <m:sub>
                              <m:r>
                                <m:rPr>
                                  <m:sty m:val="p"/>
                                </m:rPr>
                                <a:rPr lang="en-US" altLang="zh-CN" sz="2000">
                                  <a:latin typeface="Cambria Math" panose="02040503050406030204" charset="0"/>
                                  <a:cs typeface="Cambria Math" panose="02040503050406030204" charset="0"/>
                                </a:rPr>
                                <m:t>mp</m:t>
                              </m:r>
                            </m:sub>
                          </m:sSub>
                          <m:r>
                            <a:rPr lang="en-US" altLang="zh-CN" sz="2000">
                              <a:latin typeface="Cambria Math" panose="02040503050406030204" charset="0"/>
                              <a:ea typeface="MS Mincho" panose="02020609040205080304" charset="-128"/>
                              <a:cs typeface="Cambria Math" panose="02040503050406030204" charset="0"/>
                            </a:rPr>
                            <m:t>)</m:t>
                          </m:r>
                        </m:den>
                      </m:f>
                    </m:oMath>
                  </m:oMathPara>
                </a14:m>
                <a:endParaRPr lang="en-US" altLang="zh-CN" sz="2000" dirty="0">
                  <a:latin typeface="Cambria Math" panose="02040503050406030204" charset="0"/>
                  <a:ea typeface="MS Mincho" panose="02020609040205080304" charset="-128"/>
                  <a:cs typeface="Cambria Math" panose="02040503050406030204" charset="0"/>
                </a:endParaRPr>
              </a:p>
            </p:txBody>
          </p:sp>
        </mc:Choice>
        <mc:Fallback xmlns="">
          <p:sp>
            <p:nvSpPr>
              <p:cNvPr id="15" name="文本框 14">
                <a:extLst>
                  <a:ext uri="{FF2B5EF4-FFF2-40B4-BE49-F238E27FC236}">
                    <a16:creationId xmlns:a16="http://schemas.microsoft.com/office/drawing/2014/main" id="{297216A3-DCCB-4418-9481-5EEA90CC3427}"/>
                  </a:ext>
                </a:extLst>
              </p:cNvPr>
              <p:cNvSpPr txBox="1">
                <a:spLocks noRot="1" noChangeAspect="1" noMove="1" noResize="1" noEditPoints="1" noAdjustHandles="1" noChangeArrowheads="1" noChangeShapeType="1" noTextEdit="1"/>
              </p:cNvSpPr>
              <p:nvPr/>
            </p:nvSpPr>
            <p:spPr>
              <a:xfrm>
                <a:off x="1853500" y="3839284"/>
                <a:ext cx="4092570" cy="79184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97A8C211-1236-41CA-8DBC-243D86C04E38}"/>
                  </a:ext>
                </a:extLst>
              </p:cNvPr>
              <p:cNvSpPr txBox="1"/>
              <p:nvPr/>
            </p:nvSpPr>
            <p:spPr>
              <a:xfrm>
                <a:off x="2187913" y="4749915"/>
                <a:ext cx="3423744" cy="885190"/>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f>
                        <m:fPr>
                          <m:ctrlPr>
                            <a:rPr lang="en-US" altLang="zh-CN" sz="2200" i="1">
                              <a:latin typeface="Cambria Math" panose="02040503050406030204" pitchFamily="18" charset="0"/>
                              <a:cs typeface="Cambria Math" panose="02040503050406030204" charset="0"/>
                            </a:rPr>
                          </m:ctrlPr>
                        </m:fPr>
                        <m:num>
                          <m:sSubSup>
                            <m:sSubSupPr>
                              <m:ctrlPr>
                                <a:rPr lang="en-US" altLang="zh-CN" sz="2200" i="1">
                                  <a:latin typeface="Cambria Math" panose="02040503050406030204" pitchFamily="18" charset="0"/>
                                  <a:cs typeface="Cambria Math" panose="02040503050406030204" charset="0"/>
                                </a:rPr>
                              </m:ctrlPr>
                            </m:sSubSupPr>
                            <m:e>
                              <m:r>
                                <m:rPr>
                                  <m:sty m:val="p"/>
                                </m:rPr>
                                <a:rPr lang="en-US" altLang="zh-CN" sz="2200">
                                  <a:latin typeface="Cambria Math" panose="02040503050406030204" charset="0"/>
                                  <a:cs typeface="Cambria Math" panose="02040503050406030204" charset="0"/>
                                </a:rPr>
                                <m:t>I</m:t>
                              </m:r>
                            </m:e>
                            <m:sub>
                              <m:r>
                                <m:rPr>
                                  <m:sty m:val="p"/>
                                </m:rPr>
                                <a:rPr lang="en-US" altLang="zh-CN" sz="2200">
                                  <a:latin typeface="Cambria Math" panose="02040503050406030204" charset="0"/>
                                  <a:cs typeface="Cambria Math" panose="02040503050406030204" charset="0"/>
                                </a:rPr>
                                <m:t>s</m:t>
                              </m:r>
                            </m:sub>
                            <m:sup>
                              <m:r>
                                <a:rPr lang="en-US" altLang="zh-CN" sz="2200">
                                  <a:latin typeface="Cambria Math" panose="02040503050406030204" charset="0"/>
                                  <a:ea typeface="MS Mincho" panose="02020609040205080304" charset="-128"/>
                                  <a:cs typeface="Cambria Math" panose="02040503050406030204" charset="0"/>
                                </a:rPr>
                                <m:t>2</m:t>
                              </m:r>
                            </m:sup>
                          </m:sSubSup>
                        </m:num>
                        <m:den>
                          <m:sSubSup>
                            <m:sSubSupPr>
                              <m:ctrlPr>
                                <a:rPr lang="en-US" altLang="zh-CN" sz="2200" i="1">
                                  <a:latin typeface="Cambria Math" panose="02040503050406030204" pitchFamily="18" charset="0"/>
                                  <a:cs typeface="Cambria Math" panose="02040503050406030204" charset="0"/>
                                </a:rPr>
                              </m:ctrlPr>
                            </m:sSubSupPr>
                            <m:e>
                              <m:r>
                                <m:rPr>
                                  <m:sty m:val="p"/>
                                </m:rPr>
                                <a:rPr lang="en-US" altLang="zh-CN" sz="2200">
                                  <a:latin typeface="Cambria Math" panose="02040503050406030204" charset="0"/>
                                  <a:cs typeface="Cambria Math" panose="02040503050406030204" charset="0"/>
                                </a:rPr>
                                <m:t>I</m:t>
                              </m:r>
                            </m:e>
                            <m:sub>
                              <m:r>
                                <m:rPr>
                                  <m:sty m:val="p"/>
                                </m:rPr>
                                <a:rPr lang="en-US" altLang="zh-CN" sz="2200">
                                  <a:latin typeface="Cambria Math" panose="02040503050406030204" charset="0"/>
                                  <a:cs typeface="Cambria Math" panose="02040503050406030204" charset="0"/>
                                </a:rPr>
                                <m:t>n</m:t>
                              </m:r>
                            </m:sub>
                            <m:sup>
                              <m:r>
                                <a:rPr lang="en-US" altLang="zh-CN" sz="2200">
                                  <a:latin typeface="Cambria Math" panose="02040503050406030204" charset="0"/>
                                  <a:ea typeface="MS Mincho" panose="02020609040205080304" charset="-128"/>
                                  <a:cs typeface="Cambria Math" panose="02040503050406030204" charset="0"/>
                                </a:rPr>
                                <m:t>2</m:t>
                              </m:r>
                            </m:sup>
                          </m:sSubSup>
                        </m:den>
                      </m:f>
                      <m:r>
                        <a:rPr lang="en-US" altLang="zh-CN" sz="2200">
                          <a:latin typeface="Cambria Math" panose="02040503050406030204" charset="0"/>
                          <a:ea typeface="MS Mincho" panose="02020609040205080304" charset="-128"/>
                          <a:cs typeface="Cambria Math" panose="02040503050406030204" charset="0"/>
                        </a:rPr>
                        <m:t> = </m:t>
                      </m:r>
                      <m:f>
                        <m:fPr>
                          <m:ctrlPr>
                            <a:rPr lang="en-US" altLang="zh-CN" sz="2200" i="1">
                              <a:latin typeface="Cambria Math" panose="02040503050406030204" pitchFamily="18" charset="0"/>
                              <a:cs typeface="Cambria Math" panose="02040503050406030204" charset="0"/>
                            </a:rPr>
                          </m:ctrlPr>
                        </m:fPr>
                        <m:num>
                          <m:sSubSup>
                            <m:sSubSupPr>
                              <m:ctrlPr>
                                <a:rPr lang="en-US" altLang="zh-CN" sz="2200" i="1">
                                  <a:latin typeface="Cambria Math" panose="02040503050406030204" pitchFamily="18" charset="0"/>
                                  <a:cs typeface="Cambria Math" panose="02040503050406030204" charset="0"/>
                                </a:rPr>
                              </m:ctrlPr>
                            </m:sSubSupPr>
                            <m:e>
                              <m:r>
                                <a:rPr lang="en-US" altLang="zh-CN" sz="2200">
                                  <a:latin typeface="Cambria Math" panose="02040503050406030204" charset="0"/>
                                  <a:ea typeface="MS Mincho" panose="02020609040205080304" charset="-128"/>
                                  <a:cs typeface="Cambria Math" panose="02040503050406030204" charset="0"/>
                                </a:rPr>
                                <m:t>(</m:t>
                              </m:r>
                              <m:sSub>
                                <m:sSubPr>
                                  <m:ctrlPr>
                                    <a:rPr lang="en-US" altLang="zh-CN" sz="2200" i="1">
                                      <a:latin typeface="Cambria Math" panose="02040503050406030204" pitchFamily="18" charset="0"/>
                                      <a:cs typeface="Cambria Math" panose="02040503050406030204" charset="0"/>
                                    </a:rPr>
                                  </m:ctrlPr>
                                </m:sSubPr>
                                <m:e>
                                  <m:r>
                                    <m:rPr>
                                      <m:sty m:val="p"/>
                                    </m:rPr>
                                    <a:rPr lang="en-US" altLang="zh-CN" sz="2200">
                                      <a:latin typeface="Cambria Math" panose="02040503050406030204" charset="0"/>
                                      <a:cs typeface="Cambria Math" panose="02040503050406030204" charset="0"/>
                                    </a:rPr>
                                    <m:t>g</m:t>
                                  </m:r>
                                </m:e>
                                <m:sub>
                                  <m:r>
                                    <m:rPr>
                                      <m:sty m:val="p"/>
                                    </m:rPr>
                                    <a:rPr lang="en-US" altLang="zh-CN" sz="2200">
                                      <a:latin typeface="Cambria Math" panose="02040503050406030204" charset="0"/>
                                      <a:cs typeface="Cambria Math" panose="02040503050406030204" charset="0"/>
                                    </a:rPr>
                                    <m:t>mn</m:t>
                                  </m:r>
                                </m:sub>
                              </m:sSub>
                              <m:r>
                                <a:rPr lang="en-US" altLang="zh-CN" sz="2200">
                                  <a:latin typeface="Cambria Math" panose="02040503050406030204" charset="0"/>
                                  <a:ea typeface="MS Mincho" panose="02020609040205080304" charset="-128"/>
                                  <a:cs typeface="Cambria Math" panose="02040503050406030204" charset="0"/>
                                </a:rPr>
                                <m:t>+</m:t>
                              </m:r>
                              <m:sSub>
                                <m:sSubPr>
                                  <m:ctrlPr>
                                    <a:rPr lang="en-US" altLang="zh-CN" sz="2200" i="1">
                                      <a:latin typeface="Cambria Math" panose="02040503050406030204" pitchFamily="18" charset="0"/>
                                      <a:cs typeface="Cambria Math" panose="02040503050406030204" charset="0"/>
                                    </a:rPr>
                                  </m:ctrlPr>
                                </m:sSubPr>
                                <m:e>
                                  <m:r>
                                    <m:rPr>
                                      <m:sty m:val="p"/>
                                    </m:rPr>
                                    <a:rPr lang="en-US" altLang="zh-CN" sz="2200">
                                      <a:latin typeface="Cambria Math" panose="02040503050406030204" charset="0"/>
                                      <a:cs typeface="Cambria Math" panose="02040503050406030204" charset="0"/>
                                    </a:rPr>
                                    <m:t>g</m:t>
                                  </m:r>
                                </m:e>
                                <m:sub>
                                  <m:r>
                                    <m:rPr>
                                      <m:sty m:val="p"/>
                                    </m:rPr>
                                    <a:rPr lang="en-US" altLang="zh-CN" sz="2200">
                                      <a:latin typeface="Cambria Math" panose="02040503050406030204" charset="0"/>
                                      <a:cs typeface="Cambria Math" panose="02040503050406030204" charset="0"/>
                                    </a:rPr>
                                    <m:t>mp</m:t>
                                  </m:r>
                                </m:sub>
                              </m:sSub>
                              <m:r>
                                <a:rPr lang="en-US" altLang="zh-CN" sz="2200">
                                  <a:latin typeface="Cambria Math" panose="02040503050406030204" charset="0"/>
                                  <a:ea typeface="MS Mincho" panose="02020609040205080304" charset="-128"/>
                                  <a:cs typeface="Cambria Math" panose="02040503050406030204" charset="0"/>
                                </a:rPr>
                                <m:t>)</m:t>
                              </m:r>
                              <m:r>
                                <a:rPr lang="en-US" altLang="zh-CN" sz="2200" i="1">
                                  <a:latin typeface="Cambria Math" panose="02040503050406030204" charset="0"/>
                                  <a:cs typeface="Cambria Math" panose="02040503050406030204" charset="0"/>
                                </a:rPr>
                                <m:t>𝑉</m:t>
                              </m:r>
                            </m:e>
                            <m:sub>
                              <m:r>
                                <a:rPr lang="en-US" altLang="zh-CN" sz="2200" i="1">
                                  <a:latin typeface="Cambria Math" panose="02040503050406030204" charset="0"/>
                                  <a:cs typeface="Cambria Math" panose="02040503050406030204" charset="0"/>
                                </a:rPr>
                                <m:t>𝑖𝑛</m:t>
                              </m:r>
                            </m:sub>
                            <m:sup>
                              <m:r>
                                <a:rPr lang="en-US" altLang="zh-CN" sz="2200" i="1">
                                  <a:latin typeface="Cambria Math" panose="02040503050406030204" charset="0"/>
                                  <a:cs typeface="Cambria Math" panose="02040503050406030204" charset="0"/>
                                </a:rPr>
                                <m:t>2</m:t>
                              </m:r>
                            </m:sup>
                          </m:sSubSup>
                        </m:num>
                        <m:den>
                          <m:r>
                            <a:rPr lang="en-US" altLang="zh-CN" sz="2200">
                              <a:latin typeface="Cambria Math" panose="02040503050406030204" charset="0"/>
                              <a:ea typeface="MS Mincho" panose="02020609040205080304" charset="-128"/>
                              <a:cs typeface="Cambria Math" panose="02040503050406030204" charset="0"/>
                            </a:rPr>
                            <m:t>4</m:t>
                          </m:r>
                          <m:r>
                            <a:rPr lang="en-US" altLang="zh-CN" sz="2200">
                              <a:latin typeface="Cambria Math" panose="02040503050406030204" charset="0"/>
                              <a:ea typeface="MS Mincho" panose="02020609040205080304" charset="-128"/>
                              <a:cs typeface="Cambria Math" panose="02040503050406030204" charset="0"/>
                            </a:rPr>
                            <m:t>𝛾</m:t>
                          </m:r>
                          <m:r>
                            <m:rPr>
                              <m:sty m:val="p"/>
                            </m:rPr>
                            <a:rPr lang="en-US" altLang="zh-CN" sz="2200">
                              <a:latin typeface="Cambria Math" panose="02040503050406030204" charset="0"/>
                              <a:cs typeface="Cambria Math" panose="02040503050406030204" charset="0"/>
                            </a:rPr>
                            <m:t>KT</m:t>
                          </m:r>
                        </m:den>
                      </m:f>
                    </m:oMath>
                  </m:oMathPara>
                </a14:m>
                <a:endParaRPr lang="en-US" altLang="zh-CN" sz="2200" dirty="0">
                  <a:latin typeface="Cambria Math" panose="02040503050406030204" charset="0"/>
                  <a:ea typeface="MS Mincho" panose="02020609040205080304" charset="-128"/>
                  <a:cs typeface="Cambria Math" panose="02040503050406030204" charset="0"/>
                </a:endParaRPr>
              </a:p>
            </p:txBody>
          </p:sp>
        </mc:Choice>
        <mc:Fallback xmlns="">
          <p:sp>
            <p:nvSpPr>
              <p:cNvPr id="16" name="文本框 15">
                <a:extLst>
                  <a:ext uri="{FF2B5EF4-FFF2-40B4-BE49-F238E27FC236}">
                    <a16:creationId xmlns:a16="http://schemas.microsoft.com/office/drawing/2014/main" id="{97A8C211-1236-41CA-8DBC-243D86C04E38}"/>
                  </a:ext>
                </a:extLst>
              </p:cNvPr>
              <p:cNvSpPr txBox="1">
                <a:spLocks noRot="1" noChangeAspect="1" noMove="1" noResize="1" noEditPoints="1" noAdjustHandles="1" noChangeArrowheads="1" noChangeShapeType="1" noTextEdit="1"/>
              </p:cNvSpPr>
              <p:nvPr/>
            </p:nvSpPr>
            <p:spPr>
              <a:xfrm>
                <a:off x="2187913" y="4749915"/>
                <a:ext cx="3423744" cy="885190"/>
              </a:xfrm>
              <a:prstGeom prst="rect">
                <a:avLst/>
              </a:prstGeom>
              <a:blipFill>
                <a:blip r:embed="rId10"/>
                <a:stretch>
                  <a:fillRect/>
                </a:stretch>
              </a:blipFill>
            </p:spPr>
            <p:txBody>
              <a:bodyPr/>
              <a:lstStyle/>
              <a:p>
                <a:r>
                  <a:rPr lang="zh-CN" altLang="en-US">
                    <a:noFill/>
                  </a:rPr>
                  <a:t> </a:t>
                </a:r>
              </a:p>
            </p:txBody>
          </p:sp>
        </mc:Fallback>
      </mc:AlternateContent>
      <p:sp>
        <p:nvSpPr>
          <p:cNvPr id="10" name="箭头: 右 9">
            <a:extLst>
              <a:ext uri="{FF2B5EF4-FFF2-40B4-BE49-F238E27FC236}">
                <a16:creationId xmlns:a16="http://schemas.microsoft.com/office/drawing/2014/main" id="{1B4ADF37-7611-4163-8768-C9DE6C973E13}"/>
              </a:ext>
            </a:extLst>
          </p:cNvPr>
          <p:cNvSpPr/>
          <p:nvPr/>
        </p:nvSpPr>
        <p:spPr bwMode="auto">
          <a:xfrm>
            <a:off x="8958791" y="4235206"/>
            <a:ext cx="606160" cy="328844"/>
          </a:xfrm>
          <a:prstGeom prst="rightArrow">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sp>
        <p:nvSpPr>
          <p:cNvPr id="17" name="文本框 16">
            <a:extLst>
              <a:ext uri="{FF2B5EF4-FFF2-40B4-BE49-F238E27FC236}">
                <a16:creationId xmlns:a16="http://schemas.microsoft.com/office/drawing/2014/main" id="{D566058F-855F-4B86-B8E4-FAF00D59B99A}"/>
              </a:ext>
            </a:extLst>
          </p:cNvPr>
          <p:cNvSpPr txBox="1"/>
          <p:nvPr/>
        </p:nvSpPr>
        <p:spPr>
          <a:xfrm>
            <a:off x="1452291" y="4081844"/>
            <a:ext cx="677577" cy="369332"/>
          </a:xfrm>
          <a:prstGeom prst="rect">
            <a:avLst/>
          </a:prstGeom>
          <a:noFill/>
        </p:spPr>
        <p:txBody>
          <a:bodyPr wrap="square" rtlCol="0">
            <a:spAutoFit/>
          </a:bodyPr>
          <a:lstStyle/>
          <a:p>
            <a:r>
              <a:rPr lang="zh-CN" altLang="en-US" dirty="0"/>
              <a:t>单管：</a:t>
            </a:r>
          </a:p>
        </p:txBody>
      </p:sp>
      <p:sp>
        <p:nvSpPr>
          <p:cNvPr id="20" name="文本框 19">
            <a:extLst>
              <a:ext uri="{FF2B5EF4-FFF2-40B4-BE49-F238E27FC236}">
                <a16:creationId xmlns:a16="http://schemas.microsoft.com/office/drawing/2014/main" id="{E16F966A-8530-400D-A53D-F0CD4E6CB37F}"/>
              </a:ext>
            </a:extLst>
          </p:cNvPr>
          <p:cNvSpPr txBox="1"/>
          <p:nvPr/>
        </p:nvSpPr>
        <p:spPr>
          <a:xfrm>
            <a:off x="1452292" y="5005443"/>
            <a:ext cx="677577" cy="369332"/>
          </a:xfrm>
          <a:prstGeom prst="rect">
            <a:avLst/>
          </a:prstGeom>
          <a:noFill/>
        </p:spPr>
        <p:txBody>
          <a:bodyPr wrap="square" rtlCol="0">
            <a:spAutoFit/>
          </a:bodyPr>
          <a:lstStyle/>
          <a:p>
            <a:r>
              <a:rPr lang="zh-CN" altLang="en-US" dirty="0"/>
              <a:t>双管：</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af9bd68-8f58-48c0-83af-9b1a566575dc}"/>
</p:tagLst>
</file>

<file path=ppt/theme/theme1.xml><?xml version="1.0" encoding="utf-8"?>
<a:theme xmlns:a="http://schemas.openxmlformats.org/drawingml/2006/main" name="主题1">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spPr>
      <a:bodyPr vert="horz" wrap="square" lIns="91440" tIns="45720" rIns="91440" bIns="45720" numCol="1" rtlCol="0"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sz="1800" b="0" i="0" u="none" strike="noStrike" cap="none" normalizeH="0" baseline="-2500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28575" cap="flat" cmpd="sng" algn="ctr">
          <a:solidFill>
            <a:srgbClr val="FF0000"/>
          </a:solidFill>
          <a:prstDash val="solid"/>
          <a:round/>
          <a:headEnd type="none" w="med" len="med"/>
          <a:tailEnd type="arrow"/>
        </a:ln>
      </a:spPr>
      <a:body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30997</TotalTime>
  <Words>4759</Words>
  <Application>Microsoft Office PowerPoint</Application>
  <PresentationFormat>宽屏</PresentationFormat>
  <Paragraphs>415</Paragraphs>
  <Slides>41</Slides>
  <Notes>37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41</vt:i4>
      </vt:variant>
    </vt:vector>
  </HeadingPairs>
  <TitlesOfParts>
    <vt:vector size="54" baseType="lpstr">
      <vt:lpstr>Arial Unicode MS</vt:lpstr>
      <vt:lpstr>MS Mincho</vt:lpstr>
      <vt:lpstr>等线</vt:lpstr>
      <vt:lpstr>黑体</vt:lpstr>
      <vt:lpstr>华文新魏</vt:lpstr>
      <vt:lpstr>宋体</vt:lpstr>
      <vt:lpstr>Arial</vt:lpstr>
      <vt:lpstr>Calibri</vt:lpstr>
      <vt:lpstr>Cambria Math</vt:lpstr>
      <vt:lpstr>Times New Roman</vt:lpstr>
      <vt:lpstr>主题1</vt:lpstr>
      <vt:lpstr>Microsoft Visio 绘图</vt:lpstr>
      <vt:lpstr>Visio</vt:lpstr>
      <vt:lpstr>用于LGAD读出的高精度时间测量原型ASIC研究</vt:lpstr>
      <vt:lpstr>Overview</vt:lpstr>
      <vt:lpstr>LHC亮度升级与堆积效应</vt:lpstr>
      <vt:lpstr>ATLAS升级中的LGAD</vt:lpstr>
      <vt:lpstr>LGAD结构与电子学特征</vt:lpstr>
      <vt:lpstr>本研究内容</vt:lpstr>
      <vt:lpstr>原型ASIC设计指标</vt:lpstr>
      <vt:lpstr>原型ASIC整体架构</vt:lpstr>
      <vt:lpstr>前置放大器：</vt:lpstr>
      <vt:lpstr>自适应电源</vt:lpstr>
      <vt:lpstr>甄别器</vt:lpstr>
      <vt:lpstr>TDC部分整体结构</vt:lpstr>
      <vt:lpstr>TDC结构</vt:lpstr>
      <vt:lpstr>游标DLL</vt:lpstr>
      <vt:lpstr>功能集成的芯片与通道结构</vt:lpstr>
      <vt:lpstr>模拟前端验证芯片：测试系统</vt:lpstr>
      <vt:lpstr>模拟前端验证芯片：信号注入</vt:lpstr>
      <vt:lpstr>模拟前端验证芯片：测试</vt:lpstr>
      <vt:lpstr>模拟前端验证芯片：测试结果</vt:lpstr>
      <vt:lpstr>TDC验证芯片：测试系统</vt:lpstr>
      <vt:lpstr>TDC验证芯片：测试系统照片</vt:lpstr>
      <vt:lpstr>TDC验证芯片：码密度测试</vt:lpstr>
      <vt:lpstr>TDC验证芯片：时间精度测试</vt:lpstr>
      <vt:lpstr>功能集成的5×5原型芯片</vt:lpstr>
      <vt:lpstr>功能集成的5×5原型芯片：时间精度测试</vt:lpstr>
      <vt:lpstr>功能集成的5×5原型芯片：功耗</vt:lpstr>
      <vt:lpstr>总结</vt:lpstr>
      <vt:lpstr>PowerPoint 演示文稿</vt:lpstr>
      <vt:lpstr>Backup </vt:lpstr>
      <vt:lpstr>压控延迟单元</vt:lpstr>
      <vt:lpstr>自适应电源</vt:lpstr>
      <vt:lpstr>自适应电源</vt:lpstr>
      <vt:lpstr>自适应电源</vt:lpstr>
      <vt:lpstr>双管放大器仿真</vt:lpstr>
      <vt:lpstr>双管放大器仿真</vt:lpstr>
      <vt:lpstr>甄别技术</vt:lpstr>
      <vt:lpstr>内部测试信号生成电路</vt:lpstr>
      <vt:lpstr>模拟前端验证芯片：测试结果</vt:lpstr>
      <vt:lpstr>功能集成的5×5原型芯片：时幅游走修正</vt:lpstr>
      <vt:lpstr>功能集成的5×5原型芯片：时幅游走修正</vt:lpstr>
      <vt:lpstr>压控延迟单元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USTC LGAD读出电子学研究进展</dc:title>
  <dc:creator>李荘</dc:creator>
  <cp:lastModifiedBy>lz199v2</cp:lastModifiedBy>
  <cp:revision>467</cp:revision>
  <dcterms:created xsi:type="dcterms:W3CDTF">2022-10-17T02:46:20Z</dcterms:created>
  <dcterms:modified xsi:type="dcterms:W3CDTF">2023-10-21T14:45:36Z</dcterms:modified>
</cp:coreProperties>
</file>