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696" r:id="rId3"/>
  </p:sldMasterIdLst>
  <p:notesMasterIdLst>
    <p:notesMasterId r:id="rId17"/>
  </p:notesMasterIdLst>
  <p:sldIdLst>
    <p:sldId id="256" r:id="rId4"/>
    <p:sldId id="475" r:id="rId5"/>
    <p:sldId id="476" r:id="rId6"/>
    <p:sldId id="519" r:id="rId7"/>
    <p:sldId id="514" r:id="rId8"/>
    <p:sldId id="489" r:id="rId9"/>
    <p:sldId id="522" r:id="rId10"/>
    <p:sldId id="520" r:id="rId11"/>
    <p:sldId id="517" r:id="rId12"/>
    <p:sldId id="521" r:id="rId13"/>
    <p:sldId id="515" r:id="rId14"/>
    <p:sldId id="502" r:id="rId15"/>
    <p:sldId id="427" r:id="rId1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autoAdjust="0"/>
    <p:restoredTop sz="94680" autoAdjust="0"/>
  </p:normalViewPr>
  <p:slideViewPr>
    <p:cSldViewPr snapToGrid="0">
      <p:cViewPr varScale="1">
        <p:scale>
          <a:sx n="83" d="100"/>
          <a:sy n="83" d="100"/>
        </p:scale>
        <p:origin x="408" y="5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6B72102-1432-4831-80E8-630E3DAD1EC1}" type="datetimeFigureOut">
              <a:rPr lang="zh-CN" altLang="en-US" smtClean="0"/>
              <a:t>2023/10/21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21604D-9505-485E-96DC-C630F0666EBC}" type="slidenum">
              <a:rPr lang="zh-CN" altLang="en-US" smtClean="0"/>
              <a:t>‹#›</a:t>
            </a:fld>
            <a:endParaRPr lang="zh-CN" altLang="en-US"/>
          </a:p>
        </p:txBody>
      </p:sp>
    </p:spTree>
    <p:extLst>
      <p:ext uri="{BB962C8B-B14F-4D97-AF65-F5344CB8AC3E}">
        <p14:creationId xmlns:p14="http://schemas.microsoft.com/office/powerpoint/2010/main" val="7872827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C42D6E6-952F-4DDB-8C78-C84BF6AB09E9}"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
        <p:nvSpPr>
          <p:cNvPr id="5" name="页脚占位符 4"/>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37676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3863" y="1243013"/>
            <a:ext cx="5967412" cy="3357562"/>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961D6E-ECD4-476E-8FCD-FB1FEF9DDC9A}"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58514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a:extLst>
              <a:ext uri="{FF2B5EF4-FFF2-40B4-BE49-F238E27FC236}">
                <a16:creationId xmlns:a16="http://schemas.microsoft.com/office/drawing/2014/main" id="{B96C789C-77DE-4AC3-8496-B4F0D1B4D87D}"/>
              </a:ext>
            </a:extLst>
          </p:cNvPr>
          <p:cNvSpPr/>
          <p:nvPr userDrawn="1"/>
        </p:nvSpPr>
        <p:spPr>
          <a:xfrm>
            <a:off x="0" y="4355868"/>
            <a:ext cx="12192000" cy="2502131"/>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8" name="Picture 2" descr="\\DROBO-FS\QuickDrops\JB\PPTX NG\Droplets\LightingOverlay.png">
            <a:extLst>
              <a:ext uri="{FF2B5EF4-FFF2-40B4-BE49-F238E27FC236}">
                <a16:creationId xmlns:a16="http://schemas.microsoft.com/office/drawing/2014/main" id="{C07ECDB9-7B99-43DA-A26E-F7948B470076}"/>
              </a:ext>
            </a:extLst>
          </p:cNvPr>
          <p:cNvPicPr>
            <a:picLocks noChangeAspect="1" noChangeArrowheads="1"/>
          </p:cNvPicPr>
          <p:nvPr userDrawn="1"/>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图片 10">
            <a:extLst>
              <a:ext uri="{FF2B5EF4-FFF2-40B4-BE49-F238E27FC236}">
                <a16:creationId xmlns:a16="http://schemas.microsoft.com/office/drawing/2014/main" id="{3C175868-E7D0-4F8A-9989-676CF4ADCF33}"/>
              </a:ext>
            </a:extLst>
          </p:cNvPr>
          <p:cNvPicPr>
            <a:picLocks noChangeAspect="1"/>
          </p:cNvPicPr>
          <p:nvPr userDrawn="1"/>
        </p:nvPicPr>
        <p:blipFill rotWithShape="1">
          <a:blip r:embed="rId3" cstate="screen">
            <a:extLst>
              <a:ext uri="{28A0092B-C50C-407E-A947-70E740481C1C}">
                <a14:useLocalDpi xmlns:a14="http://schemas.microsoft.com/office/drawing/2010/main" val="0"/>
              </a:ext>
            </a:extLst>
          </a:blip>
          <a:srcRect/>
          <a:stretch/>
        </p:blipFill>
        <p:spPr>
          <a:xfrm>
            <a:off x="6907878" y="1830535"/>
            <a:ext cx="5284124" cy="2531104"/>
          </a:xfrm>
          <a:prstGeom prst="rect">
            <a:avLst/>
          </a:prstGeom>
        </p:spPr>
      </p:pic>
      <p:sp>
        <p:nvSpPr>
          <p:cNvPr id="2" name="标题 1">
            <a:extLst>
              <a:ext uri="{FF2B5EF4-FFF2-40B4-BE49-F238E27FC236}">
                <a16:creationId xmlns:a16="http://schemas.microsoft.com/office/drawing/2014/main" id="{05A2A1EA-A4B5-46A6-AAC3-5E4BDED069F6}"/>
              </a:ext>
            </a:extLst>
          </p:cNvPr>
          <p:cNvSpPr>
            <a:spLocks noGrp="1"/>
          </p:cNvSpPr>
          <p:nvPr>
            <p:ph type="ctrTitle"/>
          </p:nvPr>
        </p:nvSpPr>
        <p:spPr>
          <a:xfrm>
            <a:off x="1524000" y="1694011"/>
            <a:ext cx="9144000" cy="1406636"/>
          </a:xfrm>
        </p:spPr>
        <p:txBody>
          <a:bodyPr anchor="b">
            <a:normAutofit/>
          </a:bodyPr>
          <a:lstStyle>
            <a:lvl1pPr algn="ctr">
              <a:defRPr sz="5400" b="0"/>
            </a:lvl1pPr>
          </a:lstStyle>
          <a:p>
            <a:r>
              <a:rPr lang="zh-CN" altLang="en-US" dirty="0"/>
              <a:t>单击此处编辑母版标题样式</a:t>
            </a:r>
          </a:p>
        </p:txBody>
      </p:sp>
      <p:sp>
        <p:nvSpPr>
          <p:cNvPr id="3" name="副标题 2">
            <a:extLst>
              <a:ext uri="{FF2B5EF4-FFF2-40B4-BE49-F238E27FC236}">
                <a16:creationId xmlns:a16="http://schemas.microsoft.com/office/drawing/2014/main" id="{0FAB72A4-5F61-4266-942D-15EF13CB3786}"/>
              </a:ext>
            </a:extLst>
          </p:cNvPr>
          <p:cNvSpPr>
            <a:spLocks noGrp="1"/>
          </p:cNvSpPr>
          <p:nvPr>
            <p:ph type="subTitle" idx="1"/>
          </p:nvPr>
        </p:nvSpPr>
        <p:spPr>
          <a:xfrm>
            <a:off x="1524000" y="4655128"/>
            <a:ext cx="9144000" cy="1238596"/>
          </a:xfrm>
        </p:spPr>
        <p:txBody>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3AB34096-E373-48AC-B6CB-E29268108411}"/>
              </a:ext>
            </a:extLst>
          </p:cNvPr>
          <p:cNvSpPr>
            <a:spLocks noGrp="1"/>
          </p:cNvSpPr>
          <p:nvPr>
            <p:ph type="dt" sz="half" idx="10"/>
          </p:nvPr>
        </p:nvSpPr>
        <p:spPr/>
        <p:txBody>
          <a:bodyPr/>
          <a:lstStyle/>
          <a:p>
            <a:fld id="{54DD96A1-BE57-4DEA-AA01-11AA4A274502}"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027D1922-1A66-45C7-93EA-5F032370DA9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1474FA7-DEB9-421D-ABF4-9BB1C3ECE10F}"/>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grpSp>
        <p:nvGrpSpPr>
          <p:cNvPr id="13" name="组合 12">
            <a:extLst>
              <a:ext uri="{FF2B5EF4-FFF2-40B4-BE49-F238E27FC236}">
                <a16:creationId xmlns:a16="http://schemas.microsoft.com/office/drawing/2014/main" id="{4E0523A4-CFB4-4F53-9899-15A73D99BF11}"/>
              </a:ext>
            </a:extLst>
          </p:cNvPr>
          <p:cNvGrpSpPr/>
          <p:nvPr userDrawn="1"/>
        </p:nvGrpSpPr>
        <p:grpSpPr>
          <a:xfrm>
            <a:off x="374073" y="272935"/>
            <a:ext cx="2924694" cy="721822"/>
            <a:chOff x="374073" y="272935"/>
            <a:chExt cx="2924694" cy="721822"/>
          </a:xfrm>
        </p:grpSpPr>
        <p:pic>
          <p:nvPicPr>
            <p:cNvPr id="1026" name="Picture 2" descr="http://www.ccnu.edu.cn/__local/7/B7/24/0EA1E510D6F171BBEA51CFF88E8_A12ECAAB_5EDF.jpg">
              <a:extLst>
                <a:ext uri="{FF2B5EF4-FFF2-40B4-BE49-F238E27FC236}">
                  <a16:creationId xmlns:a16="http://schemas.microsoft.com/office/drawing/2014/main" id="{48F2D472-5C4B-4608-86AC-9C7A54E2FEC9}"/>
                </a:ext>
              </a:extLst>
            </p:cNvPr>
            <p:cNvPicPr>
              <a:picLocks noChangeAspect="1" noChangeArrowheads="1"/>
            </p:cNvPicPr>
            <p:nvPr userDrawn="1"/>
          </p:nvPicPr>
          <p:blipFill>
            <a:blip r:embed="rId4" cstate="screen">
              <a:extLst>
                <a:ext uri="{28A0092B-C50C-407E-A947-70E740481C1C}">
                  <a14:useLocalDpi xmlns:a14="http://schemas.microsoft.com/office/drawing/2010/main" val="0"/>
                </a:ext>
              </a:extLst>
            </a:blip>
            <a:srcRect/>
            <a:stretch>
              <a:fillRect/>
            </a:stretch>
          </p:blipFill>
          <p:spPr bwMode="auto">
            <a:xfrm>
              <a:off x="374073" y="272935"/>
              <a:ext cx="721822" cy="7218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ccnu.edu.cn/__local/D/BF/7F/E13D2FCC39EC7FDF12582E3298E_B54B2C8C_3F8F5.png">
              <a:extLst>
                <a:ext uri="{FF2B5EF4-FFF2-40B4-BE49-F238E27FC236}">
                  <a16:creationId xmlns:a16="http://schemas.microsoft.com/office/drawing/2014/main" id="{36376E03-3D96-4747-8F1A-63C13EF56504}"/>
                </a:ext>
              </a:extLst>
            </p:cNvPr>
            <p:cNvPicPr>
              <a:picLocks noChangeAspect="1" noChangeArrowheads="1"/>
            </p:cNvPicPr>
            <p:nvPr userDrawn="1"/>
          </p:nvPicPr>
          <p:blipFill>
            <a:blip r:embed="rId5" cstate="screen">
              <a:extLst>
                <a:ext uri="{28A0092B-C50C-407E-A947-70E740481C1C}">
                  <a14:useLocalDpi xmlns:a14="http://schemas.microsoft.com/office/drawing/2010/main" val="0"/>
                </a:ext>
              </a:extLst>
            </a:blip>
            <a:srcRect/>
            <a:stretch>
              <a:fillRect/>
            </a:stretch>
          </p:blipFill>
          <p:spPr bwMode="auto">
            <a:xfrm>
              <a:off x="1179715" y="385073"/>
              <a:ext cx="1430481" cy="375501"/>
            </a:xfrm>
            <a:prstGeom prst="rect">
              <a:avLst/>
            </a:prstGeom>
            <a:noFill/>
            <a:extLst>
              <a:ext uri="{909E8E84-426E-40DD-AFC4-6F175D3DCCD1}">
                <a14:hiddenFill xmlns:a14="http://schemas.microsoft.com/office/drawing/2010/main">
                  <a:solidFill>
                    <a:srgbClr val="FFFFFF"/>
                  </a:solidFill>
                </a14:hiddenFill>
              </a:ext>
            </a:extLst>
          </p:spPr>
        </p:pic>
        <p:sp>
          <p:nvSpPr>
            <p:cNvPr id="12" name="文本框 11">
              <a:extLst>
                <a:ext uri="{FF2B5EF4-FFF2-40B4-BE49-F238E27FC236}">
                  <a16:creationId xmlns:a16="http://schemas.microsoft.com/office/drawing/2014/main" id="{48F05E5E-DDAF-4C0C-BBD8-278FC9358E6E}"/>
                </a:ext>
              </a:extLst>
            </p:cNvPr>
            <p:cNvSpPr txBox="1"/>
            <p:nvPr userDrawn="1"/>
          </p:nvSpPr>
          <p:spPr>
            <a:xfrm>
              <a:off x="1120833" y="714039"/>
              <a:ext cx="2177934" cy="246221"/>
            </a:xfrm>
            <a:prstGeom prst="rect">
              <a:avLst/>
            </a:prstGeom>
            <a:noFill/>
          </p:spPr>
          <p:txBody>
            <a:bodyPr wrap="square" rtlCol="0">
              <a:spAutoFit/>
            </a:bodyPr>
            <a:lstStyle/>
            <a:p>
              <a:r>
                <a:rPr lang="en-US" altLang="zh-CN" sz="1000" b="0" i="0" kern="1200" dirty="0">
                  <a:solidFill>
                    <a:srgbClr val="00566D"/>
                  </a:solidFill>
                  <a:effectLst/>
                  <a:latin typeface="Times New Roman" panose="02020603050405020304" pitchFamily="18" charset="0"/>
                  <a:ea typeface="+mn-ea"/>
                  <a:cs typeface="Times New Roman" panose="02020603050405020304" pitchFamily="18" charset="0"/>
                </a:rPr>
                <a:t>Central China Normal University</a:t>
              </a:r>
              <a:endParaRPr lang="zh-CN" altLang="en-US" sz="1000" dirty="0">
                <a:solidFill>
                  <a:srgbClr val="00566D"/>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308685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C4AFC81-D3F2-41CF-A2EB-2E914BCBA506}"/>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E16FD869-A002-48B3-878F-13AE6906AE0B}"/>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99492AF-3C24-491A-A76A-14D63589F9FE}"/>
              </a:ext>
            </a:extLst>
          </p:cNvPr>
          <p:cNvSpPr>
            <a:spLocks noGrp="1"/>
          </p:cNvSpPr>
          <p:nvPr>
            <p:ph type="dt" sz="half" idx="10"/>
          </p:nvPr>
        </p:nvSpPr>
        <p:spPr/>
        <p:txBody>
          <a:bodyPr/>
          <a:lstStyle/>
          <a:p>
            <a:fld id="{34608B96-A76D-4472-B296-A5D969D56FED}"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AB03C00C-B2B1-478F-B2EC-09A3C0EE28F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99C82D5-F1E8-47D8-B8CD-EF1FAD6D1C44}"/>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658898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388F724F-F0E9-46A9-BD15-E5552513A5EE}"/>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691BB3FE-384A-4B6C-AF6A-4DFB2F504915}"/>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98AEC078-34FE-4CD9-B510-1E0F975488BB}"/>
              </a:ext>
            </a:extLst>
          </p:cNvPr>
          <p:cNvSpPr>
            <a:spLocks noGrp="1"/>
          </p:cNvSpPr>
          <p:nvPr>
            <p:ph type="dt" sz="half" idx="10"/>
          </p:nvPr>
        </p:nvSpPr>
        <p:spPr/>
        <p:txBody>
          <a:bodyPr/>
          <a:lstStyle/>
          <a:p>
            <a:fld id="{5085823F-B9F3-40AD-9229-039BDC3D461F}"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E9643C39-11A2-4F18-B087-D98810EA98C5}"/>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5A67647-84ED-450D-8BE2-EF30165314B5}"/>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32660521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1E1C64A-6EA6-4809-A847-CED611126CA6}"/>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CA1750C4-15D6-46C8-978A-59F1680782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560DC964-04B7-4669-9ABE-AAE164EFF247}"/>
              </a:ext>
            </a:extLst>
          </p:cNvPr>
          <p:cNvSpPr>
            <a:spLocks noGrp="1"/>
          </p:cNvSpPr>
          <p:nvPr>
            <p:ph type="dt" sz="half" idx="10"/>
          </p:nvPr>
        </p:nvSpPr>
        <p:spPr/>
        <p:txBody>
          <a:bodyPr/>
          <a:lstStyle/>
          <a:p>
            <a:fld id="{38FBDE5A-7902-454C-89EB-958ACE69F21F}"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E449849B-190E-4CC6-A372-246B40FA7F0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9D6B7F-FE2E-4661-A043-5B72911D6D09}"/>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3625694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B7CCC0-84E0-4ED6-8D70-70F43BCDD13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22A2B5-EB28-44BD-BEAC-6BB8BE4BF9FD}"/>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B852F3C6-83CE-4FC7-8A6A-5247603F65C8}"/>
              </a:ext>
            </a:extLst>
          </p:cNvPr>
          <p:cNvSpPr>
            <a:spLocks noGrp="1"/>
          </p:cNvSpPr>
          <p:nvPr>
            <p:ph type="dt" sz="half" idx="10"/>
          </p:nvPr>
        </p:nvSpPr>
        <p:spPr/>
        <p:txBody>
          <a:bodyPr/>
          <a:lstStyle/>
          <a:p>
            <a:fld id="{25767B83-55C6-4B5E-AD21-D20460553303}"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E2A1C957-7AFE-470F-87C8-BBE8C0D9CC9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1220B33C-D7F7-4DAA-A4EC-425B54DAA787}"/>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7638526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0E9F2ED-E630-4C0C-BA69-0526D4E477E3}"/>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E7064525-E2DD-4993-A73D-E4C80925DD3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0BAAE9C6-C1E1-4BBD-9642-9E7370152CC3}"/>
              </a:ext>
            </a:extLst>
          </p:cNvPr>
          <p:cNvSpPr>
            <a:spLocks noGrp="1"/>
          </p:cNvSpPr>
          <p:nvPr>
            <p:ph type="dt" sz="half" idx="10"/>
          </p:nvPr>
        </p:nvSpPr>
        <p:spPr/>
        <p:txBody>
          <a:bodyPr/>
          <a:lstStyle/>
          <a:p>
            <a:fld id="{63ACB6C0-8142-4B26-89C1-841E37269A6E}"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DFC6E586-CA80-4D94-AFF3-1329153CA0A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6250161-1817-4498-BB51-3BE2CB017450}"/>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2434512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9618CD-7662-434E-8F53-1765484D8876}"/>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C96FB44-DDDE-4239-AF87-46D6F1FC0F3E}"/>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D00CA7D2-0BA0-41A6-B4A5-119FD7F64D09}"/>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6BE76B58-9A58-4E05-BEBC-6085251F771C}"/>
              </a:ext>
            </a:extLst>
          </p:cNvPr>
          <p:cNvSpPr>
            <a:spLocks noGrp="1"/>
          </p:cNvSpPr>
          <p:nvPr>
            <p:ph type="dt" sz="half" idx="10"/>
          </p:nvPr>
        </p:nvSpPr>
        <p:spPr/>
        <p:txBody>
          <a:bodyPr/>
          <a:lstStyle/>
          <a:p>
            <a:fld id="{8D7C3758-3DDE-4F39-91B9-3A5DDC3DFFFD}"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9215330B-F4C7-4C82-A50D-526DA0D5DA6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C7DC2C27-0DB5-49CE-8DD7-2EC8666B2C1E}"/>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3046598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4C7081-8BAD-48C0-89E0-F87F9ABB4F00}"/>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E6649C35-72B4-49D2-A763-E6DFD21F3D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C3061728-B08B-471C-89E4-13121448211D}"/>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76BF329A-DAC8-484C-9177-085FF7C4929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0D9B0504-951F-45BE-A094-728923DEC92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89A3974A-F212-47C1-930E-2672654A1151}"/>
              </a:ext>
            </a:extLst>
          </p:cNvPr>
          <p:cNvSpPr>
            <a:spLocks noGrp="1"/>
          </p:cNvSpPr>
          <p:nvPr>
            <p:ph type="dt" sz="half" idx="10"/>
          </p:nvPr>
        </p:nvSpPr>
        <p:spPr/>
        <p:txBody>
          <a:bodyPr/>
          <a:lstStyle/>
          <a:p>
            <a:fld id="{232A67CE-160F-441F-B10D-022916362F5C}" type="datetime1">
              <a:rPr lang="zh-CN" altLang="en-US" smtClean="0"/>
              <a:t>2023/10/21</a:t>
            </a:fld>
            <a:endParaRPr lang="zh-CN" altLang="en-US"/>
          </a:p>
        </p:txBody>
      </p:sp>
      <p:sp>
        <p:nvSpPr>
          <p:cNvPr id="8" name="页脚占位符 7">
            <a:extLst>
              <a:ext uri="{FF2B5EF4-FFF2-40B4-BE49-F238E27FC236}">
                <a16:creationId xmlns:a16="http://schemas.microsoft.com/office/drawing/2014/main" id="{D3E450F0-431C-49DC-922E-BFAED7712509}"/>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1D363C51-DD4A-4B1B-B96A-F16C15C7E770}"/>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29568972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8C2283A-38BB-4F77-94B0-0442F4A15B4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485C816C-7FBB-4218-BEF2-5BCE867FAAE9}"/>
              </a:ext>
            </a:extLst>
          </p:cNvPr>
          <p:cNvSpPr>
            <a:spLocks noGrp="1"/>
          </p:cNvSpPr>
          <p:nvPr>
            <p:ph type="dt" sz="half" idx="10"/>
          </p:nvPr>
        </p:nvSpPr>
        <p:spPr/>
        <p:txBody>
          <a:bodyPr/>
          <a:lstStyle/>
          <a:p>
            <a:fld id="{A12F7185-FD35-4E21-91C1-0FD39BA7FB88}" type="datetime1">
              <a:rPr lang="zh-CN" altLang="en-US" smtClean="0"/>
              <a:t>2023/10/21</a:t>
            </a:fld>
            <a:endParaRPr lang="zh-CN" altLang="en-US"/>
          </a:p>
        </p:txBody>
      </p:sp>
      <p:sp>
        <p:nvSpPr>
          <p:cNvPr id="4" name="页脚占位符 3">
            <a:extLst>
              <a:ext uri="{FF2B5EF4-FFF2-40B4-BE49-F238E27FC236}">
                <a16:creationId xmlns:a16="http://schemas.microsoft.com/office/drawing/2014/main" id="{B925D70C-8595-48FE-9300-4E5C7C8ED8A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B7EEC1C5-3DEE-43E0-8058-C9733127AE46}"/>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11557973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F58AFC7D-F6BC-4F1F-B850-E8ABE41AAEB3}"/>
              </a:ext>
            </a:extLst>
          </p:cNvPr>
          <p:cNvSpPr>
            <a:spLocks noGrp="1"/>
          </p:cNvSpPr>
          <p:nvPr>
            <p:ph type="dt" sz="half" idx="10"/>
          </p:nvPr>
        </p:nvSpPr>
        <p:spPr/>
        <p:txBody>
          <a:bodyPr/>
          <a:lstStyle/>
          <a:p>
            <a:fld id="{F1DCBBA4-857B-4EE8-84EE-4A1BE215DED8}" type="datetime1">
              <a:rPr lang="zh-CN" altLang="en-US" smtClean="0"/>
              <a:t>2023/10/21</a:t>
            </a:fld>
            <a:endParaRPr lang="zh-CN" altLang="en-US"/>
          </a:p>
        </p:txBody>
      </p:sp>
      <p:sp>
        <p:nvSpPr>
          <p:cNvPr id="3" name="页脚占位符 2">
            <a:extLst>
              <a:ext uri="{FF2B5EF4-FFF2-40B4-BE49-F238E27FC236}">
                <a16:creationId xmlns:a16="http://schemas.microsoft.com/office/drawing/2014/main" id="{86614FCC-72C0-42FF-966C-BBDA9A0D824B}"/>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612DBDDE-DE0C-4C71-ADDC-D51E03089C8F}"/>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2882558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7AEE94-B740-46C0-8B9C-0C5CC5E0C52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4D5528F2-29E4-4609-8AF5-F594212D0D5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29130551-C434-4240-B6EE-8873A6E3EE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F90B46B6-A405-4AC5-9C40-3212E3797A75}"/>
              </a:ext>
            </a:extLst>
          </p:cNvPr>
          <p:cNvSpPr>
            <a:spLocks noGrp="1"/>
          </p:cNvSpPr>
          <p:nvPr>
            <p:ph type="dt" sz="half" idx="10"/>
          </p:nvPr>
        </p:nvSpPr>
        <p:spPr/>
        <p:txBody>
          <a:bodyPr/>
          <a:lstStyle/>
          <a:p>
            <a:fld id="{130B0B9E-12EE-4767-B603-0CD3932706A8}"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BC3BEA6C-4F39-488E-A91A-379944128B97}"/>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449D62F2-0DA1-4795-A628-68FB93111A70}"/>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1244478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4C9EC05-FEB7-4C5B-9708-4A7280F5B3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4B2722D2-5653-4E82-8D72-7EB3061856F7}"/>
              </a:ext>
            </a:extLst>
          </p:cNvPr>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553BBBA-F02E-4BE9-BC64-C8B726D65F92}"/>
              </a:ext>
            </a:extLst>
          </p:cNvPr>
          <p:cNvSpPr>
            <a:spLocks noGrp="1"/>
          </p:cNvSpPr>
          <p:nvPr>
            <p:ph type="dt" sz="half" idx="10"/>
          </p:nvPr>
        </p:nvSpPr>
        <p:spPr/>
        <p:txBody>
          <a:bodyPr/>
          <a:lstStyle/>
          <a:p>
            <a:fld id="{8F034267-63BD-42C4-9F3C-C0358EF02602}"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8A5D51E1-4973-4833-A88B-6F197C22CF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CB110FAA-0887-44DE-B820-0432F7CD6D0E}"/>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
        <p:nvSpPr>
          <p:cNvPr id="7" name="矩形 6">
            <a:extLst>
              <a:ext uri="{FF2B5EF4-FFF2-40B4-BE49-F238E27FC236}">
                <a16:creationId xmlns:a16="http://schemas.microsoft.com/office/drawing/2014/main" id="{34B07C53-6FB8-439A-985E-09DEF27F02EB}"/>
              </a:ext>
            </a:extLst>
          </p:cNvPr>
          <p:cNvSpPr/>
          <p:nvPr userDrawn="1"/>
        </p:nvSpPr>
        <p:spPr>
          <a:xfrm>
            <a:off x="0" y="772145"/>
            <a:ext cx="12192000" cy="45719"/>
          </a:xfrm>
          <a:prstGeom prst="rect">
            <a:avLst/>
          </a:prstGeom>
          <a:solidFill>
            <a:srgbClr val="0056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a:extLst>
              <a:ext uri="{FF2B5EF4-FFF2-40B4-BE49-F238E27FC236}">
                <a16:creationId xmlns:a16="http://schemas.microsoft.com/office/drawing/2014/main" id="{0DD53DD0-00F7-4798-9679-14619A8ADB49}"/>
              </a:ext>
            </a:extLst>
          </p:cNvPr>
          <p:cNvGrpSpPr/>
          <p:nvPr userDrawn="1"/>
        </p:nvGrpSpPr>
        <p:grpSpPr>
          <a:xfrm>
            <a:off x="9750828" y="102885"/>
            <a:ext cx="2441171" cy="602487"/>
            <a:chOff x="374073" y="272935"/>
            <a:chExt cx="2924694" cy="721822"/>
          </a:xfrm>
        </p:grpSpPr>
        <p:pic>
          <p:nvPicPr>
            <p:cNvPr id="9" name="Picture 2" descr="http://www.ccnu.edu.cn/__local/7/B7/24/0EA1E510D6F171BBEA51CFF88E8_A12ECAAB_5EDF.jpg">
              <a:extLst>
                <a:ext uri="{FF2B5EF4-FFF2-40B4-BE49-F238E27FC236}">
                  <a16:creationId xmlns:a16="http://schemas.microsoft.com/office/drawing/2014/main" id="{38591AC8-217A-406D-8B3A-4D2986EA0CFD}"/>
                </a:ext>
              </a:extLst>
            </p:cNvPr>
            <p:cNvPicPr>
              <a:picLocks noChangeAspect="1" noChangeArrowheads="1"/>
            </p:cNvPicPr>
            <p:nvPr userDrawn="1"/>
          </p:nvPicPr>
          <p:blipFill>
            <a:blip r:embed="rId2" cstate="screen">
              <a:extLst>
                <a:ext uri="{28A0092B-C50C-407E-A947-70E740481C1C}">
                  <a14:useLocalDpi xmlns:a14="http://schemas.microsoft.com/office/drawing/2010/main" val="0"/>
                </a:ext>
              </a:extLst>
            </a:blip>
            <a:srcRect/>
            <a:stretch>
              <a:fillRect/>
            </a:stretch>
          </p:blipFill>
          <p:spPr bwMode="auto">
            <a:xfrm>
              <a:off x="374073" y="272935"/>
              <a:ext cx="721822" cy="72182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http://www.ccnu.edu.cn/__local/D/BF/7F/E13D2FCC39EC7FDF12582E3298E_B54B2C8C_3F8F5.png">
              <a:extLst>
                <a:ext uri="{FF2B5EF4-FFF2-40B4-BE49-F238E27FC236}">
                  <a16:creationId xmlns:a16="http://schemas.microsoft.com/office/drawing/2014/main" id="{A5618F51-4BDC-427E-BD45-4EB49831ECA3}"/>
                </a:ext>
              </a:extLst>
            </p:cNvPr>
            <p:cNvPicPr>
              <a:picLocks noChangeAspect="1" noChangeArrowheads="1"/>
            </p:cNvPicPr>
            <p:nvPr userDrawn="1"/>
          </p:nvPicPr>
          <p:blipFill>
            <a:blip r:embed="rId3" cstate="screen">
              <a:extLst>
                <a:ext uri="{28A0092B-C50C-407E-A947-70E740481C1C}">
                  <a14:useLocalDpi xmlns:a14="http://schemas.microsoft.com/office/drawing/2010/main" val="0"/>
                </a:ext>
              </a:extLst>
            </a:blip>
            <a:srcRect/>
            <a:stretch>
              <a:fillRect/>
            </a:stretch>
          </p:blipFill>
          <p:spPr bwMode="auto">
            <a:xfrm>
              <a:off x="1179715" y="385073"/>
              <a:ext cx="1430481" cy="375501"/>
            </a:xfrm>
            <a:prstGeom prst="rect">
              <a:avLst/>
            </a:prstGeom>
            <a:noFill/>
            <a:extLst>
              <a:ext uri="{909E8E84-426E-40DD-AFC4-6F175D3DCCD1}">
                <a14:hiddenFill xmlns:a14="http://schemas.microsoft.com/office/drawing/2010/main">
                  <a:solidFill>
                    <a:srgbClr val="FFFFFF"/>
                  </a:solidFill>
                </a14:hiddenFill>
              </a:ext>
            </a:extLst>
          </p:spPr>
        </p:pic>
        <p:sp>
          <p:nvSpPr>
            <p:cNvPr id="11" name="文本框 10">
              <a:extLst>
                <a:ext uri="{FF2B5EF4-FFF2-40B4-BE49-F238E27FC236}">
                  <a16:creationId xmlns:a16="http://schemas.microsoft.com/office/drawing/2014/main" id="{FDEE11D3-4470-4EAC-BDD0-DB0CC8F940CA}"/>
                </a:ext>
              </a:extLst>
            </p:cNvPr>
            <p:cNvSpPr txBox="1"/>
            <p:nvPr userDrawn="1"/>
          </p:nvSpPr>
          <p:spPr>
            <a:xfrm>
              <a:off x="1120832" y="714039"/>
              <a:ext cx="2177935" cy="258117"/>
            </a:xfrm>
            <a:prstGeom prst="rect">
              <a:avLst/>
            </a:prstGeom>
            <a:noFill/>
          </p:spPr>
          <p:txBody>
            <a:bodyPr wrap="square" rtlCol="0">
              <a:spAutoFit/>
            </a:bodyPr>
            <a:lstStyle/>
            <a:p>
              <a:r>
                <a:rPr lang="en-US" altLang="zh-CN" sz="800" b="0" i="0" kern="1200" dirty="0">
                  <a:solidFill>
                    <a:srgbClr val="00566D"/>
                  </a:solidFill>
                  <a:effectLst/>
                  <a:latin typeface="Times New Roman" panose="02020603050405020304" pitchFamily="18" charset="0"/>
                  <a:ea typeface="+mn-ea"/>
                  <a:cs typeface="Times New Roman" panose="02020603050405020304" pitchFamily="18" charset="0"/>
                </a:rPr>
                <a:t>Central China Normal University</a:t>
              </a:r>
              <a:endParaRPr lang="zh-CN" altLang="en-US" sz="800" dirty="0">
                <a:solidFill>
                  <a:srgbClr val="00566D"/>
                </a:solidFill>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3428504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3F30025-9D8D-41F0-BCFA-889EC5CE4D2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BDAB87CD-3889-4848-A87F-1FA531C0794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41A85EDA-8E63-4467-A053-69E357DBC4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D718615-BC0B-4C59-B61A-B19FFDDD7ED0}"/>
              </a:ext>
            </a:extLst>
          </p:cNvPr>
          <p:cNvSpPr>
            <a:spLocks noGrp="1"/>
          </p:cNvSpPr>
          <p:nvPr>
            <p:ph type="dt" sz="half" idx="10"/>
          </p:nvPr>
        </p:nvSpPr>
        <p:spPr/>
        <p:txBody>
          <a:bodyPr/>
          <a:lstStyle/>
          <a:p>
            <a:fld id="{9BFAA59F-8BD6-4D56-831E-FEEACF313B1D}"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7F2A08FA-D0E3-4E64-86B2-471AF746F314}"/>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B00ECF93-93BD-4F39-A457-89F21B27E4C5}"/>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30033200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F09BC94-6A18-4BCA-9964-7BB5C210B6B3}"/>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0C12F517-48D1-4CD9-B34F-6D537A9621D4}"/>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A84EDF0F-D979-403C-853E-65EE5AE0AAD0}"/>
              </a:ext>
            </a:extLst>
          </p:cNvPr>
          <p:cNvSpPr>
            <a:spLocks noGrp="1"/>
          </p:cNvSpPr>
          <p:nvPr>
            <p:ph type="dt" sz="half" idx="10"/>
          </p:nvPr>
        </p:nvSpPr>
        <p:spPr/>
        <p:txBody>
          <a:bodyPr/>
          <a:lstStyle/>
          <a:p>
            <a:fld id="{C7661338-C316-4BFF-944B-87478BA17D15}"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C3E5445E-B9FD-4C49-ACBC-4B924BDA44B8}"/>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601A029-C7CB-48BB-87B0-E09D495247CF}"/>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39433873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C35A825-AAB3-4790-9E1D-3ED3DC83C0A3}"/>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2A01AFC-B0BF-4E08-9D01-475B2F2FE550}"/>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76529E9-7742-46C2-A7F0-8A18C2D589CC}"/>
              </a:ext>
            </a:extLst>
          </p:cNvPr>
          <p:cNvSpPr>
            <a:spLocks noGrp="1"/>
          </p:cNvSpPr>
          <p:nvPr>
            <p:ph type="dt" sz="half" idx="10"/>
          </p:nvPr>
        </p:nvSpPr>
        <p:spPr/>
        <p:txBody>
          <a:bodyPr/>
          <a:lstStyle/>
          <a:p>
            <a:fld id="{0DA61AA7-C8D8-47B0-9FCC-93081B348747}"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811AE349-6C85-438A-94A7-01190A484427}"/>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B6AA76AB-8978-4603-B96E-BF16FBB6CB13}"/>
              </a:ext>
            </a:extLst>
          </p:cNvPr>
          <p:cNvSpPr>
            <a:spLocks noGrp="1"/>
          </p:cNvSpPr>
          <p:nvPr>
            <p:ph type="sldNum" sz="quarter" idx="12"/>
          </p:nvPr>
        </p:nvSpPr>
        <p:spPr/>
        <p:txBody>
          <a:body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22893128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ltLang="zh-CN"/>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ltLang="zh-CN"/>
              <a:t>Click to edit Master subtitle style</a:t>
            </a:r>
            <a:endParaRPr lang="en-US" dirty="0"/>
          </a:p>
        </p:txBody>
      </p:sp>
      <p:sp>
        <p:nvSpPr>
          <p:cNvPr id="7" name="Date Placeholder 3"/>
          <p:cNvSpPr>
            <a:spLocks noGrp="1"/>
          </p:cNvSpPr>
          <p:nvPr>
            <p:ph type="dt" sz="half" idx="10"/>
          </p:nvPr>
        </p:nvSpPr>
        <p:spPr>
          <a:xfrm>
            <a:off x="838200" y="6356351"/>
            <a:ext cx="1755019" cy="365125"/>
          </a:xfrm>
        </p:spPr>
        <p:txBody>
          <a:bodyPr/>
          <a:lstStyle/>
          <a:p>
            <a:r>
              <a:rPr lang="en-US" altLang="zh-CN" dirty="0"/>
              <a:t>2016/5/29</a:t>
            </a:r>
            <a:endParaRPr lang="zh-CN" altLang="en-US"/>
          </a:p>
        </p:txBody>
      </p:sp>
      <p:sp>
        <p:nvSpPr>
          <p:cNvPr id="8" name="Footer Placeholder 4"/>
          <p:cNvSpPr>
            <a:spLocks noGrp="1"/>
          </p:cNvSpPr>
          <p:nvPr>
            <p:ph type="ftr" sz="quarter" idx="11"/>
          </p:nvPr>
        </p:nvSpPr>
        <p:spPr>
          <a:xfrm>
            <a:off x="2864152" y="6356351"/>
            <a:ext cx="6096000" cy="365125"/>
          </a:xfrm>
        </p:spPr>
        <p:txBody>
          <a:bodyPr/>
          <a:lstStyle/>
          <a:p>
            <a:r>
              <a:rPr lang="en-US" altLang="zh-CN" dirty="0"/>
              <a:t>ALICE ITS</a:t>
            </a:r>
            <a:r>
              <a:rPr lang="zh-CN" altLang="en-US"/>
              <a:t>单片式有源像素传感器的低噪声前端电子学的研究与实现</a:t>
            </a:r>
          </a:p>
        </p:txBody>
      </p:sp>
      <p:sp>
        <p:nvSpPr>
          <p:cNvPr id="9" name="Slide Number Placeholder 5"/>
          <p:cNvSpPr>
            <a:spLocks noGrp="1"/>
          </p:cNvSpPr>
          <p:nvPr>
            <p:ph type="sldNum" sz="quarter" idx="12"/>
          </p:nvPr>
        </p:nvSpPr>
        <p:spPr>
          <a:xfrm>
            <a:off x="9231085" y="6356351"/>
            <a:ext cx="2122715" cy="365125"/>
          </a:xfrm>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12700789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idx="1"/>
          </p:nvPr>
        </p:nvSpPr>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r>
              <a:rPr lang="en-US" altLang="zh-CN" dirty="0"/>
              <a:t>2016/5/29</a:t>
            </a:r>
            <a:endParaRPr lang="zh-CN" altLang="en-US"/>
          </a:p>
        </p:txBody>
      </p:sp>
      <p:sp>
        <p:nvSpPr>
          <p:cNvPr id="5" name="Footer Placeholder 4"/>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6" name="Slide Number Placeholder 5"/>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19684551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ltLang="zh-CN"/>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ltLang="zh-CN"/>
              <a:t>Click to edit Master text styles</a:t>
            </a:r>
          </a:p>
        </p:txBody>
      </p:sp>
      <p:sp>
        <p:nvSpPr>
          <p:cNvPr id="4" name="Date Placeholder 3"/>
          <p:cNvSpPr>
            <a:spLocks noGrp="1"/>
          </p:cNvSpPr>
          <p:nvPr>
            <p:ph type="dt" sz="half" idx="10"/>
          </p:nvPr>
        </p:nvSpPr>
        <p:spPr/>
        <p:txBody>
          <a:bodyPr/>
          <a:lstStyle/>
          <a:p>
            <a:r>
              <a:rPr lang="en-US" altLang="zh-CN" dirty="0"/>
              <a:t>2016/5/29</a:t>
            </a:r>
            <a:endParaRPr lang="zh-CN" altLang="en-US"/>
          </a:p>
        </p:txBody>
      </p:sp>
      <p:sp>
        <p:nvSpPr>
          <p:cNvPr id="5" name="Footer Placeholder 4"/>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6" name="Slide Number Placeholder 5"/>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11195162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Date Placeholder 4"/>
          <p:cNvSpPr>
            <a:spLocks noGrp="1"/>
          </p:cNvSpPr>
          <p:nvPr>
            <p:ph type="dt" sz="half" idx="10"/>
          </p:nvPr>
        </p:nvSpPr>
        <p:spPr/>
        <p:txBody>
          <a:bodyPr/>
          <a:lstStyle/>
          <a:p>
            <a:r>
              <a:rPr lang="en-US" altLang="zh-CN" dirty="0"/>
              <a:t>2016/5/29</a:t>
            </a:r>
            <a:endParaRPr lang="zh-CN" altLang="en-US"/>
          </a:p>
        </p:txBody>
      </p:sp>
      <p:sp>
        <p:nvSpPr>
          <p:cNvPr id="6" name="Footer Placeholder 5"/>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7" name="Slide Number Placeholder 6"/>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412566647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ltLang="zh-CN"/>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7" name="Date Placeholder 6"/>
          <p:cNvSpPr>
            <a:spLocks noGrp="1"/>
          </p:cNvSpPr>
          <p:nvPr>
            <p:ph type="dt" sz="half" idx="10"/>
          </p:nvPr>
        </p:nvSpPr>
        <p:spPr/>
        <p:txBody>
          <a:bodyPr/>
          <a:lstStyle/>
          <a:p>
            <a:r>
              <a:rPr lang="en-US" altLang="zh-CN" dirty="0"/>
              <a:t>2016/5/29</a:t>
            </a:r>
            <a:endParaRPr lang="zh-CN" altLang="en-US"/>
          </a:p>
        </p:txBody>
      </p:sp>
      <p:sp>
        <p:nvSpPr>
          <p:cNvPr id="8" name="Footer Placeholder 7"/>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9" name="Slide Number Placeholder 8"/>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269814354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Date Placeholder 2"/>
          <p:cNvSpPr>
            <a:spLocks noGrp="1"/>
          </p:cNvSpPr>
          <p:nvPr>
            <p:ph type="dt" sz="half" idx="10"/>
          </p:nvPr>
        </p:nvSpPr>
        <p:spPr/>
        <p:txBody>
          <a:bodyPr/>
          <a:lstStyle/>
          <a:p>
            <a:r>
              <a:rPr lang="en-US" altLang="zh-CN" dirty="0"/>
              <a:t>2016/5/29</a:t>
            </a:r>
            <a:endParaRPr lang="zh-CN" altLang="en-US"/>
          </a:p>
        </p:txBody>
      </p:sp>
      <p:sp>
        <p:nvSpPr>
          <p:cNvPr id="4" name="Footer Placeholder 3"/>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5" name="Slide Number Placeholder 4"/>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35934069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ltLang="zh-CN" dirty="0"/>
              <a:t>2016/5/29</a:t>
            </a:r>
            <a:endParaRPr lang="zh-CN" altLang="en-US"/>
          </a:p>
        </p:txBody>
      </p:sp>
      <p:sp>
        <p:nvSpPr>
          <p:cNvPr id="3" name="Footer Placeholder 2"/>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4" name="Slide Number Placeholder 3"/>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9077148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F71A20-C468-4109-9830-4F80136BE84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7B92C718-EA28-4CEB-B009-420B41441C9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a:extLst>
              <a:ext uri="{FF2B5EF4-FFF2-40B4-BE49-F238E27FC236}">
                <a16:creationId xmlns:a16="http://schemas.microsoft.com/office/drawing/2014/main" id="{59A28E8A-254E-4581-90A6-FE04CB783DAC}"/>
              </a:ext>
            </a:extLst>
          </p:cNvPr>
          <p:cNvSpPr>
            <a:spLocks noGrp="1"/>
          </p:cNvSpPr>
          <p:nvPr>
            <p:ph type="dt" sz="half" idx="10"/>
          </p:nvPr>
        </p:nvSpPr>
        <p:spPr/>
        <p:txBody>
          <a:bodyPr/>
          <a:lstStyle/>
          <a:p>
            <a:fld id="{65B90F87-FDFA-423A-876F-22072C0336C2}"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E90EB77A-E887-4F23-AC99-B8DB0177A716}"/>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4CD0C81-084D-43F1-9D86-35C72C3C06D4}"/>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13467202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r>
              <a:rPr lang="en-US" altLang="zh-CN" dirty="0"/>
              <a:t>2016/5/29</a:t>
            </a:r>
            <a:endParaRPr lang="zh-CN" altLang="en-US"/>
          </a:p>
        </p:txBody>
      </p:sp>
      <p:sp>
        <p:nvSpPr>
          <p:cNvPr id="6" name="Footer Placeholder 5"/>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7" name="Slide Number Placeholder 6"/>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15144090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ltLang="zh-CN"/>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zh-CN" dirty="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ltLang="zh-CN"/>
              <a:t>Click to edit Master text styles</a:t>
            </a:r>
          </a:p>
        </p:txBody>
      </p:sp>
      <p:sp>
        <p:nvSpPr>
          <p:cNvPr id="5" name="Date Placeholder 4"/>
          <p:cNvSpPr>
            <a:spLocks noGrp="1"/>
          </p:cNvSpPr>
          <p:nvPr>
            <p:ph type="dt" sz="half" idx="10"/>
          </p:nvPr>
        </p:nvSpPr>
        <p:spPr/>
        <p:txBody>
          <a:bodyPr/>
          <a:lstStyle/>
          <a:p>
            <a:r>
              <a:rPr lang="en-US" altLang="zh-CN" dirty="0"/>
              <a:t>2016/5/29</a:t>
            </a:r>
            <a:endParaRPr lang="zh-CN" altLang="en-US"/>
          </a:p>
        </p:txBody>
      </p:sp>
      <p:sp>
        <p:nvSpPr>
          <p:cNvPr id="6" name="Footer Placeholder 5"/>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7" name="Slide Number Placeholder 6"/>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3442772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r>
              <a:rPr lang="en-US" altLang="zh-CN" dirty="0"/>
              <a:t>2016/5/29</a:t>
            </a:r>
            <a:endParaRPr lang="zh-CN" altLang="en-US"/>
          </a:p>
        </p:txBody>
      </p:sp>
      <p:sp>
        <p:nvSpPr>
          <p:cNvPr id="5" name="Footer Placeholder 4"/>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6" name="Slide Number Placeholder 5"/>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29380908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ltLang="zh-CN"/>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10"/>
          </p:nvPr>
        </p:nvSpPr>
        <p:spPr/>
        <p:txBody>
          <a:bodyPr/>
          <a:lstStyle/>
          <a:p>
            <a:r>
              <a:rPr lang="en-US" altLang="zh-CN" dirty="0"/>
              <a:t>2016/5/29</a:t>
            </a:r>
            <a:endParaRPr lang="zh-CN" altLang="en-US"/>
          </a:p>
        </p:txBody>
      </p:sp>
      <p:sp>
        <p:nvSpPr>
          <p:cNvPr id="5" name="Footer Placeholder 4"/>
          <p:cNvSpPr>
            <a:spLocks noGrp="1"/>
          </p:cNvSpPr>
          <p:nvPr>
            <p:ph type="ftr" sz="quarter" idx="11"/>
          </p:nvPr>
        </p:nvSpPr>
        <p:spPr/>
        <p:txBody>
          <a:bodyPr/>
          <a:lstStyle/>
          <a:p>
            <a:r>
              <a:rPr lang="en-US" altLang="zh-CN" dirty="0"/>
              <a:t>ALICE ITS</a:t>
            </a:r>
            <a:r>
              <a:rPr lang="zh-CN" altLang="en-US"/>
              <a:t>单片式有源像素传感器的低噪声前端电子学的研究与实现</a:t>
            </a:r>
          </a:p>
        </p:txBody>
      </p:sp>
      <p:sp>
        <p:nvSpPr>
          <p:cNvPr id="6" name="Slide Number Placeholder 5"/>
          <p:cNvSpPr>
            <a:spLocks noGrp="1"/>
          </p:cNvSpPr>
          <p:nvPr>
            <p:ph type="sldNum" sz="quarter" idx="12"/>
          </p:nvPr>
        </p:nvSpPr>
        <p:spPr/>
        <p:txBody>
          <a:bodyPr/>
          <a:lstStyle/>
          <a:p>
            <a:fld id="{D8B908CE-BB1D-4880-B289-6212B94EF5BD}" type="slidenum">
              <a:rPr lang="zh-CN" altLang="en-US" smtClean="0"/>
              <a:pPr/>
              <a:t>‹#›</a:t>
            </a:fld>
            <a:endParaRPr lang="zh-CN" altLang="en-US"/>
          </a:p>
        </p:txBody>
      </p:sp>
    </p:spTree>
    <p:extLst>
      <p:ext uri="{BB962C8B-B14F-4D97-AF65-F5344CB8AC3E}">
        <p14:creationId xmlns:p14="http://schemas.microsoft.com/office/powerpoint/2010/main" val="23112564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A82A671-C72F-4E3A-A0CD-CB4593008E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B38EA4B5-A374-447F-96E9-DF9082F1C2BD}"/>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993FCB82-EF77-4A23-ACCD-36820CDA2A02}"/>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B78051A7-2C63-49FE-AEA0-71A19087D2BA}"/>
              </a:ext>
            </a:extLst>
          </p:cNvPr>
          <p:cNvSpPr>
            <a:spLocks noGrp="1"/>
          </p:cNvSpPr>
          <p:nvPr>
            <p:ph type="dt" sz="half" idx="10"/>
          </p:nvPr>
        </p:nvSpPr>
        <p:spPr/>
        <p:txBody>
          <a:bodyPr/>
          <a:lstStyle/>
          <a:p>
            <a:fld id="{87DA030B-17CC-4DEC-A5C1-A1013531C5E0}"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BF6A4924-30D9-4685-8943-73485C8B7802}"/>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8AC810E-879C-40AA-86D7-006936A46315}"/>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20281335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2B691C0-2CB0-4D31-A8EA-8508ECEC396A}"/>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FBF172EB-8A1C-4D12-8C8B-AC5503569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DA92FE23-33E2-4FA8-9DF0-3210BA09CD89}"/>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BE7D108B-CCF9-4A18-9891-7A57E275BB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DCD812CC-5B4D-4C15-808A-458F9BC5EE2A}"/>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C724EFDC-9A5F-42C8-9916-C8010C57B08E}"/>
              </a:ext>
            </a:extLst>
          </p:cNvPr>
          <p:cNvSpPr>
            <a:spLocks noGrp="1"/>
          </p:cNvSpPr>
          <p:nvPr>
            <p:ph type="dt" sz="half" idx="10"/>
          </p:nvPr>
        </p:nvSpPr>
        <p:spPr/>
        <p:txBody>
          <a:bodyPr/>
          <a:lstStyle/>
          <a:p>
            <a:fld id="{FAE06F96-5865-43EA-A4C8-8BE183A9611C}" type="datetime1">
              <a:rPr lang="zh-CN" altLang="en-US" smtClean="0"/>
              <a:t>2023/10/21</a:t>
            </a:fld>
            <a:endParaRPr lang="zh-CN" altLang="en-US"/>
          </a:p>
        </p:txBody>
      </p:sp>
      <p:sp>
        <p:nvSpPr>
          <p:cNvPr id="8" name="页脚占位符 7">
            <a:extLst>
              <a:ext uri="{FF2B5EF4-FFF2-40B4-BE49-F238E27FC236}">
                <a16:creationId xmlns:a16="http://schemas.microsoft.com/office/drawing/2014/main" id="{57D323A2-12B0-496B-8595-5739F9E93308}"/>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EA9E4AE4-4586-49CA-8BD4-6D58F1D07629}"/>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4923045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4CE8CF0-98BD-4385-B9E2-0C52F611EA58}"/>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BC55264A-2D1D-40EB-85FB-EB7500C4E06E}"/>
              </a:ext>
            </a:extLst>
          </p:cNvPr>
          <p:cNvSpPr>
            <a:spLocks noGrp="1"/>
          </p:cNvSpPr>
          <p:nvPr>
            <p:ph type="dt" sz="half" idx="10"/>
          </p:nvPr>
        </p:nvSpPr>
        <p:spPr/>
        <p:txBody>
          <a:bodyPr/>
          <a:lstStyle/>
          <a:p>
            <a:fld id="{85AF62B1-1C05-4297-8E45-0B867C87AD72}" type="datetime1">
              <a:rPr lang="zh-CN" altLang="en-US" smtClean="0"/>
              <a:t>2023/10/21</a:t>
            </a:fld>
            <a:endParaRPr lang="zh-CN" altLang="en-US"/>
          </a:p>
        </p:txBody>
      </p:sp>
      <p:sp>
        <p:nvSpPr>
          <p:cNvPr id="4" name="页脚占位符 3">
            <a:extLst>
              <a:ext uri="{FF2B5EF4-FFF2-40B4-BE49-F238E27FC236}">
                <a16:creationId xmlns:a16="http://schemas.microsoft.com/office/drawing/2014/main" id="{EC2FC6C2-DA09-469C-AB4E-9F3DA0476668}"/>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CDFDFA2-A38A-4DF4-9796-FE43A0D2C2B2}"/>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38661848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A70E76CC-67BF-443B-90FC-D11F2BC50D99}"/>
              </a:ext>
            </a:extLst>
          </p:cNvPr>
          <p:cNvSpPr>
            <a:spLocks noGrp="1"/>
          </p:cNvSpPr>
          <p:nvPr>
            <p:ph type="dt" sz="half" idx="10"/>
          </p:nvPr>
        </p:nvSpPr>
        <p:spPr/>
        <p:txBody>
          <a:bodyPr/>
          <a:lstStyle/>
          <a:p>
            <a:fld id="{F64E4C5C-C1E0-4A9F-9FB5-AE9910520F89}" type="datetime1">
              <a:rPr lang="zh-CN" altLang="en-US" smtClean="0"/>
              <a:t>2023/10/21</a:t>
            </a:fld>
            <a:endParaRPr lang="zh-CN" altLang="en-US"/>
          </a:p>
        </p:txBody>
      </p:sp>
      <p:sp>
        <p:nvSpPr>
          <p:cNvPr id="3" name="页脚占位符 2">
            <a:extLst>
              <a:ext uri="{FF2B5EF4-FFF2-40B4-BE49-F238E27FC236}">
                <a16:creationId xmlns:a16="http://schemas.microsoft.com/office/drawing/2014/main" id="{1654B08C-BD53-4FE3-9BAE-18706BB284DA}"/>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D8CD77BB-3EE8-4272-BC7C-3E173B00F4D6}"/>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31641611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A8AD8-1B00-4939-B7C4-536A14A7C980}"/>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53251055-4B9C-4D3E-B130-41294873898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42297C28-B299-4CB7-BA26-AD3EF65D42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756C1178-1FC7-47A8-B5CE-30D96F5A2CF1}"/>
              </a:ext>
            </a:extLst>
          </p:cNvPr>
          <p:cNvSpPr>
            <a:spLocks noGrp="1"/>
          </p:cNvSpPr>
          <p:nvPr>
            <p:ph type="dt" sz="half" idx="10"/>
          </p:nvPr>
        </p:nvSpPr>
        <p:spPr/>
        <p:txBody>
          <a:bodyPr/>
          <a:lstStyle/>
          <a:p>
            <a:fld id="{625ED2AE-96C7-44DD-8445-8CEC9D66B02C}"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6CE8D371-4E46-4BCD-95C8-D47FB4A057D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52F9588E-8947-4A2C-B84E-803CA4539F5B}"/>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533592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8A1E8C-5909-437F-A2DC-54E5A9860319}"/>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152646E0-87E8-4319-9915-6883BFB219E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C3663CF4-24EE-40CB-BA9D-A8C79A2E47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5C961817-6C29-4116-9F5D-44198288508B}"/>
              </a:ext>
            </a:extLst>
          </p:cNvPr>
          <p:cNvSpPr>
            <a:spLocks noGrp="1"/>
          </p:cNvSpPr>
          <p:nvPr>
            <p:ph type="dt" sz="half" idx="10"/>
          </p:nvPr>
        </p:nvSpPr>
        <p:spPr/>
        <p:txBody>
          <a:bodyPr/>
          <a:lstStyle/>
          <a:p>
            <a:fld id="{C94ED84C-DB3D-48EC-9CDC-78C4C47D1C66}" type="datetime1">
              <a:rPr lang="zh-CN" altLang="en-US" smtClean="0"/>
              <a:t>2023/10/21</a:t>
            </a:fld>
            <a:endParaRPr lang="zh-CN" altLang="en-US"/>
          </a:p>
        </p:txBody>
      </p:sp>
      <p:sp>
        <p:nvSpPr>
          <p:cNvPr id="6" name="页脚占位符 5">
            <a:extLst>
              <a:ext uri="{FF2B5EF4-FFF2-40B4-BE49-F238E27FC236}">
                <a16:creationId xmlns:a16="http://schemas.microsoft.com/office/drawing/2014/main" id="{9CC6312E-EF71-4165-B7A4-D79D61AFD98A}"/>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D6B347F2-871F-4CCE-8CC6-D1A02E49787C}"/>
              </a:ext>
            </a:extLst>
          </p:cNvPr>
          <p:cNvSpPr>
            <a:spLocks noGrp="1"/>
          </p:cNvSpPr>
          <p:nvPr>
            <p:ph type="sldNum" sz="quarter" idx="12"/>
          </p:nvPr>
        </p:nvSpPr>
        <p:spPr/>
        <p:txBody>
          <a:body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19559882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7.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C4A49A3D-892E-480B-B978-2EDD2F0F3E06}"/>
              </a:ext>
            </a:extLst>
          </p:cNvPr>
          <p:cNvSpPr>
            <a:spLocks noGrp="1"/>
          </p:cNvSpPr>
          <p:nvPr>
            <p:ph type="title"/>
          </p:nvPr>
        </p:nvSpPr>
        <p:spPr>
          <a:xfrm>
            <a:off x="838200" y="119781"/>
            <a:ext cx="10515600" cy="602487"/>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a:extLst>
              <a:ext uri="{FF2B5EF4-FFF2-40B4-BE49-F238E27FC236}">
                <a16:creationId xmlns:a16="http://schemas.microsoft.com/office/drawing/2014/main" id="{F654483A-F0EF-411E-BB3C-E7139D7D0C88}"/>
              </a:ext>
            </a:extLst>
          </p:cNvPr>
          <p:cNvSpPr>
            <a:spLocks noGrp="1"/>
          </p:cNvSpPr>
          <p:nvPr>
            <p:ph type="body" idx="1"/>
          </p:nvPr>
        </p:nvSpPr>
        <p:spPr>
          <a:xfrm>
            <a:off x="838200" y="979952"/>
            <a:ext cx="10515600" cy="5197011"/>
          </a:xfrm>
          <a:prstGeom prst="rect">
            <a:avLst/>
          </a:prstGeom>
        </p:spPr>
        <p:txBody>
          <a:bodyPr vert="horz" lIns="91440" tIns="45720" rIns="91440" bIns="45720" rtlCol="0">
            <a:normAutofit/>
          </a:body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A530591B-5E20-47BC-958A-BED8A487CB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EE349B-E7F8-4CA7-ABA2-FCCDDCCD2D89}"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097820ED-C7C9-4A6E-A28E-4FC267F24D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6D0B7AA-0206-4A0F-8D79-27CA97602A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7B7DCD-A2DD-4B0C-AB8A-F33BCC148565}" type="slidenum">
              <a:rPr lang="zh-CN" altLang="en-US" smtClean="0"/>
              <a:t>‹#›</a:t>
            </a:fld>
            <a:endParaRPr lang="zh-CN" altLang="en-US"/>
          </a:p>
        </p:txBody>
      </p:sp>
    </p:spTree>
    <p:extLst>
      <p:ext uri="{BB962C8B-B14F-4D97-AF65-F5344CB8AC3E}">
        <p14:creationId xmlns:p14="http://schemas.microsoft.com/office/powerpoint/2010/main" val="13116146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3600" kern="1200">
          <a:solidFill>
            <a:srgbClr val="00566D"/>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362C4A6-9733-46D1-AAED-4C7DEF8AAF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EBCF0816-15D4-4B7F-9D6F-B09B68CB03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50D0F433-137F-4D08-BC41-F42100C0C51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5B97C5-E912-4666-9AFC-EEF36CDC1C82}" type="datetime1">
              <a:rPr lang="zh-CN" altLang="en-US" smtClean="0"/>
              <a:t>2023/10/21</a:t>
            </a:fld>
            <a:endParaRPr lang="zh-CN" altLang="en-US"/>
          </a:p>
        </p:txBody>
      </p:sp>
      <p:sp>
        <p:nvSpPr>
          <p:cNvPr id="5" name="页脚占位符 4">
            <a:extLst>
              <a:ext uri="{FF2B5EF4-FFF2-40B4-BE49-F238E27FC236}">
                <a16:creationId xmlns:a16="http://schemas.microsoft.com/office/drawing/2014/main" id="{70DB3D45-1A45-4BFB-9437-39A0851CB4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F7A89B8B-9816-4414-A734-610DFAB0219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010423-3039-4586-B5BF-F44B7312C0BC}" type="slidenum">
              <a:rPr lang="zh-CN" altLang="en-US" smtClean="0"/>
              <a:t>‹#›</a:t>
            </a:fld>
            <a:endParaRPr lang="zh-CN" altLang="en-US"/>
          </a:p>
        </p:txBody>
      </p:sp>
    </p:spTree>
    <p:extLst>
      <p:ext uri="{BB962C8B-B14F-4D97-AF65-F5344CB8AC3E}">
        <p14:creationId xmlns:p14="http://schemas.microsoft.com/office/powerpoint/2010/main" val="114888187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ltLang="zh-CN"/>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a:p>
            <a:pPr lvl="4"/>
            <a:r>
              <a:rPr lang="en-US" altLang="zh-CN"/>
              <a:t>Fifth level</a:t>
            </a:r>
            <a:endParaRPr lang="en-US" dirty="0"/>
          </a:p>
        </p:txBody>
      </p:sp>
      <p:sp>
        <p:nvSpPr>
          <p:cNvPr id="4" name="Date Placeholder 3"/>
          <p:cNvSpPr>
            <a:spLocks noGrp="1"/>
          </p:cNvSpPr>
          <p:nvPr>
            <p:ph type="dt" sz="half" idx="2"/>
          </p:nvPr>
        </p:nvSpPr>
        <p:spPr>
          <a:xfrm>
            <a:off x="838200" y="6356351"/>
            <a:ext cx="1755019"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ltLang="zh-CN" dirty="0"/>
              <a:t>2016/5/29</a:t>
            </a:r>
            <a:endParaRPr lang="zh-CN" altLang="en-US"/>
          </a:p>
        </p:txBody>
      </p:sp>
      <p:sp>
        <p:nvSpPr>
          <p:cNvPr id="5" name="Footer Placeholder 4"/>
          <p:cNvSpPr>
            <a:spLocks noGrp="1"/>
          </p:cNvSpPr>
          <p:nvPr>
            <p:ph type="ftr" sz="quarter" idx="3"/>
          </p:nvPr>
        </p:nvSpPr>
        <p:spPr>
          <a:xfrm>
            <a:off x="2864152" y="6356351"/>
            <a:ext cx="60960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ltLang="zh-CN" dirty="0"/>
              <a:t>ALICE ITS</a:t>
            </a:r>
            <a:r>
              <a:rPr lang="zh-CN" altLang="en-US"/>
              <a:t>单片式有源像素传感器的低噪声前端电子学的研究与实现</a:t>
            </a:r>
          </a:p>
        </p:txBody>
      </p:sp>
      <p:sp>
        <p:nvSpPr>
          <p:cNvPr id="6" name="Slide Number Placeholder 5"/>
          <p:cNvSpPr>
            <a:spLocks noGrp="1"/>
          </p:cNvSpPr>
          <p:nvPr>
            <p:ph type="sldNum" sz="quarter" idx="4"/>
          </p:nvPr>
        </p:nvSpPr>
        <p:spPr>
          <a:xfrm>
            <a:off x="9231085" y="6356351"/>
            <a:ext cx="212271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B908CE-BB1D-4880-B289-6212B94EF5BD}" type="slidenum">
              <a:rPr lang="zh-CN" altLang="en-US" smtClean="0"/>
              <a:pPr/>
              <a:t>‹#›</a:t>
            </a:fld>
            <a:endParaRPr lang="zh-CN" altLang="en-US"/>
          </a:p>
        </p:txBody>
      </p:sp>
      <p:cxnSp>
        <p:nvCxnSpPr>
          <p:cNvPr id="9" name="Straight Connector 8"/>
          <p:cNvCxnSpPr/>
          <p:nvPr userDrawn="1"/>
        </p:nvCxnSpPr>
        <p:spPr>
          <a:xfrm>
            <a:off x="838200" y="6356350"/>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pic>
        <p:nvPicPr>
          <p:cNvPr id="11" name="图片 8" descr="1501021_130905092_2.jpg"/>
          <p:cNvPicPr>
            <a:picLocks noChangeAspect="1"/>
          </p:cNvPicPr>
          <p:nvPr userDrawn="1"/>
        </p:nvPicPr>
        <p:blipFill rotWithShape="1">
          <a:blip r:embed="rId13" cstate="print"/>
          <a:srcRect t="13832" r="68912" b="19000"/>
          <a:stretch>
            <a:fillRect/>
          </a:stretch>
        </p:blipFill>
        <p:spPr>
          <a:xfrm>
            <a:off x="1" y="1"/>
            <a:ext cx="1083733" cy="595085"/>
          </a:xfrm>
          <a:prstGeom prst="rect">
            <a:avLst/>
          </a:prstGeom>
        </p:spPr>
      </p:pic>
      <p:pic>
        <p:nvPicPr>
          <p:cNvPr id="12" name="Picture 2"/>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1353800" y="87291"/>
            <a:ext cx="515747" cy="523030"/>
          </a:xfrm>
          <a:prstGeom prst="rect">
            <a:avLst/>
          </a:prstGeom>
        </p:spPr>
      </p:pic>
      <p:cxnSp>
        <p:nvCxnSpPr>
          <p:cNvPr id="13" name="Straight Connector 12"/>
          <p:cNvCxnSpPr/>
          <p:nvPr userDrawn="1"/>
        </p:nvCxnSpPr>
        <p:spPr>
          <a:xfrm>
            <a:off x="838200" y="530903"/>
            <a:ext cx="10515600" cy="0"/>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402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xml"/><Relationship Id="rId1" Type="http://schemas.openxmlformats.org/officeDocument/2006/relationships/slideLayout" Target="../slideLayouts/slideLayout23.xm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2.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9.png"/><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42CDD1-8A8A-4BE6-9F95-106C8F25165D}"/>
              </a:ext>
            </a:extLst>
          </p:cNvPr>
          <p:cNvSpPr>
            <a:spLocks noGrp="1"/>
          </p:cNvSpPr>
          <p:nvPr>
            <p:ph type="ctrTitle"/>
          </p:nvPr>
        </p:nvSpPr>
        <p:spPr>
          <a:xfrm>
            <a:off x="1585781" y="983927"/>
            <a:ext cx="9106528" cy="1555607"/>
          </a:xfrm>
        </p:spPr>
        <p:txBody>
          <a:bodyPr>
            <a:normAutofit/>
          </a:bodyPr>
          <a:lstStyle/>
          <a:p>
            <a:pPr>
              <a:lnSpc>
                <a:spcPct val="120000"/>
              </a:lnSpc>
            </a:pPr>
            <a:r>
              <a:rPr lang="zh-CN" altLang="en-US" sz="3600" kern="100" dirty="0">
                <a:latin typeface="Times New Roman" panose="02020603050405020304" pitchFamily="18" charset="0"/>
                <a:ea typeface="黑体" panose="02010609060101010101" pitchFamily="49" charset="-122"/>
                <a:cs typeface="Times New Roman" panose="02020603050405020304" pitchFamily="18" charset="0"/>
              </a:rPr>
              <a:t>一款基于延时链的数模混合细计数</a:t>
            </a:r>
            <a:r>
              <a:rPr lang="en-US" altLang="zh-CN" sz="3600"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sz="3600" kern="100" dirty="0">
                <a:latin typeface="Times New Roman" panose="02020603050405020304" pitchFamily="18" charset="0"/>
                <a:ea typeface="黑体" panose="02010609060101010101" pitchFamily="49" charset="-122"/>
                <a:cs typeface="Times New Roman" panose="02020603050405020304" pitchFamily="18" charset="0"/>
              </a:rPr>
              <a:t>芯片</a:t>
            </a:r>
            <a:endParaRPr lang="zh-CN" altLang="zh-CN" sz="3600" kern="100" dirty="0">
              <a:effectLst/>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副标题 4">
            <a:extLst>
              <a:ext uri="{FF2B5EF4-FFF2-40B4-BE49-F238E27FC236}">
                <a16:creationId xmlns:a16="http://schemas.microsoft.com/office/drawing/2014/main" id="{36A3AD8C-39BB-4F92-BC13-9A62EC4F008C}"/>
              </a:ext>
            </a:extLst>
          </p:cNvPr>
          <p:cNvSpPr>
            <a:spLocks noGrp="1"/>
          </p:cNvSpPr>
          <p:nvPr>
            <p:ph type="subTitle" idx="1"/>
          </p:nvPr>
        </p:nvSpPr>
        <p:spPr>
          <a:xfrm>
            <a:off x="2363861" y="4682836"/>
            <a:ext cx="7359589" cy="777804"/>
          </a:xfrm>
        </p:spPr>
        <p:txBody>
          <a:bodyPr>
            <a:normAutofit fontScale="92500" lnSpcReduction="10000"/>
          </a:bodyPr>
          <a:lstStyle/>
          <a:p>
            <a:r>
              <a:rPr lang="zh-CN" altLang="en-US" dirty="0">
                <a:latin typeface="楷体" panose="02010609060101010101" pitchFamily="49" charset="-122"/>
                <a:ea typeface="楷体" panose="02010609060101010101" pitchFamily="49" charset="-122"/>
              </a:rPr>
              <a:t>孙向明、高超嵩、杨懿琛、肖诗雨</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华中师范大学</a:t>
            </a:r>
          </a:p>
        </p:txBody>
      </p:sp>
    </p:spTree>
    <p:extLst>
      <p:ext uri="{BB962C8B-B14F-4D97-AF65-F5344CB8AC3E}">
        <p14:creationId xmlns:p14="http://schemas.microsoft.com/office/powerpoint/2010/main" val="22596876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71831" y="652004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TextBox 10">
            <a:extLst>
              <a:ext uri="{FF2B5EF4-FFF2-40B4-BE49-F238E27FC236}">
                <a16:creationId xmlns:a16="http://schemas.microsoft.com/office/drawing/2014/main" id="{8EC245D0-9C84-1A8B-29B2-6C9A7EA4FC8E}"/>
              </a:ext>
            </a:extLst>
          </p:cNvPr>
          <p:cNvSpPr txBox="1"/>
          <p:nvPr/>
        </p:nvSpPr>
        <p:spPr>
          <a:xfrm>
            <a:off x="3709670" y="157289"/>
            <a:ext cx="5939150" cy="954107"/>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三、基于延时链的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3" name="文本框 2">
            <a:extLst>
              <a:ext uri="{FF2B5EF4-FFF2-40B4-BE49-F238E27FC236}">
                <a16:creationId xmlns:a16="http://schemas.microsoft.com/office/drawing/2014/main" id="{ABF0A982-E36A-13D3-A5F2-03D3E6DCC982}"/>
              </a:ext>
            </a:extLst>
          </p:cNvPr>
          <p:cNvSpPr txBox="1"/>
          <p:nvPr/>
        </p:nvSpPr>
        <p:spPr>
          <a:xfrm>
            <a:off x="1088966" y="824749"/>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TDC</a:t>
            </a:r>
            <a:r>
              <a:rPr lang="zh-CN" altLang="en-US" sz="2000" dirty="0">
                <a:latin typeface="黑体" panose="02010609060101010101" pitchFamily="49" charset="-122"/>
                <a:ea typeface="黑体" panose="02010609060101010101" pitchFamily="49" charset="-122"/>
              </a:rPr>
              <a:t>芯片的改进</a:t>
            </a:r>
            <a:endParaRPr lang="en-US" altLang="zh-CN" sz="2000" dirty="0">
              <a:latin typeface="黑体" panose="02010609060101010101" pitchFamily="49" charset="-122"/>
              <a:ea typeface="黑体" panose="02010609060101010101" pitchFamily="49" charset="-122"/>
            </a:endParaRPr>
          </a:p>
        </p:txBody>
      </p:sp>
      <p:sp>
        <p:nvSpPr>
          <p:cNvPr id="9" name="矩形 8">
            <a:extLst>
              <a:ext uri="{FF2B5EF4-FFF2-40B4-BE49-F238E27FC236}">
                <a16:creationId xmlns:a16="http://schemas.microsoft.com/office/drawing/2014/main" id="{0AC34B4F-6CC5-4D9E-2C8E-44A113445DED}"/>
              </a:ext>
            </a:extLst>
          </p:cNvPr>
          <p:cNvSpPr/>
          <p:nvPr/>
        </p:nvSpPr>
        <p:spPr>
          <a:xfrm>
            <a:off x="6435743" y="1111396"/>
            <a:ext cx="4667291" cy="5034455"/>
          </a:xfrm>
          <a:prstGeom prst="rect">
            <a:avLst/>
          </a:prstGeom>
        </p:spPr>
        <p:txBody>
          <a:bodyPr wrap="square">
            <a:spAutoFit/>
          </a:bodyPr>
          <a:lstStyle/>
          <a:p>
            <a:pPr marL="342900" indent="-342900" algn="just">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时间测量模式下，在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STOP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信号到来时，取相邻沿信号做异或。</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STOP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信号到来时，锁住该时刻沿信号，同时将相邻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SF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寄生电容充电的结果送入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XOR</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理论上相邻反相器输出相反，仅在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STOP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信号到达时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START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被采样时有一个反相器与相邻前后的反相器值相同，因此仅有一个异或结果为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0</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编码模块给出该反相器的位置，控制模块控制输出采样的电压值，根据这两个值得到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START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和 </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STOP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之间的时间间隔。</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0" name="图片 9">
            <a:extLst>
              <a:ext uri="{FF2B5EF4-FFF2-40B4-BE49-F238E27FC236}">
                <a16:creationId xmlns:a16="http://schemas.microsoft.com/office/drawing/2014/main" id="{D4274703-2C83-7FD4-3E41-171F0D071D3B}"/>
              </a:ext>
            </a:extLst>
          </p:cNvPr>
          <p:cNvPicPr>
            <a:picLocks noChangeAspect="1"/>
          </p:cNvPicPr>
          <p:nvPr/>
        </p:nvPicPr>
        <p:blipFill>
          <a:blip r:embed="rId3"/>
          <a:stretch>
            <a:fillRect/>
          </a:stretch>
        </p:blipFill>
        <p:spPr>
          <a:xfrm>
            <a:off x="1088966" y="1592408"/>
            <a:ext cx="5372139" cy="3387909"/>
          </a:xfrm>
          <a:prstGeom prst="rect">
            <a:avLst/>
          </a:prstGeom>
        </p:spPr>
      </p:pic>
    </p:spTree>
    <p:extLst>
      <p:ext uri="{BB962C8B-B14F-4D97-AF65-F5344CB8AC3E}">
        <p14:creationId xmlns:p14="http://schemas.microsoft.com/office/powerpoint/2010/main" val="797510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0DEE837A-6171-4926-8155-7B39257C2A64}"/>
              </a:ext>
            </a:extLst>
          </p:cNvPr>
          <p:cNvSpPr txBox="1"/>
          <p:nvPr/>
        </p:nvSpPr>
        <p:spPr>
          <a:xfrm>
            <a:off x="3709670" y="157289"/>
            <a:ext cx="5249603" cy="954107"/>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四</a:t>
            </a:r>
            <a:r>
              <a:rPr lang="zh-CN" altLang="en-US" sz="2800" b="1" dirty="0">
                <a:solidFill>
                  <a:prstClr val="black"/>
                </a:solidFill>
                <a:latin typeface="黑体" panose="02010609060101010101" pitchFamily="49" charset="-122"/>
                <a:ea typeface="黑体" panose="02010609060101010101" pitchFamily="49" charset="-122"/>
              </a:rPr>
              <a:t>、仿真结果</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cxnSp>
        <p:nvCxnSpPr>
          <p:cNvPr id="36" name="直接连接符 35">
            <a:extLst>
              <a:ext uri="{FF2B5EF4-FFF2-40B4-BE49-F238E27FC236}">
                <a16:creationId xmlns:a16="http://schemas.microsoft.com/office/drawing/2014/main" id="{E8E188B9-8E42-CD28-4A43-BB5C97A1A530}"/>
              </a:ext>
            </a:extLst>
          </p:cNvPr>
          <p:cNvCxnSpPr>
            <a:cxnSpLocks/>
          </p:cNvCxnSpPr>
          <p:nvPr/>
        </p:nvCxnSpPr>
        <p:spPr>
          <a:xfrm>
            <a:off x="1220074" y="644976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pic>
        <p:nvPicPr>
          <p:cNvPr id="4" name="图片 3">
            <a:extLst>
              <a:ext uri="{FF2B5EF4-FFF2-40B4-BE49-F238E27FC236}">
                <a16:creationId xmlns:a16="http://schemas.microsoft.com/office/drawing/2014/main" id="{E6C5034B-B3D5-59A1-4445-CD6C018C97E6}"/>
              </a:ext>
            </a:extLst>
          </p:cNvPr>
          <p:cNvPicPr>
            <a:picLocks noChangeAspect="1"/>
          </p:cNvPicPr>
          <p:nvPr/>
        </p:nvPicPr>
        <p:blipFill>
          <a:blip r:embed="rId3"/>
          <a:stretch>
            <a:fillRect/>
          </a:stretch>
        </p:blipFill>
        <p:spPr>
          <a:xfrm>
            <a:off x="5695058" y="1095201"/>
            <a:ext cx="5866356" cy="2418251"/>
          </a:xfrm>
          <a:prstGeom prst="rect">
            <a:avLst/>
          </a:prstGeom>
        </p:spPr>
      </p:pic>
      <p:pic>
        <p:nvPicPr>
          <p:cNvPr id="10" name="图片 9">
            <a:extLst>
              <a:ext uri="{FF2B5EF4-FFF2-40B4-BE49-F238E27FC236}">
                <a16:creationId xmlns:a16="http://schemas.microsoft.com/office/drawing/2014/main" id="{3AE1F4C9-A645-5F23-AA70-10B0A623D2DA}"/>
              </a:ext>
            </a:extLst>
          </p:cNvPr>
          <p:cNvPicPr>
            <a:picLocks noChangeAspect="1"/>
          </p:cNvPicPr>
          <p:nvPr/>
        </p:nvPicPr>
        <p:blipFill>
          <a:blip r:embed="rId4"/>
          <a:stretch>
            <a:fillRect/>
          </a:stretch>
        </p:blipFill>
        <p:spPr>
          <a:xfrm>
            <a:off x="508121" y="1653948"/>
            <a:ext cx="5103969" cy="2657494"/>
          </a:xfrm>
          <a:prstGeom prst="rect">
            <a:avLst/>
          </a:prstGeom>
        </p:spPr>
      </p:pic>
      <p:sp>
        <p:nvSpPr>
          <p:cNvPr id="11" name="文本框 10">
            <a:extLst>
              <a:ext uri="{FF2B5EF4-FFF2-40B4-BE49-F238E27FC236}">
                <a16:creationId xmlns:a16="http://schemas.microsoft.com/office/drawing/2014/main" id="{89D9218C-1656-2BDB-91ED-0A803AAEBDDE}"/>
              </a:ext>
            </a:extLst>
          </p:cNvPr>
          <p:cNvSpPr txBox="1"/>
          <p:nvPr/>
        </p:nvSpPr>
        <p:spPr>
          <a:xfrm>
            <a:off x="1088966" y="824749"/>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TDC</a:t>
            </a:r>
            <a:r>
              <a:rPr lang="zh-CN" altLang="en-US" sz="2000" dirty="0">
                <a:latin typeface="黑体" panose="02010609060101010101" pitchFamily="49" charset="-122"/>
                <a:ea typeface="黑体" panose="02010609060101010101" pitchFamily="49" charset="-122"/>
              </a:rPr>
              <a:t>芯片仿真结果</a:t>
            </a:r>
            <a:endParaRPr lang="en-US" altLang="zh-CN" sz="2000" dirty="0">
              <a:latin typeface="黑体" panose="02010609060101010101" pitchFamily="49" charset="-122"/>
              <a:ea typeface="黑体" panose="02010609060101010101" pitchFamily="49" charset="-122"/>
            </a:endParaRPr>
          </a:p>
        </p:txBody>
      </p:sp>
      <p:sp>
        <p:nvSpPr>
          <p:cNvPr id="18" name="文本框 17">
            <a:extLst>
              <a:ext uri="{FF2B5EF4-FFF2-40B4-BE49-F238E27FC236}">
                <a16:creationId xmlns:a16="http://schemas.microsoft.com/office/drawing/2014/main" id="{4FA28C63-E634-5524-798B-EB0EA0A8C0FD}"/>
              </a:ext>
            </a:extLst>
          </p:cNvPr>
          <p:cNvSpPr txBox="1"/>
          <p:nvPr/>
        </p:nvSpPr>
        <p:spPr>
          <a:xfrm>
            <a:off x="9478962" y="2299406"/>
            <a:ext cx="1295399" cy="253916"/>
          </a:xfrm>
          <a:prstGeom prst="rect">
            <a:avLst/>
          </a:prstGeom>
          <a:noFill/>
        </p:spPr>
        <p:txBody>
          <a:bodyPr wrap="square" rtlCol="0">
            <a:spAutoFit/>
          </a:bodyPr>
          <a:lstStyle/>
          <a:p>
            <a:r>
              <a:rPr lang="en-US" altLang="zh-CN" sz="1050" b="1" dirty="0">
                <a:highlight>
                  <a:srgbClr val="C0C0C0"/>
                </a:highlight>
              </a:rPr>
              <a:t>Buffer</a:t>
            </a:r>
            <a:r>
              <a:rPr lang="zh-CN" altLang="en-US" sz="1050" b="1" dirty="0">
                <a:highlight>
                  <a:srgbClr val="C0C0C0"/>
                </a:highlight>
              </a:rPr>
              <a:t>输出至片外</a:t>
            </a:r>
          </a:p>
        </p:txBody>
      </p:sp>
      <p:sp>
        <p:nvSpPr>
          <p:cNvPr id="19" name="文本框 18">
            <a:extLst>
              <a:ext uri="{FF2B5EF4-FFF2-40B4-BE49-F238E27FC236}">
                <a16:creationId xmlns:a16="http://schemas.microsoft.com/office/drawing/2014/main" id="{24A93B0A-7520-2BB6-71EB-8C2FE0D3CBAE}"/>
              </a:ext>
            </a:extLst>
          </p:cNvPr>
          <p:cNvSpPr txBox="1"/>
          <p:nvPr/>
        </p:nvSpPr>
        <p:spPr>
          <a:xfrm>
            <a:off x="9725025" y="3038475"/>
            <a:ext cx="1474943" cy="253916"/>
          </a:xfrm>
          <a:prstGeom prst="rect">
            <a:avLst/>
          </a:prstGeom>
          <a:noFill/>
        </p:spPr>
        <p:txBody>
          <a:bodyPr wrap="square" rtlCol="0">
            <a:spAutoFit/>
          </a:bodyPr>
          <a:lstStyle/>
          <a:p>
            <a:r>
              <a:rPr lang="zh-CN" altLang="en-US" sz="1050" b="1" dirty="0">
                <a:highlight>
                  <a:srgbClr val="C0C0C0"/>
                </a:highlight>
              </a:rPr>
              <a:t>数字提供的地址信息</a:t>
            </a:r>
          </a:p>
        </p:txBody>
      </p:sp>
      <p:sp>
        <p:nvSpPr>
          <p:cNvPr id="20" name="文本框 19">
            <a:extLst>
              <a:ext uri="{FF2B5EF4-FFF2-40B4-BE49-F238E27FC236}">
                <a16:creationId xmlns:a16="http://schemas.microsoft.com/office/drawing/2014/main" id="{AF806984-1CE4-E925-78D0-2B0B9A7C1C14}"/>
              </a:ext>
            </a:extLst>
          </p:cNvPr>
          <p:cNvSpPr txBox="1"/>
          <p:nvPr/>
        </p:nvSpPr>
        <p:spPr>
          <a:xfrm>
            <a:off x="9725024" y="2716366"/>
            <a:ext cx="1474943" cy="253916"/>
          </a:xfrm>
          <a:prstGeom prst="rect">
            <a:avLst/>
          </a:prstGeom>
          <a:noFill/>
        </p:spPr>
        <p:txBody>
          <a:bodyPr wrap="square" rtlCol="0">
            <a:spAutoFit/>
          </a:bodyPr>
          <a:lstStyle/>
          <a:p>
            <a:r>
              <a:rPr lang="zh-CN" altLang="en-US" sz="1050" b="1" dirty="0">
                <a:highlight>
                  <a:srgbClr val="C0C0C0"/>
                </a:highlight>
              </a:rPr>
              <a:t>数字提供的标志信息</a:t>
            </a:r>
          </a:p>
        </p:txBody>
      </p:sp>
      <p:sp>
        <p:nvSpPr>
          <p:cNvPr id="21" name="文本框 20">
            <a:extLst>
              <a:ext uri="{FF2B5EF4-FFF2-40B4-BE49-F238E27FC236}">
                <a16:creationId xmlns:a16="http://schemas.microsoft.com/office/drawing/2014/main" id="{FD4721D4-2EF9-7125-FBF3-99B0FF1B9F68}"/>
              </a:ext>
            </a:extLst>
          </p:cNvPr>
          <p:cNvSpPr txBox="1"/>
          <p:nvPr/>
        </p:nvSpPr>
        <p:spPr>
          <a:xfrm>
            <a:off x="8987552" y="2015886"/>
            <a:ext cx="1665208" cy="253916"/>
          </a:xfrm>
          <a:prstGeom prst="rect">
            <a:avLst/>
          </a:prstGeom>
          <a:noFill/>
        </p:spPr>
        <p:txBody>
          <a:bodyPr wrap="square" rtlCol="0">
            <a:spAutoFit/>
          </a:bodyPr>
          <a:lstStyle/>
          <a:p>
            <a:r>
              <a:rPr lang="zh-CN" altLang="en-US" sz="1050" b="1" dirty="0">
                <a:highlight>
                  <a:srgbClr val="C0C0C0"/>
                </a:highlight>
              </a:rPr>
              <a:t>锁定的延时单元输出结果</a:t>
            </a:r>
          </a:p>
        </p:txBody>
      </p:sp>
      <p:pic>
        <p:nvPicPr>
          <p:cNvPr id="22" name="图片 21">
            <a:extLst>
              <a:ext uri="{FF2B5EF4-FFF2-40B4-BE49-F238E27FC236}">
                <a16:creationId xmlns:a16="http://schemas.microsoft.com/office/drawing/2014/main" id="{A6FC6DF0-BD8D-691B-1B55-26CE209E923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891231" y="3803454"/>
            <a:ext cx="2627397" cy="2418251"/>
          </a:xfrm>
          <a:prstGeom prst="rect">
            <a:avLst/>
          </a:prstGeom>
        </p:spPr>
      </p:pic>
      <p:sp>
        <p:nvSpPr>
          <p:cNvPr id="23" name="矩形 22">
            <a:extLst>
              <a:ext uri="{FF2B5EF4-FFF2-40B4-BE49-F238E27FC236}">
                <a16:creationId xmlns:a16="http://schemas.microsoft.com/office/drawing/2014/main" id="{BFDBCB85-D940-6F62-9596-29887BF0F106}"/>
              </a:ext>
            </a:extLst>
          </p:cNvPr>
          <p:cNvSpPr/>
          <p:nvPr/>
        </p:nvSpPr>
        <p:spPr>
          <a:xfrm>
            <a:off x="8610600" y="4652013"/>
            <a:ext cx="3538673" cy="1289071"/>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TSMCBCD180</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工艺制造</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芯片大小：</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1380</a:t>
            </a:r>
            <a:r>
              <a:rPr lang="el-GR" altLang="zh-CN" kern="100" dirty="0">
                <a:latin typeface="Times New Roman" panose="02020603050405020304" pitchFamily="18" charset="0"/>
                <a:ea typeface="黑体" panose="02010609060101010101" pitchFamily="49" charset="-122"/>
                <a:cs typeface="Times New Roman" panose="02020603050405020304" pitchFamily="18" charset="0"/>
              </a:rPr>
              <a:t>μ</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m *1270</a:t>
            </a:r>
            <a:r>
              <a:rPr lang="el-GR" altLang="zh-CN" kern="100" dirty="0">
                <a:latin typeface="Times New Roman" panose="02020603050405020304" pitchFamily="18" charset="0"/>
                <a:ea typeface="黑体" panose="02010609060101010101" pitchFamily="49" charset="-122"/>
                <a:cs typeface="Times New Roman" panose="02020603050405020304" pitchFamily="18" charset="0"/>
              </a:rPr>
              <a:t>μ</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m</a:t>
            </a:r>
          </a:p>
          <a:p>
            <a:pPr marL="342900" indent="-342900">
              <a:lnSpc>
                <a:spcPct val="150000"/>
              </a:lnSpc>
              <a:buFont typeface="Wingdings" panose="05000000000000000000" pitchFamily="2" charset="2"/>
              <a:buChar char="Ø"/>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1484979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20074" y="644976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0DEE837A-6171-4926-8155-7B39257C2A64}"/>
              </a:ext>
            </a:extLst>
          </p:cNvPr>
          <p:cNvSpPr txBox="1"/>
          <p:nvPr/>
        </p:nvSpPr>
        <p:spPr>
          <a:xfrm>
            <a:off x="3709670" y="157289"/>
            <a:ext cx="431482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CN" altLang="en-US" sz="2800" b="1" dirty="0">
                <a:solidFill>
                  <a:prstClr val="black"/>
                </a:solidFill>
                <a:latin typeface="黑体" panose="02010609060101010101" pitchFamily="49" charset="-122"/>
                <a:ea typeface="黑体" panose="02010609060101010101" pitchFamily="49" charset="-122"/>
              </a:rPr>
              <a:t>五</a:t>
            </a: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、总结与展望</a:t>
            </a:r>
          </a:p>
        </p:txBody>
      </p: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17" name="文本框 16">
            <a:extLst>
              <a:ext uri="{FF2B5EF4-FFF2-40B4-BE49-F238E27FC236}">
                <a16:creationId xmlns:a16="http://schemas.microsoft.com/office/drawing/2014/main" id="{2A7FDDC2-EDCC-BD95-F323-185BF059BB38}"/>
              </a:ext>
            </a:extLst>
          </p:cNvPr>
          <p:cNvSpPr txBox="1"/>
          <p:nvPr/>
        </p:nvSpPr>
        <p:spPr>
          <a:xfrm>
            <a:off x="1134347" y="830338"/>
            <a:ext cx="9837578" cy="3652923"/>
          </a:xfrm>
          <a:prstGeom prst="rect">
            <a:avLst/>
          </a:prstGeom>
          <a:noFill/>
        </p:spPr>
        <p:txBody>
          <a:bodyPr wrap="square" rtlCol="0">
            <a:spAutoFit/>
          </a:bodyPr>
          <a:lstStyle/>
          <a:p>
            <a:pPr>
              <a:lnSpc>
                <a:spcPct val="200000"/>
              </a:lnSpc>
            </a:pPr>
            <a:endParaRPr lang="en-US" altLang="zh-CN" sz="2000" dirty="0">
              <a:effectLst/>
              <a:ea typeface="等线" panose="02010600030101010101" pitchFamily="2" charset="-122"/>
              <a:cs typeface="Times New Roman" panose="02020603050405020304" pitchFamily="18" charset="0"/>
            </a:endParaRPr>
          </a:p>
          <a:p>
            <a:pPr marL="342900" indent="-342900">
              <a:lnSpc>
                <a:spcPct val="200000"/>
              </a:lnSpc>
              <a:buFont typeface="Wingdings" panose="05000000000000000000" pitchFamily="2" charset="2"/>
              <a:buChar char="Ø"/>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提出一款基于延时链的</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芯片</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200000"/>
              </a:lnSpc>
              <a:buFont typeface="Wingdings" panose="05000000000000000000" pitchFamily="2" charset="2"/>
              <a:buChar char="Ø"/>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设计两款不同细计数结构</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200000"/>
              </a:lnSpc>
              <a:buFont typeface="Wingdings" panose="05000000000000000000" pitchFamily="2" charset="2"/>
              <a:buChar char="Ø"/>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实现了</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6</a:t>
            </a:r>
            <a:r>
              <a:rPr lang="en-US" altLang="zh-CN" sz="2000" kern="100">
                <a:latin typeface="Times New Roman" panose="02020603050405020304" pitchFamily="18" charset="0"/>
                <a:ea typeface="黑体" panose="02010609060101010101" pitchFamily="49" charset="-122"/>
                <a:cs typeface="Times New Roman" panose="02020603050405020304" pitchFamily="18" charset="0"/>
              </a:rPr>
              <a:t>ps</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时间分辨</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200000"/>
              </a:lnSpc>
              <a:buFont typeface="Wingdings" panose="05000000000000000000" pitchFamily="2" charset="2"/>
              <a:buChar char="Ø"/>
            </a:pP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新一版</a:t>
            </a:r>
            <a:r>
              <a:rPr lang="en-US" altLang="zh-CN" sz="2000"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sz="2000" kern="100" dirty="0">
                <a:latin typeface="Times New Roman" panose="02020603050405020304" pitchFamily="18" charset="0"/>
                <a:ea typeface="黑体" panose="02010609060101010101" pitchFamily="49" charset="-122"/>
                <a:cs typeface="Times New Roman" panose="02020603050405020304" pitchFamily="18" charset="0"/>
              </a:rPr>
              <a:t>芯片电子学测试环境搭建完成，即将展开测试</a:t>
            </a:r>
            <a:endParaRPr lang="en-US" altLang="zh-CN" sz="2000" kern="1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200000"/>
              </a:lnSpc>
            </a:pPr>
            <a:endParaRPr lang="zh-CN" altLang="en-US" sz="2000" dirty="0">
              <a:latin typeface="黑体" panose="02010609060101010101" pitchFamily="49" charset="-122"/>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0011365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descr="view.jpg"/>
          <p:cNvPicPr>
            <a:picLocks noChangeAspect="1"/>
          </p:cNvPicPr>
          <p:nvPr/>
        </p:nvPicPr>
        <p:blipFill>
          <a:blip r:embed="rId3" cstate="print"/>
          <a:srcRect l="77344" t="73958"/>
          <a:stretch>
            <a:fillRect/>
          </a:stretch>
        </p:blipFill>
        <p:spPr>
          <a:xfrm>
            <a:off x="10096500" y="5036367"/>
            <a:ext cx="2071670" cy="1785926"/>
          </a:xfrm>
          <a:prstGeom prst="rect">
            <a:avLst/>
          </a:prstGeom>
        </p:spPr>
      </p:pic>
      <p:pic>
        <p:nvPicPr>
          <p:cNvPr id="14" name="图片 13" descr="view.jpg"/>
          <p:cNvPicPr>
            <a:picLocks noChangeAspect="1"/>
          </p:cNvPicPr>
          <p:nvPr/>
        </p:nvPicPr>
        <p:blipFill>
          <a:blip r:embed="rId3" cstate="print"/>
          <a:srcRect l="88282" t="59375" b="27083"/>
          <a:stretch>
            <a:fillRect/>
          </a:stretch>
        </p:blipFill>
        <p:spPr>
          <a:xfrm>
            <a:off x="11082362" y="4162254"/>
            <a:ext cx="1071538" cy="928694"/>
          </a:xfrm>
          <a:prstGeom prst="rect">
            <a:avLst/>
          </a:prstGeom>
        </p:spPr>
      </p:pic>
      <p:pic>
        <p:nvPicPr>
          <p:cNvPr id="13" name="图片 12" descr="view.jpg"/>
          <p:cNvPicPr>
            <a:picLocks noChangeAspect="1"/>
          </p:cNvPicPr>
          <p:nvPr/>
        </p:nvPicPr>
        <p:blipFill rotWithShape="1">
          <a:blip r:embed="rId3" cstate="print"/>
          <a:srcRect l="64843" t="86459" r="22501"/>
          <a:stretch>
            <a:fillRect/>
          </a:stretch>
        </p:blipFill>
        <p:spPr>
          <a:xfrm>
            <a:off x="8939222" y="5929330"/>
            <a:ext cx="1157278" cy="928670"/>
          </a:xfrm>
          <a:prstGeom prst="rect">
            <a:avLst/>
          </a:prstGeom>
        </p:spPr>
      </p:pic>
      <p:sp>
        <p:nvSpPr>
          <p:cNvPr id="11" name="Rectangle 10"/>
          <p:cNvSpPr/>
          <p:nvPr/>
        </p:nvSpPr>
        <p:spPr>
          <a:xfrm>
            <a:off x="2628876" y="2099614"/>
            <a:ext cx="7128188" cy="828497"/>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zh-CN" altLang="en-US" sz="36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rPr>
              <a:t>感谢各位老师和同学的聆听</a:t>
            </a:r>
          </a:p>
        </p:txBody>
      </p:sp>
      <p:pic>
        <p:nvPicPr>
          <p:cNvPr id="9" name="图片 8" descr="1501021_130905092_2.jpg"/>
          <p:cNvPicPr>
            <a:picLocks noChangeAspect="1"/>
          </p:cNvPicPr>
          <p:nvPr/>
        </p:nvPicPr>
        <p:blipFill>
          <a:blip r:embed="rId4" cstate="print"/>
          <a:srcRect t="13832" b="17003"/>
          <a:stretch>
            <a:fillRect/>
          </a:stretch>
        </p:blipFill>
        <p:spPr>
          <a:xfrm>
            <a:off x="702313" y="1"/>
            <a:ext cx="4857752" cy="1138544"/>
          </a:xfrm>
          <a:prstGeom prst="rect">
            <a:avLst/>
          </a:prstGeom>
        </p:spPr>
      </p:pic>
      <p:pic>
        <p:nvPicPr>
          <p:cNvPr id="15" name="图片 14" descr="view.jpg"/>
          <p:cNvPicPr>
            <a:picLocks noChangeAspect="1"/>
          </p:cNvPicPr>
          <p:nvPr/>
        </p:nvPicPr>
        <p:blipFill>
          <a:blip r:embed="rId3" cstate="print"/>
          <a:srcRect r="18750" b="89584"/>
          <a:stretch>
            <a:fillRect/>
          </a:stretch>
        </p:blipFill>
        <p:spPr>
          <a:xfrm rot="16200000">
            <a:off x="-3083887" y="3071822"/>
            <a:ext cx="6858000" cy="714356"/>
          </a:xfrm>
          <a:prstGeom prst="rect">
            <a:avLst/>
          </a:prstGeom>
        </p:spPr>
      </p:pic>
      <p:sp>
        <p:nvSpPr>
          <p:cNvPr id="17" name="TextBox 16"/>
          <p:cNvSpPr txBox="1"/>
          <p:nvPr/>
        </p:nvSpPr>
        <p:spPr>
          <a:xfrm>
            <a:off x="99630" y="155870"/>
            <a:ext cx="490220" cy="2428868"/>
          </a:xfrm>
          <a:prstGeom prst="rect">
            <a:avLst/>
          </a:prstGeom>
          <a:noFill/>
        </p:spPr>
        <p:txBody>
          <a:bodyPr vert="eaVert"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0" i="0" u="none" strike="noStrike" kern="1200" cap="none" spc="0" normalizeH="0" baseline="0" noProof="0" dirty="0">
                <a:ln>
                  <a:noFill/>
                </a:ln>
                <a:solidFill>
                  <a:srgbClr val="437F8D"/>
                </a:solidFill>
                <a:effectLst/>
                <a:uLnTx/>
                <a:uFillTx/>
                <a:latin typeface="华文行楷" panose="02010800040101010101" pitchFamily="2" charset="-122"/>
                <a:ea typeface="华文行楷" panose="02010800040101010101" pitchFamily="2" charset="-122"/>
                <a:cs typeface="+mn-cs"/>
              </a:rPr>
              <a:t>忠诚博雅朴实刚毅</a:t>
            </a:r>
          </a:p>
        </p:txBody>
      </p:sp>
      <p:sp>
        <p:nvSpPr>
          <p:cNvPr id="5" name="矩形 4"/>
          <p:cNvSpPr/>
          <p:nvPr/>
        </p:nvSpPr>
        <p:spPr>
          <a:xfrm>
            <a:off x="5559425" y="52705"/>
            <a:ext cx="6452870" cy="613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C</a:t>
            </a:r>
          </a:p>
        </p:txBody>
      </p:sp>
      <p:sp>
        <p:nvSpPr>
          <p:cNvPr id="2" name="矩形 1"/>
          <p:cNvSpPr/>
          <p:nvPr/>
        </p:nvSpPr>
        <p:spPr>
          <a:xfrm>
            <a:off x="797560" y="6055995"/>
            <a:ext cx="8141335" cy="613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white"/>
                </a:solidFill>
                <a:effectLst/>
                <a:uLnTx/>
                <a:uFillTx/>
                <a:latin typeface="Calibri"/>
                <a:ea typeface="宋体" panose="02010600030101010101" pitchFamily="2" charset="-122"/>
                <a:cs typeface="+mn-cs"/>
              </a:rPr>
              <a:t>C</a:t>
            </a:r>
          </a:p>
        </p:txBody>
      </p:sp>
    </p:spTree>
    <p:extLst>
      <p:ext uri="{BB962C8B-B14F-4D97-AF65-F5344CB8AC3E}">
        <p14:creationId xmlns:p14="http://schemas.microsoft.com/office/powerpoint/2010/main" val="3691224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20074" y="624237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0DEE837A-6171-4926-8155-7B39257C2A64}"/>
              </a:ext>
            </a:extLst>
          </p:cNvPr>
          <p:cNvSpPr txBox="1"/>
          <p:nvPr/>
        </p:nvSpPr>
        <p:spPr>
          <a:xfrm>
            <a:off x="3709670" y="157289"/>
            <a:ext cx="431482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黑体" panose="02010609060101010101" pitchFamily="49" charset="-122"/>
                <a:ea typeface="黑体" panose="02010609060101010101" pitchFamily="49" charset="-122"/>
                <a:cs typeface="+mn-cs"/>
              </a:rPr>
              <a:t>主要内容</a:t>
            </a:r>
          </a:p>
        </p:txBody>
      </p: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1" name="TextBox 23">
            <a:extLst>
              <a:ext uri="{FF2B5EF4-FFF2-40B4-BE49-F238E27FC236}">
                <a16:creationId xmlns:a16="http://schemas.microsoft.com/office/drawing/2014/main" id="{C90BCE01-6177-4B39-38F2-93599B64A8BD}"/>
              </a:ext>
            </a:extLst>
          </p:cNvPr>
          <p:cNvSpPr txBox="1"/>
          <p:nvPr/>
        </p:nvSpPr>
        <p:spPr>
          <a:xfrm>
            <a:off x="4120632" y="1273827"/>
            <a:ext cx="344102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rPr>
              <a:t>研究背景及意义</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p:txBody>
      </p:sp>
      <p:sp>
        <p:nvSpPr>
          <p:cNvPr id="27" name="TextBox 17">
            <a:extLst>
              <a:ext uri="{FF2B5EF4-FFF2-40B4-BE49-F238E27FC236}">
                <a16:creationId xmlns:a16="http://schemas.microsoft.com/office/drawing/2014/main" id="{E671141C-8097-41F2-0C63-E742EA285740}"/>
              </a:ext>
            </a:extLst>
          </p:cNvPr>
          <p:cNvSpPr txBox="1"/>
          <p:nvPr/>
        </p:nvSpPr>
        <p:spPr>
          <a:xfrm>
            <a:off x="4124177" y="3374898"/>
            <a:ext cx="601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rPr>
              <a:t>版图设计与仿真</a:t>
            </a:r>
          </a:p>
        </p:txBody>
      </p:sp>
      <p:sp>
        <p:nvSpPr>
          <p:cNvPr id="29" name="TextBox 21">
            <a:extLst>
              <a:ext uri="{FF2B5EF4-FFF2-40B4-BE49-F238E27FC236}">
                <a16:creationId xmlns:a16="http://schemas.microsoft.com/office/drawing/2014/main" id="{A6CC78CB-E36C-34BB-F426-96C55597F026}"/>
              </a:ext>
            </a:extLst>
          </p:cNvPr>
          <p:cNvSpPr txBox="1"/>
          <p:nvPr/>
        </p:nvSpPr>
        <p:spPr>
          <a:xfrm>
            <a:off x="4120632" y="4044888"/>
            <a:ext cx="5721182" cy="523220"/>
          </a:xfrm>
          <a:prstGeom prst="rect">
            <a:avLst/>
          </a:prstGeom>
          <a:noFill/>
          <a:ln w="9525">
            <a:noFill/>
          </a:ln>
        </p:spPr>
        <p:txBody>
          <a:bodyPr wrap="square"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800" b="1" dirty="0">
                <a:solidFill>
                  <a:srgbClr val="171D25"/>
                </a:solidFill>
                <a:latin typeface="黑体" panose="02010609060101010101" pitchFamily="49" charset="-122"/>
                <a:ea typeface="黑体" panose="02010609060101010101" pitchFamily="49" charset="-122"/>
              </a:rPr>
              <a:t>总结与展望</a:t>
            </a:r>
            <a:endParaRPr kumimoji="0" lang="zh-CN" altLang="en-US"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p:txBody>
      </p:sp>
      <p:sp>
        <p:nvSpPr>
          <p:cNvPr id="30" name="矩形 29">
            <a:extLst>
              <a:ext uri="{FF2B5EF4-FFF2-40B4-BE49-F238E27FC236}">
                <a16:creationId xmlns:a16="http://schemas.microsoft.com/office/drawing/2014/main" id="{DDA654DC-337A-6700-FAAD-D078738792E9}"/>
              </a:ext>
            </a:extLst>
          </p:cNvPr>
          <p:cNvSpPr/>
          <p:nvPr/>
        </p:nvSpPr>
        <p:spPr>
          <a:xfrm>
            <a:off x="3619536" y="1379662"/>
            <a:ext cx="413714" cy="360904"/>
          </a:xfrm>
          <a:prstGeom prst="rect">
            <a:avLst/>
          </a:prstGeom>
          <a:solidFill>
            <a:srgbClr val="FFFFFF"/>
          </a:solidFill>
          <a:ln w="25400" cap="flat" cmpd="sng" algn="ctr">
            <a:solidFill>
              <a:srgbClr val="A6A6A6"/>
            </a:solidFill>
            <a:prstDash val="solid"/>
          </a:ln>
          <a:effectLst/>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US" altLang="zh-CN" sz="3200" b="1" i="0" u="none" strike="noStrike" kern="0" cap="none" spc="0" normalizeH="0" baseline="0" noProof="1">
                <a:ln>
                  <a:noFill/>
                </a:ln>
                <a:solidFill>
                  <a:srgbClr val="5B9BD5"/>
                </a:solidFill>
                <a:effectLst>
                  <a:outerShdw blurRad="38100" dist="25400" dir="5400000" algn="ctr" rotWithShape="0">
                    <a:srgbClr val="6E747A">
                      <a:alpha val="43000"/>
                    </a:srgbClr>
                  </a:outerShdw>
                </a:effectLst>
                <a:uLnTx/>
                <a:uFillTx/>
                <a:latin typeface="Times New Roman" panose="02020603050405020304" pitchFamily="18" charset="0"/>
                <a:ea typeface="华文新魏" panose="02010800040101010101" charset="-122"/>
                <a:cs typeface="+mn-cs"/>
              </a:rPr>
              <a:t>1</a:t>
            </a:r>
          </a:p>
        </p:txBody>
      </p:sp>
      <p:sp>
        <p:nvSpPr>
          <p:cNvPr id="31" name="矩形 30">
            <a:extLst>
              <a:ext uri="{FF2B5EF4-FFF2-40B4-BE49-F238E27FC236}">
                <a16:creationId xmlns:a16="http://schemas.microsoft.com/office/drawing/2014/main" id="{72D2794F-EE43-E877-52B6-4307C41DE988}"/>
              </a:ext>
            </a:extLst>
          </p:cNvPr>
          <p:cNvSpPr/>
          <p:nvPr/>
        </p:nvSpPr>
        <p:spPr>
          <a:xfrm>
            <a:off x="3619536" y="2069075"/>
            <a:ext cx="413714" cy="360904"/>
          </a:xfrm>
          <a:prstGeom prst="rect">
            <a:avLst/>
          </a:prstGeom>
          <a:solidFill>
            <a:srgbClr val="FFFFFF"/>
          </a:solidFill>
          <a:ln w="25400" cap="flat" cmpd="sng" algn="ctr">
            <a:solidFill>
              <a:srgbClr val="A6A6A6"/>
            </a:solidFill>
            <a:prstDash val="solid"/>
          </a:ln>
          <a:effectLst/>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1">
                <a:ln>
                  <a:noFill/>
                </a:ln>
                <a:solidFill>
                  <a:srgbClr val="5B9BD5"/>
                </a:solidFill>
                <a:effectLst>
                  <a:outerShdw blurRad="38100" dist="25400" dir="5400000" algn="ctr" rotWithShape="0">
                    <a:srgbClr val="6E747A">
                      <a:alpha val="43000"/>
                    </a:srgbClr>
                  </a:outerShdw>
                </a:effectLst>
                <a:uLnTx/>
                <a:uFillTx/>
                <a:latin typeface="Times New Roman" panose="02020603050405020304" pitchFamily="18" charset="0"/>
                <a:ea typeface="华文新魏" panose="02010800040101010101" charset="-122"/>
                <a:cs typeface="+mn-cs"/>
              </a:rPr>
              <a:t>2</a:t>
            </a:r>
          </a:p>
        </p:txBody>
      </p:sp>
      <p:sp>
        <p:nvSpPr>
          <p:cNvPr id="32" name="矩形 31">
            <a:extLst>
              <a:ext uri="{FF2B5EF4-FFF2-40B4-BE49-F238E27FC236}">
                <a16:creationId xmlns:a16="http://schemas.microsoft.com/office/drawing/2014/main" id="{26DF197F-7814-FF94-DC45-9C78478DC8FF}"/>
              </a:ext>
            </a:extLst>
          </p:cNvPr>
          <p:cNvSpPr/>
          <p:nvPr/>
        </p:nvSpPr>
        <p:spPr>
          <a:xfrm>
            <a:off x="3619536" y="2790651"/>
            <a:ext cx="413714" cy="360904"/>
          </a:xfrm>
          <a:prstGeom prst="rect">
            <a:avLst/>
          </a:prstGeom>
          <a:solidFill>
            <a:srgbClr val="FFFFFF"/>
          </a:solidFill>
          <a:ln w="25400" cap="flat" cmpd="sng" algn="ctr">
            <a:solidFill>
              <a:srgbClr val="A6A6A6"/>
            </a:solidFill>
            <a:prstDash val="solid"/>
          </a:ln>
          <a:effectLst/>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1">
                <a:ln>
                  <a:noFill/>
                </a:ln>
                <a:solidFill>
                  <a:srgbClr val="5B9BD5"/>
                </a:solidFill>
                <a:effectLst>
                  <a:outerShdw blurRad="38100" dist="25400" dir="5400000" algn="ctr" rotWithShape="0">
                    <a:srgbClr val="6E747A">
                      <a:alpha val="43000"/>
                    </a:srgbClr>
                  </a:outerShdw>
                </a:effectLst>
                <a:uLnTx/>
                <a:uFillTx/>
                <a:latin typeface="Times New Roman" panose="02020603050405020304" pitchFamily="18" charset="0"/>
                <a:ea typeface="华文新魏" panose="02010800040101010101" charset="-122"/>
                <a:cs typeface="+mn-cs"/>
              </a:rPr>
              <a:t>3</a:t>
            </a:r>
          </a:p>
        </p:txBody>
      </p:sp>
      <p:sp>
        <p:nvSpPr>
          <p:cNvPr id="33" name="矩形 32">
            <a:extLst>
              <a:ext uri="{FF2B5EF4-FFF2-40B4-BE49-F238E27FC236}">
                <a16:creationId xmlns:a16="http://schemas.microsoft.com/office/drawing/2014/main" id="{EC4569D2-9CE1-6CCB-27F0-4D6578EB6521}"/>
              </a:ext>
            </a:extLst>
          </p:cNvPr>
          <p:cNvSpPr/>
          <p:nvPr/>
        </p:nvSpPr>
        <p:spPr>
          <a:xfrm>
            <a:off x="3619536" y="3480064"/>
            <a:ext cx="413714" cy="360904"/>
          </a:xfrm>
          <a:prstGeom prst="rect">
            <a:avLst/>
          </a:prstGeom>
          <a:solidFill>
            <a:srgbClr val="FFFFFF"/>
          </a:solidFill>
          <a:ln w="25400" cap="flat" cmpd="sng" algn="ctr">
            <a:solidFill>
              <a:srgbClr val="A6A6A6"/>
            </a:solidFill>
            <a:prstDash val="solid"/>
          </a:ln>
          <a:effectLst/>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3200" b="1" i="0" u="none" strike="noStrike" kern="0" cap="none" spc="0" normalizeH="0" baseline="0" noProof="1">
                <a:ln>
                  <a:noFill/>
                </a:ln>
                <a:solidFill>
                  <a:srgbClr val="5B9BD5"/>
                </a:solidFill>
                <a:effectLst>
                  <a:outerShdw blurRad="38100" dist="25400" dir="5400000" algn="ctr" rotWithShape="0">
                    <a:srgbClr val="6E747A">
                      <a:alpha val="43000"/>
                    </a:srgbClr>
                  </a:outerShdw>
                </a:effectLst>
                <a:uLnTx/>
                <a:uFillTx/>
                <a:latin typeface="Times New Roman" panose="02020603050405020304" pitchFamily="18" charset="0"/>
                <a:ea typeface="华文新魏" panose="02010800040101010101" charset="-122"/>
                <a:cs typeface="+mn-cs"/>
              </a:rPr>
              <a:t>4</a:t>
            </a:r>
          </a:p>
        </p:txBody>
      </p:sp>
      <p:sp>
        <p:nvSpPr>
          <p:cNvPr id="35" name="矩形 34">
            <a:extLst>
              <a:ext uri="{FF2B5EF4-FFF2-40B4-BE49-F238E27FC236}">
                <a16:creationId xmlns:a16="http://schemas.microsoft.com/office/drawing/2014/main" id="{8E6A1905-904E-866A-9107-D9D7C0CAF22C}"/>
              </a:ext>
            </a:extLst>
          </p:cNvPr>
          <p:cNvSpPr/>
          <p:nvPr/>
        </p:nvSpPr>
        <p:spPr>
          <a:xfrm>
            <a:off x="3619536" y="4195659"/>
            <a:ext cx="413714" cy="360904"/>
          </a:xfrm>
          <a:prstGeom prst="rect">
            <a:avLst/>
          </a:prstGeom>
          <a:solidFill>
            <a:srgbClr val="FFFFFF"/>
          </a:solidFill>
          <a:ln w="25400" cap="flat" cmpd="sng" algn="ctr">
            <a:solidFill>
              <a:srgbClr val="A6A6A6"/>
            </a:solidFill>
            <a:prstDash val="solid"/>
          </a:ln>
          <a:effectLst/>
        </p:spPr>
        <p:txBody>
          <a:bodyPr anchor="ctr">
            <a:scene3d>
              <a:camera prst="orthographicFront"/>
              <a:lightRig rig="threePt" dir="t"/>
            </a:scene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altLang="zh-CN" sz="3200" b="1" kern="0" noProof="1">
                <a:solidFill>
                  <a:srgbClr val="5B9BD5"/>
                </a:solidFill>
                <a:effectLst>
                  <a:outerShdw blurRad="38100" dist="25400" dir="5400000" algn="ctr" rotWithShape="0">
                    <a:srgbClr val="6E747A">
                      <a:alpha val="43000"/>
                    </a:srgbClr>
                  </a:outerShdw>
                </a:effectLst>
                <a:latin typeface="Times New Roman" panose="02020603050405020304" pitchFamily="18" charset="0"/>
                <a:ea typeface="华文新魏" panose="02010800040101010101" charset="-122"/>
              </a:rPr>
              <a:t>5</a:t>
            </a:r>
            <a:endParaRPr kumimoji="0" lang="en-US" altLang="zh-CN" sz="3200" b="1" i="0" u="none" strike="noStrike" kern="0" cap="none" spc="0" normalizeH="0" baseline="0" noProof="1">
              <a:ln>
                <a:noFill/>
              </a:ln>
              <a:solidFill>
                <a:srgbClr val="5B9BD5"/>
              </a:solidFill>
              <a:effectLst>
                <a:outerShdw blurRad="38100" dist="25400" dir="5400000" algn="ctr" rotWithShape="0">
                  <a:srgbClr val="6E747A">
                    <a:alpha val="43000"/>
                  </a:srgbClr>
                </a:outerShdw>
              </a:effectLst>
              <a:uLnTx/>
              <a:uFillTx/>
              <a:latin typeface="Times New Roman" panose="02020603050405020304" pitchFamily="18" charset="0"/>
              <a:ea typeface="华文新魏" panose="02010800040101010101" charset="-122"/>
              <a:cs typeface="+mn-cs"/>
            </a:endParaRPr>
          </a:p>
        </p:txBody>
      </p:sp>
      <p:sp>
        <p:nvSpPr>
          <p:cNvPr id="36" name="TextBox 23">
            <a:extLst>
              <a:ext uri="{FF2B5EF4-FFF2-40B4-BE49-F238E27FC236}">
                <a16:creationId xmlns:a16="http://schemas.microsoft.com/office/drawing/2014/main" id="{206E2D80-54A8-7939-F51A-6B3BAF29E2F1}"/>
              </a:ext>
            </a:extLst>
          </p:cNvPr>
          <p:cNvSpPr txBox="1"/>
          <p:nvPr/>
        </p:nvSpPr>
        <p:spPr>
          <a:xfrm>
            <a:off x="4146568" y="1993817"/>
            <a:ext cx="534841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rPr>
              <a:t>TDC</a:t>
            </a:r>
            <a:r>
              <a:rPr lang="zh-CN" altLang="en-US" sz="2800" b="1" dirty="0">
                <a:solidFill>
                  <a:srgbClr val="171D25"/>
                </a:solidFill>
                <a:latin typeface="黑体" panose="02010609060101010101" pitchFamily="49" charset="-122"/>
                <a:ea typeface="黑体" panose="02010609060101010101" pitchFamily="49" charset="-122"/>
              </a:rPr>
              <a:t>芯片原理</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p:txBody>
      </p:sp>
      <p:sp>
        <p:nvSpPr>
          <p:cNvPr id="3" name="TextBox 17">
            <a:extLst>
              <a:ext uri="{FF2B5EF4-FFF2-40B4-BE49-F238E27FC236}">
                <a16:creationId xmlns:a16="http://schemas.microsoft.com/office/drawing/2014/main" id="{CCB18888-D5F4-9B70-9B58-C1C859916754}"/>
              </a:ext>
            </a:extLst>
          </p:cNvPr>
          <p:cNvSpPr txBox="1"/>
          <p:nvPr/>
        </p:nvSpPr>
        <p:spPr>
          <a:xfrm>
            <a:off x="4075294" y="2709493"/>
            <a:ext cx="601310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zh-CN" altLang="en-US"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p:txBody>
      </p:sp>
    </p:spTree>
    <p:extLst>
      <p:ext uri="{BB962C8B-B14F-4D97-AF65-F5344CB8AC3E}">
        <p14:creationId xmlns:p14="http://schemas.microsoft.com/office/powerpoint/2010/main" val="3111966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20074" y="644976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0DEE837A-6171-4926-8155-7B39257C2A64}"/>
              </a:ext>
            </a:extLst>
          </p:cNvPr>
          <p:cNvSpPr txBox="1"/>
          <p:nvPr/>
        </p:nvSpPr>
        <p:spPr>
          <a:xfrm>
            <a:off x="3709670" y="157289"/>
            <a:ext cx="431482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一、研究背景及意义</a:t>
            </a:r>
          </a:p>
        </p:txBody>
      </p: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4" name="文本框 3">
            <a:extLst>
              <a:ext uri="{FF2B5EF4-FFF2-40B4-BE49-F238E27FC236}">
                <a16:creationId xmlns:a16="http://schemas.microsoft.com/office/drawing/2014/main" id="{B30F3152-7A09-DAAD-789E-2D0C38D968D4}"/>
              </a:ext>
            </a:extLst>
          </p:cNvPr>
          <p:cNvSpPr txBox="1"/>
          <p:nvPr/>
        </p:nvSpPr>
        <p:spPr>
          <a:xfrm>
            <a:off x="701095" y="1076884"/>
            <a:ext cx="10445609" cy="3280193"/>
          </a:xfrm>
          <a:prstGeom prst="rect">
            <a:avLst/>
          </a:prstGeom>
          <a:noFill/>
        </p:spPr>
        <p:txBody>
          <a:bodyPr wrap="square" rtlCol="0">
            <a:spAutoFit/>
          </a:bodyPr>
          <a:lstStyle/>
          <a:p>
            <a:pPr marL="342900" indent="-342900" algn="just">
              <a:lnSpc>
                <a:spcPct val="150000"/>
              </a:lnSpc>
              <a:buFont typeface="Wingdings" panose="05000000000000000000" pitchFamily="2" charset="2"/>
              <a:buChar char="Ø"/>
            </a:pPr>
            <a:endParaRPr lang="en-US" altLang="zh-CN" dirty="0">
              <a:effectLst/>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25000"/>
              </a:lnSpc>
              <a:buFont typeface="Wingdings" panose="05000000000000000000" pitchFamily="2" charset="2"/>
              <a:buChar char="Ø"/>
            </a:pPr>
            <a:r>
              <a:rPr lang="zh-CN" altLang="en-US" dirty="0">
                <a:latin typeface="Times New Roman" panose="02020603050405020304" pitchFamily="18" charset="0"/>
                <a:ea typeface="黑体" panose="02010609060101010101" pitchFamily="49" charset="-122"/>
                <a:cs typeface="Times New Roman" panose="02020603050405020304" pitchFamily="18" charset="0"/>
              </a:rPr>
              <a:t>时间数字转换器（</a:t>
            </a:r>
            <a:r>
              <a:rPr lang="en-US" altLang="zh-CN"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）是一个高精度达到皮秒级的时间间隔测量单元</a:t>
            </a:r>
            <a:r>
              <a:rPr lang="en-US" altLang="zh-CN" dirty="0">
                <a:latin typeface="Times New Roman" panose="02020603050405020304" pitchFamily="18" charset="0"/>
                <a:ea typeface="黑体" panose="02010609060101010101" pitchFamily="49" charset="-122"/>
                <a:cs typeface="Times New Roman" panose="02020603050405020304" pitchFamily="18" charset="0"/>
              </a:rPr>
              <a:t>. </a:t>
            </a:r>
            <a:r>
              <a:rPr lang="zh-CN" altLang="en-US" dirty="0">
                <a:latin typeface="Times New Roman" panose="02020603050405020304" pitchFamily="18" charset="0"/>
                <a:ea typeface="黑体" panose="02010609060101010101" pitchFamily="49" charset="-122"/>
                <a:cs typeface="Times New Roman" panose="02020603050405020304" pitchFamily="18" charset="0"/>
              </a:rPr>
              <a:t>测量原理是基于通过逻辑门的延迟时间。尽管它对于温度和电压变化很敏感</a:t>
            </a:r>
            <a:r>
              <a:rPr lang="en-US" altLang="zh-CN" dirty="0">
                <a:latin typeface="Times New Roman" panose="02020603050405020304" pitchFamily="18" charset="0"/>
                <a:ea typeface="黑体" panose="02010609060101010101" pitchFamily="49" charset="-122"/>
                <a:cs typeface="Times New Roman" panose="02020603050405020304" pitchFamily="18" charset="0"/>
              </a:rPr>
              <a:t>,</a:t>
            </a:r>
            <a:r>
              <a:rPr lang="zh-CN" altLang="en-US" dirty="0">
                <a:latin typeface="Times New Roman" panose="02020603050405020304" pitchFamily="18" charset="0"/>
                <a:ea typeface="黑体" panose="02010609060101010101" pitchFamily="49" charset="-122"/>
                <a:cs typeface="Times New Roman" panose="02020603050405020304" pitchFamily="18" charset="0"/>
              </a:rPr>
              <a:t>但是通过适当的控制和校准方法可以将通过逻辑门的延迟作为高精度时间间隔测量的基准。</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25000"/>
              </a:lnSpc>
              <a:buFont typeface="Wingdings" panose="05000000000000000000" pitchFamily="2" charset="2"/>
              <a:buChar char="Ø"/>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25000"/>
              </a:lnSpc>
              <a:buFont typeface="Wingdings" panose="05000000000000000000" pitchFamily="2" charset="2"/>
              <a:buChar char="Ø"/>
            </a:pPr>
            <a:r>
              <a:rPr lang="en-US" altLang="zh-CN"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dirty="0">
                <a:latin typeface="Times New Roman" panose="02020603050405020304" pitchFamily="18" charset="0"/>
                <a:ea typeface="黑体" panose="02010609060101010101" pitchFamily="49" charset="-122"/>
                <a:cs typeface="Times New Roman" panose="02020603050405020304" pitchFamily="18" charset="0"/>
              </a:rPr>
              <a:t>结构通常具有高分辨率、高线性度和低面积要求，通常在对面积敏感的应用中实现，例如在像素阵列芯片、高能物理实验、雷达、激光和声纳测距、通信测量等高精度测试领</a:t>
            </a: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25000"/>
              </a:lnSpc>
              <a:buFont typeface="Wingdings" panose="05000000000000000000" pitchFamily="2" charset="2"/>
              <a:buChar char="Ø"/>
            </a:pPr>
            <a:endParaRPr lang="en-US" altLang="zh-CN"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25000"/>
              </a:lnSpc>
              <a:buFont typeface="Arial" panose="020B0604020202020204" pitchFamily="34" charset="0"/>
              <a:buChar char="•"/>
            </a:pPr>
            <a:endParaRPr lang="zh-CN" altLang="en-US" sz="20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62504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20074" y="644976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5" name="TextBox 10">
            <a:extLst>
              <a:ext uri="{FF2B5EF4-FFF2-40B4-BE49-F238E27FC236}">
                <a16:creationId xmlns:a16="http://schemas.microsoft.com/office/drawing/2014/main" id="{0DEE837A-6171-4926-8155-7B39257C2A64}"/>
              </a:ext>
            </a:extLst>
          </p:cNvPr>
          <p:cNvSpPr txBox="1"/>
          <p:nvPr/>
        </p:nvSpPr>
        <p:spPr>
          <a:xfrm>
            <a:off x="3709670" y="157289"/>
            <a:ext cx="4314825" cy="5219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二、</a:t>
            </a:r>
            <a:r>
              <a:rPr lang="en-US" altLang="zh-CN" sz="2800" b="1" dirty="0">
                <a:solidFill>
                  <a:prstClr val="black"/>
                </a:solidFill>
                <a:latin typeface="黑体" panose="02010609060101010101" pitchFamily="49" charset="-122"/>
                <a:ea typeface="黑体" panose="02010609060101010101" pitchFamily="49" charset="-122"/>
              </a:rPr>
              <a:t>TDC</a:t>
            </a:r>
            <a:r>
              <a:rPr lang="zh-CN" altLang="en-US" sz="2800" b="1" dirty="0">
                <a:solidFill>
                  <a:prstClr val="black"/>
                </a:solidFill>
                <a:latin typeface="黑体" panose="02010609060101010101" pitchFamily="49" charset="-122"/>
                <a:ea typeface="黑体" panose="02010609060101010101" pitchFamily="49" charset="-122"/>
              </a:rPr>
              <a:t>芯片原理</a:t>
            </a: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pic>
        <p:nvPicPr>
          <p:cNvPr id="13" name="图片 12">
            <a:extLst>
              <a:ext uri="{FF2B5EF4-FFF2-40B4-BE49-F238E27FC236}">
                <a16:creationId xmlns:a16="http://schemas.microsoft.com/office/drawing/2014/main" id="{9B723D58-C437-57FD-5DBB-6E313DEFF868}"/>
              </a:ext>
            </a:extLst>
          </p:cNvPr>
          <p:cNvPicPr>
            <a:picLocks noChangeAspect="1"/>
          </p:cNvPicPr>
          <p:nvPr/>
        </p:nvPicPr>
        <p:blipFill>
          <a:blip r:embed="rId3"/>
          <a:stretch>
            <a:fillRect/>
          </a:stretch>
        </p:blipFill>
        <p:spPr>
          <a:xfrm>
            <a:off x="1220074" y="794590"/>
            <a:ext cx="4672633" cy="2463130"/>
          </a:xfrm>
          <a:prstGeom prst="rect">
            <a:avLst/>
          </a:prstGeom>
        </p:spPr>
      </p:pic>
      <p:pic>
        <p:nvPicPr>
          <p:cNvPr id="15" name="图片 14">
            <a:extLst>
              <a:ext uri="{FF2B5EF4-FFF2-40B4-BE49-F238E27FC236}">
                <a16:creationId xmlns:a16="http://schemas.microsoft.com/office/drawing/2014/main" id="{761F384E-C30A-6CB0-79E2-0D220FBA3F8F}"/>
              </a:ext>
            </a:extLst>
          </p:cNvPr>
          <p:cNvPicPr>
            <a:picLocks noChangeAspect="1"/>
          </p:cNvPicPr>
          <p:nvPr/>
        </p:nvPicPr>
        <p:blipFill>
          <a:blip r:embed="rId4"/>
          <a:stretch>
            <a:fillRect/>
          </a:stretch>
        </p:blipFill>
        <p:spPr>
          <a:xfrm>
            <a:off x="6019332" y="1193068"/>
            <a:ext cx="4648091" cy="1766950"/>
          </a:xfrm>
          <a:prstGeom prst="rect">
            <a:avLst/>
          </a:prstGeom>
        </p:spPr>
      </p:pic>
      <p:sp>
        <p:nvSpPr>
          <p:cNvPr id="17" name="文本框 16">
            <a:extLst>
              <a:ext uri="{FF2B5EF4-FFF2-40B4-BE49-F238E27FC236}">
                <a16:creationId xmlns:a16="http://schemas.microsoft.com/office/drawing/2014/main" id="{DCCE2CBA-8544-E154-9129-FE43DF64FEE0}"/>
              </a:ext>
            </a:extLst>
          </p:cNvPr>
          <p:cNvSpPr txBox="1"/>
          <p:nvPr/>
        </p:nvSpPr>
        <p:spPr>
          <a:xfrm>
            <a:off x="7557099" y="3187780"/>
            <a:ext cx="1901910" cy="369332"/>
          </a:xfrm>
          <a:prstGeom prst="rect">
            <a:avLst/>
          </a:prstGeom>
          <a:noFill/>
        </p:spPr>
        <p:txBody>
          <a:bodyPr wrap="square" rtlCol="0">
            <a:spAutoFit/>
          </a:bodyPr>
          <a:lstStyle/>
          <a:p>
            <a:r>
              <a:rPr lang="zh-CN" altLang="en-US" dirty="0"/>
              <a:t>细计数实现电路</a:t>
            </a:r>
          </a:p>
        </p:txBody>
      </p:sp>
      <p:sp>
        <p:nvSpPr>
          <p:cNvPr id="18" name="文本框 17">
            <a:extLst>
              <a:ext uri="{FF2B5EF4-FFF2-40B4-BE49-F238E27FC236}">
                <a16:creationId xmlns:a16="http://schemas.microsoft.com/office/drawing/2014/main" id="{07E040DC-FE05-8B53-9400-B3F8D3622D85}"/>
              </a:ext>
            </a:extLst>
          </p:cNvPr>
          <p:cNvSpPr txBox="1"/>
          <p:nvPr/>
        </p:nvSpPr>
        <p:spPr>
          <a:xfrm>
            <a:off x="2451170" y="3199445"/>
            <a:ext cx="2846352" cy="369332"/>
          </a:xfrm>
          <a:prstGeom prst="rect">
            <a:avLst/>
          </a:prstGeom>
          <a:noFill/>
        </p:spPr>
        <p:txBody>
          <a:bodyPr wrap="square" rtlCol="0">
            <a:spAutoFit/>
          </a:bodyPr>
          <a:lstStyle/>
          <a:p>
            <a:r>
              <a:rPr lang="zh-CN" altLang="en-US" dirty="0"/>
              <a:t>经典粗细结合</a:t>
            </a:r>
            <a:r>
              <a:rPr lang="en-US" altLang="zh-CN" dirty="0"/>
              <a:t>TDC</a:t>
            </a:r>
            <a:r>
              <a:rPr lang="zh-CN" altLang="en-US" dirty="0"/>
              <a:t>时序图</a:t>
            </a:r>
          </a:p>
        </p:txBody>
      </p:sp>
      <p:sp>
        <p:nvSpPr>
          <p:cNvPr id="20" name="矩形 19">
            <a:extLst>
              <a:ext uri="{FF2B5EF4-FFF2-40B4-BE49-F238E27FC236}">
                <a16:creationId xmlns:a16="http://schemas.microsoft.com/office/drawing/2014/main" id="{F26CCAF7-5174-A12C-999B-B1FB47D4EDFA}"/>
              </a:ext>
            </a:extLst>
          </p:cNvPr>
          <p:cNvSpPr/>
          <p:nvPr/>
        </p:nvSpPr>
        <p:spPr>
          <a:xfrm>
            <a:off x="6120707" y="3960363"/>
            <a:ext cx="4979786" cy="1704569"/>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HIT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信号经过由相同延时单元构成的延时链</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寄存器输出温度计码</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zh-CN" altLang="en-US" kern="1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22" name="图片 21">
            <a:extLst>
              <a:ext uri="{FF2B5EF4-FFF2-40B4-BE49-F238E27FC236}">
                <a16:creationId xmlns:a16="http://schemas.microsoft.com/office/drawing/2014/main" id="{314B9DF2-C5B5-5B7C-F4CC-12431074C39B}"/>
              </a:ext>
            </a:extLst>
          </p:cNvPr>
          <p:cNvPicPr>
            <a:picLocks noChangeAspect="1"/>
          </p:cNvPicPr>
          <p:nvPr/>
        </p:nvPicPr>
        <p:blipFill>
          <a:blip r:embed="rId5"/>
          <a:stretch>
            <a:fillRect/>
          </a:stretch>
        </p:blipFill>
        <p:spPr>
          <a:xfrm>
            <a:off x="1363009" y="4353608"/>
            <a:ext cx="3934513" cy="900000"/>
          </a:xfrm>
          <a:prstGeom prst="rect">
            <a:avLst/>
          </a:prstGeom>
        </p:spPr>
      </p:pic>
    </p:spTree>
    <p:extLst>
      <p:ext uri="{BB962C8B-B14F-4D97-AF65-F5344CB8AC3E}">
        <p14:creationId xmlns:p14="http://schemas.microsoft.com/office/powerpoint/2010/main" val="739511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20074" y="644976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29" name="TextBox 10">
            <a:extLst>
              <a:ext uri="{FF2B5EF4-FFF2-40B4-BE49-F238E27FC236}">
                <a16:creationId xmlns:a16="http://schemas.microsoft.com/office/drawing/2014/main" id="{B710F46C-548E-BEFD-1CA6-C613780C9C1E}"/>
              </a:ext>
            </a:extLst>
          </p:cNvPr>
          <p:cNvSpPr txBox="1"/>
          <p:nvPr/>
        </p:nvSpPr>
        <p:spPr>
          <a:xfrm>
            <a:off x="2237117" y="128121"/>
            <a:ext cx="7151426" cy="954107"/>
          </a:xfrm>
          <a:prstGeom prst="rect">
            <a:avLst/>
          </a:prstGeom>
          <a:noFill/>
        </p:spPr>
        <p:txBody>
          <a:bodyPr wrap="square" rtlCol="0">
            <a:spAutoFit/>
          </a:bodyPr>
          <a:lstStyle/>
          <a:p>
            <a:pPr algn="ctr">
              <a:defRPr/>
            </a:pPr>
            <a:r>
              <a:rPr lang="zh-CN" altLang="en-US" sz="2800" b="1" dirty="0">
                <a:solidFill>
                  <a:prstClr val="black"/>
                </a:solidFill>
                <a:latin typeface="黑体" panose="02010609060101010101" pitchFamily="49" charset="-122"/>
                <a:ea typeface="黑体" panose="02010609060101010101" pitchFamily="49" charset="-122"/>
              </a:rPr>
              <a:t>三</a:t>
            </a: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4" name="文本框 3">
            <a:extLst>
              <a:ext uri="{FF2B5EF4-FFF2-40B4-BE49-F238E27FC236}">
                <a16:creationId xmlns:a16="http://schemas.microsoft.com/office/drawing/2014/main" id="{900A39D6-989E-E380-9C9C-3B1812023D34}"/>
              </a:ext>
            </a:extLst>
          </p:cNvPr>
          <p:cNvSpPr txBox="1"/>
          <p:nvPr/>
        </p:nvSpPr>
        <p:spPr>
          <a:xfrm>
            <a:off x="1054461" y="854611"/>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TDC</a:t>
            </a:r>
            <a:r>
              <a:rPr lang="zh-CN" altLang="en-US" sz="2000" dirty="0">
                <a:latin typeface="黑体" panose="02010609060101010101" pitchFamily="49" charset="-122"/>
                <a:ea typeface="黑体" panose="02010609060101010101" pitchFamily="49" charset="-122"/>
              </a:rPr>
              <a:t>芯片整体设计</a:t>
            </a:r>
            <a:endParaRPr lang="en-US" altLang="zh-CN" sz="2000" dirty="0">
              <a:latin typeface="黑体" panose="02010609060101010101" pitchFamily="49" charset="-122"/>
              <a:ea typeface="黑体" panose="02010609060101010101" pitchFamily="49" charset="-122"/>
            </a:endParaRPr>
          </a:p>
        </p:txBody>
      </p:sp>
      <p:pic>
        <p:nvPicPr>
          <p:cNvPr id="18" name="图片 17">
            <a:extLst>
              <a:ext uri="{FF2B5EF4-FFF2-40B4-BE49-F238E27FC236}">
                <a16:creationId xmlns:a16="http://schemas.microsoft.com/office/drawing/2014/main" id="{8ECC1854-3882-C96C-4961-07259B56C13F}"/>
              </a:ext>
            </a:extLst>
          </p:cNvPr>
          <p:cNvPicPr>
            <a:picLocks noChangeAspect="1"/>
          </p:cNvPicPr>
          <p:nvPr/>
        </p:nvPicPr>
        <p:blipFill>
          <a:blip r:embed="rId3"/>
          <a:stretch>
            <a:fillRect/>
          </a:stretch>
        </p:blipFill>
        <p:spPr>
          <a:xfrm>
            <a:off x="2646704" y="1495860"/>
            <a:ext cx="5884889" cy="2287901"/>
          </a:xfrm>
          <a:prstGeom prst="rect">
            <a:avLst/>
          </a:prstGeom>
        </p:spPr>
      </p:pic>
      <p:sp>
        <p:nvSpPr>
          <p:cNvPr id="20" name="矩形 19">
            <a:extLst>
              <a:ext uri="{FF2B5EF4-FFF2-40B4-BE49-F238E27FC236}">
                <a16:creationId xmlns:a16="http://schemas.microsoft.com/office/drawing/2014/main" id="{801E3BAB-B9E8-A476-0E79-D06C34A0C67D}"/>
              </a:ext>
            </a:extLst>
          </p:cNvPr>
          <p:cNvSpPr/>
          <p:nvPr/>
        </p:nvSpPr>
        <p:spPr>
          <a:xfrm>
            <a:off x="1842407" y="4380224"/>
            <a:ext cx="8507183" cy="1286250"/>
          </a:xfrm>
          <a:prstGeom prst="rect">
            <a:avLst/>
          </a:prstGeom>
        </p:spPr>
        <p:txBody>
          <a:bodyPr wrap="square">
            <a:spAutoFit/>
          </a:bodyPr>
          <a:lstStyle/>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粗计数器、模数混合精细插值器、读出控制器、同步器和模拟输出缓冲器</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3" name="文本框 22">
            <a:extLst>
              <a:ext uri="{FF2B5EF4-FFF2-40B4-BE49-F238E27FC236}">
                <a16:creationId xmlns:a16="http://schemas.microsoft.com/office/drawing/2014/main" id="{4A6F1368-4B4E-9245-7733-F42F627E7191}"/>
              </a:ext>
            </a:extLst>
          </p:cNvPr>
          <p:cNvSpPr txBox="1"/>
          <p:nvPr/>
        </p:nvSpPr>
        <p:spPr>
          <a:xfrm>
            <a:off x="5062707" y="4183385"/>
            <a:ext cx="1618584" cy="369332"/>
          </a:xfrm>
          <a:prstGeom prst="rect">
            <a:avLst/>
          </a:prstGeom>
          <a:noFill/>
        </p:spPr>
        <p:txBody>
          <a:bodyPr wrap="square" rtlCol="0">
            <a:spAutoFit/>
          </a:bodyPr>
          <a:lstStyle/>
          <a:p>
            <a:r>
              <a:rPr lang="en-US" altLang="zh-CN" dirty="0"/>
              <a:t>TDC</a:t>
            </a:r>
            <a:r>
              <a:rPr lang="zh-CN" altLang="en-US" dirty="0"/>
              <a:t>芯片结构</a:t>
            </a:r>
          </a:p>
        </p:txBody>
      </p:sp>
    </p:spTree>
    <p:extLst>
      <p:ext uri="{BB962C8B-B14F-4D97-AF65-F5344CB8AC3E}">
        <p14:creationId xmlns:p14="http://schemas.microsoft.com/office/powerpoint/2010/main" val="2244703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71831" y="652004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TextBox 10">
            <a:extLst>
              <a:ext uri="{FF2B5EF4-FFF2-40B4-BE49-F238E27FC236}">
                <a16:creationId xmlns:a16="http://schemas.microsoft.com/office/drawing/2014/main" id="{8EC245D0-9C84-1A8B-29B2-6C9A7EA4FC8E}"/>
              </a:ext>
            </a:extLst>
          </p:cNvPr>
          <p:cNvSpPr txBox="1"/>
          <p:nvPr/>
        </p:nvSpPr>
        <p:spPr>
          <a:xfrm>
            <a:off x="3709670" y="157289"/>
            <a:ext cx="5939150" cy="954107"/>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三、基于延时链的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pic>
        <p:nvPicPr>
          <p:cNvPr id="19" name="图片 18">
            <a:extLst>
              <a:ext uri="{FF2B5EF4-FFF2-40B4-BE49-F238E27FC236}">
                <a16:creationId xmlns:a16="http://schemas.microsoft.com/office/drawing/2014/main" id="{B17DC73E-132B-DC5D-BA57-EBD84A374A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7953" y="1183482"/>
            <a:ext cx="7130553" cy="2915057"/>
          </a:xfrm>
          <a:prstGeom prst="rect">
            <a:avLst/>
          </a:prstGeom>
        </p:spPr>
      </p:pic>
      <p:sp>
        <p:nvSpPr>
          <p:cNvPr id="3" name="文本框 2">
            <a:extLst>
              <a:ext uri="{FF2B5EF4-FFF2-40B4-BE49-F238E27FC236}">
                <a16:creationId xmlns:a16="http://schemas.microsoft.com/office/drawing/2014/main" id="{ABF0A982-E36A-13D3-A5F2-03D3E6DCC982}"/>
              </a:ext>
            </a:extLst>
          </p:cNvPr>
          <p:cNvSpPr txBox="1"/>
          <p:nvPr/>
        </p:nvSpPr>
        <p:spPr>
          <a:xfrm>
            <a:off x="1054461" y="854611"/>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延时链中延时单元的设计</a:t>
            </a:r>
            <a:endParaRPr lang="en-US" altLang="zh-CN" sz="2000" dirty="0">
              <a:latin typeface="黑体" panose="02010609060101010101" pitchFamily="49" charset="-122"/>
              <a:ea typeface="黑体" panose="02010609060101010101" pitchFamily="49" charset="-122"/>
            </a:endParaRPr>
          </a:p>
        </p:txBody>
      </p:sp>
      <p:sp>
        <p:nvSpPr>
          <p:cNvPr id="4" name="矩形 3">
            <a:extLst>
              <a:ext uri="{FF2B5EF4-FFF2-40B4-BE49-F238E27FC236}">
                <a16:creationId xmlns:a16="http://schemas.microsoft.com/office/drawing/2014/main" id="{C4EB0754-4920-4735-83FA-8190A8AE4616}"/>
              </a:ext>
            </a:extLst>
          </p:cNvPr>
          <p:cNvSpPr/>
          <p:nvPr/>
        </p:nvSpPr>
        <p:spPr>
          <a:xfrm>
            <a:off x="1271831" y="3864633"/>
            <a:ext cx="9256561" cy="2117246"/>
          </a:xfrm>
          <a:prstGeom prst="rect">
            <a:avLst/>
          </a:prstGeom>
        </p:spPr>
        <p:txBody>
          <a:bodyPr wrap="square">
            <a:spAutoFit/>
          </a:bodyPr>
          <a:lstStyle/>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基于反相器构成的延时链。</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开关和电容器用于对模拟电压进行采样。</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一旦</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S1</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变为高电平并且开关关闭，所有节点的电压就会保存在电容器上，在换档开关的控制下通过模拟缓冲器逐个读出。</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17165767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71831" y="652004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TextBox 10">
            <a:extLst>
              <a:ext uri="{FF2B5EF4-FFF2-40B4-BE49-F238E27FC236}">
                <a16:creationId xmlns:a16="http://schemas.microsoft.com/office/drawing/2014/main" id="{8EC245D0-9C84-1A8B-29B2-6C9A7EA4FC8E}"/>
              </a:ext>
            </a:extLst>
          </p:cNvPr>
          <p:cNvSpPr txBox="1"/>
          <p:nvPr/>
        </p:nvSpPr>
        <p:spPr>
          <a:xfrm>
            <a:off x="3709670" y="157289"/>
            <a:ext cx="5939150" cy="954107"/>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三、基于延时链的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3" name="文本框 2">
            <a:extLst>
              <a:ext uri="{FF2B5EF4-FFF2-40B4-BE49-F238E27FC236}">
                <a16:creationId xmlns:a16="http://schemas.microsoft.com/office/drawing/2014/main" id="{ABF0A982-E36A-13D3-A5F2-03D3E6DCC982}"/>
              </a:ext>
            </a:extLst>
          </p:cNvPr>
          <p:cNvSpPr txBox="1"/>
          <p:nvPr/>
        </p:nvSpPr>
        <p:spPr>
          <a:xfrm>
            <a:off x="1054461" y="854611"/>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zh-CN" altLang="en-US" sz="2000" dirty="0">
                <a:latin typeface="黑体" panose="02010609060101010101" pitchFamily="49" charset="-122"/>
                <a:ea typeface="黑体" panose="02010609060101010101" pitchFamily="49" charset="-122"/>
              </a:rPr>
              <a:t>延时链中延时单元的设计</a:t>
            </a:r>
            <a:endParaRPr lang="en-US" altLang="zh-CN" sz="2000" dirty="0">
              <a:latin typeface="黑体" panose="02010609060101010101" pitchFamily="49" charset="-122"/>
              <a:ea typeface="黑体" panose="02010609060101010101" pitchFamily="49" charset="-122"/>
            </a:endParaRPr>
          </a:p>
        </p:txBody>
      </p:sp>
      <p:pic>
        <p:nvPicPr>
          <p:cNvPr id="9" name="图片 8">
            <a:extLst>
              <a:ext uri="{FF2B5EF4-FFF2-40B4-BE49-F238E27FC236}">
                <a16:creationId xmlns:a16="http://schemas.microsoft.com/office/drawing/2014/main" id="{C0EF043D-99B3-D0C2-6E0F-68A5EE142BB8}"/>
              </a:ext>
            </a:extLst>
          </p:cNvPr>
          <p:cNvPicPr>
            <a:picLocks noChangeAspect="1"/>
          </p:cNvPicPr>
          <p:nvPr/>
        </p:nvPicPr>
        <p:blipFill>
          <a:blip r:embed="rId3"/>
          <a:stretch>
            <a:fillRect/>
          </a:stretch>
        </p:blipFill>
        <p:spPr>
          <a:xfrm>
            <a:off x="2830650" y="1467153"/>
            <a:ext cx="5974044" cy="3011883"/>
          </a:xfrm>
          <a:prstGeom prst="rect">
            <a:avLst/>
          </a:prstGeom>
        </p:spPr>
      </p:pic>
      <p:pic>
        <p:nvPicPr>
          <p:cNvPr id="11" name="图片 10">
            <a:extLst>
              <a:ext uri="{FF2B5EF4-FFF2-40B4-BE49-F238E27FC236}">
                <a16:creationId xmlns:a16="http://schemas.microsoft.com/office/drawing/2014/main" id="{2C53E4D8-4939-77B0-497B-B79DEFAFBCF6}"/>
              </a:ext>
            </a:extLst>
          </p:cNvPr>
          <p:cNvPicPr>
            <a:picLocks noChangeAspect="1"/>
          </p:cNvPicPr>
          <p:nvPr/>
        </p:nvPicPr>
        <p:blipFill>
          <a:blip r:embed="rId4"/>
          <a:stretch>
            <a:fillRect/>
          </a:stretch>
        </p:blipFill>
        <p:spPr>
          <a:xfrm>
            <a:off x="3851906" y="5305312"/>
            <a:ext cx="4378874" cy="589290"/>
          </a:xfrm>
          <a:prstGeom prst="rect">
            <a:avLst/>
          </a:prstGeom>
        </p:spPr>
      </p:pic>
      <p:sp>
        <p:nvSpPr>
          <p:cNvPr id="5" name="文本框 4">
            <a:extLst>
              <a:ext uri="{FF2B5EF4-FFF2-40B4-BE49-F238E27FC236}">
                <a16:creationId xmlns:a16="http://schemas.microsoft.com/office/drawing/2014/main" id="{981229FB-0B39-2922-8CF1-C6CDCB0C33CA}"/>
              </a:ext>
            </a:extLst>
          </p:cNvPr>
          <p:cNvSpPr txBox="1"/>
          <p:nvPr/>
        </p:nvSpPr>
        <p:spPr>
          <a:xfrm>
            <a:off x="4035935" y="4522842"/>
            <a:ext cx="3732429" cy="369332"/>
          </a:xfrm>
          <a:prstGeom prst="rect">
            <a:avLst/>
          </a:prstGeom>
          <a:noFill/>
        </p:spPr>
        <p:txBody>
          <a:bodyPr wrap="square" rtlCol="0">
            <a:spAutoFit/>
          </a:bodyPr>
          <a:lstStyle/>
          <a:p>
            <a:r>
              <a:rPr lang="en-US" altLang="zh-CN" b="1" dirty="0"/>
              <a:t>Fig. 4. </a:t>
            </a:r>
            <a:r>
              <a:rPr lang="zh-CN" altLang="en-US" dirty="0"/>
              <a:t>延时链上节点电压</a:t>
            </a:r>
          </a:p>
        </p:txBody>
      </p:sp>
    </p:spTree>
    <p:extLst>
      <p:ext uri="{BB962C8B-B14F-4D97-AF65-F5344CB8AC3E}">
        <p14:creationId xmlns:p14="http://schemas.microsoft.com/office/powerpoint/2010/main" val="23061547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71831" y="652004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TextBox 10">
            <a:extLst>
              <a:ext uri="{FF2B5EF4-FFF2-40B4-BE49-F238E27FC236}">
                <a16:creationId xmlns:a16="http://schemas.microsoft.com/office/drawing/2014/main" id="{8EC245D0-9C84-1A8B-29B2-6C9A7EA4FC8E}"/>
              </a:ext>
            </a:extLst>
          </p:cNvPr>
          <p:cNvSpPr txBox="1"/>
          <p:nvPr/>
        </p:nvSpPr>
        <p:spPr>
          <a:xfrm>
            <a:off x="3040700" y="140234"/>
            <a:ext cx="5939150" cy="523220"/>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测试结果</a:t>
            </a:r>
          </a:p>
        </p:txBody>
      </p:sp>
      <p:pic>
        <p:nvPicPr>
          <p:cNvPr id="10" name="图片 9">
            <a:extLst>
              <a:ext uri="{FF2B5EF4-FFF2-40B4-BE49-F238E27FC236}">
                <a16:creationId xmlns:a16="http://schemas.microsoft.com/office/drawing/2014/main" id="{630DE2BC-E10C-6827-8EFA-DE374D717122}"/>
              </a:ext>
            </a:extLst>
          </p:cNvPr>
          <p:cNvPicPr>
            <a:picLocks noChangeAspect="1"/>
          </p:cNvPicPr>
          <p:nvPr/>
        </p:nvPicPr>
        <p:blipFill>
          <a:blip r:embed="rId3"/>
          <a:stretch>
            <a:fillRect/>
          </a:stretch>
        </p:blipFill>
        <p:spPr>
          <a:xfrm>
            <a:off x="552475" y="1158859"/>
            <a:ext cx="4586321" cy="2295542"/>
          </a:xfrm>
          <a:prstGeom prst="rect">
            <a:avLst/>
          </a:prstGeom>
        </p:spPr>
      </p:pic>
      <p:sp>
        <p:nvSpPr>
          <p:cNvPr id="11" name="矩形 10">
            <a:extLst>
              <a:ext uri="{FF2B5EF4-FFF2-40B4-BE49-F238E27FC236}">
                <a16:creationId xmlns:a16="http://schemas.microsoft.com/office/drawing/2014/main" id="{D9440A2E-7585-E3DA-0EDB-B0DF91A099B2}"/>
              </a:ext>
            </a:extLst>
          </p:cNvPr>
          <p:cNvSpPr/>
          <p:nvPr/>
        </p:nvSpPr>
        <p:spPr>
          <a:xfrm>
            <a:off x="6374014" y="3075146"/>
            <a:ext cx="4979786" cy="2951064"/>
          </a:xfrm>
          <a:prstGeom prst="rect">
            <a:avLst/>
          </a:prstGeom>
        </p:spPr>
        <p:txBody>
          <a:bodyPr wrap="square">
            <a:spAutoFit/>
          </a:bodyPr>
          <a:lstStyle/>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0.35 </a:t>
            </a:r>
            <a:r>
              <a:rPr lang="en-US" altLang="zh-CN" kern="100" dirty="0" err="1">
                <a:latin typeface="Times New Roman" panose="02020603050405020304" pitchFamily="18" charset="0"/>
                <a:ea typeface="黑体" panose="02010609060101010101" pitchFamily="49" charset="-122"/>
                <a:cs typeface="Times New Roman" panose="02020603050405020304" pitchFamily="18" charset="0"/>
              </a:rPr>
              <a:t>μm</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 CMOS</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技术下实现了</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6 </a:t>
            </a:r>
            <a:r>
              <a:rPr lang="en-US" altLang="zh-CN" kern="100" dirty="0" err="1">
                <a:latin typeface="Times New Roman" panose="02020603050405020304" pitchFamily="18" charset="0"/>
                <a:ea typeface="黑体" panose="02010609060101010101" pitchFamily="49" charset="-122"/>
                <a:cs typeface="Times New Roman" panose="02020603050405020304" pitchFamily="18" charset="0"/>
              </a:rPr>
              <a:t>ps</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的时间精度</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采细计数部分需要依次读出，决定了</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工作速率</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endParaRPr lang="zh-CN" altLang="en-US" kern="100" dirty="0">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5" name="图片 14">
            <a:extLst>
              <a:ext uri="{FF2B5EF4-FFF2-40B4-BE49-F238E27FC236}">
                <a16:creationId xmlns:a16="http://schemas.microsoft.com/office/drawing/2014/main" id="{A3CE53DD-0FBE-087B-9A34-7D8097BF6D2F}"/>
              </a:ext>
            </a:extLst>
          </p:cNvPr>
          <p:cNvPicPr>
            <a:picLocks noChangeAspect="1"/>
          </p:cNvPicPr>
          <p:nvPr/>
        </p:nvPicPr>
        <p:blipFill>
          <a:blip r:embed="rId4"/>
          <a:stretch>
            <a:fillRect/>
          </a:stretch>
        </p:blipFill>
        <p:spPr>
          <a:xfrm>
            <a:off x="6223950" y="1216358"/>
            <a:ext cx="5135596" cy="1986723"/>
          </a:xfrm>
          <a:prstGeom prst="rect">
            <a:avLst/>
          </a:prstGeom>
        </p:spPr>
      </p:pic>
      <p:cxnSp>
        <p:nvCxnSpPr>
          <p:cNvPr id="16" name="直接连接符 15">
            <a:extLst>
              <a:ext uri="{FF2B5EF4-FFF2-40B4-BE49-F238E27FC236}">
                <a16:creationId xmlns:a16="http://schemas.microsoft.com/office/drawing/2014/main" id="{A3FF5FD4-693A-A878-56B1-1D8AC1F7D968}"/>
              </a:ext>
            </a:extLst>
          </p:cNvPr>
          <p:cNvCxnSpPr>
            <a:cxnSpLocks/>
          </p:cNvCxnSpPr>
          <p:nvPr/>
        </p:nvCxnSpPr>
        <p:spPr>
          <a:xfrm rot="16200000" flipV="1">
            <a:off x="3613690" y="3562998"/>
            <a:ext cx="4890302" cy="32977"/>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1" name="矩形 20">
            <a:extLst>
              <a:ext uri="{FF2B5EF4-FFF2-40B4-BE49-F238E27FC236}">
                <a16:creationId xmlns:a16="http://schemas.microsoft.com/office/drawing/2014/main" id="{D4B01EDA-B9E8-1912-CD4A-8F36C20A7394}"/>
              </a:ext>
            </a:extLst>
          </p:cNvPr>
          <p:cNvSpPr/>
          <p:nvPr/>
        </p:nvSpPr>
        <p:spPr>
          <a:xfrm>
            <a:off x="701095" y="3429000"/>
            <a:ext cx="5309180" cy="2951064"/>
          </a:xfrm>
          <a:prstGeom prst="rect">
            <a:avLst/>
          </a:prstGeom>
        </p:spPr>
        <p:txBody>
          <a:bodyPr wrap="square">
            <a:spAutoFit/>
          </a:bodyPr>
          <a:lstStyle/>
          <a:p>
            <a:pPr>
              <a:lnSpc>
                <a:spcPct val="150000"/>
              </a:lnSpc>
            </a:pP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gn="just">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START</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信号经过可控延时分别送入两块待测芯片</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 </a:t>
            </a:r>
          </a:p>
          <a:p>
            <a:pPr marL="342900" indent="-342900" algn="just">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FPGA </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接收两个</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和</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ADC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的数字输出，然后发送原始数据到</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PC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，并为两个</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提供外部参考时钟。</a:t>
            </a:r>
          </a:p>
          <a:p>
            <a:pPr>
              <a:lnSpc>
                <a:spcPct val="150000"/>
              </a:lnSpc>
            </a:pPr>
            <a:endParaRPr lang="zh-CN" altLang="en-US" kern="1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9791126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a:extLst>
              <a:ext uri="{FF2B5EF4-FFF2-40B4-BE49-F238E27FC236}">
                <a16:creationId xmlns:a16="http://schemas.microsoft.com/office/drawing/2014/main" id="{EDB1C9B1-05A4-4262-BDB6-3C8B0B9BF09E}"/>
              </a:ext>
            </a:extLst>
          </p:cNvPr>
          <p:cNvPicPr>
            <a:picLocks noChangeAspect="1"/>
          </p:cNvPicPr>
          <p:nvPr/>
        </p:nvPicPr>
        <p:blipFill>
          <a:blip r:embed="rId2" cstate="print"/>
          <a:stretch>
            <a:fillRect/>
          </a:stretch>
        </p:blipFill>
        <p:spPr>
          <a:xfrm>
            <a:off x="266967" y="54044"/>
            <a:ext cx="868257" cy="868257"/>
          </a:xfrm>
          <a:prstGeom prst="rect">
            <a:avLst/>
          </a:prstGeom>
        </p:spPr>
      </p:pic>
      <p:cxnSp>
        <p:nvCxnSpPr>
          <p:cNvPr id="8" name="直接连接符 7">
            <a:extLst>
              <a:ext uri="{FF2B5EF4-FFF2-40B4-BE49-F238E27FC236}">
                <a16:creationId xmlns:a16="http://schemas.microsoft.com/office/drawing/2014/main" id="{B32BF9F9-C3EC-4864-A22D-7963C35CCAAC}"/>
              </a:ext>
            </a:extLst>
          </p:cNvPr>
          <p:cNvCxnSpPr>
            <a:cxnSpLocks/>
          </p:cNvCxnSpPr>
          <p:nvPr/>
        </p:nvCxnSpPr>
        <p:spPr>
          <a:xfrm>
            <a:off x="1220074" y="736924"/>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6882F932-557D-4C1F-84D5-464F3C57381A}"/>
              </a:ext>
            </a:extLst>
          </p:cNvPr>
          <p:cNvCxnSpPr>
            <a:cxnSpLocks/>
          </p:cNvCxnSpPr>
          <p:nvPr/>
        </p:nvCxnSpPr>
        <p:spPr>
          <a:xfrm>
            <a:off x="1271831" y="6520043"/>
            <a:ext cx="9751851" cy="0"/>
          </a:xfrm>
          <a:prstGeom prst="line">
            <a:avLst/>
          </a:prstGeom>
          <a:ln w="31750"/>
        </p:spPr>
        <p:style>
          <a:lnRef idx="1">
            <a:schemeClr val="accent1"/>
          </a:lnRef>
          <a:fillRef idx="0">
            <a:schemeClr val="accent1"/>
          </a:fillRef>
          <a:effectRef idx="0">
            <a:schemeClr val="accent1"/>
          </a:effectRef>
          <a:fontRef idx="minor">
            <a:schemeClr val="tx1"/>
          </a:fontRef>
        </p:style>
      </p:cxnSp>
      <p:sp>
        <p:nvSpPr>
          <p:cNvPr id="2" name="灯片编号占位符 1">
            <a:extLst>
              <a:ext uri="{FF2B5EF4-FFF2-40B4-BE49-F238E27FC236}">
                <a16:creationId xmlns:a16="http://schemas.microsoft.com/office/drawing/2014/main" id="{94CA0C5E-256F-4799-8518-BB844C27232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2010423-3039-4586-B5BF-F44B7312C0B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endParaRPr>
          </a:p>
        </p:txBody>
      </p:sp>
      <p:sp>
        <p:nvSpPr>
          <p:cNvPr id="7" name="Rectangle 3">
            <a:extLst>
              <a:ext uri="{FF2B5EF4-FFF2-40B4-BE49-F238E27FC236}">
                <a16:creationId xmlns:a16="http://schemas.microsoft.com/office/drawing/2014/main" id="{8608A95F-D811-9311-1938-3604C54859BF}"/>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CN" altLang="en-US"/>
          </a:p>
        </p:txBody>
      </p:sp>
      <p:sp>
        <p:nvSpPr>
          <p:cNvPr id="42" name="TextBox 10">
            <a:extLst>
              <a:ext uri="{FF2B5EF4-FFF2-40B4-BE49-F238E27FC236}">
                <a16:creationId xmlns:a16="http://schemas.microsoft.com/office/drawing/2014/main" id="{8EC245D0-9C84-1A8B-29B2-6C9A7EA4FC8E}"/>
              </a:ext>
            </a:extLst>
          </p:cNvPr>
          <p:cNvSpPr txBox="1"/>
          <p:nvPr/>
        </p:nvSpPr>
        <p:spPr>
          <a:xfrm>
            <a:off x="3232836" y="143839"/>
            <a:ext cx="5939150" cy="954107"/>
          </a:xfrm>
          <a:prstGeom prst="rect">
            <a:avLst/>
          </a:prstGeom>
          <a:noFill/>
        </p:spPr>
        <p:txBody>
          <a:bodyPr wrap="square" rtlCol="0">
            <a:spAutoFit/>
          </a:bodyPr>
          <a:lstStyle/>
          <a:p>
            <a:pPr algn="ctr">
              <a:defRPr/>
            </a:pPr>
            <a:r>
              <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rPr>
              <a:t>三、基于延时链的</a:t>
            </a:r>
            <a:r>
              <a:rPr kumimoji="0" lang="en-US" altLang="zh-CN" sz="2800" b="1" i="0" u="none" strike="noStrike" kern="1200" cap="none" spc="0" normalizeH="0" baseline="0" noProof="0" dirty="0">
                <a:ln>
                  <a:noFill/>
                </a:ln>
                <a:solidFill>
                  <a:srgbClr val="171D25"/>
                </a:solidFill>
                <a:uLnTx/>
                <a:uFillTx/>
                <a:latin typeface="黑体" panose="02010609060101010101" pitchFamily="49" charset="-122"/>
                <a:ea typeface="黑体" panose="02010609060101010101" pitchFamily="49" charset="-122"/>
                <a:cs typeface="+mn-cs"/>
              </a:rPr>
              <a:t>TDC ASI</a:t>
            </a:r>
            <a:r>
              <a:rPr lang="en-US" altLang="zh-CN" sz="2800" b="1" dirty="0">
                <a:solidFill>
                  <a:srgbClr val="171D25"/>
                </a:solidFill>
                <a:latin typeface="黑体" panose="02010609060101010101" pitchFamily="49" charset="-122"/>
                <a:ea typeface="黑体" panose="02010609060101010101" pitchFamily="49" charset="-122"/>
              </a:rPr>
              <a:t>C</a:t>
            </a:r>
            <a:r>
              <a:rPr lang="zh-CN" altLang="en-US" sz="2800" b="1" dirty="0">
                <a:solidFill>
                  <a:srgbClr val="171D25"/>
                </a:solidFill>
                <a:latin typeface="黑体" panose="02010609060101010101" pitchFamily="49" charset="-122"/>
                <a:ea typeface="黑体" panose="02010609060101010101" pitchFamily="49" charset="-122"/>
              </a:rPr>
              <a:t>芯片设计</a:t>
            </a:r>
            <a:endParaRPr kumimoji="0" lang="en-US" altLang="zh-CN" sz="2800" b="1" i="0" u="none" strike="noStrike" kern="1200" cap="none" spc="0" normalizeH="0" baseline="0" noProof="0" dirty="0">
              <a:ln>
                <a:noFill/>
              </a:ln>
              <a:solidFill>
                <a:srgbClr val="171D25"/>
              </a:solidFill>
              <a:effectLst/>
              <a:uLnTx/>
              <a:uFillTx/>
              <a:latin typeface="黑体" panose="02010609060101010101" pitchFamily="49" charset="-122"/>
              <a:ea typeface="黑体" panose="02010609060101010101" pitchFamily="49" charset="-122"/>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800" b="1" i="0" u="none" strike="noStrike" kern="1200" cap="none" spc="0" normalizeH="0" baseline="0" noProof="0" dirty="0">
              <a:ln>
                <a:noFill/>
              </a:ln>
              <a:solidFill>
                <a:prstClr val="black"/>
              </a:solidFill>
              <a:uLnTx/>
              <a:uFillTx/>
              <a:latin typeface="黑体" panose="02010609060101010101" pitchFamily="49" charset="-122"/>
              <a:ea typeface="黑体" panose="02010609060101010101" pitchFamily="49" charset="-122"/>
              <a:cs typeface="+mn-cs"/>
            </a:endParaRPr>
          </a:p>
        </p:txBody>
      </p:sp>
      <p:sp>
        <p:nvSpPr>
          <p:cNvPr id="3" name="文本框 2">
            <a:extLst>
              <a:ext uri="{FF2B5EF4-FFF2-40B4-BE49-F238E27FC236}">
                <a16:creationId xmlns:a16="http://schemas.microsoft.com/office/drawing/2014/main" id="{ABF0A982-E36A-13D3-A5F2-03D3E6DCC982}"/>
              </a:ext>
            </a:extLst>
          </p:cNvPr>
          <p:cNvSpPr txBox="1"/>
          <p:nvPr/>
        </p:nvSpPr>
        <p:spPr>
          <a:xfrm>
            <a:off x="1088966" y="824749"/>
            <a:ext cx="6949793" cy="400110"/>
          </a:xfrm>
          <a:prstGeom prst="rect">
            <a:avLst/>
          </a:prstGeom>
          <a:noFill/>
        </p:spPr>
        <p:txBody>
          <a:bodyPr wrap="square" rtlCol="0">
            <a:spAutoFit/>
          </a:bodyPr>
          <a:lstStyle/>
          <a:p>
            <a:pPr marL="285750" indent="-285750">
              <a:buFont typeface="Wingdings" panose="05000000000000000000" pitchFamily="2" charset="2"/>
              <a:buChar char="u"/>
            </a:pPr>
            <a:r>
              <a:rPr lang="en-US" altLang="zh-CN" sz="2000" dirty="0">
                <a:latin typeface="黑体" panose="02010609060101010101" pitchFamily="49" charset="-122"/>
                <a:ea typeface="黑体" panose="02010609060101010101" pitchFamily="49" charset="-122"/>
              </a:rPr>
              <a:t>TDC</a:t>
            </a:r>
            <a:r>
              <a:rPr lang="zh-CN" altLang="en-US" sz="2000" dirty="0">
                <a:latin typeface="黑体" panose="02010609060101010101" pitchFamily="49" charset="-122"/>
                <a:ea typeface="黑体" panose="02010609060101010101" pitchFamily="49" charset="-122"/>
              </a:rPr>
              <a:t>芯片的细计数部分改进</a:t>
            </a:r>
            <a:endParaRPr lang="en-US" altLang="zh-CN" sz="2000" dirty="0">
              <a:latin typeface="黑体" panose="02010609060101010101" pitchFamily="49" charset="-122"/>
              <a:ea typeface="黑体" panose="02010609060101010101" pitchFamily="49" charset="-122"/>
            </a:endParaRPr>
          </a:p>
        </p:txBody>
      </p:sp>
      <p:pic>
        <p:nvPicPr>
          <p:cNvPr id="4" name="图片 3">
            <a:extLst>
              <a:ext uri="{FF2B5EF4-FFF2-40B4-BE49-F238E27FC236}">
                <a16:creationId xmlns:a16="http://schemas.microsoft.com/office/drawing/2014/main" id="{D4593D08-94A1-B0E9-5FC4-991123C52528}"/>
              </a:ext>
            </a:extLst>
          </p:cNvPr>
          <p:cNvPicPr>
            <a:picLocks noChangeAspect="1"/>
          </p:cNvPicPr>
          <p:nvPr/>
        </p:nvPicPr>
        <p:blipFill>
          <a:blip r:embed="rId3"/>
          <a:stretch>
            <a:fillRect/>
          </a:stretch>
        </p:blipFill>
        <p:spPr>
          <a:xfrm>
            <a:off x="1046699" y="1370537"/>
            <a:ext cx="4846740" cy="4462659"/>
          </a:xfrm>
          <a:prstGeom prst="rect">
            <a:avLst/>
          </a:prstGeom>
        </p:spPr>
      </p:pic>
      <p:sp>
        <p:nvSpPr>
          <p:cNvPr id="9" name="矩形 8">
            <a:extLst>
              <a:ext uri="{FF2B5EF4-FFF2-40B4-BE49-F238E27FC236}">
                <a16:creationId xmlns:a16="http://schemas.microsoft.com/office/drawing/2014/main" id="{0AC34B4F-6CC5-4D9E-2C8E-44A113445DED}"/>
              </a:ext>
            </a:extLst>
          </p:cNvPr>
          <p:cNvSpPr/>
          <p:nvPr/>
        </p:nvSpPr>
        <p:spPr>
          <a:xfrm>
            <a:off x="6304634" y="1275089"/>
            <a:ext cx="4667291" cy="1289071"/>
          </a:xfrm>
          <a:prstGeom prst="rect">
            <a:avLst/>
          </a:prstGeom>
        </p:spPr>
        <p:txBody>
          <a:bodyPr wrap="square">
            <a:spAutoFit/>
          </a:bodyPr>
          <a:lstStyle/>
          <a:p>
            <a:pPr marL="342900" indent="-342900">
              <a:lnSpc>
                <a:spcPct val="150000"/>
              </a:lnSpc>
              <a:buFont typeface="Wingdings" panose="05000000000000000000" pitchFamily="2" charset="2"/>
              <a:buChar char="Ø"/>
            </a:pP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TSMCBCD180</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工艺制造</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a:p>
            <a:pPr marL="342900" indent="-342900">
              <a:lnSpc>
                <a:spcPct val="150000"/>
              </a:lnSpc>
              <a:buFont typeface="Wingdings" panose="05000000000000000000" pitchFamily="2" charset="2"/>
              <a:buChar char="Ø"/>
            </a:pP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在片内定位</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stop</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信号在延时链中的位置，提升</a:t>
            </a:r>
            <a:r>
              <a:rPr lang="en-US" altLang="zh-CN" kern="100" dirty="0">
                <a:latin typeface="Times New Roman" panose="02020603050405020304" pitchFamily="18" charset="0"/>
                <a:ea typeface="黑体" panose="02010609060101010101" pitchFamily="49" charset="-122"/>
                <a:cs typeface="Times New Roman" panose="02020603050405020304" pitchFamily="18" charset="0"/>
              </a:rPr>
              <a:t>TDC</a:t>
            </a:r>
            <a:r>
              <a:rPr lang="zh-CN" altLang="en-US" kern="100" dirty="0">
                <a:latin typeface="Times New Roman" panose="02020603050405020304" pitchFamily="18" charset="0"/>
                <a:ea typeface="黑体" panose="02010609060101010101" pitchFamily="49" charset="-122"/>
                <a:cs typeface="Times New Roman" panose="02020603050405020304" pitchFamily="18" charset="0"/>
              </a:rPr>
              <a:t>工作速度</a:t>
            </a:r>
            <a:endParaRPr lang="en-US" altLang="zh-CN" kern="100"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2487834538"/>
      </p:ext>
    </p:extLst>
  </p:cSld>
  <p:clrMapOvr>
    <a:masterClrMapping/>
  </p:clrMapOvr>
</p:sld>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21387</TotalTime>
  <Words>656</Words>
  <Application>Microsoft Office PowerPoint</Application>
  <PresentationFormat>宽屏</PresentationFormat>
  <Paragraphs>87</Paragraphs>
  <Slides>13</Slides>
  <Notes>2</Notes>
  <HiddenSlides>0</HiddenSlides>
  <MMClips>0</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13</vt:i4>
      </vt:variant>
    </vt:vector>
  </HeadingPairs>
  <TitlesOfParts>
    <vt:vector size="26" baseType="lpstr">
      <vt:lpstr>等线</vt:lpstr>
      <vt:lpstr>等线 Light</vt:lpstr>
      <vt:lpstr>黑体</vt:lpstr>
      <vt:lpstr>华文行楷</vt:lpstr>
      <vt:lpstr>楷体</vt:lpstr>
      <vt:lpstr>Arial</vt:lpstr>
      <vt:lpstr>Calibri</vt:lpstr>
      <vt:lpstr>Calibri Light</vt:lpstr>
      <vt:lpstr>Times New Roman</vt:lpstr>
      <vt:lpstr>Wingdings</vt:lpstr>
      <vt:lpstr>1_Office 主题​​</vt:lpstr>
      <vt:lpstr>Office 主题​​</vt:lpstr>
      <vt:lpstr>Office Theme</vt:lpstr>
      <vt:lpstr>一款基于延时链的数模混合细计数TDC芯片</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冯 万晗</dc:creator>
  <cp:lastModifiedBy>一 一</cp:lastModifiedBy>
  <cp:revision>1289</cp:revision>
  <dcterms:created xsi:type="dcterms:W3CDTF">2020-12-04T07:53:53Z</dcterms:created>
  <dcterms:modified xsi:type="dcterms:W3CDTF">2023-10-22T06:09:31Z</dcterms:modified>
</cp:coreProperties>
</file>