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93" r:id="rId5"/>
    <p:sldId id="258" r:id="rId6"/>
    <p:sldId id="259" r:id="rId7"/>
    <p:sldId id="260" r:id="rId8"/>
    <p:sldId id="300" r:id="rId9"/>
    <p:sldId id="262" r:id="rId10"/>
    <p:sldId id="273" r:id="rId11"/>
    <p:sldId id="275" r:id="rId12"/>
    <p:sldId id="276" r:id="rId13"/>
    <p:sldId id="277" r:id="rId14"/>
    <p:sldId id="278" r:id="rId15"/>
    <p:sldId id="296" r:id="rId16"/>
    <p:sldId id="279" r:id="rId17"/>
    <p:sldId id="280" r:id="rId18"/>
    <p:sldId id="281" r:id="rId19"/>
    <p:sldId id="282" r:id="rId20"/>
    <p:sldId id="294" r:id="rId21"/>
    <p:sldId id="297" r:id="rId22"/>
    <p:sldId id="299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45553"/>
    <a:srgbClr val="FF5729"/>
    <a:srgbClr val="FF704B"/>
    <a:srgbClr val="F9F9F9"/>
    <a:srgbClr val="F1F2EE"/>
    <a:srgbClr val="EAE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3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9D5FB-60C0-4DB3-B54C-16821796325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B977F-5D76-4F0B-9732-97C887ECA7C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B977F-5D76-4F0B-9732-97C887ECA7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C932-0C1F-4C94-8B9A-3944ABBB4E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B977F-5D76-4F0B-9732-97C887ECA7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917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4E51C-B697-4204-8D49-7EC5EBD78CA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6ED7-8542-4C5A-A743-966FBCA27EE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8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image" Target="../media/image12.png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3.png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8.xml"/><Relationship Id="rId4" Type="http://schemas.openxmlformats.org/officeDocument/2006/relationships/tags" Target="../tags/tag27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8.xml"/><Relationship Id="rId4" Type="http://schemas.openxmlformats.org/officeDocument/2006/relationships/image" Target="../media/image9.png"/><Relationship Id="rId3" Type="http://schemas.openxmlformats.org/officeDocument/2006/relationships/tags" Target="../tags/tag1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7" Type="http://schemas.openxmlformats.org/officeDocument/2006/relationships/image" Target="../media/image9.png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40" r="76987"/>
          <a:stretch>
            <a:fillRect/>
          </a:stretch>
        </p:blipFill>
        <p:spPr>
          <a:xfrm rot="16200000">
            <a:off x="11094464" y="5769536"/>
            <a:ext cx="1052071" cy="1197429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-20104" y="-37026"/>
            <a:ext cx="2067812" cy="2340876"/>
            <a:chOff x="-20103" y="-36298"/>
            <a:chExt cx="1802897" cy="204097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>
              <a:off x="-20102" y="-31351"/>
              <a:ext cx="1802896" cy="2036030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>
              <a:off x="-20103" y="-36298"/>
              <a:ext cx="1266688" cy="1507593"/>
            </a:xfrm>
            <a:prstGeom prst="rect">
              <a:avLst/>
            </a:prstGeom>
          </p:spPr>
        </p:pic>
      </p:grp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66" r="86194"/>
          <a:stretch>
            <a:fillRect/>
          </a:stretch>
        </p:blipFill>
        <p:spPr>
          <a:xfrm rot="16200000">
            <a:off x="11517193" y="6183193"/>
            <a:ext cx="631156" cy="791029"/>
          </a:xfrm>
          <a:prstGeom prst="rect">
            <a:avLst/>
          </a:prstGeom>
        </p:spPr>
      </p:pic>
      <p:sp>
        <p:nvSpPr>
          <p:cNvPr id="45" name="文本框 44"/>
          <p:cNvSpPr txBox="1"/>
          <p:nvPr/>
        </p:nvSpPr>
        <p:spPr>
          <a:xfrm>
            <a:off x="857250" y="2477135"/>
            <a:ext cx="1092644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基于</a:t>
            </a:r>
            <a:r>
              <a:rPr lang="en-US" altLang="zh-CN" sz="8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Topmetal</a:t>
            </a:r>
            <a:r>
              <a:rPr lang="zh-CN" alt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的电流测量芯片</a:t>
            </a:r>
            <a:endParaRPr lang="zh-CN" altLang="en-US" sz="8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372985" y="5709285"/>
            <a:ext cx="4064000" cy="8058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汇报人：李育杰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期：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8040370" y="2815590"/>
            <a:ext cx="2868295" cy="21755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/>
              <a:t>将低压</a:t>
            </a:r>
            <a:r>
              <a:rPr lang="en-US" altLang="zh-CN"/>
              <a:t>NMOS</a:t>
            </a:r>
            <a:r>
              <a:rPr lang="zh-CN" altLang="en-US"/>
              <a:t>的</a:t>
            </a:r>
            <a:r>
              <a:rPr lang="en-US" altLang="zh-CN"/>
              <a:t>D</a:t>
            </a:r>
            <a:r>
              <a:rPr lang="zh-CN" altLang="en-US"/>
              <a:t>级接</a:t>
            </a:r>
            <a:r>
              <a:rPr lang="en-US" altLang="zh-CN"/>
              <a:t> </a:t>
            </a:r>
            <a:endParaRPr lang="en-US" altLang="zh-CN"/>
          </a:p>
          <a:p>
            <a:r>
              <a:rPr lang="en-US" altLang="zh-CN"/>
              <a:t>    </a:t>
            </a:r>
            <a:r>
              <a:rPr lang="zh-CN" altLang="en-US"/>
              <a:t>电源，其他三个端口接</a:t>
            </a:r>
            <a:r>
              <a:rPr lang="en-US" altLang="zh-CN"/>
              <a:t>     </a:t>
            </a:r>
            <a:endParaRPr lang="en-US" altLang="zh-CN"/>
          </a:p>
          <a:p>
            <a:r>
              <a:rPr lang="en-US" altLang="zh-CN"/>
              <a:t>    </a:t>
            </a:r>
            <a:r>
              <a:rPr lang="zh-CN" altLang="en-US"/>
              <a:t>地，测得各个管子的漏</a:t>
            </a:r>
            <a:r>
              <a:rPr lang="en-US" altLang="zh-CN"/>
              <a:t>  </a:t>
            </a:r>
            <a:endParaRPr lang="en-US" altLang="zh-CN"/>
          </a:p>
          <a:p>
            <a:r>
              <a:rPr lang="en-US" altLang="zh-CN"/>
              <a:t>    </a:t>
            </a:r>
            <a:r>
              <a:rPr lang="zh-CN" altLang="en-US"/>
              <a:t>电流如左图图所示，从</a:t>
            </a:r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   </a:t>
            </a:r>
            <a:r>
              <a:rPr lang="zh-CN" altLang="en-US"/>
              <a:t>图中可以看出，这些管</a:t>
            </a:r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   </a:t>
            </a:r>
            <a:r>
              <a:rPr lang="zh-CN" altLang="en-US"/>
              <a:t>子的漏电流都较大</a:t>
            </a:r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1"/>
            </p:custDataLst>
          </p:nvPr>
        </p:nvSpPr>
        <p:spPr>
          <a:xfrm>
            <a:off x="1040130" y="366395"/>
            <a:ext cx="3061335" cy="583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dist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MOSFET_LV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 rot="0">
            <a:off x="498475" y="335280"/>
            <a:ext cx="438150" cy="645160"/>
            <a:chOff x="4635499" y="1738003"/>
            <a:chExt cx="377826" cy="782952"/>
          </a:xfrm>
        </p:grpSpPr>
        <p:sp>
          <p:nvSpPr>
            <p:cNvPr id="15" name="等腰三角形 14"/>
            <p:cNvSpPr/>
            <p:nvPr>
              <p:custDataLst>
                <p:tags r:id="rId2"/>
              </p:custDataLst>
            </p:nvPr>
          </p:nvSpPr>
          <p:spPr>
            <a:xfrm rot="5400000">
              <a:off x="4432937" y="1940567"/>
              <a:ext cx="782952" cy="37782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/>
            <p:cNvSpPr/>
            <p:nvPr>
              <p:custDataLst>
                <p:tags r:id="rId3"/>
              </p:custDataLst>
            </p:nvPr>
          </p:nvSpPr>
          <p:spPr>
            <a:xfrm rot="5400000">
              <a:off x="4488368" y="2002350"/>
              <a:ext cx="564138" cy="2698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35280" y="1134745"/>
            <a:ext cx="7519035" cy="5454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367030" y="1134745"/>
            <a:ext cx="7754620" cy="549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1040130" y="366395"/>
            <a:ext cx="3061335" cy="583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dist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MOSFET_HV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 rot="0">
            <a:off x="498475" y="335280"/>
            <a:ext cx="438150" cy="645160"/>
            <a:chOff x="4635499" y="1738003"/>
            <a:chExt cx="377826" cy="782952"/>
          </a:xfrm>
        </p:grpSpPr>
        <p:sp>
          <p:nvSpPr>
            <p:cNvPr id="15" name="等腰三角形 14"/>
            <p:cNvSpPr/>
            <p:nvPr>
              <p:custDataLst>
                <p:tags r:id="rId3"/>
              </p:custDataLst>
            </p:nvPr>
          </p:nvSpPr>
          <p:spPr>
            <a:xfrm rot="5400000">
              <a:off x="4432937" y="1940567"/>
              <a:ext cx="782952" cy="37782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/>
            <p:cNvSpPr/>
            <p:nvPr>
              <p:custDataLst>
                <p:tags r:id="rId4"/>
              </p:custDataLst>
            </p:nvPr>
          </p:nvSpPr>
          <p:spPr>
            <a:xfrm rot="5400000">
              <a:off x="4488368" y="2002350"/>
              <a:ext cx="564138" cy="2698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8888095" y="2921635"/>
            <a:ext cx="2787650" cy="21755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将高压</a:t>
            </a:r>
            <a:r>
              <a:rPr lang="en-US" altLang="zh-CN"/>
              <a:t>NMOS</a:t>
            </a:r>
            <a:r>
              <a:rPr lang="zh-CN" altLang="en-US"/>
              <a:t>的</a:t>
            </a:r>
            <a:r>
              <a:rPr lang="en-US" altLang="zh-CN"/>
              <a:t>D</a:t>
            </a:r>
            <a:r>
              <a:rPr lang="zh-CN" altLang="en-US"/>
              <a:t>级接电源，其他三个端口接地，测得各个管子的漏电流如左图图所示，从图中可以看出，这些管子的漏电流比低压管更大</a:t>
            </a:r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8603615" y="2921635"/>
            <a:ext cx="284480" cy="478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>
            <p:custDataLst>
              <p:tags r:id="rId1"/>
            </p:custDataLst>
          </p:nvPr>
        </p:nvSpPr>
        <p:spPr>
          <a:xfrm>
            <a:off x="1040130" y="366395"/>
            <a:ext cx="3061335" cy="583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dist"/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漏电流仿真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 rot="0">
            <a:off x="498475" y="335280"/>
            <a:ext cx="438150" cy="645160"/>
            <a:chOff x="4635499" y="1738003"/>
            <a:chExt cx="377826" cy="78295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" name="等腰三角形 14"/>
            <p:cNvSpPr/>
            <p:nvPr>
              <p:custDataLst>
                <p:tags r:id="rId2"/>
              </p:custDataLst>
            </p:nvPr>
          </p:nvSpPr>
          <p:spPr>
            <a:xfrm rot="5400000">
              <a:off x="4432937" y="1940567"/>
              <a:ext cx="782952" cy="377824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/>
            <p:cNvSpPr/>
            <p:nvPr>
              <p:custDataLst>
                <p:tags r:id="rId3"/>
              </p:custDataLst>
            </p:nvPr>
          </p:nvSpPr>
          <p:spPr>
            <a:xfrm rot="5400000">
              <a:off x="4488368" y="2002350"/>
              <a:ext cx="564138" cy="2698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57225" y="1145540"/>
            <a:ext cx="11358245" cy="416814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875030" y="5562600"/>
            <a:ext cx="96558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/>
              <a:t>通过进一步改善电路设计，来降低复位管的漏电流。上图为单个</a:t>
            </a:r>
            <a:r>
              <a:rPr lang="en-US" altLang="zh-CN"/>
              <a:t>NMOS</a:t>
            </a:r>
            <a:r>
              <a:rPr lang="zh-CN" altLang="en-US"/>
              <a:t>漏电流仿真，从图中可以看出，最大漏电流已达</a:t>
            </a:r>
            <a:r>
              <a:rPr lang="en-US" altLang="zh-CN"/>
              <a:t>fA</a:t>
            </a:r>
            <a:r>
              <a:rPr lang="zh-CN" altLang="en-US"/>
              <a:t>级</a:t>
            </a:r>
            <a:endParaRPr lang="zh-CN" altLang="en-US"/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576580" y="5562600"/>
            <a:ext cx="3600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551940" y="975360"/>
            <a:ext cx="8381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400"/>
              <a:t>通过仿真，将前面的影响因素都计算出</a:t>
            </a:r>
            <a:r>
              <a:rPr lang="en-US" altLang="zh-CN" sz="2400"/>
              <a:t>ENC</a:t>
            </a:r>
            <a:endParaRPr lang="en-US" altLang="zh-CN" sz="2400"/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51940" y="2157095"/>
            <a:ext cx="8189595" cy="268224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552575" y="5478145"/>
            <a:ext cx="83807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从表格可以看出，器件漏电等效电荷数基本为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，比较器的过阈电压和复位时间的等效电荷数大约为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个，影响最大的为电荷注入，但是也在可允许的范围内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2901714" y="2042466"/>
            <a:ext cx="6388573" cy="2324209"/>
            <a:chOff x="2901714" y="2042466"/>
            <a:chExt cx="6388573" cy="2324209"/>
          </a:xfrm>
        </p:grpSpPr>
        <p:sp>
          <p:nvSpPr>
            <p:cNvPr id="5" name="文本框 4"/>
            <p:cNvSpPr txBox="1"/>
            <p:nvPr/>
          </p:nvSpPr>
          <p:spPr>
            <a:xfrm>
              <a:off x="2901714" y="3598325"/>
              <a:ext cx="6388573" cy="7683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dist"/>
              <a:r>
                <a:rPr lang="zh-CN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一致性分析</a:t>
              </a:r>
              <a:endParaRPr lang="zh-CN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667985" y="2042466"/>
              <a:ext cx="2856030" cy="1079176"/>
              <a:chOff x="4815849" y="2042466"/>
              <a:chExt cx="2856030" cy="1079176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PART TWO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815849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3--2</a:t>
                </a:r>
                <a:endParaRPr lang="zh-CN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4240530" y="4927600"/>
            <a:ext cx="4339590" cy="12198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●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电流为100p和200p的PVT与MC</a:t>
            </a:r>
            <a:endParaRPr lang="en-US" altLang="zh-CN">
              <a:sym typeface="+mn-ea"/>
            </a:endParaRPr>
          </a:p>
          <a:p>
            <a:endParaRPr lang="zh-CN" altLang="en-US"/>
          </a:p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●电流为10p和20p的PVT与MC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ea"/>
            </a:endParaRPr>
          </a:p>
          <a:p>
            <a:endParaRPr lang="zh-CN" altLang="en-US"/>
          </a:p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●电流为0.1p和0.2p的PVT与MC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endParaRPr lang="en-US" altLang="zh-CN"/>
          </a:p>
          <a:p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98735" y="334963"/>
            <a:ext cx="6315710" cy="645132"/>
            <a:chOff x="498735" y="334963"/>
            <a:chExt cx="6315710" cy="645132"/>
          </a:xfrm>
        </p:grpSpPr>
        <p:sp>
          <p:nvSpPr>
            <p:cNvPr id="4" name="文本框 3"/>
            <p:cNvSpPr txBox="1"/>
            <p:nvPr/>
          </p:nvSpPr>
          <p:spPr>
            <a:xfrm>
              <a:off x="1040390" y="366078"/>
              <a:ext cx="577405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电流为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200p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PVT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MC</a:t>
              </a:r>
              <a:endPara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98735" y="334963"/>
              <a:ext cx="437890" cy="645132"/>
              <a:chOff x="4635499" y="1738003"/>
              <a:chExt cx="377826" cy="782952"/>
            </a:xfrm>
          </p:grpSpPr>
          <p:sp>
            <p:nvSpPr>
              <p:cNvPr id="6" name="等腰三角形 5"/>
              <p:cNvSpPr/>
              <p:nvPr/>
            </p:nvSpPr>
            <p:spPr>
              <a:xfrm rot="5400000">
                <a:off x="4432937" y="1940567"/>
                <a:ext cx="782952" cy="3778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5400000">
                <a:off x="4488368" y="2002350"/>
                <a:ext cx="564138" cy="26987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2905" y="1134745"/>
            <a:ext cx="8826500" cy="895350"/>
          </a:xfrm>
          <a:prstGeom prst="rect">
            <a:avLst/>
          </a:prstGeom>
        </p:spPr>
      </p:pic>
      <p:pic>
        <p:nvPicPr>
          <p:cNvPr id="5" name="图片 4" descr="gtk_mc100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40" y="2120265"/>
            <a:ext cx="8825865" cy="47383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707630" y="5106035"/>
            <a:ext cx="28536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Mean=-899.659u</a:t>
            </a:r>
            <a:endParaRPr lang="en-US" altLang="zh-CN" sz="1200"/>
          </a:p>
          <a:p>
            <a:r>
              <a:rPr lang="en-US" altLang="zh-CN" sz="1200"/>
              <a:t>Std Dev=123.026u</a:t>
            </a:r>
            <a:endParaRPr lang="en-US" altLang="zh-CN" sz="1200"/>
          </a:p>
        </p:txBody>
      </p:sp>
      <p:sp>
        <p:nvSpPr>
          <p:cNvPr id="11" name="文本框 10"/>
          <p:cNvSpPr txBox="1"/>
          <p:nvPr/>
        </p:nvSpPr>
        <p:spPr>
          <a:xfrm>
            <a:off x="9810750" y="3655695"/>
            <a:ext cx="2425065" cy="14509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左图为电流为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100p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200p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PVT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MC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仿真情况，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从图中可以看出，误差最大为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0.11%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20225" y="3655695"/>
            <a:ext cx="3905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switch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98735" y="334963"/>
            <a:ext cx="6315710" cy="645132"/>
            <a:chOff x="498735" y="334963"/>
            <a:chExt cx="6315710" cy="645132"/>
          </a:xfrm>
        </p:grpSpPr>
        <p:sp>
          <p:nvSpPr>
            <p:cNvPr id="4" name="文本框 3"/>
            <p:cNvSpPr txBox="1"/>
            <p:nvPr/>
          </p:nvSpPr>
          <p:spPr>
            <a:xfrm>
              <a:off x="1040390" y="366078"/>
              <a:ext cx="577405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电流为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10p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20p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PVT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MC</a:t>
              </a:r>
              <a:endPara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98735" y="334963"/>
              <a:ext cx="437890" cy="645132"/>
              <a:chOff x="4635499" y="1738003"/>
              <a:chExt cx="377826" cy="782952"/>
            </a:xfrm>
          </p:grpSpPr>
          <p:sp>
            <p:nvSpPr>
              <p:cNvPr id="6" name="等腰三角形 5"/>
              <p:cNvSpPr/>
              <p:nvPr/>
            </p:nvSpPr>
            <p:spPr>
              <a:xfrm rot="5400000">
                <a:off x="4432937" y="1940567"/>
                <a:ext cx="782952" cy="3778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5400000">
                <a:off x="4488368" y="2002350"/>
                <a:ext cx="564138" cy="26987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1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3540" y="1059815"/>
            <a:ext cx="8891270" cy="981075"/>
          </a:xfrm>
          <a:prstGeom prst="rect">
            <a:avLst/>
          </a:prstGeom>
        </p:spPr>
      </p:pic>
      <p:pic>
        <p:nvPicPr>
          <p:cNvPr id="12" name="图片 11" descr="gtk_mc10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40" y="2073275"/>
            <a:ext cx="9062085" cy="480949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953375" y="5137150"/>
            <a:ext cx="22948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Mean</a:t>
            </a:r>
            <a:r>
              <a:rPr lang="zh-CN" altLang="en-US" sz="1200"/>
              <a:t>：</a:t>
            </a:r>
            <a:r>
              <a:rPr lang="en-US" altLang="zh-CN" sz="1200"/>
              <a:t>70.1254u</a:t>
            </a:r>
            <a:endParaRPr lang="en-US" altLang="zh-CN" sz="1200"/>
          </a:p>
          <a:p>
            <a:r>
              <a:rPr lang="en-US" altLang="zh-CN" sz="1200"/>
              <a:t>Std Dev</a:t>
            </a:r>
            <a:r>
              <a:rPr lang="zh-CN" altLang="en-US" sz="1200"/>
              <a:t>：</a:t>
            </a:r>
            <a:r>
              <a:rPr lang="en-US" altLang="zh-CN" sz="1200"/>
              <a:t>195.577u</a:t>
            </a:r>
            <a:endParaRPr lang="en-US" altLang="zh-CN" sz="1200"/>
          </a:p>
        </p:txBody>
      </p:sp>
      <p:sp>
        <p:nvSpPr>
          <p:cNvPr id="14" name="文本框 13"/>
          <p:cNvSpPr txBox="1"/>
          <p:nvPr/>
        </p:nvSpPr>
        <p:spPr>
          <a:xfrm>
            <a:off x="9781540" y="3741420"/>
            <a:ext cx="56261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115550" y="3741420"/>
            <a:ext cx="2076450" cy="10648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左图为电流为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10p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20p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PVT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MC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仿真情况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从图中可以看出，误差最大为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0.8%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switch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98735" y="334963"/>
            <a:ext cx="6315710" cy="645132"/>
            <a:chOff x="498735" y="334963"/>
            <a:chExt cx="6315710" cy="645132"/>
          </a:xfrm>
        </p:grpSpPr>
        <p:sp>
          <p:nvSpPr>
            <p:cNvPr id="4" name="文本框 3"/>
            <p:cNvSpPr txBox="1"/>
            <p:nvPr/>
          </p:nvSpPr>
          <p:spPr>
            <a:xfrm>
              <a:off x="1040390" y="366078"/>
              <a:ext cx="5774055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电流为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0.1p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0.2p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PVT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</a:t>
              </a:r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MC</a:t>
              </a:r>
              <a:endPara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98735" y="334963"/>
              <a:ext cx="437890" cy="645132"/>
              <a:chOff x="4635499" y="1738003"/>
              <a:chExt cx="377826" cy="782952"/>
            </a:xfrm>
          </p:grpSpPr>
          <p:sp>
            <p:nvSpPr>
              <p:cNvPr id="6" name="等腰三角形 5"/>
              <p:cNvSpPr/>
              <p:nvPr/>
            </p:nvSpPr>
            <p:spPr>
              <a:xfrm rot="5400000">
                <a:off x="4432937" y="1940567"/>
                <a:ext cx="782952" cy="3778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5400000">
                <a:off x="4488368" y="2002350"/>
                <a:ext cx="564138" cy="26987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98475" y="1223645"/>
            <a:ext cx="8982075" cy="981075"/>
          </a:xfrm>
          <a:prstGeom prst="rect">
            <a:avLst/>
          </a:prstGeom>
        </p:spPr>
      </p:pic>
      <p:pic>
        <p:nvPicPr>
          <p:cNvPr id="3" name="图片 2" descr="gtk_mc0.1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5" y="2293620"/>
            <a:ext cx="8982710" cy="44608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181975" y="5315585"/>
            <a:ext cx="2207895" cy="474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1200"/>
              <a:t>Mean</a:t>
            </a:r>
            <a:r>
              <a:rPr lang="zh-CN" altLang="en-US" sz="1200"/>
              <a:t>：</a:t>
            </a:r>
            <a:r>
              <a:rPr lang="en-US" altLang="zh-CN" sz="1200"/>
              <a:t>-87.5995m</a:t>
            </a:r>
            <a:endParaRPr lang="en-US" altLang="zh-CN" sz="1200"/>
          </a:p>
          <a:p>
            <a:r>
              <a:rPr lang="en-US" altLang="zh-CN" sz="1200"/>
              <a:t>Std Dev:4.76063m</a:t>
            </a:r>
            <a:endParaRPr lang="en-US" altLang="zh-CN" sz="1200"/>
          </a:p>
          <a:p>
            <a:endParaRPr lang="en-US" altLang="zh-CN" sz="1200"/>
          </a:p>
        </p:txBody>
      </p:sp>
      <p:sp>
        <p:nvSpPr>
          <p:cNvPr id="10" name="文本框 9"/>
          <p:cNvSpPr txBox="1"/>
          <p:nvPr/>
        </p:nvSpPr>
        <p:spPr>
          <a:xfrm>
            <a:off x="9752965" y="3150870"/>
            <a:ext cx="3625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4"/>
            </p:custDataLst>
          </p:nvPr>
        </p:nvSpPr>
        <p:spPr>
          <a:xfrm>
            <a:off x="10115550" y="3150870"/>
            <a:ext cx="2076450" cy="21069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左图为电流为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0.1p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0.2p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PVT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MC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仿真情况，从图中可以看出此时的一致性较差，在温度为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85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情况下，漏电流已不受控制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switch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2334777" y="2042466"/>
            <a:ext cx="7522446" cy="2662484"/>
            <a:chOff x="2334777" y="2042466"/>
            <a:chExt cx="7522446" cy="2662484"/>
          </a:xfrm>
        </p:grpSpPr>
        <p:grpSp>
          <p:nvGrpSpPr>
            <p:cNvPr id="16" name="组合 15"/>
            <p:cNvGrpSpPr/>
            <p:nvPr/>
          </p:nvGrpSpPr>
          <p:grpSpPr>
            <a:xfrm>
              <a:off x="2334777" y="3598325"/>
              <a:ext cx="7522446" cy="1106625"/>
              <a:chOff x="2482641" y="3480281"/>
              <a:chExt cx="7522446" cy="1106625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3049578" y="3480281"/>
                <a:ext cx="6388573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进展和未来展望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482641" y="4249721"/>
                <a:ext cx="7522446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Influencing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F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actors of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urrent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easurement</a:t>
                </a:r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610835" y="2042466"/>
              <a:ext cx="2856030" cy="1078561"/>
              <a:chOff x="4758699" y="2042466"/>
              <a:chExt cx="2856030" cy="1078561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6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PART THREE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758699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第</a:t>
                </a:r>
                <a:r>
                  <a:rPr lang="en-US" altLang="zh-CN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4</a:t>
                </a:r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部分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98575" y="1843405"/>
            <a:ext cx="9512300" cy="3125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    </a:t>
            </a:r>
            <a:r>
              <a:rPr lang="en-US" altLang="zh-CN">
                <a:ea typeface="+mn-lt"/>
                <a:cs typeface="+mn-lt"/>
              </a:rPr>
              <a:t> </a:t>
            </a:r>
            <a:endParaRPr lang="en-US" altLang="zh-CN">
              <a:ea typeface="+mn-lt"/>
              <a:cs typeface="+mn-lt"/>
            </a:endParaRPr>
          </a:p>
          <a:p>
            <a:r>
              <a:rPr lang="en-US" altLang="zh-CN">
                <a:ea typeface="+mn-lt"/>
                <a:cs typeface="+mn-lt"/>
              </a:rPr>
              <a:t>      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+mn-lt"/>
              </a:rPr>
              <a:t> 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√ </a:t>
            </a:r>
            <a:r>
              <a:rPr lang="zh-CN" altLang="en-US" sz="3200">
                <a:ea typeface="+mn-lt"/>
                <a:cs typeface="+mn-lt"/>
              </a:rPr>
              <a:t>目前，单像素设计基本完成，从仿真结果来看，这套设计方案能够完成我们的设计目的。</a:t>
            </a:r>
            <a:endParaRPr lang="zh-CN" altLang="en-US" sz="3200">
              <a:ea typeface="+mn-lt"/>
              <a:cs typeface="+mn-lt"/>
            </a:endParaRPr>
          </a:p>
          <a:p>
            <a:endParaRPr lang="zh-CN" altLang="en-US" sz="3200">
              <a:ea typeface="+mn-lt"/>
              <a:cs typeface="+mn-lt"/>
            </a:endParaRPr>
          </a:p>
          <a:p>
            <a:r>
              <a:rPr lang="zh-CN" altLang="en-US" sz="3200">
                <a:ea typeface="+mn-lt"/>
                <a:cs typeface="+mn-lt"/>
              </a:rPr>
              <a:t> </a:t>
            </a:r>
            <a:r>
              <a:rPr lang="en-US" altLang="zh-CN" sz="3200">
                <a:ea typeface="+mn-lt"/>
                <a:cs typeface="+mn-lt"/>
              </a:rPr>
              <a:t>   </a:t>
            </a:r>
            <a:r>
              <a:rPr lang="en-US" altLang="zh-CN" sz="3200">
                <a:ea typeface="+mn-lt"/>
                <a:cs typeface="+mn-lt"/>
                <a:sym typeface="Wingdings" panose="05000000000000000000" charset="0"/>
              </a:rPr>
              <a:t> </a:t>
            </a:r>
            <a:r>
              <a:rPr lang="zh-CN" altLang="en-US" sz="3200">
                <a:ea typeface="+mn-lt"/>
                <a:cs typeface="+mn-lt"/>
              </a:rPr>
              <a:t>下一步，我们将着手设计一套实际的测试方案，以测定这些影响因素在流片后的芯片上的实际影响程度。</a:t>
            </a:r>
            <a:endParaRPr lang="zh-CN" altLang="en-US" sz="3200">
              <a:ea typeface="+mn-lt"/>
              <a:cs typeface="+mn-lt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40130" y="366395"/>
            <a:ext cx="4855210" cy="583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dist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进展和未来展望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498475" y="335280"/>
            <a:ext cx="438150" cy="645160"/>
            <a:chOff x="4635499" y="1738003"/>
            <a:chExt cx="377826" cy="782952"/>
          </a:xfrm>
        </p:grpSpPr>
        <p:sp>
          <p:nvSpPr>
            <p:cNvPr id="6" name="等腰三角形 5"/>
            <p:cNvSpPr/>
            <p:nvPr>
              <p:custDataLst>
                <p:tags r:id="rId2"/>
              </p:custDataLst>
            </p:nvPr>
          </p:nvSpPr>
          <p:spPr>
            <a:xfrm rot="5400000">
              <a:off x="4432937" y="1940567"/>
              <a:ext cx="782952" cy="37782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3"/>
              </p:custDataLst>
            </p:nvPr>
          </p:nvSpPr>
          <p:spPr>
            <a:xfrm rot="5400000">
              <a:off x="4488368" y="2002350"/>
              <a:ext cx="564138" cy="2698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575842" y="451095"/>
            <a:ext cx="11385755" cy="5958349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08175" y="1532890"/>
            <a:ext cx="32188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buClrTx/>
              <a:buSzTx/>
              <a:buFontTx/>
            </a:pPr>
            <a:r>
              <a:rPr lang="zh-CN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目录</a:t>
            </a:r>
            <a:endParaRPr lang="zh-CN" altLang="en-US" sz="4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08175" y="1132840"/>
            <a:ext cx="33197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CONTENT</a:t>
            </a:r>
            <a:endParaRPr lang="en-US" altLang="zh-CN" sz="1600" dirty="0">
              <a:solidFill>
                <a:srgbClr val="1C4885"/>
              </a:solidFill>
              <a:latin typeface="FuturaBookC" charset="-5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08283" y="3112512"/>
            <a:ext cx="643774" cy="64377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>
              <a:buClrTx/>
              <a:buSzTx/>
              <a:buFontTx/>
            </a:pPr>
            <a:r>
              <a:rPr lang="en-US" altLang="zh-CN" sz="1800" b="1" dirty="0">
                <a:solidFill>
                  <a:schemeClr val="bg1"/>
                </a:solidFill>
                <a:latin typeface="FuturaBookC" charset="-52"/>
              </a:rPr>
              <a:t>01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72779" y="3204235"/>
            <a:ext cx="3701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设计目的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495346" y="3112512"/>
            <a:ext cx="643774" cy="64377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FuturaBookC" charset="-52"/>
              </a:rPr>
              <a:t>02</a:t>
            </a:r>
            <a:endParaRPr lang="zh-CN" altLang="en-US" sz="1200" b="1" dirty="0">
              <a:solidFill>
                <a:schemeClr val="bg1"/>
              </a:solidFill>
              <a:latin typeface="FuturaBookC" charset="-5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9842" y="3204235"/>
            <a:ext cx="3701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基本原理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908283" y="4355250"/>
            <a:ext cx="643774" cy="64377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FuturaBookC" charset="-52"/>
              </a:rPr>
              <a:t>03</a:t>
            </a:r>
            <a:endParaRPr lang="zh-CN" altLang="en-US" sz="1200" b="1" dirty="0">
              <a:solidFill>
                <a:schemeClr val="bg1"/>
              </a:solidFill>
              <a:latin typeface="FuturaBookC" charset="-5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672779" y="4446973"/>
            <a:ext cx="3701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影响因素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495346" y="4355250"/>
            <a:ext cx="643774" cy="64377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FuturaBookC" charset="-52"/>
              </a:rPr>
              <a:t>04</a:t>
            </a:r>
            <a:endParaRPr lang="zh-CN" altLang="en-US" sz="1200" b="1" dirty="0">
              <a:solidFill>
                <a:schemeClr val="bg1"/>
              </a:solidFill>
              <a:latin typeface="FuturaBookC" charset="-5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59842" y="4446973"/>
            <a:ext cx="3701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进展和未来展望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40" r="76987"/>
          <a:stretch>
            <a:fillRect/>
          </a:stretch>
        </p:blipFill>
        <p:spPr>
          <a:xfrm rot="16200000">
            <a:off x="11094464" y="5769536"/>
            <a:ext cx="1052071" cy="1197429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-20104" y="-37026"/>
            <a:ext cx="2067812" cy="2340876"/>
            <a:chOff x="-20103" y="-36298"/>
            <a:chExt cx="1802897" cy="204097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>
              <a:off x="-20102" y="-31351"/>
              <a:ext cx="1802896" cy="2036030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>
              <a:off x="-20103" y="-36298"/>
              <a:ext cx="1266688" cy="1507593"/>
            </a:xfrm>
            <a:prstGeom prst="rect">
              <a:avLst/>
            </a:prstGeom>
          </p:spPr>
        </p:pic>
      </p:grp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66" r="86194"/>
          <a:stretch>
            <a:fillRect/>
          </a:stretch>
        </p:blipFill>
        <p:spPr>
          <a:xfrm rot="16200000">
            <a:off x="11517193" y="6183193"/>
            <a:ext cx="631156" cy="791029"/>
          </a:xfrm>
          <a:prstGeom prst="rect">
            <a:avLst/>
          </a:prstGeom>
        </p:spPr>
      </p:pic>
      <p:sp>
        <p:nvSpPr>
          <p:cNvPr id="45" name="文本框 44"/>
          <p:cNvSpPr txBox="1"/>
          <p:nvPr/>
        </p:nvSpPr>
        <p:spPr>
          <a:xfrm>
            <a:off x="857250" y="2477135"/>
            <a:ext cx="109264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谢</a:t>
            </a:r>
            <a:r>
              <a:rPr lang="en-US" altLang="zh-CN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   </a:t>
            </a:r>
            <a:r>
              <a:rPr lang="zh-CN" altLang="en-US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+mn-ea"/>
              </a:rPr>
              <a:t>谢！</a:t>
            </a:r>
            <a:endParaRPr lang="zh-CN" altLang="en-US" sz="8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2901714" y="2042466"/>
            <a:ext cx="6388573" cy="2324209"/>
            <a:chOff x="2901714" y="2042466"/>
            <a:chExt cx="6388573" cy="2324209"/>
          </a:xfrm>
        </p:grpSpPr>
        <p:sp>
          <p:nvSpPr>
            <p:cNvPr id="5" name="文本框 4"/>
            <p:cNvSpPr txBox="1"/>
            <p:nvPr/>
          </p:nvSpPr>
          <p:spPr>
            <a:xfrm>
              <a:off x="2901714" y="3598325"/>
              <a:ext cx="6388573" cy="7683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lt"/>
                  <a:cs typeface="+mn-ea"/>
                  <a:sym typeface="+mn-lt"/>
                </a:rPr>
                <a:t>设计目的</a:t>
              </a:r>
              <a:endParaRPr lang="zh-CN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lt"/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530190" y="2042466"/>
              <a:ext cx="2856030" cy="1079176"/>
              <a:chOff x="4678054" y="2042466"/>
              <a:chExt cx="2856030" cy="1079176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PNE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678054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第</a:t>
                </a:r>
                <a:r>
                  <a:rPr lang="en-US" altLang="zh-CN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1</a:t>
                </a:r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部分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sp>
        <p:nvSpPr>
          <p:cNvPr id="19" name="文本框 18"/>
          <p:cNvSpPr txBox="1"/>
          <p:nvPr/>
        </p:nvSpPr>
        <p:spPr>
          <a:xfrm>
            <a:off x="3155315" y="4441825"/>
            <a:ext cx="54838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dirty="0">
                <a:solidFill>
                  <a:schemeClr val="bg1"/>
                </a:solidFill>
                <a:cs typeface="+mn-ea"/>
              </a:rPr>
              <a:t>                     </a:t>
            </a:r>
            <a:r>
              <a:rPr lang="zh-CN" altLang="en-US" sz="1600" dirty="0">
                <a:solidFill>
                  <a:schemeClr val="bg1"/>
                </a:solidFill>
                <a:cs typeface="+mn-ea"/>
              </a:rPr>
              <a:t>Basic </a:t>
            </a:r>
            <a:r>
              <a:rPr lang="en-US" altLang="zh-CN" sz="1600" dirty="0">
                <a:solidFill>
                  <a:schemeClr val="bg1"/>
                </a:solidFill>
                <a:cs typeface="+mn-ea"/>
              </a:rPr>
              <a:t>                                P</a:t>
            </a:r>
            <a:r>
              <a:rPr lang="zh-CN" altLang="en-US" sz="1600" dirty="0">
                <a:solidFill>
                  <a:schemeClr val="bg1"/>
                </a:solidFill>
                <a:cs typeface="+mn-ea"/>
              </a:rPr>
              <a:t>rinciple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98735" y="327983"/>
            <a:ext cx="4026593" cy="645132"/>
            <a:chOff x="498735" y="334963"/>
            <a:chExt cx="4026593" cy="645132"/>
          </a:xfrm>
        </p:grpSpPr>
        <p:sp>
          <p:nvSpPr>
            <p:cNvPr id="4" name="文本框 3"/>
            <p:cNvSpPr txBox="1"/>
            <p:nvPr/>
          </p:nvSpPr>
          <p:spPr>
            <a:xfrm>
              <a:off x="1023055" y="365276"/>
              <a:ext cx="3502273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设计目的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98735" y="334963"/>
              <a:ext cx="437890" cy="645132"/>
              <a:chOff x="4635499" y="1738003"/>
              <a:chExt cx="377826" cy="782952"/>
            </a:xfrm>
          </p:grpSpPr>
          <p:sp>
            <p:nvSpPr>
              <p:cNvPr id="6" name="等腰三角形 5"/>
              <p:cNvSpPr/>
              <p:nvPr/>
            </p:nvSpPr>
            <p:spPr>
              <a:xfrm rot="5400000">
                <a:off x="4432937" y="1940567"/>
                <a:ext cx="782952" cy="3778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5400000">
                <a:off x="4488368" y="2002350"/>
                <a:ext cx="564138" cy="26987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1022985" y="1917700"/>
            <a:ext cx="8491855" cy="40265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开发一款高精度、大量程、多通道的像素阵列芯片，        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专用于电流测量应用</a:t>
            </a:r>
            <a:endParaRPr lang="zh-CN" altLang="en-US" sz="2800" b="1">
              <a:latin typeface="+mj-lt"/>
              <a:ea typeface="+mj-lt"/>
            </a:endParaRPr>
          </a:p>
          <a:p>
            <a:endParaRPr lang="zh-CN" altLang="en-US"/>
          </a:p>
          <a:p>
            <a:endParaRPr lang="zh-CN" altLang="en-US"/>
          </a:p>
          <a:p>
            <a:pPr algn="l">
              <a:buClrTx/>
              <a:buSzTx/>
              <a:buFontTx/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zh-CN" altLang="en-US" sz="2800" b="1">
                <a:latin typeface="+mj-lt"/>
                <a:ea typeface="+mj-lt"/>
                <a:sym typeface="+mn-ea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实现在0-200pA范围内的电流测量，确保分辨率小   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于0.01pA和准确性小于0.1pA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200pA-10nA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电流范围内，维持误差控制在10%以内，以适用多种半导体领域和相关应用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2901714" y="2042466"/>
            <a:ext cx="6388573" cy="2324209"/>
            <a:chOff x="2901714" y="2042466"/>
            <a:chExt cx="6388573" cy="2324209"/>
          </a:xfrm>
        </p:grpSpPr>
        <p:sp>
          <p:nvSpPr>
            <p:cNvPr id="5" name="文本框 4"/>
            <p:cNvSpPr txBox="1"/>
            <p:nvPr/>
          </p:nvSpPr>
          <p:spPr>
            <a:xfrm>
              <a:off x="2901714" y="3598325"/>
              <a:ext cx="6388573" cy="7683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基本原理</a:t>
              </a:r>
              <a:endParaRPr lang="zh-CN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667985" y="2042466"/>
              <a:ext cx="2856030" cy="1079176"/>
              <a:chOff x="4815849" y="2042466"/>
              <a:chExt cx="2856030" cy="1079176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PART TWO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815849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第</a:t>
                </a:r>
                <a:r>
                  <a:rPr lang="en-US" altLang="zh-CN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2</a:t>
                </a:r>
                <a:r>
                  <a:rPr lang="zh-CN" alt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部分</a:t>
                </a:r>
                <a:endParaRPr lang="zh-CN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sp>
        <p:nvSpPr>
          <p:cNvPr id="19" name="文本框 18"/>
          <p:cNvSpPr txBox="1"/>
          <p:nvPr/>
        </p:nvSpPr>
        <p:spPr>
          <a:xfrm>
            <a:off x="4001135" y="4478655"/>
            <a:ext cx="61296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dirty="0">
                <a:solidFill>
                  <a:schemeClr val="bg1"/>
                </a:solidFill>
                <a:cs typeface="+mn-ea"/>
              </a:rPr>
              <a:t>Feasibility                                    Analysis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98735" y="327983"/>
            <a:ext cx="4026593" cy="645132"/>
            <a:chOff x="498735" y="334963"/>
            <a:chExt cx="4026593" cy="645132"/>
          </a:xfrm>
        </p:grpSpPr>
        <p:sp>
          <p:nvSpPr>
            <p:cNvPr id="4" name="文本框 3"/>
            <p:cNvSpPr txBox="1"/>
            <p:nvPr/>
          </p:nvSpPr>
          <p:spPr>
            <a:xfrm>
              <a:off x="1023055" y="365276"/>
              <a:ext cx="3502273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基本原理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98735" y="334963"/>
              <a:ext cx="437890" cy="645132"/>
              <a:chOff x="4635499" y="1738003"/>
              <a:chExt cx="377826" cy="782952"/>
            </a:xfrm>
          </p:grpSpPr>
          <p:sp>
            <p:nvSpPr>
              <p:cNvPr id="6" name="等腰三角形 5"/>
              <p:cNvSpPr/>
              <p:nvPr/>
            </p:nvSpPr>
            <p:spPr>
              <a:xfrm rot="5400000">
                <a:off x="4432937" y="1940567"/>
                <a:ext cx="782952" cy="3778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5400000">
                <a:off x="4488368" y="2002350"/>
                <a:ext cx="564138" cy="26987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83270" y="4487545"/>
          <a:ext cx="3136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569210" imgH="650240" progId="Equation.KSEE3">
                  <p:embed/>
                </p:oleObj>
              </mc:Choice>
              <mc:Fallback>
                <p:oleObj name="" r:id="rId1" imgW="2569210" imgH="65024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383270" y="4487545"/>
                        <a:ext cx="3136900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35990" y="941705"/>
            <a:ext cx="5574665" cy="52514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88935" y="181927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/>
              <a:t>电容积分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988935" y="2417445"/>
            <a:ext cx="2736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/>
              <a:t>比较器</a:t>
            </a:r>
            <a:r>
              <a:rPr lang="en-US" altLang="zh-CN"/>
              <a:t>Vref</a:t>
            </a:r>
            <a:r>
              <a:rPr lang="zh-CN" altLang="en-US"/>
              <a:t>翻转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988935" y="301498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触发复位开关进行复位，同时计数器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的值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+1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988935" y="38087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/>
              <a:t>在一定时间内，进行多次积分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988935" y="4509770"/>
            <a:ext cx="6121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2334777" y="2042466"/>
            <a:ext cx="7522446" cy="2662484"/>
            <a:chOff x="2334777" y="2042466"/>
            <a:chExt cx="7522446" cy="2662484"/>
          </a:xfrm>
        </p:grpSpPr>
        <p:grpSp>
          <p:nvGrpSpPr>
            <p:cNvPr id="16" name="组合 15"/>
            <p:cNvGrpSpPr/>
            <p:nvPr/>
          </p:nvGrpSpPr>
          <p:grpSpPr>
            <a:xfrm>
              <a:off x="2334777" y="3598325"/>
              <a:ext cx="7522446" cy="1106625"/>
              <a:chOff x="2482641" y="3480281"/>
              <a:chExt cx="7522446" cy="1106625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3049578" y="3480281"/>
                <a:ext cx="6388573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影响因素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482641" y="4249721"/>
                <a:ext cx="7522446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Influencing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F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actors of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urrent </a:t>
                </a: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easurement</a:t>
                </a:r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610835" y="2042466"/>
              <a:ext cx="2856030" cy="1078561"/>
              <a:chOff x="4758699" y="2042466"/>
              <a:chExt cx="2856030" cy="1078561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6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PART THREE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758699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第</a:t>
                </a:r>
                <a:r>
                  <a:rPr lang="en-US" altLang="zh-CN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3</a:t>
                </a:r>
                <a:r>
                  <a:rPr lang="zh-CN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部分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040130" y="366395"/>
            <a:ext cx="4855210" cy="583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dist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影响因素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498475" y="335280"/>
            <a:ext cx="438150" cy="645160"/>
            <a:chOff x="4635499" y="1738003"/>
            <a:chExt cx="377826" cy="782952"/>
          </a:xfrm>
        </p:grpSpPr>
        <p:sp>
          <p:nvSpPr>
            <p:cNvPr id="6" name="等腰三角形 5"/>
            <p:cNvSpPr/>
            <p:nvPr>
              <p:custDataLst>
                <p:tags r:id="rId2"/>
              </p:custDataLst>
            </p:nvPr>
          </p:nvSpPr>
          <p:spPr>
            <a:xfrm rot="5400000">
              <a:off x="4432937" y="1940567"/>
              <a:ext cx="782952" cy="37782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3"/>
              </p:custDataLst>
            </p:nvPr>
          </p:nvSpPr>
          <p:spPr>
            <a:xfrm rot="5400000">
              <a:off x="4488368" y="2002350"/>
              <a:ext cx="564138" cy="2698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602740" y="1597660"/>
            <a:ext cx="429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/>
              <a:t>复位管漏电流对电流测量的影响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602740" y="4610100"/>
            <a:ext cx="4064000" cy="3359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>
                <a:sym typeface="+mn-ea"/>
              </a:rPr>
              <a:t>电荷注入对电流测量的影响</a:t>
            </a:r>
            <a:endParaRPr lang="zh-CN" altLang="en-US"/>
          </a:p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602740" y="3856990"/>
            <a:ext cx="5344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/>
              <a:t>比较器每次翻转的过阈电压对电流测量的影响</a:t>
            </a:r>
            <a:endParaRPr lang="zh-CN" altLang="en-US"/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602740" y="5365115"/>
            <a:ext cx="4064000" cy="3448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/>
              <a:t>复位时间对电流测量的影响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602740" y="2350770"/>
            <a:ext cx="61874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>
                <a:sym typeface="+mn-ea"/>
              </a:rPr>
              <a:t>电容漏电对电流测量的影响</a:t>
            </a:r>
            <a:endParaRPr lang="zh-CN" altLang="en-US"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1602740" y="3103880"/>
            <a:ext cx="61874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●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MOS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管的栅极漏电对电流测量的影响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800850" y="775335"/>
            <a:ext cx="4709160" cy="56311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644415" y="3429000"/>
            <a:ext cx="4233588" cy="4781039"/>
            <a:chOff x="11376412" y="-203945"/>
            <a:chExt cx="2957732" cy="334019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831739" y="2042466"/>
            <a:ext cx="7811770" cy="2955290"/>
            <a:chOff x="1932704" y="2042466"/>
            <a:chExt cx="7811770" cy="2955290"/>
          </a:xfrm>
        </p:grpSpPr>
        <p:sp>
          <p:nvSpPr>
            <p:cNvPr id="5" name="文本框 4"/>
            <p:cNvSpPr txBox="1"/>
            <p:nvPr/>
          </p:nvSpPr>
          <p:spPr>
            <a:xfrm>
              <a:off x="1932704" y="3598216"/>
              <a:ext cx="7811770" cy="13995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noAutofit/>
            </a:bodyPr>
            <a:lstStyle/>
            <a:p>
              <a:pPr algn="dist"/>
              <a:r>
                <a: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lt"/>
                  <a:cs typeface="+mn-ea"/>
                  <a:sym typeface="+mn-lt"/>
                </a:rPr>
                <a:t>影响因素的</a:t>
              </a:r>
              <a:r>
                <a:rPr lang="en-US" altLang="zh-CN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lt"/>
                  <a:cs typeface="+mn-ea"/>
                  <a:sym typeface="+mn-lt"/>
                </a:rPr>
                <a:t>ENC</a:t>
              </a:r>
              <a:r>
                <a: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lt"/>
                  <a:cs typeface="+mn-ea"/>
                  <a:sym typeface="+mn-lt"/>
                </a:rPr>
                <a:t>分析</a:t>
              </a:r>
              <a:endParaRPr lang="zh-CN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lt"/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530190" y="2042466"/>
              <a:ext cx="2856030" cy="1080545"/>
              <a:chOff x="4678054" y="2042466"/>
              <a:chExt cx="2856030" cy="1080545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198835" y="2784457"/>
                <a:ext cx="20900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PART ONE</a:t>
                </a:r>
                <a:endParaRPr lang="en-US" altLang="zh-CN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4678054" y="2042466"/>
                <a:ext cx="2856030" cy="7683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3--1</a:t>
                </a:r>
                <a:endParaRPr lang="zh-CN" alt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 rot="10800000">
            <a:off x="-1507105" y="1135306"/>
            <a:ext cx="2287908" cy="2583760"/>
            <a:chOff x="11376412" y="-203945"/>
            <a:chExt cx="2957732" cy="3340199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71" b="72275"/>
            <a:stretch>
              <a:fillRect/>
            </a:stretch>
          </p:blipFill>
          <p:spPr>
            <a:xfrm rot="19185490">
              <a:off x="11376412" y="-203945"/>
              <a:ext cx="2957732" cy="3340199"/>
            </a:xfrm>
            <a:prstGeom prst="rect">
              <a:avLst/>
            </a:prstGeom>
            <a:effectLst>
              <a:outerShdw blurRad="63500" sx="104000" sy="104000" algn="ctr" rotWithShape="0">
                <a:prstClr val="black">
                  <a:alpha val="1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24" b="79471"/>
            <a:stretch>
              <a:fillRect/>
            </a:stretch>
          </p:blipFill>
          <p:spPr>
            <a:xfrm rot="13803561" flipH="1">
              <a:off x="11533637" y="55374"/>
              <a:ext cx="2643285" cy="2580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  <p:tag name="KSO_WM_UNIT_PLACING_PICTURE_USER_VIEWPORT" val="{&quot;height&quot;:4224,&quot;width&quot;:12897}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PP_MARK_KEY" val="af048dc6-159b-4539-ac65-09b1957152e6"/>
  <p:tag name="COMMONDATA" val="eyJoZGlkIjoiZjc2NTgyN2U2MjU5ZDNjZWY3ZGUxYjRmNzQ4OTgxMWQifQ==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2ij5r2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1515</Words>
  <Application>WPS 演示</Application>
  <PresentationFormat>宽屏</PresentationFormat>
  <Paragraphs>181</Paragraphs>
  <Slides>20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Arial Unicode MS</vt:lpstr>
      <vt:lpstr>等线</vt:lpstr>
      <vt:lpstr>Calibri</vt:lpstr>
      <vt:lpstr>FZZhengHeiS-DB-GB</vt:lpstr>
      <vt:lpstr>Verdana</vt:lpstr>
      <vt:lpstr>FuturaBookC</vt:lpstr>
      <vt:lpstr>Segoe Print</vt:lpstr>
      <vt:lpstr>楷体</vt:lpstr>
      <vt:lpstr>Times New Roman</vt:lpstr>
      <vt:lpstr>仿宋</vt:lpstr>
      <vt:lpstr>Wingdings</vt:lpstr>
      <vt:lpstr>第一PPT，www.1ppt.com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毕业论文</dc:title>
  <dc:creator>第一PPT</dc:creator>
  <cp:keywords>www.1ppt.com</cp:keywords>
  <dc:description>www.1ppt.com</dc:description>
  <cp:lastModifiedBy>Y@C</cp:lastModifiedBy>
  <cp:revision>86</cp:revision>
  <dcterms:created xsi:type="dcterms:W3CDTF">2022-04-28T07:08:00Z</dcterms:created>
  <dcterms:modified xsi:type="dcterms:W3CDTF">2023-10-22T05:36:43Z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8D6E920E870A4E35881BD4CADD0BA30D_13</vt:lpwstr>
  </property>
  <property fmtid="{D5CDD505-2E9C-101B-9397-08002B2CF9AE}" pid="3" name="KSOProductBuildVer">
    <vt:lpwstr>2052-11.1.0.14036</vt:lpwstr>
  </property>
</Properties>
</file>