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256" r:id="rId5"/>
    <p:sldId id="475" r:id="rId7"/>
    <p:sldId id="476" r:id="rId8"/>
    <p:sldId id="479" r:id="rId9"/>
    <p:sldId id="507" r:id="rId10"/>
    <p:sldId id="513" r:id="rId11"/>
    <p:sldId id="480" r:id="rId12"/>
    <p:sldId id="486" r:id="rId13"/>
    <p:sldId id="487" r:id="rId14"/>
    <p:sldId id="490" r:id="rId15"/>
    <p:sldId id="493" r:id="rId16"/>
    <p:sldId id="495" r:id="rId17"/>
    <p:sldId id="527" r:id="rId18"/>
    <p:sldId id="497" r:id="rId19"/>
    <p:sldId id="505" r:id="rId20"/>
    <p:sldId id="502" r:id="rId21"/>
    <p:sldId id="427" r:id="rId22"/>
  </p:sldIdLst>
  <p:sldSz cx="12192000" cy="6858000" type="screen4x3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954" y="18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7.e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72102-1432-4831-80E8-630E3DAD1E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1604D-9505-485E-96DC-C630F0666EB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42D6E6-952F-4DDB-8C78-C84BF6AB09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7412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961D6E-ECD4-476E-8FCD-FB1FEF9DDC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4355868"/>
            <a:ext cx="12192000" cy="25021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2" descr="\\DROBO-FS\QuickDrops\JB\PPTX NG\Droplets\LightingOverlay.png"/>
          <p:cNvPicPr>
            <a:picLocks noChangeAspect="1" noChangeArrowheads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7878" y="1830535"/>
            <a:ext cx="5284124" cy="25311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694011"/>
            <a:ext cx="9144000" cy="1406636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655128"/>
            <a:ext cx="9144000" cy="123859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6A1-BE57-4DEA-AA01-11AA4A27450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7DCD-A2DD-4B0C-AB8A-F33BCC148565}" type="slidenum">
              <a:rPr lang="zh-CN" altLang="en-US" smtClean="0"/>
            </a:fld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74073" y="272935"/>
            <a:ext cx="2924694" cy="721822"/>
            <a:chOff x="374073" y="272935"/>
            <a:chExt cx="2924694" cy="721822"/>
          </a:xfrm>
        </p:grpSpPr>
        <p:pic>
          <p:nvPicPr>
            <p:cNvPr id="1026" name="Picture 2" descr="http://www.ccnu.edu.cn/__local/7/B7/24/0EA1E510D6F171BBEA51CFF88E8_A12ECAAB_5EDF.jpg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73" y="272935"/>
              <a:ext cx="721822" cy="721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www.ccnu.edu.cn/__local/D/BF/7F/E13D2FCC39EC7FDF12582E3298E_B54B2C8C_3F8F5.png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715" y="385073"/>
              <a:ext cx="1430481" cy="375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本框 11"/>
            <p:cNvSpPr txBox="1"/>
            <p:nvPr userDrawn="1"/>
          </p:nvSpPr>
          <p:spPr>
            <a:xfrm>
              <a:off x="1120833" y="714039"/>
              <a:ext cx="21779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0" i="0" kern="1200" dirty="0">
                  <a:solidFill>
                    <a:srgbClr val="00566D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Central China Normal University</a:t>
              </a:r>
              <a:endParaRPr lang="zh-CN" altLang="en-US" sz="1000" dirty="0">
                <a:solidFill>
                  <a:srgbClr val="00566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文本框 8"/>
          <p:cNvSpPr txBox="1"/>
          <p:nvPr userDrawn="1"/>
        </p:nvSpPr>
        <p:spPr>
          <a:xfrm>
            <a:off x="3103880" y="345440"/>
            <a:ext cx="7148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2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8B96-A76D-4472-B296-A5D969D56FE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7DCD-A2DD-4B0C-AB8A-F33BCC1485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823F-B9F3-40AD-9229-039BDC3D461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7DCD-A2DD-4B0C-AB8A-F33BCC1485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DE5A-7902-454C-89EB-958ACE69F21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0423-3039-4586-B5BF-F44B7312C0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B83-55C6-4B5E-AD21-D2046055330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0423-3039-4586-B5BF-F44B7312C0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B6C0-8142-4B26-89C1-841E37269A6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0423-3039-4586-B5BF-F44B7312C0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3758-3DDE-4F39-91B9-3A5DDC3DFFFD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0423-3039-4586-B5BF-F44B7312C0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67CE-160F-441F-B10D-022916362F5C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0423-3039-4586-B5BF-F44B7312C0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7185-FD35-4E21-91C1-0FD39BA7FB88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0423-3039-4586-B5BF-F44B7312C0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BBA4-857B-4EE8-84EE-4A1BE215DED8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0423-3039-4586-B5BF-F44B7312C0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0B9E-12EE-4767-B603-0CD3932706A8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0423-3039-4586-B5BF-F44B7312C0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4267-63BD-42C4-9F3C-C0358EF0260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7DCD-A2DD-4B0C-AB8A-F33BCC148565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772145"/>
            <a:ext cx="12192000" cy="45719"/>
          </a:xfrm>
          <a:prstGeom prst="rect">
            <a:avLst/>
          </a:prstGeom>
          <a:solidFill>
            <a:srgbClr val="005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9750828" y="102885"/>
            <a:ext cx="2441171" cy="602487"/>
            <a:chOff x="374073" y="272935"/>
            <a:chExt cx="2924694" cy="721822"/>
          </a:xfrm>
        </p:grpSpPr>
        <p:pic>
          <p:nvPicPr>
            <p:cNvPr id="9" name="Picture 2" descr="http://www.ccnu.edu.cn/__local/7/B7/24/0EA1E510D6F171BBEA51CFF88E8_A12ECAAB_5EDF.jpg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73" y="272935"/>
              <a:ext cx="721822" cy="721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www.ccnu.edu.cn/__local/D/BF/7F/E13D2FCC39EC7FDF12582E3298E_B54B2C8C_3F8F5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715" y="385073"/>
              <a:ext cx="1430481" cy="375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本框 10"/>
            <p:cNvSpPr txBox="1"/>
            <p:nvPr userDrawn="1"/>
          </p:nvSpPr>
          <p:spPr>
            <a:xfrm>
              <a:off x="1120832" y="714039"/>
              <a:ext cx="2177935" cy="258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0" i="0" kern="1200" dirty="0">
                  <a:solidFill>
                    <a:srgbClr val="00566D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Central China Normal University</a:t>
              </a:r>
              <a:endParaRPr lang="zh-CN" altLang="en-US" sz="800" dirty="0">
                <a:solidFill>
                  <a:srgbClr val="00566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A59F-8BD6-4D56-831E-FEEACF313B1D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0423-3039-4586-B5BF-F44B7312C0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1338-C316-4BFF-944B-87478BA17D1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0423-3039-4586-B5BF-F44B7312C0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1AA7-C8D8-47B0-9FCC-93081B34874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0423-3039-4586-B5BF-F44B7312C0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1755019" cy="365125"/>
          </a:xfrm>
        </p:spPr>
        <p:txBody>
          <a:bodyPr/>
          <a:lstStyle/>
          <a:p>
            <a:r>
              <a:rPr lang="en-US" altLang="zh-CN" dirty="0"/>
              <a:t>2016/5/29</a:t>
            </a:r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4152" y="6356351"/>
            <a:ext cx="6096000" cy="365125"/>
          </a:xfrm>
        </p:spPr>
        <p:txBody>
          <a:bodyPr/>
          <a:lstStyle/>
          <a:p>
            <a:r>
              <a:rPr lang="en-US" altLang="zh-CN" dirty="0"/>
              <a:t>ALICE ITS</a:t>
            </a:r>
            <a:r>
              <a:rPr lang="zh-CN" altLang="en-US"/>
              <a:t>单片式有源像素传感器的低噪声前端电子学的研究与实现</a:t>
            </a: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1085" y="6356351"/>
            <a:ext cx="2122715" cy="365125"/>
          </a:xfrm>
        </p:spPr>
        <p:txBody>
          <a:bodyPr/>
          <a:lstStyle/>
          <a:p>
            <a:fld id="{D8B908CE-BB1D-4880-B289-6212B94EF5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2016/5/29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ALICE ITS</a:t>
            </a:r>
            <a:r>
              <a:rPr lang="zh-CN" altLang="en-US"/>
              <a:t>单片式有源像素传感器的低噪声前端电子学的研究与实现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08CE-BB1D-4880-B289-6212B94EF5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2016/5/29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ALICE ITS</a:t>
            </a:r>
            <a:r>
              <a:rPr lang="zh-CN" altLang="en-US"/>
              <a:t>单片式有源像素传感器的低噪声前端电子学的研究与实现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08CE-BB1D-4880-B289-6212B94EF5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2016/5/29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ALICE ITS</a:t>
            </a:r>
            <a:r>
              <a:rPr lang="zh-CN" altLang="en-US"/>
              <a:t>单片式有源像素传感器的低噪声前端电子学的研究与实现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08CE-BB1D-4880-B289-6212B94EF5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2016/5/29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ALICE ITS</a:t>
            </a:r>
            <a:r>
              <a:rPr lang="zh-CN" altLang="en-US"/>
              <a:t>单片式有源像素传感器的低噪声前端电子学的研究与实现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08CE-BB1D-4880-B289-6212B94EF5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2016/5/29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ALICE ITS</a:t>
            </a:r>
            <a:r>
              <a:rPr lang="zh-CN" altLang="en-US"/>
              <a:t>单片式有源像素传感器的低噪声前端电子学的研究与实现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08CE-BB1D-4880-B289-6212B94EF5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2016/5/29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ALICE ITS</a:t>
            </a:r>
            <a:r>
              <a:rPr lang="zh-CN" altLang="en-US"/>
              <a:t>单片式有源像素传感器的低噪声前端电子学的研究与实现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08CE-BB1D-4880-B289-6212B94EF5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0F87-FDFA-423A-876F-22072C0336C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7DCD-A2DD-4B0C-AB8A-F33BCC1485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2016/5/29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ALICE ITS</a:t>
            </a:r>
            <a:r>
              <a:rPr lang="zh-CN" altLang="en-US"/>
              <a:t>单片式有源像素传感器的低噪声前端电子学的研究与实现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08CE-BB1D-4880-B289-6212B94EF5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2016/5/29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ALICE ITS</a:t>
            </a:r>
            <a:r>
              <a:rPr lang="zh-CN" altLang="en-US"/>
              <a:t>单片式有源像素传感器的低噪声前端电子学的研究与实现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08CE-BB1D-4880-B289-6212B94EF5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2016/5/29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ALICE ITS</a:t>
            </a:r>
            <a:r>
              <a:rPr lang="zh-CN" altLang="en-US"/>
              <a:t>单片式有源像素传感器的低噪声前端电子学的研究与实现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08CE-BB1D-4880-B289-6212B94EF5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2016/5/29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ALICE ITS</a:t>
            </a:r>
            <a:r>
              <a:rPr lang="zh-CN" altLang="en-US"/>
              <a:t>单片式有源像素传感器的低噪声前端电子学的研究与实现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08CE-BB1D-4880-B289-6212B94EF5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030B-17CC-4DEC-A5C1-A1013531C5E0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7DCD-A2DD-4B0C-AB8A-F33BCC1485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6F96-5865-43EA-A4C8-8BE183A9611C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7DCD-A2DD-4B0C-AB8A-F33BCC1485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62B1-1C05-4297-8E45-0B867C87AD72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7DCD-A2DD-4B0C-AB8A-F33BCC1485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4C5C-C1E0-4A9F-9FB5-AE9910520F89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7DCD-A2DD-4B0C-AB8A-F33BCC1485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D2AE-96C7-44DD-8445-8CEC9D66B02C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7DCD-A2DD-4B0C-AB8A-F33BCC1485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D84C-DB3D-48EC-9CDC-78C4C47D1C66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7DCD-A2DD-4B0C-AB8A-F33BCC1485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8.png"/><Relationship Id="rId12" Type="http://schemas.openxmlformats.org/officeDocument/2006/relationships/image" Target="../media/image7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119781"/>
            <a:ext cx="10515600" cy="602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979952"/>
            <a:ext cx="10515600" cy="519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E349B-E7F8-4CA7-ABA2-FCCDDCCD2D8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B7DCD-A2DD-4B0C-AB8A-F33BCC14856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6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B97C5-E912-4666-9AFC-EEF36CDC1C8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0423-3039-4586-B5BF-F44B7312C0B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1755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2016/5/29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4152" y="6356351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ALICE ITS</a:t>
            </a:r>
            <a:r>
              <a:rPr lang="zh-CN" altLang="en-US"/>
              <a:t>单片式有源像素传感器的低噪声前端电子学的研究与实现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1085" y="6356351"/>
            <a:ext cx="212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908CE-BB1D-4880-B289-6212B94EF5BD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8" descr="1501021_130905092_2.jpg"/>
          <p:cNvPicPr>
            <a:picLocks noChangeAspect="1"/>
          </p:cNvPicPr>
          <p:nvPr userDrawn="1"/>
        </p:nvPicPr>
        <p:blipFill rotWithShape="1">
          <a:blip r:embed="rId12" cstate="print"/>
          <a:srcRect t="13832" r="68912" b="19000"/>
          <a:stretch>
            <a:fillRect/>
          </a:stretch>
        </p:blipFill>
        <p:spPr>
          <a:xfrm>
            <a:off x="1" y="1"/>
            <a:ext cx="1083733" cy="59508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87291"/>
            <a:ext cx="515747" cy="52303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38200" y="530903"/>
            <a:ext cx="1051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33.emf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32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31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38.png"/><Relationship Id="rId7" Type="http://schemas.openxmlformats.org/officeDocument/2006/relationships/image" Target="../media/image31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e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34.png"/><Relationship Id="rId10" Type="http://schemas.openxmlformats.org/officeDocument/2006/relationships/vmlDrawing" Target="../drawings/vmlDrawing4.v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image" Target="../media/image9.png"/><Relationship Id="rId3" Type="http://schemas.openxmlformats.org/officeDocument/2006/relationships/tags" Target="../tags/tag6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3.xml"/><Relationship Id="rId3" Type="http://schemas.openxmlformats.org/officeDocument/2006/relationships/tags" Target="../tags/tag10.xml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.xml"/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emf"/><Relationship Id="rId6" Type="http://schemas.openxmlformats.org/officeDocument/2006/relationships/oleObject" Target="../embeddings/oleObject4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.bin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30.emf"/><Relationship Id="rId10" Type="http://schemas.openxmlformats.org/officeDocument/2006/relationships/oleObject" Target="../embeddings/oleObject5.bin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00077" y="1397360"/>
            <a:ext cx="7544287" cy="1555607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altLang="zh-CN" sz="4000" b="1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CEE束流定位探测器像素芯片Topmetal-CEE的研制</a:t>
            </a:r>
            <a:endParaRPr altLang="zh-CN" sz="4000" b="1" kern="100" dirty="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2950210" y="4508500"/>
            <a:ext cx="6043930" cy="1967230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报告人：乔雨欣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指导老师：高超嵩 副教授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华中师范大学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硅像素实验室（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PLAC,CCNU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/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2023/10/22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408940"/>
            <a:ext cx="71621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第三届全国辐射探测微电子学术交流会NME‘2023</a:t>
            </a:r>
            <a:endParaRPr lang="zh-CN" altLang="en-US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66967" y="54044"/>
            <a:ext cx="868257" cy="86825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1220074" y="736924"/>
            <a:ext cx="975185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220074" y="6449763"/>
            <a:ext cx="975185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010423-3039-4586-B5BF-F44B7312C0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6816725" y="1426210"/>
            <a:ext cx="4982210" cy="48545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列共用宽摆幅</a:t>
            </a:r>
            <a:r>
              <a:rPr lang="en-US" altLang="zh-CN" kern="100" dirty="0" err="1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Cascode</a:t>
            </a:r>
            <a:r>
              <a:rPr lang="zh-CN" altLang="en-US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电流源：</a:t>
            </a:r>
            <a:endParaRPr lang="en-US" altLang="zh-CN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高输出阻抗提高输出线性度</a:t>
            </a:r>
            <a:endParaRPr lang="en-US" altLang="zh-CN" kern="100" dirty="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共用偏置降低功耗</a:t>
            </a:r>
            <a:endParaRPr lang="en-US" altLang="zh-CN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屏蔽控制信号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EN</a:t>
            </a:r>
            <a:r>
              <a:rPr lang="zh-CN" altLang="en-US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噪声</a:t>
            </a:r>
            <a:endParaRPr lang="en-US" altLang="zh-CN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Dummy</a:t>
            </a:r>
            <a:r>
              <a:rPr lang="zh-CN" altLang="en-US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开关：</a:t>
            </a:r>
            <a:endParaRPr lang="en-US" altLang="zh-CN" kern="100" dirty="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消除时钟馈通</a:t>
            </a:r>
            <a:endParaRPr lang="en-US" altLang="zh-CN" kern="100" dirty="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抑制电荷注入</a:t>
            </a:r>
            <a:endParaRPr lang="en-US" altLang="zh-CN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两级源跟随：</a:t>
            </a:r>
            <a:endParaRPr lang="en-US" altLang="zh-CN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第一级隔离列控制开关</a:t>
            </a:r>
            <a:endParaRPr lang="en-US" altLang="zh-CN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第二级驱动列总线大负载</a:t>
            </a:r>
            <a:endParaRPr lang="en-US" altLang="zh-CN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114" y="1359723"/>
            <a:ext cx="3550606" cy="2695193"/>
          </a:xfrm>
          <a:prstGeom prst="rect">
            <a:avLst/>
          </a:prstGeom>
        </p:spPr>
      </p:pic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34" name="Equation" r:id="rId3" imgW="997585" imgH="1551940" progId="Equation.DSMT4">
                  <p:embed/>
                </p:oleObj>
              </mc:Choice>
              <mc:Fallback>
                <p:oleObj name="Equation" r:id="rId3" imgW="997585" imgH="1551940" progId="Equation.DSMT4">
                  <p:embed/>
                  <p:pic>
                    <p:nvPicPr>
                      <p:cNvPr id="0" name="图片 3623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35" name="Equation" r:id="rId5" imgW="997585" imgH="1551940" progId="Equation.DSMT4">
                  <p:embed/>
                </p:oleObj>
              </mc:Choice>
              <mc:Fallback>
                <p:oleObj name="Equation" r:id="rId5" imgW="997585" imgH="1551940" progId="Equation.DSMT4">
                  <p:embed/>
                  <p:pic>
                    <p:nvPicPr>
                      <p:cNvPr id="0" name="图片 3623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文本框 43"/>
          <p:cNvSpPr txBox="1"/>
          <p:nvPr/>
        </p:nvSpPr>
        <p:spPr>
          <a:xfrm>
            <a:off x="1363824" y="896978"/>
            <a:ext cx="9818526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8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时间幅度转换电路</a:t>
            </a:r>
            <a:r>
              <a:rPr lang="en-US" altLang="zh-CN" sz="18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(TAC)</a:t>
            </a:r>
            <a:r>
              <a:rPr lang="zh-CN" altLang="en-US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主要由</a:t>
            </a:r>
            <a:r>
              <a:rPr lang="zh-CN" altLang="zh-CN" sz="1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电流源电路、控制开关、积分电容以及读出源跟随组成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" name="椭圆 44"/>
          <p:cNvSpPr/>
          <p:nvPr/>
        </p:nvSpPr>
        <p:spPr>
          <a:xfrm rot="5400000">
            <a:off x="2024224" y="3243233"/>
            <a:ext cx="602773" cy="692597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728804" y="3327025"/>
            <a:ext cx="133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实现电容电压长时间保持</a:t>
            </a:r>
            <a:endParaRPr lang="en-US" altLang="zh-CN" sz="1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7" name="对象 46"/>
          <p:cNvGraphicFramePr>
            <a:graphicFrameLocks noChangeAspect="1"/>
          </p:cNvGraphicFramePr>
          <p:nvPr/>
        </p:nvGraphicFramePr>
        <p:xfrm>
          <a:off x="1285810" y="4485847"/>
          <a:ext cx="4953976" cy="652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36" name="Equation" r:id="rId6" imgW="3763010" imgH="496570" progId="Equation.DSMT4">
                  <p:embed/>
                </p:oleObj>
              </mc:Choice>
              <mc:Fallback>
                <p:oleObj name="Equation" r:id="rId6" imgW="3763010" imgH="496570" progId="Equation.DSMT4">
                  <p:embed/>
                  <p:pic>
                    <p:nvPicPr>
                      <p:cNvPr id="0" name="图片 3623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85810" y="4485847"/>
                        <a:ext cx="4953976" cy="652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Arrow Connector 42"/>
          <p:cNvCxnSpPr/>
          <p:nvPr/>
        </p:nvCxnSpPr>
        <p:spPr>
          <a:xfrm>
            <a:off x="2303147" y="5099196"/>
            <a:ext cx="0" cy="33737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50" name="文本框 49"/>
          <p:cNvSpPr txBox="1"/>
          <p:nvPr/>
        </p:nvSpPr>
        <p:spPr>
          <a:xfrm>
            <a:off x="1219991" y="5326919"/>
            <a:ext cx="5765524" cy="455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gm1 ;M1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M12 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Vdsat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；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I ;C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I=4.5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μA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C=100fF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1" name="直接箭头连接符 50"/>
          <p:cNvCxnSpPr/>
          <p:nvPr/>
        </p:nvCxnSpPr>
        <p:spPr>
          <a:xfrm>
            <a:off x="1699565" y="5445797"/>
            <a:ext cx="9128" cy="324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3374940" y="5447494"/>
            <a:ext cx="9128" cy="324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4220836" y="5436575"/>
            <a:ext cx="9128" cy="32400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1219991" y="4089299"/>
            <a:ext cx="268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噪声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不确定性误差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6" name="直接箭头连接符 55"/>
          <p:cNvCxnSpPr/>
          <p:nvPr/>
        </p:nvCxnSpPr>
        <p:spPr>
          <a:xfrm>
            <a:off x="3841771" y="5411320"/>
            <a:ext cx="9128" cy="32400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1313519" y="5926468"/>
            <a:ext cx="3510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线性度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确定性误差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TextBox 10"/>
          <p:cNvSpPr txBox="1"/>
          <p:nvPr/>
        </p:nvSpPr>
        <p:spPr>
          <a:xfrm>
            <a:off x="3126740" y="157289"/>
            <a:ext cx="59391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TAC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电路设计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71D25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66967" y="54044"/>
            <a:ext cx="868257" cy="86825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1220074" y="736924"/>
            <a:ext cx="975185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010423-3039-4586-B5BF-F44B7312C0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822607" y="966839"/>
            <a:ext cx="694979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TOT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能量测量：采用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TAC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测量甄别器输出的数字脉宽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1220074" y="6449763"/>
            <a:ext cx="975185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74" y="1786195"/>
            <a:ext cx="5271423" cy="1363981"/>
          </a:xfrm>
          <a:prstGeom prst="rect">
            <a:avLst/>
          </a:prstGeom>
        </p:spPr>
      </p:pic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8458200" y="2141753"/>
          <a:ext cx="366545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6" name="Equation" r:id="rId3" imgW="2011680" imgH="335280" progId="Equation.DSMT4">
                  <p:embed/>
                </p:oleObj>
              </mc:Choice>
              <mc:Fallback>
                <p:oleObj name="Equation" r:id="rId3" imgW="2011680" imgH="335280" progId="Equation.DSMT4">
                  <p:embed/>
                  <p:pic>
                    <p:nvPicPr>
                      <p:cNvPr id="0" name="图片 1605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58200" y="2141753"/>
                        <a:ext cx="3665450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3861153" y="5730899"/>
            <a:ext cx="2743200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电荷测量精度</a:t>
            </a:r>
            <a:endParaRPr lang="en-US" altLang="zh-CN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795547" y="1594132"/>
            <a:ext cx="4396453" cy="455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TOT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噪声误差：前置放大器主导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096" y="3609975"/>
            <a:ext cx="2425783" cy="203936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3384" y="3566578"/>
            <a:ext cx="2425783" cy="2074581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7795548" y="3247801"/>
            <a:ext cx="3558252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电荷测量精度：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高增益：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&lt;</a:t>
            </a:r>
            <a:r>
              <a:rPr lang="en-US" altLang="zh-CN" sz="1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17.5%</a:t>
            </a:r>
            <a:endParaRPr lang="en-US" altLang="zh-CN" sz="1800" kern="100" dirty="0"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中增益：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&lt;15.6%</a:t>
            </a:r>
            <a:endParaRPr lang="en-US" altLang="zh-CN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低增益：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&lt;1.32%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3252470" y="106489"/>
            <a:ext cx="59391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三、能量测量电路设计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71D25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999" y="1533411"/>
            <a:ext cx="2129901" cy="161676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20" name="Straight Arrow Connector 42"/>
          <p:cNvCxnSpPr>
            <a:endCxn id="19" idx="1"/>
          </p:cNvCxnSpPr>
          <p:nvPr/>
        </p:nvCxnSpPr>
        <p:spPr>
          <a:xfrm flipV="1">
            <a:off x="5232753" y="2341794"/>
            <a:ext cx="863246" cy="16475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pic>
        <p:nvPicPr>
          <p:cNvPr id="4" name="图片 3" descr="图片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495" y="3570605"/>
            <a:ext cx="2440592" cy="2037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66967" y="54044"/>
            <a:ext cx="868257" cy="86825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1220074" y="736924"/>
            <a:ext cx="975185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010423-3039-4586-B5BF-F44B7312C0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cxnSp>
        <p:nvCxnSpPr>
          <p:cNvPr id="36" name="直接连接符 35"/>
          <p:cNvCxnSpPr/>
          <p:nvPr/>
        </p:nvCxnSpPr>
        <p:spPr>
          <a:xfrm>
            <a:off x="1220074" y="6449763"/>
            <a:ext cx="975185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946432" y="860161"/>
            <a:ext cx="694979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事例驱动型优先级读出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30" y="2421760"/>
            <a:ext cx="5499680" cy="390108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93465" y="1259056"/>
            <a:ext cx="618635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采用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000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层级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000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输入基本单元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最大可</a:t>
            </a:r>
            <a:r>
              <a:rPr lang="zh-CN" altLang="en-US" sz="2000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实现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128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个像素编码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读出速率：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40MHz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109" y="1139886"/>
            <a:ext cx="3724459" cy="2649143"/>
          </a:xfrm>
          <a:prstGeom prst="rect">
            <a:avLst/>
          </a:prstGeom>
          <a:ln w="28575">
            <a:solidFill>
              <a:srgbClr val="FF0000"/>
            </a:solidFill>
            <a:prstDash val="solid"/>
          </a:ln>
        </p:spPr>
      </p:pic>
      <p:sp>
        <p:nvSpPr>
          <p:cNvPr id="13" name="箭头: 右 12"/>
          <p:cNvSpPr/>
          <p:nvPr/>
        </p:nvSpPr>
        <p:spPr>
          <a:xfrm rot="20468698">
            <a:off x="5399862" y="3698405"/>
            <a:ext cx="2087730" cy="188887"/>
          </a:xfrm>
          <a:prstGeom prst="rightArrow">
            <a:avLst>
              <a:gd name="adj1" fmla="val 50000"/>
              <a:gd name="adj2" fmla="val 379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204200" y="3063875"/>
            <a:ext cx="4064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228012" y="2421279"/>
            <a:ext cx="406400" cy="190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95456" y="3060905"/>
            <a:ext cx="67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ADDR_EN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Encoder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095456" y="2362322"/>
            <a:ext cx="67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Reset</a:t>
            </a:r>
            <a:endParaRPr lang="en-US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Encoder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868693" y="2334192"/>
            <a:ext cx="4064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714706" y="2395687"/>
            <a:ext cx="67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Decoder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674100" y="1957588"/>
            <a:ext cx="671512" cy="96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532807" y="1896633"/>
            <a:ext cx="9540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Priority Logic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100575" y="5481682"/>
            <a:ext cx="4772660" cy="89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zh-CN" sz="2000" kern="1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实现阵列内零压缩，减小读出数据量</a:t>
            </a:r>
            <a:r>
              <a:rPr lang="zh-CN" altLang="zh-CN" sz="2000" kern="1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，从而提高读出速度并降低功耗</a:t>
            </a:r>
            <a:endParaRPr lang="zh-CN" altLang="zh-CN" sz="2000" kern="100" dirty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971" y="3942014"/>
            <a:ext cx="3019281" cy="1356752"/>
          </a:xfrm>
          <a:prstGeom prst="rect">
            <a:avLst/>
          </a:prstGeom>
        </p:spPr>
      </p:pic>
      <p:sp>
        <p:nvSpPr>
          <p:cNvPr id="26" name="TextBox 10"/>
          <p:cNvSpPr txBox="1"/>
          <p:nvPr/>
        </p:nvSpPr>
        <p:spPr>
          <a:xfrm>
            <a:off x="3126105" y="152844"/>
            <a:ext cx="59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三、像素读出电路设计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010423-3039-4586-B5BF-F44B7312C0BC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signala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4765" y="850900"/>
            <a:ext cx="9602470" cy="3819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66967" y="54044"/>
            <a:ext cx="868257" cy="868257"/>
          </a:xfrm>
          <a:prstGeom prst="rect">
            <a:avLst/>
          </a:prstGeom>
        </p:spPr>
      </p:pic>
      <p:cxnSp>
        <p:nvCxnSpPr>
          <p:cNvPr id="8" name="直接连接符 7"/>
          <p:cNvCxnSpPr/>
          <p:nvPr>
            <p:custDataLst>
              <p:tags r:id="rId4"/>
            </p:custDataLst>
          </p:nvPr>
        </p:nvCxnSpPr>
        <p:spPr>
          <a:xfrm>
            <a:off x="1220074" y="736924"/>
            <a:ext cx="975185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0"/>
          <p:cNvSpPr txBox="1"/>
          <p:nvPr>
            <p:custDataLst>
              <p:tags r:id="rId5"/>
            </p:custDataLst>
          </p:nvPr>
        </p:nvSpPr>
        <p:spPr>
          <a:xfrm>
            <a:off x="3364230" y="101600"/>
            <a:ext cx="5463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三、</a:t>
            </a:r>
            <a:r>
              <a:rPr lang="zh-CN" sz="2800" b="1" noProof="0" dirty="0">
                <a:ln>
                  <a:noFill/>
                </a:ln>
                <a:solidFill>
                  <a:srgbClr val="171D25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像素读出设计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6435" y="4670425"/>
            <a:ext cx="1081976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读出电路输出时序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像素阵列分上下两个阵列输出，</a:t>
            </a:r>
            <a:r>
              <a:rPr lang="zh-CN" altLang="en-US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像素读出优先级0最高→89最低（90最高→179最低）。</a:t>
            </a:r>
            <a:endParaRPr lang="zh-CN" altLang="en-US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STATE&lt;0&gt;输入，down_addr_o输出像素地址0000000，时间由timeCnt给出；</a:t>
            </a:r>
            <a:endParaRPr lang="zh-CN" altLang="en-US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相邻输入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STATE&lt;1&gt;和STATE&lt;2&gt;</a:t>
            </a:r>
            <a:r>
              <a:rPr lang="zh-CN" altLang="en-US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，down_addr_o输出像素地址0000001与0000010；</a:t>
            </a:r>
            <a:endParaRPr lang="zh-CN" altLang="en-US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同时输入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STATE&lt;1&gt;和STATE&lt;2&gt;</a:t>
            </a:r>
            <a:r>
              <a:rPr lang="zh-CN" altLang="en-US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，根据优先级down_addr_o先输出像素地址0000001，后输出0000010</a:t>
            </a:r>
            <a:endParaRPr lang="zh-CN" altLang="en-US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STATE&lt;179&gt;输入，up_addr_o输出像素地址1011001=89，时间由timeCnt给出。</a:t>
            </a:r>
            <a:endParaRPr lang="zh-CN" altLang="en-US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xllayou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" y="2308860"/>
            <a:ext cx="7932420" cy="183261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05185" y="2618632"/>
            <a:ext cx="694979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单像素版图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10" y="1493520"/>
            <a:ext cx="7476490" cy="94043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587735" y="1110507"/>
            <a:ext cx="694979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芯片版图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753350" y="1356995"/>
            <a:ext cx="3987800" cy="2168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芯片面积：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18.98mm×3.9mm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IO</a:t>
            </a:r>
            <a:r>
              <a:rPr lang="zh-CN" altLang="en-US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个数：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242</a:t>
            </a:r>
            <a:r>
              <a:rPr lang="zh-CN" altLang="en-US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个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像素尺寸：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1.6mm×103μm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电极尺寸：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1mm×89μm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 indent="0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967" y="54044"/>
            <a:ext cx="868257" cy="86825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1220074" y="736924"/>
            <a:ext cx="975185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0"/>
          <p:cNvSpPr txBox="1"/>
          <p:nvPr/>
        </p:nvSpPr>
        <p:spPr>
          <a:xfrm>
            <a:off x="3709670" y="157289"/>
            <a:ext cx="524960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四、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版图设计及后仿真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71D25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010423-3039-4586-B5BF-F44B7312C0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cxnSp>
        <p:nvCxnSpPr>
          <p:cNvPr id="36" name="直接连接符 35"/>
          <p:cNvCxnSpPr/>
          <p:nvPr/>
        </p:nvCxnSpPr>
        <p:spPr>
          <a:xfrm>
            <a:off x="1220074" y="6449763"/>
            <a:ext cx="975185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965200" y="4389755"/>
          <a:ext cx="6970395" cy="1504315"/>
        </p:xfrm>
        <a:graphic>
          <a:graphicData uri="http://schemas.openxmlformats.org/drawingml/2006/table">
            <a:tbl>
              <a:tblPr firstRow="1" firstCol="1" bandRow="1"/>
              <a:tblGrid>
                <a:gridCol w="1057275"/>
                <a:gridCol w="988695"/>
                <a:gridCol w="923925"/>
                <a:gridCol w="911860"/>
                <a:gridCol w="911225"/>
                <a:gridCol w="1088390"/>
                <a:gridCol w="1089025"/>
              </a:tblGrid>
              <a:tr h="601980">
                <a:tc>
                  <a:txBody>
                    <a:bodyPr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性能参数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工艺角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050" kern="100" dirty="0">
                          <a:effectLst/>
                        </a:rPr>
                        <a:t>ENC@5.3fF</a:t>
                      </a:r>
                      <a:endParaRPr lang="en-US" sz="1050" kern="100" dirty="0">
                        <a:effectLst/>
                      </a:endParaRPr>
                    </a:p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050" kern="100" dirty="0">
                          <a:effectLst/>
                        </a:rPr>
                        <a:t>/e</a:t>
                      </a:r>
                      <a:r>
                        <a:rPr lang="en-US" sz="1050" kern="100" baseline="30000" dirty="0">
                          <a:effectLst/>
                        </a:rPr>
                        <a:t>-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050" kern="100" dirty="0">
                          <a:effectLst/>
                        </a:rPr>
                        <a:t>ENC@20fF</a:t>
                      </a:r>
                      <a:endParaRPr lang="en-US" sz="1050" kern="100" dirty="0">
                        <a:effectLst/>
                      </a:endParaRPr>
                    </a:p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050" kern="100" dirty="0">
                          <a:effectLst/>
                        </a:rPr>
                        <a:t>/e</a:t>
                      </a:r>
                      <a:r>
                        <a:rPr lang="en-US" sz="1050" kern="100" baseline="30000" dirty="0">
                          <a:effectLst/>
                        </a:rPr>
                        <a:t>-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050" kern="100" dirty="0">
                          <a:effectLst/>
                        </a:rPr>
                        <a:t>ENC@100fF/e</a:t>
                      </a:r>
                      <a:r>
                        <a:rPr lang="en-US" sz="1050" kern="100" baseline="30000" dirty="0">
                          <a:effectLst/>
                        </a:rPr>
                        <a:t>-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zh-CN" sz="1050" kern="100" dirty="0">
                          <a:effectLst/>
                        </a:rPr>
                        <a:t>线性度</a:t>
                      </a:r>
                      <a:r>
                        <a:rPr lang="en-US" sz="1050" kern="100" dirty="0">
                          <a:effectLst/>
                        </a:rPr>
                        <a:t>@5.3fF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zh-CN" sz="1050" kern="100" dirty="0">
                          <a:effectLst/>
                        </a:rPr>
                        <a:t>线性度</a:t>
                      </a:r>
                      <a:endParaRPr lang="en-US" altLang="zh-CN" sz="1050" kern="100" dirty="0">
                        <a:effectLst/>
                      </a:endParaRPr>
                    </a:p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050" kern="100" dirty="0">
                          <a:effectLst/>
                        </a:rPr>
                        <a:t>@20fF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zh-CN" sz="1050" kern="100" dirty="0">
                          <a:effectLst/>
                        </a:rPr>
                        <a:t>线性度</a:t>
                      </a:r>
                      <a:r>
                        <a:rPr lang="en-US" sz="1050" kern="100" dirty="0">
                          <a:effectLst/>
                        </a:rPr>
                        <a:t>@100fF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55">
                <a:tc>
                  <a:txBody>
                    <a:bodyPr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tt@27°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164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341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1.8%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4.4%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2.4%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90">
                <a:tc>
                  <a:txBody>
                    <a:bodyPr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ff@0°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108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183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410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1.4%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4.8%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1.6%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90">
                <a:tc>
                  <a:txBody>
                    <a:bodyPr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ss@85°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74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154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292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2.3%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4.9%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3.6%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" name="文本框 33"/>
          <p:cNvSpPr txBox="1"/>
          <p:nvPr>
            <p:custDataLst>
              <p:tags r:id="rId6"/>
            </p:custDataLst>
          </p:nvPr>
        </p:nvSpPr>
        <p:spPr>
          <a:xfrm>
            <a:off x="8198908" y="4390041"/>
            <a:ext cx="3859742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成形时间小于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1us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三种增益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ENC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与线性度结果良好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总功耗为215.8mV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505185" y="3914667"/>
            <a:ext cx="694979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后仿真结果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read"/>
          <p:cNvPicPr>
            <a:picLocks noChangeAspect="1"/>
          </p:cNvPicPr>
          <p:nvPr/>
        </p:nvPicPr>
        <p:blipFill>
          <a:blip r:embed="rId1"/>
          <a:srcRect t="2604"/>
          <a:stretch>
            <a:fillRect/>
          </a:stretch>
        </p:blipFill>
        <p:spPr>
          <a:xfrm>
            <a:off x="998220" y="1244600"/>
            <a:ext cx="7033895" cy="51809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967" y="54044"/>
            <a:ext cx="868257" cy="86825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1220074" y="736924"/>
            <a:ext cx="975185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0"/>
          <p:cNvSpPr txBox="1"/>
          <p:nvPr/>
        </p:nvSpPr>
        <p:spPr>
          <a:xfrm>
            <a:off x="3709670" y="157289"/>
            <a:ext cx="5249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四、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后仿真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71D25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010423-3039-4586-B5BF-F44B7312C0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998064" y="845956"/>
            <a:ext cx="694979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读出电路输出结果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162925" y="1330325"/>
            <a:ext cx="2996565" cy="424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设置读出时钟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40MHz,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SS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85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℃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下仿真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击中单像素</a:t>
            </a:r>
            <a:r>
              <a:rPr lang="en-US" altLang="zh-CN" sz="1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STATE&lt;170&gt; 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：正确输出复位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SYNC&lt;170&gt;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、地址使能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ADDREN&lt;170&gt;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以及</a:t>
            </a:r>
            <a:r>
              <a:rPr lang="zh-CN" altLang="en-US" sz="1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像素地址</a:t>
            </a:r>
            <a:r>
              <a:rPr lang="en-US" altLang="zh-CN" sz="1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101000</a:t>
            </a:r>
            <a:endParaRPr lang="en-US" altLang="zh-CN" sz="1800" kern="100" dirty="0"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同时击中两个像素</a:t>
            </a:r>
            <a:r>
              <a:rPr lang="en-US" altLang="zh-CN" sz="1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STATE&lt;0&gt;</a:t>
            </a:r>
            <a:r>
              <a:rPr lang="zh-CN" altLang="en-US" sz="1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STATE&lt;2&gt; 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：像素地址按优先级依次输出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0000000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0000010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220074" y="6449763"/>
            <a:ext cx="975185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66967" y="54044"/>
            <a:ext cx="868257" cy="86825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1220074" y="736924"/>
            <a:ext cx="975185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220074" y="6449763"/>
            <a:ext cx="975185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0"/>
          <p:cNvSpPr txBox="1"/>
          <p:nvPr/>
        </p:nvSpPr>
        <p:spPr>
          <a:xfrm>
            <a:off x="3709670" y="157289"/>
            <a:ext cx="4314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六、总结与展望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010423-3039-4586-B5BF-F44B7312C0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72424" y="725966"/>
            <a:ext cx="2637550" cy="504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主要工作总结：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72424" y="4093491"/>
            <a:ext cx="263755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提升与展望：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72185" y="1268095"/>
            <a:ext cx="10076815" cy="3322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000" kern="1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设计了去掉钝化层裸露的顶层金属电极</a:t>
            </a:r>
            <a:r>
              <a:rPr lang="en-US" altLang="zh-CN" sz="2000" kern="1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Topmetal</a:t>
            </a:r>
            <a:r>
              <a:rPr lang="zh-CN" altLang="zh-CN" sz="2000" kern="1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，并环绕一圈同层金属</a:t>
            </a:r>
            <a:r>
              <a:rPr lang="en-US" altLang="zh-CN" sz="2000" kern="1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altLang="zh-CN" sz="2000" kern="100" dirty="0" err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GuardRing</a:t>
            </a:r>
            <a:r>
              <a:rPr lang="en-US" altLang="zh-CN" sz="2000" kern="1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zh-CN" sz="2000" kern="1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，实现了对束流位置探测器气腔内电荷的直接收集</a:t>
            </a:r>
            <a:endParaRPr lang="en-US" altLang="zh-CN" sz="2000" kern="100" dirty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000" kern="1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设计了</a:t>
            </a:r>
            <a:r>
              <a:rPr lang="zh-CN" altLang="en-US" sz="2000" kern="1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大动态范围、</a:t>
            </a:r>
            <a:r>
              <a:rPr lang="zh-CN" altLang="zh-CN" sz="2000" kern="1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高速低噪声的电荷灵敏前置放大器与</a:t>
            </a:r>
            <a:r>
              <a:rPr lang="en-US" altLang="zh-CN" sz="2000" kern="1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TOT</a:t>
            </a:r>
            <a:r>
              <a:rPr lang="zh-CN" altLang="zh-CN" sz="2000" kern="1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能量测量电路</a:t>
            </a:r>
            <a:endParaRPr lang="en-US" altLang="zh-CN" sz="2000" kern="100" dirty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000" kern="1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设计了事例驱动型</a:t>
            </a:r>
            <a:r>
              <a:rPr lang="zh-CN" altLang="en-US" sz="2000" kern="1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零压缩</a:t>
            </a:r>
            <a:r>
              <a:rPr lang="zh-CN" altLang="zh-CN" sz="2000" kern="1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读出电路，解决像素阵列高位置分辨率与快读出融合的问题</a:t>
            </a:r>
            <a:endParaRPr lang="en-US" altLang="zh-CN" sz="2000" kern="100" dirty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采用深</a:t>
            </a:r>
            <a:r>
              <a:rPr lang="en-US" altLang="zh-CN" sz="20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0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阱工艺、金属隔离等方法减小信号间串扰</a:t>
            </a:r>
            <a:endParaRPr lang="zh-CN" altLang="en-US" sz="2000" kern="100" dirty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仿真结果表明像素单元与读出电路均能正常工作</a:t>
            </a:r>
            <a:endParaRPr lang="zh-CN" altLang="en-US" sz="20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2000" kern="100" dirty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72185" y="4598035"/>
            <a:ext cx="10602595" cy="1398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20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待流片完成后，对</a:t>
            </a:r>
            <a:r>
              <a:rPr lang="en-US" altLang="zh-CN" sz="20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Topmetal-CEE</a:t>
            </a:r>
            <a:r>
              <a:rPr lang="zh-CN" sz="20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芯片的功能和性能进行测试</a:t>
            </a:r>
            <a:endParaRPr lang="zh-CN" sz="20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285750" lvl="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zh-CN" sz="20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0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CSA</a:t>
            </a:r>
            <a:r>
              <a:rPr lang="zh-CN" altLang="zh-CN" sz="20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输出加入成形器，增加</a:t>
            </a:r>
            <a:r>
              <a:rPr lang="en-US" altLang="zh-CN" sz="20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CSA</a:t>
            </a:r>
            <a:r>
              <a:rPr lang="zh-CN" altLang="zh-CN" sz="20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输出波形的信噪比，进一步提高测量精度</a:t>
            </a:r>
            <a:endParaRPr lang="zh-CN" altLang="zh-CN" sz="20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0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view.jpg"/>
          <p:cNvPicPr>
            <a:picLocks noChangeAspect="1"/>
          </p:cNvPicPr>
          <p:nvPr/>
        </p:nvPicPr>
        <p:blipFill>
          <a:blip r:embed="rId1" cstate="print"/>
          <a:srcRect l="77344" t="73958"/>
          <a:stretch>
            <a:fillRect/>
          </a:stretch>
        </p:blipFill>
        <p:spPr>
          <a:xfrm>
            <a:off x="10096500" y="5036367"/>
            <a:ext cx="2071670" cy="1785926"/>
          </a:xfrm>
          <a:prstGeom prst="rect">
            <a:avLst/>
          </a:prstGeom>
        </p:spPr>
      </p:pic>
      <p:pic>
        <p:nvPicPr>
          <p:cNvPr id="14" name="图片 13" descr="view.jpg"/>
          <p:cNvPicPr>
            <a:picLocks noChangeAspect="1"/>
          </p:cNvPicPr>
          <p:nvPr/>
        </p:nvPicPr>
        <p:blipFill>
          <a:blip r:embed="rId1" cstate="print"/>
          <a:srcRect l="88282" t="59375" b="27083"/>
          <a:stretch>
            <a:fillRect/>
          </a:stretch>
        </p:blipFill>
        <p:spPr>
          <a:xfrm>
            <a:off x="11082362" y="4162254"/>
            <a:ext cx="1071538" cy="928694"/>
          </a:xfrm>
          <a:prstGeom prst="rect">
            <a:avLst/>
          </a:prstGeom>
        </p:spPr>
      </p:pic>
      <p:pic>
        <p:nvPicPr>
          <p:cNvPr id="13" name="图片 12" descr="view.jpg"/>
          <p:cNvPicPr>
            <a:picLocks noChangeAspect="1"/>
          </p:cNvPicPr>
          <p:nvPr/>
        </p:nvPicPr>
        <p:blipFill rotWithShape="1">
          <a:blip r:embed="rId1" cstate="print"/>
          <a:srcRect l="64843" t="86459" r="22501"/>
          <a:stretch>
            <a:fillRect/>
          </a:stretch>
        </p:blipFill>
        <p:spPr>
          <a:xfrm>
            <a:off x="8939222" y="5929330"/>
            <a:ext cx="1157278" cy="9286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28876" y="2099614"/>
            <a:ext cx="7128188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感谢各位老师和同学！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图片 8" descr="1501021_130905092_2.jpg"/>
          <p:cNvPicPr>
            <a:picLocks noChangeAspect="1"/>
          </p:cNvPicPr>
          <p:nvPr/>
        </p:nvPicPr>
        <p:blipFill>
          <a:blip r:embed="rId2" cstate="print"/>
          <a:srcRect t="13832" b="17003"/>
          <a:stretch>
            <a:fillRect/>
          </a:stretch>
        </p:blipFill>
        <p:spPr>
          <a:xfrm>
            <a:off x="702313" y="1"/>
            <a:ext cx="4857752" cy="1138544"/>
          </a:xfrm>
          <a:prstGeom prst="rect">
            <a:avLst/>
          </a:prstGeom>
        </p:spPr>
      </p:pic>
      <p:pic>
        <p:nvPicPr>
          <p:cNvPr id="15" name="图片 14" descr="view.jpg"/>
          <p:cNvPicPr>
            <a:picLocks noChangeAspect="1"/>
          </p:cNvPicPr>
          <p:nvPr/>
        </p:nvPicPr>
        <p:blipFill>
          <a:blip r:embed="rId1" cstate="print"/>
          <a:srcRect r="18750" b="89584"/>
          <a:stretch>
            <a:fillRect/>
          </a:stretch>
        </p:blipFill>
        <p:spPr>
          <a:xfrm rot="16200000">
            <a:off x="-3083887" y="3071822"/>
            <a:ext cx="6858000" cy="7143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9630" y="155870"/>
            <a:ext cx="490220" cy="24288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37F8D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忠诚博雅朴实刚毅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37F8D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59425" y="52705"/>
            <a:ext cx="6452870" cy="613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C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7560" y="6055995"/>
            <a:ext cx="8141335" cy="613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C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716655" y="4162425"/>
            <a:ext cx="716216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zh-CN" altLang="en-US" sz="2400"/>
              <a:t>汇报人：乔雨欣</a:t>
            </a:r>
            <a:endParaRPr lang="zh-CN" altLang="en-US" sz="2400"/>
          </a:p>
          <a:p>
            <a:pPr algn="r"/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2023/10/22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2400"/>
              <a:t> </a:t>
            </a:r>
            <a:endParaRPr lang="en-US" altLang="zh-CN" sz="2400"/>
          </a:p>
          <a:p>
            <a:r>
              <a:rPr lang="en-US" altLang="zh-CN" sz="2400"/>
              <a:t>                      </a:t>
            </a:r>
            <a:endParaRPr lang="en-US" altLang="zh-CN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65400" y="1175385"/>
            <a:ext cx="1124585" cy="3917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noFill/>
            <a:prstDash val="solid"/>
          </a:ln>
          <a:extLst>
            <a:ext uri="{91240B29-F687-4F45-9708-019B960494DF}">
              <a14:hiddenLine xmlns:a14="http://schemas.microsoft.com/office/drawing/2010/main" w="635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    </a:t>
            </a:r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66967" y="54044"/>
            <a:ext cx="868257" cy="86825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1220074" y="736924"/>
            <a:ext cx="975185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220074" y="6242374"/>
            <a:ext cx="975185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0"/>
          <p:cNvSpPr txBox="1"/>
          <p:nvPr/>
        </p:nvSpPr>
        <p:spPr>
          <a:xfrm>
            <a:off x="3709670" y="157289"/>
            <a:ext cx="4314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主要内容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010423-3039-4586-B5BF-F44B7312C0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2807970" y="1107440"/>
            <a:ext cx="8370570" cy="4761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marR="0" lvl="0" indent="-8572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71D25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研究背景及意义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171D25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857250" marR="0" lvl="0" indent="-8572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altLang="zh-CN" sz="4400" b="1" noProof="0" dirty="0">
                <a:ln>
                  <a:noFill/>
                </a:ln>
                <a:solidFill>
                  <a:srgbClr val="171D25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Topmetal-CEE芯片</a:t>
            </a:r>
            <a:r>
              <a:rPr lang="zh-CN" altLang="en-US" sz="4400" b="1" noProof="0" dirty="0">
                <a:ln>
                  <a:noFill/>
                </a:ln>
                <a:solidFill>
                  <a:srgbClr val="171D25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芯片简介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171D25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857250" marR="0" lvl="0" indent="-8572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altLang="zh-CN" sz="4400" b="1" noProof="0" dirty="0">
                <a:ln>
                  <a:noFill/>
                </a:ln>
                <a:solidFill>
                  <a:srgbClr val="171D25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Topmetal-CEE芯片</a:t>
            </a:r>
            <a:r>
              <a:rPr lang="zh-CN" altLang="en-US" sz="4400" b="1" noProof="0" dirty="0">
                <a:ln>
                  <a:noFill/>
                </a:ln>
                <a:solidFill>
                  <a:srgbClr val="171D25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电路</a:t>
            </a:r>
            <a:r>
              <a:rPr lang="zh-CN" altLang="en-US" sz="4400" b="1" dirty="0">
                <a:solidFill>
                  <a:srgbClr val="171D25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设计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171D25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857250" marR="0" lvl="0" indent="-8572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sz="4400" b="1" dirty="0">
                <a:solidFill>
                  <a:srgbClr val="171D25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总结与展望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171D25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857250" marR="0" lvl="0" indent="-8572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171D25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66967" y="54044"/>
            <a:ext cx="868257" cy="86825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1220074" y="736924"/>
            <a:ext cx="975185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220074" y="6449763"/>
            <a:ext cx="975185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0"/>
          <p:cNvSpPr txBox="1"/>
          <p:nvPr/>
        </p:nvSpPr>
        <p:spPr>
          <a:xfrm>
            <a:off x="3709670" y="157289"/>
            <a:ext cx="4314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一、研究背景及意义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010423-3039-4586-B5BF-F44B7312C0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35" y="2027555"/>
            <a:ext cx="4581525" cy="280606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900" y="2018030"/>
            <a:ext cx="3860165" cy="293751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6687197" y="4919599"/>
            <a:ext cx="4379871" cy="452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CEE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探测器系统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18143" y="4955628"/>
            <a:ext cx="4379871" cy="44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HIRFL-CSR </a:t>
            </a:r>
            <a:r>
              <a:rPr lang="zh-CN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加速器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概念图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1310" y="760078"/>
            <a:ext cx="9870616" cy="208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CEE (CSR External-target Experiment)</a:t>
            </a:r>
            <a:r>
              <a:rPr lang="zh-CN" alt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zh-CN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为充分发挥我国大科学装置</a:t>
            </a:r>
            <a:r>
              <a:rPr lang="en-US" altLang="zh-CN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HIRFL-CSR</a:t>
            </a:r>
            <a:r>
              <a:rPr lang="zh-CN" altLang="zh-CN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在低温高密能区的研究优势</a:t>
            </a:r>
            <a:r>
              <a:rPr lang="zh-CN" alt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建设低温高密核物质测量谱仪</a:t>
            </a:r>
            <a:r>
              <a:rPr lang="en-US" altLang="zh-CN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(CEE)</a:t>
            </a:r>
            <a:r>
              <a:rPr lang="zh-CN" altLang="zh-CN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zh-CN" altLang="zh-CN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研究</a:t>
            </a:r>
            <a:r>
              <a:rPr lang="zh-CN" alt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该能区</a:t>
            </a:r>
            <a:r>
              <a:rPr lang="en-US" altLang="zh-CN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QCD</a:t>
            </a:r>
            <a:r>
              <a:rPr lang="zh-CN" alt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相点</a:t>
            </a:r>
            <a:r>
              <a:rPr lang="zh-CN" altLang="zh-CN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等提供实验数据</a:t>
            </a:r>
            <a:endParaRPr lang="zh-CN" altLang="zh-CN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束流位置探测器：位</a:t>
            </a:r>
            <a:r>
              <a:rPr lang="zh-CN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于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CEE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探测器系统的</a:t>
            </a:r>
            <a:r>
              <a:rPr lang="zh-CN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入射束流处，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用来确定每一个入射粒子的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位置信息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zh-CN" altLang="en-US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69107" y="5449539"/>
            <a:ext cx="9965758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CEE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系统对束流位置探测器的要求：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位置分辨率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50</a:t>
            </a:r>
            <a:r>
              <a:rPr lang="en-US" altLang="zh-CN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μm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、事件率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1MHz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、具有宽范围的能量测量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100MeV/c</a:t>
            </a:r>
            <a:r>
              <a:rPr lang="zh-CN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至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2.8GeV/u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、抗辐照、低阻挡性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160419" y="4530054"/>
            <a:ext cx="808831" cy="3167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66967" y="54044"/>
            <a:ext cx="868257" cy="86825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1220074" y="736924"/>
            <a:ext cx="975185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220074" y="6449763"/>
            <a:ext cx="975185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0"/>
          <p:cNvSpPr txBox="1"/>
          <p:nvPr/>
        </p:nvSpPr>
        <p:spPr>
          <a:xfrm>
            <a:off x="3709670" y="157289"/>
            <a:ext cx="4314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一、研究背景及意义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010423-3039-4586-B5BF-F44B7312C0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493" y="1710755"/>
            <a:ext cx="929560" cy="454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835" y="3790315"/>
            <a:ext cx="4829175" cy="25660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360" y="914400"/>
            <a:ext cx="4713605" cy="287591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196965" y="1032510"/>
            <a:ext cx="5334000" cy="53238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硅像素芯片：采用标准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CMOS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工艺在一块硅片上集成传感器和读出电子学，具有高集成度、低功耗、低成本等优点。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基于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Topmetal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-Ⅱ-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的束流位置探测器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高位置分辨率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25MeV 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Kr</a:t>
            </a:r>
            <a:r>
              <a:rPr lang="zh-CN" altLang="en-US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离子束流优于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en-US" altLang="zh-CN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μm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漂移式探测对束流影响小、受辐射剂量小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事件率约为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2KHz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读出速率为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3ms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针对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CEE系统</a:t>
            </a:r>
            <a:r>
              <a:rPr lang="zh-CN" altLang="zh-CN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事件率</a:t>
            </a:r>
            <a:r>
              <a:rPr lang="zh-CN" altLang="en-US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zh-CN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输入动态范围</a:t>
            </a:r>
            <a:r>
              <a:rPr lang="zh-CN" altLang="zh-CN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以及</a:t>
            </a:r>
            <a:r>
              <a:rPr lang="zh-CN" altLang="zh-CN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读出速率</a:t>
            </a:r>
            <a:r>
              <a:rPr lang="zh-CN" altLang="en-US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lang="zh-CN" altLang="zh-CN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要求，设计一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款</a:t>
            </a:r>
            <a:r>
              <a:rPr lang="zh-CN" altLang="zh-CN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专用型</a:t>
            </a:r>
            <a:r>
              <a:rPr lang="en-US" altLang="zh-CN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Topmetal</a:t>
            </a:r>
            <a:r>
              <a:rPr lang="zh-CN" altLang="zh-CN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像素芯片，命名为</a:t>
            </a:r>
            <a:r>
              <a:rPr lang="en-US" altLang="zh-CN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Topmetal-CEE</a:t>
            </a:r>
            <a:r>
              <a:rPr lang="zh-CN" altLang="en-US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66967" y="54044"/>
            <a:ext cx="868257" cy="86825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1220074" y="736924"/>
            <a:ext cx="975185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220074" y="6449763"/>
            <a:ext cx="975185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0"/>
          <p:cNvSpPr txBox="1"/>
          <p:nvPr/>
        </p:nvSpPr>
        <p:spPr>
          <a:xfrm>
            <a:off x="3709670" y="101600"/>
            <a:ext cx="54635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</a:t>
            </a:r>
            <a:r>
              <a:rPr lang="en-US" altLang="zh-CN" sz="2800" b="1" noProof="0" dirty="0">
                <a:ln>
                  <a:noFill/>
                </a:ln>
                <a:solidFill>
                  <a:srgbClr val="171D25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Topmetal-CEE芯片</a:t>
            </a:r>
            <a:r>
              <a:rPr lang="zh-CN" altLang="en-US" sz="2800" b="1" noProof="0" dirty="0">
                <a:ln>
                  <a:noFill/>
                </a:ln>
                <a:solidFill>
                  <a:srgbClr val="171D25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芯片简介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71D25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010423-3039-4586-B5BF-F44B7312C0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" y="849630"/>
            <a:ext cx="4756150" cy="278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357175" y="4705661"/>
          <a:ext cx="1570521" cy="572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5" name="Equation" r:id="rId3" imgW="1276350" imgH="477520" progId="Equation.DSMT4">
                  <p:embed/>
                </p:oleObj>
              </mc:Choice>
              <mc:Fallback>
                <p:oleObj name="Equation" r:id="rId3" imgW="1276350" imgH="477520" progId="Equation.DSMT4">
                  <p:embed/>
                  <p:pic>
                    <p:nvPicPr>
                      <p:cNvPr id="0" name="对象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7175" y="4705661"/>
                        <a:ext cx="1570521" cy="572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186133" y="4381664"/>
            <a:ext cx="203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方向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186133" y="5656072"/>
          <a:ext cx="1872626" cy="39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6" name="Equation" r:id="rId5" imgW="1229995" imgH="259080" progId="Equation.DSMT4">
                  <p:embed/>
                </p:oleObj>
              </mc:Choice>
              <mc:Fallback>
                <p:oleObj name="Equation" r:id="rId5" imgW="1229995" imgH="259080" progId="Equation.DSMT4">
                  <p:embed/>
                  <p:pic>
                    <p:nvPicPr>
                      <p:cNvPr id="0" name="对象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86133" y="5656072"/>
                        <a:ext cx="1872626" cy="391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5506038" y="849768"/>
            <a:ext cx="5215045" cy="2561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读出电子学指标要求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信噪比优于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    电荷测量精度优于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20%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像素高度：小于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到达时间分辨率小于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1ns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输入动态范围：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700e</a:t>
            </a:r>
            <a:r>
              <a:rPr lang="en-US" altLang="zh-CN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至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200Ke</a:t>
            </a:r>
            <a:r>
              <a:rPr lang="en-US" altLang="zh-CN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计数率：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1MHz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读出速率：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40MHz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(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CEE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探测器系统一致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30985" y="1302737"/>
            <a:ext cx="4097620" cy="6523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330985" y="1986043"/>
            <a:ext cx="2747927" cy="3878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箭头连接符 48"/>
          <p:cNvCxnSpPr/>
          <p:nvPr/>
        </p:nvCxnSpPr>
        <p:spPr>
          <a:xfrm>
            <a:off x="7714347" y="1451446"/>
            <a:ext cx="396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1814737" y="4045044"/>
            <a:ext cx="2684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束流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50</a:t>
            </a:r>
            <a:r>
              <a:rPr lang="en-US" altLang="zh-CN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μm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位置分辨率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2186133" y="5254611"/>
            <a:ext cx="203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Y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方向：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7924814" y="1619101"/>
                <a:ext cx="1303064" cy="309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50</m:t>
                      </m:r>
                      <m:r>
                        <m:rPr>
                          <m:nor/>
                        </m:rP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μm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e>
                      </m:rad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14" y="1619101"/>
                <a:ext cx="1303064" cy="309637"/>
              </a:xfrm>
              <a:prstGeom prst="rect">
                <a:avLst/>
              </a:prstGeom>
              <a:blipFill rotWithShape="1">
                <a:blip r:embed="rId7"/>
                <a:stretch>
                  <a:fillRect l="-1" t="-157" r="4" b="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本框 37"/>
          <p:cNvSpPr txBox="1"/>
          <p:nvPr/>
        </p:nvSpPr>
        <p:spPr>
          <a:xfrm>
            <a:off x="5506085" y="3411855"/>
            <a:ext cx="5749290" cy="3620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像素内能量测量：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时间过阈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(TOT)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：电路结构简单，输出脉宽为能量信息；边沿可作为时间测量的触发信号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像素读出：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事件驱动读出：读出速率高，功耗低，适用于此次击中像素数量适中的场景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49923" y="3513182"/>
            <a:ext cx="4379871" cy="452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CEE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束流探测器概念图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5980" y="1889125"/>
            <a:ext cx="1260475" cy="335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Beam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66967" y="54044"/>
            <a:ext cx="868257" cy="86825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1220074" y="736924"/>
            <a:ext cx="975185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220074" y="6449763"/>
            <a:ext cx="975185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010423-3039-4586-B5BF-F44B7312C0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64150" y="4552950"/>
            <a:ext cx="5648960" cy="173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像素结构：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Topmetal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电荷收集电极、模拟前端电路、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TOT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能量测量模块、读出触发模块、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时间测量模块</a:t>
            </a:r>
            <a:endParaRPr lang="en-US" altLang="zh-CN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工作模式：正常工作</a:t>
            </a:r>
            <a:r>
              <a:rPr lang="en-US" altLang="zh-CN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模式</a:t>
            </a:r>
            <a:r>
              <a:rPr lang="zh-CN" altLang="en-US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、测试</a:t>
            </a:r>
            <a:r>
              <a:rPr lang="en-US" altLang="zh-CN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模式</a:t>
            </a:r>
            <a:r>
              <a:rPr lang="en-US" altLang="zh-CN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(DPLSE)</a:t>
            </a:r>
            <a:r>
              <a:rPr lang="zh-CN" altLang="en-US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以及屏蔽</a:t>
            </a:r>
            <a:r>
              <a:rPr lang="en-US" altLang="zh-CN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模式</a:t>
            </a:r>
            <a:r>
              <a:rPr lang="en-US" altLang="zh-CN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(MASK)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52891" y="4663131"/>
            <a:ext cx="3477332" cy="1516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GSMC130nm CMOS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工艺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像素阵列：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180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行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x 1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列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事例驱动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型数字读出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列总线模拟读出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整体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905" y="1032510"/>
            <a:ext cx="3009900" cy="3520440"/>
          </a:xfrm>
          <a:prstGeom prst="rect">
            <a:avLst/>
          </a:prstGeom>
          <a:solidFill>
            <a:srgbClr val="FF0000"/>
          </a:solidFill>
        </p:spPr>
      </p:pic>
      <p:cxnSp>
        <p:nvCxnSpPr>
          <p:cNvPr id="7" name="直接连接符 6"/>
          <p:cNvCxnSpPr/>
          <p:nvPr/>
        </p:nvCxnSpPr>
        <p:spPr>
          <a:xfrm flipV="1">
            <a:off x="2171700" y="884057"/>
            <a:ext cx="3619997" cy="1542493"/>
          </a:xfrm>
          <a:prstGeom prst="lin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171700" y="2698263"/>
            <a:ext cx="3613150" cy="1635125"/>
          </a:xfrm>
          <a:prstGeom prst="lin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0"/>
          <p:cNvSpPr txBox="1"/>
          <p:nvPr/>
        </p:nvSpPr>
        <p:spPr>
          <a:xfrm>
            <a:off x="3225800" y="101600"/>
            <a:ext cx="5493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zh-CN" altLang="en-US" sz="2800" b="1" i="0" u="none" strike="noStrike" cap="none" spc="0" normalizeH="0" baseline="0" dirty="0">
                <a:latin typeface="黑体" panose="02010609060101010101" pitchFamily="49" charset="-122"/>
                <a:ea typeface="黑体" panose="02010609060101010101" pitchFamily="49" charset="-122"/>
              </a:rPr>
              <a:t>三、Topmetal-CEE芯片芯片简介</a:t>
            </a:r>
            <a:endParaRPr kumimoji="0" lang="zh-CN" altLang="en-US" sz="2800" b="1" i="0" u="none" strike="noStrike" cap="none" spc="0" normalizeH="0" baseline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 descr="单像素"/>
          <p:cNvPicPr>
            <a:picLocks noChangeAspect="1"/>
          </p:cNvPicPr>
          <p:nvPr/>
        </p:nvPicPr>
        <p:blipFill>
          <a:blip r:embed="rId3"/>
          <a:srcRect l="8254" t="10750"/>
          <a:stretch>
            <a:fillRect/>
          </a:stretch>
        </p:blipFill>
        <p:spPr>
          <a:xfrm>
            <a:off x="5791835" y="850900"/>
            <a:ext cx="5507355" cy="35433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795010" y="882650"/>
            <a:ext cx="5490845" cy="350266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表格 19"/>
          <p:cNvGraphicFramePr/>
          <p:nvPr>
            <p:custDataLst>
              <p:tags r:id="rId1"/>
            </p:custDataLst>
          </p:nvPr>
        </p:nvGraphicFramePr>
        <p:xfrm>
          <a:off x="6009005" y="3079750"/>
          <a:ext cx="4963160" cy="2277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975"/>
                <a:gridCol w="1441450"/>
                <a:gridCol w="1423035"/>
                <a:gridCol w="1028700"/>
              </a:tblGrid>
              <a:tr h="6400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三档增益区间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增益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输入范围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ENC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5461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5.3fF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149.2mV/fC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700~2ke-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90.7e-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54546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20fF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44.3mV/fC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2k~40ke-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136.7e-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5461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100fF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9.5mV/fC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40k~200ke-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257.4e-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" name="图片 17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35" y="1111250"/>
            <a:ext cx="4714240" cy="39897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967" y="54044"/>
            <a:ext cx="868257" cy="86825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1220074" y="736924"/>
            <a:ext cx="975185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220074" y="6449763"/>
            <a:ext cx="975185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010423-3039-4586-B5BF-F44B7312C0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661660" y="874395"/>
            <a:ext cx="5462905" cy="216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PMOS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管单端输入折叠式共源共栅结构</a:t>
            </a:r>
            <a:endParaRPr lang="en-US" altLang="zh-CN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低噪声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、低功耗、紧凑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Layout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布局</a:t>
            </a:r>
            <a:endParaRPr lang="en-US" altLang="zh-CN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可单独配置的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MOS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管反馈电阻</a:t>
            </a:r>
            <a:endParaRPr lang="en-US" altLang="zh-CN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减小版图面积、反馈提供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DC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点、提高成形时间一致性</a:t>
            </a:r>
            <a:endParaRPr lang="en-US" altLang="zh-CN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514725" y="1967865"/>
            <a:ext cx="1996440" cy="1851025"/>
          </a:xfrm>
          <a:prstGeom prst="ellipse">
            <a:avLst/>
          </a:prstGeom>
          <a:noFill/>
          <a:ln w="28575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0"/>
          <p:cNvSpPr txBox="1"/>
          <p:nvPr>
            <p:custDataLst>
              <p:tags r:id="rId4"/>
            </p:custDataLst>
          </p:nvPr>
        </p:nvSpPr>
        <p:spPr>
          <a:xfrm>
            <a:off x="3225800" y="101600"/>
            <a:ext cx="5493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defRPr/>
            </a:pPr>
            <a:r>
              <a:rPr kumimoji="0" lang="zh-CN" altLang="en-US" sz="2800" b="1" i="0" u="none" strike="noStrike" cap="none" spc="0" normalizeH="0" baseline="0" dirty="0">
                <a:latin typeface="黑体" panose="02010609060101010101" pitchFamily="49" charset="-122"/>
                <a:ea typeface="黑体" panose="02010609060101010101" pitchFamily="49" charset="-122"/>
              </a:rPr>
              <a:t>三、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前置放大器</a:t>
            </a:r>
            <a:r>
              <a:rPr kumimoji="0" lang="en-US" altLang="zh-CN" sz="2800" b="1" i="0" u="none" strike="noStrike" cap="none" spc="0" normalizeH="0" baseline="0" dirty="0">
                <a:latin typeface="黑体" panose="02010609060101010101" pitchFamily="49" charset="-122"/>
                <a:ea typeface="黑体" panose="02010609060101010101" pitchFamily="49" charset="-122"/>
              </a:rPr>
              <a:t>CSA</a:t>
            </a:r>
            <a:r>
              <a:rPr kumimoji="0" lang="zh-CN" altLang="en-US" sz="2800" b="1" i="0" u="none" strike="noStrike" cap="none" spc="0" normalizeH="0" baseline="0" dirty="0">
                <a:latin typeface="黑体" panose="02010609060101010101" pitchFamily="49" charset="-122"/>
                <a:ea typeface="黑体" panose="02010609060101010101" pitchFamily="49" charset="-122"/>
              </a:rPr>
              <a:t>电路设计</a:t>
            </a:r>
            <a:endParaRPr kumimoji="0" lang="zh-CN" altLang="en-US" sz="2800" b="1" i="0" u="none" strike="noStrike" cap="none" spc="0" normalizeH="0" baseline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61660" y="5394325"/>
            <a:ext cx="609600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成形时间均小于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1us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，计数率可达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1MHz</a:t>
            </a:r>
            <a:endParaRPr lang="en-US" altLang="zh-CN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66967" y="54044"/>
            <a:ext cx="868257" cy="86825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1220074" y="736924"/>
            <a:ext cx="975185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220074" y="6449763"/>
            <a:ext cx="975185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010423-3039-4586-B5BF-F44B7312C0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3260558" y="3813323"/>
            <a:ext cx="3815060" cy="207664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882130" y="4120515"/>
            <a:ext cx="4785360" cy="2148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仿真结果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上升、下降沿时间：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1.08ns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10.56ns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上升、下降沿延时及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jitter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：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1.59ns(123ps)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7.55ns(98.8ps)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offset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2.48mV</a:t>
            </a:r>
            <a:endParaRPr lang="en-US" altLang="zh-CN" baseline="300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6" name="图片 25"/>
          <p:cNvPicPr/>
          <p:nvPr/>
        </p:nvPicPr>
        <p:blipFill>
          <a:blip r:embed="rId3"/>
          <a:stretch>
            <a:fillRect/>
          </a:stretch>
        </p:blipFill>
        <p:spPr>
          <a:xfrm>
            <a:off x="416796" y="3886098"/>
            <a:ext cx="2843762" cy="2032215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6410960" y="737235"/>
            <a:ext cx="5005070" cy="338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AC</a:t>
            </a:r>
            <a:r>
              <a:rPr lang="zh-CN" altLang="en-US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耦合</a:t>
            </a:r>
            <a:endParaRPr lang="en-US" altLang="zh-CN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避免</a:t>
            </a:r>
            <a:r>
              <a:rPr lang="en-US" altLang="zh-CN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CSA</a:t>
            </a:r>
            <a:r>
              <a:rPr lang="zh-CN" altLang="en-US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基线漂移影响甄别器阈值</a:t>
            </a:r>
            <a:endParaRPr lang="en-US" altLang="zh-CN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M7</a:t>
            </a:r>
            <a:r>
              <a:rPr lang="zh-CN" altLang="en-US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M8</a:t>
            </a:r>
            <a:r>
              <a:rPr lang="zh-CN" altLang="en-US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钳位管</a:t>
            </a:r>
            <a:endParaRPr lang="en-US" altLang="zh-CN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</a:rPr>
              <a:t>确保输入电平为给定偏置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</a:rPr>
              <a:t>VREF</a:t>
            </a:r>
            <a:endParaRPr lang="en-US" altLang="zh-CN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</a:rPr>
              <a:t>静态比较器</a:t>
            </a:r>
            <a:endParaRPr lang="en-US" altLang="zh-CN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</a:rPr>
              <a:t>无死区时间，任意时刻均工作</a:t>
            </a:r>
            <a:endParaRPr lang="en-US" altLang="zh-CN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</a:rPr>
              <a:t>低失调电压（增大管子尺寸，降低过驱动电压，从而减小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</a:rPr>
              <a:t>Vth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</a:rPr>
              <a:t>失配影响）</a:t>
            </a:r>
            <a:endParaRPr lang="en-US" altLang="zh-CN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-474118" y="5918313"/>
            <a:ext cx="4379871" cy="401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CSA+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甄别器功能仿真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45813" y="5927390"/>
            <a:ext cx="4379871" cy="401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甄别器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offset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3336925" y="156654"/>
            <a:ext cx="5939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三、电压甄别器设计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71D25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745" y="922020"/>
            <a:ext cx="5330825" cy="30079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66967" y="54044"/>
            <a:ext cx="868257" cy="86825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1220074" y="736924"/>
            <a:ext cx="975185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220074" y="6449763"/>
            <a:ext cx="975185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010423-3039-4586-B5BF-F44B7312C0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613015" y="4003040"/>
            <a:ext cx="4147820" cy="2148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仿真结果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运放增益、相位裕度：</a:t>
            </a:r>
            <a:r>
              <a:rPr lang="en-US" altLang="zh-CN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66dB</a:t>
            </a:r>
            <a:r>
              <a:rPr lang="zh-CN" altLang="en-US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67°</a:t>
            </a:r>
            <a:endParaRPr lang="en-US" altLang="zh-CN" sz="18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转换区间</a:t>
            </a:r>
            <a:r>
              <a:rPr lang="zh-CN" altLang="en-US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单调</a:t>
            </a:r>
            <a:endParaRPr lang="zh-CN" altLang="en-US" sz="1800" kern="100" dirty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INL</a:t>
            </a:r>
            <a:r>
              <a:rPr lang="zh-CN" altLang="en-US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-0.14LSB</a:t>
            </a:r>
            <a:endParaRPr lang="en-US" altLang="zh-CN" kern="1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DNL</a:t>
            </a:r>
            <a:r>
              <a:rPr lang="zh-CN" altLang="en-US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0.013LSB</a:t>
            </a:r>
            <a:endParaRPr lang="en-US" altLang="zh-CN" kern="1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4" y="1634698"/>
            <a:ext cx="5908315" cy="209901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882" y="1682644"/>
            <a:ext cx="2330923" cy="192089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15" name="Straight Arrow Connector 42"/>
          <p:cNvCxnSpPr/>
          <p:nvPr/>
        </p:nvCxnSpPr>
        <p:spPr>
          <a:xfrm flipV="1">
            <a:off x="5575983" y="2541392"/>
            <a:ext cx="639899" cy="3836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9134762" y="2259652"/>
          <a:ext cx="11049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04" name="Equation" r:id="rId4" imgW="1116965" imgH="482600" progId="Equation.DSMT4">
                  <p:embed/>
                </p:oleObj>
              </mc:Choice>
              <mc:Fallback>
                <p:oleObj name="Equation" r:id="rId4" imgW="1116965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4762" y="2259652"/>
                        <a:ext cx="11049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10442069" y="2390708"/>
          <a:ext cx="6286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05" name="Equation" r:id="rId6" imgW="629285" imgH="420370" progId="Equation.DSMT4">
                  <p:embed/>
                </p:oleObj>
              </mc:Choice>
              <mc:Fallback>
                <p:oleObj name="Equation" r:id="rId6" imgW="629285" imgH="420370" progId="Equation.DSMT4">
                  <p:embed/>
                  <p:pic>
                    <p:nvPicPr>
                      <p:cNvPr id="0" name="图片 2350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42069" y="2390708"/>
                        <a:ext cx="62865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1033269" y="824268"/>
            <a:ext cx="10576839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6bit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电流型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DAC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由电流源网络、选通开关、电阻串和模拟缓冲器组成，较为简结的电路结构适合在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像素内实现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en-US" altLang="zh-CN" sz="1800" kern="1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DAC</a:t>
            </a:r>
            <a:r>
              <a:rPr lang="zh-CN" altLang="zh-CN" sz="1800" kern="1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输出</a:t>
            </a:r>
            <a:r>
              <a:rPr lang="en-US" altLang="zh-CN" sz="1800" kern="1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LSB</a:t>
            </a:r>
            <a:r>
              <a:rPr lang="zh-CN" altLang="zh-CN" sz="1800" kern="1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1800" kern="1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1.875mV</a:t>
            </a:r>
            <a:r>
              <a:rPr lang="zh-CN" altLang="zh-CN" sz="1800" kern="1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800" kern="1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DAC</a:t>
            </a:r>
            <a:r>
              <a:rPr lang="zh-CN" altLang="zh-CN" sz="1800" kern="1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输出量程为</a:t>
            </a:r>
            <a:r>
              <a:rPr lang="en-US" altLang="zh-CN" sz="1800" kern="1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120mV</a:t>
            </a:r>
            <a:r>
              <a:rPr lang="zh-CN" altLang="en-US" sz="1800" kern="1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1800" kern="1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电流源</a:t>
            </a:r>
            <a:r>
              <a:rPr lang="en-US" altLang="zh-CN" sz="1800" kern="1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I</a:t>
            </a:r>
            <a:r>
              <a:rPr lang="en-US" altLang="zh-CN" sz="1800" kern="100" baseline="-250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r>
              <a:rPr lang="zh-CN" altLang="zh-CN" sz="1800" kern="1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设置为</a:t>
            </a:r>
            <a:r>
              <a:rPr lang="en-US" altLang="zh-CN" sz="1800" kern="1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3.75nA</a:t>
            </a:r>
            <a:endParaRPr lang="en-US" altLang="zh-CN" sz="1800" kern="100" dirty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968" y="3951566"/>
            <a:ext cx="2605542" cy="17856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9627" y="3922023"/>
            <a:ext cx="4352478" cy="1907762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-511063" y="5936673"/>
            <a:ext cx="4379871" cy="401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单调性仿真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155525" y="5936673"/>
            <a:ext cx="4379871" cy="401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线性度仿真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610599" y="1867369"/>
            <a:ext cx="3156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增益误差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: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algn="ctr"/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Ao&gt;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60dB</a:t>
            </a:r>
            <a:endParaRPr lang="en-US" altLang="zh-CN" sz="1800" kern="100" dirty="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Cm</a:t>
            </a:r>
            <a:r>
              <a:rPr lang="zh-CN" altLang="en-US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与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Rz</a:t>
            </a:r>
            <a:r>
              <a:rPr lang="zh-CN" altLang="en-US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补偿相位裕度</a:t>
            </a:r>
            <a:endParaRPr lang="en-US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4" name="对象 33"/>
          <p:cNvGraphicFramePr>
            <a:graphicFrameLocks noChangeAspect="1"/>
          </p:cNvGraphicFramePr>
          <p:nvPr/>
        </p:nvGraphicFramePr>
        <p:xfrm>
          <a:off x="8961262" y="3313225"/>
          <a:ext cx="2228202" cy="6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06" name="Equation" r:id="rId10" imgW="1325880" imgH="411480" progId="Equation.DSMT4">
                  <p:embed/>
                </p:oleObj>
              </mc:Choice>
              <mc:Fallback>
                <p:oleObj name="Equation" r:id="rId10" imgW="1325880" imgH="411480" progId="Equation.DSMT4">
                  <p:embed/>
                  <p:pic>
                    <p:nvPicPr>
                      <p:cNvPr id="0" name="图片 2350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961262" y="3313225"/>
                        <a:ext cx="2228202" cy="689300"/>
                      </a:xfrm>
                      <a:prstGeom prst="rect">
                        <a:avLst/>
                      </a:prstGeom>
                      <a:ln w="28575"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文本框 34"/>
          <p:cNvSpPr txBox="1"/>
          <p:nvPr/>
        </p:nvSpPr>
        <p:spPr>
          <a:xfrm>
            <a:off x="4375106" y="3313721"/>
            <a:ext cx="840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500K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直接箭头连接符 35"/>
          <p:cNvCxnSpPr/>
          <p:nvPr/>
        </p:nvCxnSpPr>
        <p:spPr>
          <a:xfrm>
            <a:off x="4235633" y="2147752"/>
            <a:ext cx="0" cy="432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4188305" y="2107806"/>
            <a:ext cx="385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I</a:t>
            </a:r>
            <a:r>
              <a:rPr lang="en-US" altLang="zh-CN" sz="900" kern="100" baseline="-250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endParaRPr lang="zh-CN" altLang="en-US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直接箭头连接符 38"/>
          <p:cNvCxnSpPr/>
          <p:nvPr/>
        </p:nvCxnSpPr>
        <p:spPr>
          <a:xfrm>
            <a:off x="3613377" y="2107806"/>
            <a:ext cx="0" cy="432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3535163" y="2107806"/>
            <a:ext cx="385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2I</a:t>
            </a:r>
            <a:r>
              <a:rPr lang="en-US" altLang="zh-CN" sz="900" kern="100" baseline="-250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endParaRPr lang="zh-CN" altLang="en-US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>
            <a:off x="3025870" y="2074468"/>
            <a:ext cx="0" cy="432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2947656" y="2107806"/>
            <a:ext cx="385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4I</a:t>
            </a:r>
            <a:r>
              <a:rPr lang="en-US" altLang="zh-CN" sz="900" kern="100" baseline="-250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endParaRPr lang="zh-CN" altLang="en-US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>
            <a:off x="2420264" y="2083803"/>
            <a:ext cx="0" cy="432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2342050" y="2107806"/>
            <a:ext cx="385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8I</a:t>
            </a:r>
            <a:r>
              <a:rPr lang="en-US" altLang="zh-CN" sz="900" kern="100" baseline="-250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endParaRPr lang="zh-CN" altLang="en-US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直接箭头连接符 44"/>
          <p:cNvCxnSpPr/>
          <p:nvPr/>
        </p:nvCxnSpPr>
        <p:spPr>
          <a:xfrm>
            <a:off x="1840377" y="2083803"/>
            <a:ext cx="0" cy="432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1751714" y="2107806"/>
            <a:ext cx="432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16I</a:t>
            </a:r>
            <a:r>
              <a:rPr lang="en-US" altLang="zh-CN" sz="900" kern="100" baseline="-250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endParaRPr lang="zh-CN" altLang="en-US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直接箭头连接符 46"/>
          <p:cNvCxnSpPr/>
          <p:nvPr/>
        </p:nvCxnSpPr>
        <p:spPr>
          <a:xfrm>
            <a:off x="1215242" y="2083803"/>
            <a:ext cx="0" cy="432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1126579" y="2107806"/>
            <a:ext cx="432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32I</a:t>
            </a:r>
            <a:r>
              <a:rPr lang="en-US" altLang="zh-CN" sz="900" kern="100" baseline="-250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endParaRPr lang="zh-CN" altLang="en-US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10"/>
          <p:cNvSpPr txBox="1"/>
          <p:nvPr/>
        </p:nvSpPr>
        <p:spPr>
          <a:xfrm>
            <a:off x="3332480" y="156654"/>
            <a:ext cx="5939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6bit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电流型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DAC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设计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71D25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390*176"/>
  <p:tag name="TABLE_ENDDRAG_RECT" val="473*242*390*176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OGI4NjI5OTBmMDM1ODFlMDkzNDFlZTFiMWNhZWU5ZT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  <p:tag name="TABLE_ENDDRAG_ORIGIN_RECT" val="548*118"/>
  <p:tag name="TABLE_ENDDRAG_RECT" val="76*345*548*118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3154</Words>
  <Application>WPS 演示</Application>
  <PresentationFormat>宽屏</PresentationFormat>
  <Paragraphs>393</Paragraphs>
  <Slides>17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17</vt:i4>
      </vt:variant>
    </vt:vector>
  </HeadingPairs>
  <TitlesOfParts>
    <vt:vector size="49" baseType="lpstr">
      <vt:lpstr>Arial</vt:lpstr>
      <vt:lpstr>宋体</vt:lpstr>
      <vt:lpstr>Wingdings</vt:lpstr>
      <vt:lpstr>Times New Roman</vt:lpstr>
      <vt:lpstr>黑体</vt:lpstr>
      <vt:lpstr>等线</vt:lpstr>
      <vt:lpstr>楷体</vt:lpstr>
      <vt:lpstr>Wingdings</vt:lpstr>
      <vt:lpstr>Cambria Math</vt:lpstr>
      <vt:lpstr>微软雅黑</vt:lpstr>
      <vt:lpstr>Calibri</vt:lpstr>
      <vt:lpstr>华文行楷</vt:lpstr>
      <vt:lpstr>Arial Unicode MS</vt:lpstr>
      <vt:lpstr>等线 Light</vt:lpstr>
      <vt:lpstr>Calibri Light</vt:lpstr>
      <vt:lpstr>Malgun Gothic</vt:lpstr>
      <vt:lpstr>Microsoft YaHei UI Light</vt:lpstr>
      <vt:lpstr>SimSun-ExtB</vt:lpstr>
      <vt:lpstr>Bahnschrift Light</vt:lpstr>
      <vt:lpstr>Bahnschrift Condensed</vt:lpstr>
      <vt:lpstr>1_Office 主题​​</vt:lpstr>
      <vt:lpstr>Office 主题​​</vt:lpstr>
      <vt:lpstr>Office Theme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CEE束流定位探测器像素芯片Topmetal-CEE的研制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乔雨欣</dc:creator>
  <cp:lastModifiedBy>dell</cp:lastModifiedBy>
  <cp:revision>1299</cp:revision>
  <dcterms:created xsi:type="dcterms:W3CDTF">1900-01-01T00:00:00Z</dcterms:created>
  <dcterms:modified xsi:type="dcterms:W3CDTF">2023-10-22T05:48:48Z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B62CD4EE3C104C55BFB4A45E364DF496_13</vt:lpwstr>
  </property>
  <property fmtid="{D5CDD505-2E9C-101B-9397-08002B2CF9AE}" pid="3" name="KSOProductBuildVer">
    <vt:lpwstr>2052-12.1.0.15712</vt:lpwstr>
  </property>
</Properties>
</file>