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8" r:id="rId2"/>
    <p:sldId id="616" r:id="rId3"/>
    <p:sldId id="635" r:id="rId4"/>
    <p:sldId id="628" r:id="rId5"/>
    <p:sldId id="627" r:id="rId6"/>
    <p:sldId id="630" r:id="rId7"/>
    <p:sldId id="629" r:id="rId8"/>
    <p:sldId id="633" r:id="rId9"/>
    <p:sldId id="637" r:id="rId10"/>
    <p:sldId id="640" r:id="rId11"/>
    <p:sldId id="632" r:id="rId12"/>
    <p:sldId id="634" r:id="rId13"/>
    <p:sldId id="638" r:id="rId14"/>
    <p:sldId id="639" r:id="rId15"/>
    <p:sldId id="609" r:id="rId16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99"/>
    <a:srgbClr val="FF0000"/>
    <a:srgbClr val="0000FF"/>
    <a:srgbClr val="FFC000"/>
    <a:srgbClr val="CCCCFF"/>
    <a:srgbClr val="CCFFFF"/>
    <a:srgbClr val="CC99FF"/>
    <a:srgbClr val="FF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94784" autoAdjust="0"/>
  </p:normalViewPr>
  <p:slideViewPr>
    <p:cSldViewPr>
      <p:cViewPr varScale="1">
        <p:scale>
          <a:sx n="80" d="100"/>
          <a:sy n="80" d="100"/>
        </p:scale>
        <p:origin x="83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1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56ADB5-8E1C-4D10-8743-14E2C9A63C2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CA0637-545C-40FC-98F2-AD8FE5D3B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A7D029C-0CCB-4213-BCCA-D9A4A6273C63}" type="datetimeFigureOut">
              <a:rPr lang="zh-CN" altLang="en-US"/>
              <a:pPr>
                <a:defRPr/>
              </a:pPr>
              <a:t>2023/10/22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EE47E-EC50-4744-BA61-0C875D2A3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5441E1-00B2-4998-A602-390457DD1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/>
            </a:lvl1pPr>
          </a:lstStyle>
          <a:p>
            <a:pPr>
              <a:defRPr/>
            </a:pPr>
            <a:fld id="{B63D6BB5-BE84-45E1-89B6-10375A423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2347FEB-FD52-456E-88F1-C946481E4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8DB9B5F-8C57-482F-8C59-8181FFC36F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F9B3326-12B7-4C7F-A889-BB92B3881C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9FFB7BF-40F6-4DCD-A2B2-9119B266A8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DF1B2CD-4F10-4FC8-9613-043917D1E3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47708E1E-8E9A-409D-95BF-D9EF05618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DA778-05C3-4628-AEAF-A80A9150DD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我国正在北京怀柔建设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第四代同步辐射光源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2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北京高能同步辐射光源，如图一所示。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它将是世界上亮度最高的同步辐射光源之一。</a:t>
            </a:r>
            <a:endParaRPr lang="en-US" altLang="zh-CN" sz="1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通过建设同步辐射光束线站，可进行各项科学实验研究，其结构示意图如图二、图三所示。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射线像素探测器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是其中典型的高端仪器设备，但长期以来被国外所垄断。</a:t>
            </a:r>
            <a:endParaRPr lang="en-US" altLang="zh-CN" sz="1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408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所以针对单光子计数型像素读出芯片的上述特点，提出了以下方案。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642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所以针对单光子计数型像素读出芯片的上述特点，提出了以下方案。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607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下图是一款已经投入北方光源使用的光子计数型像素读出芯片</a:t>
            </a:r>
            <a:r>
              <a:rPr lang="en-US" altLang="zh-CN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的结构框图。数据顺次读出的顺序如图所示。</a:t>
            </a:r>
            <a:endParaRPr lang="en-US" altLang="zh-CN" sz="1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像素矩阵：将前端探测器的电荷信号测量、放大并数字话，并顺次读出，是读出芯片的主题部分。</a:t>
            </a:r>
            <a:endParaRPr lang="en-US" altLang="zh-CN" sz="1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en-US" altLang="zh-CN" dirty="0"/>
              <a:t>Frame</a:t>
            </a:r>
            <a:r>
              <a:rPr lang="zh-CN" altLang="en-US" dirty="0"/>
              <a:t>：发出各种控制信号，保证像素矩阵的各种功能依此进行。</a:t>
            </a:r>
            <a:endParaRPr lang="en-US" altLang="zh-CN" dirty="0"/>
          </a:p>
          <a:p>
            <a:r>
              <a:rPr lang="en-US" altLang="zh-CN" dirty="0"/>
              <a:t>DAC</a:t>
            </a:r>
            <a:r>
              <a:rPr lang="zh-CN" altLang="en-US" dirty="0"/>
              <a:t>：为模拟电路提供基准电压。</a:t>
            </a:r>
            <a:endParaRPr lang="en-US" altLang="zh-CN" dirty="0"/>
          </a:p>
          <a:p>
            <a:r>
              <a:rPr lang="zh-CN" altLang="en-US" dirty="0"/>
              <a:t>串行器：保证了数据的穿行输出。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32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对于像素读出芯片的设计方法，近年来发生了新的变化。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541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约束条件也就是对电路性能要求和外部环境等条件的一个描述，工具会综合出符合要求的网表。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515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98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594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78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接下来要处理的是“时钟扇入深”的难题。</a:t>
            </a:r>
            <a:endParaRPr lang="en-US" altLang="zh-CN" sz="12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目前构建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clk tree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的成熟方法有：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Standard Htree flow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Flexible Htree flow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Multi source/tap tree flow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等等，基于这些流程方法构建的主要的时钟树类型如上图所示。（把图和方法的联系口述出来。）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025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所以针对单光子计数型像素读出芯片的上述特点，提出了以下方案。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61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77DC-188B-4EA7-A42C-7D558A30D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218B-AC24-4A30-811A-56E615F61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6C3BF-D658-45C1-9E49-70D105EAB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E185037F-BD5E-42FA-B80E-8AF94E3F05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9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30271D-234C-48E6-BD79-D212E0FDD6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AEB7-89AC-48A5-9D3B-A2E8FB8B5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96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D49-6267-4042-9811-4AD587EEE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EAD-DF37-49B0-A367-DD4C6ADFA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52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806D6-7891-4B82-ABCF-93B3FAEC94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270E-3B95-4597-AEFF-30CD5735C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04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8012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41B9C-8E54-4779-859F-6010C316F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EE52-8757-434C-A675-BFBBFF16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8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71592-40E6-4533-ACB7-3A717800F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38D2-6DCE-4502-9849-BBBC107E7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8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44173-80E5-401E-831D-D3A96E8F8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4DF-5796-4FFA-928C-4AD475BAD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AC00-2901-4942-8512-54D3ED49A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419A-44F1-4B8C-972F-9221ABA04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157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98AB2F-40B1-4CE9-8A3E-AB419F79D0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3607-4D55-4290-91F2-CC7C94D3A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37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14F38E4-A307-48DF-9696-11CB9E127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BF5-949C-40B0-A43D-B0B73E671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1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5350E-3F25-442E-89DE-1D921F0C4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3197-96C3-4D2F-A970-8DA61C1B87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8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6D1B80-7036-4B20-A8B4-651ADD13C0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AB-1C89-4EBE-9C55-E65984EEF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58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FC444E-41BC-43F7-8828-350A9C91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A1B74-60E6-4783-90E2-42FD259B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9013"/>
            <a:ext cx="109728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4CF5C5-0CD1-4CA9-A2A8-7679B0AAB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608F95-5946-470B-BD02-622B21641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B3E5783-1E10-4371-B76B-D35BE9891A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2300" y="876300"/>
            <a:ext cx="11074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80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1F0F5E-6153-4BBF-A0F5-E32E00EFA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260350"/>
            <a:ext cx="109008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  <p:sldLayoutId id="21474856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n1661">
            <a:extLst>
              <a:ext uri="{FF2B5EF4-FFF2-40B4-BE49-F238E27FC236}">
                <a16:creationId xmlns:a16="http://schemas.microsoft.com/office/drawing/2014/main" id="{5DAD8782-C1F8-46DF-BD78-6650F261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52946"/>
            <a:ext cx="3695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6">
            <a:extLst>
              <a:ext uri="{FF2B5EF4-FFF2-40B4-BE49-F238E27FC236}">
                <a16:creationId xmlns:a16="http://schemas.microsoft.com/office/drawing/2014/main" id="{82FA6CFF-9EAD-4580-B208-65A3C314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84" y="764704"/>
            <a:ext cx="11089231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37A6AB66-EB30-4B47-A644-56B0BE0806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11336" y="2637631"/>
            <a:ext cx="8569325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dirty="0">
                <a:ea typeface="黑体" pitchFamily="49" charset="-122"/>
              </a:rPr>
              <a:t>基于</a:t>
            </a:r>
            <a:r>
              <a:rPr lang="en-US" altLang="zh-CN" sz="3600" dirty="0">
                <a:ea typeface="黑体" pitchFamily="49" charset="-122"/>
              </a:rPr>
              <a:t>Digital-on-Top</a:t>
            </a:r>
            <a:r>
              <a:rPr lang="zh-CN" altLang="en-US" sz="3600" dirty="0">
                <a:ea typeface="黑体" pitchFamily="49" charset="-122"/>
              </a:rPr>
              <a:t>流程的像素读出芯片设计方法研究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84DB24-5050-45CB-855B-90A5CAF98E47}"/>
              </a:ext>
            </a:extLst>
          </p:cNvPr>
          <p:cNvSpPr txBox="1"/>
          <p:nvPr/>
        </p:nvSpPr>
        <p:spPr>
          <a:xfrm>
            <a:off x="2639616" y="4431657"/>
            <a:ext cx="636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柳</a:t>
            </a:r>
            <a:r>
              <a:rPr lang="zh-CN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鸿宾，魏微，李木槿，张杰，李筱婷</a:t>
            </a: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baseline="30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baseline="30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中国科学院高能物理研究所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"/>
    </mc:Choice>
    <mc:Fallback xmlns="">
      <p:transition spd="slow" advTm="11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0536" y="6525344"/>
            <a:ext cx="1219200" cy="2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63F366-4603-4651-A881-FA52A7045038}"/>
              </a:ext>
            </a:extLst>
          </p:cNvPr>
          <p:cNvSpPr txBox="1"/>
          <p:nvPr/>
        </p:nvSpPr>
        <p:spPr>
          <a:xfrm>
            <a:off x="634878" y="854139"/>
            <a:ext cx="11149754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数字电源网络和模拟电源网络是交错分布的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，常规的数字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IC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电源设计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流程无法实现。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常规电源网络设计流程：在整个 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chip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上，依次生成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power ring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power stripes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power rail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即可。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定制化电源网络设计流程：根据设计的数据流方向，预估并约束工具会在哪些位置插入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std cell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。通过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位置约束、走线约束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等命令去产生对应的电源网络。同时要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注意层次化设计中电源网络的拼接以及布局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(floorplan)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的衬底分离问题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1A78FB2E-58C1-4B15-A343-904F46BD9737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层次化设计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F1B95F4-A610-44CC-8DDB-3E77CC713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94" y="2630874"/>
            <a:ext cx="2477632" cy="27966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EAA117-B6F3-4869-81DD-3DDC089AE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69" y="2630874"/>
            <a:ext cx="4437236" cy="27966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886C385-4399-4A8F-9111-4A99D867F0F5}"/>
              </a:ext>
            </a:extLst>
          </p:cNvPr>
          <p:cNvSpPr/>
          <p:nvPr/>
        </p:nvSpPr>
        <p:spPr bwMode="auto">
          <a:xfrm>
            <a:off x="1134694" y="3699365"/>
            <a:ext cx="437332" cy="6080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F386168-C78A-484A-B121-85B6D3B7FD04}"/>
              </a:ext>
            </a:extLst>
          </p:cNvPr>
          <p:cNvCxnSpPr>
            <a:cxnSpLocks/>
          </p:cNvCxnSpPr>
          <p:nvPr/>
        </p:nvCxnSpPr>
        <p:spPr>
          <a:xfrm flipV="1">
            <a:off x="1572026" y="2630874"/>
            <a:ext cx="2745943" cy="1068491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AA8D75E-A096-4375-89C4-CE50AECEFEE8}"/>
              </a:ext>
            </a:extLst>
          </p:cNvPr>
          <p:cNvCxnSpPr>
            <a:cxnSpLocks/>
          </p:cNvCxnSpPr>
          <p:nvPr/>
        </p:nvCxnSpPr>
        <p:spPr>
          <a:xfrm>
            <a:off x="1572026" y="4307377"/>
            <a:ext cx="2745943" cy="1113833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FA01F835-A35C-4225-AD9F-6B9DF829FB91}"/>
              </a:ext>
            </a:extLst>
          </p:cNvPr>
          <p:cNvSpPr/>
          <p:nvPr/>
        </p:nvSpPr>
        <p:spPr bwMode="auto">
          <a:xfrm>
            <a:off x="4439816" y="3123301"/>
            <a:ext cx="1584176" cy="4676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7073CC7-5116-4C99-ACA7-09C219ED5463}"/>
              </a:ext>
            </a:extLst>
          </p:cNvPr>
          <p:cNvCxnSpPr>
            <a:cxnSpLocks/>
          </p:cNvCxnSpPr>
          <p:nvPr/>
        </p:nvCxnSpPr>
        <p:spPr>
          <a:xfrm flipV="1">
            <a:off x="6023992" y="2604444"/>
            <a:ext cx="3927231" cy="518858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7E91164-FC34-45D5-A85B-A2DBA024C33C}"/>
              </a:ext>
            </a:extLst>
          </p:cNvPr>
          <p:cNvCxnSpPr>
            <a:cxnSpLocks/>
          </p:cNvCxnSpPr>
          <p:nvPr/>
        </p:nvCxnSpPr>
        <p:spPr>
          <a:xfrm>
            <a:off x="6023992" y="3584592"/>
            <a:ext cx="3927231" cy="1836618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796AA36C-A635-4DC3-9511-91BDCBA47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876116" y="3679552"/>
            <a:ext cx="2816765" cy="666550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622A58E3-D414-4E07-A8EF-70FF90E1A17E}"/>
              </a:ext>
            </a:extLst>
          </p:cNvPr>
          <p:cNvSpPr txBox="1"/>
          <p:nvPr/>
        </p:nvSpPr>
        <p:spPr>
          <a:xfrm>
            <a:off x="616596" y="5655087"/>
            <a:ext cx="554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优点：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能够灵活的将数字和模拟电源分开，避免串扰。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F4C48D3-AF85-4062-8868-50D04DD37DFE}"/>
              </a:ext>
            </a:extLst>
          </p:cNvPr>
          <p:cNvSpPr txBox="1"/>
          <p:nvPr/>
        </p:nvSpPr>
        <p:spPr>
          <a:xfrm>
            <a:off x="6233741" y="564991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缺点：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要求多次迭代，工具各种命令的算法优先级难以确定，比如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hard blockage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不一定挡得住某些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metal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的产生。</a:t>
            </a:r>
          </a:p>
        </p:txBody>
      </p:sp>
    </p:spTree>
    <p:extLst>
      <p:ext uri="{BB962C8B-B14F-4D97-AF65-F5344CB8AC3E}">
        <p14:creationId xmlns:p14="http://schemas.microsoft.com/office/powerpoint/2010/main" val="512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05"/>
    </mc:Choice>
    <mc:Fallback xmlns="">
      <p:transition spd="slow" advTm="395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1033AC-B918-41D6-9C59-A257224B8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2"/>
          <a:stretch/>
        </p:blipFill>
        <p:spPr>
          <a:xfrm>
            <a:off x="4348730" y="949505"/>
            <a:ext cx="3078962" cy="23715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406F89-E8A4-4839-AE9F-BCB8BBAF24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23"/>
          <a:stretch/>
        </p:blipFill>
        <p:spPr>
          <a:xfrm>
            <a:off x="8649300" y="958806"/>
            <a:ext cx="2828995" cy="23715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12E573-6FC7-4901-A2A1-39957C17C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66" y="966645"/>
            <a:ext cx="2699630" cy="23715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3F1624B-BABD-41E8-AE10-7605F4D197E6}"/>
              </a:ext>
            </a:extLst>
          </p:cNvPr>
          <p:cNvSpPr txBox="1"/>
          <p:nvPr/>
        </p:nvSpPr>
        <p:spPr>
          <a:xfrm>
            <a:off x="781785" y="3425738"/>
            <a:ext cx="2628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H</a:t>
            </a:r>
            <a:r>
              <a:rPr lang="zh-CN" altLang="en-US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型时钟树</a:t>
            </a:r>
            <a:endParaRPr lang="zh-CN" altLang="en-US" sz="1000" dirty="0"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853B87-DB72-46FF-B144-AD1C569C8F75}"/>
              </a:ext>
            </a:extLst>
          </p:cNvPr>
          <p:cNvSpPr txBox="1"/>
          <p:nvPr/>
        </p:nvSpPr>
        <p:spPr>
          <a:xfrm>
            <a:off x="4781719" y="3425738"/>
            <a:ext cx="2628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鱼</a:t>
            </a:r>
            <a:r>
              <a:rPr lang="zh-CN" altLang="en-US" sz="1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骨型时钟树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FCEC44-05D0-4FC7-9EE5-CDD9299D5689}"/>
              </a:ext>
            </a:extLst>
          </p:cNvPr>
          <p:cNvSpPr txBox="1"/>
          <p:nvPr/>
        </p:nvSpPr>
        <p:spPr>
          <a:xfrm>
            <a:off x="8957227" y="3431744"/>
            <a:ext cx="2628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网格</a:t>
            </a:r>
            <a:r>
              <a:rPr lang="zh-CN" altLang="en-US" sz="1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型时钟树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131E79-1694-49EC-9A42-03CFC2660507}"/>
              </a:ext>
            </a:extLst>
          </p:cNvPr>
          <p:cNvSpPr txBox="1"/>
          <p:nvPr/>
        </p:nvSpPr>
        <p:spPr>
          <a:xfrm>
            <a:off x="616827" y="3649578"/>
            <a:ext cx="11310540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目前构建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clk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tree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的成熟方法有：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Standard 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Htree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Flexible 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Htree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Multi source/tap tree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等等。但是他们构建时钟树的目标都是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latency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越小越好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单光子计数型像素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读出芯片的数字逻辑，是以数据移位为主，数字逻辑比较简单，而且由于像素芯片的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floorplan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固定，时钟树的扇入深度很深，一味追求小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，只会让其他方面的性能下降，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因此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不该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以“最小的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” 为设计目标。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E05EDE-BE7B-46C3-85E7-4968D03C6692}"/>
              </a:ext>
            </a:extLst>
          </p:cNvPr>
          <p:cNvSpPr txBox="1"/>
          <p:nvPr/>
        </p:nvSpPr>
        <p:spPr>
          <a:xfrm>
            <a:off x="3043179" y="5658580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power</a:t>
            </a:r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8526BF-88C8-4723-8204-6D95E88BEDC3}"/>
              </a:ext>
            </a:extLst>
          </p:cNvPr>
          <p:cNvSpPr txBox="1"/>
          <p:nvPr/>
        </p:nvSpPr>
        <p:spPr>
          <a:xfrm>
            <a:off x="7824608" y="556056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transition</a:t>
            </a:r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5AA62F-3802-4BF8-AB4E-52F6010DC7D6}"/>
              </a:ext>
            </a:extLst>
          </p:cNvPr>
          <p:cNvSpPr txBox="1"/>
          <p:nvPr/>
        </p:nvSpPr>
        <p:spPr>
          <a:xfrm>
            <a:off x="4516135" y="5134473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skew</a:t>
            </a:r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B66140-2375-40DA-A8B9-74C03849BEB1}"/>
              </a:ext>
            </a:extLst>
          </p:cNvPr>
          <p:cNvSpPr txBox="1"/>
          <p:nvPr/>
        </p:nvSpPr>
        <p:spPr>
          <a:xfrm>
            <a:off x="6473452" y="5167479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latency</a:t>
            </a:r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2745377-01DC-4053-8CBE-E376391E1452}"/>
              </a:ext>
            </a:extLst>
          </p:cNvPr>
          <p:cNvSpPr txBox="1"/>
          <p:nvPr/>
        </p:nvSpPr>
        <p:spPr>
          <a:xfrm>
            <a:off x="6362595" y="640065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level</a:t>
            </a:r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382B48B-63F1-4022-BA38-5F0A16036099}"/>
              </a:ext>
            </a:extLst>
          </p:cNvPr>
          <p:cNvSpPr txBox="1"/>
          <p:nvPr/>
        </p:nvSpPr>
        <p:spPr>
          <a:xfrm>
            <a:off x="4208883" y="640065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area</a:t>
            </a:r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F4E8A11-7F85-4DAF-9FC8-C2887DD7BF2A}"/>
              </a:ext>
            </a:extLst>
          </p:cNvPr>
          <p:cNvSpPr txBox="1"/>
          <p:nvPr/>
        </p:nvSpPr>
        <p:spPr>
          <a:xfrm>
            <a:off x="7516898" y="61390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…</a:t>
            </a:r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1FE5D2D-87CB-4DA8-A15A-FAF5D4EA7B79}"/>
              </a:ext>
            </a:extLst>
          </p:cNvPr>
          <p:cNvSpPr txBox="1"/>
          <p:nvPr/>
        </p:nvSpPr>
        <p:spPr>
          <a:xfrm>
            <a:off x="5519936" y="582217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CTS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114E2C85-C42F-4C1E-B9D8-40CC2C60E96D}"/>
              </a:ext>
            </a:extLst>
          </p:cNvPr>
          <p:cNvSpPr/>
          <p:nvPr/>
        </p:nvSpPr>
        <p:spPr bwMode="auto">
          <a:xfrm rot="3189268">
            <a:off x="5319724" y="5651353"/>
            <a:ext cx="400424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FD753590-7FEC-436E-BBA2-4FDF07DC7B8B}"/>
              </a:ext>
            </a:extLst>
          </p:cNvPr>
          <p:cNvSpPr/>
          <p:nvPr/>
        </p:nvSpPr>
        <p:spPr bwMode="auto">
          <a:xfrm rot="334836">
            <a:off x="4224166" y="5912593"/>
            <a:ext cx="1291065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640D849F-2489-4E81-BBED-22ABB647ED23}"/>
              </a:ext>
            </a:extLst>
          </p:cNvPr>
          <p:cNvSpPr/>
          <p:nvPr/>
        </p:nvSpPr>
        <p:spPr bwMode="auto">
          <a:xfrm rot="19544863">
            <a:off x="5035692" y="6348612"/>
            <a:ext cx="686624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FE48BE43-5CFB-4320-BA2F-B7EC6FB545EA}"/>
              </a:ext>
            </a:extLst>
          </p:cNvPr>
          <p:cNvSpPr/>
          <p:nvPr/>
        </p:nvSpPr>
        <p:spPr bwMode="auto">
          <a:xfrm rot="7812661">
            <a:off x="6249594" y="5665920"/>
            <a:ext cx="400424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03C55054-2887-4178-B207-D90214CCDA43}"/>
              </a:ext>
            </a:extLst>
          </p:cNvPr>
          <p:cNvSpPr/>
          <p:nvPr/>
        </p:nvSpPr>
        <p:spPr bwMode="auto">
          <a:xfrm rot="10426165">
            <a:off x="6394550" y="5866697"/>
            <a:ext cx="1461215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F5DBD6B0-F6D1-423E-A39A-B6E7EF349A7D}"/>
              </a:ext>
            </a:extLst>
          </p:cNvPr>
          <p:cNvSpPr/>
          <p:nvPr/>
        </p:nvSpPr>
        <p:spPr bwMode="auto">
          <a:xfrm rot="13772251">
            <a:off x="6122233" y="6283281"/>
            <a:ext cx="360368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F1CDFB53-FCB3-4575-B95F-7CF1CAF7398D}"/>
              </a:ext>
            </a:extLst>
          </p:cNvPr>
          <p:cNvSpPr/>
          <p:nvPr/>
        </p:nvSpPr>
        <p:spPr bwMode="auto">
          <a:xfrm rot="11816004">
            <a:off x="6402528" y="6278598"/>
            <a:ext cx="1157400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344FA22B-23A9-408D-9C63-CAB1FBF2FDA8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时钟树综合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97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3"/>
    </mc:Choice>
    <mc:Fallback xmlns="">
      <p:transition spd="slow" advTm="454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5023C9-150F-46E9-8EA4-1BAFD41A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514948"/>
            <a:ext cx="5400600" cy="59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9DBD4D8-B3FC-47D7-9526-C9B720ADE60B}"/>
              </a:ext>
            </a:extLst>
          </p:cNvPr>
          <p:cNvSpPr txBox="1"/>
          <p:nvPr/>
        </p:nvSpPr>
        <p:spPr>
          <a:xfrm>
            <a:off x="618108" y="888574"/>
            <a:ext cx="11310540" cy="79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在典型的以双列为基本单元的像素读出芯片里，通常是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无法产生横向物理走线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的。这一特点要求我们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在很小的面积里，时钟扇入很深的深度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D3938D-7722-47AE-9B68-8CE872A6AD78}"/>
              </a:ext>
            </a:extLst>
          </p:cNvPr>
          <p:cNvSpPr txBox="1"/>
          <p:nvPr/>
        </p:nvSpPr>
        <p:spPr>
          <a:xfrm>
            <a:off x="933536" y="1661166"/>
            <a:ext cx="10779088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hierarchical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的方法，将整个像素矩阵分割成多个两行的小模块。防止工具在进行时钟树综合时，产生跨越模拟模块的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横向逻辑走线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，但实际却无法布通。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同一列的两个像素模块内的时钟叶节点设置为同一个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 group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（同一个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group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里的时钟节点，工具才会去做平衡。）利用像素读出芯片的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floorplan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的物理布局特点，让工具自动去形成一个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大小适中的时钟树结构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026206-9357-4C39-8131-6844ED48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517999"/>
            <a:ext cx="5400600" cy="148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4305E35-E456-46D4-B2FB-6B0342CFFB47}"/>
              </a:ext>
            </a:extLst>
          </p:cNvPr>
          <p:cNvCxnSpPr>
            <a:cxnSpLocks/>
          </p:cNvCxnSpPr>
          <p:nvPr/>
        </p:nvCxnSpPr>
        <p:spPr>
          <a:xfrm flipH="1">
            <a:off x="6312024" y="3902603"/>
            <a:ext cx="1656184" cy="552148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453116-1F1B-405E-A6E2-6F05C3987415}"/>
              </a:ext>
            </a:extLst>
          </p:cNvPr>
          <p:cNvCxnSpPr>
            <a:cxnSpLocks/>
          </p:cNvCxnSpPr>
          <p:nvPr/>
        </p:nvCxnSpPr>
        <p:spPr>
          <a:xfrm>
            <a:off x="9840416" y="3902603"/>
            <a:ext cx="1872208" cy="552148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E9E98C1-228F-4809-A23F-3353524F5A1B}"/>
              </a:ext>
            </a:extLst>
          </p:cNvPr>
          <p:cNvSpPr/>
          <p:nvPr/>
        </p:nvSpPr>
        <p:spPr bwMode="auto">
          <a:xfrm>
            <a:off x="7968208" y="3743486"/>
            <a:ext cx="1872208" cy="13316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4DA76C-2995-4526-8117-C1D37E347B46}"/>
              </a:ext>
            </a:extLst>
          </p:cNvPr>
          <p:cNvSpPr txBox="1"/>
          <p:nvPr/>
        </p:nvSpPr>
        <p:spPr>
          <a:xfrm>
            <a:off x="1127448" y="6166110"/>
            <a:ext cx="951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优点：</a:t>
            </a:r>
            <a:r>
              <a:rPr lang="zh-CN" altLang="en-US" sz="18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工具不会为了去优化</a:t>
            </a:r>
            <a:r>
              <a:rPr lang="en-US" altLang="zh-CN" sz="18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8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，而过度消耗面积和浪费功耗，三者得到最好的平衡。</a:t>
            </a:r>
            <a:endParaRPr lang="zh-CN" altLang="en-US" sz="1600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EAE32968-B462-4750-9AF7-D711622635FB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时钟树综合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267D4C-11AD-43D5-B0B0-3F78AB8D0ECC}"/>
              </a:ext>
            </a:extLst>
          </p:cNvPr>
          <p:cNvSpPr txBox="1"/>
          <p:nvPr/>
        </p:nvSpPr>
        <p:spPr>
          <a:xfrm>
            <a:off x="2639616" y="564289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en-US" altLang="zh-CN"/>
              <a:t> 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group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结构示意图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FB7EDF-B2BD-40EE-A333-727BDA847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3" y="3460229"/>
            <a:ext cx="5957267" cy="23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04"/>
    </mc:Choice>
    <mc:Fallback xmlns="">
      <p:transition spd="slow" advTm="554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78A8F8E-B616-42FA-8DCE-8385089D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6" y="3274933"/>
            <a:ext cx="11094516" cy="97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FDCAF-F643-481D-8974-BB98A7BF4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16" y="4616985"/>
            <a:ext cx="11104619" cy="766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3164949-5572-4EC4-ACA4-ADF3A993DE8F}"/>
              </a:ext>
            </a:extLst>
          </p:cNvPr>
          <p:cNvSpPr txBox="1"/>
          <p:nvPr/>
        </p:nvSpPr>
        <p:spPr>
          <a:xfrm>
            <a:off x="5663952" y="4321321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像素矩阵版图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B4BDFC-06AB-4BF8-8240-C6C054C856EF}"/>
              </a:ext>
            </a:extLst>
          </p:cNvPr>
          <p:cNvSpPr txBox="1"/>
          <p:nvPr/>
        </p:nvSpPr>
        <p:spPr>
          <a:xfrm>
            <a:off x="5495928" y="5486388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像素矩阵时钟扇入图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C1BAE251-8EB0-43B7-AF11-BDF0ED400E3A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总结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E44E7DAF-1414-483B-A331-85210A379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32175"/>
              </p:ext>
            </p:extLst>
          </p:nvPr>
        </p:nvGraphicFramePr>
        <p:xfrm>
          <a:off x="618108" y="943367"/>
          <a:ext cx="11094515" cy="222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60">
                  <a:extLst>
                    <a:ext uri="{9D8B030D-6E8A-4147-A177-3AD203B41FA5}">
                      <a16:colId xmlns:a16="http://schemas.microsoft.com/office/drawing/2014/main" val="131031907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187520361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val="3387660246"/>
                    </a:ext>
                  </a:extLst>
                </a:gridCol>
              </a:tblGrid>
              <a:tr h="528780">
                <a:tc>
                  <a:txBody>
                    <a:bodyPr/>
                    <a:lstStyle/>
                    <a:p>
                      <a:pPr algn="l"/>
                      <a:endParaRPr lang="zh-CN" altLang="en-US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Analog</a:t>
                      </a:r>
                      <a:r>
                        <a:rPr lang="en-US" altLang="zh-CN"/>
                        <a:t> </a:t>
                      </a: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on Top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Digital on Top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93536"/>
                  </a:ext>
                </a:extLst>
              </a:tr>
              <a:tr h="5287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1.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设计时长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完成一款像素读出芯片的时间大致为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个月。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完成相同设计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工作所需时间大致为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个小时。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519527"/>
                  </a:ext>
                </a:extLst>
              </a:tr>
              <a:tr h="5287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2.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全局完整性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这点在传统方法里是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无法实现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的。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从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整体上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考虑到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电源完整性和信号完整性。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71943"/>
                  </a:ext>
                </a:extLst>
              </a:tr>
              <a:tr h="5287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3.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芯片性能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设计的像素读出芯片的系统时钟频率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上限是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20M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（即帧频为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1k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）。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设计的像素芯片当前已经实现了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100M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（即帧频为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5k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）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的系统运行时钟，且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还有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上升空间。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86874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3F01EB06-C82B-470F-960C-48270E242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59382" y="4123988"/>
            <a:ext cx="873235" cy="41438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33AF832-B443-4C37-A3D9-F4C085C312C8}"/>
              </a:ext>
            </a:extLst>
          </p:cNvPr>
          <p:cNvSpPr txBox="1"/>
          <p:nvPr/>
        </p:nvSpPr>
        <p:spPr>
          <a:xfrm>
            <a:off x="5591944" y="6645752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电源网络分析图</a:t>
            </a:r>
          </a:p>
        </p:txBody>
      </p:sp>
    </p:spTree>
    <p:extLst>
      <p:ext uri="{BB962C8B-B14F-4D97-AF65-F5344CB8AC3E}">
        <p14:creationId xmlns:p14="http://schemas.microsoft.com/office/powerpoint/2010/main" val="18780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6"/>
    </mc:Choice>
    <mc:Fallback xmlns="">
      <p:transition spd="slow" advTm="6100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zh-CN" altLang="en-US">
                <a:solidFill>
                  <a:srgbClr val="2D2D8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总结与展望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DBD4D8-B3FC-47D7-9526-C9B720ADE60B}"/>
              </a:ext>
            </a:extLst>
          </p:cNvPr>
          <p:cNvSpPr txBox="1"/>
          <p:nvPr/>
        </p:nvSpPr>
        <p:spPr>
          <a:xfrm>
            <a:off x="618108" y="888574"/>
            <a:ext cx="11310540" cy="223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</a:t>
            </a:r>
            <a:r>
              <a:rPr lang="en-US" altLang="zh-CN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的新设计方法能够在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更短的时间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内实现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性能更好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的像素读出芯片。</a:t>
            </a:r>
            <a:endParaRPr lang="en-US" altLang="zh-CN" sz="18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目前已经通过此方法，初步复现了基于</a:t>
            </a:r>
            <a:r>
              <a:rPr lang="en-US" altLang="zh-CN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Analog on Top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设计方法的单光子计数型像素读出芯片</a:t>
            </a:r>
            <a:r>
              <a:rPr lang="en-US" altLang="zh-CN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证明此方法是切实可行的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8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将来会通过此方法，进一步实现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更复杂的像素读出逻辑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，进而处理电荷共享等问题。</a:t>
            </a:r>
            <a:endParaRPr lang="en-US" altLang="zh-CN" sz="18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6"/>
    </mc:Choice>
    <mc:Fallback xmlns="">
      <p:transition spd="slow" advTm="267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>
            <a:extLst>
              <a:ext uri="{FF2B5EF4-FFF2-40B4-BE49-F238E27FC236}">
                <a16:creationId xmlns:a16="http://schemas.microsoft.com/office/drawing/2014/main" id="{DF92D69B-3EC3-492A-8460-87CE5B00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169" y="2834481"/>
            <a:ext cx="6697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Thank you</a:t>
            </a:r>
            <a:r>
              <a:rPr lang="zh-CN" altLang="en-US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"/>
    </mc:Choice>
    <mc:Fallback xmlns="">
      <p:transition spd="slow" advTm="9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45DB0-DEBB-4B44-95F4-A0E9DD5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内容提要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F340F9-3240-48F6-B016-04A23FC60701}"/>
              </a:ext>
            </a:extLst>
          </p:cNvPr>
          <p:cNvSpPr txBox="1"/>
          <p:nvPr/>
        </p:nvSpPr>
        <p:spPr>
          <a:xfrm>
            <a:off x="634557" y="908720"/>
            <a:ext cx="9442709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项目背景</a:t>
            </a:r>
            <a:endParaRPr lang="en-US" alt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像素读出芯片简介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流程演变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优势对比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Digital on Top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方法简介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实现方案</a:t>
            </a:r>
            <a:endParaRPr lang="en-US" alt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总结与展望</a:t>
            </a:r>
            <a:endParaRPr lang="en-US" alt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"/>
    </mc:Choice>
    <mc:Fallback xmlns="">
      <p:transition spd="slow" advTm="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8229600" cy="608012"/>
          </a:xfrm>
        </p:spPr>
        <p:txBody>
          <a:bodyPr/>
          <a:lstStyle/>
          <a:p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项目背景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A8FF40A-3EDC-4FBF-AACE-A844F8CB25D1}"/>
              </a:ext>
            </a:extLst>
          </p:cNvPr>
          <p:cNvSpPr/>
          <p:nvPr/>
        </p:nvSpPr>
        <p:spPr>
          <a:xfrm>
            <a:off x="623392" y="3933056"/>
            <a:ext cx="11132438" cy="199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我国正在北京怀柔建设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第四代同步辐射光源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，它将是世界上亮度最高的同步辐射光源之一。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通过建设同步辐射光束线站，可进行各项科学实验研究。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射线像素探测器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是其中典型的高端仪器设备，但长期以来被国外所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垄断。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射线像素探测器最核心的部件之一是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7018B3D-019A-416A-B307-C2F2BF7D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1129307"/>
            <a:ext cx="3983545" cy="222768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86E5BAC-8DF3-4FA8-AEC7-65186A275218}"/>
              </a:ext>
            </a:extLst>
          </p:cNvPr>
          <p:cNvSpPr/>
          <p:nvPr/>
        </p:nvSpPr>
        <p:spPr>
          <a:xfrm>
            <a:off x="9192344" y="3517461"/>
            <a:ext cx="13676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同步辐射实验示意图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589E8A-918F-4F57-843C-C28555C44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92" y="1183537"/>
            <a:ext cx="3421671" cy="20264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67BA49-E4DE-49F9-B9F3-6EF49968D015}"/>
              </a:ext>
            </a:extLst>
          </p:cNvPr>
          <p:cNvSpPr txBox="1"/>
          <p:nvPr/>
        </p:nvSpPr>
        <p:spPr>
          <a:xfrm>
            <a:off x="1343472" y="3517461"/>
            <a:ext cx="2457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北京高能同步辐射光源（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HEPS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FCB336B-68A6-4CD8-8FBA-990F7521B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80568"/>
            <a:ext cx="3396792" cy="202943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B4A998E-9765-4015-980D-643920688760}"/>
              </a:ext>
            </a:extLst>
          </p:cNvPr>
          <p:cNvSpPr txBox="1"/>
          <p:nvPr/>
        </p:nvSpPr>
        <p:spPr>
          <a:xfrm>
            <a:off x="4974531" y="351746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同步辐射光源构成示意图 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"/>
    </mc:Choice>
    <mc:Fallback xmlns="">
      <p:transition spd="slow" advTm="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8229600" cy="608012"/>
          </a:xfrm>
        </p:spPr>
        <p:txBody>
          <a:bodyPr/>
          <a:lstStyle/>
          <a:p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像素读出芯片简介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C997E8-BBB9-4A1E-BA13-817D8D555BDC}"/>
              </a:ext>
            </a:extLst>
          </p:cNvPr>
          <p:cNvSpPr/>
          <p:nvPr/>
        </p:nvSpPr>
        <p:spPr>
          <a:xfrm>
            <a:off x="9681312" y="6101569"/>
            <a:ext cx="12522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6E5BAC-8DF3-4FA8-AEC7-65186A275218}"/>
              </a:ext>
            </a:extLst>
          </p:cNvPr>
          <p:cNvSpPr/>
          <p:nvPr/>
        </p:nvSpPr>
        <p:spPr>
          <a:xfrm>
            <a:off x="3431704" y="6101570"/>
            <a:ext cx="1236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混合型像素探测器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F04641B-7712-4242-BE40-2BC6D77B40A4}"/>
              </a:ext>
            </a:extLst>
          </p:cNvPr>
          <p:cNvGrpSpPr/>
          <p:nvPr/>
        </p:nvGrpSpPr>
        <p:grpSpPr>
          <a:xfrm>
            <a:off x="839416" y="996195"/>
            <a:ext cx="1656183" cy="4977844"/>
            <a:chOff x="1343472" y="1043444"/>
            <a:chExt cx="1656183" cy="497784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A832EB-98C3-4778-A6D1-73E72A446BD6}"/>
                </a:ext>
              </a:extLst>
            </p:cNvPr>
            <p:cNvGrpSpPr/>
            <p:nvPr/>
          </p:nvGrpSpPr>
          <p:grpSpPr>
            <a:xfrm>
              <a:off x="1343472" y="1762545"/>
              <a:ext cx="1440160" cy="792088"/>
              <a:chOff x="1055440" y="1556792"/>
              <a:chExt cx="1440160" cy="792088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640933CD-26D5-4228-8D36-57125A0F6A7A}"/>
                  </a:ext>
                </a:extLst>
              </p:cNvPr>
              <p:cNvSpPr/>
              <p:nvPr/>
            </p:nvSpPr>
            <p:spPr bwMode="auto">
              <a:xfrm>
                <a:off x="1055440" y="1556792"/>
                <a:ext cx="1440160" cy="79208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5A1C99C-F01E-45BC-8CA5-369C94E548B9}"/>
                  </a:ext>
                </a:extLst>
              </p:cNvPr>
              <p:cNvSpPr txBox="1"/>
              <p:nvPr/>
            </p:nvSpPr>
            <p:spPr>
              <a:xfrm>
                <a:off x="1055440" y="1768170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光电转换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1A90E30-5017-4737-84C8-DAF09EDC533D}"/>
                </a:ext>
              </a:extLst>
            </p:cNvPr>
            <p:cNvGrpSpPr/>
            <p:nvPr/>
          </p:nvGrpSpPr>
          <p:grpSpPr>
            <a:xfrm>
              <a:off x="1343472" y="3128317"/>
              <a:ext cx="1440160" cy="792088"/>
              <a:chOff x="1055440" y="1556792"/>
              <a:chExt cx="1440160" cy="792088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7ECE1930-418B-4F65-985A-A85DF40F39B0}"/>
                  </a:ext>
                </a:extLst>
              </p:cNvPr>
              <p:cNvSpPr/>
              <p:nvPr/>
            </p:nvSpPr>
            <p:spPr bwMode="auto">
              <a:xfrm>
                <a:off x="1055440" y="1556792"/>
                <a:ext cx="1440160" cy="79208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F2BE854-41C4-40C7-B0C1-E31D2B823528}"/>
                  </a:ext>
                </a:extLst>
              </p:cNvPr>
              <p:cNvSpPr txBox="1"/>
              <p:nvPr/>
            </p:nvSpPr>
            <p:spPr>
              <a:xfrm>
                <a:off x="1055440" y="1631180"/>
                <a:ext cx="1440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电荷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电压</a:t>
                </a:r>
                <a:endPara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76243C1-DAC0-429C-B6C8-6E3BCF7AF7FE}"/>
                </a:ext>
              </a:extLst>
            </p:cNvPr>
            <p:cNvGrpSpPr/>
            <p:nvPr/>
          </p:nvGrpSpPr>
          <p:grpSpPr>
            <a:xfrm>
              <a:off x="1343472" y="4496735"/>
              <a:ext cx="1440160" cy="792088"/>
              <a:chOff x="1055440" y="1556792"/>
              <a:chExt cx="1440160" cy="792088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34EE9F12-5906-4A1F-916E-1F4D453DEDDF}"/>
                  </a:ext>
                </a:extLst>
              </p:cNvPr>
              <p:cNvSpPr/>
              <p:nvPr/>
            </p:nvSpPr>
            <p:spPr bwMode="auto">
              <a:xfrm>
                <a:off x="1055440" y="1556792"/>
                <a:ext cx="1440160" cy="79208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3E581B-ADC6-47D1-BAEB-A9E2BD0CBA05}"/>
                  </a:ext>
                </a:extLst>
              </p:cNvPr>
              <p:cNvSpPr txBox="1"/>
              <p:nvPr/>
            </p:nvSpPr>
            <p:spPr>
              <a:xfrm>
                <a:off x="1055440" y="1768170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信号读出</a:t>
                </a:r>
              </a:p>
            </p:txBody>
          </p:sp>
        </p:grp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42DCF60D-4242-424E-8805-AAEBADA885B3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1330497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D2963E1A-B2A1-4901-B444-8E45DD22A04A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2624527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0CEF5D7-4A06-4ADF-9404-38704A233F2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3992679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5B01360-4D82-4D9A-9A98-51B836183E96}"/>
                </a:ext>
              </a:extLst>
            </p:cNvPr>
            <p:cNvSpPr txBox="1"/>
            <p:nvPr/>
          </p:nvSpPr>
          <p:spPr>
            <a:xfrm>
              <a:off x="1343472" y="1043444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射线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D478950-697D-4CFA-91CA-75AFE1DC8F94}"/>
                </a:ext>
              </a:extLst>
            </p:cNvPr>
            <p:cNvSpPr txBox="1"/>
            <p:nvPr/>
          </p:nvSpPr>
          <p:spPr>
            <a:xfrm>
              <a:off x="2041461" y="2675992"/>
              <a:ext cx="576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e-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9FDEB3C-5A5E-4910-B39A-CD0E061F4D65}"/>
                </a:ext>
              </a:extLst>
            </p:cNvPr>
            <p:cNvSpPr txBox="1"/>
            <p:nvPr/>
          </p:nvSpPr>
          <p:spPr>
            <a:xfrm>
              <a:off x="1919536" y="4039293"/>
              <a:ext cx="1080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Voltage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4577BA54-73CF-4B74-AA5A-15EE7687B5F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5318832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0905438-8F46-4D6A-A62B-858EB2BF9698}"/>
                </a:ext>
              </a:extLst>
            </p:cNvPr>
            <p:cNvSpPr txBox="1"/>
            <p:nvPr/>
          </p:nvSpPr>
          <p:spPr>
            <a:xfrm>
              <a:off x="1343472" y="5713511"/>
              <a:ext cx="144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…10011100…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AC342D2-4E99-49E9-9327-EE2870C643B3}"/>
              </a:ext>
            </a:extLst>
          </p:cNvPr>
          <p:cNvSpPr txBox="1"/>
          <p:nvPr/>
        </p:nvSpPr>
        <p:spPr>
          <a:xfrm>
            <a:off x="587386" y="6101575"/>
            <a:ext cx="1944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X</a:t>
            </a:r>
            <a:r>
              <a:rPr lang="zh-CN" altLang="en-US" sz="1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射线像素探测器的工作过程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97D874-0BBD-43D8-BAC4-1E5E08311EC5}"/>
              </a:ext>
            </a:extLst>
          </p:cNvPr>
          <p:cNvSpPr/>
          <p:nvPr/>
        </p:nvSpPr>
        <p:spPr>
          <a:xfrm>
            <a:off x="2725222" y="888120"/>
            <a:ext cx="9029266" cy="199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像素读出芯片将光敏元件所产生的电荷信号转换成数字信号。当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射线照射到像素阵列上的每个像素时，光敏元件会产生电荷，其数量与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射线的强度成比例。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像素读出芯片负责测量、放大电荷信号，并将其转换成数字信号并顺次读出，最终生成数字图像。</a:t>
            </a:r>
            <a:endParaRPr lang="en-US" altLang="zh-CN" sz="1600" b="1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一款典型的像素读出芯片具有的基本结构包括：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像素矩阵、帧逻辑、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DAC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、串行器等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DB4BF68-0AA8-4101-9F1A-76B8D23D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78" y="3355152"/>
            <a:ext cx="2573287" cy="2534671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2B2A47F5-B7BA-40A0-A40A-CA743230EF04}"/>
              </a:ext>
            </a:extLst>
          </p:cNvPr>
          <p:cNvSpPr/>
          <p:nvPr/>
        </p:nvSpPr>
        <p:spPr>
          <a:xfrm>
            <a:off x="6646534" y="6101569"/>
            <a:ext cx="1438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结构示意图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387E65-FDB6-4A18-87D4-D61D9A52B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477" y="3357524"/>
            <a:ext cx="2952328" cy="26066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FCCFB8-6A89-42DD-9357-7162B2046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99" y="3429000"/>
            <a:ext cx="3240362" cy="23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"/>
    </mc:Choice>
    <mc:Fallback xmlns="">
      <p:transition spd="slow" advTm="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zh-CN" altLang="en-US">
                <a:solidFill>
                  <a:srgbClr val="2D2D8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设计流程演变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37BA0A-8D1F-4B62-95D2-3F911DCC8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193" y="4071442"/>
            <a:ext cx="1833014" cy="18510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31A6FA-888F-4C7C-B30C-25A826091A22}"/>
              </a:ext>
            </a:extLst>
          </p:cNvPr>
          <p:cNvSpPr txBox="1"/>
          <p:nvPr/>
        </p:nvSpPr>
        <p:spPr>
          <a:xfrm>
            <a:off x="6960096" y="6069210"/>
            <a:ext cx="2319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Analog on Top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方法的芯片版图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4F1DE-D256-4194-96E0-E95652B4E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4089152"/>
            <a:ext cx="5688632" cy="18166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14F5702-1943-4D56-8940-462F7397B069}"/>
              </a:ext>
            </a:extLst>
          </p:cNvPr>
          <p:cNvSpPr txBox="1"/>
          <p:nvPr/>
        </p:nvSpPr>
        <p:spPr>
          <a:xfrm>
            <a:off x="9264352" y="6069209"/>
            <a:ext cx="243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方法的芯片版图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95D668-6886-4942-8438-C2234271BD63}"/>
              </a:ext>
            </a:extLst>
          </p:cNvPr>
          <p:cNvSpPr txBox="1"/>
          <p:nvPr/>
        </p:nvSpPr>
        <p:spPr>
          <a:xfrm>
            <a:off x="618107" y="861511"/>
            <a:ext cx="11238533" cy="277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传统设计方法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          基于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模拟方法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来设计和仿真模拟电路和数字电路，并且采用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全定制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的方式来设计芯片版图。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设计方法演化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          通过数字工具综合出数字电路的部分，将其代入模拟设计环境中，依旧基于模拟方法对电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                             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路进行波形仿真和验证。（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局部综合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最新设计方法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          以数字电路为主，将模拟电路进行格式转换后，以模块的形式嵌入；整体的设计网表通过 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                             Verilog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代码综合的方式得到，并基于数字方法对电路进行波形仿真和验证。（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全局综合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5CE7E8E-4BBA-4E27-ACCE-91978AFE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3"/>
          <a:stretch>
            <a:fillRect/>
          </a:stretch>
        </p:blipFill>
        <p:spPr bwMode="auto">
          <a:xfrm>
            <a:off x="7227214" y="4071442"/>
            <a:ext cx="1703818" cy="18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6AB6D23-E5B1-4A39-A239-B86FBDCF110E}"/>
              </a:ext>
            </a:extLst>
          </p:cNvPr>
          <p:cNvSpPr txBox="1"/>
          <p:nvPr/>
        </p:nvSpPr>
        <p:spPr>
          <a:xfrm>
            <a:off x="3215680" y="6107581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流程演变示意图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2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"/>
    </mc:Choice>
    <mc:Fallback xmlns="">
      <p:transition spd="slow" advTm="2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优势对比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5EB55-9FA3-4FCC-9211-C5BEEE24CAAD}"/>
              </a:ext>
            </a:extLst>
          </p:cNvPr>
          <p:cNvSpPr/>
          <p:nvPr/>
        </p:nvSpPr>
        <p:spPr>
          <a:xfrm>
            <a:off x="618108" y="5805264"/>
            <a:ext cx="1159328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因此，新方法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Digital on Top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比传统方法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nalog on Top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更能满足设计要求。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3466A00-07C9-47D6-9F29-91B01572E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6504"/>
              </p:ext>
            </p:extLst>
          </p:nvPr>
        </p:nvGraphicFramePr>
        <p:xfrm>
          <a:off x="618108" y="963689"/>
          <a:ext cx="11094516" cy="224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44">
                  <a:extLst>
                    <a:ext uri="{9D8B030D-6E8A-4147-A177-3AD203B41FA5}">
                      <a16:colId xmlns:a16="http://schemas.microsoft.com/office/drawing/2014/main" val="476271375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693315288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521679018"/>
                    </a:ext>
                  </a:extLst>
                </a:gridCol>
              </a:tblGrid>
              <a:tr h="449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Analog on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Digital on 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749940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1.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寄生参数</a:t>
                      </a:r>
                      <a:endParaRPr lang="en-US" altLang="zh-CN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人力预估寄生参数，很难做到极限性能。</a:t>
                      </a:r>
                      <a:endParaRPr lang="en-US" altLang="zh-CN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依靠工具准确提取。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6466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2.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时序分析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进行大量波形仿真，进行局部时序分析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直接对设计进行全局的静态时序分析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9511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3.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违反修复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手动调节电路，使其满足建立保持时间。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既可使用工具的自动优化命令，也可以手动修复。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52574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4.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电源分析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无法分析电源完整性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可依靠工具综合出电源网络并进行分析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93355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F7E08DF9-ED87-4776-8E06-F8A077970F3A}"/>
              </a:ext>
            </a:extLst>
          </p:cNvPr>
          <p:cNvSpPr/>
          <p:nvPr/>
        </p:nvSpPr>
        <p:spPr>
          <a:xfrm>
            <a:off x="618108" y="3212976"/>
            <a:ext cx="7920880" cy="223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新一代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的同步辐射光源对探测器的读出电子学提出了新的要求：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更快的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读出帧频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更大的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动态范围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数字端集成更多的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逻辑功能</a:t>
            </a: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等等。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A7CACA-7E82-4FA4-8045-6C43E9A4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501008"/>
            <a:ext cx="3611496" cy="225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7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"/>
    </mc:Choice>
    <mc:Fallback xmlns="">
      <p:transition spd="slow" advTm="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1899E2A-557B-4D28-AC5B-AD188A5CE1A4}"/>
              </a:ext>
            </a:extLst>
          </p:cNvPr>
          <p:cNvSpPr txBox="1"/>
          <p:nvPr/>
        </p:nvSpPr>
        <p:spPr>
          <a:xfrm>
            <a:off x="551384" y="911064"/>
            <a:ext cx="11449272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流程方法的关键点之一在于：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如何让数字工具准确识别模拟电路的物理信息和逻辑信息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物理库转换</a:t>
            </a:r>
            <a:endParaRPr lang="en-US" altLang="zh-CN" sz="1600" b="1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将版图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GDS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格式文件转换为各个自动布局布线工具（包括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ICC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ICC2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innovus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）可识别的格式。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转换的方法有：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GDS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直接转换为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格式（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ICC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使用）。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导出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GDS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对应的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lef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文件，直接在自动布局布线工具里生成。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73004745-1A80-4C02-B60A-5242E969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43" y="2852936"/>
            <a:ext cx="1628691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1D08C3A2-459C-4D2D-9F9B-1B6AB629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27" y="2852936"/>
            <a:ext cx="1548703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DB5194CF-52C8-4FBD-BCAB-052D522B8A3C}"/>
              </a:ext>
            </a:extLst>
          </p:cNvPr>
          <p:cNvSpPr txBox="1"/>
          <p:nvPr/>
        </p:nvSpPr>
        <p:spPr>
          <a:xfrm>
            <a:off x="1952341" y="4650054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GDS</a:t>
            </a:r>
            <a:endParaRPr lang="zh-CN" altLang="en-US" sz="1600">
              <a:solidFill>
                <a:srgbClr val="0000FF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39DC13B-7505-4F12-9E34-2C5E2526DE97}"/>
              </a:ext>
            </a:extLst>
          </p:cNvPr>
          <p:cNvSpPr txBox="1"/>
          <p:nvPr/>
        </p:nvSpPr>
        <p:spPr>
          <a:xfrm>
            <a:off x="3767483" y="466544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MW</a:t>
            </a:r>
            <a:endParaRPr lang="zh-CN" altLang="en-US" sz="1400">
              <a:solidFill>
                <a:srgbClr val="0000FF"/>
              </a:solidFill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A80ACAEE-F95C-466E-B345-0177632EF831}"/>
              </a:ext>
            </a:extLst>
          </p:cNvPr>
          <p:cNvCxnSpPr>
            <a:cxnSpLocks/>
            <a:stCxn id="67" idx="3"/>
            <a:endCxn id="68" idx="1"/>
          </p:cNvCxnSpPr>
          <p:nvPr/>
        </p:nvCxnSpPr>
        <p:spPr>
          <a:xfrm>
            <a:off x="2581039" y="4819331"/>
            <a:ext cx="1186444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图片 49">
            <a:extLst>
              <a:ext uri="{FF2B5EF4-FFF2-40B4-BE49-F238E27FC236}">
                <a16:creationId xmlns:a16="http://schemas.microsoft.com/office/drawing/2014/main" id="{7E9D0D7C-910E-4C4F-86AC-C7C07557F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2465202"/>
            <a:ext cx="4514114" cy="3158582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E315EE1F-7858-4E95-ACAF-F2B40E3897BD}"/>
              </a:ext>
            </a:extLst>
          </p:cNvPr>
          <p:cNvSpPr txBox="1"/>
          <p:nvPr/>
        </p:nvSpPr>
        <p:spPr>
          <a:xfrm>
            <a:off x="543431" y="4870302"/>
            <a:ext cx="11161240" cy="190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逻辑库转换</a:t>
            </a:r>
            <a:endParaRPr lang="en-US" altLang="zh-CN" sz="1600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手动编写模拟电路的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文件里的关键信息需包括：时序信息、功耗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信息、引脚的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名称、负载值、驱动值等。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它们均会影响后续综合过程中接口部分的网表构成。</a:t>
            </a:r>
            <a:endParaRPr lang="en-US" altLang="zh-CN" sz="1600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通过软件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library compiler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文件转换成工具可以识别的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文件。</a:t>
            </a:r>
          </a:p>
        </p:txBody>
      </p:sp>
      <p:sp>
        <p:nvSpPr>
          <p:cNvPr id="74" name="标题 1">
            <a:extLst>
              <a:ext uri="{FF2B5EF4-FFF2-40B4-BE49-F238E27FC236}">
                <a16:creationId xmlns:a16="http://schemas.microsoft.com/office/drawing/2014/main" id="{44400730-462D-403E-ABD7-0552B2E2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en-US" altLang="zh-CN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方法简介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23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19445"/>
            <a:ext cx="8229600" cy="6080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基本结构介绍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0536" y="6525344"/>
            <a:ext cx="1219200" cy="2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87F1F26-9DD3-42F7-915F-4C58CFD8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2" y="963209"/>
            <a:ext cx="3229653" cy="308553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CE44F8F2-D85D-49E5-8A21-7527E0CFC488}"/>
              </a:ext>
            </a:extLst>
          </p:cNvPr>
          <p:cNvSpPr/>
          <p:nvPr/>
        </p:nvSpPr>
        <p:spPr>
          <a:xfrm>
            <a:off x="640112" y="4581128"/>
            <a:ext cx="10014396" cy="153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是一款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单光子计数型的混合型像素读出芯片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，目前已经在北方光源的实验线站上得到应用。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其具体结构包括像素读出矩阵、帧逻辑模块、带隙基准源、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DAC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等外围电路。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整个芯片具有多条读出链路，数据串行移位读出。其时钟树结构是呈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插指形态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扇入，且扇入深度很深。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芯片整体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面积大约达到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2cm×2cm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，包含了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数十万个时钟节点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，规模巨大。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16D1C0B-EA95-4C26-909C-EC148283FDCC}"/>
              </a:ext>
            </a:extLst>
          </p:cNvPr>
          <p:cNvSpPr txBox="1"/>
          <p:nvPr/>
        </p:nvSpPr>
        <p:spPr>
          <a:xfrm>
            <a:off x="1506032" y="4143380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37" name="Picture 2" descr="D:\文档\报告\2015TWEPP_IEEE_Hiroshima\图片\Fig4.tif">
            <a:extLst>
              <a:ext uri="{FF2B5EF4-FFF2-40B4-BE49-F238E27FC236}">
                <a16:creationId xmlns:a16="http://schemas.microsoft.com/office/drawing/2014/main" id="{D6A40E41-53B3-44F5-84BE-A83729E2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45" y="962080"/>
            <a:ext cx="3172767" cy="3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8D8D5855-9858-4A80-9A7B-CB5021BBBBA8}"/>
              </a:ext>
            </a:extLst>
          </p:cNvPr>
          <p:cNvSpPr txBox="1"/>
          <p:nvPr/>
        </p:nvSpPr>
        <p:spPr>
          <a:xfrm>
            <a:off x="5229082" y="4160421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结构示意图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FE797C1-0B8A-4467-A78D-468CE2726206}"/>
              </a:ext>
            </a:extLst>
          </p:cNvPr>
          <p:cNvSpPr txBox="1"/>
          <p:nvPr/>
        </p:nvSpPr>
        <p:spPr>
          <a:xfrm>
            <a:off x="9048328" y="4143378"/>
            <a:ext cx="2225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时钟结构示意图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F16D492-65A8-46C1-A238-F3F8E19611EC}"/>
              </a:ext>
            </a:extLst>
          </p:cNvPr>
          <p:cNvSpPr txBox="1"/>
          <p:nvPr/>
        </p:nvSpPr>
        <p:spPr>
          <a:xfrm>
            <a:off x="1991544" y="6216991"/>
            <a:ext cx="792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难点：芯片面积大；时钟节点多；时钟扇入深。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F43765-650D-4FD8-AB49-1DEE5DC0B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930208"/>
            <a:ext cx="3902941" cy="32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9"/>
    </mc:Choice>
    <mc:Fallback xmlns="">
      <p:transition spd="slow" advTm="580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0536" y="6525344"/>
            <a:ext cx="1219200" cy="2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63F366-4603-4651-A881-FA52A7045038}"/>
              </a:ext>
            </a:extLst>
          </p:cNvPr>
          <p:cNvSpPr txBox="1"/>
          <p:nvPr/>
        </p:nvSpPr>
        <p:spPr>
          <a:xfrm>
            <a:off x="634878" y="854139"/>
            <a:ext cx="8773490" cy="190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面积大的特点，工具没法直接对如此大面积的芯片进行综合和布局布线；且工具无法同时对数十万个时钟节点进行良好的处理，因此不能采用常规的扁平化流程方法（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flatten flow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 ，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必须采用“层次化设计流程”（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hierarchical flow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Flatten flow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：直接对整个设计进行综合，得到整体的电路网表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Hierarchical flow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：先设计一个双列的像素模块，之后由这个模块来拼接成整个像素矩阵。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461E7D-BEC9-4EFF-9D34-D653D98B3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06" y="4548226"/>
            <a:ext cx="1628691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DAAB9-F833-4EAF-9F98-F77C7BF2E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811" y="4551472"/>
            <a:ext cx="1548703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03430E-3B58-4926-B141-C929D1E3F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820" y="925997"/>
            <a:ext cx="2345756" cy="21880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CEAFDC-2885-4F85-85F3-0D393DB52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548" y="3215787"/>
            <a:ext cx="6514027" cy="86991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4A8C58B-0A53-4763-BC07-2D98CE32792C}"/>
              </a:ext>
            </a:extLst>
          </p:cNvPr>
          <p:cNvSpPr/>
          <p:nvPr/>
        </p:nvSpPr>
        <p:spPr bwMode="auto">
          <a:xfrm>
            <a:off x="9542545" y="2492585"/>
            <a:ext cx="2117601" cy="2556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CBEDA22-5A3A-4A9B-9FDC-E9A98947D877}"/>
              </a:ext>
            </a:extLst>
          </p:cNvPr>
          <p:cNvSpPr/>
          <p:nvPr/>
        </p:nvSpPr>
        <p:spPr bwMode="auto">
          <a:xfrm rot="5400000">
            <a:off x="10351448" y="3000690"/>
            <a:ext cx="331349" cy="47752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A179C8C-F165-4407-AC03-1A2FD64DC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652" y="4546976"/>
            <a:ext cx="3826268" cy="890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DC13207-DBD6-4FB2-80DC-F517660463DE}"/>
              </a:ext>
            </a:extLst>
          </p:cNvPr>
          <p:cNvSpPr/>
          <p:nvPr/>
        </p:nvSpPr>
        <p:spPr bwMode="auto">
          <a:xfrm>
            <a:off x="7196850" y="3589691"/>
            <a:ext cx="399476" cy="122107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6B25CAC-37B3-40D7-B4FE-BB113812CAE5}"/>
              </a:ext>
            </a:extLst>
          </p:cNvPr>
          <p:cNvCxnSpPr>
            <a:cxnSpLocks/>
          </p:cNvCxnSpPr>
          <p:nvPr/>
        </p:nvCxnSpPr>
        <p:spPr>
          <a:xfrm flipH="1">
            <a:off x="4264592" y="3732086"/>
            <a:ext cx="2932258" cy="780289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AA39E2D-F39B-48B1-93F1-DB0D2888B24F}"/>
              </a:ext>
            </a:extLst>
          </p:cNvPr>
          <p:cNvCxnSpPr>
            <a:cxnSpLocks/>
          </p:cNvCxnSpPr>
          <p:nvPr/>
        </p:nvCxnSpPr>
        <p:spPr>
          <a:xfrm>
            <a:off x="7606618" y="3732086"/>
            <a:ext cx="498370" cy="780289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C27EF154-EDAE-4C6A-9E4F-DF8297F59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8720" y="5561438"/>
            <a:ext cx="3826268" cy="71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84AB0D-C518-4F61-9A42-ECD0FD3E8FA8}"/>
              </a:ext>
            </a:extLst>
          </p:cNvPr>
          <p:cNvSpPr txBox="1"/>
          <p:nvPr/>
        </p:nvSpPr>
        <p:spPr>
          <a:xfrm>
            <a:off x="8868716" y="635386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GDS</a:t>
            </a:r>
            <a:endParaRPr lang="zh-CN" altLang="en-US" sz="1600">
              <a:solidFill>
                <a:srgbClr val="0000FF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13BEB7F-7A0B-4921-916D-119A4E95D614}"/>
              </a:ext>
            </a:extLst>
          </p:cNvPr>
          <p:cNvSpPr txBox="1"/>
          <p:nvPr/>
        </p:nvSpPr>
        <p:spPr>
          <a:xfrm>
            <a:off x="10660390" y="637145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MW</a:t>
            </a:r>
            <a:endParaRPr lang="zh-CN" altLang="en-US" sz="1400">
              <a:solidFill>
                <a:srgbClr val="0000FF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68845FA-332B-46FE-8623-C9329FA0A98D}"/>
              </a:ext>
            </a:extLst>
          </p:cNvPr>
          <p:cNvCxnSpPr>
            <a:cxnSpLocks/>
          </p:cNvCxnSpPr>
          <p:nvPr/>
        </p:nvCxnSpPr>
        <p:spPr>
          <a:xfrm>
            <a:off x="9698706" y="6525344"/>
            <a:ext cx="792088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D87F4FAB-59EA-46ED-B381-2C89BE3138BC}"/>
              </a:ext>
            </a:extLst>
          </p:cNvPr>
          <p:cNvSpPr/>
          <p:nvPr/>
        </p:nvSpPr>
        <p:spPr bwMode="auto">
          <a:xfrm>
            <a:off x="8271380" y="3531685"/>
            <a:ext cx="288032" cy="30767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73BE447-2DE3-4F0A-A7EC-DB4ED4DB0CC0}"/>
              </a:ext>
            </a:extLst>
          </p:cNvPr>
          <p:cNvCxnSpPr>
            <a:cxnSpLocks/>
          </p:cNvCxnSpPr>
          <p:nvPr/>
        </p:nvCxnSpPr>
        <p:spPr>
          <a:xfrm>
            <a:off x="8559412" y="3839363"/>
            <a:ext cx="3100102" cy="673012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A8AACF1-1025-4DA5-8571-2BD26B7F7E5D}"/>
              </a:ext>
            </a:extLst>
          </p:cNvPr>
          <p:cNvCxnSpPr>
            <a:cxnSpLocks/>
          </p:cNvCxnSpPr>
          <p:nvPr/>
        </p:nvCxnSpPr>
        <p:spPr>
          <a:xfrm>
            <a:off x="8271380" y="3839363"/>
            <a:ext cx="1823370" cy="673012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E0D9EC1-16AA-4D85-8F9A-4C79741A3BB5}"/>
              </a:ext>
            </a:extLst>
          </p:cNvPr>
          <p:cNvSpPr/>
          <p:nvPr/>
        </p:nvSpPr>
        <p:spPr>
          <a:xfrm>
            <a:off x="942096" y="4797152"/>
            <a:ext cx="333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难点：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要求设计者具备时序预估、负载预估、驱动力预估的能力。</a:t>
            </a:r>
            <a:endParaRPr lang="en-US" altLang="zh-CN" sz="1600" b="1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736A84-280D-4C1E-8D91-7827ECD3A6AA}"/>
              </a:ext>
            </a:extLst>
          </p:cNvPr>
          <p:cNvSpPr txBox="1"/>
          <p:nvPr/>
        </p:nvSpPr>
        <p:spPr>
          <a:xfrm>
            <a:off x="911424" y="3061250"/>
            <a:ext cx="3501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优点：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对大面积的芯片的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PR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过程有更多把控，且降低对工具和硬件的要求。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1A78FB2E-58C1-4B15-A343-904F46BD9737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层次化设计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05"/>
    </mc:Choice>
    <mc:Fallback xmlns="">
      <p:transition spd="slow" advTm="3950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30603</TotalTime>
  <Words>2018</Words>
  <Application>Microsoft Office PowerPoint</Application>
  <PresentationFormat>宽屏</PresentationFormat>
  <Paragraphs>180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Adobe 黑体 Std R</vt:lpstr>
      <vt:lpstr>黑体</vt:lpstr>
      <vt:lpstr>微软雅黑</vt:lpstr>
      <vt:lpstr>Arial</vt:lpstr>
      <vt:lpstr>Times New Roman</vt:lpstr>
      <vt:lpstr>Wingdings</vt:lpstr>
      <vt:lpstr>内容</vt:lpstr>
      <vt:lpstr>基于Digital-on-Top流程的像素读出芯片设计方法研究</vt:lpstr>
      <vt:lpstr>内容提要</vt:lpstr>
      <vt:lpstr>项目背景</vt:lpstr>
      <vt:lpstr>像素读出芯片简介</vt:lpstr>
      <vt:lpstr>设计流程演变</vt:lpstr>
      <vt:lpstr>优势对比</vt:lpstr>
      <vt:lpstr>Digital on Top方法简介</vt:lpstr>
      <vt:lpstr>实现方案-基本结构介绍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总结与展望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2019.11.01电子学组会</dc:title>
  <dc:creator/>
  <cp:lastModifiedBy>liu hongbin</cp:lastModifiedBy>
  <cp:revision>4469</cp:revision>
  <dcterms:created xsi:type="dcterms:W3CDTF">2010-05-11T03:26:31Z</dcterms:created>
  <dcterms:modified xsi:type="dcterms:W3CDTF">2023-10-22T02:09:25Z</dcterms:modified>
</cp:coreProperties>
</file>