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5"/>
  </p:notesMasterIdLst>
  <p:sldIdLst>
    <p:sldId id="278" r:id="rId3"/>
    <p:sldId id="1388" r:id="rId4"/>
    <p:sldId id="1387" r:id="rId5"/>
    <p:sldId id="1411" r:id="rId6"/>
    <p:sldId id="1395" r:id="rId7"/>
    <p:sldId id="259" r:id="rId8"/>
    <p:sldId id="1413" r:id="rId9"/>
    <p:sldId id="1396" r:id="rId10"/>
    <p:sldId id="1405" r:id="rId11"/>
    <p:sldId id="1398" r:id="rId12"/>
    <p:sldId id="277" r:id="rId13"/>
    <p:sldId id="261" r:id="rId14"/>
    <p:sldId id="262" r:id="rId15"/>
    <p:sldId id="1403" r:id="rId16"/>
    <p:sldId id="1410" r:id="rId17"/>
    <p:sldId id="1412" r:id="rId18"/>
    <p:sldId id="1414" r:id="rId19"/>
    <p:sldId id="1404" r:id="rId20"/>
    <p:sldId id="1408" r:id="rId21"/>
    <p:sldId id="1406" r:id="rId22"/>
    <p:sldId id="1407" r:id="rId23"/>
    <p:sldId id="1394" r:id="rId24"/>
  </p:sldIdLst>
  <p:sldSz cx="9144000" cy="5133975"/>
  <p:notesSz cx="9144000" cy="6858000"/>
  <p:custDataLst>
    <p:tags r:id="rId26"/>
  </p:custDataLst>
  <p:kinsoku lang="zh-CN" invalStChars="!%),.:;?]}¨·ˇˉ་―‖’”…‰∶、。〃々〉》」』】〕〗！＂＇％），．：；？］｀｜｝～￠" invalEndChars="([{·‘“〈《「『【〔〖（．［｛￡￥"/>
  <p:defaultTextStyle>
    <a:defPPr>
      <a:defRPr lang="zh-CN"/>
    </a:defPPr>
    <a:lvl1pPr marL="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5842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11684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7519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23361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9203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35045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extLst>
    <p:ext uri="{EFAFB233-063F-42B5-8137-9DF3F51BA10A}">
      <p15:sldGuideLst xmlns:p15="http://schemas.microsoft.com/office/powerpoint/2012/main">
        <p15:guide id="1" orient="horz" pos="1544">
          <p15:clr>
            <a:srgbClr val="A4A3A4"/>
          </p15:clr>
        </p15:guide>
        <p15:guide id="2" pos="282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2"/>
    <a:srgbClr val="E6063D"/>
    <a:srgbClr val="F3F7FB"/>
    <a:srgbClr val="004EA1"/>
    <a:srgbClr val="DEDEDE"/>
    <a:srgbClr val="D1D1D1"/>
    <a:srgbClr val="E5E5E5"/>
    <a:srgbClr val="DCD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245" autoAdjust="0"/>
  </p:normalViewPr>
  <p:slideViewPr>
    <p:cSldViewPr snapToGrid="0" snapToObjects="1">
      <p:cViewPr varScale="1">
        <p:scale>
          <a:sx n="106" d="100"/>
          <a:sy n="106" d="100"/>
        </p:scale>
        <p:origin x="778" y="62"/>
      </p:cViewPr>
      <p:guideLst>
        <p:guide orient="horz" pos="1544"/>
        <p:guide pos="28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8" name="对象"/>
          <p:cNvSpPr>
            <a:spLocks noGrp="1" noRot="1" noChangeAspect="1"/>
          </p:cNvSpPr>
          <p:nvPr>
            <p:ph type="sldImg"/>
          </p:nvPr>
        </p:nvSpPr>
        <p:spPr>
          <a:xfrm>
            <a:off x="2281592" y="514350"/>
            <a:ext cx="4580817" cy="2571750"/>
          </a:xfrm>
          <a:prstGeom prst="rect">
            <a:avLst/>
          </a:prstGeom>
          <a:noFill/>
          <a:ln w="9525" cap="flat" cmpd="sng">
            <a:solidFill>
              <a:srgbClr val="000000"/>
            </a:solidFill>
            <a:prstDash val="solid"/>
            <a:miter/>
          </a:ln>
        </p:spPr>
      </p:sp>
      <p:sp>
        <p:nvSpPr>
          <p:cNvPr id="9" name="文本框"/>
          <p:cNvSpPr>
            <a:spLocks noGrp="1"/>
          </p:cNvSpPr>
          <p:nvPr>
            <p:ph type="body"/>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单击此处编辑母版样式</a:t>
            </a:r>
            <a:endParaRPr lang="en-US" altLang="zh-CN"/>
          </a:p>
          <a:p>
            <a:r>
              <a:rPr lang="zh-CN" altLang="en-US"/>
              <a:t>第二级</a:t>
            </a:r>
            <a:endParaRPr lang="en-US" altLang="zh-CN"/>
          </a:p>
          <a:p>
            <a:r>
              <a:rPr lang="zh-CN" altLang="en-US"/>
              <a:t>第三级</a:t>
            </a:r>
            <a:endParaRPr lang="en-US" altLang="zh-CN"/>
          </a:p>
          <a:p>
            <a:r>
              <a:rPr lang="zh-CN" altLang="en-US"/>
              <a:t>第四级</a:t>
            </a:r>
            <a:endParaRPr lang="en-US" altLang="zh-CN"/>
          </a:p>
          <a:p>
            <a:r>
              <a:rPr lang="zh-CN" altLang="en-US"/>
              <a:t>第五级</a:t>
            </a:r>
            <a:endParaRPr lang="en-US" altLang="zh-CN"/>
          </a:p>
          <a:p>
            <a:r>
              <a:rPr lang="zh-CN" altLang="en-US"/>
              <a:t>第六级</a:t>
            </a:r>
            <a:endParaRPr lang="en-US" altLang="zh-CN"/>
          </a:p>
          <a:p>
            <a:r>
              <a:rPr lang="zh-CN" altLang="en-US"/>
              <a:t>第七级</a:t>
            </a:r>
            <a:endParaRPr lang="en-US" altLang="zh-CN"/>
          </a:p>
          <a:p>
            <a:r>
              <a:rPr lang="zh-CN" altLang="en-US"/>
              <a:t>第八级</a:t>
            </a:r>
          </a:p>
        </p:txBody>
      </p:sp>
      <p:sp>
        <p:nvSpPr>
          <p:cNvPr id="10" name="文本框"/>
          <p:cNvSpPr>
            <a:spLocks noGrp="1"/>
          </p:cNvSpPr>
          <p:nvPr>
            <p:ph type="hdr"/>
          </p:nvPr>
        </p:nvSpPr>
        <p:spPr>
          <a:xfrm>
            <a:off x="1" y="0"/>
            <a:ext cx="3964740" cy="342895"/>
          </a:xfrm>
          <a:prstGeom prst="rect">
            <a:avLst/>
          </a:prstGeom>
          <a:noFill/>
          <a:ln w="9525" cap="flat" cmpd="sng">
            <a:noFill/>
            <a:prstDash val="solid"/>
            <a:miter/>
          </a:ln>
        </p:spPr>
        <p:txBody>
          <a:bodyPr vert="horz" wrap="square" lIns="91440" tIns="45720" rIns="91440" bIns="45720" anchor="t" anchorCtr="0" upright="1"/>
          <a:lstStyle/>
          <a:p>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11" name="文本框"/>
          <p:cNvSpPr>
            <a:spLocks noGrp="1"/>
          </p:cNvSpPr>
          <p:nvPr>
            <p:ph type="dt"/>
          </p:nvPr>
        </p:nvSpPr>
        <p:spPr>
          <a:xfrm>
            <a:off x="5179120" y="0"/>
            <a:ext cx="3964739" cy="342895"/>
          </a:xfrm>
          <a:prstGeom prst="rect">
            <a:avLst/>
          </a:prstGeom>
          <a:noFill/>
          <a:ln w="9525" cap="flat" cmpd="sng">
            <a:noFill/>
            <a:prstDash val="solid"/>
            <a:miter/>
          </a:ln>
        </p:spPr>
        <p:txBody>
          <a:bodyPr vert="horz" wrap="square" lIns="91440" tIns="45720" rIns="91440" bIns="45720" anchor="t" anchorCtr="0" upright="1"/>
          <a:lstStyle/>
          <a:p>
            <a:pPr algn="r"/>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12" name="文本框"/>
          <p:cNvSpPr>
            <a:spLocks noGrp="1"/>
          </p:cNvSpPr>
          <p:nvPr>
            <p:ph type="ftr"/>
          </p:nvPr>
        </p:nvSpPr>
        <p:spPr>
          <a:xfrm>
            <a:off x="1" y="6515001"/>
            <a:ext cx="3964740" cy="342895"/>
          </a:xfrm>
          <a:prstGeom prst="rect">
            <a:avLst/>
          </a:prstGeom>
          <a:noFill/>
          <a:ln w="9525" cap="flat" cmpd="sng">
            <a:noFill/>
            <a:prstDash val="solid"/>
            <a:miter/>
          </a:ln>
        </p:spPr>
        <p:txBody>
          <a:bodyPr vert="horz" wrap="square" lIns="91440" tIns="45720" rIns="91440" bIns="45720" anchor="b" anchorCtr="0" upright="1"/>
          <a:lstStyle/>
          <a:p>
            <a:endParaRPr lang="zh-CN" altLang="en-US" sz="1400">
              <a:latin typeface="Times New Roman" panose="020206030504050203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3164781063"/>
      </p:ext>
    </p:extLst>
  </p:cSld>
  <p:clrMap bg1="lt1" tx1="dk1" bg2="lt2" tx2="dk2" accent1="accent1" accent2="accent2" accent3="accent3" accent4="accent4" accent5="accent5" accent6="accent6" hlink="hlink" folHlink="folHlink"/>
  <p:hf hdr="0" ftr="0" dt="0"/>
  <p:notesStyle>
    <a:lvl1pPr defTabSz="1168400" fontAlgn="base" hangingPunct="0">
      <a:buNone/>
      <a:defRPr sz="2300"/>
    </a:lvl1pPr>
    <a:lvl2pPr defTabSz="1168400" fontAlgn="base" hangingPunct="0">
      <a:buNone/>
      <a:defRPr sz="2300"/>
    </a:lvl2pPr>
    <a:lvl3pPr defTabSz="1168400" fontAlgn="base" hangingPunct="0">
      <a:buNone/>
      <a:defRPr sz="2300"/>
    </a:lvl3pPr>
    <a:lvl4pPr defTabSz="1168400" fontAlgn="base" hangingPunct="0">
      <a:buNone/>
      <a:defRPr sz="2300"/>
    </a:lvl4pPr>
    <a:lvl5pPr defTabSz="1168400" fontAlgn="base" hangingPunct="0">
      <a:buNone/>
      <a:defRPr sz="2300"/>
    </a:lvl5pPr>
    <a:lvl6pPr defTabSz="1168400" fontAlgn="base" hangingPunct="0">
      <a:buNone/>
      <a:defRPr sz="2300"/>
    </a:lvl6pPr>
    <a:lvl7pPr defTabSz="1168400" fontAlgn="base" hangingPunct="0">
      <a:buNone/>
      <a:defRPr sz="2300"/>
    </a:lvl7pPr>
    <a:lvl8pPr defTabSz="1168400" fontAlgn="base" hangingPunct="0">
      <a:buNone/>
      <a:defRPr sz="2300"/>
    </a:lvl8pPr>
    <a:lvl9pPr defTabSz="1168400" fontAlgn="base" hangingPunct="0">
      <a:buNone/>
      <a:defRPr sz="23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1</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91249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a:extLst>
              <a:ext uri="{FF2B5EF4-FFF2-40B4-BE49-F238E27FC236}">
                <a16:creationId xmlns:a16="http://schemas.microsoft.com/office/drawing/2014/main" id="{99006BAA-C94E-0E65-2CD8-94D5ADBE2B96}"/>
              </a:ext>
            </a:extLst>
          </p:cNvPr>
          <p:cNvSpPr txBox="1">
            <a:spLocks noGrp="1"/>
          </p:cNvSpPr>
          <p:nvPr>
            <p:ph type="sldNum" sz="quarter" idx="5"/>
          </p:nvPr>
        </p:nvSpPr>
        <p:spPr>
          <a:ln/>
        </p:spPr>
        <p:txBody>
          <a:bodyPr lIns="0" tIns="0" rIns="0" bIns="0" anchor="b" anchorCtr="0">
            <a:noAutofit/>
          </a:bodyPr>
          <a:lstStyle/>
          <a:p>
            <a:pPr lvl="0"/>
            <a:fld id="{C4DE13D2-25F1-48E1-B1D6-E7636CB6721B}" type="slidenum">
              <a:t>11</a:t>
            </a:fld>
            <a:endParaRPr lang="en-US"/>
          </a:p>
        </p:txBody>
      </p:sp>
      <p:sp>
        <p:nvSpPr>
          <p:cNvPr id="2" name="幻灯片图像占位符 1">
            <a:extLst>
              <a:ext uri="{FF2B5EF4-FFF2-40B4-BE49-F238E27FC236}">
                <a16:creationId xmlns:a16="http://schemas.microsoft.com/office/drawing/2014/main" id="{C663C162-7E60-3D62-93A1-7CDF5795C8E9}"/>
              </a:ext>
            </a:extLst>
          </p:cNvPr>
          <p:cNvSpPr>
            <a:spLocks noGrp="1" noRot="1" noChangeAspect="1" noResize="1"/>
          </p:cNvSpPr>
          <p:nvPr>
            <p:ph type="sldImg"/>
          </p:nvPr>
        </p:nvSpPr>
        <p:spPr>
          <a:xfrm>
            <a:off x="211138" y="812800"/>
            <a:ext cx="7137400" cy="4008438"/>
          </a:xfrm>
          <a:solidFill>
            <a:srgbClr val="729FCF"/>
          </a:solidFill>
          <a:ln w="25400">
            <a:solidFill>
              <a:srgbClr val="3465A4"/>
            </a:solidFill>
            <a:prstDash val="solid"/>
          </a:ln>
        </p:spPr>
      </p:sp>
      <p:sp>
        <p:nvSpPr>
          <p:cNvPr id="3" name="备注占位符 2">
            <a:extLst>
              <a:ext uri="{FF2B5EF4-FFF2-40B4-BE49-F238E27FC236}">
                <a16:creationId xmlns:a16="http://schemas.microsoft.com/office/drawing/2014/main" id="{1409ABFB-2609-FF23-E40A-52F899990448}"/>
              </a:ext>
            </a:extLst>
          </p:cNvPr>
          <p:cNvSpPr txBox="1">
            <a:spLocks noGrp="1"/>
          </p:cNvSpPr>
          <p:nvPr>
            <p:ph type="body" sz="quarter" idx="1"/>
          </p:nvPr>
        </p:nvSpPr>
        <p:spPr/>
        <p:txBody>
          <a:bodyPr/>
          <a:lstStyle/>
          <a:p>
            <a:r>
              <a:rPr lang="zh-CN" altLang="en-US" dirty="0"/>
              <a:t>这种从激励状态回到平衡状态的过程叫做</a:t>
            </a:r>
            <a:r>
              <a:rPr lang="zh-CN" altLang="en-US" dirty="0">
                <a:solidFill>
                  <a:srgbClr val="FF0000"/>
                </a:solidFill>
              </a:rPr>
              <a:t>弛豫</a:t>
            </a:r>
            <a:endParaRPr lang="en-US" altLang="zh-CN"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Times New Roman" panose="02020603050405020304" pitchFamily="18" charset="0"/>
                <a:ea typeface="宋体" panose="02010600030101010101" pitchFamily="2" charset="-122"/>
                <a:cs typeface="Times New Roman" panose="02020603050405020304" pitchFamily="18" charset="0"/>
              </a:rPr>
              <a:t>伽马射线与</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NaI</a:t>
            </a:r>
            <a:r>
              <a:rPr lang="en-US" altLang="zh-CN" dirty="0">
                <a:latin typeface="Times New Roman" panose="02020603050405020304" pitchFamily="18" charset="0"/>
                <a:ea typeface="宋体" panose="02010600030101010101" pitchFamily="2" charset="-122"/>
                <a:cs typeface="Times New Roman" panose="02020603050405020304" pitchFamily="18" charset="0"/>
              </a:rPr>
              <a:t>(Tl)</a:t>
            </a:r>
            <a:r>
              <a:rPr lang="zh-CN" altLang="en-US" dirty="0">
                <a:latin typeface="Times New Roman" panose="02020603050405020304" pitchFamily="18" charset="0"/>
                <a:ea typeface="宋体" panose="02010600030101010101" pitchFamily="2" charset="-122"/>
                <a:cs typeface="Times New Roman" panose="02020603050405020304" pitchFamily="18" charset="0"/>
              </a:rPr>
              <a:t>晶体</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相互作用</a:t>
            </a:r>
            <a:r>
              <a:rPr lang="zh-CN" altLang="en-US" dirty="0">
                <a:latin typeface="Times New Roman" panose="02020603050405020304" pitchFamily="18" charset="0"/>
                <a:ea typeface="宋体" panose="02010600030101010101" pitchFamily="2" charset="-122"/>
                <a:cs typeface="Times New Roman" panose="02020603050405020304" pitchFamily="18" charset="0"/>
              </a:rPr>
              <a:t>，射线能量转移到高能电子，发生电子级联，</a:t>
            </a:r>
            <a:r>
              <a:rPr lang="en-US" altLang="zh-CN" dirty="0">
                <a:latin typeface="Times New Roman" panose="02020603050405020304" pitchFamily="18" charset="0"/>
                <a:ea typeface="宋体" panose="02010600030101010101" pitchFamily="2" charset="-122"/>
                <a:cs typeface="Times New Roman" panose="02020603050405020304" pitchFamily="18" charset="0"/>
              </a:rPr>
              <a:t>产生大量的自由电子、自由空穴和激子。它们在晶格中移动，直到到达并激发激活中心。由于这一步骤的特点是许多具有独立恒等分布的低概率事件，其时间分布R</a:t>
            </a:r>
            <a:r>
              <a:rPr lang="en-US" altLang="zh-CN" baseline="-25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可以用振幅为A的高斯函数来近似</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Times New Roman" panose="02020603050405020304" pitchFamily="18" charset="0"/>
                <a:ea typeface="宋体" panose="02010600030101010101" pitchFamily="2" charset="-122"/>
                <a:cs typeface="Times New Roman" panose="02020603050405020304" pitchFamily="18" charset="0"/>
              </a:rPr>
              <a:t>光衰减分量对应快发光和慢发光衰减常数</a:t>
            </a:r>
            <a:endParaRPr lang="zh-CN" altLang="en-US" sz="12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1238" y="514350"/>
            <a:ext cx="4581525" cy="2571750"/>
          </a:xfrm>
        </p:spPr>
      </p:sp>
      <p:sp>
        <p:nvSpPr>
          <p:cNvPr id="3" name="备注占位符 2"/>
          <p:cNvSpPr>
            <a:spLocks noGrp="1"/>
          </p:cNvSpPr>
          <p:nvPr>
            <p:ph type="body" idx="1"/>
          </p:nvPr>
        </p:nvSpPr>
        <p:spPr/>
        <p:txBody>
          <a:bodyPr/>
          <a:lstStyle/>
          <a:p>
            <a:pPr marL="0" marR="0" lvl="0" indent="0" defTabSz="1168400" eaLnBrk="1" fontAlgn="base" latinLnBrk="0" hangingPunct="0">
              <a:lnSpc>
                <a:spcPct val="100000"/>
              </a:lnSpc>
              <a:spcBef>
                <a:spcPts val="0"/>
              </a:spcBef>
              <a:spcAft>
                <a:spcPts val="0"/>
              </a:spcAft>
              <a:buClrTx/>
              <a:buSzTx/>
              <a:buFontTx/>
              <a:buNone/>
              <a:tabLst/>
              <a:defRPr/>
            </a:pPr>
            <a:r>
              <a:rPr lang="zh-CN" altLang="en-US" dirty="0"/>
              <a:t>与闪烁体发光时间相比，光子的传输、收集及光电转换过程都可以看为瞬时完成的。</a:t>
            </a:r>
            <a:endParaRPr lang="en-US" altLang="zh-CN" dirty="0"/>
          </a:p>
          <a:p>
            <a:pPr marL="0" marR="0" lvl="0" indent="0" defTabSz="1168400" eaLnBrk="1" fontAlgn="base" latinLnBrk="0" hangingPunct="0">
              <a:lnSpc>
                <a:spcPct val="100000"/>
              </a:lnSpc>
              <a:spcBef>
                <a:spcPts val="0"/>
              </a:spcBef>
              <a:spcAft>
                <a:spcPts val="0"/>
              </a:spcAft>
              <a:buClrTx/>
              <a:buSzTx/>
              <a:buFontTx/>
              <a:buNone/>
              <a:tabLst/>
              <a:defRPr/>
            </a:pPr>
            <a:r>
              <a:rPr lang="zh-CN" altLang="en-US" sz="2400" strike="noStrike" dirty="0">
                <a:latin typeface="Times New Roman" panose="02020603050405020304" pitchFamily="18" charset="0"/>
                <a:cs typeface="Times New Roman" panose="02020603050405020304" pitchFamily="18" charset="0"/>
              </a:rPr>
              <a:t>高斯描述</a:t>
            </a:r>
            <a:r>
              <a:rPr lang="en-US" altLang="zh-CN" sz="2400" strike="noStrike" dirty="0">
                <a:latin typeface="Times New Roman" panose="02020603050405020304" pitchFamily="18" charset="0"/>
                <a:cs typeface="Times New Roman" panose="02020603050405020304" pitchFamily="18" charset="0"/>
              </a:rPr>
              <a:t>PMT</a:t>
            </a:r>
            <a:r>
              <a:rPr lang="zh-CN" altLang="en-US" sz="2400" strike="noStrike" dirty="0">
                <a:latin typeface="Times New Roman" panose="02020603050405020304" pitchFamily="18" charset="0"/>
                <a:cs typeface="Times New Roman" panose="02020603050405020304" pitchFamily="18" charset="0"/>
              </a:rPr>
              <a:t>中光电子产生的脉冲</a:t>
            </a:r>
            <a:endParaRPr lang="zh-CN" altLang="en-US" strike="noStrike" dirty="0"/>
          </a:p>
          <a:p>
            <a:r>
              <a:rPr lang="zh-CN" altLang="en-US" sz="2400" dirty="0"/>
              <a:t>一般下降时间是上升时间的2～3倍。因此，</a:t>
            </a:r>
          </a:p>
          <a:p>
            <a:r>
              <a:rPr lang="zh-CN" altLang="en-US" sz="2400" dirty="0"/>
              <a:t>在测试振荡多的脉冲时，必须考虑的问题是前后脉冲彼此不能重叠。输出脉冲的FWHM约为上升时间的2.5倍。</a:t>
            </a:r>
          </a:p>
          <a:p>
            <a:endParaRPr lang="zh-CN" altLang="en-US" dirty="0"/>
          </a:p>
        </p:txBody>
      </p:sp>
      <p:sp>
        <p:nvSpPr>
          <p:cNvPr id="4" name="灯片编号占位符 3"/>
          <p:cNvSpPr>
            <a:spLocks noGrp="1"/>
          </p:cNvSpPr>
          <p:nvPr>
            <p:ph type="sldNum"/>
          </p:nvPr>
        </p:nvSpPr>
        <p:spPr/>
        <p:txBody>
          <a:bodyPr/>
          <a:lstStyle/>
          <a:p>
            <a:pPr algn="r"/>
            <a:fld id="{CAD2D6BD-DE1B-4B5F-8B41-2702339687B9}" type="slidenum">
              <a:rPr lang="en-US" altLang="zh-CN" sz="1400" b="0" i="0" u="none" strike="noStrike" kern="1200" cap="none" spc="0" baseline="0" smtClean="0">
                <a:solidFill>
                  <a:schemeClr val="tx1"/>
                </a:solidFill>
                <a:latin typeface="Times New Roman" panose="02020603050405020304" charset="0"/>
                <a:ea typeface="宋体" panose="02010600030101010101" pitchFamily="2" charset="-122"/>
                <a:cs typeface="Times New Roman" panose="02020603050405020304" charset="0"/>
              </a:rPr>
              <a:t>12</a:t>
            </a:fld>
            <a:endParaRPr lang="zh-CN" altLang="en-US" sz="1400">
              <a:latin typeface="Times New Roman" panose="020206030504050203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375353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1238" y="514350"/>
            <a:ext cx="4581525"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p:nvPr>
        </p:nvSpPr>
        <p:spPr/>
        <p:txBody>
          <a:bodyPr/>
          <a:lstStyle/>
          <a:p>
            <a:pPr algn="r"/>
            <a:fld id="{CAD2D6BD-DE1B-4B5F-8B41-2702339687B9}" type="slidenum">
              <a:rPr lang="en-US" altLang="zh-CN" sz="1400" b="0" i="0" u="none" strike="noStrike" kern="1200" cap="none" spc="0" baseline="0" smtClean="0">
                <a:solidFill>
                  <a:schemeClr val="tx1"/>
                </a:solidFill>
                <a:latin typeface="Times New Roman" panose="02020603050405020304" charset="0"/>
                <a:ea typeface="宋体" panose="02010600030101010101" pitchFamily="2" charset="-122"/>
                <a:cs typeface="Times New Roman" panose="02020603050405020304" charset="0"/>
              </a:rPr>
              <a:t>13</a:t>
            </a:fld>
            <a:endParaRPr lang="zh-CN" altLang="en-US" sz="1400">
              <a:latin typeface="Times New Roman" panose="020206030504050203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57915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1238" y="514350"/>
            <a:ext cx="4581525" cy="2571750"/>
          </a:xfrm>
        </p:spPr>
      </p:sp>
      <p:sp>
        <p:nvSpPr>
          <p:cNvPr id="3" name="备注占位符 2"/>
          <p:cNvSpPr>
            <a:spLocks noGrp="1"/>
          </p:cNvSpPr>
          <p:nvPr>
            <p:ph type="body" idx="1"/>
          </p:nvPr>
        </p:nvSpPr>
        <p:spPr/>
        <p:txBody>
          <a:bodyPr/>
          <a:lstStyle/>
          <a:p>
            <a:pPr marL="0" marR="0" lvl="0" indent="0" algn="just" defTabSz="1168400" eaLnBrk="1" fontAlgn="base" latinLnBrk="0" hangingPunct="0">
              <a:lnSpc>
                <a:spcPct val="100000"/>
              </a:lnSpc>
              <a:spcBef>
                <a:spcPts val="0"/>
              </a:spcBef>
              <a:spcAft>
                <a:spcPts val="0"/>
              </a:spcAft>
              <a:buClrTx/>
              <a:buSzTx/>
              <a:buFontTx/>
              <a:buNone/>
              <a:tabLst/>
              <a:defRPr/>
            </a:pPr>
            <a:r>
              <a:rPr lang="zh-CN" altLang="zh-CN" sz="1800" kern="1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为了使描述尽可能详细和准确，我将从算法的整体做法出发，然后详细解释每个部分的功能。</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defTabSz="1168400" eaLnBrk="1" fontAlgn="base" latinLnBrk="0" hangingPunct="0">
              <a:lnSpc>
                <a:spcPct val="100000"/>
              </a:lnSpc>
              <a:spcBef>
                <a:spcPts val="0"/>
              </a:spcBef>
              <a:spcAft>
                <a:spcPts val="0"/>
              </a:spcAft>
              <a:buClrTx/>
              <a:buSzTx/>
              <a:buFontTx/>
              <a:buNone/>
              <a:tabLst/>
              <a:defRPr/>
            </a:pPr>
            <a:r>
              <a:rPr lang="zh-CN" altLang="en-US" sz="2400" dirty="0">
                <a:solidFill>
                  <a:srgbClr val="000000"/>
                </a:solidFill>
                <a:latin typeface="微软雅黑" panose="020B0503020204020204" pitchFamily="34" charset="-122"/>
                <a:ea typeface="微软雅黑" panose="020B0503020204020204" pitchFamily="34" charset="-122"/>
              </a:rPr>
              <a:t>噪声：？用于测量脉冲的读取电子设备也具有有限的带宽；即使使用快速电子设备，它也会产生影响。</a:t>
            </a:r>
            <a:endParaRPr lang="zh-CN" altLang="en-US" sz="2400" dirty="0"/>
          </a:p>
          <a:p>
            <a:endParaRPr lang="zh-CN" altLang="en-US" dirty="0"/>
          </a:p>
        </p:txBody>
      </p:sp>
      <p:sp>
        <p:nvSpPr>
          <p:cNvPr id="4" name="灯片编号占位符 3"/>
          <p:cNvSpPr>
            <a:spLocks noGrp="1"/>
          </p:cNvSpPr>
          <p:nvPr>
            <p:ph type="sldNum"/>
          </p:nvPr>
        </p:nvSpPr>
        <p:spPr/>
        <p:txBody>
          <a:bodyPr/>
          <a:lstStyle/>
          <a:p>
            <a:pPr algn="r"/>
            <a:fld id="{CAD2D6BD-DE1B-4B5F-8B41-2702339687B9}" type="slidenum">
              <a:rPr lang="en-US" altLang="zh-CN" sz="1400" b="0" i="0" u="none" strike="noStrike" kern="1200" cap="none" spc="0" baseline="0" smtClean="0">
                <a:solidFill>
                  <a:schemeClr val="tx1"/>
                </a:solidFill>
                <a:latin typeface="Times New Roman" panose="02020603050405020304" charset="0"/>
                <a:ea typeface="宋体" panose="02010600030101010101" pitchFamily="2" charset="-122"/>
                <a:cs typeface="Times New Roman" panose="02020603050405020304" charset="0"/>
              </a:rPr>
              <a:t>14</a:t>
            </a:fld>
            <a:endParaRPr lang="zh-CN" altLang="en-US" sz="1400">
              <a:latin typeface="Times New Roman" panose="020206030504050203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378297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1238" y="514350"/>
            <a:ext cx="4581525" cy="2571750"/>
          </a:xfrm>
        </p:spPr>
      </p:sp>
      <p:sp>
        <p:nvSpPr>
          <p:cNvPr id="3" name="备注占位符 2"/>
          <p:cNvSpPr>
            <a:spLocks noGrp="1"/>
          </p:cNvSpPr>
          <p:nvPr>
            <p:ph type="body" idx="1"/>
          </p:nvPr>
        </p:nvSpPr>
        <p:spPr/>
        <p:txBody>
          <a:bodyPr/>
          <a:lstStyle/>
          <a:p>
            <a:pPr algn="l">
              <a:buFont typeface="Arial" panose="020B0604020202020204" pitchFamily="34" charset="0"/>
              <a:buChar char="•"/>
            </a:pPr>
            <a:r>
              <a:rPr lang="en-US" altLang="zh-CN" sz="1400" b="0" i="0" dirty="0">
                <a:solidFill>
                  <a:srgbClr val="222222"/>
                </a:solidFill>
                <a:effectLst/>
                <a:latin typeface="system-ui"/>
              </a:rPr>
              <a:t>RMSE</a:t>
            </a:r>
            <a:r>
              <a:rPr lang="zh-CN" altLang="en-US" sz="1400" b="0" i="0" dirty="0">
                <a:solidFill>
                  <a:srgbClr val="222222"/>
                </a:solidFill>
                <a:effectLst/>
                <a:latin typeface="system-ui"/>
              </a:rPr>
              <a:t>：</a:t>
            </a:r>
            <a:r>
              <a:rPr lang="en-US" altLang="zh-CN" sz="1400" b="0" i="0" dirty="0">
                <a:solidFill>
                  <a:srgbClr val="222222"/>
                </a:solidFill>
                <a:effectLst/>
                <a:latin typeface="system-ui"/>
              </a:rPr>
              <a:t>RMSE</a:t>
            </a:r>
            <a:r>
              <a:rPr lang="zh-CN" altLang="en-US" sz="1400" b="0" i="0" dirty="0">
                <a:solidFill>
                  <a:srgbClr val="222222"/>
                </a:solidFill>
                <a:effectLst/>
                <a:latin typeface="system-ui"/>
              </a:rPr>
              <a:t>衡量了预测值与实际值之间的平均差异。通过计算平方差并取平均值后再开方，可以将差异转换为与原始数据相同的度量单位。因此，</a:t>
            </a:r>
            <a:r>
              <a:rPr lang="en-US" altLang="zh-CN" sz="1400" b="0" i="0" dirty="0">
                <a:solidFill>
                  <a:srgbClr val="222222"/>
                </a:solidFill>
                <a:effectLst/>
                <a:latin typeface="system-ui"/>
              </a:rPr>
              <a:t>RMSE</a:t>
            </a:r>
            <a:r>
              <a:rPr lang="zh-CN" altLang="en-US" sz="1400" b="0" i="0" dirty="0">
                <a:solidFill>
                  <a:srgbClr val="222222"/>
                </a:solidFill>
                <a:effectLst/>
                <a:latin typeface="system-ui"/>
              </a:rPr>
              <a:t>越小表示模型的拟合效果越好。</a:t>
            </a:r>
          </a:p>
          <a:p>
            <a:pPr algn="l">
              <a:buFont typeface="Arial" panose="020B0604020202020204" pitchFamily="34" charset="0"/>
              <a:buChar char="•"/>
            </a:pPr>
            <a:r>
              <a:rPr lang="zh-CN" altLang="en-US" sz="1400" b="0" i="0" dirty="0">
                <a:solidFill>
                  <a:srgbClr val="222222"/>
                </a:solidFill>
                <a:effectLst/>
                <a:latin typeface="system-ui"/>
              </a:rPr>
              <a:t>决定系数：</a:t>
            </a:r>
            <a:r>
              <a:rPr lang="en-US" altLang="zh-CN" sz="1400" b="0" i="0" dirty="0">
                <a:solidFill>
                  <a:srgbClr val="222222"/>
                </a:solidFill>
                <a:effectLst/>
                <a:latin typeface="system-ui"/>
              </a:rPr>
              <a:t>R²</a:t>
            </a:r>
            <a:r>
              <a:rPr lang="zh-CN" altLang="en-US" sz="1400" b="0" i="0" dirty="0">
                <a:solidFill>
                  <a:srgbClr val="222222"/>
                </a:solidFill>
                <a:effectLst/>
                <a:latin typeface="system-ui"/>
              </a:rPr>
              <a:t>用于衡量模型对实际数据的拟合程度。它计算了回归平方和（拟合值与平均值的差异的平方和）与总平方和（实际值与平均值的差异的平方和）之间的比值。如果</a:t>
            </a:r>
            <a:r>
              <a:rPr lang="en-US" altLang="zh-CN" sz="1400" b="0" i="0" dirty="0">
                <a:solidFill>
                  <a:srgbClr val="222222"/>
                </a:solidFill>
                <a:effectLst/>
                <a:latin typeface="system-ui"/>
              </a:rPr>
              <a:t>R²</a:t>
            </a:r>
            <a:r>
              <a:rPr lang="zh-CN" altLang="en-US" sz="1400" b="0" i="0" dirty="0">
                <a:solidFill>
                  <a:srgbClr val="222222"/>
                </a:solidFill>
                <a:effectLst/>
                <a:latin typeface="system-ui"/>
              </a:rPr>
              <a:t>接近</a:t>
            </a:r>
            <a:r>
              <a:rPr lang="en-US" altLang="zh-CN" sz="1400" b="0" i="0" dirty="0">
                <a:solidFill>
                  <a:srgbClr val="222222"/>
                </a:solidFill>
                <a:effectLst/>
                <a:latin typeface="system-ui"/>
              </a:rPr>
              <a:t>1</a:t>
            </a:r>
            <a:r>
              <a:rPr lang="zh-CN" altLang="en-US" sz="1400" b="0" i="0" dirty="0">
                <a:solidFill>
                  <a:srgbClr val="222222"/>
                </a:solidFill>
                <a:effectLst/>
                <a:latin typeface="system-ui"/>
              </a:rPr>
              <a:t>，表示回归平方和占总平方和的比例高，模型能够很好地解释实际数据的变异性。</a:t>
            </a:r>
            <a:endParaRPr lang="en-US" altLang="zh-CN" sz="1400" b="0" i="0" dirty="0">
              <a:solidFill>
                <a:srgbClr val="222222"/>
              </a:solidFill>
              <a:effectLst/>
              <a:latin typeface="system-ui"/>
            </a:endParaRPr>
          </a:p>
          <a:p>
            <a:pPr algn="l">
              <a:buFont typeface="Arial" panose="020B0604020202020204" pitchFamily="34" charset="0"/>
              <a:buChar char="•"/>
            </a:pPr>
            <a:r>
              <a:rPr lang="en-US" altLang="zh-CN" sz="1400" b="0" i="0" dirty="0">
                <a:solidFill>
                  <a:srgbClr val="222222"/>
                </a:solidFill>
                <a:effectLst/>
                <a:latin typeface="system-ui"/>
              </a:rPr>
              <a:t>SSE</a:t>
            </a:r>
            <a:r>
              <a:rPr lang="zh-CN" altLang="en-US" sz="1400" b="0" i="0" dirty="0">
                <a:solidFill>
                  <a:srgbClr val="222222"/>
                </a:solidFill>
                <a:effectLst/>
                <a:latin typeface="system-ui"/>
              </a:rPr>
              <a:t>是残差平方和</a:t>
            </a:r>
            <a:endParaRPr lang="en-US" altLang="zh-CN" sz="1400" b="0" i="0" dirty="0">
              <a:solidFill>
                <a:srgbClr val="222222"/>
              </a:solidFill>
              <a:effectLst/>
              <a:latin typeface="system-ui"/>
            </a:endParaRPr>
          </a:p>
          <a:p>
            <a:pPr algn="l">
              <a:buFont typeface="Arial" panose="020B0604020202020204" pitchFamily="34" charset="0"/>
              <a:buChar char="•"/>
            </a:pPr>
            <a:r>
              <a:rPr lang="zh-CN" altLang="en-US" sz="1400" b="0" i="0" dirty="0">
                <a:effectLst/>
                <a:latin typeface="Times New Roman" panose="02020603050405020304" pitchFamily="18" charset="0"/>
                <a:cs typeface="Times New Roman" panose="02020603050405020304" pitchFamily="18" charset="0"/>
              </a:rPr>
              <a:t>（模型对响应变量所能解释的偏差占响应变量的总偏差的百分比）</a:t>
            </a:r>
            <a:endParaRPr lang="en-US" altLang="zh-CN" sz="1400" b="0" i="0" dirty="0">
              <a:solidFill>
                <a:srgbClr val="222222"/>
              </a:solidFill>
              <a:effectLst/>
              <a:latin typeface="system-ui"/>
            </a:endParaRPr>
          </a:p>
          <a:p>
            <a:pPr algn="l">
              <a:buFont typeface="Arial" panose="020B0604020202020204" pitchFamily="34" charset="0"/>
              <a:buChar char="•"/>
            </a:pPr>
            <a:endParaRPr lang="zh-CN" altLang="en-US" sz="1400" b="0" i="0" dirty="0">
              <a:solidFill>
                <a:srgbClr val="222222"/>
              </a:solidFill>
              <a:effectLst/>
              <a:latin typeface="system-ui"/>
            </a:endParaRPr>
          </a:p>
        </p:txBody>
      </p:sp>
      <p:sp>
        <p:nvSpPr>
          <p:cNvPr id="4" name="灯片编号占位符 3"/>
          <p:cNvSpPr>
            <a:spLocks noGrp="1"/>
          </p:cNvSpPr>
          <p:nvPr>
            <p:ph type="sldNum"/>
          </p:nvPr>
        </p:nvSpPr>
        <p:spPr/>
        <p:txBody>
          <a:bodyPr/>
          <a:lstStyle/>
          <a:p>
            <a:pPr algn="r"/>
            <a:fld id="{CAD2D6BD-DE1B-4B5F-8B41-2702339687B9}" type="slidenum">
              <a:rPr lang="en-US" altLang="zh-CN" sz="1400" b="0" i="0" u="none" strike="noStrike" kern="1200" cap="none" spc="0" baseline="0" smtClean="0">
                <a:solidFill>
                  <a:schemeClr val="tx1"/>
                </a:solidFill>
                <a:latin typeface="Times New Roman" panose="02020603050405020304" charset="0"/>
                <a:ea typeface="宋体" panose="02010600030101010101" pitchFamily="2" charset="-122"/>
                <a:cs typeface="Times New Roman" panose="02020603050405020304" charset="0"/>
              </a:rPr>
              <a:t>15</a:t>
            </a:fld>
            <a:endParaRPr lang="zh-CN" altLang="en-US" sz="1400">
              <a:latin typeface="Times New Roman" panose="020206030504050203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236038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1238" y="514350"/>
            <a:ext cx="4581525" cy="2571750"/>
          </a:xfrm>
        </p:spPr>
      </p:sp>
      <p:sp>
        <p:nvSpPr>
          <p:cNvPr id="3" name="备注占位符 2"/>
          <p:cNvSpPr>
            <a:spLocks noGrp="1"/>
          </p:cNvSpPr>
          <p:nvPr>
            <p:ph type="body" idx="1"/>
          </p:nvPr>
        </p:nvSpPr>
        <p:spPr/>
        <p:txBody>
          <a:bodyPr/>
          <a:lstStyle/>
          <a:p>
            <a:pPr algn="l">
              <a:buFont typeface="Arial" panose="020B0604020202020204" pitchFamily="34" charset="0"/>
              <a:buNone/>
            </a:pPr>
            <a:r>
              <a:rPr lang="zh-CN" altLang="en-US" sz="1100" b="0" i="0">
                <a:solidFill>
                  <a:srgbClr val="222222"/>
                </a:solidFill>
                <a:effectLst/>
                <a:latin typeface="system-ui"/>
              </a:rPr>
              <a:t>最小二乘法是一种常用的参数估计方法，通过最小化实际观测值与模型预测值之间的差异来找到最优参数解。在最小二乘法中，目标是使残差平方和最小化</a:t>
            </a:r>
            <a:endParaRPr lang="en-US" altLang="zh-CN" sz="1400" kern="100" spc="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buFont typeface="Arial" panose="020B0604020202020204" pitchFamily="34" charset="0"/>
              <a:buNone/>
            </a:pPr>
            <a:r>
              <a:rPr lang="zh-CN" altLang="zh-CN" sz="1400" kern="1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而粒子群优化算法适用于复杂、非线性的优化问题。</a:t>
            </a:r>
            <a:endParaRPr lang="en-US" altLang="zh-CN" sz="1400" b="0" i="0" dirty="0">
              <a:solidFill>
                <a:srgbClr val="222222"/>
              </a:solidFill>
              <a:effectLst/>
              <a:latin typeface="system-ui"/>
            </a:endParaRPr>
          </a:p>
        </p:txBody>
      </p:sp>
      <p:sp>
        <p:nvSpPr>
          <p:cNvPr id="4" name="灯片编号占位符 3"/>
          <p:cNvSpPr>
            <a:spLocks noGrp="1"/>
          </p:cNvSpPr>
          <p:nvPr>
            <p:ph type="sldNum"/>
          </p:nvPr>
        </p:nvSpPr>
        <p:spPr/>
        <p:txBody>
          <a:bodyPr/>
          <a:lstStyle/>
          <a:p>
            <a:pPr algn="r"/>
            <a:fld id="{CAD2D6BD-DE1B-4B5F-8B41-2702339687B9}" type="slidenum">
              <a:rPr lang="en-US" altLang="zh-CN" sz="1400" b="0" i="0" u="none" strike="noStrike" kern="1200" cap="none" spc="0" baseline="0" smtClean="0">
                <a:solidFill>
                  <a:schemeClr val="tx1"/>
                </a:solidFill>
                <a:latin typeface="Times New Roman" panose="02020603050405020304" charset="0"/>
                <a:ea typeface="宋体" panose="02010600030101010101" pitchFamily="2" charset="-122"/>
                <a:cs typeface="Times New Roman" panose="02020603050405020304" charset="0"/>
              </a:rPr>
              <a:t>16</a:t>
            </a:fld>
            <a:endParaRPr lang="zh-CN" altLang="en-US" sz="1400">
              <a:latin typeface="Times New Roman" panose="020206030504050203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118204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1238" y="514350"/>
            <a:ext cx="4581525" cy="2571750"/>
          </a:xfrm>
        </p:spPr>
      </p:sp>
      <p:sp>
        <p:nvSpPr>
          <p:cNvPr id="3" name="备注占位符 2"/>
          <p:cNvSpPr>
            <a:spLocks noGrp="1"/>
          </p:cNvSpPr>
          <p:nvPr>
            <p:ph type="body" idx="1"/>
          </p:nvPr>
        </p:nvSpPr>
        <p:spPr/>
        <p:txBody>
          <a:bodyPr/>
          <a:lstStyle/>
          <a:p>
            <a:pPr marL="0" marR="0" lvl="0" indent="0" algn="just" defTabSz="1168400" eaLnBrk="1" fontAlgn="base" latinLnBrk="0" hangingPunct="0">
              <a:lnSpc>
                <a:spcPct val="100000"/>
              </a:lnSpc>
              <a:spcBef>
                <a:spcPts val="0"/>
              </a:spcBef>
              <a:spcAft>
                <a:spcPts val="0"/>
              </a:spcAft>
              <a:buClrTx/>
              <a:buSzTx/>
              <a:buFontTx/>
              <a:buNone/>
              <a:tabLst/>
              <a:defRPr/>
            </a:pPr>
            <a:r>
              <a:rPr lang="zh-CN" altLang="zh-CN" sz="1800" kern="1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为了使描述尽可能详细和准确，我将从算法的整体做法出发，然后详细解释每个部分的功能。</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en-US" dirty="0"/>
              <a:t>其中，</a:t>
            </a:r>
            <a:r>
              <a:rPr lang="en-US" altLang="zh-CN" dirty="0"/>
              <a:t>w</a:t>
            </a:r>
            <a:r>
              <a:rPr lang="zh-CN" altLang="en-US" dirty="0"/>
              <a:t>为惯性因子，</a:t>
            </a:r>
            <a:r>
              <a:rPr lang="en-US" altLang="zh-CN" dirty="0"/>
              <a:t>C 1 C_1C 1​ </a:t>
            </a:r>
            <a:r>
              <a:rPr lang="zh-CN" altLang="en-US" dirty="0"/>
              <a:t>和</a:t>
            </a:r>
            <a:r>
              <a:rPr lang="en-US" altLang="zh-CN" dirty="0"/>
              <a:t>C 2 C_2C 2​ </a:t>
            </a:r>
            <a:r>
              <a:rPr lang="zh-CN" altLang="en-US" dirty="0"/>
              <a:t>称为加速常数，一般取</a:t>
            </a:r>
            <a:r>
              <a:rPr lang="en-US" altLang="zh-CN" dirty="0"/>
              <a:t>C 1 = C 2 ∈ [ 0 , 4 ] C_1=C_2\in[0,4]C 1​ =C 2​ ∈[0,4],r a n d o m ( 0 , 1 ) random(0,1)random(0,1)</a:t>
            </a:r>
            <a:r>
              <a:rPr lang="zh-CN" altLang="en-US" dirty="0"/>
              <a:t>表示在区间</a:t>
            </a:r>
            <a:r>
              <a:rPr lang="en-US" altLang="zh-CN" dirty="0"/>
              <a:t>[ 0 , 1 ] [0,1][0,1]</a:t>
            </a:r>
            <a:r>
              <a:rPr lang="zh-CN" altLang="en-US" dirty="0"/>
              <a:t>上的随机数，</a:t>
            </a:r>
            <a:r>
              <a:rPr lang="en-US" altLang="zh-CN" dirty="0"/>
              <a:t>P </a:t>
            </a:r>
            <a:r>
              <a:rPr lang="en-US" altLang="zh-CN" dirty="0" err="1"/>
              <a:t>i</a:t>
            </a:r>
            <a:r>
              <a:rPr lang="en-US" altLang="zh-CN" dirty="0"/>
              <a:t> d P_{id}P id​ </a:t>
            </a:r>
            <a:r>
              <a:rPr lang="zh-CN" altLang="en-US" dirty="0"/>
              <a:t>表示第</a:t>
            </a:r>
            <a:r>
              <a:rPr lang="en-US" altLang="zh-CN" dirty="0" err="1"/>
              <a:t>i</a:t>
            </a:r>
            <a:r>
              <a:rPr lang="en-US" altLang="zh-CN" dirty="0"/>
              <a:t> ii</a:t>
            </a:r>
            <a:r>
              <a:rPr lang="zh-CN" altLang="en-US" dirty="0"/>
              <a:t>个变量的个体极值的第</a:t>
            </a:r>
            <a:r>
              <a:rPr lang="en-US" altLang="zh-CN" dirty="0"/>
              <a:t>d dd</a:t>
            </a:r>
            <a:r>
              <a:rPr lang="zh-CN" altLang="en-US" dirty="0"/>
              <a:t>维，</a:t>
            </a:r>
            <a:r>
              <a:rPr lang="en-US" altLang="zh-CN" dirty="0"/>
              <a:t>P g d P_{</a:t>
            </a:r>
            <a:r>
              <a:rPr lang="en-US" altLang="zh-CN" dirty="0" err="1"/>
              <a:t>gd</a:t>
            </a:r>
            <a:r>
              <a:rPr lang="en-US" altLang="zh-CN" dirty="0"/>
              <a:t>}P </a:t>
            </a:r>
            <a:r>
              <a:rPr lang="en-US" altLang="zh-CN" dirty="0" err="1"/>
              <a:t>gd</a:t>
            </a:r>
            <a:r>
              <a:rPr lang="en-US" altLang="zh-CN" dirty="0"/>
              <a:t>​ </a:t>
            </a:r>
            <a:r>
              <a:rPr lang="zh-CN" altLang="en-US" dirty="0"/>
              <a:t>表示全局最优解的第</a:t>
            </a:r>
            <a:r>
              <a:rPr lang="en-US" altLang="zh-CN" dirty="0"/>
              <a:t>d dd</a:t>
            </a:r>
            <a:r>
              <a:rPr lang="zh-CN" altLang="en-US" dirty="0"/>
              <a:t>维</a:t>
            </a:r>
          </a:p>
        </p:txBody>
      </p:sp>
      <p:sp>
        <p:nvSpPr>
          <p:cNvPr id="4" name="灯片编号占位符 3"/>
          <p:cNvSpPr>
            <a:spLocks noGrp="1"/>
          </p:cNvSpPr>
          <p:nvPr>
            <p:ph type="sldNum"/>
          </p:nvPr>
        </p:nvSpPr>
        <p:spPr/>
        <p:txBody>
          <a:bodyPr/>
          <a:lstStyle/>
          <a:p>
            <a:pPr algn="r"/>
            <a:fld id="{CAD2D6BD-DE1B-4B5F-8B41-2702339687B9}" type="slidenum">
              <a:rPr lang="en-US" altLang="zh-CN" sz="1400" b="0" i="0" u="none" strike="noStrike" kern="1200" cap="none" spc="0" baseline="0" smtClean="0">
                <a:solidFill>
                  <a:schemeClr val="tx1"/>
                </a:solidFill>
                <a:latin typeface="Times New Roman" panose="02020603050405020304" charset="0"/>
                <a:ea typeface="宋体" panose="02010600030101010101" pitchFamily="2" charset="-122"/>
                <a:cs typeface="Times New Roman" panose="02020603050405020304" charset="0"/>
              </a:rPr>
              <a:t>17</a:t>
            </a:fld>
            <a:endParaRPr lang="zh-CN" altLang="en-US" sz="1400">
              <a:latin typeface="Times New Roman" panose="020206030504050203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4286766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1238" y="514350"/>
            <a:ext cx="4581525"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p:nvPr>
        </p:nvSpPr>
        <p:spPr/>
        <p:txBody>
          <a:bodyPr/>
          <a:lstStyle/>
          <a:p>
            <a:pPr algn="r"/>
            <a:fld id="{CAD2D6BD-DE1B-4B5F-8B41-2702339687B9}" type="slidenum">
              <a:rPr lang="en-US" altLang="zh-CN" sz="1400" b="0" i="0" u="none" strike="noStrike" kern="1200" cap="none" spc="0" baseline="0" smtClean="0">
                <a:solidFill>
                  <a:schemeClr val="tx1"/>
                </a:solidFill>
                <a:latin typeface="Times New Roman" panose="02020603050405020304" charset="0"/>
                <a:ea typeface="宋体" panose="02010600030101010101" pitchFamily="2" charset="-122"/>
                <a:cs typeface="Times New Roman" panose="02020603050405020304" charset="0"/>
              </a:rPr>
              <a:t>18</a:t>
            </a:fld>
            <a:endParaRPr lang="zh-CN" altLang="en-US" sz="1400">
              <a:latin typeface="Times New Roman" panose="020206030504050203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3393125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20</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176868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22</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29937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2</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1045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3</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25370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4</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pPr marL="0" marR="0" lvl="0" indent="0" defTabSz="1168400" eaLnBrk="1" fontAlgn="base" latinLnBrk="0" hangingPunct="0">
              <a:lnSpc>
                <a:spcPct val="100000"/>
              </a:lnSpc>
              <a:spcBef>
                <a:spcPts val="0"/>
              </a:spcBef>
              <a:spcAft>
                <a:spcPts val="0"/>
              </a:spcAft>
              <a:buClrTx/>
              <a:buSzTx/>
              <a:buFontTx/>
              <a:buNone/>
              <a:tabLst/>
              <a:defRPr/>
            </a:pPr>
            <a:r>
              <a:rPr lang="zh-CN" altLang="en-US" sz="2400" dirty="0"/>
              <a:t>对原始脉冲进行放大成形、堆积判弃等操作后，提取脉冲幅度， 对相同的幅度进行计数，按照幅度的大小进行排序（即道址），就得到了核能谱。</a:t>
            </a:r>
          </a:p>
          <a:p>
            <a:r>
              <a:rPr lang="zh-CN" altLang="en-US" dirty="0"/>
              <a:t>为了使大尺寸碘化钠探测器更好的应用于高计数场景，采用</a:t>
            </a:r>
            <a:r>
              <a:rPr lang="en-US" altLang="zh-CN" dirty="0"/>
              <a:t>….</a:t>
            </a:r>
            <a:endParaRPr lang="zh-CN" altLang="en-US" dirty="0"/>
          </a:p>
        </p:txBody>
      </p:sp>
    </p:spTree>
    <p:extLst>
      <p:ext uri="{BB962C8B-B14F-4D97-AF65-F5344CB8AC3E}">
        <p14:creationId xmlns:p14="http://schemas.microsoft.com/office/powerpoint/2010/main" val="276149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5</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24265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1238" y="514350"/>
            <a:ext cx="4581525" cy="2571750"/>
          </a:xfrm>
        </p:spPr>
      </p:sp>
      <p:sp>
        <p:nvSpPr>
          <p:cNvPr id="3" name="备注占位符 2"/>
          <p:cNvSpPr>
            <a:spLocks noGrp="1"/>
          </p:cNvSpPr>
          <p:nvPr>
            <p:ph type="body" idx="1"/>
          </p:nvPr>
        </p:nvSpPr>
        <p:spPr/>
        <p:txBody>
          <a:bodyPr/>
          <a:lstStyle/>
          <a:p>
            <a:pPr marL="0" marR="0" lvl="0" indent="0" defTabSz="1168400" eaLnBrk="1" fontAlgn="base" latinLnBrk="0" hangingPunct="0">
              <a:lnSpc>
                <a:spcPct val="100000"/>
              </a:lnSpc>
              <a:spcBef>
                <a:spcPts val="0"/>
              </a:spcBef>
              <a:spcAft>
                <a:spcPts val="0"/>
              </a:spcAft>
              <a:buClrTx/>
              <a:buSzTx/>
              <a:buFontTx/>
              <a:buNone/>
              <a:tabLst/>
              <a:defRPr/>
            </a:pPr>
            <a:r>
              <a:rPr lang="zh-CN" altLang="en-US" sz="2000" dirty="0">
                <a:solidFill>
                  <a:srgbClr val="000000"/>
                </a:solidFill>
                <a:latin typeface="宋体" panose="02010600030101010101" pitchFamily="2" charset="-122"/>
              </a:rPr>
              <a:t>在时间 </a:t>
            </a:r>
            <a:r>
              <a:rPr lang="en-US" altLang="zh-CN" sz="2000" dirty="0">
                <a:solidFill>
                  <a:srgbClr val="000000"/>
                </a:solidFill>
                <a:latin typeface="宋体" panose="02010600030101010101" pitchFamily="2" charset="-122"/>
              </a:rPr>
              <a:t>0 </a:t>
            </a:r>
            <a:r>
              <a:rPr lang="zh-CN" altLang="en-US" sz="2000" dirty="0">
                <a:solidFill>
                  <a:srgbClr val="000000"/>
                </a:solidFill>
                <a:latin typeface="宋体" panose="02010600030101010101" pitchFamily="2" charset="-122"/>
              </a:rPr>
              <a:t>和 </a:t>
            </a:r>
            <a:r>
              <a:rPr lang="en-US" altLang="zh-CN" sz="2000" dirty="0">
                <a:solidFill>
                  <a:srgbClr val="000000"/>
                </a:solidFill>
                <a:latin typeface="宋体" panose="02010600030101010101" pitchFamily="2" charset="-122"/>
              </a:rPr>
              <a:t>t </a:t>
            </a:r>
            <a:r>
              <a:rPr lang="zh-CN" altLang="en-US" sz="2000" dirty="0">
                <a:solidFill>
                  <a:srgbClr val="000000"/>
                </a:solidFill>
                <a:latin typeface="宋体" panose="02010600030101010101" pitchFamily="2" charset="-122"/>
              </a:rPr>
              <a:t>之间，光子</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电子转换产生 </a:t>
            </a:r>
            <a:r>
              <a:rPr lang="en-US" altLang="zh-CN" sz="2000" dirty="0">
                <a:solidFill>
                  <a:srgbClr val="000000"/>
                </a:solidFill>
                <a:latin typeface="宋体" panose="02010600030101010101" pitchFamily="2" charset="-122"/>
              </a:rPr>
              <a:t>N </a:t>
            </a:r>
            <a:r>
              <a:rPr lang="zh-CN" altLang="en-US" sz="2000" dirty="0">
                <a:solidFill>
                  <a:srgbClr val="000000"/>
                </a:solidFill>
                <a:latin typeface="宋体" panose="02010600030101010101" pitchFamily="2" charset="-122"/>
              </a:rPr>
              <a:t>个光电子的概率可以很好地描述为泊松分布</a:t>
            </a:r>
            <a:endParaRPr lang="en-US" altLang="zh-CN" sz="2000" dirty="0">
              <a:solidFill>
                <a:srgbClr val="000000"/>
              </a:solidFill>
              <a:latin typeface="宋体" panose="02010600030101010101" pitchFamily="2" charset="-122"/>
            </a:endParaRPr>
          </a:p>
          <a:p>
            <a:pPr marL="0" marR="0" lvl="0" indent="0" defTabSz="1168400" eaLnBrk="1" fontAlgn="base" latinLnBrk="0" hangingPunct="0">
              <a:lnSpc>
                <a:spcPct val="100000"/>
              </a:lnSpc>
              <a:spcBef>
                <a:spcPts val="0"/>
              </a:spcBef>
              <a:spcAft>
                <a:spcPts val="0"/>
              </a:spcAft>
              <a:buClrTx/>
              <a:buSzTx/>
              <a:buFontTx/>
              <a:buNone/>
              <a:tabLst/>
              <a:defRPr/>
            </a:pPr>
            <a:r>
              <a:rPr lang="zh-CN" altLang="en-US" sz="2400" b="0" i="0" dirty="0">
                <a:solidFill>
                  <a:srgbClr val="222222"/>
                </a:solidFill>
                <a:effectLst/>
                <a:latin typeface="system-ui"/>
              </a:rPr>
              <a:t>有效地描述理想碘化钠探测器信号脉冲的时间分布特性</a:t>
            </a:r>
            <a:endParaRPr lang="en-US" altLang="zh-CN" sz="2400" b="0" i="0" dirty="0">
              <a:solidFill>
                <a:srgbClr val="222222"/>
              </a:solidFill>
              <a:effectLst/>
              <a:latin typeface="system-ui"/>
            </a:endParaRPr>
          </a:p>
          <a:p>
            <a:pPr marL="0" marR="0" lvl="0" indent="0" defTabSz="1168400" eaLnBrk="1" fontAlgn="base" latinLnBrk="0" hangingPunct="0">
              <a:lnSpc>
                <a:spcPct val="100000"/>
              </a:lnSpc>
              <a:spcBef>
                <a:spcPts val="0"/>
              </a:spcBef>
              <a:spcAft>
                <a:spcPts val="0"/>
              </a:spcAft>
              <a:buClrTx/>
              <a:buSzTx/>
              <a:buFontTx/>
              <a:buNone/>
              <a:tabLst/>
              <a:defRPr/>
            </a:pPr>
            <a:r>
              <a:rPr lang="zh-CN" altLang="en-US" sz="3200" dirty="0"/>
              <a:t>渡越时间是从入射光入射到光阴极面起，到输出脉冲出现为止的时间。</a:t>
            </a:r>
            <a:endParaRPr lang="zh-CN" altLang="en-US" sz="3200" dirty="0">
              <a:solidFill>
                <a:srgbClr val="000000"/>
              </a:solidFill>
              <a:latin typeface="宋体" panose="02010600030101010101" pitchFamily="2" charset="-122"/>
            </a:endParaRPr>
          </a:p>
          <a:p>
            <a:endParaRPr lang="zh-CN" altLang="en-US" dirty="0"/>
          </a:p>
        </p:txBody>
      </p:sp>
      <p:sp>
        <p:nvSpPr>
          <p:cNvPr id="4" name="灯片编号占位符 3"/>
          <p:cNvSpPr>
            <a:spLocks noGrp="1"/>
          </p:cNvSpPr>
          <p:nvPr>
            <p:ph type="sldNum"/>
          </p:nvPr>
        </p:nvSpPr>
        <p:spPr/>
        <p:txBody>
          <a:bodyPr/>
          <a:lstStyle/>
          <a:p>
            <a:pPr algn="r"/>
            <a:fld id="{CAD2D6BD-DE1B-4B5F-8B41-2702339687B9}" type="slidenum">
              <a:rPr lang="en-US" altLang="zh-CN" sz="1400" b="0" i="0" u="none" strike="noStrike" kern="1200" cap="none" spc="0" baseline="0" smtClean="0">
                <a:solidFill>
                  <a:schemeClr val="tx1"/>
                </a:solidFill>
                <a:latin typeface="Times New Roman" panose="02020603050405020304" charset="0"/>
                <a:ea typeface="宋体" panose="02010600030101010101" pitchFamily="2" charset="-122"/>
                <a:cs typeface="Times New Roman" panose="02020603050405020304" charset="0"/>
              </a:rPr>
              <a:t>6</a:t>
            </a:fld>
            <a:endParaRPr lang="zh-CN" altLang="en-US" sz="1400">
              <a:latin typeface="Times New Roman" panose="020206030504050203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283330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7</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08790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8</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61865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9</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91386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3" name="文本框"/>
          <p:cNvSpPr>
            <a:spLocks noGrp="1"/>
          </p:cNvSpPr>
          <p:nvPr>
            <p:ph type="ctrTitle"/>
          </p:nvPr>
        </p:nvSpPr>
        <p:spPr>
          <a:xfrm>
            <a:off x="685800" y="1594810"/>
            <a:ext cx="7772400" cy="1100442"/>
          </a:xfrm>
          <a:prstGeom prst="rect">
            <a:avLst/>
          </a:prstGeom>
          <a:noFill/>
          <a:ln w="9525" cap="flat" cmpd="sng">
            <a:noFill/>
            <a:prstDash val="solid"/>
            <a:miter/>
          </a:ln>
        </p:spPr>
        <p:txBody>
          <a:bodyPr vert="horz" wrap="square" lIns="116816" tIns="58409" rIns="116816" bIns="58409" anchor="ctr" anchorCtr="0"/>
          <a:lstStyle>
            <a:lvl1pPr marL="0" indent="0" algn="ctr">
              <a:lnSpc>
                <a:spcPct val="100000"/>
              </a:lnSpc>
              <a:spcBef>
                <a:spcPct val="0"/>
              </a:spcBef>
              <a:spcAft>
                <a:spcPts val="0"/>
              </a:spcAft>
              <a:buNone/>
              <a:defRPr/>
            </a:lvl1pPr>
          </a:lstStyle>
          <a:p>
            <a:pPr marL="0" indent="0" algn="ctr">
              <a:lnSpc>
                <a:spcPct val="100000"/>
              </a:lnSpc>
              <a:spcBef>
                <a:spcPts val="0"/>
              </a:spcBef>
              <a:spcAft>
                <a:spcPts val="0"/>
              </a:spcAft>
              <a:buNone/>
            </a:pPr>
            <a:r>
              <a:rPr lang="zh-CN" altLang="en-US" sz="56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rPr>
              <a:t>单击此处编辑母版标题样式</a:t>
            </a:r>
          </a:p>
        </p:txBody>
      </p:sp>
      <p:sp>
        <p:nvSpPr>
          <p:cNvPr id="14" name="文本框"/>
          <p:cNvSpPr>
            <a:spLocks noGrp="1"/>
          </p:cNvSpPr>
          <p:nvPr>
            <p:ph type="subTitle" idx="1"/>
          </p:nvPr>
        </p:nvSpPr>
        <p:spPr>
          <a:xfrm>
            <a:off x="1371600" y="2909162"/>
            <a:ext cx="6400800" cy="1311973"/>
          </a:xfrm>
          <a:prstGeom prst="rect">
            <a:avLst/>
          </a:prstGeom>
          <a:noFill/>
          <a:ln w="9525" cap="flat" cmpd="sng">
            <a:noFill/>
            <a:prstDash val="solid"/>
            <a:miter/>
          </a:ln>
        </p:spPr>
        <p:txBody>
          <a:bodyPr vert="horz" wrap="square" lIns="116816" tIns="58409" rIns="116816" bIns="58409" anchor="t" anchorCtr="0"/>
          <a:lstStyle>
            <a:lvl1pPr marL="0" indent="0" algn="ctr">
              <a:lnSpc>
                <a:spcPct val="100000"/>
              </a:lnSpc>
              <a:spcBef>
                <a:spcPts val="65"/>
              </a:spcBef>
              <a:spcAft>
                <a:spcPts val="0"/>
              </a:spcAft>
              <a:buNone/>
              <a:defRPr/>
            </a:lvl1pPr>
          </a:lstStyle>
          <a:p>
            <a:pPr marL="0" indent="0" algn="ctr">
              <a:lnSpc>
                <a:spcPct val="100000"/>
              </a:lnSpc>
              <a:spcBef>
                <a:spcPct val="20000"/>
              </a:spcBef>
              <a:spcAft>
                <a:spcPts val="0"/>
              </a:spcAft>
              <a:buNone/>
            </a:pPr>
            <a:r>
              <a:rPr lang="zh-CN" altLang="en-US" sz="41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rPr>
              <a:t>单击此处编辑母版副标题样式</a:t>
            </a:r>
          </a:p>
        </p:txBody>
      </p:sp>
      <p:sp>
        <p:nvSpPr>
          <p:cNvPr id="15"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endParaRPr lang="zh-CN" altLang="en-US" dirty="0"/>
          </a:p>
        </p:txBody>
      </p:sp>
      <p:sp>
        <p:nvSpPr>
          <p:cNvPr id="16"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endParaRPr lang="zh-CN" altLang="en-US" dirty="0"/>
          </a:p>
        </p:txBody>
      </p:sp>
      <p:sp>
        <p:nvSpPr>
          <p:cNvPr id="17"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fld id="{CAD2D6BD-DE1B-4B5F-8B41-2702339687B9}" type="slidenum">
              <a:rPr lang="en-US" altLang="zh-CN"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121"/>
            <a:ext cx="2057400" cy="5840508"/>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121"/>
            <a:ext cx="6019800" cy="584050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23"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p>
        </p:txBody>
      </p:sp>
      <p:sp>
        <p:nvSpPr>
          <p:cNvPr id="24"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p>
        </p:txBody>
      </p:sp>
      <p:sp>
        <p:nvSpPr>
          <p:cNvPr id="25"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p>
            <a:pPr algn="l"/>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26"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p>
            <a:pPr algn="ctr"/>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27"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p>
            <a:pPr algn="r"/>
            <a:fld id="{CAD2D6BD-DE1B-4B5F-8B41-2702339687B9}" type="slidenum">
              <a:rPr lang="en-US" altLang="zh-CN" sz="1500" b="0" i="0" u="none" strike="noStrike" kern="1200" cap="none" spc="0" baseline="0">
                <a:solidFill>
                  <a:srgbClr val="898989"/>
                </a:solidFill>
                <a:latin typeface="Calibri" panose="020F0502020204030204" charset="0"/>
                <a:ea typeface="宋体" panose="02010600030101010101" pitchFamily="2" charset="-122"/>
                <a:cs typeface="Calibri" panose="020F0502020204030204" charset="0"/>
              </a:rPr>
              <a:t>‹#›</a:t>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91"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p>
        </p:txBody>
      </p:sp>
      <p:sp>
        <p:nvSpPr>
          <p:cNvPr id="92"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93"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t" anchorCtr="0"/>
          <a:lstStyle/>
          <a:p>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94"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t" anchorCtr="0"/>
          <a:lstStyle/>
          <a:p>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95"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t" anchorCtr="0"/>
          <a:lstStyle/>
          <a:p>
            <a:fld id="{CAD2D6BD-DE1B-4B5F-8B41-2702339687B9}" type="slidenum">
              <a:rPr lang="en-US" altLang="zh-CN" sz="23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a:t>
            </a:fld>
            <a:endParaRPr lang="zh-CN" altLang="en-US"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3" name="文本框"/>
          <p:cNvSpPr>
            <a:spLocks noGrp="1"/>
          </p:cNvSpPr>
          <p:nvPr>
            <p:ph type="ctrTitle"/>
          </p:nvPr>
        </p:nvSpPr>
        <p:spPr>
          <a:xfrm>
            <a:off x="685800" y="1594810"/>
            <a:ext cx="7772400" cy="1100442"/>
          </a:xfrm>
          <a:prstGeom prst="rect">
            <a:avLst/>
          </a:prstGeom>
          <a:noFill/>
          <a:ln w="9525" cap="flat" cmpd="sng">
            <a:noFill/>
            <a:prstDash val="solid"/>
            <a:miter/>
          </a:ln>
        </p:spPr>
        <p:txBody>
          <a:bodyPr vert="horz" wrap="square" lIns="116816" tIns="58409" rIns="116816" bIns="58409" anchor="ctr" anchorCtr="0"/>
          <a:lstStyle>
            <a:lvl1pPr marL="0" indent="0" algn="ctr">
              <a:lnSpc>
                <a:spcPct val="100000"/>
              </a:lnSpc>
              <a:spcBef>
                <a:spcPct val="0"/>
              </a:spcBef>
              <a:spcAft>
                <a:spcPts val="0"/>
              </a:spcAft>
              <a:buNone/>
              <a:defRPr/>
            </a:lvl1pPr>
          </a:lstStyle>
          <a:p>
            <a:pPr marL="0" indent="0" algn="ctr">
              <a:lnSpc>
                <a:spcPct val="100000"/>
              </a:lnSpc>
              <a:spcBef>
                <a:spcPts val="0"/>
              </a:spcBef>
              <a:spcAft>
                <a:spcPts val="0"/>
              </a:spcAft>
              <a:buNone/>
            </a:pPr>
            <a:r>
              <a:rPr lang="zh-CN" altLang="en-US" sz="56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rPr>
              <a:t>单击此处编辑母版标题样式</a:t>
            </a:r>
          </a:p>
        </p:txBody>
      </p:sp>
      <p:sp>
        <p:nvSpPr>
          <p:cNvPr id="14" name="文本框"/>
          <p:cNvSpPr>
            <a:spLocks noGrp="1"/>
          </p:cNvSpPr>
          <p:nvPr>
            <p:ph type="subTitle" idx="1"/>
          </p:nvPr>
        </p:nvSpPr>
        <p:spPr>
          <a:xfrm>
            <a:off x="1371600" y="2909162"/>
            <a:ext cx="6400800" cy="1311973"/>
          </a:xfrm>
          <a:prstGeom prst="rect">
            <a:avLst/>
          </a:prstGeom>
          <a:noFill/>
          <a:ln w="9525" cap="flat" cmpd="sng">
            <a:noFill/>
            <a:prstDash val="solid"/>
            <a:miter/>
          </a:ln>
        </p:spPr>
        <p:txBody>
          <a:bodyPr vert="horz" wrap="square" lIns="116816" tIns="58409" rIns="116816" bIns="58409" anchor="t" anchorCtr="0"/>
          <a:lstStyle>
            <a:lvl1pPr marL="0" indent="0" algn="ctr">
              <a:lnSpc>
                <a:spcPct val="100000"/>
              </a:lnSpc>
              <a:spcBef>
                <a:spcPts val="65"/>
              </a:spcBef>
              <a:spcAft>
                <a:spcPts val="0"/>
              </a:spcAft>
              <a:buNone/>
              <a:defRPr/>
            </a:lvl1pPr>
          </a:lstStyle>
          <a:p>
            <a:pPr marL="0" indent="0" algn="ctr">
              <a:lnSpc>
                <a:spcPct val="100000"/>
              </a:lnSpc>
              <a:spcBef>
                <a:spcPct val="20000"/>
              </a:spcBef>
              <a:spcAft>
                <a:spcPts val="0"/>
              </a:spcAft>
              <a:buNone/>
            </a:pPr>
            <a:r>
              <a:rPr lang="zh-CN" altLang="en-US" sz="41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rPr>
              <a:t>单击此处编辑母版副标题样式</a:t>
            </a:r>
          </a:p>
        </p:txBody>
      </p:sp>
      <p:sp>
        <p:nvSpPr>
          <p:cNvPr id="15"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endParaRPr lang="zh-CN" altLang="en-US" dirty="0"/>
          </a:p>
        </p:txBody>
      </p:sp>
      <p:sp>
        <p:nvSpPr>
          <p:cNvPr id="16"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endParaRPr lang="zh-CN" altLang="en-US" dirty="0"/>
          </a:p>
        </p:txBody>
      </p:sp>
      <p:sp>
        <p:nvSpPr>
          <p:cNvPr id="17"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fld id="{CAD2D6BD-DE1B-4B5F-8B41-2702339687B9}" type="slidenum">
              <a:rPr lang="en-US" altLang="zh-CN"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398603"/>
            <a:ext cx="7772400" cy="1359510"/>
          </a:xfrm>
        </p:spPr>
        <p:txBody>
          <a:bodyPr anchor="t"/>
          <a:lstStyle>
            <a:lvl1pPr algn="l">
              <a:defRPr sz="3465" b="1" cap="all"/>
            </a:lvl1pPr>
          </a:lstStyle>
          <a:p>
            <a:r>
              <a:rPr lang="zh-CN" altLang="en-US"/>
              <a:t>单击此处编辑母版标题样式</a:t>
            </a:r>
          </a:p>
        </p:txBody>
      </p:sp>
      <p:sp>
        <p:nvSpPr>
          <p:cNvPr id="3" name="文本框"/>
          <p:cNvSpPr>
            <a:spLocks noGrp="1"/>
          </p:cNvSpPr>
          <p:nvPr>
            <p:ph type="body" idx="1"/>
          </p:nvPr>
        </p:nvSpPr>
        <p:spPr>
          <a:xfrm>
            <a:off x="722313" y="2901240"/>
            <a:ext cx="7772400" cy="1497363"/>
          </a:xfrm>
        </p:spPr>
        <p:txBody>
          <a:bodyPr anchor="b"/>
          <a:lstStyle>
            <a:lvl1pPr marL="0" indent="0">
              <a:buNone/>
              <a:defRPr sz="1765"/>
            </a:lvl1pPr>
            <a:lvl2pPr marL="396875" indent="0">
              <a:buNone/>
              <a:defRPr sz="1560"/>
            </a:lvl2pPr>
            <a:lvl3pPr marL="793115" indent="0">
              <a:buNone/>
              <a:defRPr sz="1360"/>
            </a:lvl3pPr>
            <a:lvl4pPr marL="1189355" indent="0">
              <a:buNone/>
              <a:defRPr sz="1290"/>
            </a:lvl4pPr>
            <a:lvl5pPr marL="1586230" indent="0">
              <a:buNone/>
              <a:defRPr sz="1290"/>
            </a:lvl5pPr>
            <a:lvl6pPr marL="1983105" indent="0">
              <a:buNone/>
              <a:defRPr sz="1290"/>
            </a:lvl6pPr>
            <a:lvl7pPr marL="2379345" indent="0">
              <a:buNone/>
              <a:defRPr sz="1290"/>
            </a:lvl7pPr>
            <a:lvl8pPr marL="2776220" indent="0">
              <a:buNone/>
              <a:defRPr sz="1290"/>
            </a:lvl8pPr>
            <a:lvl9pPr marL="3172460" indent="0">
              <a:buNone/>
              <a:defRPr sz="1290"/>
            </a:lvl9pPr>
          </a:lstStyle>
          <a:p>
            <a:pPr lvl="0"/>
            <a:r>
              <a:rPr lang="zh-CN" altLang="en-US"/>
              <a:t>单击此处编辑母版文本样式</a:t>
            </a:r>
          </a:p>
        </p:txBody>
      </p:sp>
      <p:sp>
        <p:nvSpPr>
          <p:cNvPr id="4" name="文本框"/>
          <p:cNvSpPr>
            <a:spLocks noGrp="1"/>
          </p:cNvSpPr>
          <p:nvPr>
            <p:ph type="dt" sz="half" idx="10"/>
          </p:nvPr>
        </p:nvSpPr>
        <p:spPr/>
        <p:txBody>
          <a:bodyPr/>
          <a:lstStyle/>
          <a:p>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597189"/>
            <a:ext cx="4038600" cy="4517441"/>
          </a:xfrm>
        </p:spPr>
        <p:txBody>
          <a:bodyPr/>
          <a:lstStyle>
            <a:lvl1pPr>
              <a:defRPr sz="2445"/>
            </a:lvl1pPr>
            <a:lvl2pPr>
              <a:defRPr sz="2035"/>
            </a:lvl2pPr>
            <a:lvl3pPr>
              <a:defRPr sz="1765"/>
            </a:lvl3pPr>
            <a:lvl4pPr>
              <a:defRPr sz="1560"/>
            </a:lvl4pPr>
            <a:lvl5pPr>
              <a:defRPr sz="1560"/>
            </a:lvl5pPr>
            <a:lvl6pPr>
              <a:defRPr sz="1560"/>
            </a:lvl6pPr>
            <a:lvl7pPr>
              <a:defRPr sz="1560"/>
            </a:lvl7pPr>
            <a:lvl8pPr>
              <a:defRPr sz="1560"/>
            </a:lvl8pPr>
            <a:lvl9pPr>
              <a:defRPr sz="15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597189"/>
            <a:ext cx="4038600" cy="4517441"/>
          </a:xfrm>
        </p:spPr>
        <p:txBody>
          <a:bodyPr/>
          <a:lstStyle>
            <a:lvl1pPr>
              <a:defRPr sz="2445"/>
            </a:lvl1pPr>
            <a:lvl2pPr>
              <a:defRPr sz="2035"/>
            </a:lvl2pPr>
            <a:lvl3pPr>
              <a:defRPr sz="1765"/>
            </a:lvl3pPr>
            <a:lvl4pPr>
              <a:defRPr sz="1560"/>
            </a:lvl4pPr>
            <a:lvl5pPr>
              <a:defRPr sz="1560"/>
            </a:lvl5pPr>
            <a:lvl6pPr>
              <a:defRPr sz="1560"/>
            </a:lvl6pPr>
            <a:lvl7pPr>
              <a:defRPr sz="1560"/>
            </a:lvl7pPr>
            <a:lvl8pPr>
              <a:defRPr sz="1560"/>
            </a:lvl8pPr>
            <a:lvl9pPr>
              <a:defRPr sz="15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2222"/>
            <a:ext cx="4040188" cy="638558"/>
          </a:xfrm>
        </p:spPr>
        <p:txBody>
          <a:bodyPr anchor="b"/>
          <a:lstStyle>
            <a:lvl1pPr marL="0" indent="0">
              <a:buNone/>
              <a:defRPr sz="2035" b="1"/>
            </a:lvl1pPr>
            <a:lvl2pPr marL="396875" indent="0">
              <a:buNone/>
              <a:defRPr sz="1765" b="1"/>
            </a:lvl2pPr>
            <a:lvl3pPr marL="793115" indent="0">
              <a:buNone/>
              <a:defRPr sz="1560" b="1"/>
            </a:lvl3pPr>
            <a:lvl4pPr marL="1189355" indent="0">
              <a:buNone/>
              <a:defRPr sz="1360" b="1"/>
            </a:lvl4pPr>
            <a:lvl5pPr marL="1586230" indent="0">
              <a:buNone/>
              <a:defRPr sz="1360" b="1"/>
            </a:lvl5pPr>
            <a:lvl6pPr marL="1983105" indent="0">
              <a:buNone/>
              <a:defRPr sz="1360" b="1"/>
            </a:lvl6pPr>
            <a:lvl7pPr marL="2379345" indent="0">
              <a:buNone/>
              <a:defRPr sz="1360" b="1"/>
            </a:lvl7pPr>
            <a:lvl8pPr marL="2776220" indent="0">
              <a:buNone/>
              <a:defRPr sz="1360" b="1"/>
            </a:lvl8pPr>
            <a:lvl9pPr marL="3172460" indent="0">
              <a:buNone/>
              <a:defRPr sz="1360" b="1"/>
            </a:lvl9pPr>
          </a:lstStyle>
          <a:p>
            <a:pPr lvl="0"/>
            <a:r>
              <a:rPr lang="zh-CN" altLang="en-US"/>
              <a:t>单击此处编辑母版文本样式</a:t>
            </a:r>
          </a:p>
        </p:txBody>
      </p:sp>
      <p:sp>
        <p:nvSpPr>
          <p:cNvPr id="4" name="文本框"/>
          <p:cNvSpPr>
            <a:spLocks noGrp="1"/>
          </p:cNvSpPr>
          <p:nvPr>
            <p:ph sz="half" idx="2"/>
          </p:nvPr>
        </p:nvSpPr>
        <p:spPr>
          <a:xfrm>
            <a:off x="457200" y="2170780"/>
            <a:ext cx="4040188" cy="3943849"/>
          </a:xfrm>
        </p:spPr>
        <p:txBody>
          <a:bodyPr/>
          <a:lstStyle>
            <a:lvl1pPr>
              <a:defRPr sz="2035"/>
            </a:lvl1pPr>
            <a:lvl2pPr>
              <a:defRPr sz="1765"/>
            </a:lvl2pPr>
            <a:lvl3pPr>
              <a:defRPr sz="1560"/>
            </a:lvl3pPr>
            <a:lvl4pPr>
              <a:defRPr sz="1360"/>
            </a:lvl4pPr>
            <a:lvl5pPr>
              <a:defRPr sz="1360"/>
            </a:lvl5pPr>
            <a:lvl6pPr>
              <a:defRPr sz="1360"/>
            </a:lvl6pPr>
            <a:lvl7pPr>
              <a:defRPr sz="1360"/>
            </a:lvl7pPr>
            <a:lvl8pPr>
              <a:defRPr sz="1360"/>
            </a:lvl8pPr>
            <a:lvl9pPr>
              <a:defRPr sz="13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6" y="1532222"/>
            <a:ext cx="4041775" cy="638558"/>
          </a:xfrm>
        </p:spPr>
        <p:txBody>
          <a:bodyPr anchor="b"/>
          <a:lstStyle>
            <a:lvl1pPr marL="0" indent="0">
              <a:buNone/>
              <a:defRPr sz="2035" b="1"/>
            </a:lvl1pPr>
            <a:lvl2pPr marL="396875" indent="0">
              <a:buNone/>
              <a:defRPr sz="1765" b="1"/>
            </a:lvl2pPr>
            <a:lvl3pPr marL="793115" indent="0">
              <a:buNone/>
              <a:defRPr sz="1560" b="1"/>
            </a:lvl3pPr>
            <a:lvl4pPr marL="1189355" indent="0">
              <a:buNone/>
              <a:defRPr sz="1360" b="1"/>
            </a:lvl4pPr>
            <a:lvl5pPr marL="1586230" indent="0">
              <a:buNone/>
              <a:defRPr sz="1360" b="1"/>
            </a:lvl5pPr>
            <a:lvl6pPr marL="1983105" indent="0">
              <a:buNone/>
              <a:defRPr sz="1360" b="1"/>
            </a:lvl6pPr>
            <a:lvl7pPr marL="2379345" indent="0">
              <a:buNone/>
              <a:defRPr sz="1360" b="1"/>
            </a:lvl7pPr>
            <a:lvl8pPr marL="2776220" indent="0">
              <a:buNone/>
              <a:defRPr sz="1360" b="1"/>
            </a:lvl8pPr>
            <a:lvl9pPr marL="3172460" indent="0">
              <a:buNone/>
              <a:defRPr sz="1360" b="1"/>
            </a:lvl9pPr>
          </a:lstStyle>
          <a:p>
            <a:pPr lvl="0"/>
            <a:r>
              <a:rPr lang="zh-CN" altLang="en-US"/>
              <a:t>单击此处编辑母版文本样式</a:t>
            </a:r>
          </a:p>
        </p:txBody>
      </p:sp>
      <p:sp>
        <p:nvSpPr>
          <p:cNvPr id="6" name="文本框"/>
          <p:cNvSpPr>
            <a:spLocks noGrp="1"/>
          </p:cNvSpPr>
          <p:nvPr>
            <p:ph sz="quarter" idx="4"/>
          </p:nvPr>
        </p:nvSpPr>
        <p:spPr>
          <a:xfrm>
            <a:off x="4645026" y="2170780"/>
            <a:ext cx="4041775" cy="3943849"/>
          </a:xfrm>
        </p:spPr>
        <p:txBody>
          <a:bodyPr/>
          <a:lstStyle>
            <a:lvl1pPr>
              <a:defRPr sz="2035"/>
            </a:lvl1pPr>
            <a:lvl2pPr>
              <a:defRPr sz="1765"/>
            </a:lvl2pPr>
            <a:lvl3pPr>
              <a:defRPr sz="1560"/>
            </a:lvl3pPr>
            <a:lvl4pPr>
              <a:defRPr sz="1360"/>
            </a:lvl4pPr>
            <a:lvl5pPr>
              <a:defRPr sz="1360"/>
            </a:lvl5pPr>
            <a:lvl6pPr>
              <a:defRPr sz="1360"/>
            </a:lvl6pPr>
            <a:lvl7pPr>
              <a:defRPr sz="1360"/>
            </a:lvl7pPr>
            <a:lvl8pPr>
              <a:defRPr sz="1360"/>
            </a:lvl8pPr>
            <a:lvl9pPr>
              <a:defRPr sz="13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1" y="272537"/>
            <a:ext cx="3008313" cy="1159862"/>
          </a:xfrm>
        </p:spPr>
        <p:txBody>
          <a:bodyPr anchor="b"/>
          <a:lstStyle>
            <a:lvl1pPr algn="l">
              <a:defRPr sz="1765" b="1"/>
            </a:lvl1pPr>
          </a:lstStyle>
          <a:p>
            <a:r>
              <a:rPr lang="zh-CN" altLang="en-US"/>
              <a:t>单击此处编辑母版标题样式</a:t>
            </a:r>
          </a:p>
        </p:txBody>
      </p:sp>
      <p:sp>
        <p:nvSpPr>
          <p:cNvPr id="3" name="文本框"/>
          <p:cNvSpPr>
            <a:spLocks noGrp="1"/>
          </p:cNvSpPr>
          <p:nvPr>
            <p:ph idx="1"/>
          </p:nvPr>
        </p:nvSpPr>
        <p:spPr>
          <a:xfrm>
            <a:off x="3575049" y="272536"/>
            <a:ext cx="5111751" cy="5842093"/>
          </a:xfrm>
        </p:spPr>
        <p:txBody>
          <a:bodyPr/>
          <a:lstStyle>
            <a:lvl1pPr>
              <a:defRPr sz="2785"/>
            </a:lvl1pPr>
            <a:lvl2pPr>
              <a:defRPr sz="2445"/>
            </a:lvl2pPr>
            <a:lvl3pPr>
              <a:defRPr sz="2035"/>
            </a:lvl3pPr>
            <a:lvl4pPr>
              <a:defRPr sz="1765"/>
            </a:lvl4pPr>
            <a:lvl5pPr>
              <a:defRPr sz="1765"/>
            </a:lvl5pPr>
            <a:lvl6pPr>
              <a:defRPr sz="1765"/>
            </a:lvl6pPr>
            <a:lvl7pPr>
              <a:defRPr sz="1765"/>
            </a:lvl7pPr>
            <a:lvl8pPr>
              <a:defRPr sz="1765"/>
            </a:lvl8pPr>
            <a:lvl9pPr>
              <a:defRPr sz="17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1" y="1432399"/>
            <a:ext cx="3008313" cy="4682231"/>
          </a:xfrm>
        </p:spPr>
        <p:txBody>
          <a:bodyPr/>
          <a:lstStyle>
            <a:lvl1pPr marL="0" indent="0">
              <a:buNone/>
              <a:defRPr sz="1290"/>
            </a:lvl1pPr>
            <a:lvl2pPr marL="396875" indent="0">
              <a:buNone/>
              <a:defRPr sz="1020"/>
            </a:lvl2pPr>
            <a:lvl3pPr marL="793115" indent="0">
              <a:buNone/>
              <a:defRPr sz="885"/>
            </a:lvl3pPr>
            <a:lvl4pPr marL="1189355" indent="0">
              <a:buNone/>
              <a:defRPr sz="745"/>
            </a:lvl4pPr>
            <a:lvl5pPr marL="1586230" indent="0">
              <a:buNone/>
              <a:defRPr sz="745"/>
            </a:lvl5pPr>
            <a:lvl6pPr marL="1983105" indent="0">
              <a:buNone/>
              <a:defRPr sz="745"/>
            </a:lvl6pPr>
            <a:lvl7pPr marL="2379345" indent="0">
              <a:buNone/>
              <a:defRPr sz="745"/>
            </a:lvl7pPr>
            <a:lvl8pPr marL="2776220" indent="0">
              <a:buNone/>
              <a:defRPr sz="745"/>
            </a:lvl8pPr>
            <a:lvl9pPr marL="3172460" indent="0">
              <a:buNone/>
              <a:defRPr sz="745"/>
            </a:lvl9pPr>
          </a:lstStyle>
          <a:p>
            <a:pPr lvl="0"/>
            <a:r>
              <a:rPr lang="zh-CN" altLang="en-US"/>
              <a:t>单击此处编辑母版文本样式</a:t>
            </a:r>
          </a:p>
        </p:txBody>
      </p:sp>
      <p:sp>
        <p:nvSpPr>
          <p:cNvPr id="5" name="文本框"/>
          <p:cNvSpPr>
            <a:spLocks noGrp="1"/>
          </p:cNvSpPr>
          <p:nvPr>
            <p:ph type="dt" sz="half" idx="10"/>
          </p:nvPr>
        </p:nvSpPr>
        <p:spPr/>
        <p:txBody>
          <a:bodyPr/>
          <a:lstStyle/>
          <a:p>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791562"/>
            <a:ext cx="5486400" cy="565671"/>
          </a:xfrm>
        </p:spPr>
        <p:txBody>
          <a:bodyPr anchor="b"/>
          <a:lstStyle>
            <a:lvl1pPr algn="l">
              <a:defRPr sz="1765" b="1"/>
            </a:lvl1pPr>
          </a:lstStyle>
          <a:p>
            <a:r>
              <a:rPr lang="zh-CN" altLang="en-US"/>
              <a:t>单击此处编辑母版标题样式</a:t>
            </a:r>
          </a:p>
        </p:txBody>
      </p:sp>
      <p:sp>
        <p:nvSpPr>
          <p:cNvPr id="3" name="文本框"/>
          <p:cNvSpPr>
            <a:spLocks noGrp="1"/>
          </p:cNvSpPr>
          <p:nvPr>
            <p:ph type="pic" idx="1"/>
          </p:nvPr>
        </p:nvSpPr>
        <p:spPr>
          <a:xfrm>
            <a:off x="1792288" y="611621"/>
            <a:ext cx="5486400" cy="4107053"/>
          </a:xfrm>
        </p:spPr>
        <p:txBody>
          <a:bodyPr/>
          <a:lstStyle>
            <a:lvl1pPr marL="0" indent="0">
              <a:buNone/>
              <a:defRPr sz="2785"/>
            </a:lvl1pPr>
            <a:lvl2pPr marL="396875" indent="0">
              <a:buNone/>
              <a:defRPr sz="2445"/>
            </a:lvl2pPr>
            <a:lvl3pPr marL="793115" indent="0">
              <a:buNone/>
              <a:defRPr sz="2035"/>
            </a:lvl3pPr>
            <a:lvl4pPr marL="1189355" indent="0">
              <a:buNone/>
              <a:defRPr sz="1765"/>
            </a:lvl4pPr>
            <a:lvl5pPr marL="1586230" indent="0">
              <a:buNone/>
              <a:defRPr sz="1765"/>
            </a:lvl5pPr>
            <a:lvl6pPr marL="1983105" indent="0">
              <a:buNone/>
              <a:defRPr sz="1765"/>
            </a:lvl6pPr>
            <a:lvl7pPr marL="2379345" indent="0">
              <a:buNone/>
              <a:defRPr sz="1765"/>
            </a:lvl7pPr>
            <a:lvl8pPr marL="2776220" indent="0">
              <a:buNone/>
              <a:defRPr sz="1765"/>
            </a:lvl8pPr>
            <a:lvl9pPr marL="3172460" indent="0">
              <a:buNone/>
              <a:defRPr sz="1765"/>
            </a:lvl9pPr>
          </a:lstStyle>
          <a:p>
            <a:endParaRPr lang="zh-CN" altLang="en-US"/>
          </a:p>
        </p:txBody>
      </p:sp>
      <p:sp>
        <p:nvSpPr>
          <p:cNvPr id="4" name="文本框"/>
          <p:cNvSpPr>
            <a:spLocks noGrp="1"/>
          </p:cNvSpPr>
          <p:nvPr>
            <p:ph type="body" sz="half" idx="2"/>
          </p:nvPr>
        </p:nvSpPr>
        <p:spPr>
          <a:xfrm>
            <a:off x="1792288" y="5357234"/>
            <a:ext cx="5486400" cy="803347"/>
          </a:xfrm>
        </p:spPr>
        <p:txBody>
          <a:bodyPr/>
          <a:lstStyle>
            <a:lvl1pPr marL="0" indent="0">
              <a:buNone/>
              <a:defRPr sz="1290"/>
            </a:lvl1pPr>
            <a:lvl2pPr marL="396875" indent="0">
              <a:buNone/>
              <a:defRPr sz="1020"/>
            </a:lvl2pPr>
            <a:lvl3pPr marL="793115" indent="0">
              <a:buNone/>
              <a:defRPr sz="885"/>
            </a:lvl3pPr>
            <a:lvl4pPr marL="1189355" indent="0">
              <a:buNone/>
              <a:defRPr sz="745"/>
            </a:lvl4pPr>
            <a:lvl5pPr marL="1586230" indent="0">
              <a:buNone/>
              <a:defRPr sz="745"/>
            </a:lvl5pPr>
            <a:lvl6pPr marL="1983105" indent="0">
              <a:buNone/>
              <a:defRPr sz="745"/>
            </a:lvl6pPr>
            <a:lvl7pPr marL="2379345" indent="0">
              <a:buNone/>
              <a:defRPr sz="745"/>
            </a:lvl7pPr>
            <a:lvl8pPr marL="2776220" indent="0">
              <a:buNone/>
              <a:defRPr sz="745"/>
            </a:lvl8pPr>
            <a:lvl9pPr marL="3172460" indent="0">
              <a:buNone/>
              <a:defRPr sz="745"/>
            </a:lvl9pPr>
          </a:lstStyle>
          <a:p>
            <a:pPr lvl="0"/>
            <a:r>
              <a:rPr lang="zh-CN" altLang="en-US"/>
              <a:t>单击此处编辑母版文本样式</a:t>
            </a:r>
          </a:p>
        </p:txBody>
      </p:sp>
      <p:sp>
        <p:nvSpPr>
          <p:cNvPr id="5" name="文本框"/>
          <p:cNvSpPr>
            <a:spLocks noGrp="1"/>
          </p:cNvSpPr>
          <p:nvPr>
            <p:ph type="dt" sz="half" idx="10"/>
          </p:nvPr>
        </p:nvSpPr>
        <p:spPr/>
        <p:txBody>
          <a:bodyPr/>
          <a:lstStyle/>
          <a:p>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121"/>
            <a:ext cx="2057400" cy="5840508"/>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121"/>
            <a:ext cx="6019800" cy="584050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23"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p>
        </p:txBody>
      </p:sp>
      <p:sp>
        <p:nvSpPr>
          <p:cNvPr id="24"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p>
        </p:txBody>
      </p:sp>
      <p:sp>
        <p:nvSpPr>
          <p:cNvPr id="25"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p>
            <a:pPr algn="l"/>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26"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p>
            <a:pPr algn="ctr"/>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27"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p>
            <a:pPr algn="r"/>
            <a:fld id="{CAD2D6BD-DE1B-4B5F-8B41-2702339687B9}" type="slidenum">
              <a:rPr lang="en-US" altLang="zh-CN" sz="1500" b="0" i="0" u="none" strike="noStrike" kern="1200" cap="none" spc="0" baseline="0">
                <a:solidFill>
                  <a:srgbClr val="898989"/>
                </a:solidFill>
                <a:latin typeface="Calibri" panose="020F0502020204030204" charset="0"/>
                <a:ea typeface="宋体" panose="02010600030101010101" pitchFamily="2" charset="-122"/>
                <a:cs typeface="Calibri" panose="020F0502020204030204" charset="0"/>
              </a:rPr>
              <a:t>‹#›</a:t>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91"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p>
        </p:txBody>
      </p:sp>
      <p:sp>
        <p:nvSpPr>
          <p:cNvPr id="92"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93"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t" anchorCtr="0"/>
          <a:lstStyle/>
          <a:p>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94"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t" anchorCtr="0"/>
          <a:lstStyle/>
          <a:p>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95"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t" anchorCtr="0"/>
          <a:lstStyle/>
          <a:p>
            <a:fld id="{CAD2D6BD-DE1B-4B5F-8B41-2702339687B9}" type="slidenum">
              <a:rPr lang="en-US" altLang="zh-CN" sz="23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t>‹#›</a:t>
            </a:fld>
            <a:endParaRPr lang="zh-CN" altLang="en-US"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4820"/>
            <a:ext cx="8229240" cy="857010"/>
          </a:xfrm>
          <a:prstGeom prst="rect">
            <a:avLst/>
          </a:prstGeom>
        </p:spPr>
        <p:txBody>
          <a:bodyPr/>
          <a:lstStyle/>
          <a:p>
            <a:endParaRPr lang="en-US"/>
          </a:p>
        </p:txBody>
      </p:sp>
      <p:sp>
        <p:nvSpPr>
          <p:cNvPr id="43" name="PlaceHolder 2"/>
          <p:cNvSpPr>
            <a:spLocks noGrp="1"/>
          </p:cNvSpPr>
          <p:nvPr>
            <p:ph type="subTitle"/>
          </p:nvPr>
        </p:nvSpPr>
        <p:spPr>
          <a:xfrm>
            <a:off x="457200" y="1201162"/>
            <a:ext cx="8229240" cy="2977436"/>
          </a:xfrm>
          <a:prstGeom prst="rect">
            <a:avLst/>
          </a:prstGeom>
        </p:spPr>
        <p:txBody>
          <a:bodyPr anchor="ctr"/>
          <a:lstStyle/>
          <a:p>
            <a:endParaRPr lang="en-US"/>
          </a:p>
        </p:txBody>
      </p:sp>
    </p:spTree>
    <p:extLst>
      <p:ext uri="{BB962C8B-B14F-4D97-AF65-F5344CB8AC3E}">
        <p14:creationId xmlns:p14="http://schemas.microsoft.com/office/powerpoint/2010/main" val="11948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398603"/>
            <a:ext cx="7772400" cy="1359510"/>
          </a:xfrm>
        </p:spPr>
        <p:txBody>
          <a:bodyPr anchor="t"/>
          <a:lstStyle>
            <a:lvl1pPr algn="l">
              <a:defRPr sz="3465" b="1" cap="all"/>
            </a:lvl1pPr>
          </a:lstStyle>
          <a:p>
            <a:r>
              <a:rPr lang="zh-CN" altLang="en-US"/>
              <a:t>单击此处编辑母版标题样式</a:t>
            </a:r>
          </a:p>
        </p:txBody>
      </p:sp>
      <p:sp>
        <p:nvSpPr>
          <p:cNvPr id="3" name="文本框"/>
          <p:cNvSpPr>
            <a:spLocks noGrp="1"/>
          </p:cNvSpPr>
          <p:nvPr>
            <p:ph type="body" idx="1"/>
          </p:nvPr>
        </p:nvSpPr>
        <p:spPr>
          <a:xfrm>
            <a:off x="722313" y="2901240"/>
            <a:ext cx="7772400" cy="1497363"/>
          </a:xfrm>
        </p:spPr>
        <p:txBody>
          <a:bodyPr anchor="b"/>
          <a:lstStyle>
            <a:lvl1pPr marL="0" indent="0">
              <a:buNone/>
              <a:defRPr sz="1765"/>
            </a:lvl1pPr>
            <a:lvl2pPr marL="396875" indent="0">
              <a:buNone/>
              <a:defRPr sz="1560"/>
            </a:lvl2pPr>
            <a:lvl3pPr marL="793115" indent="0">
              <a:buNone/>
              <a:defRPr sz="1360"/>
            </a:lvl3pPr>
            <a:lvl4pPr marL="1189355" indent="0">
              <a:buNone/>
              <a:defRPr sz="1290"/>
            </a:lvl4pPr>
            <a:lvl5pPr marL="1586230" indent="0">
              <a:buNone/>
              <a:defRPr sz="1290"/>
            </a:lvl5pPr>
            <a:lvl6pPr marL="1983105" indent="0">
              <a:buNone/>
              <a:defRPr sz="1290"/>
            </a:lvl6pPr>
            <a:lvl7pPr marL="2379345" indent="0">
              <a:buNone/>
              <a:defRPr sz="1290"/>
            </a:lvl7pPr>
            <a:lvl8pPr marL="2776220" indent="0">
              <a:buNone/>
              <a:defRPr sz="1290"/>
            </a:lvl8pPr>
            <a:lvl9pPr marL="3172460" indent="0">
              <a:buNone/>
              <a:defRPr sz="1290"/>
            </a:lvl9pPr>
          </a:lstStyle>
          <a:p>
            <a:pPr lvl="0"/>
            <a:r>
              <a:rPr lang="zh-CN" altLang="en-US"/>
              <a:t>单击此处编辑母版文本样式</a:t>
            </a:r>
          </a:p>
        </p:txBody>
      </p:sp>
      <p:sp>
        <p:nvSpPr>
          <p:cNvPr id="4" name="文本框"/>
          <p:cNvSpPr>
            <a:spLocks noGrp="1"/>
          </p:cNvSpPr>
          <p:nvPr>
            <p:ph type="dt" sz="half" idx="10"/>
          </p:nvPr>
        </p:nvSpPr>
        <p:spPr/>
        <p:txBody>
          <a:bodyPr/>
          <a:lstStyle/>
          <a:p>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597189"/>
            <a:ext cx="4038600" cy="4517441"/>
          </a:xfrm>
        </p:spPr>
        <p:txBody>
          <a:bodyPr/>
          <a:lstStyle>
            <a:lvl1pPr>
              <a:defRPr sz="2445"/>
            </a:lvl1pPr>
            <a:lvl2pPr>
              <a:defRPr sz="2035"/>
            </a:lvl2pPr>
            <a:lvl3pPr>
              <a:defRPr sz="1765"/>
            </a:lvl3pPr>
            <a:lvl4pPr>
              <a:defRPr sz="1560"/>
            </a:lvl4pPr>
            <a:lvl5pPr>
              <a:defRPr sz="1560"/>
            </a:lvl5pPr>
            <a:lvl6pPr>
              <a:defRPr sz="1560"/>
            </a:lvl6pPr>
            <a:lvl7pPr>
              <a:defRPr sz="1560"/>
            </a:lvl7pPr>
            <a:lvl8pPr>
              <a:defRPr sz="1560"/>
            </a:lvl8pPr>
            <a:lvl9pPr>
              <a:defRPr sz="15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597189"/>
            <a:ext cx="4038600" cy="4517441"/>
          </a:xfrm>
        </p:spPr>
        <p:txBody>
          <a:bodyPr/>
          <a:lstStyle>
            <a:lvl1pPr>
              <a:defRPr sz="2445"/>
            </a:lvl1pPr>
            <a:lvl2pPr>
              <a:defRPr sz="2035"/>
            </a:lvl2pPr>
            <a:lvl3pPr>
              <a:defRPr sz="1765"/>
            </a:lvl3pPr>
            <a:lvl4pPr>
              <a:defRPr sz="1560"/>
            </a:lvl4pPr>
            <a:lvl5pPr>
              <a:defRPr sz="1560"/>
            </a:lvl5pPr>
            <a:lvl6pPr>
              <a:defRPr sz="1560"/>
            </a:lvl6pPr>
            <a:lvl7pPr>
              <a:defRPr sz="1560"/>
            </a:lvl7pPr>
            <a:lvl8pPr>
              <a:defRPr sz="1560"/>
            </a:lvl8pPr>
            <a:lvl9pPr>
              <a:defRPr sz="15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2222"/>
            <a:ext cx="4040188" cy="638558"/>
          </a:xfrm>
        </p:spPr>
        <p:txBody>
          <a:bodyPr anchor="b"/>
          <a:lstStyle>
            <a:lvl1pPr marL="0" indent="0">
              <a:buNone/>
              <a:defRPr sz="2035" b="1"/>
            </a:lvl1pPr>
            <a:lvl2pPr marL="396875" indent="0">
              <a:buNone/>
              <a:defRPr sz="1765" b="1"/>
            </a:lvl2pPr>
            <a:lvl3pPr marL="793115" indent="0">
              <a:buNone/>
              <a:defRPr sz="1560" b="1"/>
            </a:lvl3pPr>
            <a:lvl4pPr marL="1189355" indent="0">
              <a:buNone/>
              <a:defRPr sz="1360" b="1"/>
            </a:lvl4pPr>
            <a:lvl5pPr marL="1586230" indent="0">
              <a:buNone/>
              <a:defRPr sz="1360" b="1"/>
            </a:lvl5pPr>
            <a:lvl6pPr marL="1983105" indent="0">
              <a:buNone/>
              <a:defRPr sz="1360" b="1"/>
            </a:lvl6pPr>
            <a:lvl7pPr marL="2379345" indent="0">
              <a:buNone/>
              <a:defRPr sz="1360" b="1"/>
            </a:lvl7pPr>
            <a:lvl8pPr marL="2776220" indent="0">
              <a:buNone/>
              <a:defRPr sz="1360" b="1"/>
            </a:lvl8pPr>
            <a:lvl9pPr marL="3172460" indent="0">
              <a:buNone/>
              <a:defRPr sz="1360" b="1"/>
            </a:lvl9pPr>
          </a:lstStyle>
          <a:p>
            <a:pPr lvl="0"/>
            <a:r>
              <a:rPr lang="zh-CN" altLang="en-US"/>
              <a:t>单击此处编辑母版文本样式</a:t>
            </a:r>
          </a:p>
        </p:txBody>
      </p:sp>
      <p:sp>
        <p:nvSpPr>
          <p:cNvPr id="4" name="文本框"/>
          <p:cNvSpPr>
            <a:spLocks noGrp="1"/>
          </p:cNvSpPr>
          <p:nvPr>
            <p:ph sz="half" idx="2"/>
          </p:nvPr>
        </p:nvSpPr>
        <p:spPr>
          <a:xfrm>
            <a:off x="457200" y="2170780"/>
            <a:ext cx="4040188" cy="3943849"/>
          </a:xfrm>
        </p:spPr>
        <p:txBody>
          <a:bodyPr/>
          <a:lstStyle>
            <a:lvl1pPr>
              <a:defRPr sz="2035"/>
            </a:lvl1pPr>
            <a:lvl2pPr>
              <a:defRPr sz="1765"/>
            </a:lvl2pPr>
            <a:lvl3pPr>
              <a:defRPr sz="1560"/>
            </a:lvl3pPr>
            <a:lvl4pPr>
              <a:defRPr sz="1360"/>
            </a:lvl4pPr>
            <a:lvl5pPr>
              <a:defRPr sz="1360"/>
            </a:lvl5pPr>
            <a:lvl6pPr>
              <a:defRPr sz="1360"/>
            </a:lvl6pPr>
            <a:lvl7pPr>
              <a:defRPr sz="1360"/>
            </a:lvl7pPr>
            <a:lvl8pPr>
              <a:defRPr sz="1360"/>
            </a:lvl8pPr>
            <a:lvl9pPr>
              <a:defRPr sz="13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6" y="1532222"/>
            <a:ext cx="4041775" cy="638558"/>
          </a:xfrm>
        </p:spPr>
        <p:txBody>
          <a:bodyPr anchor="b"/>
          <a:lstStyle>
            <a:lvl1pPr marL="0" indent="0">
              <a:buNone/>
              <a:defRPr sz="2035" b="1"/>
            </a:lvl1pPr>
            <a:lvl2pPr marL="396875" indent="0">
              <a:buNone/>
              <a:defRPr sz="1765" b="1"/>
            </a:lvl2pPr>
            <a:lvl3pPr marL="793115" indent="0">
              <a:buNone/>
              <a:defRPr sz="1560" b="1"/>
            </a:lvl3pPr>
            <a:lvl4pPr marL="1189355" indent="0">
              <a:buNone/>
              <a:defRPr sz="1360" b="1"/>
            </a:lvl4pPr>
            <a:lvl5pPr marL="1586230" indent="0">
              <a:buNone/>
              <a:defRPr sz="1360" b="1"/>
            </a:lvl5pPr>
            <a:lvl6pPr marL="1983105" indent="0">
              <a:buNone/>
              <a:defRPr sz="1360" b="1"/>
            </a:lvl6pPr>
            <a:lvl7pPr marL="2379345" indent="0">
              <a:buNone/>
              <a:defRPr sz="1360" b="1"/>
            </a:lvl7pPr>
            <a:lvl8pPr marL="2776220" indent="0">
              <a:buNone/>
              <a:defRPr sz="1360" b="1"/>
            </a:lvl8pPr>
            <a:lvl9pPr marL="3172460" indent="0">
              <a:buNone/>
              <a:defRPr sz="1360" b="1"/>
            </a:lvl9pPr>
          </a:lstStyle>
          <a:p>
            <a:pPr lvl="0"/>
            <a:r>
              <a:rPr lang="zh-CN" altLang="en-US"/>
              <a:t>单击此处编辑母版文本样式</a:t>
            </a:r>
          </a:p>
        </p:txBody>
      </p:sp>
      <p:sp>
        <p:nvSpPr>
          <p:cNvPr id="6" name="文本框"/>
          <p:cNvSpPr>
            <a:spLocks noGrp="1"/>
          </p:cNvSpPr>
          <p:nvPr>
            <p:ph sz="quarter" idx="4"/>
          </p:nvPr>
        </p:nvSpPr>
        <p:spPr>
          <a:xfrm>
            <a:off x="4645026" y="2170780"/>
            <a:ext cx="4041775" cy="3943849"/>
          </a:xfrm>
        </p:spPr>
        <p:txBody>
          <a:bodyPr/>
          <a:lstStyle>
            <a:lvl1pPr>
              <a:defRPr sz="2035"/>
            </a:lvl1pPr>
            <a:lvl2pPr>
              <a:defRPr sz="1765"/>
            </a:lvl2pPr>
            <a:lvl3pPr>
              <a:defRPr sz="1560"/>
            </a:lvl3pPr>
            <a:lvl4pPr>
              <a:defRPr sz="1360"/>
            </a:lvl4pPr>
            <a:lvl5pPr>
              <a:defRPr sz="1360"/>
            </a:lvl5pPr>
            <a:lvl6pPr>
              <a:defRPr sz="1360"/>
            </a:lvl6pPr>
            <a:lvl7pPr>
              <a:defRPr sz="1360"/>
            </a:lvl7pPr>
            <a:lvl8pPr>
              <a:defRPr sz="1360"/>
            </a:lvl8pPr>
            <a:lvl9pPr>
              <a:defRPr sz="13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1" y="272537"/>
            <a:ext cx="3008313" cy="1159862"/>
          </a:xfrm>
        </p:spPr>
        <p:txBody>
          <a:bodyPr anchor="b"/>
          <a:lstStyle>
            <a:lvl1pPr algn="l">
              <a:defRPr sz="1765" b="1"/>
            </a:lvl1pPr>
          </a:lstStyle>
          <a:p>
            <a:r>
              <a:rPr lang="zh-CN" altLang="en-US"/>
              <a:t>单击此处编辑母版标题样式</a:t>
            </a:r>
          </a:p>
        </p:txBody>
      </p:sp>
      <p:sp>
        <p:nvSpPr>
          <p:cNvPr id="3" name="文本框"/>
          <p:cNvSpPr>
            <a:spLocks noGrp="1"/>
          </p:cNvSpPr>
          <p:nvPr>
            <p:ph idx="1"/>
          </p:nvPr>
        </p:nvSpPr>
        <p:spPr>
          <a:xfrm>
            <a:off x="3575049" y="272536"/>
            <a:ext cx="5111751" cy="5842093"/>
          </a:xfrm>
        </p:spPr>
        <p:txBody>
          <a:bodyPr/>
          <a:lstStyle>
            <a:lvl1pPr>
              <a:defRPr sz="2785"/>
            </a:lvl1pPr>
            <a:lvl2pPr>
              <a:defRPr sz="2445"/>
            </a:lvl2pPr>
            <a:lvl3pPr>
              <a:defRPr sz="2035"/>
            </a:lvl3pPr>
            <a:lvl4pPr>
              <a:defRPr sz="1765"/>
            </a:lvl4pPr>
            <a:lvl5pPr>
              <a:defRPr sz="1765"/>
            </a:lvl5pPr>
            <a:lvl6pPr>
              <a:defRPr sz="1765"/>
            </a:lvl6pPr>
            <a:lvl7pPr>
              <a:defRPr sz="1765"/>
            </a:lvl7pPr>
            <a:lvl8pPr>
              <a:defRPr sz="1765"/>
            </a:lvl8pPr>
            <a:lvl9pPr>
              <a:defRPr sz="17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1" y="1432399"/>
            <a:ext cx="3008313" cy="4682231"/>
          </a:xfrm>
        </p:spPr>
        <p:txBody>
          <a:bodyPr/>
          <a:lstStyle>
            <a:lvl1pPr marL="0" indent="0">
              <a:buNone/>
              <a:defRPr sz="1290"/>
            </a:lvl1pPr>
            <a:lvl2pPr marL="396875" indent="0">
              <a:buNone/>
              <a:defRPr sz="1020"/>
            </a:lvl2pPr>
            <a:lvl3pPr marL="793115" indent="0">
              <a:buNone/>
              <a:defRPr sz="885"/>
            </a:lvl3pPr>
            <a:lvl4pPr marL="1189355" indent="0">
              <a:buNone/>
              <a:defRPr sz="745"/>
            </a:lvl4pPr>
            <a:lvl5pPr marL="1586230" indent="0">
              <a:buNone/>
              <a:defRPr sz="745"/>
            </a:lvl5pPr>
            <a:lvl6pPr marL="1983105" indent="0">
              <a:buNone/>
              <a:defRPr sz="745"/>
            </a:lvl6pPr>
            <a:lvl7pPr marL="2379345" indent="0">
              <a:buNone/>
              <a:defRPr sz="745"/>
            </a:lvl7pPr>
            <a:lvl8pPr marL="2776220" indent="0">
              <a:buNone/>
              <a:defRPr sz="745"/>
            </a:lvl8pPr>
            <a:lvl9pPr marL="3172460" indent="0">
              <a:buNone/>
              <a:defRPr sz="745"/>
            </a:lvl9pPr>
          </a:lstStyle>
          <a:p>
            <a:pPr lvl="0"/>
            <a:r>
              <a:rPr lang="zh-CN" altLang="en-US"/>
              <a:t>单击此处编辑母版文本样式</a:t>
            </a:r>
          </a:p>
        </p:txBody>
      </p:sp>
      <p:sp>
        <p:nvSpPr>
          <p:cNvPr id="5" name="文本框"/>
          <p:cNvSpPr>
            <a:spLocks noGrp="1"/>
          </p:cNvSpPr>
          <p:nvPr>
            <p:ph type="dt" sz="half" idx="10"/>
          </p:nvPr>
        </p:nvSpPr>
        <p:spPr/>
        <p:txBody>
          <a:bodyPr/>
          <a:lstStyle/>
          <a:p>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791562"/>
            <a:ext cx="5486400" cy="565671"/>
          </a:xfrm>
        </p:spPr>
        <p:txBody>
          <a:bodyPr anchor="b"/>
          <a:lstStyle>
            <a:lvl1pPr algn="l">
              <a:defRPr sz="1765" b="1"/>
            </a:lvl1pPr>
          </a:lstStyle>
          <a:p>
            <a:r>
              <a:rPr lang="zh-CN" altLang="en-US"/>
              <a:t>单击此处编辑母版标题样式</a:t>
            </a:r>
          </a:p>
        </p:txBody>
      </p:sp>
      <p:sp>
        <p:nvSpPr>
          <p:cNvPr id="3" name="文本框"/>
          <p:cNvSpPr>
            <a:spLocks noGrp="1"/>
          </p:cNvSpPr>
          <p:nvPr>
            <p:ph type="pic" idx="1"/>
          </p:nvPr>
        </p:nvSpPr>
        <p:spPr>
          <a:xfrm>
            <a:off x="1792288" y="611621"/>
            <a:ext cx="5486400" cy="4107053"/>
          </a:xfrm>
        </p:spPr>
        <p:txBody>
          <a:bodyPr/>
          <a:lstStyle>
            <a:lvl1pPr marL="0" indent="0">
              <a:buNone/>
              <a:defRPr sz="2785"/>
            </a:lvl1pPr>
            <a:lvl2pPr marL="396875" indent="0">
              <a:buNone/>
              <a:defRPr sz="2445"/>
            </a:lvl2pPr>
            <a:lvl3pPr marL="793115" indent="0">
              <a:buNone/>
              <a:defRPr sz="2035"/>
            </a:lvl3pPr>
            <a:lvl4pPr marL="1189355" indent="0">
              <a:buNone/>
              <a:defRPr sz="1765"/>
            </a:lvl4pPr>
            <a:lvl5pPr marL="1586230" indent="0">
              <a:buNone/>
              <a:defRPr sz="1765"/>
            </a:lvl5pPr>
            <a:lvl6pPr marL="1983105" indent="0">
              <a:buNone/>
              <a:defRPr sz="1765"/>
            </a:lvl6pPr>
            <a:lvl7pPr marL="2379345" indent="0">
              <a:buNone/>
              <a:defRPr sz="1765"/>
            </a:lvl7pPr>
            <a:lvl8pPr marL="2776220" indent="0">
              <a:buNone/>
              <a:defRPr sz="1765"/>
            </a:lvl8pPr>
            <a:lvl9pPr marL="3172460" indent="0">
              <a:buNone/>
              <a:defRPr sz="1765"/>
            </a:lvl9pPr>
          </a:lstStyle>
          <a:p>
            <a:endParaRPr lang="zh-CN" altLang="en-US"/>
          </a:p>
        </p:txBody>
      </p:sp>
      <p:sp>
        <p:nvSpPr>
          <p:cNvPr id="4" name="文本框"/>
          <p:cNvSpPr>
            <a:spLocks noGrp="1"/>
          </p:cNvSpPr>
          <p:nvPr>
            <p:ph type="body" sz="half" idx="2"/>
          </p:nvPr>
        </p:nvSpPr>
        <p:spPr>
          <a:xfrm>
            <a:off x="1792288" y="5357234"/>
            <a:ext cx="5486400" cy="803347"/>
          </a:xfrm>
        </p:spPr>
        <p:txBody>
          <a:bodyPr/>
          <a:lstStyle>
            <a:lvl1pPr marL="0" indent="0">
              <a:buNone/>
              <a:defRPr sz="1290"/>
            </a:lvl1pPr>
            <a:lvl2pPr marL="396875" indent="0">
              <a:buNone/>
              <a:defRPr sz="1020"/>
            </a:lvl2pPr>
            <a:lvl3pPr marL="793115" indent="0">
              <a:buNone/>
              <a:defRPr sz="885"/>
            </a:lvl3pPr>
            <a:lvl4pPr marL="1189355" indent="0">
              <a:buNone/>
              <a:defRPr sz="745"/>
            </a:lvl4pPr>
            <a:lvl5pPr marL="1586230" indent="0">
              <a:buNone/>
              <a:defRPr sz="745"/>
            </a:lvl5pPr>
            <a:lvl6pPr marL="1983105" indent="0">
              <a:buNone/>
              <a:defRPr sz="745"/>
            </a:lvl6pPr>
            <a:lvl7pPr marL="2379345" indent="0">
              <a:buNone/>
              <a:defRPr sz="745"/>
            </a:lvl7pPr>
            <a:lvl8pPr marL="2776220" indent="0">
              <a:buNone/>
              <a:defRPr sz="745"/>
            </a:lvl8pPr>
            <a:lvl9pPr marL="3172460" indent="0">
              <a:buNone/>
              <a:defRPr sz="745"/>
            </a:lvl9pPr>
          </a:lstStyle>
          <a:p>
            <a:pPr lvl="0"/>
            <a:r>
              <a:rPr lang="zh-CN" altLang="en-US"/>
              <a:t>单击此处编辑母版文本样式</a:t>
            </a:r>
          </a:p>
        </p:txBody>
      </p:sp>
      <p:sp>
        <p:nvSpPr>
          <p:cNvPr id="5" name="文本框"/>
          <p:cNvSpPr>
            <a:spLocks noGrp="1"/>
          </p:cNvSpPr>
          <p:nvPr>
            <p:ph type="dt" sz="half" idx="10"/>
          </p:nvPr>
        </p:nvSpPr>
        <p:spPr/>
        <p:txBody>
          <a:bodyPr/>
          <a:lstStyle/>
          <a:p>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p>
        </p:txBody>
      </p:sp>
      <p:sp>
        <p:nvSpPr>
          <p:cNvPr id="3"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p>
        </p:txBody>
      </p:sp>
      <p:sp>
        <p:nvSpPr>
          <p:cNvPr id="4" name="文本框"/>
          <p:cNvSpPr>
            <a:spLocks noGrp="1"/>
          </p:cNvSpPr>
          <p:nvPr>
            <p:ph type="dt" idx="2"/>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p>
            <a:pPr algn="l"/>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5" name="文本框"/>
          <p:cNvSpPr>
            <a:spLocks noGrp="1"/>
          </p:cNvSpPr>
          <p:nvPr>
            <p:ph type="ftr" idx="3"/>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p>
            <a:pPr algn="ctr"/>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6" name="文本框"/>
          <p:cNvSpPr>
            <a:spLocks noGrp="1"/>
          </p:cNvSpPr>
          <p:nvPr>
            <p:ph type="sldNum" idx="4"/>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p>
            <a:pPr algn="r"/>
            <a:fld id="{CAD2D6BD-DE1B-4B5F-8B41-2702339687B9}" type="slidenum">
              <a:rPr lang="en-US" altLang="zh-CN" sz="1500" b="0" i="0" u="none" strike="noStrike" kern="1200" cap="none" spc="0" baseline="0">
                <a:solidFill>
                  <a:srgbClr val="898989"/>
                </a:solidFill>
                <a:latin typeface="Calibri" panose="020F0502020204030204" charset="0"/>
                <a:ea typeface="宋体" panose="02010600030101010101" pitchFamily="2" charset="-122"/>
                <a:cs typeface="Calibri" panose="020F0502020204030204" charset="0"/>
              </a:rPr>
              <a:t>‹#›</a:t>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p:titleStyle>
    <p:bodyStyle>
      <a:lvl1pPr marL="297180" indent="-297180" algn="l" defTabSz="793115" eaLnBrk="1" fontAlgn="auto" latinLnBrk="0" hangingPunct="1">
        <a:spcBef>
          <a:spcPts val="65"/>
        </a:spcBef>
        <a:buFont typeface="Arial" panose="020B0604020202020204" pitchFamily="34" charset="0"/>
        <a:buChar char="•"/>
        <a:defRPr sz="2785" kern="1200">
          <a:solidFill>
            <a:schemeClr val="tx1"/>
          </a:solidFill>
          <a:latin typeface="Calibri" panose="020F0502020204030204" charset="0"/>
          <a:ea typeface="宋体" panose="02010600030101010101" pitchFamily="2" charset="-122"/>
          <a:cs typeface="Calibri" panose="020F0502020204030204" charset="0"/>
        </a:defRPr>
      </a:lvl1pPr>
      <a:lvl2pPr marL="644525" indent="-247650" algn="l" defTabSz="793115" eaLnBrk="1" fontAlgn="auto" latinLnBrk="0" hangingPunct="1">
        <a:spcBef>
          <a:spcPts val="65"/>
        </a:spcBef>
        <a:buFont typeface="Arial" panose="020B0604020202020204" pitchFamily="34" charset="0"/>
        <a:buChar char="–"/>
        <a:defRPr sz="2445" kern="1200">
          <a:solidFill>
            <a:schemeClr val="tx1"/>
          </a:solidFill>
          <a:latin typeface="Calibri" panose="020F0502020204030204" charset="0"/>
          <a:ea typeface="宋体" panose="02010600030101010101" pitchFamily="2" charset="-122"/>
          <a:cs typeface="Calibri" panose="020F0502020204030204" charset="0"/>
        </a:defRPr>
      </a:lvl2pPr>
      <a:lvl3pPr marL="991870" indent="-198120" algn="l" defTabSz="793115" eaLnBrk="1" fontAlgn="auto" latinLnBrk="0" hangingPunct="1">
        <a:spcBef>
          <a:spcPts val="65"/>
        </a:spcBef>
        <a:buFont typeface="Arial" panose="020B0604020202020204" pitchFamily="34" charset="0"/>
        <a:buChar char="•"/>
        <a:defRPr sz="2035" kern="1200">
          <a:solidFill>
            <a:schemeClr val="tx1"/>
          </a:solidFill>
          <a:latin typeface="Calibri" panose="020F0502020204030204" charset="0"/>
          <a:ea typeface="宋体" panose="02010600030101010101" pitchFamily="2" charset="-122"/>
          <a:cs typeface="Calibri" panose="020F0502020204030204" charset="0"/>
        </a:defRPr>
      </a:lvl3pPr>
      <a:lvl4pPr marL="1388110" indent="-198120" algn="l" defTabSz="793115" eaLnBrk="1" fontAlgn="auto" latinLnBrk="0" hangingPunct="1">
        <a:spcBef>
          <a:spcPts val="65"/>
        </a:spcBef>
        <a:buFont typeface="Arial" panose="020B0604020202020204" pitchFamily="34" charset="0"/>
        <a:buChar char="–"/>
        <a:defRPr sz="1765" kern="1200">
          <a:solidFill>
            <a:schemeClr val="tx1"/>
          </a:solidFill>
          <a:latin typeface="Calibri" panose="020F0502020204030204" charset="0"/>
          <a:ea typeface="宋体" panose="02010600030101010101" pitchFamily="2" charset="-122"/>
          <a:cs typeface="Calibri" panose="020F0502020204030204" charset="0"/>
        </a:defRPr>
      </a:lvl4pPr>
      <a:lvl5pPr marL="1784350" indent="-198120" algn="l" defTabSz="793115" eaLnBrk="1" fontAlgn="auto" latinLnBrk="0" hangingPunct="1">
        <a:spcBef>
          <a:spcPts val="65"/>
        </a:spcBef>
        <a:buFont typeface="Arial" panose="020B0604020202020204" pitchFamily="34" charset="0"/>
        <a:buChar char="»"/>
        <a:defRPr sz="1765" kern="1200">
          <a:solidFill>
            <a:schemeClr val="tx1"/>
          </a:solidFill>
          <a:latin typeface="Calibri" panose="020F0502020204030204" charset="0"/>
          <a:ea typeface="宋体" panose="02010600030101010101" pitchFamily="2" charset="-122"/>
          <a:cs typeface="Calibri" panose="020F0502020204030204" charset="0"/>
        </a:defRPr>
      </a:lvl5pPr>
      <a:lvl6pPr marL="2181225"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6pPr>
      <a:lvl7pPr marL="257810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7pPr>
      <a:lvl8pPr marL="297434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8pPr>
      <a:lvl9pPr marL="297434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p>
        </p:txBody>
      </p:sp>
      <p:sp>
        <p:nvSpPr>
          <p:cNvPr id="3"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p>
        </p:txBody>
      </p:sp>
      <p:sp>
        <p:nvSpPr>
          <p:cNvPr id="4" name="文本框"/>
          <p:cNvSpPr>
            <a:spLocks noGrp="1"/>
          </p:cNvSpPr>
          <p:nvPr>
            <p:ph type="dt" idx="2"/>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p>
            <a:pPr algn="l"/>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5" name="文本框"/>
          <p:cNvSpPr>
            <a:spLocks noGrp="1"/>
          </p:cNvSpPr>
          <p:nvPr>
            <p:ph type="ftr" idx="3"/>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p>
            <a:pPr algn="ctr"/>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6" name="文本框"/>
          <p:cNvSpPr>
            <a:spLocks noGrp="1"/>
          </p:cNvSpPr>
          <p:nvPr>
            <p:ph type="sldNum" idx="4"/>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p>
            <a:pPr algn="r"/>
            <a:fld id="{CAD2D6BD-DE1B-4B5F-8B41-2702339687B9}" type="slidenum">
              <a:rPr lang="en-US" altLang="zh-CN" sz="1500" b="0" i="0" u="none" strike="noStrike" kern="1200" cap="none" spc="0" baseline="0">
                <a:solidFill>
                  <a:srgbClr val="898989"/>
                </a:solidFill>
                <a:latin typeface="Calibri" panose="020F0502020204030204" charset="0"/>
                <a:ea typeface="宋体" panose="02010600030101010101" pitchFamily="2" charset="-122"/>
                <a:cs typeface="Calibri" panose="020F0502020204030204" charset="0"/>
              </a:rPr>
              <a:t>‹#›</a:t>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p:titleStyle>
    <p:bodyStyle>
      <a:lvl1pPr marL="297180" indent="-297180" algn="l" defTabSz="793115" eaLnBrk="1" fontAlgn="auto" latinLnBrk="0" hangingPunct="1">
        <a:spcBef>
          <a:spcPts val="65"/>
        </a:spcBef>
        <a:buFont typeface="Arial" panose="020B0604020202020204" pitchFamily="34" charset="0"/>
        <a:buChar char="•"/>
        <a:defRPr sz="2785" kern="1200">
          <a:solidFill>
            <a:schemeClr val="tx1"/>
          </a:solidFill>
          <a:latin typeface="Calibri" panose="020F0502020204030204" charset="0"/>
          <a:ea typeface="宋体" panose="02010600030101010101" pitchFamily="2" charset="-122"/>
          <a:cs typeface="Calibri" panose="020F0502020204030204" charset="0"/>
        </a:defRPr>
      </a:lvl1pPr>
      <a:lvl2pPr marL="644525" indent="-247650" algn="l" defTabSz="793115" eaLnBrk="1" fontAlgn="auto" latinLnBrk="0" hangingPunct="1">
        <a:spcBef>
          <a:spcPts val="65"/>
        </a:spcBef>
        <a:buFont typeface="Arial" panose="020B0604020202020204" pitchFamily="34" charset="0"/>
        <a:buChar char="–"/>
        <a:defRPr sz="2445" kern="1200">
          <a:solidFill>
            <a:schemeClr val="tx1"/>
          </a:solidFill>
          <a:latin typeface="Calibri" panose="020F0502020204030204" charset="0"/>
          <a:ea typeface="宋体" panose="02010600030101010101" pitchFamily="2" charset="-122"/>
          <a:cs typeface="Calibri" panose="020F0502020204030204" charset="0"/>
        </a:defRPr>
      </a:lvl2pPr>
      <a:lvl3pPr marL="991870" indent="-198120" algn="l" defTabSz="793115" eaLnBrk="1" fontAlgn="auto" latinLnBrk="0" hangingPunct="1">
        <a:spcBef>
          <a:spcPts val="65"/>
        </a:spcBef>
        <a:buFont typeface="Arial" panose="020B0604020202020204" pitchFamily="34" charset="0"/>
        <a:buChar char="•"/>
        <a:defRPr sz="2035" kern="1200">
          <a:solidFill>
            <a:schemeClr val="tx1"/>
          </a:solidFill>
          <a:latin typeface="Calibri" panose="020F0502020204030204" charset="0"/>
          <a:ea typeface="宋体" panose="02010600030101010101" pitchFamily="2" charset="-122"/>
          <a:cs typeface="Calibri" panose="020F0502020204030204" charset="0"/>
        </a:defRPr>
      </a:lvl3pPr>
      <a:lvl4pPr marL="1388110" indent="-198120" algn="l" defTabSz="793115" eaLnBrk="1" fontAlgn="auto" latinLnBrk="0" hangingPunct="1">
        <a:spcBef>
          <a:spcPts val="65"/>
        </a:spcBef>
        <a:buFont typeface="Arial" panose="020B0604020202020204" pitchFamily="34" charset="0"/>
        <a:buChar char="–"/>
        <a:defRPr sz="1765" kern="1200">
          <a:solidFill>
            <a:schemeClr val="tx1"/>
          </a:solidFill>
          <a:latin typeface="Calibri" panose="020F0502020204030204" charset="0"/>
          <a:ea typeface="宋体" panose="02010600030101010101" pitchFamily="2" charset="-122"/>
          <a:cs typeface="Calibri" panose="020F0502020204030204" charset="0"/>
        </a:defRPr>
      </a:lvl4pPr>
      <a:lvl5pPr marL="1784350" indent="-198120" algn="l" defTabSz="793115" eaLnBrk="1" fontAlgn="auto" latinLnBrk="0" hangingPunct="1">
        <a:spcBef>
          <a:spcPts val="65"/>
        </a:spcBef>
        <a:buFont typeface="Arial" panose="020B0604020202020204" pitchFamily="34" charset="0"/>
        <a:buChar char="»"/>
        <a:defRPr sz="1765" kern="1200">
          <a:solidFill>
            <a:schemeClr val="tx1"/>
          </a:solidFill>
          <a:latin typeface="Calibri" panose="020F0502020204030204" charset="0"/>
          <a:ea typeface="宋体" panose="02010600030101010101" pitchFamily="2" charset="-122"/>
          <a:cs typeface="Calibri" panose="020F0502020204030204" charset="0"/>
        </a:defRPr>
      </a:lvl5pPr>
      <a:lvl6pPr marL="2181225"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6pPr>
      <a:lvl7pPr marL="257810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7pPr>
      <a:lvl8pPr marL="297434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8pPr>
      <a:lvl9pPr marL="297434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4.png"/><Relationship Id="rId7" Type="http://schemas.openxmlformats.org/officeDocument/2006/relationships/oleObject" Target="../embeddings/oleObject8.bin"/><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20.wmf"/><Relationship Id="rId5" Type="http://schemas.openxmlformats.org/officeDocument/2006/relationships/oleObject" Target="../embeddings/oleObject7.bin"/><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oleObject" Target="../embeddings/oleObject9.bin"/><Relationship Id="rId5" Type="http://schemas.openxmlformats.org/officeDocument/2006/relationships/image" Target="../media/image2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oleObject" Target="../embeddings/oleObject12.bin"/><Relationship Id="rId18" Type="http://schemas.openxmlformats.org/officeDocument/2006/relationships/image" Target="../media/image32.wmf"/><Relationship Id="rId3" Type="http://schemas.openxmlformats.org/officeDocument/2006/relationships/image" Target="../media/image4.png"/><Relationship Id="rId21" Type="http://schemas.openxmlformats.org/officeDocument/2006/relationships/oleObject" Target="../embeddings/oleObject16.bin"/><Relationship Id="rId7" Type="http://schemas.openxmlformats.org/officeDocument/2006/relationships/image" Target="../media/image25.jpeg"/><Relationship Id="rId12" Type="http://schemas.openxmlformats.org/officeDocument/2006/relationships/image" Target="../media/image29.wmf"/><Relationship Id="rId17" Type="http://schemas.openxmlformats.org/officeDocument/2006/relationships/oleObject" Target="../embeddings/oleObject14.bin"/><Relationship Id="rId2" Type="http://schemas.openxmlformats.org/officeDocument/2006/relationships/notesSlide" Target="../notesSlides/notesSlide12.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slideLayout" Target="../slideLayouts/slideLayout27.xml"/><Relationship Id="rId6" Type="http://schemas.openxmlformats.org/officeDocument/2006/relationships/image" Target="../media/image24.wmf"/><Relationship Id="rId11" Type="http://schemas.openxmlformats.org/officeDocument/2006/relationships/oleObject" Target="../embeddings/oleObject11.bin"/><Relationship Id="rId5" Type="http://schemas.openxmlformats.org/officeDocument/2006/relationships/oleObject" Target="../embeddings/oleObject10.bin"/><Relationship Id="rId15" Type="http://schemas.openxmlformats.org/officeDocument/2006/relationships/oleObject" Target="../embeddings/oleObject13.bin"/><Relationship Id="rId10" Type="http://schemas.openxmlformats.org/officeDocument/2006/relationships/image" Target="../media/image28.jpeg"/><Relationship Id="rId19" Type="http://schemas.openxmlformats.org/officeDocument/2006/relationships/oleObject" Target="../embeddings/oleObject15.bin"/><Relationship Id="rId4" Type="http://schemas.openxmlformats.org/officeDocument/2006/relationships/image" Target="../media/image5.png"/><Relationship Id="rId9" Type="http://schemas.openxmlformats.org/officeDocument/2006/relationships/image" Target="../media/image27.jpeg"/><Relationship Id="rId14" Type="http://schemas.openxmlformats.org/officeDocument/2006/relationships/image" Target="../media/image30.wmf"/><Relationship Id="rId22" Type="http://schemas.openxmlformats.org/officeDocument/2006/relationships/image" Target="../media/image34.wmf"/></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oleObject" Target="../embeddings/oleObject18.bin"/><Relationship Id="rId12" Type="http://schemas.openxmlformats.org/officeDocument/2006/relationships/image" Target="../media/image38.wmf"/><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5.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7.wmf"/><Relationship Id="rId4" Type="http://schemas.openxmlformats.org/officeDocument/2006/relationships/image" Target="../media/image5.png"/><Relationship Id="rId9" Type="http://schemas.openxmlformats.org/officeDocument/2006/relationships/oleObject" Target="../embeddings/oleObject19.bin"/><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png"/><Relationship Id="rId7" Type="http://schemas.openxmlformats.org/officeDocument/2006/relationships/oleObject" Target="../embeddings/oleObject22.bin"/><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41.wmf"/><Relationship Id="rId5" Type="http://schemas.openxmlformats.org/officeDocument/2006/relationships/oleObject" Target="../embeddings/oleObject21.bin"/><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wmf"/><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oleObject" Target="../embeddings/oleObject23.bin"/><Relationship Id="rId5" Type="http://schemas.openxmlformats.org/officeDocument/2006/relationships/image" Target="../media/image4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png"/><Relationship Id="rId7" Type="http://schemas.openxmlformats.org/officeDocument/2006/relationships/oleObject" Target="../embeddings/oleObject24.bin"/><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8.wmf"/><Relationship Id="rId4" Type="http://schemas.openxmlformats.org/officeDocument/2006/relationships/image" Target="../media/image5.png"/><Relationship Id="rId9"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wmf"/><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oleObject" Target="../embeddings/oleObject26.bin"/><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58.wmf"/><Relationship Id="rId10" Type="http://schemas.openxmlformats.org/officeDocument/2006/relationships/image" Target="../media/image55.png"/><Relationship Id="rId4" Type="http://schemas.openxmlformats.org/officeDocument/2006/relationships/image" Target="../media/image5.png"/><Relationship Id="rId9" Type="http://schemas.openxmlformats.org/officeDocument/2006/relationships/image" Target="../media/image54.png"/><Relationship Id="rId1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3.wmf"/><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9.png"/><Relationship Id="rId11" Type="http://schemas.openxmlformats.org/officeDocument/2006/relationships/image" Target="../media/image12.wmf"/><Relationship Id="rId5" Type="http://schemas.openxmlformats.org/officeDocument/2006/relationships/image" Target="../media/image8.png"/><Relationship Id="rId15" Type="http://schemas.openxmlformats.org/officeDocument/2006/relationships/image" Target="../media/image14.wmf"/><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1.wmf"/><Relationship Id="rId1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4.png"/><Relationship Id="rId7"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5.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4"/>
          <p:cNvPicPr>
            <a:picLocks noChangeAspect="1"/>
          </p:cNvPicPr>
          <p:nvPr/>
        </p:nvPicPr>
        <p:blipFill>
          <a:blip r:embed="rId3"/>
          <a:stretch>
            <a:fillRect/>
          </a:stretch>
        </p:blipFill>
        <p:spPr>
          <a:xfrm>
            <a:off x="0" y="1292225"/>
            <a:ext cx="9144000" cy="1948815"/>
          </a:xfrm>
          <a:prstGeom prst="rect">
            <a:avLst/>
          </a:prstGeom>
        </p:spPr>
      </p:pic>
      <p:sp>
        <p:nvSpPr>
          <p:cNvPr id="6" name="文本框 5"/>
          <p:cNvSpPr txBox="1"/>
          <p:nvPr/>
        </p:nvSpPr>
        <p:spPr>
          <a:xfrm>
            <a:off x="619200" y="1974244"/>
            <a:ext cx="8782165" cy="584775"/>
          </a:xfrm>
          <a:prstGeom prst="rect">
            <a:avLst/>
          </a:prstGeom>
          <a:noFill/>
        </p:spPr>
        <p:txBody>
          <a:bodyPr wrap="square" rtlCol="0">
            <a:spAutoFit/>
          </a:bodyPr>
          <a:lstStyle/>
          <a:p>
            <a:pPr algn="l"/>
            <a:r>
              <a:rPr lang="zh-CN" altLang="en-US" sz="3200" b="1" dirty="0">
                <a:solidFill>
                  <a:schemeClr val="bg1"/>
                </a:solidFill>
                <a:latin typeface="思源黑体 Regular" panose="020B0500000000000000" charset="-122"/>
                <a:ea typeface="思源黑体 Regular" panose="020B0500000000000000" charset="-122"/>
                <a:cs typeface="思源黑体 Regular" panose="020B0500000000000000" charset="-122"/>
              </a:rPr>
              <a:t>大尺寸</a:t>
            </a:r>
            <a:r>
              <a:rPr lang="en-US" altLang="zh-CN" sz="3200" b="1" dirty="0" err="1">
                <a:solidFill>
                  <a:schemeClr val="bg1"/>
                </a:solidFill>
                <a:latin typeface="思源黑体 Regular" panose="020B0500000000000000" charset="-122"/>
                <a:ea typeface="思源黑体 Regular" panose="020B0500000000000000" charset="-122"/>
                <a:cs typeface="思源黑体 Regular" panose="020B0500000000000000" charset="-122"/>
              </a:rPr>
              <a:t>NaI</a:t>
            </a:r>
            <a:r>
              <a:rPr lang="en-US" altLang="zh-CN" sz="3200" b="1" dirty="0">
                <a:solidFill>
                  <a:schemeClr val="bg1"/>
                </a:solidFill>
                <a:latin typeface="思源黑体 Regular" panose="020B0500000000000000" charset="-122"/>
                <a:ea typeface="思源黑体 Regular" panose="020B0500000000000000" charset="-122"/>
                <a:cs typeface="思源黑体 Regular" panose="020B0500000000000000" charset="-122"/>
              </a:rPr>
              <a:t>(Tl)</a:t>
            </a:r>
            <a:r>
              <a:rPr lang="zh-CN" altLang="en-US" sz="3200" b="1" dirty="0">
                <a:solidFill>
                  <a:schemeClr val="bg1"/>
                </a:solidFill>
                <a:latin typeface="思源黑体 Regular" panose="020B0500000000000000" charset="-122"/>
                <a:ea typeface="思源黑体 Regular" panose="020B0500000000000000" charset="-122"/>
                <a:cs typeface="思源黑体 Regular" panose="020B0500000000000000" charset="-122"/>
              </a:rPr>
              <a:t>探测器高计数率脉冲模型研究</a:t>
            </a:r>
          </a:p>
        </p:txBody>
      </p:sp>
      <p:sp>
        <p:nvSpPr>
          <p:cNvPr id="8" name="文本框 7"/>
          <p:cNvSpPr txBox="1"/>
          <p:nvPr/>
        </p:nvSpPr>
        <p:spPr>
          <a:xfrm>
            <a:off x="4676140" y="3345815"/>
            <a:ext cx="3262432" cy="830997"/>
          </a:xfrm>
          <a:prstGeom prst="rect">
            <a:avLst/>
          </a:prstGeom>
          <a:noFill/>
        </p:spPr>
        <p:txBody>
          <a:bodyPr wrap="none" rtlCol="0">
            <a:spAutoFit/>
          </a:bodyPr>
          <a:lstStyle/>
          <a:p>
            <a:pPr algn="l"/>
            <a:r>
              <a:rPr lang="zh-CN" altLang="en-US" sz="1600" dirty="0">
                <a:solidFill>
                  <a:schemeClr val="bg1">
                    <a:lumMod val="50000"/>
                  </a:schemeClr>
                </a:solidFill>
              </a:rPr>
              <a:t>汇  报  人：唐梦娇</a:t>
            </a:r>
            <a:endParaRPr lang="en-US" altLang="zh-CN" sz="1600" dirty="0">
              <a:solidFill>
                <a:schemeClr val="bg1">
                  <a:lumMod val="50000"/>
                </a:schemeClr>
              </a:solidFill>
            </a:endParaRPr>
          </a:p>
          <a:p>
            <a:r>
              <a:rPr lang="zh-CN" altLang="en-US" sz="1600" dirty="0">
                <a:solidFill>
                  <a:schemeClr val="bg1">
                    <a:lumMod val="50000"/>
                  </a:schemeClr>
                </a:solidFill>
              </a:rPr>
              <a:t>指导老师：何高魁 研究员</a:t>
            </a:r>
            <a:endParaRPr lang="en-US" altLang="zh-CN" sz="1600" dirty="0">
              <a:solidFill>
                <a:schemeClr val="bg1">
                  <a:lumMod val="50000"/>
                </a:schemeClr>
              </a:solidFill>
              <a:ea typeface="思源黑體 Medium" panose="020B0600000000000000" charset="-120"/>
            </a:endParaRPr>
          </a:p>
          <a:p>
            <a:r>
              <a:rPr lang="zh-CN" altLang="en-US" sz="1600" dirty="0">
                <a:solidFill>
                  <a:schemeClr val="bg1">
                    <a:lumMod val="50000"/>
                  </a:schemeClr>
                </a:solidFill>
              </a:rPr>
              <a:t>单        位：中国原子能科学研究院</a:t>
            </a:r>
            <a:endParaRPr lang="en-US" altLang="zh-CN" sz="1600" dirty="0">
              <a:solidFill>
                <a:schemeClr val="bg1">
                  <a:lumMod val="50000"/>
                </a:schemeClr>
              </a:solidFill>
              <a:ea typeface="思源黑體 Medium" panose="020B0600000000000000" charset="-120"/>
            </a:endParaRPr>
          </a:p>
        </p:txBody>
      </p:sp>
      <p:sp>
        <p:nvSpPr>
          <p:cNvPr id="3" name="文本框 2"/>
          <p:cNvSpPr txBox="1"/>
          <p:nvPr/>
        </p:nvSpPr>
        <p:spPr>
          <a:xfrm>
            <a:off x="7103745" y="3361055"/>
            <a:ext cx="1640193" cy="307777"/>
          </a:xfrm>
          <a:prstGeom prst="rect">
            <a:avLst/>
          </a:prstGeom>
          <a:noFill/>
        </p:spPr>
        <p:txBody>
          <a:bodyPr wrap="none" rtlCol="0">
            <a:spAutoFit/>
          </a:bodyPr>
          <a:lstStyle/>
          <a:p>
            <a:pPr algn="l"/>
            <a:r>
              <a:rPr lang="zh-CN" altLang="en-US" sz="1400" dirty="0">
                <a:solidFill>
                  <a:schemeClr val="bg1">
                    <a:lumMod val="50000"/>
                  </a:schemeClr>
                </a:solidFill>
                <a:latin typeface="思源黑體 Medium" panose="020B0600000000000000" charset="-120"/>
                <a:ea typeface="思源黑體 Medium" panose="020B0600000000000000" charset="-120"/>
              </a:rPr>
              <a:t>时间：</a:t>
            </a:r>
            <a:r>
              <a:rPr lang="en-US" altLang="zh-CN" sz="1400" dirty="0">
                <a:solidFill>
                  <a:schemeClr val="bg1">
                    <a:lumMod val="50000"/>
                  </a:schemeClr>
                </a:solidFill>
                <a:latin typeface="思源黑體 Medium" panose="020B0600000000000000" charset="-120"/>
                <a:ea typeface="思源黑體 Medium" panose="020B0600000000000000" charset="-120"/>
              </a:rPr>
              <a:t>2023</a:t>
            </a:r>
            <a:r>
              <a:rPr lang="zh-CN" altLang="en-US" sz="1400" dirty="0">
                <a:solidFill>
                  <a:schemeClr val="bg1">
                    <a:lumMod val="50000"/>
                  </a:schemeClr>
                </a:solidFill>
                <a:latin typeface="思源黑體 Medium" panose="020B0600000000000000" charset="-120"/>
                <a:ea typeface="思源黑體 Medium" panose="020B0600000000000000" charset="-120"/>
              </a:rPr>
              <a:t>.</a:t>
            </a:r>
            <a:r>
              <a:rPr lang="en-US" altLang="zh-CN" sz="1400" dirty="0">
                <a:solidFill>
                  <a:schemeClr val="bg1">
                    <a:lumMod val="50000"/>
                  </a:schemeClr>
                </a:solidFill>
                <a:latin typeface="思源黑體 Medium" panose="020B0600000000000000" charset="-120"/>
                <a:ea typeface="思源黑體 Medium" panose="020B0600000000000000" charset="-120"/>
              </a:rPr>
              <a:t>10</a:t>
            </a:r>
            <a:r>
              <a:rPr lang="zh-CN" altLang="en-US" sz="1400" dirty="0">
                <a:solidFill>
                  <a:schemeClr val="bg1">
                    <a:lumMod val="50000"/>
                  </a:schemeClr>
                </a:solidFill>
                <a:latin typeface="思源黑體 Medium" panose="020B0600000000000000" charset="-120"/>
                <a:ea typeface="思源黑體 Medium" panose="020B0600000000000000" charset="-120"/>
              </a:rPr>
              <a:t>.</a:t>
            </a:r>
            <a:r>
              <a:rPr lang="en-US" altLang="zh-CN" sz="1400" dirty="0">
                <a:solidFill>
                  <a:schemeClr val="bg1">
                    <a:lumMod val="50000"/>
                  </a:schemeClr>
                </a:solidFill>
                <a:latin typeface="思源黑體 Medium" panose="020B0600000000000000" charset="-120"/>
                <a:ea typeface="思源黑體 Medium" panose="020B0600000000000000" charset="-120"/>
              </a:rPr>
              <a:t>22</a:t>
            </a:r>
            <a:endParaRPr lang="zh-CN" altLang="en-US" sz="1400" dirty="0">
              <a:solidFill>
                <a:schemeClr val="bg1">
                  <a:lumMod val="50000"/>
                </a:schemeClr>
              </a:solidFill>
              <a:latin typeface="思源黑體 Medium" panose="020B0600000000000000" charset="-120"/>
              <a:ea typeface="思源黑體 Medium" panose="020B0600000000000000" charset="-120"/>
            </a:endParaRPr>
          </a:p>
        </p:txBody>
      </p:sp>
      <p:pic>
        <p:nvPicPr>
          <p:cNvPr id="9" name="Picture 3" descr="C:\Users\h\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5300859" y="259976"/>
            <a:ext cx="3605772" cy="968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descr="8">
            <a:extLst>
              <a:ext uri="{FF2B5EF4-FFF2-40B4-BE49-F238E27FC236}">
                <a16:creationId xmlns:a16="http://schemas.microsoft.com/office/drawing/2014/main" id="{697FAA67-7E6E-2E90-3FAA-AE489FCD9D5A}"/>
              </a:ext>
            </a:extLst>
          </p:cNvPr>
          <p:cNvPicPr>
            <a:picLocks noChangeAspect="1"/>
          </p:cNvPicPr>
          <p:nvPr/>
        </p:nvPicPr>
        <p:blipFill>
          <a:blip r:embed="rId2"/>
          <a:stretch>
            <a:fillRect/>
          </a:stretch>
        </p:blipFill>
        <p:spPr>
          <a:xfrm>
            <a:off x="-2540" y="-1270"/>
            <a:ext cx="9146540" cy="5136515"/>
          </a:xfrm>
          <a:prstGeom prst="rect">
            <a:avLst/>
          </a:prstGeom>
        </p:spPr>
      </p:pic>
      <p:sp>
        <p:nvSpPr>
          <p:cNvPr id="5" name="文本框 4">
            <a:extLst>
              <a:ext uri="{FF2B5EF4-FFF2-40B4-BE49-F238E27FC236}">
                <a16:creationId xmlns:a16="http://schemas.microsoft.com/office/drawing/2014/main" id="{B98AEEE0-286C-6360-10DF-9C7FC01318A8}"/>
              </a:ext>
            </a:extLst>
          </p:cNvPr>
          <p:cNvSpPr txBox="1"/>
          <p:nvPr/>
        </p:nvSpPr>
        <p:spPr>
          <a:xfrm>
            <a:off x="567690" y="688340"/>
            <a:ext cx="2262158" cy="369332"/>
          </a:xfrm>
          <a:prstGeom prst="rect">
            <a:avLst/>
          </a:prstGeom>
          <a:noFill/>
        </p:spPr>
        <p:txBody>
          <a:bodyPr wrap="none" rtlCol="0">
            <a:spAutoFit/>
          </a:bodyPr>
          <a:lstStyle/>
          <a:p>
            <a:pPr algn="l"/>
            <a:r>
              <a:rPr lang="zh-CN" altLang="en-US" sz="1800" dirty="0">
                <a:solidFill>
                  <a:schemeClr val="tx1"/>
                </a:solidFill>
                <a:latin typeface="思源黑体 CN Regular" panose="020B0500000000000000" charset="-122"/>
                <a:ea typeface="思源黑体 CN Regular" panose="020B0500000000000000" charset="-122"/>
                <a:cs typeface="思源黑体 CN Bold" panose="020B0800000000000000" charset="-122"/>
              </a:rPr>
              <a:t>核脉冲信号物理过程</a:t>
            </a:r>
          </a:p>
        </p:txBody>
      </p:sp>
      <p:pic>
        <p:nvPicPr>
          <p:cNvPr id="6" name="Picture 3" descr="C:\Users\h\Desktop\logo.png">
            <a:extLst>
              <a:ext uri="{FF2B5EF4-FFF2-40B4-BE49-F238E27FC236}">
                <a16:creationId xmlns:a16="http://schemas.microsoft.com/office/drawing/2014/main" id="{5CD3AF3B-E989-79C0-0E9B-F7BAF7B053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组合 14">
            <a:extLst>
              <a:ext uri="{FF2B5EF4-FFF2-40B4-BE49-F238E27FC236}">
                <a16:creationId xmlns:a16="http://schemas.microsoft.com/office/drawing/2014/main" id="{63EB741E-38C5-34EB-FEE2-8D875205FA05}"/>
              </a:ext>
            </a:extLst>
          </p:cNvPr>
          <p:cNvGrpSpPr/>
          <p:nvPr/>
        </p:nvGrpSpPr>
        <p:grpSpPr>
          <a:xfrm>
            <a:off x="863571" y="1244093"/>
            <a:ext cx="7132084" cy="1836772"/>
            <a:chOff x="269798" y="2038091"/>
            <a:chExt cx="11789608" cy="3237108"/>
          </a:xfrm>
        </p:grpSpPr>
        <p:grpSp>
          <p:nvGrpSpPr>
            <p:cNvPr id="16" name="组合 15">
              <a:extLst>
                <a:ext uri="{FF2B5EF4-FFF2-40B4-BE49-F238E27FC236}">
                  <a16:creationId xmlns:a16="http://schemas.microsoft.com/office/drawing/2014/main" id="{40F80ACB-3115-E20B-4B5E-9B46FFB137F3}"/>
                </a:ext>
              </a:extLst>
            </p:cNvPr>
            <p:cNvGrpSpPr/>
            <p:nvPr/>
          </p:nvGrpSpPr>
          <p:grpSpPr>
            <a:xfrm>
              <a:off x="269798" y="2076353"/>
              <a:ext cx="3312000" cy="2908444"/>
              <a:chOff x="269798" y="2076353"/>
              <a:chExt cx="3312000" cy="2908444"/>
            </a:xfrm>
          </p:grpSpPr>
          <p:sp>
            <p:nvSpPr>
              <p:cNvPr id="29" name="Freeform 5">
                <a:extLst>
                  <a:ext uri="{FF2B5EF4-FFF2-40B4-BE49-F238E27FC236}">
                    <a16:creationId xmlns:a16="http://schemas.microsoft.com/office/drawing/2014/main" id="{E8660E2A-E065-36FE-1AFB-AF44F1359CE3}"/>
                  </a:ext>
                </a:extLst>
              </p:cNvPr>
              <p:cNvSpPr>
                <a:spLocks/>
              </p:cNvSpPr>
              <p:nvPr/>
            </p:nvSpPr>
            <p:spPr bwMode="auto">
              <a:xfrm>
                <a:off x="286078" y="2212797"/>
                <a:ext cx="3276000" cy="277200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rgbClr val="27AC9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30" name="Freeform 6">
                <a:extLst>
                  <a:ext uri="{FF2B5EF4-FFF2-40B4-BE49-F238E27FC236}">
                    <a16:creationId xmlns:a16="http://schemas.microsoft.com/office/drawing/2014/main" id="{210C2856-2E05-B128-C78D-25F9D98AD0A1}"/>
                  </a:ext>
                </a:extLst>
              </p:cNvPr>
              <p:cNvSpPr>
                <a:spLocks/>
              </p:cNvSpPr>
              <p:nvPr/>
            </p:nvSpPr>
            <p:spPr bwMode="auto">
              <a:xfrm>
                <a:off x="269798" y="2076353"/>
                <a:ext cx="3312000" cy="2700000"/>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rgbClr val="27A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31" name="Subtitle 2">
                <a:extLst>
                  <a:ext uri="{FF2B5EF4-FFF2-40B4-BE49-F238E27FC236}">
                    <a16:creationId xmlns:a16="http://schemas.microsoft.com/office/drawing/2014/main" id="{57BBB2E2-70FA-A7B5-59FE-B1D5FD418C7C}"/>
                  </a:ext>
                </a:extLst>
              </p:cNvPr>
              <p:cNvSpPr txBox="1">
                <a:spLocks/>
              </p:cNvSpPr>
              <p:nvPr/>
            </p:nvSpPr>
            <p:spPr>
              <a:xfrm>
                <a:off x="1079589" y="2550892"/>
                <a:ext cx="1873751" cy="188160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zh-CN" altLang="en-US" sz="1800" dirty="0">
                    <a:solidFill>
                      <a:schemeClr val="bg1"/>
                    </a:solidFill>
                    <a:latin typeface="宋体" panose="02010600030101010101" pitchFamily="2" charset="-122"/>
                    <a:ea typeface="宋体" panose="02010600030101010101" pitchFamily="2" charset="-122"/>
                    <a:cs typeface="Times New Roman" panose="02020603050405020304" pitchFamily="18" charset="0"/>
                  </a:rPr>
                  <a:t>射线粒子激发闪烁体</a:t>
                </a:r>
              </a:p>
            </p:txBody>
          </p:sp>
        </p:grpSp>
        <p:grpSp>
          <p:nvGrpSpPr>
            <p:cNvPr id="17" name="组合 16">
              <a:extLst>
                <a:ext uri="{FF2B5EF4-FFF2-40B4-BE49-F238E27FC236}">
                  <a16:creationId xmlns:a16="http://schemas.microsoft.com/office/drawing/2014/main" id="{3F002213-5547-2F42-8D08-E9B6F913696C}"/>
                </a:ext>
              </a:extLst>
            </p:cNvPr>
            <p:cNvGrpSpPr/>
            <p:nvPr/>
          </p:nvGrpSpPr>
          <p:grpSpPr>
            <a:xfrm>
              <a:off x="3095970" y="2074409"/>
              <a:ext cx="3312000" cy="2934472"/>
              <a:chOff x="3095970" y="2076353"/>
              <a:chExt cx="3312000" cy="2934472"/>
            </a:xfrm>
          </p:grpSpPr>
          <p:sp>
            <p:nvSpPr>
              <p:cNvPr id="26" name="Freeform 8">
                <a:extLst>
                  <a:ext uri="{FF2B5EF4-FFF2-40B4-BE49-F238E27FC236}">
                    <a16:creationId xmlns:a16="http://schemas.microsoft.com/office/drawing/2014/main" id="{1D2E3398-D06B-5B44-3AC1-2075BAAF3A39}"/>
                  </a:ext>
                </a:extLst>
              </p:cNvPr>
              <p:cNvSpPr>
                <a:spLocks/>
              </p:cNvSpPr>
              <p:nvPr/>
            </p:nvSpPr>
            <p:spPr bwMode="auto">
              <a:xfrm>
                <a:off x="3114853" y="2238825"/>
                <a:ext cx="3276000" cy="277200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5 w 610"/>
                  <a:gd name="T21" fmla="*/ 228 h 488"/>
                  <a:gd name="T22" fmla="*/ 155 w 610"/>
                  <a:gd name="T23" fmla="*/ 272 h 488"/>
                  <a:gd name="T24" fmla="*/ 21 w 610"/>
                  <a:gd name="T25" fmla="*/ 431 h 488"/>
                  <a:gd name="T26" fmla="*/ 0 w 610"/>
                  <a:gd name="T27" fmla="*/ 431 h 488"/>
                  <a:gd name="T28" fmla="*/ 0 w 610"/>
                  <a:gd name="T29" fmla="*/ 465 h 488"/>
                  <a:gd name="T30" fmla="*/ 0 w 610"/>
                  <a:gd name="T31" fmla="*/ 465 h 488"/>
                  <a:gd name="T32" fmla="*/ 2 w 610"/>
                  <a:gd name="T33" fmla="*/ 475 h 488"/>
                  <a:gd name="T34" fmla="*/ 22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5" y="228"/>
                      <a:pt x="155" y="228"/>
                      <a:pt x="155" y="228"/>
                    </a:cubicBezTo>
                    <a:cubicBezTo>
                      <a:pt x="166" y="241"/>
                      <a:pt x="166" y="259"/>
                      <a:pt x="155" y="272"/>
                    </a:cubicBezTo>
                    <a:cubicBezTo>
                      <a:pt x="21" y="431"/>
                      <a:pt x="21" y="431"/>
                      <a:pt x="21" y="431"/>
                    </a:cubicBezTo>
                    <a:cubicBezTo>
                      <a:pt x="0" y="431"/>
                      <a:pt x="0" y="431"/>
                      <a:pt x="0" y="431"/>
                    </a:cubicBezTo>
                    <a:cubicBezTo>
                      <a:pt x="0" y="465"/>
                      <a:pt x="0" y="465"/>
                      <a:pt x="0" y="465"/>
                    </a:cubicBezTo>
                    <a:cubicBezTo>
                      <a:pt x="0" y="465"/>
                      <a:pt x="0" y="465"/>
                      <a:pt x="0" y="465"/>
                    </a:cubicBezTo>
                    <a:cubicBezTo>
                      <a:pt x="0" y="469"/>
                      <a:pt x="0" y="472"/>
                      <a:pt x="2" y="475"/>
                    </a:cubicBezTo>
                    <a:cubicBezTo>
                      <a:pt x="6" y="483"/>
                      <a:pt x="14" y="488"/>
                      <a:pt x="22"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rgbClr val="1BB1EC">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7" name="Freeform 9">
                <a:extLst>
                  <a:ext uri="{FF2B5EF4-FFF2-40B4-BE49-F238E27FC236}">
                    <a16:creationId xmlns:a16="http://schemas.microsoft.com/office/drawing/2014/main" id="{1016159E-1B29-414A-B3B5-195E1D537034}"/>
                  </a:ext>
                </a:extLst>
              </p:cNvPr>
              <p:cNvSpPr>
                <a:spLocks/>
              </p:cNvSpPr>
              <p:nvPr/>
            </p:nvSpPr>
            <p:spPr bwMode="auto">
              <a:xfrm>
                <a:off x="3095970" y="2076353"/>
                <a:ext cx="3312000" cy="2700000"/>
              </a:xfrm>
              <a:custGeom>
                <a:avLst/>
                <a:gdLst>
                  <a:gd name="T0" fmla="*/ 604 w 614"/>
                  <a:gd name="T1" fmla="*/ 216 h 476"/>
                  <a:gd name="T2" fmla="*/ 604 w 614"/>
                  <a:gd name="T3" fmla="*/ 260 h 476"/>
                  <a:gd name="T4" fmla="*/ 443 w 614"/>
                  <a:gd name="T5" fmla="*/ 452 h 476"/>
                  <a:gd name="T6" fmla="*/ 391 w 614"/>
                  <a:gd name="T7" fmla="*/ 476 h 476"/>
                  <a:gd name="T8" fmla="*/ 24 w 614"/>
                  <a:gd name="T9" fmla="*/ 476 h 476"/>
                  <a:gd name="T10" fmla="*/ 4 w 614"/>
                  <a:gd name="T11" fmla="*/ 463 h 476"/>
                  <a:gd name="T12" fmla="*/ 7 w 614"/>
                  <a:gd name="T13" fmla="*/ 439 h 476"/>
                  <a:gd name="T14" fmla="*/ 157 w 614"/>
                  <a:gd name="T15" fmla="*/ 260 h 476"/>
                  <a:gd name="T16" fmla="*/ 157 w 614"/>
                  <a:gd name="T17" fmla="*/ 216 h 476"/>
                  <a:gd name="T18" fmla="*/ 7 w 614"/>
                  <a:gd name="T19" fmla="*/ 37 h 476"/>
                  <a:gd name="T20" fmla="*/ 4 w 614"/>
                  <a:gd name="T21" fmla="*/ 13 h 476"/>
                  <a:gd name="T22" fmla="*/ 24 w 614"/>
                  <a:gd name="T23" fmla="*/ 0 h 476"/>
                  <a:gd name="T24" fmla="*/ 391 w 614"/>
                  <a:gd name="T25" fmla="*/ 0 h 476"/>
                  <a:gd name="T26" fmla="*/ 443 w 614"/>
                  <a:gd name="T27" fmla="*/ 24 h 476"/>
                  <a:gd name="T28" fmla="*/ 604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4" y="216"/>
                    </a:moveTo>
                    <a:cubicBezTo>
                      <a:pt x="614" y="229"/>
                      <a:pt x="614" y="247"/>
                      <a:pt x="604" y="260"/>
                    </a:cubicBezTo>
                    <a:cubicBezTo>
                      <a:pt x="443" y="452"/>
                      <a:pt x="443" y="452"/>
                      <a:pt x="443" y="452"/>
                    </a:cubicBezTo>
                    <a:cubicBezTo>
                      <a:pt x="430" y="467"/>
                      <a:pt x="411" y="476"/>
                      <a:pt x="391" y="476"/>
                    </a:cubicBezTo>
                    <a:cubicBezTo>
                      <a:pt x="24" y="476"/>
                      <a:pt x="24" y="476"/>
                      <a:pt x="24" y="476"/>
                    </a:cubicBezTo>
                    <a:cubicBezTo>
                      <a:pt x="16" y="476"/>
                      <a:pt x="8" y="471"/>
                      <a:pt x="4" y="463"/>
                    </a:cubicBezTo>
                    <a:cubicBezTo>
                      <a:pt x="0" y="455"/>
                      <a:pt x="1" y="445"/>
                      <a:pt x="7" y="439"/>
                    </a:cubicBezTo>
                    <a:cubicBezTo>
                      <a:pt x="157" y="260"/>
                      <a:pt x="157" y="260"/>
                      <a:pt x="157" y="260"/>
                    </a:cubicBezTo>
                    <a:cubicBezTo>
                      <a:pt x="168" y="247"/>
                      <a:pt x="168" y="229"/>
                      <a:pt x="157" y="216"/>
                    </a:cubicBezTo>
                    <a:cubicBezTo>
                      <a:pt x="7" y="37"/>
                      <a:pt x="7" y="37"/>
                      <a:pt x="7" y="37"/>
                    </a:cubicBezTo>
                    <a:cubicBezTo>
                      <a:pt x="1" y="30"/>
                      <a:pt x="0" y="21"/>
                      <a:pt x="4" y="13"/>
                    </a:cubicBezTo>
                    <a:cubicBezTo>
                      <a:pt x="8" y="5"/>
                      <a:pt x="16" y="0"/>
                      <a:pt x="24" y="0"/>
                    </a:cubicBezTo>
                    <a:cubicBezTo>
                      <a:pt x="391" y="0"/>
                      <a:pt x="391" y="0"/>
                      <a:pt x="391" y="0"/>
                    </a:cubicBezTo>
                    <a:cubicBezTo>
                      <a:pt x="411" y="0"/>
                      <a:pt x="430" y="9"/>
                      <a:pt x="443" y="24"/>
                    </a:cubicBezTo>
                    <a:lnTo>
                      <a:pt x="604" y="216"/>
                    </a:lnTo>
                    <a:close/>
                  </a:path>
                </a:pathLst>
              </a:custGeom>
              <a:solidFill>
                <a:srgbClr val="1BB1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8" name="Subtitle 2">
                <a:extLst>
                  <a:ext uri="{FF2B5EF4-FFF2-40B4-BE49-F238E27FC236}">
                    <a16:creationId xmlns:a16="http://schemas.microsoft.com/office/drawing/2014/main" id="{B087991B-6019-6A98-36AB-433F6AE253D7}"/>
                  </a:ext>
                </a:extLst>
              </p:cNvPr>
              <p:cNvSpPr txBox="1">
                <a:spLocks/>
              </p:cNvSpPr>
              <p:nvPr/>
            </p:nvSpPr>
            <p:spPr>
              <a:xfrm>
                <a:off x="3902380" y="2554215"/>
                <a:ext cx="1969889" cy="245661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zh-CN" altLang="en-US" sz="1800" dirty="0">
                    <a:solidFill>
                      <a:schemeClr val="bg1"/>
                    </a:solidFill>
                    <a:latin typeface="宋体" panose="02010600030101010101" pitchFamily="2" charset="-122"/>
                    <a:ea typeface="宋体" panose="02010600030101010101" pitchFamily="2" charset="-122"/>
                    <a:cs typeface="Times New Roman" panose="02020603050405020304" pitchFamily="18" charset="0"/>
                  </a:rPr>
                  <a:t>闪烁体退激后发光</a:t>
                </a:r>
              </a:p>
              <a:p>
                <a:pPr>
                  <a:lnSpc>
                    <a:spcPct val="100000"/>
                  </a:lnSpc>
                </a:pPr>
                <a:endParaRPr lang="en-US" sz="1800" dirty="0">
                  <a:solidFill>
                    <a:schemeClr val="bg1"/>
                  </a:solidFill>
                  <a:latin typeface="Times New Roman" panose="02020603050405020304" pitchFamily="18" charset="0"/>
                  <a:ea typeface="Lato Light" panose="020F0502020204030203" pitchFamily="34" charset="0"/>
                  <a:cs typeface="Times New Roman" panose="02020603050405020304" pitchFamily="18" charset="0"/>
                </a:endParaRPr>
              </a:p>
            </p:txBody>
          </p:sp>
        </p:grpSp>
        <p:grpSp>
          <p:nvGrpSpPr>
            <p:cNvPr id="18" name="组合 17">
              <a:extLst>
                <a:ext uri="{FF2B5EF4-FFF2-40B4-BE49-F238E27FC236}">
                  <a16:creationId xmlns:a16="http://schemas.microsoft.com/office/drawing/2014/main" id="{672AAFDD-79E8-289F-B6AC-6E5A1217C359}"/>
                </a:ext>
              </a:extLst>
            </p:cNvPr>
            <p:cNvGrpSpPr/>
            <p:nvPr/>
          </p:nvGrpSpPr>
          <p:grpSpPr>
            <a:xfrm>
              <a:off x="5919301" y="2057336"/>
              <a:ext cx="3312000" cy="3217863"/>
              <a:chOff x="5947304" y="2038580"/>
              <a:chExt cx="3312000" cy="3217863"/>
            </a:xfrm>
          </p:grpSpPr>
          <p:sp>
            <p:nvSpPr>
              <p:cNvPr id="23" name="Freeform 9">
                <a:extLst>
                  <a:ext uri="{FF2B5EF4-FFF2-40B4-BE49-F238E27FC236}">
                    <a16:creationId xmlns:a16="http://schemas.microsoft.com/office/drawing/2014/main" id="{185C055C-52CE-045E-673D-704EC480F666}"/>
                  </a:ext>
                </a:extLst>
              </p:cNvPr>
              <p:cNvSpPr>
                <a:spLocks/>
              </p:cNvSpPr>
              <p:nvPr/>
            </p:nvSpPr>
            <p:spPr bwMode="auto">
              <a:xfrm>
                <a:off x="5957234" y="2194041"/>
                <a:ext cx="3276000" cy="277200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6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6"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8" y="265"/>
                      <a:pt x="610" y="258"/>
                      <a:pt x="610" y="250"/>
                    </a:cubicBezTo>
                    <a:cubicBezTo>
                      <a:pt x="610" y="250"/>
                      <a:pt x="610" y="250"/>
                      <a:pt x="610" y="250"/>
                    </a:cubicBezTo>
                    <a:lnTo>
                      <a:pt x="610" y="216"/>
                    </a:lnTo>
                    <a:close/>
                  </a:path>
                </a:pathLst>
              </a:custGeom>
              <a:solidFill>
                <a:srgbClr val="0A67D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4" name="Freeform 10">
                <a:extLst>
                  <a:ext uri="{FF2B5EF4-FFF2-40B4-BE49-F238E27FC236}">
                    <a16:creationId xmlns:a16="http://schemas.microsoft.com/office/drawing/2014/main" id="{DE103F4D-8698-51DF-D74E-AAC7F9E3048C}"/>
                  </a:ext>
                </a:extLst>
              </p:cNvPr>
              <p:cNvSpPr>
                <a:spLocks/>
              </p:cNvSpPr>
              <p:nvPr/>
            </p:nvSpPr>
            <p:spPr bwMode="auto">
              <a:xfrm>
                <a:off x="5947304" y="2038580"/>
                <a:ext cx="3312000" cy="2700000"/>
              </a:xfrm>
              <a:custGeom>
                <a:avLst/>
                <a:gdLst>
                  <a:gd name="T0" fmla="*/ 603 w 614"/>
                  <a:gd name="T1" fmla="*/ 216 h 476"/>
                  <a:gd name="T2" fmla="*/ 603 w 614"/>
                  <a:gd name="T3" fmla="*/ 260 h 476"/>
                  <a:gd name="T4" fmla="*/ 442 w 614"/>
                  <a:gd name="T5" fmla="*/ 452 h 476"/>
                  <a:gd name="T6" fmla="*/ 390 w 614"/>
                  <a:gd name="T7" fmla="*/ 476 h 476"/>
                  <a:gd name="T8" fmla="*/ 24 w 614"/>
                  <a:gd name="T9" fmla="*/ 476 h 476"/>
                  <a:gd name="T10" fmla="*/ 3 w 614"/>
                  <a:gd name="T11" fmla="*/ 463 h 476"/>
                  <a:gd name="T12" fmla="*/ 7 w 614"/>
                  <a:gd name="T13" fmla="*/ 439 h 476"/>
                  <a:gd name="T14" fmla="*/ 157 w 614"/>
                  <a:gd name="T15" fmla="*/ 260 h 476"/>
                  <a:gd name="T16" fmla="*/ 157 w 614"/>
                  <a:gd name="T17" fmla="*/ 216 h 476"/>
                  <a:gd name="T18" fmla="*/ 7 w 614"/>
                  <a:gd name="T19" fmla="*/ 37 h 476"/>
                  <a:gd name="T20" fmla="*/ 3 w 614"/>
                  <a:gd name="T21" fmla="*/ 13 h 476"/>
                  <a:gd name="T22" fmla="*/ 24 w 614"/>
                  <a:gd name="T23" fmla="*/ 0 h 476"/>
                  <a:gd name="T24" fmla="*/ 390 w 614"/>
                  <a:gd name="T25" fmla="*/ 0 h 476"/>
                  <a:gd name="T26" fmla="*/ 442 w 614"/>
                  <a:gd name="T27" fmla="*/ 24 h 476"/>
                  <a:gd name="T28" fmla="*/ 603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3" y="216"/>
                    </a:moveTo>
                    <a:cubicBezTo>
                      <a:pt x="614" y="229"/>
                      <a:pt x="614" y="247"/>
                      <a:pt x="603" y="260"/>
                    </a:cubicBezTo>
                    <a:cubicBezTo>
                      <a:pt x="442" y="452"/>
                      <a:pt x="442" y="452"/>
                      <a:pt x="442" y="452"/>
                    </a:cubicBezTo>
                    <a:cubicBezTo>
                      <a:pt x="429" y="467"/>
                      <a:pt x="410" y="476"/>
                      <a:pt x="390" y="476"/>
                    </a:cubicBezTo>
                    <a:cubicBezTo>
                      <a:pt x="24" y="476"/>
                      <a:pt x="24" y="476"/>
                      <a:pt x="24" y="476"/>
                    </a:cubicBezTo>
                    <a:cubicBezTo>
                      <a:pt x="15" y="476"/>
                      <a:pt x="7" y="471"/>
                      <a:pt x="3" y="463"/>
                    </a:cubicBezTo>
                    <a:cubicBezTo>
                      <a:pt x="0" y="455"/>
                      <a:pt x="1" y="445"/>
                      <a:pt x="7" y="439"/>
                    </a:cubicBezTo>
                    <a:cubicBezTo>
                      <a:pt x="157" y="260"/>
                      <a:pt x="157" y="260"/>
                      <a:pt x="157" y="260"/>
                    </a:cubicBezTo>
                    <a:cubicBezTo>
                      <a:pt x="167" y="247"/>
                      <a:pt x="167" y="229"/>
                      <a:pt x="157" y="216"/>
                    </a:cubicBezTo>
                    <a:cubicBezTo>
                      <a:pt x="7" y="37"/>
                      <a:pt x="7" y="37"/>
                      <a:pt x="7" y="37"/>
                    </a:cubicBezTo>
                    <a:cubicBezTo>
                      <a:pt x="1" y="30"/>
                      <a:pt x="0" y="21"/>
                      <a:pt x="3" y="13"/>
                    </a:cubicBezTo>
                    <a:cubicBezTo>
                      <a:pt x="7" y="5"/>
                      <a:pt x="15" y="0"/>
                      <a:pt x="24" y="0"/>
                    </a:cubicBezTo>
                    <a:cubicBezTo>
                      <a:pt x="390" y="0"/>
                      <a:pt x="390" y="0"/>
                      <a:pt x="390" y="0"/>
                    </a:cubicBezTo>
                    <a:cubicBezTo>
                      <a:pt x="410" y="0"/>
                      <a:pt x="429" y="9"/>
                      <a:pt x="442" y="24"/>
                    </a:cubicBezTo>
                    <a:lnTo>
                      <a:pt x="603" y="216"/>
                    </a:lnTo>
                    <a:close/>
                  </a:path>
                </a:pathLst>
              </a:custGeom>
              <a:solidFill>
                <a:srgbClr val="0A6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5" name="Subtitle 2">
                <a:extLst>
                  <a:ext uri="{FF2B5EF4-FFF2-40B4-BE49-F238E27FC236}">
                    <a16:creationId xmlns:a16="http://schemas.microsoft.com/office/drawing/2014/main" id="{1BAACF37-2CA2-5E6E-78E8-8F69C909E32F}"/>
                  </a:ext>
                </a:extLst>
              </p:cNvPr>
              <p:cNvSpPr txBox="1">
                <a:spLocks/>
              </p:cNvSpPr>
              <p:nvPr/>
            </p:nvSpPr>
            <p:spPr>
              <a:xfrm>
                <a:off x="6550184" y="2330862"/>
                <a:ext cx="2455000" cy="292558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zh-CN" altLang="en-US" sz="1800" dirty="0">
                    <a:solidFill>
                      <a:schemeClr val="lt1"/>
                    </a:solidFill>
                    <a:latin typeface="宋体" panose="02010600030101010101" pitchFamily="2" charset="-122"/>
                    <a:ea typeface="宋体" panose="02010600030101010101" pitchFamily="2" charset="-122"/>
                    <a:cs typeface="+mn-cs"/>
                  </a:rPr>
                  <a:t>光电转换产生的光电子</a:t>
                </a:r>
                <a:r>
                  <a:rPr lang="en-US" altLang="zh-CN" sz="1800" dirty="0">
                    <a:solidFill>
                      <a:schemeClr val="lt1"/>
                    </a:solidFill>
                    <a:latin typeface="宋体" panose="02010600030101010101" pitchFamily="2" charset="-122"/>
                    <a:ea typeface="宋体" panose="02010600030101010101" pitchFamily="2" charset="-122"/>
                    <a:cs typeface="+mn-cs"/>
                  </a:rPr>
                  <a:t>PMT</a:t>
                </a:r>
                <a:r>
                  <a:rPr lang="zh-CN" altLang="en-US" sz="1800" dirty="0">
                    <a:solidFill>
                      <a:schemeClr val="lt1"/>
                    </a:solidFill>
                    <a:latin typeface="宋体" panose="02010600030101010101" pitchFamily="2" charset="-122"/>
                    <a:ea typeface="宋体" panose="02010600030101010101" pitchFamily="2" charset="-122"/>
                    <a:cs typeface="+mn-cs"/>
                  </a:rPr>
                  <a:t>上倍增</a:t>
                </a:r>
              </a:p>
              <a:p>
                <a:pPr>
                  <a:lnSpc>
                    <a:spcPct val="100000"/>
                  </a:lnSpc>
                </a:pPr>
                <a:endParaRPr lang="en-US" sz="1800" dirty="0">
                  <a:solidFill>
                    <a:srgbClr val="FFFFFF"/>
                  </a:solidFill>
                  <a:latin typeface="宋体" panose="02010600030101010101" pitchFamily="2" charset="-122"/>
                  <a:ea typeface="宋体" panose="02010600030101010101" pitchFamily="2" charset="-122"/>
                  <a:cs typeface="Times New Roman" panose="02020603050405020304" pitchFamily="18" charset="0"/>
                </a:endParaRPr>
              </a:p>
            </p:txBody>
          </p:sp>
        </p:grpSp>
        <p:grpSp>
          <p:nvGrpSpPr>
            <p:cNvPr id="19" name="组合 18">
              <a:extLst>
                <a:ext uri="{FF2B5EF4-FFF2-40B4-BE49-F238E27FC236}">
                  <a16:creationId xmlns:a16="http://schemas.microsoft.com/office/drawing/2014/main" id="{21A07C74-5EB8-DAE3-0800-D9C61DF3F8D5}"/>
                </a:ext>
              </a:extLst>
            </p:cNvPr>
            <p:cNvGrpSpPr/>
            <p:nvPr/>
          </p:nvGrpSpPr>
          <p:grpSpPr>
            <a:xfrm>
              <a:off x="8747406" y="2038091"/>
              <a:ext cx="3312000" cy="2934000"/>
              <a:chOff x="8764523" y="1996650"/>
              <a:chExt cx="3312000" cy="2930663"/>
            </a:xfrm>
          </p:grpSpPr>
          <p:sp>
            <p:nvSpPr>
              <p:cNvPr id="20" name="Freeform 11">
                <a:extLst>
                  <a:ext uri="{FF2B5EF4-FFF2-40B4-BE49-F238E27FC236}">
                    <a16:creationId xmlns:a16="http://schemas.microsoft.com/office/drawing/2014/main" id="{0274FEAF-2842-4385-1E7D-9D63B160F3FD}"/>
                  </a:ext>
                </a:extLst>
              </p:cNvPr>
              <p:cNvSpPr>
                <a:spLocks/>
              </p:cNvSpPr>
              <p:nvPr/>
            </p:nvSpPr>
            <p:spPr bwMode="auto">
              <a:xfrm>
                <a:off x="8776781" y="2155313"/>
                <a:ext cx="3276000" cy="277200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5 w 610"/>
                  <a:gd name="T21" fmla="*/ 228 h 488"/>
                  <a:gd name="T22" fmla="*/ 155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5" y="228"/>
                      <a:pt x="155" y="228"/>
                      <a:pt x="155" y="228"/>
                    </a:cubicBezTo>
                    <a:cubicBezTo>
                      <a:pt x="166" y="241"/>
                      <a:pt x="166" y="259"/>
                      <a:pt x="155"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rgbClr val="0F51A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1" name="Freeform 12">
                <a:extLst>
                  <a:ext uri="{FF2B5EF4-FFF2-40B4-BE49-F238E27FC236}">
                    <a16:creationId xmlns:a16="http://schemas.microsoft.com/office/drawing/2014/main" id="{CD5617A4-25EE-FBD9-65EF-648F9F7EC8DC}"/>
                  </a:ext>
                </a:extLst>
              </p:cNvPr>
              <p:cNvSpPr>
                <a:spLocks/>
              </p:cNvSpPr>
              <p:nvPr/>
            </p:nvSpPr>
            <p:spPr bwMode="auto">
              <a:xfrm>
                <a:off x="8764523" y="1996650"/>
                <a:ext cx="3312000" cy="2700000"/>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7 w 615"/>
                  <a:gd name="T15" fmla="*/ 260 h 476"/>
                  <a:gd name="T16" fmla="*/ 157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7" y="260"/>
                      <a:pt x="157" y="260"/>
                      <a:pt x="157" y="260"/>
                    </a:cubicBezTo>
                    <a:cubicBezTo>
                      <a:pt x="168" y="247"/>
                      <a:pt x="168" y="229"/>
                      <a:pt x="157"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rgbClr val="0F5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22" name="Subtitle 2">
                <a:extLst>
                  <a:ext uri="{FF2B5EF4-FFF2-40B4-BE49-F238E27FC236}">
                    <a16:creationId xmlns:a16="http://schemas.microsoft.com/office/drawing/2014/main" id="{ABBCDBF0-4DB0-E0AF-20C7-955143F895A3}"/>
                  </a:ext>
                </a:extLst>
              </p:cNvPr>
              <p:cNvSpPr txBox="1">
                <a:spLocks/>
              </p:cNvSpPr>
              <p:nvPr/>
            </p:nvSpPr>
            <p:spPr>
              <a:xfrm>
                <a:off x="9467473" y="2390100"/>
                <a:ext cx="2060438" cy="206428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ctr"/>
                <a:r>
                  <a:rPr lang="zh-CN" altLang="en-US" sz="1800" dirty="0">
                    <a:solidFill>
                      <a:schemeClr val="bg1"/>
                    </a:solidFill>
                    <a:latin typeface="宋体" panose="02010600030101010101" pitchFamily="2" charset="-122"/>
                    <a:ea typeface="宋体" panose="02010600030101010101" pitchFamily="2" charset="-122"/>
                    <a:cs typeface="Times New Roman" panose="02020603050405020304" pitchFamily="18" charset="0"/>
                  </a:rPr>
                  <a:t>调理电路调整信号</a:t>
                </a:r>
              </a:p>
            </p:txBody>
          </p:sp>
        </p:grpSp>
      </p:grpSp>
      <p:sp>
        <p:nvSpPr>
          <p:cNvPr id="37" name="箭头: 右 36">
            <a:extLst>
              <a:ext uri="{FF2B5EF4-FFF2-40B4-BE49-F238E27FC236}">
                <a16:creationId xmlns:a16="http://schemas.microsoft.com/office/drawing/2014/main" id="{870429B5-742A-4BA6-9CB9-E874A68A377A}"/>
              </a:ext>
            </a:extLst>
          </p:cNvPr>
          <p:cNvSpPr/>
          <p:nvPr/>
        </p:nvSpPr>
        <p:spPr>
          <a:xfrm>
            <a:off x="111774" y="2032108"/>
            <a:ext cx="1008000" cy="174112"/>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文本框 37">
            <a:extLst>
              <a:ext uri="{FF2B5EF4-FFF2-40B4-BE49-F238E27FC236}">
                <a16:creationId xmlns:a16="http://schemas.microsoft.com/office/drawing/2014/main" id="{F90FC23C-66F1-C5C8-8E96-7AB3A25790FA}"/>
              </a:ext>
            </a:extLst>
          </p:cNvPr>
          <p:cNvSpPr txBox="1"/>
          <p:nvPr/>
        </p:nvSpPr>
        <p:spPr>
          <a:xfrm>
            <a:off x="295979" y="1667724"/>
            <a:ext cx="1474436" cy="338554"/>
          </a:xfrm>
          <a:prstGeom prst="rect">
            <a:avLst/>
          </a:prstGeom>
          <a:noFill/>
        </p:spPr>
        <p:txBody>
          <a:bodyPr wrap="square" rtlCol="0">
            <a:spAutoFit/>
          </a:bodyPr>
          <a:lstStyle/>
          <a:p>
            <a:pPr defTabSz="914400" rtl="0"/>
            <a:r>
              <a:rPr lang="en-US" altLang="zh-CN"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γ ray</a:t>
            </a:r>
            <a:endParaRPr lang="zh-CN" altLang="en-US" sz="16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 name="文本框 39">
            <a:extLst>
              <a:ext uri="{FF2B5EF4-FFF2-40B4-BE49-F238E27FC236}">
                <a16:creationId xmlns:a16="http://schemas.microsoft.com/office/drawing/2014/main" id="{80F5EF7D-877B-3B81-5A57-BD39CF63412E}"/>
              </a:ext>
            </a:extLst>
          </p:cNvPr>
          <p:cNvSpPr txBox="1"/>
          <p:nvPr/>
        </p:nvSpPr>
        <p:spPr>
          <a:xfrm>
            <a:off x="8186392" y="1638483"/>
            <a:ext cx="721124" cy="338554"/>
          </a:xfrm>
          <a:prstGeom prst="rect">
            <a:avLst/>
          </a:prstGeom>
          <a:noFill/>
        </p:spPr>
        <p:txBody>
          <a:bodyPr wrap="square" rtlCol="0">
            <a:spAutoFit/>
          </a:bodyPr>
          <a:lstStyle/>
          <a:p>
            <a:pPr defTabSz="914400" rtl="0"/>
            <a:r>
              <a:rPr lang="zh-CN" altLang="en-US" sz="1600" dirty="0">
                <a:solidFill>
                  <a:prstClr val="black"/>
                </a:solidFill>
                <a:latin typeface="Times New Roman" panose="02020603050405020304" pitchFamily="18" charset="0"/>
                <a:cs typeface="Times New Roman" panose="02020603050405020304" pitchFamily="18" charset="0"/>
              </a:rPr>
              <a:t>信号</a:t>
            </a:r>
          </a:p>
        </p:txBody>
      </p:sp>
      <p:pic>
        <p:nvPicPr>
          <p:cNvPr id="41" name="图片 40">
            <a:extLst>
              <a:ext uri="{FF2B5EF4-FFF2-40B4-BE49-F238E27FC236}">
                <a16:creationId xmlns:a16="http://schemas.microsoft.com/office/drawing/2014/main" id="{2647A70C-A234-EC88-593C-40CA5C6DE055}"/>
              </a:ext>
            </a:extLst>
          </p:cNvPr>
          <p:cNvPicPr>
            <a:picLocks noChangeAspect="1"/>
          </p:cNvPicPr>
          <p:nvPr/>
        </p:nvPicPr>
        <p:blipFill rotWithShape="1">
          <a:blip r:embed="rId4"/>
          <a:srcRect r="40361"/>
          <a:stretch/>
        </p:blipFill>
        <p:spPr>
          <a:xfrm>
            <a:off x="8066462" y="1103348"/>
            <a:ext cx="758898" cy="564376"/>
          </a:xfrm>
          <a:prstGeom prst="rect">
            <a:avLst/>
          </a:prstGeom>
        </p:spPr>
      </p:pic>
      <p:sp>
        <p:nvSpPr>
          <p:cNvPr id="42" name="箭头: 右 41">
            <a:extLst>
              <a:ext uri="{FF2B5EF4-FFF2-40B4-BE49-F238E27FC236}">
                <a16:creationId xmlns:a16="http://schemas.microsoft.com/office/drawing/2014/main" id="{49AF73DF-F391-A844-355F-D52861E6B677}"/>
              </a:ext>
            </a:extLst>
          </p:cNvPr>
          <p:cNvSpPr/>
          <p:nvPr/>
        </p:nvSpPr>
        <p:spPr>
          <a:xfrm>
            <a:off x="8066462" y="1933962"/>
            <a:ext cx="1008000" cy="174112"/>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文本框 1">
            <a:extLst>
              <a:ext uri="{FF2B5EF4-FFF2-40B4-BE49-F238E27FC236}">
                <a16:creationId xmlns:a16="http://schemas.microsoft.com/office/drawing/2014/main" id="{27A8E48C-F815-953C-2FFA-C72AE6B6D472}"/>
              </a:ext>
            </a:extLst>
          </p:cNvPr>
          <p:cNvSpPr txBox="1"/>
          <p:nvPr/>
        </p:nvSpPr>
        <p:spPr>
          <a:xfrm>
            <a:off x="217575" y="207057"/>
            <a:ext cx="4693465" cy="463503"/>
          </a:xfrm>
          <a:prstGeom prst="rect">
            <a:avLst/>
          </a:prstGeom>
          <a:noFill/>
          <a:ln>
            <a:noFill/>
          </a:ln>
        </p:spPr>
        <p:txBody>
          <a:bodyPr wrap="none" lIns="81484" tIns="40742" rIns="81484" bIns="40742" anchorCtr="0" compatLnSpc="0"/>
          <a:lstStyle/>
          <a:p>
            <a:pPr hangingPunct="0"/>
            <a:r>
              <a:rPr lang="en-US" altLang="zh-CN" sz="1997" b="1" dirty="0">
                <a:solidFill>
                  <a:srgbClr val="0070C0"/>
                </a:solidFill>
                <a:latin typeface="黑体" pitchFamily="49" charset="-122"/>
                <a:ea typeface="黑体" pitchFamily="49" charset="-122"/>
              </a:rPr>
              <a:t>2.1 </a:t>
            </a:r>
            <a:r>
              <a:rPr lang="zh-CN" altLang="en-US" sz="1997" b="1" dirty="0">
                <a:solidFill>
                  <a:srgbClr val="0070C0"/>
                </a:solidFill>
                <a:latin typeface="黑体" pitchFamily="49" charset="-122"/>
                <a:ea typeface="黑体" pitchFamily="49" charset="-122"/>
              </a:rPr>
              <a:t>卷积模型的提出</a:t>
            </a:r>
          </a:p>
        </p:txBody>
      </p:sp>
      <p:sp>
        <p:nvSpPr>
          <p:cNvPr id="3" name="文本框 2">
            <a:extLst>
              <a:ext uri="{FF2B5EF4-FFF2-40B4-BE49-F238E27FC236}">
                <a16:creationId xmlns:a16="http://schemas.microsoft.com/office/drawing/2014/main" id="{9E6DF221-5288-BC0B-4FFA-FB883A8E52CA}"/>
              </a:ext>
            </a:extLst>
          </p:cNvPr>
          <p:cNvSpPr txBox="1"/>
          <p:nvPr/>
        </p:nvSpPr>
        <p:spPr>
          <a:xfrm>
            <a:off x="278993" y="3658535"/>
            <a:ext cx="8625840" cy="1153586"/>
          </a:xfrm>
          <a:prstGeom prst="rect">
            <a:avLst/>
          </a:prstGeom>
          <a:noFill/>
        </p:spPr>
        <p:txBody>
          <a:bodyPr wrap="square">
            <a:spAutoFit/>
          </a:bodyPr>
          <a:lstStyle/>
          <a:p>
            <a:pPr indent="457200">
              <a:lnSpc>
                <a:spcPct val="150000"/>
              </a:lnSpc>
            </a:pPr>
            <a:r>
              <a:rPr lang="zh-CN" altLang="zh-CN" sz="1600" spc="75" dirty="0">
                <a:solidFill>
                  <a:srgbClr val="000000"/>
                </a:solidFill>
                <a:effectLst/>
                <a:latin typeface="Times New Roman" panose="02020603050405020304" pitchFamily="18" charset="0"/>
                <a:cs typeface="Times New Roman" panose="02020603050405020304" pitchFamily="18" charset="0"/>
              </a:rPr>
              <a:t>将</a:t>
            </a:r>
            <a:r>
              <a:rPr lang="en-US" altLang="zh-CN" sz="1600" spc="75" dirty="0" err="1">
                <a:solidFill>
                  <a:srgbClr val="000000"/>
                </a:solidFill>
                <a:effectLst/>
                <a:latin typeface="Times New Roman" panose="02020603050405020304" pitchFamily="18" charset="0"/>
                <a:cs typeface="Times New Roman" panose="02020603050405020304" pitchFamily="18" charset="0"/>
              </a:rPr>
              <a:t>NaI</a:t>
            </a:r>
            <a:r>
              <a:rPr lang="en-US" altLang="zh-CN" sz="1600" spc="75" dirty="0">
                <a:solidFill>
                  <a:srgbClr val="000000"/>
                </a:solidFill>
                <a:effectLst/>
                <a:latin typeface="Times New Roman" panose="02020603050405020304" pitchFamily="18" charset="0"/>
                <a:cs typeface="Times New Roman" panose="02020603050405020304" pitchFamily="18" charset="0"/>
              </a:rPr>
              <a:t>(Tl)</a:t>
            </a:r>
            <a:r>
              <a:rPr lang="zh-CN" altLang="zh-CN" sz="1600" spc="75" dirty="0">
                <a:solidFill>
                  <a:srgbClr val="000000"/>
                </a:solidFill>
                <a:effectLst/>
                <a:latin typeface="Times New Roman" panose="02020603050405020304" pitchFamily="18" charset="0"/>
                <a:cs typeface="Times New Roman" panose="02020603050405020304" pitchFamily="18" charset="0"/>
              </a:rPr>
              <a:t>探测器视为一个定常系统，每一阶段均可以由一个脉冲响应函数进行描述，在时域中由各部分卷积后可得整个系统的脉冲响应函数，从而建立该</a:t>
            </a:r>
            <a:r>
              <a:rPr lang="zh-CN" altLang="zh-CN" sz="1600" spc="75" dirty="0">
                <a:solidFill>
                  <a:srgbClr val="FF0000"/>
                </a:solidFill>
                <a:effectLst/>
                <a:latin typeface="Times New Roman" panose="02020603050405020304" pitchFamily="18" charset="0"/>
                <a:cs typeface="Times New Roman" panose="02020603050405020304" pitchFamily="18" charset="0"/>
              </a:rPr>
              <a:t>系统输入与输出关系的数学模型</a:t>
            </a:r>
            <a:r>
              <a:rPr lang="zh-CN" altLang="zh-CN" sz="1600" spc="75" dirty="0">
                <a:solidFill>
                  <a:srgbClr val="000000"/>
                </a:solidFill>
                <a:effectLst/>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6A1300BD-4F00-5B3B-8CFB-1B1FEF026294}"/>
              </a:ext>
            </a:extLst>
          </p:cNvPr>
          <p:cNvSpPr txBox="1"/>
          <p:nvPr/>
        </p:nvSpPr>
        <p:spPr>
          <a:xfrm>
            <a:off x="740858" y="3303243"/>
            <a:ext cx="8276655" cy="338554"/>
          </a:xfrm>
          <a:prstGeom prst="rect">
            <a:avLst/>
          </a:prstGeom>
          <a:noFill/>
        </p:spPr>
        <p:txBody>
          <a:bodyPr wrap="square">
            <a:spAutoFit/>
          </a:bodyPr>
          <a:lstStyle/>
          <a:p>
            <a:r>
              <a:rPr lang="zh-CN" altLang="en-US" sz="1600" spc="75" dirty="0">
                <a:solidFill>
                  <a:srgbClr val="000000"/>
                </a:solidFill>
                <a:latin typeface="Times New Roman" panose="02020603050405020304" pitchFamily="18" charset="0"/>
                <a:cs typeface="Times New Roman" panose="02020603050405020304" pitchFamily="18" charset="0"/>
              </a:rPr>
              <a:t>对于闪烁体 </a:t>
            </a:r>
            <a:r>
              <a:rPr lang="en-US" altLang="zh-CN" sz="1600" spc="75" dirty="0">
                <a:solidFill>
                  <a:srgbClr val="000000"/>
                </a:solidFill>
                <a:latin typeface="Times New Roman" panose="02020603050405020304" pitchFamily="18" charset="0"/>
                <a:cs typeface="Times New Roman" panose="02020603050405020304" pitchFamily="18" charset="0"/>
              </a:rPr>
              <a:t>+ PMT </a:t>
            </a:r>
            <a:r>
              <a:rPr lang="zh-CN" altLang="en-US" sz="1600" spc="75" dirty="0">
                <a:solidFill>
                  <a:srgbClr val="000000"/>
                </a:solidFill>
                <a:latin typeface="Times New Roman" panose="02020603050405020304" pitchFamily="18" charset="0"/>
                <a:cs typeface="Times New Roman" panose="02020603050405020304" pitchFamily="18" charset="0"/>
              </a:rPr>
              <a:t>组合的辐射探测器，</a:t>
            </a:r>
            <a:r>
              <a:rPr lang="zh-CN" altLang="en-US" sz="1600" spc="75" dirty="0">
                <a:solidFill>
                  <a:srgbClr val="FF0000"/>
                </a:solidFill>
                <a:latin typeface="Times New Roman" panose="02020603050405020304" pitchFamily="18" charset="0"/>
                <a:cs typeface="Times New Roman" panose="02020603050405020304" pitchFamily="18" charset="0"/>
              </a:rPr>
              <a:t>入射射线</a:t>
            </a:r>
            <a:r>
              <a:rPr lang="zh-CN" altLang="en-US" sz="1600" spc="75" dirty="0">
                <a:solidFill>
                  <a:srgbClr val="000000"/>
                </a:solidFill>
                <a:latin typeface="Times New Roman" panose="02020603050405020304" pitchFamily="18" charset="0"/>
                <a:cs typeface="Times New Roman" panose="02020603050405020304" pitchFamily="18" charset="0"/>
              </a:rPr>
              <a:t>可以被认为是一个</a:t>
            </a:r>
            <a:r>
              <a:rPr lang="zh-CN" altLang="en-US" sz="1600" spc="75" dirty="0">
                <a:solidFill>
                  <a:srgbClr val="FF0000"/>
                </a:solidFill>
                <a:latin typeface="Times New Roman" panose="02020603050405020304" pitchFamily="18" charset="0"/>
                <a:cs typeface="Times New Roman" panose="02020603050405020304" pitchFamily="18" charset="0"/>
              </a:rPr>
              <a:t>冲击函数</a:t>
            </a:r>
            <a:r>
              <a:rPr lang="en-US" altLang="zh-CN" sz="1600" spc="75" dirty="0">
                <a:solidFill>
                  <a:srgbClr val="FF0000"/>
                </a:solidFill>
                <a:latin typeface="Times New Roman" panose="02020603050405020304" pitchFamily="18" charset="0"/>
                <a:cs typeface="Times New Roman" panose="02020603050405020304" pitchFamily="18" charset="0"/>
              </a:rPr>
              <a:t>δ(t)</a:t>
            </a:r>
            <a:r>
              <a:rPr lang="zh-CN" altLang="en-US" sz="1600" spc="75" dirty="0">
                <a:solidFill>
                  <a:srgbClr val="000000"/>
                </a:solidFill>
                <a:latin typeface="Times New Roman" panose="02020603050405020304" pitchFamily="18" charset="0"/>
                <a:cs typeface="Times New Roman" panose="02020603050405020304" pitchFamily="18" charset="0"/>
              </a:rPr>
              <a:t>。 </a:t>
            </a:r>
          </a:p>
        </p:txBody>
      </p:sp>
      <p:grpSp>
        <p:nvGrpSpPr>
          <p:cNvPr id="51" name="组合 50">
            <a:extLst>
              <a:ext uri="{FF2B5EF4-FFF2-40B4-BE49-F238E27FC236}">
                <a16:creationId xmlns:a16="http://schemas.microsoft.com/office/drawing/2014/main" id="{2D7C4E81-1125-44D6-048C-AD58D7B9D374}"/>
              </a:ext>
            </a:extLst>
          </p:cNvPr>
          <p:cNvGrpSpPr/>
          <p:nvPr/>
        </p:nvGrpSpPr>
        <p:grpSpPr>
          <a:xfrm>
            <a:off x="-53484" y="1151973"/>
            <a:ext cx="687503" cy="766178"/>
            <a:chOff x="252222" y="2163575"/>
            <a:chExt cx="687503" cy="766178"/>
          </a:xfrm>
        </p:grpSpPr>
        <p:cxnSp>
          <p:nvCxnSpPr>
            <p:cNvPr id="34" name="直接箭头连接符 33">
              <a:extLst>
                <a:ext uri="{FF2B5EF4-FFF2-40B4-BE49-F238E27FC236}">
                  <a16:creationId xmlns:a16="http://schemas.microsoft.com/office/drawing/2014/main" id="{D86AA85B-7B55-567A-1C75-A5F18BF2C256}"/>
                </a:ext>
              </a:extLst>
            </p:cNvPr>
            <p:cNvCxnSpPr>
              <a:cxnSpLocks/>
            </p:cNvCxnSpPr>
            <p:nvPr/>
          </p:nvCxnSpPr>
          <p:spPr>
            <a:xfrm flipV="1">
              <a:off x="611530" y="2225931"/>
              <a:ext cx="0" cy="703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0BD6E516-2A49-C177-A2C0-87A592CE6018}"/>
                </a:ext>
              </a:extLst>
            </p:cNvPr>
            <p:cNvSpPr txBox="1"/>
            <p:nvPr/>
          </p:nvSpPr>
          <p:spPr>
            <a:xfrm>
              <a:off x="252222" y="2163575"/>
              <a:ext cx="402646" cy="276999"/>
            </a:xfrm>
            <a:prstGeom prst="rect">
              <a:avLst/>
            </a:prstGeom>
            <a:noFill/>
          </p:spPr>
          <p:txBody>
            <a:bodyPr wrap="square">
              <a:spAutoFit/>
            </a:bodyPr>
            <a:lstStyle/>
            <a:p>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δ(t)</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2" name="直接箭头连接符 11">
              <a:extLst>
                <a:ext uri="{FF2B5EF4-FFF2-40B4-BE49-F238E27FC236}">
                  <a16:creationId xmlns:a16="http://schemas.microsoft.com/office/drawing/2014/main" id="{79ADE05C-E3B8-C838-F986-C48827A10D5B}"/>
                </a:ext>
              </a:extLst>
            </p:cNvPr>
            <p:cNvCxnSpPr>
              <a:cxnSpLocks/>
            </p:cNvCxnSpPr>
            <p:nvPr/>
          </p:nvCxnSpPr>
          <p:spPr>
            <a:xfrm flipV="1">
              <a:off x="611530" y="2334134"/>
              <a:ext cx="0" cy="315964"/>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6F2F9EFA-C779-5032-778B-FCAEA59FD13A}"/>
                </a:ext>
              </a:extLst>
            </p:cNvPr>
            <p:cNvCxnSpPr>
              <a:cxnSpLocks/>
            </p:cNvCxnSpPr>
            <p:nvPr/>
          </p:nvCxnSpPr>
          <p:spPr>
            <a:xfrm>
              <a:off x="295979" y="2640227"/>
              <a:ext cx="5774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AADDEB48-3ACF-0781-0867-63DC1B5587F2}"/>
                </a:ext>
              </a:extLst>
            </p:cNvPr>
            <p:cNvSpPr txBox="1"/>
            <p:nvPr/>
          </p:nvSpPr>
          <p:spPr>
            <a:xfrm>
              <a:off x="392124" y="2577739"/>
              <a:ext cx="261610" cy="276999"/>
            </a:xfrm>
            <a:prstGeom prst="rect">
              <a:avLst/>
            </a:prstGeom>
            <a:noFill/>
          </p:spPr>
          <p:txBody>
            <a:bodyPr wrap="none" rtlCol="0">
              <a:spAutoFit/>
            </a:bodyPr>
            <a:lstStyle/>
            <a:p>
              <a:r>
                <a:rPr lang="en-US" altLang="zh-CN" sz="1200" dirty="0"/>
                <a:t>0</a:t>
              </a:r>
              <a:endParaRPr lang="zh-CN" altLang="en-US" sz="1200" dirty="0"/>
            </a:p>
          </p:txBody>
        </p:sp>
        <p:sp>
          <p:nvSpPr>
            <p:cNvPr id="50" name="文本框 49">
              <a:extLst>
                <a:ext uri="{FF2B5EF4-FFF2-40B4-BE49-F238E27FC236}">
                  <a16:creationId xmlns:a16="http://schemas.microsoft.com/office/drawing/2014/main" id="{CB8296B5-D5CF-4CE7-32AD-58D5D372F480}"/>
                </a:ext>
              </a:extLst>
            </p:cNvPr>
            <p:cNvSpPr txBox="1"/>
            <p:nvPr/>
          </p:nvSpPr>
          <p:spPr>
            <a:xfrm>
              <a:off x="711777" y="2593376"/>
              <a:ext cx="227948" cy="276999"/>
            </a:xfrm>
            <a:prstGeom prst="rect">
              <a:avLst/>
            </a:prstGeom>
            <a:noFill/>
          </p:spPr>
          <p:txBody>
            <a:bodyPr wrap="none" rtlCol="0">
              <a:spAutoFit/>
            </a:bodyPr>
            <a:lstStyle/>
            <a:p>
              <a:r>
                <a:rPr lang="en-US" altLang="zh-CN" sz="1200" dirty="0"/>
                <a:t>t</a:t>
              </a:r>
              <a:endParaRPr lang="zh-CN" altLang="en-US" sz="1200" dirty="0"/>
            </a:p>
          </p:txBody>
        </p:sp>
      </p:grpSp>
      <p:sp>
        <p:nvSpPr>
          <p:cNvPr id="11" name="灯片编号占位符 1">
            <a:extLst>
              <a:ext uri="{FF2B5EF4-FFF2-40B4-BE49-F238E27FC236}">
                <a16:creationId xmlns:a16="http://schemas.microsoft.com/office/drawing/2014/main" id="{9BB37E62-38FA-BEAD-B41A-091017568838}"/>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10</a:t>
            </a:fld>
            <a:endParaRPr lang="zh-CN" altLang="en-US" sz="1500" dirty="0">
              <a:solidFill>
                <a:srgbClr val="898989"/>
              </a:solidFill>
            </a:endParaRPr>
          </a:p>
        </p:txBody>
      </p:sp>
    </p:spTree>
    <p:extLst>
      <p:ext uri="{BB962C8B-B14F-4D97-AF65-F5344CB8AC3E}">
        <p14:creationId xmlns:p14="http://schemas.microsoft.com/office/powerpoint/2010/main" val="53419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8">
            <a:extLst>
              <a:ext uri="{FF2B5EF4-FFF2-40B4-BE49-F238E27FC236}">
                <a16:creationId xmlns:a16="http://schemas.microsoft.com/office/drawing/2014/main" id="{7F2BF3A1-FA53-18B1-5EAE-98DD787E0BB9}"/>
              </a:ext>
            </a:extLst>
          </p:cNvPr>
          <p:cNvPicPr>
            <a:picLocks noChangeAspect="1"/>
          </p:cNvPicPr>
          <p:nvPr/>
        </p:nvPicPr>
        <p:blipFill>
          <a:blip r:embed="rId3"/>
          <a:stretch>
            <a:fillRect/>
          </a:stretch>
        </p:blipFill>
        <p:spPr>
          <a:xfrm>
            <a:off x="-2540" y="-1270"/>
            <a:ext cx="9146540" cy="5136515"/>
          </a:xfrm>
          <a:prstGeom prst="rect">
            <a:avLst/>
          </a:prstGeom>
        </p:spPr>
      </p:pic>
      <p:pic>
        <p:nvPicPr>
          <p:cNvPr id="4" name="Picture 3" descr="C:\Users\h\Desktop\logo.png">
            <a:extLst>
              <a:ext uri="{FF2B5EF4-FFF2-40B4-BE49-F238E27FC236}">
                <a16:creationId xmlns:a16="http://schemas.microsoft.com/office/drawing/2014/main" id="{CD0F611E-9012-F687-80E7-CB45BC51A5B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89E479E2-1F51-C8AA-DE0F-A3BFB2A8C00C}"/>
              </a:ext>
            </a:extLst>
          </p:cNvPr>
          <p:cNvSpPr txBox="1"/>
          <p:nvPr/>
        </p:nvSpPr>
        <p:spPr>
          <a:xfrm>
            <a:off x="219403" y="215168"/>
            <a:ext cx="4693465" cy="611780"/>
          </a:xfrm>
          <a:prstGeom prst="rect">
            <a:avLst/>
          </a:prstGeom>
          <a:noFill/>
          <a:ln>
            <a:noFill/>
          </a:ln>
        </p:spPr>
        <p:txBody>
          <a:bodyPr wrap="none" lIns="81484" tIns="40742" rIns="81484" bIns="40742" anchorCtr="0" compatLnSpc="0"/>
          <a:lstStyle/>
          <a:p>
            <a:pPr hangingPunct="0"/>
            <a:r>
              <a:rPr lang="en-US" altLang="zh-CN" sz="2000" b="1" dirty="0">
                <a:solidFill>
                  <a:srgbClr val="0070C0"/>
                </a:solidFill>
                <a:latin typeface="黑体" pitchFamily="49" charset="-122"/>
                <a:ea typeface="黑体" pitchFamily="49" charset="-122"/>
              </a:rPr>
              <a:t>2.2 </a:t>
            </a:r>
            <a:r>
              <a:rPr lang="zh-CN" altLang="en-US" sz="2000" b="1" dirty="0">
                <a:solidFill>
                  <a:srgbClr val="0070C0"/>
                </a:solidFill>
                <a:latin typeface="黑体" pitchFamily="49" charset="-122"/>
                <a:ea typeface="黑体" pitchFamily="49" charset="-122"/>
              </a:rPr>
              <a:t>原理分析</a:t>
            </a:r>
            <a:r>
              <a:rPr lang="en-US" altLang="zh-CN" sz="2000" b="1" dirty="0">
                <a:solidFill>
                  <a:srgbClr val="0070C0"/>
                </a:solidFill>
                <a:latin typeface="黑体" pitchFamily="49" charset="-122"/>
                <a:ea typeface="黑体" pitchFamily="49" charset="-122"/>
              </a:rPr>
              <a:t>——</a:t>
            </a:r>
            <a:r>
              <a:rPr lang="zh-CN" altLang="en-US" sz="2000" b="1" dirty="0">
                <a:solidFill>
                  <a:srgbClr val="0070C0"/>
                </a:solidFill>
                <a:latin typeface="黑体" pitchFamily="49" charset="-122"/>
                <a:ea typeface="黑体" pitchFamily="49" charset="-122"/>
              </a:rPr>
              <a:t>闪烁体的光脉冲</a:t>
            </a:r>
          </a:p>
        </p:txBody>
      </p:sp>
      <p:sp>
        <p:nvSpPr>
          <p:cNvPr id="7" name="文本框 6">
            <a:extLst>
              <a:ext uri="{FF2B5EF4-FFF2-40B4-BE49-F238E27FC236}">
                <a16:creationId xmlns:a16="http://schemas.microsoft.com/office/drawing/2014/main" id="{7628510B-F19E-7DD7-3466-681CB60C6B63}"/>
              </a:ext>
            </a:extLst>
          </p:cNvPr>
          <p:cNvSpPr txBox="1"/>
          <p:nvPr/>
        </p:nvSpPr>
        <p:spPr>
          <a:xfrm>
            <a:off x="625494" y="2338984"/>
            <a:ext cx="8084109" cy="842103"/>
          </a:xfrm>
          <a:prstGeom prst="rect">
            <a:avLst/>
          </a:prstGeom>
          <a:noFill/>
          <a:ln>
            <a:noFill/>
          </a:ln>
        </p:spPr>
        <p:txBody>
          <a:bodyPr wrap="square" lIns="81484" tIns="40742" rIns="81484" bIns="40742" anchorCtr="0" compatLnSpc="0">
            <a:spAutoFit/>
          </a:bodyPr>
          <a:lstStyle/>
          <a:p>
            <a:pPr hangingPunct="0">
              <a:lnSpc>
                <a:spcPct val="150000"/>
              </a:lnSpc>
            </a:pPr>
            <a:r>
              <a:rPr lang="en-US" sz="1600" b="1" dirty="0">
                <a:latin typeface="Times New Roman" panose="02020603050405020304" pitchFamily="18" charset="0"/>
                <a:cs typeface="Times New Roman" panose="02020603050405020304" pitchFamily="18" charset="0"/>
              </a:rPr>
              <a:t>Step2</a:t>
            </a:r>
            <a:r>
              <a:rPr lang="zh-CN" altLang="en-US" sz="1600" b="1"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激发的激活中心</a:t>
            </a:r>
            <a:r>
              <a:rPr lang="zh-CN" altLang="en-US" sz="1600" dirty="0">
                <a:solidFill>
                  <a:srgbClr val="FF0000"/>
                </a:solidFill>
                <a:latin typeface="Times New Roman" panose="02020603050405020304" pitchFamily="18" charset="0"/>
                <a:cs typeface="Times New Roman" panose="02020603050405020304" pitchFamily="18" charset="0"/>
              </a:rPr>
              <a:t>退激</a:t>
            </a:r>
            <a:r>
              <a:rPr lang="zh-CN" altLang="en-US" sz="1600" dirty="0">
                <a:latin typeface="Times New Roman" panose="02020603050405020304" pitchFamily="18" charset="0"/>
                <a:cs typeface="Times New Roman" panose="02020603050405020304" pitchFamily="18" charset="0"/>
              </a:rPr>
              <a:t>后</a:t>
            </a:r>
            <a:r>
              <a:rPr lang="zh-CN" altLang="en-US" sz="1600" dirty="0">
                <a:solidFill>
                  <a:srgbClr val="FF0000"/>
                </a:solidFill>
                <a:latin typeface="Times New Roman" panose="02020603050405020304" pitchFamily="18" charset="0"/>
                <a:cs typeface="Times New Roman" panose="02020603050405020304" pitchFamily="18" charset="0"/>
              </a:rPr>
              <a:t>发</a:t>
            </a:r>
            <a:r>
              <a:rPr lang="zh-CN" altLang="en-US" sz="1600" dirty="0">
                <a:latin typeface="Times New Roman" panose="02020603050405020304" pitchFamily="18" charset="0"/>
                <a:cs typeface="Times New Roman" panose="02020603050405020304" pitchFamily="18" charset="0"/>
              </a:rPr>
              <a:t>射荧</a:t>
            </a:r>
            <a:r>
              <a:rPr lang="zh-CN" altLang="en-US" sz="1600" dirty="0">
                <a:solidFill>
                  <a:srgbClr val="FF0000"/>
                </a:solidFill>
                <a:latin typeface="Times New Roman" panose="02020603050405020304" pitchFamily="18" charset="0"/>
                <a:cs typeface="Times New Roman" panose="02020603050405020304" pitchFamily="18" charset="0"/>
              </a:rPr>
              <a:t>光</a:t>
            </a:r>
            <a:r>
              <a:rPr lang="zh-CN" altLang="en-US" sz="1600" dirty="0">
                <a:latin typeface="Times New Roman" panose="02020603050405020304" pitchFamily="18" charset="0"/>
                <a:cs typeface="Times New Roman" panose="02020603050405020304" pitchFamily="18" charset="0"/>
              </a:rPr>
              <a:t>。这一步的时间响应</a:t>
            </a:r>
            <a:r>
              <a:rPr lang="en-US" altLang="zh-CN" sz="1600" i="1" dirty="0">
                <a:latin typeface="Times New Roman" panose="02020603050405020304" pitchFamily="18" charset="0"/>
                <a:cs typeface="Times New Roman" panose="02020603050405020304" pitchFamily="18" charset="0"/>
              </a:rPr>
              <a:t>H</a:t>
            </a:r>
            <a:r>
              <a:rPr lang="en-US" altLang="zh-CN" sz="1600" baseline="-25000" dirty="0">
                <a:latin typeface="Times New Roman" panose="02020603050405020304" pitchFamily="18" charset="0"/>
                <a:cs typeface="Times New Roman" panose="02020603050405020304" pitchFamily="18" charset="0"/>
              </a:rPr>
              <a:t>2</a:t>
            </a:r>
            <a:r>
              <a:rPr lang="en-US" altLang="zh-CN" sz="1600" dirty="0">
                <a:latin typeface="Times New Roman" panose="02020603050405020304" pitchFamily="18" charset="0"/>
                <a:cs typeface="Times New Roman" panose="02020603050405020304" pitchFamily="18" charset="0"/>
              </a:rPr>
              <a:t>(t)</a:t>
            </a:r>
            <a:r>
              <a:rPr lang="zh-CN" altLang="en-US" sz="1600" dirty="0">
                <a:latin typeface="Times New Roman" panose="02020603050405020304" pitchFamily="18" charset="0"/>
                <a:cs typeface="Times New Roman" panose="02020603050405020304" pitchFamily="18" charset="0"/>
              </a:rPr>
              <a:t>可以表示为几个指数函数的和，每个指数函数代表一个具有自身衰减时间的光分量，即：</a:t>
            </a:r>
          </a:p>
        </p:txBody>
      </p:sp>
      <p:sp>
        <p:nvSpPr>
          <p:cNvPr id="9" name="文本框 8">
            <a:extLst>
              <a:ext uri="{FF2B5EF4-FFF2-40B4-BE49-F238E27FC236}">
                <a16:creationId xmlns:a16="http://schemas.microsoft.com/office/drawing/2014/main" id="{08ADF79E-1D50-B35D-0765-4C0C789407E9}"/>
              </a:ext>
            </a:extLst>
          </p:cNvPr>
          <p:cNvSpPr txBox="1"/>
          <p:nvPr/>
        </p:nvSpPr>
        <p:spPr>
          <a:xfrm>
            <a:off x="625494" y="974902"/>
            <a:ext cx="8023262" cy="1153586"/>
          </a:xfrm>
          <a:prstGeom prst="rect">
            <a:avLst/>
          </a:prstGeom>
          <a:noFill/>
        </p:spPr>
        <p:txBody>
          <a:bodyPr wrap="square" rtlCol="0">
            <a:spAutoFit/>
          </a:bodyPr>
          <a:lstStyle/>
          <a:p>
            <a:pPr hangingPunct="0">
              <a:lnSpc>
                <a:spcPct val="150000"/>
              </a:lnSpc>
            </a:pPr>
            <a:r>
              <a:rPr lang="en-US" altLang="zh-CN" sz="1600" b="1" dirty="0">
                <a:latin typeface="Times New Roman" panose="02020603050405020304" pitchFamily="18" charset="0"/>
                <a:cs typeface="Times New Roman" panose="02020603050405020304" pitchFamily="18" charset="0"/>
              </a:rPr>
              <a:t>Step1：</a:t>
            </a:r>
            <a:r>
              <a:rPr lang="zh-CN" altLang="en-US" sz="1600" dirty="0">
                <a:latin typeface="Times New Roman" panose="02020603050405020304" pitchFamily="18" charset="0"/>
                <a:cs typeface="Times New Roman" panose="02020603050405020304" pitchFamily="18" charset="0"/>
              </a:rPr>
              <a:t>伽马射线和</a:t>
            </a:r>
            <a:r>
              <a:rPr lang="en-US" altLang="zh-CN" sz="1600" dirty="0" err="1">
                <a:latin typeface="Times New Roman" panose="02020603050405020304" pitchFamily="18" charset="0"/>
                <a:cs typeface="Times New Roman" panose="02020603050405020304" pitchFamily="18" charset="0"/>
              </a:rPr>
              <a:t>NaI</a:t>
            </a:r>
            <a:r>
              <a:rPr lang="en-US" altLang="zh-CN" sz="1600" dirty="0">
                <a:latin typeface="Times New Roman" panose="02020603050405020304" pitchFamily="18" charset="0"/>
                <a:cs typeface="Times New Roman" panose="02020603050405020304" pitchFamily="18" charset="0"/>
              </a:rPr>
              <a:t>(Tl)</a:t>
            </a:r>
            <a:r>
              <a:rPr lang="zh-CN" altLang="en-US" sz="1600" dirty="0">
                <a:latin typeface="Times New Roman" panose="02020603050405020304" pitchFamily="18" charset="0"/>
                <a:cs typeface="Times New Roman" panose="02020603050405020304" pitchFamily="18" charset="0"/>
              </a:rPr>
              <a:t>晶体之间的</a:t>
            </a:r>
            <a:r>
              <a:rPr lang="en-US" altLang="zh-CN" sz="1600" dirty="0" err="1">
                <a:latin typeface="Times New Roman" panose="02020603050405020304" pitchFamily="18" charset="0"/>
                <a:cs typeface="Times New Roman" panose="02020603050405020304" pitchFamily="18" charset="0"/>
              </a:rPr>
              <a:t>相互作用</a:t>
            </a:r>
            <a:r>
              <a:rPr lang="zh-CN" altLang="en-US" sz="1600" dirty="0">
                <a:latin typeface="Times New Roman" panose="02020603050405020304" pitchFamily="18" charset="0"/>
                <a:cs typeface="Times New Roman" panose="02020603050405020304" pitchFamily="18" charset="0"/>
              </a:rPr>
              <a:t>，</a:t>
            </a:r>
            <a:r>
              <a:rPr lang="en-US" altLang="zh-CN" sz="1600" dirty="0" err="1">
                <a:latin typeface="Times New Roman" panose="02020603050405020304" pitchFamily="18" charset="0"/>
                <a:cs typeface="Times New Roman" panose="02020603050405020304" pitchFamily="18" charset="0"/>
              </a:rPr>
              <a:t>产生大量</a:t>
            </a:r>
            <a:r>
              <a:rPr lang="en-US" altLang="zh-CN" sz="1600" dirty="0" err="1">
                <a:solidFill>
                  <a:srgbClr val="FF0000"/>
                </a:solidFill>
                <a:latin typeface="Times New Roman" panose="02020603050405020304" pitchFamily="18" charset="0"/>
                <a:cs typeface="Times New Roman" panose="02020603050405020304" pitchFamily="18" charset="0"/>
              </a:rPr>
              <a:t>电子-空穴</a:t>
            </a:r>
            <a:r>
              <a:rPr lang="zh-CN" altLang="en-US" sz="1600" dirty="0">
                <a:solidFill>
                  <a:srgbClr val="FF0000"/>
                </a:solidFill>
                <a:latin typeface="Times New Roman" panose="02020603050405020304" pitchFamily="18" charset="0"/>
                <a:cs typeface="Times New Roman" panose="02020603050405020304" pitchFamily="18" charset="0"/>
              </a:rPr>
              <a:t>对</a:t>
            </a:r>
            <a:r>
              <a:rPr lang="zh-CN" altLang="en-US" sz="1600" dirty="0">
                <a:latin typeface="Times New Roman" panose="02020603050405020304" pitchFamily="18" charset="0"/>
                <a:cs typeface="Times New Roman" panose="02020603050405020304" pitchFamily="18" charset="0"/>
              </a:rPr>
              <a:t>，电子和空穴的弛豫，迁移至</a:t>
            </a:r>
            <a:r>
              <a:rPr lang="zh-CN" altLang="en-US" sz="1600" dirty="0">
                <a:solidFill>
                  <a:srgbClr val="FF0000"/>
                </a:solidFill>
                <a:latin typeface="Times New Roman" panose="02020603050405020304" pitchFamily="18" charset="0"/>
                <a:cs typeface="Times New Roman" panose="02020603050405020304" pitchFamily="18" charset="0"/>
              </a:rPr>
              <a:t>激活中心</a:t>
            </a:r>
            <a:r>
              <a:rPr lang="zh-CN" altLang="en-US" sz="1600" dirty="0">
                <a:latin typeface="Times New Roman" panose="02020603050405020304" pitchFamily="18" charset="0"/>
                <a:cs typeface="Times New Roman" panose="02020603050405020304" pitchFamily="18" charset="0"/>
              </a:rPr>
              <a:t>被捕获</a:t>
            </a:r>
            <a:r>
              <a:rPr lang="en-US" altLang="zh-CN" sz="1600" dirty="0">
                <a:latin typeface="Times New Roman" panose="02020603050405020304" pitchFamily="18" charset="0"/>
                <a:cs typeface="Times New Roman" panose="02020603050405020304" pitchFamily="18" charset="0"/>
              </a:rPr>
              <a:t>。由于这一步骤是许多具有独立恒等分布的低概率事件，其时间分布</a:t>
            </a:r>
            <a:r>
              <a:rPr lang="en-US" altLang="zh-CN" sz="1600" i="1" dirty="0">
                <a:latin typeface="Times New Roman" panose="02020603050405020304" pitchFamily="18" charset="0"/>
                <a:cs typeface="Times New Roman" panose="02020603050405020304" pitchFamily="18" charset="0"/>
              </a:rPr>
              <a:t>H</a:t>
            </a:r>
            <a:r>
              <a:rPr lang="en-US" altLang="zh-CN" sz="1600" baseline="-25000" dirty="0">
                <a:latin typeface="Times New Roman" panose="02020603050405020304" pitchFamily="18" charset="0"/>
                <a:cs typeface="Times New Roman" panose="02020603050405020304" pitchFamily="18" charset="0"/>
              </a:rPr>
              <a:t>1</a:t>
            </a:r>
            <a:r>
              <a:rPr lang="en-US" altLang="zh-CN" sz="1600" dirty="0">
                <a:latin typeface="Times New Roman" panose="02020603050405020304" pitchFamily="18" charset="0"/>
                <a:cs typeface="Times New Roman" panose="02020603050405020304" pitchFamily="18" charset="0"/>
              </a:rPr>
              <a:t>(t)</a:t>
            </a:r>
            <a:r>
              <a:rPr lang="zh-CN" altLang="en-US" sz="1600" dirty="0">
                <a:latin typeface="Times New Roman" panose="02020603050405020304" pitchFamily="18" charset="0"/>
                <a:cs typeface="Times New Roman" panose="02020603050405020304" pitchFamily="18" charset="0"/>
              </a:rPr>
              <a:t>可以表示为：</a:t>
            </a:r>
          </a:p>
        </p:txBody>
      </p:sp>
      <p:sp>
        <p:nvSpPr>
          <p:cNvPr id="11" name="文本框 10">
            <a:extLst>
              <a:ext uri="{FF2B5EF4-FFF2-40B4-BE49-F238E27FC236}">
                <a16:creationId xmlns:a16="http://schemas.microsoft.com/office/drawing/2014/main" id="{63D042BD-9CCB-E725-4D2B-90AA712DA6D0}"/>
              </a:ext>
            </a:extLst>
          </p:cNvPr>
          <p:cNvSpPr txBox="1"/>
          <p:nvPr/>
        </p:nvSpPr>
        <p:spPr>
          <a:xfrm>
            <a:off x="277007" y="3583157"/>
            <a:ext cx="8160168" cy="414922"/>
          </a:xfrm>
          <a:prstGeom prst="rect">
            <a:avLst/>
          </a:prstGeom>
          <a:noFill/>
        </p:spPr>
        <p:txBody>
          <a:bodyPr wrap="square">
            <a:spAutoFit/>
          </a:bodyPr>
          <a:lstStyle/>
          <a:p>
            <a:pPr indent="342260" hangingPunct="0">
              <a:lnSpc>
                <a:spcPct val="150000"/>
              </a:lnSpc>
            </a:pPr>
            <a:r>
              <a:rPr lang="zh-CN" altLang="en-US" sz="1600" dirty="0">
                <a:latin typeface="Times New Roman" panose="02020603050405020304" pitchFamily="18" charset="0"/>
                <a:cs typeface="Times New Roman" panose="02020603050405020304" pitchFamily="18" charset="0"/>
              </a:rPr>
              <a:t>综上，可以使用</a:t>
            </a:r>
            <a:r>
              <a:rPr lang="zh-CN" altLang="en-US" sz="1600" dirty="0">
                <a:solidFill>
                  <a:srgbClr val="FF0000"/>
                </a:solidFill>
                <a:latin typeface="Times New Roman" panose="02020603050405020304" pitchFamily="18" charset="0"/>
                <a:cs typeface="Times New Roman" panose="02020603050405020304" pitchFamily="18" charset="0"/>
              </a:rPr>
              <a:t>高斯函数</a:t>
            </a:r>
            <a:r>
              <a:rPr lang="zh-CN" altLang="en-US" sz="1600" dirty="0">
                <a:latin typeface="Times New Roman" panose="02020603050405020304" pitchFamily="18" charset="0"/>
                <a:cs typeface="Times New Roman" panose="02020603050405020304" pitchFamily="18" charset="0"/>
              </a:rPr>
              <a:t>和</a:t>
            </a:r>
            <a:r>
              <a:rPr lang="zh-CN" altLang="en-US" sz="1600" dirty="0">
                <a:solidFill>
                  <a:srgbClr val="FF0000"/>
                </a:solidFill>
                <a:latin typeface="Times New Roman" panose="02020603050405020304" pitchFamily="18" charset="0"/>
                <a:cs typeface="Times New Roman" panose="02020603050405020304" pitchFamily="18" charset="0"/>
              </a:rPr>
              <a:t>指数函数</a:t>
            </a:r>
            <a:r>
              <a:rPr lang="zh-CN" altLang="en-US" sz="1600" dirty="0">
                <a:latin typeface="Times New Roman" panose="02020603050405020304" pitchFamily="18" charset="0"/>
                <a:cs typeface="Times New Roman" panose="02020603050405020304" pitchFamily="18" charset="0"/>
              </a:rPr>
              <a:t>的</a:t>
            </a:r>
            <a:r>
              <a:rPr lang="zh-CN" altLang="en-US" sz="1600" dirty="0">
                <a:solidFill>
                  <a:srgbClr val="FF0000"/>
                </a:solidFill>
                <a:latin typeface="Times New Roman" panose="02020603050405020304" pitchFamily="18" charset="0"/>
                <a:cs typeface="Times New Roman" panose="02020603050405020304" pitchFamily="18" charset="0"/>
              </a:rPr>
              <a:t>卷积</a:t>
            </a:r>
            <a:r>
              <a:rPr lang="zh-CN" altLang="en-US" sz="1600" dirty="0">
                <a:latin typeface="Times New Roman" panose="02020603050405020304" pitchFamily="18" charset="0"/>
                <a:cs typeface="Times New Roman" panose="02020603050405020304" pitchFamily="18" charset="0"/>
              </a:rPr>
              <a:t>来描述闪烁体的光脉冲。</a:t>
            </a:r>
            <a:endParaRPr lang="en-US" altLang="zh-CN" sz="16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1C11254B-9C42-CB8B-FAE9-39D653DD5EEE}"/>
              </a:ext>
            </a:extLst>
          </p:cNvPr>
          <p:cNvSpPr txBox="1"/>
          <p:nvPr/>
        </p:nvSpPr>
        <p:spPr>
          <a:xfrm>
            <a:off x="433392" y="634969"/>
            <a:ext cx="2203127" cy="369332"/>
          </a:xfrm>
          <a:prstGeom prst="rect">
            <a:avLst/>
          </a:prstGeom>
          <a:noFill/>
        </p:spPr>
        <p:txBody>
          <a:bodyPr wrap="square">
            <a:spAutoFit/>
          </a:bodyPr>
          <a:lstStyle/>
          <a:p>
            <a:pPr hangingPunct="0"/>
            <a:r>
              <a:rPr lang="zh-CN" altLang="en-US" sz="1800" b="1" dirty="0">
                <a:latin typeface="宋体" panose="02010600030101010101" pitchFamily="2" charset="-122"/>
                <a:cs typeface="Times New Roman" panose="02020603050405020304" pitchFamily="18" charset="0"/>
              </a:rPr>
              <a:t>闪烁体发光过程：</a:t>
            </a:r>
          </a:p>
        </p:txBody>
      </p:sp>
      <p:graphicFrame>
        <p:nvGraphicFramePr>
          <p:cNvPr id="12" name="对象 11">
            <a:extLst>
              <a:ext uri="{FF2B5EF4-FFF2-40B4-BE49-F238E27FC236}">
                <a16:creationId xmlns:a16="http://schemas.microsoft.com/office/drawing/2014/main" id="{2F31ED6C-92B5-B550-B3A1-44CCA40B04BD}"/>
              </a:ext>
            </a:extLst>
          </p:cNvPr>
          <p:cNvGraphicFramePr>
            <a:graphicFrameLocks noChangeAspect="1"/>
          </p:cNvGraphicFramePr>
          <p:nvPr>
            <p:extLst>
              <p:ext uri="{D42A27DB-BD31-4B8C-83A1-F6EECF244321}">
                <p14:modId xmlns:p14="http://schemas.microsoft.com/office/powerpoint/2010/main" val="412632246"/>
              </p:ext>
            </p:extLst>
          </p:nvPr>
        </p:nvGraphicFramePr>
        <p:xfrm>
          <a:off x="4206875" y="1963738"/>
          <a:ext cx="1177925" cy="449262"/>
        </p:xfrm>
        <a:graphic>
          <a:graphicData uri="http://schemas.openxmlformats.org/presentationml/2006/ole">
            <mc:AlternateContent xmlns:mc="http://schemas.openxmlformats.org/markup-compatibility/2006">
              <mc:Choice xmlns:v="urn:schemas-microsoft-com:vml" Requires="v">
                <p:oleObj name="Equation" r:id="rId5" imgW="1066680" imgH="406080" progId="Equation.DSMT4">
                  <p:embed/>
                </p:oleObj>
              </mc:Choice>
              <mc:Fallback>
                <p:oleObj name="Equation" r:id="rId5" imgW="1066680" imgH="406080" progId="Equation.DSMT4">
                  <p:embed/>
                  <p:pic>
                    <p:nvPicPr>
                      <p:cNvPr id="12" name="对象 11">
                        <a:extLst>
                          <a:ext uri="{FF2B5EF4-FFF2-40B4-BE49-F238E27FC236}">
                            <a16:creationId xmlns:a16="http://schemas.microsoft.com/office/drawing/2014/main" id="{2F31ED6C-92B5-B550-B3A1-44CCA40B04BD}"/>
                          </a:ext>
                        </a:extLst>
                      </p:cNvPr>
                      <p:cNvPicPr/>
                      <p:nvPr/>
                    </p:nvPicPr>
                    <p:blipFill>
                      <a:blip r:embed="rId6"/>
                      <a:stretch>
                        <a:fillRect/>
                      </a:stretch>
                    </p:blipFill>
                    <p:spPr>
                      <a:xfrm>
                        <a:off x="4206875" y="1963738"/>
                        <a:ext cx="1177925" cy="449262"/>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13EEFF93-70FC-A621-B82F-28D7B40A916E}"/>
              </a:ext>
            </a:extLst>
          </p:cNvPr>
          <p:cNvGraphicFramePr>
            <a:graphicFrameLocks noChangeAspect="1"/>
          </p:cNvGraphicFramePr>
          <p:nvPr>
            <p:extLst>
              <p:ext uri="{D42A27DB-BD31-4B8C-83A1-F6EECF244321}">
                <p14:modId xmlns:p14="http://schemas.microsoft.com/office/powerpoint/2010/main" val="2812330670"/>
              </p:ext>
            </p:extLst>
          </p:nvPr>
        </p:nvGraphicFramePr>
        <p:xfrm>
          <a:off x="4019550" y="3181350"/>
          <a:ext cx="1554163" cy="522288"/>
        </p:xfrm>
        <a:graphic>
          <a:graphicData uri="http://schemas.openxmlformats.org/presentationml/2006/ole">
            <mc:AlternateContent xmlns:mc="http://schemas.openxmlformats.org/markup-compatibility/2006">
              <mc:Choice xmlns:v="urn:schemas-microsoft-com:vml" Requires="v">
                <p:oleObj name="Equation" r:id="rId7" imgW="1396800" imgH="469800" progId="Equation.DSMT4">
                  <p:embed/>
                </p:oleObj>
              </mc:Choice>
              <mc:Fallback>
                <p:oleObj name="Equation" r:id="rId7" imgW="1396800" imgH="469800" progId="Equation.DSMT4">
                  <p:embed/>
                  <p:pic>
                    <p:nvPicPr>
                      <p:cNvPr id="13" name="对象 12">
                        <a:extLst>
                          <a:ext uri="{FF2B5EF4-FFF2-40B4-BE49-F238E27FC236}">
                            <a16:creationId xmlns:a16="http://schemas.microsoft.com/office/drawing/2014/main" id="{13EEFF93-70FC-A621-B82F-28D7B40A916E}"/>
                          </a:ext>
                        </a:extLst>
                      </p:cNvPr>
                      <p:cNvPicPr/>
                      <p:nvPr/>
                    </p:nvPicPr>
                    <p:blipFill>
                      <a:blip r:embed="rId8"/>
                      <a:stretch>
                        <a:fillRect/>
                      </a:stretch>
                    </p:blipFill>
                    <p:spPr>
                      <a:xfrm>
                        <a:off x="4019550" y="3181350"/>
                        <a:ext cx="1554163" cy="522288"/>
                      </a:xfrm>
                      <a:prstGeom prst="rect">
                        <a:avLst/>
                      </a:prstGeom>
                    </p:spPr>
                  </p:pic>
                </p:oleObj>
              </mc:Fallback>
            </mc:AlternateContent>
          </a:graphicData>
        </a:graphic>
      </p:graphicFrame>
      <p:sp>
        <p:nvSpPr>
          <p:cNvPr id="15" name="文本框 14">
            <a:extLst>
              <a:ext uri="{FF2B5EF4-FFF2-40B4-BE49-F238E27FC236}">
                <a16:creationId xmlns:a16="http://schemas.microsoft.com/office/drawing/2014/main" id="{626E3985-2D6B-C9D8-47BA-3D05F3279D97}"/>
              </a:ext>
            </a:extLst>
          </p:cNvPr>
          <p:cNvSpPr txBox="1"/>
          <p:nvPr/>
        </p:nvSpPr>
        <p:spPr>
          <a:xfrm>
            <a:off x="2951301" y="4017763"/>
            <a:ext cx="3432493" cy="1030475"/>
          </a:xfrm>
          <a:prstGeom prst="rect">
            <a:avLst/>
          </a:prstGeom>
          <a:noFill/>
          <a:ln w="28575">
            <a:solidFill>
              <a:srgbClr val="0070C0"/>
            </a:solidFill>
          </a:ln>
        </p:spPr>
        <p:txBody>
          <a:bodyPr wrap="square">
            <a:spAutoFit/>
          </a:bodyPr>
          <a:lstStyle/>
          <a:p>
            <a:pPr hangingPunct="0"/>
            <a:r>
              <a:rPr lang="zh-CN" altLang="en-US" sz="1600" dirty="0">
                <a:latin typeface="Times New Roman" panose="02020603050405020304" pitchFamily="18" charset="0"/>
                <a:cs typeface="Times New Roman" panose="02020603050405020304" pitchFamily="18" charset="0"/>
              </a:rPr>
              <a:t>参数参考值</a:t>
            </a:r>
            <a:endParaRPr lang="en-US" altLang="zh-CN" sz="1600" dirty="0">
              <a:latin typeface="Times New Roman" panose="02020603050405020304" pitchFamily="18" charset="0"/>
              <a:cs typeface="Times New Roman" panose="02020603050405020304" pitchFamily="18" charset="0"/>
            </a:endParaRPr>
          </a:p>
          <a:p>
            <a:pPr marL="213912" indent="-213912" hangingPunct="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σ</a:t>
            </a:r>
            <a:r>
              <a:rPr lang="en-US" altLang="zh-CN" sz="1600" baseline="-25000" dirty="0">
                <a:latin typeface="Times New Roman" panose="02020603050405020304" pitchFamily="18" charset="0"/>
                <a:cs typeface="Times New Roman" panose="02020603050405020304" pitchFamily="18" charset="0"/>
              </a:rPr>
              <a:t>1 </a:t>
            </a:r>
            <a:r>
              <a:rPr lang="en-US" altLang="zh-CN" sz="1600" dirty="0">
                <a:latin typeface="Times New Roman" panose="02020603050405020304" pitchFamily="18" charset="0"/>
                <a:cs typeface="Times New Roman" panose="02020603050405020304" pitchFamily="18" charset="0"/>
              </a:rPr>
              <a:t>= 2 </a:t>
            </a:r>
            <a:r>
              <a:rPr lang="en-US" altLang="zh-CN" sz="1600" dirty="0" err="1">
                <a:latin typeface="Times New Roman" panose="02020603050405020304" pitchFamily="18" charset="0"/>
                <a:cs typeface="Times New Roman" panose="02020603050405020304" pitchFamily="18" charset="0"/>
              </a:rPr>
              <a:t>ps</a:t>
            </a:r>
            <a:r>
              <a:rPr lang="zh-CN" altLang="en-US"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pPr marL="213912" indent="-213912" hangingPunct="0">
              <a:lnSpc>
                <a:spcPct val="150000"/>
              </a:lnSpc>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光衰减时间常数τ</a:t>
            </a:r>
            <a:r>
              <a:rPr lang="en-US" altLang="zh-CN" sz="1600" baseline="-25000" dirty="0">
                <a:latin typeface="Times New Roman" panose="02020603050405020304" pitchFamily="18" charset="0"/>
                <a:cs typeface="Times New Roman" panose="02020603050405020304" pitchFamily="18" charset="0"/>
              </a:rPr>
              <a:t>1 </a:t>
            </a:r>
            <a:r>
              <a:rPr lang="en-US" altLang="zh-CN" sz="1600" dirty="0">
                <a:latin typeface="Times New Roman" panose="02020603050405020304" pitchFamily="18" charset="0"/>
                <a:cs typeface="Times New Roman" panose="02020603050405020304" pitchFamily="18" charset="0"/>
              </a:rPr>
              <a:t>= 250 ns(25</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a:t>
            </a:r>
          </a:p>
        </p:txBody>
      </p:sp>
      <p:sp>
        <p:nvSpPr>
          <p:cNvPr id="6" name="灯片编号占位符 1">
            <a:extLst>
              <a:ext uri="{FF2B5EF4-FFF2-40B4-BE49-F238E27FC236}">
                <a16:creationId xmlns:a16="http://schemas.microsoft.com/office/drawing/2014/main" id="{A1B4F85F-2E04-26AC-7972-C95213E6EA39}"/>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11</a:t>
            </a:fld>
            <a:endParaRPr lang="zh-CN" altLang="en-US" sz="1500" dirty="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8">
            <a:extLst>
              <a:ext uri="{FF2B5EF4-FFF2-40B4-BE49-F238E27FC236}">
                <a16:creationId xmlns:a16="http://schemas.microsoft.com/office/drawing/2014/main" id="{749AACA8-1BF3-79FB-F9F7-0A09F23BD964}"/>
              </a:ext>
            </a:extLst>
          </p:cNvPr>
          <p:cNvPicPr>
            <a:picLocks noChangeAspect="1"/>
          </p:cNvPicPr>
          <p:nvPr/>
        </p:nvPicPr>
        <p:blipFill>
          <a:blip r:embed="rId3"/>
          <a:stretch>
            <a:fillRect/>
          </a:stretch>
        </p:blipFill>
        <p:spPr>
          <a:xfrm>
            <a:off x="-2540" y="-1270"/>
            <a:ext cx="9146540" cy="5136515"/>
          </a:xfrm>
          <a:prstGeom prst="rect">
            <a:avLst/>
          </a:prstGeom>
        </p:spPr>
      </p:pic>
      <p:pic>
        <p:nvPicPr>
          <p:cNvPr id="5" name="Picture 3" descr="C:\Users\h\Desktop\logo.png">
            <a:extLst>
              <a:ext uri="{FF2B5EF4-FFF2-40B4-BE49-F238E27FC236}">
                <a16:creationId xmlns:a16="http://schemas.microsoft.com/office/drawing/2014/main" id="{21B05DB3-3462-04C6-6CD7-B2EE17A7C8F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6130077C-8120-D806-4729-CCE914CFAA4D}"/>
              </a:ext>
            </a:extLst>
          </p:cNvPr>
          <p:cNvSpPr txBox="1"/>
          <p:nvPr/>
        </p:nvSpPr>
        <p:spPr>
          <a:xfrm>
            <a:off x="219253" y="298037"/>
            <a:ext cx="2954655" cy="368884"/>
          </a:xfrm>
          <a:prstGeom prst="rect">
            <a:avLst/>
          </a:prstGeom>
          <a:noFill/>
        </p:spPr>
        <p:txBody>
          <a:bodyPr wrap="none" rtlCol="0">
            <a:spAutoFit/>
          </a:bodyPr>
          <a:lstStyle/>
          <a:p>
            <a:r>
              <a:rPr lang="zh-CN" altLang="en-US" sz="1797" b="1" dirty="0">
                <a:latin typeface="宋体" panose="02010600030101010101" pitchFamily="2" charset="-122"/>
              </a:rPr>
              <a:t>光电倍增管光电子的倍增：</a:t>
            </a:r>
          </a:p>
        </p:txBody>
      </p:sp>
      <p:sp>
        <p:nvSpPr>
          <p:cNvPr id="3" name="文本框 2">
            <a:extLst>
              <a:ext uri="{FF2B5EF4-FFF2-40B4-BE49-F238E27FC236}">
                <a16:creationId xmlns:a16="http://schemas.microsoft.com/office/drawing/2014/main" id="{E4474823-8B18-56F7-45F6-57BF4C1D8E9C}"/>
              </a:ext>
            </a:extLst>
          </p:cNvPr>
          <p:cNvSpPr txBox="1"/>
          <p:nvPr/>
        </p:nvSpPr>
        <p:spPr>
          <a:xfrm>
            <a:off x="3310132" y="834743"/>
            <a:ext cx="5262192" cy="1894749"/>
          </a:xfrm>
          <a:prstGeom prst="rect">
            <a:avLst/>
          </a:prstGeom>
          <a:noFill/>
        </p:spPr>
        <p:txBody>
          <a:bodyPr wrap="square">
            <a:spAutoFit/>
          </a:bodyPr>
          <a:lstStyle/>
          <a:p>
            <a:pPr algn="just">
              <a:lnSpc>
                <a:spcPct val="150000"/>
              </a:lnSpc>
            </a:pPr>
            <a:r>
              <a:rPr lang="en-US" altLang="zh-CN" sz="1600" b="1" dirty="0">
                <a:latin typeface="Times New Roman" panose="02020603050405020304" pitchFamily="18" charset="0"/>
                <a:cs typeface="Times New Roman" panose="02020603050405020304" pitchFamily="18" charset="0"/>
              </a:rPr>
              <a:t>Step1：</a:t>
            </a:r>
            <a:r>
              <a:rPr lang="zh-CN" altLang="en-US" sz="1600" dirty="0">
                <a:latin typeface="Times New Roman" panose="02020603050405020304" pitchFamily="18" charset="0"/>
                <a:cs typeface="Times New Roman" panose="02020603050405020304" pitchFamily="18" charset="0"/>
              </a:rPr>
              <a:t>用</a:t>
            </a:r>
            <a:r>
              <a:rPr lang="zh-CN" altLang="en-US" sz="1600" dirty="0">
                <a:solidFill>
                  <a:srgbClr val="FF0000"/>
                </a:solidFill>
                <a:latin typeface="Times New Roman" panose="02020603050405020304" pitchFamily="18" charset="0"/>
                <a:cs typeface="Times New Roman" panose="02020603050405020304" pitchFamily="18" charset="0"/>
              </a:rPr>
              <a:t>高斯函数</a:t>
            </a:r>
            <a:r>
              <a:rPr lang="zh-CN" altLang="en-US" sz="1600" dirty="0">
                <a:latin typeface="Times New Roman" panose="02020603050405020304" pitchFamily="18" charset="0"/>
                <a:cs typeface="Times New Roman" panose="02020603050405020304" pitchFamily="18" charset="0"/>
              </a:rPr>
              <a:t>描述的光电阴极和第一个打拿极之间的光电子时间抖动；</a:t>
            </a:r>
            <a:endParaRPr lang="en-US" altLang="zh-CN" sz="1600" strike="sngStrike" dirty="0">
              <a:latin typeface="Times New Roman" panose="02020603050405020304" pitchFamily="18" charset="0"/>
              <a:cs typeface="Times New Roman" panose="02020603050405020304" pitchFamily="18" charset="0"/>
            </a:endParaRPr>
          </a:p>
          <a:p>
            <a:pPr algn="just">
              <a:lnSpc>
                <a:spcPct val="150000"/>
              </a:lnSpc>
            </a:pPr>
            <a:r>
              <a:rPr lang="en-US" altLang="zh-CN" sz="1600" b="1" dirty="0">
                <a:latin typeface="Times New Roman" panose="02020603050405020304" pitchFamily="18" charset="0"/>
                <a:cs typeface="Times New Roman" panose="02020603050405020304" pitchFamily="18" charset="0"/>
              </a:rPr>
              <a:t>Step2：</a:t>
            </a:r>
            <a:r>
              <a:rPr lang="zh-CN" altLang="en-US" sz="1600" dirty="0">
                <a:latin typeface="Times New Roman" panose="02020603050405020304" pitchFamily="18" charset="0"/>
                <a:cs typeface="Times New Roman" panose="02020603050405020304" pitchFamily="18" charset="0"/>
              </a:rPr>
              <a:t>电子倍增阶段，存在一定的时间延迟和响应速度。</a:t>
            </a:r>
            <a:r>
              <a:rPr lang="en-US" altLang="zh-CN" sz="1600" dirty="0">
                <a:latin typeface="Times New Roman" panose="02020603050405020304" pitchFamily="18" charset="0"/>
                <a:cs typeface="Times New Roman" panose="02020603050405020304" pitchFamily="18" charset="0"/>
              </a:rPr>
              <a:t>PMT</a:t>
            </a:r>
            <a:r>
              <a:rPr lang="zh-CN" altLang="en-US" sz="1600" dirty="0">
                <a:latin typeface="Times New Roman" panose="02020603050405020304" pitchFamily="18" charset="0"/>
                <a:cs typeface="Times New Roman" panose="02020603050405020304" pitchFamily="18" charset="0"/>
              </a:rPr>
              <a:t>输出电路的脉冲响应函数可以用一系列指数衰减函数来表示。</a:t>
            </a:r>
          </a:p>
        </p:txBody>
      </p:sp>
      <p:grpSp>
        <p:nvGrpSpPr>
          <p:cNvPr id="9" name="组合 8">
            <a:extLst>
              <a:ext uri="{FF2B5EF4-FFF2-40B4-BE49-F238E27FC236}">
                <a16:creationId xmlns:a16="http://schemas.microsoft.com/office/drawing/2014/main" id="{715E09EC-8F78-41B8-6470-8D2D60D93A82}"/>
              </a:ext>
            </a:extLst>
          </p:cNvPr>
          <p:cNvGrpSpPr/>
          <p:nvPr/>
        </p:nvGrpSpPr>
        <p:grpSpPr>
          <a:xfrm>
            <a:off x="393406" y="887027"/>
            <a:ext cx="2561956" cy="2535663"/>
            <a:chOff x="4570730" y="1958377"/>
            <a:chExt cx="2561956" cy="2535663"/>
          </a:xfrm>
        </p:grpSpPr>
        <p:pic>
          <p:nvPicPr>
            <p:cNvPr id="7" name="图片 6">
              <a:extLst>
                <a:ext uri="{FF2B5EF4-FFF2-40B4-BE49-F238E27FC236}">
                  <a16:creationId xmlns:a16="http://schemas.microsoft.com/office/drawing/2014/main" id="{4292790F-D89D-9A12-3317-41CE63CE6389}"/>
                </a:ext>
              </a:extLst>
            </p:cNvPr>
            <p:cNvPicPr>
              <a:picLocks noChangeAspect="1"/>
            </p:cNvPicPr>
            <p:nvPr/>
          </p:nvPicPr>
          <p:blipFill rotWithShape="1">
            <a:blip r:embed="rId5"/>
            <a:srcRect l="8184"/>
            <a:stretch/>
          </p:blipFill>
          <p:spPr>
            <a:xfrm>
              <a:off x="4570730" y="1958377"/>
              <a:ext cx="2561956" cy="2535663"/>
            </a:xfrm>
            <a:prstGeom prst="rect">
              <a:avLst/>
            </a:prstGeom>
          </p:spPr>
        </p:pic>
        <p:pic>
          <p:nvPicPr>
            <p:cNvPr id="8" name="图片 7">
              <a:extLst>
                <a:ext uri="{FF2B5EF4-FFF2-40B4-BE49-F238E27FC236}">
                  <a16:creationId xmlns:a16="http://schemas.microsoft.com/office/drawing/2014/main" id="{26E0A20A-4FEC-C4BF-7831-230235C13CD5}"/>
                </a:ext>
              </a:extLst>
            </p:cNvPr>
            <p:cNvPicPr>
              <a:picLocks noChangeAspect="1"/>
            </p:cNvPicPr>
            <p:nvPr/>
          </p:nvPicPr>
          <p:blipFill rotWithShape="1">
            <a:blip r:embed="rId5"/>
            <a:srcRect t="33757" r="95683" b="40681"/>
            <a:stretch/>
          </p:blipFill>
          <p:spPr>
            <a:xfrm>
              <a:off x="4634816" y="2797647"/>
              <a:ext cx="128173" cy="689744"/>
            </a:xfrm>
            <a:prstGeom prst="rect">
              <a:avLst/>
            </a:prstGeom>
          </p:spPr>
        </p:pic>
      </p:grpSp>
      <p:sp>
        <p:nvSpPr>
          <p:cNvPr id="10" name="文本框 9">
            <a:extLst>
              <a:ext uri="{FF2B5EF4-FFF2-40B4-BE49-F238E27FC236}">
                <a16:creationId xmlns:a16="http://schemas.microsoft.com/office/drawing/2014/main" id="{704E5942-1933-7F77-499D-AB04BC4FCE1E}"/>
              </a:ext>
            </a:extLst>
          </p:cNvPr>
          <p:cNvSpPr txBox="1"/>
          <p:nvPr/>
        </p:nvSpPr>
        <p:spPr>
          <a:xfrm>
            <a:off x="885546" y="3422690"/>
            <a:ext cx="1577676" cy="276999"/>
          </a:xfrm>
          <a:prstGeom prst="rect">
            <a:avLst/>
          </a:prstGeom>
          <a:noFill/>
        </p:spPr>
        <p:txBody>
          <a:bodyPr wrap="none" rtlCol="0">
            <a:spAutoFit/>
          </a:bodyPr>
          <a:lstStyle/>
          <a:p>
            <a:r>
              <a:rPr lang="zh-CN" altLang="en-US" sz="1200" dirty="0"/>
              <a:t>典型</a:t>
            </a:r>
            <a:r>
              <a:rPr lang="en-US" altLang="zh-CN" sz="1200" dirty="0"/>
              <a:t>PMT</a:t>
            </a:r>
            <a:r>
              <a:rPr lang="zh-CN" altLang="en-US" sz="1200" dirty="0"/>
              <a:t>的输出波形</a:t>
            </a:r>
          </a:p>
        </p:txBody>
      </p:sp>
      <p:sp>
        <p:nvSpPr>
          <p:cNvPr id="12" name="文本框 11">
            <a:extLst>
              <a:ext uri="{FF2B5EF4-FFF2-40B4-BE49-F238E27FC236}">
                <a16:creationId xmlns:a16="http://schemas.microsoft.com/office/drawing/2014/main" id="{E4E1946E-DBC8-9075-E2A6-8721D1A2AB9B}"/>
              </a:ext>
            </a:extLst>
          </p:cNvPr>
          <p:cNvSpPr txBox="1"/>
          <p:nvPr/>
        </p:nvSpPr>
        <p:spPr>
          <a:xfrm>
            <a:off x="3310132" y="2639256"/>
            <a:ext cx="5440462" cy="784254"/>
          </a:xfrm>
          <a:prstGeom prst="rect">
            <a:avLst/>
          </a:prstGeom>
          <a:noFill/>
        </p:spPr>
        <p:txBody>
          <a:bodyPr wrap="square">
            <a:spAutoFit/>
          </a:bodyPr>
          <a:lstStyle/>
          <a:p>
            <a:pPr indent="457200">
              <a:lnSpc>
                <a:spcPct val="150000"/>
              </a:lnSpc>
            </a:pPr>
            <a:r>
              <a:rPr lang="zh-CN" altLang="en-US" sz="1600" dirty="0"/>
              <a:t>表述核脉冲信号经过</a:t>
            </a:r>
            <a:r>
              <a:rPr lang="en-US" altLang="zh-CN" sz="1600" dirty="0">
                <a:solidFill>
                  <a:srgbClr val="FF0000"/>
                </a:solidFill>
              </a:rPr>
              <a:t>PMT</a:t>
            </a:r>
            <a:r>
              <a:rPr lang="zh-CN" altLang="en-US" sz="1600" dirty="0"/>
              <a:t>的响应函数，与描述</a:t>
            </a:r>
            <a:r>
              <a:rPr lang="zh-CN" altLang="en-US" sz="1600" dirty="0">
                <a:solidFill>
                  <a:srgbClr val="FF0000"/>
                </a:solidFill>
              </a:rPr>
              <a:t>闪烁体</a:t>
            </a:r>
            <a:r>
              <a:rPr lang="zh-CN" altLang="en-US" sz="1600" dirty="0"/>
              <a:t>发光过程的响应函数类似，可以表示为：</a:t>
            </a:r>
            <a:endParaRPr lang="en-US" altLang="zh-CN" sz="1600" dirty="0"/>
          </a:p>
        </p:txBody>
      </p:sp>
      <p:graphicFrame>
        <p:nvGraphicFramePr>
          <p:cNvPr id="11" name="对象 10">
            <a:extLst>
              <a:ext uri="{FF2B5EF4-FFF2-40B4-BE49-F238E27FC236}">
                <a16:creationId xmlns:a16="http://schemas.microsoft.com/office/drawing/2014/main" id="{49AAA3D9-CF80-F956-3831-6F81FCECBF0E}"/>
              </a:ext>
            </a:extLst>
          </p:cNvPr>
          <p:cNvGraphicFramePr>
            <a:graphicFrameLocks noChangeAspect="1"/>
          </p:cNvGraphicFramePr>
          <p:nvPr>
            <p:extLst>
              <p:ext uri="{D42A27DB-BD31-4B8C-83A1-F6EECF244321}">
                <p14:modId xmlns:p14="http://schemas.microsoft.com/office/powerpoint/2010/main" val="1275058500"/>
              </p:ext>
            </p:extLst>
          </p:nvPr>
        </p:nvGraphicFramePr>
        <p:xfrm>
          <a:off x="5102225" y="3417114"/>
          <a:ext cx="2062163" cy="565150"/>
        </p:xfrm>
        <a:graphic>
          <a:graphicData uri="http://schemas.openxmlformats.org/presentationml/2006/ole">
            <mc:AlternateContent xmlns:mc="http://schemas.openxmlformats.org/markup-compatibility/2006">
              <mc:Choice xmlns:v="urn:schemas-microsoft-com:vml" Requires="v">
                <p:oleObj name="Equation" r:id="rId6" imgW="1854000" imgH="507960" progId="Equation.DSMT4">
                  <p:embed/>
                </p:oleObj>
              </mc:Choice>
              <mc:Fallback>
                <p:oleObj name="Equation" r:id="rId6" imgW="1854000" imgH="507960" progId="Equation.DSMT4">
                  <p:embed/>
                  <p:pic>
                    <p:nvPicPr>
                      <p:cNvPr id="13" name="对象 12">
                        <a:extLst>
                          <a:ext uri="{FF2B5EF4-FFF2-40B4-BE49-F238E27FC236}">
                            <a16:creationId xmlns:a16="http://schemas.microsoft.com/office/drawing/2014/main" id="{13EEFF93-70FC-A621-B82F-28D7B40A916E}"/>
                          </a:ext>
                        </a:extLst>
                      </p:cNvPr>
                      <p:cNvPicPr/>
                      <p:nvPr/>
                    </p:nvPicPr>
                    <p:blipFill>
                      <a:blip r:embed="rId7"/>
                      <a:stretch>
                        <a:fillRect/>
                      </a:stretch>
                    </p:blipFill>
                    <p:spPr>
                      <a:xfrm>
                        <a:off x="5102225" y="3417114"/>
                        <a:ext cx="2062163" cy="565150"/>
                      </a:xfrm>
                      <a:prstGeom prst="rect">
                        <a:avLst/>
                      </a:prstGeom>
                    </p:spPr>
                  </p:pic>
                </p:oleObj>
              </mc:Fallback>
            </mc:AlternateContent>
          </a:graphicData>
        </a:graphic>
      </p:graphicFrame>
      <p:sp>
        <p:nvSpPr>
          <p:cNvPr id="13" name="文本框 12">
            <a:extLst>
              <a:ext uri="{FF2B5EF4-FFF2-40B4-BE49-F238E27FC236}">
                <a16:creationId xmlns:a16="http://schemas.microsoft.com/office/drawing/2014/main" id="{656F047B-B429-F2CB-40AC-38724424C5DD}"/>
              </a:ext>
            </a:extLst>
          </p:cNvPr>
          <p:cNvSpPr txBox="1"/>
          <p:nvPr/>
        </p:nvSpPr>
        <p:spPr>
          <a:xfrm>
            <a:off x="2951301" y="4017763"/>
            <a:ext cx="3432493" cy="1030475"/>
          </a:xfrm>
          <a:prstGeom prst="rect">
            <a:avLst/>
          </a:prstGeom>
          <a:noFill/>
          <a:ln w="28575">
            <a:solidFill>
              <a:srgbClr val="0070C0"/>
            </a:solidFill>
          </a:ln>
        </p:spPr>
        <p:txBody>
          <a:bodyPr wrap="square">
            <a:spAutoFit/>
          </a:bodyPr>
          <a:lstStyle/>
          <a:p>
            <a:pPr hangingPunct="0"/>
            <a:r>
              <a:rPr lang="zh-CN" altLang="en-US" sz="1600" dirty="0">
                <a:latin typeface="Times New Roman" panose="02020603050405020304" pitchFamily="18" charset="0"/>
                <a:cs typeface="Times New Roman" panose="02020603050405020304" pitchFamily="18" charset="0"/>
              </a:rPr>
              <a:t>参数参考值</a:t>
            </a:r>
            <a:endParaRPr lang="en-US" altLang="zh-CN" sz="1600" dirty="0">
              <a:latin typeface="Times New Roman" panose="02020603050405020304" pitchFamily="18" charset="0"/>
              <a:cs typeface="Times New Roman" panose="02020603050405020304" pitchFamily="18" charset="0"/>
            </a:endParaRPr>
          </a:p>
          <a:p>
            <a:pPr marL="213912" indent="-213912" hangingPunct="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σ</a:t>
            </a:r>
            <a:r>
              <a:rPr lang="en-US" altLang="zh-CN" sz="1600" baseline="-25000" dirty="0">
                <a:latin typeface="Times New Roman" panose="02020603050405020304" pitchFamily="18" charset="0"/>
                <a:cs typeface="Times New Roman" panose="02020603050405020304" pitchFamily="18" charset="0"/>
              </a:rPr>
              <a:t>2 </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1.27 ns</a:t>
            </a:r>
            <a:r>
              <a:rPr lang="zh-CN" altLang="en-US"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pPr marL="213912" indent="-213912" hangingPunct="0">
              <a:lnSpc>
                <a:spcPct val="150000"/>
              </a:lnSpc>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主要衰减常数</a:t>
            </a:r>
            <a:r>
              <a:rPr lang="el-GR" altLang="zh-CN" sz="1600" dirty="0">
                <a:latin typeface="Times New Roman" panose="02020603050405020304" pitchFamily="18" charset="0"/>
                <a:cs typeface="Times New Roman" panose="02020603050405020304" pitchFamily="18" charset="0"/>
              </a:rPr>
              <a:t>λ</a:t>
            </a:r>
            <a:r>
              <a:rPr lang="en-US" altLang="zh-CN" sz="1600" baseline="-25000" dirty="0">
                <a:latin typeface="Times New Roman" panose="02020603050405020304" pitchFamily="18" charset="0"/>
                <a:cs typeface="Times New Roman" panose="02020603050405020304" pitchFamily="18" charset="0"/>
              </a:rPr>
              <a:t>1 </a:t>
            </a:r>
            <a:r>
              <a:rPr lang="en-US" altLang="zh-CN" sz="1600" dirty="0">
                <a:latin typeface="Times New Roman" panose="02020603050405020304" pitchFamily="18" charset="0"/>
                <a:cs typeface="Times New Roman" panose="02020603050405020304" pitchFamily="18" charset="0"/>
              </a:rPr>
              <a:t>= 350 ns</a:t>
            </a:r>
          </a:p>
        </p:txBody>
      </p:sp>
      <p:sp>
        <p:nvSpPr>
          <p:cNvPr id="14" name="灯片编号占位符 1">
            <a:extLst>
              <a:ext uri="{FF2B5EF4-FFF2-40B4-BE49-F238E27FC236}">
                <a16:creationId xmlns:a16="http://schemas.microsoft.com/office/drawing/2014/main" id="{3EF3C566-E6A2-429B-0CD2-309BBAB44C05}"/>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12</a:t>
            </a:fld>
            <a:endParaRPr lang="zh-CN" altLang="en-US" sz="1500" dirty="0">
              <a:solidFill>
                <a:srgbClr val="898989"/>
              </a:solidFill>
            </a:endParaRPr>
          </a:p>
        </p:txBody>
      </p:sp>
    </p:spTree>
    <p:extLst>
      <p:ext uri="{BB962C8B-B14F-4D97-AF65-F5344CB8AC3E}">
        <p14:creationId xmlns:p14="http://schemas.microsoft.com/office/powerpoint/2010/main" val="367634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3" name="图片 1062" descr="8">
            <a:extLst>
              <a:ext uri="{FF2B5EF4-FFF2-40B4-BE49-F238E27FC236}">
                <a16:creationId xmlns:a16="http://schemas.microsoft.com/office/drawing/2014/main" id="{FA87866C-68B7-9447-C6D3-7C2B36E82E3A}"/>
              </a:ext>
            </a:extLst>
          </p:cNvPr>
          <p:cNvPicPr>
            <a:picLocks noChangeAspect="1"/>
          </p:cNvPicPr>
          <p:nvPr/>
        </p:nvPicPr>
        <p:blipFill>
          <a:blip r:embed="rId3"/>
          <a:stretch>
            <a:fillRect/>
          </a:stretch>
        </p:blipFill>
        <p:spPr>
          <a:xfrm>
            <a:off x="-2540" y="-1270"/>
            <a:ext cx="9146540" cy="5136515"/>
          </a:xfrm>
          <a:prstGeom prst="rect">
            <a:avLst/>
          </a:prstGeom>
        </p:spPr>
      </p:pic>
      <p:pic>
        <p:nvPicPr>
          <p:cNvPr id="9" name="Picture 3" descr="C:\Users\h\Desktop\logo.png">
            <a:extLst>
              <a:ext uri="{FF2B5EF4-FFF2-40B4-BE49-F238E27FC236}">
                <a16:creationId xmlns:a16="http://schemas.microsoft.com/office/drawing/2014/main" id="{B165AC78-1AC9-0C2F-2E03-10FC98172DA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A52640C4-06B9-B898-0E5B-612B7B2D7CF1}"/>
              </a:ext>
            </a:extLst>
          </p:cNvPr>
          <p:cNvSpPr txBox="1"/>
          <p:nvPr/>
        </p:nvSpPr>
        <p:spPr>
          <a:xfrm>
            <a:off x="227747" y="202112"/>
            <a:ext cx="2377574" cy="368884"/>
          </a:xfrm>
          <a:prstGeom prst="rect">
            <a:avLst/>
          </a:prstGeom>
          <a:noFill/>
        </p:spPr>
        <p:txBody>
          <a:bodyPr wrap="none" rtlCol="0">
            <a:spAutoFit/>
          </a:bodyPr>
          <a:lstStyle/>
          <a:p>
            <a:r>
              <a:rPr lang="en-US" altLang="zh-CN" sz="1797" b="1" dirty="0" err="1">
                <a:latin typeface="宋体" panose="02010600030101010101" pitchFamily="2" charset="-122"/>
              </a:rPr>
              <a:t>NaI</a:t>
            </a:r>
            <a:r>
              <a:rPr lang="zh-CN" altLang="en-US" sz="1797" b="1" dirty="0">
                <a:latin typeface="宋体" panose="02010600030101010101" pitchFamily="2" charset="-122"/>
              </a:rPr>
              <a:t>探测器调理电路：</a:t>
            </a:r>
          </a:p>
        </p:txBody>
      </p:sp>
      <p:sp>
        <p:nvSpPr>
          <p:cNvPr id="8" name="文本框 7">
            <a:extLst>
              <a:ext uri="{FF2B5EF4-FFF2-40B4-BE49-F238E27FC236}">
                <a16:creationId xmlns:a16="http://schemas.microsoft.com/office/drawing/2014/main" id="{A7C54891-56CE-8FC2-E00C-1360E8460D18}"/>
              </a:ext>
            </a:extLst>
          </p:cNvPr>
          <p:cNvSpPr txBox="1"/>
          <p:nvPr/>
        </p:nvSpPr>
        <p:spPr>
          <a:xfrm>
            <a:off x="761794" y="570996"/>
            <a:ext cx="8235338" cy="307777"/>
          </a:xfrm>
          <a:prstGeom prst="rect">
            <a:avLst/>
          </a:prstGeom>
          <a:noFill/>
        </p:spPr>
        <p:txBody>
          <a:bodyPr wrap="square" rtlCol="0">
            <a:spAutoFit/>
          </a:bodyPr>
          <a:lstStyle>
            <a:defPPr>
              <a:defRPr lang="zh-CN"/>
            </a:defPPr>
            <a:lvl1pPr>
              <a:defRPr sz="2400">
                <a:latin typeface="宋体" panose="02010600030101010101" pitchFamily="2" charset="-122"/>
                <a:ea typeface="宋体" panose="02010600030101010101" pitchFamily="2" charset="-122"/>
              </a:defRPr>
            </a:lvl1pPr>
          </a:lstStyle>
          <a:p>
            <a:r>
              <a:rPr lang="zh-CN" altLang="en-US" sz="1400" dirty="0">
                <a:latin typeface="Times New Roman" panose="02020603050405020304" pitchFamily="18" charset="0"/>
                <a:cs typeface="Times New Roman" panose="02020603050405020304" pitchFamily="18" charset="0"/>
              </a:rPr>
              <a:t>将后续模拟脉冲处理电路的噪声和卷积项添加到</a:t>
            </a:r>
            <a:r>
              <a:rPr lang="en-US" altLang="zh-CN" sz="1400" dirty="0">
                <a:latin typeface="Times New Roman" panose="02020603050405020304" pitchFamily="18" charset="0"/>
                <a:cs typeface="Times New Roman" panose="02020603050405020304" pitchFamily="18" charset="0"/>
              </a:rPr>
              <a:t>H(t)</a:t>
            </a:r>
            <a:r>
              <a:rPr lang="zh-CN" altLang="en-US" sz="1400" dirty="0">
                <a:latin typeface="Times New Roman" panose="02020603050405020304" pitchFamily="18" charset="0"/>
                <a:cs typeface="Times New Roman" panose="02020603050405020304" pitchFamily="18" charset="0"/>
              </a:rPr>
              <a:t>，则可以对整个辐射检测系统进行建模。</a:t>
            </a:r>
          </a:p>
        </p:txBody>
      </p:sp>
      <p:sp>
        <p:nvSpPr>
          <p:cNvPr id="3" name="文本框 2">
            <a:extLst>
              <a:ext uri="{FF2B5EF4-FFF2-40B4-BE49-F238E27FC236}">
                <a16:creationId xmlns:a16="http://schemas.microsoft.com/office/drawing/2014/main" id="{190A1286-0F18-04AF-1A4A-D777490966FE}"/>
              </a:ext>
            </a:extLst>
          </p:cNvPr>
          <p:cNvSpPr txBox="1"/>
          <p:nvPr/>
        </p:nvSpPr>
        <p:spPr>
          <a:xfrm>
            <a:off x="1671513" y="4794959"/>
            <a:ext cx="1143262" cy="276679"/>
          </a:xfrm>
          <a:prstGeom prst="rect">
            <a:avLst/>
          </a:prstGeom>
          <a:noFill/>
        </p:spPr>
        <p:txBody>
          <a:bodyPr wrap="none" rtlCol="0">
            <a:spAutoFit/>
          </a:bodyPr>
          <a:lstStyle/>
          <a:p>
            <a:r>
              <a:rPr lang="en-US" altLang="zh-CN" sz="1198" dirty="0"/>
              <a:t>CR-R</a:t>
            </a:r>
            <a:r>
              <a:rPr lang="en-US" altLang="zh-CN" sz="1198" baseline="-25000" dirty="0"/>
              <a:t>PZC</a:t>
            </a:r>
            <a:r>
              <a:rPr lang="en-US" altLang="zh-CN" sz="1198" dirty="0"/>
              <a:t>C</a:t>
            </a:r>
            <a:r>
              <a:rPr lang="zh-CN" altLang="en-US" sz="1198" dirty="0"/>
              <a:t>电路</a:t>
            </a:r>
          </a:p>
        </p:txBody>
      </p:sp>
      <p:sp>
        <p:nvSpPr>
          <p:cNvPr id="1041" name="文本框 1040">
            <a:extLst>
              <a:ext uri="{FF2B5EF4-FFF2-40B4-BE49-F238E27FC236}">
                <a16:creationId xmlns:a16="http://schemas.microsoft.com/office/drawing/2014/main" id="{E8686B0A-FA05-588E-771E-C75A9583D911}"/>
              </a:ext>
            </a:extLst>
          </p:cNvPr>
          <p:cNvSpPr txBox="1"/>
          <p:nvPr/>
        </p:nvSpPr>
        <p:spPr>
          <a:xfrm>
            <a:off x="3986588" y="3794783"/>
            <a:ext cx="5211292" cy="307777"/>
          </a:xfrm>
          <a:prstGeom prst="rect">
            <a:avLst/>
          </a:prstGeom>
          <a:noFill/>
        </p:spPr>
        <p:txBody>
          <a:bodyPr wrap="square">
            <a:spAutoFit/>
          </a:bodyPr>
          <a:lstStyle/>
          <a:p>
            <a:r>
              <a:rPr lang="en-US" altLang="zh-CN" sz="1400" i="1" dirty="0">
                <a:solidFill>
                  <a:srgbClr val="000000"/>
                </a:solidFill>
              </a:rPr>
              <a:t>I(s)</a:t>
            </a:r>
            <a:r>
              <a:rPr lang="zh-CN" altLang="en-US" sz="1400" dirty="0">
                <a:solidFill>
                  <a:srgbClr val="000000"/>
                </a:solidFill>
              </a:rPr>
              <a:t>视为经过前三个模块后的输出信号，电子学部分响应函数为：</a:t>
            </a:r>
            <a:endParaRPr lang="en-US" altLang="zh-CN" sz="1400" dirty="0">
              <a:solidFill>
                <a:srgbClr val="000000"/>
              </a:solidFill>
            </a:endParaRPr>
          </a:p>
        </p:txBody>
      </p:sp>
      <p:graphicFrame>
        <p:nvGraphicFramePr>
          <p:cNvPr id="1042" name="对象 1041">
            <a:extLst>
              <a:ext uri="{FF2B5EF4-FFF2-40B4-BE49-F238E27FC236}">
                <a16:creationId xmlns:a16="http://schemas.microsoft.com/office/drawing/2014/main" id="{911EC60E-5500-EAE6-0B10-4E6A6F802D5D}"/>
              </a:ext>
            </a:extLst>
          </p:cNvPr>
          <p:cNvGraphicFramePr>
            <a:graphicFrameLocks noChangeAspect="1"/>
          </p:cNvGraphicFramePr>
          <p:nvPr>
            <p:extLst>
              <p:ext uri="{D42A27DB-BD31-4B8C-83A1-F6EECF244321}">
                <p14:modId xmlns:p14="http://schemas.microsoft.com/office/powerpoint/2010/main" val="14496242"/>
              </p:ext>
            </p:extLst>
          </p:nvPr>
        </p:nvGraphicFramePr>
        <p:xfrm>
          <a:off x="4465638" y="4024313"/>
          <a:ext cx="3824287" cy="549275"/>
        </p:xfrm>
        <a:graphic>
          <a:graphicData uri="http://schemas.openxmlformats.org/presentationml/2006/ole">
            <mc:AlternateContent xmlns:mc="http://schemas.openxmlformats.org/markup-compatibility/2006">
              <mc:Choice xmlns:v="urn:schemas-microsoft-com:vml" Requires="v">
                <p:oleObj name="Equation" r:id="rId5" imgW="3466800" imgH="495000" progId="Equation.DSMT4">
                  <p:embed/>
                </p:oleObj>
              </mc:Choice>
              <mc:Fallback>
                <p:oleObj name="Equation" r:id="rId5" imgW="3466800" imgH="495000" progId="Equation.DSMT4">
                  <p:embed/>
                  <p:pic>
                    <p:nvPicPr>
                      <p:cNvPr id="0" name=""/>
                      <p:cNvPicPr/>
                      <p:nvPr/>
                    </p:nvPicPr>
                    <p:blipFill>
                      <a:blip r:embed="rId6"/>
                      <a:stretch>
                        <a:fillRect/>
                      </a:stretch>
                    </p:blipFill>
                    <p:spPr>
                      <a:xfrm>
                        <a:off x="4465638" y="4024313"/>
                        <a:ext cx="3824287" cy="549275"/>
                      </a:xfrm>
                      <a:prstGeom prst="rect">
                        <a:avLst/>
                      </a:prstGeom>
                    </p:spPr>
                  </p:pic>
                </p:oleObj>
              </mc:Fallback>
            </mc:AlternateContent>
          </a:graphicData>
        </a:graphic>
      </p:graphicFrame>
      <p:grpSp>
        <p:nvGrpSpPr>
          <p:cNvPr id="7" name="组合 6">
            <a:extLst>
              <a:ext uri="{FF2B5EF4-FFF2-40B4-BE49-F238E27FC236}">
                <a16:creationId xmlns:a16="http://schemas.microsoft.com/office/drawing/2014/main" id="{B6E3255A-5F2A-3855-37CF-8559DE1E8D79}"/>
              </a:ext>
            </a:extLst>
          </p:cNvPr>
          <p:cNvGrpSpPr/>
          <p:nvPr/>
        </p:nvGrpSpPr>
        <p:grpSpPr>
          <a:xfrm>
            <a:off x="431184" y="3336260"/>
            <a:ext cx="1838106" cy="1259331"/>
            <a:chOff x="132122" y="1268849"/>
            <a:chExt cx="5449234" cy="3255670"/>
          </a:xfrm>
        </p:grpSpPr>
        <p:pic>
          <p:nvPicPr>
            <p:cNvPr id="18" name="Picture 4" descr="图6-2-5　另一种极-零相消电路及其输出波形">
              <a:extLst>
                <a:ext uri="{FF2B5EF4-FFF2-40B4-BE49-F238E27FC236}">
                  <a16:creationId xmlns:a16="http://schemas.microsoft.com/office/drawing/2014/main" id="{13E1F7FB-3B82-1769-BAF7-5AEAAC51334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49881" b="15458"/>
            <a:stretch/>
          </p:blipFill>
          <p:spPr bwMode="auto">
            <a:xfrm>
              <a:off x="2713887" y="2020574"/>
              <a:ext cx="2867469" cy="250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a:extLst>
                <a:ext uri="{FF2B5EF4-FFF2-40B4-BE49-F238E27FC236}">
                  <a16:creationId xmlns:a16="http://schemas.microsoft.com/office/drawing/2014/main" id="{ABE8DDAE-2BD7-C3A0-C2A0-C846E3A873BD}"/>
                </a:ext>
              </a:extLst>
            </p:cNvPr>
            <p:cNvPicPr>
              <a:picLocks noChangeAspect="1"/>
            </p:cNvPicPr>
            <p:nvPr/>
          </p:nvPicPr>
          <p:blipFill>
            <a:blip r:embed="rId8"/>
            <a:stretch>
              <a:fillRect/>
            </a:stretch>
          </p:blipFill>
          <p:spPr>
            <a:xfrm>
              <a:off x="132122" y="1268849"/>
              <a:ext cx="2757054" cy="3255670"/>
            </a:xfrm>
            <a:prstGeom prst="rect">
              <a:avLst/>
            </a:prstGeom>
          </p:spPr>
        </p:pic>
      </p:grpSp>
      <p:pic>
        <p:nvPicPr>
          <p:cNvPr id="21" name="Picture 4" descr="图6-2-3　利用极-零相消电路消除输出信号的下冲">
            <a:extLst>
              <a:ext uri="{FF2B5EF4-FFF2-40B4-BE49-F238E27FC236}">
                <a16:creationId xmlns:a16="http://schemas.microsoft.com/office/drawing/2014/main" id="{AD00D56D-CD81-6F87-AD44-43FDBEC46E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818" y="1124986"/>
            <a:ext cx="3350653" cy="170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文本框 1023">
            <a:extLst>
              <a:ext uri="{FF2B5EF4-FFF2-40B4-BE49-F238E27FC236}">
                <a16:creationId xmlns:a16="http://schemas.microsoft.com/office/drawing/2014/main" id="{C7E7803F-8912-3858-1050-42441AC11833}"/>
              </a:ext>
            </a:extLst>
          </p:cNvPr>
          <p:cNvSpPr txBox="1"/>
          <p:nvPr/>
        </p:nvSpPr>
        <p:spPr>
          <a:xfrm>
            <a:off x="178441" y="859615"/>
            <a:ext cx="8844495" cy="307777"/>
          </a:xfrm>
          <a:prstGeom prst="rect">
            <a:avLst/>
          </a:prstGeom>
          <a:noFill/>
        </p:spPr>
        <p:txBody>
          <a:bodyPr wrap="square">
            <a:spAutoFit/>
          </a:bodyPr>
          <a:lstStyle/>
          <a:p>
            <a:r>
              <a:rPr lang="zh-CN" altLang="en-US" sz="1400" dirty="0"/>
              <a:t>两种极</a:t>
            </a:r>
            <a:r>
              <a:rPr lang="en-US" altLang="zh-CN" sz="1400" dirty="0"/>
              <a:t>-</a:t>
            </a:r>
            <a:r>
              <a:rPr lang="zh-CN" altLang="en-US" sz="1400" dirty="0"/>
              <a:t>零相消电路，都能改变指数衰减信号的时间常数。第</a:t>
            </a:r>
            <a:r>
              <a:rPr lang="en-US" altLang="zh-CN" sz="1400" dirty="0">
                <a:sym typeface="Wingdings 2" panose="05020102010507070707" pitchFamily="18" charset="2"/>
              </a:rPr>
              <a:t></a:t>
            </a:r>
            <a:r>
              <a:rPr lang="zh-CN" altLang="en-US" sz="1400" dirty="0"/>
              <a:t>种可使</a:t>
            </a:r>
            <a:r>
              <a:rPr lang="zh-CN" altLang="en-US" sz="1400" dirty="0">
                <a:solidFill>
                  <a:srgbClr val="FF0000"/>
                </a:solidFill>
              </a:rPr>
              <a:t>时间常数变小</a:t>
            </a:r>
            <a:r>
              <a:rPr lang="zh-CN" altLang="en-US" sz="1400" dirty="0"/>
              <a:t>，第</a:t>
            </a:r>
            <a:r>
              <a:rPr lang="en-US" altLang="zh-CN" sz="1400" dirty="0">
                <a:sym typeface="Wingdings 2" panose="05020102010507070707" pitchFamily="18" charset="2"/>
              </a:rPr>
              <a:t></a:t>
            </a:r>
            <a:r>
              <a:rPr lang="zh-CN" altLang="en-US" sz="1400" dirty="0"/>
              <a:t>种可使</a:t>
            </a:r>
            <a:r>
              <a:rPr lang="zh-CN" altLang="en-US" sz="1400" dirty="0">
                <a:solidFill>
                  <a:srgbClr val="FF0000"/>
                </a:solidFill>
              </a:rPr>
              <a:t>时间常数变大</a:t>
            </a:r>
            <a:r>
              <a:rPr lang="zh-CN" altLang="en-US" sz="1400" dirty="0"/>
              <a:t>。</a:t>
            </a:r>
          </a:p>
        </p:txBody>
      </p:sp>
      <p:pic>
        <p:nvPicPr>
          <p:cNvPr id="1025" name="Picture 4" descr="图6-2-5　另一种极-零相消电路及其输出波形">
            <a:extLst>
              <a:ext uri="{FF2B5EF4-FFF2-40B4-BE49-F238E27FC236}">
                <a16:creationId xmlns:a16="http://schemas.microsoft.com/office/drawing/2014/main" id="{F6BBCA11-69A2-3E97-3DAA-FC29BC663267}"/>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1370"/>
          <a:stretch/>
        </p:blipFill>
        <p:spPr bwMode="auto">
          <a:xfrm>
            <a:off x="2399295" y="3149135"/>
            <a:ext cx="1457288" cy="163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文本框 1027">
            <a:extLst>
              <a:ext uri="{FF2B5EF4-FFF2-40B4-BE49-F238E27FC236}">
                <a16:creationId xmlns:a16="http://schemas.microsoft.com/office/drawing/2014/main" id="{6FCDD1A0-B1FF-0EE8-630E-337D46756852}"/>
              </a:ext>
            </a:extLst>
          </p:cNvPr>
          <p:cNvSpPr txBox="1"/>
          <p:nvPr/>
        </p:nvSpPr>
        <p:spPr>
          <a:xfrm>
            <a:off x="3986588" y="2594118"/>
            <a:ext cx="3259929" cy="307777"/>
          </a:xfrm>
          <a:prstGeom prst="rect">
            <a:avLst/>
          </a:prstGeom>
          <a:noFill/>
        </p:spPr>
        <p:txBody>
          <a:bodyPr wrap="square">
            <a:spAutoFit/>
          </a:bodyPr>
          <a:lstStyle/>
          <a:p>
            <a:r>
              <a:rPr lang="zh-CN" altLang="en-US" sz="1400" dirty="0">
                <a:solidFill>
                  <a:srgbClr val="000000"/>
                </a:solidFill>
              </a:rPr>
              <a:t>极</a:t>
            </a:r>
            <a:r>
              <a:rPr lang="en-US" altLang="zh-CN" sz="1400" dirty="0">
                <a:solidFill>
                  <a:srgbClr val="000000"/>
                </a:solidFill>
              </a:rPr>
              <a:t>-</a:t>
            </a:r>
            <a:r>
              <a:rPr lang="zh-CN" altLang="en-US" sz="1400" dirty="0">
                <a:solidFill>
                  <a:srgbClr val="000000"/>
                </a:solidFill>
              </a:rPr>
              <a:t>零相消电路的响应函数为：</a:t>
            </a:r>
            <a:endParaRPr lang="zh-CN" altLang="en-US" sz="1400" dirty="0"/>
          </a:p>
        </p:txBody>
      </p:sp>
      <p:sp>
        <p:nvSpPr>
          <p:cNvPr id="1031" name="文本框 1030">
            <a:extLst>
              <a:ext uri="{FF2B5EF4-FFF2-40B4-BE49-F238E27FC236}">
                <a16:creationId xmlns:a16="http://schemas.microsoft.com/office/drawing/2014/main" id="{77102D40-1E10-3673-ECF1-B8C12266AC81}"/>
              </a:ext>
            </a:extLst>
          </p:cNvPr>
          <p:cNvSpPr txBox="1"/>
          <p:nvPr/>
        </p:nvSpPr>
        <p:spPr>
          <a:xfrm>
            <a:off x="227747" y="1084640"/>
            <a:ext cx="450408" cy="338554"/>
          </a:xfrm>
          <a:prstGeom prst="rect">
            <a:avLst/>
          </a:prstGeom>
          <a:noFill/>
        </p:spPr>
        <p:txBody>
          <a:bodyPr wrap="square">
            <a:spAutoFit/>
          </a:bodyPr>
          <a:lstStyle/>
          <a:p>
            <a:r>
              <a:rPr lang="en-US" altLang="zh-CN" sz="1600" dirty="0">
                <a:sym typeface="Wingdings 2" panose="05020102010507070707" pitchFamily="18" charset="2"/>
              </a:rPr>
              <a:t></a:t>
            </a:r>
            <a:endParaRPr lang="zh-CN" altLang="en-US" sz="1600" dirty="0"/>
          </a:p>
        </p:txBody>
      </p:sp>
      <p:sp>
        <p:nvSpPr>
          <p:cNvPr id="1038" name="文本框 1037">
            <a:extLst>
              <a:ext uri="{FF2B5EF4-FFF2-40B4-BE49-F238E27FC236}">
                <a16:creationId xmlns:a16="http://schemas.microsoft.com/office/drawing/2014/main" id="{4D39C2D4-A456-20B5-1A87-9388B1C16927}"/>
              </a:ext>
            </a:extLst>
          </p:cNvPr>
          <p:cNvSpPr txBox="1"/>
          <p:nvPr/>
        </p:nvSpPr>
        <p:spPr>
          <a:xfrm>
            <a:off x="191241" y="3039131"/>
            <a:ext cx="376577" cy="338554"/>
          </a:xfrm>
          <a:prstGeom prst="rect">
            <a:avLst/>
          </a:prstGeom>
          <a:noFill/>
        </p:spPr>
        <p:txBody>
          <a:bodyPr wrap="square">
            <a:spAutoFit/>
          </a:bodyPr>
          <a:lstStyle/>
          <a:p>
            <a:r>
              <a:rPr lang="en-US" altLang="zh-CN" sz="1600" dirty="0">
                <a:sym typeface="Wingdings 2" panose="05020102010507070707" pitchFamily="18" charset="2"/>
              </a:rPr>
              <a:t></a:t>
            </a:r>
            <a:endParaRPr lang="zh-CN" altLang="en-US" sz="1600" dirty="0"/>
          </a:p>
        </p:txBody>
      </p:sp>
      <p:graphicFrame>
        <p:nvGraphicFramePr>
          <p:cNvPr id="1046" name="对象 1045">
            <a:extLst>
              <a:ext uri="{FF2B5EF4-FFF2-40B4-BE49-F238E27FC236}">
                <a16:creationId xmlns:a16="http://schemas.microsoft.com/office/drawing/2014/main" id="{EC3B74B9-FB72-331B-4211-A1EED2306564}"/>
              </a:ext>
            </a:extLst>
          </p:cNvPr>
          <p:cNvGraphicFramePr>
            <a:graphicFrameLocks noChangeAspect="1"/>
          </p:cNvGraphicFramePr>
          <p:nvPr>
            <p:extLst>
              <p:ext uri="{D42A27DB-BD31-4B8C-83A1-F6EECF244321}">
                <p14:modId xmlns:p14="http://schemas.microsoft.com/office/powerpoint/2010/main" val="1372331087"/>
              </p:ext>
            </p:extLst>
          </p:nvPr>
        </p:nvGraphicFramePr>
        <p:xfrm>
          <a:off x="5773738" y="2819400"/>
          <a:ext cx="1193800" cy="431800"/>
        </p:xfrm>
        <a:graphic>
          <a:graphicData uri="http://schemas.openxmlformats.org/presentationml/2006/ole">
            <mc:AlternateContent xmlns:mc="http://schemas.openxmlformats.org/markup-compatibility/2006">
              <mc:Choice xmlns:v="urn:schemas-microsoft-com:vml" Requires="v">
                <p:oleObj name="Equation" r:id="rId11" imgW="1193760" imgH="431640" progId="Equation.DSMT4">
                  <p:embed/>
                </p:oleObj>
              </mc:Choice>
              <mc:Fallback>
                <p:oleObj name="Equation" r:id="rId11" imgW="1193760" imgH="431640" progId="Equation.DSMT4">
                  <p:embed/>
                  <p:pic>
                    <p:nvPicPr>
                      <p:cNvPr id="0" name=""/>
                      <p:cNvPicPr/>
                      <p:nvPr/>
                    </p:nvPicPr>
                    <p:blipFill>
                      <a:blip r:embed="rId12"/>
                      <a:stretch>
                        <a:fillRect/>
                      </a:stretch>
                    </p:blipFill>
                    <p:spPr>
                      <a:xfrm>
                        <a:off x="5773738" y="2819400"/>
                        <a:ext cx="1193800" cy="431800"/>
                      </a:xfrm>
                      <a:prstGeom prst="rect">
                        <a:avLst/>
                      </a:prstGeom>
                    </p:spPr>
                  </p:pic>
                </p:oleObj>
              </mc:Fallback>
            </mc:AlternateContent>
          </a:graphicData>
        </a:graphic>
      </p:graphicFrame>
      <p:graphicFrame>
        <p:nvGraphicFramePr>
          <p:cNvPr id="1049" name="对象 1048">
            <a:extLst>
              <a:ext uri="{FF2B5EF4-FFF2-40B4-BE49-F238E27FC236}">
                <a16:creationId xmlns:a16="http://schemas.microsoft.com/office/drawing/2014/main" id="{55F352D4-D9D9-23F5-AFFD-618244AC913B}"/>
              </a:ext>
            </a:extLst>
          </p:cNvPr>
          <p:cNvGraphicFramePr>
            <a:graphicFrameLocks noChangeAspect="1"/>
          </p:cNvGraphicFramePr>
          <p:nvPr>
            <p:extLst>
              <p:ext uri="{D42A27DB-BD31-4B8C-83A1-F6EECF244321}">
                <p14:modId xmlns:p14="http://schemas.microsoft.com/office/powerpoint/2010/main" val="3014378683"/>
              </p:ext>
            </p:extLst>
          </p:nvPr>
        </p:nvGraphicFramePr>
        <p:xfrm>
          <a:off x="5641830" y="1984938"/>
          <a:ext cx="1460500" cy="762000"/>
        </p:xfrm>
        <a:graphic>
          <a:graphicData uri="http://schemas.openxmlformats.org/presentationml/2006/ole">
            <mc:AlternateContent xmlns:mc="http://schemas.openxmlformats.org/markup-compatibility/2006">
              <mc:Choice xmlns:v="urn:schemas-microsoft-com:vml" Requires="v">
                <p:oleObj name="Equation" r:id="rId13" imgW="1460160" imgH="761760" progId="Equation.DSMT4">
                  <p:embed/>
                </p:oleObj>
              </mc:Choice>
              <mc:Fallback>
                <p:oleObj name="Equation" r:id="rId13" imgW="1460160" imgH="761760" progId="Equation.DSMT4">
                  <p:embed/>
                  <p:pic>
                    <p:nvPicPr>
                      <p:cNvPr id="0" name=""/>
                      <p:cNvPicPr/>
                      <p:nvPr/>
                    </p:nvPicPr>
                    <p:blipFill>
                      <a:blip r:embed="rId14"/>
                      <a:stretch>
                        <a:fillRect/>
                      </a:stretch>
                    </p:blipFill>
                    <p:spPr>
                      <a:xfrm>
                        <a:off x="5641830" y="1984938"/>
                        <a:ext cx="1460500" cy="762000"/>
                      </a:xfrm>
                      <a:prstGeom prst="rect">
                        <a:avLst/>
                      </a:prstGeom>
                    </p:spPr>
                  </p:pic>
                </p:oleObj>
              </mc:Fallback>
            </mc:AlternateContent>
          </a:graphicData>
        </a:graphic>
      </p:graphicFrame>
      <p:sp>
        <p:nvSpPr>
          <p:cNvPr id="1050" name="文本框 1049">
            <a:extLst>
              <a:ext uri="{FF2B5EF4-FFF2-40B4-BE49-F238E27FC236}">
                <a16:creationId xmlns:a16="http://schemas.microsoft.com/office/drawing/2014/main" id="{E8D4A125-FB36-4B55-0DF9-D1ACA4FB23DB}"/>
              </a:ext>
            </a:extLst>
          </p:cNvPr>
          <p:cNvSpPr txBox="1"/>
          <p:nvPr/>
        </p:nvSpPr>
        <p:spPr>
          <a:xfrm>
            <a:off x="3986588" y="1843008"/>
            <a:ext cx="2050561" cy="307777"/>
          </a:xfrm>
          <a:prstGeom prst="rect">
            <a:avLst/>
          </a:prstGeom>
          <a:noFill/>
        </p:spPr>
        <p:txBody>
          <a:bodyPr wrap="none" rtlCol="0">
            <a:spAutoFit/>
          </a:bodyPr>
          <a:lstStyle/>
          <a:p>
            <a:r>
              <a:rPr lang="zh-CN" altLang="en-US" sz="1400" dirty="0">
                <a:solidFill>
                  <a:srgbClr val="000000"/>
                </a:solidFill>
              </a:rPr>
              <a:t>输入电压</a:t>
            </a:r>
            <a:r>
              <a:rPr lang="en-US" altLang="zh-CN" sz="1400" dirty="0">
                <a:solidFill>
                  <a:srgbClr val="000000"/>
                </a:solidFill>
              </a:rPr>
              <a:t>s</a:t>
            </a:r>
            <a:r>
              <a:rPr lang="zh-CN" altLang="en-US" sz="1400" dirty="0">
                <a:solidFill>
                  <a:srgbClr val="000000"/>
                </a:solidFill>
              </a:rPr>
              <a:t>域表达式为：</a:t>
            </a:r>
          </a:p>
        </p:txBody>
      </p:sp>
      <p:sp>
        <p:nvSpPr>
          <p:cNvPr id="1052" name="文本框 1051">
            <a:extLst>
              <a:ext uri="{FF2B5EF4-FFF2-40B4-BE49-F238E27FC236}">
                <a16:creationId xmlns:a16="http://schemas.microsoft.com/office/drawing/2014/main" id="{B9082BE3-D2A8-DCA5-6E9F-3EFCB5EB3057}"/>
              </a:ext>
            </a:extLst>
          </p:cNvPr>
          <p:cNvSpPr txBox="1"/>
          <p:nvPr/>
        </p:nvSpPr>
        <p:spPr>
          <a:xfrm>
            <a:off x="3986588" y="3155487"/>
            <a:ext cx="2473754" cy="307777"/>
          </a:xfrm>
          <a:prstGeom prst="rect">
            <a:avLst/>
          </a:prstGeom>
          <a:noFill/>
        </p:spPr>
        <p:txBody>
          <a:bodyPr wrap="none" rtlCol="0">
            <a:spAutoFit/>
          </a:bodyPr>
          <a:lstStyle/>
          <a:p>
            <a:r>
              <a:rPr lang="zh-CN" altLang="en-US" sz="1400" dirty="0"/>
              <a:t>当           ，输出信号化简为：</a:t>
            </a:r>
          </a:p>
        </p:txBody>
      </p:sp>
      <p:graphicFrame>
        <p:nvGraphicFramePr>
          <p:cNvPr id="1053" name="对象 1052">
            <a:extLst>
              <a:ext uri="{FF2B5EF4-FFF2-40B4-BE49-F238E27FC236}">
                <a16:creationId xmlns:a16="http://schemas.microsoft.com/office/drawing/2014/main" id="{166A00D4-923A-84C8-2696-1D2C42445321}"/>
              </a:ext>
            </a:extLst>
          </p:cNvPr>
          <p:cNvGraphicFramePr>
            <a:graphicFrameLocks noChangeAspect="1"/>
          </p:cNvGraphicFramePr>
          <p:nvPr>
            <p:extLst>
              <p:ext uri="{D42A27DB-BD31-4B8C-83A1-F6EECF244321}">
                <p14:modId xmlns:p14="http://schemas.microsoft.com/office/powerpoint/2010/main" val="3873681845"/>
              </p:ext>
            </p:extLst>
          </p:nvPr>
        </p:nvGraphicFramePr>
        <p:xfrm>
          <a:off x="4281630" y="3183187"/>
          <a:ext cx="457200" cy="241300"/>
        </p:xfrm>
        <a:graphic>
          <a:graphicData uri="http://schemas.openxmlformats.org/presentationml/2006/ole">
            <mc:AlternateContent xmlns:mc="http://schemas.openxmlformats.org/markup-compatibility/2006">
              <mc:Choice xmlns:v="urn:schemas-microsoft-com:vml" Requires="v">
                <p:oleObj name="Equation" r:id="rId15" imgW="457200" imgH="241200" progId="Equation.DSMT4">
                  <p:embed/>
                </p:oleObj>
              </mc:Choice>
              <mc:Fallback>
                <p:oleObj name="Equation" r:id="rId15" imgW="457200" imgH="241200" progId="Equation.DSMT4">
                  <p:embed/>
                  <p:pic>
                    <p:nvPicPr>
                      <p:cNvPr id="0" name=""/>
                      <p:cNvPicPr/>
                      <p:nvPr/>
                    </p:nvPicPr>
                    <p:blipFill>
                      <a:blip r:embed="rId16"/>
                      <a:stretch>
                        <a:fillRect/>
                      </a:stretch>
                    </p:blipFill>
                    <p:spPr>
                      <a:xfrm>
                        <a:off x="4281630" y="3183187"/>
                        <a:ext cx="457200" cy="241300"/>
                      </a:xfrm>
                      <a:prstGeom prst="rect">
                        <a:avLst/>
                      </a:prstGeom>
                    </p:spPr>
                  </p:pic>
                </p:oleObj>
              </mc:Fallback>
            </mc:AlternateContent>
          </a:graphicData>
        </a:graphic>
      </p:graphicFrame>
      <p:graphicFrame>
        <p:nvGraphicFramePr>
          <p:cNvPr id="1055" name="对象 1054">
            <a:extLst>
              <a:ext uri="{FF2B5EF4-FFF2-40B4-BE49-F238E27FC236}">
                <a16:creationId xmlns:a16="http://schemas.microsoft.com/office/drawing/2014/main" id="{CCE74AF9-D19C-46D2-CBC1-0C4616EDAE07}"/>
              </a:ext>
            </a:extLst>
          </p:cNvPr>
          <p:cNvGraphicFramePr>
            <a:graphicFrameLocks noChangeAspect="1"/>
          </p:cNvGraphicFramePr>
          <p:nvPr>
            <p:extLst>
              <p:ext uri="{D42A27DB-BD31-4B8C-83A1-F6EECF244321}">
                <p14:modId xmlns:p14="http://schemas.microsoft.com/office/powerpoint/2010/main" val="3891231455"/>
              </p:ext>
            </p:extLst>
          </p:nvPr>
        </p:nvGraphicFramePr>
        <p:xfrm>
          <a:off x="4925205" y="3311066"/>
          <a:ext cx="2895600" cy="520700"/>
        </p:xfrm>
        <a:graphic>
          <a:graphicData uri="http://schemas.openxmlformats.org/presentationml/2006/ole">
            <mc:AlternateContent xmlns:mc="http://schemas.openxmlformats.org/markup-compatibility/2006">
              <mc:Choice xmlns:v="urn:schemas-microsoft-com:vml" Requires="v">
                <p:oleObj name="Equation" r:id="rId17" imgW="2895480" imgH="520560" progId="Equation.DSMT4">
                  <p:embed/>
                </p:oleObj>
              </mc:Choice>
              <mc:Fallback>
                <p:oleObj name="Equation" r:id="rId17" imgW="2895480" imgH="520560" progId="Equation.DSMT4">
                  <p:embed/>
                  <p:pic>
                    <p:nvPicPr>
                      <p:cNvPr id="0" name=""/>
                      <p:cNvPicPr/>
                      <p:nvPr/>
                    </p:nvPicPr>
                    <p:blipFill>
                      <a:blip r:embed="rId18"/>
                      <a:stretch>
                        <a:fillRect/>
                      </a:stretch>
                    </p:blipFill>
                    <p:spPr>
                      <a:xfrm>
                        <a:off x="4925205" y="3311066"/>
                        <a:ext cx="2895600" cy="520700"/>
                      </a:xfrm>
                      <a:prstGeom prst="rect">
                        <a:avLst/>
                      </a:prstGeom>
                    </p:spPr>
                  </p:pic>
                </p:oleObj>
              </mc:Fallback>
            </mc:AlternateContent>
          </a:graphicData>
        </a:graphic>
      </p:graphicFrame>
      <p:sp>
        <p:nvSpPr>
          <p:cNvPr id="1057" name="矩形 1056">
            <a:extLst>
              <a:ext uri="{FF2B5EF4-FFF2-40B4-BE49-F238E27FC236}">
                <a16:creationId xmlns:a16="http://schemas.microsoft.com/office/drawing/2014/main" id="{8F814FB0-E81A-79A0-8C6B-137211967C56}"/>
              </a:ext>
            </a:extLst>
          </p:cNvPr>
          <p:cNvSpPr/>
          <p:nvPr/>
        </p:nvSpPr>
        <p:spPr>
          <a:xfrm>
            <a:off x="859262" y="2415278"/>
            <a:ext cx="314338" cy="198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矩形 1057">
            <a:extLst>
              <a:ext uri="{FF2B5EF4-FFF2-40B4-BE49-F238E27FC236}">
                <a16:creationId xmlns:a16="http://schemas.microsoft.com/office/drawing/2014/main" id="{C678E116-A1E1-955A-4138-DE300089C034}"/>
              </a:ext>
            </a:extLst>
          </p:cNvPr>
          <p:cNvSpPr/>
          <p:nvPr/>
        </p:nvSpPr>
        <p:spPr>
          <a:xfrm>
            <a:off x="775822" y="4496314"/>
            <a:ext cx="314338" cy="198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文本框 1058">
            <a:extLst>
              <a:ext uri="{FF2B5EF4-FFF2-40B4-BE49-F238E27FC236}">
                <a16:creationId xmlns:a16="http://schemas.microsoft.com/office/drawing/2014/main" id="{0D777C93-93E3-1D8D-D0B0-FE3697D78911}"/>
              </a:ext>
            </a:extLst>
          </p:cNvPr>
          <p:cNvSpPr txBox="1"/>
          <p:nvPr/>
        </p:nvSpPr>
        <p:spPr>
          <a:xfrm>
            <a:off x="3986588" y="1103415"/>
            <a:ext cx="4790167" cy="697820"/>
          </a:xfrm>
          <a:prstGeom prst="rect">
            <a:avLst/>
          </a:prstGeom>
          <a:noFill/>
        </p:spPr>
        <p:txBody>
          <a:bodyPr wrap="square" rtlCol="0">
            <a:spAutoFit/>
          </a:bodyPr>
          <a:lstStyle/>
          <a:p>
            <a:pPr indent="342260">
              <a:lnSpc>
                <a:spcPct val="150000"/>
              </a:lnSpc>
            </a:pPr>
            <a:r>
              <a:rPr lang="zh-CN" altLang="en-US" sz="1400" dirty="0"/>
              <a:t>根据实际大尺寸</a:t>
            </a:r>
            <a:r>
              <a:rPr lang="en-US" altLang="zh-CN" sz="1400" dirty="0" err="1"/>
              <a:t>NaI</a:t>
            </a:r>
            <a:r>
              <a:rPr lang="en-US" altLang="zh-CN" sz="1400" dirty="0"/>
              <a:t>(Tl)</a:t>
            </a:r>
            <a:r>
              <a:rPr lang="zh-CN" altLang="en-US" sz="1400" dirty="0"/>
              <a:t>探测系统的电子学，考虑该部分对信号脉冲的影响。</a:t>
            </a:r>
          </a:p>
        </p:txBody>
      </p:sp>
      <p:sp>
        <p:nvSpPr>
          <p:cNvPr id="1060" name="文本框 1059">
            <a:extLst>
              <a:ext uri="{FF2B5EF4-FFF2-40B4-BE49-F238E27FC236}">
                <a16:creationId xmlns:a16="http://schemas.microsoft.com/office/drawing/2014/main" id="{4779811E-BC7B-B277-82A0-8F18F0B160AC}"/>
              </a:ext>
            </a:extLst>
          </p:cNvPr>
          <p:cNvSpPr txBox="1"/>
          <p:nvPr/>
        </p:nvSpPr>
        <p:spPr>
          <a:xfrm>
            <a:off x="3986588" y="4650545"/>
            <a:ext cx="4942379" cy="307777"/>
          </a:xfrm>
          <a:prstGeom prst="rect">
            <a:avLst/>
          </a:prstGeom>
          <a:noFill/>
        </p:spPr>
        <p:txBody>
          <a:bodyPr wrap="none" rtlCol="0">
            <a:spAutoFit/>
          </a:bodyPr>
          <a:lstStyle/>
          <a:p>
            <a:r>
              <a:rPr lang="zh-CN" altLang="en-US" sz="1400" dirty="0">
                <a:latin typeface="宋体" panose="02010600030101010101" pitchFamily="2" charset="-122"/>
              </a:rPr>
              <a:t>其中，      ，                                     。</a:t>
            </a:r>
          </a:p>
        </p:txBody>
      </p:sp>
      <p:graphicFrame>
        <p:nvGraphicFramePr>
          <p:cNvPr id="1061" name="对象 1060">
            <a:extLst>
              <a:ext uri="{FF2B5EF4-FFF2-40B4-BE49-F238E27FC236}">
                <a16:creationId xmlns:a16="http://schemas.microsoft.com/office/drawing/2014/main" id="{EC33FB62-B19D-CB2D-0B21-F636A0CF7ED0}"/>
              </a:ext>
            </a:extLst>
          </p:cNvPr>
          <p:cNvGraphicFramePr>
            <a:graphicFrameLocks noChangeAspect="1"/>
          </p:cNvGraphicFramePr>
          <p:nvPr>
            <p:extLst>
              <p:ext uri="{D42A27DB-BD31-4B8C-83A1-F6EECF244321}">
                <p14:modId xmlns:p14="http://schemas.microsoft.com/office/powerpoint/2010/main" val="827295904"/>
              </p:ext>
            </p:extLst>
          </p:nvPr>
        </p:nvGraphicFramePr>
        <p:xfrm>
          <a:off x="4482226" y="4665884"/>
          <a:ext cx="687387" cy="247650"/>
        </p:xfrm>
        <a:graphic>
          <a:graphicData uri="http://schemas.openxmlformats.org/presentationml/2006/ole">
            <mc:AlternateContent xmlns:mc="http://schemas.openxmlformats.org/markup-compatibility/2006">
              <mc:Choice xmlns:v="urn:schemas-microsoft-com:vml" Requires="v">
                <p:oleObj name="Equation" r:id="rId19" imgW="672840" imgH="241200" progId="Equation.DSMT4">
                  <p:embed/>
                </p:oleObj>
              </mc:Choice>
              <mc:Fallback>
                <p:oleObj name="Equation" r:id="rId19" imgW="672840" imgH="241200" progId="Equation.DSMT4">
                  <p:embed/>
                  <p:pic>
                    <p:nvPicPr>
                      <p:cNvPr id="16" name="对象 15">
                        <a:extLst>
                          <a:ext uri="{FF2B5EF4-FFF2-40B4-BE49-F238E27FC236}">
                            <a16:creationId xmlns:a16="http://schemas.microsoft.com/office/drawing/2014/main" id="{A3A2AEAC-82FD-995E-2295-4DE9F7551CEB}"/>
                          </a:ext>
                        </a:extLst>
                      </p:cNvPr>
                      <p:cNvPicPr/>
                      <p:nvPr/>
                    </p:nvPicPr>
                    <p:blipFill>
                      <a:blip r:embed="rId20"/>
                      <a:stretch>
                        <a:fillRect/>
                      </a:stretch>
                    </p:blipFill>
                    <p:spPr>
                      <a:xfrm>
                        <a:off x="4482226" y="4665884"/>
                        <a:ext cx="687387" cy="247650"/>
                      </a:xfrm>
                      <a:prstGeom prst="rect">
                        <a:avLst/>
                      </a:prstGeom>
                    </p:spPr>
                  </p:pic>
                </p:oleObj>
              </mc:Fallback>
            </mc:AlternateContent>
          </a:graphicData>
        </a:graphic>
      </p:graphicFrame>
      <p:graphicFrame>
        <p:nvGraphicFramePr>
          <p:cNvPr id="1062" name="对象 1061">
            <a:extLst>
              <a:ext uri="{FF2B5EF4-FFF2-40B4-BE49-F238E27FC236}">
                <a16:creationId xmlns:a16="http://schemas.microsoft.com/office/drawing/2014/main" id="{B0DC9E71-3667-C164-606C-7A2A6570A657}"/>
              </a:ext>
            </a:extLst>
          </p:cNvPr>
          <p:cNvGraphicFramePr>
            <a:graphicFrameLocks noChangeAspect="1"/>
          </p:cNvGraphicFramePr>
          <p:nvPr>
            <p:extLst>
              <p:ext uri="{D42A27DB-BD31-4B8C-83A1-F6EECF244321}">
                <p14:modId xmlns:p14="http://schemas.microsoft.com/office/powerpoint/2010/main" val="293743894"/>
              </p:ext>
            </p:extLst>
          </p:nvPr>
        </p:nvGraphicFramePr>
        <p:xfrm>
          <a:off x="5226050" y="4559300"/>
          <a:ext cx="3378200" cy="495300"/>
        </p:xfrm>
        <a:graphic>
          <a:graphicData uri="http://schemas.openxmlformats.org/presentationml/2006/ole">
            <mc:AlternateContent xmlns:mc="http://schemas.openxmlformats.org/markup-compatibility/2006">
              <mc:Choice xmlns:v="urn:schemas-microsoft-com:vml" Requires="v">
                <p:oleObj name="Equation" r:id="rId21" imgW="3377880" imgH="495000" progId="Equation.DSMT4">
                  <p:embed/>
                </p:oleObj>
              </mc:Choice>
              <mc:Fallback>
                <p:oleObj name="Equation" r:id="rId21" imgW="3377880" imgH="495000" progId="Equation.DSMT4">
                  <p:embed/>
                  <p:pic>
                    <p:nvPicPr>
                      <p:cNvPr id="1051" name="对象 1050">
                        <a:extLst>
                          <a:ext uri="{FF2B5EF4-FFF2-40B4-BE49-F238E27FC236}">
                            <a16:creationId xmlns:a16="http://schemas.microsoft.com/office/drawing/2014/main" id="{BAD394DC-E7F8-75C8-091F-77FC5D2BF9E9}"/>
                          </a:ext>
                        </a:extLst>
                      </p:cNvPr>
                      <p:cNvPicPr/>
                      <p:nvPr/>
                    </p:nvPicPr>
                    <p:blipFill>
                      <a:blip r:embed="rId22"/>
                      <a:stretch>
                        <a:fillRect/>
                      </a:stretch>
                    </p:blipFill>
                    <p:spPr>
                      <a:xfrm>
                        <a:off x="5226050" y="4559300"/>
                        <a:ext cx="3378200" cy="495300"/>
                      </a:xfrm>
                      <a:prstGeom prst="rect">
                        <a:avLst/>
                      </a:prstGeom>
                    </p:spPr>
                  </p:pic>
                </p:oleObj>
              </mc:Fallback>
            </mc:AlternateContent>
          </a:graphicData>
        </a:graphic>
      </p:graphicFrame>
      <p:sp>
        <p:nvSpPr>
          <p:cNvPr id="1064" name="文本框 1063">
            <a:extLst>
              <a:ext uri="{FF2B5EF4-FFF2-40B4-BE49-F238E27FC236}">
                <a16:creationId xmlns:a16="http://schemas.microsoft.com/office/drawing/2014/main" id="{A7095EB4-E0EE-24FB-542B-5D013A3F327E}"/>
              </a:ext>
            </a:extLst>
          </p:cNvPr>
          <p:cNvSpPr txBox="1"/>
          <p:nvPr/>
        </p:nvSpPr>
        <p:spPr>
          <a:xfrm>
            <a:off x="1671513" y="2822314"/>
            <a:ext cx="1143262" cy="276679"/>
          </a:xfrm>
          <a:prstGeom prst="rect">
            <a:avLst/>
          </a:prstGeom>
          <a:noFill/>
        </p:spPr>
        <p:txBody>
          <a:bodyPr wrap="none" rtlCol="0">
            <a:spAutoFit/>
          </a:bodyPr>
          <a:lstStyle/>
          <a:p>
            <a:r>
              <a:rPr lang="en-US" altLang="zh-CN" sz="1198" dirty="0"/>
              <a:t>CR</a:t>
            </a:r>
            <a:r>
              <a:rPr lang="en-US" altLang="zh-CN" sz="1198" baseline="-25000" dirty="0"/>
              <a:t>PZC</a:t>
            </a:r>
            <a:r>
              <a:rPr lang="en-US" altLang="zh-CN" sz="1198" dirty="0"/>
              <a:t>-RC</a:t>
            </a:r>
            <a:r>
              <a:rPr lang="zh-CN" altLang="en-US" sz="1198" dirty="0"/>
              <a:t>电路</a:t>
            </a:r>
          </a:p>
        </p:txBody>
      </p:sp>
      <p:sp>
        <p:nvSpPr>
          <p:cNvPr id="2" name="灯片编号占位符 1">
            <a:extLst>
              <a:ext uri="{FF2B5EF4-FFF2-40B4-BE49-F238E27FC236}">
                <a16:creationId xmlns:a16="http://schemas.microsoft.com/office/drawing/2014/main" id="{CE52CB3C-0FB3-A1F5-4DF0-744253ED5C29}"/>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13</a:t>
            </a:fld>
            <a:endParaRPr lang="zh-CN" altLang="en-US" sz="1500" dirty="0">
              <a:solidFill>
                <a:srgbClr val="898989"/>
              </a:solidFill>
            </a:endParaRPr>
          </a:p>
        </p:txBody>
      </p:sp>
    </p:spTree>
    <p:extLst>
      <p:ext uri="{BB962C8B-B14F-4D97-AF65-F5344CB8AC3E}">
        <p14:creationId xmlns:p14="http://schemas.microsoft.com/office/powerpoint/2010/main" val="198856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8">
            <a:extLst>
              <a:ext uri="{FF2B5EF4-FFF2-40B4-BE49-F238E27FC236}">
                <a16:creationId xmlns:a16="http://schemas.microsoft.com/office/drawing/2014/main" id="{909205FA-6456-073F-4E56-1183365943DA}"/>
              </a:ext>
            </a:extLst>
          </p:cNvPr>
          <p:cNvPicPr>
            <a:picLocks noChangeAspect="1"/>
          </p:cNvPicPr>
          <p:nvPr/>
        </p:nvPicPr>
        <p:blipFill>
          <a:blip r:embed="rId3"/>
          <a:stretch>
            <a:fillRect/>
          </a:stretch>
        </p:blipFill>
        <p:spPr>
          <a:xfrm>
            <a:off x="-2540" y="-1270"/>
            <a:ext cx="9146540" cy="5136515"/>
          </a:xfrm>
          <a:prstGeom prst="rect">
            <a:avLst/>
          </a:prstGeom>
        </p:spPr>
      </p:pic>
      <p:pic>
        <p:nvPicPr>
          <p:cNvPr id="39" name="Picture 3" descr="C:\Users\h\Desktop\logo.png">
            <a:extLst>
              <a:ext uri="{FF2B5EF4-FFF2-40B4-BE49-F238E27FC236}">
                <a16:creationId xmlns:a16="http://schemas.microsoft.com/office/drawing/2014/main" id="{AA008385-3BCA-5BD1-CCEF-AD1657DC94C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7B724183-F1DC-AD0E-35F1-A85C5C8DFD41}"/>
              </a:ext>
            </a:extLst>
          </p:cNvPr>
          <p:cNvSpPr txBox="1"/>
          <p:nvPr/>
        </p:nvSpPr>
        <p:spPr>
          <a:xfrm>
            <a:off x="211165" y="2791268"/>
            <a:ext cx="3699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1219170">
              <a:defRPr sz="2667" b="1">
                <a:solidFill>
                  <a:srgbClr val="0070C0"/>
                </a:solidFill>
                <a:latin typeface="黑体" pitchFamily="49" charset="-122"/>
                <a:ea typeface="黑体" pitchFamily="49"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sz="1797" dirty="0">
                <a:solidFill>
                  <a:schemeClr val="tx1"/>
                </a:solidFill>
                <a:latin typeface="宋体" panose="02010600030101010101" pitchFamily="2" charset="-122"/>
                <a:ea typeface="宋体" panose="02010600030101010101" pitchFamily="2" charset="-122"/>
              </a:rPr>
              <a:t>卷积模型表达式：</a:t>
            </a:r>
          </a:p>
        </p:txBody>
      </p:sp>
      <p:graphicFrame>
        <p:nvGraphicFramePr>
          <p:cNvPr id="2" name="对象 1">
            <a:extLst>
              <a:ext uri="{FF2B5EF4-FFF2-40B4-BE49-F238E27FC236}">
                <a16:creationId xmlns:a16="http://schemas.microsoft.com/office/drawing/2014/main" id="{0E27F802-DDF7-9343-585B-98D1209E110C}"/>
              </a:ext>
            </a:extLst>
          </p:cNvPr>
          <p:cNvGraphicFramePr>
            <a:graphicFrameLocks noChangeAspect="1"/>
          </p:cNvGraphicFramePr>
          <p:nvPr>
            <p:extLst>
              <p:ext uri="{D42A27DB-BD31-4B8C-83A1-F6EECF244321}">
                <p14:modId xmlns:p14="http://schemas.microsoft.com/office/powerpoint/2010/main" val="3695205166"/>
              </p:ext>
            </p:extLst>
          </p:nvPr>
        </p:nvGraphicFramePr>
        <p:xfrm>
          <a:off x="1514948" y="3186708"/>
          <a:ext cx="3689350" cy="349250"/>
        </p:xfrm>
        <a:graphic>
          <a:graphicData uri="http://schemas.openxmlformats.org/presentationml/2006/ole">
            <mc:AlternateContent xmlns:mc="http://schemas.openxmlformats.org/markup-compatibility/2006">
              <mc:Choice xmlns:v="urn:schemas-microsoft-com:vml" Requires="v">
                <p:oleObj name="Equation" r:id="rId5" imgW="2958840" imgH="279360" progId="Equation.DSMT4">
                  <p:embed/>
                </p:oleObj>
              </mc:Choice>
              <mc:Fallback>
                <p:oleObj name="Equation" r:id="rId5" imgW="2958840" imgH="279360" progId="Equation.DSMT4">
                  <p:embed/>
                  <p:pic>
                    <p:nvPicPr>
                      <p:cNvPr id="0" name=""/>
                      <p:cNvPicPr/>
                      <p:nvPr/>
                    </p:nvPicPr>
                    <p:blipFill>
                      <a:blip r:embed="rId6"/>
                      <a:stretch>
                        <a:fillRect/>
                      </a:stretch>
                    </p:blipFill>
                    <p:spPr>
                      <a:xfrm>
                        <a:off x="1514948" y="3186708"/>
                        <a:ext cx="3689350" cy="349250"/>
                      </a:xfrm>
                      <a:prstGeom prst="rect">
                        <a:avLst/>
                      </a:prstGeom>
                    </p:spPr>
                  </p:pic>
                </p:oleObj>
              </mc:Fallback>
            </mc:AlternateContent>
          </a:graphicData>
        </a:graphic>
      </p:graphicFrame>
      <p:sp>
        <p:nvSpPr>
          <p:cNvPr id="4" name="文本框 3">
            <a:extLst>
              <a:ext uri="{FF2B5EF4-FFF2-40B4-BE49-F238E27FC236}">
                <a16:creationId xmlns:a16="http://schemas.microsoft.com/office/drawing/2014/main" id="{8AA3F06D-1A9E-5C54-F940-A69048F75ACA}"/>
              </a:ext>
            </a:extLst>
          </p:cNvPr>
          <p:cNvSpPr txBox="1"/>
          <p:nvPr/>
        </p:nvSpPr>
        <p:spPr>
          <a:xfrm>
            <a:off x="207906" y="103452"/>
            <a:ext cx="3699766" cy="39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1219170">
              <a:defRPr sz="2667" b="1">
                <a:solidFill>
                  <a:srgbClr val="0070C0"/>
                </a:solidFill>
                <a:latin typeface="黑体" pitchFamily="49" charset="-122"/>
                <a:ea typeface="黑体" pitchFamily="49"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1997" dirty="0"/>
              <a:t>2.3 </a:t>
            </a:r>
            <a:r>
              <a:rPr lang="zh-CN" altLang="en-US" sz="1997" dirty="0"/>
              <a:t>拟合前的准备工作</a:t>
            </a:r>
          </a:p>
        </p:txBody>
      </p:sp>
      <p:graphicFrame>
        <p:nvGraphicFramePr>
          <p:cNvPr id="5" name="对象 4">
            <a:extLst>
              <a:ext uri="{FF2B5EF4-FFF2-40B4-BE49-F238E27FC236}">
                <a16:creationId xmlns:a16="http://schemas.microsoft.com/office/drawing/2014/main" id="{4CCD114D-5021-49D8-D895-5FA6532896E8}"/>
              </a:ext>
            </a:extLst>
          </p:cNvPr>
          <p:cNvGraphicFramePr>
            <a:graphicFrameLocks noChangeAspect="1"/>
          </p:cNvGraphicFramePr>
          <p:nvPr>
            <p:extLst>
              <p:ext uri="{D42A27DB-BD31-4B8C-83A1-F6EECF244321}">
                <p14:modId xmlns:p14="http://schemas.microsoft.com/office/powerpoint/2010/main" val="2009576601"/>
              </p:ext>
            </p:extLst>
          </p:nvPr>
        </p:nvGraphicFramePr>
        <p:xfrm>
          <a:off x="1514948" y="4357088"/>
          <a:ext cx="4621213" cy="627063"/>
        </p:xfrm>
        <a:graphic>
          <a:graphicData uri="http://schemas.openxmlformats.org/presentationml/2006/ole">
            <mc:AlternateContent xmlns:mc="http://schemas.openxmlformats.org/markup-compatibility/2006">
              <mc:Choice xmlns:v="urn:schemas-microsoft-com:vml" Requires="v">
                <p:oleObj name="Equation" r:id="rId7" imgW="4114800" imgH="558720" progId="Equation.DSMT4">
                  <p:embed/>
                </p:oleObj>
              </mc:Choice>
              <mc:Fallback>
                <p:oleObj name="Equation" r:id="rId7" imgW="4114800" imgH="558720" progId="Equation.DSMT4">
                  <p:embed/>
                  <p:pic>
                    <p:nvPicPr>
                      <p:cNvPr id="0" name=""/>
                      <p:cNvPicPr/>
                      <p:nvPr/>
                    </p:nvPicPr>
                    <p:blipFill>
                      <a:blip r:embed="rId8"/>
                      <a:stretch>
                        <a:fillRect/>
                      </a:stretch>
                    </p:blipFill>
                    <p:spPr>
                      <a:xfrm>
                        <a:off x="1514948" y="4357088"/>
                        <a:ext cx="4621213" cy="627063"/>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513D976B-D8CD-E612-C159-56DC2F0A1F4B}"/>
              </a:ext>
            </a:extLst>
          </p:cNvPr>
          <p:cNvGraphicFramePr>
            <a:graphicFrameLocks noChangeAspect="1"/>
          </p:cNvGraphicFramePr>
          <p:nvPr>
            <p:extLst>
              <p:ext uri="{D42A27DB-BD31-4B8C-83A1-F6EECF244321}">
                <p14:modId xmlns:p14="http://schemas.microsoft.com/office/powerpoint/2010/main" val="2058564741"/>
              </p:ext>
            </p:extLst>
          </p:nvPr>
        </p:nvGraphicFramePr>
        <p:xfrm>
          <a:off x="1514948" y="3598274"/>
          <a:ext cx="5221288" cy="668337"/>
        </p:xfrm>
        <a:graphic>
          <a:graphicData uri="http://schemas.openxmlformats.org/presentationml/2006/ole">
            <mc:AlternateContent xmlns:mc="http://schemas.openxmlformats.org/markup-compatibility/2006">
              <mc:Choice xmlns:v="urn:schemas-microsoft-com:vml" Requires="v">
                <p:oleObj name="Equation" r:id="rId9" imgW="4749480" imgH="609480" progId="Equation.DSMT4">
                  <p:embed/>
                </p:oleObj>
              </mc:Choice>
              <mc:Fallback>
                <p:oleObj name="Equation" r:id="rId9" imgW="4749480" imgH="609480" progId="Equation.DSMT4">
                  <p:embed/>
                  <p:pic>
                    <p:nvPicPr>
                      <p:cNvPr id="0" name=""/>
                      <p:cNvPicPr/>
                      <p:nvPr/>
                    </p:nvPicPr>
                    <p:blipFill>
                      <a:blip r:embed="rId10"/>
                      <a:stretch>
                        <a:fillRect/>
                      </a:stretch>
                    </p:blipFill>
                    <p:spPr>
                      <a:xfrm>
                        <a:off x="1514948" y="3598274"/>
                        <a:ext cx="5221288" cy="668337"/>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0D9AA41B-2F68-E8BC-9E77-60A957C0EE11}"/>
              </a:ext>
            </a:extLst>
          </p:cNvPr>
          <p:cNvSpPr txBox="1"/>
          <p:nvPr/>
        </p:nvSpPr>
        <p:spPr>
          <a:xfrm>
            <a:off x="6780215" y="3211807"/>
            <a:ext cx="2251921" cy="1882760"/>
          </a:xfrm>
          <a:prstGeom prst="rect">
            <a:avLst/>
          </a:prstGeom>
          <a:noFill/>
          <a:ln w="28575">
            <a:solidFill>
              <a:srgbClr val="0070C0"/>
            </a:solidFill>
          </a:ln>
        </p:spPr>
        <p:txBody>
          <a:bodyPr wrap="square">
            <a:spAutoFit/>
          </a:bodyPr>
          <a:lstStyle/>
          <a:p>
            <a:pPr algn="just" hangingPunct="0"/>
            <a:r>
              <a:rPr lang="zh-CN" altLang="en-US" sz="1400" dirty="0">
                <a:latin typeface="Times New Roman" panose="02020603050405020304" pitchFamily="18" charset="0"/>
                <a:cs typeface="Times New Roman" panose="02020603050405020304" pitchFamily="18" charset="0"/>
              </a:rPr>
              <a:t>参数参考值</a:t>
            </a:r>
            <a:endParaRPr lang="en-US" altLang="zh-CN" sz="1400" dirty="0">
              <a:latin typeface="Times New Roman" panose="02020603050405020304" pitchFamily="18" charset="0"/>
              <a:cs typeface="Times New Roman" panose="02020603050405020304" pitchFamily="18" charset="0"/>
            </a:endParaRPr>
          </a:p>
          <a:p>
            <a:pPr marL="213912" indent="-213912" algn="just" hangingPunct="0">
              <a:lnSpc>
                <a:spcPct val="150000"/>
              </a:lnSpc>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 </a:t>
            </a:r>
          </a:p>
          <a:p>
            <a:pPr marL="213912" indent="-213912" algn="just" hangingPunct="0">
              <a:lnSpc>
                <a:spcPct val="150000"/>
              </a:lnSpc>
              <a:buFont typeface="Arial" panose="020B0604020202020204" pitchFamily="34" charset="0"/>
              <a:buChar char="•"/>
            </a:pPr>
            <a:r>
              <a:rPr lang="en-US" altLang="zh-CN" sz="1400" dirty="0" err="1">
                <a:latin typeface="Times New Roman" panose="02020603050405020304" pitchFamily="18" charset="0"/>
                <a:cs typeface="Times New Roman" panose="02020603050405020304" pitchFamily="18" charset="0"/>
              </a:rPr>
              <a:t>i</a:t>
            </a:r>
            <a:r>
              <a:rPr lang="zh-CN" altLang="en-US" sz="1400" dirty="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j</a:t>
            </a:r>
            <a:r>
              <a:rPr lang="zh-CN" altLang="en-US" sz="1400" dirty="0">
                <a:latin typeface="Times New Roman" panose="02020603050405020304" pitchFamily="18" charset="0"/>
                <a:cs typeface="Times New Roman" panose="02020603050405020304" pitchFamily="18" charset="0"/>
              </a:rPr>
              <a:t>取</a:t>
            </a:r>
            <a:r>
              <a:rPr lang="en-US" altLang="zh-CN" sz="1400" dirty="0">
                <a:latin typeface="Times New Roman" panose="02020603050405020304" pitchFamily="18" charset="0"/>
                <a:cs typeface="Times New Roman" panose="02020603050405020304" pitchFamily="18" charset="0"/>
              </a:rPr>
              <a:t>2</a:t>
            </a:r>
            <a:r>
              <a:rPr lang="zh-CN" altLang="en-US" sz="1400" dirty="0">
                <a:latin typeface="Times New Roman" panose="02020603050405020304" pitchFamily="18" charset="0"/>
                <a:cs typeface="Times New Roman" panose="02020603050405020304" pitchFamily="18" charset="0"/>
              </a:rPr>
              <a:t>，表示衰减快、慢成分</a:t>
            </a:r>
            <a:endParaRPr lang="en-US" altLang="zh-CN" sz="1400" dirty="0">
              <a:latin typeface="Times New Roman" panose="02020603050405020304" pitchFamily="18" charset="0"/>
              <a:cs typeface="Times New Roman" panose="02020603050405020304" pitchFamily="18" charset="0"/>
            </a:endParaRPr>
          </a:p>
          <a:p>
            <a:pPr marL="213912" indent="-213912" algn="just" hangingPunct="0">
              <a:lnSpc>
                <a:spcPct val="150000"/>
              </a:lnSpc>
              <a:buFont typeface="Arial" panose="020B0604020202020204" pitchFamily="34" charset="0"/>
              <a:buChar char="•"/>
            </a:pPr>
            <a:r>
              <a:rPr lang="en-US" altLang="zh-CN" sz="1400" i="1" dirty="0">
                <a:latin typeface="Times New Roman" panose="02020603050405020304" pitchFamily="18" charset="0"/>
                <a:cs typeface="Times New Roman" panose="02020603050405020304" pitchFamily="18" charset="0"/>
              </a:rPr>
              <a:t>A</a:t>
            </a:r>
            <a:r>
              <a:rPr lang="zh-CN" altLang="en-US" sz="1400" dirty="0">
                <a:latin typeface="Times New Roman" panose="02020603050405020304" pitchFamily="18" charset="0"/>
                <a:cs typeface="Times New Roman" panose="02020603050405020304" pitchFamily="18" charset="0"/>
              </a:rPr>
              <a:t>是幅度因子，</a:t>
            </a:r>
            <a:r>
              <a:rPr lang="en-US" altLang="zh-CN" sz="1400" i="1" dirty="0" err="1">
                <a:latin typeface="Times New Roman" panose="02020603050405020304" pitchFamily="18" charset="0"/>
                <a:cs typeface="Times New Roman" panose="02020603050405020304" pitchFamily="18" charset="0"/>
              </a:rPr>
              <a:t>B</a:t>
            </a:r>
            <a:r>
              <a:rPr lang="en-US" altLang="zh-CN" sz="1400" i="1" baseline="-25000" dirty="0" err="1">
                <a:latin typeface="Times New Roman" panose="02020603050405020304" pitchFamily="18" charset="0"/>
                <a:cs typeface="Times New Roman" panose="02020603050405020304" pitchFamily="18" charset="0"/>
              </a:rPr>
              <a:t>noise</a:t>
            </a:r>
            <a:r>
              <a:rPr lang="zh-CN" altLang="en-US" sz="1400" dirty="0">
                <a:latin typeface="Times New Roman" panose="02020603050405020304" pitchFamily="18" charset="0"/>
                <a:cs typeface="Times New Roman" panose="02020603050405020304" pitchFamily="18" charset="0"/>
              </a:rPr>
              <a:t>用于描述基线涨落</a:t>
            </a:r>
            <a:endParaRPr lang="en-US" altLang="zh-CN" sz="1400" i="1" dirty="0">
              <a:latin typeface="Times New Roman" panose="02020603050405020304" pitchFamily="18" charset="0"/>
              <a:cs typeface="Times New Roman" panose="02020603050405020304" pitchFamily="18" charset="0"/>
            </a:endParaRPr>
          </a:p>
        </p:txBody>
      </p:sp>
      <p:graphicFrame>
        <p:nvGraphicFramePr>
          <p:cNvPr id="9" name="对象 8">
            <a:extLst>
              <a:ext uri="{FF2B5EF4-FFF2-40B4-BE49-F238E27FC236}">
                <a16:creationId xmlns:a16="http://schemas.microsoft.com/office/drawing/2014/main" id="{FC035EE0-27DF-EDF2-130E-BE5C95B50EB6}"/>
              </a:ext>
            </a:extLst>
          </p:cNvPr>
          <p:cNvGraphicFramePr>
            <a:graphicFrameLocks noChangeAspect="1"/>
          </p:cNvGraphicFramePr>
          <p:nvPr>
            <p:extLst>
              <p:ext uri="{D42A27DB-BD31-4B8C-83A1-F6EECF244321}">
                <p14:modId xmlns:p14="http://schemas.microsoft.com/office/powerpoint/2010/main" val="2897394910"/>
              </p:ext>
            </p:extLst>
          </p:nvPr>
        </p:nvGraphicFramePr>
        <p:xfrm>
          <a:off x="7045243" y="3490913"/>
          <a:ext cx="1485900" cy="292100"/>
        </p:xfrm>
        <a:graphic>
          <a:graphicData uri="http://schemas.openxmlformats.org/presentationml/2006/ole">
            <mc:AlternateContent xmlns:mc="http://schemas.openxmlformats.org/markup-compatibility/2006">
              <mc:Choice xmlns:v="urn:schemas-microsoft-com:vml" Requires="v">
                <p:oleObj name="Equation" r:id="rId11" imgW="1485720" imgH="291960" progId="Equation.DSMT4">
                  <p:embed/>
                </p:oleObj>
              </mc:Choice>
              <mc:Fallback>
                <p:oleObj name="Equation" r:id="rId11" imgW="1485720" imgH="291960" progId="Equation.DSMT4">
                  <p:embed/>
                  <p:pic>
                    <p:nvPicPr>
                      <p:cNvPr id="0" name=""/>
                      <p:cNvPicPr/>
                      <p:nvPr/>
                    </p:nvPicPr>
                    <p:blipFill>
                      <a:blip r:embed="rId12"/>
                      <a:stretch>
                        <a:fillRect/>
                      </a:stretch>
                    </p:blipFill>
                    <p:spPr>
                      <a:xfrm>
                        <a:off x="7045243" y="3490913"/>
                        <a:ext cx="1485900" cy="292100"/>
                      </a:xfrm>
                      <a:prstGeom prst="rect">
                        <a:avLst/>
                      </a:prstGeom>
                    </p:spPr>
                  </p:pic>
                </p:oleObj>
              </mc:Fallback>
            </mc:AlternateContent>
          </a:graphicData>
        </a:graphic>
      </p:graphicFrame>
      <p:pic>
        <p:nvPicPr>
          <p:cNvPr id="10" name="图片 9">
            <a:extLst>
              <a:ext uri="{FF2B5EF4-FFF2-40B4-BE49-F238E27FC236}">
                <a16:creationId xmlns:a16="http://schemas.microsoft.com/office/drawing/2014/main" id="{4E98A087-CDD6-F933-B80D-44F10FA37E7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00769" y="745294"/>
            <a:ext cx="2530374" cy="1936063"/>
          </a:xfrm>
          <a:prstGeom prst="rect">
            <a:avLst/>
          </a:prstGeom>
          <a:noFill/>
          <a:ln>
            <a:noFill/>
          </a:ln>
        </p:spPr>
      </p:pic>
      <p:pic>
        <p:nvPicPr>
          <p:cNvPr id="13" name="图片 12">
            <a:extLst>
              <a:ext uri="{FF2B5EF4-FFF2-40B4-BE49-F238E27FC236}">
                <a16:creationId xmlns:a16="http://schemas.microsoft.com/office/drawing/2014/main" id="{CA2E8AE6-0895-CB6F-C021-289C533235A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5105" y="765954"/>
            <a:ext cx="2530019" cy="1936063"/>
          </a:xfrm>
          <a:prstGeom prst="rect">
            <a:avLst/>
          </a:prstGeom>
        </p:spPr>
      </p:pic>
      <p:sp>
        <p:nvSpPr>
          <p:cNvPr id="15" name="文本框 14">
            <a:extLst>
              <a:ext uri="{FF2B5EF4-FFF2-40B4-BE49-F238E27FC236}">
                <a16:creationId xmlns:a16="http://schemas.microsoft.com/office/drawing/2014/main" id="{ADC2364C-6B44-934C-DA6A-5B4E7F939FAA}"/>
              </a:ext>
            </a:extLst>
          </p:cNvPr>
          <p:cNvSpPr txBox="1"/>
          <p:nvPr/>
        </p:nvSpPr>
        <p:spPr>
          <a:xfrm>
            <a:off x="1344036" y="2622147"/>
            <a:ext cx="1155600" cy="276999"/>
          </a:xfrm>
          <a:prstGeom prst="rect">
            <a:avLst/>
          </a:prstGeom>
          <a:noFill/>
        </p:spPr>
        <p:txBody>
          <a:bodyPr wrap="square">
            <a:spAutoFit/>
          </a:bodyPr>
          <a:lstStyle/>
          <a:p>
            <a:r>
              <a:rPr lang="zh-CN" altLang="en-US" sz="1200" dirty="0"/>
              <a:t>原始脉冲信号</a:t>
            </a:r>
          </a:p>
        </p:txBody>
      </p:sp>
      <p:sp>
        <p:nvSpPr>
          <p:cNvPr id="22" name="箭头: 右 21">
            <a:extLst>
              <a:ext uri="{FF2B5EF4-FFF2-40B4-BE49-F238E27FC236}">
                <a16:creationId xmlns:a16="http://schemas.microsoft.com/office/drawing/2014/main" id="{BAE185AE-C4E9-25DE-597D-DA014865E922}"/>
              </a:ext>
            </a:extLst>
          </p:cNvPr>
          <p:cNvSpPr/>
          <p:nvPr/>
        </p:nvSpPr>
        <p:spPr>
          <a:xfrm>
            <a:off x="3199562" y="313502"/>
            <a:ext cx="2744876" cy="2740988"/>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zh-CN" altLang="en-US" sz="1400" spc="7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id="{7BD0DA3D-51F2-389F-D79D-FF3D67311B77}"/>
              </a:ext>
            </a:extLst>
          </p:cNvPr>
          <p:cNvSpPr txBox="1"/>
          <p:nvPr/>
        </p:nvSpPr>
        <p:spPr>
          <a:xfrm>
            <a:off x="3044469" y="1004768"/>
            <a:ext cx="2395753" cy="1384995"/>
          </a:xfrm>
          <a:prstGeom prst="rect">
            <a:avLst/>
          </a:prstGeom>
          <a:noFill/>
        </p:spPr>
        <p:txBody>
          <a:bodyPr wrap="square">
            <a:spAutoFit/>
          </a:bodyPr>
          <a:lstStyle/>
          <a:p>
            <a:pPr marL="285750" indent="-144000" algn="just">
              <a:buFont typeface="Arial" panose="020B0604020202020204" pitchFamily="34" charset="0"/>
              <a:buChar char="•"/>
            </a:pPr>
            <a:r>
              <a:rPr lang="zh-CN" altLang="zh-CN" sz="1400" spc="75"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丢</a:t>
            </a:r>
            <a:r>
              <a:rPr lang="zh-CN" altLang="zh-CN" sz="1400" spc="7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弃</a:t>
            </a:r>
            <a:r>
              <a:rPr lang="zh-CN" altLang="zh-CN" sz="1400" spc="75"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误触发</a:t>
            </a:r>
            <a:r>
              <a:rPr lang="zh-CN" altLang="zh-CN" sz="1400" spc="7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脉冲</a:t>
            </a:r>
            <a:r>
              <a:rPr lang="zh-CN" altLang="zh-CN" sz="1400" spc="75"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、超低幅度脉冲、饱和</a:t>
            </a:r>
            <a:r>
              <a:rPr lang="zh-CN" altLang="zh-CN" sz="1400" spc="75"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脉冲</a:t>
            </a:r>
            <a:r>
              <a:rPr lang="zh-CN" altLang="en-US" sz="1400" spc="75" dirty="0">
                <a:solidFill>
                  <a:schemeClr val="bg1"/>
                </a:solidFill>
                <a:latin typeface="Times New Roman" panose="02020603050405020304" pitchFamily="18" charset="0"/>
                <a:cs typeface="Times New Roman" panose="02020603050405020304" pitchFamily="18" charset="0"/>
              </a:rPr>
              <a:t>；</a:t>
            </a:r>
            <a:endParaRPr lang="en-US" altLang="zh-CN" sz="1400" spc="75" dirty="0">
              <a:solidFill>
                <a:schemeClr val="bg1"/>
              </a:solidFill>
              <a:latin typeface="Times New Roman" panose="02020603050405020304" pitchFamily="18" charset="0"/>
              <a:cs typeface="Times New Roman" panose="02020603050405020304" pitchFamily="18" charset="0"/>
            </a:endParaRPr>
          </a:p>
          <a:p>
            <a:pPr marL="285750" indent="-144000" algn="just">
              <a:buFont typeface="Arial" panose="020B0604020202020204" pitchFamily="34" charset="0"/>
              <a:buChar char="•"/>
            </a:pPr>
            <a:r>
              <a:rPr lang="zh-CN" altLang="en-US" sz="1400" spc="75" dirty="0">
                <a:solidFill>
                  <a:schemeClr val="bg1"/>
                </a:solidFill>
                <a:latin typeface="Times New Roman" panose="02020603050405020304" pitchFamily="18" charset="0"/>
                <a:cs typeface="Times New Roman" panose="02020603050405020304" pitchFamily="18" charset="0"/>
              </a:rPr>
              <a:t>调整</a:t>
            </a:r>
            <a:r>
              <a:rPr lang="zh-CN" altLang="zh-CN" sz="1400" spc="7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触发时间</a:t>
            </a:r>
            <a:r>
              <a:rPr lang="zh-CN" altLang="en-US" sz="1400" spc="75" dirty="0">
                <a:solidFill>
                  <a:schemeClr val="bg1"/>
                </a:solidFill>
                <a:latin typeface="Times New Roman" panose="02020603050405020304" pitchFamily="18" charset="0"/>
                <a:cs typeface="Times New Roman" panose="02020603050405020304" pitchFamily="18" charset="0"/>
              </a:rPr>
              <a:t>，使其</a:t>
            </a:r>
            <a:r>
              <a:rPr lang="zh-CN" altLang="zh-CN" sz="1400" spc="75" dirty="0">
                <a:solidFill>
                  <a:schemeClr val="bg1"/>
                </a:solidFill>
                <a:latin typeface="Times New Roman" panose="02020603050405020304" pitchFamily="18" charset="0"/>
                <a:cs typeface="Times New Roman" panose="02020603050405020304" pitchFamily="18" charset="0"/>
              </a:rPr>
              <a:t>保持一致以确保它们全部同时启动</a:t>
            </a:r>
            <a:r>
              <a:rPr lang="zh-CN" altLang="en-US" sz="1400" spc="75" dirty="0">
                <a:solidFill>
                  <a:schemeClr val="bg1"/>
                </a:solidFill>
                <a:latin typeface="Times New Roman" panose="02020603050405020304" pitchFamily="18" charset="0"/>
                <a:cs typeface="Times New Roman" panose="02020603050405020304" pitchFamily="18" charset="0"/>
              </a:rPr>
              <a:t>；</a:t>
            </a:r>
            <a:endParaRPr lang="en-US" altLang="zh-CN" sz="1400" spc="75" dirty="0">
              <a:solidFill>
                <a:schemeClr val="bg1"/>
              </a:solidFill>
              <a:latin typeface="Times New Roman" panose="02020603050405020304" pitchFamily="18" charset="0"/>
              <a:cs typeface="Times New Roman" panose="02020603050405020304" pitchFamily="18" charset="0"/>
            </a:endParaRPr>
          </a:p>
          <a:p>
            <a:pPr marL="285750" indent="-144000" algn="just">
              <a:buFont typeface="Arial" panose="020B0604020202020204" pitchFamily="34" charset="0"/>
              <a:buChar char="•"/>
            </a:pPr>
            <a:r>
              <a:rPr lang="zh-CN" altLang="zh-CN" sz="1400" spc="75" dirty="0">
                <a:solidFill>
                  <a:schemeClr val="bg1"/>
                </a:solidFill>
                <a:latin typeface="Times New Roman" panose="02020603050405020304" pitchFamily="18" charset="0"/>
                <a:cs typeface="Times New Roman" panose="02020603050405020304" pitchFamily="18" charset="0"/>
              </a:rPr>
              <a:t>对幅度进行</a:t>
            </a:r>
            <a:r>
              <a:rPr lang="zh-CN" altLang="zh-CN" sz="1400" spc="7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归一化</a:t>
            </a:r>
            <a:r>
              <a:rPr lang="zh-CN" altLang="zh-CN" sz="1400" spc="75" dirty="0">
                <a:solidFill>
                  <a:schemeClr val="bg1"/>
                </a:solidFill>
                <a:latin typeface="Times New Roman" panose="02020603050405020304" pitchFamily="18" charset="0"/>
                <a:cs typeface="Times New Roman" panose="02020603050405020304" pitchFamily="18" charset="0"/>
              </a:rPr>
              <a:t>处理</a:t>
            </a:r>
            <a:endParaRPr lang="zh-CN" altLang="en-US" sz="1400" spc="75" dirty="0">
              <a:solidFill>
                <a:schemeClr val="bg1"/>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F2CA0773-305F-B96D-2A17-D587CC4747C8}"/>
              </a:ext>
            </a:extLst>
          </p:cNvPr>
          <p:cNvSpPr txBox="1"/>
          <p:nvPr/>
        </p:nvSpPr>
        <p:spPr>
          <a:xfrm>
            <a:off x="6240342" y="2665274"/>
            <a:ext cx="2140058" cy="276999"/>
          </a:xfrm>
          <a:prstGeom prst="rect">
            <a:avLst/>
          </a:prstGeom>
          <a:noFill/>
        </p:spPr>
        <p:txBody>
          <a:bodyPr wrap="square">
            <a:spAutoFit/>
          </a:bodyPr>
          <a:lstStyle>
            <a:defPPr>
              <a:defRPr lang="en-US"/>
            </a:defPPr>
            <a:lvl1pPr algn="ctr"/>
          </a:lstStyle>
          <a:p>
            <a:r>
              <a:rPr lang="zh-CN" altLang="en-US" sz="1200" dirty="0"/>
              <a:t>预处理后平均脉冲波形</a:t>
            </a:r>
          </a:p>
        </p:txBody>
      </p:sp>
      <p:sp>
        <p:nvSpPr>
          <p:cNvPr id="7" name="文本框 6">
            <a:extLst>
              <a:ext uri="{FF2B5EF4-FFF2-40B4-BE49-F238E27FC236}">
                <a16:creationId xmlns:a16="http://schemas.microsoft.com/office/drawing/2014/main" id="{BEC53823-246A-6CCD-6C75-B735429929D5}"/>
              </a:ext>
            </a:extLst>
          </p:cNvPr>
          <p:cNvSpPr txBox="1"/>
          <p:nvPr/>
        </p:nvSpPr>
        <p:spPr>
          <a:xfrm>
            <a:off x="196951" y="419612"/>
            <a:ext cx="3699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1219170">
              <a:defRPr sz="2667" b="1">
                <a:solidFill>
                  <a:srgbClr val="0070C0"/>
                </a:solidFill>
                <a:latin typeface="黑体" pitchFamily="49" charset="-122"/>
                <a:ea typeface="黑体" pitchFamily="49"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sz="1797" dirty="0">
                <a:solidFill>
                  <a:schemeClr val="tx1"/>
                </a:solidFill>
                <a:latin typeface="宋体" panose="02010600030101010101" pitchFamily="2" charset="-122"/>
                <a:ea typeface="宋体" panose="02010600030101010101" pitchFamily="2" charset="-122"/>
              </a:rPr>
              <a:t>核辐射脉冲波形预处理：</a:t>
            </a:r>
          </a:p>
        </p:txBody>
      </p:sp>
      <p:sp>
        <p:nvSpPr>
          <p:cNvPr id="18" name="灯片编号占位符 1">
            <a:extLst>
              <a:ext uri="{FF2B5EF4-FFF2-40B4-BE49-F238E27FC236}">
                <a16:creationId xmlns:a16="http://schemas.microsoft.com/office/drawing/2014/main" id="{23CA6F6A-510C-ECA4-AA1B-DDF5F67BA1A5}"/>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14</a:t>
            </a:fld>
            <a:endParaRPr lang="zh-CN" altLang="en-US" sz="1500" dirty="0">
              <a:solidFill>
                <a:srgbClr val="898989"/>
              </a:solidFill>
            </a:endParaRPr>
          </a:p>
        </p:txBody>
      </p:sp>
    </p:spTree>
    <p:extLst>
      <p:ext uri="{BB962C8B-B14F-4D97-AF65-F5344CB8AC3E}">
        <p14:creationId xmlns:p14="http://schemas.microsoft.com/office/powerpoint/2010/main" val="107213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8">
            <a:extLst>
              <a:ext uri="{FF2B5EF4-FFF2-40B4-BE49-F238E27FC236}">
                <a16:creationId xmlns:a16="http://schemas.microsoft.com/office/drawing/2014/main" id="{9E77C97D-2D71-173D-768B-B7FE2AF7E5AE}"/>
              </a:ext>
            </a:extLst>
          </p:cNvPr>
          <p:cNvPicPr>
            <a:picLocks noChangeAspect="1"/>
          </p:cNvPicPr>
          <p:nvPr/>
        </p:nvPicPr>
        <p:blipFill>
          <a:blip r:embed="rId3"/>
          <a:stretch>
            <a:fillRect/>
          </a:stretch>
        </p:blipFill>
        <p:spPr>
          <a:xfrm>
            <a:off x="-2540" y="-1270"/>
            <a:ext cx="9146540" cy="5136515"/>
          </a:xfrm>
          <a:prstGeom prst="rect">
            <a:avLst/>
          </a:prstGeom>
        </p:spPr>
      </p:pic>
      <p:pic>
        <p:nvPicPr>
          <p:cNvPr id="39" name="Picture 3" descr="C:\Users\h\Desktop\logo.png">
            <a:extLst>
              <a:ext uri="{FF2B5EF4-FFF2-40B4-BE49-F238E27FC236}">
                <a16:creationId xmlns:a16="http://schemas.microsoft.com/office/drawing/2014/main" id="{AA008385-3BCA-5BD1-CCEF-AD1657DC94C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F12FA9A0-89BC-57DE-D5C0-78F3D72C3FD3}"/>
              </a:ext>
            </a:extLst>
          </p:cNvPr>
          <p:cNvSpPr txBox="1"/>
          <p:nvPr/>
        </p:nvSpPr>
        <p:spPr>
          <a:xfrm>
            <a:off x="207906" y="202970"/>
            <a:ext cx="4133694" cy="39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1219170">
              <a:defRPr sz="2667" b="1">
                <a:solidFill>
                  <a:srgbClr val="0070C0"/>
                </a:solidFill>
                <a:latin typeface="黑体" pitchFamily="49" charset="-122"/>
                <a:ea typeface="黑体" pitchFamily="49"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1997" dirty="0"/>
              <a:t>2.4 </a:t>
            </a:r>
            <a:r>
              <a:rPr lang="zh-CN" altLang="en-US" sz="1997" dirty="0"/>
              <a:t>评估拟合函数模型的参数指标</a:t>
            </a:r>
          </a:p>
        </p:txBody>
      </p:sp>
      <p:sp>
        <p:nvSpPr>
          <p:cNvPr id="6" name="文本框 5">
            <a:extLst>
              <a:ext uri="{FF2B5EF4-FFF2-40B4-BE49-F238E27FC236}">
                <a16:creationId xmlns:a16="http://schemas.microsoft.com/office/drawing/2014/main" id="{383F98A7-F832-6473-FCA6-E598924C7A16}"/>
              </a:ext>
            </a:extLst>
          </p:cNvPr>
          <p:cNvSpPr txBox="1"/>
          <p:nvPr/>
        </p:nvSpPr>
        <p:spPr>
          <a:xfrm>
            <a:off x="159885" y="3387661"/>
            <a:ext cx="8824230" cy="78425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b="1" dirty="0">
                <a:solidFill>
                  <a:srgbClr val="222222"/>
                </a:solidFill>
                <a:latin typeface="Times New Roman" panose="02020603050405020304" pitchFamily="18" charset="0"/>
                <a:cs typeface="Times New Roman" panose="02020603050405020304" pitchFamily="18" charset="0"/>
              </a:rPr>
              <a:t>均方误差</a:t>
            </a:r>
            <a:r>
              <a:rPr lang="en-US" altLang="zh-CN" sz="1600" b="1" dirty="0">
                <a:solidFill>
                  <a:srgbClr val="222222"/>
                </a:solidFill>
                <a:latin typeface="Times New Roman" panose="02020603050405020304" pitchFamily="18" charset="0"/>
                <a:cs typeface="Times New Roman" panose="02020603050405020304" pitchFamily="18" charset="0"/>
              </a:rPr>
              <a:t>MSE</a:t>
            </a:r>
            <a:r>
              <a:rPr lang="zh-CN" altLang="en-US" sz="1600" b="1" dirty="0">
                <a:solidFill>
                  <a:srgbClr val="222222"/>
                </a:solidFill>
                <a:latin typeface="Times New Roman" panose="02020603050405020304" pitchFamily="18" charset="0"/>
                <a:cs typeface="Times New Roman" panose="02020603050405020304" pitchFamily="18" charset="0"/>
              </a:rPr>
              <a:t>：</a:t>
            </a:r>
            <a:r>
              <a:rPr lang="zh-CN" altLang="en-US" sz="1600" dirty="0">
                <a:solidFill>
                  <a:srgbClr val="222222"/>
                </a:solidFill>
                <a:latin typeface="Times New Roman" panose="02020603050405020304" pitchFamily="18" charset="0"/>
                <a:cs typeface="Times New Roman" panose="02020603050405020304" pitchFamily="18" charset="0"/>
              </a:rPr>
              <a:t>预测值与实际值之间的差异的平方的平均值。</a:t>
            </a:r>
            <a:r>
              <a:rPr lang="en-US" altLang="zh-CN" sz="1600" dirty="0">
                <a:solidFill>
                  <a:srgbClr val="FF0000"/>
                </a:solidFill>
                <a:latin typeface="Times New Roman" panose="02020603050405020304" pitchFamily="18" charset="0"/>
                <a:cs typeface="Times New Roman" panose="02020603050405020304" pitchFamily="18" charset="0"/>
              </a:rPr>
              <a:t>MSE</a:t>
            </a:r>
            <a:r>
              <a:rPr lang="zh-CN" altLang="en-US" sz="1600" dirty="0">
                <a:solidFill>
                  <a:srgbClr val="FF0000"/>
                </a:solidFill>
                <a:latin typeface="Times New Roman" panose="02020603050405020304" pitchFamily="18" charset="0"/>
                <a:cs typeface="Times New Roman" panose="02020603050405020304" pitchFamily="18" charset="0"/>
              </a:rPr>
              <a:t>的值越小，表示模型的拟合效果越好。</a:t>
            </a:r>
          </a:p>
        </p:txBody>
      </p:sp>
      <p:graphicFrame>
        <p:nvGraphicFramePr>
          <p:cNvPr id="7" name="对象 6">
            <a:extLst>
              <a:ext uri="{FF2B5EF4-FFF2-40B4-BE49-F238E27FC236}">
                <a16:creationId xmlns:a16="http://schemas.microsoft.com/office/drawing/2014/main" id="{F66041C7-D59F-0D9A-F85C-10362EFFDCA0}"/>
              </a:ext>
            </a:extLst>
          </p:cNvPr>
          <p:cNvGraphicFramePr>
            <a:graphicFrameLocks noChangeAspect="1"/>
          </p:cNvGraphicFramePr>
          <p:nvPr>
            <p:extLst>
              <p:ext uri="{D42A27DB-BD31-4B8C-83A1-F6EECF244321}">
                <p14:modId xmlns:p14="http://schemas.microsoft.com/office/powerpoint/2010/main" val="1755777434"/>
              </p:ext>
            </p:extLst>
          </p:nvPr>
        </p:nvGraphicFramePr>
        <p:xfrm>
          <a:off x="3918450" y="4171915"/>
          <a:ext cx="1358900" cy="457200"/>
        </p:xfrm>
        <a:graphic>
          <a:graphicData uri="http://schemas.openxmlformats.org/presentationml/2006/ole">
            <mc:AlternateContent xmlns:mc="http://schemas.openxmlformats.org/markup-compatibility/2006">
              <mc:Choice xmlns:v="urn:schemas-microsoft-com:vml" Requires="v">
                <p:oleObj name="Equation" r:id="rId5" imgW="1358640" imgH="457200" progId="Equation.DSMT4">
                  <p:embed/>
                </p:oleObj>
              </mc:Choice>
              <mc:Fallback>
                <p:oleObj name="Equation" r:id="rId5" imgW="1358640" imgH="457200" progId="Equation.DSMT4">
                  <p:embed/>
                  <p:pic>
                    <p:nvPicPr>
                      <p:cNvPr id="0" name=""/>
                      <p:cNvPicPr/>
                      <p:nvPr/>
                    </p:nvPicPr>
                    <p:blipFill>
                      <a:blip r:embed="rId6"/>
                      <a:stretch>
                        <a:fillRect/>
                      </a:stretch>
                    </p:blipFill>
                    <p:spPr>
                      <a:xfrm>
                        <a:off x="3918450" y="4171915"/>
                        <a:ext cx="1358900" cy="4572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2366DFF-65F8-06A5-0EA5-381569B15E25}"/>
              </a:ext>
            </a:extLst>
          </p:cNvPr>
          <p:cNvGraphicFramePr>
            <a:graphicFrameLocks noChangeAspect="1"/>
          </p:cNvGraphicFramePr>
          <p:nvPr>
            <p:extLst>
              <p:ext uri="{D42A27DB-BD31-4B8C-83A1-F6EECF244321}">
                <p14:modId xmlns:p14="http://schemas.microsoft.com/office/powerpoint/2010/main" val="3757463743"/>
              </p:ext>
            </p:extLst>
          </p:nvPr>
        </p:nvGraphicFramePr>
        <p:xfrm>
          <a:off x="3569200" y="1608138"/>
          <a:ext cx="2057400" cy="673100"/>
        </p:xfrm>
        <a:graphic>
          <a:graphicData uri="http://schemas.openxmlformats.org/presentationml/2006/ole">
            <mc:AlternateContent xmlns:mc="http://schemas.openxmlformats.org/markup-compatibility/2006">
              <mc:Choice xmlns:v="urn:schemas-microsoft-com:vml" Requires="v">
                <p:oleObj name="Equation" r:id="rId7" imgW="2057400" imgH="672840" progId="Equation.DSMT4">
                  <p:embed/>
                </p:oleObj>
              </mc:Choice>
              <mc:Fallback>
                <p:oleObj name="Equation" r:id="rId7" imgW="2057400" imgH="672840" progId="Equation.DSMT4">
                  <p:embed/>
                  <p:pic>
                    <p:nvPicPr>
                      <p:cNvPr id="0" name=""/>
                      <p:cNvPicPr/>
                      <p:nvPr/>
                    </p:nvPicPr>
                    <p:blipFill>
                      <a:blip r:embed="rId8"/>
                      <a:stretch>
                        <a:fillRect/>
                      </a:stretch>
                    </p:blipFill>
                    <p:spPr>
                      <a:xfrm>
                        <a:off x="3569200" y="1608138"/>
                        <a:ext cx="2057400" cy="673100"/>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0951379F-3608-9207-2DC8-1A8B7EE86115}"/>
              </a:ext>
            </a:extLst>
          </p:cNvPr>
          <p:cNvSpPr txBox="1"/>
          <p:nvPr/>
        </p:nvSpPr>
        <p:spPr>
          <a:xfrm>
            <a:off x="163665" y="712914"/>
            <a:ext cx="8868471" cy="784254"/>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zh-CN" altLang="en-US" sz="1600" b="1" i="0" dirty="0">
                <a:solidFill>
                  <a:srgbClr val="222222"/>
                </a:solidFill>
                <a:effectLst/>
                <a:latin typeface="Times New Roman" panose="02020603050405020304" pitchFamily="18" charset="0"/>
                <a:cs typeface="Times New Roman" panose="02020603050405020304" pitchFamily="18" charset="0"/>
              </a:rPr>
              <a:t>决定系数</a:t>
            </a:r>
            <a:r>
              <a:rPr lang="en-US" altLang="zh-CN" sz="1600" b="1" i="0" dirty="0">
                <a:solidFill>
                  <a:srgbClr val="222222"/>
                </a:solidFill>
                <a:effectLst/>
                <a:latin typeface="Times New Roman" panose="02020603050405020304" pitchFamily="18" charset="0"/>
                <a:cs typeface="Times New Roman" panose="02020603050405020304" pitchFamily="18" charset="0"/>
              </a:rPr>
              <a:t>R²</a:t>
            </a:r>
            <a:r>
              <a:rPr lang="zh-CN" altLang="en-US" sz="1600" b="1" i="0" dirty="0">
                <a:solidFill>
                  <a:srgbClr val="222222"/>
                </a:solidFill>
                <a:effectLst/>
                <a:latin typeface="Times New Roman" panose="02020603050405020304" pitchFamily="18" charset="0"/>
                <a:cs typeface="Times New Roman" panose="02020603050405020304" pitchFamily="18" charset="0"/>
              </a:rPr>
              <a:t>：</a:t>
            </a:r>
            <a:r>
              <a:rPr lang="zh-CN" altLang="en-US" sz="1600" b="0" i="0" dirty="0">
                <a:solidFill>
                  <a:srgbClr val="222222"/>
                </a:solidFill>
                <a:effectLst/>
                <a:latin typeface="Times New Roman" panose="02020603050405020304" pitchFamily="18" charset="0"/>
                <a:cs typeface="Times New Roman" panose="02020603050405020304" pitchFamily="18" charset="0"/>
              </a:rPr>
              <a:t>度量拟合曲线对数据变异的解释能力，表示实际值中有多少百分比可以通过拟合曲线来解释。</a:t>
            </a:r>
            <a:r>
              <a:rPr lang="en-US" altLang="zh-CN" sz="1600" b="0" i="0" dirty="0">
                <a:solidFill>
                  <a:srgbClr val="FF0000"/>
                </a:solidFill>
                <a:effectLst/>
                <a:latin typeface="Times New Roman" panose="02020603050405020304" pitchFamily="18" charset="0"/>
                <a:cs typeface="Times New Roman" panose="02020603050405020304" pitchFamily="18" charset="0"/>
              </a:rPr>
              <a:t>R²</a:t>
            </a:r>
            <a:r>
              <a:rPr lang="zh-CN" altLang="en-US" sz="1600" b="0" i="0" dirty="0">
                <a:solidFill>
                  <a:srgbClr val="FF0000"/>
                </a:solidFill>
                <a:effectLst/>
                <a:latin typeface="Times New Roman" panose="02020603050405020304" pitchFamily="18" charset="0"/>
                <a:cs typeface="Times New Roman" panose="02020603050405020304" pitchFamily="18" charset="0"/>
              </a:rPr>
              <a:t>的范围通常在</a:t>
            </a:r>
            <a:r>
              <a:rPr lang="en-US" altLang="zh-CN" sz="1600" b="0" i="0" dirty="0">
                <a:solidFill>
                  <a:srgbClr val="FF0000"/>
                </a:solidFill>
                <a:effectLst/>
                <a:latin typeface="Times New Roman" panose="02020603050405020304" pitchFamily="18" charset="0"/>
                <a:cs typeface="Times New Roman" panose="02020603050405020304" pitchFamily="18" charset="0"/>
              </a:rPr>
              <a:t>0</a:t>
            </a:r>
            <a:r>
              <a:rPr lang="zh-CN" altLang="en-US" sz="1600" b="0" i="0" dirty="0">
                <a:solidFill>
                  <a:srgbClr val="FF0000"/>
                </a:solidFill>
                <a:effectLst/>
                <a:latin typeface="Times New Roman" panose="02020603050405020304" pitchFamily="18" charset="0"/>
                <a:cs typeface="Times New Roman" panose="02020603050405020304" pitchFamily="18" charset="0"/>
              </a:rPr>
              <a:t>到</a:t>
            </a:r>
            <a:r>
              <a:rPr lang="en-US" altLang="zh-CN" sz="1600" b="0" i="0" dirty="0">
                <a:solidFill>
                  <a:srgbClr val="FF0000"/>
                </a:solidFill>
                <a:effectLst/>
                <a:latin typeface="Times New Roman" panose="02020603050405020304" pitchFamily="18" charset="0"/>
                <a:cs typeface="Times New Roman" panose="02020603050405020304" pitchFamily="18" charset="0"/>
              </a:rPr>
              <a:t>1</a:t>
            </a:r>
            <a:r>
              <a:rPr lang="zh-CN" altLang="en-US" sz="1600" b="0" i="0" dirty="0">
                <a:solidFill>
                  <a:srgbClr val="FF0000"/>
                </a:solidFill>
                <a:effectLst/>
                <a:latin typeface="Times New Roman" panose="02020603050405020304" pitchFamily="18" charset="0"/>
                <a:cs typeface="Times New Roman" panose="02020603050405020304" pitchFamily="18" charset="0"/>
              </a:rPr>
              <a:t>之间，值越接近</a:t>
            </a:r>
            <a:r>
              <a:rPr lang="en-US" altLang="zh-CN" sz="1600" b="0" i="0" dirty="0">
                <a:solidFill>
                  <a:srgbClr val="FF0000"/>
                </a:solidFill>
                <a:effectLst/>
                <a:latin typeface="Times New Roman" panose="02020603050405020304" pitchFamily="18" charset="0"/>
                <a:cs typeface="Times New Roman" panose="02020603050405020304" pitchFamily="18" charset="0"/>
              </a:rPr>
              <a:t>1</a:t>
            </a:r>
            <a:r>
              <a:rPr lang="zh-CN" altLang="en-US" sz="1600" b="0" i="0" dirty="0">
                <a:solidFill>
                  <a:srgbClr val="FF0000"/>
                </a:solidFill>
                <a:effectLst/>
                <a:latin typeface="Times New Roman" panose="02020603050405020304" pitchFamily="18" charset="0"/>
                <a:cs typeface="Times New Roman" panose="02020603050405020304" pitchFamily="18" charset="0"/>
              </a:rPr>
              <a:t>表示拟合效果越好</a:t>
            </a:r>
            <a:r>
              <a:rPr lang="zh-CN" altLang="en-US" sz="1600" b="0" i="0" dirty="0">
                <a:solidFill>
                  <a:srgbClr val="222222"/>
                </a:solidFill>
                <a:effectLst/>
                <a:latin typeface="Times New Roman" panose="02020603050405020304" pitchFamily="18" charset="0"/>
                <a:cs typeface="Times New Roman" panose="02020603050405020304" pitchFamily="18" charset="0"/>
              </a:rPr>
              <a:t>。</a:t>
            </a:r>
          </a:p>
        </p:txBody>
      </p:sp>
      <p:sp>
        <p:nvSpPr>
          <p:cNvPr id="9" name="文本框 8">
            <a:extLst>
              <a:ext uri="{FF2B5EF4-FFF2-40B4-BE49-F238E27FC236}">
                <a16:creationId xmlns:a16="http://schemas.microsoft.com/office/drawing/2014/main" id="{57D26089-39F8-97D6-8F4D-9C387498B159}"/>
              </a:ext>
            </a:extLst>
          </p:cNvPr>
          <p:cNvSpPr txBox="1"/>
          <p:nvPr/>
        </p:nvSpPr>
        <p:spPr>
          <a:xfrm>
            <a:off x="321732" y="2301097"/>
            <a:ext cx="8497996" cy="1153586"/>
          </a:xfrm>
          <a:prstGeom prst="rect">
            <a:avLst/>
          </a:prstGeom>
          <a:noFill/>
        </p:spPr>
        <p:txBody>
          <a:bodyPr wrap="square">
            <a:spAutoFit/>
          </a:bodyPr>
          <a:lstStyle/>
          <a:p>
            <a:pPr indent="457200">
              <a:lnSpc>
                <a:spcPct val="150000"/>
              </a:lnSpc>
            </a:pPr>
            <a:r>
              <a:rPr lang="zh-CN" altLang="en-US" sz="1600" b="0" i="0" dirty="0">
                <a:effectLst/>
                <a:latin typeface="Times New Roman" panose="02020603050405020304" pitchFamily="18" charset="0"/>
                <a:cs typeface="Times New Roman" panose="02020603050405020304" pitchFamily="18" charset="0"/>
              </a:rPr>
              <a:t>对于非线性模型，由于</a:t>
            </a:r>
            <a:r>
              <a:rPr lang="en-US" altLang="zh-CN" sz="1600" b="0" i="0" dirty="0">
                <a:effectLst/>
                <a:latin typeface="Times New Roman" panose="02020603050405020304" pitchFamily="18" charset="0"/>
                <a:cs typeface="Times New Roman" panose="02020603050405020304" pitchFamily="18" charset="0"/>
              </a:rPr>
              <a:t>SST=SSR+SSE</a:t>
            </a:r>
            <a:r>
              <a:rPr lang="zh-CN" altLang="en-US" sz="1600" b="0" i="0" dirty="0">
                <a:effectLst/>
                <a:latin typeface="Times New Roman" panose="02020603050405020304" pitchFamily="18" charset="0"/>
                <a:cs typeface="Times New Roman" panose="02020603050405020304" pitchFamily="18" charset="0"/>
              </a:rPr>
              <a:t>这个关系不一定成立，所以不能保证</a:t>
            </a:r>
            <a:r>
              <a:rPr lang="en-US" altLang="zh-CN" sz="1600" b="0" i="0" dirty="0">
                <a:effectLst/>
                <a:latin typeface="Times New Roman" panose="02020603050405020304" pitchFamily="18" charset="0"/>
                <a:cs typeface="Times New Roman" panose="02020603050405020304" pitchFamily="18" charset="0"/>
              </a:rPr>
              <a:t>R</a:t>
            </a:r>
            <a:r>
              <a:rPr lang="en-US" altLang="zh-CN" sz="1600" b="0" i="0" baseline="30000" dirty="0">
                <a:effectLst/>
                <a:latin typeface="Times New Roman" panose="02020603050405020304" pitchFamily="18" charset="0"/>
                <a:cs typeface="Times New Roman" panose="02020603050405020304" pitchFamily="18" charset="0"/>
              </a:rPr>
              <a:t>2</a:t>
            </a:r>
            <a:r>
              <a:rPr lang="zh-CN" altLang="en-US" sz="1600" b="0" i="0" dirty="0">
                <a:effectLst/>
                <a:latin typeface="Times New Roman" panose="02020603050405020304" pitchFamily="18" charset="0"/>
                <a:cs typeface="Times New Roman" panose="02020603050405020304" pitchFamily="18" charset="0"/>
              </a:rPr>
              <a:t>的取值范围在</a:t>
            </a:r>
            <a:r>
              <a:rPr lang="en-US" altLang="zh-CN" sz="1600" b="0" i="0" dirty="0">
                <a:effectLst/>
                <a:latin typeface="Times New Roman" panose="02020603050405020304" pitchFamily="18" charset="0"/>
                <a:cs typeface="Times New Roman" panose="02020603050405020304" pitchFamily="18" charset="0"/>
              </a:rPr>
              <a:t>0-1</a:t>
            </a:r>
            <a:r>
              <a:rPr lang="zh-CN" altLang="en-US" sz="1600" b="0" i="0" dirty="0">
                <a:effectLst/>
                <a:latin typeface="Times New Roman" panose="02020603050405020304" pitchFamily="18" charset="0"/>
                <a:cs typeface="Times New Roman" panose="02020603050405020304" pitchFamily="18" charset="0"/>
              </a:rPr>
              <a:t>之间。由于有可能出现</a:t>
            </a:r>
            <a:r>
              <a:rPr lang="zh-CN" altLang="en-US" sz="1600" b="0" i="0" dirty="0">
                <a:solidFill>
                  <a:srgbClr val="FF0000"/>
                </a:solidFill>
                <a:effectLst/>
                <a:latin typeface="Times New Roman" panose="02020603050405020304" pitchFamily="18" charset="0"/>
                <a:cs typeface="Times New Roman" panose="02020603050405020304" pitchFamily="18" charset="0"/>
              </a:rPr>
              <a:t>负数</a:t>
            </a:r>
            <a:r>
              <a:rPr lang="zh-CN" altLang="en-US" sz="1600" b="0" i="0" dirty="0">
                <a:effectLst/>
                <a:latin typeface="Times New Roman" panose="02020603050405020304" pitchFamily="18" charset="0"/>
                <a:cs typeface="Times New Roman" panose="02020603050405020304" pitchFamily="18" charset="0"/>
              </a:rPr>
              <a:t>的百分比取值，</a:t>
            </a:r>
            <a:r>
              <a:rPr lang="en-US" altLang="zh-CN" sz="1600" b="0" i="0" dirty="0">
                <a:effectLst/>
                <a:latin typeface="Times New Roman" panose="02020603050405020304" pitchFamily="18" charset="0"/>
                <a:cs typeface="Times New Roman" panose="02020603050405020304" pitchFamily="18" charset="0"/>
              </a:rPr>
              <a:t>R</a:t>
            </a:r>
            <a:r>
              <a:rPr lang="en-US" altLang="zh-CN" sz="1600" b="0" i="0" baseline="30000" dirty="0">
                <a:effectLst/>
                <a:latin typeface="Times New Roman" panose="02020603050405020304" pitchFamily="18" charset="0"/>
                <a:cs typeface="Times New Roman" panose="02020603050405020304" pitchFamily="18" charset="0"/>
              </a:rPr>
              <a:t>2</a:t>
            </a:r>
            <a:r>
              <a:rPr lang="zh-CN" altLang="en-US" sz="1600" b="0" i="0" dirty="0">
                <a:effectLst/>
                <a:latin typeface="Times New Roman" panose="02020603050405020304" pitchFamily="18" charset="0"/>
                <a:cs typeface="Times New Roman" panose="02020603050405020304" pitchFamily="18" charset="0"/>
              </a:rPr>
              <a:t>不太能解释成其在评价线性模型时所表示的含义。</a:t>
            </a:r>
            <a:endParaRPr lang="zh-CN" altLang="en-US" sz="16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230CCDA2-4323-B5CB-C7E7-909A03EA8598}"/>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15</a:t>
            </a:fld>
            <a:endParaRPr lang="zh-CN" altLang="en-US" sz="1500" dirty="0">
              <a:solidFill>
                <a:srgbClr val="898989"/>
              </a:solidFill>
            </a:endParaRPr>
          </a:p>
        </p:txBody>
      </p:sp>
    </p:spTree>
    <p:extLst>
      <p:ext uri="{BB962C8B-B14F-4D97-AF65-F5344CB8AC3E}">
        <p14:creationId xmlns:p14="http://schemas.microsoft.com/office/powerpoint/2010/main" val="109113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8">
            <a:extLst>
              <a:ext uri="{FF2B5EF4-FFF2-40B4-BE49-F238E27FC236}">
                <a16:creationId xmlns:a16="http://schemas.microsoft.com/office/drawing/2014/main" id="{8CD737FC-3484-BA35-A4CC-8AF96961EC3F}"/>
              </a:ext>
            </a:extLst>
          </p:cNvPr>
          <p:cNvPicPr>
            <a:picLocks noChangeAspect="1"/>
          </p:cNvPicPr>
          <p:nvPr/>
        </p:nvPicPr>
        <p:blipFill>
          <a:blip r:embed="rId3"/>
          <a:stretch>
            <a:fillRect/>
          </a:stretch>
        </p:blipFill>
        <p:spPr>
          <a:xfrm>
            <a:off x="-2540" y="-1270"/>
            <a:ext cx="9146540" cy="5136515"/>
          </a:xfrm>
          <a:prstGeom prst="rect">
            <a:avLst/>
          </a:prstGeom>
        </p:spPr>
      </p:pic>
      <p:pic>
        <p:nvPicPr>
          <p:cNvPr id="39" name="Picture 3" descr="C:\Users\h\Desktop\logo.png">
            <a:extLst>
              <a:ext uri="{FF2B5EF4-FFF2-40B4-BE49-F238E27FC236}">
                <a16:creationId xmlns:a16="http://schemas.microsoft.com/office/drawing/2014/main" id="{AA008385-3BCA-5BD1-CCEF-AD1657DC94C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D6091FAE-B98A-2201-CCF0-BD6F5C8A6A10}"/>
              </a:ext>
            </a:extLst>
          </p:cNvPr>
          <p:cNvSpPr txBox="1"/>
          <p:nvPr/>
        </p:nvSpPr>
        <p:spPr>
          <a:xfrm>
            <a:off x="207906" y="172416"/>
            <a:ext cx="3699766" cy="39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1219170">
              <a:defRPr sz="2667" b="1">
                <a:solidFill>
                  <a:srgbClr val="0070C0"/>
                </a:solidFill>
                <a:latin typeface="黑体" pitchFamily="49" charset="-122"/>
                <a:ea typeface="黑体" pitchFamily="49"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1997" dirty="0"/>
              <a:t>2.5 </a:t>
            </a:r>
            <a:r>
              <a:rPr lang="zh-CN" altLang="en-US" sz="1997" dirty="0"/>
              <a:t>最小二乘法拟合函数参数</a:t>
            </a:r>
          </a:p>
        </p:txBody>
      </p:sp>
      <p:sp>
        <p:nvSpPr>
          <p:cNvPr id="5" name="文本框 4">
            <a:extLst>
              <a:ext uri="{FF2B5EF4-FFF2-40B4-BE49-F238E27FC236}">
                <a16:creationId xmlns:a16="http://schemas.microsoft.com/office/drawing/2014/main" id="{B35DDC8A-CE1D-8967-01A0-AE3C296E06FA}"/>
              </a:ext>
            </a:extLst>
          </p:cNvPr>
          <p:cNvSpPr txBox="1"/>
          <p:nvPr/>
        </p:nvSpPr>
        <p:spPr>
          <a:xfrm>
            <a:off x="4767764" y="2292370"/>
            <a:ext cx="2441694" cy="338554"/>
          </a:xfrm>
          <a:prstGeom prst="rect">
            <a:avLst/>
          </a:prstGeom>
          <a:noFill/>
        </p:spPr>
        <p:txBody>
          <a:bodyPr wrap="none" rtlCol="0">
            <a:spAutoFit/>
          </a:bodyPr>
          <a:lstStyle/>
          <a:p>
            <a:r>
              <a:rPr lang="zh-CN" altLang="en-US" sz="1600" b="1" dirty="0">
                <a:solidFill>
                  <a:srgbClr val="000000"/>
                </a:solidFill>
                <a:latin typeface="Times New Roman" panose="02020603050405020304" pitchFamily="18" charset="0"/>
                <a:cs typeface="Times New Roman" panose="02020603050405020304" pitchFamily="18" charset="0"/>
              </a:rPr>
              <a:t>最小二乘法存在的问题：</a:t>
            </a:r>
          </a:p>
        </p:txBody>
      </p:sp>
      <p:sp>
        <p:nvSpPr>
          <p:cNvPr id="9" name="文本框 8">
            <a:extLst>
              <a:ext uri="{FF2B5EF4-FFF2-40B4-BE49-F238E27FC236}">
                <a16:creationId xmlns:a16="http://schemas.microsoft.com/office/drawing/2014/main" id="{88D600E7-857D-9C46-9DC1-68A919AEF215}"/>
              </a:ext>
            </a:extLst>
          </p:cNvPr>
          <p:cNvSpPr txBox="1"/>
          <p:nvPr/>
        </p:nvSpPr>
        <p:spPr>
          <a:xfrm>
            <a:off x="207906" y="637205"/>
            <a:ext cx="5120640" cy="338554"/>
          </a:xfrm>
          <a:prstGeom prst="rect">
            <a:avLst/>
          </a:prstGeom>
          <a:noFill/>
        </p:spPr>
        <p:txBody>
          <a:bodyPr wrap="square">
            <a:spAutoFit/>
          </a:bodyPr>
          <a:lstStyle/>
          <a:p>
            <a:r>
              <a:rPr lang="zh-CN" altLang="en-US" sz="1600" b="0" i="0" dirty="0">
                <a:solidFill>
                  <a:srgbClr val="121212"/>
                </a:solidFill>
                <a:effectLst/>
                <a:latin typeface="Times New Roman" panose="02020603050405020304" pitchFamily="18" charset="0"/>
                <a:cs typeface="Times New Roman" panose="02020603050405020304" pitchFamily="18" charset="0"/>
              </a:rPr>
              <a:t>最小二乘法是由勒让德在</a:t>
            </a:r>
            <a:r>
              <a:rPr lang="en-US" altLang="zh-CN" sz="1600" b="0" i="0" dirty="0">
                <a:solidFill>
                  <a:srgbClr val="121212"/>
                </a:solidFill>
                <a:effectLst/>
                <a:latin typeface="Times New Roman" panose="02020603050405020304" pitchFamily="18" charset="0"/>
                <a:cs typeface="Times New Roman" panose="02020603050405020304" pitchFamily="18" charset="0"/>
              </a:rPr>
              <a:t>19</a:t>
            </a:r>
            <a:r>
              <a:rPr lang="zh-CN" altLang="en-US" sz="1600" b="0" i="0" dirty="0">
                <a:solidFill>
                  <a:srgbClr val="121212"/>
                </a:solidFill>
                <a:effectLst/>
                <a:latin typeface="Times New Roman" panose="02020603050405020304" pitchFamily="18" charset="0"/>
                <a:cs typeface="Times New Roman" panose="02020603050405020304" pitchFamily="18" charset="0"/>
              </a:rPr>
              <a:t>世纪发现的，形式如下：</a:t>
            </a:r>
            <a:endParaRPr lang="zh-CN" alt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AAB3B7E-8A57-B841-2652-D873DADE2FA0}"/>
                  </a:ext>
                </a:extLst>
              </p:cNvPr>
              <p:cNvSpPr txBox="1"/>
              <p:nvPr/>
            </p:nvSpPr>
            <p:spPr>
              <a:xfrm>
                <a:off x="3361022" y="1033721"/>
                <a:ext cx="2517997" cy="5217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zh-CN" altLang="en-US" sz="1400" dirty="0" smtClean="0">
                          <a:solidFill>
                            <a:srgbClr val="000000"/>
                          </a:solidFill>
                          <a:latin typeface="STIXGeneral"/>
                        </a:rPr>
                        <m:t>目标函数</m:t>
                      </m:r>
                      <m:r>
                        <m:rPr>
                          <m:nor/>
                        </m:rPr>
                        <a:rPr lang="en-US" altLang="zh-CN" sz="1400" dirty="0" smtClean="0">
                          <a:solidFill>
                            <a:srgbClr val="000000"/>
                          </a:solidFill>
                          <a:latin typeface="MJXc-TeX-main-R"/>
                        </a:rPr>
                        <m:t>=</m:t>
                      </m:r>
                      <m:nary>
                        <m:naryPr>
                          <m:chr m:val="∑"/>
                          <m:subHide m:val="on"/>
                          <m:supHide m:val="on"/>
                          <m:ctrlPr>
                            <a:rPr lang="zh-CN" altLang="en-US" sz="1400" i="1" dirty="0">
                              <a:solidFill>
                                <a:srgbClr val="000000"/>
                              </a:solidFill>
                              <a:latin typeface="Cambria Math" panose="02040503050406030204" pitchFamily="18" charset="0"/>
                            </a:rPr>
                          </m:ctrlPr>
                        </m:naryPr>
                        <m:sub/>
                        <m:sup/>
                        <m:e>
                          <m:sSup>
                            <m:sSupPr>
                              <m:ctrlPr>
                                <a:rPr lang="en-US" altLang="zh-CN" sz="1400" b="0" i="1" dirty="0" smtClean="0">
                                  <a:solidFill>
                                    <a:srgbClr val="000000"/>
                                  </a:solidFill>
                                  <a:latin typeface="Cambria Math" panose="02040503050406030204" pitchFamily="18" charset="0"/>
                                </a:rPr>
                              </m:ctrlPr>
                            </m:sSupPr>
                            <m:e>
                              <m:r>
                                <a:rPr lang="en-US" altLang="zh-CN" sz="1400" i="1" dirty="0">
                                  <a:solidFill>
                                    <a:srgbClr val="000000"/>
                                  </a:solidFill>
                                  <a:latin typeface="Cambria Math" panose="02040503050406030204" pitchFamily="18" charset="0"/>
                                </a:rPr>
                                <m:t>(</m:t>
                              </m:r>
                              <m:r>
                                <m:rPr>
                                  <m:nor/>
                                </m:rPr>
                                <a:rPr lang="zh-CN" altLang="en-US" sz="1400" dirty="0">
                                  <a:solidFill>
                                    <a:srgbClr val="000000"/>
                                  </a:solidFill>
                                  <a:latin typeface="STIXGeneral"/>
                                </a:rPr>
                                <m:t>观测值</m:t>
                              </m:r>
                              <m:r>
                                <m:rPr>
                                  <m:nor/>
                                </m:rPr>
                                <a:rPr lang="zh-CN" altLang="en-US" sz="1400" dirty="0">
                                  <a:solidFill>
                                    <a:srgbClr val="000000"/>
                                  </a:solidFill>
                                  <a:latin typeface="MJXc-TeX-main-R"/>
                                </a:rPr>
                                <m:t>−</m:t>
                              </m:r>
                              <m:r>
                                <m:rPr>
                                  <m:nor/>
                                </m:rPr>
                                <a:rPr lang="zh-CN" altLang="en-US" sz="1400" dirty="0">
                                  <a:solidFill>
                                    <a:srgbClr val="000000"/>
                                  </a:solidFill>
                                  <a:latin typeface="STIXGeneral"/>
                                </a:rPr>
                                <m:t>理论值</m:t>
                              </m:r>
                              <m:r>
                                <a:rPr lang="en-US" altLang="zh-CN" sz="1400" i="1" dirty="0">
                                  <a:solidFill>
                                    <a:srgbClr val="000000"/>
                                  </a:solidFill>
                                  <a:latin typeface="Cambria Math" panose="02040503050406030204" pitchFamily="18" charset="0"/>
                                </a:rPr>
                                <m:t>)</m:t>
                              </m:r>
                            </m:e>
                            <m:sup>
                              <m:r>
                                <a:rPr lang="en-US" altLang="zh-CN" sz="1400" b="0" i="1" dirty="0" smtClean="0">
                                  <a:solidFill>
                                    <a:srgbClr val="000000"/>
                                  </a:solidFill>
                                  <a:latin typeface="Cambria Math" panose="02040503050406030204" pitchFamily="18" charset="0"/>
                                </a:rPr>
                                <m:t>2</m:t>
                              </m:r>
                            </m:sup>
                          </m:sSup>
                        </m:e>
                      </m:nary>
                    </m:oMath>
                  </m:oMathPara>
                </a14:m>
                <a:endParaRPr lang="zh-CN" altLang="en-US" sz="1400" dirty="0"/>
              </a:p>
            </p:txBody>
          </p:sp>
        </mc:Choice>
        <mc:Fallback xmlns="">
          <p:sp>
            <p:nvSpPr>
              <p:cNvPr id="6" name="文本框 5">
                <a:extLst>
                  <a:ext uri="{FF2B5EF4-FFF2-40B4-BE49-F238E27FC236}">
                    <a16:creationId xmlns:a16="http://schemas.microsoft.com/office/drawing/2014/main" id="{2AAB3B7E-8A57-B841-2652-D873DADE2FA0}"/>
                  </a:ext>
                </a:extLst>
              </p:cNvPr>
              <p:cNvSpPr txBox="1">
                <a:spLocks noRot="1" noChangeAspect="1" noMove="1" noResize="1" noEditPoints="1" noAdjustHandles="1" noChangeArrowheads="1" noChangeShapeType="1" noTextEdit="1"/>
              </p:cNvSpPr>
              <p:nvPr/>
            </p:nvSpPr>
            <p:spPr>
              <a:xfrm>
                <a:off x="3361022" y="1033721"/>
                <a:ext cx="2517997" cy="521746"/>
              </a:xfrm>
              <a:prstGeom prst="rect">
                <a:avLst/>
              </a:prstGeom>
              <a:blipFill>
                <a:blip r:embed="rId5"/>
                <a:stretch>
                  <a:fillRect l="-1937" t="-147059" b="-207059"/>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C3C52B91-7900-5C04-4395-CB3B82938749}"/>
              </a:ext>
            </a:extLst>
          </p:cNvPr>
          <p:cNvSpPr txBox="1"/>
          <p:nvPr/>
        </p:nvSpPr>
        <p:spPr>
          <a:xfrm>
            <a:off x="207906" y="1555467"/>
            <a:ext cx="8824230" cy="693973"/>
          </a:xfrm>
          <a:prstGeom prst="rect">
            <a:avLst/>
          </a:prstGeom>
          <a:noFill/>
        </p:spPr>
        <p:txBody>
          <a:bodyPr wrap="square">
            <a:spAutoFit/>
          </a:bodyPr>
          <a:lstStyle/>
          <a:p>
            <a:pPr indent="396000">
              <a:lnSpc>
                <a:spcPct val="150000"/>
              </a:lnSpc>
            </a:pPr>
            <a:r>
              <a:rPr lang="zh-CN" altLang="en-US" sz="1400" b="0" i="0" dirty="0">
                <a:solidFill>
                  <a:srgbClr val="FF0000"/>
                </a:solidFill>
                <a:effectLst/>
                <a:latin typeface="Verdana" panose="020B0604030504040204" pitchFamily="34" charset="0"/>
              </a:rPr>
              <a:t>观测值</a:t>
            </a:r>
            <a:r>
              <a:rPr lang="zh-CN" altLang="en-US" sz="1400" b="0" i="0" dirty="0">
                <a:solidFill>
                  <a:srgbClr val="000000"/>
                </a:solidFill>
                <a:effectLst/>
                <a:latin typeface="Verdana" panose="020B0604030504040204" pitchFamily="34" charset="0"/>
              </a:rPr>
              <a:t>就是</a:t>
            </a:r>
            <a:r>
              <a:rPr lang="zh-CN" altLang="en-US" sz="1400" dirty="0">
                <a:latin typeface="Verdana" panose="020B0604030504040204" pitchFamily="34" charset="0"/>
              </a:rPr>
              <a:t>脉冲波形的</a:t>
            </a:r>
            <a:r>
              <a:rPr lang="zh-CN" altLang="en-US" sz="1400" dirty="0">
                <a:solidFill>
                  <a:srgbClr val="FF0000"/>
                </a:solidFill>
                <a:latin typeface="Verdana" panose="020B0604030504040204" pitchFamily="34" charset="0"/>
              </a:rPr>
              <a:t>采样点</a:t>
            </a:r>
            <a:r>
              <a:rPr lang="zh-CN" altLang="en-US" sz="1400" b="0" i="0" dirty="0">
                <a:solidFill>
                  <a:srgbClr val="000000"/>
                </a:solidFill>
                <a:effectLst/>
                <a:latin typeface="Verdana" panose="020B0604030504040204" pitchFamily="34" charset="0"/>
              </a:rPr>
              <a:t>，</a:t>
            </a:r>
            <a:r>
              <a:rPr lang="zh-CN" altLang="en-US" sz="1400" b="0" i="0" dirty="0">
                <a:solidFill>
                  <a:srgbClr val="FF0000"/>
                </a:solidFill>
                <a:effectLst/>
                <a:latin typeface="Verdana" panose="020B0604030504040204" pitchFamily="34" charset="0"/>
              </a:rPr>
              <a:t>理论值</a:t>
            </a:r>
            <a:r>
              <a:rPr lang="zh-CN" altLang="en-US" sz="1400" b="0" i="0" dirty="0">
                <a:solidFill>
                  <a:srgbClr val="000000"/>
                </a:solidFill>
                <a:effectLst/>
                <a:latin typeface="Verdana" panose="020B0604030504040204" pitchFamily="34" charset="0"/>
              </a:rPr>
              <a:t>就是</a:t>
            </a:r>
            <a:r>
              <a:rPr lang="zh-CN" altLang="en-US" sz="1400" b="0" i="0" dirty="0">
                <a:solidFill>
                  <a:srgbClr val="FF0000"/>
                </a:solidFill>
                <a:effectLst/>
                <a:latin typeface="Verdana" panose="020B0604030504040204" pitchFamily="34" charset="0"/>
              </a:rPr>
              <a:t>卷积模型的带参函数值</a:t>
            </a:r>
            <a:r>
              <a:rPr lang="zh-CN" altLang="en-US" sz="1400" b="0" i="0" dirty="0">
                <a:solidFill>
                  <a:srgbClr val="000000"/>
                </a:solidFill>
                <a:effectLst/>
                <a:latin typeface="Verdana" panose="020B0604030504040204" pitchFamily="34" charset="0"/>
              </a:rPr>
              <a:t>。当目标函数最小时，可找到卷积模型的最优参数解，就可以准确对核脉冲信号进行拟合。</a:t>
            </a:r>
            <a:endParaRPr lang="en-US" altLang="zh-CN" sz="1400" b="0" i="0" dirty="0">
              <a:solidFill>
                <a:srgbClr val="000000"/>
              </a:solidFill>
              <a:effectLst/>
              <a:latin typeface="Verdana" panose="020B0604030504040204" pitchFamily="34" charset="0"/>
            </a:endParaRPr>
          </a:p>
        </p:txBody>
      </p:sp>
      <p:sp>
        <p:nvSpPr>
          <p:cNvPr id="11" name="文本框 10">
            <a:extLst>
              <a:ext uri="{FF2B5EF4-FFF2-40B4-BE49-F238E27FC236}">
                <a16:creationId xmlns:a16="http://schemas.microsoft.com/office/drawing/2014/main" id="{2A5C496D-DB36-9E69-E47D-D714CE731132}"/>
              </a:ext>
            </a:extLst>
          </p:cNvPr>
          <p:cNvSpPr txBox="1"/>
          <p:nvPr/>
        </p:nvSpPr>
        <p:spPr>
          <a:xfrm>
            <a:off x="268397" y="2249440"/>
            <a:ext cx="4499367" cy="2036648"/>
          </a:xfrm>
          <a:prstGeom prst="rect">
            <a:avLst/>
          </a:prstGeom>
          <a:noFill/>
        </p:spPr>
        <p:txBody>
          <a:bodyPr wrap="square">
            <a:spAutoFit/>
          </a:bodyPr>
          <a:lstStyle/>
          <a:p>
            <a:pPr>
              <a:lnSpc>
                <a:spcPct val="150000"/>
              </a:lnSpc>
            </a:pPr>
            <a:r>
              <a:rPr lang="en-US" altLang="zh-CN" sz="1600" b="1" i="0" dirty="0" err="1">
                <a:solidFill>
                  <a:srgbClr val="000000"/>
                </a:solidFill>
                <a:effectLst/>
                <a:latin typeface="Times New Roman" panose="02020603050405020304" pitchFamily="18" charset="0"/>
                <a:cs typeface="Times New Roman" panose="02020603050405020304" pitchFamily="18" charset="0"/>
              </a:rPr>
              <a:t>Matlab</a:t>
            </a:r>
            <a:r>
              <a:rPr lang="zh-CN" altLang="en-US" sz="1600" b="1" dirty="0">
                <a:solidFill>
                  <a:srgbClr val="000000"/>
                </a:solidFill>
                <a:latin typeface="Times New Roman" panose="02020603050405020304" pitchFamily="18" charset="0"/>
                <a:cs typeface="Times New Roman" panose="02020603050405020304" pitchFamily="18" charset="0"/>
              </a:rPr>
              <a:t>最小二乘法函数：</a:t>
            </a:r>
            <a:endParaRPr lang="en-US" altLang="zh-CN" sz="1600" b="1" i="0" dirty="0">
              <a:solidFill>
                <a:srgbClr val="000000"/>
              </a:solidFill>
              <a:effectLst/>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spc="75" dirty="0">
                <a:solidFill>
                  <a:srgbClr val="000000"/>
                </a:solidFill>
                <a:effectLst/>
                <a:latin typeface="Times New Roman" panose="02020603050405020304" pitchFamily="18" charset="0"/>
                <a:ea typeface="宋体" panose="02010600030101010101" pitchFamily="2" charset="-122"/>
              </a:rPr>
              <a:t>fit</a:t>
            </a:r>
            <a:r>
              <a:rPr lang="zh-CN" altLang="zh-CN"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函数适合快速和简单的交互式拟合</a:t>
            </a:r>
            <a:r>
              <a:rPr lang="zh-CN" altLang="en-US"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spc="75" dirty="0" err="1">
                <a:solidFill>
                  <a:srgbClr val="000000"/>
                </a:solidFill>
                <a:effectLst/>
                <a:latin typeface="Times New Roman" panose="02020603050405020304" pitchFamily="18" charset="0"/>
                <a:ea typeface="宋体" panose="02010600030101010101" pitchFamily="2" charset="-122"/>
              </a:rPr>
              <a:t>nlinfit</a:t>
            </a:r>
            <a:r>
              <a:rPr lang="zh-CN" altLang="zh-CN"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函数和</a:t>
            </a:r>
            <a:r>
              <a:rPr lang="en-US" altLang="zh-CN" sz="1400" spc="75" dirty="0" err="1">
                <a:solidFill>
                  <a:srgbClr val="000000"/>
                </a:solidFill>
                <a:effectLst/>
                <a:latin typeface="Times New Roman" panose="02020603050405020304" pitchFamily="18" charset="0"/>
                <a:ea typeface="宋体" panose="02010600030101010101" pitchFamily="2" charset="-122"/>
              </a:rPr>
              <a:t>lsqcurvefit</a:t>
            </a:r>
            <a:r>
              <a:rPr lang="zh-CN" altLang="zh-CN"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函数适合复杂的自定义拟合过程</a:t>
            </a:r>
            <a:r>
              <a:rPr lang="zh-CN" altLang="en-US"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spc="75" dirty="0" err="1">
                <a:solidFill>
                  <a:srgbClr val="000000"/>
                </a:solidFill>
                <a:effectLst/>
                <a:latin typeface="Times New Roman" panose="02020603050405020304" pitchFamily="18" charset="0"/>
                <a:ea typeface="宋体" panose="02010600030101010101" pitchFamily="2" charset="-122"/>
              </a:rPr>
              <a:t>lsqnonlin</a:t>
            </a:r>
            <a:r>
              <a:rPr lang="zh-CN" altLang="zh-CN"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函数适用于更一般的非线性问题求解</a:t>
            </a:r>
            <a:r>
              <a:rPr lang="zh-CN" altLang="en-US"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spc="75" dirty="0" err="1">
                <a:solidFill>
                  <a:srgbClr val="000000"/>
                </a:solidFill>
                <a:effectLst/>
                <a:latin typeface="Times New Roman" panose="02020603050405020304" pitchFamily="18" charset="0"/>
                <a:ea typeface="宋体" panose="02010600030101010101" pitchFamily="2" charset="-122"/>
              </a:rPr>
              <a:t>fsolve</a:t>
            </a:r>
            <a:r>
              <a:rPr lang="zh-CN" altLang="zh-CN"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函数</a:t>
            </a:r>
            <a:r>
              <a:rPr lang="zh-CN" altLang="en-US"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更</a:t>
            </a:r>
            <a:r>
              <a:rPr lang="zh-CN" altLang="zh-CN" sz="1400" spc="7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适合求解非线性方程组。</a:t>
            </a:r>
            <a:endParaRPr lang="zh-CN" altLang="en-US" sz="1400" dirty="0"/>
          </a:p>
        </p:txBody>
      </p:sp>
      <p:sp>
        <p:nvSpPr>
          <p:cNvPr id="16" name="文本框 15">
            <a:extLst>
              <a:ext uri="{FF2B5EF4-FFF2-40B4-BE49-F238E27FC236}">
                <a16:creationId xmlns:a16="http://schemas.microsoft.com/office/drawing/2014/main" id="{9B92EC11-A84F-3FC6-C123-7AB054D7976B}"/>
              </a:ext>
            </a:extLst>
          </p:cNvPr>
          <p:cNvSpPr txBox="1"/>
          <p:nvPr/>
        </p:nvSpPr>
        <p:spPr>
          <a:xfrm>
            <a:off x="86400" y="4286088"/>
            <a:ext cx="4809600" cy="693973"/>
          </a:xfrm>
          <a:prstGeom prst="rect">
            <a:avLst/>
          </a:prstGeom>
          <a:noFill/>
        </p:spPr>
        <p:txBody>
          <a:bodyPr wrap="square">
            <a:spAutoFit/>
          </a:bodyPr>
          <a:lstStyle/>
          <a:p>
            <a:pPr indent="396000" algn="just">
              <a:lnSpc>
                <a:spcPct val="150000"/>
              </a:lnSpc>
            </a:pPr>
            <a:r>
              <a:rPr lang="zh-CN" altLang="zh-CN" sz="1400" dirty="0">
                <a:solidFill>
                  <a:srgbClr val="000000"/>
                </a:solidFill>
                <a:latin typeface="Verdana" panose="020B0604030504040204" pitchFamily="34" charset="0"/>
              </a:rPr>
              <a:t>考虑到拟合模型复杂，不属于简单指数函数、多项式函数等常见非线性</a:t>
            </a:r>
            <a:r>
              <a:rPr lang="zh-CN" altLang="en-US" sz="1400" dirty="0">
                <a:solidFill>
                  <a:srgbClr val="000000"/>
                </a:solidFill>
                <a:latin typeface="Verdana" panose="020B0604030504040204" pitchFamily="34" charset="0"/>
              </a:rPr>
              <a:t>函数</a:t>
            </a:r>
            <a:r>
              <a:rPr lang="zh-CN" altLang="zh-CN" sz="1400" dirty="0">
                <a:solidFill>
                  <a:srgbClr val="000000"/>
                </a:solidFill>
                <a:latin typeface="Verdana" panose="020B0604030504040204" pitchFamily="34" charset="0"/>
              </a:rPr>
              <a:t>，选择</a:t>
            </a:r>
            <a:r>
              <a:rPr lang="en-US" altLang="zh-CN" sz="1400" dirty="0" err="1">
                <a:solidFill>
                  <a:srgbClr val="FF0000"/>
                </a:solidFill>
                <a:latin typeface="Verdana" panose="020B0604030504040204" pitchFamily="34" charset="0"/>
              </a:rPr>
              <a:t>lsqcurvefit</a:t>
            </a:r>
            <a:r>
              <a:rPr lang="zh-CN" altLang="zh-CN" sz="1400" dirty="0">
                <a:solidFill>
                  <a:srgbClr val="FF0000"/>
                </a:solidFill>
                <a:latin typeface="Verdana" panose="020B0604030504040204" pitchFamily="34" charset="0"/>
              </a:rPr>
              <a:t>函数</a:t>
            </a:r>
            <a:r>
              <a:rPr lang="zh-CN" altLang="zh-CN" sz="1400" dirty="0">
                <a:solidFill>
                  <a:srgbClr val="000000"/>
                </a:solidFill>
                <a:latin typeface="Verdana" panose="020B0604030504040204" pitchFamily="34" charset="0"/>
              </a:rPr>
              <a:t>进行拟合</a:t>
            </a:r>
            <a:r>
              <a:rPr lang="zh-CN" altLang="en-US" sz="1400" dirty="0">
                <a:solidFill>
                  <a:srgbClr val="000000"/>
                </a:solidFill>
                <a:latin typeface="Verdana" panose="020B0604030504040204" pitchFamily="34" charset="0"/>
              </a:rPr>
              <a:t>。</a:t>
            </a:r>
          </a:p>
        </p:txBody>
      </p:sp>
      <p:sp>
        <p:nvSpPr>
          <p:cNvPr id="19" name="文本框 18">
            <a:extLst>
              <a:ext uri="{FF2B5EF4-FFF2-40B4-BE49-F238E27FC236}">
                <a16:creationId xmlns:a16="http://schemas.microsoft.com/office/drawing/2014/main" id="{7046687D-5234-B838-27AC-314940CD7859}"/>
              </a:ext>
            </a:extLst>
          </p:cNvPr>
          <p:cNvSpPr txBox="1"/>
          <p:nvPr/>
        </p:nvSpPr>
        <p:spPr>
          <a:xfrm>
            <a:off x="4828255" y="2596726"/>
            <a:ext cx="4121345" cy="231364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zh-CN" altLang="zh-CN" sz="1400" spc="75" dirty="0">
                <a:solidFill>
                  <a:srgbClr val="000000"/>
                </a:solidFill>
                <a:latin typeface="Times New Roman" panose="02020603050405020304" pitchFamily="18" charset="0"/>
                <a:cs typeface="Times New Roman" panose="02020603050405020304" pitchFamily="18" charset="0"/>
              </a:rPr>
              <a:t>对于复杂的非线性模型或具有多个局部最小值的问题，最小二乘法可能会</a:t>
            </a:r>
            <a:r>
              <a:rPr lang="zh-CN" altLang="zh-CN" sz="1400" spc="75" dirty="0">
                <a:solidFill>
                  <a:srgbClr val="FF0000"/>
                </a:solidFill>
                <a:latin typeface="Times New Roman" panose="02020603050405020304" pitchFamily="18" charset="0"/>
                <a:cs typeface="Times New Roman" panose="02020603050405020304" pitchFamily="18" charset="0"/>
              </a:rPr>
              <a:t>陷入局部最小值</a:t>
            </a:r>
            <a:r>
              <a:rPr lang="zh-CN" altLang="zh-CN" sz="1400" spc="75" dirty="0">
                <a:solidFill>
                  <a:srgbClr val="000000"/>
                </a:solidFill>
                <a:latin typeface="Times New Roman" panose="02020603050405020304" pitchFamily="18" charset="0"/>
                <a:cs typeface="Times New Roman" panose="02020603050405020304" pitchFamily="18" charset="0"/>
              </a:rPr>
              <a:t>。</a:t>
            </a:r>
            <a:endParaRPr lang="en-US" altLang="zh-CN" sz="1400" spc="75"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sz="1400" spc="75" dirty="0">
                <a:solidFill>
                  <a:srgbClr val="000000"/>
                </a:solidFill>
                <a:latin typeface="Times New Roman" panose="02020603050405020304" pitchFamily="18" charset="0"/>
                <a:cs typeface="Times New Roman" panose="02020603050405020304" pitchFamily="18" charset="0"/>
              </a:rPr>
              <a:t>对于拟合函数的</a:t>
            </a:r>
            <a:r>
              <a:rPr lang="zh-CN" altLang="zh-CN" sz="1400" spc="75" dirty="0">
                <a:solidFill>
                  <a:srgbClr val="FF0000"/>
                </a:solidFill>
                <a:latin typeface="Times New Roman" panose="02020603050405020304" pitchFamily="18" charset="0"/>
                <a:cs typeface="Times New Roman" panose="02020603050405020304" pitchFamily="18" charset="0"/>
              </a:rPr>
              <a:t>初始参数</a:t>
            </a:r>
            <a:r>
              <a:rPr lang="zh-CN" altLang="zh-CN" sz="1400" spc="75" dirty="0">
                <a:solidFill>
                  <a:srgbClr val="000000"/>
                </a:solidFill>
                <a:latin typeface="Times New Roman" panose="02020603050405020304" pitchFamily="18" charset="0"/>
                <a:cs typeface="Times New Roman" panose="02020603050405020304" pitchFamily="18" charset="0"/>
              </a:rPr>
              <a:t>选择较为敏感。</a:t>
            </a:r>
            <a:endParaRPr lang="en-US" altLang="zh-CN" sz="1400" spc="75"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sz="1400" spc="75" dirty="0">
                <a:solidFill>
                  <a:srgbClr val="000000"/>
                </a:solidFill>
                <a:latin typeface="Times New Roman" panose="02020603050405020304" pitchFamily="18" charset="0"/>
                <a:cs typeface="Times New Roman" panose="02020603050405020304" pitchFamily="18" charset="0"/>
              </a:rPr>
              <a:t>求解速度较慢，特别是在高维参数空间中</a:t>
            </a:r>
            <a:r>
              <a:rPr lang="zh-CN" altLang="en-US" sz="1400" spc="75" dirty="0">
                <a:solidFill>
                  <a:srgbClr val="000000"/>
                </a:solidFill>
                <a:latin typeface="Times New Roman" panose="02020603050405020304" pitchFamily="18" charset="0"/>
                <a:cs typeface="Times New Roman" panose="02020603050405020304" pitchFamily="18" charset="0"/>
              </a:rPr>
              <a:t>，</a:t>
            </a:r>
            <a:r>
              <a:rPr lang="zh-CN" altLang="zh-CN" sz="1400" spc="75" dirty="0">
                <a:solidFill>
                  <a:srgbClr val="000000"/>
                </a:solidFill>
                <a:latin typeface="Times New Roman" panose="02020603050405020304" pitchFamily="18" charset="0"/>
                <a:cs typeface="Times New Roman" panose="02020603050405020304" pitchFamily="18" charset="0"/>
              </a:rPr>
              <a:t>更</a:t>
            </a:r>
            <a:r>
              <a:rPr lang="zh-CN" altLang="zh-CN" sz="1400" spc="75" dirty="0">
                <a:solidFill>
                  <a:srgbClr val="FF0000"/>
                </a:solidFill>
                <a:latin typeface="Times New Roman" panose="02020603050405020304" pitchFamily="18" charset="0"/>
                <a:cs typeface="Times New Roman" panose="02020603050405020304" pitchFamily="18" charset="0"/>
              </a:rPr>
              <a:t>适用于简单的非线性函数模型</a:t>
            </a:r>
            <a:r>
              <a:rPr lang="zh-CN" altLang="zh-CN" sz="1400" spc="75" dirty="0">
                <a:solidFill>
                  <a:srgbClr val="000000"/>
                </a:solidFill>
                <a:latin typeface="Times New Roman" panose="02020603050405020304" pitchFamily="18" charset="0"/>
                <a:cs typeface="Times New Roman" panose="02020603050405020304" pitchFamily="18" charset="0"/>
              </a:rPr>
              <a:t>和数据集较小的情况</a:t>
            </a:r>
            <a:r>
              <a:rPr lang="zh-CN" altLang="en-US" sz="1400" spc="75" dirty="0">
                <a:solidFill>
                  <a:srgbClr val="000000"/>
                </a:solidFill>
                <a:latin typeface="Times New Roman" panose="02020603050405020304" pitchFamily="18" charset="0"/>
                <a:cs typeface="Times New Roman" panose="02020603050405020304" pitchFamily="18" charset="0"/>
              </a:rPr>
              <a:t>。</a:t>
            </a:r>
            <a:endParaRPr lang="zh-CN" altLang="zh-CN" sz="1400" spc="75" dirty="0">
              <a:solidFill>
                <a:srgbClr val="000000"/>
              </a:solidFill>
              <a:latin typeface="Times New Roman" panose="02020603050405020304" pitchFamily="18" charset="0"/>
              <a:cs typeface="Times New Roman" panose="02020603050405020304" pitchFamily="18" charset="0"/>
            </a:endParaRPr>
          </a:p>
        </p:txBody>
      </p:sp>
      <p:sp>
        <p:nvSpPr>
          <p:cNvPr id="3" name="灯片编号占位符 1">
            <a:extLst>
              <a:ext uri="{FF2B5EF4-FFF2-40B4-BE49-F238E27FC236}">
                <a16:creationId xmlns:a16="http://schemas.microsoft.com/office/drawing/2014/main" id="{2A488FF5-ED40-5B9C-D7FA-116E1C631B75}"/>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16</a:t>
            </a:fld>
            <a:endParaRPr lang="zh-CN" altLang="en-US" sz="1500" dirty="0">
              <a:solidFill>
                <a:srgbClr val="898989"/>
              </a:solidFill>
            </a:endParaRPr>
          </a:p>
        </p:txBody>
      </p:sp>
    </p:spTree>
    <p:extLst>
      <p:ext uri="{BB962C8B-B14F-4D97-AF65-F5344CB8AC3E}">
        <p14:creationId xmlns:p14="http://schemas.microsoft.com/office/powerpoint/2010/main" val="345113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8">
            <a:extLst>
              <a:ext uri="{FF2B5EF4-FFF2-40B4-BE49-F238E27FC236}">
                <a16:creationId xmlns:a16="http://schemas.microsoft.com/office/drawing/2014/main" id="{AA9E54B1-8BE8-1E14-8B55-57DC6245E02B}"/>
              </a:ext>
            </a:extLst>
          </p:cNvPr>
          <p:cNvPicPr>
            <a:picLocks noChangeAspect="1"/>
          </p:cNvPicPr>
          <p:nvPr/>
        </p:nvPicPr>
        <p:blipFill>
          <a:blip r:embed="rId3"/>
          <a:stretch>
            <a:fillRect/>
          </a:stretch>
        </p:blipFill>
        <p:spPr>
          <a:xfrm>
            <a:off x="-2540" y="-1270"/>
            <a:ext cx="9146540" cy="5136515"/>
          </a:xfrm>
          <a:prstGeom prst="rect">
            <a:avLst/>
          </a:prstGeom>
        </p:spPr>
      </p:pic>
      <p:pic>
        <p:nvPicPr>
          <p:cNvPr id="39" name="Picture 3" descr="C:\Users\h\Desktop\logo.png">
            <a:extLst>
              <a:ext uri="{FF2B5EF4-FFF2-40B4-BE49-F238E27FC236}">
                <a16:creationId xmlns:a16="http://schemas.microsoft.com/office/drawing/2014/main" id="{AA008385-3BCA-5BD1-CCEF-AD1657DC94C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D6091FAE-B98A-2201-CCF0-BD6F5C8A6A10}"/>
              </a:ext>
            </a:extLst>
          </p:cNvPr>
          <p:cNvSpPr txBox="1"/>
          <p:nvPr/>
        </p:nvSpPr>
        <p:spPr>
          <a:xfrm>
            <a:off x="207906" y="106157"/>
            <a:ext cx="4029780" cy="39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1219170">
              <a:defRPr sz="2667" b="1">
                <a:solidFill>
                  <a:srgbClr val="0070C0"/>
                </a:solidFill>
                <a:latin typeface="黑体" pitchFamily="49" charset="-122"/>
                <a:ea typeface="黑体" pitchFamily="49"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1997" dirty="0"/>
              <a:t>2.6 </a:t>
            </a:r>
            <a:r>
              <a:rPr lang="zh-CN" altLang="en-US" sz="1997" dirty="0"/>
              <a:t>采用粒子群算法拟合函数参数</a:t>
            </a:r>
          </a:p>
        </p:txBody>
      </p:sp>
      <p:sp>
        <p:nvSpPr>
          <p:cNvPr id="5" name="文本框 4">
            <a:extLst>
              <a:ext uri="{FF2B5EF4-FFF2-40B4-BE49-F238E27FC236}">
                <a16:creationId xmlns:a16="http://schemas.microsoft.com/office/drawing/2014/main" id="{88502864-43B6-6442-4C25-E8BE7CCCAC9A}"/>
              </a:ext>
            </a:extLst>
          </p:cNvPr>
          <p:cNvSpPr txBox="1"/>
          <p:nvPr/>
        </p:nvSpPr>
        <p:spPr>
          <a:xfrm>
            <a:off x="207907" y="496361"/>
            <a:ext cx="1511952" cy="357342"/>
          </a:xfrm>
          <a:prstGeom prst="rect">
            <a:avLst/>
          </a:prstGeom>
          <a:noFill/>
        </p:spPr>
        <p:txBody>
          <a:bodyPr wrap="none" rtlCol="0">
            <a:spAutoFit/>
          </a:bodyPr>
          <a:lstStyle/>
          <a:p>
            <a:r>
              <a:rPr lang="zh-CN" altLang="en-US" sz="1722" dirty="0">
                <a:latin typeface="宋体" panose="02010600030101010101" pitchFamily="2" charset="-122"/>
              </a:rPr>
              <a:t>算法流程图：</a:t>
            </a:r>
          </a:p>
        </p:txBody>
      </p:sp>
      <p:sp>
        <p:nvSpPr>
          <p:cNvPr id="6" name="文本框 5">
            <a:extLst>
              <a:ext uri="{FF2B5EF4-FFF2-40B4-BE49-F238E27FC236}">
                <a16:creationId xmlns:a16="http://schemas.microsoft.com/office/drawing/2014/main" id="{F13CE8C6-5747-7560-13A2-A843EADD1A0B}"/>
              </a:ext>
            </a:extLst>
          </p:cNvPr>
          <p:cNvSpPr txBox="1"/>
          <p:nvPr/>
        </p:nvSpPr>
        <p:spPr>
          <a:xfrm>
            <a:off x="371074" y="3384310"/>
            <a:ext cx="8399310" cy="1334533"/>
          </a:xfrm>
          <a:prstGeom prst="rect">
            <a:avLst/>
          </a:prstGeom>
          <a:noFill/>
        </p:spPr>
        <p:txBody>
          <a:bodyPr wrap="square">
            <a:spAutoFit/>
          </a:bodyPr>
          <a:lstStyle/>
          <a:p>
            <a:pPr indent="342260">
              <a:lnSpc>
                <a:spcPct val="150000"/>
              </a:lnSpc>
            </a:pPr>
            <a:r>
              <a:rPr kumimoji="1" lang="zh-CN" altLang="en-US" sz="1400" kern="0" dirty="0">
                <a:latin typeface="宋体" panose="02010600030101010101" pitchFamily="2" charset="-122"/>
              </a:rPr>
              <a:t>粒子群</a:t>
            </a:r>
            <a:r>
              <a:rPr kumimoji="1" lang="en-US" altLang="zh-CN" sz="1400" kern="0" dirty="0">
                <a:latin typeface="Times New Roman" panose="02020603050405020304" pitchFamily="18" charset="0"/>
                <a:cs typeface="Times New Roman" panose="02020603050405020304" pitchFamily="18" charset="0"/>
              </a:rPr>
              <a:t>(PSO)</a:t>
            </a:r>
            <a:r>
              <a:rPr kumimoji="1" lang="zh-CN" altLang="en-US" sz="1400" kern="0" dirty="0">
                <a:latin typeface="宋体" panose="02010600030101010101" pitchFamily="2" charset="-122"/>
              </a:rPr>
              <a:t>算法是一个全局优化算法，其基本思想是通过群体中个体之间的协作和信息共享来寻找最优解，可以将其应用于函数优化。</a:t>
            </a:r>
            <a:r>
              <a:rPr kumimoji="1" lang="zh-CN" altLang="en-US" sz="1400" kern="0" dirty="0">
                <a:latin typeface="Times New Roman" panose="02020603050405020304" pitchFamily="18" charset="0"/>
                <a:cs typeface="Times New Roman" panose="02020603050405020304" pitchFamily="18" charset="0"/>
              </a:rPr>
              <a:t>首先对</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迭代次数、自变量个数、速度和粒子位置初始化，计算每个粒子的适应度值，更新每个粒子的速度和位置，更新公式如下：</a:t>
            </a:r>
            <a:endParaRPr lang="en-US" altLang="zh-CN" sz="1400" dirty="0">
              <a:latin typeface="Times New Roman" panose="02020603050405020304" pitchFamily="18" charset="0"/>
              <a:ea typeface="宋体" panose="02010600030101010101" pitchFamily="2" charset="-122"/>
              <a:cs typeface="Times New Roman" panose="02020603050405020304" pitchFamily="18" charset="0"/>
            </a:endParaRPr>
          </a:p>
          <a:p>
            <a:pPr indent="342260">
              <a:lnSpc>
                <a:spcPct val="150000"/>
              </a:lnSpc>
            </a:pPr>
            <a:endParaRPr kumimoji="1" lang="zh-CN" altLang="en-US" sz="1400" kern="0" dirty="0">
              <a:latin typeface="宋体" panose="02010600030101010101" pitchFamily="2" charset="-122"/>
            </a:endParaRPr>
          </a:p>
        </p:txBody>
      </p:sp>
      <p:sp>
        <p:nvSpPr>
          <p:cNvPr id="2" name="文本框 1">
            <a:extLst>
              <a:ext uri="{FF2B5EF4-FFF2-40B4-BE49-F238E27FC236}">
                <a16:creationId xmlns:a16="http://schemas.microsoft.com/office/drawing/2014/main" id="{695D291C-F7DF-EFFA-2A1A-350099C2501E}"/>
              </a:ext>
            </a:extLst>
          </p:cNvPr>
          <p:cNvSpPr txBox="1"/>
          <p:nvPr/>
        </p:nvSpPr>
        <p:spPr>
          <a:xfrm>
            <a:off x="4099653" y="3185710"/>
            <a:ext cx="1234633" cy="276999"/>
          </a:xfrm>
          <a:prstGeom prst="rect">
            <a:avLst/>
          </a:prstGeom>
          <a:noFill/>
        </p:spPr>
        <p:txBody>
          <a:bodyPr wrap="none" rtlCol="0">
            <a:spAutoFit/>
          </a:bodyPr>
          <a:lstStyle/>
          <a:p>
            <a:r>
              <a:rPr lang="en-US" altLang="zh-CN" sz="1200" dirty="0"/>
              <a:t>PSO</a:t>
            </a:r>
            <a:r>
              <a:rPr lang="zh-CN" altLang="en-US" sz="1200" dirty="0"/>
              <a:t>算法流程图</a:t>
            </a:r>
          </a:p>
        </p:txBody>
      </p:sp>
      <p:pic>
        <p:nvPicPr>
          <p:cNvPr id="10" name="图片 9">
            <a:extLst>
              <a:ext uri="{FF2B5EF4-FFF2-40B4-BE49-F238E27FC236}">
                <a16:creationId xmlns:a16="http://schemas.microsoft.com/office/drawing/2014/main" id="{67189E25-9B62-FBFC-9F00-92672593B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572" y="709627"/>
            <a:ext cx="4417775" cy="2549273"/>
          </a:xfrm>
          <a:prstGeom prst="rect">
            <a:avLst/>
          </a:prstGeom>
        </p:spPr>
      </p:pic>
      <p:graphicFrame>
        <p:nvGraphicFramePr>
          <p:cNvPr id="12" name="对象 11">
            <a:extLst>
              <a:ext uri="{FF2B5EF4-FFF2-40B4-BE49-F238E27FC236}">
                <a16:creationId xmlns:a16="http://schemas.microsoft.com/office/drawing/2014/main" id="{27A553A0-F939-0B16-FDB8-8FAA520A5FDA}"/>
              </a:ext>
            </a:extLst>
          </p:cNvPr>
          <p:cNvGraphicFramePr>
            <a:graphicFrameLocks noChangeAspect="1"/>
          </p:cNvGraphicFramePr>
          <p:nvPr>
            <p:extLst>
              <p:ext uri="{D42A27DB-BD31-4B8C-83A1-F6EECF244321}">
                <p14:modId xmlns:p14="http://schemas.microsoft.com/office/powerpoint/2010/main" val="4159265820"/>
              </p:ext>
            </p:extLst>
          </p:nvPr>
        </p:nvGraphicFramePr>
        <p:xfrm>
          <a:off x="2664334" y="4516875"/>
          <a:ext cx="4105269" cy="480183"/>
        </p:xfrm>
        <a:graphic>
          <a:graphicData uri="http://schemas.openxmlformats.org/presentationml/2006/ole">
            <mc:AlternateContent xmlns:mc="http://schemas.openxmlformats.org/markup-compatibility/2006">
              <mc:Choice xmlns:v="urn:schemas-microsoft-com:vml" Requires="v">
                <p:oleObj name="Equation" r:id="rId6" imgW="3886200" imgH="482400" progId="Equation.DSMT4">
                  <p:embed/>
                </p:oleObj>
              </mc:Choice>
              <mc:Fallback>
                <p:oleObj name="Equation" r:id="rId6" imgW="3886200" imgH="482400" progId="Equation.DSMT4">
                  <p:embed/>
                  <p:pic>
                    <p:nvPicPr>
                      <p:cNvPr id="0" name=""/>
                      <p:cNvPicPr/>
                      <p:nvPr/>
                    </p:nvPicPr>
                    <p:blipFill>
                      <a:blip r:embed="rId7"/>
                      <a:stretch>
                        <a:fillRect/>
                      </a:stretch>
                    </p:blipFill>
                    <p:spPr>
                      <a:xfrm>
                        <a:off x="2664334" y="4516875"/>
                        <a:ext cx="4105269" cy="480183"/>
                      </a:xfrm>
                      <a:prstGeom prst="rect">
                        <a:avLst/>
                      </a:prstGeom>
                    </p:spPr>
                  </p:pic>
                </p:oleObj>
              </mc:Fallback>
            </mc:AlternateContent>
          </a:graphicData>
        </a:graphic>
      </p:graphicFrame>
      <p:sp>
        <p:nvSpPr>
          <p:cNvPr id="38" name="灯片编号占位符 1">
            <a:extLst>
              <a:ext uri="{FF2B5EF4-FFF2-40B4-BE49-F238E27FC236}">
                <a16:creationId xmlns:a16="http://schemas.microsoft.com/office/drawing/2014/main" id="{8303061A-07DD-25A2-B52C-F0ED932DA64E}"/>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17</a:t>
            </a:fld>
            <a:endParaRPr lang="zh-CN" altLang="en-US" sz="1500" dirty="0">
              <a:solidFill>
                <a:srgbClr val="898989"/>
              </a:solidFill>
            </a:endParaRPr>
          </a:p>
        </p:txBody>
      </p:sp>
    </p:spTree>
    <p:extLst>
      <p:ext uri="{BB962C8B-B14F-4D97-AF65-F5344CB8AC3E}">
        <p14:creationId xmlns:p14="http://schemas.microsoft.com/office/powerpoint/2010/main" val="170148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8">
            <a:extLst>
              <a:ext uri="{FF2B5EF4-FFF2-40B4-BE49-F238E27FC236}">
                <a16:creationId xmlns:a16="http://schemas.microsoft.com/office/drawing/2014/main" id="{1503BEAC-F8AF-4DA3-72E7-A2763D4D1C67}"/>
              </a:ext>
            </a:extLst>
          </p:cNvPr>
          <p:cNvPicPr>
            <a:picLocks noChangeAspect="1"/>
          </p:cNvPicPr>
          <p:nvPr/>
        </p:nvPicPr>
        <p:blipFill>
          <a:blip r:embed="rId3"/>
          <a:stretch>
            <a:fillRect/>
          </a:stretch>
        </p:blipFill>
        <p:spPr>
          <a:xfrm>
            <a:off x="-2540" y="-1270"/>
            <a:ext cx="9146540" cy="5136515"/>
          </a:xfrm>
          <a:prstGeom prst="rect">
            <a:avLst/>
          </a:prstGeom>
        </p:spPr>
      </p:pic>
      <p:pic>
        <p:nvPicPr>
          <p:cNvPr id="39" name="Picture 3" descr="C:\Users\h\Desktop\logo.png">
            <a:extLst>
              <a:ext uri="{FF2B5EF4-FFF2-40B4-BE49-F238E27FC236}">
                <a16:creationId xmlns:a16="http://schemas.microsoft.com/office/drawing/2014/main" id="{AA008385-3BCA-5BD1-CCEF-AD1657DC94C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D6091FAE-B98A-2201-CCF0-BD6F5C8A6A10}"/>
              </a:ext>
            </a:extLst>
          </p:cNvPr>
          <p:cNvSpPr txBox="1"/>
          <p:nvPr/>
        </p:nvSpPr>
        <p:spPr>
          <a:xfrm>
            <a:off x="207906" y="13624"/>
            <a:ext cx="3699766" cy="39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1219170">
              <a:defRPr sz="2667" b="1">
                <a:solidFill>
                  <a:srgbClr val="0070C0"/>
                </a:solidFill>
                <a:latin typeface="黑体" pitchFamily="49" charset="-122"/>
                <a:ea typeface="黑体" pitchFamily="49"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1997" dirty="0"/>
              <a:t>2.7 </a:t>
            </a:r>
            <a:r>
              <a:rPr lang="zh-CN" altLang="en-US" sz="1997" dirty="0"/>
              <a:t>参数拟合结果</a:t>
            </a:r>
          </a:p>
        </p:txBody>
      </p:sp>
      <p:pic>
        <p:nvPicPr>
          <p:cNvPr id="3" name="图片 2">
            <a:extLst>
              <a:ext uri="{FF2B5EF4-FFF2-40B4-BE49-F238E27FC236}">
                <a16:creationId xmlns:a16="http://schemas.microsoft.com/office/drawing/2014/main" id="{9E3023AB-E6F4-7647-4B2A-BBA1F60561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19" t="3858" r="4099" b="3467"/>
          <a:stretch/>
        </p:blipFill>
        <p:spPr>
          <a:xfrm>
            <a:off x="702185" y="2721365"/>
            <a:ext cx="2813874" cy="2187917"/>
          </a:xfrm>
          <a:prstGeom prst="rect">
            <a:avLst/>
          </a:prstGeom>
        </p:spPr>
      </p:pic>
      <p:pic>
        <p:nvPicPr>
          <p:cNvPr id="8" name="图片 7">
            <a:extLst>
              <a:ext uri="{FF2B5EF4-FFF2-40B4-BE49-F238E27FC236}">
                <a16:creationId xmlns:a16="http://schemas.microsoft.com/office/drawing/2014/main" id="{F6D56F9F-50B7-184D-0B39-53D021AE1A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106" y="413285"/>
            <a:ext cx="2933953" cy="2100279"/>
          </a:xfrm>
          <a:prstGeom prst="rect">
            <a:avLst/>
          </a:prstGeom>
        </p:spPr>
      </p:pic>
      <p:graphicFrame>
        <p:nvGraphicFramePr>
          <p:cNvPr id="15" name="表格 2">
            <a:extLst>
              <a:ext uri="{FF2B5EF4-FFF2-40B4-BE49-F238E27FC236}">
                <a16:creationId xmlns:a16="http://schemas.microsoft.com/office/drawing/2014/main" id="{6B9E2DEE-F519-9093-6591-B2A2F1F74CCC}"/>
              </a:ext>
            </a:extLst>
          </p:cNvPr>
          <p:cNvGraphicFramePr>
            <a:graphicFrameLocks noGrp="1"/>
          </p:cNvGraphicFramePr>
          <p:nvPr>
            <p:extLst>
              <p:ext uri="{D42A27DB-BD31-4B8C-83A1-F6EECF244321}">
                <p14:modId xmlns:p14="http://schemas.microsoft.com/office/powerpoint/2010/main" val="3756984547"/>
              </p:ext>
            </p:extLst>
          </p:nvPr>
        </p:nvGraphicFramePr>
        <p:xfrm>
          <a:off x="4100703" y="1884458"/>
          <a:ext cx="4710549" cy="3163703"/>
        </p:xfrm>
        <a:graphic>
          <a:graphicData uri="http://schemas.openxmlformats.org/drawingml/2006/table">
            <a:tbl>
              <a:tblPr firstRow="1" bandRow="1">
                <a:tableStyleId>{5C22544A-7EE6-4342-B048-85BDC9FD1C3A}</a:tableStyleId>
              </a:tblPr>
              <a:tblGrid>
                <a:gridCol w="810356">
                  <a:extLst>
                    <a:ext uri="{9D8B030D-6E8A-4147-A177-3AD203B41FA5}">
                      <a16:colId xmlns:a16="http://schemas.microsoft.com/office/drawing/2014/main" val="359479941"/>
                    </a:ext>
                  </a:extLst>
                </a:gridCol>
                <a:gridCol w="956099">
                  <a:extLst>
                    <a:ext uri="{9D8B030D-6E8A-4147-A177-3AD203B41FA5}">
                      <a16:colId xmlns:a16="http://schemas.microsoft.com/office/drawing/2014/main" val="1274052843"/>
                    </a:ext>
                  </a:extLst>
                </a:gridCol>
                <a:gridCol w="909992">
                  <a:extLst>
                    <a:ext uri="{9D8B030D-6E8A-4147-A177-3AD203B41FA5}">
                      <a16:colId xmlns:a16="http://schemas.microsoft.com/office/drawing/2014/main" val="3711957338"/>
                    </a:ext>
                  </a:extLst>
                </a:gridCol>
                <a:gridCol w="963522">
                  <a:extLst>
                    <a:ext uri="{9D8B030D-6E8A-4147-A177-3AD203B41FA5}">
                      <a16:colId xmlns:a16="http://schemas.microsoft.com/office/drawing/2014/main" val="2832354754"/>
                    </a:ext>
                  </a:extLst>
                </a:gridCol>
                <a:gridCol w="1070580">
                  <a:extLst>
                    <a:ext uri="{9D8B030D-6E8A-4147-A177-3AD203B41FA5}">
                      <a16:colId xmlns:a16="http://schemas.microsoft.com/office/drawing/2014/main" val="2186590351"/>
                    </a:ext>
                  </a:extLst>
                </a:gridCol>
              </a:tblGrid>
              <a:tr h="275886">
                <a:tc>
                  <a:txBody>
                    <a:bodyPr/>
                    <a:lstStyle/>
                    <a:p>
                      <a:pPr algn="ctr" fontAlgn="ctr"/>
                      <a:r>
                        <a:rPr lang="zh-CN" alt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拟合算法</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gridSpan="2">
                  <a:txBody>
                    <a:bodyPr/>
                    <a:lstStyle/>
                    <a:p>
                      <a:pPr algn="ctr" fontAlgn="ctr"/>
                      <a:r>
                        <a:rPr lang="zh-CN" altLang="en-US" sz="1000" b="1" u="none" strike="noStrike"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最小二乘法</a:t>
                      </a:r>
                      <a:endParaRPr lang="en-US" sz="1000" b="1" u="none" strike="noStrike"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hMerge="1">
                  <a:txBody>
                    <a:bodyPr/>
                    <a:lstStyle/>
                    <a:p>
                      <a:endParaRPr lang="zh-CN" altLang="en-US"/>
                    </a:p>
                  </a:txBody>
                  <a:tcPr/>
                </a:tc>
                <a:tc gridSpan="2">
                  <a:txBody>
                    <a:bodyPr/>
                    <a:lstStyle/>
                    <a:p>
                      <a:pPr algn="ctr" fontAlgn="ct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PSO</a:t>
                      </a:r>
                      <a:r>
                        <a:rPr lang="zh-CN" alt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算法</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hMerge="1">
                  <a:txBody>
                    <a:bodyPr/>
                    <a:lstStyle/>
                    <a:p>
                      <a:endParaRPr lang="zh-CN" altLang="en-US"/>
                    </a:p>
                  </a:txBody>
                  <a:tcPr/>
                </a:tc>
                <a:extLst>
                  <a:ext uri="{0D108BD9-81ED-4DB2-BD59-A6C34878D82A}">
                    <a16:rowId xmlns:a16="http://schemas.microsoft.com/office/drawing/2014/main" val="3747410110"/>
                  </a:ext>
                </a:extLst>
              </a:tr>
              <a:tr h="251722">
                <a:tc>
                  <a:txBody>
                    <a:bodyPr/>
                    <a:lstStyle/>
                    <a:p>
                      <a:pPr algn="ctr" fontAlgn="ctr"/>
                      <a:r>
                        <a:rPr lang="zh-CN" alt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模型</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zh-CN" alt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卷积模型</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双指数函数模型</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zh-CN" alt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卷积模型</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双指数函数模型</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1081586971"/>
                  </a:ext>
                </a:extLst>
              </a:tr>
              <a:tr h="251722">
                <a:tc rowSpan="12">
                  <a:txBody>
                    <a:bodyPr/>
                    <a:lstStyle/>
                    <a:p>
                      <a:pPr algn="ctr" fontAlgn="ctr"/>
                      <a:r>
                        <a:rPr lang="zh-CN" alt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参数</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A=2.04371×10</a:t>
                      </a:r>
                      <a:r>
                        <a:rPr lang="en-US" sz="10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-5</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A=189.562</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A=2.30284×10</a:t>
                      </a:r>
                      <a:r>
                        <a:rPr lang="en-US" sz="10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-5</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A=32.5403</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1028488537"/>
                  </a:ext>
                </a:extLst>
              </a:tr>
              <a:tr h="172449">
                <a:tc vMerge="1">
                  <a:txBody>
                    <a:bodyPr/>
                    <a:lstStyle/>
                    <a:p>
                      <a:endParaRPr lang="zh-CN" altLang="en-US"/>
                    </a:p>
                  </a:txBody>
                  <a:tcP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σ=0.0</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001</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τ</a:t>
                      </a:r>
                      <a:r>
                        <a:rPr lang="en-US" altLang="zh-CN" sz="1000" u="none" strike="noStrike" baseline="-25000" dirty="0">
                          <a:effectLst/>
                          <a:latin typeface="Times New Roman" panose="02020603050405020304" pitchFamily="18" charset="0"/>
                          <a:ea typeface="宋体" panose="02010600030101010101" pitchFamily="2" charset="-122"/>
                          <a:cs typeface="Times New Roman" panose="02020603050405020304" pitchFamily="18" charset="0"/>
                        </a:rPr>
                        <a:t>r</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=0.21</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σ=0.027</a:t>
                      </a:r>
                      <a:r>
                        <a:rPr lang="en-US" altLang="zh-CN" sz="10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τ</a:t>
                      </a:r>
                      <a:r>
                        <a:rPr lang="en-US" altLang="zh-CN" sz="1000" u="none" strike="noStrike" baseline="-25000" dirty="0">
                          <a:effectLst/>
                          <a:latin typeface="Times New Roman" panose="02020603050405020304" pitchFamily="18" charset="0"/>
                          <a:ea typeface="宋体" panose="02010600030101010101" pitchFamily="2" charset="-122"/>
                          <a:cs typeface="Times New Roman" panose="02020603050405020304" pitchFamily="18" charset="0"/>
                        </a:rPr>
                        <a:t>r</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=0.2178</a:t>
                      </a:r>
                      <a:r>
                        <a:rPr lang="en-US" altLang="zh-CN" sz="10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4049671270"/>
                  </a:ext>
                </a:extLst>
              </a:tr>
              <a:tr h="184327">
                <a:tc vMerge="1">
                  <a:txBody>
                    <a:bodyPr/>
                    <a:lstStyle/>
                    <a:p>
                      <a:endParaRPr lang="zh-CN" altLang="en-US"/>
                    </a:p>
                  </a:txBody>
                  <a:tcP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η</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=0.95</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05</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τ</a:t>
                      </a:r>
                      <a:r>
                        <a:rPr lang="en-US"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d</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17.485</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η</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 952</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5</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τ</a:t>
                      </a:r>
                      <a:r>
                        <a:rPr lang="en-US" altLang="zh-CN"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d</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=2.9998</a:t>
                      </a:r>
                      <a:r>
                        <a:rPr lang="en-US" altLang="zh-CN" sz="10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1526827903"/>
                  </a:ext>
                </a:extLst>
              </a:tr>
              <a:tr h="184327">
                <a:tc vMerge="1">
                  <a:txBody>
                    <a:bodyPr/>
                    <a:lstStyle/>
                    <a:p>
                      <a:endParaRPr lang="zh-CN" altLang="en-US"/>
                    </a:p>
                  </a:txBody>
                  <a:tcP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τ</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=0.2</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5</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3</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n-US" sz="10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B</a:t>
                      </a:r>
                      <a:r>
                        <a:rPr lang="en-US" sz="1000" u="none" strike="noStrike" baseline="-25000" dirty="0" err="1">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noise</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=0.0544</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τ</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=0.2301</a:t>
                      </a:r>
                      <a:r>
                        <a:rPr lang="en-US" altLang="zh-CN" sz="10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n-US" altLang="zh-CN" sz="10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B</a:t>
                      </a:r>
                      <a:r>
                        <a:rPr lang="en-US" altLang="zh-CN" sz="1000" u="none" strike="noStrike" baseline="-25000" dirty="0" err="1">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noise</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=0.0543</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3091815545"/>
                  </a:ext>
                </a:extLst>
              </a:tr>
              <a:tr h="184327">
                <a:tc vMerge="1">
                  <a:txBody>
                    <a:bodyPr/>
                    <a:lstStyle/>
                    <a:p>
                      <a:endParaRPr lang="zh-CN" altLang="en-US"/>
                    </a:p>
                  </a:txBody>
                  <a:tcP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η</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4</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95</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η</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=0.04</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75</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3907352780"/>
                  </a:ext>
                </a:extLst>
              </a:tr>
              <a:tr h="184327">
                <a:tc vMerge="1">
                  <a:txBody>
                    <a:bodyPr/>
                    <a:lstStyle/>
                    <a:p>
                      <a:endParaRPr lang="zh-CN" altLang="en-US"/>
                    </a:p>
                  </a:txBody>
                  <a:tcP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τ</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1.826</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τ</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=1.513</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3916584644"/>
                  </a:ext>
                </a:extLst>
              </a:tr>
              <a:tr h="184327">
                <a:tc vMerge="1">
                  <a:txBody>
                    <a:bodyPr/>
                    <a:lstStyle/>
                    <a:p>
                      <a:endParaRPr lang="zh-CN" altLang="en-US"/>
                    </a:p>
                  </a:txBody>
                  <a:tcP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κ</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=0.99</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9</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κ</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=0.99</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9</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773342109"/>
                  </a:ext>
                </a:extLst>
              </a:tr>
              <a:tr h="184327">
                <a:tc vMerge="1">
                  <a:txBody>
                    <a:bodyPr/>
                    <a:lstStyle/>
                    <a:p>
                      <a:endParaRPr lang="zh-CN" altLang="en-US"/>
                    </a:p>
                  </a:txBody>
                  <a:tcP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λ</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=0.3</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51</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10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λ</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=0.351</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8</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1287874570"/>
                  </a:ext>
                </a:extLst>
              </a:tr>
              <a:tr h="184327">
                <a:tc vMerge="1">
                  <a:txBody>
                    <a:bodyPr/>
                    <a:lstStyle/>
                    <a:p>
                      <a:endParaRPr lang="zh-CN" altLang="en-US"/>
                    </a:p>
                  </a:txBody>
                  <a:tcP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κ</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=0.00</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κ</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=0.00</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1381920273"/>
                  </a:ext>
                </a:extLst>
              </a:tr>
              <a:tr h="184327">
                <a:tc vMerge="1">
                  <a:txBody>
                    <a:bodyPr/>
                    <a:lstStyle/>
                    <a:p>
                      <a:endParaRPr lang="zh-CN" altLang="en-US"/>
                    </a:p>
                  </a:txBody>
                  <a:tcP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λ</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041</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λ</a:t>
                      </a:r>
                      <a:r>
                        <a:rPr lang="el-GR"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l-GR"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=14.785</a:t>
                      </a:r>
                      <a:r>
                        <a:rPr lang="en-US" altLang="zh-CN" sz="10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μs</a:t>
                      </a:r>
                      <a:endParaRPr lang="el-GR"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1400761868"/>
                  </a:ext>
                </a:extLst>
              </a:tr>
              <a:tr h="184327">
                <a:tc vMerge="1">
                  <a:txBody>
                    <a:bodyPr/>
                    <a:lstStyle/>
                    <a:p>
                      <a:pPr algn="ctr" fontAlgn="ct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l-GR"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τ</a:t>
                      </a:r>
                      <a:r>
                        <a:rPr lang="en-US" altLang="zh-CN"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4</a:t>
                      </a:r>
                      <a:r>
                        <a:rPr lang="el-GR"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0.8014μs</a:t>
                      </a:r>
                      <a:endParaRPr lang="el-GR" altLang="zh-CN"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l-GR"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τ</a:t>
                      </a:r>
                      <a:r>
                        <a:rPr lang="en-US" altLang="zh-CN" sz="1000" u="none" strike="noStrike" baseline="-250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4</a:t>
                      </a:r>
                      <a:r>
                        <a:rPr lang="el-GR"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0.8392μs</a:t>
                      </a:r>
                      <a:endParaRPr lang="el-GR" altLang="zh-CN"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1694407983"/>
                  </a:ext>
                </a:extLst>
              </a:tr>
              <a:tr h="184327">
                <a:tc vMerge="1">
                  <a:txBody>
                    <a:bodyPr/>
                    <a:lstStyle/>
                    <a:p>
                      <a:pPr algn="ctr" fontAlgn="ct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CN" sz="10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B</a:t>
                      </a:r>
                      <a:r>
                        <a:rPr lang="en-US" altLang="zh-CN" sz="1000" u="none" strike="noStrike" baseline="-25000" dirty="0" err="1">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noise</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=0.0544</a:t>
                      </a:r>
                      <a:endParaRPr lang="en-US" altLang="zh-CN"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endPar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b"/>
                      <a:r>
                        <a:rPr lang="en-US" altLang="zh-CN" sz="1100" u="none" strike="noStrike" dirty="0" err="1">
                          <a:effectLst/>
                          <a:latin typeface="Times New Roman" panose="02020603050405020304" pitchFamily="18" charset="0"/>
                          <a:ea typeface="宋体" panose="02010600030101010101" pitchFamily="2" charset="-122"/>
                          <a:cs typeface="Times New Roman" panose="02020603050405020304" pitchFamily="18" charset="0"/>
                        </a:rPr>
                        <a:t>B</a:t>
                      </a:r>
                      <a:r>
                        <a:rPr lang="en-US" altLang="zh-CN" sz="1100" u="none" strike="noStrike" baseline="-25000" dirty="0" err="1">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noise</a:t>
                      </a:r>
                      <a:r>
                        <a:rPr lang="en-US" altLang="zh-CN" sz="10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=0.0575</a:t>
                      </a:r>
                    </a:p>
                  </a:txBody>
                  <a:tcPr marL="7620" marR="7620" marT="7620" marB="0" anchor="ctr"/>
                </a:tc>
                <a:tc>
                  <a:txBody>
                    <a:bodyPr/>
                    <a:lstStyle/>
                    <a:p>
                      <a:pPr algn="ctr" fontAlgn="b"/>
                      <a:endParaRPr lang="zh-CN" alt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1626130694"/>
                  </a:ext>
                </a:extLst>
              </a:tr>
              <a:tr h="184327">
                <a:tc>
                  <a:txBody>
                    <a:bodyPr/>
                    <a:lstStyle/>
                    <a:p>
                      <a:pPr algn="ctr" fontAlgn="ct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MSE</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n-US"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9.903</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10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-5</a:t>
                      </a:r>
                      <a:endParaRPr lang="en-US"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altLang="zh-CN" sz="10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9.912</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10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-4</a:t>
                      </a:r>
                      <a:endParaRPr lang="en-US" altLang="zh-CN" sz="10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n-US" sz="10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8.752</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10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-5</a:t>
                      </a:r>
                      <a:endParaRPr lang="en-US" sz="10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altLang="zh-CN" sz="10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8.492</a:t>
                      </a: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10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-4</a:t>
                      </a:r>
                      <a:endParaRPr lang="en-US" altLang="zh-CN" sz="10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extLst>
                  <a:ext uri="{0D108BD9-81ED-4DB2-BD59-A6C34878D82A}">
                    <a16:rowId xmlns:a16="http://schemas.microsoft.com/office/drawing/2014/main" val="4198802817"/>
                  </a:ext>
                </a:extLst>
              </a:tr>
              <a:tr h="184327">
                <a:tc>
                  <a:txBody>
                    <a:bodyPr/>
                    <a:lstStyle/>
                    <a:p>
                      <a:pPr algn="ctr" fontAlgn="ctr"/>
                      <a:r>
                        <a:rPr lang="en-US" sz="1000" u="none" strike="noStrike">
                          <a:effectLst/>
                          <a:latin typeface="Times New Roman" panose="02020603050405020304" pitchFamily="18" charset="0"/>
                          <a:ea typeface="宋体" panose="02010600030101010101" pitchFamily="2" charset="-122"/>
                          <a:cs typeface="Times New Roman" panose="02020603050405020304" pitchFamily="18" charset="0"/>
                        </a:rPr>
                        <a:t>R</a:t>
                      </a:r>
                      <a:r>
                        <a:rPr lang="en-US" sz="1000" u="none" strike="noStrike"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algn="ctr" fontAlgn="ctr"/>
                      <a:r>
                        <a:rPr lang="en-US" altLang="zh-CN" sz="1000" u="none" strike="noStrike" dirty="0">
                          <a:effectLst/>
                          <a:latin typeface="Times New Roman" panose="02020603050405020304" pitchFamily="18" charset="0"/>
                          <a:ea typeface="宋体" panose="02010600030101010101" pitchFamily="2" charset="-122"/>
                          <a:cs typeface="Times New Roman" panose="02020603050405020304" pitchFamily="18" charset="0"/>
                        </a:rPr>
                        <a:t>0.9979</a:t>
                      </a:r>
                      <a:endParaRPr lang="en-US" altLang="zh-CN" sz="1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53" marR="6553" marT="6553"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altLang="zh-CN" sz="10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0.9788</a:t>
                      </a:r>
                    </a:p>
                  </a:txBody>
                  <a:tcPr marL="6553" marR="6553" marT="6553" marB="0" anchor="ctr"/>
                </a:tc>
                <a:tc>
                  <a:txBody>
                    <a:bodyPr/>
                    <a:lstStyle/>
                    <a:p>
                      <a:pPr algn="ctr" fontAlgn="ctr"/>
                      <a:r>
                        <a:rPr lang="en-US" altLang="zh-CN" sz="10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0.9981</a:t>
                      </a:r>
                    </a:p>
                  </a:txBody>
                  <a:tcPr marL="6553" marR="6553" marT="6553" marB="0" anchor="ctr"/>
                </a:tc>
                <a:tc>
                  <a:txBody>
                    <a:bodyPr/>
                    <a:lstStyle/>
                    <a:p>
                      <a:pPr algn="ctr" fontAlgn="b"/>
                      <a:r>
                        <a:rPr lang="en-US" altLang="zh-CN" sz="10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0.9816</a:t>
                      </a:r>
                    </a:p>
                  </a:txBody>
                  <a:tcPr marL="6553" marR="6553" marT="6553" marB="0" anchor="ctr"/>
                </a:tc>
                <a:extLst>
                  <a:ext uri="{0D108BD9-81ED-4DB2-BD59-A6C34878D82A}">
                    <a16:rowId xmlns:a16="http://schemas.microsoft.com/office/drawing/2014/main" val="3790995198"/>
                  </a:ext>
                </a:extLst>
              </a:tr>
            </a:tbl>
          </a:graphicData>
        </a:graphic>
      </p:graphicFrame>
      <p:sp>
        <p:nvSpPr>
          <p:cNvPr id="16" name="文本框 15">
            <a:extLst>
              <a:ext uri="{FF2B5EF4-FFF2-40B4-BE49-F238E27FC236}">
                <a16:creationId xmlns:a16="http://schemas.microsoft.com/office/drawing/2014/main" id="{4D91DC2D-8C8A-3F52-9F7A-3C6C512A0942}"/>
              </a:ext>
            </a:extLst>
          </p:cNvPr>
          <p:cNvSpPr txBox="1"/>
          <p:nvPr/>
        </p:nvSpPr>
        <p:spPr>
          <a:xfrm>
            <a:off x="5923862" y="1621534"/>
            <a:ext cx="1261884" cy="276999"/>
          </a:xfrm>
          <a:prstGeom prst="rect">
            <a:avLst/>
          </a:prstGeom>
          <a:noFill/>
        </p:spPr>
        <p:txBody>
          <a:bodyPr wrap="none" rtlCol="0">
            <a:spAutoFit/>
          </a:bodyPr>
          <a:lstStyle/>
          <a:p>
            <a:r>
              <a:rPr lang="zh-CN" altLang="en-US" sz="1200" dirty="0"/>
              <a:t>非线性拟合结果</a:t>
            </a:r>
          </a:p>
        </p:txBody>
      </p:sp>
      <p:sp>
        <p:nvSpPr>
          <p:cNvPr id="17" name="文本框 16">
            <a:extLst>
              <a:ext uri="{FF2B5EF4-FFF2-40B4-BE49-F238E27FC236}">
                <a16:creationId xmlns:a16="http://schemas.microsoft.com/office/drawing/2014/main" id="{987C3A1B-F1E1-A660-914D-979627F27012}"/>
              </a:ext>
            </a:extLst>
          </p:cNvPr>
          <p:cNvSpPr txBox="1"/>
          <p:nvPr/>
        </p:nvSpPr>
        <p:spPr>
          <a:xfrm>
            <a:off x="1246618" y="2466671"/>
            <a:ext cx="1604927" cy="276999"/>
          </a:xfrm>
          <a:prstGeom prst="rect">
            <a:avLst/>
          </a:prstGeom>
          <a:noFill/>
        </p:spPr>
        <p:txBody>
          <a:bodyPr wrap="none" rtlCol="0">
            <a:spAutoFit/>
          </a:bodyPr>
          <a:lstStyle/>
          <a:p>
            <a:r>
              <a:rPr lang="zh-CN" altLang="en-US" sz="1200" dirty="0"/>
              <a:t>最小二乘法拟合结果</a:t>
            </a:r>
          </a:p>
        </p:txBody>
      </p:sp>
      <p:sp>
        <p:nvSpPr>
          <p:cNvPr id="18" name="文本框 17">
            <a:extLst>
              <a:ext uri="{FF2B5EF4-FFF2-40B4-BE49-F238E27FC236}">
                <a16:creationId xmlns:a16="http://schemas.microsoft.com/office/drawing/2014/main" id="{4A01009C-F23F-FFE5-8174-7C932FFA4DE7}"/>
              </a:ext>
            </a:extLst>
          </p:cNvPr>
          <p:cNvSpPr txBox="1"/>
          <p:nvPr/>
        </p:nvSpPr>
        <p:spPr>
          <a:xfrm>
            <a:off x="1363528" y="4843352"/>
            <a:ext cx="1388522" cy="276999"/>
          </a:xfrm>
          <a:prstGeom prst="rect">
            <a:avLst/>
          </a:prstGeom>
          <a:noFill/>
        </p:spPr>
        <p:txBody>
          <a:bodyPr wrap="none" rtlCol="0">
            <a:spAutoFit/>
          </a:bodyPr>
          <a:lstStyle/>
          <a:p>
            <a:r>
              <a:rPr lang="en-US" altLang="zh-CN" sz="1200" dirty="0"/>
              <a:t>PSO</a:t>
            </a:r>
            <a:r>
              <a:rPr lang="zh-CN" altLang="en-US" sz="1200" dirty="0"/>
              <a:t>算法拟合结果</a:t>
            </a:r>
          </a:p>
        </p:txBody>
      </p:sp>
      <p:sp>
        <p:nvSpPr>
          <p:cNvPr id="5" name="矩形 4">
            <a:extLst>
              <a:ext uri="{FF2B5EF4-FFF2-40B4-BE49-F238E27FC236}">
                <a16:creationId xmlns:a16="http://schemas.microsoft.com/office/drawing/2014/main" id="{6D2AA2B0-C2EF-2D82-2420-61DA909B0B54}"/>
              </a:ext>
            </a:extLst>
          </p:cNvPr>
          <p:cNvSpPr/>
          <p:nvPr/>
        </p:nvSpPr>
        <p:spPr>
          <a:xfrm>
            <a:off x="2145030" y="2419392"/>
            <a:ext cx="45719" cy="647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CB4DF142-A020-0F84-8E45-69CE96FE4223}"/>
              </a:ext>
            </a:extLst>
          </p:cNvPr>
          <p:cNvSpPr txBox="1"/>
          <p:nvPr/>
        </p:nvSpPr>
        <p:spPr>
          <a:xfrm>
            <a:off x="2075157" y="2345399"/>
            <a:ext cx="133350" cy="200055"/>
          </a:xfrm>
          <a:prstGeom prst="rect">
            <a:avLst/>
          </a:prstGeom>
          <a:noFill/>
        </p:spPr>
        <p:txBody>
          <a:bodyPr wrap="square" rtlCol="0">
            <a:spAutoFit/>
          </a:bodyPr>
          <a:lstStyle/>
          <a:p>
            <a:r>
              <a:rPr lang="en-US" altLang="zh-CN" sz="700" dirty="0"/>
              <a:t>μ</a:t>
            </a:r>
            <a:endParaRPr lang="zh-CN" altLang="en-US" sz="700" dirty="0"/>
          </a:p>
        </p:txBody>
      </p:sp>
      <p:sp>
        <p:nvSpPr>
          <p:cNvPr id="7" name="矩形 6">
            <a:extLst>
              <a:ext uri="{FF2B5EF4-FFF2-40B4-BE49-F238E27FC236}">
                <a16:creationId xmlns:a16="http://schemas.microsoft.com/office/drawing/2014/main" id="{975EBECD-388C-4972-84FA-BE4B6DAED992}"/>
              </a:ext>
            </a:extLst>
          </p:cNvPr>
          <p:cNvSpPr/>
          <p:nvPr/>
        </p:nvSpPr>
        <p:spPr>
          <a:xfrm>
            <a:off x="2177638" y="4825572"/>
            <a:ext cx="28800" cy="45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C41BC60-FC87-B80B-B78C-9BF83E7E744C}"/>
              </a:ext>
            </a:extLst>
          </p:cNvPr>
          <p:cNvSpPr txBox="1"/>
          <p:nvPr/>
        </p:nvSpPr>
        <p:spPr>
          <a:xfrm>
            <a:off x="2107504" y="4756173"/>
            <a:ext cx="133350" cy="169277"/>
          </a:xfrm>
          <a:prstGeom prst="rect">
            <a:avLst/>
          </a:prstGeom>
          <a:noFill/>
        </p:spPr>
        <p:txBody>
          <a:bodyPr wrap="square" rtlCol="0">
            <a:spAutoFit/>
          </a:bodyPr>
          <a:lstStyle/>
          <a:p>
            <a:r>
              <a:rPr lang="en-US" altLang="zh-CN" sz="500" dirty="0"/>
              <a:t>μ</a:t>
            </a:r>
            <a:endParaRPr lang="zh-CN" altLang="en-US" sz="500" dirty="0"/>
          </a:p>
        </p:txBody>
      </p:sp>
      <p:graphicFrame>
        <p:nvGraphicFramePr>
          <p:cNvPr id="10" name="对象 9">
            <a:extLst>
              <a:ext uri="{FF2B5EF4-FFF2-40B4-BE49-F238E27FC236}">
                <a16:creationId xmlns:a16="http://schemas.microsoft.com/office/drawing/2014/main" id="{7329015E-CC4F-8772-8F1A-24BC8AAD16B0}"/>
              </a:ext>
            </a:extLst>
          </p:cNvPr>
          <p:cNvGraphicFramePr>
            <a:graphicFrameLocks noChangeAspect="1"/>
          </p:cNvGraphicFramePr>
          <p:nvPr>
            <p:extLst>
              <p:ext uri="{D42A27DB-BD31-4B8C-83A1-F6EECF244321}">
                <p14:modId xmlns:p14="http://schemas.microsoft.com/office/powerpoint/2010/main" val="488475675"/>
              </p:ext>
            </p:extLst>
          </p:nvPr>
        </p:nvGraphicFramePr>
        <p:xfrm>
          <a:off x="5409743" y="1209340"/>
          <a:ext cx="3658687" cy="458325"/>
        </p:xfrm>
        <a:graphic>
          <a:graphicData uri="http://schemas.openxmlformats.org/presentationml/2006/ole">
            <mc:AlternateContent xmlns:mc="http://schemas.openxmlformats.org/markup-compatibility/2006">
              <mc:Choice xmlns:v="urn:schemas-microsoft-com:vml" Requires="v">
                <p:oleObj name="Equation" r:id="rId7" imgW="4457520" imgH="558720" progId="Equation.DSMT4">
                  <p:embed/>
                </p:oleObj>
              </mc:Choice>
              <mc:Fallback>
                <p:oleObj name="Equation" r:id="rId7" imgW="4457520" imgH="558720" progId="Equation.DSMT4">
                  <p:embed/>
                  <p:pic>
                    <p:nvPicPr>
                      <p:cNvPr id="0" name=""/>
                      <p:cNvPicPr/>
                      <p:nvPr/>
                    </p:nvPicPr>
                    <p:blipFill>
                      <a:blip r:embed="rId8"/>
                      <a:stretch>
                        <a:fillRect/>
                      </a:stretch>
                    </p:blipFill>
                    <p:spPr>
                      <a:xfrm>
                        <a:off x="5409743" y="1209340"/>
                        <a:ext cx="3658687" cy="458325"/>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9FCDB03C-C82B-ECC1-42EF-EBD90072D493}"/>
              </a:ext>
            </a:extLst>
          </p:cNvPr>
          <p:cNvSpPr txBox="1"/>
          <p:nvPr/>
        </p:nvSpPr>
        <p:spPr>
          <a:xfrm>
            <a:off x="3589020" y="784796"/>
            <a:ext cx="1737360" cy="307777"/>
          </a:xfrm>
          <a:prstGeom prst="rect">
            <a:avLst/>
          </a:prstGeom>
          <a:noFill/>
        </p:spPr>
        <p:txBody>
          <a:bodyPr wrap="square">
            <a:spAutoFit/>
          </a:bodyPr>
          <a:lstStyle/>
          <a:p>
            <a:r>
              <a:rPr lang="zh-CN" altLang="en-US"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双指数函数表达式：</a:t>
            </a:r>
            <a:endParaRPr lang="zh-CN" altLang="en-US" sz="1400" dirty="0"/>
          </a:p>
        </p:txBody>
      </p:sp>
      <p:sp>
        <p:nvSpPr>
          <p:cNvPr id="13" name="文本框 12">
            <a:extLst>
              <a:ext uri="{FF2B5EF4-FFF2-40B4-BE49-F238E27FC236}">
                <a16:creationId xmlns:a16="http://schemas.microsoft.com/office/drawing/2014/main" id="{DEBAB1EF-3D47-DFA6-0286-4516D2CE65B8}"/>
              </a:ext>
            </a:extLst>
          </p:cNvPr>
          <p:cNvSpPr txBox="1"/>
          <p:nvPr/>
        </p:nvSpPr>
        <p:spPr>
          <a:xfrm>
            <a:off x="3597530" y="1287087"/>
            <a:ext cx="2038923" cy="307777"/>
          </a:xfrm>
          <a:prstGeom prst="rect">
            <a:avLst/>
          </a:prstGeom>
          <a:noFill/>
        </p:spPr>
        <p:txBody>
          <a:bodyPr wrap="square">
            <a:spAutoFit/>
          </a:bodyPr>
          <a:lstStyle/>
          <a:p>
            <a:r>
              <a:rPr lang="zh-CN" altLang="en-US"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卷积模型函数表达式：</a:t>
            </a:r>
            <a:endParaRPr lang="zh-CN" altLang="en-US" sz="1400" dirty="0"/>
          </a:p>
        </p:txBody>
      </p:sp>
      <p:graphicFrame>
        <p:nvGraphicFramePr>
          <p:cNvPr id="19" name="对象 18">
            <a:extLst>
              <a:ext uri="{FF2B5EF4-FFF2-40B4-BE49-F238E27FC236}">
                <a16:creationId xmlns:a16="http://schemas.microsoft.com/office/drawing/2014/main" id="{5143E51E-202E-F7CA-4BE0-97AF0F77DCF9}"/>
              </a:ext>
            </a:extLst>
          </p:cNvPr>
          <p:cNvGraphicFramePr>
            <a:graphicFrameLocks noChangeAspect="1"/>
          </p:cNvGraphicFramePr>
          <p:nvPr>
            <p:extLst>
              <p:ext uri="{D42A27DB-BD31-4B8C-83A1-F6EECF244321}">
                <p14:modId xmlns:p14="http://schemas.microsoft.com/office/powerpoint/2010/main" val="176834541"/>
              </p:ext>
            </p:extLst>
          </p:nvPr>
        </p:nvGraphicFramePr>
        <p:xfrm>
          <a:off x="5641975" y="660400"/>
          <a:ext cx="1993900" cy="533400"/>
        </p:xfrm>
        <a:graphic>
          <a:graphicData uri="http://schemas.openxmlformats.org/presentationml/2006/ole">
            <mc:AlternateContent xmlns:mc="http://schemas.openxmlformats.org/markup-compatibility/2006">
              <mc:Choice xmlns:v="urn:schemas-microsoft-com:vml" Requires="v">
                <p:oleObj name="Equation" r:id="rId9" imgW="1993680" imgH="533160" progId="Equation.DSMT4">
                  <p:embed/>
                </p:oleObj>
              </mc:Choice>
              <mc:Fallback>
                <p:oleObj name="Equation" r:id="rId9" imgW="1993680" imgH="533160" progId="Equation.DSMT4">
                  <p:embed/>
                  <p:pic>
                    <p:nvPicPr>
                      <p:cNvPr id="7" name="对象 6">
                        <a:extLst>
                          <a:ext uri="{FF2B5EF4-FFF2-40B4-BE49-F238E27FC236}">
                            <a16:creationId xmlns:a16="http://schemas.microsoft.com/office/drawing/2014/main" id="{385456F1-DB06-59F0-415D-CE54E76E90BD}"/>
                          </a:ext>
                        </a:extLst>
                      </p:cNvPr>
                      <p:cNvPicPr/>
                      <p:nvPr/>
                    </p:nvPicPr>
                    <p:blipFill>
                      <a:blip r:embed="rId10"/>
                      <a:stretch>
                        <a:fillRect/>
                      </a:stretch>
                    </p:blipFill>
                    <p:spPr>
                      <a:xfrm>
                        <a:off x="5641975" y="660400"/>
                        <a:ext cx="1993900" cy="533400"/>
                      </a:xfrm>
                      <a:prstGeom prst="rect">
                        <a:avLst/>
                      </a:prstGeom>
                    </p:spPr>
                  </p:pic>
                </p:oleObj>
              </mc:Fallback>
            </mc:AlternateContent>
          </a:graphicData>
        </a:graphic>
      </p:graphicFrame>
      <p:sp>
        <p:nvSpPr>
          <p:cNvPr id="21" name="灯片编号占位符 1">
            <a:extLst>
              <a:ext uri="{FF2B5EF4-FFF2-40B4-BE49-F238E27FC236}">
                <a16:creationId xmlns:a16="http://schemas.microsoft.com/office/drawing/2014/main" id="{D0FE0E68-08BE-79FB-F1FA-6027F455621E}"/>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18</a:t>
            </a:fld>
            <a:endParaRPr lang="zh-CN" altLang="en-US" sz="1500" dirty="0">
              <a:solidFill>
                <a:srgbClr val="898989"/>
              </a:solidFill>
            </a:endParaRPr>
          </a:p>
        </p:txBody>
      </p:sp>
    </p:spTree>
    <p:extLst>
      <p:ext uri="{BB962C8B-B14F-4D97-AF65-F5344CB8AC3E}">
        <p14:creationId xmlns:p14="http://schemas.microsoft.com/office/powerpoint/2010/main" val="287170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8">
            <a:extLst>
              <a:ext uri="{FF2B5EF4-FFF2-40B4-BE49-F238E27FC236}">
                <a16:creationId xmlns:a16="http://schemas.microsoft.com/office/drawing/2014/main" id="{35655677-C2C0-3E33-6502-F0893E6AFD58}"/>
              </a:ext>
            </a:extLst>
          </p:cNvPr>
          <p:cNvPicPr>
            <a:picLocks noChangeAspect="1"/>
          </p:cNvPicPr>
          <p:nvPr/>
        </p:nvPicPr>
        <p:blipFill>
          <a:blip r:embed="rId2"/>
          <a:stretch>
            <a:fillRect/>
          </a:stretch>
        </p:blipFill>
        <p:spPr>
          <a:xfrm>
            <a:off x="-2540" y="-1270"/>
            <a:ext cx="9146540" cy="5136515"/>
          </a:xfrm>
          <a:prstGeom prst="rect">
            <a:avLst/>
          </a:prstGeom>
        </p:spPr>
      </p:pic>
      <p:pic>
        <p:nvPicPr>
          <p:cNvPr id="26" name="图片 25">
            <a:extLst>
              <a:ext uri="{FF2B5EF4-FFF2-40B4-BE49-F238E27FC236}">
                <a16:creationId xmlns:a16="http://schemas.microsoft.com/office/drawing/2014/main" id="{E6F902AC-7F91-7045-CE46-2A604E5C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2" y="600127"/>
            <a:ext cx="3243955" cy="2432966"/>
          </a:xfrm>
          <a:prstGeom prst="rect">
            <a:avLst/>
          </a:prstGeom>
        </p:spPr>
      </p:pic>
      <p:sp>
        <p:nvSpPr>
          <p:cNvPr id="4" name="文本框 3">
            <a:extLst>
              <a:ext uri="{FF2B5EF4-FFF2-40B4-BE49-F238E27FC236}">
                <a16:creationId xmlns:a16="http://schemas.microsoft.com/office/drawing/2014/main" id="{71948FA0-2AAF-0E42-3C00-00606B148378}"/>
              </a:ext>
            </a:extLst>
          </p:cNvPr>
          <p:cNvSpPr txBox="1"/>
          <p:nvPr/>
        </p:nvSpPr>
        <p:spPr>
          <a:xfrm>
            <a:off x="207905" y="213454"/>
            <a:ext cx="4682877" cy="39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1219170">
              <a:defRPr sz="2667" b="1">
                <a:solidFill>
                  <a:srgbClr val="0070C0"/>
                </a:solidFill>
                <a:latin typeface="黑体" pitchFamily="49" charset="-122"/>
                <a:ea typeface="黑体" pitchFamily="49"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1997" dirty="0"/>
              <a:t>2.8 </a:t>
            </a:r>
            <a:r>
              <a:rPr lang="zh-CN" altLang="en-US" sz="1997" dirty="0"/>
              <a:t>高计数率条件下卷积模型的应用</a:t>
            </a:r>
          </a:p>
        </p:txBody>
      </p:sp>
      <p:pic>
        <p:nvPicPr>
          <p:cNvPr id="23" name="Picture 3" descr="C:\Users\h\Desktop\logo.png">
            <a:extLst>
              <a:ext uri="{FF2B5EF4-FFF2-40B4-BE49-F238E27FC236}">
                <a16:creationId xmlns:a16="http://schemas.microsoft.com/office/drawing/2014/main" id="{5FEB08C9-9048-4A04-4451-04BB7C39F6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pic>
        <p:nvPicPr>
          <p:cNvPr id="40" name="图片 39">
            <a:extLst>
              <a:ext uri="{FF2B5EF4-FFF2-40B4-BE49-F238E27FC236}">
                <a16:creationId xmlns:a16="http://schemas.microsoft.com/office/drawing/2014/main" id="{B4D8B217-25CD-B51A-868E-FE8A6CC88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98" y="600127"/>
            <a:ext cx="3243955" cy="2432966"/>
          </a:xfrm>
          <a:prstGeom prst="rect">
            <a:avLst/>
          </a:prstGeom>
        </p:spPr>
      </p:pic>
      <p:pic>
        <p:nvPicPr>
          <p:cNvPr id="38" name="图片 37">
            <a:extLst>
              <a:ext uri="{FF2B5EF4-FFF2-40B4-BE49-F238E27FC236}">
                <a16:creationId xmlns:a16="http://schemas.microsoft.com/office/drawing/2014/main" id="{3FFD3AB9-64E0-5297-8ACE-905C159C96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48" y="600127"/>
            <a:ext cx="3243955" cy="2432966"/>
          </a:xfrm>
          <a:prstGeom prst="rect">
            <a:avLst/>
          </a:prstGeom>
        </p:spPr>
      </p:pic>
      <p:pic>
        <p:nvPicPr>
          <p:cNvPr id="36" name="图片 35">
            <a:extLst>
              <a:ext uri="{FF2B5EF4-FFF2-40B4-BE49-F238E27FC236}">
                <a16:creationId xmlns:a16="http://schemas.microsoft.com/office/drawing/2014/main" id="{3AB37150-BF7D-C86E-746B-B78A22456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66" y="600127"/>
            <a:ext cx="3243955" cy="2432966"/>
          </a:xfrm>
          <a:prstGeom prst="rect">
            <a:avLst/>
          </a:prstGeom>
        </p:spPr>
      </p:pic>
      <p:pic>
        <p:nvPicPr>
          <p:cNvPr id="34" name="图片 33">
            <a:extLst>
              <a:ext uri="{FF2B5EF4-FFF2-40B4-BE49-F238E27FC236}">
                <a16:creationId xmlns:a16="http://schemas.microsoft.com/office/drawing/2014/main" id="{EE35E21F-5D16-9E23-6899-27412F3008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98" y="600127"/>
            <a:ext cx="3243955" cy="2432966"/>
          </a:xfrm>
          <a:prstGeom prst="rect">
            <a:avLst/>
          </a:prstGeom>
        </p:spPr>
      </p:pic>
      <p:pic>
        <p:nvPicPr>
          <p:cNvPr id="32" name="图片 31">
            <a:extLst>
              <a:ext uri="{FF2B5EF4-FFF2-40B4-BE49-F238E27FC236}">
                <a16:creationId xmlns:a16="http://schemas.microsoft.com/office/drawing/2014/main" id="{52E211D2-6E81-9EC6-4403-0DE7CD2ECA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65" y="600127"/>
            <a:ext cx="3243955" cy="2432966"/>
          </a:xfrm>
          <a:prstGeom prst="rect">
            <a:avLst/>
          </a:prstGeom>
        </p:spPr>
      </p:pic>
      <p:pic>
        <p:nvPicPr>
          <p:cNvPr id="30" name="图片 29">
            <a:extLst>
              <a:ext uri="{FF2B5EF4-FFF2-40B4-BE49-F238E27FC236}">
                <a16:creationId xmlns:a16="http://schemas.microsoft.com/office/drawing/2014/main" id="{47EC012A-EFAD-C28B-7759-447A057A6E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482" y="600127"/>
            <a:ext cx="3243955" cy="2432966"/>
          </a:xfrm>
          <a:prstGeom prst="rect">
            <a:avLst/>
          </a:prstGeom>
        </p:spPr>
      </p:pic>
      <p:pic>
        <p:nvPicPr>
          <p:cNvPr id="28" name="图片 27">
            <a:extLst>
              <a:ext uri="{FF2B5EF4-FFF2-40B4-BE49-F238E27FC236}">
                <a16:creationId xmlns:a16="http://schemas.microsoft.com/office/drawing/2014/main" id="{85C41CB8-168B-9E57-B67A-559614914B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266" y="620593"/>
            <a:ext cx="3243955" cy="2432966"/>
          </a:xfrm>
          <a:prstGeom prst="rect">
            <a:avLst/>
          </a:prstGeom>
        </p:spPr>
      </p:pic>
      <p:graphicFrame>
        <p:nvGraphicFramePr>
          <p:cNvPr id="50" name="表格 49">
            <a:extLst>
              <a:ext uri="{FF2B5EF4-FFF2-40B4-BE49-F238E27FC236}">
                <a16:creationId xmlns:a16="http://schemas.microsoft.com/office/drawing/2014/main" id="{83425CD1-DC1E-8FE8-4E63-F26DA9DE4F1E}"/>
              </a:ext>
            </a:extLst>
          </p:cNvPr>
          <p:cNvGraphicFramePr>
            <a:graphicFrameLocks noGrp="1"/>
          </p:cNvGraphicFramePr>
          <p:nvPr>
            <p:extLst>
              <p:ext uri="{D42A27DB-BD31-4B8C-83A1-F6EECF244321}">
                <p14:modId xmlns:p14="http://schemas.microsoft.com/office/powerpoint/2010/main" val="3500100758"/>
              </p:ext>
            </p:extLst>
          </p:nvPr>
        </p:nvGraphicFramePr>
        <p:xfrm>
          <a:off x="3062716" y="2345885"/>
          <a:ext cx="5969420" cy="2696051"/>
        </p:xfrm>
        <a:graphic>
          <a:graphicData uri="http://schemas.openxmlformats.org/drawingml/2006/table">
            <a:tbl>
              <a:tblPr>
                <a:tableStyleId>{8EC20E35-A176-4012-BC5E-935CFFF8708E}</a:tableStyleId>
              </a:tblPr>
              <a:tblGrid>
                <a:gridCol w="676580">
                  <a:extLst>
                    <a:ext uri="{9D8B030D-6E8A-4147-A177-3AD203B41FA5}">
                      <a16:colId xmlns:a16="http://schemas.microsoft.com/office/drawing/2014/main" val="2313627445"/>
                    </a:ext>
                  </a:extLst>
                </a:gridCol>
                <a:gridCol w="733254">
                  <a:extLst>
                    <a:ext uri="{9D8B030D-6E8A-4147-A177-3AD203B41FA5}">
                      <a16:colId xmlns:a16="http://schemas.microsoft.com/office/drawing/2014/main" val="1895588157"/>
                    </a:ext>
                  </a:extLst>
                </a:gridCol>
                <a:gridCol w="1112520">
                  <a:extLst>
                    <a:ext uri="{9D8B030D-6E8A-4147-A177-3AD203B41FA5}">
                      <a16:colId xmlns:a16="http://schemas.microsoft.com/office/drawing/2014/main" val="26934726"/>
                    </a:ext>
                  </a:extLst>
                </a:gridCol>
                <a:gridCol w="906780">
                  <a:extLst>
                    <a:ext uri="{9D8B030D-6E8A-4147-A177-3AD203B41FA5}">
                      <a16:colId xmlns:a16="http://schemas.microsoft.com/office/drawing/2014/main" val="3539781228"/>
                    </a:ext>
                  </a:extLst>
                </a:gridCol>
                <a:gridCol w="815340">
                  <a:extLst>
                    <a:ext uri="{9D8B030D-6E8A-4147-A177-3AD203B41FA5}">
                      <a16:colId xmlns:a16="http://schemas.microsoft.com/office/drawing/2014/main" val="1295963389"/>
                    </a:ext>
                  </a:extLst>
                </a:gridCol>
                <a:gridCol w="914400">
                  <a:extLst>
                    <a:ext uri="{9D8B030D-6E8A-4147-A177-3AD203B41FA5}">
                      <a16:colId xmlns:a16="http://schemas.microsoft.com/office/drawing/2014/main" val="1351469094"/>
                    </a:ext>
                  </a:extLst>
                </a:gridCol>
                <a:gridCol w="810546">
                  <a:extLst>
                    <a:ext uri="{9D8B030D-6E8A-4147-A177-3AD203B41FA5}">
                      <a16:colId xmlns:a16="http://schemas.microsoft.com/office/drawing/2014/main" val="3244382807"/>
                    </a:ext>
                  </a:extLst>
                </a:gridCol>
              </a:tblGrid>
              <a:tr h="280101">
                <a:tc>
                  <a:txBody>
                    <a:bodyPr/>
                    <a:lstStyle/>
                    <a:p>
                      <a:pPr algn="ctr" fontAlgn="ctr"/>
                      <a:r>
                        <a:rPr lang="zh-CN" altLang="en-US"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比例</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采样点数</a:t>
                      </a:r>
                      <a:endParaRPr lang="zh-CN" altLang="en-US"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具体坐标范围</a:t>
                      </a:r>
                      <a:endParaRPr lang="zh-CN" altLang="en-US"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400" b="0" i="1" u="none" strike="noStrike" dirty="0">
                          <a:effectLst/>
                          <a:latin typeface="Times New Roman" panose="02020603050405020304" pitchFamily="18" charset="0"/>
                          <a:ea typeface="宋体" panose="02010600030101010101" pitchFamily="2" charset="-122"/>
                          <a:cs typeface="Times New Roman" panose="02020603050405020304" pitchFamily="18" charset="0"/>
                        </a:rPr>
                        <a:t>MSE</a:t>
                      </a:r>
                      <a:r>
                        <a:rPr lang="zh-CN" altLang="en-US" sz="1400" u="none" strike="noStrike" baseline="-25000" dirty="0">
                          <a:effectLst/>
                          <a:latin typeface="Times New Roman" panose="02020603050405020304" pitchFamily="18" charset="0"/>
                          <a:ea typeface="宋体" panose="02010600030101010101" pitchFamily="2" charset="-122"/>
                          <a:cs typeface="Times New Roman" panose="02020603050405020304" pitchFamily="18" charset="0"/>
                        </a:rPr>
                        <a:t>双</a:t>
                      </a:r>
                      <a:endParaRPr lang="en-US" sz="1400" b="0" i="0" u="none" strike="noStrike"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endParaRPr lang="en-US"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US" altLang="zh-CN" sz="1400" b="0" i="1" u="none" strike="noStrike" dirty="0">
                          <a:effectLst/>
                          <a:latin typeface="Times New Roman" panose="02020603050405020304" pitchFamily="18" charset="0"/>
                          <a:ea typeface="宋体" panose="02010600030101010101" pitchFamily="2" charset="-122"/>
                          <a:cs typeface="Times New Roman" panose="02020603050405020304" pitchFamily="18" charset="0"/>
                        </a:rPr>
                        <a:t>MSE</a:t>
                      </a:r>
                      <a:r>
                        <a:rPr lang="zh-CN" altLang="en-US" sz="1400" u="none" strike="noStrike" baseline="-25000" dirty="0">
                          <a:effectLst/>
                          <a:latin typeface="Times New Roman" panose="02020603050405020304" pitchFamily="18" charset="0"/>
                          <a:ea typeface="宋体" panose="02010600030101010101" pitchFamily="2" charset="-122"/>
                          <a:cs typeface="Times New Roman" panose="02020603050405020304" pitchFamily="18" charset="0"/>
                        </a:rPr>
                        <a:t>卷</a:t>
                      </a:r>
                      <a:endParaRPr lang="en-US" altLang="zh-CN" sz="1400" b="0" i="0" u="none" strike="noStrike" baseline="-25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endParaRPr lang="en-US"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7519559"/>
                  </a:ext>
                </a:extLst>
              </a:tr>
              <a:tr h="241595">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10</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200</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[0,0.2</a:t>
                      </a:r>
                      <a:r>
                        <a:rPr lang="en-US" altLang="zh-CN" sz="1400" dirty="0"/>
                        <a:t>μs</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1.862×10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0.825959</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20.270</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-0.03591</a:t>
                      </a:r>
                    </a:p>
                  </a:txBody>
                  <a:tcPr marL="7620" marR="7620" marT="762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4019143"/>
                  </a:ext>
                </a:extLst>
              </a:tr>
              <a:tr h="241595">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20</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400</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[0,0.4</a:t>
                      </a:r>
                      <a:r>
                        <a:rPr lang="en-US" altLang="zh-CN" sz="1400" dirty="0"/>
                        <a:t>μs</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3.342×10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0.957233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0.330</a:t>
                      </a:r>
                    </a:p>
                  </a:txBody>
                  <a:tcPr marL="7620" marR="7620" marT="7620" marB="0" anchor="ctr"/>
                </a:tc>
                <a:tc>
                  <a:txBody>
                    <a:bodyPr/>
                    <a:lstStyle/>
                    <a:p>
                      <a:pPr algn="ctr" fontAlgn="ctr"/>
                      <a:r>
                        <a:rPr lang="en-US" altLang="zh-CN" sz="1400" u="none" strike="noStrike">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-0.25594</a:t>
                      </a:r>
                    </a:p>
                  </a:txBody>
                  <a:tcPr marL="7620" marR="7620" marT="7620" marB="0" anchor="ctr"/>
                </a:tc>
                <a:extLst>
                  <a:ext uri="{0D108BD9-81ED-4DB2-BD59-A6C34878D82A}">
                    <a16:rowId xmlns:a16="http://schemas.microsoft.com/office/drawing/2014/main" val="209521825"/>
                  </a:ext>
                </a:extLst>
              </a:tr>
              <a:tr h="241595">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30</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600</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[0,0.6</a:t>
                      </a:r>
                      <a:r>
                        <a:rPr lang="en-US" altLang="zh-CN" sz="1400" dirty="0"/>
                        <a:t>μs</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1.784×10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0.97497</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0.526</a:t>
                      </a: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0.088268</a:t>
                      </a:r>
                    </a:p>
                  </a:txBody>
                  <a:tcPr marL="7620" marR="7620" marT="7620" marB="0" anchor="ctr"/>
                </a:tc>
                <a:extLst>
                  <a:ext uri="{0D108BD9-81ED-4DB2-BD59-A6C34878D82A}">
                    <a16:rowId xmlns:a16="http://schemas.microsoft.com/office/drawing/2014/main" val="1772230836"/>
                  </a:ext>
                </a:extLst>
              </a:tr>
              <a:tr h="241595">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40</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800</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[0,0.8</a:t>
                      </a:r>
                      <a:r>
                        <a:rPr lang="en-US" altLang="zh-CN" sz="1400" dirty="0"/>
                        <a:t>μs</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1.802×10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0.974571</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0.077</a:t>
                      </a: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0.343001</a:t>
                      </a:r>
                    </a:p>
                  </a:txBody>
                  <a:tcPr marL="7620" marR="7620" marT="7620" marB="0" anchor="ctr"/>
                </a:tc>
                <a:extLst>
                  <a:ext uri="{0D108BD9-81ED-4DB2-BD59-A6C34878D82A}">
                    <a16:rowId xmlns:a16="http://schemas.microsoft.com/office/drawing/2014/main" val="1656185265"/>
                  </a:ext>
                </a:extLst>
              </a:tr>
              <a:tr h="241595">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50</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1000</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[0,1.0</a:t>
                      </a:r>
                      <a:r>
                        <a:rPr lang="en-US" altLang="zh-CN" sz="1400" dirty="0"/>
                        <a:t>μs</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1.797×10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0.97465</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0.047</a:t>
                      </a: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0.483</a:t>
                      </a:r>
                    </a:p>
                  </a:txBody>
                  <a:tcPr marL="7620" marR="7620" marT="7620" marB="0" anchor="ctr"/>
                </a:tc>
                <a:extLst>
                  <a:ext uri="{0D108BD9-81ED-4DB2-BD59-A6C34878D82A}">
                    <a16:rowId xmlns:a16="http://schemas.microsoft.com/office/drawing/2014/main" val="4222523515"/>
                  </a:ext>
                </a:extLst>
              </a:tr>
              <a:tr h="241595">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60</a:t>
                      </a: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1200</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[0,1.2</a:t>
                      </a:r>
                      <a:r>
                        <a:rPr lang="en-US" altLang="zh-CN" sz="1400" dirty="0"/>
                        <a:t>μs</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1.789×10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0.974764</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0.023</a:t>
                      </a: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0.715438</a:t>
                      </a:r>
                    </a:p>
                  </a:txBody>
                  <a:tcPr marL="7620" marR="7620" marT="7620" marB="0" anchor="ctr"/>
                </a:tc>
                <a:extLst>
                  <a:ext uri="{0D108BD9-81ED-4DB2-BD59-A6C34878D82A}">
                    <a16:rowId xmlns:a16="http://schemas.microsoft.com/office/drawing/2014/main" val="451248392"/>
                  </a:ext>
                </a:extLst>
              </a:tr>
              <a:tr h="241595">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70</a:t>
                      </a: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1400</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[0,1.4</a:t>
                      </a:r>
                      <a:r>
                        <a:rPr lang="en-US" altLang="zh-CN" sz="1400" dirty="0"/>
                        <a:t>μs</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1.785×10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0.97481</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5.260</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0.913524</a:t>
                      </a:r>
                    </a:p>
                  </a:txBody>
                  <a:tcPr marL="7620" marR="7620" marT="7620" marB="0" anchor="ctr"/>
                </a:tc>
                <a:extLst>
                  <a:ext uri="{0D108BD9-81ED-4DB2-BD59-A6C34878D82A}">
                    <a16:rowId xmlns:a16="http://schemas.microsoft.com/office/drawing/2014/main" val="2952657432"/>
                  </a:ext>
                </a:extLst>
              </a:tr>
              <a:tr h="241595">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80</a:t>
                      </a: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1600</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[0,1.6</a:t>
                      </a:r>
                      <a:r>
                        <a:rPr lang="en-US" altLang="zh-CN" sz="1400" dirty="0"/>
                        <a:t>μs</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1.618×10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0.976659</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6.155</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0.910416</a:t>
                      </a:r>
                    </a:p>
                  </a:txBody>
                  <a:tcPr marL="7620" marR="7620" marT="7620" marB="0" anchor="ctr"/>
                </a:tc>
                <a:extLst>
                  <a:ext uri="{0D108BD9-81ED-4DB2-BD59-A6C34878D82A}">
                    <a16:rowId xmlns:a16="http://schemas.microsoft.com/office/drawing/2014/main" val="2293146295"/>
                  </a:ext>
                </a:extLst>
              </a:tr>
              <a:tr h="241595">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90</a:t>
                      </a:r>
                    </a:p>
                  </a:txBody>
                  <a:tcPr marL="7620" marR="7620" marT="7620" marB="0" anchor="ctr"/>
                </a:tc>
                <a:tc>
                  <a:txBody>
                    <a:bodyPr/>
                    <a:lstStyle/>
                    <a:p>
                      <a:pPr algn="ctr" fontAlgn="ctr"/>
                      <a:r>
                        <a:rPr lang="en-US" altLang="zh-CN" sz="1400" u="none" strike="noStrike">
                          <a:effectLst/>
                          <a:latin typeface="Times New Roman" panose="02020603050405020304" pitchFamily="18" charset="0"/>
                          <a:ea typeface="宋体" panose="02010600030101010101" pitchFamily="2" charset="-122"/>
                          <a:cs typeface="Times New Roman" panose="02020603050405020304" pitchFamily="18" charset="0"/>
                        </a:rPr>
                        <a:t>1800</a:t>
                      </a:r>
                      <a:endParaRPr lang="en-US" altLang="zh-CN" sz="14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[0,1.8</a:t>
                      </a:r>
                      <a:r>
                        <a:rPr lang="en-US" altLang="zh-CN" sz="1400" dirty="0"/>
                        <a:t>μs</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1.505×10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0.97781</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0.932</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0.985261</a:t>
                      </a:r>
                    </a:p>
                  </a:txBody>
                  <a:tcPr marL="7620" marR="7620" marT="7620" marB="0" anchor="ctr"/>
                </a:tc>
                <a:extLst>
                  <a:ext uri="{0D108BD9-81ED-4DB2-BD59-A6C34878D82A}">
                    <a16:rowId xmlns:a16="http://schemas.microsoft.com/office/drawing/2014/main" val="415385136"/>
                  </a:ext>
                </a:extLst>
              </a:tr>
              <a:tr h="241595">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100</a:t>
                      </a: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2000</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[0,2.0</a:t>
                      </a:r>
                      <a:r>
                        <a:rPr lang="en-US" altLang="zh-CN" sz="1400" dirty="0"/>
                        <a:t>μs</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1.465×10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0.97813</a:t>
                      </a:r>
                      <a:endParaRPr lang="en-US" altLang="zh-CN" sz="1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0.588</a:t>
                      </a:r>
                      <a:r>
                        <a:rPr lang="en-US" altLang="zh-CN" sz="1400" u="none" strike="noStrike"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1400" u="none" strike="noStrike"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ctr"/>
                </a:tc>
                <a:tc>
                  <a:txBody>
                    <a:bodyPr/>
                    <a:lstStyle/>
                    <a:p>
                      <a:pPr algn="ctr" fontAlgn="ctr"/>
                      <a:r>
                        <a:rPr lang="en-US" altLang="zh-CN" sz="1400" u="none" strike="noStrike"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0.990642</a:t>
                      </a:r>
                    </a:p>
                  </a:txBody>
                  <a:tcPr marL="7620" marR="7620" marT="7620" marB="0" anchor="ctr"/>
                </a:tc>
                <a:extLst>
                  <a:ext uri="{0D108BD9-81ED-4DB2-BD59-A6C34878D82A}">
                    <a16:rowId xmlns:a16="http://schemas.microsoft.com/office/drawing/2014/main" val="367904732"/>
                  </a:ext>
                </a:extLst>
              </a:tr>
            </a:tbl>
          </a:graphicData>
        </a:graphic>
      </p:graphicFrame>
      <p:sp>
        <p:nvSpPr>
          <p:cNvPr id="52" name="文本框 51">
            <a:extLst>
              <a:ext uri="{FF2B5EF4-FFF2-40B4-BE49-F238E27FC236}">
                <a16:creationId xmlns:a16="http://schemas.microsoft.com/office/drawing/2014/main" id="{9596DADF-2B75-A4C7-A938-101F6AA46BEB}"/>
              </a:ext>
            </a:extLst>
          </p:cNvPr>
          <p:cNvSpPr txBox="1"/>
          <p:nvPr/>
        </p:nvSpPr>
        <p:spPr>
          <a:xfrm>
            <a:off x="859995" y="3026171"/>
            <a:ext cx="1569660" cy="276999"/>
          </a:xfrm>
          <a:prstGeom prst="rect">
            <a:avLst/>
          </a:prstGeom>
          <a:noFill/>
        </p:spPr>
        <p:txBody>
          <a:bodyPr wrap="none" rtlCol="0">
            <a:spAutoFit/>
          </a:bodyPr>
          <a:lstStyle/>
          <a:p>
            <a:r>
              <a:rPr lang="zh-CN" altLang="en-US" sz="1200" dirty="0"/>
              <a:t>部分采样点拟合结果</a:t>
            </a:r>
          </a:p>
        </p:txBody>
      </p:sp>
      <p:graphicFrame>
        <p:nvGraphicFramePr>
          <p:cNvPr id="53" name="对象 52">
            <a:extLst>
              <a:ext uri="{FF2B5EF4-FFF2-40B4-BE49-F238E27FC236}">
                <a16:creationId xmlns:a16="http://schemas.microsoft.com/office/drawing/2014/main" id="{079FABEC-F2F1-98E7-CF06-601A296CFB18}"/>
              </a:ext>
            </a:extLst>
          </p:cNvPr>
          <p:cNvGraphicFramePr>
            <a:graphicFrameLocks noChangeAspect="1"/>
          </p:cNvGraphicFramePr>
          <p:nvPr>
            <p:extLst>
              <p:ext uri="{D42A27DB-BD31-4B8C-83A1-F6EECF244321}">
                <p14:modId xmlns:p14="http://schemas.microsoft.com/office/powerpoint/2010/main" val="1978738975"/>
              </p:ext>
            </p:extLst>
          </p:nvPr>
        </p:nvGraphicFramePr>
        <p:xfrm>
          <a:off x="6772204" y="2367200"/>
          <a:ext cx="228600" cy="241300"/>
        </p:xfrm>
        <a:graphic>
          <a:graphicData uri="http://schemas.openxmlformats.org/presentationml/2006/ole">
            <mc:AlternateContent xmlns:mc="http://schemas.openxmlformats.org/markup-compatibility/2006">
              <mc:Choice xmlns:v="urn:schemas-microsoft-com:vml" Requires="v">
                <p:oleObj name="Equation" r:id="rId12" imgW="228600" imgH="241200" progId="Equation.DSMT4">
                  <p:embed/>
                </p:oleObj>
              </mc:Choice>
              <mc:Fallback>
                <p:oleObj name="Equation" r:id="rId12" imgW="228600" imgH="241200" progId="Equation.DSMT4">
                  <p:embed/>
                  <p:pic>
                    <p:nvPicPr>
                      <p:cNvPr id="0" name=""/>
                      <p:cNvPicPr/>
                      <p:nvPr/>
                    </p:nvPicPr>
                    <p:blipFill>
                      <a:blip r:embed="rId13"/>
                      <a:stretch>
                        <a:fillRect/>
                      </a:stretch>
                    </p:blipFill>
                    <p:spPr>
                      <a:xfrm>
                        <a:off x="6772204" y="2367200"/>
                        <a:ext cx="228600" cy="241300"/>
                      </a:xfrm>
                      <a:prstGeom prst="rect">
                        <a:avLst/>
                      </a:prstGeom>
                    </p:spPr>
                  </p:pic>
                </p:oleObj>
              </mc:Fallback>
            </mc:AlternateContent>
          </a:graphicData>
        </a:graphic>
      </p:graphicFrame>
      <p:graphicFrame>
        <p:nvGraphicFramePr>
          <p:cNvPr id="55" name="对象 54">
            <a:extLst>
              <a:ext uri="{FF2B5EF4-FFF2-40B4-BE49-F238E27FC236}">
                <a16:creationId xmlns:a16="http://schemas.microsoft.com/office/drawing/2014/main" id="{5F23B810-F656-7106-B12D-E893FAE0870C}"/>
              </a:ext>
            </a:extLst>
          </p:cNvPr>
          <p:cNvGraphicFramePr>
            <a:graphicFrameLocks noChangeAspect="1"/>
          </p:cNvGraphicFramePr>
          <p:nvPr>
            <p:extLst>
              <p:ext uri="{D42A27DB-BD31-4B8C-83A1-F6EECF244321}">
                <p14:modId xmlns:p14="http://schemas.microsoft.com/office/powerpoint/2010/main" val="4110462889"/>
              </p:ext>
            </p:extLst>
          </p:nvPr>
        </p:nvGraphicFramePr>
        <p:xfrm>
          <a:off x="8490609" y="2367200"/>
          <a:ext cx="228600" cy="241300"/>
        </p:xfrm>
        <a:graphic>
          <a:graphicData uri="http://schemas.openxmlformats.org/presentationml/2006/ole">
            <mc:AlternateContent xmlns:mc="http://schemas.openxmlformats.org/markup-compatibility/2006">
              <mc:Choice xmlns:v="urn:schemas-microsoft-com:vml" Requires="v">
                <p:oleObj name="Equation" r:id="rId14" imgW="228600" imgH="241200" progId="Equation.DSMT4">
                  <p:embed/>
                </p:oleObj>
              </mc:Choice>
              <mc:Fallback>
                <p:oleObj name="Equation" r:id="rId14" imgW="228600" imgH="241200" progId="Equation.DSMT4">
                  <p:embed/>
                  <p:pic>
                    <p:nvPicPr>
                      <p:cNvPr id="0" name=""/>
                      <p:cNvPicPr/>
                      <p:nvPr/>
                    </p:nvPicPr>
                    <p:blipFill>
                      <a:blip r:embed="rId15"/>
                      <a:stretch>
                        <a:fillRect/>
                      </a:stretch>
                    </p:blipFill>
                    <p:spPr>
                      <a:xfrm>
                        <a:off x="8490609" y="2367200"/>
                        <a:ext cx="228600" cy="241300"/>
                      </a:xfrm>
                      <a:prstGeom prst="rect">
                        <a:avLst/>
                      </a:prstGeom>
                    </p:spPr>
                  </p:pic>
                </p:oleObj>
              </mc:Fallback>
            </mc:AlternateContent>
          </a:graphicData>
        </a:graphic>
      </p:graphicFrame>
      <p:sp>
        <p:nvSpPr>
          <p:cNvPr id="56" name="文本框 55">
            <a:extLst>
              <a:ext uri="{FF2B5EF4-FFF2-40B4-BE49-F238E27FC236}">
                <a16:creationId xmlns:a16="http://schemas.microsoft.com/office/drawing/2014/main" id="{62B1DCF6-0EB2-68A9-9E36-C1EF07533603}"/>
              </a:ext>
            </a:extLst>
          </p:cNvPr>
          <p:cNvSpPr txBox="1"/>
          <p:nvPr/>
        </p:nvSpPr>
        <p:spPr>
          <a:xfrm>
            <a:off x="5031763" y="2068886"/>
            <a:ext cx="2031325" cy="276999"/>
          </a:xfrm>
          <a:prstGeom prst="rect">
            <a:avLst/>
          </a:prstGeom>
          <a:noFill/>
        </p:spPr>
        <p:txBody>
          <a:bodyPr wrap="none" rtlCol="0">
            <a:spAutoFit/>
          </a:bodyPr>
          <a:lstStyle/>
          <a:p>
            <a:r>
              <a:rPr lang="zh-CN" altLang="en-US" sz="1200" dirty="0"/>
              <a:t>不同模型部分拟合结果评估</a:t>
            </a:r>
          </a:p>
        </p:txBody>
      </p:sp>
      <p:sp>
        <p:nvSpPr>
          <p:cNvPr id="57" name="文本框 56">
            <a:extLst>
              <a:ext uri="{FF2B5EF4-FFF2-40B4-BE49-F238E27FC236}">
                <a16:creationId xmlns:a16="http://schemas.microsoft.com/office/drawing/2014/main" id="{AA310064-B429-F787-10E4-2740970CD51D}"/>
              </a:ext>
            </a:extLst>
          </p:cNvPr>
          <p:cNvSpPr txBox="1"/>
          <p:nvPr/>
        </p:nvSpPr>
        <p:spPr>
          <a:xfrm>
            <a:off x="3460189" y="929814"/>
            <a:ext cx="5475575" cy="1020985"/>
          </a:xfrm>
          <a:prstGeom prst="rect">
            <a:avLst/>
          </a:prstGeom>
          <a:noFill/>
        </p:spPr>
        <p:txBody>
          <a:bodyPr wrap="square" rtlCol="0">
            <a:spAutoFit/>
          </a:bodyPr>
          <a:lstStyle/>
          <a:p>
            <a:pPr indent="396000" algn="just">
              <a:lnSpc>
                <a:spcPct val="150000"/>
              </a:lnSpc>
            </a:pPr>
            <a:r>
              <a:rPr lang="zh-CN" altLang="en-US" sz="1400" dirty="0"/>
              <a:t>选取前</a:t>
            </a:r>
            <a:r>
              <a:rPr lang="en-US" altLang="zh-CN" sz="1400" dirty="0"/>
              <a:t>2000</a:t>
            </a:r>
            <a:r>
              <a:rPr lang="zh-CN" altLang="en-US" sz="1400" dirty="0"/>
              <a:t>个点作为采样集，</a:t>
            </a:r>
            <a:r>
              <a:rPr lang="zh-CN" altLang="en-US" sz="1400" dirty="0">
                <a:ea typeface="宋体" panose="02010600030101010101" pitchFamily="2" charset="-122"/>
              </a:rPr>
              <a:t>每个点间距为</a:t>
            </a:r>
            <a:r>
              <a:rPr lang="en-US" altLang="zh-CN" sz="1400" dirty="0">
                <a:ea typeface="宋体" panose="02010600030101010101" pitchFamily="2" charset="-122"/>
              </a:rPr>
              <a:t>0.001μs</a:t>
            </a:r>
            <a:r>
              <a:rPr lang="zh-CN" altLang="en-US" sz="1400" dirty="0">
                <a:ea typeface="宋体" panose="02010600030101010101" pitchFamily="2" charset="-122"/>
              </a:rPr>
              <a:t>。</a:t>
            </a:r>
            <a:r>
              <a:rPr lang="zh-CN" altLang="en-US" sz="1400" dirty="0"/>
              <a:t>分别使用前</a:t>
            </a:r>
            <a:r>
              <a:rPr lang="en-US" altLang="zh-CN" sz="1400" dirty="0"/>
              <a:t>10%</a:t>
            </a:r>
            <a:r>
              <a:rPr lang="zh-CN" altLang="en-US" sz="1400" dirty="0"/>
              <a:t>、</a:t>
            </a:r>
            <a:r>
              <a:rPr lang="en-US" altLang="zh-CN" sz="1400" dirty="0"/>
              <a:t>20%</a:t>
            </a:r>
            <a:r>
              <a:rPr lang="zh-CN" altLang="en-US" sz="1400" dirty="0"/>
              <a:t>、</a:t>
            </a:r>
            <a:r>
              <a:rPr lang="en-US" altLang="zh-CN" sz="1400" dirty="0"/>
              <a:t>30%</a:t>
            </a:r>
            <a:r>
              <a:rPr lang="zh-CN" altLang="en-US" sz="1400" dirty="0"/>
              <a:t>、</a:t>
            </a:r>
            <a:r>
              <a:rPr lang="en-US" altLang="zh-CN" sz="1400" dirty="0"/>
              <a:t>40%</a:t>
            </a:r>
            <a:r>
              <a:rPr lang="zh-CN" altLang="en-US" sz="1400" dirty="0"/>
              <a:t>、</a:t>
            </a:r>
            <a:r>
              <a:rPr lang="en-US" altLang="zh-CN" sz="1400" dirty="0"/>
              <a:t>50%</a:t>
            </a:r>
            <a:r>
              <a:rPr lang="zh-CN" altLang="en-US" sz="1400" dirty="0"/>
              <a:t>、</a:t>
            </a:r>
            <a:r>
              <a:rPr lang="en-US" altLang="zh-CN" sz="1400" dirty="0"/>
              <a:t>60%</a:t>
            </a:r>
            <a:r>
              <a:rPr lang="zh-CN" altLang="en-US" sz="1400" dirty="0"/>
              <a:t>、</a:t>
            </a:r>
            <a:r>
              <a:rPr lang="en-US" altLang="zh-CN" sz="1400" dirty="0"/>
              <a:t>70%</a:t>
            </a:r>
            <a:r>
              <a:rPr lang="zh-CN" altLang="en-US" sz="1400" dirty="0"/>
              <a:t>、</a:t>
            </a:r>
            <a:r>
              <a:rPr lang="en-US" altLang="zh-CN" sz="1400" dirty="0"/>
              <a:t>80%</a:t>
            </a:r>
            <a:r>
              <a:rPr lang="zh-CN" altLang="en-US" sz="1400" dirty="0"/>
              <a:t>、</a:t>
            </a:r>
            <a:r>
              <a:rPr lang="en-US" altLang="zh-CN" sz="1400" dirty="0"/>
              <a:t>90%</a:t>
            </a:r>
            <a:r>
              <a:rPr lang="zh-CN" altLang="en-US" sz="1400" dirty="0"/>
              <a:t>、</a:t>
            </a:r>
            <a:r>
              <a:rPr lang="en-US" altLang="zh-CN" sz="1400" dirty="0"/>
              <a:t>100%</a:t>
            </a:r>
            <a:r>
              <a:rPr lang="zh-CN" altLang="en-US" sz="1400" dirty="0"/>
              <a:t>个数据点来进行非线性拟合。</a:t>
            </a:r>
          </a:p>
        </p:txBody>
      </p:sp>
      <p:sp>
        <p:nvSpPr>
          <p:cNvPr id="2" name="矩形 1">
            <a:extLst>
              <a:ext uri="{FF2B5EF4-FFF2-40B4-BE49-F238E27FC236}">
                <a16:creationId xmlns:a16="http://schemas.microsoft.com/office/drawing/2014/main" id="{F0AADE26-89D8-7D58-DE27-82B6F35A4F8E}"/>
              </a:ext>
            </a:extLst>
          </p:cNvPr>
          <p:cNvSpPr/>
          <p:nvPr/>
        </p:nvSpPr>
        <p:spPr>
          <a:xfrm>
            <a:off x="7277100" y="4549139"/>
            <a:ext cx="1755036" cy="540000"/>
          </a:xfrm>
          <a:prstGeom prst="rect">
            <a:avLst/>
          </a:prstGeom>
          <a:noFill/>
          <a:ln w="19050">
            <a:solidFill>
              <a:srgbClr val="E606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a:extLst>
              <a:ext uri="{FF2B5EF4-FFF2-40B4-BE49-F238E27FC236}">
                <a16:creationId xmlns:a16="http://schemas.microsoft.com/office/drawing/2014/main" id="{61AADD2C-A083-AE7E-48F2-5EABBC9D4B90}"/>
              </a:ext>
            </a:extLst>
          </p:cNvPr>
          <p:cNvCxnSpPr>
            <a:cxnSpLocks/>
            <a:stCxn id="2" idx="1"/>
          </p:cNvCxnSpPr>
          <p:nvPr/>
        </p:nvCxnSpPr>
        <p:spPr>
          <a:xfrm flipH="1" flipV="1">
            <a:off x="2819400" y="4341670"/>
            <a:ext cx="4457700" cy="477469"/>
          </a:xfrm>
          <a:prstGeom prst="straightConnector1">
            <a:avLst/>
          </a:prstGeom>
          <a:ln w="19050">
            <a:solidFill>
              <a:srgbClr val="E6063D"/>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968C203F-8959-FC4C-2EA5-F59437F019AB}"/>
              </a:ext>
            </a:extLst>
          </p:cNvPr>
          <p:cNvSpPr txBox="1"/>
          <p:nvPr/>
        </p:nvSpPr>
        <p:spPr>
          <a:xfrm>
            <a:off x="230765" y="3287433"/>
            <a:ext cx="2588635" cy="1667316"/>
          </a:xfrm>
          <a:prstGeom prst="rect">
            <a:avLst/>
          </a:prstGeom>
          <a:noFill/>
          <a:ln w="28575">
            <a:solidFill>
              <a:srgbClr val="0070C0"/>
            </a:solidFill>
          </a:ln>
        </p:spPr>
        <p:txBody>
          <a:bodyPr wrap="square">
            <a:spAutoFit/>
          </a:bodyPr>
          <a:lstStyle>
            <a:defPPr>
              <a:defRPr lang="zh-CN"/>
            </a:defPPr>
            <a:lvl1pPr hangingPunct="0">
              <a:defRPr sz="1600">
                <a:latin typeface="Times New Roman" panose="02020603050405020304" pitchFamily="18" charset="0"/>
                <a:cs typeface="Times New Roman" panose="02020603050405020304" pitchFamily="18" charset="0"/>
              </a:defRPr>
            </a:lvl1pPr>
          </a:lstStyle>
          <a:p>
            <a:pPr indent="432000" algn="just">
              <a:lnSpc>
                <a:spcPct val="150000"/>
              </a:lnSpc>
            </a:pPr>
            <a:r>
              <a:rPr lang="zh-CN" altLang="zh-CN" sz="1400" dirty="0"/>
              <a:t>在保证不损失脉冲信息的前提下，脉冲采样时间不小于</a:t>
            </a:r>
            <a:r>
              <a:rPr lang="en-US" altLang="zh-CN" sz="1400" dirty="0"/>
              <a:t>1.8 </a:t>
            </a:r>
            <a:r>
              <a:rPr lang="en-US" altLang="zh-CN" sz="1400" dirty="0" err="1"/>
              <a:t>μs</a:t>
            </a:r>
            <a:r>
              <a:rPr lang="zh-CN" altLang="zh-CN" sz="1400" dirty="0"/>
              <a:t>，可以重建较准确</a:t>
            </a:r>
            <a:r>
              <a:rPr lang="en-US" altLang="zh-CN" sz="1400" dirty="0"/>
              <a:t>(MSE= 0.932</a:t>
            </a:r>
            <a:r>
              <a:rPr lang="zh-CN" altLang="zh-CN" sz="1400" dirty="0"/>
              <a:t>×</a:t>
            </a:r>
            <a:r>
              <a:rPr lang="en-US" altLang="zh-CN" sz="1400" dirty="0"/>
              <a:t>10</a:t>
            </a:r>
            <a:r>
              <a:rPr lang="en-US" altLang="zh-CN" sz="1400" baseline="30000" dirty="0"/>
              <a:t>-3</a:t>
            </a:r>
            <a:r>
              <a:rPr lang="en-US" altLang="zh-CN" sz="1400" dirty="0"/>
              <a:t>)</a:t>
            </a:r>
            <a:r>
              <a:rPr lang="zh-CN" altLang="zh-CN" sz="1400" dirty="0"/>
              <a:t>的大尺寸</a:t>
            </a:r>
            <a:r>
              <a:rPr lang="en-US" altLang="zh-CN" sz="1400" dirty="0" err="1"/>
              <a:t>NaI</a:t>
            </a:r>
            <a:r>
              <a:rPr lang="en-US" altLang="zh-CN" sz="1400" dirty="0"/>
              <a:t>(Tl)</a:t>
            </a:r>
            <a:r>
              <a:rPr lang="zh-CN" altLang="zh-CN" sz="1400" dirty="0"/>
              <a:t>探测器脉冲波形。</a:t>
            </a:r>
            <a:endParaRPr lang="zh-CN" altLang="en-US" sz="1400" dirty="0"/>
          </a:p>
        </p:txBody>
      </p:sp>
      <p:sp>
        <p:nvSpPr>
          <p:cNvPr id="7" name="灯片编号占位符 1">
            <a:extLst>
              <a:ext uri="{FF2B5EF4-FFF2-40B4-BE49-F238E27FC236}">
                <a16:creationId xmlns:a16="http://schemas.microsoft.com/office/drawing/2014/main" id="{BD6B043F-1971-6E93-E6C3-453464E31C40}"/>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19</a:t>
            </a:fld>
            <a:endParaRPr lang="zh-CN" altLang="en-US" sz="1500" dirty="0">
              <a:solidFill>
                <a:srgbClr val="898989"/>
              </a:solidFill>
            </a:endParaRPr>
          </a:p>
        </p:txBody>
      </p:sp>
    </p:spTree>
    <p:extLst>
      <p:ext uri="{BB962C8B-B14F-4D97-AF65-F5344CB8AC3E}">
        <p14:creationId xmlns:p14="http://schemas.microsoft.com/office/powerpoint/2010/main" val="28184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30"/>
                                        </p:tgtEl>
                                        <p:attrNameLst>
                                          <p:attrName>ppt_x</p:attrName>
                                        </p:attrNameLst>
                                      </p:cBhvr>
                                      <p:tavLst>
                                        <p:tav tm="0">
                                          <p:val>
                                            <p:strVal val="ppt_x"/>
                                          </p:val>
                                        </p:tav>
                                        <p:tav tm="100000">
                                          <p:val>
                                            <p:strVal val="0-ppt_w/2"/>
                                          </p:val>
                                        </p:tav>
                                      </p:tavLst>
                                    </p:anim>
                                    <p:anim calcmode="lin" valueType="num">
                                      <p:cBhvr additive="base">
                                        <p:cTn id="13" dur="500"/>
                                        <p:tgtEl>
                                          <p:spTgt spid="30"/>
                                        </p:tgtEl>
                                        <p:attrNameLst>
                                          <p:attrName>ppt_y</p:attrName>
                                        </p:attrNameLst>
                                      </p:cBhvr>
                                      <p:tavLst>
                                        <p:tav tm="0">
                                          <p:val>
                                            <p:strVal val="ppt_y"/>
                                          </p:val>
                                        </p:tav>
                                        <p:tav tm="100000">
                                          <p:val>
                                            <p:strVal val="ppt_y"/>
                                          </p:val>
                                        </p:tav>
                                      </p:tavLst>
                                    </p:anim>
                                    <p:set>
                                      <p:cBhvr>
                                        <p:cTn id="14" dur="1" fill="hold">
                                          <p:stCondLst>
                                            <p:cond delay="499"/>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32"/>
                                        </p:tgtEl>
                                        <p:attrNameLst>
                                          <p:attrName>ppt_x</p:attrName>
                                        </p:attrNameLst>
                                      </p:cBhvr>
                                      <p:tavLst>
                                        <p:tav tm="0">
                                          <p:val>
                                            <p:strVal val="ppt_x"/>
                                          </p:val>
                                        </p:tav>
                                        <p:tav tm="100000">
                                          <p:val>
                                            <p:strVal val="0-ppt_w/2"/>
                                          </p:val>
                                        </p:tav>
                                      </p:tavLst>
                                    </p:anim>
                                    <p:anim calcmode="lin" valueType="num">
                                      <p:cBhvr additive="base">
                                        <p:cTn id="19" dur="500"/>
                                        <p:tgtEl>
                                          <p:spTgt spid="32"/>
                                        </p:tgtEl>
                                        <p:attrNameLst>
                                          <p:attrName>ppt_y</p:attrName>
                                        </p:attrNameLst>
                                      </p:cBhvr>
                                      <p:tavLst>
                                        <p:tav tm="0">
                                          <p:val>
                                            <p:strVal val="ppt_y"/>
                                          </p:val>
                                        </p:tav>
                                        <p:tav tm="100000">
                                          <p:val>
                                            <p:strVal val="ppt_y"/>
                                          </p:val>
                                        </p:tav>
                                      </p:tavLst>
                                    </p:anim>
                                    <p:set>
                                      <p:cBhvr>
                                        <p:cTn id="20" dur="1" fill="hold">
                                          <p:stCondLst>
                                            <p:cond delay="499"/>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
                                        <p:tgtEl>
                                          <p:spTgt spid="34"/>
                                        </p:tgtEl>
                                        <p:attrNameLst>
                                          <p:attrName>ppt_x</p:attrName>
                                        </p:attrNameLst>
                                      </p:cBhvr>
                                      <p:tavLst>
                                        <p:tav tm="0">
                                          <p:val>
                                            <p:strVal val="ppt_x"/>
                                          </p:val>
                                        </p:tav>
                                        <p:tav tm="100000">
                                          <p:val>
                                            <p:strVal val="0-ppt_w/2"/>
                                          </p:val>
                                        </p:tav>
                                      </p:tavLst>
                                    </p:anim>
                                    <p:anim calcmode="lin" valueType="num">
                                      <p:cBhvr additive="base">
                                        <p:cTn id="25" dur="500"/>
                                        <p:tgtEl>
                                          <p:spTgt spid="34"/>
                                        </p:tgtEl>
                                        <p:attrNameLst>
                                          <p:attrName>ppt_y</p:attrName>
                                        </p:attrNameLst>
                                      </p:cBhvr>
                                      <p:tavLst>
                                        <p:tav tm="0">
                                          <p:val>
                                            <p:strVal val="ppt_y"/>
                                          </p:val>
                                        </p:tav>
                                        <p:tav tm="100000">
                                          <p:val>
                                            <p:strVal val="ppt_y"/>
                                          </p:val>
                                        </p:tav>
                                      </p:tavLst>
                                    </p:anim>
                                    <p:set>
                                      <p:cBhvr>
                                        <p:cTn id="26" dur="1" fill="hold">
                                          <p:stCondLst>
                                            <p:cond delay="499"/>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nodeType="clickEffect">
                                  <p:stCondLst>
                                    <p:cond delay="0"/>
                                  </p:stCondLst>
                                  <p:childTnLst>
                                    <p:anim calcmode="lin" valueType="num">
                                      <p:cBhvr additive="base">
                                        <p:cTn id="30" dur="500"/>
                                        <p:tgtEl>
                                          <p:spTgt spid="36"/>
                                        </p:tgtEl>
                                        <p:attrNameLst>
                                          <p:attrName>ppt_x</p:attrName>
                                        </p:attrNameLst>
                                      </p:cBhvr>
                                      <p:tavLst>
                                        <p:tav tm="0">
                                          <p:val>
                                            <p:strVal val="ppt_x"/>
                                          </p:val>
                                        </p:tav>
                                        <p:tav tm="100000">
                                          <p:val>
                                            <p:strVal val="0-ppt_w/2"/>
                                          </p:val>
                                        </p:tav>
                                      </p:tavLst>
                                    </p:anim>
                                    <p:anim calcmode="lin" valueType="num">
                                      <p:cBhvr additive="base">
                                        <p:cTn id="31" dur="500"/>
                                        <p:tgtEl>
                                          <p:spTgt spid="36"/>
                                        </p:tgtEl>
                                        <p:attrNameLst>
                                          <p:attrName>ppt_y</p:attrName>
                                        </p:attrNameLst>
                                      </p:cBhvr>
                                      <p:tavLst>
                                        <p:tav tm="0">
                                          <p:val>
                                            <p:strVal val="ppt_y"/>
                                          </p:val>
                                        </p:tav>
                                        <p:tav tm="100000">
                                          <p:val>
                                            <p:strVal val="ppt_y"/>
                                          </p:val>
                                        </p:tav>
                                      </p:tavLst>
                                    </p:anim>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nodeType="clickEffect">
                                  <p:stCondLst>
                                    <p:cond delay="0"/>
                                  </p:stCondLst>
                                  <p:childTnLst>
                                    <p:anim calcmode="lin" valueType="num">
                                      <p:cBhvr additive="base">
                                        <p:cTn id="36" dur="500"/>
                                        <p:tgtEl>
                                          <p:spTgt spid="38"/>
                                        </p:tgtEl>
                                        <p:attrNameLst>
                                          <p:attrName>ppt_x</p:attrName>
                                        </p:attrNameLst>
                                      </p:cBhvr>
                                      <p:tavLst>
                                        <p:tav tm="0">
                                          <p:val>
                                            <p:strVal val="ppt_x"/>
                                          </p:val>
                                        </p:tav>
                                        <p:tav tm="100000">
                                          <p:val>
                                            <p:strVal val="0-ppt_w/2"/>
                                          </p:val>
                                        </p:tav>
                                      </p:tavLst>
                                    </p:anim>
                                    <p:anim calcmode="lin" valueType="num">
                                      <p:cBhvr additive="base">
                                        <p:cTn id="37" dur="500"/>
                                        <p:tgtEl>
                                          <p:spTgt spid="38"/>
                                        </p:tgtEl>
                                        <p:attrNameLst>
                                          <p:attrName>ppt_y</p:attrName>
                                        </p:attrNameLst>
                                      </p:cBhvr>
                                      <p:tavLst>
                                        <p:tav tm="0">
                                          <p:val>
                                            <p:strVal val="ppt_y"/>
                                          </p:val>
                                        </p:tav>
                                        <p:tav tm="100000">
                                          <p:val>
                                            <p:strVal val="ppt_y"/>
                                          </p:val>
                                        </p:tav>
                                      </p:tavLst>
                                    </p:anim>
                                    <p:set>
                                      <p:cBhvr>
                                        <p:cTn id="38" dur="1" fill="hold">
                                          <p:stCondLst>
                                            <p:cond delay="499"/>
                                          </p:stCondLst>
                                        </p:cTn>
                                        <p:tgtEl>
                                          <p:spTgt spid="3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nodeType="clickEffect">
                                  <p:stCondLst>
                                    <p:cond delay="0"/>
                                  </p:stCondLst>
                                  <p:childTnLst>
                                    <p:anim calcmode="lin" valueType="num">
                                      <p:cBhvr additive="base">
                                        <p:cTn id="42" dur="500"/>
                                        <p:tgtEl>
                                          <p:spTgt spid="40"/>
                                        </p:tgtEl>
                                        <p:attrNameLst>
                                          <p:attrName>ppt_x</p:attrName>
                                        </p:attrNameLst>
                                      </p:cBhvr>
                                      <p:tavLst>
                                        <p:tav tm="0">
                                          <p:val>
                                            <p:strVal val="ppt_x"/>
                                          </p:val>
                                        </p:tav>
                                        <p:tav tm="100000">
                                          <p:val>
                                            <p:strVal val="0-ppt_w/2"/>
                                          </p:val>
                                        </p:tav>
                                      </p:tavLst>
                                    </p:anim>
                                    <p:anim calcmode="lin" valueType="num">
                                      <p:cBhvr additive="base">
                                        <p:cTn id="43" dur="500"/>
                                        <p:tgtEl>
                                          <p:spTgt spid="40"/>
                                        </p:tgtEl>
                                        <p:attrNameLst>
                                          <p:attrName>ppt_y</p:attrName>
                                        </p:attrNameLst>
                                      </p:cBhvr>
                                      <p:tavLst>
                                        <p:tav tm="0">
                                          <p:val>
                                            <p:strVal val="ppt_y"/>
                                          </p:val>
                                        </p:tav>
                                        <p:tav tm="100000">
                                          <p:val>
                                            <p:strVal val="ppt_y"/>
                                          </p:val>
                                        </p:tav>
                                      </p:tavLst>
                                    </p:anim>
                                    <p:set>
                                      <p:cBhvr>
                                        <p:cTn id="44"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324692" y="1213779"/>
            <a:ext cx="1843774" cy="369332"/>
          </a:xfrm>
          <a:prstGeom prst="rect">
            <a:avLst/>
          </a:prstGeom>
          <a:noFill/>
        </p:spPr>
        <p:txBody>
          <a:bodyPr wrap="none" rtlCol="0">
            <a:spAutoFit/>
          </a:bodyPr>
          <a:lstStyle/>
          <a:p>
            <a:pPr algn="l"/>
            <a:r>
              <a:rPr lang="zh-CN" altLang="en-US" sz="1800" dirty="0">
                <a:latin typeface="思源黑体 Regular" panose="020B0500000000000000" charset="-122"/>
                <a:ea typeface="思源黑体 Regular" panose="020B0500000000000000" charset="-122"/>
              </a:rPr>
              <a:t>研究背景和意义</a:t>
            </a:r>
          </a:p>
        </p:txBody>
      </p:sp>
      <p:sp>
        <p:nvSpPr>
          <p:cNvPr id="19" name="文本框 18"/>
          <p:cNvSpPr txBox="1"/>
          <p:nvPr/>
        </p:nvSpPr>
        <p:spPr>
          <a:xfrm>
            <a:off x="6324692" y="2371108"/>
            <a:ext cx="1554480" cy="368300"/>
          </a:xfrm>
          <a:prstGeom prst="rect">
            <a:avLst/>
          </a:prstGeom>
          <a:noFill/>
        </p:spPr>
        <p:txBody>
          <a:bodyPr wrap="none" rtlCol="0">
            <a:spAutoFit/>
          </a:bodyPr>
          <a:lstStyle/>
          <a:p>
            <a:pPr algn="l"/>
            <a:r>
              <a:rPr lang="zh-CN" altLang="en-US" sz="1800" dirty="0">
                <a:latin typeface="思源黑体 Regular" panose="020B0500000000000000" charset="-122"/>
                <a:ea typeface="思源黑体 Regular" panose="020B0500000000000000" charset="-122"/>
              </a:rPr>
              <a:t>主要研究内容</a:t>
            </a:r>
          </a:p>
        </p:txBody>
      </p:sp>
      <p:sp>
        <p:nvSpPr>
          <p:cNvPr id="25" name="文本框 24"/>
          <p:cNvSpPr txBox="1"/>
          <p:nvPr/>
        </p:nvSpPr>
        <p:spPr>
          <a:xfrm>
            <a:off x="781685" y="1604010"/>
            <a:ext cx="2214880" cy="1322070"/>
          </a:xfrm>
          <a:prstGeom prst="rect">
            <a:avLst/>
          </a:prstGeom>
          <a:noFill/>
        </p:spPr>
        <p:txBody>
          <a:bodyPr wrap="none" rtlCol="0">
            <a:spAutoFit/>
          </a:bodyPr>
          <a:lstStyle/>
          <a:p>
            <a:pPr algn="l"/>
            <a:r>
              <a:rPr lang="zh-CN" altLang="en-US" sz="8000">
                <a:solidFill>
                  <a:srgbClr val="004EA1"/>
                </a:solidFill>
                <a:latin typeface="思源黑體 Bold" panose="020B0800000000000000" charset="-120"/>
                <a:ea typeface="思源黑體 Bold" panose="020B0800000000000000" charset="-120"/>
              </a:rPr>
              <a:t>目录</a:t>
            </a:r>
          </a:p>
        </p:txBody>
      </p:sp>
      <p:sp>
        <p:nvSpPr>
          <p:cNvPr id="26" name="文本框 25"/>
          <p:cNvSpPr txBox="1"/>
          <p:nvPr/>
        </p:nvSpPr>
        <p:spPr>
          <a:xfrm>
            <a:off x="994543" y="2931795"/>
            <a:ext cx="1818125" cy="492443"/>
          </a:xfrm>
          <a:prstGeom prst="rect">
            <a:avLst/>
          </a:prstGeom>
          <a:noFill/>
        </p:spPr>
        <p:txBody>
          <a:bodyPr wrap="none" rtlCol="0">
            <a:spAutoFit/>
          </a:bodyPr>
          <a:lstStyle/>
          <a:p>
            <a:pPr algn="ctr"/>
            <a:r>
              <a:rPr lang="zh-CN" altLang="en-US" sz="2600" dirty="0">
                <a:solidFill>
                  <a:srgbClr val="004EA1"/>
                </a:solidFill>
                <a:latin typeface="思源黑體 Bold" panose="020B0800000000000000" charset="-120"/>
                <a:ea typeface="思源黑體 Bold" panose="020B0800000000000000" charset="-120"/>
              </a:rPr>
              <a:t>CONTENTS</a:t>
            </a:r>
          </a:p>
        </p:txBody>
      </p:sp>
      <p:sp>
        <p:nvSpPr>
          <p:cNvPr id="27" name="椭圆 26"/>
          <p:cNvSpPr/>
          <p:nvPr/>
        </p:nvSpPr>
        <p:spPr>
          <a:xfrm>
            <a:off x="5742941" y="1183369"/>
            <a:ext cx="404495" cy="438785"/>
          </a:xfrm>
          <a:prstGeom prst="ellipse">
            <a:avLst/>
          </a:prstGeom>
          <a:solidFill>
            <a:srgbClr val="004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solidFill>
              <a:ea typeface="思源黑体 Regular" panose="020B0500000000000000" charset="-122"/>
              <a:cs typeface="Times New Roman" panose="02020603050405020304" charset="0"/>
            </a:endParaRPr>
          </a:p>
        </p:txBody>
      </p:sp>
      <p:sp>
        <p:nvSpPr>
          <p:cNvPr id="29" name="椭圆 28"/>
          <p:cNvSpPr/>
          <p:nvPr/>
        </p:nvSpPr>
        <p:spPr>
          <a:xfrm>
            <a:off x="5742942" y="2315070"/>
            <a:ext cx="404495" cy="438785"/>
          </a:xfrm>
          <a:prstGeom prst="ellipse">
            <a:avLst/>
          </a:prstGeom>
          <a:solidFill>
            <a:srgbClr val="004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5718203" y="1229592"/>
            <a:ext cx="453970" cy="369332"/>
          </a:xfrm>
          <a:prstGeom prst="rect">
            <a:avLst/>
          </a:prstGeom>
          <a:noFill/>
        </p:spPr>
        <p:txBody>
          <a:bodyPr wrap="none" rtlCol="0">
            <a:spAutoFit/>
          </a:bodyPr>
          <a:lstStyle/>
          <a:p>
            <a:pPr algn="l"/>
            <a:r>
              <a:rPr lang="en-US" altLang="zh-CN" sz="1800" dirty="0">
                <a:solidFill>
                  <a:schemeClr val="bg1"/>
                </a:solidFill>
                <a:latin typeface="思源黑体 Regular" panose="020B0500000000000000" charset="-122"/>
                <a:ea typeface="思源黑体 Regular" panose="020B0500000000000000" charset="-122"/>
              </a:rPr>
              <a:t>01</a:t>
            </a:r>
          </a:p>
        </p:txBody>
      </p:sp>
      <p:sp>
        <p:nvSpPr>
          <p:cNvPr id="12" name="文本框 11">
            <a:extLst>
              <a:ext uri="{FF2B5EF4-FFF2-40B4-BE49-F238E27FC236}">
                <a16:creationId xmlns:a16="http://schemas.microsoft.com/office/drawing/2014/main" id="{DB1A85FD-53B3-18DD-5E52-59C3CCB2B8C3}"/>
              </a:ext>
            </a:extLst>
          </p:cNvPr>
          <p:cNvSpPr txBox="1"/>
          <p:nvPr/>
        </p:nvSpPr>
        <p:spPr>
          <a:xfrm>
            <a:off x="6324692" y="3481497"/>
            <a:ext cx="3874385" cy="369332"/>
          </a:xfrm>
          <a:prstGeom prst="rect">
            <a:avLst/>
          </a:prstGeom>
          <a:noFill/>
        </p:spPr>
        <p:txBody>
          <a:bodyPr wrap="square" rtlCol="0">
            <a:spAutoFit/>
          </a:bodyPr>
          <a:lstStyle/>
          <a:p>
            <a:r>
              <a:rPr lang="zh-CN" altLang="en-US" sz="1800" dirty="0">
                <a:latin typeface="思源黑体 Regular" panose="020B0500000000000000" charset="-122"/>
                <a:ea typeface="思源黑体 Regular" panose="020B0500000000000000" charset="-122"/>
              </a:rPr>
              <a:t>总结与展望</a:t>
            </a:r>
          </a:p>
        </p:txBody>
      </p:sp>
      <p:sp>
        <p:nvSpPr>
          <p:cNvPr id="15" name="椭圆 14">
            <a:extLst>
              <a:ext uri="{FF2B5EF4-FFF2-40B4-BE49-F238E27FC236}">
                <a16:creationId xmlns:a16="http://schemas.microsoft.com/office/drawing/2014/main" id="{AAB09014-6597-4DEC-9A1F-CA76F974BD9D}"/>
              </a:ext>
            </a:extLst>
          </p:cNvPr>
          <p:cNvSpPr/>
          <p:nvPr/>
        </p:nvSpPr>
        <p:spPr>
          <a:xfrm>
            <a:off x="5742942" y="3446771"/>
            <a:ext cx="404495" cy="438785"/>
          </a:xfrm>
          <a:prstGeom prst="ellipse">
            <a:avLst/>
          </a:prstGeom>
          <a:solidFill>
            <a:srgbClr val="004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文本框 19">
            <a:extLst>
              <a:ext uri="{FF2B5EF4-FFF2-40B4-BE49-F238E27FC236}">
                <a16:creationId xmlns:a16="http://schemas.microsoft.com/office/drawing/2014/main" id="{B98DA4DD-9DFE-F339-BBBB-B3002D44AA79}"/>
              </a:ext>
            </a:extLst>
          </p:cNvPr>
          <p:cNvSpPr txBox="1"/>
          <p:nvPr/>
        </p:nvSpPr>
        <p:spPr>
          <a:xfrm>
            <a:off x="5718203" y="2364852"/>
            <a:ext cx="453970" cy="369332"/>
          </a:xfrm>
          <a:prstGeom prst="rect">
            <a:avLst/>
          </a:prstGeom>
          <a:noFill/>
        </p:spPr>
        <p:txBody>
          <a:bodyPr wrap="none" rtlCol="0">
            <a:spAutoFit/>
          </a:bodyPr>
          <a:lstStyle/>
          <a:p>
            <a:pPr algn="l"/>
            <a:r>
              <a:rPr lang="en-US" altLang="zh-CN" sz="1800" dirty="0">
                <a:solidFill>
                  <a:schemeClr val="bg1"/>
                </a:solidFill>
                <a:latin typeface="思源黑体 Regular" panose="020B0500000000000000" charset="-122"/>
                <a:ea typeface="思源黑体 Regular" panose="020B0500000000000000" charset="-122"/>
              </a:rPr>
              <a:t>02</a:t>
            </a:r>
          </a:p>
        </p:txBody>
      </p:sp>
      <p:sp>
        <p:nvSpPr>
          <p:cNvPr id="35" name="文本框 34"/>
          <p:cNvSpPr txBox="1"/>
          <p:nvPr/>
        </p:nvSpPr>
        <p:spPr>
          <a:xfrm>
            <a:off x="5718203" y="3491773"/>
            <a:ext cx="453970" cy="369332"/>
          </a:xfrm>
          <a:prstGeom prst="rect">
            <a:avLst/>
          </a:prstGeom>
          <a:noFill/>
        </p:spPr>
        <p:txBody>
          <a:bodyPr wrap="none" rtlCol="0">
            <a:spAutoFit/>
          </a:bodyPr>
          <a:lstStyle/>
          <a:p>
            <a:pPr algn="l"/>
            <a:r>
              <a:rPr lang="en-US" altLang="zh-CN" sz="1800" dirty="0">
                <a:solidFill>
                  <a:schemeClr val="bg1"/>
                </a:solidFill>
                <a:latin typeface="思源黑体 Regular" panose="020B0500000000000000" charset="-122"/>
                <a:ea typeface="思源黑体 Regular" panose="020B0500000000000000" charset="-122"/>
              </a:rPr>
              <a:t>03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
          <p:cNvPicPr>
            <a:picLocks noChangeAspect="1"/>
          </p:cNvPicPr>
          <p:nvPr/>
        </p:nvPicPr>
        <p:blipFill>
          <a:blip r:embed="rId3"/>
          <a:stretch>
            <a:fillRect/>
          </a:stretch>
        </p:blipFill>
        <p:spPr>
          <a:xfrm>
            <a:off x="0" y="751205"/>
            <a:ext cx="9144000" cy="2370455"/>
          </a:xfrm>
          <a:prstGeom prst="rect">
            <a:avLst/>
          </a:prstGeom>
        </p:spPr>
      </p:pic>
      <p:sp>
        <p:nvSpPr>
          <p:cNvPr id="6" name="文本框 5"/>
          <p:cNvSpPr txBox="1"/>
          <p:nvPr/>
        </p:nvSpPr>
        <p:spPr>
          <a:xfrm>
            <a:off x="6114462" y="1440619"/>
            <a:ext cx="3428970" cy="646331"/>
          </a:xfrm>
          <a:prstGeom prst="rect">
            <a:avLst/>
          </a:prstGeom>
          <a:noFill/>
        </p:spPr>
        <p:txBody>
          <a:bodyPr wrap="square" rtlCol="0">
            <a:spAutoFit/>
          </a:bodyPr>
          <a:lstStyle/>
          <a:p>
            <a:pPr algn="l"/>
            <a:r>
              <a:rPr lang="zh-CN" altLang="en-US" sz="3600" dirty="0">
                <a:solidFill>
                  <a:schemeClr val="bg1"/>
                </a:solidFill>
                <a:latin typeface="思源黑體 Bold" panose="020B0800000000000000" charset="-120"/>
                <a:ea typeface="思源黑體 Bold" panose="020B0800000000000000" charset="-120"/>
              </a:rPr>
              <a:t>总结与展望</a:t>
            </a:r>
          </a:p>
        </p:txBody>
      </p:sp>
      <p:sp>
        <p:nvSpPr>
          <p:cNvPr id="7" name="文本框 6"/>
          <p:cNvSpPr txBox="1"/>
          <p:nvPr/>
        </p:nvSpPr>
        <p:spPr>
          <a:xfrm>
            <a:off x="3778885" y="1327785"/>
            <a:ext cx="1374094" cy="1308050"/>
          </a:xfrm>
          <a:prstGeom prst="rect">
            <a:avLst/>
          </a:prstGeom>
          <a:noFill/>
        </p:spPr>
        <p:txBody>
          <a:bodyPr wrap="none" rtlCol="0">
            <a:spAutoFit/>
          </a:bodyPr>
          <a:lstStyle/>
          <a:p>
            <a:pPr algn="l"/>
            <a:r>
              <a:rPr lang="en-US" altLang="zh-CN" sz="7900" dirty="0">
                <a:solidFill>
                  <a:schemeClr val="bg1"/>
                </a:solidFill>
                <a:latin typeface="思源黑体 CN Bold" panose="020B0800000000000000" charset="-122"/>
                <a:ea typeface="思源黑体 CN Bold" panose="020B0800000000000000" charset="-122"/>
              </a:rPr>
              <a:t>03</a:t>
            </a:r>
          </a:p>
        </p:txBody>
      </p:sp>
    </p:spTree>
    <p:extLst>
      <p:ext uri="{BB962C8B-B14F-4D97-AF65-F5344CB8AC3E}">
        <p14:creationId xmlns:p14="http://schemas.microsoft.com/office/powerpoint/2010/main" val="171419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8">
            <a:extLst>
              <a:ext uri="{FF2B5EF4-FFF2-40B4-BE49-F238E27FC236}">
                <a16:creationId xmlns:a16="http://schemas.microsoft.com/office/drawing/2014/main" id="{335A7364-207C-49C4-342D-2E0D3776E329}"/>
              </a:ext>
            </a:extLst>
          </p:cNvPr>
          <p:cNvPicPr>
            <a:picLocks noChangeAspect="1"/>
          </p:cNvPicPr>
          <p:nvPr/>
        </p:nvPicPr>
        <p:blipFill>
          <a:blip r:embed="rId2"/>
          <a:stretch>
            <a:fillRect/>
          </a:stretch>
        </p:blipFill>
        <p:spPr>
          <a:xfrm>
            <a:off x="-2540" y="-1270"/>
            <a:ext cx="9146540" cy="5136515"/>
          </a:xfrm>
          <a:prstGeom prst="rect">
            <a:avLst/>
          </a:prstGeom>
        </p:spPr>
      </p:pic>
      <p:sp>
        <p:nvSpPr>
          <p:cNvPr id="4" name="文本框 3">
            <a:extLst>
              <a:ext uri="{FF2B5EF4-FFF2-40B4-BE49-F238E27FC236}">
                <a16:creationId xmlns:a16="http://schemas.microsoft.com/office/drawing/2014/main" id="{71948FA0-2AAF-0E42-3C00-00606B148378}"/>
              </a:ext>
            </a:extLst>
          </p:cNvPr>
          <p:cNvSpPr txBox="1"/>
          <p:nvPr/>
        </p:nvSpPr>
        <p:spPr>
          <a:xfrm>
            <a:off x="207906" y="213454"/>
            <a:ext cx="3699766" cy="39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1219170">
              <a:defRPr sz="2667" b="1">
                <a:solidFill>
                  <a:srgbClr val="0070C0"/>
                </a:solidFill>
                <a:latin typeface="黑体" pitchFamily="49" charset="-122"/>
                <a:ea typeface="黑体" pitchFamily="49"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1997" dirty="0"/>
              <a:t>3.1 </a:t>
            </a:r>
            <a:r>
              <a:rPr lang="zh-CN" altLang="en-US" sz="1997" dirty="0"/>
              <a:t>结论</a:t>
            </a:r>
          </a:p>
        </p:txBody>
      </p:sp>
      <p:sp>
        <p:nvSpPr>
          <p:cNvPr id="5" name="文本框 4">
            <a:extLst>
              <a:ext uri="{FF2B5EF4-FFF2-40B4-BE49-F238E27FC236}">
                <a16:creationId xmlns:a16="http://schemas.microsoft.com/office/drawing/2014/main" id="{F607C4CE-89F2-B2E6-C7C0-98EF7A42C749}"/>
              </a:ext>
            </a:extLst>
          </p:cNvPr>
          <p:cNvSpPr txBox="1"/>
          <p:nvPr/>
        </p:nvSpPr>
        <p:spPr>
          <a:xfrm>
            <a:off x="1554480" y="820348"/>
            <a:ext cx="6202680" cy="22615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1600" dirty="0">
                <a:solidFill>
                  <a:srgbClr val="FF0000"/>
                </a:solidFill>
              </a:rPr>
              <a:t>卷积模型</a:t>
            </a:r>
            <a:r>
              <a:rPr lang="zh-CN" altLang="en-US" sz="1600" dirty="0"/>
              <a:t>的拟合效果明显</a:t>
            </a:r>
            <a:r>
              <a:rPr lang="zh-CN" altLang="en-US" sz="1600" dirty="0">
                <a:solidFill>
                  <a:srgbClr val="FF0000"/>
                </a:solidFill>
              </a:rPr>
              <a:t>好于双指数函数模型</a:t>
            </a:r>
            <a:r>
              <a:rPr lang="zh-CN" altLang="en-US" sz="1600" dirty="0"/>
              <a:t>；</a:t>
            </a:r>
            <a:endParaRPr lang="en-US" altLang="zh-CN" sz="1600" dirty="0"/>
          </a:p>
          <a:p>
            <a:pPr marL="342900" indent="-342900">
              <a:lnSpc>
                <a:spcPct val="150000"/>
              </a:lnSpc>
              <a:buFont typeface="Arial" panose="020B0604020202020204" pitchFamily="34" charset="0"/>
              <a:buChar char="•"/>
            </a:pPr>
            <a:r>
              <a:rPr lang="en-US" altLang="zh-CN" sz="1600" dirty="0"/>
              <a:t>PSO</a:t>
            </a:r>
            <a:r>
              <a:rPr lang="zh-CN" altLang="en-US" sz="1600" dirty="0"/>
              <a:t>算法进行非线性拟合寻找最优参数解，结果显示</a:t>
            </a:r>
            <a:r>
              <a:rPr lang="en-US" altLang="zh-CN" sz="1600" dirty="0"/>
              <a:t>R</a:t>
            </a:r>
            <a:r>
              <a:rPr lang="en-US" altLang="zh-CN" sz="1600" baseline="30000" dirty="0"/>
              <a:t>2</a:t>
            </a:r>
            <a:r>
              <a:rPr lang="en-US" altLang="zh-CN" sz="1600" dirty="0"/>
              <a:t>=0.9981</a:t>
            </a:r>
            <a:r>
              <a:rPr lang="zh-CN" altLang="en-US" sz="1600" dirty="0"/>
              <a:t>，</a:t>
            </a:r>
            <a:r>
              <a:rPr lang="en-US" altLang="zh-CN" sz="1600" dirty="0"/>
              <a:t>MSE = 8.752×10</a:t>
            </a:r>
            <a:r>
              <a:rPr lang="en-US" altLang="zh-CN" sz="1600" baseline="30000" dirty="0"/>
              <a:t>-5</a:t>
            </a:r>
            <a:r>
              <a:rPr lang="zh-CN" altLang="en-US" sz="1600" dirty="0"/>
              <a:t>，该</a:t>
            </a:r>
            <a:r>
              <a:rPr lang="zh-CN" altLang="en-US" sz="1600" dirty="0">
                <a:solidFill>
                  <a:srgbClr val="FF0000"/>
                </a:solidFill>
              </a:rPr>
              <a:t>卷积模型拟合精度较高</a:t>
            </a:r>
            <a:r>
              <a:rPr lang="zh-CN" altLang="en-US" sz="1600" dirty="0"/>
              <a:t>；</a:t>
            </a:r>
            <a:endParaRPr lang="en-US" altLang="zh-CN" sz="1600" dirty="0"/>
          </a:p>
          <a:p>
            <a:pPr marL="342900" indent="-342900">
              <a:lnSpc>
                <a:spcPct val="150000"/>
              </a:lnSpc>
              <a:buFont typeface="Arial" panose="020B0604020202020204" pitchFamily="34" charset="0"/>
              <a:buChar char="•"/>
            </a:pPr>
            <a:r>
              <a:rPr lang="zh-CN" altLang="en-US" sz="1600" dirty="0">
                <a:ea typeface="宋体" panose="02010600030101010101" pitchFamily="2" charset="-122"/>
              </a:rPr>
              <a:t>在保证不损失脉冲信息的前提下，</a:t>
            </a:r>
            <a:r>
              <a:rPr lang="zh-CN" altLang="en-US" sz="1600" dirty="0">
                <a:solidFill>
                  <a:srgbClr val="FF0000"/>
                </a:solidFill>
                <a:ea typeface="宋体" panose="02010600030101010101" pitchFamily="2" charset="-122"/>
              </a:rPr>
              <a:t>脉冲采样时间不小于</a:t>
            </a:r>
            <a:r>
              <a:rPr lang="en-US" altLang="zh-CN" sz="1600" dirty="0">
                <a:solidFill>
                  <a:srgbClr val="FF0000"/>
                </a:solidFill>
                <a:ea typeface="宋体" panose="02010600030101010101" pitchFamily="2" charset="-122"/>
              </a:rPr>
              <a:t>1.8 </a:t>
            </a:r>
            <a:r>
              <a:rPr lang="en-US" altLang="zh-CN" sz="1600" dirty="0" err="1">
                <a:solidFill>
                  <a:srgbClr val="FF0000"/>
                </a:solidFill>
                <a:ea typeface="宋体" panose="02010600030101010101" pitchFamily="2" charset="-122"/>
              </a:rPr>
              <a:t>μs</a:t>
            </a:r>
            <a:r>
              <a:rPr lang="zh-CN" altLang="en-US" sz="1600" dirty="0">
                <a:solidFill>
                  <a:srgbClr val="FF0000"/>
                </a:solidFill>
                <a:ea typeface="宋体" panose="02010600030101010101" pitchFamily="2" charset="-122"/>
              </a:rPr>
              <a:t>，</a:t>
            </a:r>
            <a:r>
              <a:rPr lang="zh-CN" altLang="en-US" sz="1600" dirty="0">
                <a:ea typeface="宋体" panose="02010600030101010101" pitchFamily="2" charset="-122"/>
              </a:rPr>
              <a:t>可以重建较准确</a:t>
            </a:r>
            <a:r>
              <a:rPr lang="en-US" altLang="zh-CN" sz="1600" dirty="0">
                <a:ea typeface="宋体" panose="02010600030101010101" pitchFamily="2" charset="-122"/>
              </a:rPr>
              <a:t>(MSE=0.932×10</a:t>
            </a:r>
            <a:r>
              <a:rPr lang="en-US" altLang="zh-CN" sz="1600" baseline="30000" dirty="0">
                <a:ea typeface="宋体" panose="02010600030101010101" pitchFamily="2" charset="-122"/>
              </a:rPr>
              <a:t>-3</a:t>
            </a:r>
            <a:r>
              <a:rPr lang="en-US" altLang="zh-CN" sz="1600" dirty="0">
                <a:ea typeface="宋体" panose="02010600030101010101" pitchFamily="2" charset="-122"/>
              </a:rPr>
              <a:t>)</a:t>
            </a:r>
            <a:r>
              <a:rPr lang="zh-CN" altLang="en-US" sz="1600" dirty="0">
                <a:ea typeface="宋体" panose="02010600030101010101" pitchFamily="2" charset="-122"/>
              </a:rPr>
              <a:t>的大尺寸</a:t>
            </a:r>
            <a:r>
              <a:rPr lang="en-US" altLang="zh-CN" sz="1600" dirty="0" err="1">
                <a:ea typeface="宋体" panose="02010600030101010101" pitchFamily="2" charset="-122"/>
              </a:rPr>
              <a:t>NaI</a:t>
            </a:r>
            <a:r>
              <a:rPr lang="en-US" altLang="zh-CN" sz="1600" dirty="0">
                <a:ea typeface="宋体" panose="02010600030101010101" pitchFamily="2" charset="-122"/>
              </a:rPr>
              <a:t>(Tl)</a:t>
            </a:r>
            <a:r>
              <a:rPr lang="zh-CN" altLang="en-US" sz="1600" dirty="0">
                <a:ea typeface="宋体" panose="02010600030101010101" pitchFamily="2" charset="-122"/>
              </a:rPr>
              <a:t>探测器脉冲波形。</a:t>
            </a:r>
            <a:endParaRPr lang="zh-CN" altLang="en-US" sz="1600" dirty="0"/>
          </a:p>
        </p:txBody>
      </p:sp>
      <p:pic>
        <p:nvPicPr>
          <p:cNvPr id="6" name="Picture 3" descr="C:\Users\h\Desktop\logo.png">
            <a:extLst>
              <a:ext uri="{FF2B5EF4-FFF2-40B4-BE49-F238E27FC236}">
                <a16:creationId xmlns:a16="http://schemas.microsoft.com/office/drawing/2014/main" id="{CC2997E5-352E-A901-9D12-54CCF304EB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041188C4-20BC-D367-1422-99A3235868C9}"/>
              </a:ext>
            </a:extLst>
          </p:cNvPr>
          <p:cNvSpPr txBox="1"/>
          <p:nvPr/>
        </p:nvSpPr>
        <p:spPr>
          <a:xfrm>
            <a:off x="890952" y="3714184"/>
            <a:ext cx="7529735" cy="788806"/>
          </a:xfrm>
          <a:prstGeom prst="rect">
            <a:avLst/>
          </a:prstGeom>
          <a:noFill/>
        </p:spPr>
        <p:txBody>
          <a:bodyPr wrap="square">
            <a:spAutoFit/>
          </a:bodyPr>
          <a:lstStyle/>
          <a:p>
            <a:pPr indent="432000" algn="just">
              <a:lnSpc>
                <a:spcPct val="150000"/>
              </a:lnSpc>
            </a:pPr>
            <a:r>
              <a:rPr lang="zh-CN" altLang="en-US" sz="1600" b="0" i="0" dirty="0">
                <a:solidFill>
                  <a:srgbClr val="222222"/>
                </a:solidFill>
                <a:effectLst/>
                <a:latin typeface="system-ui"/>
              </a:rPr>
              <a:t>在此高精度拟合模型的基础上，经快速</a:t>
            </a:r>
            <a:r>
              <a:rPr lang="en-US" altLang="zh-CN" sz="1600" b="0" i="0" dirty="0">
                <a:solidFill>
                  <a:srgbClr val="222222"/>
                </a:solidFill>
                <a:effectLst/>
                <a:latin typeface="system-ui"/>
              </a:rPr>
              <a:t>ADC</a:t>
            </a:r>
            <a:r>
              <a:rPr lang="zh-CN" altLang="en-US" sz="1600" b="0" i="0" dirty="0">
                <a:solidFill>
                  <a:srgbClr val="222222"/>
                </a:solidFill>
                <a:effectLst/>
                <a:latin typeface="system-ui"/>
              </a:rPr>
              <a:t>对核脉冲波形进行部分采样，即可准确获取脉冲峰值，从而实现高计数条件下大尺寸</a:t>
            </a:r>
            <a:r>
              <a:rPr lang="en-US" altLang="zh-CN" sz="1600" b="0" i="0" dirty="0" err="1">
                <a:solidFill>
                  <a:srgbClr val="222222"/>
                </a:solidFill>
                <a:effectLst/>
                <a:latin typeface="system-ui"/>
              </a:rPr>
              <a:t>NaI</a:t>
            </a:r>
            <a:r>
              <a:rPr lang="en-US" altLang="zh-CN" sz="1600" b="0" i="0" dirty="0">
                <a:solidFill>
                  <a:srgbClr val="222222"/>
                </a:solidFill>
                <a:effectLst/>
                <a:latin typeface="system-ui"/>
              </a:rPr>
              <a:t>(Tl)</a:t>
            </a:r>
            <a:r>
              <a:rPr lang="zh-CN" altLang="en-US" sz="1600" b="0" i="0" dirty="0">
                <a:solidFill>
                  <a:srgbClr val="222222"/>
                </a:solidFill>
                <a:effectLst/>
                <a:latin typeface="system-ui"/>
              </a:rPr>
              <a:t>探测系统高分辨能谱测量。</a:t>
            </a:r>
            <a:endParaRPr lang="zh-CN" altLang="en-US" sz="1600" dirty="0"/>
          </a:p>
        </p:txBody>
      </p:sp>
      <p:sp>
        <p:nvSpPr>
          <p:cNvPr id="8" name="文本框 7">
            <a:extLst>
              <a:ext uri="{FF2B5EF4-FFF2-40B4-BE49-F238E27FC236}">
                <a16:creationId xmlns:a16="http://schemas.microsoft.com/office/drawing/2014/main" id="{2F92A7EA-E617-C292-82F2-337BD68771A1}"/>
              </a:ext>
            </a:extLst>
          </p:cNvPr>
          <p:cNvSpPr txBox="1"/>
          <p:nvPr/>
        </p:nvSpPr>
        <p:spPr>
          <a:xfrm>
            <a:off x="207906" y="3167745"/>
            <a:ext cx="3699766" cy="39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1219170">
              <a:defRPr sz="2667" b="1">
                <a:solidFill>
                  <a:srgbClr val="0070C0"/>
                </a:solidFill>
                <a:latin typeface="黑体" pitchFamily="49" charset="-122"/>
                <a:ea typeface="黑体" pitchFamily="49"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1997" dirty="0"/>
              <a:t>3.2 </a:t>
            </a:r>
            <a:r>
              <a:rPr lang="zh-CN" altLang="en-US" sz="1997" dirty="0"/>
              <a:t>展望</a:t>
            </a:r>
          </a:p>
        </p:txBody>
      </p:sp>
      <p:sp>
        <p:nvSpPr>
          <p:cNvPr id="10" name="灯片编号占位符 1">
            <a:extLst>
              <a:ext uri="{FF2B5EF4-FFF2-40B4-BE49-F238E27FC236}">
                <a16:creationId xmlns:a16="http://schemas.microsoft.com/office/drawing/2014/main" id="{D0DD07AC-E44E-5855-1B6C-ACD52A7ABE29}"/>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21</a:t>
            </a:fld>
            <a:endParaRPr lang="zh-CN" altLang="en-US" sz="1500" dirty="0">
              <a:solidFill>
                <a:srgbClr val="898989"/>
              </a:solidFill>
            </a:endParaRPr>
          </a:p>
        </p:txBody>
      </p:sp>
    </p:spTree>
    <p:extLst>
      <p:ext uri="{BB962C8B-B14F-4D97-AF65-F5344CB8AC3E}">
        <p14:creationId xmlns:p14="http://schemas.microsoft.com/office/powerpoint/2010/main" val="122147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4"/>
          <p:cNvPicPr>
            <a:picLocks noChangeAspect="1"/>
          </p:cNvPicPr>
          <p:nvPr/>
        </p:nvPicPr>
        <p:blipFill>
          <a:blip r:embed="rId3"/>
          <a:stretch>
            <a:fillRect/>
          </a:stretch>
        </p:blipFill>
        <p:spPr>
          <a:xfrm>
            <a:off x="0" y="1292225"/>
            <a:ext cx="9144000" cy="1948815"/>
          </a:xfrm>
          <a:prstGeom prst="rect">
            <a:avLst/>
          </a:prstGeom>
        </p:spPr>
      </p:pic>
      <p:sp>
        <p:nvSpPr>
          <p:cNvPr id="6" name="文本框 5"/>
          <p:cNvSpPr txBox="1"/>
          <p:nvPr/>
        </p:nvSpPr>
        <p:spPr>
          <a:xfrm>
            <a:off x="3977640" y="1743710"/>
            <a:ext cx="4760595" cy="706755"/>
          </a:xfrm>
          <a:prstGeom prst="rect">
            <a:avLst/>
          </a:prstGeom>
          <a:noFill/>
        </p:spPr>
        <p:txBody>
          <a:bodyPr wrap="none" rtlCol="0">
            <a:spAutoFit/>
          </a:bodyPr>
          <a:lstStyle/>
          <a:p>
            <a:pPr algn="l"/>
            <a:r>
              <a:rPr lang="zh-CN" altLang="en-US" sz="4000" b="1">
                <a:solidFill>
                  <a:schemeClr val="bg1"/>
                </a:solidFill>
                <a:latin typeface="思源黑体 Regular" panose="020B0500000000000000" charset="-122"/>
                <a:ea typeface="思源黑体 Regular" panose="020B0500000000000000" charset="-122"/>
                <a:cs typeface="思源黑体 Regular" panose="020B0500000000000000" charset="-122"/>
              </a:rPr>
              <a:t>谢谢您的聆听与观看</a:t>
            </a:r>
          </a:p>
        </p:txBody>
      </p:sp>
      <p:pic>
        <p:nvPicPr>
          <p:cNvPr id="2051" name="Picture 3" descr="C:\Users\h\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5300859" y="259976"/>
            <a:ext cx="3605772" cy="968189"/>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7"/>
          <p:cNvSpPr txBox="1"/>
          <p:nvPr/>
        </p:nvSpPr>
        <p:spPr>
          <a:xfrm>
            <a:off x="4676140" y="3345815"/>
            <a:ext cx="1620957" cy="338554"/>
          </a:xfrm>
          <a:prstGeom prst="rect">
            <a:avLst/>
          </a:prstGeom>
          <a:noFill/>
        </p:spPr>
        <p:txBody>
          <a:bodyPr wrap="none" rtlCol="0">
            <a:spAutoFit/>
          </a:bodyPr>
          <a:lstStyle/>
          <a:p>
            <a:pPr algn="l"/>
            <a:r>
              <a:rPr lang="zh-CN" altLang="en-US" sz="1600" dirty="0">
                <a:solidFill>
                  <a:schemeClr val="bg1">
                    <a:lumMod val="50000"/>
                  </a:schemeClr>
                </a:solidFill>
                <a:latin typeface="思源黑體 Medium" panose="020B0600000000000000" charset="-120"/>
                <a:ea typeface="思源黑體 Medium" panose="020B0600000000000000" charset="-120"/>
              </a:rPr>
              <a:t>汇报人：唐梦娇</a:t>
            </a:r>
          </a:p>
        </p:txBody>
      </p:sp>
      <p:sp>
        <p:nvSpPr>
          <p:cNvPr id="12" name="文本框 2"/>
          <p:cNvSpPr txBox="1"/>
          <p:nvPr/>
        </p:nvSpPr>
        <p:spPr>
          <a:xfrm>
            <a:off x="7103745" y="3361055"/>
            <a:ext cx="1640193" cy="307777"/>
          </a:xfrm>
          <a:prstGeom prst="rect">
            <a:avLst/>
          </a:prstGeom>
          <a:noFill/>
        </p:spPr>
        <p:txBody>
          <a:bodyPr wrap="none" rtlCol="0">
            <a:spAutoFit/>
          </a:bodyPr>
          <a:lstStyle/>
          <a:p>
            <a:pPr algn="l"/>
            <a:r>
              <a:rPr lang="zh-CN" altLang="en-US" sz="1400" dirty="0">
                <a:solidFill>
                  <a:schemeClr val="bg1">
                    <a:lumMod val="50000"/>
                  </a:schemeClr>
                </a:solidFill>
                <a:latin typeface="思源黑體 Medium" panose="020B0600000000000000" charset="-120"/>
                <a:ea typeface="思源黑體 Medium" panose="020B0600000000000000" charset="-120"/>
              </a:rPr>
              <a:t>时间：</a:t>
            </a:r>
            <a:r>
              <a:rPr lang="en-US" altLang="zh-CN" sz="1400" dirty="0">
                <a:solidFill>
                  <a:schemeClr val="bg1">
                    <a:lumMod val="50000"/>
                  </a:schemeClr>
                </a:solidFill>
                <a:latin typeface="思源黑體 Medium" panose="020B0600000000000000" charset="-120"/>
                <a:ea typeface="思源黑體 Medium" panose="020B0600000000000000" charset="-120"/>
              </a:rPr>
              <a:t>2023</a:t>
            </a:r>
            <a:r>
              <a:rPr lang="zh-CN" altLang="en-US" sz="1400" dirty="0">
                <a:solidFill>
                  <a:schemeClr val="bg1">
                    <a:lumMod val="50000"/>
                  </a:schemeClr>
                </a:solidFill>
                <a:latin typeface="思源黑體 Medium" panose="020B0600000000000000" charset="-120"/>
                <a:ea typeface="思源黑體 Medium" panose="020B0600000000000000" charset="-120"/>
              </a:rPr>
              <a:t>.</a:t>
            </a:r>
            <a:r>
              <a:rPr lang="en-US" altLang="zh-CN" sz="1400" dirty="0">
                <a:solidFill>
                  <a:schemeClr val="bg1">
                    <a:lumMod val="50000"/>
                  </a:schemeClr>
                </a:solidFill>
                <a:latin typeface="思源黑體 Medium" panose="020B0600000000000000" charset="-120"/>
                <a:ea typeface="思源黑體 Medium" panose="020B0600000000000000" charset="-120"/>
              </a:rPr>
              <a:t>10</a:t>
            </a:r>
            <a:r>
              <a:rPr lang="zh-CN" altLang="en-US" sz="1400" dirty="0">
                <a:solidFill>
                  <a:schemeClr val="bg1">
                    <a:lumMod val="50000"/>
                  </a:schemeClr>
                </a:solidFill>
                <a:latin typeface="思源黑體 Medium" panose="020B0600000000000000" charset="-120"/>
                <a:ea typeface="思源黑體 Medium" panose="020B0600000000000000" charset="-120"/>
              </a:rPr>
              <a:t>.</a:t>
            </a:r>
            <a:r>
              <a:rPr lang="en-US" altLang="zh-CN" sz="1400" dirty="0">
                <a:solidFill>
                  <a:schemeClr val="bg1">
                    <a:lumMod val="50000"/>
                  </a:schemeClr>
                </a:solidFill>
                <a:latin typeface="思源黑體 Medium" panose="020B0600000000000000" charset="-120"/>
                <a:ea typeface="思源黑體 Medium" panose="020B0600000000000000" charset="-120"/>
              </a:rPr>
              <a:t>22</a:t>
            </a:r>
            <a:endParaRPr lang="zh-CN" altLang="en-US" sz="1400" dirty="0">
              <a:solidFill>
                <a:schemeClr val="bg1">
                  <a:lumMod val="50000"/>
                </a:schemeClr>
              </a:solidFill>
              <a:latin typeface="思源黑體 Medium" panose="020B0600000000000000" charset="-120"/>
              <a:ea typeface="思源黑體 Medium" panose="020B0600000000000000"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
          <p:cNvPicPr>
            <a:picLocks noChangeAspect="1"/>
          </p:cNvPicPr>
          <p:nvPr/>
        </p:nvPicPr>
        <p:blipFill>
          <a:blip r:embed="rId3"/>
          <a:stretch>
            <a:fillRect/>
          </a:stretch>
        </p:blipFill>
        <p:spPr>
          <a:xfrm>
            <a:off x="0" y="751205"/>
            <a:ext cx="9144000" cy="2370455"/>
          </a:xfrm>
          <a:prstGeom prst="rect">
            <a:avLst/>
          </a:prstGeom>
        </p:spPr>
      </p:pic>
      <p:sp>
        <p:nvSpPr>
          <p:cNvPr id="6" name="文本框 5"/>
          <p:cNvSpPr txBox="1"/>
          <p:nvPr/>
        </p:nvSpPr>
        <p:spPr>
          <a:xfrm>
            <a:off x="5650231" y="1440619"/>
            <a:ext cx="3428970" cy="646331"/>
          </a:xfrm>
          <a:prstGeom prst="rect">
            <a:avLst/>
          </a:prstGeom>
          <a:noFill/>
        </p:spPr>
        <p:txBody>
          <a:bodyPr wrap="square" rtlCol="0">
            <a:spAutoFit/>
          </a:bodyPr>
          <a:lstStyle/>
          <a:p>
            <a:pPr algn="l"/>
            <a:r>
              <a:rPr lang="zh-CN" altLang="en-US" sz="3600" dirty="0">
                <a:solidFill>
                  <a:schemeClr val="bg1"/>
                </a:solidFill>
                <a:latin typeface="思源黑體 Bold" panose="020B0800000000000000" charset="-120"/>
                <a:ea typeface="思源黑體 Bold" panose="020B0800000000000000" charset="-120"/>
              </a:rPr>
              <a:t>研究背景和意义</a:t>
            </a:r>
          </a:p>
        </p:txBody>
      </p:sp>
      <p:sp>
        <p:nvSpPr>
          <p:cNvPr id="7" name="文本框 6"/>
          <p:cNvSpPr txBox="1"/>
          <p:nvPr/>
        </p:nvSpPr>
        <p:spPr>
          <a:xfrm>
            <a:off x="3778885" y="1327785"/>
            <a:ext cx="1365250" cy="1306830"/>
          </a:xfrm>
          <a:prstGeom prst="rect">
            <a:avLst/>
          </a:prstGeom>
          <a:noFill/>
        </p:spPr>
        <p:txBody>
          <a:bodyPr wrap="none" rtlCol="0">
            <a:spAutoFit/>
          </a:bodyPr>
          <a:lstStyle/>
          <a:p>
            <a:pPr algn="l"/>
            <a:r>
              <a:rPr lang="en-US" altLang="zh-CN" sz="7900">
                <a:solidFill>
                  <a:schemeClr val="bg1"/>
                </a:solidFill>
                <a:latin typeface="思源黑体 CN Bold" panose="020B0800000000000000" charset="-122"/>
                <a:ea typeface="思源黑体 CN Bold" panose="020B0800000000000000" charset="-122"/>
              </a:rPr>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8"/>
          <p:cNvPicPr>
            <a:picLocks noChangeAspect="1"/>
          </p:cNvPicPr>
          <p:nvPr/>
        </p:nvPicPr>
        <p:blipFill>
          <a:blip r:embed="rId3"/>
          <a:stretch>
            <a:fillRect/>
          </a:stretch>
        </p:blipFill>
        <p:spPr>
          <a:xfrm>
            <a:off x="-2540" y="-2540"/>
            <a:ext cx="9146540" cy="5136515"/>
          </a:xfrm>
          <a:prstGeom prst="rect">
            <a:avLst/>
          </a:prstGeom>
        </p:spPr>
      </p:pic>
      <p:sp>
        <p:nvSpPr>
          <p:cNvPr id="6" name="文本框 5">
            <a:extLst>
              <a:ext uri="{FF2B5EF4-FFF2-40B4-BE49-F238E27FC236}">
                <a16:creationId xmlns:a16="http://schemas.microsoft.com/office/drawing/2014/main" id="{F896D903-A620-4598-82D7-3C94FF741E0D}"/>
              </a:ext>
            </a:extLst>
          </p:cNvPr>
          <p:cNvSpPr txBox="1"/>
          <p:nvPr/>
        </p:nvSpPr>
        <p:spPr>
          <a:xfrm>
            <a:off x="549170" y="737175"/>
            <a:ext cx="8043120" cy="1020985"/>
          </a:xfrm>
          <a:prstGeom prst="rect">
            <a:avLst/>
          </a:prstGeom>
          <a:noFill/>
        </p:spPr>
        <p:txBody>
          <a:bodyPr wrap="square">
            <a:spAutoFit/>
          </a:bodyPr>
          <a:lstStyle/>
          <a:p>
            <a:pPr indent="432000" algn="just">
              <a:lnSpc>
                <a:spcPct val="150000"/>
              </a:lnSpc>
            </a:pPr>
            <a:r>
              <a:rPr lang="zh-CN" altLang="en-US" sz="1400" dirty="0"/>
              <a:t>随着我国核技术应用领域的不断拓展，核辐射探测技术的发展也越来越重要。国家安全、石油地质勘探、高能物理、环境监测、辐射防护等多个领域对高探测效率核辐射探测器的需求多年来呈整体上升趋势，这就要求闪烁体探测器朝着大尺寸、高能量分辨率的方向发展。</a:t>
            </a:r>
          </a:p>
        </p:txBody>
      </p:sp>
      <p:sp>
        <p:nvSpPr>
          <p:cNvPr id="2" name="文本框 1">
            <a:extLst>
              <a:ext uri="{FF2B5EF4-FFF2-40B4-BE49-F238E27FC236}">
                <a16:creationId xmlns:a16="http://schemas.microsoft.com/office/drawing/2014/main" id="{E56E4C6E-8F4E-6B5E-D1DE-B02211302FA0}"/>
              </a:ext>
            </a:extLst>
          </p:cNvPr>
          <p:cNvSpPr txBox="1"/>
          <p:nvPr/>
        </p:nvSpPr>
        <p:spPr>
          <a:xfrm>
            <a:off x="549170" y="3965912"/>
            <a:ext cx="7966006" cy="697820"/>
          </a:xfrm>
          <a:prstGeom prst="rect">
            <a:avLst/>
          </a:prstGeom>
          <a:noFill/>
        </p:spPr>
        <p:txBody>
          <a:bodyPr wrap="square">
            <a:spAutoFit/>
          </a:bodyPr>
          <a:lstStyle/>
          <a:p>
            <a:pPr indent="396000" algn="just">
              <a:lnSpc>
                <a:spcPct val="150000"/>
              </a:lnSpc>
            </a:pPr>
            <a:r>
              <a:rPr lang="zh-CN" altLang="en-US" sz="1400" dirty="0"/>
              <a:t>模拟多道脉冲幅度分析器由于其本身电子元器件的固有特性，</a:t>
            </a:r>
            <a:r>
              <a:rPr lang="zh-CN" altLang="en-US" sz="1400" dirty="0">
                <a:solidFill>
                  <a:srgbClr val="FF0000"/>
                </a:solidFill>
              </a:rPr>
              <a:t>较难满足高计数率、高精度和实时性的核能谱测量需求</a:t>
            </a:r>
            <a:r>
              <a:rPr lang="zh-CN" altLang="en-US" sz="1400" dirty="0"/>
              <a:t>。</a:t>
            </a:r>
            <a:endParaRPr lang="en-US" altLang="zh-CN" sz="1400" dirty="0"/>
          </a:p>
        </p:txBody>
      </p:sp>
      <p:sp>
        <p:nvSpPr>
          <p:cNvPr id="14" name="文本框 13">
            <a:extLst>
              <a:ext uri="{FF2B5EF4-FFF2-40B4-BE49-F238E27FC236}">
                <a16:creationId xmlns:a16="http://schemas.microsoft.com/office/drawing/2014/main" id="{8783D7B9-6B35-4535-C68B-03CF10EE151E}"/>
              </a:ext>
            </a:extLst>
          </p:cNvPr>
          <p:cNvSpPr txBox="1"/>
          <p:nvPr/>
        </p:nvSpPr>
        <p:spPr>
          <a:xfrm>
            <a:off x="549170" y="3582284"/>
            <a:ext cx="4572000" cy="414922"/>
          </a:xfrm>
          <a:prstGeom prst="rect">
            <a:avLst/>
          </a:prstGeom>
          <a:noFill/>
        </p:spPr>
        <p:txBody>
          <a:bodyPr wrap="square">
            <a:spAutoFit/>
          </a:bodyPr>
          <a:lstStyle/>
          <a:p>
            <a:pPr algn="just">
              <a:lnSpc>
                <a:spcPct val="150000"/>
              </a:lnSpc>
            </a:pPr>
            <a:r>
              <a:rPr lang="zh-CN" altLang="en-US" sz="1600" b="1" dirty="0"/>
              <a:t>为什么选择数字多道？</a:t>
            </a:r>
            <a:endParaRPr lang="en-US" altLang="zh-CN" sz="1600" b="1" dirty="0"/>
          </a:p>
        </p:txBody>
      </p:sp>
      <p:sp>
        <p:nvSpPr>
          <p:cNvPr id="4" name="灯片编号占位符 1">
            <a:extLst>
              <a:ext uri="{FF2B5EF4-FFF2-40B4-BE49-F238E27FC236}">
                <a16:creationId xmlns:a16="http://schemas.microsoft.com/office/drawing/2014/main" id="{11ED4BFD-C147-F110-8256-E21A7F7BD192}"/>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4</a:t>
            </a:fld>
            <a:endParaRPr lang="zh-CN" altLang="en-US" sz="1500" dirty="0">
              <a:solidFill>
                <a:srgbClr val="898989"/>
              </a:solidFill>
            </a:endParaRPr>
          </a:p>
        </p:txBody>
      </p:sp>
      <p:pic>
        <p:nvPicPr>
          <p:cNvPr id="3" name="Picture 3" descr="C:\Users\h\Desktop\logo.png">
            <a:extLst>
              <a:ext uri="{FF2B5EF4-FFF2-40B4-BE49-F238E27FC236}">
                <a16:creationId xmlns:a16="http://schemas.microsoft.com/office/drawing/2014/main" id="{DCB102F0-AC0A-EE6A-C1E9-B2459478F5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FFCC04BA-89D4-3479-091A-C78F3E67627E}"/>
              </a:ext>
            </a:extLst>
          </p:cNvPr>
          <p:cNvSpPr txBox="1"/>
          <p:nvPr/>
        </p:nvSpPr>
        <p:spPr>
          <a:xfrm>
            <a:off x="230065" y="213454"/>
            <a:ext cx="2499402" cy="399661"/>
          </a:xfrm>
          <a:prstGeom prst="rect">
            <a:avLst/>
          </a:prstGeom>
          <a:noFill/>
        </p:spPr>
        <p:txBody>
          <a:bodyPr wrap="none" rtlCol="0">
            <a:spAutoFit/>
          </a:bodyPr>
          <a:lstStyle/>
          <a:p>
            <a:r>
              <a:rPr lang="en-US" altLang="zh-CN" sz="1997" b="1" dirty="0">
                <a:solidFill>
                  <a:srgbClr val="0070C0"/>
                </a:solidFill>
                <a:latin typeface="黑体" pitchFamily="49" charset="-122"/>
                <a:ea typeface="黑体" pitchFamily="49" charset="-122"/>
              </a:rPr>
              <a:t>1.1 </a:t>
            </a:r>
            <a:r>
              <a:rPr lang="zh-CN" altLang="en-US" sz="1997" b="1" dirty="0">
                <a:solidFill>
                  <a:srgbClr val="0070C0"/>
                </a:solidFill>
                <a:latin typeface="黑体" pitchFamily="49" charset="-122"/>
                <a:ea typeface="黑体" pitchFamily="49" charset="-122"/>
              </a:rPr>
              <a:t>研究背景及意义</a:t>
            </a:r>
          </a:p>
        </p:txBody>
      </p:sp>
      <p:sp>
        <p:nvSpPr>
          <p:cNvPr id="9" name="文本框 8">
            <a:extLst>
              <a:ext uri="{FF2B5EF4-FFF2-40B4-BE49-F238E27FC236}">
                <a16:creationId xmlns:a16="http://schemas.microsoft.com/office/drawing/2014/main" id="{9C27C4A8-01AD-E500-5FF4-3A86A99D0A2A}"/>
              </a:ext>
            </a:extLst>
          </p:cNvPr>
          <p:cNvSpPr txBox="1"/>
          <p:nvPr/>
        </p:nvSpPr>
        <p:spPr>
          <a:xfrm>
            <a:off x="549170" y="2189960"/>
            <a:ext cx="8043120" cy="1344151"/>
          </a:xfrm>
          <a:prstGeom prst="rect">
            <a:avLst/>
          </a:prstGeom>
          <a:noFill/>
        </p:spPr>
        <p:txBody>
          <a:bodyPr wrap="square">
            <a:spAutoFit/>
          </a:bodyPr>
          <a:lstStyle/>
          <a:p>
            <a:pPr indent="432000" algn="just">
              <a:lnSpc>
                <a:spcPct val="150000"/>
              </a:lnSpc>
            </a:pPr>
            <a:r>
              <a:rPr lang="en-US" altLang="zh-CN" sz="1400" dirty="0" err="1"/>
              <a:t>NaI</a:t>
            </a:r>
            <a:r>
              <a:rPr lang="en-US" altLang="zh-CN" sz="1400" dirty="0"/>
              <a:t>(Tl)</a:t>
            </a:r>
            <a:r>
              <a:rPr lang="zh-CN" altLang="en-US" sz="1400" dirty="0"/>
              <a:t>闪烁体具有</a:t>
            </a:r>
            <a:r>
              <a:rPr lang="zh-CN" altLang="en-US" sz="1400" dirty="0">
                <a:solidFill>
                  <a:srgbClr val="FF0000"/>
                </a:solidFill>
              </a:rPr>
              <a:t>探测效率高、时间特性好、受温度影响小、发光效率高</a:t>
            </a:r>
            <a:r>
              <a:rPr lang="zh-CN" altLang="en-US" sz="1400" dirty="0"/>
              <a:t>等优点，</a:t>
            </a:r>
            <a:r>
              <a:rPr lang="en-US" altLang="zh-CN" sz="1400" dirty="0" err="1"/>
              <a:t>NaI</a:t>
            </a:r>
            <a:r>
              <a:rPr lang="en-US" altLang="zh-CN" sz="1400" dirty="0"/>
              <a:t>(Tl)</a:t>
            </a:r>
            <a:r>
              <a:rPr lang="zh-CN" altLang="en-US" sz="1400" dirty="0"/>
              <a:t>闪烁体探测器是目前应用最广泛的一种电离辐射探测器。大尺寸高性能</a:t>
            </a:r>
            <a:r>
              <a:rPr lang="en-US" altLang="zh-CN" sz="1400" dirty="0" err="1"/>
              <a:t>NaI</a:t>
            </a:r>
            <a:r>
              <a:rPr lang="en-US" altLang="zh-CN" sz="1400" dirty="0"/>
              <a:t>(Tl)</a:t>
            </a:r>
            <a:r>
              <a:rPr lang="zh-CN" altLang="en-US" sz="1400" dirty="0"/>
              <a:t>探测器</a:t>
            </a:r>
            <a:r>
              <a:rPr lang="zh-CN" altLang="en-US" sz="1400" dirty="0">
                <a:solidFill>
                  <a:srgbClr val="FF0000"/>
                </a:solidFill>
              </a:rPr>
              <a:t>响应速度快</a:t>
            </a:r>
            <a:r>
              <a:rPr lang="zh-CN" altLang="en-US" sz="1400" dirty="0"/>
              <a:t>，能显著</a:t>
            </a:r>
            <a:r>
              <a:rPr lang="zh-CN" altLang="en-US" sz="1400" dirty="0">
                <a:solidFill>
                  <a:srgbClr val="FF0000"/>
                </a:solidFill>
              </a:rPr>
              <a:t>提高射线探测效率</a:t>
            </a:r>
            <a:r>
              <a:rPr lang="zh-CN" altLang="en-US" sz="1400" dirty="0"/>
              <a:t>。对于</a:t>
            </a:r>
            <a:r>
              <a:rPr lang="zh-CN" altLang="en-US" sz="1400" dirty="0">
                <a:solidFill>
                  <a:srgbClr val="FF0000"/>
                </a:solidFill>
              </a:rPr>
              <a:t>大尺寸</a:t>
            </a:r>
            <a:r>
              <a:rPr lang="en-US" altLang="zh-CN" sz="1400" dirty="0" err="1">
                <a:solidFill>
                  <a:srgbClr val="FF0000"/>
                </a:solidFill>
              </a:rPr>
              <a:t>NaI</a:t>
            </a:r>
            <a:r>
              <a:rPr lang="en-US" altLang="zh-CN" sz="1400" dirty="0">
                <a:solidFill>
                  <a:srgbClr val="FF0000"/>
                </a:solidFill>
              </a:rPr>
              <a:t>(Tl)</a:t>
            </a:r>
            <a:r>
              <a:rPr lang="zh-CN" altLang="en-US" sz="1400" dirty="0">
                <a:solidFill>
                  <a:srgbClr val="FF0000"/>
                </a:solidFill>
              </a:rPr>
              <a:t>探测系统</a:t>
            </a:r>
            <a:r>
              <a:rPr lang="zh-CN" altLang="en-US" sz="1400" dirty="0"/>
              <a:t>，会同时接收到大量辐射粒子，在高计数场景中其较长的时间常数更加容易出现脉冲堆积，不利于高计数条件下的</a:t>
            </a:r>
            <a:r>
              <a:rPr lang="zh-CN" altLang="en-US" sz="1400" dirty="0">
                <a:solidFill>
                  <a:srgbClr val="FF0000"/>
                </a:solidFill>
              </a:rPr>
              <a:t>能谱测量</a:t>
            </a:r>
            <a:r>
              <a:rPr lang="zh-CN" altLang="en-US" sz="1400" dirty="0"/>
              <a:t>和</a:t>
            </a:r>
            <a:r>
              <a:rPr lang="zh-CN" altLang="en-US" sz="1400" dirty="0">
                <a:solidFill>
                  <a:srgbClr val="FF0000"/>
                </a:solidFill>
              </a:rPr>
              <a:t>脉冲计数</a:t>
            </a:r>
            <a:r>
              <a:rPr lang="zh-CN" altLang="en-US" sz="1400" dirty="0"/>
              <a:t>。</a:t>
            </a:r>
          </a:p>
        </p:txBody>
      </p:sp>
      <p:sp>
        <p:nvSpPr>
          <p:cNvPr id="11" name="文本框 10">
            <a:extLst>
              <a:ext uri="{FF2B5EF4-FFF2-40B4-BE49-F238E27FC236}">
                <a16:creationId xmlns:a16="http://schemas.microsoft.com/office/drawing/2014/main" id="{D889CCDF-53F5-86BF-B28A-7E1826988CE1}"/>
              </a:ext>
            </a:extLst>
          </p:cNvPr>
          <p:cNvSpPr txBox="1"/>
          <p:nvPr/>
        </p:nvSpPr>
        <p:spPr>
          <a:xfrm>
            <a:off x="541970" y="1785820"/>
            <a:ext cx="4572000" cy="414922"/>
          </a:xfrm>
          <a:prstGeom prst="rect">
            <a:avLst/>
          </a:prstGeom>
          <a:noFill/>
        </p:spPr>
        <p:txBody>
          <a:bodyPr wrap="square">
            <a:spAutoFit/>
          </a:bodyPr>
          <a:lstStyle/>
          <a:p>
            <a:pPr algn="just">
              <a:lnSpc>
                <a:spcPct val="150000"/>
              </a:lnSpc>
            </a:pPr>
            <a:r>
              <a:rPr lang="zh-CN" altLang="en-US" sz="1600" b="1" dirty="0"/>
              <a:t>大尺寸</a:t>
            </a:r>
            <a:r>
              <a:rPr lang="en-US" altLang="zh-CN" sz="1600" b="1" dirty="0" err="1"/>
              <a:t>NaI</a:t>
            </a:r>
            <a:r>
              <a:rPr lang="en-US" altLang="zh-CN" sz="1600" b="1" dirty="0"/>
              <a:t>(Tl)</a:t>
            </a:r>
            <a:r>
              <a:rPr lang="zh-CN" altLang="en-US" sz="1600" b="1" dirty="0"/>
              <a:t>探测系统</a:t>
            </a:r>
            <a:endParaRPr lang="en-US" altLang="zh-CN" sz="1600" b="1" dirty="0"/>
          </a:p>
        </p:txBody>
      </p:sp>
      <p:sp>
        <p:nvSpPr>
          <p:cNvPr id="15" name="文本框 14">
            <a:extLst>
              <a:ext uri="{FF2B5EF4-FFF2-40B4-BE49-F238E27FC236}">
                <a16:creationId xmlns:a16="http://schemas.microsoft.com/office/drawing/2014/main" id="{82BC0A71-C764-36D3-0903-1D45E832C6C6}"/>
              </a:ext>
            </a:extLst>
          </p:cNvPr>
          <p:cNvSpPr txBox="1"/>
          <p:nvPr/>
        </p:nvSpPr>
        <p:spPr>
          <a:xfrm>
            <a:off x="1886482" y="4636760"/>
            <a:ext cx="5368496" cy="405176"/>
          </a:xfrm>
          <a:prstGeom prst="rect">
            <a:avLst/>
          </a:prstGeom>
          <a:noFill/>
          <a:ln w="28575">
            <a:solidFill>
              <a:srgbClr val="E6063D"/>
            </a:solidFill>
          </a:ln>
        </p:spPr>
        <p:txBody>
          <a:bodyPr wrap="square">
            <a:spAutoFit/>
          </a:bodyPr>
          <a:lstStyle>
            <a:defPPr>
              <a:defRPr lang="zh-CN"/>
            </a:defPPr>
            <a:lvl1pPr algn="just" hangingPunct="0">
              <a:defRPr sz="1600">
                <a:latin typeface="Times New Roman" panose="02020603050405020304" pitchFamily="18" charset="0"/>
                <a:cs typeface="Times New Roman" panose="02020603050405020304" pitchFamily="18" charset="0"/>
              </a:defRPr>
            </a:lvl1pPr>
          </a:lstStyle>
          <a:p>
            <a:pPr algn="just">
              <a:lnSpc>
                <a:spcPct val="150000"/>
              </a:lnSpc>
            </a:pPr>
            <a:r>
              <a:rPr lang="zh-CN" altLang="en-US" dirty="0"/>
              <a:t>采用数字多道脉冲分析技术提高探测系统能量分辨率</a:t>
            </a:r>
            <a:r>
              <a:rPr lang="zh-CN" altLang="en-US" sz="1200" dirty="0"/>
              <a:t>。</a:t>
            </a:r>
          </a:p>
        </p:txBody>
      </p:sp>
    </p:spTree>
    <p:extLst>
      <p:ext uri="{BB962C8B-B14F-4D97-AF65-F5344CB8AC3E}">
        <p14:creationId xmlns:p14="http://schemas.microsoft.com/office/powerpoint/2010/main" val="323037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8"/>
          <p:cNvPicPr>
            <a:picLocks noChangeAspect="1"/>
          </p:cNvPicPr>
          <p:nvPr/>
        </p:nvPicPr>
        <p:blipFill>
          <a:blip r:embed="rId3"/>
          <a:stretch>
            <a:fillRect/>
          </a:stretch>
        </p:blipFill>
        <p:spPr>
          <a:xfrm>
            <a:off x="-1270" y="-1270"/>
            <a:ext cx="9146540" cy="5136515"/>
          </a:xfrm>
          <a:prstGeom prst="rect">
            <a:avLst/>
          </a:prstGeom>
        </p:spPr>
      </p:pic>
      <p:sp>
        <p:nvSpPr>
          <p:cNvPr id="5" name="文本框 4"/>
          <p:cNvSpPr txBox="1"/>
          <p:nvPr/>
        </p:nvSpPr>
        <p:spPr>
          <a:xfrm>
            <a:off x="230065" y="213454"/>
            <a:ext cx="2755883" cy="399661"/>
          </a:xfrm>
          <a:prstGeom prst="rect">
            <a:avLst/>
          </a:prstGeom>
          <a:noFill/>
        </p:spPr>
        <p:txBody>
          <a:bodyPr wrap="none" rtlCol="0">
            <a:spAutoFit/>
          </a:bodyPr>
          <a:lstStyle/>
          <a:p>
            <a:pPr algn="l"/>
            <a:r>
              <a:rPr lang="en-US" altLang="zh-CN" sz="1997" b="1" dirty="0">
                <a:solidFill>
                  <a:srgbClr val="0070C0"/>
                </a:solidFill>
                <a:latin typeface="黑体" pitchFamily="49" charset="-122"/>
                <a:ea typeface="黑体" pitchFamily="49" charset="-122"/>
              </a:rPr>
              <a:t>1.2 </a:t>
            </a:r>
            <a:r>
              <a:rPr lang="zh-CN" altLang="en-US" sz="1997" b="1" dirty="0">
                <a:solidFill>
                  <a:srgbClr val="0070C0"/>
                </a:solidFill>
                <a:latin typeface="黑体" pitchFamily="49" charset="-122"/>
                <a:ea typeface="黑体" pitchFamily="49" charset="-122"/>
              </a:rPr>
              <a:t>数字脉冲分析技术</a:t>
            </a:r>
          </a:p>
        </p:txBody>
      </p:sp>
      <p:pic>
        <p:nvPicPr>
          <p:cNvPr id="20" name="Picture 3" descr="C:\Users\h\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10406E5B-7BA6-447D-7E47-339B549FF8C3}"/>
              </a:ext>
            </a:extLst>
          </p:cNvPr>
          <p:cNvPicPr>
            <a:picLocks noChangeAspect="1"/>
          </p:cNvPicPr>
          <p:nvPr/>
        </p:nvPicPr>
        <p:blipFill>
          <a:blip r:embed="rId5"/>
          <a:stretch>
            <a:fillRect/>
          </a:stretch>
        </p:blipFill>
        <p:spPr>
          <a:xfrm>
            <a:off x="4519235" y="2777051"/>
            <a:ext cx="4425901" cy="2078655"/>
          </a:xfrm>
          <a:prstGeom prst="rect">
            <a:avLst/>
          </a:prstGeom>
        </p:spPr>
      </p:pic>
      <p:sp>
        <p:nvSpPr>
          <p:cNvPr id="3" name="文本框 2">
            <a:extLst>
              <a:ext uri="{FF2B5EF4-FFF2-40B4-BE49-F238E27FC236}">
                <a16:creationId xmlns:a16="http://schemas.microsoft.com/office/drawing/2014/main" id="{4C13BA4E-A518-BFCF-6EEE-D5D99DC29065}"/>
              </a:ext>
            </a:extLst>
          </p:cNvPr>
          <p:cNvSpPr txBox="1"/>
          <p:nvPr/>
        </p:nvSpPr>
        <p:spPr>
          <a:xfrm>
            <a:off x="5767382" y="4855706"/>
            <a:ext cx="2185214" cy="276999"/>
          </a:xfrm>
          <a:prstGeom prst="rect">
            <a:avLst/>
          </a:prstGeom>
          <a:noFill/>
        </p:spPr>
        <p:txBody>
          <a:bodyPr wrap="none" rtlCol="0">
            <a:spAutoFit/>
          </a:bodyPr>
          <a:lstStyle/>
          <a:p>
            <a:r>
              <a:rPr lang="zh-CN" altLang="en-US" sz="1200" dirty="0"/>
              <a:t>核能谱测量数字系统结构框图</a:t>
            </a:r>
          </a:p>
        </p:txBody>
      </p:sp>
      <p:sp>
        <p:nvSpPr>
          <p:cNvPr id="14" name="TextBox 5">
            <a:extLst>
              <a:ext uri="{FF2B5EF4-FFF2-40B4-BE49-F238E27FC236}">
                <a16:creationId xmlns:a16="http://schemas.microsoft.com/office/drawing/2014/main" id="{96C3A519-D2E2-606F-5963-7CFAB23B0F70}"/>
              </a:ext>
            </a:extLst>
          </p:cNvPr>
          <p:cNvSpPr txBox="1"/>
          <p:nvPr/>
        </p:nvSpPr>
        <p:spPr>
          <a:xfrm>
            <a:off x="143065" y="673295"/>
            <a:ext cx="8802071" cy="1993110"/>
          </a:xfrm>
          <a:prstGeom prst="rect">
            <a:avLst/>
          </a:prstGeom>
          <a:noFill/>
        </p:spPr>
        <p:txBody>
          <a:bodyPr wrap="square" rtlCol="0">
            <a:spAutoFit/>
          </a:bodyPr>
          <a:lstStyle/>
          <a:p>
            <a:pPr marL="257175" indent="-257175" algn="just">
              <a:lnSpc>
                <a:spcPct val="150000"/>
              </a:lnSpc>
              <a:buFont typeface="Wingdings" panose="05000000000000000000" pitchFamily="2" charset="2"/>
              <a:buChar char="Ø"/>
            </a:pPr>
            <a:r>
              <a:rPr lang="zh-CN" altLang="en-US" sz="1400" dirty="0">
                <a:solidFill>
                  <a:srgbClr val="FF0000"/>
                </a:solidFill>
                <a:latin typeface="宋体" panose="02010600030101010101" pitchFamily="2" charset="-122"/>
                <a:cs typeface="Times New Roman" panose="02020603050405020304" pitchFamily="18" charset="0"/>
              </a:rPr>
              <a:t>数字脉冲分析是一种重要的信号处理技术</a:t>
            </a:r>
            <a:r>
              <a:rPr lang="zh-CN" altLang="en-US" sz="1400" dirty="0">
                <a:latin typeface="宋体" panose="02010600030101010101" pitchFamily="2" charset="-122"/>
                <a:cs typeface="Times New Roman" panose="02020603050405020304" pitchFamily="18" charset="0"/>
              </a:rPr>
              <a:t>，主要应用于雷达、通信、遥感等领域。数字多道技术是数字脉冲分析中的一个关键环节，它通过多个通道同时采集信号，并对采集到的信号进行处理和分析，从而提高分析精度和系统性能。</a:t>
            </a:r>
            <a:endParaRPr lang="en-US" altLang="zh-CN" sz="1400" dirty="0">
              <a:latin typeface="宋体" panose="02010600030101010101" pitchFamily="2" charset="-122"/>
              <a:cs typeface="Times New Roman" panose="02020603050405020304" pitchFamily="18" charset="0"/>
            </a:endParaRPr>
          </a:p>
          <a:p>
            <a:pPr marL="257175" indent="-257175" algn="just">
              <a:lnSpc>
                <a:spcPct val="150000"/>
              </a:lnSpc>
              <a:buFont typeface="Wingdings" panose="05000000000000000000" pitchFamily="2" charset="2"/>
              <a:buChar char="Ø"/>
            </a:pPr>
            <a:r>
              <a:rPr lang="zh-CN" altLang="en-US" sz="1400" dirty="0">
                <a:latin typeface="宋体" panose="02010600030101010101" pitchFamily="2" charset="-122"/>
                <a:cs typeface="Times New Roman" panose="02020603050405020304" pitchFamily="18" charset="0"/>
              </a:rPr>
              <a:t>数字化多道脉冲幅度分析器是数字核谱仪的重要组成部分，实际上，数字化多道脉冲幅度分析器就是把模拟核谱仪系统中由硬件电路实现的核信号处理部分（例如滤波成形、堆积判弃、幅度提取及能谱构建等功能）转换为相应的</a:t>
            </a:r>
            <a:r>
              <a:rPr lang="zh-CN" altLang="en-US" sz="1400" dirty="0">
                <a:solidFill>
                  <a:srgbClr val="FF0000"/>
                </a:solidFill>
                <a:latin typeface="宋体" panose="02010600030101010101" pitchFamily="2" charset="-122"/>
                <a:cs typeface="Times New Roman" panose="02020603050405020304" pitchFamily="18" charset="0"/>
              </a:rPr>
              <a:t>算法</a:t>
            </a:r>
            <a:r>
              <a:rPr lang="zh-CN" altLang="en-US" sz="1400" dirty="0">
                <a:latin typeface="宋体" panose="02010600030101010101" pitchFamily="2" charset="-122"/>
                <a:cs typeface="Times New Roman" panose="02020603050405020304" pitchFamily="18" charset="0"/>
              </a:rPr>
              <a:t>，再</a:t>
            </a:r>
            <a:r>
              <a:rPr lang="zh-CN" altLang="en-US" sz="1400" dirty="0">
                <a:solidFill>
                  <a:srgbClr val="FF0000"/>
                </a:solidFill>
                <a:latin typeface="宋体" panose="02010600030101010101" pitchFamily="2" charset="-122"/>
                <a:cs typeface="Times New Roman" panose="02020603050405020304" pitchFamily="18" charset="0"/>
              </a:rPr>
              <a:t>通过软件编程在数字芯片中实现</a:t>
            </a:r>
            <a:r>
              <a:rPr lang="zh-CN" altLang="en-US" sz="1400" dirty="0">
                <a:latin typeface="宋体" panose="02010600030101010101" pitchFamily="2" charset="-122"/>
                <a:cs typeface="Times New Roman" panose="02020603050405020304" pitchFamily="18" charset="0"/>
              </a:rPr>
              <a:t>。</a:t>
            </a:r>
          </a:p>
        </p:txBody>
      </p:sp>
      <p:pic>
        <p:nvPicPr>
          <p:cNvPr id="7" name="图片 6">
            <a:extLst>
              <a:ext uri="{FF2B5EF4-FFF2-40B4-BE49-F238E27FC236}">
                <a16:creationId xmlns:a16="http://schemas.microsoft.com/office/drawing/2014/main" id="{89A52696-DF85-8327-CE88-08769CE6C916}"/>
              </a:ext>
            </a:extLst>
          </p:cNvPr>
          <p:cNvPicPr>
            <a:picLocks noChangeAspect="1"/>
          </p:cNvPicPr>
          <p:nvPr/>
        </p:nvPicPr>
        <p:blipFill rotWithShape="1">
          <a:blip r:embed="rId6"/>
          <a:srcRect b="9660"/>
          <a:stretch/>
        </p:blipFill>
        <p:spPr>
          <a:xfrm>
            <a:off x="336163" y="2799911"/>
            <a:ext cx="3896546" cy="1993110"/>
          </a:xfrm>
          <a:prstGeom prst="rect">
            <a:avLst/>
          </a:prstGeom>
        </p:spPr>
      </p:pic>
      <p:sp>
        <p:nvSpPr>
          <p:cNvPr id="4" name="文本框 3">
            <a:extLst>
              <a:ext uri="{FF2B5EF4-FFF2-40B4-BE49-F238E27FC236}">
                <a16:creationId xmlns:a16="http://schemas.microsoft.com/office/drawing/2014/main" id="{3AF4C5BF-492D-F5EC-177A-379BEB729E2E}"/>
              </a:ext>
            </a:extLst>
          </p:cNvPr>
          <p:cNvSpPr txBox="1"/>
          <p:nvPr/>
        </p:nvSpPr>
        <p:spPr>
          <a:xfrm>
            <a:off x="1499606" y="4819779"/>
            <a:ext cx="1569660" cy="276999"/>
          </a:xfrm>
          <a:prstGeom prst="rect">
            <a:avLst/>
          </a:prstGeom>
          <a:noFill/>
        </p:spPr>
        <p:txBody>
          <a:bodyPr wrap="none" rtlCol="0">
            <a:spAutoFit/>
          </a:bodyPr>
          <a:lstStyle/>
          <a:p>
            <a:r>
              <a:rPr lang="zh-CN" altLang="en-US" sz="1200" dirty="0"/>
              <a:t>模拟核谱仪系统结构</a:t>
            </a:r>
          </a:p>
        </p:txBody>
      </p:sp>
      <p:sp>
        <p:nvSpPr>
          <p:cNvPr id="8" name="灯片编号占位符 1">
            <a:extLst>
              <a:ext uri="{FF2B5EF4-FFF2-40B4-BE49-F238E27FC236}">
                <a16:creationId xmlns:a16="http://schemas.microsoft.com/office/drawing/2014/main" id="{5BDFD26E-D308-5AE4-941D-BCB5A798AB19}"/>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5</a:t>
            </a:fld>
            <a:endParaRPr lang="zh-CN" altLang="en-US" sz="1500" dirty="0">
              <a:solidFill>
                <a:srgbClr val="898989"/>
              </a:solidFill>
            </a:endParaRPr>
          </a:p>
        </p:txBody>
      </p:sp>
    </p:spTree>
    <p:extLst>
      <p:ext uri="{BB962C8B-B14F-4D97-AF65-F5344CB8AC3E}">
        <p14:creationId xmlns:p14="http://schemas.microsoft.com/office/powerpoint/2010/main" val="60776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8">
            <a:extLst>
              <a:ext uri="{FF2B5EF4-FFF2-40B4-BE49-F238E27FC236}">
                <a16:creationId xmlns:a16="http://schemas.microsoft.com/office/drawing/2014/main" id="{AF896225-7345-A627-586E-A5CC4E60BE6A}"/>
              </a:ext>
            </a:extLst>
          </p:cNvPr>
          <p:cNvPicPr>
            <a:picLocks noChangeAspect="1"/>
          </p:cNvPicPr>
          <p:nvPr/>
        </p:nvPicPr>
        <p:blipFill>
          <a:blip r:embed="rId3"/>
          <a:stretch>
            <a:fillRect/>
          </a:stretch>
        </p:blipFill>
        <p:spPr>
          <a:xfrm>
            <a:off x="-1270" y="-1270"/>
            <a:ext cx="9146540" cy="5136515"/>
          </a:xfrm>
          <a:prstGeom prst="rect">
            <a:avLst/>
          </a:prstGeom>
        </p:spPr>
      </p:pic>
      <p:sp>
        <p:nvSpPr>
          <p:cNvPr id="10" name="文本框 9">
            <a:extLst>
              <a:ext uri="{FF2B5EF4-FFF2-40B4-BE49-F238E27FC236}">
                <a16:creationId xmlns:a16="http://schemas.microsoft.com/office/drawing/2014/main" id="{DBE96A1F-8F39-A8C8-FCD3-06C9BA70F90C}"/>
              </a:ext>
            </a:extLst>
          </p:cNvPr>
          <p:cNvSpPr txBox="1"/>
          <p:nvPr/>
        </p:nvSpPr>
        <p:spPr>
          <a:xfrm>
            <a:off x="2186361" y="756111"/>
            <a:ext cx="6998086" cy="1612686"/>
          </a:xfrm>
          <a:prstGeom prst="rect">
            <a:avLst/>
          </a:prstGeom>
          <a:noFill/>
        </p:spPr>
        <p:txBody>
          <a:bodyPr wrap="square">
            <a:spAutoFit/>
          </a:bodyPr>
          <a:lstStyle/>
          <a:p>
            <a:pPr marL="342900" indent="-342900">
              <a:lnSpc>
                <a:spcPts val="2000"/>
              </a:lnSpc>
              <a:buFont typeface="+mj-lt"/>
              <a:buAutoNum type="arabicPeriod"/>
            </a:pPr>
            <a:r>
              <a:rPr lang="zh-CN" altLang="en-US" sz="1400" dirty="0">
                <a:solidFill>
                  <a:srgbClr val="000000"/>
                </a:solidFill>
                <a:latin typeface="宋体" panose="02010600030101010101" pitchFamily="2" charset="-122"/>
              </a:rPr>
              <a:t>闪烁体荧光光子数的发射率呈指数衰减规律</a:t>
            </a:r>
            <a:r>
              <a:rPr lang="en-US" altLang="zh-CN" sz="1400" dirty="0">
                <a:solidFill>
                  <a:srgbClr val="000000"/>
                </a:solidFill>
                <a:latin typeface="宋体" panose="02010600030101010101" pitchFamily="2" charset="-122"/>
              </a:rPr>
              <a:t>,</a:t>
            </a:r>
            <a:r>
              <a:rPr lang="zh-CN" altLang="en-US" sz="1400" dirty="0">
                <a:solidFill>
                  <a:srgbClr val="000000"/>
                </a:solidFill>
                <a:latin typeface="宋体" panose="02010600030101010101" pitchFamily="2" charset="-122"/>
              </a:rPr>
              <a:t>对单成分闪烁光来说</a:t>
            </a:r>
            <a:r>
              <a:rPr lang="en-US" altLang="zh-CN" sz="1400" dirty="0">
                <a:solidFill>
                  <a:srgbClr val="000000"/>
                </a:solidFill>
                <a:latin typeface="宋体" panose="02010600030101010101" pitchFamily="2" charset="-122"/>
              </a:rPr>
              <a:t>,</a:t>
            </a:r>
            <a:r>
              <a:rPr lang="zh-CN" altLang="en-US" sz="1400" dirty="0">
                <a:solidFill>
                  <a:srgbClr val="000000"/>
                </a:solidFill>
                <a:latin typeface="宋体" panose="02010600030101010101" pitchFamily="2" charset="-122"/>
              </a:rPr>
              <a:t>闪烁光脉冲可表示为：</a:t>
            </a:r>
            <a:endParaRPr lang="en-US" altLang="zh-CN" sz="1400" dirty="0">
              <a:solidFill>
                <a:srgbClr val="000000"/>
              </a:solidFill>
              <a:latin typeface="宋体" panose="02010600030101010101" pitchFamily="2" charset="-122"/>
            </a:endParaRPr>
          </a:p>
          <a:p>
            <a:pPr marL="342900" indent="-342900">
              <a:lnSpc>
                <a:spcPts val="2000"/>
              </a:lnSpc>
              <a:buFont typeface="+mj-lt"/>
              <a:buAutoNum type="arabicPeriod"/>
            </a:pPr>
            <a:endParaRPr lang="en-US" altLang="zh-CN" sz="1400" dirty="0">
              <a:solidFill>
                <a:srgbClr val="000000"/>
              </a:solidFill>
              <a:latin typeface="宋体" panose="02010600030101010101" pitchFamily="2" charset="-122"/>
            </a:endParaRPr>
          </a:p>
          <a:p>
            <a:pPr marL="342900" indent="-342900">
              <a:lnSpc>
                <a:spcPts val="2000"/>
              </a:lnSpc>
              <a:buFont typeface="+mj-lt"/>
              <a:buAutoNum type="arabicPeriod"/>
            </a:pPr>
            <a:r>
              <a:rPr lang="zh-CN" altLang="en-US" sz="1400" dirty="0"/>
              <a:t>假设从阴极发射的每个光电子到被阳极收集都经过了相同的时间 </a:t>
            </a:r>
            <a:r>
              <a:rPr lang="en-US" altLang="zh-CN" sz="1400" dirty="0" err="1"/>
              <a:t>t</a:t>
            </a:r>
            <a:r>
              <a:rPr lang="en-US" altLang="zh-CN" sz="1400" baseline="-25000" dirty="0" err="1"/>
              <a:t>e</a:t>
            </a:r>
            <a:r>
              <a:rPr lang="zh-CN" altLang="en-US" sz="1400" dirty="0"/>
              <a:t>，且数量上都增加到了</a:t>
            </a:r>
            <a:r>
              <a:rPr lang="en-US" altLang="zh-CN" sz="1400" dirty="0"/>
              <a:t>M</a:t>
            </a:r>
            <a:r>
              <a:rPr lang="zh-CN" altLang="en-US" sz="1400" dirty="0"/>
              <a:t>倍。则每个闪烁光脉冲在阳极引起的电流脉冲的形状与</a:t>
            </a:r>
            <a:r>
              <a:rPr lang="en-US" altLang="zh-CN" sz="1400" i="1" dirty="0"/>
              <a:t>H</a:t>
            </a:r>
            <a:r>
              <a:rPr lang="en-US" altLang="zh-CN" sz="1400" baseline="-25000" dirty="0"/>
              <a:t>1</a:t>
            </a:r>
            <a:r>
              <a:rPr lang="en-US" altLang="zh-CN" sz="1400" dirty="0"/>
              <a:t>(t)</a:t>
            </a:r>
            <a:r>
              <a:rPr lang="zh-CN" altLang="en-US" sz="1400" dirty="0"/>
              <a:t>相同，只是时间上滞后了</a:t>
            </a:r>
            <a:r>
              <a:rPr lang="en-US" altLang="zh-CN" sz="1400" dirty="0" err="1"/>
              <a:t>t</a:t>
            </a:r>
            <a:r>
              <a:rPr lang="en-US" altLang="zh-CN" sz="1400" baseline="-25000" dirty="0" err="1"/>
              <a:t>e</a:t>
            </a:r>
            <a:r>
              <a:rPr lang="zh-CN" altLang="en-US" sz="1400" dirty="0"/>
              <a:t>，即</a:t>
            </a:r>
            <a:endParaRPr lang="en-US" altLang="zh-CN" sz="1400" dirty="0">
              <a:solidFill>
                <a:srgbClr val="000000"/>
              </a:solidFill>
              <a:latin typeface="宋体" panose="02010600030101010101" pitchFamily="2" charset="-122"/>
            </a:endParaRPr>
          </a:p>
        </p:txBody>
      </p:sp>
      <p:pic>
        <p:nvPicPr>
          <p:cNvPr id="3" name="Picture 3" descr="C:\Users\h\Desktop\logo.png">
            <a:extLst>
              <a:ext uri="{FF2B5EF4-FFF2-40B4-BE49-F238E27FC236}">
                <a16:creationId xmlns:a16="http://schemas.microsoft.com/office/drawing/2014/main" id="{0E7F5801-B3E7-B315-711F-020F6C11403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FA0EE4C5-8DFA-0276-6512-2A2AF23253DC}"/>
              </a:ext>
            </a:extLst>
          </p:cNvPr>
          <p:cNvSpPr txBox="1"/>
          <p:nvPr/>
        </p:nvSpPr>
        <p:spPr>
          <a:xfrm>
            <a:off x="6898322" y="2815635"/>
            <a:ext cx="2125126" cy="523220"/>
          </a:xfrm>
          <a:prstGeom prst="rect">
            <a:avLst/>
          </a:prstGeom>
          <a:noFill/>
          <a:ln w="28575">
            <a:solidFill>
              <a:srgbClr val="0070C0"/>
            </a:solidFill>
          </a:ln>
        </p:spPr>
        <p:txBody>
          <a:bodyPr wrap="square">
            <a:spAutoFit/>
          </a:bodyPr>
          <a:lstStyle>
            <a:defPPr>
              <a:defRPr lang="zh-CN"/>
            </a:defPPr>
            <a:lvl1pPr hangingPunct="0">
              <a:defRPr sz="1600">
                <a:latin typeface="Times New Roman" panose="02020603050405020304" pitchFamily="18" charset="0"/>
                <a:cs typeface="Times New Roman" panose="02020603050405020304" pitchFamily="18" charset="0"/>
              </a:defRPr>
            </a:lvl1pPr>
          </a:lstStyle>
          <a:p>
            <a:pPr algn="just"/>
            <a:r>
              <a:rPr lang="el-GR" altLang="zh-CN" sz="1400" dirty="0"/>
              <a:t>τ</a:t>
            </a:r>
            <a:r>
              <a:rPr lang="el-GR" altLang="zh-CN" sz="1400" baseline="-25000" dirty="0"/>
              <a:t>0</a:t>
            </a:r>
            <a:r>
              <a:rPr lang="zh-CN" altLang="en-US" sz="1400" dirty="0"/>
              <a:t>为闪烁体发光衰减时间，</a:t>
            </a:r>
            <a:r>
              <a:rPr lang="en-US" altLang="zh-CN" sz="1400" dirty="0"/>
              <a:t> A</a:t>
            </a:r>
            <a:r>
              <a:rPr lang="zh-CN" altLang="en-US" sz="1400" dirty="0"/>
              <a:t>是幅度因子。</a:t>
            </a:r>
          </a:p>
        </p:txBody>
      </p:sp>
      <p:pic>
        <p:nvPicPr>
          <p:cNvPr id="16" name="图片 15">
            <a:extLst>
              <a:ext uri="{FF2B5EF4-FFF2-40B4-BE49-F238E27FC236}">
                <a16:creationId xmlns:a16="http://schemas.microsoft.com/office/drawing/2014/main" id="{7D471076-56A9-B465-84C9-5608A33DDB90}"/>
              </a:ext>
            </a:extLst>
          </p:cNvPr>
          <p:cNvPicPr>
            <a:picLocks noChangeAspect="1"/>
          </p:cNvPicPr>
          <p:nvPr/>
        </p:nvPicPr>
        <p:blipFill rotWithShape="1">
          <a:blip r:embed="rId5"/>
          <a:srcRect l="5810" b="12194"/>
          <a:stretch/>
        </p:blipFill>
        <p:spPr>
          <a:xfrm>
            <a:off x="124188" y="698918"/>
            <a:ext cx="2129063" cy="1465077"/>
          </a:xfrm>
          <a:prstGeom prst="rect">
            <a:avLst/>
          </a:prstGeom>
        </p:spPr>
      </p:pic>
      <p:pic>
        <p:nvPicPr>
          <p:cNvPr id="21" name="图片 20">
            <a:extLst>
              <a:ext uri="{FF2B5EF4-FFF2-40B4-BE49-F238E27FC236}">
                <a16:creationId xmlns:a16="http://schemas.microsoft.com/office/drawing/2014/main" id="{0F680A9E-0E9F-65FE-60C9-A4E8722BEA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0160" y="2940788"/>
            <a:ext cx="2735506" cy="2126968"/>
          </a:xfrm>
          <a:prstGeom prst="rect">
            <a:avLst/>
          </a:prstGeom>
        </p:spPr>
      </p:pic>
      <p:pic>
        <p:nvPicPr>
          <p:cNvPr id="24" name="图片 23">
            <a:extLst>
              <a:ext uri="{FF2B5EF4-FFF2-40B4-BE49-F238E27FC236}">
                <a16:creationId xmlns:a16="http://schemas.microsoft.com/office/drawing/2014/main" id="{7E6B8A93-6156-C449-4D55-25CB24BB76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22" t="7961" r="10117"/>
          <a:stretch/>
        </p:blipFill>
        <p:spPr>
          <a:xfrm>
            <a:off x="56059" y="2456375"/>
            <a:ext cx="2488461" cy="1445014"/>
          </a:xfrm>
          <a:prstGeom prst="rect">
            <a:avLst/>
          </a:prstGeom>
        </p:spPr>
      </p:pic>
      <p:graphicFrame>
        <p:nvGraphicFramePr>
          <p:cNvPr id="19" name="对象 18">
            <a:extLst>
              <a:ext uri="{FF2B5EF4-FFF2-40B4-BE49-F238E27FC236}">
                <a16:creationId xmlns:a16="http://schemas.microsoft.com/office/drawing/2014/main" id="{7779AA76-E539-D08B-470F-76A9C4A88E7D}"/>
              </a:ext>
            </a:extLst>
          </p:cNvPr>
          <p:cNvGraphicFramePr>
            <a:graphicFrameLocks noChangeAspect="1"/>
          </p:cNvGraphicFramePr>
          <p:nvPr>
            <p:extLst>
              <p:ext uri="{D42A27DB-BD31-4B8C-83A1-F6EECF244321}">
                <p14:modId xmlns:p14="http://schemas.microsoft.com/office/powerpoint/2010/main" val="423812878"/>
              </p:ext>
            </p:extLst>
          </p:nvPr>
        </p:nvGraphicFramePr>
        <p:xfrm>
          <a:off x="5183754" y="1064993"/>
          <a:ext cx="1003300" cy="482600"/>
        </p:xfrm>
        <a:graphic>
          <a:graphicData uri="http://schemas.openxmlformats.org/presentationml/2006/ole">
            <mc:AlternateContent xmlns:mc="http://schemas.openxmlformats.org/markup-compatibility/2006">
              <mc:Choice xmlns:v="urn:schemas-microsoft-com:vml" Requires="v">
                <p:oleObj name="Equation" r:id="rId8" imgW="1002960" imgH="482400" progId="Equation.DSMT4">
                  <p:embed/>
                </p:oleObj>
              </mc:Choice>
              <mc:Fallback>
                <p:oleObj name="Equation" r:id="rId8" imgW="1002960" imgH="482400" progId="Equation.DSMT4">
                  <p:embed/>
                  <p:pic>
                    <p:nvPicPr>
                      <p:cNvPr id="0" name=""/>
                      <p:cNvPicPr/>
                      <p:nvPr/>
                    </p:nvPicPr>
                    <p:blipFill>
                      <a:blip r:embed="rId9"/>
                      <a:stretch>
                        <a:fillRect/>
                      </a:stretch>
                    </p:blipFill>
                    <p:spPr>
                      <a:xfrm>
                        <a:off x="5183754" y="1064993"/>
                        <a:ext cx="1003300" cy="482600"/>
                      </a:xfrm>
                      <a:prstGeom prst="rect">
                        <a:avLst/>
                      </a:prstGeom>
                    </p:spPr>
                  </p:pic>
                </p:oleObj>
              </mc:Fallback>
            </mc:AlternateContent>
          </a:graphicData>
        </a:graphic>
      </p:graphicFrame>
      <p:sp>
        <p:nvSpPr>
          <p:cNvPr id="6" name="文本框 5">
            <a:extLst>
              <a:ext uri="{FF2B5EF4-FFF2-40B4-BE49-F238E27FC236}">
                <a16:creationId xmlns:a16="http://schemas.microsoft.com/office/drawing/2014/main" id="{2A80965F-D016-264F-E900-207A127F55AC}"/>
              </a:ext>
            </a:extLst>
          </p:cNvPr>
          <p:cNvSpPr txBox="1"/>
          <p:nvPr/>
        </p:nvSpPr>
        <p:spPr>
          <a:xfrm>
            <a:off x="-15900" y="4133200"/>
            <a:ext cx="2766060" cy="954107"/>
          </a:xfrm>
          <a:prstGeom prst="rect">
            <a:avLst/>
          </a:prstGeom>
          <a:noFill/>
        </p:spPr>
        <p:txBody>
          <a:bodyPr wrap="square">
            <a:spAutoFit/>
          </a:bodyPr>
          <a:lstStyle/>
          <a:p>
            <a:pPr indent="396000" algn="just"/>
            <a:r>
              <a:rPr lang="zh-CN" altLang="en-US" sz="1400" b="0" i="0" dirty="0">
                <a:solidFill>
                  <a:srgbClr val="000000"/>
                </a:solidFill>
                <a:effectLst/>
                <a:latin typeface="Times New Roman" panose="02020603050405020304" pitchFamily="18" charset="0"/>
                <a:cs typeface="Times New Roman" panose="02020603050405020304" pitchFamily="18" charset="0"/>
              </a:rPr>
              <a:t>虽然</a:t>
            </a:r>
            <a:r>
              <a:rPr lang="en-US" altLang="zh-CN" sz="1400" dirty="0">
                <a:solidFill>
                  <a:srgbClr val="000000"/>
                </a:solidFill>
                <a:latin typeface="Times New Roman" panose="02020603050405020304" pitchFamily="18" charset="0"/>
                <a:cs typeface="Times New Roman" panose="02020603050405020304" pitchFamily="18" charset="0"/>
              </a:rPr>
              <a:t>g</a:t>
            </a:r>
            <a:r>
              <a:rPr lang="en-US" altLang="zh-CN" sz="1400" b="0" i="0" dirty="0">
                <a:solidFill>
                  <a:srgbClr val="000000"/>
                </a:solidFill>
                <a:effectLst/>
                <a:latin typeface="Times New Roman" panose="02020603050405020304" pitchFamily="18" charset="0"/>
                <a:cs typeface="Times New Roman" panose="02020603050405020304" pitchFamily="18" charset="0"/>
              </a:rPr>
              <a:t>eant4</a:t>
            </a:r>
            <a:r>
              <a:rPr lang="zh-CN" altLang="en-US" sz="1400" b="0" i="0" dirty="0">
                <a:solidFill>
                  <a:srgbClr val="000000"/>
                </a:solidFill>
                <a:effectLst/>
                <a:latin typeface="Times New Roman" panose="02020603050405020304" pitchFamily="18" charset="0"/>
                <a:cs typeface="Times New Roman" panose="02020603050405020304" pitchFamily="18" charset="0"/>
              </a:rPr>
              <a:t>无法准确捕获脉冲上升时间，但可以高度复制脉冲中用于区分粒子的关键组成部分</a:t>
            </a:r>
            <a:r>
              <a:rPr lang="zh-CN" altLang="en-US" sz="1400" dirty="0">
                <a:solidFill>
                  <a:srgbClr val="000000"/>
                </a:solidFill>
                <a:latin typeface="Times New Roman" panose="02020603050405020304" pitchFamily="18" charset="0"/>
                <a:cs typeface="Times New Roman" panose="02020603050405020304" pitchFamily="18" charset="0"/>
              </a:rPr>
              <a:t>（</a:t>
            </a:r>
            <a:r>
              <a:rPr lang="zh-CN" altLang="en-US" sz="1400" b="0" i="0" dirty="0">
                <a:solidFill>
                  <a:srgbClr val="000000"/>
                </a:solidFill>
                <a:effectLst/>
                <a:latin typeface="Times New Roman" panose="02020603050405020304" pitchFamily="18" charset="0"/>
                <a:cs typeface="Times New Roman" panose="02020603050405020304" pitchFamily="18" charset="0"/>
              </a:rPr>
              <a:t>脉冲尾部</a:t>
            </a:r>
            <a:r>
              <a:rPr lang="zh-CN" altLang="en-US" sz="1400" dirty="0">
                <a:solidFill>
                  <a:srgbClr val="000000"/>
                </a:solidFill>
                <a:latin typeface="Times New Roman" panose="02020603050405020304" pitchFamily="18" charset="0"/>
                <a:cs typeface="Times New Roman" panose="02020603050405020304" pitchFamily="18" charset="0"/>
              </a:rPr>
              <a:t>）</a:t>
            </a:r>
            <a:r>
              <a:rPr lang="zh-CN" altLang="en-US" sz="1400" b="0" i="0" dirty="0">
                <a:solidFill>
                  <a:srgbClr val="000000"/>
                </a:solidFill>
                <a:effectLst/>
                <a:latin typeface="Times New Roman" panose="02020603050405020304" pitchFamily="18" charset="0"/>
                <a:cs typeface="Times New Roman" panose="02020603050405020304" pitchFamily="18" charset="0"/>
              </a:rPr>
              <a:t>。</a:t>
            </a:r>
            <a:endParaRPr lang="zh-CN" altLang="en-US" sz="14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768FD148-F086-8286-0C6A-40BD517A0B34}"/>
              </a:ext>
            </a:extLst>
          </p:cNvPr>
          <p:cNvSpPr txBox="1"/>
          <p:nvPr/>
        </p:nvSpPr>
        <p:spPr>
          <a:xfrm>
            <a:off x="121186" y="2141058"/>
            <a:ext cx="2031325" cy="276999"/>
          </a:xfrm>
          <a:prstGeom prst="rect">
            <a:avLst/>
          </a:prstGeom>
          <a:noFill/>
        </p:spPr>
        <p:txBody>
          <a:bodyPr wrap="none" rtlCol="0">
            <a:spAutoFit/>
          </a:bodyPr>
          <a:lstStyle/>
          <a:p>
            <a:r>
              <a:rPr lang="zh-CN" altLang="en-US" sz="1200" dirty="0"/>
              <a:t>闪烁体探测器输出脉冲形状</a:t>
            </a:r>
          </a:p>
        </p:txBody>
      </p:sp>
      <p:sp>
        <p:nvSpPr>
          <p:cNvPr id="14" name="文本框 13">
            <a:extLst>
              <a:ext uri="{FF2B5EF4-FFF2-40B4-BE49-F238E27FC236}">
                <a16:creationId xmlns:a16="http://schemas.microsoft.com/office/drawing/2014/main" id="{F158D7AB-5D39-B871-1164-D0CC7657DCD2}"/>
              </a:ext>
            </a:extLst>
          </p:cNvPr>
          <p:cNvSpPr txBox="1"/>
          <p:nvPr/>
        </p:nvSpPr>
        <p:spPr>
          <a:xfrm>
            <a:off x="2212817" y="446047"/>
            <a:ext cx="805029" cy="338554"/>
          </a:xfrm>
          <a:prstGeom prst="rect">
            <a:avLst/>
          </a:prstGeom>
          <a:noFill/>
        </p:spPr>
        <p:txBody>
          <a:bodyPr wrap="none" rtlCol="0">
            <a:spAutoFit/>
          </a:bodyPr>
          <a:lstStyle/>
          <a:p>
            <a:r>
              <a:rPr lang="zh-CN" altLang="en-US" sz="1600" b="1" dirty="0"/>
              <a:t>原理：</a:t>
            </a:r>
          </a:p>
        </p:txBody>
      </p:sp>
      <p:graphicFrame>
        <p:nvGraphicFramePr>
          <p:cNvPr id="15" name="对象 14">
            <a:extLst>
              <a:ext uri="{FF2B5EF4-FFF2-40B4-BE49-F238E27FC236}">
                <a16:creationId xmlns:a16="http://schemas.microsoft.com/office/drawing/2014/main" id="{3ECD55CB-D2B7-6B3C-3B02-EC94D147D9C4}"/>
              </a:ext>
            </a:extLst>
          </p:cNvPr>
          <p:cNvGraphicFramePr>
            <a:graphicFrameLocks noChangeAspect="1"/>
          </p:cNvGraphicFramePr>
          <p:nvPr>
            <p:extLst>
              <p:ext uri="{D42A27DB-BD31-4B8C-83A1-F6EECF244321}">
                <p14:modId xmlns:p14="http://schemas.microsoft.com/office/powerpoint/2010/main" val="3610464606"/>
              </p:ext>
            </p:extLst>
          </p:nvPr>
        </p:nvGraphicFramePr>
        <p:xfrm>
          <a:off x="5139303" y="2116921"/>
          <a:ext cx="1092200" cy="495300"/>
        </p:xfrm>
        <a:graphic>
          <a:graphicData uri="http://schemas.openxmlformats.org/presentationml/2006/ole">
            <mc:AlternateContent xmlns:mc="http://schemas.openxmlformats.org/markup-compatibility/2006">
              <mc:Choice xmlns:v="urn:schemas-microsoft-com:vml" Requires="v">
                <p:oleObj name="Equation" r:id="rId10" imgW="1091880" imgH="495000" progId="Equation.DSMT4">
                  <p:embed/>
                </p:oleObj>
              </mc:Choice>
              <mc:Fallback>
                <p:oleObj name="Equation" r:id="rId10" imgW="1091880" imgH="495000" progId="Equation.DSMT4">
                  <p:embed/>
                  <p:pic>
                    <p:nvPicPr>
                      <p:cNvPr id="0" name=""/>
                      <p:cNvPicPr/>
                      <p:nvPr/>
                    </p:nvPicPr>
                    <p:blipFill>
                      <a:blip r:embed="rId11"/>
                      <a:stretch>
                        <a:fillRect/>
                      </a:stretch>
                    </p:blipFill>
                    <p:spPr>
                      <a:xfrm>
                        <a:off x="5139303" y="2116921"/>
                        <a:ext cx="1092200" cy="495300"/>
                      </a:xfrm>
                      <a:prstGeom prst="rect">
                        <a:avLst/>
                      </a:prstGeom>
                    </p:spPr>
                  </p:pic>
                </p:oleObj>
              </mc:Fallback>
            </mc:AlternateContent>
          </a:graphicData>
        </a:graphic>
      </p:graphicFrame>
      <p:sp>
        <p:nvSpPr>
          <p:cNvPr id="18" name="文本框 17">
            <a:extLst>
              <a:ext uri="{FF2B5EF4-FFF2-40B4-BE49-F238E27FC236}">
                <a16:creationId xmlns:a16="http://schemas.microsoft.com/office/drawing/2014/main" id="{B4B7D81A-ADB1-F534-D092-3D8DA704CA62}"/>
              </a:ext>
            </a:extLst>
          </p:cNvPr>
          <p:cNvSpPr txBox="1"/>
          <p:nvPr/>
        </p:nvSpPr>
        <p:spPr>
          <a:xfrm>
            <a:off x="2481193" y="2530450"/>
            <a:ext cx="6408420" cy="307777"/>
          </a:xfrm>
          <a:prstGeom prst="rect">
            <a:avLst/>
          </a:prstGeom>
          <a:noFill/>
        </p:spPr>
        <p:txBody>
          <a:bodyPr wrap="square">
            <a:spAutoFit/>
          </a:bodyPr>
          <a:lstStyle/>
          <a:p>
            <a:r>
              <a:rPr lang="zh-CN" altLang="en-US" sz="1400" dirty="0"/>
              <a:t>综上，</a:t>
            </a:r>
            <a:r>
              <a:rPr lang="en-US" altLang="zh-CN" sz="1400" i="1" dirty="0"/>
              <a:t>H</a:t>
            </a:r>
            <a:r>
              <a:rPr lang="en-US" altLang="zh-CN" sz="1400" dirty="0"/>
              <a:t>(t)</a:t>
            </a:r>
            <a:r>
              <a:rPr lang="zh-CN" altLang="en-US" sz="1400" dirty="0"/>
              <a:t>只是在时间轴上作平移，即可简单表示为</a:t>
            </a:r>
          </a:p>
        </p:txBody>
      </p:sp>
      <p:graphicFrame>
        <p:nvGraphicFramePr>
          <p:cNvPr id="22" name="对象 21">
            <a:extLst>
              <a:ext uri="{FF2B5EF4-FFF2-40B4-BE49-F238E27FC236}">
                <a16:creationId xmlns:a16="http://schemas.microsoft.com/office/drawing/2014/main" id="{1F87F296-1C1D-5A3C-B811-FF6C8B4535BB}"/>
              </a:ext>
            </a:extLst>
          </p:cNvPr>
          <p:cNvGraphicFramePr>
            <a:graphicFrameLocks noChangeAspect="1"/>
          </p:cNvGraphicFramePr>
          <p:nvPr>
            <p:extLst>
              <p:ext uri="{D42A27DB-BD31-4B8C-83A1-F6EECF244321}">
                <p14:modId xmlns:p14="http://schemas.microsoft.com/office/powerpoint/2010/main" val="3135005766"/>
              </p:ext>
            </p:extLst>
          </p:nvPr>
        </p:nvGraphicFramePr>
        <p:xfrm>
          <a:off x="5189538" y="2787650"/>
          <a:ext cx="914400" cy="381000"/>
        </p:xfrm>
        <a:graphic>
          <a:graphicData uri="http://schemas.openxmlformats.org/presentationml/2006/ole">
            <mc:AlternateContent xmlns:mc="http://schemas.openxmlformats.org/markup-compatibility/2006">
              <mc:Choice xmlns:v="urn:schemas-microsoft-com:vml" Requires="v">
                <p:oleObj name="Equation" r:id="rId12" imgW="914400" imgH="380880" progId="Equation.DSMT4">
                  <p:embed/>
                </p:oleObj>
              </mc:Choice>
              <mc:Fallback>
                <p:oleObj name="Equation" r:id="rId12" imgW="914400" imgH="380880" progId="Equation.DSMT4">
                  <p:embed/>
                  <p:pic>
                    <p:nvPicPr>
                      <p:cNvPr id="0" name=""/>
                      <p:cNvPicPr/>
                      <p:nvPr/>
                    </p:nvPicPr>
                    <p:blipFill>
                      <a:blip r:embed="rId13"/>
                      <a:stretch>
                        <a:fillRect/>
                      </a:stretch>
                    </p:blipFill>
                    <p:spPr>
                      <a:xfrm>
                        <a:off x="5189538" y="2787650"/>
                        <a:ext cx="914400" cy="381000"/>
                      </a:xfrm>
                      <a:prstGeom prst="rect">
                        <a:avLst/>
                      </a:prstGeom>
                    </p:spPr>
                  </p:pic>
                </p:oleObj>
              </mc:Fallback>
            </mc:AlternateContent>
          </a:graphicData>
        </a:graphic>
      </p:graphicFrame>
      <p:sp>
        <p:nvSpPr>
          <p:cNvPr id="25" name="矩形 24">
            <a:extLst>
              <a:ext uri="{FF2B5EF4-FFF2-40B4-BE49-F238E27FC236}">
                <a16:creationId xmlns:a16="http://schemas.microsoft.com/office/drawing/2014/main" id="{411D31A9-E5CF-CC06-BAC4-7F7BBE24810C}"/>
              </a:ext>
            </a:extLst>
          </p:cNvPr>
          <p:cNvSpPr/>
          <p:nvPr/>
        </p:nvSpPr>
        <p:spPr>
          <a:xfrm>
            <a:off x="56488" y="745950"/>
            <a:ext cx="121920" cy="10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aphicFrame>
        <p:nvGraphicFramePr>
          <p:cNvPr id="23" name="对象 22">
            <a:extLst>
              <a:ext uri="{FF2B5EF4-FFF2-40B4-BE49-F238E27FC236}">
                <a16:creationId xmlns:a16="http://schemas.microsoft.com/office/drawing/2014/main" id="{37CA1FAF-B204-24A0-D32C-5839A03C15AB}"/>
              </a:ext>
            </a:extLst>
          </p:cNvPr>
          <p:cNvGraphicFramePr>
            <a:graphicFrameLocks noChangeAspect="1"/>
          </p:cNvGraphicFramePr>
          <p:nvPr>
            <p:extLst>
              <p:ext uri="{D42A27DB-BD31-4B8C-83A1-F6EECF244321}">
                <p14:modId xmlns:p14="http://schemas.microsoft.com/office/powerpoint/2010/main" val="733379253"/>
              </p:ext>
            </p:extLst>
          </p:nvPr>
        </p:nvGraphicFramePr>
        <p:xfrm>
          <a:off x="18274" y="720098"/>
          <a:ext cx="172803" cy="169005"/>
        </p:xfrm>
        <a:graphic>
          <a:graphicData uri="http://schemas.openxmlformats.org/presentationml/2006/ole">
            <mc:AlternateContent xmlns:mc="http://schemas.openxmlformats.org/markup-compatibility/2006">
              <mc:Choice xmlns:v="urn:schemas-microsoft-com:vml" Requires="v">
                <p:oleObj name="Equation" r:id="rId14" imgW="368280" imgH="253800" progId="Equation.DSMT4">
                  <p:embed/>
                </p:oleObj>
              </mc:Choice>
              <mc:Fallback>
                <p:oleObj name="Equation" r:id="rId14" imgW="368280" imgH="253800" progId="Equation.DSMT4">
                  <p:embed/>
                  <p:pic>
                    <p:nvPicPr>
                      <p:cNvPr id="0" name=""/>
                      <p:cNvPicPr/>
                      <p:nvPr/>
                    </p:nvPicPr>
                    <p:blipFill>
                      <a:blip r:embed="rId15"/>
                      <a:stretch>
                        <a:fillRect/>
                      </a:stretch>
                    </p:blipFill>
                    <p:spPr>
                      <a:xfrm>
                        <a:off x="18274" y="720098"/>
                        <a:ext cx="172803" cy="169005"/>
                      </a:xfrm>
                      <a:prstGeom prst="rect">
                        <a:avLst/>
                      </a:prstGeom>
                    </p:spPr>
                  </p:pic>
                </p:oleObj>
              </mc:Fallback>
            </mc:AlternateContent>
          </a:graphicData>
        </a:graphic>
      </p:graphicFrame>
      <p:sp>
        <p:nvSpPr>
          <p:cNvPr id="26" name="文本框 25">
            <a:extLst>
              <a:ext uri="{FF2B5EF4-FFF2-40B4-BE49-F238E27FC236}">
                <a16:creationId xmlns:a16="http://schemas.microsoft.com/office/drawing/2014/main" id="{5AFC175D-7CC2-B125-2A4C-EE7309871A6E}"/>
              </a:ext>
            </a:extLst>
          </p:cNvPr>
          <p:cNvSpPr txBox="1"/>
          <p:nvPr/>
        </p:nvSpPr>
        <p:spPr>
          <a:xfrm>
            <a:off x="6055375" y="3785693"/>
            <a:ext cx="2976761" cy="1020985"/>
          </a:xfrm>
          <a:prstGeom prst="rect">
            <a:avLst/>
          </a:prstGeom>
          <a:noFill/>
          <a:ln w="28575">
            <a:solidFill>
              <a:srgbClr val="E6063D"/>
            </a:solidFill>
          </a:ln>
        </p:spPr>
        <p:txBody>
          <a:bodyPr wrap="square">
            <a:spAutoFit/>
          </a:bodyPr>
          <a:lstStyle>
            <a:defPPr>
              <a:defRPr lang="zh-CN"/>
            </a:defPPr>
            <a:lvl1pPr algn="just" hangingPunct="0">
              <a:defRPr sz="1600">
                <a:latin typeface="Times New Roman" panose="02020603050405020304" pitchFamily="18" charset="0"/>
                <a:cs typeface="Times New Roman" panose="02020603050405020304" pitchFamily="18" charset="0"/>
              </a:defRPr>
            </a:lvl1pPr>
          </a:lstStyle>
          <a:p>
            <a:pPr indent="396000">
              <a:lnSpc>
                <a:spcPct val="150000"/>
              </a:lnSpc>
            </a:pPr>
            <a:r>
              <a:rPr lang="zh-CN" altLang="en-US" sz="1400" b="1" dirty="0"/>
              <a:t>单指数脉冲模型仅能够准确表示闪烁体探测器中闪烁体光衰减信息。</a:t>
            </a:r>
          </a:p>
        </p:txBody>
      </p:sp>
      <p:sp>
        <p:nvSpPr>
          <p:cNvPr id="27" name="箭头: 右 26">
            <a:extLst>
              <a:ext uri="{FF2B5EF4-FFF2-40B4-BE49-F238E27FC236}">
                <a16:creationId xmlns:a16="http://schemas.microsoft.com/office/drawing/2014/main" id="{00136646-D4AA-EDD9-BCFC-1EF990FD6208}"/>
              </a:ext>
            </a:extLst>
          </p:cNvPr>
          <p:cNvSpPr/>
          <p:nvPr/>
        </p:nvSpPr>
        <p:spPr>
          <a:xfrm>
            <a:off x="5399189" y="4032715"/>
            <a:ext cx="572429" cy="2180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8" name="箭头: 右 27">
            <a:extLst>
              <a:ext uri="{FF2B5EF4-FFF2-40B4-BE49-F238E27FC236}">
                <a16:creationId xmlns:a16="http://schemas.microsoft.com/office/drawing/2014/main" id="{BCBE53AC-761A-7A34-AB5F-22CADF737E8F}"/>
              </a:ext>
            </a:extLst>
          </p:cNvPr>
          <p:cNvSpPr/>
          <p:nvPr/>
        </p:nvSpPr>
        <p:spPr>
          <a:xfrm rot="2258671">
            <a:off x="6039896" y="3397829"/>
            <a:ext cx="590080" cy="2317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文本框 1">
            <a:extLst>
              <a:ext uri="{FF2B5EF4-FFF2-40B4-BE49-F238E27FC236}">
                <a16:creationId xmlns:a16="http://schemas.microsoft.com/office/drawing/2014/main" id="{484BBCDF-373B-62DB-D272-E7583F6B8912}"/>
              </a:ext>
            </a:extLst>
          </p:cNvPr>
          <p:cNvSpPr txBox="1"/>
          <p:nvPr/>
        </p:nvSpPr>
        <p:spPr>
          <a:xfrm>
            <a:off x="233938" y="88065"/>
            <a:ext cx="4038285" cy="399661"/>
          </a:xfrm>
          <a:prstGeom prst="rect">
            <a:avLst/>
          </a:prstGeom>
          <a:noFill/>
        </p:spPr>
        <p:txBody>
          <a:bodyPr wrap="none" rtlCol="0">
            <a:spAutoFit/>
          </a:bodyPr>
          <a:lstStyle/>
          <a:p>
            <a:r>
              <a:rPr lang="en-US" altLang="zh-CN" sz="1997" b="1" dirty="0">
                <a:solidFill>
                  <a:srgbClr val="0070C0"/>
                </a:solidFill>
                <a:latin typeface="黑体" pitchFamily="49" charset="-122"/>
                <a:ea typeface="黑体" pitchFamily="49" charset="-122"/>
              </a:rPr>
              <a:t>1.3 </a:t>
            </a:r>
            <a:r>
              <a:rPr lang="zh-CN" altLang="en-US" sz="1997" b="1" dirty="0">
                <a:solidFill>
                  <a:srgbClr val="0070C0"/>
                </a:solidFill>
                <a:latin typeface="黑体" pitchFamily="49" charset="-122"/>
                <a:ea typeface="黑体" pitchFamily="49" charset="-122"/>
              </a:rPr>
              <a:t>研究现状</a:t>
            </a:r>
            <a:r>
              <a:rPr lang="en-US" altLang="zh-CN" sz="1997" b="1" dirty="0">
                <a:solidFill>
                  <a:srgbClr val="0070C0"/>
                </a:solidFill>
                <a:latin typeface="黑体" pitchFamily="49" charset="-122"/>
                <a:ea typeface="黑体" pitchFamily="49" charset="-122"/>
              </a:rPr>
              <a:t>——</a:t>
            </a:r>
            <a:r>
              <a:rPr lang="zh-CN" altLang="en-US" sz="1997" b="1" dirty="0">
                <a:solidFill>
                  <a:srgbClr val="0070C0"/>
                </a:solidFill>
                <a:latin typeface="黑体" pitchFamily="49" charset="-122"/>
                <a:ea typeface="黑体" pitchFamily="49" charset="-122"/>
              </a:rPr>
              <a:t>单指数脉冲模型</a:t>
            </a:r>
          </a:p>
        </p:txBody>
      </p:sp>
      <p:sp>
        <p:nvSpPr>
          <p:cNvPr id="4" name="文本框 3">
            <a:extLst>
              <a:ext uri="{FF2B5EF4-FFF2-40B4-BE49-F238E27FC236}">
                <a16:creationId xmlns:a16="http://schemas.microsoft.com/office/drawing/2014/main" id="{4FD12FAA-96BF-D237-56B6-361C9E29D102}"/>
              </a:ext>
            </a:extLst>
          </p:cNvPr>
          <p:cNvSpPr txBox="1"/>
          <p:nvPr/>
        </p:nvSpPr>
        <p:spPr>
          <a:xfrm>
            <a:off x="166278" y="3874314"/>
            <a:ext cx="2299027" cy="276999"/>
          </a:xfrm>
          <a:prstGeom prst="rect">
            <a:avLst/>
          </a:prstGeom>
          <a:noFill/>
        </p:spPr>
        <p:txBody>
          <a:bodyPr wrap="none" rtlCol="0">
            <a:spAutoFit/>
          </a:bodyPr>
          <a:lstStyle/>
          <a:p>
            <a:r>
              <a:rPr lang="zh-CN" altLang="en-US" sz="1200" dirty="0"/>
              <a:t>大尺寸</a:t>
            </a:r>
            <a:r>
              <a:rPr lang="en-US" altLang="zh-CN" sz="1200" dirty="0" err="1"/>
              <a:t>NaI</a:t>
            </a:r>
            <a:r>
              <a:rPr lang="en-US" altLang="zh-CN" sz="1200" dirty="0"/>
              <a:t>(Tl)</a:t>
            </a:r>
            <a:r>
              <a:rPr lang="zh-CN" altLang="en-US" sz="1200" dirty="0"/>
              <a:t>探测器</a:t>
            </a:r>
            <a:r>
              <a:rPr lang="en-US" altLang="zh-CN" sz="1200" dirty="0"/>
              <a:t>geant4</a:t>
            </a:r>
            <a:r>
              <a:rPr lang="zh-CN" altLang="en-US" sz="1200" dirty="0"/>
              <a:t>建模</a:t>
            </a:r>
          </a:p>
        </p:txBody>
      </p:sp>
      <p:sp>
        <p:nvSpPr>
          <p:cNvPr id="8" name="灯片编号占位符 1">
            <a:extLst>
              <a:ext uri="{FF2B5EF4-FFF2-40B4-BE49-F238E27FC236}">
                <a16:creationId xmlns:a16="http://schemas.microsoft.com/office/drawing/2014/main" id="{4661E89D-E649-AA5B-DBE5-12CE34766B30}"/>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6</a:t>
            </a:fld>
            <a:endParaRPr lang="zh-CN" altLang="en-US" sz="1500" dirty="0">
              <a:solidFill>
                <a:srgbClr val="898989"/>
              </a:solidFill>
            </a:endParaRPr>
          </a:p>
        </p:txBody>
      </p:sp>
    </p:spTree>
    <p:extLst>
      <p:ext uri="{BB962C8B-B14F-4D97-AF65-F5344CB8AC3E}">
        <p14:creationId xmlns:p14="http://schemas.microsoft.com/office/powerpoint/2010/main" val="7274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8">
            <a:extLst>
              <a:ext uri="{FF2B5EF4-FFF2-40B4-BE49-F238E27FC236}">
                <a16:creationId xmlns:a16="http://schemas.microsoft.com/office/drawing/2014/main" id="{3A9CFE1A-EA88-0DB0-71CD-0353FE2201F4}"/>
              </a:ext>
            </a:extLst>
          </p:cNvPr>
          <p:cNvPicPr>
            <a:picLocks noChangeAspect="1"/>
          </p:cNvPicPr>
          <p:nvPr/>
        </p:nvPicPr>
        <p:blipFill>
          <a:blip r:embed="rId3"/>
          <a:stretch>
            <a:fillRect/>
          </a:stretch>
        </p:blipFill>
        <p:spPr>
          <a:xfrm>
            <a:off x="-1270" y="-1270"/>
            <a:ext cx="9146540" cy="5136515"/>
          </a:xfrm>
          <a:prstGeom prst="rect">
            <a:avLst/>
          </a:prstGeom>
        </p:spPr>
      </p:pic>
      <p:pic>
        <p:nvPicPr>
          <p:cNvPr id="20" name="Picture 3" descr="C:\Users\h\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3F98CFE-6E8F-B8E4-5D55-469CAD9E40C8}"/>
              </a:ext>
            </a:extLst>
          </p:cNvPr>
          <p:cNvSpPr txBox="1"/>
          <p:nvPr/>
        </p:nvSpPr>
        <p:spPr>
          <a:xfrm>
            <a:off x="233938" y="88065"/>
            <a:ext cx="4038285" cy="399661"/>
          </a:xfrm>
          <a:prstGeom prst="rect">
            <a:avLst/>
          </a:prstGeom>
          <a:noFill/>
        </p:spPr>
        <p:txBody>
          <a:bodyPr wrap="none" rtlCol="0">
            <a:spAutoFit/>
          </a:bodyPr>
          <a:lstStyle/>
          <a:p>
            <a:r>
              <a:rPr lang="en-US" altLang="zh-CN" sz="1997" b="1" dirty="0">
                <a:solidFill>
                  <a:srgbClr val="0070C0"/>
                </a:solidFill>
                <a:latin typeface="黑体" pitchFamily="49" charset="-122"/>
                <a:ea typeface="黑体" pitchFamily="49" charset="-122"/>
              </a:rPr>
              <a:t>1.3 </a:t>
            </a:r>
            <a:r>
              <a:rPr lang="zh-CN" altLang="en-US" sz="1997" b="1" dirty="0">
                <a:solidFill>
                  <a:srgbClr val="0070C0"/>
                </a:solidFill>
                <a:latin typeface="黑体" pitchFamily="49" charset="-122"/>
                <a:ea typeface="黑体" pitchFamily="49" charset="-122"/>
              </a:rPr>
              <a:t>研究现状</a:t>
            </a:r>
            <a:r>
              <a:rPr lang="en-US" altLang="zh-CN" sz="1997" b="1" dirty="0">
                <a:solidFill>
                  <a:srgbClr val="0070C0"/>
                </a:solidFill>
                <a:latin typeface="黑体" pitchFamily="49" charset="-122"/>
                <a:ea typeface="黑体" pitchFamily="49" charset="-122"/>
              </a:rPr>
              <a:t>——</a:t>
            </a:r>
            <a:r>
              <a:rPr lang="zh-CN" altLang="en-US" sz="1997" b="1" dirty="0">
                <a:solidFill>
                  <a:srgbClr val="0070C0"/>
                </a:solidFill>
                <a:latin typeface="黑体" pitchFamily="49" charset="-122"/>
                <a:ea typeface="黑体" pitchFamily="49" charset="-122"/>
              </a:rPr>
              <a:t>双指数脉冲模型</a:t>
            </a:r>
          </a:p>
        </p:txBody>
      </p:sp>
      <p:sp>
        <p:nvSpPr>
          <p:cNvPr id="3" name="文本框 2">
            <a:extLst>
              <a:ext uri="{FF2B5EF4-FFF2-40B4-BE49-F238E27FC236}">
                <a16:creationId xmlns:a16="http://schemas.microsoft.com/office/drawing/2014/main" id="{C71D2B35-A22A-AB7A-50C0-D2BFE105F358}"/>
              </a:ext>
            </a:extLst>
          </p:cNvPr>
          <p:cNvSpPr txBox="1"/>
          <p:nvPr/>
        </p:nvSpPr>
        <p:spPr>
          <a:xfrm>
            <a:off x="3122271" y="1156699"/>
            <a:ext cx="5712580" cy="1094082"/>
          </a:xfrm>
          <a:prstGeom prst="rect">
            <a:avLst/>
          </a:prstGeom>
          <a:noFill/>
        </p:spPr>
        <p:txBody>
          <a:bodyPr wrap="square">
            <a:spAutoFit/>
          </a:bodyPr>
          <a:lstStyle/>
          <a:p>
            <a:pPr marL="342900" indent="-342900">
              <a:lnSpc>
                <a:spcPts val="2000"/>
              </a:lnSpc>
              <a:buFont typeface="+mj-lt"/>
              <a:buAutoNum type="arabicPeriod"/>
            </a:pPr>
            <a:r>
              <a:rPr lang="zh-CN" altLang="en-US" sz="1400" dirty="0">
                <a:solidFill>
                  <a:srgbClr val="000000"/>
                </a:solidFill>
                <a:latin typeface="宋体" panose="02010600030101010101" pitchFamily="2" charset="-122"/>
              </a:rPr>
              <a:t>若考虑闪烁体的闪烁上升时间</a:t>
            </a:r>
            <a:r>
              <a:rPr lang="en-US" altLang="zh-CN" sz="1400" dirty="0">
                <a:solidFill>
                  <a:srgbClr val="000000"/>
                </a:solidFill>
                <a:latin typeface="宋体" panose="02010600030101010101" pitchFamily="2" charset="-122"/>
              </a:rPr>
              <a:t>,</a:t>
            </a:r>
            <a:r>
              <a:rPr lang="zh-CN" altLang="en-US" sz="1400" dirty="0">
                <a:solidFill>
                  <a:srgbClr val="000000"/>
                </a:solidFill>
                <a:latin typeface="宋体" panose="02010600030101010101" pitchFamily="2" charset="-122"/>
              </a:rPr>
              <a:t>对于闪烁光脉冲可表示为：</a:t>
            </a:r>
            <a:endParaRPr lang="en-US" altLang="zh-CN" sz="1400" dirty="0">
              <a:solidFill>
                <a:srgbClr val="000000"/>
              </a:solidFill>
              <a:latin typeface="宋体" panose="02010600030101010101" pitchFamily="2" charset="-122"/>
            </a:endParaRPr>
          </a:p>
          <a:p>
            <a:pPr marL="342900" indent="-342900">
              <a:lnSpc>
                <a:spcPts val="2000"/>
              </a:lnSpc>
              <a:buFont typeface="+mj-lt"/>
              <a:buAutoNum type="arabicPeriod"/>
            </a:pPr>
            <a:endParaRPr lang="en-US" altLang="zh-CN" sz="1400" dirty="0">
              <a:solidFill>
                <a:srgbClr val="000000"/>
              </a:solidFill>
              <a:latin typeface="宋体" panose="02010600030101010101" pitchFamily="2" charset="-122"/>
            </a:endParaRPr>
          </a:p>
          <a:p>
            <a:pPr marL="342900" indent="-342900">
              <a:lnSpc>
                <a:spcPts val="2000"/>
              </a:lnSpc>
              <a:buFont typeface="+mj-lt"/>
              <a:buAutoNum type="arabicPeriod"/>
            </a:pPr>
            <a:endParaRPr lang="en-US" altLang="zh-CN" sz="1400" dirty="0">
              <a:solidFill>
                <a:srgbClr val="000000"/>
              </a:solidFill>
              <a:latin typeface="宋体" panose="02010600030101010101" pitchFamily="2" charset="-122"/>
            </a:endParaRPr>
          </a:p>
          <a:p>
            <a:pPr marL="342900" indent="-342900">
              <a:lnSpc>
                <a:spcPts val="2000"/>
              </a:lnSpc>
              <a:buFont typeface="+mj-lt"/>
              <a:buAutoNum type="arabicPeriod"/>
            </a:pPr>
            <a:r>
              <a:rPr lang="en-US" altLang="zh-CN" sz="1400" dirty="0"/>
              <a:t>PMT</a:t>
            </a:r>
            <a:r>
              <a:rPr lang="zh-CN" altLang="en-US" sz="1400" dirty="0"/>
              <a:t>部分与单指数模型相同，只是时间上滞后了</a:t>
            </a:r>
            <a:r>
              <a:rPr lang="en-US" altLang="zh-CN" sz="1400" dirty="0" err="1"/>
              <a:t>t</a:t>
            </a:r>
            <a:r>
              <a:rPr lang="en-US" altLang="zh-CN" sz="1400" baseline="-25000" dirty="0" err="1"/>
              <a:t>e</a:t>
            </a:r>
            <a:endParaRPr lang="en-US" altLang="zh-CN" sz="1400" dirty="0">
              <a:solidFill>
                <a:srgbClr val="000000"/>
              </a:solidFill>
              <a:latin typeface="宋体" panose="02010600030101010101" pitchFamily="2" charset="-122"/>
            </a:endParaRPr>
          </a:p>
        </p:txBody>
      </p:sp>
      <p:sp>
        <p:nvSpPr>
          <p:cNvPr id="4" name="文本框 3">
            <a:extLst>
              <a:ext uri="{FF2B5EF4-FFF2-40B4-BE49-F238E27FC236}">
                <a16:creationId xmlns:a16="http://schemas.microsoft.com/office/drawing/2014/main" id="{8A7D5D69-17CB-0AEA-42B1-FAEB639B9D41}"/>
              </a:ext>
            </a:extLst>
          </p:cNvPr>
          <p:cNvSpPr txBox="1"/>
          <p:nvPr/>
        </p:nvSpPr>
        <p:spPr>
          <a:xfrm>
            <a:off x="3148727" y="846635"/>
            <a:ext cx="805029" cy="338554"/>
          </a:xfrm>
          <a:prstGeom prst="rect">
            <a:avLst/>
          </a:prstGeom>
          <a:noFill/>
        </p:spPr>
        <p:txBody>
          <a:bodyPr wrap="none" rtlCol="0">
            <a:spAutoFit/>
          </a:bodyPr>
          <a:lstStyle/>
          <a:p>
            <a:r>
              <a:rPr lang="zh-CN" altLang="en-US" sz="1600" b="1" dirty="0"/>
              <a:t>原理：</a:t>
            </a:r>
          </a:p>
        </p:txBody>
      </p:sp>
      <p:graphicFrame>
        <p:nvGraphicFramePr>
          <p:cNvPr id="5" name="对象 4">
            <a:extLst>
              <a:ext uri="{FF2B5EF4-FFF2-40B4-BE49-F238E27FC236}">
                <a16:creationId xmlns:a16="http://schemas.microsoft.com/office/drawing/2014/main" id="{893769BC-CEC7-DE52-C612-72133785A046}"/>
              </a:ext>
            </a:extLst>
          </p:cNvPr>
          <p:cNvGraphicFramePr>
            <a:graphicFrameLocks noChangeAspect="1"/>
          </p:cNvGraphicFramePr>
          <p:nvPr>
            <p:extLst>
              <p:ext uri="{D42A27DB-BD31-4B8C-83A1-F6EECF244321}">
                <p14:modId xmlns:p14="http://schemas.microsoft.com/office/powerpoint/2010/main" val="136030130"/>
              </p:ext>
            </p:extLst>
          </p:nvPr>
        </p:nvGraphicFramePr>
        <p:xfrm>
          <a:off x="5820189" y="1409933"/>
          <a:ext cx="1600200" cy="533400"/>
        </p:xfrm>
        <a:graphic>
          <a:graphicData uri="http://schemas.openxmlformats.org/presentationml/2006/ole">
            <mc:AlternateContent xmlns:mc="http://schemas.openxmlformats.org/markup-compatibility/2006">
              <mc:Choice xmlns:v="urn:schemas-microsoft-com:vml" Requires="v">
                <p:oleObj name="Equation" r:id="rId5" imgW="1600200" imgH="533160" progId="Equation.DSMT4">
                  <p:embed/>
                </p:oleObj>
              </mc:Choice>
              <mc:Fallback>
                <p:oleObj name="Equation" r:id="rId5" imgW="1600200" imgH="533160" progId="Equation.DSMT4">
                  <p:embed/>
                  <p:pic>
                    <p:nvPicPr>
                      <p:cNvPr id="22" name="对象 21">
                        <a:extLst>
                          <a:ext uri="{FF2B5EF4-FFF2-40B4-BE49-F238E27FC236}">
                            <a16:creationId xmlns:a16="http://schemas.microsoft.com/office/drawing/2014/main" id="{D962F2D6-636C-2149-CCD8-B57FA412C9DF}"/>
                          </a:ext>
                        </a:extLst>
                      </p:cNvPr>
                      <p:cNvPicPr/>
                      <p:nvPr/>
                    </p:nvPicPr>
                    <p:blipFill>
                      <a:blip r:embed="rId6"/>
                      <a:stretch>
                        <a:fillRect/>
                      </a:stretch>
                    </p:blipFill>
                    <p:spPr>
                      <a:xfrm>
                        <a:off x="5820189" y="1409933"/>
                        <a:ext cx="1600200" cy="533400"/>
                      </a:xfrm>
                      <a:prstGeom prst="rect">
                        <a:avLst/>
                      </a:prstGeom>
                    </p:spPr>
                  </p:pic>
                </p:oleObj>
              </mc:Fallback>
            </mc:AlternateContent>
          </a:graphicData>
        </a:graphic>
      </p:graphicFrame>
      <p:sp>
        <p:nvSpPr>
          <p:cNvPr id="6" name="文本框 5">
            <a:extLst>
              <a:ext uri="{FF2B5EF4-FFF2-40B4-BE49-F238E27FC236}">
                <a16:creationId xmlns:a16="http://schemas.microsoft.com/office/drawing/2014/main" id="{2CCF115D-B1AF-56FF-9792-75DEEEA7005C}"/>
              </a:ext>
            </a:extLst>
          </p:cNvPr>
          <p:cNvSpPr txBox="1"/>
          <p:nvPr/>
        </p:nvSpPr>
        <p:spPr>
          <a:xfrm>
            <a:off x="3122271" y="2366171"/>
            <a:ext cx="5600716" cy="307777"/>
          </a:xfrm>
          <a:prstGeom prst="rect">
            <a:avLst/>
          </a:prstGeom>
          <a:noFill/>
        </p:spPr>
        <p:txBody>
          <a:bodyPr wrap="square">
            <a:spAutoFit/>
          </a:bodyPr>
          <a:lstStyle/>
          <a:p>
            <a:r>
              <a:rPr lang="zh-CN" altLang="en-US" sz="1400" dirty="0"/>
              <a:t>综上，</a:t>
            </a:r>
            <a:r>
              <a:rPr lang="en-US" altLang="zh-CN" sz="1400" i="1" dirty="0"/>
              <a:t>H</a:t>
            </a:r>
            <a:r>
              <a:rPr lang="en-US" altLang="zh-CN" sz="1400" dirty="0"/>
              <a:t>(t)</a:t>
            </a:r>
            <a:r>
              <a:rPr lang="zh-CN" altLang="en-US" sz="1400" dirty="0"/>
              <a:t>只是在时间轴上作平移，即可简单表示为</a:t>
            </a:r>
          </a:p>
        </p:txBody>
      </p:sp>
      <p:graphicFrame>
        <p:nvGraphicFramePr>
          <p:cNvPr id="7" name="对象 6">
            <a:extLst>
              <a:ext uri="{FF2B5EF4-FFF2-40B4-BE49-F238E27FC236}">
                <a16:creationId xmlns:a16="http://schemas.microsoft.com/office/drawing/2014/main" id="{385456F1-DB06-59F0-415D-CE54E76E90BD}"/>
              </a:ext>
            </a:extLst>
          </p:cNvPr>
          <p:cNvGraphicFramePr>
            <a:graphicFrameLocks noChangeAspect="1"/>
          </p:cNvGraphicFramePr>
          <p:nvPr>
            <p:extLst>
              <p:ext uri="{D42A27DB-BD31-4B8C-83A1-F6EECF244321}">
                <p14:modId xmlns:p14="http://schemas.microsoft.com/office/powerpoint/2010/main" val="996712635"/>
              </p:ext>
            </p:extLst>
          </p:nvPr>
        </p:nvGraphicFramePr>
        <p:xfrm>
          <a:off x="5858289" y="2641833"/>
          <a:ext cx="1562100" cy="533400"/>
        </p:xfrm>
        <a:graphic>
          <a:graphicData uri="http://schemas.openxmlformats.org/presentationml/2006/ole">
            <mc:AlternateContent xmlns:mc="http://schemas.openxmlformats.org/markup-compatibility/2006">
              <mc:Choice xmlns:v="urn:schemas-microsoft-com:vml" Requires="v">
                <p:oleObj name="Equation" r:id="rId7" imgW="1562040" imgH="533160" progId="Equation.DSMT4">
                  <p:embed/>
                </p:oleObj>
              </mc:Choice>
              <mc:Fallback>
                <p:oleObj name="Equation" r:id="rId7" imgW="1562040" imgH="533160" progId="Equation.DSMT4">
                  <p:embed/>
                  <p:pic>
                    <p:nvPicPr>
                      <p:cNvPr id="24" name="对象 23">
                        <a:extLst>
                          <a:ext uri="{FF2B5EF4-FFF2-40B4-BE49-F238E27FC236}">
                            <a16:creationId xmlns:a16="http://schemas.microsoft.com/office/drawing/2014/main" id="{106C2443-0150-7F66-CCAA-A2ABB1909AF7}"/>
                          </a:ext>
                        </a:extLst>
                      </p:cNvPr>
                      <p:cNvPicPr/>
                      <p:nvPr/>
                    </p:nvPicPr>
                    <p:blipFill>
                      <a:blip r:embed="rId8"/>
                      <a:stretch>
                        <a:fillRect/>
                      </a:stretch>
                    </p:blipFill>
                    <p:spPr>
                      <a:xfrm>
                        <a:off x="5858289" y="2641833"/>
                        <a:ext cx="1562100" cy="533400"/>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id="{825F210D-8D8F-B6CC-7BC8-D30D8BE2B3BB}"/>
              </a:ext>
            </a:extLst>
          </p:cNvPr>
          <p:cNvSpPr txBox="1"/>
          <p:nvPr/>
        </p:nvSpPr>
        <p:spPr>
          <a:xfrm>
            <a:off x="2286000" y="2166691"/>
            <a:ext cx="4572000" cy="446276"/>
          </a:xfrm>
          <a:prstGeom prst="rect">
            <a:avLst/>
          </a:prstGeom>
          <a:noFill/>
        </p:spPr>
        <p:txBody>
          <a:bodyPr wrap="square">
            <a:spAutoFit/>
          </a:bodyPr>
          <a:lstStyle/>
          <a:p>
            <a:endParaRPr lang="zh-CN" altLang="en-US" dirty="0"/>
          </a:p>
        </p:txBody>
      </p:sp>
      <p:sp>
        <p:nvSpPr>
          <p:cNvPr id="10" name="文本框 9">
            <a:extLst>
              <a:ext uri="{FF2B5EF4-FFF2-40B4-BE49-F238E27FC236}">
                <a16:creationId xmlns:a16="http://schemas.microsoft.com/office/drawing/2014/main" id="{4AEE623F-5CEC-D417-2569-DBCBEDC088BF}"/>
              </a:ext>
            </a:extLst>
          </p:cNvPr>
          <p:cNvSpPr txBox="1"/>
          <p:nvPr/>
        </p:nvSpPr>
        <p:spPr>
          <a:xfrm>
            <a:off x="308449" y="3608686"/>
            <a:ext cx="2635838" cy="1020985"/>
          </a:xfrm>
          <a:prstGeom prst="rect">
            <a:avLst/>
          </a:prstGeom>
          <a:noFill/>
          <a:ln w="28575">
            <a:solidFill>
              <a:srgbClr val="0070C0"/>
            </a:solidFill>
          </a:ln>
        </p:spPr>
        <p:txBody>
          <a:bodyPr wrap="square">
            <a:spAutoFit/>
          </a:bodyPr>
          <a:lstStyle>
            <a:defPPr>
              <a:defRPr lang="zh-CN"/>
            </a:defPPr>
            <a:lvl1pPr hangingPunct="0">
              <a:defRPr sz="1600">
                <a:latin typeface="Times New Roman" panose="02020603050405020304" pitchFamily="18" charset="0"/>
                <a:cs typeface="Times New Roman" panose="02020603050405020304" pitchFamily="18" charset="0"/>
              </a:defRPr>
            </a:lvl1pPr>
          </a:lstStyle>
          <a:p>
            <a:pPr marL="285750" indent="-285750" algn="just">
              <a:lnSpc>
                <a:spcPct val="150000"/>
              </a:lnSpc>
              <a:buFont typeface="Arial" panose="020B0604020202020204" pitchFamily="34" charset="0"/>
              <a:buChar char="•"/>
            </a:pPr>
            <a:r>
              <a:rPr lang="en-US" altLang="zh-CN" sz="1400" dirty="0" err="1"/>
              <a:t>τ</a:t>
            </a:r>
            <a:r>
              <a:rPr lang="en-US" altLang="zh-CN" sz="1400" baseline="-25000" dirty="0" err="1"/>
              <a:t>r</a:t>
            </a:r>
            <a:r>
              <a:rPr lang="zh-CN" altLang="en-US" sz="1400" dirty="0"/>
              <a:t>是闪烁体上升时间常数；</a:t>
            </a:r>
            <a:endParaRPr lang="en-US" altLang="zh-CN" sz="1400" dirty="0"/>
          </a:p>
          <a:p>
            <a:pPr marL="285750" indent="-285750" algn="just">
              <a:lnSpc>
                <a:spcPct val="150000"/>
              </a:lnSpc>
              <a:buFont typeface="Arial" panose="020B0604020202020204" pitchFamily="34" charset="0"/>
              <a:buChar char="•"/>
            </a:pPr>
            <a:r>
              <a:rPr lang="en-US" altLang="zh-CN" sz="1400" dirty="0" err="1"/>
              <a:t>τ</a:t>
            </a:r>
            <a:r>
              <a:rPr lang="en-US" altLang="zh-CN" sz="1400" baseline="-25000" dirty="0" err="1"/>
              <a:t>d</a:t>
            </a:r>
            <a:r>
              <a:rPr lang="zh-CN" altLang="en-US" sz="1400" dirty="0"/>
              <a:t>是闪烁体衰减时间常数；</a:t>
            </a:r>
            <a:endParaRPr lang="en-US" altLang="zh-CN" sz="1400" dirty="0"/>
          </a:p>
          <a:p>
            <a:pPr marL="285750" indent="-285750" algn="just">
              <a:lnSpc>
                <a:spcPct val="150000"/>
              </a:lnSpc>
              <a:buFont typeface="Arial" panose="020B0604020202020204" pitchFamily="34" charset="0"/>
              <a:buChar char="•"/>
            </a:pPr>
            <a:r>
              <a:rPr lang="en-US" altLang="zh-CN" sz="1400" dirty="0"/>
              <a:t>A</a:t>
            </a:r>
            <a:r>
              <a:rPr lang="zh-CN" altLang="en-US" sz="1400" dirty="0"/>
              <a:t>是幅度因子。</a:t>
            </a:r>
          </a:p>
        </p:txBody>
      </p:sp>
      <p:pic>
        <p:nvPicPr>
          <p:cNvPr id="11" name="图片 10">
            <a:extLst>
              <a:ext uri="{FF2B5EF4-FFF2-40B4-BE49-F238E27FC236}">
                <a16:creationId xmlns:a16="http://schemas.microsoft.com/office/drawing/2014/main" id="{6DA6C97A-0E18-79C3-E743-39ACECED2DAB}"/>
              </a:ext>
            </a:extLst>
          </p:cNvPr>
          <p:cNvPicPr>
            <a:picLocks noChangeAspect="1"/>
          </p:cNvPicPr>
          <p:nvPr/>
        </p:nvPicPr>
        <p:blipFill>
          <a:blip r:embed="rId9"/>
          <a:stretch>
            <a:fillRect/>
          </a:stretch>
        </p:blipFill>
        <p:spPr>
          <a:xfrm>
            <a:off x="233938" y="726638"/>
            <a:ext cx="2784861" cy="2185254"/>
          </a:xfrm>
          <a:prstGeom prst="rect">
            <a:avLst/>
          </a:prstGeom>
        </p:spPr>
      </p:pic>
      <p:sp>
        <p:nvSpPr>
          <p:cNvPr id="13" name="文本框 12">
            <a:extLst>
              <a:ext uri="{FF2B5EF4-FFF2-40B4-BE49-F238E27FC236}">
                <a16:creationId xmlns:a16="http://schemas.microsoft.com/office/drawing/2014/main" id="{B27220C9-E384-5654-06E3-EF17BDDF08DF}"/>
              </a:ext>
            </a:extLst>
          </p:cNvPr>
          <p:cNvSpPr txBox="1"/>
          <p:nvPr/>
        </p:nvSpPr>
        <p:spPr>
          <a:xfrm>
            <a:off x="952619" y="2855773"/>
            <a:ext cx="1300461" cy="276999"/>
          </a:xfrm>
          <a:prstGeom prst="rect">
            <a:avLst/>
          </a:prstGeom>
          <a:noFill/>
        </p:spPr>
        <p:txBody>
          <a:bodyPr wrap="square">
            <a:spAutoFit/>
          </a:bodyPr>
          <a:lstStyle/>
          <a:p>
            <a:r>
              <a:rPr lang="zh-CN" altLang="en-US" sz="1200" dirty="0"/>
              <a:t>双指数拟合结果</a:t>
            </a:r>
          </a:p>
        </p:txBody>
      </p:sp>
      <p:sp>
        <p:nvSpPr>
          <p:cNvPr id="14" name="文本框 13">
            <a:extLst>
              <a:ext uri="{FF2B5EF4-FFF2-40B4-BE49-F238E27FC236}">
                <a16:creationId xmlns:a16="http://schemas.microsoft.com/office/drawing/2014/main" id="{3E502D16-B296-0F66-9DB1-BCF185FFBB3B}"/>
              </a:ext>
            </a:extLst>
          </p:cNvPr>
          <p:cNvSpPr txBox="1"/>
          <p:nvPr/>
        </p:nvSpPr>
        <p:spPr>
          <a:xfrm>
            <a:off x="3771728" y="3592883"/>
            <a:ext cx="4823672" cy="1011367"/>
          </a:xfrm>
          <a:prstGeom prst="rect">
            <a:avLst/>
          </a:prstGeom>
          <a:noFill/>
          <a:ln w="28575">
            <a:solidFill>
              <a:srgbClr val="E6063D"/>
            </a:solidFill>
          </a:ln>
        </p:spPr>
        <p:txBody>
          <a:bodyPr wrap="square">
            <a:spAutoFit/>
          </a:bodyPr>
          <a:lstStyle>
            <a:defPPr>
              <a:defRPr lang="zh-CN"/>
            </a:defPPr>
            <a:lvl1pPr algn="just" hangingPunct="0">
              <a:defRPr sz="1600">
                <a:latin typeface="Times New Roman" panose="02020603050405020304" pitchFamily="18" charset="0"/>
                <a:cs typeface="Times New Roman" panose="02020603050405020304" pitchFamily="18" charset="0"/>
              </a:defRPr>
            </a:lvl1pPr>
          </a:lstStyle>
          <a:p>
            <a:pPr indent="396000">
              <a:lnSpc>
                <a:spcPct val="150000"/>
              </a:lnSpc>
            </a:pPr>
            <a:r>
              <a:rPr lang="zh-CN" altLang="en-US" sz="1400" b="1" dirty="0">
                <a:solidFill>
                  <a:srgbClr val="000000"/>
                </a:solidFill>
                <a:latin typeface="宋体" panose="02010600030101010101" pitchFamily="2" charset="-122"/>
              </a:rPr>
              <a:t>无论是单指数模型还是双指数模型都与实际波形有一定的差距，</a:t>
            </a:r>
            <a:r>
              <a:rPr lang="zh-CN" altLang="en-US" sz="1400" b="1" i="0" dirty="0">
                <a:solidFill>
                  <a:srgbClr val="000000"/>
                </a:solidFill>
                <a:effectLst/>
                <a:latin typeface="宋体" panose="02010600030101010101" pitchFamily="2" charset="-122"/>
              </a:rPr>
              <a:t>这表明脉冲响应具有更复杂的结构，无法通过这些简单模型准确表达。</a:t>
            </a:r>
            <a:endParaRPr lang="zh-CN" altLang="en-US" sz="1200" b="1" dirty="0">
              <a:latin typeface="宋体" panose="02010600030101010101" pitchFamily="2" charset="-122"/>
            </a:endParaRPr>
          </a:p>
        </p:txBody>
      </p:sp>
      <p:sp>
        <p:nvSpPr>
          <p:cNvPr id="12" name="灯片编号占位符 1">
            <a:extLst>
              <a:ext uri="{FF2B5EF4-FFF2-40B4-BE49-F238E27FC236}">
                <a16:creationId xmlns:a16="http://schemas.microsoft.com/office/drawing/2014/main" id="{3F3694BA-9857-F878-496A-34F07FEF1B13}"/>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7</a:t>
            </a:fld>
            <a:endParaRPr lang="zh-CN" altLang="en-US" sz="1500" dirty="0">
              <a:solidFill>
                <a:srgbClr val="898989"/>
              </a:solidFill>
            </a:endParaRPr>
          </a:p>
        </p:txBody>
      </p:sp>
    </p:spTree>
    <p:extLst>
      <p:ext uri="{BB962C8B-B14F-4D97-AF65-F5344CB8AC3E}">
        <p14:creationId xmlns:p14="http://schemas.microsoft.com/office/powerpoint/2010/main" val="2447000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8"/>
          <p:cNvPicPr>
            <a:picLocks noChangeAspect="1"/>
          </p:cNvPicPr>
          <p:nvPr/>
        </p:nvPicPr>
        <p:blipFill>
          <a:blip r:embed="rId3"/>
          <a:stretch>
            <a:fillRect/>
          </a:stretch>
        </p:blipFill>
        <p:spPr>
          <a:xfrm>
            <a:off x="-2540" y="-1270"/>
            <a:ext cx="9146540" cy="5136515"/>
          </a:xfrm>
          <a:prstGeom prst="rect">
            <a:avLst/>
          </a:prstGeom>
        </p:spPr>
      </p:pic>
      <p:sp>
        <p:nvSpPr>
          <p:cNvPr id="5" name="文本框 4"/>
          <p:cNvSpPr txBox="1"/>
          <p:nvPr/>
        </p:nvSpPr>
        <p:spPr>
          <a:xfrm>
            <a:off x="230065" y="213454"/>
            <a:ext cx="1729961" cy="399661"/>
          </a:xfrm>
          <a:prstGeom prst="rect">
            <a:avLst/>
          </a:prstGeom>
          <a:noFill/>
        </p:spPr>
        <p:txBody>
          <a:bodyPr wrap="none" rtlCol="0">
            <a:spAutoFit/>
          </a:bodyPr>
          <a:lstStyle/>
          <a:p>
            <a:pPr algn="l"/>
            <a:r>
              <a:rPr lang="en-US" altLang="zh-CN" sz="1997" b="1" dirty="0">
                <a:solidFill>
                  <a:srgbClr val="0070C0"/>
                </a:solidFill>
                <a:latin typeface="黑体" pitchFamily="49" charset="-122"/>
                <a:ea typeface="黑体" pitchFamily="49" charset="-122"/>
              </a:rPr>
              <a:t>1.4 </a:t>
            </a:r>
            <a:r>
              <a:rPr lang="zh-CN" altLang="en-US" sz="1997" b="1" dirty="0">
                <a:solidFill>
                  <a:srgbClr val="0070C0"/>
                </a:solidFill>
                <a:latin typeface="黑体" pitchFamily="49" charset="-122"/>
                <a:ea typeface="黑体" pitchFamily="49" charset="-122"/>
              </a:rPr>
              <a:t>研究目的</a:t>
            </a:r>
          </a:p>
        </p:txBody>
      </p:sp>
      <p:pic>
        <p:nvPicPr>
          <p:cNvPr id="20" name="Picture 3" descr="C:\Users\h\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1" b="35103"/>
          <a:stretch/>
        </p:blipFill>
        <p:spPr bwMode="auto">
          <a:xfrm>
            <a:off x="6639339" y="92039"/>
            <a:ext cx="2392797" cy="642492"/>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4C13BA4E-A518-BFCF-6EEE-D5D99DC29065}"/>
              </a:ext>
            </a:extLst>
          </p:cNvPr>
          <p:cNvSpPr txBox="1"/>
          <p:nvPr/>
        </p:nvSpPr>
        <p:spPr>
          <a:xfrm>
            <a:off x="6109440" y="4086911"/>
            <a:ext cx="1459054" cy="276999"/>
          </a:xfrm>
          <a:prstGeom prst="rect">
            <a:avLst/>
          </a:prstGeom>
          <a:noFill/>
        </p:spPr>
        <p:txBody>
          <a:bodyPr wrap="none" rtlCol="0">
            <a:spAutoFit/>
          </a:bodyPr>
          <a:lstStyle/>
          <a:p>
            <a:r>
              <a:rPr lang="zh-CN" altLang="en-US" sz="1200" dirty="0"/>
              <a:t>单</a:t>
            </a:r>
            <a:r>
              <a:rPr lang="en-US" altLang="zh-CN" sz="1200" dirty="0"/>
              <a:t>/</a:t>
            </a:r>
            <a:r>
              <a:rPr lang="zh-CN" altLang="en-US" sz="1200" dirty="0"/>
              <a:t>双指数拟合模型</a:t>
            </a:r>
          </a:p>
        </p:txBody>
      </p:sp>
      <p:sp>
        <p:nvSpPr>
          <p:cNvPr id="14" name="TextBox 5">
            <a:extLst>
              <a:ext uri="{FF2B5EF4-FFF2-40B4-BE49-F238E27FC236}">
                <a16:creationId xmlns:a16="http://schemas.microsoft.com/office/drawing/2014/main" id="{96C3A519-D2E2-606F-5963-7CFAB23B0F70}"/>
              </a:ext>
            </a:extLst>
          </p:cNvPr>
          <p:cNvSpPr txBox="1"/>
          <p:nvPr/>
        </p:nvSpPr>
        <p:spPr>
          <a:xfrm>
            <a:off x="308601" y="951213"/>
            <a:ext cx="4449935" cy="35966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400" dirty="0">
                <a:latin typeface="宋体" panose="02010600030101010101" pitchFamily="2" charset="-122"/>
                <a:ea typeface="宋体" panose="02010600030101010101" pitchFamily="2" charset="-122"/>
                <a:cs typeface="Times New Roman" panose="02020603050405020304" pitchFamily="18" charset="0"/>
              </a:rPr>
              <a:t>为准确处理</a:t>
            </a:r>
            <a:r>
              <a:rPr lang="zh-CN" altLang="en-US" sz="1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大尺寸</a:t>
            </a:r>
            <a:r>
              <a:rPr lang="en-US" altLang="zh-CN" sz="14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NaI</a:t>
            </a:r>
            <a:r>
              <a:rPr lang="zh-CN" altLang="en-US" sz="1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Tl</a:t>
            </a:r>
            <a:r>
              <a:rPr lang="zh-CN" altLang="en-US" sz="1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探测器</a:t>
            </a:r>
            <a:r>
              <a:rPr lang="zh-CN" altLang="en-US" sz="1400" dirty="0">
                <a:latin typeface="宋体" panose="02010600030101010101" pitchFamily="2" charset="-122"/>
                <a:ea typeface="宋体" panose="02010600030101010101" pitchFamily="2" charset="-122"/>
                <a:cs typeface="Times New Roman" panose="02020603050405020304" pitchFamily="18" charset="0"/>
              </a:rPr>
              <a:t>测得的脉冲，在物理过程分析的基础上，提出一种拟合效果优于</a:t>
            </a:r>
            <a:r>
              <a:rPr lang="zh-CN" altLang="en-US" sz="1400" dirty="0">
                <a:latin typeface="宋体" panose="02010600030101010101" pitchFamily="2" charset="-122"/>
                <a:cs typeface="Times New Roman" panose="02020603050405020304" pitchFamily="18" charset="0"/>
              </a:rPr>
              <a:t>现有模型（单指数、双指数模型）的</a:t>
            </a:r>
            <a:r>
              <a:rPr lang="zh-CN" altLang="en-US" sz="1400" dirty="0">
                <a:latin typeface="宋体" panose="02010600030101010101" pitchFamily="2" charset="-122"/>
                <a:ea typeface="宋体" panose="02010600030101010101" pitchFamily="2" charset="-122"/>
                <a:cs typeface="Times New Roman" panose="02020603050405020304" pitchFamily="18" charset="0"/>
              </a:rPr>
              <a:t>卷积模型。这种卷积</a:t>
            </a:r>
            <a:r>
              <a:rPr lang="zh-CN" altLang="en-US" sz="1400" dirty="0">
                <a:latin typeface="宋体" panose="02010600030101010101" pitchFamily="2" charset="-122"/>
                <a:cs typeface="Times New Roman" panose="02020603050405020304" pitchFamily="18" charset="0"/>
              </a:rPr>
              <a:t>模型</a:t>
            </a:r>
            <a:r>
              <a:rPr lang="zh-CN" altLang="en-US" sz="1400" dirty="0">
                <a:latin typeface="宋体" panose="02010600030101010101" pitchFamily="2" charset="-122"/>
                <a:ea typeface="宋体" panose="02010600030101010101" pitchFamily="2" charset="-122"/>
                <a:cs typeface="Times New Roman" panose="02020603050405020304" pitchFamily="18" charset="0"/>
              </a:rPr>
              <a:t>可以应用于闪烁探测器</a:t>
            </a:r>
            <a:r>
              <a:rPr lang="zh-CN" altLang="en-US" sz="1400" dirty="0">
                <a:latin typeface="宋体" panose="02010600030101010101" pitchFamily="2" charset="-122"/>
                <a:cs typeface="Times New Roman" panose="02020603050405020304" pitchFamily="18" charset="0"/>
              </a:rPr>
              <a:t>能谱测量，</a:t>
            </a:r>
            <a:r>
              <a:rPr lang="zh-CN" altLang="en-US" sz="1400" dirty="0">
                <a:solidFill>
                  <a:srgbClr val="FF0000"/>
                </a:solidFill>
                <a:latin typeface="宋体" panose="02010600030101010101" pitchFamily="2" charset="-122"/>
                <a:cs typeface="Times New Roman" panose="02020603050405020304" pitchFamily="18" charset="0"/>
              </a:rPr>
              <a:t>提高</a:t>
            </a:r>
            <a:r>
              <a:rPr lang="zh-CN" altLang="en-US" sz="1400" dirty="0">
                <a:latin typeface="宋体" panose="02010600030101010101" pitchFamily="2" charset="-122"/>
                <a:cs typeface="Times New Roman" panose="02020603050405020304" pitchFamily="18" charset="0"/>
              </a:rPr>
              <a:t>探测器</a:t>
            </a:r>
            <a:r>
              <a:rPr lang="zh-CN" altLang="en-US" sz="1400" dirty="0">
                <a:solidFill>
                  <a:srgbClr val="FF0000"/>
                </a:solidFill>
                <a:latin typeface="宋体" panose="02010600030101010101" pitchFamily="2" charset="-122"/>
                <a:cs typeface="Times New Roman" panose="02020603050405020304" pitchFamily="18" charset="0"/>
              </a:rPr>
              <a:t>能量分辨率</a:t>
            </a:r>
            <a:r>
              <a:rPr lang="zh-CN" altLang="en-US" sz="1400" dirty="0">
                <a:latin typeface="宋体" panose="02010600030101010101" pitchFamily="2" charset="-122"/>
                <a:ea typeface="宋体" panose="02010600030101010101" pitchFamily="2" charset="-122"/>
                <a:cs typeface="Times New Roman" panose="02020603050405020304" pitchFamily="18" charset="0"/>
              </a:rPr>
              <a:t>。</a:t>
            </a:r>
            <a:endParaRPr lang="en-US" altLang="zh-CN" sz="1400" dirty="0">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400" dirty="0">
                <a:latin typeface="宋体" panose="02010600030101010101" pitchFamily="2" charset="-122"/>
                <a:ea typeface="宋体" panose="02010600030101010101" pitchFamily="2" charset="-122"/>
                <a:cs typeface="Times New Roman" panose="02020603050405020304" pitchFamily="18" charset="0"/>
              </a:rPr>
              <a:t>借助该模型，可以方便真实</a:t>
            </a:r>
            <a:r>
              <a:rPr lang="zh-CN" altLang="en-US" sz="1400" dirty="0">
                <a:latin typeface="宋体" panose="02010600030101010101" pitchFamily="2" charset="-122"/>
                <a:cs typeface="Times New Roman" panose="02020603050405020304" pitchFamily="18" charset="0"/>
              </a:rPr>
              <a:t>地</a:t>
            </a:r>
            <a:r>
              <a:rPr lang="zh-CN" altLang="en-US" sz="1400" dirty="0">
                <a:latin typeface="宋体" panose="02010600030101010101" pitchFamily="2" charset="-122"/>
                <a:ea typeface="宋体" panose="02010600030101010101" pitchFamily="2" charset="-122"/>
                <a:cs typeface="Times New Roman" panose="02020603050405020304" pitchFamily="18" charset="0"/>
              </a:rPr>
              <a:t>模拟核脉冲，</a:t>
            </a:r>
            <a:r>
              <a:rPr lang="zh-CN" altLang="en-US" sz="1400" dirty="0">
                <a:latin typeface="宋体" panose="02010600030101010101" pitchFamily="2" charset="-122"/>
                <a:cs typeface="Times New Roman" panose="02020603050405020304" pitchFamily="18" charset="0"/>
              </a:rPr>
              <a:t>准确</a:t>
            </a:r>
            <a:r>
              <a:rPr lang="zh-CN" altLang="en-US" sz="1400" dirty="0"/>
              <a:t>提取出更多关于探测器脉冲信息用于</a:t>
            </a:r>
            <a:r>
              <a:rPr lang="zh-CN" altLang="en-US" sz="1400" dirty="0">
                <a:latin typeface="宋体" panose="02010600030101010101" pitchFamily="2" charset="-122"/>
                <a:ea typeface="宋体" panose="02010600030101010101" pitchFamily="2" charset="-122"/>
                <a:cs typeface="Times New Roman" panose="02020603050405020304" pitchFamily="18" charset="0"/>
              </a:rPr>
              <a:t>研究脉冲形成过程，</a:t>
            </a:r>
            <a:r>
              <a:rPr lang="zh-CN" altLang="en-US" sz="1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评估闪烁体和光电器件的制造技术和性能</a:t>
            </a:r>
            <a:r>
              <a:rPr lang="zh-CN" altLang="en-US" sz="1400" dirty="0">
                <a:latin typeface="宋体" panose="02010600030101010101" pitchFamily="2" charset="-122"/>
                <a:ea typeface="宋体" panose="02010600030101010101" pitchFamily="2" charset="-122"/>
                <a:cs typeface="Times New Roman" panose="02020603050405020304" pitchFamily="18" charset="0"/>
              </a:rPr>
              <a:t>。</a:t>
            </a:r>
          </a:p>
          <a:p>
            <a:pPr marL="285750" indent="-285750">
              <a:lnSpc>
                <a:spcPct val="150000"/>
              </a:lnSpc>
              <a:buFont typeface="Arial" panose="020B0604020202020204" pitchFamily="34" charset="0"/>
              <a:buChar char="•"/>
            </a:pPr>
            <a:r>
              <a:rPr lang="zh-CN" altLang="en-US" sz="1400" dirty="0">
                <a:latin typeface="宋体" panose="02010600030101010101" pitchFamily="2" charset="-122"/>
                <a:cs typeface="Times New Roman" panose="02020603050405020304" pitchFamily="18" charset="0"/>
              </a:rPr>
              <a:t>应用</a:t>
            </a:r>
            <a:r>
              <a:rPr lang="zh-CN" altLang="en-US" sz="1400" dirty="0">
                <a:latin typeface="宋体" panose="02010600030101010101" pitchFamily="2" charset="-122"/>
                <a:ea typeface="宋体" panose="02010600030101010101" pitchFamily="2" charset="-122"/>
                <a:cs typeface="Times New Roman" panose="02020603050405020304" pitchFamily="18" charset="0"/>
              </a:rPr>
              <a:t>数字信号处理技术，通过只取脉冲前半部分拟合，舍弃拖尾，有效缩短时间，</a:t>
            </a:r>
            <a:r>
              <a:rPr lang="zh-CN" altLang="en-US" sz="1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提高通过率</a:t>
            </a:r>
            <a:r>
              <a:rPr lang="zh-CN" altLang="en-US" sz="1400" dirty="0">
                <a:latin typeface="宋体" panose="02010600030101010101" pitchFamily="2" charset="-122"/>
                <a:ea typeface="宋体" panose="02010600030101010101" pitchFamily="2" charset="-122"/>
                <a:cs typeface="Times New Roman" panose="02020603050405020304" pitchFamily="18" charset="0"/>
              </a:rPr>
              <a:t>，使其能够应用于</a:t>
            </a:r>
            <a:r>
              <a:rPr lang="zh-CN" altLang="en-US" sz="1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高计数场景</a:t>
            </a:r>
            <a:r>
              <a:rPr lang="zh-CN" altLang="en-US" sz="1400" dirty="0">
                <a:latin typeface="宋体" panose="02010600030101010101" pitchFamily="2" charset="-122"/>
                <a:ea typeface="宋体" panose="02010600030101010101" pitchFamily="2" charset="-122"/>
                <a:cs typeface="Times New Roman" panose="02020603050405020304" pitchFamily="18" charset="0"/>
              </a:rPr>
              <a:t>。</a:t>
            </a:r>
            <a:endParaRPr lang="zh-CN" altLang="en-US" sz="14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4CAF3517-36AD-5B9F-13A6-7E7670C254DD}"/>
              </a:ext>
            </a:extLst>
          </p:cNvPr>
          <p:cNvPicPr>
            <a:picLocks noChangeAspect="1"/>
          </p:cNvPicPr>
          <p:nvPr/>
        </p:nvPicPr>
        <p:blipFill>
          <a:blip r:embed="rId5">
            <a:lum/>
            <a:alphaModFix/>
          </a:blip>
          <a:srcRect/>
          <a:stretch>
            <a:fillRect/>
          </a:stretch>
        </p:blipFill>
        <p:spPr>
          <a:xfrm>
            <a:off x="4968876" y="1104959"/>
            <a:ext cx="3627639" cy="2924055"/>
          </a:xfrm>
          <a:prstGeom prst="rect">
            <a:avLst/>
          </a:prstGeom>
          <a:noFill/>
          <a:ln>
            <a:noFill/>
          </a:ln>
        </p:spPr>
      </p:pic>
      <p:sp>
        <p:nvSpPr>
          <p:cNvPr id="6" name="灯片编号占位符 1">
            <a:extLst>
              <a:ext uri="{FF2B5EF4-FFF2-40B4-BE49-F238E27FC236}">
                <a16:creationId xmlns:a16="http://schemas.microsoft.com/office/drawing/2014/main" id="{D7C6A160-6C72-77E6-7BEC-5C4EA540EAF3}"/>
              </a:ext>
            </a:extLst>
          </p:cNvPr>
          <p:cNvSpPr txBox="1">
            <a:spLocks/>
          </p:cNvSpPr>
          <p:nvPr/>
        </p:nvSpPr>
        <p:spPr>
          <a:xfrm>
            <a:off x="7017600" y="4858228"/>
            <a:ext cx="2133600" cy="273329"/>
          </a:xfrm>
          <a:prstGeom prst="rect">
            <a:avLst/>
          </a:prstGeom>
          <a:noFill/>
          <a:ln w="9525" cap="flat" cmpd="sng">
            <a:noFill/>
            <a:prstDash val="solid"/>
            <a:miter/>
          </a:ln>
        </p:spPr>
        <p:txBody>
          <a:bodyPr vert="horz" wrap="square" lIns="116816" tIns="58409" rIns="116816" bIns="58409" anchor="ctr" anchorCtr="0"/>
          <a:lst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a:lstStyle>
          <a:p>
            <a:pPr algn="r"/>
            <a:fld id="{CAD2D6BD-DE1B-4B5F-8B41-2702339687B9}" type="slidenum">
              <a:rPr lang="en-US" altLang="zh-CN" sz="1500" smtClean="0">
                <a:solidFill>
                  <a:srgbClr val="898989"/>
                </a:solidFill>
              </a:rPr>
              <a:pPr algn="r"/>
              <a:t>8</a:t>
            </a:fld>
            <a:endParaRPr lang="zh-CN" altLang="en-US" sz="1500" dirty="0">
              <a:solidFill>
                <a:srgbClr val="898989"/>
              </a:solidFill>
            </a:endParaRPr>
          </a:p>
        </p:txBody>
      </p:sp>
    </p:spTree>
    <p:extLst>
      <p:ext uri="{BB962C8B-B14F-4D97-AF65-F5344CB8AC3E}">
        <p14:creationId xmlns:p14="http://schemas.microsoft.com/office/powerpoint/2010/main" val="325443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
          <p:cNvPicPr>
            <a:picLocks noChangeAspect="1"/>
          </p:cNvPicPr>
          <p:nvPr/>
        </p:nvPicPr>
        <p:blipFill>
          <a:blip r:embed="rId3"/>
          <a:stretch>
            <a:fillRect/>
          </a:stretch>
        </p:blipFill>
        <p:spPr>
          <a:xfrm>
            <a:off x="0" y="751205"/>
            <a:ext cx="9144000" cy="2370455"/>
          </a:xfrm>
          <a:prstGeom prst="rect">
            <a:avLst/>
          </a:prstGeom>
        </p:spPr>
      </p:pic>
      <p:sp>
        <p:nvSpPr>
          <p:cNvPr id="6" name="文本框 5"/>
          <p:cNvSpPr txBox="1"/>
          <p:nvPr/>
        </p:nvSpPr>
        <p:spPr>
          <a:xfrm>
            <a:off x="5826077" y="1412851"/>
            <a:ext cx="3428970" cy="646331"/>
          </a:xfrm>
          <a:prstGeom prst="rect">
            <a:avLst/>
          </a:prstGeom>
          <a:noFill/>
        </p:spPr>
        <p:txBody>
          <a:bodyPr wrap="square" rtlCol="0">
            <a:spAutoFit/>
          </a:bodyPr>
          <a:lstStyle/>
          <a:p>
            <a:pPr algn="l"/>
            <a:r>
              <a:rPr lang="zh-CN" altLang="en-US" sz="3600" dirty="0">
                <a:solidFill>
                  <a:schemeClr val="bg1"/>
                </a:solidFill>
                <a:latin typeface="思源黑體 Bold" panose="020B0800000000000000" charset="-120"/>
                <a:ea typeface="思源黑體 Bold" panose="020B0800000000000000" charset="-120"/>
              </a:rPr>
              <a:t>主要研究内容</a:t>
            </a:r>
          </a:p>
        </p:txBody>
      </p:sp>
      <p:sp>
        <p:nvSpPr>
          <p:cNvPr id="7" name="文本框 6"/>
          <p:cNvSpPr txBox="1"/>
          <p:nvPr/>
        </p:nvSpPr>
        <p:spPr>
          <a:xfrm>
            <a:off x="3778885" y="1327785"/>
            <a:ext cx="1374094" cy="1308050"/>
          </a:xfrm>
          <a:prstGeom prst="rect">
            <a:avLst/>
          </a:prstGeom>
          <a:noFill/>
        </p:spPr>
        <p:txBody>
          <a:bodyPr wrap="none" rtlCol="0">
            <a:spAutoFit/>
          </a:bodyPr>
          <a:lstStyle/>
          <a:p>
            <a:pPr algn="l"/>
            <a:r>
              <a:rPr lang="en-US" altLang="zh-CN" sz="7900" dirty="0">
                <a:solidFill>
                  <a:schemeClr val="bg1"/>
                </a:solidFill>
                <a:latin typeface="思源黑体 CN Bold" panose="020B0800000000000000" charset="-122"/>
                <a:ea typeface="思源黑体 CN Bold" panose="020B0800000000000000" charset="-122"/>
              </a:rPr>
              <a:t>02</a:t>
            </a:r>
          </a:p>
        </p:txBody>
      </p:sp>
    </p:spTree>
    <p:extLst>
      <p:ext uri="{BB962C8B-B14F-4D97-AF65-F5344CB8AC3E}">
        <p14:creationId xmlns:p14="http://schemas.microsoft.com/office/powerpoint/2010/main" val="30435549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lmYjc5YmQ3MTE5ZDY0ZTBjYWE2NDFhMGNmNjcxN2MifQ=="/>
</p:tagLst>
</file>

<file path=ppt/theme/theme1.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otesMaster1">
  <a:themeElements>
    <a:clrScheme name="notesMaster1">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29791</TotalTime>
  <Words>3034</Words>
  <Application>Microsoft Office PowerPoint</Application>
  <PresentationFormat>自定义</PresentationFormat>
  <Paragraphs>340</Paragraphs>
  <Slides>22</Slides>
  <Notes>19</Notes>
  <HiddenSlides>0</HiddenSlides>
  <MMClips>0</MMClips>
  <ScaleCrop>false</ScaleCrop>
  <HeadingPairs>
    <vt:vector size="8" baseType="variant">
      <vt:variant>
        <vt:lpstr>已用的字体</vt:lpstr>
      </vt:variant>
      <vt:variant>
        <vt:i4>19</vt:i4>
      </vt:variant>
      <vt:variant>
        <vt:lpstr>主题</vt:lpstr>
      </vt:variant>
      <vt:variant>
        <vt:i4>2</vt:i4>
      </vt:variant>
      <vt:variant>
        <vt:lpstr>嵌入 OLE 服务器</vt:lpstr>
      </vt:variant>
      <vt:variant>
        <vt:i4>1</vt:i4>
      </vt:variant>
      <vt:variant>
        <vt:lpstr>幻灯片标题</vt:lpstr>
      </vt:variant>
      <vt:variant>
        <vt:i4>22</vt:i4>
      </vt:variant>
    </vt:vector>
  </HeadingPairs>
  <TitlesOfParts>
    <vt:vector size="44" baseType="lpstr">
      <vt:lpstr>MJXc-TeX-main-R</vt:lpstr>
      <vt:lpstr>STIXGeneral</vt:lpstr>
      <vt:lpstr>system-ui</vt:lpstr>
      <vt:lpstr>等线</vt:lpstr>
      <vt:lpstr>黑体</vt:lpstr>
      <vt:lpstr>思源黑体 CN Bold</vt:lpstr>
      <vt:lpstr>思源黑体 CN Regular</vt:lpstr>
      <vt:lpstr>思源黑体 Regular</vt:lpstr>
      <vt:lpstr>思源黑體 Bold</vt:lpstr>
      <vt:lpstr>思源黑體 Medium</vt:lpstr>
      <vt:lpstr>宋体</vt:lpstr>
      <vt:lpstr>微软雅黑</vt:lpstr>
      <vt:lpstr>Arial</vt:lpstr>
      <vt:lpstr>Calibri</vt:lpstr>
      <vt:lpstr>Cambria Math</vt:lpstr>
      <vt:lpstr>Lato Light</vt:lpstr>
      <vt:lpstr>Times New Roman</vt:lpstr>
      <vt:lpstr>Verdana</vt:lpstr>
      <vt:lpstr>Wingdings</vt:lpstr>
      <vt:lpstr>Office 主题</vt:lpstr>
      <vt:lpstr>1_Office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c:creator>
  <cp:lastModifiedBy>mj t</cp:lastModifiedBy>
  <cp:revision>802</cp:revision>
  <dcterms:created xsi:type="dcterms:W3CDTF">2018-05-15T02:32:00Z</dcterms:created>
  <dcterms:modified xsi:type="dcterms:W3CDTF">2023-10-21T08:16:14Z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KSORubyTemplateID">
    <vt:lpwstr>13</vt:lpwstr>
  </property>
  <property fmtid="{D5CDD505-2E9C-101B-9397-08002B2CF9AE}" pid="4" name="ICV">
    <vt:lpwstr>847E9C319315485BAFE9CAF069DA3C8D</vt:lpwstr>
  </property>
</Properties>
</file>