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0" r:id="rId4"/>
    <p:sldMasterId id="2147483680" r:id="rId5"/>
  </p:sldMasterIdLst>
  <p:notesMasterIdLst>
    <p:notesMasterId r:id="rId47"/>
  </p:notesMasterIdLst>
  <p:sldIdLst>
    <p:sldId id="256" r:id="rId6"/>
    <p:sldId id="1865" r:id="rId7"/>
    <p:sldId id="372" r:id="rId8"/>
    <p:sldId id="1867" r:id="rId9"/>
    <p:sldId id="1873" r:id="rId10"/>
    <p:sldId id="257" r:id="rId11"/>
    <p:sldId id="1868" r:id="rId12"/>
    <p:sldId id="1872" r:id="rId13"/>
    <p:sldId id="1875" r:id="rId14"/>
    <p:sldId id="447" r:id="rId15"/>
    <p:sldId id="1874" r:id="rId16"/>
    <p:sldId id="1857" r:id="rId17"/>
    <p:sldId id="1858" r:id="rId18"/>
    <p:sldId id="756" r:id="rId19"/>
    <p:sldId id="761" r:id="rId20"/>
    <p:sldId id="1064" r:id="rId21"/>
    <p:sldId id="1876" r:id="rId22"/>
    <p:sldId id="259" r:id="rId23"/>
    <p:sldId id="536" r:id="rId24"/>
    <p:sldId id="357" r:id="rId25"/>
    <p:sldId id="538" r:id="rId26"/>
    <p:sldId id="541" r:id="rId27"/>
    <p:sldId id="258" r:id="rId28"/>
    <p:sldId id="1871" r:id="rId29"/>
    <p:sldId id="1866" r:id="rId30"/>
    <p:sldId id="1870" r:id="rId31"/>
    <p:sldId id="1869" r:id="rId32"/>
    <p:sldId id="373" r:id="rId33"/>
    <p:sldId id="1862" r:id="rId34"/>
    <p:sldId id="271" r:id="rId35"/>
    <p:sldId id="765" r:id="rId36"/>
    <p:sldId id="767" r:id="rId37"/>
    <p:sldId id="766" r:id="rId38"/>
    <p:sldId id="264" r:id="rId39"/>
    <p:sldId id="939" r:id="rId40"/>
    <p:sldId id="1856" r:id="rId41"/>
    <p:sldId id="1843" r:id="rId42"/>
    <p:sldId id="371" r:id="rId43"/>
    <p:sldId id="370" r:id="rId44"/>
    <p:sldId id="759" r:id="rId45"/>
    <p:sldId id="774"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27" autoAdjust="0"/>
  </p:normalViewPr>
  <p:slideViewPr>
    <p:cSldViewPr snapToGrid="0">
      <p:cViewPr varScale="1">
        <p:scale>
          <a:sx n="110" d="100"/>
          <a:sy n="110" d="100"/>
        </p:scale>
        <p:origin x="46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5E5AA-346A-4BA0-9D34-19E387A8B588}" type="datetimeFigureOut">
              <a:rPr lang="zh-CN" altLang="en-US" smtClean="0"/>
              <a:t>2024/2/28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F2B3D-63E5-463B-8DBA-F7FAA2EC08DB}" type="slidenum">
              <a:rPr lang="zh-CN" altLang="en-US" smtClean="0"/>
              <a:t>‹#›</a:t>
            </a:fld>
            <a:endParaRPr lang="zh-CN" altLang="en-US"/>
          </a:p>
        </p:txBody>
      </p:sp>
    </p:spTree>
    <p:extLst>
      <p:ext uri="{BB962C8B-B14F-4D97-AF65-F5344CB8AC3E}">
        <p14:creationId xmlns:p14="http://schemas.microsoft.com/office/powerpoint/2010/main" val="273055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p:cNvSpPr>
          <p:nvPr>
            <p:ph type="sldNum" sz="quarter"/>
          </p:nvPr>
        </p:nvSpPr>
        <p:spPr>
          <a:xfrm>
            <a:off x="3904672" y="8730225"/>
            <a:ext cx="2988563" cy="459101"/>
          </a:xfrm>
          <a:prstGeom prst="rect">
            <a:avLst/>
          </a:prstGeom>
          <a:noFill/>
          <a:ln w="9525">
            <a:noFill/>
          </a:ln>
        </p:spPr>
        <p:txBody>
          <a:bodyPr lIns="96067" tIns="48033" rIns="96067" bIns="48033" anchor="b"/>
          <a:lstStyle/>
          <a:p>
            <a:pPr marL="0" marR="0" lvl="0" indent="0" algn="r" defTabSz="960755"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60755" rtl="0" eaLnBrk="1" fontAlgn="auto" latinLnBrk="0" hangingPunct="1">
                <a:lnSpc>
                  <a:spcPct val="100000"/>
                </a:lnSpc>
                <a:spcBef>
                  <a:spcPct val="0"/>
                </a:spcBef>
                <a:spcAft>
                  <a:spcPts val="0"/>
                </a:spcAft>
                <a:buClrTx/>
                <a:buSzTx/>
                <a:buFontTx/>
                <a:buNone/>
                <a:tabLst/>
                <a:defRPr/>
              </a:pPr>
              <a:t>5</a:t>
            </a:fld>
            <a:endParaRPr kumimoji="0" lang="en-US" altLang="zh-CN" sz="13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483" name="Rectangle 2"/>
          <p:cNvSpPr>
            <a:spLocks noGrp="1" noRot="1" noChangeAspect="1" noTextEdit="1"/>
          </p:cNvSpPr>
          <p:nvPr>
            <p:ph type="sldImg"/>
          </p:nvPr>
        </p:nvSpPr>
        <p:spPr>
          <a:xfrm>
            <a:off x="384175" y="690563"/>
            <a:ext cx="6126163" cy="3446462"/>
          </a:xfrm>
        </p:spPr>
      </p:sp>
      <p:sp>
        <p:nvSpPr>
          <p:cNvPr id="20484" name="Rectangle 3"/>
          <p:cNvSpPr>
            <a:spLocks noGrp="1"/>
          </p:cNvSpPr>
          <p:nvPr>
            <p:ph type="body" idx="1"/>
          </p:nvPr>
        </p:nvSpPr>
        <p:spPr/>
        <p:txBody>
          <a:bodyPr wrap="square" lIns="96067" tIns="48033" rIns="96067" bIns="48033" anchor="t"/>
          <a:lstStyle/>
          <a:p>
            <a:pPr lvl="0" eaLnBrk="1" hangingPunct="1"/>
            <a:endParaRPr lang="zh-CN" altLang="zh-CN" dirty="0"/>
          </a:p>
        </p:txBody>
      </p:sp>
    </p:spTree>
    <p:extLst>
      <p:ext uri="{BB962C8B-B14F-4D97-AF65-F5344CB8AC3E}">
        <p14:creationId xmlns:p14="http://schemas.microsoft.com/office/powerpoint/2010/main" val="10525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4292F"/>
                </a:solidFill>
                <a:effectLst/>
                <a:latin typeface="Noto Sans SC"/>
              </a:rPr>
              <a:t>The main difference between welding and brazing is the temperature at which they occur. Welding involves melting the base metals and then allowing them to cool and fuse together, while brazing uses a lower temperature and a filler metal that melts and flows into the joint, but does not melt the base metals. This means that brazing can join dissimilar metals, whereas welding typically requires the base metals to be similar. Additionally, brazed joints are generally not as strong as welded joints, but they are often more ductile.</a:t>
            </a:r>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6</a:t>
            </a:fld>
            <a:endParaRPr lang="zh-CN" altLang="en-US"/>
          </a:p>
        </p:txBody>
      </p:sp>
    </p:spTree>
    <p:extLst>
      <p:ext uri="{BB962C8B-B14F-4D97-AF65-F5344CB8AC3E}">
        <p14:creationId xmlns:p14="http://schemas.microsoft.com/office/powerpoint/2010/main" val="300583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782BABE-A268-4011-AB62-F38D4174A187}" type="slidenum">
              <a:rPr lang="zh-CN" altLang="en-US" smtClean="0"/>
              <a:pPr/>
              <a:t>10</a:t>
            </a:fld>
            <a:endParaRPr lang="zh-CN" altLang="en-US"/>
          </a:p>
        </p:txBody>
      </p:sp>
    </p:spTree>
    <p:extLst>
      <p:ext uri="{BB962C8B-B14F-4D97-AF65-F5344CB8AC3E}">
        <p14:creationId xmlns:p14="http://schemas.microsoft.com/office/powerpoint/2010/main" val="170196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四元吸气薄膜已经有人提出，并得出结论：抽速大、激活温度更低</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62E1B-686D-471C-9D5E-7AAC5C1837EA}"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494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F2924-98E7-46FA-B168-569CDB3EDDF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787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p:cNvSpPr>
          <p:nvPr>
            <p:ph type="sldNum" sz="quarter"/>
          </p:nvPr>
        </p:nvSpPr>
        <p:spPr>
          <a:xfrm>
            <a:off x="3904672" y="8730225"/>
            <a:ext cx="2988563" cy="459101"/>
          </a:xfrm>
          <a:prstGeom prst="rect">
            <a:avLst/>
          </a:prstGeom>
          <a:noFill/>
          <a:ln w="9525">
            <a:noFill/>
          </a:ln>
        </p:spPr>
        <p:txBody>
          <a:bodyPr lIns="96067" tIns="48033" rIns="96067" bIns="48033" anchor="b"/>
          <a:lstStyle/>
          <a:p>
            <a:pPr marL="0" marR="0" lvl="0" indent="0" algn="r" defTabSz="960755"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60755" rtl="0" eaLnBrk="1" fontAlgn="auto" latinLnBrk="0" hangingPunct="1">
                <a:lnSpc>
                  <a:spcPct val="100000"/>
                </a:lnSpc>
                <a:spcBef>
                  <a:spcPct val="0"/>
                </a:spcBef>
                <a:spcAft>
                  <a:spcPts val="0"/>
                </a:spcAft>
                <a:buClrTx/>
                <a:buSzTx/>
                <a:buFontTx/>
                <a:buNone/>
                <a:tabLst/>
                <a:defRPr/>
              </a:pPr>
              <a:t>39</a:t>
            </a:fld>
            <a:endParaRPr kumimoji="0" lang="en-US" altLang="zh-CN" sz="13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483" name="Rectangle 2"/>
          <p:cNvSpPr>
            <a:spLocks noGrp="1" noRot="1" noChangeAspect="1" noTextEdit="1"/>
          </p:cNvSpPr>
          <p:nvPr>
            <p:ph type="sldImg"/>
          </p:nvPr>
        </p:nvSpPr>
        <p:spPr>
          <a:xfrm>
            <a:off x="384175" y="690563"/>
            <a:ext cx="6126163" cy="3446462"/>
          </a:xfrm>
        </p:spPr>
      </p:sp>
      <p:sp>
        <p:nvSpPr>
          <p:cNvPr id="20484" name="Rectangle 3"/>
          <p:cNvSpPr>
            <a:spLocks noGrp="1"/>
          </p:cNvSpPr>
          <p:nvPr>
            <p:ph type="body" idx="1"/>
          </p:nvPr>
        </p:nvSpPr>
        <p:spPr/>
        <p:txBody>
          <a:bodyPr wrap="square" lIns="96067" tIns="48033" rIns="96067" bIns="48033" anchor="t"/>
          <a:lstStyle/>
          <a:p>
            <a:pPr lvl="0" eaLnBrk="1" hangingPunct="1"/>
            <a:endParaRPr lang="zh-CN" altLang="zh-CN" dirty="0"/>
          </a:p>
        </p:txBody>
      </p:sp>
    </p:spTree>
    <p:extLst>
      <p:ext uri="{BB962C8B-B14F-4D97-AF65-F5344CB8AC3E}">
        <p14:creationId xmlns:p14="http://schemas.microsoft.com/office/powerpoint/2010/main" val="1439097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B26B6-93DD-490A-B5F9-7441BE06C6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AFD95B-99B9-49ED-BA74-FCABF7FA59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B885A23-FF0A-429D-8FF7-C9DFB240E624}"/>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7A4874E2-5E23-41C2-B0DB-CDF0792222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544BB7-F969-47B5-9751-1077A9E37C58}"/>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188932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89DBB6-14A3-4BDE-B64F-405A60F4330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8C193FE-0AC6-49BE-91B5-356B0C4FD34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2FE8B0-B918-4009-9C61-A5133DFE02B3}"/>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889B60D5-E590-4B61-9D94-44191485D1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EEF6DB-4832-4053-8A39-24939D9207ED}"/>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388570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D0A4CB-7162-435C-B17A-D02EF2AC573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DBBB65F-CF7E-4297-8520-9BDD4D57B94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E4362A-CDEE-452E-9873-E33DA06BD4B3}"/>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2E62F7F5-D824-49E4-9370-1D6CBB1D48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B872FF-1876-4ABD-9BD5-B31FB8717E28}"/>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84238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B5DD6B0F-95F0-4695-A716-8DCA596A49F2}" type="datetime1">
              <a:rPr lang="zh-CN" altLang="en-US" smtClean="0"/>
              <a:t>2024/2/28</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4164112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196D06B5-6AD4-4F33-A9D5-36E04B761C91}" type="datetime1">
              <a:rPr lang="zh-CN" altLang="en-US" smtClean="0"/>
              <a:t>2024/2/28</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54899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10AA8A-7316-45BE-90A2-2B125DE50948}" type="datetime1">
              <a:rPr lang="zh-CN" altLang="en-US" smtClean="0"/>
              <a:t>2024/2/28</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89533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F6CC5D4F-7ED1-450E-9A65-D90E5772E599}" type="datetime1">
              <a:rPr lang="zh-CN" altLang="en-US" smtClean="0"/>
              <a:t>2024/2/28</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2318022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C51BFFC-F7ED-427A-BB49-D6A74D07957A}" type="datetime1">
              <a:rPr lang="zh-CN" altLang="en-US" smtClean="0"/>
              <a:t>2024/2/28</a:t>
            </a:fld>
            <a:endParaRPr lang="zh-CN" altLang="en-US"/>
          </a:p>
        </p:txBody>
      </p:sp>
      <p:sp>
        <p:nvSpPr>
          <p:cNvPr id="5" name="页脚占位符 4"/>
          <p:cNvSpPr>
            <a:spLocks noGrp="1"/>
          </p:cNvSpPr>
          <p:nvPr>
            <p:ph type="ftr" sz="quarter" idx="11"/>
          </p:nvPr>
        </p:nvSpPr>
        <p:spPr/>
        <p:txBody>
          <a:bodyPr/>
          <a:lstStyle/>
          <a:p>
            <a:r>
              <a:rPr lang="en-US" altLang="zh-CN"/>
              <a:t>CEPC Accelerator TDR International Review</a:t>
            </a:r>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文本框 8">
            <a:extLst>
              <a:ext uri="{FF2B5EF4-FFF2-40B4-BE49-F238E27FC236}">
                <a16:creationId xmlns:a16="http://schemas.microsoft.com/office/drawing/2014/main" id="{0BC63A61-D84E-4B59-9936-F766128761DF}"/>
              </a:ext>
            </a:extLst>
          </p:cNvPr>
          <p:cNvSpPr txBox="1"/>
          <p:nvPr userDrawn="1"/>
        </p:nvSpPr>
        <p:spPr>
          <a:xfrm>
            <a:off x="7467195" y="73640"/>
            <a:ext cx="4320480" cy="830997"/>
          </a:xfrm>
          <a:prstGeom prst="rect">
            <a:avLst/>
          </a:prstGeom>
          <a:noFill/>
        </p:spPr>
        <p:txBody>
          <a:bodyPr wrap="square" rtlCol="0">
            <a:spAutoFit/>
          </a:bodyPr>
          <a:lstStyle/>
          <a:p>
            <a:r>
              <a:rPr lang="en-US" altLang="zh-CN" sz="4800" dirty="0">
                <a:solidFill>
                  <a:schemeClr val="bg2">
                    <a:lumMod val="90000"/>
                  </a:schemeClr>
                </a:solidFill>
              </a:rPr>
              <a:t>Confidential</a:t>
            </a:r>
            <a:endParaRPr lang="zh-CN" altLang="en-US" sz="4800" dirty="0">
              <a:solidFill>
                <a:schemeClr val="bg2">
                  <a:lumMod val="90000"/>
                </a:schemeClr>
              </a:solidFill>
            </a:endParaRPr>
          </a:p>
        </p:txBody>
      </p:sp>
    </p:spTree>
    <p:extLst>
      <p:ext uri="{BB962C8B-B14F-4D97-AF65-F5344CB8AC3E}">
        <p14:creationId xmlns:p14="http://schemas.microsoft.com/office/powerpoint/2010/main" val="917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2024/2/28</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528933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2024/2/28</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636388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2024/2/28</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63087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6FA1F-A86C-48F2-B99E-C0BE83EE15A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B3B3BD-2DE7-4177-9503-6DB589C2B5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0EB172-C7C2-405F-B662-2471491EFA16}"/>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5F9488B7-90FF-447E-9D16-77497591D2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411289-2E8C-4DAA-8684-45B7A341CBD7}"/>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3052670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extLst>
              <a:ext uri="{28A0092B-C50C-407E-A947-70E740481C1C}">
                <a14:useLocalDpi xmlns:a14="http://schemas.microsoft.com/office/drawing/2010/main"/>
              </a:ext>
            </a:extLst>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163641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963093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FFBE3450-B00C-4083-A665-4ACEFA817E0E}" type="datetimeFigureOut">
              <a:rPr lang="zh-CN" altLang="en-US" smtClean="0"/>
              <a:pPr/>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361463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2024/2/28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180057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BE3450-B00C-4083-A665-4ACEFA817E0E}" type="datetimeFigureOut">
              <a:rPr lang="zh-CN" altLang="en-US" smtClean="0"/>
              <a:pPr/>
              <a:t>2024/2/28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531678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pPr/>
              <a:t>2024/2/28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11541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D74C926-F034-49CA-8FD7-4B1F02654A9B}" type="datetimeFigureOut">
              <a:rPr lang="zh-CN" altLang="en-US" smtClean="0"/>
              <a:t>2024/2/28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1607BCB-7037-4A40-ACEE-524AA711488E}" type="slidenum">
              <a:rPr lang="zh-CN" altLang="en-US" smtClean="0"/>
              <a:t>‹#›</a:t>
            </a:fld>
            <a:endParaRPr lang="zh-CN" altLang="en-US"/>
          </a:p>
        </p:txBody>
      </p:sp>
    </p:spTree>
    <p:extLst>
      <p:ext uri="{BB962C8B-B14F-4D97-AF65-F5344CB8AC3E}">
        <p14:creationId xmlns:p14="http://schemas.microsoft.com/office/powerpoint/2010/main" val="692123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11200" y="393701"/>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lvl1pPr>
              <a:defRPr smtClean="0"/>
            </a:lvl1pPr>
          </a:lstStyle>
          <a:p>
            <a:pPr>
              <a:defRPr/>
            </a:pPr>
            <a:endParaRPr lang="en-US" altLang="zh-CN"/>
          </a:p>
        </p:txBody>
      </p:sp>
      <p:sp>
        <p:nvSpPr>
          <p:cNvPr id="4" name="页脚占位符 3"/>
          <p:cNvSpPr>
            <a:spLocks noGrp="1"/>
          </p:cNvSpPr>
          <p:nvPr>
            <p:ph type="ftr" sz="quarter" idx="11"/>
          </p:nvPr>
        </p:nvSpPr>
        <p:spPr/>
        <p:txBody>
          <a:bodyPr/>
          <a:lstStyle>
            <a:lvl1pPr>
              <a:defRPr smtClean="0"/>
            </a:lvl1pPr>
          </a:lstStyle>
          <a:p>
            <a:pPr>
              <a:defRPr/>
            </a:pPr>
            <a:endParaRPr lang="en-US" altLang="zh-CN"/>
          </a:p>
        </p:txBody>
      </p:sp>
      <p:sp>
        <p:nvSpPr>
          <p:cNvPr id="5" name="灯片编号占位符 4"/>
          <p:cNvSpPr>
            <a:spLocks noGrp="1"/>
          </p:cNvSpPr>
          <p:nvPr>
            <p:ph type="sldNum" sz="quarter" idx="12"/>
          </p:nvPr>
        </p:nvSpPr>
        <p:spPr/>
        <p:txBody>
          <a:bodyPr/>
          <a:lstStyle>
            <a:lvl1pPr>
              <a:defRPr/>
            </a:lvl1pPr>
          </a:lstStyle>
          <a:p>
            <a:fld id="{BFAEF450-13CC-482A-8612-03B7B2F9261F}" type="slidenum">
              <a:rPr lang="en-US" altLang="zh-CN"/>
              <a:pPr/>
              <a:t>‹#›</a:t>
            </a:fld>
            <a:endParaRPr lang="en-US" altLang="zh-CN"/>
          </a:p>
        </p:txBody>
      </p:sp>
    </p:spTree>
    <p:extLst>
      <p:ext uri="{BB962C8B-B14F-4D97-AF65-F5344CB8AC3E}">
        <p14:creationId xmlns:p14="http://schemas.microsoft.com/office/powerpoint/2010/main" val="1554547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grpSp>
        <p:nvGrpSpPr>
          <p:cNvPr id="4" name="组合 3"/>
          <p:cNvGrpSpPr/>
          <p:nvPr userDrawn="1"/>
        </p:nvGrpSpPr>
        <p:grpSpPr>
          <a:xfrm>
            <a:off x="0" y="727354"/>
            <a:ext cx="12192000" cy="110846"/>
            <a:chOff x="0" y="846225"/>
            <a:chExt cx="9144000" cy="110846"/>
          </a:xfrm>
        </p:grpSpPr>
        <p:grpSp>
          <p:nvGrpSpPr>
            <p:cNvPr id="5" name="组合 4"/>
            <p:cNvGrpSpPr/>
            <p:nvPr/>
          </p:nvGrpSpPr>
          <p:grpSpPr>
            <a:xfrm>
              <a:off x="0" y="846225"/>
              <a:ext cx="9144000" cy="110846"/>
              <a:chOff x="0" y="846225"/>
              <a:chExt cx="9144000" cy="110846"/>
            </a:xfrm>
          </p:grpSpPr>
          <p:grpSp>
            <p:nvGrpSpPr>
              <p:cNvPr id="7" name="组合 6"/>
              <p:cNvGrpSpPr/>
              <p:nvPr/>
            </p:nvGrpSpPr>
            <p:grpSpPr>
              <a:xfrm>
                <a:off x="875653" y="846225"/>
                <a:ext cx="8268347" cy="110438"/>
                <a:chOff x="875653" y="846225"/>
                <a:chExt cx="8268347" cy="110438"/>
              </a:xfrm>
            </p:grpSpPr>
            <p:sp>
              <p:nvSpPr>
                <p:cNvPr id="9" name="矩形 8"/>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直角三角形 10"/>
                <p:cNvSpPr/>
                <p:nvPr/>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8" name="矩形 7"/>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6" name="直接连接符 5"/>
            <p:cNvCxnSpPr>
              <a:stCxn id="11" idx="2"/>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786" y="76201"/>
            <a:ext cx="1272156" cy="633385"/>
          </a:xfrm>
          <a:prstGeom prst="rect">
            <a:avLst/>
          </a:prstGeom>
        </p:spPr>
      </p:pic>
      <p:sp>
        <p:nvSpPr>
          <p:cNvPr id="13" name="矩形 12"/>
          <p:cNvSpPr/>
          <p:nvPr userDrawn="1"/>
        </p:nvSpPr>
        <p:spPr>
          <a:xfrm>
            <a:off x="1" y="6553201"/>
            <a:ext cx="10914276" cy="30205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4" name="矩形 13"/>
          <p:cNvSpPr/>
          <p:nvPr userDrawn="1"/>
        </p:nvSpPr>
        <p:spPr>
          <a:xfrm>
            <a:off x="10909477" y="6553201"/>
            <a:ext cx="1282524" cy="30033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5" name="Slide Number Placeholder 5"/>
          <p:cNvSpPr txBox="1">
            <a:spLocks/>
          </p:cNvSpPr>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16" name="文本框 19"/>
          <p:cNvSpPr txBox="1"/>
          <p:nvPr userDrawn="1"/>
        </p:nvSpPr>
        <p:spPr>
          <a:xfrm>
            <a:off x="38100" y="6581002"/>
            <a:ext cx="107154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Calibri" panose="020F0502020204030204" pitchFamily="34" charset="0"/>
                <a:cs typeface="Calibri" panose="020F0502020204030204" pitchFamily="34" charset="0"/>
              </a:rPr>
              <a:t>低激活温度吸气剂薄膜制备与研究</a:t>
            </a:r>
            <a:r>
              <a:rPr lang="zh-CN" altLang="en-US" sz="1200" b="1" baseline="0" dirty="0">
                <a:solidFill>
                  <a:schemeClr val="bg1"/>
                </a:solidFill>
                <a:latin typeface="Calibri" panose="020F0502020204030204" pitchFamily="34" charset="0"/>
                <a:cs typeface="Calibri" panose="020F0502020204030204" pitchFamily="34" charset="0"/>
              </a:rPr>
              <a:t>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加速器中心 真空组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马永胜</a:t>
            </a:r>
            <a:endParaRPr lang="zh-CN" altLang="en-US" sz="1200" b="1" dirty="0">
              <a:solidFill>
                <a:schemeClr val="bg1"/>
              </a:solidFill>
              <a:latin typeface="Calibri" panose="020F0502020204030204" pitchFamily="34" charset="0"/>
              <a:cs typeface="Calibri" panose="020F0502020204030204" pitchFamily="34" charset="0"/>
            </a:endParaRPr>
          </a:p>
        </p:txBody>
      </p:sp>
      <p:sp>
        <p:nvSpPr>
          <p:cNvPr id="17" name="直角三角形 16"/>
          <p:cNvSpPr/>
          <p:nvPr userDrawn="1"/>
        </p:nvSpPr>
        <p:spPr>
          <a:xfrm flipV="1">
            <a:off x="10909477" y="6553200"/>
            <a:ext cx="526943" cy="302054"/>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8" name="直接连接符 17"/>
          <p:cNvCxnSpPr/>
          <p:nvPr userDrawn="1"/>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238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4" name="图片 6" descr="高能所图标-单色.tif"/>
          <p:cNvPicPr>
            <a:picLocks noChangeAspect="1"/>
          </p:cNvPicPr>
          <p:nvPr userDrawn="1"/>
        </p:nvPicPr>
        <p:blipFill>
          <a:blip r:embed="rId2" cstate="print">
            <a:lum bright="4000"/>
          </a:blip>
          <a:srcRect/>
          <a:stretch>
            <a:fillRect/>
          </a:stretch>
        </p:blipFill>
        <p:spPr bwMode="auto">
          <a:xfrm>
            <a:off x="1" y="2349500"/>
            <a:ext cx="7440084" cy="4508500"/>
          </a:xfrm>
          <a:prstGeom prst="rect">
            <a:avLst/>
          </a:prstGeom>
          <a:noFill/>
          <a:ln w="9525">
            <a:noFill/>
            <a:miter lim="800000"/>
            <a:headEnd/>
            <a:tailEnd/>
          </a:ln>
        </p:spPr>
      </p:pic>
      <p:sp>
        <p:nvSpPr>
          <p:cNvPr id="5" name="矩形 7"/>
          <p:cNvSpPr/>
          <p:nvPr userDrawn="1"/>
        </p:nvSpPr>
        <p:spPr>
          <a:xfrm>
            <a:off x="0" y="6750050"/>
            <a:ext cx="12192000" cy="107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6" name="矩形 8"/>
          <p:cNvSpPr/>
          <p:nvPr userDrawn="1"/>
        </p:nvSpPr>
        <p:spPr>
          <a:xfrm>
            <a:off x="2476501" y="6750050"/>
            <a:ext cx="9715500" cy="10795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7" name="矩形 9"/>
          <p:cNvSpPr/>
          <p:nvPr userDrawn="1"/>
        </p:nvSpPr>
        <p:spPr>
          <a:xfrm>
            <a:off x="0" y="0"/>
            <a:ext cx="12192000" cy="2159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8" name="矩形 10"/>
          <p:cNvSpPr/>
          <p:nvPr userDrawn="1"/>
        </p:nvSpPr>
        <p:spPr>
          <a:xfrm>
            <a:off x="9239251" y="0"/>
            <a:ext cx="2952749" cy="2159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9" name="日期占位符 3"/>
          <p:cNvSpPr>
            <a:spLocks noGrp="1"/>
          </p:cNvSpPr>
          <p:nvPr>
            <p:ph type="dt" sz="half" idx="10"/>
          </p:nvPr>
        </p:nvSpPr>
        <p:spPr/>
        <p:txBody>
          <a:bodyPr/>
          <a:lstStyle>
            <a:lvl1pPr>
              <a:defRPr/>
            </a:lvl1pPr>
          </a:lstStyle>
          <a:p>
            <a:pPr>
              <a:defRPr/>
            </a:pPr>
            <a:fld id="{7B2F648A-6AA9-4C16-8844-196265C22904}" type="datetimeFigureOut">
              <a:rPr lang="zh-CN" altLang="en-US"/>
              <a:pPr>
                <a:defRPr/>
              </a:pPr>
              <a:t>2024/2/28</a:t>
            </a:fld>
            <a:endParaRPr lang="zh-CN" altLang="en-US"/>
          </a:p>
        </p:txBody>
      </p:sp>
      <p:sp>
        <p:nvSpPr>
          <p:cNvPr id="10"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12"/>
          </p:nvPr>
        </p:nvSpPr>
        <p:spPr/>
        <p:txBody>
          <a:bodyPr/>
          <a:lstStyle>
            <a:lvl1pPr>
              <a:defRPr/>
            </a:lvl1pPr>
          </a:lstStyle>
          <a:p>
            <a:pPr>
              <a:defRPr/>
            </a:pPr>
            <a:fld id="{2F442372-F354-44FE-9DF0-15F30F2D88AF}" type="slidenum">
              <a:rPr lang="zh-CN" altLang="en-US"/>
              <a:pPr>
                <a:defRPr/>
              </a:pPr>
              <a:t>‹#›</a:t>
            </a:fld>
            <a:endParaRPr lang="zh-CN" altLang="en-US"/>
          </a:p>
        </p:txBody>
      </p:sp>
    </p:spTree>
    <p:extLst>
      <p:ext uri="{BB962C8B-B14F-4D97-AF65-F5344CB8AC3E}">
        <p14:creationId xmlns:p14="http://schemas.microsoft.com/office/powerpoint/2010/main" val="163379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B604CC-1356-4E7C-8EF1-2D0BB3BAA4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23AC47-FFA5-4BC3-B6FE-7143FF46DF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FC2BC42-2916-4701-8A56-3736481A847D}"/>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54F9F0FA-C24F-45BC-90B8-30C2B7CA9F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A056CC-F708-41D7-AA5B-96820C4664CF}"/>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2337911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14"/>
          <p:cNvSpPr/>
          <p:nvPr userDrawn="1"/>
        </p:nvSpPr>
        <p:spPr>
          <a:xfrm>
            <a:off x="0" y="6750050"/>
            <a:ext cx="12192000" cy="107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5" name="矩形 15"/>
          <p:cNvSpPr/>
          <p:nvPr userDrawn="1"/>
        </p:nvSpPr>
        <p:spPr>
          <a:xfrm>
            <a:off x="2476501" y="6750050"/>
            <a:ext cx="9715500" cy="10795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6" name="矩形 17"/>
          <p:cNvSpPr/>
          <p:nvPr userDrawn="1"/>
        </p:nvSpPr>
        <p:spPr>
          <a:xfrm>
            <a:off x="0" y="938213"/>
            <a:ext cx="12192000" cy="107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7" name="矩形 22"/>
          <p:cNvSpPr/>
          <p:nvPr userDrawn="1"/>
        </p:nvSpPr>
        <p:spPr>
          <a:xfrm>
            <a:off x="1" y="1"/>
            <a:ext cx="285751" cy="917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8" name="日期占位符 3"/>
          <p:cNvSpPr>
            <a:spLocks noGrp="1"/>
          </p:cNvSpPr>
          <p:nvPr>
            <p:ph type="dt" sz="half" idx="10"/>
          </p:nvPr>
        </p:nvSpPr>
        <p:spPr/>
        <p:txBody>
          <a:bodyPr/>
          <a:lstStyle>
            <a:lvl1pPr>
              <a:defRPr/>
            </a:lvl1pPr>
          </a:lstStyle>
          <a:p>
            <a:pPr>
              <a:defRPr/>
            </a:pPr>
            <a:fld id="{AA2258A8-CB29-4895-ACB3-087CDA9E75C6}" type="datetimeFigureOut">
              <a:rPr lang="zh-CN" altLang="en-US"/>
              <a:pPr>
                <a:defRPr/>
              </a:pPr>
              <a:t>2024/2/28</a:t>
            </a:fld>
            <a:endParaRPr lang="zh-CN" altLang="en-US"/>
          </a:p>
        </p:txBody>
      </p:sp>
      <p:sp>
        <p:nvSpPr>
          <p:cNvPr id="9" name="页脚占位符 4"/>
          <p:cNvSpPr>
            <a:spLocks noGrp="1"/>
          </p:cNvSpPr>
          <p:nvPr>
            <p:ph type="ftr" sz="quarter" idx="11"/>
          </p:nvPr>
        </p:nvSpPr>
        <p:spPr/>
        <p:txBody>
          <a:bodyPr/>
          <a:lstStyle>
            <a:lvl1pPr>
              <a:defRPr/>
            </a:lvl1pPr>
          </a:lstStyle>
          <a:p>
            <a:pPr>
              <a:defRPr/>
            </a:pPr>
            <a:endParaRPr lang="zh-CN" altLang="en-US"/>
          </a:p>
        </p:txBody>
      </p:sp>
      <p:sp>
        <p:nvSpPr>
          <p:cNvPr id="10" name="灯片编号占位符 5"/>
          <p:cNvSpPr>
            <a:spLocks noGrp="1"/>
          </p:cNvSpPr>
          <p:nvPr>
            <p:ph type="sldNum" sz="quarter" idx="12"/>
          </p:nvPr>
        </p:nvSpPr>
        <p:spPr/>
        <p:txBody>
          <a:bodyPr/>
          <a:lstStyle>
            <a:lvl1pPr>
              <a:defRPr/>
            </a:lvl1pPr>
          </a:lstStyle>
          <a:p>
            <a:pPr>
              <a:defRPr/>
            </a:pPr>
            <a:fld id="{F6C2C634-287A-4A18-97D8-4716869DD48C}" type="slidenum">
              <a:rPr lang="zh-CN" altLang="en-US"/>
              <a:pPr>
                <a:defRPr/>
              </a:pPr>
              <a:t>‹#›</a:t>
            </a:fld>
            <a:endParaRPr lang="zh-CN" altLang="en-US"/>
          </a:p>
        </p:txBody>
      </p:sp>
    </p:spTree>
    <p:extLst>
      <p:ext uri="{BB962C8B-B14F-4D97-AF65-F5344CB8AC3E}">
        <p14:creationId xmlns:p14="http://schemas.microsoft.com/office/powerpoint/2010/main" val="1623598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0975988-F4F3-4F17-9A5E-9396F866EBE6}" type="datetimeFigureOut">
              <a:rPr lang="zh-CN" altLang="en-US"/>
              <a:pPr>
                <a:defRPr/>
              </a:pPr>
              <a:t>2024/2/28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CE5E8B5-7B4A-4823-9B9E-3DDB183A616F}" type="slidenum">
              <a:rPr lang="zh-CN" altLang="en-US"/>
              <a:pPr>
                <a:defRPr/>
              </a:pPr>
              <a:t>‹#›</a:t>
            </a:fld>
            <a:endParaRPr lang="zh-CN" altLang="en-US"/>
          </a:p>
        </p:txBody>
      </p:sp>
    </p:spTree>
    <p:extLst>
      <p:ext uri="{BB962C8B-B14F-4D97-AF65-F5344CB8AC3E}">
        <p14:creationId xmlns:p14="http://schemas.microsoft.com/office/powerpoint/2010/main" val="1695089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67F655C-27BD-4C48-BF53-A14E5B7EB253}" type="datetimeFigureOut">
              <a:rPr lang="zh-CN" altLang="en-US"/>
              <a:pPr>
                <a:defRPr/>
              </a:pPr>
              <a:t>2024/2/28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F79E28A-24B2-4FB5-9709-9504A99D6408}" type="slidenum">
              <a:rPr lang="zh-CN" altLang="en-US"/>
              <a:pPr>
                <a:defRPr/>
              </a:pPr>
              <a:t>‹#›</a:t>
            </a:fld>
            <a:endParaRPr lang="zh-CN" altLang="en-US"/>
          </a:p>
        </p:txBody>
      </p:sp>
    </p:spTree>
    <p:extLst>
      <p:ext uri="{BB962C8B-B14F-4D97-AF65-F5344CB8AC3E}">
        <p14:creationId xmlns:p14="http://schemas.microsoft.com/office/powerpoint/2010/main" val="2077300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47D013E-AA77-4F20-8483-10C338E25CD4}" type="datetimeFigureOut">
              <a:rPr lang="zh-CN" altLang="en-US"/>
              <a:pPr>
                <a:defRPr/>
              </a:pPr>
              <a:t>2024/2/28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450A0413-6ACB-449D-B68D-86D34FC67FC6}" type="slidenum">
              <a:rPr lang="zh-CN" altLang="en-US"/>
              <a:pPr>
                <a:defRPr/>
              </a:pPr>
              <a:t>‹#›</a:t>
            </a:fld>
            <a:endParaRPr lang="zh-CN" altLang="en-US"/>
          </a:p>
        </p:txBody>
      </p:sp>
    </p:spTree>
    <p:extLst>
      <p:ext uri="{BB962C8B-B14F-4D97-AF65-F5344CB8AC3E}">
        <p14:creationId xmlns:p14="http://schemas.microsoft.com/office/powerpoint/2010/main" val="2969388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3" name="标题 1"/>
          <p:cNvSpPr txBox="1">
            <a:spLocks/>
          </p:cNvSpPr>
          <p:nvPr userDrawn="1"/>
        </p:nvSpPr>
        <p:spPr>
          <a:xfrm>
            <a:off x="1557868" y="107953"/>
            <a:ext cx="10549467" cy="714375"/>
          </a:xfrm>
          <a:prstGeom prst="rect">
            <a:avLst/>
          </a:prstGeom>
        </p:spPr>
        <p:txBody>
          <a:bodyPr anchor="ctr">
            <a:normAutofit lnSpcReduction="10000"/>
          </a:bodyPr>
          <a:lstStyle>
            <a:lvl1pPr algn="ctr" defTabSz="914400" rtl="0" eaLnBrk="1" latinLnBrk="0" hangingPunct="1">
              <a:spcBef>
                <a:spcPct val="0"/>
              </a:spcBef>
              <a:buNone/>
              <a:defRPr sz="4400" b="1" kern="1200" baseline="0">
                <a:solidFill>
                  <a:schemeClr val="tx1"/>
                </a:solidFill>
                <a:latin typeface="Calibri" panose="020F0502020204030204" pitchFamily="34" charset="0"/>
                <a:ea typeface="+mj-ea"/>
                <a:cs typeface="Calibri" panose="020F0502020204030204" pitchFamily="34" charset="0"/>
              </a:defRPr>
            </a:lvl1pPr>
          </a:lstStyle>
          <a:p>
            <a:pPr>
              <a:defRPr/>
            </a:pPr>
            <a:endParaRPr lang="zh-CN" altLang="en-US" sz="4400" dirty="0"/>
          </a:p>
        </p:txBody>
      </p:sp>
      <p:pic>
        <p:nvPicPr>
          <p:cNvPr id="4"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0286" y="107952"/>
            <a:ext cx="1272116"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13"/>
          <p:cNvGrpSpPr>
            <a:grpSpLocks/>
          </p:cNvGrpSpPr>
          <p:nvPr userDrawn="1"/>
        </p:nvGrpSpPr>
        <p:grpSpPr bwMode="auto">
          <a:xfrm>
            <a:off x="0" y="822325"/>
            <a:ext cx="12192000" cy="134938"/>
            <a:chOff x="0" y="821645"/>
            <a:chExt cx="9144000" cy="135426"/>
          </a:xfrm>
        </p:grpSpPr>
        <p:grpSp>
          <p:nvGrpSpPr>
            <p:cNvPr id="6" name="组合 14"/>
            <p:cNvGrpSpPr>
              <a:grpSpLocks/>
            </p:cNvGrpSpPr>
            <p:nvPr userDrawn="1"/>
          </p:nvGrpSpPr>
          <p:grpSpPr bwMode="auto">
            <a:xfrm>
              <a:off x="0" y="846225"/>
              <a:ext cx="9144000" cy="110846"/>
              <a:chOff x="0" y="846225"/>
              <a:chExt cx="9144000" cy="110846"/>
            </a:xfrm>
          </p:grpSpPr>
          <p:grpSp>
            <p:nvGrpSpPr>
              <p:cNvPr id="8" name="组合 16"/>
              <p:cNvGrpSpPr>
                <a:grpSpLocks/>
              </p:cNvGrpSpPr>
              <p:nvPr userDrawn="1"/>
            </p:nvGrpSpPr>
            <p:grpSpPr bwMode="auto">
              <a:xfrm>
                <a:off x="875653" y="846225"/>
                <a:ext cx="8268347" cy="110438"/>
                <a:chOff x="875653" y="846225"/>
                <a:chExt cx="8268347" cy="110438"/>
              </a:xfrm>
            </p:grpSpPr>
            <p:sp>
              <p:nvSpPr>
                <p:cNvPr id="10" name="矩形 9"/>
                <p:cNvSpPr/>
                <p:nvPr userDrawn="1"/>
              </p:nvSpPr>
              <p:spPr>
                <a:xfrm>
                  <a:off x="876300" y="845545"/>
                  <a:ext cx="8267700" cy="11152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1" name="直角三角形 10"/>
                <p:cNvSpPr/>
                <p:nvPr userDrawn="1"/>
              </p:nvSpPr>
              <p:spPr>
                <a:xfrm>
                  <a:off x="976313" y="845545"/>
                  <a:ext cx="136525" cy="111527"/>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grpSp>
          <p:sp>
            <p:nvSpPr>
              <p:cNvPr id="9" name="矩形 8"/>
              <p:cNvSpPr/>
              <p:nvPr userDrawn="1"/>
            </p:nvSpPr>
            <p:spPr>
              <a:xfrm>
                <a:off x="0" y="845545"/>
                <a:ext cx="974725" cy="11152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grpSp>
        <p:cxnSp>
          <p:nvCxnSpPr>
            <p:cNvPr id="7" name="直接连接符 6"/>
            <p:cNvCxnSpPr/>
            <p:nvPr userDrawn="1"/>
          </p:nvCxnSpPr>
          <p:spPr>
            <a:xfrm flipV="1">
              <a:off x="974725" y="821645"/>
              <a:ext cx="0" cy="1354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直接连接符 11"/>
          <p:cNvCxnSpPr/>
          <p:nvPr userDrawn="1"/>
        </p:nvCxnSpPr>
        <p:spPr>
          <a:xfrm>
            <a:off x="11444817" y="6588125"/>
            <a:ext cx="0" cy="266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650242" y="22523"/>
            <a:ext cx="10902897" cy="823704"/>
          </a:xfrm>
        </p:spPr>
        <p:txBody>
          <a:bodyPr/>
          <a:lstStyle/>
          <a:p>
            <a:r>
              <a:rPr lang="zh-CN" altLang="en-US" dirty="0"/>
              <a:t>单击此处编辑母版标题样式</a:t>
            </a:r>
          </a:p>
        </p:txBody>
      </p:sp>
    </p:spTree>
    <p:extLst>
      <p:ext uri="{BB962C8B-B14F-4D97-AF65-F5344CB8AC3E}">
        <p14:creationId xmlns:p14="http://schemas.microsoft.com/office/powerpoint/2010/main" val="4057553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grpSp>
        <p:nvGrpSpPr>
          <p:cNvPr id="4" name="组合 3"/>
          <p:cNvGrpSpPr/>
          <p:nvPr userDrawn="1"/>
        </p:nvGrpSpPr>
        <p:grpSpPr>
          <a:xfrm>
            <a:off x="0" y="727354"/>
            <a:ext cx="12192000" cy="110846"/>
            <a:chOff x="0" y="846225"/>
            <a:chExt cx="9144000" cy="110846"/>
          </a:xfrm>
        </p:grpSpPr>
        <p:grpSp>
          <p:nvGrpSpPr>
            <p:cNvPr id="5" name="组合 4"/>
            <p:cNvGrpSpPr/>
            <p:nvPr/>
          </p:nvGrpSpPr>
          <p:grpSpPr>
            <a:xfrm>
              <a:off x="0" y="846225"/>
              <a:ext cx="9144000" cy="110846"/>
              <a:chOff x="0" y="846225"/>
              <a:chExt cx="9144000" cy="110846"/>
            </a:xfrm>
          </p:grpSpPr>
          <p:grpSp>
            <p:nvGrpSpPr>
              <p:cNvPr id="7" name="组合 6"/>
              <p:cNvGrpSpPr/>
              <p:nvPr/>
            </p:nvGrpSpPr>
            <p:grpSpPr>
              <a:xfrm>
                <a:off x="875653" y="846225"/>
                <a:ext cx="8268347" cy="110438"/>
                <a:chOff x="875653" y="846225"/>
                <a:chExt cx="8268347" cy="110438"/>
              </a:xfrm>
            </p:grpSpPr>
            <p:sp>
              <p:nvSpPr>
                <p:cNvPr id="9" name="矩形 8"/>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直角三角形 10"/>
                <p:cNvSpPr/>
                <p:nvPr/>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8" name="矩形 7"/>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6" name="直接连接符 5"/>
            <p:cNvCxnSpPr>
              <a:stCxn id="11" idx="2"/>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786" y="76201"/>
            <a:ext cx="1272156" cy="633385"/>
          </a:xfrm>
          <a:prstGeom prst="rect">
            <a:avLst/>
          </a:prstGeom>
        </p:spPr>
      </p:pic>
      <p:sp>
        <p:nvSpPr>
          <p:cNvPr id="13" name="矩形 12"/>
          <p:cNvSpPr/>
          <p:nvPr userDrawn="1"/>
        </p:nvSpPr>
        <p:spPr>
          <a:xfrm>
            <a:off x="1" y="6553201"/>
            <a:ext cx="10914276" cy="30205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4" name="矩形 13"/>
          <p:cNvSpPr/>
          <p:nvPr userDrawn="1"/>
        </p:nvSpPr>
        <p:spPr>
          <a:xfrm>
            <a:off x="10909477" y="6553201"/>
            <a:ext cx="1282524" cy="30033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5" name="Slide Number Placeholder 5"/>
          <p:cNvSpPr txBox="1">
            <a:spLocks/>
          </p:cNvSpPr>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16" name="文本框 19"/>
          <p:cNvSpPr txBox="1"/>
          <p:nvPr userDrawn="1"/>
        </p:nvSpPr>
        <p:spPr>
          <a:xfrm>
            <a:off x="38100" y="6581002"/>
            <a:ext cx="107154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Calibri" panose="020F0502020204030204" pitchFamily="34" charset="0"/>
                <a:cs typeface="Calibri" panose="020F0502020204030204" pitchFamily="34" charset="0"/>
              </a:rPr>
              <a:t>低激活温度吸气剂薄膜制备与研究</a:t>
            </a:r>
            <a:r>
              <a:rPr lang="zh-CN" altLang="en-US" sz="1200" b="1" baseline="0" dirty="0">
                <a:solidFill>
                  <a:schemeClr val="bg1"/>
                </a:solidFill>
                <a:latin typeface="Calibri" panose="020F0502020204030204" pitchFamily="34" charset="0"/>
                <a:cs typeface="Calibri" panose="020F0502020204030204" pitchFamily="34" charset="0"/>
              </a:rPr>
              <a:t>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加速器中心 真空组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马永胜</a:t>
            </a:r>
            <a:endParaRPr lang="zh-CN" altLang="en-US" sz="1200" b="1" dirty="0">
              <a:solidFill>
                <a:schemeClr val="bg1"/>
              </a:solidFill>
              <a:latin typeface="Calibri" panose="020F0502020204030204" pitchFamily="34" charset="0"/>
              <a:cs typeface="Calibri" panose="020F0502020204030204" pitchFamily="34" charset="0"/>
            </a:endParaRPr>
          </a:p>
        </p:txBody>
      </p:sp>
      <p:sp>
        <p:nvSpPr>
          <p:cNvPr id="17" name="直角三角形 16"/>
          <p:cNvSpPr/>
          <p:nvPr userDrawn="1"/>
        </p:nvSpPr>
        <p:spPr>
          <a:xfrm flipV="1">
            <a:off x="10909477" y="6553200"/>
            <a:ext cx="526943" cy="302054"/>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8" name="直接连接符 17"/>
          <p:cNvCxnSpPr/>
          <p:nvPr userDrawn="1"/>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9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A6804-8098-43F4-841C-7D78FC48040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18A67E-091A-4FE8-A9F8-40D13B9123F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C47EDC-B303-434C-9455-9BF3A814C63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952EE3-E08F-4377-ADCC-BE6EB5CFA770}"/>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6" name="页脚占位符 5">
            <a:extLst>
              <a:ext uri="{FF2B5EF4-FFF2-40B4-BE49-F238E27FC236}">
                <a16:creationId xmlns:a16="http://schemas.microsoft.com/office/drawing/2014/main" id="{7ABA5918-C9D0-4098-9B02-7D31692BA7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9A638E-6707-4F87-A26B-DC40246AC024}"/>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3737236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09E40-17A4-4383-B1D6-C77575DEA74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B139F8-FD3A-43F8-A211-46C6C3EC35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3913F9D-0491-4986-B628-D83595DD586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70B3ECE-3EB4-41A7-8829-C405F9E39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15922A-7921-4171-BBF5-D50ECA0246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09DEE1-5918-4850-9345-C6FE161BC60E}"/>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8" name="页脚占位符 7">
            <a:extLst>
              <a:ext uri="{FF2B5EF4-FFF2-40B4-BE49-F238E27FC236}">
                <a16:creationId xmlns:a16="http://schemas.microsoft.com/office/drawing/2014/main" id="{A59E1BAD-9810-4DD0-8088-8E4854E3446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45F3B77-20E6-4F7F-8024-5F9EC639B916}"/>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3640530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97E1A0-144A-4653-9637-F890D6B9C20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7FAB47-1ADE-47BD-9E35-12408CA50300}"/>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4" name="页脚占位符 3">
            <a:extLst>
              <a:ext uri="{FF2B5EF4-FFF2-40B4-BE49-F238E27FC236}">
                <a16:creationId xmlns:a16="http://schemas.microsoft.com/office/drawing/2014/main" id="{92733778-83A2-4345-B5F2-331BB9BD139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65E168B-2F49-4BC0-AFCD-3FA24D9753E5}"/>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19348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4B7856B-6630-48BB-9182-8E6CA5EB9CDC}"/>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3" name="页脚占位符 2">
            <a:extLst>
              <a:ext uri="{FF2B5EF4-FFF2-40B4-BE49-F238E27FC236}">
                <a16:creationId xmlns:a16="http://schemas.microsoft.com/office/drawing/2014/main" id="{12F81E70-E29C-494B-B0B3-E847ABB9CD2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9676D85-6025-4611-BD0C-FAB9795D7828}"/>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1892238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55FD4-0542-4954-BF53-D9B0E24610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30F7AF-6C63-43AF-8669-27BDA75E7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CD5FB9-2587-49DC-BDE9-FF561762A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05B53C-CD4E-4A44-9135-4DE778EADE77}"/>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6" name="页脚占位符 5">
            <a:extLst>
              <a:ext uri="{FF2B5EF4-FFF2-40B4-BE49-F238E27FC236}">
                <a16:creationId xmlns:a16="http://schemas.microsoft.com/office/drawing/2014/main" id="{14ACD44E-3367-4DB8-876E-53683DE45B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29A1D3-5EA3-4ED3-9D6E-4DEA4DB22DB0}"/>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371303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B816A4-B528-4A9A-B546-B68BF13E814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382308-2C4C-41BB-9494-ED4F4C902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B5B19E-2C7B-400E-9647-61770B24B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D2E295-3F34-4909-87A8-F4B426C90872}"/>
              </a:ext>
            </a:extLst>
          </p:cNvPr>
          <p:cNvSpPr>
            <a:spLocks noGrp="1"/>
          </p:cNvSpPr>
          <p:nvPr>
            <p:ph type="dt" sz="half" idx="10"/>
          </p:nvPr>
        </p:nvSpPr>
        <p:spPr/>
        <p:txBody>
          <a:bodyPr/>
          <a:lstStyle/>
          <a:p>
            <a:fld id="{425D65D6-F634-4698-9B00-C91AF0B133DD}" type="datetimeFigureOut">
              <a:rPr lang="zh-CN" altLang="en-US" smtClean="0"/>
              <a:t>2024/2/28</a:t>
            </a:fld>
            <a:endParaRPr lang="zh-CN" altLang="en-US"/>
          </a:p>
        </p:txBody>
      </p:sp>
      <p:sp>
        <p:nvSpPr>
          <p:cNvPr id="6" name="页脚占位符 5">
            <a:extLst>
              <a:ext uri="{FF2B5EF4-FFF2-40B4-BE49-F238E27FC236}">
                <a16:creationId xmlns:a16="http://schemas.microsoft.com/office/drawing/2014/main" id="{E6ED1823-514B-48D4-9EEE-C3B984712C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EF1A03-3580-498D-95A6-771C12F81884}"/>
              </a:ext>
            </a:extLst>
          </p:cNvPr>
          <p:cNvSpPr>
            <a:spLocks noGrp="1"/>
          </p:cNvSpPr>
          <p:nvPr>
            <p:ph type="sldNum" sz="quarter" idx="12"/>
          </p:nvPr>
        </p:nvSpPr>
        <p:spPr/>
        <p:txBody>
          <a:body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104514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738DC97-76E2-464A-A1E1-D5A512824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5C1F8A-5EDA-4027-853D-F8C618D7F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4F741-43AB-43E5-8BB0-67911B303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D65D6-F634-4698-9B00-C91AF0B133DD}"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00792217-6F75-4402-A59F-3B9A4AC6B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7BC73D-2395-46B5-B424-D0D0AB000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85531-713C-4399-A5C2-0F87110B8477}" type="slidenum">
              <a:rPr lang="zh-CN" altLang="en-US" smtClean="0"/>
              <a:t>‹#›</a:t>
            </a:fld>
            <a:endParaRPr lang="zh-CN" altLang="en-US"/>
          </a:p>
        </p:txBody>
      </p:sp>
    </p:spTree>
    <p:extLst>
      <p:ext uri="{BB962C8B-B14F-4D97-AF65-F5344CB8AC3E}">
        <p14:creationId xmlns:p14="http://schemas.microsoft.com/office/powerpoint/2010/main" val="36637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82080-4BD3-4705-918A-291DE1BC685E}" type="datetime1">
              <a:rPr lang="zh-CN" altLang="en-US" smtClean="0"/>
              <a:t>2024/2/28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764587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2024/2/28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43052144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E3450-B00C-4083-A665-4ACEFA817E0E}" type="datetimeFigureOut">
              <a:rPr lang="zh-CN" altLang="en-US" smtClean="0"/>
              <a:pPr/>
              <a:t>2024/2/28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7866801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6387"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49A74567-C338-4F68-8BC4-D598EC645CE3}" type="datetimeFigureOut">
              <a:rPr lang="zh-CN" altLang="en-US"/>
              <a:pPr>
                <a:defRPr/>
              </a:pPr>
              <a:t>2024/2/28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defRPr>
            </a:lvl1pPr>
          </a:lstStyle>
          <a:p>
            <a:pPr>
              <a:defRPr/>
            </a:pPr>
            <a:fld id="{A075116D-D795-4EED-8D0E-254CF2229591}" type="slidenum">
              <a:rPr lang="zh-CN" altLang="en-US"/>
              <a:pPr>
                <a:defRPr/>
              </a:pPr>
              <a:t>‹#›</a:t>
            </a:fld>
            <a:endParaRPr lang="zh-CN" altLang="en-US"/>
          </a:p>
        </p:txBody>
      </p:sp>
    </p:spTree>
    <p:extLst>
      <p:ext uri="{BB962C8B-B14F-4D97-AF65-F5344CB8AC3E}">
        <p14:creationId xmlns:p14="http://schemas.microsoft.com/office/powerpoint/2010/main" val="334533080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emf"/><Relationship Id="rId7" Type="http://schemas.openxmlformats.org/officeDocument/2006/relationships/image" Target="../media/image42.jpeg"/><Relationship Id="rId2" Type="http://schemas.openxmlformats.org/officeDocument/2006/relationships/image" Target="../media/image38.tmp"/><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41.jpe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mp"/><Relationship Id="rId1" Type="http://schemas.openxmlformats.org/officeDocument/2006/relationships/slideLayout" Target="../slideLayouts/slideLayout13.xml"/><Relationship Id="rId6" Type="http://schemas.openxmlformats.org/officeDocument/2006/relationships/image" Target="../media/image50.tmp"/><Relationship Id="rId5" Type="http://schemas.openxmlformats.org/officeDocument/2006/relationships/image" Target="../media/image49.tmp"/><Relationship Id="rId4" Type="http://schemas.openxmlformats.org/officeDocument/2006/relationships/image" Target="../media/image48.tmp"/></Relationships>
</file>

<file path=ppt/slides/_rels/slide1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tiff"/><Relationship Id="rId10" Type="http://schemas.openxmlformats.org/officeDocument/2006/relationships/image" Target="../media/image59.png"/><Relationship Id="rId4" Type="http://schemas.openxmlformats.org/officeDocument/2006/relationships/image" Target="../media/image53.tiff"/><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21.xml"/><Relationship Id="rId5" Type="http://schemas.openxmlformats.org/officeDocument/2006/relationships/image" Target="../media/image65.jpe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0.tmp"/><Relationship Id="rId1" Type="http://schemas.openxmlformats.org/officeDocument/2006/relationships/slideLayout" Target="../slideLayouts/slideLayout21.xml"/><Relationship Id="rId5" Type="http://schemas.openxmlformats.org/officeDocument/2006/relationships/image" Target="../media/image16.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44.png"/><Relationship Id="rId7" Type="http://schemas.openxmlformats.org/officeDocument/2006/relationships/image" Target="../media/image75.emf"/><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670.png"/><Relationship Id="rId10" Type="http://schemas.openxmlformats.org/officeDocument/2006/relationships/image" Target="../media/image61.png"/><Relationship Id="rId4" Type="http://schemas.openxmlformats.org/officeDocument/2006/relationships/image" Target="../media/image74.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2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tmp"/><Relationship Id="rId1" Type="http://schemas.openxmlformats.org/officeDocument/2006/relationships/slideLayout" Target="../slideLayouts/slideLayout13.xml"/><Relationship Id="rId6" Type="http://schemas.openxmlformats.org/officeDocument/2006/relationships/image" Target="../media/image90.tmp"/><Relationship Id="rId5" Type="http://schemas.openxmlformats.org/officeDocument/2006/relationships/image" Target="../media/image89.tmp"/><Relationship Id="rId4" Type="http://schemas.openxmlformats.org/officeDocument/2006/relationships/image" Target="../media/image88.tmp"/></Relationships>
</file>

<file path=ppt/slides/_rels/slide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emf"/><Relationship Id="rId1" Type="http://schemas.openxmlformats.org/officeDocument/2006/relationships/slideLayout" Target="../slideLayouts/slideLayout18.xml"/><Relationship Id="rId4" Type="http://schemas.openxmlformats.org/officeDocument/2006/relationships/image" Target="../media/image9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9.png"/><Relationship Id="rId1" Type="http://schemas.openxmlformats.org/officeDocument/2006/relationships/slideLayout" Target="../slideLayouts/slideLayout30.xml"/><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4.png"/><Relationship Id="rId1" Type="http://schemas.openxmlformats.org/officeDocument/2006/relationships/slideLayout" Target="../slideLayouts/slideLayout30.xml"/><Relationship Id="rId5" Type="http://schemas.openxmlformats.org/officeDocument/2006/relationships/image" Target="../media/image106.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7.png"/><Relationship Id="rId1" Type="http://schemas.openxmlformats.org/officeDocument/2006/relationships/slideLayout" Target="../slideLayouts/slideLayout30.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image" Target="../media/image111.png"/><Relationship Id="rId1" Type="http://schemas.openxmlformats.org/officeDocument/2006/relationships/slideLayout" Target="../slideLayouts/slideLayout33.xml"/><Relationship Id="rId5" Type="http://schemas.openxmlformats.org/officeDocument/2006/relationships/image" Target="../media/image114.tmp"/><Relationship Id="rId4" Type="http://schemas.openxmlformats.org/officeDocument/2006/relationships/image" Target="../media/image113.emf"/></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117.tmp"/><Relationship Id="rId2" Type="http://schemas.openxmlformats.org/officeDocument/2006/relationships/image" Target="../media/image116.tmp"/><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30.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png"/><Relationship Id="rId3" Type="http://schemas.openxmlformats.org/officeDocument/2006/relationships/image" Target="../media/image119.png"/><Relationship Id="rId7" Type="http://schemas.openxmlformats.org/officeDocument/2006/relationships/image" Target="../media/image122.png"/><Relationship Id="rId12" Type="http://schemas.openxmlformats.org/officeDocument/2006/relationships/image" Target="../media/image125.jpeg"/><Relationship Id="rId2" Type="http://schemas.openxmlformats.org/officeDocument/2006/relationships/image" Target="../media/image118.png"/><Relationship Id="rId1" Type="http://schemas.openxmlformats.org/officeDocument/2006/relationships/slideLayout" Target="../slideLayouts/slideLayout30.xml"/><Relationship Id="rId6" Type="http://schemas.openxmlformats.org/officeDocument/2006/relationships/image" Target="../media/image121.png"/><Relationship Id="rId11" Type="http://schemas.openxmlformats.org/officeDocument/2006/relationships/image" Target="../media/image65.jpeg"/><Relationship Id="rId5" Type="http://schemas.openxmlformats.org/officeDocument/2006/relationships/image" Target="../media/image120.png"/><Relationship Id="rId10" Type="http://schemas.openxmlformats.org/officeDocument/2006/relationships/image" Target="../media/image124.jpeg"/><Relationship Id="rId4" Type="http://schemas.openxmlformats.org/officeDocument/2006/relationships/image" Target="../media/image64.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0.xml"/><Relationship Id="rId5" Type="http://schemas.openxmlformats.org/officeDocument/2006/relationships/image" Target="../media/image130.jpeg"/><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4.jp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25.tmp"/><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emf"/><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12361544-E710-40C7-BEB0-DD8F69AF2522}"/>
              </a:ext>
            </a:extLst>
          </p:cNvPr>
          <p:cNvSpPr>
            <a:spLocks noGrp="1"/>
          </p:cNvSpPr>
          <p:nvPr>
            <p:ph type="subTitle" idx="1"/>
          </p:nvPr>
        </p:nvSpPr>
        <p:spPr/>
        <p:txBody>
          <a:bodyPr/>
          <a:lstStyle/>
          <a:p>
            <a:r>
              <a:rPr lang="en-US" altLang="zh-CN" dirty="0" err="1"/>
              <a:t>Yongsheng</a:t>
            </a:r>
            <a:r>
              <a:rPr lang="en-US" altLang="zh-CN" dirty="0"/>
              <a:t> Ma</a:t>
            </a:r>
          </a:p>
          <a:p>
            <a:r>
              <a:rPr lang="en-US" altLang="zh-CN" dirty="0"/>
              <a:t>2024.2.28</a:t>
            </a:r>
            <a:endParaRPr lang="zh-CN" altLang="en-US" dirty="0"/>
          </a:p>
        </p:txBody>
      </p:sp>
      <p:sp>
        <p:nvSpPr>
          <p:cNvPr id="5" name="文本框 4">
            <a:extLst>
              <a:ext uri="{FF2B5EF4-FFF2-40B4-BE49-F238E27FC236}">
                <a16:creationId xmlns:a16="http://schemas.microsoft.com/office/drawing/2014/main" id="{87211D12-916A-4D2A-85F6-307C09AD6902}"/>
              </a:ext>
            </a:extLst>
          </p:cNvPr>
          <p:cNvSpPr txBox="1"/>
          <p:nvPr/>
        </p:nvSpPr>
        <p:spPr>
          <a:xfrm>
            <a:off x="1524000" y="2216834"/>
            <a:ext cx="9144000" cy="707886"/>
          </a:xfrm>
          <a:prstGeom prst="rect">
            <a:avLst/>
          </a:prstGeom>
          <a:noFill/>
        </p:spPr>
        <p:txBody>
          <a:bodyPr wrap="square">
            <a:spAutoFit/>
          </a:bodyPr>
          <a:lstStyle/>
          <a:p>
            <a:pPr algn="ctr"/>
            <a:r>
              <a:rPr lang="en-US" altLang="zh-CN" sz="4000" b="0" i="0" dirty="0">
                <a:solidFill>
                  <a:srgbClr val="000000"/>
                </a:solidFill>
                <a:effectLst/>
                <a:latin typeface="Calibri" panose="020F0502020204030204" pitchFamily="34" charset="0"/>
              </a:rPr>
              <a:t>CEPC Vacuum system EDR plan</a:t>
            </a:r>
            <a:endParaRPr lang="zh-CN" altLang="en-US" sz="4000" dirty="0"/>
          </a:p>
        </p:txBody>
      </p:sp>
    </p:spTree>
    <p:extLst>
      <p:ext uri="{BB962C8B-B14F-4D97-AF65-F5344CB8AC3E}">
        <p14:creationId xmlns:p14="http://schemas.microsoft.com/office/powerpoint/2010/main" val="3594212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49AA35D-2C50-4A02-A16E-022A2A388A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89" b="11945"/>
          <a:stretch/>
        </p:blipFill>
        <p:spPr>
          <a:xfrm>
            <a:off x="29056" y="3384613"/>
            <a:ext cx="6071955" cy="3300085"/>
          </a:xfrm>
          <a:prstGeom prst="rect">
            <a:avLst/>
          </a:prstGeom>
        </p:spPr>
      </p:pic>
      <p:sp>
        <p:nvSpPr>
          <p:cNvPr id="3" name="标题 2">
            <a:extLst>
              <a:ext uri="{FF2B5EF4-FFF2-40B4-BE49-F238E27FC236}">
                <a16:creationId xmlns:a16="http://schemas.microsoft.com/office/drawing/2014/main" id="{3EDD3AF3-EE4B-455E-946F-A2610999BC3D}"/>
              </a:ext>
            </a:extLst>
          </p:cNvPr>
          <p:cNvSpPr>
            <a:spLocks noGrp="1"/>
          </p:cNvSpPr>
          <p:nvPr>
            <p:ph type="title"/>
          </p:nvPr>
        </p:nvSpPr>
        <p:spPr>
          <a:prstGeom prst="rect">
            <a:avLst/>
          </a:prstGeom>
        </p:spPr>
        <p:txBody>
          <a:bodyPr>
            <a:normAutofit/>
          </a:bodyPr>
          <a:lstStyle/>
          <a:p>
            <a:r>
              <a:rPr lang="en-US" altLang="zh-CN" sz="3200" dirty="0">
                <a:latin typeface="Arial" panose="020B0604020202020204" pitchFamily="34" charset="0"/>
                <a:cs typeface="Arial" panose="020B0604020202020204" pitchFamily="34" charset="0"/>
              </a:rPr>
              <a:t>Massive production of NEG coating synergy of HEPS</a:t>
            </a:r>
            <a:endParaRPr lang="zh-CN" altLang="en-US" sz="3200" dirty="0">
              <a:latin typeface="Arial" panose="020B0604020202020204" pitchFamily="34" charset="0"/>
              <a:cs typeface="Arial" panose="020B0604020202020204" pitchFamily="34" charset="0"/>
            </a:endParaRPr>
          </a:p>
        </p:txBody>
      </p:sp>
      <p:sp>
        <p:nvSpPr>
          <p:cNvPr id="21" name="灯片编号占位符 3">
            <a:extLst>
              <a:ext uri="{FF2B5EF4-FFF2-40B4-BE49-F238E27FC236}">
                <a16:creationId xmlns:a16="http://schemas.microsoft.com/office/drawing/2014/main" id="{60F3A7B2-FDD8-4F39-9ED2-78ADF57E97E9}"/>
              </a:ext>
            </a:extLst>
          </p:cNvPr>
          <p:cNvSpPr>
            <a:spLocks noGrp="1"/>
          </p:cNvSpPr>
          <p:nvPr>
            <p:ph type="sldNum" sz="quarter" idx="12"/>
          </p:nvPr>
        </p:nvSpPr>
        <p:spPr/>
        <p:txBody>
          <a:bodyPr/>
          <a:lstStyle/>
          <a:p>
            <a:fld id="{3439F095-3CD2-4D9F-8394-BD3C24143187}" type="slidenum">
              <a:rPr lang="zh-CN" altLang="en-US" smtClean="0"/>
              <a:t>10</a:t>
            </a:fld>
            <a:endParaRPr lang="zh-CN" altLang="en-US"/>
          </a:p>
        </p:txBody>
      </p:sp>
      <p:sp>
        <p:nvSpPr>
          <p:cNvPr id="14" name="文本框 13">
            <a:extLst>
              <a:ext uri="{FF2B5EF4-FFF2-40B4-BE49-F238E27FC236}">
                <a16:creationId xmlns:a16="http://schemas.microsoft.com/office/drawing/2014/main" id="{0A99BDCC-BB82-4368-BEEB-63D2F850A588}"/>
              </a:ext>
            </a:extLst>
          </p:cNvPr>
          <p:cNvSpPr txBox="1"/>
          <p:nvPr/>
        </p:nvSpPr>
        <p:spPr>
          <a:xfrm>
            <a:off x="1819600" y="3373154"/>
            <a:ext cx="172819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b="1" dirty="0">
                <a:highlight>
                  <a:srgbClr val="FFFF00"/>
                </a:highlight>
              </a:rPr>
              <a:t>A</a:t>
            </a:r>
            <a:r>
              <a:rPr lang="zh-CN" altLang="en-US" sz="1200" b="1" dirty="0">
                <a:highlight>
                  <a:srgbClr val="FFFF00"/>
                </a:highlight>
              </a:rPr>
              <a:t>：</a:t>
            </a:r>
            <a:r>
              <a:rPr lang="en-US" altLang="zh-CN" sz="1200" b="1" dirty="0">
                <a:highlight>
                  <a:srgbClr val="FFFF00"/>
                </a:highlight>
              </a:rPr>
              <a:t>Circle, racetrack </a:t>
            </a:r>
            <a:endParaRPr lang="zh-CN" altLang="en-US" sz="1200" b="1" dirty="0">
              <a:highlight>
                <a:srgbClr val="FFFF00"/>
              </a:highlight>
            </a:endParaRPr>
          </a:p>
        </p:txBody>
      </p:sp>
      <p:sp>
        <p:nvSpPr>
          <p:cNvPr id="15" name="文本框 14">
            <a:extLst>
              <a:ext uri="{FF2B5EF4-FFF2-40B4-BE49-F238E27FC236}">
                <a16:creationId xmlns:a16="http://schemas.microsoft.com/office/drawing/2014/main" id="{7C4B7483-9B79-497E-8F6F-9DF6BF64D294}"/>
              </a:ext>
            </a:extLst>
          </p:cNvPr>
          <p:cNvSpPr txBox="1"/>
          <p:nvPr/>
        </p:nvSpPr>
        <p:spPr>
          <a:xfrm>
            <a:off x="204556" y="3885547"/>
            <a:ext cx="193284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b="1" dirty="0">
                <a:highlight>
                  <a:srgbClr val="FFFF00"/>
                </a:highlight>
              </a:rPr>
              <a:t>B</a:t>
            </a:r>
            <a:r>
              <a:rPr lang="zh-CN" altLang="en-US" sz="1200" b="1" dirty="0">
                <a:highlight>
                  <a:srgbClr val="FFFF00"/>
                </a:highlight>
              </a:rPr>
              <a:t>：</a:t>
            </a:r>
            <a:r>
              <a:rPr lang="en-US" altLang="zh-CN" sz="1200" b="1" dirty="0">
                <a:highlight>
                  <a:srgbClr val="FFFF00"/>
                </a:highlight>
              </a:rPr>
              <a:t>Antechamber </a:t>
            </a:r>
            <a:endParaRPr lang="zh-CN" altLang="en-US" sz="1200" b="1" dirty="0">
              <a:highlight>
                <a:srgbClr val="FFFF00"/>
              </a:highlight>
            </a:endParaRPr>
          </a:p>
        </p:txBody>
      </p:sp>
      <p:sp>
        <p:nvSpPr>
          <p:cNvPr id="16" name="箭头: 下 15">
            <a:extLst>
              <a:ext uri="{FF2B5EF4-FFF2-40B4-BE49-F238E27FC236}">
                <a16:creationId xmlns:a16="http://schemas.microsoft.com/office/drawing/2014/main" id="{13216CCD-E648-4B41-8357-BD9AE51D238A}"/>
              </a:ext>
            </a:extLst>
          </p:cNvPr>
          <p:cNvSpPr/>
          <p:nvPr/>
        </p:nvSpPr>
        <p:spPr>
          <a:xfrm>
            <a:off x="2484727" y="3763880"/>
            <a:ext cx="397939" cy="3693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400"/>
          </a:p>
        </p:txBody>
      </p:sp>
      <p:sp>
        <p:nvSpPr>
          <p:cNvPr id="17" name="箭头: 下 16">
            <a:extLst>
              <a:ext uri="{FF2B5EF4-FFF2-40B4-BE49-F238E27FC236}">
                <a16:creationId xmlns:a16="http://schemas.microsoft.com/office/drawing/2014/main" id="{A670ADCB-619C-4C49-B541-8C16311E2A52}"/>
              </a:ext>
            </a:extLst>
          </p:cNvPr>
          <p:cNvSpPr/>
          <p:nvPr/>
        </p:nvSpPr>
        <p:spPr>
          <a:xfrm>
            <a:off x="1123045" y="4162546"/>
            <a:ext cx="397939" cy="3693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400"/>
          </a:p>
        </p:txBody>
      </p:sp>
      <p:sp>
        <p:nvSpPr>
          <p:cNvPr id="18" name="文本框 17">
            <a:extLst>
              <a:ext uri="{FF2B5EF4-FFF2-40B4-BE49-F238E27FC236}">
                <a16:creationId xmlns:a16="http://schemas.microsoft.com/office/drawing/2014/main" id="{57514C26-5ED1-4072-8073-26706B6516BC}"/>
              </a:ext>
            </a:extLst>
          </p:cNvPr>
          <p:cNvSpPr txBox="1"/>
          <p:nvPr/>
        </p:nvSpPr>
        <p:spPr>
          <a:xfrm>
            <a:off x="4007768" y="3937027"/>
            <a:ext cx="13939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b="1" dirty="0">
                <a:highlight>
                  <a:srgbClr val="FFFF00"/>
                </a:highlight>
              </a:rPr>
              <a:t>Dust-free room</a:t>
            </a:r>
            <a:endParaRPr lang="zh-CN" altLang="en-US" sz="1200" b="1" dirty="0">
              <a:highlight>
                <a:srgbClr val="FFFF00"/>
              </a:highlight>
            </a:endParaRPr>
          </a:p>
        </p:txBody>
      </p:sp>
      <p:sp>
        <p:nvSpPr>
          <p:cNvPr id="19" name="箭头: 下 18">
            <a:extLst>
              <a:ext uri="{FF2B5EF4-FFF2-40B4-BE49-F238E27FC236}">
                <a16:creationId xmlns:a16="http://schemas.microsoft.com/office/drawing/2014/main" id="{6B63D690-4618-49B8-B41E-78C905162F36}"/>
              </a:ext>
            </a:extLst>
          </p:cNvPr>
          <p:cNvSpPr/>
          <p:nvPr/>
        </p:nvSpPr>
        <p:spPr>
          <a:xfrm>
            <a:off x="4583832" y="4265579"/>
            <a:ext cx="397939" cy="3693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400"/>
          </a:p>
        </p:txBody>
      </p:sp>
      <p:sp>
        <p:nvSpPr>
          <p:cNvPr id="20" name="内容占位符 1">
            <a:extLst>
              <a:ext uri="{FF2B5EF4-FFF2-40B4-BE49-F238E27FC236}">
                <a16:creationId xmlns:a16="http://schemas.microsoft.com/office/drawing/2014/main" id="{BEEAA5EE-13DA-49A1-99B0-8C08D10F4536}"/>
              </a:ext>
            </a:extLst>
          </p:cNvPr>
          <p:cNvSpPr txBox="1">
            <a:spLocks/>
          </p:cNvSpPr>
          <p:nvPr/>
        </p:nvSpPr>
        <p:spPr>
          <a:xfrm>
            <a:off x="204556" y="1118261"/>
            <a:ext cx="11305256" cy="1811039"/>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600"/>
              </a:spcAft>
            </a:pPr>
            <a:r>
              <a:rPr lang="en-US" altLang="zh-CN" sz="1800" i="0" dirty="0">
                <a:effectLst/>
                <a:latin typeface="+mn-lt"/>
              </a:rPr>
              <a:t>The coating device A:  Vacuum chambers are connected in parallel to 6 groups, each group of vacuum chambers length </a:t>
            </a:r>
            <a:r>
              <a:rPr lang="en-US" altLang="zh-CN" sz="1800" dirty="0">
                <a:latin typeface="+mn-lt"/>
              </a:rPr>
              <a:t>should be lower than</a:t>
            </a:r>
            <a:r>
              <a:rPr lang="en-US" altLang="zh-CN" sz="1800" i="0" dirty="0">
                <a:effectLst/>
                <a:latin typeface="+mn-lt"/>
              </a:rPr>
              <a:t> 3.5m, outer diameter is about 0.47m; </a:t>
            </a:r>
          </a:p>
          <a:p>
            <a:pPr algn="l">
              <a:lnSpc>
                <a:spcPct val="100000"/>
              </a:lnSpc>
              <a:spcAft>
                <a:spcPts val="600"/>
              </a:spcAft>
            </a:pPr>
            <a:r>
              <a:rPr lang="en-US" altLang="zh-CN" sz="1800" i="0" dirty="0">
                <a:effectLst/>
                <a:latin typeface="+mn-lt"/>
              </a:rPr>
              <a:t>The coating device B: Antechamber are connected in parallel to 4 groups, each group of vacuum chambers length </a:t>
            </a:r>
            <a:r>
              <a:rPr lang="en-US" altLang="zh-CN" sz="1800" dirty="0">
                <a:latin typeface="+mn-lt"/>
              </a:rPr>
              <a:t>should be lower than</a:t>
            </a:r>
            <a:r>
              <a:rPr lang="en-US" altLang="zh-CN" sz="1800" i="0" dirty="0">
                <a:effectLst/>
                <a:latin typeface="+mn-lt"/>
              </a:rPr>
              <a:t> 1.5m, due to its discharge difficulty.</a:t>
            </a:r>
            <a:endParaRPr lang="en-US" altLang="zh-CN" sz="1800" dirty="0">
              <a:latin typeface="+mn-lt"/>
            </a:endParaRPr>
          </a:p>
          <a:p>
            <a:pPr>
              <a:lnSpc>
                <a:spcPct val="100000"/>
              </a:lnSpc>
              <a:spcAft>
                <a:spcPts val="600"/>
              </a:spcAft>
            </a:pPr>
            <a:r>
              <a:rPr lang="en-US" altLang="zh-CN" sz="1800" dirty="0">
                <a:latin typeface="+mn-lt"/>
                <a:ea typeface="等线" panose="02010600030101010101" pitchFamily="2" charset="-122"/>
              </a:rPr>
              <a:t>Two setups of NEG coating have been built for vacuum pipes of HEPS at IHEP Lab. And a lot of test vacuum pipes have been coated, which shows that NEG film has good adhesion and thickness distribution. </a:t>
            </a:r>
          </a:p>
        </p:txBody>
      </p:sp>
      <p:pic>
        <p:nvPicPr>
          <p:cNvPr id="25" name="Picture 2">
            <a:extLst>
              <a:ext uri="{FF2B5EF4-FFF2-40B4-BE49-F238E27FC236}">
                <a16:creationId xmlns:a16="http://schemas.microsoft.com/office/drawing/2014/main" id="{291C9A74-56CD-41C3-AAFD-1BC5044EB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75" b="34551"/>
          <a:stretch/>
        </p:blipFill>
        <p:spPr bwMode="auto">
          <a:xfrm>
            <a:off x="5621534" y="5340008"/>
            <a:ext cx="6570466" cy="144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图片 38">
            <a:extLst>
              <a:ext uri="{FF2B5EF4-FFF2-40B4-BE49-F238E27FC236}">
                <a16:creationId xmlns:a16="http://schemas.microsoft.com/office/drawing/2014/main" id="{05C7DD37-1E2B-4F18-95EE-7C9ABE7E6D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170" b="32150"/>
          <a:stretch/>
        </p:blipFill>
        <p:spPr>
          <a:xfrm>
            <a:off x="5510162" y="3384613"/>
            <a:ext cx="6570466" cy="1955395"/>
          </a:xfrm>
          <a:prstGeom prst="rect">
            <a:avLst/>
          </a:prstGeom>
          <a:ln>
            <a:noFill/>
          </a:ln>
          <a:effectLst>
            <a:outerShdw blurRad="292100" dist="139700" dir="2700000" algn="tl" rotWithShape="0">
              <a:srgbClr val="333333">
                <a:alpha val="65000"/>
              </a:srgbClr>
            </a:outerShdw>
          </a:effectLst>
        </p:spPr>
      </p:pic>
      <p:sp>
        <p:nvSpPr>
          <p:cNvPr id="22" name="灯片编号占位符 3">
            <a:extLst>
              <a:ext uri="{FF2B5EF4-FFF2-40B4-BE49-F238E27FC236}">
                <a16:creationId xmlns:a16="http://schemas.microsoft.com/office/drawing/2014/main" id="{0DDED1E8-1426-405B-B48A-6685BB5399F1}"/>
              </a:ext>
            </a:extLst>
          </p:cNvPr>
          <p:cNvSpPr txBox="1">
            <a:spLocks/>
          </p:cNvSpPr>
          <p:nvPr/>
        </p:nvSpPr>
        <p:spPr>
          <a:xfrm>
            <a:off x="11155680" y="6380480"/>
            <a:ext cx="426720" cy="340996"/>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39F095-3CD2-4D9F-8394-BD3C24143187}" type="slidenum">
              <a:rPr lang="zh-CN" altLang="en-US" smtClean="0"/>
              <a:pPr/>
              <a:t>10</a:t>
            </a:fld>
            <a:endParaRPr lang="zh-CN" altLang="en-US"/>
          </a:p>
        </p:txBody>
      </p:sp>
    </p:spTree>
    <p:extLst>
      <p:ext uri="{BB962C8B-B14F-4D97-AF65-F5344CB8AC3E}">
        <p14:creationId xmlns:p14="http://schemas.microsoft.com/office/powerpoint/2010/main" val="349930937"/>
      </p:ext>
    </p:extLst>
  </p:cSld>
  <p:clrMapOvr>
    <a:masterClrMapping/>
  </p:clrMapOvr>
  <mc:AlternateContent xmlns:mc="http://schemas.openxmlformats.org/markup-compatibility/2006" xmlns:p14="http://schemas.microsoft.com/office/powerpoint/2010/main">
    <mc:Choice Requires="p14">
      <p:transition spd="slow" p14:dur="2000" advTm="16489"/>
    </mc:Choice>
    <mc:Fallback xmlns="">
      <p:transition spd="slow" advTm="1648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86A7F30-229E-41CA-882C-DF58AF8B9C9C}"/>
              </a:ext>
            </a:extLst>
          </p:cNvPr>
          <p:cNvSpPr>
            <a:spLocks noGrp="1"/>
          </p:cNvSpPr>
          <p:nvPr>
            <p:ph type="title"/>
          </p:nvPr>
        </p:nvSpPr>
        <p:spPr/>
        <p:txBody>
          <a:bodyPr/>
          <a:lstStyle/>
          <a:p>
            <a:r>
              <a:rPr lang="en-US" altLang="zh-CN" sz="2800" b="1" dirty="0">
                <a:effectLst/>
                <a:latin typeface="Arial" panose="020B0604020202020204" pitchFamily="34" charset="0"/>
              </a:rPr>
              <a:t>Process of NEG coating</a:t>
            </a:r>
            <a:endParaRPr lang="zh-CN" altLang="en-US" dirty="0"/>
          </a:p>
        </p:txBody>
      </p:sp>
      <p:sp>
        <p:nvSpPr>
          <p:cNvPr id="5" name="灯片编号占位符 4">
            <a:extLst>
              <a:ext uri="{FF2B5EF4-FFF2-40B4-BE49-F238E27FC236}">
                <a16:creationId xmlns:a16="http://schemas.microsoft.com/office/drawing/2014/main" id="{CCC4F6E7-77D4-4BF5-A6BA-7A06087EA7B4}"/>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pic>
        <p:nvPicPr>
          <p:cNvPr id="25" name="内容占位符 24">
            <a:extLst>
              <a:ext uri="{FF2B5EF4-FFF2-40B4-BE49-F238E27FC236}">
                <a16:creationId xmlns:a16="http://schemas.microsoft.com/office/drawing/2014/main" id="{F3A924E1-A4DA-40AB-811C-CDD6E82067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0850" y="1234440"/>
            <a:ext cx="4811484" cy="5322761"/>
          </a:xfrm>
        </p:spPr>
      </p:pic>
      <p:pic>
        <p:nvPicPr>
          <p:cNvPr id="26" name="图片 25">
            <a:extLst>
              <a:ext uri="{FF2B5EF4-FFF2-40B4-BE49-F238E27FC236}">
                <a16:creationId xmlns:a16="http://schemas.microsoft.com/office/drawing/2014/main" id="{8759E3D0-5761-42B3-BCC7-97E23CF6C0D3}"/>
              </a:ext>
            </a:extLst>
          </p:cNvPr>
          <p:cNvPicPr/>
          <p:nvPr/>
        </p:nvPicPr>
        <p:blipFill>
          <a:blip r:embed="rId3"/>
          <a:stretch>
            <a:fillRect/>
          </a:stretch>
        </p:blipFill>
        <p:spPr>
          <a:xfrm>
            <a:off x="8457748" y="1108229"/>
            <a:ext cx="2216911" cy="1582270"/>
          </a:xfrm>
          <a:prstGeom prst="rect">
            <a:avLst/>
          </a:prstGeom>
        </p:spPr>
      </p:pic>
      <p:pic>
        <p:nvPicPr>
          <p:cNvPr id="27" name="图片 26">
            <a:extLst>
              <a:ext uri="{FF2B5EF4-FFF2-40B4-BE49-F238E27FC236}">
                <a16:creationId xmlns:a16="http://schemas.microsoft.com/office/drawing/2014/main" id="{33409093-F570-4146-927D-BFE87C3AE87B}"/>
              </a:ext>
            </a:extLst>
          </p:cNvPr>
          <p:cNvPicPr/>
          <p:nvPr/>
        </p:nvPicPr>
        <p:blipFill rotWithShape="1">
          <a:blip r:embed="rId4" cstate="print">
            <a:extLst>
              <a:ext uri="{28A0092B-C50C-407E-A947-70E740481C1C}">
                <a14:useLocalDpi xmlns:a14="http://schemas.microsoft.com/office/drawing/2010/main" val="0"/>
              </a:ext>
            </a:extLst>
          </a:blip>
          <a:srcRect l="21190" t="32699"/>
          <a:stretch/>
        </p:blipFill>
        <p:spPr>
          <a:xfrm>
            <a:off x="1646672" y="1456828"/>
            <a:ext cx="1871471" cy="1057275"/>
          </a:xfrm>
          <a:prstGeom prst="rect">
            <a:avLst/>
          </a:prstGeom>
        </p:spPr>
      </p:pic>
      <p:pic>
        <p:nvPicPr>
          <p:cNvPr id="29" name="图片 28">
            <a:extLst>
              <a:ext uri="{FF2B5EF4-FFF2-40B4-BE49-F238E27FC236}">
                <a16:creationId xmlns:a16="http://schemas.microsoft.com/office/drawing/2014/main" id="{CD2F6E93-3922-4012-8878-5B1964B253C4}"/>
              </a:ext>
            </a:extLst>
          </p:cNvPr>
          <p:cNvPicPr>
            <a:picLocks noChangeAspect="1"/>
          </p:cNvPicPr>
          <p:nvPr/>
        </p:nvPicPr>
        <p:blipFill rotWithShape="1">
          <a:blip r:embed="rId5">
            <a:extLst>
              <a:ext uri="{28A0092B-C50C-407E-A947-70E740481C1C}">
                <a14:useLocalDpi xmlns:a14="http://schemas.microsoft.com/office/drawing/2010/main" val="0"/>
              </a:ext>
            </a:extLst>
          </a:blip>
          <a:srcRect l="14859" t="5333" b="21333"/>
          <a:stretch/>
        </p:blipFill>
        <p:spPr>
          <a:xfrm>
            <a:off x="8972409" y="2930406"/>
            <a:ext cx="1187591" cy="1363860"/>
          </a:xfrm>
          <a:prstGeom prst="rect">
            <a:avLst/>
          </a:prstGeom>
        </p:spPr>
      </p:pic>
      <p:pic>
        <p:nvPicPr>
          <p:cNvPr id="32" name="Picture 2">
            <a:extLst>
              <a:ext uri="{FF2B5EF4-FFF2-40B4-BE49-F238E27FC236}">
                <a16:creationId xmlns:a16="http://schemas.microsoft.com/office/drawing/2014/main" id="{ED02051F-9FA3-46C9-A51B-5C2A397C92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475" b="34551"/>
          <a:stretch/>
        </p:blipFill>
        <p:spPr bwMode="auto">
          <a:xfrm>
            <a:off x="55871" y="3102609"/>
            <a:ext cx="3608088" cy="793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图片 33">
            <a:extLst>
              <a:ext uri="{FF2B5EF4-FFF2-40B4-BE49-F238E27FC236}">
                <a16:creationId xmlns:a16="http://schemas.microsoft.com/office/drawing/2014/main" id="{1E91F90D-6EC3-4F19-8DC5-6E2961C7B85D}"/>
              </a:ext>
            </a:extLst>
          </p:cNvPr>
          <p:cNvPicPr>
            <a:picLocks noChangeAspect="1"/>
          </p:cNvPicPr>
          <p:nvPr/>
        </p:nvPicPr>
        <p:blipFill rotWithShape="1">
          <a:blip r:embed="rId7">
            <a:extLst>
              <a:ext uri="{28A0092B-C50C-407E-A947-70E740481C1C}">
                <a14:useLocalDpi xmlns:a14="http://schemas.microsoft.com/office/drawing/2010/main" val="0"/>
              </a:ext>
            </a:extLst>
          </a:blip>
          <a:srcRect t="35404" b="19987"/>
          <a:stretch/>
        </p:blipFill>
        <p:spPr>
          <a:xfrm>
            <a:off x="8737600" y="4946904"/>
            <a:ext cx="3063672" cy="1025001"/>
          </a:xfrm>
          <a:prstGeom prst="rect">
            <a:avLst/>
          </a:prstGeom>
        </p:spPr>
      </p:pic>
      <p:pic>
        <p:nvPicPr>
          <p:cNvPr id="40" name="图片 39">
            <a:extLst>
              <a:ext uri="{FF2B5EF4-FFF2-40B4-BE49-F238E27FC236}">
                <a16:creationId xmlns:a16="http://schemas.microsoft.com/office/drawing/2014/main" id="{96317A31-5621-41D8-8F85-67E3DC8E8C18}"/>
              </a:ext>
            </a:extLst>
          </p:cNvPr>
          <p:cNvPicPr>
            <a:picLocks noChangeAspect="1"/>
          </p:cNvPicPr>
          <p:nvPr/>
        </p:nvPicPr>
        <p:blipFill rotWithShape="1">
          <a:blip r:embed="rId8">
            <a:extLst>
              <a:ext uri="{28A0092B-C50C-407E-A947-70E740481C1C}">
                <a14:useLocalDpi xmlns:a14="http://schemas.microsoft.com/office/drawing/2010/main" val="0"/>
              </a:ext>
            </a:extLst>
          </a:blip>
          <a:srcRect t="14000" b="40133"/>
          <a:stretch/>
        </p:blipFill>
        <p:spPr>
          <a:xfrm>
            <a:off x="317499" y="4656056"/>
            <a:ext cx="3429000" cy="1179576"/>
          </a:xfrm>
          <a:prstGeom prst="rect">
            <a:avLst/>
          </a:prstGeom>
        </p:spPr>
      </p:pic>
      <p:pic>
        <p:nvPicPr>
          <p:cNvPr id="41" name="Picture 2" descr="C:\Users\yuche\AppData\Local\Microsoft\Windows\INetCache\Content.Word\新建 Microsoft PowerPoint 演示文稿.png">
            <a:extLst>
              <a:ext uri="{FF2B5EF4-FFF2-40B4-BE49-F238E27FC236}">
                <a16:creationId xmlns:a16="http://schemas.microsoft.com/office/drawing/2014/main" id="{4A727E7F-10B0-49D9-9B36-1D08982479C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2463" y="1564771"/>
            <a:ext cx="1559537" cy="2731269"/>
          </a:xfrm>
          <a:prstGeom prst="rect">
            <a:avLst/>
          </a:prstGeom>
          <a:noFill/>
          <a:ln>
            <a:noFill/>
          </a:ln>
        </p:spPr>
      </p:pic>
      <p:pic>
        <p:nvPicPr>
          <p:cNvPr id="42" name="图片 41">
            <a:extLst>
              <a:ext uri="{FF2B5EF4-FFF2-40B4-BE49-F238E27FC236}">
                <a16:creationId xmlns:a16="http://schemas.microsoft.com/office/drawing/2014/main" id="{BC64B836-3B91-4DDC-AB22-C14E510C3A4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844" y="1456828"/>
            <a:ext cx="1195461" cy="1057275"/>
          </a:xfrm>
          <a:prstGeom prst="rect">
            <a:avLst/>
          </a:prstGeom>
          <a:noFill/>
          <a:ln>
            <a:noFill/>
          </a:ln>
        </p:spPr>
      </p:pic>
    </p:spTree>
    <p:extLst>
      <p:ext uri="{BB962C8B-B14F-4D97-AF65-F5344CB8AC3E}">
        <p14:creationId xmlns:p14="http://schemas.microsoft.com/office/powerpoint/2010/main" val="41093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BB1AA15-45A4-4DF2-8F16-85D297A8139D}"/>
              </a:ext>
            </a:extLst>
          </p:cNvPr>
          <p:cNvPicPr>
            <a:picLocks noChangeAspect="1"/>
          </p:cNvPicPr>
          <p:nvPr/>
        </p:nvPicPr>
        <p:blipFill rotWithShape="1">
          <a:blip r:embed="rId2">
            <a:extLst>
              <a:ext uri="{28A0092B-C50C-407E-A947-70E740481C1C}">
                <a14:useLocalDpi xmlns:a14="http://schemas.microsoft.com/office/drawing/2010/main" val="0"/>
              </a:ext>
            </a:extLst>
          </a:blip>
          <a:srcRect l="55758" t="27091" r="34090" b="7536"/>
          <a:stretch/>
        </p:blipFill>
        <p:spPr>
          <a:xfrm>
            <a:off x="2650836" y="2650972"/>
            <a:ext cx="1110819" cy="3953030"/>
          </a:xfrm>
          <a:prstGeom prst="rect">
            <a:avLst/>
          </a:prstGeom>
        </p:spPr>
      </p:pic>
      <p:sp>
        <p:nvSpPr>
          <p:cNvPr id="2" name="内容占位符 1">
            <a:extLst>
              <a:ext uri="{FF2B5EF4-FFF2-40B4-BE49-F238E27FC236}">
                <a16:creationId xmlns:a16="http://schemas.microsoft.com/office/drawing/2014/main" id="{316B47CF-C1FB-4469-9E9C-A96EAFCE4908}"/>
              </a:ext>
            </a:extLst>
          </p:cNvPr>
          <p:cNvSpPr>
            <a:spLocks noGrp="1"/>
          </p:cNvSpPr>
          <p:nvPr>
            <p:ph idx="1"/>
          </p:nvPr>
        </p:nvSpPr>
        <p:spPr>
          <a:xfrm>
            <a:off x="325997" y="1145376"/>
            <a:ext cx="11698855" cy="1430675"/>
          </a:xfrm>
        </p:spPr>
        <p:txBody>
          <a:bodyPr>
            <a:normAutofit fontScale="92500" lnSpcReduction="10000"/>
          </a:bodyPr>
          <a:lstStyle/>
          <a:p>
            <a:r>
              <a:rPr lang="en-US" altLang="zh-CN" sz="1800" b="0" i="0" dirty="0">
                <a:solidFill>
                  <a:srgbClr val="24292F"/>
                </a:solidFill>
                <a:effectLst/>
                <a:cs typeface="Arial" panose="020B0604020202020204" pitchFamily="34" charset="0"/>
              </a:rPr>
              <a:t>Due to the diameter of CEPC is D56, we plan to replace the cathode wire with a magnetron sputtering cathode</a:t>
            </a:r>
          </a:p>
          <a:p>
            <a:r>
              <a:rPr lang="en-GB" altLang="zh-CN" sz="1800" b="0" i="0" dirty="0">
                <a:solidFill>
                  <a:srgbClr val="24292F"/>
                </a:solidFill>
                <a:effectLst/>
                <a:cs typeface="Arial" panose="020B0604020202020204" pitchFamily="34" charset="0"/>
              </a:rPr>
              <a:t>Permanent magnet </a:t>
            </a:r>
            <a:r>
              <a:rPr lang="en-US" altLang="zh-CN" sz="1800" b="0" i="0" dirty="0">
                <a:solidFill>
                  <a:srgbClr val="24292F"/>
                </a:solidFill>
                <a:effectLst/>
                <a:cs typeface="Arial" panose="020B0604020202020204" pitchFamily="34" charset="0"/>
              </a:rPr>
              <a:t>instead of the solenoid which supplies</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magnetic</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field</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for</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DCMS;</a:t>
            </a:r>
          </a:p>
          <a:p>
            <a:r>
              <a:rPr lang="en-US" altLang="zh-CN" sz="1800" dirty="0">
                <a:cs typeface="Arial" panose="020B0604020202020204" pitchFamily="34" charset="0"/>
              </a:rPr>
              <a:t>By combining the low vacuum chamber outside of the vacuum chambers to be coated with NEG, the high vacuum process is simplified;</a:t>
            </a:r>
            <a:endParaRPr lang="zh-CN" altLang="en-US" sz="1800" dirty="0">
              <a:cs typeface="Arial" panose="020B0604020202020204" pitchFamily="34" charset="0"/>
            </a:endParaRPr>
          </a:p>
        </p:txBody>
      </p:sp>
      <p:sp>
        <p:nvSpPr>
          <p:cNvPr id="3" name="标题 2">
            <a:extLst>
              <a:ext uri="{FF2B5EF4-FFF2-40B4-BE49-F238E27FC236}">
                <a16:creationId xmlns:a16="http://schemas.microsoft.com/office/drawing/2014/main" id="{CA13ED8C-7A30-43D1-92CB-CBE5255E78C0}"/>
              </a:ext>
            </a:extLst>
          </p:cNvPr>
          <p:cNvSpPr>
            <a:spLocks noGrp="1"/>
          </p:cNvSpPr>
          <p:nvPr>
            <p:ph type="title"/>
          </p:nvPr>
        </p:nvSpPr>
        <p:spPr/>
        <p:txBody>
          <a:bodyPr>
            <a:normAutofit fontScale="90000"/>
          </a:bodyPr>
          <a:lstStyle/>
          <a:p>
            <a:r>
              <a:rPr lang="en-US" altLang="zh-CN" sz="2800" dirty="0">
                <a:latin typeface="Arial" panose="020B0604020202020204" pitchFamily="34" charset="0"/>
                <a:cs typeface="Arial" panose="020B0604020202020204" pitchFamily="34" charset="0"/>
              </a:rPr>
              <a:t>Massive production of NEG coating for CEPC——Upgrade plan</a:t>
            </a:r>
            <a:endParaRPr lang="zh-CN" altLang="en-US" sz="2800" dirty="0"/>
          </a:p>
        </p:txBody>
      </p:sp>
      <p:sp>
        <p:nvSpPr>
          <p:cNvPr id="4" name="灯片编号占位符 3">
            <a:extLst>
              <a:ext uri="{FF2B5EF4-FFF2-40B4-BE49-F238E27FC236}">
                <a16:creationId xmlns:a16="http://schemas.microsoft.com/office/drawing/2014/main" id="{0EE813C4-2C68-41E5-BBDB-4067D48AE96C}"/>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pic>
        <p:nvPicPr>
          <p:cNvPr id="5" name="图片 4">
            <a:extLst>
              <a:ext uri="{FF2B5EF4-FFF2-40B4-BE49-F238E27FC236}">
                <a16:creationId xmlns:a16="http://schemas.microsoft.com/office/drawing/2014/main" id="{111A9AC2-0B9E-47E3-9A19-AB41D9D56A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222" b="43704"/>
          <a:stretch/>
        </p:blipFill>
        <p:spPr>
          <a:xfrm rot="5400000">
            <a:off x="150601" y="4270617"/>
            <a:ext cx="3953029" cy="713741"/>
          </a:xfrm>
          <a:prstGeom prst="rect">
            <a:avLst/>
          </a:prstGeom>
        </p:spPr>
      </p:pic>
      <p:pic>
        <p:nvPicPr>
          <p:cNvPr id="9" name="图片 8">
            <a:extLst>
              <a:ext uri="{FF2B5EF4-FFF2-40B4-BE49-F238E27FC236}">
                <a16:creationId xmlns:a16="http://schemas.microsoft.com/office/drawing/2014/main" id="{19C092C8-200C-4831-A32C-50B8B8ABCC8A}"/>
              </a:ext>
            </a:extLst>
          </p:cNvPr>
          <p:cNvPicPr>
            <a:picLocks noChangeAspect="1"/>
          </p:cNvPicPr>
          <p:nvPr/>
        </p:nvPicPr>
        <p:blipFill rotWithShape="1">
          <a:blip r:embed="rId4">
            <a:extLst>
              <a:ext uri="{28A0092B-C50C-407E-A947-70E740481C1C}">
                <a14:useLocalDpi xmlns:a14="http://schemas.microsoft.com/office/drawing/2010/main" val="0"/>
              </a:ext>
            </a:extLst>
          </a:blip>
          <a:srcRect l="12813" t="14027" r="19063" b="7315"/>
          <a:stretch/>
        </p:blipFill>
        <p:spPr>
          <a:xfrm>
            <a:off x="8479043" y="3817442"/>
            <a:ext cx="3453401" cy="2242863"/>
          </a:xfrm>
          <a:prstGeom prst="rect">
            <a:avLst/>
          </a:prstGeom>
        </p:spPr>
      </p:pic>
      <p:pic>
        <p:nvPicPr>
          <p:cNvPr id="13" name="图片 12">
            <a:extLst>
              <a:ext uri="{FF2B5EF4-FFF2-40B4-BE49-F238E27FC236}">
                <a16:creationId xmlns:a16="http://schemas.microsoft.com/office/drawing/2014/main" id="{23B9DE40-449B-49CC-AAE3-31565481DC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3" y="3549445"/>
            <a:ext cx="3765737" cy="2881567"/>
          </a:xfrm>
          <a:prstGeom prst="rect">
            <a:avLst/>
          </a:prstGeom>
        </p:spPr>
      </p:pic>
      <p:pic>
        <p:nvPicPr>
          <p:cNvPr id="17" name="图片 16">
            <a:extLst>
              <a:ext uri="{FF2B5EF4-FFF2-40B4-BE49-F238E27FC236}">
                <a16:creationId xmlns:a16="http://schemas.microsoft.com/office/drawing/2014/main" id="{9061D010-FAFE-4A9F-9A9A-20124D01F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7116" y="2276435"/>
            <a:ext cx="7453527" cy="1635121"/>
          </a:xfrm>
          <a:prstGeom prst="rect">
            <a:avLst/>
          </a:prstGeom>
        </p:spPr>
      </p:pic>
    </p:spTree>
    <p:extLst>
      <p:ext uri="{BB962C8B-B14F-4D97-AF65-F5344CB8AC3E}">
        <p14:creationId xmlns:p14="http://schemas.microsoft.com/office/powerpoint/2010/main" val="42557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FAF1E-07F5-46D8-93A9-D7F0CF9C5FF7}"/>
              </a:ext>
            </a:extLst>
          </p:cNvPr>
          <p:cNvSpPr>
            <a:spLocks noGrp="1"/>
          </p:cNvSpPr>
          <p:nvPr>
            <p:ph type="title"/>
          </p:nvPr>
        </p:nvSpPr>
        <p:spPr/>
        <p:txBody>
          <a:bodyPr/>
          <a:lstStyle/>
          <a:p>
            <a:r>
              <a:rPr lang="en-GB" altLang="zh-CN" dirty="0"/>
              <a:t>Work foundation magnetron-sputtering-cathode</a:t>
            </a:r>
            <a:endParaRPr lang="zh-CN" altLang="en-US" dirty="0"/>
          </a:p>
        </p:txBody>
      </p:sp>
      <p:sp>
        <p:nvSpPr>
          <p:cNvPr id="4" name="灯片编号占位符 3">
            <a:extLst>
              <a:ext uri="{FF2B5EF4-FFF2-40B4-BE49-F238E27FC236}">
                <a16:creationId xmlns:a16="http://schemas.microsoft.com/office/drawing/2014/main" id="{72AB5740-930D-4221-B0E6-52DC590E4A28}"/>
              </a:ext>
            </a:extLst>
          </p:cNvPr>
          <p:cNvSpPr>
            <a:spLocks noGrp="1"/>
          </p:cNvSpPr>
          <p:nvPr>
            <p:ph type="sldNum" sz="quarter" idx="12"/>
          </p:nvPr>
        </p:nvSpPr>
        <p:spPr>
          <a:xfrm>
            <a:off x="11353804" y="6439370"/>
            <a:ext cx="838196" cy="275778"/>
          </a:xfrm>
        </p:spPr>
        <p:txBody>
          <a:bodyPr/>
          <a:lstStyle/>
          <a:p>
            <a:fld id="{F15E9139-A00B-4B2A-98A6-095DC08F1345}" type="slidenum">
              <a:rPr lang="zh-CN" altLang="en-US" smtClean="0"/>
              <a:pPr/>
              <a:t>13</a:t>
            </a:fld>
            <a:endParaRPr lang="zh-CN" altLang="en-US"/>
          </a:p>
        </p:txBody>
      </p:sp>
      <p:pic>
        <p:nvPicPr>
          <p:cNvPr id="5" name="图片 4">
            <a:extLst>
              <a:ext uri="{FF2B5EF4-FFF2-40B4-BE49-F238E27FC236}">
                <a16:creationId xmlns:a16="http://schemas.microsoft.com/office/drawing/2014/main" id="{5E97FEA4-DC1B-445C-863B-27ABD80735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0981"/>
          <a:stretch/>
        </p:blipFill>
        <p:spPr>
          <a:xfrm>
            <a:off x="666712" y="1992867"/>
            <a:ext cx="1597065" cy="1831244"/>
          </a:xfrm>
          <a:prstGeom prst="rect">
            <a:avLst/>
          </a:prstGeom>
        </p:spPr>
      </p:pic>
      <p:pic>
        <p:nvPicPr>
          <p:cNvPr id="6" name="图片 5">
            <a:extLst>
              <a:ext uri="{FF2B5EF4-FFF2-40B4-BE49-F238E27FC236}">
                <a16:creationId xmlns:a16="http://schemas.microsoft.com/office/drawing/2014/main" id="{BA3153F3-3B05-4CB3-8ED8-A66CBD4A6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481" r="4762"/>
          <a:stretch/>
        </p:blipFill>
        <p:spPr>
          <a:xfrm>
            <a:off x="3565465" y="1992868"/>
            <a:ext cx="1962855" cy="1820389"/>
          </a:xfrm>
          <a:prstGeom prst="rect">
            <a:avLst/>
          </a:prstGeom>
        </p:spPr>
      </p:pic>
      <p:sp>
        <p:nvSpPr>
          <p:cNvPr id="9" name="文本框 8">
            <a:extLst>
              <a:ext uri="{FF2B5EF4-FFF2-40B4-BE49-F238E27FC236}">
                <a16:creationId xmlns:a16="http://schemas.microsoft.com/office/drawing/2014/main" id="{2C37EF4B-C84F-4445-874B-66368D75D6B5}"/>
              </a:ext>
            </a:extLst>
          </p:cNvPr>
          <p:cNvSpPr txBox="1"/>
          <p:nvPr/>
        </p:nvSpPr>
        <p:spPr>
          <a:xfrm>
            <a:off x="238087" y="1068114"/>
            <a:ext cx="5657888" cy="646331"/>
          </a:xfrm>
          <a:prstGeom prst="rect">
            <a:avLst/>
          </a:prstGeom>
          <a:noFill/>
        </p:spPr>
        <p:txBody>
          <a:bodyPr wrap="square">
            <a:spAutoFit/>
          </a:bodyPr>
          <a:lstStyle/>
          <a:p>
            <a:pPr marL="285750" indent="-285750">
              <a:buFont typeface="Wingdings" panose="05000000000000000000" pitchFamily="2" charset="2"/>
              <a:buChar char="u"/>
            </a:pPr>
            <a:r>
              <a:rPr lang="en-GB" altLang="zh-CN" dirty="0">
                <a:latin typeface="Arial" panose="020B0604020202020204" pitchFamily="34" charset="0"/>
                <a:cs typeface="Arial" panose="020B0604020202020204" pitchFamily="34" charset="0"/>
              </a:rPr>
              <a:t>Niobium coating by DCMS for 1.3GHz RF Copper substrate</a:t>
            </a:r>
            <a:endParaRPr lang="zh-CN" altLang="en-US" dirty="0">
              <a:latin typeface="Arial" panose="020B0604020202020204" pitchFamily="34" charset="0"/>
              <a:cs typeface="Arial" panose="020B0604020202020204" pitchFamily="34" charset="0"/>
            </a:endParaRPr>
          </a:p>
        </p:txBody>
      </p:sp>
      <p:pic>
        <p:nvPicPr>
          <p:cNvPr id="10" name="图片 9" descr="D:\My work 备份2020.4.13\Project 工程项目 &amp;  实验课题\Nb to Cu\Nb Coating\NO1\镀膜技术文档\No.1-C-D-SEM\21_q075.tif">
            <a:extLst>
              <a:ext uri="{FF2B5EF4-FFF2-40B4-BE49-F238E27FC236}">
                <a16:creationId xmlns:a16="http://schemas.microsoft.com/office/drawing/2014/main" id="{BB102636-4847-4587-8140-2216D1384F57}"/>
              </a:ext>
            </a:extLst>
          </p:cNvPr>
          <p:cNvPicPr/>
          <p:nvPr/>
        </p:nvPicPr>
        <p:blipFill rotWithShape="1">
          <a:blip r:embed="rId4" cstate="print">
            <a:extLst>
              <a:ext uri="{28A0092B-C50C-407E-A947-70E740481C1C}">
                <a14:useLocalDpi xmlns:a14="http://schemas.microsoft.com/office/drawing/2010/main" val="0"/>
              </a:ext>
            </a:extLst>
          </a:blip>
          <a:srcRect r="21219"/>
          <a:stretch/>
        </p:blipFill>
        <p:spPr bwMode="auto">
          <a:xfrm>
            <a:off x="2352271" y="1992867"/>
            <a:ext cx="1134227" cy="1300058"/>
          </a:xfrm>
          <a:prstGeom prst="rect">
            <a:avLst/>
          </a:prstGeom>
          <a:noFill/>
          <a:ln>
            <a:noFill/>
          </a:ln>
        </p:spPr>
      </p:pic>
      <p:pic>
        <p:nvPicPr>
          <p:cNvPr id="11" name="图片 10" descr="D:\My work 备份2020.4.13\Project 工程项目 &amp;  实验课题\Nb to Cu\Nb Coating\NO1\2019-05-28-No.1次镀膜-样片SEM\14_q036.tif">
            <a:extLst>
              <a:ext uri="{FF2B5EF4-FFF2-40B4-BE49-F238E27FC236}">
                <a16:creationId xmlns:a16="http://schemas.microsoft.com/office/drawing/2014/main" id="{5673900F-D213-4FDD-8371-EEC2E7866A2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2270" y="2905965"/>
            <a:ext cx="1134227" cy="901499"/>
          </a:xfrm>
          <a:prstGeom prst="rect">
            <a:avLst/>
          </a:prstGeom>
          <a:noFill/>
          <a:ln>
            <a:noFill/>
          </a:ln>
        </p:spPr>
      </p:pic>
      <p:pic>
        <p:nvPicPr>
          <p:cNvPr id="13" name="图片 12">
            <a:extLst>
              <a:ext uri="{FF2B5EF4-FFF2-40B4-BE49-F238E27FC236}">
                <a16:creationId xmlns:a16="http://schemas.microsoft.com/office/drawing/2014/main" id="{4C3166CB-29C0-42EE-8090-0AFB6C2466D5}"/>
              </a:ext>
            </a:extLst>
          </p:cNvPr>
          <p:cNvPicPr>
            <a:picLocks noChangeAspect="1"/>
          </p:cNvPicPr>
          <p:nvPr/>
        </p:nvPicPr>
        <p:blipFill rotWithShape="1">
          <a:blip r:embed="rId6">
            <a:extLst>
              <a:ext uri="{28A0092B-C50C-407E-A947-70E740481C1C}">
                <a14:useLocalDpi xmlns:a14="http://schemas.microsoft.com/office/drawing/2010/main" val="0"/>
              </a:ext>
            </a:extLst>
          </a:blip>
          <a:srcRect l="24028" t="32963" r="11667" b="37592"/>
          <a:stretch/>
        </p:blipFill>
        <p:spPr>
          <a:xfrm>
            <a:off x="6827753" y="2933700"/>
            <a:ext cx="4230772" cy="1099672"/>
          </a:xfrm>
          <a:prstGeom prst="rect">
            <a:avLst/>
          </a:prstGeom>
        </p:spPr>
      </p:pic>
      <p:sp>
        <p:nvSpPr>
          <p:cNvPr id="16" name="文本框 15">
            <a:extLst>
              <a:ext uri="{FF2B5EF4-FFF2-40B4-BE49-F238E27FC236}">
                <a16:creationId xmlns:a16="http://schemas.microsoft.com/office/drawing/2014/main" id="{5D5022C9-BAC6-4325-A56E-C3841CFAB01D}"/>
              </a:ext>
            </a:extLst>
          </p:cNvPr>
          <p:cNvSpPr txBox="1"/>
          <p:nvPr/>
        </p:nvSpPr>
        <p:spPr>
          <a:xfrm>
            <a:off x="6024386" y="1096404"/>
            <a:ext cx="5929528" cy="646331"/>
          </a:xfrm>
          <a:prstGeom prst="rect">
            <a:avLst/>
          </a:prstGeom>
          <a:noFill/>
        </p:spPr>
        <p:txBody>
          <a:bodyPr wrap="square">
            <a:spAutoFit/>
          </a:bodyPr>
          <a:lstStyle/>
          <a:p>
            <a:pPr marL="285750" indent="-285750">
              <a:buFont typeface="Wingdings" panose="05000000000000000000" pitchFamily="2" charset="2"/>
              <a:buChar char="u"/>
            </a:pPr>
            <a:r>
              <a:rPr lang="en-GB" altLang="zh-CN" dirty="0" err="1">
                <a:latin typeface="Arial" panose="020B0604020202020204" pitchFamily="34" charset="0"/>
                <a:cs typeface="Arial" panose="020B0604020202020204" pitchFamily="34" charset="0"/>
              </a:rPr>
              <a:t>TiN</a:t>
            </a:r>
            <a:r>
              <a:rPr lang="en-GB" altLang="zh-CN" dirty="0">
                <a:latin typeface="Arial" panose="020B0604020202020204" pitchFamily="34" charset="0"/>
                <a:cs typeface="Arial" panose="020B0604020202020204" pitchFamily="34" charset="0"/>
              </a:rPr>
              <a:t> coating by DCMS for Ceramic vacuum chambers of CSNS</a:t>
            </a:r>
            <a:endParaRPr lang="zh-CN" altLang="en-US" dirty="0">
              <a:latin typeface="Arial" panose="020B0604020202020204" pitchFamily="34" charset="0"/>
              <a:cs typeface="Arial" panose="020B0604020202020204" pitchFamily="34" charset="0"/>
            </a:endParaRPr>
          </a:p>
        </p:txBody>
      </p:sp>
      <p:pic>
        <p:nvPicPr>
          <p:cNvPr id="17" name="内容占位符 3">
            <a:extLst>
              <a:ext uri="{FF2B5EF4-FFF2-40B4-BE49-F238E27FC236}">
                <a16:creationId xmlns:a16="http://schemas.microsoft.com/office/drawing/2014/main" id="{E2895A51-98FC-48B4-8876-82F6798FCB53}"/>
              </a:ext>
            </a:extLst>
          </p:cNvPr>
          <p:cNvPicPr>
            <a:picLocks noGrp="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7753" y="1904142"/>
            <a:ext cx="2951040" cy="11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a:extLst>
              <a:ext uri="{FF2B5EF4-FFF2-40B4-BE49-F238E27FC236}">
                <a16:creationId xmlns:a16="http://schemas.microsoft.com/office/drawing/2014/main" id="{8970C5D5-D40E-447A-BDF1-650B9C3555C9}"/>
              </a:ext>
            </a:extLst>
          </p:cNvPr>
          <p:cNvPicPr>
            <a:picLocks noChangeAspect="1"/>
          </p:cNvPicPr>
          <p:nvPr/>
        </p:nvPicPr>
        <p:blipFill rotWithShape="1">
          <a:blip r:embed="rId8">
            <a:extLst>
              <a:ext uri="{28A0092B-C50C-407E-A947-70E740481C1C}">
                <a14:useLocalDpi xmlns:a14="http://schemas.microsoft.com/office/drawing/2010/main" val="0"/>
              </a:ext>
            </a:extLst>
          </a:blip>
          <a:srcRect l="27222" t="18333" r="21111" b="13889"/>
          <a:stretch/>
        </p:blipFill>
        <p:spPr>
          <a:xfrm>
            <a:off x="9741398" y="1904142"/>
            <a:ext cx="1304662" cy="1283619"/>
          </a:xfrm>
          <a:prstGeom prst="rect">
            <a:avLst/>
          </a:prstGeom>
        </p:spPr>
      </p:pic>
      <p:sp>
        <p:nvSpPr>
          <p:cNvPr id="18" name="文本框 17">
            <a:extLst>
              <a:ext uri="{FF2B5EF4-FFF2-40B4-BE49-F238E27FC236}">
                <a16:creationId xmlns:a16="http://schemas.microsoft.com/office/drawing/2014/main" id="{7FAAE141-22CF-4A21-8959-7EE95454F6EE}"/>
              </a:ext>
            </a:extLst>
          </p:cNvPr>
          <p:cNvSpPr txBox="1"/>
          <p:nvPr/>
        </p:nvSpPr>
        <p:spPr>
          <a:xfrm>
            <a:off x="366497" y="4001965"/>
            <a:ext cx="9412295" cy="369332"/>
          </a:xfrm>
          <a:prstGeom prst="rect">
            <a:avLst/>
          </a:prstGeom>
          <a:noFill/>
        </p:spPr>
        <p:txBody>
          <a:bodyPr wrap="square">
            <a:spAutoFit/>
          </a:bodyPr>
          <a:lstStyle/>
          <a:p>
            <a:pPr marL="285750" indent="-285750">
              <a:buFont typeface="Wingdings" panose="05000000000000000000" pitchFamily="2" charset="2"/>
              <a:buChar char="u"/>
            </a:pPr>
            <a:r>
              <a:rPr lang="en-GB" altLang="zh-CN" dirty="0">
                <a:latin typeface="Arial" panose="020B0604020202020204" pitchFamily="34" charset="0"/>
                <a:cs typeface="Arial" panose="020B0604020202020204" pitchFamily="34" charset="0"/>
              </a:rPr>
              <a:t>The challenging of </a:t>
            </a:r>
            <a:r>
              <a:rPr lang="en-GB" altLang="zh-CN" dirty="0"/>
              <a:t>magnetron-sputtering-cathode for CEPC</a:t>
            </a:r>
            <a:r>
              <a:rPr lang="en-GB" altLang="zh-CN" dirty="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F49D7D1F-0C36-4F75-A3FA-5A9F22388868}"/>
              </a:ext>
            </a:extLst>
          </p:cNvPr>
          <p:cNvSpPr txBox="1"/>
          <p:nvPr/>
        </p:nvSpPr>
        <p:spPr>
          <a:xfrm>
            <a:off x="666712" y="4352098"/>
            <a:ext cx="11115133" cy="646331"/>
          </a:xfrm>
          <a:prstGeom prst="rect">
            <a:avLst/>
          </a:prstGeom>
          <a:noFill/>
        </p:spPr>
        <p:txBody>
          <a:bodyPr wrap="square" rtlCol="0">
            <a:spAutoFit/>
          </a:bodyPr>
          <a:lstStyle/>
          <a:p>
            <a:r>
              <a:rPr lang="en-US" altLang="zh-CN" b="0" i="0" u="sng" dirty="0">
                <a:solidFill>
                  <a:srgbClr val="24292F"/>
                </a:solidFill>
                <a:effectLst/>
                <a:latin typeface="Noto Sans SC"/>
              </a:rPr>
              <a:t>A prototype of the magnetron sputtering cathode needs to be developed </a:t>
            </a:r>
            <a:r>
              <a:rPr lang="en-US" altLang="zh-CN" b="0" i="0" dirty="0">
                <a:solidFill>
                  <a:srgbClr val="24292F"/>
                </a:solidFill>
                <a:effectLst/>
                <a:latin typeface="Noto Sans SC"/>
              </a:rPr>
              <a:t>before massive application in the NEG coating system. The prototype needs to address the support, sealing, plasma discharge, and cooling of the cathode.</a:t>
            </a:r>
            <a:endParaRPr lang="zh-CN" altLang="en-US" dirty="0"/>
          </a:p>
        </p:txBody>
      </p:sp>
      <p:grpSp>
        <p:nvGrpSpPr>
          <p:cNvPr id="32" name="组合 31">
            <a:extLst>
              <a:ext uri="{FF2B5EF4-FFF2-40B4-BE49-F238E27FC236}">
                <a16:creationId xmlns:a16="http://schemas.microsoft.com/office/drawing/2014/main" id="{08744AEA-AB6A-4153-A95C-ACEAD088DFFD}"/>
              </a:ext>
            </a:extLst>
          </p:cNvPr>
          <p:cNvGrpSpPr/>
          <p:nvPr/>
        </p:nvGrpSpPr>
        <p:grpSpPr>
          <a:xfrm>
            <a:off x="5357229" y="5043001"/>
            <a:ext cx="5748921" cy="1437190"/>
            <a:chOff x="4784935" y="5032039"/>
            <a:chExt cx="5748921" cy="1437190"/>
          </a:xfrm>
        </p:grpSpPr>
        <p:pic>
          <p:nvPicPr>
            <p:cNvPr id="24" name="图片 23">
              <a:extLst>
                <a:ext uri="{FF2B5EF4-FFF2-40B4-BE49-F238E27FC236}">
                  <a16:creationId xmlns:a16="http://schemas.microsoft.com/office/drawing/2014/main" id="{9E9952F9-26EA-4119-AA85-D5D831B29DFA}"/>
                </a:ext>
              </a:extLst>
            </p:cNvPr>
            <p:cNvPicPr>
              <a:picLocks noChangeAspect="1"/>
            </p:cNvPicPr>
            <p:nvPr/>
          </p:nvPicPr>
          <p:blipFill rotWithShape="1">
            <a:blip r:embed="rId9"/>
            <a:srcRect l="14375" t="15988" r="22813" b="8334"/>
            <a:stretch/>
          </p:blipFill>
          <p:spPr>
            <a:xfrm>
              <a:off x="8616156" y="5032039"/>
              <a:ext cx="1917700" cy="1299676"/>
            </a:xfrm>
            <a:prstGeom prst="rect">
              <a:avLst/>
            </a:prstGeom>
          </p:spPr>
        </p:pic>
        <p:pic>
          <p:nvPicPr>
            <p:cNvPr id="26" name="图片 25">
              <a:extLst>
                <a:ext uri="{FF2B5EF4-FFF2-40B4-BE49-F238E27FC236}">
                  <a16:creationId xmlns:a16="http://schemas.microsoft.com/office/drawing/2014/main" id="{3B9A3740-4D48-42B8-BAE1-6A3AE9117271}"/>
                </a:ext>
              </a:extLst>
            </p:cNvPr>
            <p:cNvPicPr>
              <a:picLocks noChangeAspect="1"/>
            </p:cNvPicPr>
            <p:nvPr/>
          </p:nvPicPr>
          <p:blipFill rotWithShape="1">
            <a:blip r:embed="rId10"/>
            <a:srcRect l="15625" t="41644" r="20101" b="29075"/>
            <a:stretch/>
          </p:blipFill>
          <p:spPr>
            <a:xfrm>
              <a:off x="4784935" y="5210386"/>
              <a:ext cx="3805822" cy="975236"/>
            </a:xfrm>
            <a:prstGeom prst="rect">
              <a:avLst/>
            </a:prstGeom>
          </p:spPr>
        </p:pic>
        <p:cxnSp>
          <p:nvCxnSpPr>
            <p:cNvPr id="30" name="直接箭头连接符 29">
              <a:extLst>
                <a:ext uri="{FF2B5EF4-FFF2-40B4-BE49-F238E27FC236}">
                  <a16:creationId xmlns:a16="http://schemas.microsoft.com/office/drawing/2014/main" id="{C611A7B3-D6D8-46CF-A9A7-44E7C368DCD2}"/>
                </a:ext>
              </a:extLst>
            </p:cNvPr>
            <p:cNvCxnSpPr>
              <a:cxnSpLocks/>
            </p:cNvCxnSpPr>
            <p:nvPr/>
          </p:nvCxnSpPr>
          <p:spPr>
            <a:xfrm>
              <a:off x="4784935" y="6439370"/>
              <a:ext cx="519647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30FA740-DB6B-4E04-9161-A0CB87992A99}"/>
                </a:ext>
              </a:extLst>
            </p:cNvPr>
            <p:cNvSpPr txBox="1"/>
            <p:nvPr/>
          </p:nvSpPr>
          <p:spPr>
            <a:xfrm>
              <a:off x="6572250" y="6099897"/>
              <a:ext cx="1724025" cy="369332"/>
            </a:xfrm>
            <a:prstGeom prst="rect">
              <a:avLst/>
            </a:prstGeom>
            <a:noFill/>
          </p:spPr>
          <p:txBody>
            <a:bodyPr wrap="square" rtlCol="0">
              <a:spAutoFit/>
            </a:bodyPr>
            <a:lstStyle/>
            <a:p>
              <a:r>
                <a:rPr lang="en-US" altLang="zh-CN" dirty="0"/>
                <a:t>Length 11.6m</a:t>
              </a:r>
              <a:endParaRPr lang="zh-CN" altLang="en-US" dirty="0"/>
            </a:p>
          </p:txBody>
        </p:sp>
      </p:grpSp>
      <p:pic>
        <p:nvPicPr>
          <p:cNvPr id="37" name="图片 36">
            <a:extLst>
              <a:ext uri="{FF2B5EF4-FFF2-40B4-BE49-F238E27FC236}">
                <a16:creationId xmlns:a16="http://schemas.microsoft.com/office/drawing/2014/main" id="{35ED5490-6D3C-490B-AE99-E0825A2EB756}"/>
              </a:ext>
            </a:extLst>
          </p:cNvPr>
          <p:cNvPicPr>
            <a:picLocks noChangeAspect="1"/>
          </p:cNvPicPr>
          <p:nvPr/>
        </p:nvPicPr>
        <p:blipFill rotWithShape="1">
          <a:blip r:embed="rId11"/>
          <a:srcRect l="27512" t="33832" r="33969" b="10895"/>
          <a:stretch/>
        </p:blipFill>
        <p:spPr>
          <a:xfrm>
            <a:off x="2512846" y="5080337"/>
            <a:ext cx="2003759" cy="1617339"/>
          </a:xfrm>
          <a:prstGeom prst="rect">
            <a:avLst/>
          </a:prstGeom>
        </p:spPr>
      </p:pic>
      <p:sp>
        <p:nvSpPr>
          <p:cNvPr id="40" name="箭头: 下 39">
            <a:extLst>
              <a:ext uri="{FF2B5EF4-FFF2-40B4-BE49-F238E27FC236}">
                <a16:creationId xmlns:a16="http://schemas.microsoft.com/office/drawing/2014/main" id="{388A57BF-A5EF-4AAA-97B6-6D2EDCFB5FCE}"/>
              </a:ext>
            </a:extLst>
          </p:cNvPr>
          <p:cNvSpPr/>
          <p:nvPr/>
        </p:nvSpPr>
        <p:spPr>
          <a:xfrm rot="4935285">
            <a:off x="4614194" y="4990129"/>
            <a:ext cx="214435" cy="159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a:extLst>
              <a:ext uri="{FF2B5EF4-FFF2-40B4-BE49-F238E27FC236}">
                <a16:creationId xmlns:a16="http://schemas.microsoft.com/office/drawing/2014/main" id="{86F6CACE-88A6-43B8-9EDA-F68354A6D317}"/>
              </a:ext>
            </a:extLst>
          </p:cNvPr>
          <p:cNvPicPr>
            <a:picLocks noChangeAspect="1"/>
          </p:cNvPicPr>
          <p:nvPr/>
        </p:nvPicPr>
        <p:blipFill rotWithShape="1">
          <a:blip r:embed="rId12"/>
          <a:srcRect l="25463" t="24999" r="37500" b="10895"/>
          <a:stretch/>
        </p:blipFill>
        <p:spPr>
          <a:xfrm>
            <a:off x="376354" y="5080337"/>
            <a:ext cx="1645046" cy="1601627"/>
          </a:xfrm>
          <a:prstGeom prst="rect">
            <a:avLst/>
          </a:prstGeom>
        </p:spPr>
      </p:pic>
    </p:spTree>
    <p:extLst>
      <p:ext uri="{BB962C8B-B14F-4D97-AF65-F5344CB8AC3E}">
        <p14:creationId xmlns:p14="http://schemas.microsoft.com/office/powerpoint/2010/main" val="3893821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F3C1B4-6D8B-4808-996C-6AA3E6913FF6}"/>
              </a:ext>
            </a:extLst>
          </p:cNvPr>
          <p:cNvSpPr>
            <a:spLocks noGrp="1"/>
          </p:cNvSpPr>
          <p:nvPr>
            <p:ph type="title"/>
          </p:nvPr>
        </p:nvSpPr>
        <p:spPr/>
        <p:txBody>
          <a:bodyPr/>
          <a:lstStyle/>
          <a:p>
            <a:r>
              <a:rPr lang="en-US" altLang="zh-CN" dirty="0"/>
              <a:t>Why spray </a:t>
            </a:r>
            <a:r>
              <a:rPr lang="en-GB" altLang="zh-CN" dirty="0"/>
              <a:t>heating </a:t>
            </a:r>
            <a:r>
              <a:rPr lang="en-US" altLang="zh-CN" dirty="0"/>
              <a:t>film</a:t>
            </a:r>
            <a:endParaRPr lang="zh-CN" altLang="en-US" dirty="0"/>
          </a:p>
        </p:txBody>
      </p:sp>
      <p:sp>
        <p:nvSpPr>
          <p:cNvPr id="8" name="文本框 7">
            <a:extLst>
              <a:ext uri="{FF2B5EF4-FFF2-40B4-BE49-F238E27FC236}">
                <a16:creationId xmlns:a16="http://schemas.microsoft.com/office/drawing/2014/main" id="{B2601227-81AF-47A4-9747-5BE33EF5D1E2}"/>
              </a:ext>
            </a:extLst>
          </p:cNvPr>
          <p:cNvSpPr txBox="1"/>
          <p:nvPr/>
        </p:nvSpPr>
        <p:spPr>
          <a:xfrm>
            <a:off x="249656" y="1351282"/>
            <a:ext cx="6368326" cy="1710084"/>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en-US" altLang="zh-CN" b="0" i="0" dirty="0">
                <a:solidFill>
                  <a:srgbClr val="24292F"/>
                </a:solidFill>
                <a:effectLst/>
                <a:latin typeface="Noto Sans SC"/>
              </a:rPr>
              <a:t>Necessity: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altLang="zh-CN" b="0" i="0" dirty="0">
                <a:solidFill>
                  <a:srgbClr val="24292F"/>
                </a:solidFill>
                <a:effectLst/>
                <a:latin typeface="Noto Sans SC"/>
              </a:rPr>
              <a:t>In order to meet the ultra-high vacuum requirement of achieving a dynamic vacuum level of 3.0E-10 mbar.</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1800" u="none" strike="noStrike" kern="1200" cap="none" spc="0" normalizeH="0" baseline="0" noProof="0" dirty="0">
                <a:ln>
                  <a:noFill/>
                </a:ln>
                <a:solidFill>
                  <a:srgbClr val="24292F"/>
                </a:solidFill>
                <a:uLnTx/>
                <a:uFillTx/>
                <a:latin typeface="Noto Sans SC"/>
                <a:ea typeface="微软雅黑" panose="020B0503020204020204" pitchFamily="34" charset="-122"/>
                <a:cs typeface="+mn-cs"/>
              </a:rPr>
              <a:t>NEG coating reactivation</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51F04BEB-DB48-472B-8A1D-1EEEFED8C12F}"/>
              </a:ext>
            </a:extLst>
          </p:cNvPr>
          <p:cNvSpPr txBox="1"/>
          <p:nvPr/>
        </p:nvSpPr>
        <p:spPr>
          <a:xfrm>
            <a:off x="1262983" y="1097100"/>
            <a:ext cx="76585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mn-cs"/>
              </a:rPr>
              <a:t>The baking is the most crucial procedure in achieving ultra-high vacuum</a:t>
            </a:r>
            <a:endParaRPr kumimoji="0" lang="zh-CN" altLang="en-US" sz="1600" b="1" i="1"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mn-cs"/>
            </a:endParaRPr>
          </a:p>
        </p:txBody>
      </p:sp>
      <p:pic>
        <p:nvPicPr>
          <p:cNvPr id="13" name="图片 12">
            <a:extLst>
              <a:ext uri="{FF2B5EF4-FFF2-40B4-BE49-F238E27FC236}">
                <a16:creationId xmlns:a16="http://schemas.microsoft.com/office/drawing/2014/main" id="{5A68302F-3381-40E5-8C31-941203DB9019}"/>
              </a:ext>
            </a:extLst>
          </p:cNvPr>
          <p:cNvPicPr>
            <a:picLocks noChangeAspect="1"/>
          </p:cNvPicPr>
          <p:nvPr/>
        </p:nvPicPr>
        <p:blipFill rotWithShape="1">
          <a:blip r:embed="rId2"/>
          <a:srcRect t="9961" b="9858"/>
          <a:stretch/>
        </p:blipFill>
        <p:spPr>
          <a:xfrm>
            <a:off x="30732" y="3234886"/>
            <a:ext cx="6771012" cy="3413564"/>
          </a:xfrm>
          <a:prstGeom prst="rect">
            <a:avLst/>
          </a:prstGeom>
        </p:spPr>
      </p:pic>
      <p:grpSp>
        <p:nvGrpSpPr>
          <p:cNvPr id="16" name="组合 15">
            <a:extLst>
              <a:ext uri="{FF2B5EF4-FFF2-40B4-BE49-F238E27FC236}">
                <a16:creationId xmlns:a16="http://schemas.microsoft.com/office/drawing/2014/main" id="{2ABB07A6-4111-41E5-835D-1AAD5124EFF2}"/>
              </a:ext>
            </a:extLst>
          </p:cNvPr>
          <p:cNvGrpSpPr/>
          <p:nvPr/>
        </p:nvGrpSpPr>
        <p:grpSpPr>
          <a:xfrm>
            <a:off x="6699991" y="3443636"/>
            <a:ext cx="5375701" cy="2944766"/>
            <a:chOff x="368301" y="1628774"/>
            <a:chExt cx="8307387" cy="4048125"/>
          </a:xfrm>
        </p:grpSpPr>
        <p:sp>
          <p:nvSpPr>
            <p:cNvPr id="18" name="Freeform 2">
              <a:extLst>
                <a:ext uri="{FF2B5EF4-FFF2-40B4-BE49-F238E27FC236}">
                  <a16:creationId xmlns:a16="http://schemas.microsoft.com/office/drawing/2014/main" id="{64E765B9-0E65-44A9-BF18-470121C7E68A}"/>
                </a:ext>
              </a:extLst>
            </p:cNvPr>
            <p:cNvSpPr>
              <a:spLocks/>
            </p:cNvSpPr>
            <p:nvPr/>
          </p:nvSpPr>
          <p:spPr bwMode="auto">
            <a:xfrm>
              <a:off x="5849938" y="2628899"/>
              <a:ext cx="1733550" cy="2178050"/>
            </a:xfrm>
            <a:custGeom>
              <a:avLst/>
              <a:gdLst>
                <a:gd name="T0" fmla="*/ 648 w 1092"/>
                <a:gd name="T1" fmla="*/ 11 h 1372"/>
                <a:gd name="T2" fmla="*/ 583 w 1092"/>
                <a:gd name="T3" fmla="*/ 0 h 1372"/>
                <a:gd name="T4" fmla="*/ 518 w 1092"/>
                <a:gd name="T5" fmla="*/ 0 h 1372"/>
                <a:gd name="T6" fmla="*/ 443 w 1092"/>
                <a:gd name="T7" fmla="*/ 22 h 1372"/>
                <a:gd name="T8" fmla="*/ 400 w 1092"/>
                <a:gd name="T9" fmla="*/ 86 h 1372"/>
                <a:gd name="T10" fmla="*/ 356 w 1092"/>
                <a:gd name="T11" fmla="*/ 140 h 1372"/>
                <a:gd name="T12" fmla="*/ 292 w 1092"/>
                <a:gd name="T13" fmla="*/ 184 h 1372"/>
                <a:gd name="T14" fmla="*/ 227 w 1092"/>
                <a:gd name="T15" fmla="*/ 237 h 1372"/>
                <a:gd name="T16" fmla="*/ 216 w 1092"/>
                <a:gd name="T17" fmla="*/ 302 h 1372"/>
                <a:gd name="T18" fmla="*/ 216 w 1092"/>
                <a:gd name="T19" fmla="*/ 367 h 1372"/>
                <a:gd name="T20" fmla="*/ 184 w 1092"/>
                <a:gd name="T21" fmla="*/ 432 h 1372"/>
                <a:gd name="T22" fmla="*/ 173 w 1092"/>
                <a:gd name="T23" fmla="*/ 497 h 1372"/>
                <a:gd name="T24" fmla="*/ 119 w 1092"/>
                <a:gd name="T25" fmla="*/ 551 h 1372"/>
                <a:gd name="T26" fmla="*/ 54 w 1092"/>
                <a:gd name="T27" fmla="*/ 615 h 1372"/>
                <a:gd name="T28" fmla="*/ 22 w 1092"/>
                <a:gd name="T29" fmla="*/ 734 h 1372"/>
                <a:gd name="T30" fmla="*/ 11 w 1092"/>
                <a:gd name="T31" fmla="*/ 864 h 1372"/>
                <a:gd name="T32" fmla="*/ 0 w 1092"/>
                <a:gd name="T33" fmla="*/ 928 h 1372"/>
                <a:gd name="T34" fmla="*/ 97 w 1092"/>
                <a:gd name="T35" fmla="*/ 961 h 1372"/>
                <a:gd name="T36" fmla="*/ 162 w 1092"/>
                <a:gd name="T37" fmla="*/ 1026 h 1372"/>
                <a:gd name="T38" fmla="*/ 173 w 1092"/>
                <a:gd name="T39" fmla="*/ 1090 h 1372"/>
                <a:gd name="T40" fmla="*/ 194 w 1092"/>
                <a:gd name="T41" fmla="*/ 1155 h 1372"/>
                <a:gd name="T42" fmla="*/ 259 w 1092"/>
                <a:gd name="T43" fmla="*/ 1187 h 1372"/>
                <a:gd name="T44" fmla="*/ 356 w 1092"/>
                <a:gd name="T45" fmla="*/ 1220 h 1372"/>
                <a:gd name="T46" fmla="*/ 421 w 1092"/>
                <a:gd name="T47" fmla="*/ 1263 h 1372"/>
                <a:gd name="T48" fmla="*/ 475 w 1092"/>
                <a:gd name="T49" fmla="*/ 1328 h 1372"/>
                <a:gd name="T50" fmla="*/ 551 w 1092"/>
                <a:gd name="T51" fmla="*/ 1360 h 1372"/>
                <a:gd name="T52" fmla="*/ 616 w 1092"/>
                <a:gd name="T53" fmla="*/ 1371 h 1372"/>
                <a:gd name="T54" fmla="*/ 681 w 1092"/>
                <a:gd name="T55" fmla="*/ 1371 h 1372"/>
                <a:gd name="T56" fmla="*/ 756 w 1092"/>
                <a:gd name="T57" fmla="*/ 1371 h 1372"/>
                <a:gd name="T58" fmla="*/ 821 w 1092"/>
                <a:gd name="T59" fmla="*/ 1360 h 1372"/>
                <a:gd name="T60" fmla="*/ 886 w 1092"/>
                <a:gd name="T61" fmla="*/ 1317 h 1372"/>
                <a:gd name="T62" fmla="*/ 940 w 1092"/>
                <a:gd name="T63" fmla="*/ 1252 h 1372"/>
                <a:gd name="T64" fmla="*/ 983 w 1092"/>
                <a:gd name="T65" fmla="*/ 1187 h 1372"/>
                <a:gd name="T66" fmla="*/ 1005 w 1092"/>
                <a:gd name="T67" fmla="*/ 1123 h 1372"/>
                <a:gd name="T68" fmla="*/ 1048 w 1092"/>
                <a:gd name="T69" fmla="*/ 1058 h 1372"/>
                <a:gd name="T70" fmla="*/ 1048 w 1092"/>
                <a:gd name="T71" fmla="*/ 993 h 1372"/>
                <a:gd name="T72" fmla="*/ 1048 w 1092"/>
                <a:gd name="T73" fmla="*/ 928 h 1372"/>
                <a:gd name="T74" fmla="*/ 1048 w 1092"/>
                <a:gd name="T75" fmla="*/ 864 h 1372"/>
                <a:gd name="T76" fmla="*/ 1048 w 1092"/>
                <a:gd name="T77" fmla="*/ 799 h 1372"/>
                <a:gd name="T78" fmla="*/ 1080 w 1092"/>
                <a:gd name="T79" fmla="*/ 734 h 1372"/>
                <a:gd name="T80" fmla="*/ 1069 w 1092"/>
                <a:gd name="T81" fmla="*/ 669 h 1372"/>
                <a:gd name="T82" fmla="*/ 1059 w 1092"/>
                <a:gd name="T83" fmla="*/ 605 h 1372"/>
                <a:gd name="T84" fmla="*/ 1069 w 1092"/>
                <a:gd name="T85" fmla="*/ 540 h 1372"/>
                <a:gd name="T86" fmla="*/ 1091 w 1092"/>
                <a:gd name="T87" fmla="*/ 464 h 1372"/>
                <a:gd name="T88" fmla="*/ 1080 w 1092"/>
                <a:gd name="T89" fmla="*/ 367 h 1372"/>
                <a:gd name="T90" fmla="*/ 1026 w 1092"/>
                <a:gd name="T91" fmla="*/ 324 h 1372"/>
                <a:gd name="T92" fmla="*/ 1005 w 1092"/>
                <a:gd name="T93" fmla="*/ 237 h 1372"/>
                <a:gd name="T94" fmla="*/ 972 w 1092"/>
                <a:gd name="T95" fmla="*/ 173 h 1372"/>
                <a:gd name="T96" fmla="*/ 918 w 1092"/>
                <a:gd name="T97" fmla="*/ 119 h 1372"/>
                <a:gd name="T98" fmla="*/ 853 w 1092"/>
                <a:gd name="T99" fmla="*/ 86 h 1372"/>
                <a:gd name="T100" fmla="*/ 789 w 1092"/>
                <a:gd name="T101" fmla="*/ 65 h 1372"/>
                <a:gd name="T102" fmla="*/ 724 w 1092"/>
                <a:gd name="T103" fmla="*/ 43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2" h="1372">
                  <a:moveTo>
                    <a:pt x="681" y="22"/>
                  </a:moveTo>
                  <a:lnTo>
                    <a:pt x="648" y="11"/>
                  </a:lnTo>
                  <a:lnTo>
                    <a:pt x="616" y="0"/>
                  </a:lnTo>
                  <a:lnTo>
                    <a:pt x="583" y="0"/>
                  </a:lnTo>
                  <a:lnTo>
                    <a:pt x="551" y="0"/>
                  </a:lnTo>
                  <a:lnTo>
                    <a:pt x="518" y="0"/>
                  </a:lnTo>
                  <a:lnTo>
                    <a:pt x="475" y="0"/>
                  </a:lnTo>
                  <a:lnTo>
                    <a:pt x="443" y="22"/>
                  </a:lnTo>
                  <a:lnTo>
                    <a:pt x="421" y="54"/>
                  </a:lnTo>
                  <a:lnTo>
                    <a:pt x="400" y="86"/>
                  </a:lnTo>
                  <a:lnTo>
                    <a:pt x="367" y="108"/>
                  </a:lnTo>
                  <a:lnTo>
                    <a:pt x="356" y="140"/>
                  </a:lnTo>
                  <a:lnTo>
                    <a:pt x="324" y="162"/>
                  </a:lnTo>
                  <a:lnTo>
                    <a:pt x="292" y="184"/>
                  </a:lnTo>
                  <a:lnTo>
                    <a:pt x="259" y="216"/>
                  </a:lnTo>
                  <a:lnTo>
                    <a:pt x="227" y="237"/>
                  </a:lnTo>
                  <a:lnTo>
                    <a:pt x="216" y="270"/>
                  </a:lnTo>
                  <a:lnTo>
                    <a:pt x="216" y="302"/>
                  </a:lnTo>
                  <a:lnTo>
                    <a:pt x="216" y="335"/>
                  </a:lnTo>
                  <a:lnTo>
                    <a:pt x="216" y="367"/>
                  </a:lnTo>
                  <a:lnTo>
                    <a:pt x="184" y="399"/>
                  </a:lnTo>
                  <a:lnTo>
                    <a:pt x="184" y="432"/>
                  </a:lnTo>
                  <a:lnTo>
                    <a:pt x="184" y="464"/>
                  </a:lnTo>
                  <a:lnTo>
                    <a:pt x="173" y="497"/>
                  </a:lnTo>
                  <a:lnTo>
                    <a:pt x="151" y="529"/>
                  </a:lnTo>
                  <a:lnTo>
                    <a:pt x="119" y="551"/>
                  </a:lnTo>
                  <a:lnTo>
                    <a:pt x="86" y="583"/>
                  </a:lnTo>
                  <a:lnTo>
                    <a:pt x="54" y="615"/>
                  </a:lnTo>
                  <a:lnTo>
                    <a:pt x="43" y="648"/>
                  </a:lnTo>
                  <a:lnTo>
                    <a:pt x="22" y="734"/>
                  </a:lnTo>
                  <a:lnTo>
                    <a:pt x="22" y="799"/>
                  </a:lnTo>
                  <a:lnTo>
                    <a:pt x="11" y="864"/>
                  </a:lnTo>
                  <a:lnTo>
                    <a:pt x="0" y="896"/>
                  </a:lnTo>
                  <a:lnTo>
                    <a:pt x="0" y="928"/>
                  </a:lnTo>
                  <a:lnTo>
                    <a:pt x="32" y="939"/>
                  </a:lnTo>
                  <a:lnTo>
                    <a:pt x="97" y="961"/>
                  </a:lnTo>
                  <a:lnTo>
                    <a:pt x="140" y="993"/>
                  </a:lnTo>
                  <a:lnTo>
                    <a:pt x="162" y="1026"/>
                  </a:lnTo>
                  <a:lnTo>
                    <a:pt x="173" y="1058"/>
                  </a:lnTo>
                  <a:lnTo>
                    <a:pt x="173" y="1090"/>
                  </a:lnTo>
                  <a:lnTo>
                    <a:pt x="184" y="1123"/>
                  </a:lnTo>
                  <a:lnTo>
                    <a:pt x="194" y="1155"/>
                  </a:lnTo>
                  <a:lnTo>
                    <a:pt x="227" y="1166"/>
                  </a:lnTo>
                  <a:lnTo>
                    <a:pt x="259" y="1187"/>
                  </a:lnTo>
                  <a:lnTo>
                    <a:pt x="292" y="1209"/>
                  </a:lnTo>
                  <a:lnTo>
                    <a:pt x="356" y="1220"/>
                  </a:lnTo>
                  <a:lnTo>
                    <a:pt x="389" y="1241"/>
                  </a:lnTo>
                  <a:lnTo>
                    <a:pt x="421" y="1263"/>
                  </a:lnTo>
                  <a:lnTo>
                    <a:pt x="443" y="1306"/>
                  </a:lnTo>
                  <a:lnTo>
                    <a:pt x="475" y="1328"/>
                  </a:lnTo>
                  <a:lnTo>
                    <a:pt x="508" y="1328"/>
                  </a:lnTo>
                  <a:lnTo>
                    <a:pt x="551" y="1360"/>
                  </a:lnTo>
                  <a:lnTo>
                    <a:pt x="583" y="1371"/>
                  </a:lnTo>
                  <a:lnTo>
                    <a:pt x="616" y="1371"/>
                  </a:lnTo>
                  <a:lnTo>
                    <a:pt x="648" y="1371"/>
                  </a:lnTo>
                  <a:lnTo>
                    <a:pt x="681" y="1371"/>
                  </a:lnTo>
                  <a:lnTo>
                    <a:pt x="713" y="1371"/>
                  </a:lnTo>
                  <a:lnTo>
                    <a:pt x="756" y="1371"/>
                  </a:lnTo>
                  <a:lnTo>
                    <a:pt x="789" y="1371"/>
                  </a:lnTo>
                  <a:lnTo>
                    <a:pt x="821" y="1360"/>
                  </a:lnTo>
                  <a:lnTo>
                    <a:pt x="853" y="1339"/>
                  </a:lnTo>
                  <a:lnTo>
                    <a:pt x="886" y="1317"/>
                  </a:lnTo>
                  <a:lnTo>
                    <a:pt x="907" y="1285"/>
                  </a:lnTo>
                  <a:lnTo>
                    <a:pt x="940" y="1252"/>
                  </a:lnTo>
                  <a:lnTo>
                    <a:pt x="961" y="1220"/>
                  </a:lnTo>
                  <a:lnTo>
                    <a:pt x="983" y="1187"/>
                  </a:lnTo>
                  <a:lnTo>
                    <a:pt x="1005" y="1155"/>
                  </a:lnTo>
                  <a:lnTo>
                    <a:pt x="1005" y="1123"/>
                  </a:lnTo>
                  <a:lnTo>
                    <a:pt x="1037" y="1090"/>
                  </a:lnTo>
                  <a:lnTo>
                    <a:pt x="1048" y="1058"/>
                  </a:lnTo>
                  <a:lnTo>
                    <a:pt x="1048" y="1026"/>
                  </a:lnTo>
                  <a:lnTo>
                    <a:pt x="1048" y="993"/>
                  </a:lnTo>
                  <a:lnTo>
                    <a:pt x="1048" y="961"/>
                  </a:lnTo>
                  <a:lnTo>
                    <a:pt x="1048" y="928"/>
                  </a:lnTo>
                  <a:lnTo>
                    <a:pt x="1048" y="896"/>
                  </a:lnTo>
                  <a:lnTo>
                    <a:pt x="1048" y="864"/>
                  </a:lnTo>
                  <a:lnTo>
                    <a:pt x="1048" y="831"/>
                  </a:lnTo>
                  <a:lnTo>
                    <a:pt x="1048" y="799"/>
                  </a:lnTo>
                  <a:lnTo>
                    <a:pt x="1059" y="766"/>
                  </a:lnTo>
                  <a:lnTo>
                    <a:pt x="1080" y="734"/>
                  </a:lnTo>
                  <a:lnTo>
                    <a:pt x="1080" y="702"/>
                  </a:lnTo>
                  <a:lnTo>
                    <a:pt x="1069" y="669"/>
                  </a:lnTo>
                  <a:lnTo>
                    <a:pt x="1059" y="637"/>
                  </a:lnTo>
                  <a:lnTo>
                    <a:pt x="1059" y="605"/>
                  </a:lnTo>
                  <a:lnTo>
                    <a:pt x="1059" y="572"/>
                  </a:lnTo>
                  <a:lnTo>
                    <a:pt x="1069" y="540"/>
                  </a:lnTo>
                  <a:lnTo>
                    <a:pt x="1091" y="507"/>
                  </a:lnTo>
                  <a:lnTo>
                    <a:pt x="1091" y="464"/>
                  </a:lnTo>
                  <a:lnTo>
                    <a:pt x="1091" y="399"/>
                  </a:lnTo>
                  <a:lnTo>
                    <a:pt x="1080" y="367"/>
                  </a:lnTo>
                  <a:lnTo>
                    <a:pt x="1059" y="335"/>
                  </a:lnTo>
                  <a:lnTo>
                    <a:pt x="1026" y="324"/>
                  </a:lnTo>
                  <a:lnTo>
                    <a:pt x="1005" y="281"/>
                  </a:lnTo>
                  <a:lnTo>
                    <a:pt x="1005" y="237"/>
                  </a:lnTo>
                  <a:lnTo>
                    <a:pt x="994" y="205"/>
                  </a:lnTo>
                  <a:lnTo>
                    <a:pt x="972" y="173"/>
                  </a:lnTo>
                  <a:lnTo>
                    <a:pt x="940" y="151"/>
                  </a:lnTo>
                  <a:lnTo>
                    <a:pt x="918" y="119"/>
                  </a:lnTo>
                  <a:lnTo>
                    <a:pt x="886" y="97"/>
                  </a:lnTo>
                  <a:lnTo>
                    <a:pt x="853" y="86"/>
                  </a:lnTo>
                  <a:lnTo>
                    <a:pt x="821" y="76"/>
                  </a:lnTo>
                  <a:lnTo>
                    <a:pt x="789" y="65"/>
                  </a:lnTo>
                  <a:lnTo>
                    <a:pt x="756" y="54"/>
                  </a:lnTo>
                  <a:lnTo>
                    <a:pt x="724" y="43"/>
                  </a:lnTo>
                  <a:lnTo>
                    <a:pt x="681" y="22"/>
                  </a:lnTo>
                </a:path>
              </a:pathLst>
            </a:custGeom>
            <a:solidFill>
              <a:schemeClr val="accent1"/>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19" name="Group 4">
              <a:extLst>
                <a:ext uri="{FF2B5EF4-FFF2-40B4-BE49-F238E27FC236}">
                  <a16:creationId xmlns:a16="http://schemas.microsoft.com/office/drawing/2014/main" id="{E88BAAEC-25D7-4491-82CC-98A348EA6B40}"/>
                </a:ext>
              </a:extLst>
            </p:cNvPr>
            <p:cNvGrpSpPr>
              <a:grpSpLocks/>
            </p:cNvGrpSpPr>
            <p:nvPr/>
          </p:nvGrpSpPr>
          <p:grpSpPr bwMode="auto">
            <a:xfrm>
              <a:off x="925513" y="2513011"/>
              <a:ext cx="612775" cy="660400"/>
              <a:chOff x="434" y="1648"/>
              <a:chExt cx="386" cy="416"/>
            </a:xfrm>
          </p:grpSpPr>
          <p:sp>
            <p:nvSpPr>
              <p:cNvPr id="60" name="Line 5">
                <a:extLst>
                  <a:ext uri="{FF2B5EF4-FFF2-40B4-BE49-F238E27FC236}">
                    <a16:creationId xmlns:a16="http://schemas.microsoft.com/office/drawing/2014/main" id="{E90F90BE-CB97-4713-9DB4-1E3B16A5D175}"/>
                  </a:ext>
                </a:extLst>
              </p:cNvPr>
              <p:cNvSpPr>
                <a:spLocks noChangeShapeType="1"/>
              </p:cNvSpPr>
              <p:nvPr/>
            </p:nvSpPr>
            <p:spPr bwMode="auto">
              <a:xfrm flipV="1">
                <a:off x="434" y="2021"/>
                <a:ext cx="359" cy="4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Line 6">
                <a:extLst>
                  <a:ext uri="{FF2B5EF4-FFF2-40B4-BE49-F238E27FC236}">
                    <a16:creationId xmlns:a16="http://schemas.microsoft.com/office/drawing/2014/main" id="{2A26CA0F-8E08-45A8-B891-F34377ED8745}"/>
                  </a:ext>
                </a:extLst>
              </p:cNvPr>
              <p:cNvSpPr>
                <a:spLocks noChangeShapeType="1"/>
              </p:cNvSpPr>
              <p:nvPr/>
            </p:nvSpPr>
            <p:spPr bwMode="auto">
              <a:xfrm flipH="1" flipV="1">
                <a:off x="691" y="1648"/>
                <a:ext cx="129" cy="4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0" name="Group 7">
              <a:extLst>
                <a:ext uri="{FF2B5EF4-FFF2-40B4-BE49-F238E27FC236}">
                  <a16:creationId xmlns:a16="http://schemas.microsoft.com/office/drawing/2014/main" id="{11777B92-7039-490B-8765-067239458912}"/>
                </a:ext>
              </a:extLst>
            </p:cNvPr>
            <p:cNvGrpSpPr>
              <a:grpSpLocks/>
            </p:cNvGrpSpPr>
            <p:nvPr/>
          </p:nvGrpSpPr>
          <p:grpSpPr bwMode="auto">
            <a:xfrm>
              <a:off x="1289051" y="4591049"/>
              <a:ext cx="798512" cy="604837"/>
              <a:chOff x="663" y="2957"/>
              <a:chExt cx="503" cy="381"/>
            </a:xfrm>
          </p:grpSpPr>
          <p:sp>
            <p:nvSpPr>
              <p:cNvPr id="58" name="Line 8">
                <a:extLst>
                  <a:ext uri="{FF2B5EF4-FFF2-40B4-BE49-F238E27FC236}">
                    <a16:creationId xmlns:a16="http://schemas.microsoft.com/office/drawing/2014/main" id="{5BF0A339-8CB8-494B-8B92-8DC62694C674}"/>
                  </a:ext>
                </a:extLst>
              </p:cNvPr>
              <p:cNvSpPr>
                <a:spLocks noChangeShapeType="1"/>
              </p:cNvSpPr>
              <p:nvPr/>
            </p:nvSpPr>
            <p:spPr bwMode="auto">
              <a:xfrm flipH="1" flipV="1">
                <a:off x="958" y="2957"/>
                <a:ext cx="208" cy="38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Line 9">
                <a:extLst>
                  <a:ext uri="{FF2B5EF4-FFF2-40B4-BE49-F238E27FC236}">
                    <a16:creationId xmlns:a16="http://schemas.microsoft.com/office/drawing/2014/main" id="{820BF4CD-677A-43EA-88E3-F3A02014C34E}"/>
                  </a:ext>
                </a:extLst>
              </p:cNvPr>
              <p:cNvSpPr>
                <a:spLocks noChangeShapeType="1"/>
              </p:cNvSpPr>
              <p:nvPr/>
            </p:nvSpPr>
            <p:spPr bwMode="auto">
              <a:xfrm flipH="1">
                <a:off x="663" y="2990"/>
                <a:ext cx="335" cy="21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1" name="Group 10">
              <a:extLst>
                <a:ext uri="{FF2B5EF4-FFF2-40B4-BE49-F238E27FC236}">
                  <a16:creationId xmlns:a16="http://schemas.microsoft.com/office/drawing/2014/main" id="{7A9D4ABF-F586-45AE-A4CA-261706054E8E}"/>
                </a:ext>
              </a:extLst>
            </p:cNvPr>
            <p:cNvGrpSpPr>
              <a:grpSpLocks/>
            </p:cNvGrpSpPr>
            <p:nvPr/>
          </p:nvGrpSpPr>
          <p:grpSpPr bwMode="auto">
            <a:xfrm>
              <a:off x="2782888" y="4190999"/>
              <a:ext cx="560388" cy="792162"/>
              <a:chOff x="1604" y="2705"/>
              <a:chExt cx="353" cy="499"/>
            </a:xfrm>
          </p:grpSpPr>
          <p:sp>
            <p:nvSpPr>
              <p:cNvPr id="56" name="Line 11">
                <a:extLst>
                  <a:ext uri="{FF2B5EF4-FFF2-40B4-BE49-F238E27FC236}">
                    <a16:creationId xmlns:a16="http://schemas.microsoft.com/office/drawing/2014/main" id="{575BECAD-0A85-4590-8FC7-48F818503407}"/>
                  </a:ext>
                </a:extLst>
              </p:cNvPr>
              <p:cNvSpPr>
                <a:spLocks noChangeShapeType="1"/>
              </p:cNvSpPr>
              <p:nvPr/>
            </p:nvSpPr>
            <p:spPr bwMode="auto">
              <a:xfrm flipH="1" flipV="1">
                <a:off x="1604" y="2861"/>
                <a:ext cx="269" cy="34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Line 12">
                <a:extLst>
                  <a:ext uri="{FF2B5EF4-FFF2-40B4-BE49-F238E27FC236}">
                    <a16:creationId xmlns:a16="http://schemas.microsoft.com/office/drawing/2014/main" id="{6817C485-30DD-4BBB-A00A-9C29C69B8175}"/>
                  </a:ext>
                </a:extLst>
              </p:cNvPr>
              <p:cNvSpPr>
                <a:spLocks noChangeShapeType="1"/>
              </p:cNvSpPr>
              <p:nvPr/>
            </p:nvSpPr>
            <p:spPr bwMode="auto">
              <a:xfrm flipV="1">
                <a:off x="1633" y="2705"/>
                <a:ext cx="324" cy="19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2" name="Group 13">
              <a:extLst>
                <a:ext uri="{FF2B5EF4-FFF2-40B4-BE49-F238E27FC236}">
                  <a16:creationId xmlns:a16="http://schemas.microsoft.com/office/drawing/2014/main" id="{743BBA35-C39A-4B21-AE6F-F342F9047B3E}"/>
                </a:ext>
              </a:extLst>
            </p:cNvPr>
            <p:cNvGrpSpPr>
              <a:grpSpLocks/>
            </p:cNvGrpSpPr>
            <p:nvPr/>
          </p:nvGrpSpPr>
          <p:grpSpPr bwMode="auto">
            <a:xfrm>
              <a:off x="557213" y="3813174"/>
              <a:ext cx="623888" cy="787400"/>
              <a:chOff x="202" y="2467"/>
              <a:chExt cx="393" cy="496"/>
            </a:xfrm>
          </p:grpSpPr>
          <p:sp>
            <p:nvSpPr>
              <p:cNvPr id="54" name="Line 14">
                <a:extLst>
                  <a:ext uri="{FF2B5EF4-FFF2-40B4-BE49-F238E27FC236}">
                    <a16:creationId xmlns:a16="http://schemas.microsoft.com/office/drawing/2014/main" id="{BFC9CE9B-60F7-4766-9C7F-37AD53C4273E}"/>
                  </a:ext>
                </a:extLst>
              </p:cNvPr>
              <p:cNvSpPr>
                <a:spLocks noChangeShapeType="1"/>
              </p:cNvSpPr>
              <p:nvPr/>
            </p:nvSpPr>
            <p:spPr bwMode="auto">
              <a:xfrm flipV="1">
                <a:off x="366" y="2611"/>
                <a:ext cx="195" cy="35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Line 15">
                <a:extLst>
                  <a:ext uri="{FF2B5EF4-FFF2-40B4-BE49-F238E27FC236}">
                    <a16:creationId xmlns:a16="http://schemas.microsoft.com/office/drawing/2014/main" id="{2A0CE825-A157-43AF-AFB6-8703C563D152}"/>
                  </a:ext>
                </a:extLst>
              </p:cNvPr>
              <p:cNvSpPr>
                <a:spLocks noChangeShapeType="1"/>
              </p:cNvSpPr>
              <p:nvPr/>
            </p:nvSpPr>
            <p:spPr bwMode="auto">
              <a:xfrm flipH="1" flipV="1">
                <a:off x="202" y="2467"/>
                <a:ext cx="393" cy="18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3" name="Group 16">
              <a:extLst>
                <a:ext uri="{FF2B5EF4-FFF2-40B4-BE49-F238E27FC236}">
                  <a16:creationId xmlns:a16="http://schemas.microsoft.com/office/drawing/2014/main" id="{11AE2D95-F01B-4997-B542-A28ED5CBECA7}"/>
                </a:ext>
              </a:extLst>
            </p:cNvPr>
            <p:cNvGrpSpPr>
              <a:grpSpLocks/>
            </p:cNvGrpSpPr>
            <p:nvPr/>
          </p:nvGrpSpPr>
          <p:grpSpPr bwMode="auto">
            <a:xfrm>
              <a:off x="2935288" y="2706686"/>
              <a:ext cx="600075" cy="635000"/>
              <a:chOff x="1700" y="1770"/>
              <a:chExt cx="378" cy="400"/>
            </a:xfrm>
          </p:grpSpPr>
          <p:sp>
            <p:nvSpPr>
              <p:cNvPr id="52" name="Line 17">
                <a:extLst>
                  <a:ext uri="{FF2B5EF4-FFF2-40B4-BE49-F238E27FC236}">
                    <a16:creationId xmlns:a16="http://schemas.microsoft.com/office/drawing/2014/main" id="{32C76E41-EFC9-4CC6-A4DC-18D3EAC39C97}"/>
                  </a:ext>
                </a:extLst>
              </p:cNvPr>
              <p:cNvSpPr>
                <a:spLocks noChangeShapeType="1"/>
              </p:cNvSpPr>
              <p:nvPr/>
            </p:nvSpPr>
            <p:spPr bwMode="auto">
              <a:xfrm flipH="1">
                <a:off x="1700" y="1770"/>
                <a:ext cx="199" cy="32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Line 18">
                <a:extLst>
                  <a:ext uri="{FF2B5EF4-FFF2-40B4-BE49-F238E27FC236}">
                    <a16:creationId xmlns:a16="http://schemas.microsoft.com/office/drawing/2014/main" id="{658D4488-6233-46A0-935B-1E6EE8930CC0}"/>
                  </a:ext>
                </a:extLst>
              </p:cNvPr>
              <p:cNvSpPr>
                <a:spLocks noChangeShapeType="1"/>
              </p:cNvSpPr>
              <p:nvPr/>
            </p:nvSpPr>
            <p:spPr bwMode="auto">
              <a:xfrm>
                <a:off x="1729" y="2117"/>
                <a:ext cx="349" cy="5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4" name="Group 19">
              <a:extLst>
                <a:ext uri="{FF2B5EF4-FFF2-40B4-BE49-F238E27FC236}">
                  <a16:creationId xmlns:a16="http://schemas.microsoft.com/office/drawing/2014/main" id="{6100B17B-D3FD-4DE9-A6F4-ED0B955F89D2}"/>
                </a:ext>
              </a:extLst>
            </p:cNvPr>
            <p:cNvGrpSpPr>
              <a:grpSpLocks/>
            </p:cNvGrpSpPr>
            <p:nvPr/>
          </p:nvGrpSpPr>
          <p:grpSpPr bwMode="auto">
            <a:xfrm>
              <a:off x="2176463" y="2132011"/>
              <a:ext cx="681038" cy="569913"/>
              <a:chOff x="1222" y="1408"/>
              <a:chExt cx="429" cy="359"/>
            </a:xfrm>
          </p:grpSpPr>
          <p:sp>
            <p:nvSpPr>
              <p:cNvPr id="50" name="Line 20">
                <a:extLst>
                  <a:ext uri="{FF2B5EF4-FFF2-40B4-BE49-F238E27FC236}">
                    <a16:creationId xmlns:a16="http://schemas.microsoft.com/office/drawing/2014/main" id="{6C993136-4712-433E-A51B-3DA49F288DD9}"/>
                  </a:ext>
                </a:extLst>
              </p:cNvPr>
              <p:cNvSpPr>
                <a:spLocks noChangeShapeType="1"/>
              </p:cNvSpPr>
              <p:nvPr/>
            </p:nvSpPr>
            <p:spPr bwMode="auto">
              <a:xfrm>
                <a:off x="1222" y="1408"/>
                <a:ext cx="118" cy="32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Line 21">
                <a:extLst>
                  <a:ext uri="{FF2B5EF4-FFF2-40B4-BE49-F238E27FC236}">
                    <a16:creationId xmlns:a16="http://schemas.microsoft.com/office/drawing/2014/main" id="{BE4E7544-231B-4F7C-AA16-9E6599BB1D03}"/>
                  </a:ext>
                </a:extLst>
              </p:cNvPr>
              <p:cNvSpPr>
                <a:spLocks noChangeShapeType="1"/>
              </p:cNvSpPr>
              <p:nvPr/>
            </p:nvSpPr>
            <p:spPr bwMode="auto">
              <a:xfrm flipV="1">
                <a:off x="1364" y="1507"/>
                <a:ext cx="287" cy="26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5" name="Freeform 22">
              <a:extLst>
                <a:ext uri="{FF2B5EF4-FFF2-40B4-BE49-F238E27FC236}">
                  <a16:creationId xmlns:a16="http://schemas.microsoft.com/office/drawing/2014/main" id="{D8B77732-5121-4EE2-BF6E-C71513D55E1B}"/>
                </a:ext>
              </a:extLst>
            </p:cNvPr>
            <p:cNvSpPr>
              <a:spLocks/>
            </p:cNvSpPr>
            <p:nvPr/>
          </p:nvSpPr>
          <p:spPr bwMode="auto">
            <a:xfrm>
              <a:off x="1201738" y="2628899"/>
              <a:ext cx="1733550" cy="2178050"/>
            </a:xfrm>
            <a:custGeom>
              <a:avLst/>
              <a:gdLst>
                <a:gd name="T0" fmla="*/ 648 w 1092"/>
                <a:gd name="T1" fmla="*/ 11 h 1372"/>
                <a:gd name="T2" fmla="*/ 583 w 1092"/>
                <a:gd name="T3" fmla="*/ 0 h 1372"/>
                <a:gd name="T4" fmla="*/ 518 w 1092"/>
                <a:gd name="T5" fmla="*/ 0 h 1372"/>
                <a:gd name="T6" fmla="*/ 443 w 1092"/>
                <a:gd name="T7" fmla="*/ 22 h 1372"/>
                <a:gd name="T8" fmla="*/ 400 w 1092"/>
                <a:gd name="T9" fmla="*/ 86 h 1372"/>
                <a:gd name="T10" fmla="*/ 356 w 1092"/>
                <a:gd name="T11" fmla="*/ 140 h 1372"/>
                <a:gd name="T12" fmla="*/ 292 w 1092"/>
                <a:gd name="T13" fmla="*/ 184 h 1372"/>
                <a:gd name="T14" fmla="*/ 227 w 1092"/>
                <a:gd name="T15" fmla="*/ 237 h 1372"/>
                <a:gd name="T16" fmla="*/ 216 w 1092"/>
                <a:gd name="T17" fmla="*/ 302 h 1372"/>
                <a:gd name="T18" fmla="*/ 216 w 1092"/>
                <a:gd name="T19" fmla="*/ 367 h 1372"/>
                <a:gd name="T20" fmla="*/ 184 w 1092"/>
                <a:gd name="T21" fmla="*/ 432 h 1372"/>
                <a:gd name="T22" fmla="*/ 173 w 1092"/>
                <a:gd name="T23" fmla="*/ 497 h 1372"/>
                <a:gd name="T24" fmla="*/ 119 w 1092"/>
                <a:gd name="T25" fmla="*/ 551 h 1372"/>
                <a:gd name="T26" fmla="*/ 54 w 1092"/>
                <a:gd name="T27" fmla="*/ 615 h 1372"/>
                <a:gd name="T28" fmla="*/ 22 w 1092"/>
                <a:gd name="T29" fmla="*/ 734 h 1372"/>
                <a:gd name="T30" fmla="*/ 11 w 1092"/>
                <a:gd name="T31" fmla="*/ 864 h 1372"/>
                <a:gd name="T32" fmla="*/ 0 w 1092"/>
                <a:gd name="T33" fmla="*/ 928 h 1372"/>
                <a:gd name="T34" fmla="*/ 97 w 1092"/>
                <a:gd name="T35" fmla="*/ 961 h 1372"/>
                <a:gd name="T36" fmla="*/ 162 w 1092"/>
                <a:gd name="T37" fmla="*/ 1026 h 1372"/>
                <a:gd name="T38" fmla="*/ 173 w 1092"/>
                <a:gd name="T39" fmla="*/ 1090 h 1372"/>
                <a:gd name="T40" fmla="*/ 194 w 1092"/>
                <a:gd name="T41" fmla="*/ 1155 h 1372"/>
                <a:gd name="T42" fmla="*/ 259 w 1092"/>
                <a:gd name="T43" fmla="*/ 1187 h 1372"/>
                <a:gd name="T44" fmla="*/ 356 w 1092"/>
                <a:gd name="T45" fmla="*/ 1220 h 1372"/>
                <a:gd name="T46" fmla="*/ 421 w 1092"/>
                <a:gd name="T47" fmla="*/ 1263 h 1372"/>
                <a:gd name="T48" fmla="*/ 475 w 1092"/>
                <a:gd name="T49" fmla="*/ 1328 h 1372"/>
                <a:gd name="T50" fmla="*/ 551 w 1092"/>
                <a:gd name="T51" fmla="*/ 1360 h 1372"/>
                <a:gd name="T52" fmla="*/ 616 w 1092"/>
                <a:gd name="T53" fmla="*/ 1371 h 1372"/>
                <a:gd name="T54" fmla="*/ 681 w 1092"/>
                <a:gd name="T55" fmla="*/ 1371 h 1372"/>
                <a:gd name="T56" fmla="*/ 756 w 1092"/>
                <a:gd name="T57" fmla="*/ 1371 h 1372"/>
                <a:gd name="T58" fmla="*/ 821 w 1092"/>
                <a:gd name="T59" fmla="*/ 1360 h 1372"/>
                <a:gd name="T60" fmla="*/ 886 w 1092"/>
                <a:gd name="T61" fmla="*/ 1317 h 1372"/>
                <a:gd name="T62" fmla="*/ 940 w 1092"/>
                <a:gd name="T63" fmla="*/ 1252 h 1372"/>
                <a:gd name="T64" fmla="*/ 983 w 1092"/>
                <a:gd name="T65" fmla="*/ 1187 h 1372"/>
                <a:gd name="T66" fmla="*/ 1005 w 1092"/>
                <a:gd name="T67" fmla="*/ 1123 h 1372"/>
                <a:gd name="T68" fmla="*/ 1048 w 1092"/>
                <a:gd name="T69" fmla="*/ 1058 h 1372"/>
                <a:gd name="T70" fmla="*/ 1048 w 1092"/>
                <a:gd name="T71" fmla="*/ 993 h 1372"/>
                <a:gd name="T72" fmla="*/ 1048 w 1092"/>
                <a:gd name="T73" fmla="*/ 928 h 1372"/>
                <a:gd name="T74" fmla="*/ 1048 w 1092"/>
                <a:gd name="T75" fmla="*/ 864 h 1372"/>
                <a:gd name="T76" fmla="*/ 1048 w 1092"/>
                <a:gd name="T77" fmla="*/ 799 h 1372"/>
                <a:gd name="T78" fmla="*/ 1080 w 1092"/>
                <a:gd name="T79" fmla="*/ 734 h 1372"/>
                <a:gd name="T80" fmla="*/ 1069 w 1092"/>
                <a:gd name="T81" fmla="*/ 669 h 1372"/>
                <a:gd name="T82" fmla="*/ 1059 w 1092"/>
                <a:gd name="T83" fmla="*/ 605 h 1372"/>
                <a:gd name="T84" fmla="*/ 1069 w 1092"/>
                <a:gd name="T85" fmla="*/ 540 h 1372"/>
                <a:gd name="T86" fmla="*/ 1091 w 1092"/>
                <a:gd name="T87" fmla="*/ 464 h 1372"/>
                <a:gd name="T88" fmla="*/ 1080 w 1092"/>
                <a:gd name="T89" fmla="*/ 367 h 1372"/>
                <a:gd name="T90" fmla="*/ 1026 w 1092"/>
                <a:gd name="T91" fmla="*/ 324 h 1372"/>
                <a:gd name="T92" fmla="*/ 1005 w 1092"/>
                <a:gd name="T93" fmla="*/ 237 h 1372"/>
                <a:gd name="T94" fmla="*/ 972 w 1092"/>
                <a:gd name="T95" fmla="*/ 173 h 1372"/>
                <a:gd name="T96" fmla="*/ 918 w 1092"/>
                <a:gd name="T97" fmla="*/ 119 h 1372"/>
                <a:gd name="T98" fmla="*/ 853 w 1092"/>
                <a:gd name="T99" fmla="*/ 86 h 1372"/>
                <a:gd name="T100" fmla="*/ 789 w 1092"/>
                <a:gd name="T101" fmla="*/ 65 h 1372"/>
                <a:gd name="T102" fmla="*/ 724 w 1092"/>
                <a:gd name="T103" fmla="*/ 43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2" h="1372">
                  <a:moveTo>
                    <a:pt x="681" y="22"/>
                  </a:moveTo>
                  <a:lnTo>
                    <a:pt x="648" y="11"/>
                  </a:lnTo>
                  <a:lnTo>
                    <a:pt x="616" y="0"/>
                  </a:lnTo>
                  <a:lnTo>
                    <a:pt x="583" y="0"/>
                  </a:lnTo>
                  <a:lnTo>
                    <a:pt x="551" y="0"/>
                  </a:lnTo>
                  <a:lnTo>
                    <a:pt x="518" y="0"/>
                  </a:lnTo>
                  <a:lnTo>
                    <a:pt x="475" y="0"/>
                  </a:lnTo>
                  <a:lnTo>
                    <a:pt x="443" y="22"/>
                  </a:lnTo>
                  <a:lnTo>
                    <a:pt x="421" y="54"/>
                  </a:lnTo>
                  <a:lnTo>
                    <a:pt x="400" y="86"/>
                  </a:lnTo>
                  <a:lnTo>
                    <a:pt x="367" y="108"/>
                  </a:lnTo>
                  <a:lnTo>
                    <a:pt x="356" y="140"/>
                  </a:lnTo>
                  <a:lnTo>
                    <a:pt x="324" y="162"/>
                  </a:lnTo>
                  <a:lnTo>
                    <a:pt x="292" y="184"/>
                  </a:lnTo>
                  <a:lnTo>
                    <a:pt x="259" y="216"/>
                  </a:lnTo>
                  <a:lnTo>
                    <a:pt x="227" y="237"/>
                  </a:lnTo>
                  <a:lnTo>
                    <a:pt x="216" y="270"/>
                  </a:lnTo>
                  <a:lnTo>
                    <a:pt x="216" y="302"/>
                  </a:lnTo>
                  <a:lnTo>
                    <a:pt x="216" y="335"/>
                  </a:lnTo>
                  <a:lnTo>
                    <a:pt x="216" y="367"/>
                  </a:lnTo>
                  <a:lnTo>
                    <a:pt x="184" y="399"/>
                  </a:lnTo>
                  <a:lnTo>
                    <a:pt x="184" y="432"/>
                  </a:lnTo>
                  <a:lnTo>
                    <a:pt x="184" y="464"/>
                  </a:lnTo>
                  <a:lnTo>
                    <a:pt x="173" y="497"/>
                  </a:lnTo>
                  <a:lnTo>
                    <a:pt x="151" y="529"/>
                  </a:lnTo>
                  <a:lnTo>
                    <a:pt x="119" y="551"/>
                  </a:lnTo>
                  <a:lnTo>
                    <a:pt x="86" y="583"/>
                  </a:lnTo>
                  <a:lnTo>
                    <a:pt x="54" y="615"/>
                  </a:lnTo>
                  <a:lnTo>
                    <a:pt x="43" y="648"/>
                  </a:lnTo>
                  <a:lnTo>
                    <a:pt x="22" y="734"/>
                  </a:lnTo>
                  <a:lnTo>
                    <a:pt x="22" y="799"/>
                  </a:lnTo>
                  <a:lnTo>
                    <a:pt x="11" y="864"/>
                  </a:lnTo>
                  <a:lnTo>
                    <a:pt x="0" y="896"/>
                  </a:lnTo>
                  <a:lnTo>
                    <a:pt x="0" y="928"/>
                  </a:lnTo>
                  <a:lnTo>
                    <a:pt x="32" y="939"/>
                  </a:lnTo>
                  <a:lnTo>
                    <a:pt x="97" y="961"/>
                  </a:lnTo>
                  <a:lnTo>
                    <a:pt x="140" y="993"/>
                  </a:lnTo>
                  <a:lnTo>
                    <a:pt x="162" y="1026"/>
                  </a:lnTo>
                  <a:lnTo>
                    <a:pt x="173" y="1058"/>
                  </a:lnTo>
                  <a:lnTo>
                    <a:pt x="173" y="1090"/>
                  </a:lnTo>
                  <a:lnTo>
                    <a:pt x="184" y="1123"/>
                  </a:lnTo>
                  <a:lnTo>
                    <a:pt x="194" y="1155"/>
                  </a:lnTo>
                  <a:lnTo>
                    <a:pt x="227" y="1166"/>
                  </a:lnTo>
                  <a:lnTo>
                    <a:pt x="259" y="1187"/>
                  </a:lnTo>
                  <a:lnTo>
                    <a:pt x="292" y="1209"/>
                  </a:lnTo>
                  <a:lnTo>
                    <a:pt x="356" y="1220"/>
                  </a:lnTo>
                  <a:lnTo>
                    <a:pt x="389" y="1241"/>
                  </a:lnTo>
                  <a:lnTo>
                    <a:pt x="421" y="1263"/>
                  </a:lnTo>
                  <a:lnTo>
                    <a:pt x="443" y="1306"/>
                  </a:lnTo>
                  <a:lnTo>
                    <a:pt x="475" y="1328"/>
                  </a:lnTo>
                  <a:lnTo>
                    <a:pt x="508" y="1328"/>
                  </a:lnTo>
                  <a:lnTo>
                    <a:pt x="551" y="1360"/>
                  </a:lnTo>
                  <a:lnTo>
                    <a:pt x="583" y="1371"/>
                  </a:lnTo>
                  <a:lnTo>
                    <a:pt x="616" y="1371"/>
                  </a:lnTo>
                  <a:lnTo>
                    <a:pt x="648" y="1371"/>
                  </a:lnTo>
                  <a:lnTo>
                    <a:pt x="681" y="1371"/>
                  </a:lnTo>
                  <a:lnTo>
                    <a:pt x="713" y="1371"/>
                  </a:lnTo>
                  <a:lnTo>
                    <a:pt x="756" y="1371"/>
                  </a:lnTo>
                  <a:lnTo>
                    <a:pt x="789" y="1371"/>
                  </a:lnTo>
                  <a:lnTo>
                    <a:pt x="821" y="1360"/>
                  </a:lnTo>
                  <a:lnTo>
                    <a:pt x="853" y="1339"/>
                  </a:lnTo>
                  <a:lnTo>
                    <a:pt x="886" y="1317"/>
                  </a:lnTo>
                  <a:lnTo>
                    <a:pt x="907" y="1285"/>
                  </a:lnTo>
                  <a:lnTo>
                    <a:pt x="940" y="1252"/>
                  </a:lnTo>
                  <a:lnTo>
                    <a:pt x="961" y="1220"/>
                  </a:lnTo>
                  <a:lnTo>
                    <a:pt x="983" y="1187"/>
                  </a:lnTo>
                  <a:lnTo>
                    <a:pt x="1005" y="1155"/>
                  </a:lnTo>
                  <a:lnTo>
                    <a:pt x="1005" y="1123"/>
                  </a:lnTo>
                  <a:lnTo>
                    <a:pt x="1037" y="1090"/>
                  </a:lnTo>
                  <a:lnTo>
                    <a:pt x="1048" y="1058"/>
                  </a:lnTo>
                  <a:lnTo>
                    <a:pt x="1048" y="1026"/>
                  </a:lnTo>
                  <a:lnTo>
                    <a:pt x="1048" y="993"/>
                  </a:lnTo>
                  <a:lnTo>
                    <a:pt x="1048" y="961"/>
                  </a:lnTo>
                  <a:lnTo>
                    <a:pt x="1048" y="928"/>
                  </a:lnTo>
                  <a:lnTo>
                    <a:pt x="1048" y="896"/>
                  </a:lnTo>
                  <a:lnTo>
                    <a:pt x="1048" y="864"/>
                  </a:lnTo>
                  <a:lnTo>
                    <a:pt x="1048" y="831"/>
                  </a:lnTo>
                  <a:lnTo>
                    <a:pt x="1048" y="799"/>
                  </a:lnTo>
                  <a:lnTo>
                    <a:pt x="1059" y="766"/>
                  </a:lnTo>
                  <a:lnTo>
                    <a:pt x="1080" y="734"/>
                  </a:lnTo>
                  <a:lnTo>
                    <a:pt x="1080" y="702"/>
                  </a:lnTo>
                  <a:lnTo>
                    <a:pt x="1069" y="669"/>
                  </a:lnTo>
                  <a:lnTo>
                    <a:pt x="1059" y="637"/>
                  </a:lnTo>
                  <a:lnTo>
                    <a:pt x="1059" y="605"/>
                  </a:lnTo>
                  <a:lnTo>
                    <a:pt x="1059" y="572"/>
                  </a:lnTo>
                  <a:lnTo>
                    <a:pt x="1069" y="540"/>
                  </a:lnTo>
                  <a:lnTo>
                    <a:pt x="1091" y="507"/>
                  </a:lnTo>
                  <a:lnTo>
                    <a:pt x="1091" y="464"/>
                  </a:lnTo>
                  <a:lnTo>
                    <a:pt x="1091" y="399"/>
                  </a:lnTo>
                  <a:lnTo>
                    <a:pt x="1080" y="367"/>
                  </a:lnTo>
                  <a:lnTo>
                    <a:pt x="1059" y="335"/>
                  </a:lnTo>
                  <a:lnTo>
                    <a:pt x="1026" y="324"/>
                  </a:lnTo>
                  <a:lnTo>
                    <a:pt x="1005" y="281"/>
                  </a:lnTo>
                  <a:lnTo>
                    <a:pt x="1005" y="237"/>
                  </a:lnTo>
                  <a:lnTo>
                    <a:pt x="994" y="205"/>
                  </a:lnTo>
                  <a:lnTo>
                    <a:pt x="972" y="173"/>
                  </a:lnTo>
                  <a:lnTo>
                    <a:pt x="940" y="151"/>
                  </a:lnTo>
                  <a:lnTo>
                    <a:pt x="918" y="119"/>
                  </a:lnTo>
                  <a:lnTo>
                    <a:pt x="886" y="97"/>
                  </a:lnTo>
                  <a:lnTo>
                    <a:pt x="853" y="86"/>
                  </a:lnTo>
                  <a:lnTo>
                    <a:pt x="821" y="76"/>
                  </a:lnTo>
                  <a:lnTo>
                    <a:pt x="789" y="65"/>
                  </a:lnTo>
                  <a:lnTo>
                    <a:pt x="756" y="54"/>
                  </a:lnTo>
                  <a:lnTo>
                    <a:pt x="724" y="43"/>
                  </a:lnTo>
                  <a:lnTo>
                    <a:pt x="681" y="22"/>
                  </a:lnTo>
                </a:path>
              </a:pathLst>
            </a:custGeom>
            <a:solidFill>
              <a:schemeClr val="accent1"/>
            </a:solidFill>
            <a:ln w="762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Line 23">
              <a:extLst>
                <a:ext uri="{FF2B5EF4-FFF2-40B4-BE49-F238E27FC236}">
                  <a16:creationId xmlns:a16="http://schemas.microsoft.com/office/drawing/2014/main" id="{7623FD93-BE36-4134-8987-85469519DA73}"/>
                </a:ext>
              </a:extLst>
            </p:cNvPr>
            <p:cNvSpPr>
              <a:spLocks noChangeShapeType="1"/>
            </p:cNvSpPr>
            <p:nvPr/>
          </p:nvSpPr>
          <p:spPr bwMode="auto">
            <a:xfrm flipH="1" flipV="1">
              <a:off x="6840538" y="4291011"/>
              <a:ext cx="279400" cy="8890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Line 24">
              <a:extLst>
                <a:ext uri="{FF2B5EF4-FFF2-40B4-BE49-F238E27FC236}">
                  <a16:creationId xmlns:a16="http://schemas.microsoft.com/office/drawing/2014/main" id="{39C033CA-A94E-42E8-A645-86ACA68B65FD}"/>
                </a:ext>
              </a:extLst>
            </p:cNvPr>
            <p:cNvSpPr>
              <a:spLocks noChangeShapeType="1"/>
            </p:cNvSpPr>
            <p:nvPr/>
          </p:nvSpPr>
          <p:spPr bwMode="auto">
            <a:xfrm flipV="1">
              <a:off x="7269561" y="2463798"/>
              <a:ext cx="564356" cy="5699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Line 25">
              <a:extLst>
                <a:ext uri="{FF2B5EF4-FFF2-40B4-BE49-F238E27FC236}">
                  <a16:creationId xmlns:a16="http://schemas.microsoft.com/office/drawing/2014/main" id="{A5F39043-6D61-4492-9952-187AE1136CAF}"/>
                </a:ext>
              </a:extLst>
            </p:cNvPr>
            <p:cNvSpPr>
              <a:spLocks noChangeShapeType="1"/>
            </p:cNvSpPr>
            <p:nvPr/>
          </p:nvSpPr>
          <p:spPr bwMode="auto">
            <a:xfrm flipH="1" flipV="1">
              <a:off x="5972176" y="2300287"/>
              <a:ext cx="487362" cy="657224"/>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Line 26">
              <a:extLst>
                <a:ext uri="{FF2B5EF4-FFF2-40B4-BE49-F238E27FC236}">
                  <a16:creationId xmlns:a16="http://schemas.microsoft.com/office/drawing/2014/main" id="{677C29CA-F9EC-4894-91DF-87F0CCE55ABA}"/>
                </a:ext>
              </a:extLst>
            </p:cNvPr>
            <p:cNvSpPr>
              <a:spLocks noChangeShapeType="1"/>
            </p:cNvSpPr>
            <p:nvPr/>
          </p:nvSpPr>
          <p:spPr bwMode="auto">
            <a:xfrm flipH="1" flipV="1">
              <a:off x="7069138" y="4062411"/>
              <a:ext cx="893763" cy="42227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Line 27">
              <a:extLst>
                <a:ext uri="{FF2B5EF4-FFF2-40B4-BE49-F238E27FC236}">
                  <a16:creationId xmlns:a16="http://schemas.microsoft.com/office/drawing/2014/main" id="{F74A6C06-6712-47CF-A5CF-097BFD06723B}"/>
                </a:ext>
              </a:extLst>
            </p:cNvPr>
            <p:cNvSpPr>
              <a:spLocks noChangeShapeType="1"/>
            </p:cNvSpPr>
            <p:nvPr/>
          </p:nvSpPr>
          <p:spPr bwMode="auto">
            <a:xfrm>
              <a:off x="5648326" y="3562349"/>
              <a:ext cx="811212" cy="14128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Line 28">
              <a:extLst>
                <a:ext uri="{FF2B5EF4-FFF2-40B4-BE49-F238E27FC236}">
                  <a16:creationId xmlns:a16="http://schemas.microsoft.com/office/drawing/2014/main" id="{9D669014-D47D-4F8C-86EB-A119BAB0E84D}"/>
                </a:ext>
              </a:extLst>
            </p:cNvPr>
            <p:cNvSpPr>
              <a:spLocks noChangeShapeType="1"/>
            </p:cNvSpPr>
            <p:nvPr/>
          </p:nvSpPr>
          <p:spPr bwMode="auto">
            <a:xfrm flipV="1">
              <a:off x="5754688" y="4138611"/>
              <a:ext cx="704850" cy="54451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Rectangle 29">
              <a:extLst>
                <a:ext uri="{FF2B5EF4-FFF2-40B4-BE49-F238E27FC236}">
                  <a16:creationId xmlns:a16="http://schemas.microsoft.com/office/drawing/2014/main" id="{05C3E24A-50D0-4950-895F-09D1230A22CB}"/>
                </a:ext>
              </a:extLst>
            </p:cNvPr>
            <p:cNvSpPr>
              <a:spLocks noChangeArrowheads="1"/>
            </p:cNvSpPr>
            <p:nvPr/>
          </p:nvSpPr>
          <p:spPr bwMode="auto">
            <a:xfrm>
              <a:off x="1739901" y="16287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N</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3" name="Rectangle 30">
              <a:extLst>
                <a:ext uri="{FF2B5EF4-FFF2-40B4-BE49-F238E27FC236}">
                  <a16:creationId xmlns:a16="http://schemas.microsoft.com/office/drawing/2014/main" id="{74468901-123D-4453-AC55-E51AE94B5888}"/>
                </a:ext>
              </a:extLst>
            </p:cNvPr>
            <p:cNvSpPr>
              <a:spLocks noChangeArrowheads="1"/>
            </p:cNvSpPr>
            <p:nvPr/>
          </p:nvSpPr>
          <p:spPr bwMode="auto">
            <a:xfrm>
              <a:off x="368301" y="2771774"/>
              <a:ext cx="5429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4" name="Rectangle 31">
              <a:extLst>
                <a:ext uri="{FF2B5EF4-FFF2-40B4-BE49-F238E27FC236}">
                  <a16:creationId xmlns:a16="http://schemas.microsoft.com/office/drawing/2014/main" id="{D3AC048A-552C-4178-B0E1-D4006BF709FD}"/>
                </a:ext>
              </a:extLst>
            </p:cNvPr>
            <p:cNvSpPr>
              <a:spLocks noChangeArrowheads="1"/>
            </p:cNvSpPr>
            <p:nvPr/>
          </p:nvSpPr>
          <p:spPr bwMode="auto">
            <a:xfrm>
              <a:off x="3035301" y="21621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5" name="Rectangle 32">
              <a:extLst>
                <a:ext uri="{FF2B5EF4-FFF2-40B4-BE49-F238E27FC236}">
                  <a16:creationId xmlns:a16="http://schemas.microsoft.com/office/drawing/2014/main" id="{60480529-2A01-4831-BCA8-E5E331C66F8F}"/>
                </a:ext>
              </a:extLst>
            </p:cNvPr>
            <p:cNvSpPr>
              <a:spLocks noChangeArrowheads="1"/>
            </p:cNvSpPr>
            <p:nvPr/>
          </p:nvSpPr>
          <p:spPr bwMode="auto">
            <a:xfrm>
              <a:off x="2882901" y="49815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p>
          </p:txBody>
        </p:sp>
        <p:sp>
          <p:nvSpPr>
            <p:cNvPr id="36" name="Rectangle 33">
              <a:extLst>
                <a:ext uri="{FF2B5EF4-FFF2-40B4-BE49-F238E27FC236}">
                  <a16:creationId xmlns:a16="http://schemas.microsoft.com/office/drawing/2014/main" id="{72D753FD-5B0D-473D-8365-8FD5A6F27D82}"/>
                </a:ext>
              </a:extLst>
            </p:cNvPr>
            <p:cNvSpPr>
              <a:spLocks noChangeArrowheads="1"/>
            </p:cNvSpPr>
            <p:nvPr/>
          </p:nvSpPr>
          <p:spPr bwMode="auto">
            <a:xfrm>
              <a:off x="1663701" y="52101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CO</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7" name="Rectangle 35">
              <a:extLst>
                <a:ext uri="{FF2B5EF4-FFF2-40B4-BE49-F238E27FC236}">
                  <a16:creationId xmlns:a16="http://schemas.microsoft.com/office/drawing/2014/main" id="{DECC5640-AB7D-4BD9-8BD8-346B5D1BF0AD}"/>
                </a:ext>
              </a:extLst>
            </p:cNvPr>
            <p:cNvSpPr>
              <a:spLocks noChangeArrowheads="1"/>
            </p:cNvSpPr>
            <p:nvPr/>
          </p:nvSpPr>
          <p:spPr bwMode="auto">
            <a:xfrm>
              <a:off x="5549901" y="19335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N</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8" name="Rectangle 36">
              <a:extLst>
                <a:ext uri="{FF2B5EF4-FFF2-40B4-BE49-F238E27FC236}">
                  <a16:creationId xmlns:a16="http://schemas.microsoft.com/office/drawing/2014/main" id="{9EC37547-8623-4EFA-AAD1-FC974C8B8E24}"/>
                </a:ext>
              </a:extLst>
            </p:cNvPr>
            <p:cNvSpPr>
              <a:spLocks noChangeArrowheads="1"/>
            </p:cNvSpPr>
            <p:nvPr/>
          </p:nvSpPr>
          <p:spPr bwMode="auto">
            <a:xfrm>
              <a:off x="7683501" y="21621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9" name="Rectangle 37">
              <a:extLst>
                <a:ext uri="{FF2B5EF4-FFF2-40B4-BE49-F238E27FC236}">
                  <a16:creationId xmlns:a16="http://schemas.microsoft.com/office/drawing/2014/main" id="{80B6AF5D-BDCF-4C45-9821-579CF158FD32}"/>
                </a:ext>
              </a:extLst>
            </p:cNvPr>
            <p:cNvSpPr>
              <a:spLocks noChangeArrowheads="1"/>
            </p:cNvSpPr>
            <p:nvPr/>
          </p:nvSpPr>
          <p:spPr bwMode="auto">
            <a:xfrm>
              <a:off x="7912101" y="42195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p>
          </p:txBody>
        </p:sp>
        <p:sp>
          <p:nvSpPr>
            <p:cNvPr id="40" name="Rectangle 38">
              <a:extLst>
                <a:ext uri="{FF2B5EF4-FFF2-40B4-BE49-F238E27FC236}">
                  <a16:creationId xmlns:a16="http://schemas.microsoft.com/office/drawing/2014/main" id="{7296439B-9D1D-494E-B9A0-A23EBBE1732C}"/>
                </a:ext>
              </a:extLst>
            </p:cNvPr>
            <p:cNvSpPr>
              <a:spLocks noChangeArrowheads="1"/>
            </p:cNvSpPr>
            <p:nvPr/>
          </p:nvSpPr>
          <p:spPr bwMode="auto">
            <a:xfrm>
              <a:off x="6997701" y="52101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CO</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41" name="Rectangle 39">
              <a:extLst>
                <a:ext uri="{FF2B5EF4-FFF2-40B4-BE49-F238E27FC236}">
                  <a16:creationId xmlns:a16="http://schemas.microsoft.com/office/drawing/2014/main" id="{17213BCF-9609-4A90-BEAF-0F3D120DDF39}"/>
                </a:ext>
              </a:extLst>
            </p:cNvPr>
            <p:cNvSpPr>
              <a:spLocks noChangeArrowheads="1"/>
            </p:cNvSpPr>
            <p:nvPr/>
          </p:nvSpPr>
          <p:spPr bwMode="auto">
            <a:xfrm>
              <a:off x="5245101" y="4752974"/>
              <a:ext cx="6508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CO</a:t>
              </a:r>
            </a:p>
          </p:txBody>
        </p:sp>
        <p:sp>
          <p:nvSpPr>
            <p:cNvPr id="42" name="Rectangle 40">
              <a:extLst>
                <a:ext uri="{FF2B5EF4-FFF2-40B4-BE49-F238E27FC236}">
                  <a16:creationId xmlns:a16="http://schemas.microsoft.com/office/drawing/2014/main" id="{2F289406-8584-411A-A17E-C220C86DC55C}"/>
                </a:ext>
              </a:extLst>
            </p:cNvPr>
            <p:cNvSpPr>
              <a:spLocks noChangeArrowheads="1"/>
            </p:cNvSpPr>
            <p:nvPr/>
          </p:nvSpPr>
          <p:spPr bwMode="auto">
            <a:xfrm>
              <a:off x="5168901" y="3000374"/>
              <a:ext cx="5429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43" name="Line 41">
              <a:extLst>
                <a:ext uri="{FF2B5EF4-FFF2-40B4-BE49-F238E27FC236}">
                  <a16:creationId xmlns:a16="http://schemas.microsoft.com/office/drawing/2014/main" id="{AFD02775-7FDF-449D-86C4-A7EF1860CF15}"/>
                </a:ext>
              </a:extLst>
            </p:cNvPr>
            <p:cNvSpPr>
              <a:spLocks noChangeShapeType="1"/>
            </p:cNvSpPr>
            <p:nvPr/>
          </p:nvSpPr>
          <p:spPr bwMode="auto">
            <a:xfrm>
              <a:off x="3627438" y="3935411"/>
              <a:ext cx="1676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Rectangle 42">
              <a:extLst>
                <a:ext uri="{FF2B5EF4-FFF2-40B4-BE49-F238E27FC236}">
                  <a16:creationId xmlns:a16="http://schemas.microsoft.com/office/drawing/2014/main" id="{F977F29B-BEF2-4B1D-82D2-CE15B9710B1E}"/>
                </a:ext>
              </a:extLst>
            </p:cNvPr>
            <p:cNvSpPr>
              <a:spLocks noChangeArrowheads="1"/>
            </p:cNvSpPr>
            <p:nvPr/>
          </p:nvSpPr>
          <p:spPr bwMode="auto">
            <a:xfrm>
              <a:off x="3970338" y="3457574"/>
              <a:ext cx="855663"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Heat</a:t>
              </a:r>
            </a:p>
          </p:txBody>
        </p:sp>
        <p:sp>
          <p:nvSpPr>
            <p:cNvPr id="45" name="Rectangle 43">
              <a:extLst>
                <a:ext uri="{FF2B5EF4-FFF2-40B4-BE49-F238E27FC236}">
                  <a16:creationId xmlns:a16="http://schemas.microsoft.com/office/drawing/2014/main" id="{EF95F90A-C204-491D-8B6E-5076F1289031}"/>
                </a:ext>
              </a:extLst>
            </p:cNvPr>
            <p:cNvSpPr>
              <a:spLocks noChangeArrowheads="1"/>
            </p:cNvSpPr>
            <p:nvPr/>
          </p:nvSpPr>
          <p:spPr bwMode="auto">
            <a:xfrm>
              <a:off x="3665538" y="4067174"/>
              <a:ext cx="14636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High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vacuum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inert gas</a:t>
              </a:r>
            </a:p>
          </p:txBody>
        </p:sp>
        <p:sp>
          <p:nvSpPr>
            <p:cNvPr id="46" name="Rectangle 30">
              <a:extLst>
                <a:ext uri="{FF2B5EF4-FFF2-40B4-BE49-F238E27FC236}">
                  <a16:creationId xmlns:a16="http://schemas.microsoft.com/office/drawing/2014/main" id="{F9A6C326-92AA-4222-87A5-9194453F033C}"/>
                </a:ext>
              </a:extLst>
            </p:cNvPr>
            <p:cNvSpPr>
              <a:spLocks noChangeArrowheads="1"/>
            </p:cNvSpPr>
            <p:nvPr/>
          </p:nvSpPr>
          <p:spPr bwMode="auto">
            <a:xfrm>
              <a:off x="990600" y="3166267"/>
              <a:ext cx="55464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MO</a:t>
              </a:r>
              <a:endParaRPr kumimoji="0" lang="en-GB" altLang="zh-CN" sz="1800" b="1" i="0" u="none" strike="noStrike" kern="1200" cap="none" spc="0" normalizeH="0" baseline="-2500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endParaRPr>
            </a:p>
          </p:txBody>
        </p:sp>
        <p:sp>
          <p:nvSpPr>
            <p:cNvPr id="47" name="Rectangle 30">
              <a:extLst>
                <a:ext uri="{FF2B5EF4-FFF2-40B4-BE49-F238E27FC236}">
                  <a16:creationId xmlns:a16="http://schemas.microsoft.com/office/drawing/2014/main" id="{910956B6-ECD8-46B1-8D51-A96D439D8D23}"/>
                </a:ext>
              </a:extLst>
            </p:cNvPr>
            <p:cNvSpPr>
              <a:spLocks noChangeArrowheads="1"/>
            </p:cNvSpPr>
            <p:nvPr/>
          </p:nvSpPr>
          <p:spPr bwMode="auto">
            <a:xfrm>
              <a:off x="2229043" y="4787898"/>
              <a:ext cx="54181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MC</a:t>
              </a:r>
              <a:endParaRPr kumimoji="0" lang="en-GB" altLang="zh-CN" sz="1800" b="1" i="0" u="none" strike="noStrike" kern="1200" cap="none" spc="0" normalizeH="0" baseline="-2500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endParaRPr>
            </a:p>
          </p:txBody>
        </p:sp>
        <p:sp>
          <p:nvSpPr>
            <p:cNvPr id="48" name="Rectangle 40">
              <a:extLst>
                <a:ext uri="{FF2B5EF4-FFF2-40B4-BE49-F238E27FC236}">
                  <a16:creationId xmlns:a16="http://schemas.microsoft.com/office/drawing/2014/main" id="{73C4B5A7-24EB-40CA-89B6-67A937AE9A01}"/>
                </a:ext>
              </a:extLst>
            </p:cNvPr>
            <p:cNvSpPr>
              <a:spLocks noChangeArrowheads="1"/>
            </p:cNvSpPr>
            <p:nvPr/>
          </p:nvSpPr>
          <p:spPr bwMode="auto">
            <a:xfrm>
              <a:off x="6354433" y="3568644"/>
              <a:ext cx="3622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O</a:t>
              </a:r>
              <a:endParaRPr kumimoji="0" lang="en-GB" altLang="zh-CN" sz="1800" b="1" i="0" u="none" strike="noStrike" kern="1200" cap="none" spc="0" normalizeH="0" baseline="-2500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endParaRPr>
            </a:p>
          </p:txBody>
        </p:sp>
        <p:sp>
          <p:nvSpPr>
            <p:cNvPr id="49" name="Rectangle 39">
              <a:extLst>
                <a:ext uri="{FF2B5EF4-FFF2-40B4-BE49-F238E27FC236}">
                  <a16:creationId xmlns:a16="http://schemas.microsoft.com/office/drawing/2014/main" id="{C120DDA8-5FF1-4821-8166-ED577AFD1DB7}"/>
                </a:ext>
              </a:extLst>
            </p:cNvPr>
            <p:cNvSpPr>
              <a:spLocks noChangeArrowheads="1"/>
            </p:cNvSpPr>
            <p:nvPr/>
          </p:nvSpPr>
          <p:spPr bwMode="auto">
            <a:xfrm>
              <a:off x="6454776" y="4527521"/>
              <a:ext cx="34945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C</a:t>
              </a:r>
            </a:p>
          </p:txBody>
        </p:sp>
      </p:grpSp>
      <p:pic>
        <p:nvPicPr>
          <p:cNvPr id="63" name="图片 62">
            <a:extLst>
              <a:ext uri="{FF2B5EF4-FFF2-40B4-BE49-F238E27FC236}">
                <a16:creationId xmlns:a16="http://schemas.microsoft.com/office/drawing/2014/main" id="{499AB203-1F7B-48D2-8852-0B611B25FAD3}"/>
              </a:ext>
            </a:extLst>
          </p:cNvPr>
          <p:cNvPicPr>
            <a:picLocks noChangeAspect="1"/>
          </p:cNvPicPr>
          <p:nvPr/>
        </p:nvPicPr>
        <p:blipFill rotWithShape="1">
          <a:blip r:embed="rId3"/>
          <a:srcRect l="8472" t="2979"/>
          <a:stretch/>
        </p:blipFill>
        <p:spPr>
          <a:xfrm>
            <a:off x="6342677" y="1508906"/>
            <a:ext cx="1561398" cy="1674959"/>
          </a:xfrm>
          <a:prstGeom prst="rect">
            <a:avLst/>
          </a:prstGeom>
        </p:spPr>
      </p:pic>
      <p:pic>
        <p:nvPicPr>
          <p:cNvPr id="64" name="图片 63">
            <a:extLst>
              <a:ext uri="{FF2B5EF4-FFF2-40B4-BE49-F238E27FC236}">
                <a16:creationId xmlns:a16="http://schemas.microsoft.com/office/drawing/2014/main" id="{47CF70FF-93EB-47B0-A501-87D19B03AEEF}"/>
              </a:ext>
            </a:extLst>
          </p:cNvPr>
          <p:cNvPicPr>
            <a:picLocks noChangeAspect="1"/>
          </p:cNvPicPr>
          <p:nvPr/>
        </p:nvPicPr>
        <p:blipFill>
          <a:blip r:embed="rId4"/>
          <a:stretch>
            <a:fillRect/>
          </a:stretch>
        </p:blipFill>
        <p:spPr>
          <a:xfrm rot="16200000">
            <a:off x="8192173" y="1420582"/>
            <a:ext cx="1458634" cy="1860441"/>
          </a:xfrm>
          <a:prstGeom prst="rect">
            <a:avLst/>
          </a:prstGeom>
        </p:spPr>
      </p:pic>
      <p:pic>
        <p:nvPicPr>
          <p:cNvPr id="65" name="图片 64">
            <a:extLst>
              <a:ext uri="{FF2B5EF4-FFF2-40B4-BE49-F238E27FC236}">
                <a16:creationId xmlns:a16="http://schemas.microsoft.com/office/drawing/2014/main" id="{B3D438BE-222A-4CE3-97B4-3441ED206F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27" t="16016" r="4760" b="11561"/>
          <a:stretch/>
        </p:blipFill>
        <p:spPr>
          <a:xfrm>
            <a:off x="10014789" y="1626470"/>
            <a:ext cx="1927555" cy="1466474"/>
          </a:xfrm>
          <a:prstGeom prst="rect">
            <a:avLst/>
          </a:prstGeom>
        </p:spPr>
      </p:pic>
      <p:sp>
        <p:nvSpPr>
          <p:cNvPr id="4" name="矩形 3">
            <a:extLst>
              <a:ext uri="{FF2B5EF4-FFF2-40B4-BE49-F238E27FC236}">
                <a16:creationId xmlns:a16="http://schemas.microsoft.com/office/drawing/2014/main" id="{A996BFF5-B7AB-4474-9B0E-76EC0B285E74}"/>
              </a:ext>
            </a:extLst>
          </p:cNvPr>
          <p:cNvSpPr/>
          <p:nvPr/>
        </p:nvSpPr>
        <p:spPr>
          <a:xfrm>
            <a:off x="6096000" y="1473858"/>
            <a:ext cx="5979692" cy="19412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98874F88-45E0-4D11-8986-ACB57ADBDA19}"/>
              </a:ext>
            </a:extLst>
          </p:cNvPr>
          <p:cNvSpPr txBox="1"/>
          <p:nvPr/>
        </p:nvSpPr>
        <p:spPr>
          <a:xfrm>
            <a:off x="6671271" y="3091602"/>
            <a:ext cx="1361088" cy="369332"/>
          </a:xfrm>
          <a:prstGeom prst="rect">
            <a:avLst/>
          </a:prstGeom>
          <a:noFill/>
        </p:spPr>
        <p:txBody>
          <a:bodyPr wrap="square">
            <a:spAutoFit/>
          </a:bodyPr>
          <a:lstStyle/>
          <a:p>
            <a:r>
              <a:rPr lang="en-US" altLang="zh-CN" dirty="0"/>
              <a:t>Too thick</a:t>
            </a:r>
            <a:endParaRPr lang="zh-CN" altLang="en-US" dirty="0"/>
          </a:p>
        </p:txBody>
      </p:sp>
      <p:sp>
        <p:nvSpPr>
          <p:cNvPr id="67" name="文本框 66">
            <a:extLst>
              <a:ext uri="{FF2B5EF4-FFF2-40B4-BE49-F238E27FC236}">
                <a16:creationId xmlns:a16="http://schemas.microsoft.com/office/drawing/2014/main" id="{8A147E04-29A2-4E8D-A281-AB72AA61CCDA}"/>
              </a:ext>
            </a:extLst>
          </p:cNvPr>
          <p:cNvSpPr txBox="1"/>
          <p:nvPr/>
        </p:nvSpPr>
        <p:spPr>
          <a:xfrm>
            <a:off x="8150752" y="3071774"/>
            <a:ext cx="4023254" cy="369332"/>
          </a:xfrm>
          <a:prstGeom prst="rect">
            <a:avLst/>
          </a:prstGeom>
          <a:noFill/>
        </p:spPr>
        <p:txBody>
          <a:bodyPr wrap="square">
            <a:spAutoFit/>
          </a:bodyPr>
          <a:lstStyle/>
          <a:p>
            <a:r>
              <a:rPr lang="en-US" altLang="zh-CN" dirty="0"/>
              <a:t>Lifetime is very short under SR of CEPC</a:t>
            </a:r>
            <a:endParaRPr lang="zh-CN" altLang="en-US" dirty="0"/>
          </a:p>
        </p:txBody>
      </p:sp>
      <p:sp>
        <p:nvSpPr>
          <p:cNvPr id="62" name="灯片编号占位符 3">
            <a:extLst>
              <a:ext uri="{FF2B5EF4-FFF2-40B4-BE49-F238E27FC236}">
                <a16:creationId xmlns:a16="http://schemas.microsoft.com/office/drawing/2014/main" id="{7ED5B0CB-DF90-4261-B19C-AAA48FCA0AA5}"/>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14</a:t>
            </a:fld>
            <a:endParaRPr lang="zh-CN" altLang="en-US"/>
          </a:p>
        </p:txBody>
      </p:sp>
    </p:spTree>
    <p:extLst>
      <p:ext uri="{BB962C8B-B14F-4D97-AF65-F5344CB8AC3E}">
        <p14:creationId xmlns:p14="http://schemas.microsoft.com/office/powerpoint/2010/main" val="368623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F3C1B4-6D8B-4808-996C-6AA3E6913FF6}"/>
              </a:ext>
            </a:extLst>
          </p:cNvPr>
          <p:cNvSpPr>
            <a:spLocks noGrp="1"/>
          </p:cNvSpPr>
          <p:nvPr>
            <p:ph type="title"/>
          </p:nvPr>
        </p:nvSpPr>
        <p:spPr/>
        <p:txBody>
          <a:bodyPr/>
          <a:lstStyle/>
          <a:p>
            <a:r>
              <a:rPr lang="en-GB" altLang="zh-CN" dirty="0"/>
              <a:t>Spray for heating film</a:t>
            </a:r>
          </a:p>
        </p:txBody>
      </p:sp>
      <p:grpSp>
        <p:nvGrpSpPr>
          <p:cNvPr id="17" name="组合 16">
            <a:extLst>
              <a:ext uri="{FF2B5EF4-FFF2-40B4-BE49-F238E27FC236}">
                <a16:creationId xmlns:a16="http://schemas.microsoft.com/office/drawing/2014/main" id="{2B17B5A3-C039-49B2-9C14-351B92EFF3CD}"/>
              </a:ext>
            </a:extLst>
          </p:cNvPr>
          <p:cNvGrpSpPr/>
          <p:nvPr/>
        </p:nvGrpSpPr>
        <p:grpSpPr>
          <a:xfrm>
            <a:off x="303878" y="3940802"/>
            <a:ext cx="2047753" cy="824280"/>
            <a:chOff x="403696" y="3162759"/>
            <a:chExt cx="4192406" cy="2066441"/>
          </a:xfrm>
        </p:grpSpPr>
        <p:sp>
          <p:nvSpPr>
            <p:cNvPr id="14" name="立方体 13">
              <a:extLst>
                <a:ext uri="{FF2B5EF4-FFF2-40B4-BE49-F238E27FC236}">
                  <a16:creationId xmlns:a16="http://schemas.microsoft.com/office/drawing/2014/main" id="{48AD37B2-4CBB-496A-82FA-26DC32A9E869}"/>
                </a:ext>
              </a:extLst>
            </p:cNvPr>
            <p:cNvSpPr/>
            <p:nvPr/>
          </p:nvSpPr>
          <p:spPr>
            <a:xfrm>
              <a:off x="422537" y="3466973"/>
              <a:ext cx="4154725" cy="1762227"/>
            </a:xfrm>
            <a:prstGeom prst="cube">
              <a:avLst>
                <a:gd name="adj" fmla="val 666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立方体 12">
              <a:extLst>
                <a:ext uri="{FF2B5EF4-FFF2-40B4-BE49-F238E27FC236}">
                  <a16:creationId xmlns:a16="http://schemas.microsoft.com/office/drawing/2014/main" id="{93E4F53D-0070-420E-9393-00A376B8C3C1}"/>
                </a:ext>
              </a:extLst>
            </p:cNvPr>
            <p:cNvSpPr/>
            <p:nvPr/>
          </p:nvSpPr>
          <p:spPr>
            <a:xfrm>
              <a:off x="422643" y="3398947"/>
              <a:ext cx="4154724" cy="1249726"/>
            </a:xfrm>
            <a:prstGeom prst="cube">
              <a:avLst>
                <a:gd name="adj" fmla="val 931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立方体 14">
              <a:extLst>
                <a:ext uri="{FF2B5EF4-FFF2-40B4-BE49-F238E27FC236}">
                  <a16:creationId xmlns:a16="http://schemas.microsoft.com/office/drawing/2014/main" id="{DC9430EF-4DF2-433A-B40C-554BAEEB663F}"/>
                </a:ext>
              </a:extLst>
            </p:cNvPr>
            <p:cNvSpPr/>
            <p:nvPr/>
          </p:nvSpPr>
          <p:spPr>
            <a:xfrm>
              <a:off x="403696" y="3342868"/>
              <a:ext cx="4192406" cy="1225756"/>
            </a:xfrm>
            <a:prstGeom prst="cube">
              <a:avLst>
                <a:gd name="adj" fmla="val 9519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立方体 11">
              <a:extLst>
                <a:ext uri="{FF2B5EF4-FFF2-40B4-BE49-F238E27FC236}">
                  <a16:creationId xmlns:a16="http://schemas.microsoft.com/office/drawing/2014/main" id="{9EF6BAA3-CF2C-4D14-AEBC-349610906389}"/>
                </a:ext>
              </a:extLst>
            </p:cNvPr>
            <p:cNvSpPr/>
            <p:nvPr/>
          </p:nvSpPr>
          <p:spPr>
            <a:xfrm>
              <a:off x="423112" y="3212976"/>
              <a:ext cx="4089392" cy="1281209"/>
            </a:xfrm>
            <a:prstGeom prst="cube">
              <a:avLst>
                <a:gd name="adj" fmla="val 865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立方体 15">
              <a:extLst>
                <a:ext uri="{FF2B5EF4-FFF2-40B4-BE49-F238E27FC236}">
                  <a16:creationId xmlns:a16="http://schemas.microsoft.com/office/drawing/2014/main" id="{DA16598B-6343-4E4A-A4AE-30C2342B302F}"/>
                </a:ext>
              </a:extLst>
            </p:cNvPr>
            <p:cNvSpPr/>
            <p:nvPr/>
          </p:nvSpPr>
          <p:spPr>
            <a:xfrm>
              <a:off x="422432" y="3162759"/>
              <a:ext cx="4089392" cy="1172500"/>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33" name="箭头: 右 32">
            <a:extLst>
              <a:ext uri="{FF2B5EF4-FFF2-40B4-BE49-F238E27FC236}">
                <a16:creationId xmlns:a16="http://schemas.microsoft.com/office/drawing/2014/main" id="{EDD81E8B-00FF-4648-BDC7-512B01FA792A}"/>
              </a:ext>
            </a:extLst>
          </p:cNvPr>
          <p:cNvSpPr/>
          <p:nvPr/>
        </p:nvSpPr>
        <p:spPr>
          <a:xfrm>
            <a:off x="2310664" y="4223086"/>
            <a:ext cx="461519" cy="4889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87" name="组合 86">
            <a:extLst>
              <a:ext uri="{FF2B5EF4-FFF2-40B4-BE49-F238E27FC236}">
                <a16:creationId xmlns:a16="http://schemas.microsoft.com/office/drawing/2014/main" id="{4A5F991F-D569-4DD7-AC9C-251E0551E726}"/>
              </a:ext>
            </a:extLst>
          </p:cNvPr>
          <p:cNvGrpSpPr/>
          <p:nvPr/>
        </p:nvGrpSpPr>
        <p:grpSpPr>
          <a:xfrm>
            <a:off x="2885496" y="2463324"/>
            <a:ext cx="4223839" cy="3919064"/>
            <a:chOff x="3541086" y="2466204"/>
            <a:chExt cx="4223839" cy="3919064"/>
          </a:xfrm>
        </p:grpSpPr>
        <p:sp>
          <p:nvSpPr>
            <p:cNvPr id="19" name="立方体 18">
              <a:extLst>
                <a:ext uri="{FF2B5EF4-FFF2-40B4-BE49-F238E27FC236}">
                  <a16:creationId xmlns:a16="http://schemas.microsoft.com/office/drawing/2014/main" id="{B10C89EB-419B-4473-8ED2-4C6670DDCF5E}"/>
                </a:ext>
              </a:extLst>
            </p:cNvPr>
            <p:cNvSpPr/>
            <p:nvPr/>
          </p:nvSpPr>
          <p:spPr>
            <a:xfrm>
              <a:off x="3597279" y="5609362"/>
              <a:ext cx="3467113" cy="775906"/>
            </a:xfrm>
            <a:prstGeom prst="cube">
              <a:avLst>
                <a:gd name="adj" fmla="val 666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0" name="立方体 19">
              <a:extLst>
                <a:ext uri="{FF2B5EF4-FFF2-40B4-BE49-F238E27FC236}">
                  <a16:creationId xmlns:a16="http://schemas.microsoft.com/office/drawing/2014/main" id="{1E308170-EB05-4ABC-94EC-3FAE118CA081}"/>
                </a:ext>
              </a:extLst>
            </p:cNvPr>
            <p:cNvSpPr/>
            <p:nvPr/>
          </p:nvSpPr>
          <p:spPr>
            <a:xfrm>
              <a:off x="3610938" y="5260229"/>
              <a:ext cx="3467112" cy="600978"/>
            </a:xfrm>
            <a:prstGeom prst="cube">
              <a:avLst>
                <a:gd name="adj" fmla="val 931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2" name="立方体 21">
              <a:extLst>
                <a:ext uri="{FF2B5EF4-FFF2-40B4-BE49-F238E27FC236}">
                  <a16:creationId xmlns:a16="http://schemas.microsoft.com/office/drawing/2014/main" id="{5266B0FF-6047-4647-8916-3F0F0F39BC2F}"/>
                </a:ext>
              </a:extLst>
            </p:cNvPr>
            <p:cNvSpPr/>
            <p:nvPr/>
          </p:nvSpPr>
          <p:spPr>
            <a:xfrm>
              <a:off x="3647729" y="3629337"/>
              <a:ext cx="3412593" cy="498572"/>
            </a:xfrm>
            <a:prstGeom prst="cube">
              <a:avLst>
                <a:gd name="adj" fmla="val 865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3" name="立方体 22">
              <a:extLst>
                <a:ext uri="{FF2B5EF4-FFF2-40B4-BE49-F238E27FC236}">
                  <a16:creationId xmlns:a16="http://schemas.microsoft.com/office/drawing/2014/main" id="{1351BED8-53EB-4946-870B-0A257D4037FA}"/>
                </a:ext>
              </a:extLst>
            </p:cNvPr>
            <p:cNvSpPr/>
            <p:nvPr/>
          </p:nvSpPr>
          <p:spPr>
            <a:xfrm>
              <a:off x="3642040" y="4771364"/>
              <a:ext cx="3412593" cy="511817"/>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5" name="立方体 24">
              <a:extLst>
                <a:ext uri="{FF2B5EF4-FFF2-40B4-BE49-F238E27FC236}">
                  <a16:creationId xmlns:a16="http://schemas.microsoft.com/office/drawing/2014/main" id="{A3F50915-45D4-42FC-A5B1-40D479F01713}"/>
                </a:ext>
              </a:extLst>
            </p:cNvPr>
            <p:cNvSpPr/>
            <p:nvPr/>
          </p:nvSpPr>
          <p:spPr>
            <a:xfrm>
              <a:off x="3699350" y="2466204"/>
              <a:ext cx="3412593" cy="600977"/>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6" name="箭头: 下 25">
              <a:extLst>
                <a:ext uri="{FF2B5EF4-FFF2-40B4-BE49-F238E27FC236}">
                  <a16:creationId xmlns:a16="http://schemas.microsoft.com/office/drawing/2014/main" id="{6B099E02-FD48-49F3-AB36-D6FFF06D6C6D}"/>
                </a:ext>
              </a:extLst>
            </p:cNvPr>
            <p:cNvSpPr/>
            <p:nvPr/>
          </p:nvSpPr>
          <p:spPr>
            <a:xfrm rot="16200000">
              <a:off x="3601269" y="3667474"/>
              <a:ext cx="216025" cy="3363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7" name="箭头: 下 26">
              <a:extLst>
                <a:ext uri="{FF2B5EF4-FFF2-40B4-BE49-F238E27FC236}">
                  <a16:creationId xmlns:a16="http://schemas.microsoft.com/office/drawing/2014/main" id="{DB06F3BE-2BB9-4F4D-B143-4CE06EA479F8}"/>
                </a:ext>
              </a:extLst>
            </p:cNvPr>
            <p:cNvSpPr/>
            <p:nvPr/>
          </p:nvSpPr>
          <p:spPr>
            <a:xfrm rot="16200000">
              <a:off x="7003930" y="3681726"/>
              <a:ext cx="216025" cy="3363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8" name="文本框 27">
              <a:extLst>
                <a:ext uri="{FF2B5EF4-FFF2-40B4-BE49-F238E27FC236}">
                  <a16:creationId xmlns:a16="http://schemas.microsoft.com/office/drawing/2014/main" id="{04C93B03-1257-4D7E-8703-B65687C432AD}"/>
                </a:ext>
              </a:extLst>
            </p:cNvPr>
            <p:cNvSpPr txBox="1"/>
            <p:nvPr/>
          </p:nvSpPr>
          <p:spPr>
            <a:xfrm>
              <a:off x="4719271" y="3681782"/>
              <a:ext cx="1800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prstClr val="white"/>
                  </a:solidFill>
                  <a:latin typeface="宋体" panose="02010600030101010101" pitchFamily="2" charset="-122"/>
                  <a:ea typeface="宋体" panose="02010600030101010101" pitchFamily="2" charset="-122"/>
                </a:rPr>
                <a:t>Conductivity layer</a:t>
              </a:r>
              <a:endParaRPr kumimoji="0" lang="zh-CN" altLang="en-US" sz="14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9" name="文本框 28">
              <a:extLst>
                <a:ext uri="{FF2B5EF4-FFF2-40B4-BE49-F238E27FC236}">
                  <a16:creationId xmlns:a16="http://schemas.microsoft.com/office/drawing/2014/main" id="{D708E593-82A9-4F89-BA6F-7890D34C3DC6}"/>
                </a:ext>
              </a:extLst>
            </p:cNvPr>
            <p:cNvSpPr txBox="1"/>
            <p:nvPr/>
          </p:nvSpPr>
          <p:spPr>
            <a:xfrm>
              <a:off x="4719271" y="2560063"/>
              <a:ext cx="13516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Ceramic layer</a:t>
              </a:r>
              <a:endParaRPr kumimoji="0" lang="zh-CN" altLang="en-US" sz="1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0" name="文本框 29">
              <a:extLst>
                <a:ext uri="{FF2B5EF4-FFF2-40B4-BE49-F238E27FC236}">
                  <a16:creationId xmlns:a16="http://schemas.microsoft.com/office/drawing/2014/main" id="{85EF03D3-C2F6-403E-A3B1-D9A2B1B689AE}"/>
                </a:ext>
              </a:extLst>
            </p:cNvPr>
            <p:cNvSpPr txBox="1"/>
            <p:nvPr/>
          </p:nvSpPr>
          <p:spPr>
            <a:xfrm>
              <a:off x="4789661" y="4811382"/>
              <a:ext cx="13516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Ceramic layer</a:t>
              </a:r>
              <a:endParaRPr kumimoji="0" lang="zh-CN" altLang="en-US" sz="1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1" name="文本框 30">
              <a:extLst>
                <a:ext uri="{FF2B5EF4-FFF2-40B4-BE49-F238E27FC236}">
                  <a16:creationId xmlns:a16="http://schemas.microsoft.com/office/drawing/2014/main" id="{6862EEE0-B822-443F-A3B0-66C83CD84197}"/>
                </a:ext>
              </a:extLst>
            </p:cNvPr>
            <p:cNvSpPr txBox="1"/>
            <p:nvPr/>
          </p:nvSpPr>
          <p:spPr>
            <a:xfrm>
              <a:off x="3949606" y="5401503"/>
              <a:ext cx="3328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Cu/ceramic transition layer</a:t>
              </a:r>
              <a:endParaRPr kumimoji="0" lang="zh-CN" altLang="en-US" sz="1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2" name="文本框 31">
              <a:extLst>
                <a:ext uri="{FF2B5EF4-FFF2-40B4-BE49-F238E27FC236}">
                  <a16:creationId xmlns:a16="http://schemas.microsoft.com/office/drawing/2014/main" id="{05237AA9-D1BE-4DBC-AC89-2D952CD3752D}"/>
                </a:ext>
              </a:extLst>
            </p:cNvPr>
            <p:cNvSpPr txBox="1"/>
            <p:nvPr/>
          </p:nvSpPr>
          <p:spPr>
            <a:xfrm>
              <a:off x="4893197" y="6035461"/>
              <a:ext cx="14414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prstClr val="black"/>
                  </a:solidFill>
                  <a:latin typeface="宋体" panose="02010600030101010101" pitchFamily="2" charset="-122"/>
                  <a:ea typeface="宋体" panose="02010600030101010101" pitchFamily="2" charset="-122"/>
                </a:rPr>
                <a:t>Vacuum chamber</a:t>
              </a:r>
              <a:endParaRPr kumimoji="0" lang="zh-CN" altLang="en-US" sz="1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4" name="文本框 33">
              <a:extLst>
                <a:ext uri="{FF2B5EF4-FFF2-40B4-BE49-F238E27FC236}">
                  <a16:creationId xmlns:a16="http://schemas.microsoft.com/office/drawing/2014/main" id="{2B916BD5-19EC-4BBD-9D76-D4096A61B066}"/>
                </a:ext>
              </a:extLst>
            </p:cNvPr>
            <p:cNvSpPr txBox="1"/>
            <p:nvPr/>
          </p:nvSpPr>
          <p:spPr>
            <a:xfrm>
              <a:off x="7064392" y="3495416"/>
              <a:ext cx="700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电流</a:t>
              </a:r>
              <a:r>
                <a:rPr kumimoji="0" lang="en-US" altLang="zh-CN" sz="1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I</a:t>
              </a:r>
              <a:endParaRPr kumimoji="0" lang="zh-CN" altLang="en-US" sz="14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37" name="箭头: 下 36">
              <a:extLst>
                <a:ext uri="{FF2B5EF4-FFF2-40B4-BE49-F238E27FC236}">
                  <a16:creationId xmlns:a16="http://schemas.microsoft.com/office/drawing/2014/main" id="{38C45C81-FCDE-49F4-A399-8D811C7B705F}"/>
                </a:ext>
              </a:extLst>
            </p:cNvPr>
            <p:cNvSpPr/>
            <p:nvPr/>
          </p:nvSpPr>
          <p:spPr>
            <a:xfrm>
              <a:off x="3922035" y="4193173"/>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8" name="箭头: 下 37">
              <a:extLst>
                <a:ext uri="{FF2B5EF4-FFF2-40B4-BE49-F238E27FC236}">
                  <a16:creationId xmlns:a16="http://schemas.microsoft.com/office/drawing/2014/main" id="{F7D75267-655C-492B-BC6B-08F28E7881F5}"/>
                </a:ext>
              </a:extLst>
            </p:cNvPr>
            <p:cNvSpPr/>
            <p:nvPr/>
          </p:nvSpPr>
          <p:spPr>
            <a:xfrm>
              <a:off x="4100258"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9" name="箭头: 下 38">
              <a:extLst>
                <a:ext uri="{FF2B5EF4-FFF2-40B4-BE49-F238E27FC236}">
                  <a16:creationId xmlns:a16="http://schemas.microsoft.com/office/drawing/2014/main" id="{89227408-2D3C-4D45-8C86-809F35D9A781}"/>
                </a:ext>
              </a:extLst>
            </p:cNvPr>
            <p:cNvSpPr/>
            <p:nvPr/>
          </p:nvSpPr>
          <p:spPr>
            <a:xfrm>
              <a:off x="4277893"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0" name="箭头: 下 39">
              <a:extLst>
                <a:ext uri="{FF2B5EF4-FFF2-40B4-BE49-F238E27FC236}">
                  <a16:creationId xmlns:a16="http://schemas.microsoft.com/office/drawing/2014/main" id="{2E2C2CB9-6478-4961-BCD7-77B4E1CE6BFE}"/>
                </a:ext>
              </a:extLst>
            </p:cNvPr>
            <p:cNvSpPr/>
            <p:nvPr/>
          </p:nvSpPr>
          <p:spPr>
            <a:xfrm flipH="1">
              <a:off x="4446462"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1" name="箭头: 下 40">
              <a:extLst>
                <a:ext uri="{FF2B5EF4-FFF2-40B4-BE49-F238E27FC236}">
                  <a16:creationId xmlns:a16="http://schemas.microsoft.com/office/drawing/2014/main" id="{860093FE-8DAF-41E1-ABFF-1B293C37D7BE}"/>
                </a:ext>
              </a:extLst>
            </p:cNvPr>
            <p:cNvSpPr/>
            <p:nvPr/>
          </p:nvSpPr>
          <p:spPr>
            <a:xfrm flipH="1">
              <a:off x="4611160"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2" name="箭头: 下 41">
              <a:extLst>
                <a:ext uri="{FF2B5EF4-FFF2-40B4-BE49-F238E27FC236}">
                  <a16:creationId xmlns:a16="http://schemas.microsoft.com/office/drawing/2014/main" id="{2075A242-E63C-4217-BFBA-AF2BA891A788}"/>
                </a:ext>
              </a:extLst>
            </p:cNvPr>
            <p:cNvSpPr/>
            <p:nvPr/>
          </p:nvSpPr>
          <p:spPr>
            <a:xfrm flipH="1">
              <a:off x="5844783" y="4190985"/>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3" name="箭头: 下 42">
              <a:extLst>
                <a:ext uri="{FF2B5EF4-FFF2-40B4-BE49-F238E27FC236}">
                  <a16:creationId xmlns:a16="http://schemas.microsoft.com/office/drawing/2014/main" id="{1828AC6F-56FE-4E1B-885B-5EB6AFB81552}"/>
                </a:ext>
              </a:extLst>
            </p:cNvPr>
            <p:cNvSpPr/>
            <p:nvPr/>
          </p:nvSpPr>
          <p:spPr>
            <a:xfrm>
              <a:off x="3730276" y="4190985"/>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4" name="箭头: 下 43">
              <a:extLst>
                <a:ext uri="{FF2B5EF4-FFF2-40B4-BE49-F238E27FC236}">
                  <a16:creationId xmlns:a16="http://schemas.microsoft.com/office/drawing/2014/main" id="{2C6BC19D-1742-4634-AF62-3982473EB88F}"/>
                </a:ext>
              </a:extLst>
            </p:cNvPr>
            <p:cNvSpPr/>
            <p:nvPr/>
          </p:nvSpPr>
          <p:spPr>
            <a:xfrm flipH="1">
              <a:off x="5693595" y="4193212"/>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5" name="箭头: 下 44">
              <a:extLst>
                <a:ext uri="{FF2B5EF4-FFF2-40B4-BE49-F238E27FC236}">
                  <a16:creationId xmlns:a16="http://schemas.microsoft.com/office/drawing/2014/main" id="{D0E1B2EE-18A6-497A-B012-0DFD3E204C65}"/>
                </a:ext>
              </a:extLst>
            </p:cNvPr>
            <p:cNvSpPr/>
            <p:nvPr/>
          </p:nvSpPr>
          <p:spPr>
            <a:xfrm flipH="1">
              <a:off x="6118139" y="4191162"/>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6" name="箭头: 下 45">
              <a:extLst>
                <a:ext uri="{FF2B5EF4-FFF2-40B4-BE49-F238E27FC236}">
                  <a16:creationId xmlns:a16="http://schemas.microsoft.com/office/drawing/2014/main" id="{0F71CCED-B4F5-49AF-BBC0-3BBFFE3E321A}"/>
                </a:ext>
              </a:extLst>
            </p:cNvPr>
            <p:cNvSpPr/>
            <p:nvPr/>
          </p:nvSpPr>
          <p:spPr>
            <a:xfrm flipH="1">
              <a:off x="5981461"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7" name="箭头: 下 46">
              <a:extLst>
                <a:ext uri="{FF2B5EF4-FFF2-40B4-BE49-F238E27FC236}">
                  <a16:creationId xmlns:a16="http://schemas.microsoft.com/office/drawing/2014/main" id="{34A13C75-B592-450C-96B0-7FD162D81F4D}"/>
                </a:ext>
              </a:extLst>
            </p:cNvPr>
            <p:cNvSpPr/>
            <p:nvPr/>
          </p:nvSpPr>
          <p:spPr>
            <a:xfrm flipH="1">
              <a:off x="6417270" y="4185150"/>
              <a:ext cx="11663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8" name="箭头: 下 47">
              <a:extLst>
                <a:ext uri="{FF2B5EF4-FFF2-40B4-BE49-F238E27FC236}">
                  <a16:creationId xmlns:a16="http://schemas.microsoft.com/office/drawing/2014/main" id="{8ADC8DF4-35F9-48CB-BCFA-EF63A51A89AA}"/>
                </a:ext>
              </a:extLst>
            </p:cNvPr>
            <p:cNvSpPr/>
            <p:nvPr/>
          </p:nvSpPr>
          <p:spPr>
            <a:xfrm flipH="1">
              <a:off x="6263034" y="4185150"/>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9" name="文本框 48">
              <a:extLst>
                <a:ext uri="{FF2B5EF4-FFF2-40B4-BE49-F238E27FC236}">
                  <a16:creationId xmlns:a16="http://schemas.microsoft.com/office/drawing/2014/main" id="{4606F48B-D57C-4073-9C5C-E295320C92CD}"/>
                </a:ext>
              </a:extLst>
            </p:cNvPr>
            <p:cNvSpPr txBox="1"/>
            <p:nvPr/>
          </p:nvSpPr>
          <p:spPr>
            <a:xfrm>
              <a:off x="4703769" y="4229838"/>
              <a:ext cx="10823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Conduction</a:t>
              </a:r>
              <a:endParaRPr kumimoji="0" lang="zh-CN" altLang="en-US" sz="1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cxnSp>
          <p:nvCxnSpPr>
            <p:cNvPr id="52" name="连接符: 曲线 51">
              <a:extLst>
                <a:ext uri="{FF2B5EF4-FFF2-40B4-BE49-F238E27FC236}">
                  <a16:creationId xmlns:a16="http://schemas.microsoft.com/office/drawing/2014/main" id="{9AA3BD36-1124-444F-A0B7-0D87B6805B56}"/>
                </a:ext>
              </a:extLst>
            </p:cNvPr>
            <p:cNvCxnSpPr>
              <a:cxnSpLocks/>
            </p:cNvCxnSpPr>
            <p:nvPr/>
          </p:nvCxnSpPr>
          <p:spPr>
            <a:xfrm rot="16200000" flipV="1">
              <a:off x="4150163" y="3506892"/>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连接符: 曲线 53">
              <a:extLst>
                <a:ext uri="{FF2B5EF4-FFF2-40B4-BE49-F238E27FC236}">
                  <a16:creationId xmlns:a16="http://schemas.microsoft.com/office/drawing/2014/main" id="{BD9F03D6-95CE-4143-BB0F-B95B508A7255}"/>
                </a:ext>
              </a:extLst>
            </p:cNvPr>
            <p:cNvCxnSpPr>
              <a:cxnSpLocks/>
            </p:cNvCxnSpPr>
            <p:nvPr/>
          </p:nvCxnSpPr>
          <p:spPr>
            <a:xfrm rot="16200000" flipV="1">
              <a:off x="3971374" y="3506891"/>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连接符: 曲线 54">
              <a:extLst>
                <a:ext uri="{FF2B5EF4-FFF2-40B4-BE49-F238E27FC236}">
                  <a16:creationId xmlns:a16="http://schemas.microsoft.com/office/drawing/2014/main" id="{D44845CD-EBFE-4142-B05C-B11A21DA534D}"/>
                </a:ext>
              </a:extLst>
            </p:cNvPr>
            <p:cNvCxnSpPr>
              <a:cxnSpLocks/>
            </p:cNvCxnSpPr>
            <p:nvPr/>
          </p:nvCxnSpPr>
          <p:spPr>
            <a:xfrm rot="16200000" flipV="1">
              <a:off x="4369560" y="3497164"/>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F8B8A13C-A219-4076-8C3B-CA0723589269}"/>
                </a:ext>
              </a:extLst>
            </p:cNvPr>
            <p:cNvSpPr txBox="1"/>
            <p:nvPr/>
          </p:nvSpPr>
          <p:spPr>
            <a:xfrm>
              <a:off x="3782077" y="3075650"/>
              <a:ext cx="10823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Convection</a:t>
              </a:r>
              <a:endParaRPr kumimoji="0" lang="zh-CN" altLang="en-US" sz="1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65" name="任意多边形: 形状 64">
              <a:extLst>
                <a:ext uri="{FF2B5EF4-FFF2-40B4-BE49-F238E27FC236}">
                  <a16:creationId xmlns:a16="http://schemas.microsoft.com/office/drawing/2014/main" id="{36C6C12A-B2C6-4C66-BE9C-36314E238C01}"/>
                </a:ext>
              </a:extLst>
            </p:cNvPr>
            <p:cNvSpPr/>
            <p:nvPr/>
          </p:nvSpPr>
          <p:spPr>
            <a:xfrm>
              <a:off x="6019519" y="3268596"/>
              <a:ext cx="479324" cy="590373"/>
            </a:xfrm>
            <a:custGeom>
              <a:avLst/>
              <a:gdLst>
                <a:gd name="connsiteX0" fmla="*/ 0 w 285750"/>
                <a:gd name="connsiteY0" fmla="*/ 403860 h 403860"/>
                <a:gd name="connsiteX1" fmla="*/ 15240 w 285750"/>
                <a:gd name="connsiteY1" fmla="*/ 384810 h 403860"/>
                <a:gd name="connsiteX2" fmla="*/ 38100 w 285750"/>
                <a:gd name="connsiteY2" fmla="*/ 361950 h 403860"/>
                <a:gd name="connsiteX3" fmla="*/ 57150 w 285750"/>
                <a:gd name="connsiteY3" fmla="*/ 327660 h 403860"/>
                <a:gd name="connsiteX4" fmla="*/ 72390 w 285750"/>
                <a:gd name="connsiteY4" fmla="*/ 289560 h 403860"/>
                <a:gd name="connsiteX5" fmla="*/ 57150 w 285750"/>
                <a:gd name="connsiteY5" fmla="*/ 240030 h 403860"/>
                <a:gd name="connsiteX6" fmla="*/ 49530 w 285750"/>
                <a:gd name="connsiteY6" fmla="*/ 228600 h 403860"/>
                <a:gd name="connsiteX7" fmla="*/ 34290 w 285750"/>
                <a:gd name="connsiteY7" fmla="*/ 220980 h 403860"/>
                <a:gd name="connsiteX8" fmla="*/ 19050 w 285750"/>
                <a:gd name="connsiteY8" fmla="*/ 247650 h 403860"/>
                <a:gd name="connsiteX9" fmla="*/ 45720 w 285750"/>
                <a:gd name="connsiteY9" fmla="*/ 312420 h 403860"/>
                <a:gd name="connsiteX10" fmla="*/ 64770 w 285750"/>
                <a:gd name="connsiteY10" fmla="*/ 316230 h 403860"/>
                <a:gd name="connsiteX11" fmla="*/ 83820 w 285750"/>
                <a:gd name="connsiteY11" fmla="*/ 308610 h 403860"/>
                <a:gd name="connsiteX12" fmla="*/ 114300 w 285750"/>
                <a:gd name="connsiteY12" fmla="*/ 274320 h 403860"/>
                <a:gd name="connsiteX13" fmla="*/ 91440 w 285750"/>
                <a:gd name="connsiteY13" fmla="*/ 175260 h 403860"/>
                <a:gd name="connsiteX14" fmla="*/ 76200 w 285750"/>
                <a:gd name="connsiteY14" fmla="*/ 171450 h 403860"/>
                <a:gd name="connsiteX15" fmla="*/ 64770 w 285750"/>
                <a:gd name="connsiteY15" fmla="*/ 190500 h 403860"/>
                <a:gd name="connsiteX16" fmla="*/ 83820 w 285750"/>
                <a:gd name="connsiteY16" fmla="*/ 228600 h 403860"/>
                <a:gd name="connsiteX17" fmla="*/ 102870 w 285750"/>
                <a:gd name="connsiteY17" fmla="*/ 240030 h 403860"/>
                <a:gd name="connsiteX18" fmla="*/ 152400 w 285750"/>
                <a:gd name="connsiteY18" fmla="*/ 224790 h 403860"/>
                <a:gd name="connsiteX19" fmla="*/ 167640 w 285750"/>
                <a:gd name="connsiteY19" fmla="*/ 201930 h 403860"/>
                <a:gd name="connsiteX20" fmla="*/ 182880 w 285750"/>
                <a:gd name="connsiteY20" fmla="*/ 186690 h 403860"/>
                <a:gd name="connsiteX21" fmla="*/ 179070 w 285750"/>
                <a:gd name="connsiteY21" fmla="*/ 156210 h 403860"/>
                <a:gd name="connsiteX22" fmla="*/ 160020 w 285750"/>
                <a:gd name="connsiteY22" fmla="*/ 137160 h 403860"/>
                <a:gd name="connsiteX23" fmla="*/ 148590 w 285750"/>
                <a:gd name="connsiteY23" fmla="*/ 121920 h 403860"/>
                <a:gd name="connsiteX24" fmla="*/ 118110 w 285750"/>
                <a:gd name="connsiteY24" fmla="*/ 125730 h 403860"/>
                <a:gd name="connsiteX25" fmla="*/ 114300 w 285750"/>
                <a:gd name="connsiteY25" fmla="*/ 140970 h 403860"/>
                <a:gd name="connsiteX26" fmla="*/ 140970 w 285750"/>
                <a:gd name="connsiteY26" fmla="*/ 186690 h 403860"/>
                <a:gd name="connsiteX27" fmla="*/ 171450 w 285750"/>
                <a:gd name="connsiteY27" fmla="*/ 171450 h 403860"/>
                <a:gd name="connsiteX28" fmla="*/ 182880 w 285750"/>
                <a:gd name="connsiteY28" fmla="*/ 152400 h 403860"/>
                <a:gd name="connsiteX29" fmla="*/ 194310 w 285750"/>
                <a:gd name="connsiteY29" fmla="*/ 137160 h 403860"/>
                <a:gd name="connsiteX30" fmla="*/ 201930 w 285750"/>
                <a:gd name="connsiteY30" fmla="*/ 118110 h 403860"/>
                <a:gd name="connsiteX31" fmla="*/ 209550 w 285750"/>
                <a:gd name="connsiteY31" fmla="*/ 102870 h 403860"/>
                <a:gd name="connsiteX32" fmla="*/ 213360 w 285750"/>
                <a:gd name="connsiteY32" fmla="*/ 87630 h 403860"/>
                <a:gd name="connsiteX33" fmla="*/ 240030 w 285750"/>
                <a:gd name="connsiteY33" fmla="*/ 60960 h 403860"/>
                <a:gd name="connsiteX34" fmla="*/ 247650 w 285750"/>
                <a:gd name="connsiteY34" fmla="*/ 49530 h 403860"/>
                <a:gd name="connsiteX35" fmla="*/ 259080 w 285750"/>
                <a:gd name="connsiteY35" fmla="*/ 38100 h 403860"/>
                <a:gd name="connsiteX36" fmla="*/ 266700 w 285750"/>
                <a:gd name="connsiteY36" fmla="*/ 19050 h 403860"/>
                <a:gd name="connsiteX37" fmla="*/ 285750 w 285750"/>
                <a:gd name="connsiteY37" fmla="*/ 0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750" h="403860">
                  <a:moveTo>
                    <a:pt x="0" y="403860"/>
                  </a:moveTo>
                  <a:cubicBezTo>
                    <a:pt x="5080" y="397510"/>
                    <a:pt x="9770" y="390827"/>
                    <a:pt x="15240" y="384810"/>
                  </a:cubicBezTo>
                  <a:cubicBezTo>
                    <a:pt x="22489" y="376836"/>
                    <a:pt x="31201" y="370229"/>
                    <a:pt x="38100" y="361950"/>
                  </a:cubicBezTo>
                  <a:cubicBezTo>
                    <a:pt x="61500" y="333870"/>
                    <a:pt x="47843" y="348602"/>
                    <a:pt x="57150" y="327660"/>
                  </a:cubicBezTo>
                  <a:cubicBezTo>
                    <a:pt x="72889" y="292247"/>
                    <a:pt x="65305" y="317902"/>
                    <a:pt x="72390" y="289560"/>
                  </a:cubicBezTo>
                  <a:cubicBezTo>
                    <a:pt x="65947" y="260568"/>
                    <a:pt x="68838" y="260483"/>
                    <a:pt x="57150" y="240030"/>
                  </a:cubicBezTo>
                  <a:cubicBezTo>
                    <a:pt x="54878" y="236054"/>
                    <a:pt x="53048" y="231531"/>
                    <a:pt x="49530" y="228600"/>
                  </a:cubicBezTo>
                  <a:cubicBezTo>
                    <a:pt x="45167" y="224964"/>
                    <a:pt x="39370" y="223520"/>
                    <a:pt x="34290" y="220980"/>
                  </a:cubicBezTo>
                  <a:cubicBezTo>
                    <a:pt x="29210" y="229870"/>
                    <a:pt x="19618" y="237427"/>
                    <a:pt x="19050" y="247650"/>
                  </a:cubicBezTo>
                  <a:cubicBezTo>
                    <a:pt x="18336" y="260501"/>
                    <a:pt x="31652" y="301478"/>
                    <a:pt x="45720" y="312420"/>
                  </a:cubicBezTo>
                  <a:cubicBezTo>
                    <a:pt x="50832" y="316396"/>
                    <a:pt x="58420" y="314960"/>
                    <a:pt x="64770" y="316230"/>
                  </a:cubicBezTo>
                  <a:cubicBezTo>
                    <a:pt x="71120" y="313690"/>
                    <a:pt x="78217" y="312532"/>
                    <a:pt x="83820" y="308610"/>
                  </a:cubicBezTo>
                  <a:cubicBezTo>
                    <a:pt x="96210" y="299937"/>
                    <a:pt x="105367" y="286231"/>
                    <a:pt x="114300" y="274320"/>
                  </a:cubicBezTo>
                  <a:cubicBezTo>
                    <a:pt x="110191" y="227063"/>
                    <a:pt x="129257" y="194168"/>
                    <a:pt x="91440" y="175260"/>
                  </a:cubicBezTo>
                  <a:cubicBezTo>
                    <a:pt x="86756" y="172918"/>
                    <a:pt x="81280" y="172720"/>
                    <a:pt x="76200" y="171450"/>
                  </a:cubicBezTo>
                  <a:cubicBezTo>
                    <a:pt x="72390" y="177800"/>
                    <a:pt x="65440" y="183125"/>
                    <a:pt x="64770" y="190500"/>
                  </a:cubicBezTo>
                  <a:cubicBezTo>
                    <a:pt x="63840" y="200726"/>
                    <a:pt x="75917" y="221685"/>
                    <a:pt x="83820" y="228600"/>
                  </a:cubicBezTo>
                  <a:cubicBezTo>
                    <a:pt x="89393" y="233476"/>
                    <a:pt x="96520" y="236220"/>
                    <a:pt x="102870" y="240030"/>
                  </a:cubicBezTo>
                  <a:cubicBezTo>
                    <a:pt x="119380" y="234950"/>
                    <a:pt x="137511" y="233548"/>
                    <a:pt x="152400" y="224790"/>
                  </a:cubicBezTo>
                  <a:cubicBezTo>
                    <a:pt x="160294" y="220147"/>
                    <a:pt x="161919" y="209081"/>
                    <a:pt x="167640" y="201930"/>
                  </a:cubicBezTo>
                  <a:cubicBezTo>
                    <a:pt x="172128" y="196320"/>
                    <a:pt x="177800" y="191770"/>
                    <a:pt x="182880" y="186690"/>
                  </a:cubicBezTo>
                  <a:cubicBezTo>
                    <a:pt x="181610" y="176530"/>
                    <a:pt x="183361" y="165507"/>
                    <a:pt x="179070" y="156210"/>
                  </a:cubicBezTo>
                  <a:cubicBezTo>
                    <a:pt x="175307" y="148056"/>
                    <a:pt x="165986" y="143872"/>
                    <a:pt x="160020" y="137160"/>
                  </a:cubicBezTo>
                  <a:cubicBezTo>
                    <a:pt x="155801" y="132414"/>
                    <a:pt x="152400" y="127000"/>
                    <a:pt x="148590" y="121920"/>
                  </a:cubicBezTo>
                  <a:cubicBezTo>
                    <a:pt x="138430" y="123190"/>
                    <a:pt x="127061" y="120757"/>
                    <a:pt x="118110" y="125730"/>
                  </a:cubicBezTo>
                  <a:cubicBezTo>
                    <a:pt x="113533" y="128273"/>
                    <a:pt x="113439" y="135805"/>
                    <a:pt x="114300" y="140970"/>
                  </a:cubicBezTo>
                  <a:cubicBezTo>
                    <a:pt x="118951" y="168875"/>
                    <a:pt x="124216" y="169936"/>
                    <a:pt x="140970" y="186690"/>
                  </a:cubicBezTo>
                  <a:cubicBezTo>
                    <a:pt x="151130" y="181610"/>
                    <a:pt x="162658" y="178643"/>
                    <a:pt x="171450" y="171450"/>
                  </a:cubicBezTo>
                  <a:cubicBezTo>
                    <a:pt x="177181" y="166761"/>
                    <a:pt x="178772" y="158562"/>
                    <a:pt x="182880" y="152400"/>
                  </a:cubicBezTo>
                  <a:cubicBezTo>
                    <a:pt x="186402" y="147116"/>
                    <a:pt x="191226" y="142711"/>
                    <a:pt x="194310" y="137160"/>
                  </a:cubicBezTo>
                  <a:cubicBezTo>
                    <a:pt x="197631" y="131181"/>
                    <a:pt x="199152" y="124360"/>
                    <a:pt x="201930" y="118110"/>
                  </a:cubicBezTo>
                  <a:cubicBezTo>
                    <a:pt x="204237" y="112920"/>
                    <a:pt x="207556" y="108188"/>
                    <a:pt x="209550" y="102870"/>
                  </a:cubicBezTo>
                  <a:cubicBezTo>
                    <a:pt x="211389" y="97967"/>
                    <a:pt x="211297" y="92443"/>
                    <a:pt x="213360" y="87630"/>
                  </a:cubicBezTo>
                  <a:cubicBezTo>
                    <a:pt x="219820" y="72556"/>
                    <a:pt x="227475" y="73515"/>
                    <a:pt x="240030" y="60960"/>
                  </a:cubicBezTo>
                  <a:cubicBezTo>
                    <a:pt x="243268" y="57722"/>
                    <a:pt x="244719" y="53048"/>
                    <a:pt x="247650" y="49530"/>
                  </a:cubicBezTo>
                  <a:cubicBezTo>
                    <a:pt x="251099" y="45391"/>
                    <a:pt x="255270" y="41910"/>
                    <a:pt x="259080" y="38100"/>
                  </a:cubicBezTo>
                  <a:cubicBezTo>
                    <a:pt x="261620" y="31750"/>
                    <a:pt x="262778" y="24653"/>
                    <a:pt x="266700" y="19050"/>
                  </a:cubicBezTo>
                  <a:cubicBezTo>
                    <a:pt x="271850" y="11693"/>
                    <a:pt x="285750" y="0"/>
                    <a:pt x="285750" y="0"/>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cxnSp>
          <p:nvCxnSpPr>
            <p:cNvPr id="67" name="直接箭头连接符 66">
              <a:extLst>
                <a:ext uri="{FF2B5EF4-FFF2-40B4-BE49-F238E27FC236}">
                  <a16:creationId xmlns:a16="http://schemas.microsoft.com/office/drawing/2014/main" id="{CA80148F-E7C5-4626-8CF0-89C7D93DDE80}"/>
                </a:ext>
              </a:extLst>
            </p:cNvPr>
            <p:cNvCxnSpPr>
              <a:cxnSpLocks/>
            </p:cNvCxnSpPr>
            <p:nvPr/>
          </p:nvCxnSpPr>
          <p:spPr>
            <a:xfrm flipV="1">
              <a:off x="6454504" y="3197942"/>
              <a:ext cx="158808" cy="124642"/>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005985F7-B8D0-4D83-B0CF-4FF49A2A5473}"/>
                </a:ext>
              </a:extLst>
            </p:cNvPr>
            <p:cNvSpPr txBox="1"/>
            <p:nvPr/>
          </p:nvSpPr>
          <p:spPr>
            <a:xfrm>
              <a:off x="5355055" y="3107854"/>
              <a:ext cx="9925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Radiation</a:t>
              </a:r>
              <a:endParaRPr kumimoji="0" lang="zh-CN" altLang="en-US" sz="1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grpSp>
      <p:sp>
        <p:nvSpPr>
          <p:cNvPr id="72" name="文本框 71">
            <a:extLst>
              <a:ext uri="{FF2B5EF4-FFF2-40B4-BE49-F238E27FC236}">
                <a16:creationId xmlns:a16="http://schemas.microsoft.com/office/drawing/2014/main" id="{F7C8E3DE-EC26-4839-8E6D-F052158137A8}"/>
              </a:ext>
            </a:extLst>
          </p:cNvPr>
          <p:cNvSpPr txBox="1"/>
          <p:nvPr/>
        </p:nvSpPr>
        <p:spPr>
          <a:xfrm>
            <a:off x="151562" y="1087010"/>
            <a:ext cx="11383381" cy="874407"/>
          </a:xfrm>
          <a:prstGeom prst="rect">
            <a:avLst/>
          </a:prstGeom>
          <a:noFill/>
        </p:spPr>
        <p:txBody>
          <a:bodyPr wrap="square">
            <a:spAutoFit/>
          </a:bodyPr>
          <a:lstStyle/>
          <a:p>
            <a:pPr marL="554990" lvl="0" indent="-285750">
              <a:lnSpc>
                <a:spcPct val="150000"/>
              </a:lnSpc>
              <a:buFont typeface="Wingdings" panose="05000000000000000000" pitchFamily="2" charset="2"/>
              <a:buChar char="u"/>
              <a:defRPr/>
            </a:pP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Solution</a:t>
            </a: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multilayer heating film will be coated </a:t>
            </a:r>
            <a:r>
              <a:rPr lang="en-US" altLang="zh-CN" kern="100" dirty="0">
                <a:solidFill>
                  <a:prstClr val="black"/>
                </a:solidFill>
                <a:latin typeface="微软雅黑" panose="020B0503020204020204" pitchFamily="34" charset="-122"/>
                <a:ea typeface="微软雅黑" panose="020B0503020204020204" pitchFamily="34" charset="-122"/>
              </a:rPr>
              <a:t>outside of the vacuum chamber </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which composite</a:t>
            </a:r>
            <a:r>
              <a:rPr lang="en-US" altLang="zh-CN" kern="100" dirty="0">
                <a:solidFill>
                  <a:prstClr val="black"/>
                </a:solidFill>
                <a:latin typeface="微软雅黑" panose="020B0503020204020204" pitchFamily="34" charset="-122"/>
                <a:ea typeface="微软雅黑" panose="020B0503020204020204" pitchFamily="34" charset="-122"/>
              </a:rPr>
              <a:t>d</a:t>
            </a:r>
            <a:r>
              <a:rPr lang="zh-CN" altLang="en-US" kern="100" dirty="0">
                <a:solidFill>
                  <a:prstClr val="black"/>
                </a:solidFill>
                <a:latin typeface="微软雅黑" panose="020B0503020204020204" pitchFamily="34" charset="-122"/>
                <a:ea typeface="微软雅黑" panose="020B0503020204020204" pitchFamily="34" charset="-122"/>
              </a:rPr>
              <a:t> </a:t>
            </a:r>
            <a:r>
              <a:rPr lang="en-US" altLang="zh-CN" kern="100" dirty="0">
                <a:solidFill>
                  <a:prstClr val="black"/>
                </a:solidFill>
                <a:latin typeface="微软雅黑" panose="020B0503020204020204" pitchFamily="34" charset="-122"/>
                <a:ea typeface="微软雅黑" panose="020B0503020204020204" pitchFamily="34" charset="-122"/>
              </a:rPr>
              <a:t>by</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ceramic </a:t>
            </a:r>
            <a:r>
              <a:rPr lang="en-US" altLang="zh-CN" kern="100" dirty="0">
                <a:solidFill>
                  <a:prstClr val="black"/>
                </a:solidFill>
                <a:latin typeface="微软雅黑" panose="020B0503020204020204" pitchFamily="34" charset="-122"/>
                <a:ea typeface="微软雅黑" panose="020B0503020204020204" pitchFamily="34" charset="-122"/>
              </a:rPr>
              <a:t>and conductivity layer</a:t>
            </a:r>
            <a:endPar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 name="文本框 75">
            <a:extLst>
              <a:ext uri="{FF2B5EF4-FFF2-40B4-BE49-F238E27FC236}">
                <a16:creationId xmlns:a16="http://schemas.microsoft.com/office/drawing/2014/main" id="{28626F4C-7C63-4BF5-AB9F-7C5957C032D8}"/>
              </a:ext>
            </a:extLst>
          </p:cNvPr>
          <p:cNvSpPr txBox="1"/>
          <p:nvPr/>
        </p:nvSpPr>
        <p:spPr>
          <a:xfrm>
            <a:off x="312505" y="4953153"/>
            <a:ext cx="2314073" cy="7888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Heating layer</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600" dirty="0">
                <a:solidFill>
                  <a:prstClr val="black"/>
                </a:solidFill>
                <a:latin typeface="Calibri"/>
                <a:ea typeface="宋体" panose="02010600030101010101" pitchFamily="2" charset="-122"/>
              </a:rPr>
              <a:t>Thickness</a:t>
            </a:r>
            <a:r>
              <a:rPr lang="zh-CN" altLang="en-US" sz="1600" dirty="0">
                <a:solidFill>
                  <a:prstClr val="black"/>
                </a:solidFill>
                <a:latin typeface="Calibri"/>
                <a:ea typeface="宋体" panose="02010600030101010101" pitchFamily="2" charset="-122"/>
              </a:rPr>
              <a:t>：</a:t>
            </a:r>
            <a:r>
              <a:rPr kumimoji="0" lang="zh-CN" altLang="en-US" sz="1600" b="1" i="1"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a:t>
            </a:r>
            <a:r>
              <a:rPr kumimoji="0" lang="en-US" altLang="zh-CN" sz="1600" b="1" i="1"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0.5mm</a:t>
            </a:r>
            <a:endParaRPr kumimoji="0" lang="zh-CN" altLang="en-US" sz="1600" b="1" i="1"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24" name="箭头: 右 23">
            <a:extLst>
              <a:ext uri="{FF2B5EF4-FFF2-40B4-BE49-F238E27FC236}">
                <a16:creationId xmlns:a16="http://schemas.microsoft.com/office/drawing/2014/main" id="{2FAB05F9-DFE1-461A-AB25-676002DC8D35}"/>
              </a:ext>
            </a:extLst>
          </p:cNvPr>
          <p:cNvSpPr/>
          <p:nvPr/>
        </p:nvSpPr>
        <p:spPr>
          <a:xfrm>
            <a:off x="599956" y="3054513"/>
            <a:ext cx="1277775" cy="28109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文本框 70">
            <a:extLst>
              <a:ext uri="{FF2B5EF4-FFF2-40B4-BE49-F238E27FC236}">
                <a16:creationId xmlns:a16="http://schemas.microsoft.com/office/drawing/2014/main" id="{18BFA02D-848C-4930-8FAF-0C48D6E9F2DE}"/>
              </a:ext>
            </a:extLst>
          </p:cNvPr>
          <p:cNvSpPr txBox="1"/>
          <p:nvPr/>
        </p:nvSpPr>
        <p:spPr>
          <a:xfrm>
            <a:off x="666712" y="2621472"/>
            <a:ext cx="2314073" cy="41947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solution</a:t>
            </a:r>
            <a:endParaRPr kumimoji="0" lang="en-US" altLang="zh-CN" sz="16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6" name="图片 65">
            <a:extLst>
              <a:ext uri="{FF2B5EF4-FFF2-40B4-BE49-F238E27FC236}">
                <a16:creationId xmlns:a16="http://schemas.microsoft.com/office/drawing/2014/main" id="{C53F1290-01F3-4BE0-8854-BAE70E2CEF7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6860" y="2303340"/>
            <a:ext cx="3929380" cy="2251319"/>
          </a:xfrm>
          <a:prstGeom prst="rect">
            <a:avLst/>
          </a:prstGeom>
          <a:noFill/>
          <a:ln>
            <a:noFill/>
          </a:ln>
        </p:spPr>
      </p:pic>
      <p:sp>
        <p:nvSpPr>
          <p:cNvPr id="68" name="文本框 67">
            <a:extLst>
              <a:ext uri="{FF2B5EF4-FFF2-40B4-BE49-F238E27FC236}">
                <a16:creationId xmlns:a16="http://schemas.microsoft.com/office/drawing/2014/main" id="{B9EBAEEA-2662-4ECB-A8E5-BA9B947C0AA8}"/>
              </a:ext>
            </a:extLst>
          </p:cNvPr>
          <p:cNvSpPr txBox="1"/>
          <p:nvPr/>
        </p:nvSpPr>
        <p:spPr>
          <a:xfrm>
            <a:off x="7066481" y="5024392"/>
            <a:ext cx="4719263" cy="874407"/>
          </a:xfrm>
          <a:prstGeom prst="rect">
            <a:avLst/>
          </a:prstGeom>
          <a:noFill/>
        </p:spPr>
        <p:txBody>
          <a:bodyPr wrap="square">
            <a:spAutoFit/>
          </a:bodyPr>
          <a:lstStyle/>
          <a:p>
            <a:pPr marL="742950" marR="71755" lvl="1" indent="-285750" algn="just"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lang="en-US" altLang="zh-CN" kern="100" dirty="0">
                <a:solidFill>
                  <a:prstClr val="black"/>
                </a:solidFill>
                <a:latin typeface="微软雅黑" panose="020B0503020204020204" pitchFamily="34" charset="-122"/>
                <a:ea typeface="微软雅黑" panose="020B0503020204020204" pitchFamily="34" charset="-122"/>
              </a:rPr>
              <a:t>The heating temperature could reach 250</a:t>
            </a:r>
            <a:r>
              <a:rPr lang="zh-CN" altLang="en-US" kern="100" dirty="0">
                <a:solidFill>
                  <a:prstClr val="black"/>
                </a:solidFill>
                <a:latin typeface="微软雅黑" panose="020B0503020204020204" pitchFamily="34" charset="-122"/>
                <a:ea typeface="微软雅黑" panose="020B0503020204020204" pitchFamily="34" charset="-122"/>
              </a:rPr>
              <a:t>℃</a:t>
            </a:r>
            <a:endParaRPr kumimoji="0" lang="zh-CN"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0" name="灯片编号占位符 3">
            <a:extLst>
              <a:ext uri="{FF2B5EF4-FFF2-40B4-BE49-F238E27FC236}">
                <a16:creationId xmlns:a16="http://schemas.microsoft.com/office/drawing/2014/main" id="{B22ACC8B-46B3-4E27-B642-AA227AD78B45}"/>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15</a:t>
            </a:fld>
            <a:endParaRPr lang="zh-CN" altLang="en-US"/>
          </a:p>
        </p:txBody>
      </p:sp>
    </p:spTree>
    <p:extLst>
      <p:ext uri="{BB962C8B-B14F-4D97-AF65-F5344CB8AC3E}">
        <p14:creationId xmlns:p14="http://schemas.microsoft.com/office/powerpoint/2010/main" val="761964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709E3CD-89AE-4A04-A219-C6D8DE3AC5E5}"/>
              </a:ext>
            </a:extLst>
          </p:cNvPr>
          <p:cNvSpPr>
            <a:spLocks noGrp="1"/>
          </p:cNvSpPr>
          <p:nvPr>
            <p:ph type="title"/>
          </p:nvPr>
        </p:nvSpPr>
        <p:spPr/>
        <p:txBody>
          <a:bodyPr/>
          <a:lstStyle/>
          <a:p>
            <a:r>
              <a:rPr lang="en-US" altLang="zh-CN" dirty="0"/>
              <a:t>Spray heating film R&amp;D</a:t>
            </a:r>
            <a:endParaRPr lang="zh-CN" altLang="en-US" dirty="0"/>
          </a:p>
        </p:txBody>
      </p:sp>
      <p:pic>
        <p:nvPicPr>
          <p:cNvPr id="12" name="图片 11">
            <a:extLst>
              <a:ext uri="{FF2B5EF4-FFF2-40B4-BE49-F238E27FC236}">
                <a16:creationId xmlns:a16="http://schemas.microsoft.com/office/drawing/2014/main" id="{327FBB65-95E6-414D-AFCE-79A3309C9DCE}"/>
              </a:ext>
            </a:extLst>
          </p:cNvPr>
          <p:cNvPicPr>
            <a:picLocks noChangeAspect="1"/>
          </p:cNvPicPr>
          <p:nvPr/>
        </p:nvPicPr>
        <p:blipFill rotWithShape="1">
          <a:blip r:embed="rId2">
            <a:extLst>
              <a:ext uri="{28A0092B-C50C-407E-A947-70E740481C1C}">
                <a14:useLocalDpi xmlns:a14="http://schemas.microsoft.com/office/drawing/2010/main" val="0"/>
              </a:ext>
            </a:extLst>
          </a:blip>
          <a:srcRect t="30676" b="-12285"/>
          <a:stretch/>
        </p:blipFill>
        <p:spPr>
          <a:xfrm>
            <a:off x="7334250" y="2121844"/>
            <a:ext cx="4515574" cy="2461428"/>
          </a:xfrm>
          <a:prstGeom prst="rect">
            <a:avLst/>
          </a:prstGeom>
        </p:spPr>
      </p:pic>
      <p:sp>
        <p:nvSpPr>
          <p:cNvPr id="20" name="Slide Number Placeholder 2">
            <a:extLst>
              <a:ext uri="{FF2B5EF4-FFF2-40B4-BE49-F238E27FC236}">
                <a16:creationId xmlns:a16="http://schemas.microsoft.com/office/drawing/2014/main" id="{B9ACF9B7-5D16-4850-889D-77E74DCEE9B9}"/>
              </a:ext>
            </a:extLst>
          </p:cNvPr>
          <p:cNvSpPr>
            <a:spLocks noGrp="1"/>
          </p:cNvSpPr>
          <p:nvPr>
            <p:ph type="sldNum" sz="quarter" idx="12"/>
          </p:nvPr>
        </p:nvSpPr>
        <p:spPr>
          <a:xfrm>
            <a:off x="11558678" y="6453336"/>
            <a:ext cx="4419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7AF4A-446D-47BA-A15A-9054C05911C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1" name="文本框 20">
            <a:extLst>
              <a:ext uri="{FF2B5EF4-FFF2-40B4-BE49-F238E27FC236}">
                <a16:creationId xmlns:a16="http://schemas.microsoft.com/office/drawing/2014/main" id="{623B61B8-A36F-4418-A983-51A66F74C6A1}"/>
              </a:ext>
            </a:extLst>
          </p:cNvPr>
          <p:cNvSpPr txBox="1"/>
          <p:nvPr/>
        </p:nvSpPr>
        <p:spPr>
          <a:xfrm>
            <a:off x="8335726" y="1185585"/>
            <a:ext cx="2525185" cy="36933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可理解为“印刷电路”</a:t>
            </a:r>
          </a:p>
        </p:txBody>
      </p:sp>
      <p:pic>
        <p:nvPicPr>
          <p:cNvPr id="23" name="内容占位符 4">
            <a:extLst>
              <a:ext uri="{FF2B5EF4-FFF2-40B4-BE49-F238E27FC236}">
                <a16:creationId xmlns:a16="http://schemas.microsoft.com/office/drawing/2014/main" id="{770D561A-EA6E-47A9-BC07-B9A532C488A8}"/>
              </a:ext>
            </a:extLst>
          </p:cNvPr>
          <p:cNvPicPr>
            <a:picLocks noGrp="1" noChangeAspect="1"/>
          </p:cNvPicPr>
          <p:nvPr>
            <p:ph idx="1"/>
          </p:nvPr>
        </p:nvPicPr>
        <p:blipFill rotWithShape="1">
          <a:blip r:embed="rId3"/>
          <a:srcRect l="10419" r="3624" b="17534"/>
          <a:stretch/>
        </p:blipFill>
        <p:spPr>
          <a:xfrm>
            <a:off x="5591944" y="4503640"/>
            <a:ext cx="3420379" cy="1733672"/>
          </a:xfrm>
        </p:spPr>
      </p:pic>
      <p:pic>
        <p:nvPicPr>
          <p:cNvPr id="24" name="图片 23">
            <a:extLst>
              <a:ext uri="{FF2B5EF4-FFF2-40B4-BE49-F238E27FC236}">
                <a16:creationId xmlns:a16="http://schemas.microsoft.com/office/drawing/2014/main" id="{E4A417F7-6276-473C-BDE2-C09100B5DCF7}"/>
              </a:ext>
            </a:extLst>
          </p:cNvPr>
          <p:cNvPicPr>
            <a:picLocks noChangeAspect="1"/>
          </p:cNvPicPr>
          <p:nvPr/>
        </p:nvPicPr>
        <p:blipFill rotWithShape="1">
          <a:blip r:embed="rId4"/>
          <a:srcRect r="631" b="12738"/>
          <a:stretch/>
        </p:blipFill>
        <p:spPr>
          <a:xfrm>
            <a:off x="9048328" y="4293096"/>
            <a:ext cx="3024335" cy="1858600"/>
          </a:xfrm>
          <a:prstGeom prst="rect">
            <a:avLst/>
          </a:prstGeom>
        </p:spPr>
      </p:pic>
      <p:sp>
        <p:nvSpPr>
          <p:cNvPr id="25" name="文本框 24">
            <a:extLst>
              <a:ext uri="{FF2B5EF4-FFF2-40B4-BE49-F238E27FC236}">
                <a16:creationId xmlns:a16="http://schemas.microsoft.com/office/drawing/2014/main" id="{903813C2-59D0-425F-8356-9762AC090C66}"/>
              </a:ext>
            </a:extLst>
          </p:cNvPr>
          <p:cNvSpPr txBox="1"/>
          <p:nvPr/>
        </p:nvSpPr>
        <p:spPr>
          <a:xfrm>
            <a:off x="9598319" y="6261244"/>
            <a:ext cx="2088232" cy="381066"/>
          </a:xfrm>
          <a:prstGeom prst="rect">
            <a:avLst/>
          </a:prstGeom>
          <a:noFill/>
        </p:spPr>
        <p:txBody>
          <a:bodyPr wrap="square">
            <a:spAutoFit/>
          </a:bodyPr>
          <a:lstStyle/>
          <a:p>
            <a:pPr marL="0" marR="71755" lvl="0" indent="0" algn="just" defTabSz="914400" rtl="0" eaLnBrk="1" fontAlgn="auto" latinLnBrk="0" hangingPunct="1">
              <a:lnSpc>
                <a:spcPct val="150000"/>
              </a:lnSpc>
              <a:spcBef>
                <a:spcPts val="0"/>
              </a:spcBef>
              <a:spcAft>
                <a:spcPts val="0"/>
              </a:spcAft>
              <a:buClrTx/>
              <a:buSzTx/>
              <a:buFontTx/>
              <a:buNone/>
              <a:tabLst/>
              <a:defRPr/>
            </a:pPr>
            <a:r>
              <a:rPr lang="en-GB" altLang="zh-CN" sz="1400" b="0" i="0" dirty="0">
                <a:solidFill>
                  <a:srgbClr val="24292F"/>
                </a:solidFill>
                <a:effectLst/>
                <a:latin typeface="Noto Sans SC"/>
              </a:rPr>
              <a:t>Plasma spraying </a:t>
            </a:r>
            <a:endPar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a:extLst>
              <a:ext uri="{FF2B5EF4-FFF2-40B4-BE49-F238E27FC236}">
                <a16:creationId xmlns:a16="http://schemas.microsoft.com/office/drawing/2014/main" id="{CF2E89E4-E0BA-4283-AC84-A8009C830EB1}"/>
              </a:ext>
            </a:extLst>
          </p:cNvPr>
          <p:cNvSpPr txBox="1"/>
          <p:nvPr/>
        </p:nvSpPr>
        <p:spPr>
          <a:xfrm>
            <a:off x="6261695" y="6150420"/>
            <a:ext cx="2088232" cy="374654"/>
          </a:xfrm>
          <a:prstGeom prst="rect">
            <a:avLst/>
          </a:prstGeom>
          <a:noFill/>
        </p:spPr>
        <p:txBody>
          <a:bodyPr wrap="square">
            <a:spAutoFit/>
          </a:bodyPr>
          <a:lstStyle/>
          <a:p>
            <a:pPr marL="0" marR="71755" lvl="0" indent="0" algn="just"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Processing of spray</a:t>
            </a:r>
            <a:endPar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a:extLst>
              <a:ext uri="{FF2B5EF4-FFF2-40B4-BE49-F238E27FC236}">
                <a16:creationId xmlns:a16="http://schemas.microsoft.com/office/drawing/2014/main" id="{77ECA82F-A9CB-43C0-A6A2-C92A9FE864D1}"/>
              </a:ext>
            </a:extLst>
          </p:cNvPr>
          <p:cNvSpPr txBox="1"/>
          <p:nvPr/>
        </p:nvSpPr>
        <p:spPr>
          <a:xfrm>
            <a:off x="342175" y="1101788"/>
            <a:ext cx="7630249" cy="120032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en-US" altLang="zh-CN" b="1" i="0" dirty="0">
                <a:solidFill>
                  <a:srgbClr val="24292F"/>
                </a:solidFill>
                <a:effectLst/>
                <a:latin typeface="Noto Sans SC"/>
              </a:rPr>
              <a:t>Atmospheric plasma spraying: </a:t>
            </a:r>
          </a:p>
          <a:p>
            <a:pPr marL="266700" marR="0" lvl="0" algn="just"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4292F"/>
                </a:solidFill>
                <a:effectLst/>
                <a:latin typeface="Noto Sans SC"/>
              </a:rPr>
              <a:t>Can be carried out directly in the atmosphere, with low environmental requirements and strong adaptability. the spraying process can be fully automated for production.</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28" name="内容占位符 3">
            <a:extLst>
              <a:ext uri="{FF2B5EF4-FFF2-40B4-BE49-F238E27FC236}">
                <a16:creationId xmlns:a16="http://schemas.microsoft.com/office/drawing/2014/main" id="{9F7A2B29-AEE8-4540-A7F0-D28192A25A9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92616" y="2263364"/>
            <a:ext cx="6416232" cy="2098756"/>
          </a:xfrm>
          <a:prstGeom prst="rect">
            <a:avLst/>
          </a:prstGeom>
        </p:spPr>
      </p:pic>
      <p:grpSp>
        <p:nvGrpSpPr>
          <p:cNvPr id="29" name="组合 28">
            <a:extLst>
              <a:ext uri="{FF2B5EF4-FFF2-40B4-BE49-F238E27FC236}">
                <a16:creationId xmlns:a16="http://schemas.microsoft.com/office/drawing/2014/main" id="{AF875898-8968-44B0-9ACA-19D4FE831459}"/>
              </a:ext>
            </a:extLst>
          </p:cNvPr>
          <p:cNvGrpSpPr/>
          <p:nvPr/>
        </p:nvGrpSpPr>
        <p:grpSpPr>
          <a:xfrm>
            <a:off x="784668" y="4583272"/>
            <a:ext cx="4089640" cy="1777353"/>
            <a:chOff x="767408" y="1627862"/>
            <a:chExt cx="4089640" cy="1777353"/>
          </a:xfrm>
        </p:grpSpPr>
        <p:grpSp>
          <p:nvGrpSpPr>
            <p:cNvPr id="30" name="组合 29">
              <a:extLst>
                <a:ext uri="{FF2B5EF4-FFF2-40B4-BE49-F238E27FC236}">
                  <a16:creationId xmlns:a16="http://schemas.microsoft.com/office/drawing/2014/main" id="{372B627E-5A90-49C1-8162-8DEBF32C2911}"/>
                </a:ext>
              </a:extLst>
            </p:cNvPr>
            <p:cNvGrpSpPr/>
            <p:nvPr/>
          </p:nvGrpSpPr>
          <p:grpSpPr>
            <a:xfrm>
              <a:off x="767408" y="1627862"/>
              <a:ext cx="4089640" cy="1777353"/>
              <a:chOff x="895160" y="2537322"/>
              <a:chExt cx="4338589" cy="1800143"/>
            </a:xfrm>
          </p:grpSpPr>
          <p:pic>
            <p:nvPicPr>
              <p:cNvPr id="32" name="图片 31">
                <a:extLst>
                  <a:ext uri="{FF2B5EF4-FFF2-40B4-BE49-F238E27FC236}">
                    <a16:creationId xmlns:a16="http://schemas.microsoft.com/office/drawing/2014/main" id="{EB8EC54A-3658-4C62-8A1B-A15211232DAD}"/>
                  </a:ext>
                </a:extLst>
              </p:cNvPr>
              <p:cNvPicPr>
                <a:picLocks noChangeAspect="1"/>
              </p:cNvPicPr>
              <p:nvPr/>
            </p:nvPicPr>
            <p:blipFill rotWithShape="1">
              <a:blip r:embed="rId6"/>
              <a:srcRect r="16327" b="39253"/>
              <a:stretch/>
            </p:blipFill>
            <p:spPr>
              <a:xfrm>
                <a:off x="895160" y="2537322"/>
                <a:ext cx="3760680" cy="1587638"/>
              </a:xfrm>
              <a:prstGeom prst="rect">
                <a:avLst/>
              </a:prstGeom>
            </p:spPr>
          </p:pic>
          <p:sp>
            <p:nvSpPr>
              <p:cNvPr id="33" name="立方体 32">
                <a:extLst>
                  <a:ext uri="{FF2B5EF4-FFF2-40B4-BE49-F238E27FC236}">
                    <a16:creationId xmlns:a16="http://schemas.microsoft.com/office/drawing/2014/main" id="{F1DFD764-9624-4026-B33B-41BD2C16E17B}"/>
                  </a:ext>
                </a:extLst>
              </p:cNvPr>
              <p:cNvSpPr/>
              <p:nvPr/>
            </p:nvSpPr>
            <p:spPr>
              <a:xfrm>
                <a:off x="4317402" y="2663324"/>
                <a:ext cx="916347" cy="1603723"/>
              </a:xfrm>
              <a:prstGeom prst="cube">
                <a:avLst>
                  <a:gd name="adj" fmla="val 7788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4" name="文本框 33">
                <a:extLst>
                  <a:ext uri="{FF2B5EF4-FFF2-40B4-BE49-F238E27FC236}">
                    <a16:creationId xmlns:a16="http://schemas.microsoft.com/office/drawing/2014/main" id="{3FCA9F2B-8537-47A5-992E-5135F16E41F0}"/>
                  </a:ext>
                </a:extLst>
              </p:cNvPr>
              <p:cNvSpPr txBox="1"/>
              <p:nvPr/>
            </p:nvSpPr>
            <p:spPr>
              <a:xfrm>
                <a:off x="3863752" y="3212976"/>
                <a:ext cx="453649" cy="4278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5" name="矩形 34">
                <a:extLst>
                  <a:ext uri="{FF2B5EF4-FFF2-40B4-BE49-F238E27FC236}">
                    <a16:creationId xmlns:a16="http://schemas.microsoft.com/office/drawing/2014/main" id="{A9DF140D-E06A-4BE2-BD80-34E300B94561}"/>
                  </a:ext>
                </a:extLst>
              </p:cNvPr>
              <p:cNvSpPr/>
              <p:nvPr/>
            </p:nvSpPr>
            <p:spPr>
              <a:xfrm>
                <a:off x="2855641" y="4007231"/>
                <a:ext cx="1461760" cy="330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文本框 35">
                <a:extLst>
                  <a:ext uri="{FF2B5EF4-FFF2-40B4-BE49-F238E27FC236}">
                    <a16:creationId xmlns:a16="http://schemas.microsoft.com/office/drawing/2014/main" id="{78321DD7-93ED-4B69-8867-5FF13E47E006}"/>
                  </a:ext>
                </a:extLst>
              </p:cNvPr>
              <p:cNvSpPr txBox="1"/>
              <p:nvPr/>
            </p:nvSpPr>
            <p:spPr>
              <a:xfrm>
                <a:off x="1055440" y="2663324"/>
                <a:ext cx="36004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31" name="文本框 30">
              <a:extLst>
                <a:ext uri="{FF2B5EF4-FFF2-40B4-BE49-F238E27FC236}">
                  <a16:creationId xmlns:a16="http://schemas.microsoft.com/office/drawing/2014/main" id="{FFA8BCFE-A679-4129-AAE7-AAF467933396}"/>
                </a:ext>
              </a:extLst>
            </p:cNvPr>
            <p:cNvSpPr txBox="1"/>
            <p:nvPr/>
          </p:nvSpPr>
          <p:spPr>
            <a:xfrm>
              <a:off x="3109943" y="3088299"/>
              <a:ext cx="9831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Cu/Ag NW </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pic>
        <p:nvPicPr>
          <p:cNvPr id="37" name="图片 36">
            <a:extLst>
              <a:ext uri="{FF2B5EF4-FFF2-40B4-BE49-F238E27FC236}">
                <a16:creationId xmlns:a16="http://schemas.microsoft.com/office/drawing/2014/main" id="{3B0D63D1-A5AC-421C-AD0C-CC4C2A1F132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9295" y="2121844"/>
            <a:ext cx="1960529" cy="946414"/>
          </a:xfrm>
          <a:prstGeom prst="rect">
            <a:avLst/>
          </a:prstGeom>
          <a:noFill/>
          <a:ln>
            <a:noFill/>
          </a:ln>
        </p:spPr>
      </p:pic>
    </p:spTree>
    <p:extLst>
      <p:ext uri="{BB962C8B-B14F-4D97-AF65-F5344CB8AC3E}">
        <p14:creationId xmlns:p14="http://schemas.microsoft.com/office/powerpoint/2010/main" val="122935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CB1D67B-2FE3-4BFD-A38B-B8509ADA73F9}"/>
              </a:ext>
            </a:extLst>
          </p:cNvPr>
          <p:cNvSpPr>
            <a:spLocks noGrp="1"/>
          </p:cNvSpPr>
          <p:nvPr>
            <p:ph type="title"/>
          </p:nvPr>
        </p:nvSpPr>
        <p:spPr/>
        <p:txBody>
          <a:bodyPr/>
          <a:lstStyle/>
          <a:p>
            <a:r>
              <a:rPr lang="en-US" altLang="zh-CN" dirty="0"/>
              <a:t>Process of spray </a:t>
            </a:r>
            <a:r>
              <a:rPr lang="en-GB" altLang="zh-CN" dirty="0"/>
              <a:t>heating </a:t>
            </a:r>
            <a:r>
              <a:rPr lang="en-US" altLang="zh-CN" dirty="0"/>
              <a:t>film</a:t>
            </a:r>
            <a:endParaRPr lang="zh-CN" altLang="en-US" dirty="0"/>
          </a:p>
        </p:txBody>
      </p:sp>
      <p:pic>
        <p:nvPicPr>
          <p:cNvPr id="13" name="内容占位符 12">
            <a:extLst>
              <a:ext uri="{FF2B5EF4-FFF2-40B4-BE49-F238E27FC236}">
                <a16:creationId xmlns:a16="http://schemas.microsoft.com/office/drawing/2014/main" id="{279D4C7D-0C91-421C-B8BE-A5F602F97F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931" y="1488245"/>
            <a:ext cx="11042469" cy="2674420"/>
          </a:xfrm>
        </p:spPr>
      </p:pic>
      <p:pic>
        <p:nvPicPr>
          <p:cNvPr id="14" name="图片 13">
            <a:extLst>
              <a:ext uri="{FF2B5EF4-FFF2-40B4-BE49-F238E27FC236}">
                <a16:creationId xmlns:a16="http://schemas.microsoft.com/office/drawing/2014/main" id="{8FE46BCC-6392-4EA9-B9DE-39EC03CF6F88}"/>
              </a:ext>
            </a:extLst>
          </p:cNvPr>
          <p:cNvPicPr>
            <a:picLocks noChangeAspect="1"/>
          </p:cNvPicPr>
          <p:nvPr/>
        </p:nvPicPr>
        <p:blipFill rotWithShape="1">
          <a:blip r:embed="rId3">
            <a:extLst>
              <a:ext uri="{28A0092B-C50C-407E-A947-70E740481C1C}">
                <a14:useLocalDpi xmlns:a14="http://schemas.microsoft.com/office/drawing/2010/main" val="0"/>
              </a:ext>
            </a:extLst>
          </a:blip>
          <a:srcRect t="30676" b="-12285"/>
          <a:stretch/>
        </p:blipFill>
        <p:spPr>
          <a:xfrm>
            <a:off x="3816350" y="4579309"/>
            <a:ext cx="3411484" cy="1859591"/>
          </a:xfrm>
          <a:prstGeom prst="rect">
            <a:avLst/>
          </a:prstGeom>
        </p:spPr>
      </p:pic>
      <p:pic>
        <p:nvPicPr>
          <p:cNvPr id="15" name="图片 14">
            <a:extLst>
              <a:ext uri="{FF2B5EF4-FFF2-40B4-BE49-F238E27FC236}">
                <a16:creationId xmlns:a16="http://schemas.microsoft.com/office/drawing/2014/main" id="{B71640C2-855B-48C9-AB91-25187F87D2B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7695" y="4579310"/>
            <a:ext cx="2861505" cy="1580892"/>
          </a:xfrm>
          <a:prstGeom prst="rect">
            <a:avLst/>
          </a:prstGeom>
          <a:noFill/>
          <a:ln>
            <a:noFill/>
          </a:ln>
        </p:spPr>
      </p:pic>
      <p:pic>
        <p:nvPicPr>
          <p:cNvPr id="16" name="图片 15">
            <a:extLst>
              <a:ext uri="{FF2B5EF4-FFF2-40B4-BE49-F238E27FC236}">
                <a16:creationId xmlns:a16="http://schemas.microsoft.com/office/drawing/2014/main" id="{FCD790ED-D70C-4715-8E94-9E5FE3E888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18501" y="4315827"/>
            <a:ext cx="1580891" cy="2107856"/>
          </a:xfrm>
          <a:prstGeom prst="rect">
            <a:avLst/>
          </a:prstGeom>
        </p:spPr>
      </p:pic>
      <p:sp>
        <p:nvSpPr>
          <p:cNvPr id="7" name="灯片编号占位符 3">
            <a:extLst>
              <a:ext uri="{FF2B5EF4-FFF2-40B4-BE49-F238E27FC236}">
                <a16:creationId xmlns:a16="http://schemas.microsoft.com/office/drawing/2014/main" id="{58EE7033-376C-4592-A307-6208C5484F80}"/>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17</a:t>
            </a:fld>
            <a:endParaRPr lang="zh-CN" altLang="en-US"/>
          </a:p>
        </p:txBody>
      </p:sp>
    </p:spTree>
    <p:extLst>
      <p:ext uri="{BB962C8B-B14F-4D97-AF65-F5344CB8AC3E}">
        <p14:creationId xmlns:p14="http://schemas.microsoft.com/office/powerpoint/2010/main" val="3522714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7AE52C2E-F3B8-4FF7-88C7-1B3DB216F43D}"/>
              </a:ext>
            </a:extLst>
          </p:cNvPr>
          <p:cNvSpPr>
            <a:spLocks noGrp="1"/>
          </p:cNvSpPr>
          <p:nvPr>
            <p:ph type="title"/>
          </p:nvPr>
        </p:nvSpPr>
        <p:spPr/>
        <p:txBody>
          <a:bodyPr/>
          <a:lstStyle/>
          <a:p>
            <a:r>
              <a:rPr lang="en-US" altLang="zh-CN" sz="3200" dirty="0"/>
              <a:t>Layout of production line </a:t>
            </a:r>
            <a:endParaRPr lang="zh-CN" altLang="en-US" dirty="0"/>
          </a:p>
        </p:txBody>
      </p:sp>
      <p:pic>
        <p:nvPicPr>
          <p:cNvPr id="28" name="图片 27">
            <a:extLst>
              <a:ext uri="{FF2B5EF4-FFF2-40B4-BE49-F238E27FC236}">
                <a16:creationId xmlns:a16="http://schemas.microsoft.com/office/drawing/2014/main" id="{20A9837C-C5A6-45B1-8423-E37995D56F4C}"/>
              </a:ext>
            </a:extLst>
          </p:cNvPr>
          <p:cNvPicPr>
            <a:picLocks noChangeAspect="1"/>
          </p:cNvPicPr>
          <p:nvPr/>
        </p:nvPicPr>
        <p:blipFill>
          <a:blip r:embed="rId2"/>
          <a:stretch>
            <a:fillRect/>
          </a:stretch>
        </p:blipFill>
        <p:spPr>
          <a:xfrm>
            <a:off x="1084520" y="1123071"/>
            <a:ext cx="10239153" cy="5592077"/>
          </a:xfrm>
          <a:prstGeom prst="rect">
            <a:avLst/>
          </a:prstGeom>
        </p:spPr>
      </p:pic>
      <p:sp>
        <p:nvSpPr>
          <p:cNvPr id="4" name="灯片编号占位符 3">
            <a:extLst>
              <a:ext uri="{FF2B5EF4-FFF2-40B4-BE49-F238E27FC236}">
                <a16:creationId xmlns:a16="http://schemas.microsoft.com/office/drawing/2014/main" id="{4EB7B32E-FA39-4262-8F55-26D09751D2C8}"/>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18</a:t>
            </a:fld>
            <a:endParaRPr lang="zh-CN" altLang="en-US"/>
          </a:p>
        </p:txBody>
      </p:sp>
    </p:spTree>
    <p:extLst>
      <p:ext uri="{BB962C8B-B14F-4D97-AF65-F5344CB8AC3E}">
        <p14:creationId xmlns:p14="http://schemas.microsoft.com/office/powerpoint/2010/main" val="407054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1344" y="6419682"/>
            <a:ext cx="8036093" cy="29546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zh-CN" sz="132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【1】Liu Yu Dong .Modification suggestion of vacuum chamber for the collider ring. 2021/3/25</a:t>
            </a:r>
            <a:endParaRPr kumimoji="1" lang="zh-CN" altLang="en-US" sz="132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1" name="文本框 10"/>
          <p:cNvSpPr txBox="1"/>
          <p:nvPr/>
        </p:nvSpPr>
        <p:spPr>
          <a:xfrm>
            <a:off x="612738" y="2190832"/>
            <a:ext cx="8921787" cy="369332"/>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Strictly control on the coating thickness for impedance source to restrain the instability!【1】</a:t>
            </a:r>
            <a:endParaRPr kumimoji="0" lang="zh-CN" altLang="en-US"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矩形 11"/>
          <p:cNvSpPr/>
          <p:nvPr/>
        </p:nvSpPr>
        <p:spPr>
          <a:xfrm>
            <a:off x="524198" y="1144612"/>
            <a:ext cx="6626994" cy="806375"/>
          </a:xfrm>
          <a:prstGeom prst="rect">
            <a:avLst/>
          </a:prstGeom>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lang="en-US" altLang="zh-CN" sz="2000" b="1" i="1" dirty="0" err="1">
                <a:solidFill>
                  <a:srgbClr val="FF6600"/>
                </a:solidFill>
                <a:latin typeface="微软雅黑" panose="020B0503020204020204" pitchFamily="34" charset="-122"/>
                <a:ea typeface="微软雅黑" panose="020B0503020204020204" pitchFamily="34" charset="-122"/>
              </a:rPr>
              <a:t>Impedence</a:t>
            </a:r>
            <a:endParaRPr kumimoji="0" lang="en-US" altLang="zh-CN" sz="2000" b="1" i="1"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charset="0"/>
                <a:ea typeface="宋体" charset="0"/>
                <a:cs typeface="+mn-cs"/>
              </a:rPr>
              <a:t>       Round pipe of Copper (2~3mm) with NEG coating (200nm)</a:t>
            </a:r>
          </a:p>
        </p:txBody>
      </p:sp>
      <p:sp>
        <p:nvSpPr>
          <p:cNvPr id="13" name="标题 12">
            <a:extLst>
              <a:ext uri="{FF2B5EF4-FFF2-40B4-BE49-F238E27FC236}">
                <a16:creationId xmlns:a16="http://schemas.microsoft.com/office/drawing/2014/main" id="{5F549EAD-6A71-4136-A589-9D6238683BF2}"/>
              </a:ext>
            </a:extLst>
          </p:cNvPr>
          <p:cNvSpPr>
            <a:spLocks noGrp="1"/>
          </p:cNvSpPr>
          <p:nvPr>
            <p:ph type="title"/>
          </p:nvPr>
        </p:nvSpPr>
        <p:spPr>
          <a:xfrm>
            <a:off x="666712" y="142852"/>
            <a:ext cx="11106187" cy="725470"/>
          </a:xfrm>
        </p:spPr>
        <p:txBody>
          <a:bodyPr>
            <a:normAutofit/>
          </a:bodyPr>
          <a:lstStyle/>
          <a:p>
            <a:r>
              <a:rPr lang="en-US" altLang="zh-CN" dirty="0"/>
              <a:t>NEG coating optimization</a:t>
            </a:r>
          </a:p>
        </p:txBody>
      </p:sp>
      <p:pic>
        <p:nvPicPr>
          <p:cNvPr id="21" name="图片 20">
            <a:extLst>
              <a:ext uri="{FF2B5EF4-FFF2-40B4-BE49-F238E27FC236}">
                <a16:creationId xmlns:a16="http://schemas.microsoft.com/office/drawing/2014/main" id="{85E87269-7C6B-4F8A-A8B7-93AAD1D70A92}"/>
              </a:ext>
            </a:extLst>
          </p:cNvPr>
          <p:cNvPicPr>
            <a:picLocks noChangeAspect="1"/>
          </p:cNvPicPr>
          <p:nvPr/>
        </p:nvPicPr>
        <p:blipFill>
          <a:blip r:embed="rId2"/>
          <a:stretch>
            <a:fillRect/>
          </a:stretch>
        </p:blipFill>
        <p:spPr>
          <a:xfrm>
            <a:off x="6156972" y="3237836"/>
            <a:ext cx="4320480" cy="3029446"/>
          </a:xfrm>
          <a:prstGeom prst="rect">
            <a:avLst/>
          </a:prstGeom>
        </p:spPr>
      </p:pic>
      <p:pic>
        <p:nvPicPr>
          <p:cNvPr id="23" name="图片 22">
            <a:extLst>
              <a:ext uri="{FF2B5EF4-FFF2-40B4-BE49-F238E27FC236}">
                <a16:creationId xmlns:a16="http://schemas.microsoft.com/office/drawing/2014/main" id="{AFF0452C-ABA4-44CE-8C38-0B817FDE0ACA}"/>
              </a:ext>
            </a:extLst>
          </p:cNvPr>
          <p:cNvPicPr>
            <a:picLocks noChangeAspect="1"/>
          </p:cNvPicPr>
          <p:nvPr/>
        </p:nvPicPr>
        <p:blipFill>
          <a:blip r:embed="rId3"/>
          <a:stretch>
            <a:fillRect/>
          </a:stretch>
        </p:blipFill>
        <p:spPr>
          <a:xfrm>
            <a:off x="1496568" y="3115917"/>
            <a:ext cx="3959372" cy="3029446"/>
          </a:xfrm>
          <a:prstGeom prst="rect">
            <a:avLst/>
          </a:prstGeom>
        </p:spPr>
      </p:pic>
      <p:sp>
        <p:nvSpPr>
          <p:cNvPr id="24" name="矩形 23">
            <a:extLst>
              <a:ext uri="{FF2B5EF4-FFF2-40B4-BE49-F238E27FC236}">
                <a16:creationId xmlns:a16="http://schemas.microsoft.com/office/drawing/2014/main" id="{E9A2CABB-45F1-4EBD-8FC2-EA1C26B91B74}"/>
              </a:ext>
            </a:extLst>
          </p:cNvPr>
          <p:cNvSpPr/>
          <p:nvPr/>
        </p:nvSpPr>
        <p:spPr>
          <a:xfrm>
            <a:off x="524198" y="2908407"/>
            <a:ext cx="6626994" cy="806375"/>
          </a:xfrm>
          <a:prstGeom prst="rect">
            <a:avLst/>
          </a:prstGeom>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lang="en-US" altLang="zh-CN" sz="2000" b="1" i="1" dirty="0">
                <a:solidFill>
                  <a:srgbClr val="FF6600"/>
                </a:solidFill>
                <a:latin typeface="微软雅黑" panose="020B0503020204020204" pitchFamily="34" charset="-122"/>
                <a:ea typeface="微软雅黑" panose="020B0503020204020204" pitchFamily="34" charset="-122"/>
              </a:rPr>
              <a:t>Reactivation life-times</a:t>
            </a:r>
            <a:endParaRPr kumimoji="0" lang="en-US" altLang="zh-CN" sz="2000" b="1" i="1"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charset="0"/>
                <a:ea typeface="宋体" charset="0"/>
                <a:cs typeface="+mn-cs"/>
              </a:rPr>
              <a:t>       </a:t>
            </a:r>
          </a:p>
        </p:txBody>
      </p:sp>
      <p:sp>
        <p:nvSpPr>
          <p:cNvPr id="26" name="文本框 25">
            <a:extLst>
              <a:ext uri="{FF2B5EF4-FFF2-40B4-BE49-F238E27FC236}">
                <a16:creationId xmlns:a16="http://schemas.microsoft.com/office/drawing/2014/main" id="{F29B6AA4-3309-4359-8D09-744DE473728A}"/>
              </a:ext>
            </a:extLst>
          </p:cNvPr>
          <p:cNvSpPr txBox="1"/>
          <p:nvPr/>
        </p:nvSpPr>
        <p:spPr>
          <a:xfrm>
            <a:off x="733387" y="6124216"/>
            <a:ext cx="4868292" cy="2769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带来的问题：</a:t>
            </a: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200nm</a:t>
            </a: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薄膜，抽气性能（抽速与寿命）迅速下降</a:t>
            </a:r>
          </a:p>
        </p:txBody>
      </p:sp>
      <p:sp>
        <p:nvSpPr>
          <p:cNvPr id="10" name="灯片编号占位符 3">
            <a:extLst>
              <a:ext uri="{FF2B5EF4-FFF2-40B4-BE49-F238E27FC236}">
                <a16:creationId xmlns:a16="http://schemas.microsoft.com/office/drawing/2014/main" id="{35B09675-0E1D-4185-B18D-E10F6A676397}"/>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19</a:t>
            </a:fld>
            <a:endParaRPr lang="zh-CN" altLang="en-US"/>
          </a:p>
        </p:txBody>
      </p:sp>
    </p:spTree>
    <p:extLst>
      <p:ext uri="{BB962C8B-B14F-4D97-AF65-F5344CB8AC3E}">
        <p14:creationId xmlns:p14="http://schemas.microsoft.com/office/powerpoint/2010/main" val="157886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3CC8586-B978-48B2-AE25-8B8406277B10}"/>
              </a:ext>
            </a:extLst>
          </p:cNvPr>
          <p:cNvSpPr>
            <a:spLocks noGrp="1"/>
          </p:cNvSpPr>
          <p:nvPr>
            <p:ph idx="1"/>
          </p:nvPr>
        </p:nvSpPr>
        <p:spPr/>
        <p:txBody>
          <a:bodyPr>
            <a:normAutofit fontScale="92500" lnSpcReduction="20000"/>
          </a:bodyPr>
          <a:lstStyle/>
          <a:p>
            <a:r>
              <a:rPr lang="en-US" altLang="zh-CN" dirty="0"/>
              <a:t>Production line of vacuum chambers</a:t>
            </a:r>
          </a:p>
          <a:p>
            <a:pPr>
              <a:buFont typeface="Wingdings" panose="05000000000000000000" pitchFamily="2" charset="2"/>
              <a:buChar char="p"/>
            </a:pPr>
            <a:r>
              <a:rPr lang="en-US" altLang="zh-CN" sz="1800" dirty="0"/>
              <a:t>Vacuum chamber </a:t>
            </a:r>
          </a:p>
          <a:p>
            <a:pPr>
              <a:buFont typeface="Wingdings" panose="05000000000000000000" pitchFamily="2" charset="2"/>
              <a:buChar char="p"/>
            </a:pPr>
            <a:r>
              <a:rPr lang="en-GB" altLang="zh-CN" sz="1800" i="1" dirty="0"/>
              <a:t>Spray for heating film</a:t>
            </a:r>
          </a:p>
          <a:p>
            <a:pPr>
              <a:buFont typeface="Wingdings" panose="05000000000000000000" pitchFamily="2" charset="2"/>
              <a:buChar char="p"/>
            </a:pPr>
            <a:r>
              <a:rPr lang="en-US" altLang="zh-CN" sz="1800" dirty="0"/>
              <a:t>NEG coating </a:t>
            </a:r>
          </a:p>
          <a:p>
            <a:r>
              <a:rPr lang="en-US" altLang="zh-CN" dirty="0"/>
              <a:t>NEG coating optimization</a:t>
            </a:r>
          </a:p>
          <a:p>
            <a:r>
              <a:rPr lang="en-GB" altLang="zh-CN" dirty="0"/>
              <a:t>Spray for heating film R&amp;D</a:t>
            </a:r>
            <a:endParaRPr lang="en-US" altLang="zh-CN" dirty="0"/>
          </a:p>
          <a:p>
            <a:r>
              <a:rPr lang="en-GB" altLang="zh-CN" dirty="0"/>
              <a:t>Tungsten alloy  vacuum chamber</a:t>
            </a:r>
          </a:p>
          <a:p>
            <a:r>
              <a:rPr lang="en-GB" altLang="zh-CN" dirty="0"/>
              <a:t>RF shielding Bellows for ultra Expansion/contraction</a:t>
            </a:r>
          </a:p>
          <a:p>
            <a:r>
              <a:rPr lang="en-US" altLang="zh-CN" sz="2800" dirty="0"/>
              <a:t>Double-hole extrusion tube R&amp;D</a:t>
            </a:r>
            <a:endParaRPr lang="en-GB" altLang="zh-CN" dirty="0"/>
          </a:p>
          <a:p>
            <a:r>
              <a:rPr lang="en-GB" altLang="zh-CN" dirty="0"/>
              <a:t>RF shielding All metal gate valve</a:t>
            </a:r>
          </a:p>
          <a:p>
            <a:endParaRPr lang="zh-CN" altLang="en-US" dirty="0"/>
          </a:p>
        </p:txBody>
      </p:sp>
      <p:sp>
        <p:nvSpPr>
          <p:cNvPr id="3" name="标题 2">
            <a:extLst>
              <a:ext uri="{FF2B5EF4-FFF2-40B4-BE49-F238E27FC236}">
                <a16:creationId xmlns:a16="http://schemas.microsoft.com/office/drawing/2014/main" id="{D5F4865F-37A8-4C5B-8008-9162DF97B87E}"/>
              </a:ext>
            </a:extLst>
          </p:cNvPr>
          <p:cNvSpPr>
            <a:spLocks noGrp="1"/>
          </p:cNvSpPr>
          <p:nvPr>
            <p:ph type="title"/>
          </p:nvPr>
        </p:nvSpPr>
        <p:spPr/>
        <p:txBody>
          <a:bodyPr/>
          <a:lstStyle/>
          <a:p>
            <a:r>
              <a:rPr lang="en-US" altLang="zh-CN" dirty="0"/>
              <a:t>EDR task</a:t>
            </a:r>
            <a:endParaRPr lang="zh-CN" altLang="en-US" dirty="0"/>
          </a:p>
        </p:txBody>
      </p:sp>
      <p:sp>
        <p:nvSpPr>
          <p:cNvPr id="4" name="灯片编号占位符 3">
            <a:extLst>
              <a:ext uri="{FF2B5EF4-FFF2-40B4-BE49-F238E27FC236}">
                <a16:creationId xmlns:a16="http://schemas.microsoft.com/office/drawing/2014/main" id="{BDAD26A3-D035-4348-B607-B6D7F6D963DB}"/>
              </a:ext>
            </a:extLst>
          </p:cNvPr>
          <p:cNvSpPr>
            <a:spLocks noGrp="1"/>
          </p:cNvSpPr>
          <p:nvPr>
            <p:ph type="sldNum" sz="quarter" idx="12"/>
          </p:nvPr>
        </p:nvSpPr>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111494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左大括号 8"/>
          <p:cNvSpPr/>
          <p:nvPr/>
        </p:nvSpPr>
        <p:spPr>
          <a:xfrm>
            <a:off x="2642911" y="1996705"/>
            <a:ext cx="949062" cy="1487105"/>
          </a:xfrm>
          <a:prstGeom prst="leftBrac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a typeface="宋体" panose="02010600030101010101" pitchFamily="2" charset="-122"/>
              <a:cs typeface="+mn-cs"/>
            </a:endParaRPr>
          </a:p>
        </p:txBody>
      </p:sp>
      <p:sp>
        <p:nvSpPr>
          <p:cNvPr id="3" name="标题 2"/>
          <p:cNvSpPr>
            <a:spLocks noGrp="1"/>
          </p:cNvSpPr>
          <p:nvPr>
            <p:ph type="title"/>
          </p:nvPr>
        </p:nvSpPr>
        <p:spPr/>
        <p:txBody>
          <a:bodyPr>
            <a:normAutofit/>
          </a:bodyPr>
          <a:lstStyle/>
          <a:p>
            <a:r>
              <a:rPr lang="en-US" altLang="zh-CN" dirty="0"/>
              <a:t>NEG coating optimization</a:t>
            </a:r>
            <a:endParaRPr lang="zh-CN" altLang="en-US" dirty="0"/>
          </a:p>
        </p:txBody>
      </p:sp>
      <p:sp>
        <p:nvSpPr>
          <p:cNvPr id="4" name="矩形 3"/>
          <p:cNvSpPr/>
          <p:nvPr/>
        </p:nvSpPr>
        <p:spPr>
          <a:xfrm>
            <a:off x="3436135" y="1679773"/>
            <a:ext cx="2209800" cy="400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Add </a:t>
            </a:r>
            <a:r>
              <a:rPr kumimoji="0" lang="zh-CN" altLang="en-US" sz="1800" b="0"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a:t>
            </a:r>
            <a:r>
              <a:rPr kumimoji="0" lang="en-US" altLang="zh-CN" sz="1800" b="1" i="0" u="none" strike="noStrike" kern="1200" cap="none" spc="0" normalizeH="0" baseline="0" noProof="0" dirty="0" err="1">
                <a:ln>
                  <a:noFill/>
                </a:ln>
                <a:solidFill>
                  <a:srgbClr val="C00000"/>
                </a:solidFill>
                <a:effectLst/>
                <a:uLnTx/>
                <a:uFillTx/>
                <a:latin typeface="Calisto MT" pitchFamily="18" charset="0"/>
                <a:ea typeface="黑体" pitchFamily="49" charset="-122"/>
                <a:cs typeface="+mn-cs"/>
              </a:rPr>
              <a:t>Pt</a:t>
            </a:r>
            <a:r>
              <a:rPr kumimoji="0" lang="zh-CN" altLang="en-US" sz="1800" b="1" i="0" u="none" strike="noStrike" kern="1200" cap="none" spc="0" normalizeH="0" baseline="0" noProof="0" dirty="0">
                <a:ln>
                  <a:noFill/>
                </a:ln>
                <a:solidFill>
                  <a:srgbClr val="C00000"/>
                </a:solidFill>
                <a:effectLst/>
                <a:uLnTx/>
                <a:uFillTx/>
                <a:latin typeface="Calisto MT" pitchFamily="18" charset="0"/>
                <a:ea typeface="黑体" pitchFamily="49" charset="-122"/>
                <a:cs typeface="+mn-cs"/>
              </a:rPr>
              <a:t>、</a:t>
            </a:r>
            <a:r>
              <a:rPr kumimoji="0" lang="en-US" altLang="zh-CN" sz="1800" b="1" i="0" u="none" strike="noStrike" kern="1200" cap="none" spc="0" normalizeH="0" baseline="0" noProof="0" dirty="0">
                <a:ln>
                  <a:noFill/>
                </a:ln>
                <a:solidFill>
                  <a:srgbClr val="C00000"/>
                </a:solidFill>
                <a:effectLst/>
                <a:uLnTx/>
                <a:uFillTx/>
                <a:latin typeface="Calisto MT" pitchFamily="18" charset="0"/>
                <a:ea typeface="黑体" pitchFamily="49" charset="-122"/>
                <a:cs typeface="+mn-cs"/>
              </a:rPr>
              <a:t>Au</a:t>
            </a:r>
            <a:r>
              <a:rPr kumimoji="0" lang="zh-CN" altLang="en-US" sz="1800" b="1" i="0" u="none" strike="noStrike" kern="1200" cap="none" spc="0" normalizeH="0" baseline="0" noProof="0" dirty="0">
                <a:ln>
                  <a:noFill/>
                </a:ln>
                <a:solidFill>
                  <a:srgbClr val="C00000"/>
                </a:solidFill>
                <a:effectLst/>
                <a:uLnTx/>
                <a:uFillTx/>
                <a:latin typeface="Calisto MT" pitchFamily="18" charset="0"/>
                <a:ea typeface="黑体" pitchFamily="49" charset="-122"/>
                <a:cs typeface="+mn-cs"/>
              </a:rPr>
              <a:t>、</a:t>
            </a:r>
            <a:r>
              <a:rPr kumimoji="0" lang="en-US" altLang="zh-CN" sz="1800" b="1" i="0" u="none" strike="noStrike" kern="1200" cap="none" spc="0" normalizeH="0" baseline="0" noProof="0" dirty="0">
                <a:ln>
                  <a:noFill/>
                </a:ln>
                <a:solidFill>
                  <a:srgbClr val="C00000"/>
                </a:solidFill>
                <a:effectLst/>
                <a:uLnTx/>
                <a:uFillTx/>
                <a:latin typeface="Calisto MT" pitchFamily="18" charset="0"/>
                <a:ea typeface="黑体" pitchFamily="49" charset="-122"/>
                <a:cs typeface="+mn-cs"/>
              </a:rPr>
              <a:t>Ag </a:t>
            </a:r>
            <a:endParaRPr kumimoji="0" lang="zh-CN" altLang="en-US" sz="1800" b="0" i="0" u="none" strike="noStrike" kern="1200" cap="none" spc="0" normalizeH="0" baseline="0" noProof="0" dirty="0">
              <a:ln>
                <a:noFill/>
              </a:ln>
              <a:solidFill>
                <a:srgbClr val="C00000"/>
              </a:solidFill>
              <a:effectLst/>
              <a:uLnTx/>
              <a:uFillTx/>
              <a:latin typeface="Calisto MT" pitchFamily="18" charset="0"/>
              <a:ea typeface="宋体" panose="02010600030101010101" pitchFamily="2" charset="-122"/>
              <a:cs typeface="+mn-cs"/>
            </a:endParaRPr>
          </a:p>
        </p:txBody>
      </p:sp>
      <p:sp>
        <p:nvSpPr>
          <p:cNvPr id="39" name="矩形 38"/>
          <p:cNvSpPr/>
          <p:nvPr/>
        </p:nvSpPr>
        <p:spPr>
          <a:xfrm>
            <a:off x="3644932" y="3384286"/>
            <a:ext cx="2209800" cy="567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DCMS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Direct Current Magnet Sputtering</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2" name="Picture 2" descr="C:\Users\yuche\AppData\Local\Microsoft\Windows\INetCache\Content.Word\新建 Microsoft PowerPoint 演示文稿.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6814" y="1670553"/>
            <a:ext cx="2021690" cy="2573184"/>
          </a:xfrm>
          <a:prstGeom prst="rect">
            <a:avLst/>
          </a:prstGeom>
          <a:noFill/>
          <a:ln>
            <a:noFill/>
          </a:ln>
        </p:spPr>
      </p:pic>
      <p:sp>
        <p:nvSpPr>
          <p:cNvPr id="10" name="TextBox 9"/>
          <p:cNvSpPr txBox="1"/>
          <p:nvPr/>
        </p:nvSpPr>
        <p:spPr>
          <a:xfrm>
            <a:off x="666712" y="1131083"/>
            <a:ext cx="10901896"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n"/>
              <a:tabLst/>
              <a:defRPr/>
            </a:pPr>
            <a:r>
              <a:rPr lang="en-US" altLang="zh-CN" sz="2000" dirty="0">
                <a:solidFill>
                  <a:srgbClr val="24292F"/>
                </a:solidFill>
                <a:latin typeface="Noto Sans SC"/>
              </a:rPr>
              <a:t>Scheme 1: </a:t>
            </a:r>
            <a:r>
              <a:rPr lang="en-US" altLang="zh-CN" sz="2000" b="0" i="0" dirty="0">
                <a:solidFill>
                  <a:srgbClr val="24292F"/>
                </a:solidFill>
                <a:effectLst/>
                <a:latin typeface="Noto Sans SC"/>
              </a:rPr>
              <a:t>Multilayer NEG coating: improve lifetimes, conductivity.</a:t>
            </a:r>
            <a:endParaRPr kumimoji="0" lang="zh-CN" altLang="en-US" sz="2000" b="0" i="0" u="none" strike="noStrike" kern="1200" cap="none" spc="0" normalizeH="0" baseline="0" noProof="0" dirty="0">
              <a:ln>
                <a:noFill/>
              </a:ln>
              <a:solidFill>
                <a:srgbClr val="7030A0"/>
              </a:solidFill>
              <a:effectLst/>
              <a:uLnTx/>
              <a:uFillTx/>
              <a:latin typeface="黑体" pitchFamily="49" charset="-122"/>
              <a:ea typeface="黑体" pitchFamily="49" charset="-122"/>
              <a:cs typeface="+mn-cs"/>
            </a:endParaRPr>
          </a:p>
        </p:txBody>
      </p:sp>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8947" y="2172724"/>
            <a:ext cx="1264175" cy="1109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组合 44"/>
          <p:cNvGrpSpPr/>
          <p:nvPr/>
        </p:nvGrpSpPr>
        <p:grpSpPr>
          <a:xfrm>
            <a:off x="356910" y="1888763"/>
            <a:ext cx="2590800" cy="1670977"/>
            <a:chOff x="6276475" y="2088411"/>
            <a:chExt cx="2303110" cy="1972745"/>
          </a:xfrm>
        </p:grpSpPr>
        <p:sp>
          <p:nvSpPr>
            <p:cNvPr id="46" name="矩形 45"/>
            <p:cNvSpPr/>
            <p:nvPr/>
          </p:nvSpPr>
          <p:spPr>
            <a:xfrm>
              <a:off x="6279415" y="3283775"/>
              <a:ext cx="2300170" cy="77738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chamber</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7" name="矩形 46"/>
            <p:cNvSpPr/>
            <p:nvPr/>
          </p:nvSpPr>
          <p:spPr>
            <a:xfrm>
              <a:off x="6279415" y="2841956"/>
              <a:ext cx="2300170" cy="507781"/>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8" name="矩形 47"/>
            <p:cNvSpPr/>
            <p:nvPr/>
          </p:nvSpPr>
          <p:spPr>
            <a:xfrm>
              <a:off x="6276475" y="2754566"/>
              <a:ext cx="2303110" cy="147922"/>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9" name="TextBox 48"/>
            <p:cNvSpPr txBox="1"/>
            <p:nvPr/>
          </p:nvSpPr>
          <p:spPr>
            <a:xfrm>
              <a:off x="6400799" y="2088411"/>
              <a:ext cx="21787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srgbClr val="F79646"/>
                  </a:solidFill>
                  <a:effectLst/>
                  <a:uLnTx/>
                  <a:uFillTx/>
                  <a:latin typeface="Calisto MT" pitchFamily="18" charset="0"/>
                  <a:ea typeface="黑体" pitchFamily="49" charset="-122"/>
                  <a:cs typeface="+mn-cs"/>
                </a:rPr>
                <a:t>Pd</a:t>
              </a:r>
              <a:r>
                <a:rPr kumimoji="0" lang="zh-CN" altLang="en-US" sz="1800" b="1" i="0" u="none" strike="noStrike" kern="1200" cap="none" spc="0" normalizeH="0" baseline="0" noProof="0" dirty="0">
                  <a:ln>
                    <a:noFill/>
                  </a:ln>
                  <a:solidFill>
                    <a:srgbClr val="F79646"/>
                  </a:solidFill>
                  <a:effectLst/>
                  <a:uLnTx/>
                  <a:uFillTx/>
                  <a:latin typeface="Calisto MT" pitchFamily="18" charset="0"/>
                  <a:ea typeface="黑体" pitchFamily="49" charset="-122"/>
                  <a:cs typeface="+mn-cs"/>
                </a:rPr>
                <a:t>、</a:t>
              </a:r>
              <a:r>
                <a:rPr kumimoji="0" lang="en-US" altLang="zh-CN" sz="1800" b="1" i="0" u="none" strike="noStrike" kern="1200" cap="none" spc="0" normalizeH="0" baseline="0" noProof="0" dirty="0" err="1">
                  <a:ln>
                    <a:noFill/>
                  </a:ln>
                  <a:solidFill>
                    <a:srgbClr val="F79646"/>
                  </a:solidFill>
                  <a:effectLst/>
                  <a:uLnTx/>
                  <a:uFillTx/>
                  <a:latin typeface="Calisto MT" pitchFamily="18" charset="0"/>
                  <a:ea typeface="黑体" pitchFamily="49" charset="-122"/>
                  <a:cs typeface="+mn-cs"/>
                </a:rPr>
                <a:t>Pt</a:t>
              </a:r>
              <a:r>
                <a:rPr kumimoji="0" lang="zh-CN" altLang="en-US" sz="1800" b="1" i="0" u="none" strike="noStrike" kern="1200" cap="none" spc="0" normalizeH="0" baseline="0" noProof="0" dirty="0">
                  <a:ln>
                    <a:noFill/>
                  </a:ln>
                  <a:solidFill>
                    <a:srgbClr val="F79646"/>
                  </a:solidFill>
                  <a:effectLst/>
                  <a:uLnTx/>
                  <a:uFillTx/>
                  <a:latin typeface="Calisto MT" pitchFamily="18" charset="0"/>
                  <a:ea typeface="黑体" pitchFamily="49" charset="-122"/>
                  <a:cs typeface="+mn-cs"/>
                </a:rPr>
                <a:t>、</a:t>
              </a:r>
              <a:r>
                <a:rPr kumimoji="0" lang="en-US" altLang="zh-CN" sz="1800" b="1" i="0" u="none" strike="noStrike" kern="1200" cap="none" spc="0" normalizeH="0" baseline="0" noProof="0" dirty="0">
                  <a:ln>
                    <a:noFill/>
                  </a:ln>
                  <a:solidFill>
                    <a:srgbClr val="F79646"/>
                  </a:solidFill>
                  <a:effectLst/>
                  <a:uLnTx/>
                  <a:uFillTx/>
                  <a:latin typeface="Calisto MT" pitchFamily="18" charset="0"/>
                  <a:ea typeface="黑体" pitchFamily="49" charset="-122"/>
                  <a:cs typeface="+mn-cs"/>
                </a:rPr>
                <a:t>Au</a:t>
              </a:r>
              <a:r>
                <a:rPr kumimoji="0" lang="zh-CN" altLang="en-US" sz="1800" b="1" i="0" u="none" strike="noStrike" kern="1200" cap="none" spc="0" normalizeH="0" baseline="0" noProof="0" dirty="0">
                  <a:ln>
                    <a:noFill/>
                  </a:ln>
                  <a:solidFill>
                    <a:srgbClr val="F79646"/>
                  </a:solidFill>
                  <a:effectLst/>
                  <a:uLnTx/>
                  <a:uFillTx/>
                  <a:latin typeface="Calisto MT" pitchFamily="18" charset="0"/>
                  <a:ea typeface="黑体" pitchFamily="49" charset="-122"/>
                  <a:cs typeface="+mn-cs"/>
                </a:rPr>
                <a:t>、</a:t>
              </a:r>
              <a:r>
                <a:rPr kumimoji="0" lang="en-US" altLang="zh-CN" sz="1800" b="1" i="0" u="none" strike="noStrike" kern="1200" cap="none" spc="0" normalizeH="0" baseline="0" noProof="0" dirty="0">
                  <a:ln>
                    <a:noFill/>
                  </a:ln>
                  <a:solidFill>
                    <a:srgbClr val="F79646"/>
                  </a:solidFill>
                  <a:effectLst/>
                  <a:uLnTx/>
                  <a:uFillTx/>
                  <a:latin typeface="Calisto MT" pitchFamily="18" charset="0"/>
                  <a:ea typeface="黑体" pitchFamily="49" charset="-122"/>
                  <a:cs typeface="+mn-cs"/>
                </a:rPr>
                <a:t>Ag 20~50nm</a:t>
              </a:r>
              <a:endParaRPr kumimoji="0" lang="zh-CN" altLang="en-US" sz="1800" b="1" i="0" u="none" strike="noStrike" kern="1200" cap="none" spc="0" normalizeH="0" baseline="0" noProof="0" dirty="0">
                <a:ln>
                  <a:noFill/>
                </a:ln>
                <a:solidFill>
                  <a:srgbClr val="F79646"/>
                </a:solidFill>
                <a:effectLst/>
                <a:uLnTx/>
                <a:uFillTx/>
                <a:latin typeface="Calisto MT" pitchFamily="18" charset="0"/>
                <a:ea typeface="黑体" pitchFamily="49" charset="-122"/>
                <a:cs typeface="+mn-cs"/>
              </a:endParaRPr>
            </a:p>
          </p:txBody>
        </p:sp>
        <mc:AlternateContent xmlns:mc="http://schemas.openxmlformats.org/markup-compatibility/2006" xmlns:a14="http://schemas.microsoft.com/office/drawing/2010/main">
          <mc:Choice Requires="a14">
            <p:sp>
              <p:nvSpPr>
                <p:cNvPr id="50" name="TextBox 49"/>
                <p:cNvSpPr txBox="1"/>
                <p:nvPr/>
              </p:nvSpPr>
              <p:spPr>
                <a:xfrm>
                  <a:off x="6279416" y="2914443"/>
                  <a:ext cx="23001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Calisto MT" pitchFamily="18" charset="0"/>
                      <a:ea typeface="黑体" pitchFamily="49" charset="-122"/>
                      <a:cs typeface="+mn-cs"/>
                    </a:rPr>
                    <a:t>TiZrV </a:t>
                  </a:r>
                  <a:r>
                    <a:rPr kumimoji="0" lang="zh-CN" altLang="en-US" sz="1800" b="1" i="0" u="none" strike="noStrike" kern="1200" cap="none" spc="0" normalizeH="0" baseline="0" noProof="0" dirty="0">
                      <a:ln>
                        <a:noFill/>
                      </a:ln>
                      <a:solidFill>
                        <a:prstClr val="white"/>
                      </a:solidFill>
                      <a:effectLst/>
                      <a:uLnTx/>
                      <a:uFillTx/>
                      <a:latin typeface="Calisto MT" pitchFamily="18" charset="0"/>
                      <a:ea typeface="黑体" pitchFamily="49" charset="-122"/>
                      <a:cs typeface="+mn-cs"/>
                    </a:rPr>
                    <a:t>（</a:t>
                  </a:r>
                  <a:r>
                    <a:rPr kumimoji="0" lang="en-US" altLang="zh-CN" sz="1800" b="1" i="0" u="none" strike="noStrike" kern="1200" cap="none" spc="0" normalizeH="0" baseline="0" noProof="0" dirty="0" err="1">
                      <a:ln>
                        <a:noFill/>
                      </a:ln>
                      <a:solidFill>
                        <a:prstClr val="white"/>
                      </a:solidFill>
                      <a:effectLst/>
                      <a:uLnTx/>
                      <a:uFillTx/>
                      <a:latin typeface="Calisto MT" pitchFamily="18" charset="0"/>
                      <a:ea typeface="黑体" pitchFamily="49" charset="-122"/>
                      <a:cs typeface="+mn-cs"/>
                    </a:rPr>
                    <a:t>Hf</a:t>
                  </a:r>
                  <a:r>
                    <a:rPr kumimoji="0" lang="zh-CN" altLang="en-US" sz="1800" b="1" i="0" u="none" strike="noStrike" kern="1200" cap="none" spc="0" normalizeH="0" baseline="0" noProof="0" dirty="0">
                      <a:ln>
                        <a:noFill/>
                      </a:ln>
                      <a:solidFill>
                        <a:prstClr val="white"/>
                      </a:solidFill>
                      <a:effectLst/>
                      <a:uLnTx/>
                      <a:uFillTx/>
                      <a:latin typeface="Calisto MT" pitchFamily="18" charset="0"/>
                      <a:ea typeface="黑体" pitchFamily="49" charset="-122"/>
                      <a:cs typeface="+mn-cs"/>
                    </a:rPr>
                    <a:t>）</a:t>
                  </a:r>
                  <a:r>
                    <a:rPr kumimoji="0" lang="en-US" altLang="zh-CN"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~0.2</a:t>
                  </a:r>
                  <a14:m>
                    <m:oMath xmlns:m="http://schemas.openxmlformats.org/officeDocument/2006/math">
                      <m:r>
                        <a:rPr kumimoji="0" lang="zh-CN" altLang="en-US" sz="1800" b="1" i="1" u="none" strike="noStrike" kern="1200" cap="none" spc="0" normalizeH="0" baseline="0" noProof="0">
                          <a:ln>
                            <a:noFill/>
                          </a:ln>
                          <a:solidFill>
                            <a:prstClr val="white"/>
                          </a:solidFill>
                          <a:effectLst/>
                          <a:uLnTx/>
                          <a:uFillTx/>
                          <a:latin typeface="Cambria Math"/>
                          <a:cs typeface="+mn-cs"/>
                        </a:rPr>
                        <m:t>𝝁</m:t>
                      </m:r>
                      <m:r>
                        <a:rPr kumimoji="0" lang="en-US" altLang="zh-CN" sz="1800" b="1" i="1" u="none" strike="noStrike" kern="1200" cap="none" spc="0" normalizeH="0" baseline="0" noProof="0">
                          <a:ln>
                            <a:noFill/>
                          </a:ln>
                          <a:solidFill>
                            <a:prstClr val="white"/>
                          </a:solidFill>
                          <a:effectLst/>
                          <a:uLnTx/>
                          <a:uFillTx/>
                          <a:latin typeface="Cambria Math"/>
                          <a:cs typeface="+mn-cs"/>
                        </a:rPr>
                        <m:t>𝒎</m:t>
                      </m:r>
                    </m:oMath>
                  </a14:m>
                  <a:endParaRPr kumimoji="0"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279416" y="2914443"/>
                  <a:ext cx="2300169" cy="369332"/>
                </a:xfrm>
                <a:prstGeom prst="rect">
                  <a:avLst/>
                </a:prstGeom>
                <a:blipFill>
                  <a:blip r:embed="rId6"/>
                  <a:stretch>
                    <a:fillRect t="-13115" b="-26230"/>
                  </a:stretch>
                </a:blipFill>
              </p:spPr>
              <p:txBody>
                <a:bodyPr/>
                <a:lstStyle/>
                <a:p>
                  <a:r>
                    <a:rPr lang="zh-CN" altLang="en-US">
                      <a:noFill/>
                    </a:rPr>
                    <a:t> </a:t>
                  </a:r>
                </a:p>
              </p:txBody>
            </p:sp>
          </mc:Fallback>
        </mc:AlternateContent>
      </p:grpSp>
      <p:pic>
        <p:nvPicPr>
          <p:cNvPr id="19" name="图片 18">
            <a:extLst>
              <a:ext uri="{FF2B5EF4-FFF2-40B4-BE49-F238E27FC236}">
                <a16:creationId xmlns:a16="http://schemas.microsoft.com/office/drawing/2014/main" id="{DF71164A-C722-4C87-BEF3-461141D01D32}"/>
              </a:ext>
            </a:extLst>
          </p:cNvPr>
          <p:cNvPicPr>
            <a:picLocks noChangeAspect="1"/>
          </p:cNvPicPr>
          <p:nvPr/>
        </p:nvPicPr>
        <p:blipFill>
          <a:blip r:embed="rId7"/>
          <a:stretch>
            <a:fillRect/>
          </a:stretch>
        </p:blipFill>
        <p:spPr>
          <a:xfrm>
            <a:off x="8406614" y="1035915"/>
            <a:ext cx="3288622" cy="2523826"/>
          </a:xfrm>
          <a:prstGeom prst="rect">
            <a:avLst/>
          </a:prstGeom>
        </p:spPr>
      </p:pic>
      <p:pic>
        <p:nvPicPr>
          <p:cNvPr id="20" name="图片 19">
            <a:extLst>
              <a:ext uri="{FF2B5EF4-FFF2-40B4-BE49-F238E27FC236}">
                <a16:creationId xmlns:a16="http://schemas.microsoft.com/office/drawing/2014/main" id="{46A6732E-C559-48EE-8D21-4A54545CBD74}"/>
              </a:ext>
            </a:extLst>
          </p:cNvPr>
          <p:cNvPicPr>
            <a:picLocks noChangeAspect="1"/>
          </p:cNvPicPr>
          <p:nvPr/>
        </p:nvPicPr>
        <p:blipFill>
          <a:blip r:embed="rId8"/>
          <a:stretch>
            <a:fillRect/>
          </a:stretch>
        </p:blipFill>
        <p:spPr>
          <a:xfrm>
            <a:off x="8459573" y="3418198"/>
            <a:ext cx="3352935" cy="2573183"/>
          </a:xfrm>
          <a:prstGeom prst="rect">
            <a:avLst/>
          </a:prstGeom>
        </p:spPr>
      </p:pic>
      <p:pic>
        <p:nvPicPr>
          <p:cNvPr id="21" name="图片 20">
            <a:extLst>
              <a:ext uri="{FF2B5EF4-FFF2-40B4-BE49-F238E27FC236}">
                <a16:creationId xmlns:a16="http://schemas.microsoft.com/office/drawing/2014/main" id="{F9081AE2-C8F6-4BA0-9C15-8DACDF45E620}"/>
              </a:ext>
            </a:extLst>
          </p:cNvPr>
          <p:cNvPicPr>
            <a:picLocks noChangeAspect="1"/>
          </p:cNvPicPr>
          <p:nvPr/>
        </p:nvPicPr>
        <p:blipFill rotWithShape="1">
          <a:blip r:embed="rId9"/>
          <a:srcRect l="27238" t="34860" r="38047" b="21506"/>
          <a:stretch/>
        </p:blipFill>
        <p:spPr>
          <a:xfrm>
            <a:off x="2047498" y="4911458"/>
            <a:ext cx="2086557" cy="1475213"/>
          </a:xfrm>
          <a:prstGeom prst="rect">
            <a:avLst/>
          </a:prstGeom>
        </p:spPr>
      </p:pic>
      <p:sp>
        <p:nvSpPr>
          <p:cNvPr id="22" name="TextBox 9">
            <a:extLst>
              <a:ext uri="{FF2B5EF4-FFF2-40B4-BE49-F238E27FC236}">
                <a16:creationId xmlns:a16="http://schemas.microsoft.com/office/drawing/2014/main" id="{4878E16C-8149-406E-ADDE-C98E09264270}"/>
              </a:ext>
            </a:extLst>
          </p:cNvPr>
          <p:cNvSpPr txBox="1"/>
          <p:nvPr/>
        </p:nvSpPr>
        <p:spPr>
          <a:xfrm>
            <a:off x="666712" y="4318076"/>
            <a:ext cx="10901896"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n"/>
              <a:tabLst/>
              <a:defRPr/>
            </a:pPr>
            <a:r>
              <a:rPr lang="en-US" altLang="zh-CN" sz="2000" dirty="0">
                <a:solidFill>
                  <a:srgbClr val="24292F"/>
                </a:solidFill>
                <a:latin typeface="Noto Sans SC"/>
              </a:rPr>
              <a:t>Scheme 2: </a:t>
            </a:r>
            <a:r>
              <a:rPr lang="en-US" altLang="zh-CN" sz="2000" b="0" i="0" dirty="0">
                <a:solidFill>
                  <a:srgbClr val="24292F"/>
                </a:solidFill>
                <a:effectLst/>
                <a:latin typeface="Noto Sans SC"/>
              </a:rPr>
              <a:t>Copper &amp; NEG coating: improve lifetimes, conductivity.</a:t>
            </a:r>
            <a:endParaRPr kumimoji="0" lang="zh-CN" altLang="en-US" sz="2000" b="0" i="0" u="none" strike="noStrike" kern="1200" cap="none" spc="0" normalizeH="0" baseline="0" noProof="0" dirty="0">
              <a:ln>
                <a:noFill/>
              </a:ln>
              <a:solidFill>
                <a:srgbClr val="7030A0"/>
              </a:solidFill>
              <a:effectLst/>
              <a:uLnTx/>
              <a:uFillTx/>
              <a:latin typeface="黑体" pitchFamily="49" charset="-122"/>
              <a:ea typeface="黑体" pitchFamily="49" charset="-122"/>
              <a:cs typeface="+mn-cs"/>
            </a:endParaRPr>
          </a:p>
        </p:txBody>
      </p:sp>
      <p:pic>
        <p:nvPicPr>
          <p:cNvPr id="23" name="图片 22">
            <a:extLst>
              <a:ext uri="{FF2B5EF4-FFF2-40B4-BE49-F238E27FC236}">
                <a16:creationId xmlns:a16="http://schemas.microsoft.com/office/drawing/2014/main" id="{F94276AC-A611-4F66-9EBA-298D111DC675}"/>
              </a:ext>
            </a:extLst>
          </p:cNvPr>
          <p:cNvPicPr>
            <a:picLocks noChangeAspect="1"/>
          </p:cNvPicPr>
          <p:nvPr/>
        </p:nvPicPr>
        <p:blipFill rotWithShape="1">
          <a:blip r:embed="rId10"/>
          <a:srcRect l="25463" t="24999" r="37500" b="10895"/>
          <a:stretch/>
        </p:blipFill>
        <p:spPr>
          <a:xfrm>
            <a:off x="5013237" y="4887201"/>
            <a:ext cx="1645046" cy="1601627"/>
          </a:xfrm>
          <a:prstGeom prst="rect">
            <a:avLst/>
          </a:prstGeom>
        </p:spPr>
      </p:pic>
      <p:sp>
        <p:nvSpPr>
          <p:cNvPr id="2" name="文本框 1">
            <a:extLst>
              <a:ext uri="{FF2B5EF4-FFF2-40B4-BE49-F238E27FC236}">
                <a16:creationId xmlns:a16="http://schemas.microsoft.com/office/drawing/2014/main" id="{28CB228C-4E2D-48A9-8060-F205E89A93DC}"/>
              </a:ext>
            </a:extLst>
          </p:cNvPr>
          <p:cNvSpPr txBox="1"/>
          <p:nvPr/>
        </p:nvSpPr>
        <p:spPr>
          <a:xfrm>
            <a:off x="1184215" y="4786544"/>
            <a:ext cx="1645045" cy="369332"/>
          </a:xfrm>
          <a:prstGeom prst="rect">
            <a:avLst/>
          </a:prstGeom>
          <a:noFill/>
        </p:spPr>
        <p:txBody>
          <a:bodyPr wrap="square" rtlCol="0">
            <a:spAutoFit/>
          </a:bodyPr>
          <a:lstStyle/>
          <a:p>
            <a:r>
              <a:rPr lang="en-US" altLang="zh-CN" dirty="0"/>
              <a:t>Copper film</a:t>
            </a:r>
            <a:endParaRPr lang="zh-CN" altLang="en-US" dirty="0"/>
          </a:p>
        </p:txBody>
      </p:sp>
      <p:sp>
        <p:nvSpPr>
          <p:cNvPr id="24" name="文本框 23">
            <a:extLst>
              <a:ext uri="{FF2B5EF4-FFF2-40B4-BE49-F238E27FC236}">
                <a16:creationId xmlns:a16="http://schemas.microsoft.com/office/drawing/2014/main" id="{76D1FA06-4B97-4FB4-A4DF-EE1F87702E4B}"/>
              </a:ext>
            </a:extLst>
          </p:cNvPr>
          <p:cNvSpPr txBox="1"/>
          <p:nvPr/>
        </p:nvSpPr>
        <p:spPr>
          <a:xfrm>
            <a:off x="1168316" y="5816001"/>
            <a:ext cx="1645045" cy="369332"/>
          </a:xfrm>
          <a:prstGeom prst="rect">
            <a:avLst/>
          </a:prstGeom>
          <a:noFill/>
        </p:spPr>
        <p:txBody>
          <a:bodyPr wrap="square" rtlCol="0">
            <a:spAutoFit/>
          </a:bodyPr>
          <a:lstStyle/>
          <a:p>
            <a:r>
              <a:rPr lang="en-US" altLang="zh-CN" dirty="0"/>
              <a:t>NEG film</a:t>
            </a:r>
            <a:endParaRPr lang="zh-CN" altLang="en-US" dirty="0"/>
          </a:p>
        </p:txBody>
      </p:sp>
      <p:cxnSp>
        <p:nvCxnSpPr>
          <p:cNvPr id="7" name="直接箭头连接符 6">
            <a:extLst>
              <a:ext uri="{FF2B5EF4-FFF2-40B4-BE49-F238E27FC236}">
                <a16:creationId xmlns:a16="http://schemas.microsoft.com/office/drawing/2014/main" id="{B7E2408B-27A0-4337-A702-44848503701E}"/>
              </a:ext>
            </a:extLst>
          </p:cNvPr>
          <p:cNvCxnSpPr/>
          <p:nvPr/>
        </p:nvCxnSpPr>
        <p:spPr>
          <a:xfrm>
            <a:off x="1603788" y="5065980"/>
            <a:ext cx="817686" cy="190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C662534B-A570-4321-9072-202A81D7BFD5}"/>
              </a:ext>
            </a:extLst>
          </p:cNvPr>
          <p:cNvCxnSpPr>
            <a:cxnSpLocks/>
          </p:cNvCxnSpPr>
          <p:nvPr/>
        </p:nvCxnSpPr>
        <p:spPr>
          <a:xfrm flipV="1">
            <a:off x="2116674" y="5945212"/>
            <a:ext cx="304800" cy="55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D12D6E69-DDD1-47F0-B19D-36ECBDF0CC69}"/>
              </a:ext>
            </a:extLst>
          </p:cNvPr>
          <p:cNvSpPr txBox="1"/>
          <p:nvPr/>
        </p:nvSpPr>
        <p:spPr>
          <a:xfrm>
            <a:off x="2947709" y="6428674"/>
            <a:ext cx="6096000" cy="369332"/>
          </a:xfrm>
          <a:prstGeom prst="rect">
            <a:avLst/>
          </a:prstGeom>
          <a:noFill/>
        </p:spPr>
        <p:txBody>
          <a:bodyPr wrap="square">
            <a:spAutoFit/>
          </a:bodyPr>
          <a:lstStyle/>
          <a:p>
            <a:r>
              <a:rPr lang="zh-CN" altLang="en-US" dirty="0"/>
              <a:t>hybrid structure </a:t>
            </a:r>
            <a:r>
              <a:rPr lang="en-US" altLang="zh-CN" dirty="0"/>
              <a:t>of magnetron sputtering cathode</a:t>
            </a:r>
            <a:endParaRPr lang="zh-CN" altLang="en-US" dirty="0"/>
          </a:p>
        </p:txBody>
      </p:sp>
      <p:sp>
        <p:nvSpPr>
          <p:cNvPr id="25" name="灯片编号占位符 3">
            <a:extLst>
              <a:ext uri="{FF2B5EF4-FFF2-40B4-BE49-F238E27FC236}">
                <a16:creationId xmlns:a16="http://schemas.microsoft.com/office/drawing/2014/main" id="{4696C65B-D3C5-4671-8581-FD5F85C8FA24}"/>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20</a:t>
            </a:fld>
            <a:endParaRPr lang="zh-CN" altLang="en-US"/>
          </a:p>
        </p:txBody>
      </p:sp>
    </p:spTree>
    <p:extLst>
      <p:ext uri="{BB962C8B-B14F-4D97-AF65-F5344CB8AC3E}">
        <p14:creationId xmlns:p14="http://schemas.microsoft.com/office/powerpoint/2010/main" val="413207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标题 1"/>
          <p:cNvSpPr txBox="1">
            <a:spLocks/>
          </p:cNvSpPr>
          <p:nvPr/>
        </p:nvSpPr>
        <p:spPr>
          <a:xfrm>
            <a:off x="2246518" y="141432"/>
            <a:ext cx="8256371" cy="6170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772"/>
            <a:endParaRPr lang="en-US" altLang="zh-CN" sz="3360" b="1" kern="0" dirty="0">
              <a:solidFill>
                <a:srgbClr val="0070C0"/>
              </a:solidFill>
              <a:latin typeface="等线" panose="020F0502020204030204"/>
              <a:ea typeface="等线" panose="02010600030101010101" pitchFamily="2" charset="-122"/>
            </a:endParaRPr>
          </a:p>
        </p:txBody>
      </p:sp>
      <p:pic>
        <p:nvPicPr>
          <p:cNvPr id="21" name="图片 20"/>
          <p:cNvPicPr>
            <a:picLocks noChangeAspect="1"/>
          </p:cNvPicPr>
          <p:nvPr/>
        </p:nvPicPr>
        <p:blipFill>
          <a:blip r:embed="rId2"/>
          <a:stretch>
            <a:fillRect/>
          </a:stretch>
        </p:blipFill>
        <p:spPr>
          <a:xfrm>
            <a:off x="4760899" y="3183766"/>
            <a:ext cx="2454376" cy="2614556"/>
          </a:xfrm>
          <a:prstGeom prst="rect">
            <a:avLst/>
          </a:prstGeom>
        </p:spPr>
      </p:pic>
      <p:sp>
        <p:nvSpPr>
          <p:cNvPr id="8" name="矩形 7"/>
          <p:cNvSpPr/>
          <p:nvPr/>
        </p:nvSpPr>
        <p:spPr>
          <a:xfrm>
            <a:off x="619050" y="1023062"/>
            <a:ext cx="11176710" cy="1532151"/>
          </a:xfrm>
          <a:prstGeom prst="rect">
            <a:avLst/>
          </a:prstGeom>
        </p:spPr>
        <p:txBody>
          <a:bodyPr wrap="square">
            <a:spAutoFit/>
          </a:bodyPr>
          <a:lstStyle/>
          <a:p>
            <a:pPr marL="214304" indent="-214304" algn="just" defTabSz="685772">
              <a:lnSpc>
                <a:spcPct val="150000"/>
              </a:lnSpc>
              <a:buFont typeface="Wingdings" panose="05000000000000000000" pitchFamily="2" charset="2"/>
              <a:buChar char="u"/>
            </a:pPr>
            <a:r>
              <a:rPr lang="en-US" altLang="zh-CN" sz="1600" b="1" dirty="0">
                <a:solidFill>
                  <a:srgbClr val="0070C0"/>
                </a:solidFill>
              </a:rPr>
              <a:t>Vacuum bellow modules are needed to compensate the mechanical misalignments of the vacuum chambers during installation and to absorb their thermal expansion during the bake-out. In order to reduce the beam impedance during operation with beams these modules are equipped with RF bridges to carry the image current.[1]</a:t>
            </a:r>
          </a:p>
          <a:p>
            <a:pPr marL="214304" indent="-214304" algn="just" defTabSz="685772">
              <a:lnSpc>
                <a:spcPct val="150000"/>
              </a:lnSpc>
              <a:buFont typeface="Wingdings" panose="05000000000000000000" pitchFamily="2" charset="2"/>
              <a:buChar char="u"/>
            </a:pPr>
            <a:r>
              <a:rPr lang="en-US" altLang="zh-CN" sz="1600" b="1" dirty="0">
                <a:solidFill>
                  <a:srgbClr val="0070C0"/>
                </a:solidFill>
                <a:latin typeface="等线" panose="020F0502020204030204"/>
                <a:ea typeface="等线" panose="02010600030101010101" pitchFamily="2" charset="-122"/>
              </a:rPr>
              <a:t>Ultra Expansion/contraction RF bellows to meet the 11.4m long vacuum chambers and component for mock up line.</a:t>
            </a:r>
          </a:p>
        </p:txBody>
      </p:sp>
      <p:pic>
        <p:nvPicPr>
          <p:cNvPr id="11" name="图片 10"/>
          <p:cNvPicPr>
            <a:picLocks noChangeAspect="1"/>
          </p:cNvPicPr>
          <p:nvPr/>
        </p:nvPicPr>
        <p:blipFill>
          <a:blip r:embed="rId3"/>
          <a:stretch>
            <a:fillRect/>
          </a:stretch>
        </p:blipFill>
        <p:spPr>
          <a:xfrm>
            <a:off x="7215275" y="2958098"/>
            <a:ext cx="4580485" cy="3260978"/>
          </a:xfrm>
          <a:prstGeom prst="rect">
            <a:avLst/>
          </a:prstGeom>
        </p:spPr>
      </p:pic>
      <p:pic>
        <p:nvPicPr>
          <p:cNvPr id="7" name="图片 6"/>
          <p:cNvPicPr>
            <a:picLocks noChangeAspect="1"/>
          </p:cNvPicPr>
          <p:nvPr/>
        </p:nvPicPr>
        <p:blipFill>
          <a:blip r:embed="rId4"/>
          <a:srcRect l="14497"/>
          <a:stretch>
            <a:fillRect/>
          </a:stretch>
        </p:blipFill>
        <p:spPr>
          <a:xfrm>
            <a:off x="3267591" y="3183766"/>
            <a:ext cx="1508741" cy="1515942"/>
          </a:xfrm>
          <a:prstGeom prst="rect">
            <a:avLst/>
          </a:prstGeom>
        </p:spPr>
      </p:pic>
      <p:pic>
        <p:nvPicPr>
          <p:cNvPr id="9" name="图片 8"/>
          <p:cNvPicPr>
            <a:picLocks noChangeAspect="1"/>
          </p:cNvPicPr>
          <p:nvPr/>
        </p:nvPicPr>
        <p:blipFill>
          <a:blip r:embed="rId5"/>
          <a:srcRect r="9392"/>
          <a:stretch>
            <a:fillRect/>
          </a:stretch>
        </p:blipFill>
        <p:spPr>
          <a:xfrm>
            <a:off x="3260775" y="4323114"/>
            <a:ext cx="1515557" cy="1475208"/>
          </a:xfrm>
          <a:prstGeom prst="rect">
            <a:avLst/>
          </a:prstGeom>
        </p:spPr>
      </p:pic>
      <p:sp>
        <p:nvSpPr>
          <p:cNvPr id="2" name="标题 1">
            <a:extLst>
              <a:ext uri="{FF2B5EF4-FFF2-40B4-BE49-F238E27FC236}">
                <a16:creationId xmlns:a16="http://schemas.microsoft.com/office/drawing/2014/main" id="{2F4924B1-C222-4D33-BE65-0BF760FCDFE5}"/>
              </a:ext>
            </a:extLst>
          </p:cNvPr>
          <p:cNvSpPr>
            <a:spLocks noGrp="1"/>
          </p:cNvSpPr>
          <p:nvPr>
            <p:ph type="title"/>
          </p:nvPr>
        </p:nvSpPr>
        <p:spPr>
          <a:xfrm>
            <a:off x="714337" y="87202"/>
            <a:ext cx="11081423" cy="725470"/>
          </a:xfrm>
        </p:spPr>
        <p:txBody>
          <a:bodyPr>
            <a:normAutofit fontScale="90000"/>
          </a:bodyPr>
          <a:lstStyle/>
          <a:p>
            <a:r>
              <a:rPr lang="en-GB" altLang="zh-CN" sz="3200" dirty="0"/>
              <a:t>RF shielding Bellows for ultra Expansion/contraction</a:t>
            </a:r>
          </a:p>
        </p:txBody>
      </p:sp>
      <p:sp>
        <p:nvSpPr>
          <p:cNvPr id="10" name="灯片编号占位符 3">
            <a:extLst>
              <a:ext uri="{FF2B5EF4-FFF2-40B4-BE49-F238E27FC236}">
                <a16:creationId xmlns:a16="http://schemas.microsoft.com/office/drawing/2014/main" id="{48F82FA5-023B-4EAC-AF8B-5A1D1CF89531}"/>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21</a:t>
            </a:fld>
            <a:endParaRPr lang="zh-CN" altLang="en-US"/>
          </a:p>
        </p:txBody>
      </p:sp>
      <p:sp>
        <p:nvSpPr>
          <p:cNvPr id="4" name="文本框 3">
            <a:extLst>
              <a:ext uri="{FF2B5EF4-FFF2-40B4-BE49-F238E27FC236}">
                <a16:creationId xmlns:a16="http://schemas.microsoft.com/office/drawing/2014/main" id="{5C640C40-E2E3-4D5F-B5FB-5AB66380C2EB}"/>
              </a:ext>
            </a:extLst>
          </p:cNvPr>
          <p:cNvSpPr txBox="1"/>
          <p:nvPr/>
        </p:nvSpPr>
        <p:spPr>
          <a:xfrm>
            <a:off x="3129902" y="5818966"/>
            <a:ext cx="2575573" cy="400110"/>
          </a:xfrm>
          <a:prstGeom prst="rect">
            <a:avLst/>
          </a:prstGeom>
          <a:noFill/>
        </p:spPr>
        <p:txBody>
          <a:bodyPr wrap="square" rtlCol="0">
            <a:spAutoFit/>
          </a:bodyPr>
          <a:lstStyle/>
          <a:p>
            <a:r>
              <a:rPr lang="en-US" altLang="zh-CN" sz="2000" dirty="0"/>
              <a:t>Prototypes in TDR  </a:t>
            </a:r>
            <a:endParaRPr lang="zh-CN" altLang="en-US" sz="2000" dirty="0"/>
          </a:p>
        </p:txBody>
      </p:sp>
      <p:pic>
        <p:nvPicPr>
          <p:cNvPr id="15" name="图片 14">
            <a:extLst>
              <a:ext uri="{FF2B5EF4-FFF2-40B4-BE49-F238E27FC236}">
                <a16:creationId xmlns:a16="http://schemas.microsoft.com/office/drawing/2014/main" id="{C36234B6-9BBB-444E-B025-853EF6184907}"/>
              </a:ext>
            </a:extLst>
          </p:cNvPr>
          <p:cNvPicPr>
            <a:picLocks noChangeAspect="1"/>
          </p:cNvPicPr>
          <p:nvPr/>
        </p:nvPicPr>
        <p:blipFill rotWithShape="1">
          <a:blip r:embed="rId6"/>
          <a:srcRect l="27249" t="7285" r="11762" b="22337"/>
          <a:stretch/>
        </p:blipFill>
        <p:spPr>
          <a:xfrm>
            <a:off x="1313454" y="3191891"/>
            <a:ext cx="1947321" cy="1681778"/>
          </a:xfrm>
          <a:prstGeom prst="rect">
            <a:avLst/>
          </a:prstGeom>
        </p:spPr>
      </p:pic>
      <p:pic>
        <p:nvPicPr>
          <p:cNvPr id="16" name="图片 15" descr="微信图片_20200426202237">
            <a:extLst>
              <a:ext uri="{FF2B5EF4-FFF2-40B4-BE49-F238E27FC236}">
                <a16:creationId xmlns:a16="http://schemas.microsoft.com/office/drawing/2014/main" id="{A4661167-0414-4672-80A7-40A1E1720814}"/>
              </a:ext>
            </a:extLst>
          </p:cNvPr>
          <p:cNvPicPr>
            <a:picLocks noChangeAspect="1"/>
          </p:cNvPicPr>
          <p:nvPr/>
        </p:nvPicPr>
        <p:blipFill rotWithShape="1">
          <a:blip r:embed="rId7"/>
          <a:srcRect l="13146" t="16229"/>
          <a:stretch/>
        </p:blipFill>
        <p:spPr>
          <a:xfrm>
            <a:off x="1306638" y="4699708"/>
            <a:ext cx="1947321" cy="1098614"/>
          </a:xfrm>
          <a:prstGeom prst="rect">
            <a:avLst/>
          </a:prstGeom>
        </p:spPr>
      </p:pic>
    </p:spTree>
    <p:extLst>
      <p:ext uri="{BB962C8B-B14F-4D97-AF65-F5344CB8AC3E}">
        <p14:creationId xmlns:p14="http://schemas.microsoft.com/office/powerpoint/2010/main" val="1363150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3">
            <a:extLst>
              <a:ext uri="{FF2B5EF4-FFF2-40B4-BE49-F238E27FC236}">
                <a16:creationId xmlns:a16="http://schemas.microsoft.com/office/drawing/2014/main" id="{BAAB8D93-F713-480B-A4DA-A6AD863322B3}"/>
              </a:ext>
            </a:extLst>
          </p:cNvPr>
          <p:cNvSpPr>
            <a:spLocks noGrp="1"/>
          </p:cNvSpPr>
          <p:nvPr>
            <p:ph type="sldNum" sz="quarter" idx="12"/>
          </p:nvPr>
        </p:nvSpPr>
        <p:spPr/>
        <p:txBody>
          <a:bodyPr/>
          <a:lstStyle/>
          <a:p>
            <a:fld id="{3439F095-3CD2-4D9F-8394-BD3C24143187}" type="slidenum">
              <a:rPr lang="zh-CN" altLang="en-US" smtClean="0"/>
              <a:t>22</a:t>
            </a:fld>
            <a:endParaRPr lang="zh-CN" altLang="en-US"/>
          </a:p>
        </p:txBody>
      </p:sp>
      <p:sp>
        <p:nvSpPr>
          <p:cNvPr id="7" name="矩形 6"/>
          <p:cNvSpPr/>
          <p:nvPr/>
        </p:nvSpPr>
        <p:spPr>
          <a:xfrm>
            <a:off x="666712" y="1214613"/>
            <a:ext cx="11058526" cy="923330"/>
          </a:xfrm>
          <a:prstGeom prst="rect">
            <a:avLst/>
          </a:prstGeom>
        </p:spPr>
        <p:txBody>
          <a:bodyPr wrap="square">
            <a:spAutoFit/>
          </a:bodyPr>
          <a:lstStyle/>
          <a:p>
            <a:pPr marL="285738" indent="-285738">
              <a:buFont typeface="Wingdings" panose="05000000000000000000" pitchFamily="2" charset="2"/>
              <a:buChar char="Ø"/>
            </a:pPr>
            <a:r>
              <a:rPr lang="en-GB" altLang="zh-CN" b="1" dirty="0">
                <a:latin typeface="Times New Roman" panose="02020603050405020304" pitchFamily="18" charset="0"/>
                <a:cs typeface="Times New Roman" panose="02020603050405020304" pitchFamily="18" charset="0"/>
              </a:rPr>
              <a:t>Tungsten alloy </a:t>
            </a:r>
            <a:r>
              <a:rPr lang="en-US" altLang="zh-CN" b="1" dirty="0">
                <a:latin typeface="Times New Roman" panose="02020603050405020304" pitchFamily="18" charset="0"/>
                <a:cs typeface="Times New Roman" panose="02020603050405020304" pitchFamily="18" charset="0"/>
              </a:rPr>
              <a:t>will be  used to made the fork vacuum chamber of MDI</a:t>
            </a:r>
          </a:p>
          <a:p>
            <a:pPr marL="285738" indent="-285738">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NEG coating is suggested to the fork vacuum chambers</a:t>
            </a:r>
          </a:p>
          <a:p>
            <a:pPr marL="285738" indent="-285738">
              <a:buFont typeface="Wingdings" panose="05000000000000000000" pitchFamily="2" charset="2"/>
              <a:buChar char="Ø"/>
            </a:pPr>
            <a:r>
              <a:rPr lang="en-US" altLang="zh-CN" b="1" dirty="0">
                <a:latin typeface="Times New Roman" panose="02020603050405020304" pitchFamily="18" charset="0"/>
                <a:cs typeface="Times New Roman" panose="02020603050405020304" pitchFamily="18" charset="0"/>
              </a:rPr>
              <a:t>Water cooling pipe will be designed due to the high thermal load of impedance at high light Z model</a:t>
            </a:r>
          </a:p>
        </p:txBody>
      </p:sp>
      <p:pic>
        <p:nvPicPr>
          <p:cNvPr id="8" name="Picture 2" descr="C:\Users\Administrator\Desktop\111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0817" y="145436"/>
            <a:ext cx="761494" cy="448804"/>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291" y="2829456"/>
            <a:ext cx="6102964" cy="3041120"/>
          </a:xfrm>
          <a:prstGeom prst="rect">
            <a:avLst/>
          </a:prstGeom>
        </p:spPr>
      </p:pic>
      <p:sp>
        <p:nvSpPr>
          <p:cNvPr id="5" name="标题 4">
            <a:extLst>
              <a:ext uri="{FF2B5EF4-FFF2-40B4-BE49-F238E27FC236}">
                <a16:creationId xmlns:a16="http://schemas.microsoft.com/office/drawing/2014/main" id="{BB6B6610-0F9C-4586-8186-19A5243A4C34}"/>
              </a:ext>
            </a:extLst>
          </p:cNvPr>
          <p:cNvSpPr>
            <a:spLocks noGrp="1"/>
          </p:cNvSpPr>
          <p:nvPr>
            <p:ph type="title"/>
          </p:nvPr>
        </p:nvSpPr>
        <p:spPr/>
        <p:txBody>
          <a:bodyPr>
            <a:normAutofit/>
          </a:bodyPr>
          <a:lstStyle/>
          <a:p>
            <a:r>
              <a:rPr lang="en-GB" altLang="zh-CN" sz="3200" dirty="0"/>
              <a:t>Tungsten alloy  vacuum chamber</a:t>
            </a:r>
          </a:p>
        </p:txBody>
      </p:sp>
    </p:spTree>
    <p:extLst>
      <p:ext uri="{BB962C8B-B14F-4D97-AF65-F5344CB8AC3E}">
        <p14:creationId xmlns:p14="http://schemas.microsoft.com/office/powerpoint/2010/main" val="352860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69BA5E6-9B9F-43A3-9C99-AB7BCA9EA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45" y="4210050"/>
            <a:ext cx="5146590" cy="2439810"/>
          </a:xfrm>
          <a:prstGeom prst="rect">
            <a:avLst/>
          </a:prstGeom>
        </p:spPr>
      </p:pic>
      <p:pic>
        <p:nvPicPr>
          <p:cNvPr id="5" name="图片 4">
            <a:extLst>
              <a:ext uri="{FF2B5EF4-FFF2-40B4-BE49-F238E27FC236}">
                <a16:creationId xmlns:a16="http://schemas.microsoft.com/office/drawing/2014/main" id="{D34BA82A-D2B8-4EAC-9D3A-56564FC9D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513" y="1681953"/>
            <a:ext cx="2272756" cy="1747048"/>
          </a:xfrm>
          <a:prstGeom prst="rect">
            <a:avLst/>
          </a:prstGeom>
        </p:spPr>
      </p:pic>
      <p:sp>
        <p:nvSpPr>
          <p:cNvPr id="4" name="内容占位符 3">
            <a:extLst>
              <a:ext uri="{FF2B5EF4-FFF2-40B4-BE49-F238E27FC236}">
                <a16:creationId xmlns:a16="http://schemas.microsoft.com/office/drawing/2014/main" id="{99D9FF53-DB6A-4B9B-AF5B-F464329A9D37}"/>
              </a:ext>
            </a:extLst>
          </p:cNvPr>
          <p:cNvSpPr>
            <a:spLocks noGrp="1"/>
          </p:cNvSpPr>
          <p:nvPr>
            <p:ph idx="1"/>
          </p:nvPr>
        </p:nvSpPr>
        <p:spPr>
          <a:xfrm>
            <a:off x="609600" y="1121421"/>
            <a:ext cx="10972800" cy="1058361"/>
          </a:xfrm>
        </p:spPr>
        <p:txBody>
          <a:bodyPr>
            <a:normAutofit/>
          </a:bodyPr>
          <a:lstStyle/>
          <a:p>
            <a:r>
              <a:rPr lang="en-US" altLang="zh-CN" sz="2000" b="0" i="0" dirty="0">
                <a:solidFill>
                  <a:srgbClr val="24292F"/>
                </a:solidFill>
                <a:effectLst/>
                <a:latin typeface="Noto Sans SC"/>
              </a:rPr>
              <a:t>Double-hole </a:t>
            </a:r>
            <a:r>
              <a:rPr lang="en-US" altLang="zh-CN" sz="2000" dirty="0">
                <a:solidFill>
                  <a:srgbClr val="24292F"/>
                </a:solidFill>
                <a:latin typeface="Noto Sans SC"/>
              </a:rPr>
              <a:t>extrusion tube instead of the two single tube brazed together.</a:t>
            </a:r>
            <a:endParaRPr lang="zh-CN" altLang="en-US" sz="2000" dirty="0"/>
          </a:p>
        </p:txBody>
      </p:sp>
      <p:sp>
        <p:nvSpPr>
          <p:cNvPr id="2" name="标题 1">
            <a:extLst>
              <a:ext uri="{FF2B5EF4-FFF2-40B4-BE49-F238E27FC236}">
                <a16:creationId xmlns:a16="http://schemas.microsoft.com/office/drawing/2014/main" id="{E69C45F9-C269-4EFF-8E4F-283BD8FF3DA2}"/>
              </a:ext>
            </a:extLst>
          </p:cNvPr>
          <p:cNvSpPr>
            <a:spLocks noGrp="1"/>
          </p:cNvSpPr>
          <p:nvPr>
            <p:ph type="title"/>
          </p:nvPr>
        </p:nvSpPr>
        <p:spPr/>
        <p:txBody>
          <a:bodyPr>
            <a:normAutofit/>
          </a:bodyPr>
          <a:lstStyle/>
          <a:p>
            <a:r>
              <a:rPr lang="en-GB" altLang="zh-CN" dirty="0"/>
              <a:t>Double-hole extrusion tube development</a:t>
            </a:r>
            <a:endParaRPr lang="zh-CN" altLang="en-US" dirty="0"/>
          </a:p>
        </p:txBody>
      </p:sp>
      <p:pic>
        <p:nvPicPr>
          <p:cNvPr id="7" name="图片 6">
            <a:extLst>
              <a:ext uri="{FF2B5EF4-FFF2-40B4-BE49-F238E27FC236}">
                <a16:creationId xmlns:a16="http://schemas.microsoft.com/office/drawing/2014/main" id="{76BCCF25-E765-4C7D-B5D4-C6C56E2CDCA3}"/>
              </a:ext>
            </a:extLst>
          </p:cNvPr>
          <p:cNvPicPr>
            <a:picLocks noChangeAspect="1"/>
          </p:cNvPicPr>
          <p:nvPr/>
        </p:nvPicPr>
        <p:blipFill rotWithShape="1">
          <a:blip r:embed="rId4">
            <a:extLst>
              <a:ext uri="{28A0092B-C50C-407E-A947-70E740481C1C}">
                <a14:useLocalDpi xmlns:a14="http://schemas.microsoft.com/office/drawing/2010/main" val="0"/>
              </a:ext>
            </a:extLst>
          </a:blip>
          <a:srcRect b="49075"/>
          <a:stretch/>
        </p:blipFill>
        <p:spPr>
          <a:xfrm>
            <a:off x="6880645" y="1681953"/>
            <a:ext cx="5311355" cy="2528097"/>
          </a:xfrm>
          <a:prstGeom prst="rect">
            <a:avLst/>
          </a:prstGeom>
        </p:spPr>
      </p:pic>
      <p:pic>
        <p:nvPicPr>
          <p:cNvPr id="11" name="图片 10">
            <a:extLst>
              <a:ext uri="{FF2B5EF4-FFF2-40B4-BE49-F238E27FC236}">
                <a16:creationId xmlns:a16="http://schemas.microsoft.com/office/drawing/2014/main" id="{697ED4CC-CEDB-4D97-ACDE-99A83340B994}"/>
              </a:ext>
            </a:extLst>
          </p:cNvPr>
          <p:cNvPicPr>
            <a:picLocks noChangeAspect="1"/>
          </p:cNvPicPr>
          <p:nvPr/>
        </p:nvPicPr>
        <p:blipFill rotWithShape="1">
          <a:blip r:embed="rId5">
            <a:extLst>
              <a:ext uri="{28A0092B-C50C-407E-A947-70E740481C1C}">
                <a14:useLocalDpi xmlns:a14="http://schemas.microsoft.com/office/drawing/2010/main" val="0"/>
              </a:ext>
            </a:extLst>
          </a:blip>
          <a:srcRect l="8906" t="11495" r="43564" b="31215"/>
          <a:stretch/>
        </p:blipFill>
        <p:spPr>
          <a:xfrm>
            <a:off x="76008" y="3696913"/>
            <a:ext cx="3562350" cy="2342135"/>
          </a:xfrm>
          <a:prstGeom prst="rect">
            <a:avLst/>
          </a:prstGeom>
        </p:spPr>
      </p:pic>
      <p:pic>
        <p:nvPicPr>
          <p:cNvPr id="13" name="图片 12">
            <a:extLst>
              <a:ext uri="{FF2B5EF4-FFF2-40B4-BE49-F238E27FC236}">
                <a16:creationId xmlns:a16="http://schemas.microsoft.com/office/drawing/2014/main" id="{6D32640C-C45C-416F-A874-C09AFCA32835}"/>
              </a:ext>
            </a:extLst>
          </p:cNvPr>
          <p:cNvPicPr>
            <a:picLocks noChangeAspect="1"/>
          </p:cNvPicPr>
          <p:nvPr/>
        </p:nvPicPr>
        <p:blipFill rotWithShape="1">
          <a:blip r:embed="rId6">
            <a:extLst>
              <a:ext uri="{28A0092B-C50C-407E-A947-70E740481C1C}">
                <a14:useLocalDpi xmlns:a14="http://schemas.microsoft.com/office/drawing/2010/main" val="0"/>
              </a:ext>
            </a:extLst>
          </a:blip>
          <a:srcRect t="14942" r="28510" b="59583"/>
          <a:stretch/>
        </p:blipFill>
        <p:spPr>
          <a:xfrm>
            <a:off x="3744070" y="3658814"/>
            <a:ext cx="3030863" cy="1638300"/>
          </a:xfrm>
          <a:prstGeom prst="rect">
            <a:avLst/>
          </a:prstGeom>
        </p:spPr>
      </p:pic>
    </p:spTree>
    <p:extLst>
      <p:ext uri="{BB962C8B-B14F-4D97-AF65-F5344CB8AC3E}">
        <p14:creationId xmlns:p14="http://schemas.microsoft.com/office/powerpoint/2010/main" val="4102955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76CB45-ACB2-4661-92D1-6CF38A119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55" y="2280770"/>
            <a:ext cx="5030259" cy="38565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内容占位符 5">
            <a:extLst>
              <a:ext uri="{FF2B5EF4-FFF2-40B4-BE49-F238E27FC236}">
                <a16:creationId xmlns:a16="http://schemas.microsoft.com/office/drawing/2014/main" id="{5EF0B68B-07EF-4997-87C3-105C15FA848F}"/>
              </a:ext>
            </a:extLst>
          </p:cNvPr>
          <p:cNvGraphicFramePr>
            <a:graphicFrameLocks noGrp="1"/>
          </p:cNvGraphicFramePr>
          <p:nvPr>
            <p:ph idx="1"/>
            <p:extLst>
              <p:ext uri="{D42A27DB-BD31-4B8C-83A1-F6EECF244321}">
                <p14:modId xmlns:p14="http://schemas.microsoft.com/office/powerpoint/2010/main" val="3107548441"/>
              </p:ext>
            </p:extLst>
          </p:nvPr>
        </p:nvGraphicFramePr>
        <p:xfrm>
          <a:off x="6400745" y="1064573"/>
          <a:ext cx="5264875" cy="3348464"/>
        </p:xfrm>
        <a:graphic>
          <a:graphicData uri="http://schemas.openxmlformats.org/drawingml/2006/table">
            <a:tbl>
              <a:tblPr/>
              <a:tblGrid>
                <a:gridCol w="653947">
                  <a:extLst>
                    <a:ext uri="{9D8B030D-6E8A-4147-A177-3AD203B41FA5}">
                      <a16:colId xmlns:a16="http://schemas.microsoft.com/office/drawing/2014/main" val="71866733"/>
                    </a:ext>
                  </a:extLst>
                </a:gridCol>
                <a:gridCol w="944589">
                  <a:extLst>
                    <a:ext uri="{9D8B030D-6E8A-4147-A177-3AD203B41FA5}">
                      <a16:colId xmlns:a16="http://schemas.microsoft.com/office/drawing/2014/main" val="611473586"/>
                    </a:ext>
                  </a:extLst>
                </a:gridCol>
                <a:gridCol w="935507">
                  <a:extLst>
                    <a:ext uri="{9D8B030D-6E8A-4147-A177-3AD203B41FA5}">
                      <a16:colId xmlns:a16="http://schemas.microsoft.com/office/drawing/2014/main" val="3156682017"/>
                    </a:ext>
                  </a:extLst>
                </a:gridCol>
                <a:gridCol w="896149">
                  <a:extLst>
                    <a:ext uri="{9D8B030D-6E8A-4147-A177-3AD203B41FA5}">
                      <a16:colId xmlns:a16="http://schemas.microsoft.com/office/drawing/2014/main" val="975430201"/>
                    </a:ext>
                  </a:extLst>
                </a:gridCol>
                <a:gridCol w="862846">
                  <a:extLst>
                    <a:ext uri="{9D8B030D-6E8A-4147-A177-3AD203B41FA5}">
                      <a16:colId xmlns:a16="http://schemas.microsoft.com/office/drawing/2014/main" val="1017355114"/>
                    </a:ext>
                  </a:extLst>
                </a:gridCol>
                <a:gridCol w="971837">
                  <a:extLst>
                    <a:ext uri="{9D8B030D-6E8A-4147-A177-3AD203B41FA5}">
                      <a16:colId xmlns:a16="http://schemas.microsoft.com/office/drawing/2014/main" val="1663860155"/>
                    </a:ext>
                  </a:extLst>
                </a:gridCol>
              </a:tblGrid>
              <a:tr h="197582">
                <a:tc>
                  <a:txBody>
                    <a:bodyPr/>
                    <a:lstStyle/>
                    <a:p>
                      <a:pPr algn="ctr" fontAlgn="b"/>
                      <a:r>
                        <a:rPr lang="en-US" altLang="zh-CN" sz="700" b="1" i="0" u="none" strike="noStrike" dirty="0">
                          <a:solidFill>
                            <a:srgbClr val="000000"/>
                          </a:solidFill>
                          <a:effectLst/>
                          <a:latin typeface="等线" panose="02010600030101010101" pitchFamily="2" charset="-122"/>
                          <a:ea typeface="等线" panose="02010600030101010101" pitchFamily="2" charset="-122"/>
                        </a:rPr>
                        <a:t>Times</a:t>
                      </a:r>
                      <a:r>
                        <a:rPr lang="zh-CN" altLang="en-US" sz="700" b="1" i="0" u="none" strike="noStrike" dirty="0">
                          <a:solidFill>
                            <a:srgbClr val="000000"/>
                          </a:solidFill>
                          <a:effectLst/>
                          <a:latin typeface="等线" panose="02010600030101010101" pitchFamily="2" charset="-122"/>
                          <a:ea typeface="等线" panose="02010600030101010101" pitchFamily="2" charset="-122"/>
                        </a:rPr>
                        <a:t> </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1" i="0" u="none" strike="noStrike" dirty="0">
                          <a:solidFill>
                            <a:srgbClr val="000000"/>
                          </a:solidFill>
                          <a:effectLst/>
                          <a:latin typeface="等线" panose="02010600030101010101" pitchFamily="2" charset="-122"/>
                          <a:ea typeface="等线" panose="02010600030101010101" pitchFamily="2" charset="-122"/>
                        </a:rPr>
                        <a:t>open</a:t>
                      </a:r>
                      <a:endParaRPr lang="zh-CN" altLang="en-US" sz="700" b="1"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1" i="0" u="none" strike="noStrike" dirty="0">
                          <a:solidFill>
                            <a:srgbClr val="000000"/>
                          </a:solidFill>
                          <a:effectLst/>
                          <a:latin typeface="等线" panose="02010600030101010101" pitchFamily="2" charset="-122"/>
                          <a:ea typeface="等线" panose="02010600030101010101" pitchFamily="2" charset="-122"/>
                        </a:rPr>
                        <a:t>closed</a:t>
                      </a:r>
                      <a:endParaRPr lang="zh-CN" altLang="en-US" sz="700" b="1"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700" b="1" i="0" u="none" strike="noStrike" dirty="0" err="1">
                          <a:solidFill>
                            <a:srgbClr val="000000"/>
                          </a:solidFill>
                          <a:effectLst/>
                          <a:latin typeface="等线" panose="02010600030101010101" pitchFamily="2" charset="-122"/>
                          <a:ea typeface="等线" panose="02010600030101010101" pitchFamily="2" charset="-122"/>
                        </a:rPr>
                        <a:t>Backgroud</a:t>
                      </a:r>
                      <a:r>
                        <a:rPr lang="en-US" altLang="zh-CN" sz="700" b="1" i="0" u="none" strike="noStrike" dirty="0">
                          <a:solidFill>
                            <a:srgbClr val="000000"/>
                          </a:solidFill>
                          <a:effectLst/>
                          <a:latin typeface="等线" panose="02010600030101010101" pitchFamily="2" charset="-122"/>
                          <a:ea typeface="等线" panose="02010600030101010101" pitchFamily="2" charset="-122"/>
                        </a:rPr>
                        <a:t> Leakage </a:t>
                      </a:r>
                      <a:r>
                        <a:rPr lang="en-US" altLang="zh-CN" sz="700" b="1" i="0" u="none" strike="noStrike" dirty="0" err="1">
                          <a:solidFill>
                            <a:srgbClr val="000000"/>
                          </a:solidFill>
                          <a:effectLst/>
                          <a:latin typeface="等线" panose="02010600030101010101" pitchFamily="2" charset="-122"/>
                          <a:ea typeface="等线" panose="02010600030101010101" pitchFamily="2" charset="-122"/>
                        </a:rPr>
                        <a:t>mbar·L</a:t>
                      </a:r>
                      <a:r>
                        <a:rPr lang="en-US" altLang="zh-CN" sz="700" b="1" i="0" u="none" strike="noStrike" dirty="0">
                          <a:solidFill>
                            <a:srgbClr val="000000"/>
                          </a:solidFill>
                          <a:effectLst/>
                          <a:latin typeface="等线" panose="02010600030101010101" pitchFamily="2" charset="-122"/>
                          <a:ea typeface="等线" panose="02010600030101010101" pitchFamily="2" charset="-122"/>
                        </a:rPr>
                        <a:t>/s </a:t>
                      </a:r>
                      <a:endParaRPr lang="zh-CN" altLang="en-US" sz="700" b="1"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1" i="0" u="none" strike="noStrike" dirty="0">
                          <a:solidFill>
                            <a:srgbClr val="000000"/>
                          </a:solidFill>
                          <a:effectLst/>
                          <a:latin typeface="等线" panose="02010600030101010101" pitchFamily="2" charset="-122"/>
                          <a:ea typeface="等线" panose="02010600030101010101" pitchFamily="2" charset="-122"/>
                        </a:rPr>
                        <a:t>Leakage</a:t>
                      </a:r>
                    </a:p>
                    <a:p>
                      <a:pPr algn="ctr" fontAlgn="b"/>
                      <a:r>
                        <a:rPr lang="en-US" altLang="zh-CN" sz="700" b="1" i="0" u="none" strike="noStrike" dirty="0" err="1">
                          <a:solidFill>
                            <a:srgbClr val="000000"/>
                          </a:solidFill>
                          <a:effectLst/>
                          <a:latin typeface="等线" panose="02010600030101010101" pitchFamily="2" charset="-122"/>
                          <a:ea typeface="等线" panose="02010600030101010101" pitchFamily="2" charset="-122"/>
                        </a:rPr>
                        <a:t>mbar·L</a:t>
                      </a:r>
                      <a:r>
                        <a:rPr lang="en-US" altLang="zh-CN" sz="700" b="1" i="0" u="none" strike="noStrike" dirty="0">
                          <a:solidFill>
                            <a:srgbClr val="000000"/>
                          </a:solidFill>
                          <a:effectLst/>
                          <a:latin typeface="等线" panose="02010600030101010101" pitchFamily="2" charset="-122"/>
                          <a:ea typeface="等线" panose="02010600030101010101" pitchFamily="2" charset="-122"/>
                        </a:rPr>
                        <a:t>/s </a:t>
                      </a:r>
                      <a:endParaRPr lang="zh-CN" altLang="en-US" sz="700" b="1"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1" i="0" u="none" strike="noStrike" dirty="0">
                          <a:solidFill>
                            <a:srgbClr val="000000"/>
                          </a:solidFill>
                          <a:effectLst/>
                          <a:latin typeface="等线" panose="02010600030101010101" pitchFamily="2" charset="-122"/>
                          <a:ea typeface="等线" panose="02010600030101010101" pitchFamily="2" charset="-122"/>
                        </a:rPr>
                        <a:t>Note </a:t>
                      </a:r>
                      <a:r>
                        <a:rPr lang="zh-CN" altLang="en-US" sz="700" b="1" i="0" u="none" strike="noStrike" dirty="0">
                          <a:solidFill>
                            <a:srgbClr val="000000"/>
                          </a:solidFill>
                          <a:effectLst/>
                          <a:latin typeface="等线" panose="02010600030101010101" pitchFamily="2" charset="-122"/>
                          <a:ea typeface="等线" panose="02010600030101010101" pitchFamily="2" charset="-122"/>
                        </a:rPr>
                        <a:t>　</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638844"/>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1.00E-11</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7.00E-09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953115"/>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7.00E-10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117819"/>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1.40E-09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640695"/>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2023/12/27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8.60E-09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02814"/>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4.60E-09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935104"/>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4.70E-09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662738"/>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8.80E-09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265370"/>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2.60E-09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751844"/>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5.10E-09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095619"/>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1.40E-09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883426"/>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11</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8.00E-10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429649"/>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9.60E-09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8666520"/>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3.80E-09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368165"/>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6.80E-09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068320"/>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6.10E-09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77685"/>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2024/1/11</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2024/1/11</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2.60E-09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9219912"/>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3.40E-09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404791"/>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34185"/>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19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1.30E-09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862347"/>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004142"/>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21</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1.30E-08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887036"/>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8.60E-09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408106"/>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23</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1.30E-08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008647"/>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24</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1.30E-08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881273"/>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25</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8.90E-09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257360"/>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26</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2024/1/18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1.40E-08</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161712"/>
                  </a:ext>
                </a:extLst>
              </a:tr>
              <a:tr h="102831">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27</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700" b="0" i="0" u="none" strike="noStrike">
                          <a:solidFill>
                            <a:srgbClr val="000000"/>
                          </a:solidFill>
                          <a:effectLst/>
                          <a:latin typeface="等线" panose="02010600030101010101" pitchFamily="2" charset="-122"/>
                          <a:ea typeface="等线" panose="02010600030101010101" pitchFamily="2" charset="-122"/>
                        </a:rPr>
                        <a:t>2024/1/22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等线" panose="02010600030101010101" pitchFamily="2" charset="-122"/>
                          <a:ea typeface="等线" panose="02010600030101010101" pitchFamily="2" charset="-122"/>
                        </a:rPr>
                        <a:t>1.00E-12</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dirty="0">
                          <a:solidFill>
                            <a:srgbClr val="000000"/>
                          </a:solidFill>
                          <a:effectLst/>
                          <a:latin typeface="等线" panose="02010600030101010101" pitchFamily="2" charset="-122"/>
                          <a:ea typeface="等线" panose="02010600030101010101" pitchFamily="2" charset="-122"/>
                        </a:rPr>
                        <a:t>1.20E-09</a:t>
                      </a: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altLang="zh-CN" sz="700" b="0" i="0" u="none" strike="noStrike" dirty="0">
                          <a:solidFill>
                            <a:srgbClr val="000000"/>
                          </a:solidFill>
                          <a:effectLst/>
                          <a:latin typeface="等线" panose="02010600030101010101" pitchFamily="2" charset="-122"/>
                          <a:ea typeface="等线" panose="02010600030101010101" pitchFamily="2" charset="-122"/>
                        </a:rPr>
                        <a:t>rise slowly</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098" marR="9098" marT="9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517944"/>
                  </a:ext>
                </a:extLst>
              </a:tr>
            </a:tbl>
          </a:graphicData>
        </a:graphic>
      </p:graphicFrame>
      <p:sp>
        <p:nvSpPr>
          <p:cNvPr id="3" name="标题 2">
            <a:extLst>
              <a:ext uri="{FF2B5EF4-FFF2-40B4-BE49-F238E27FC236}">
                <a16:creationId xmlns:a16="http://schemas.microsoft.com/office/drawing/2014/main" id="{AFA6E5E2-161B-4993-B672-3F7DEA0001AA}"/>
              </a:ext>
            </a:extLst>
          </p:cNvPr>
          <p:cNvSpPr>
            <a:spLocks noGrp="1"/>
          </p:cNvSpPr>
          <p:nvPr>
            <p:ph type="title"/>
          </p:nvPr>
        </p:nvSpPr>
        <p:spPr/>
        <p:txBody>
          <a:bodyPr/>
          <a:lstStyle/>
          <a:p>
            <a:r>
              <a:rPr lang="en-GB" altLang="zh-CN" sz="3200" dirty="0"/>
              <a:t>RF shielding All metal gate valve</a:t>
            </a:r>
            <a:endParaRPr lang="zh-CN" altLang="en-US" dirty="0"/>
          </a:p>
        </p:txBody>
      </p:sp>
      <p:sp>
        <p:nvSpPr>
          <p:cNvPr id="5" name="灯片编号占位符 4">
            <a:extLst>
              <a:ext uri="{FF2B5EF4-FFF2-40B4-BE49-F238E27FC236}">
                <a16:creationId xmlns:a16="http://schemas.microsoft.com/office/drawing/2014/main" id="{B04CF52E-7B31-491E-9AB0-A0960C323746}"/>
              </a:ext>
            </a:extLst>
          </p:cNvPr>
          <p:cNvSpPr>
            <a:spLocks noGrp="1"/>
          </p:cNvSpPr>
          <p:nvPr>
            <p:ph type="sldNum" sz="quarter" idx="12"/>
          </p:nvPr>
        </p:nvSpPr>
        <p:spPr>
          <a:xfrm>
            <a:off x="8737600" y="6499226"/>
            <a:ext cx="2844800" cy="365125"/>
          </a:xfrm>
        </p:spPr>
        <p:txBody>
          <a:bodyPr/>
          <a:lstStyle/>
          <a:p>
            <a:fld id="{F15E9139-A00B-4B2A-98A6-095DC08F1345}" type="slidenum">
              <a:rPr lang="zh-CN" altLang="en-US" smtClean="0"/>
              <a:pPr/>
              <a:t>24</a:t>
            </a:fld>
            <a:endParaRPr lang="zh-CN" altLang="en-US" dirty="0"/>
          </a:p>
        </p:txBody>
      </p:sp>
      <p:pic>
        <p:nvPicPr>
          <p:cNvPr id="10" name="图片 9">
            <a:extLst>
              <a:ext uri="{FF2B5EF4-FFF2-40B4-BE49-F238E27FC236}">
                <a16:creationId xmlns:a16="http://schemas.microsoft.com/office/drawing/2014/main" id="{031A4C68-E037-481D-A826-6113592D7EEF}"/>
              </a:ext>
            </a:extLst>
          </p:cNvPr>
          <p:cNvPicPr>
            <a:picLocks noChangeAspect="1"/>
          </p:cNvPicPr>
          <p:nvPr/>
        </p:nvPicPr>
        <p:blipFill rotWithShape="1">
          <a:blip r:embed="rId3">
            <a:extLst>
              <a:ext uri="{28A0092B-C50C-407E-A947-70E740481C1C}">
                <a14:useLocalDpi xmlns:a14="http://schemas.microsoft.com/office/drawing/2010/main" val="0"/>
              </a:ext>
            </a:extLst>
          </a:blip>
          <a:srcRect b="23056"/>
          <a:stretch/>
        </p:blipFill>
        <p:spPr>
          <a:xfrm>
            <a:off x="8768607" y="4609289"/>
            <a:ext cx="3299568" cy="1904126"/>
          </a:xfrm>
          <a:prstGeom prst="rect">
            <a:avLst/>
          </a:prstGeom>
        </p:spPr>
      </p:pic>
      <p:pic>
        <p:nvPicPr>
          <p:cNvPr id="12" name="图片 11">
            <a:extLst>
              <a:ext uri="{FF2B5EF4-FFF2-40B4-BE49-F238E27FC236}">
                <a16:creationId xmlns:a16="http://schemas.microsoft.com/office/drawing/2014/main" id="{C28F7306-0621-473E-B49F-0CE8B4388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210" y="4589446"/>
            <a:ext cx="2536397" cy="1902297"/>
          </a:xfrm>
          <a:prstGeom prst="rect">
            <a:avLst/>
          </a:prstGeom>
        </p:spPr>
      </p:pic>
      <p:sp>
        <p:nvSpPr>
          <p:cNvPr id="13" name="文本框 12">
            <a:extLst>
              <a:ext uri="{FF2B5EF4-FFF2-40B4-BE49-F238E27FC236}">
                <a16:creationId xmlns:a16="http://schemas.microsoft.com/office/drawing/2014/main" id="{AB2715C1-4ED2-4A68-A48B-2FAB85A90F02}"/>
              </a:ext>
            </a:extLst>
          </p:cNvPr>
          <p:cNvSpPr txBox="1"/>
          <p:nvPr/>
        </p:nvSpPr>
        <p:spPr>
          <a:xfrm>
            <a:off x="222742" y="1223643"/>
            <a:ext cx="6035183" cy="1200329"/>
          </a:xfrm>
          <a:prstGeom prst="rect">
            <a:avLst/>
          </a:prstGeom>
          <a:noFill/>
        </p:spPr>
        <p:txBody>
          <a:bodyPr wrap="square" rtlCol="0">
            <a:spAutoFit/>
          </a:bodyPr>
          <a:lstStyle/>
          <a:p>
            <a:pPr marL="285750" indent="-285750">
              <a:buFont typeface="Wingdings" panose="05000000000000000000" pitchFamily="2" charset="2"/>
              <a:buChar char="n"/>
            </a:pPr>
            <a:r>
              <a:rPr lang="en-US" altLang="zh-CN" dirty="0"/>
              <a:t>Two prototypes of </a:t>
            </a:r>
            <a:r>
              <a:rPr lang="en-GB" altLang="zh-CN" sz="1800" dirty="0"/>
              <a:t>RF shielding All metal gate valve have been developed, </a:t>
            </a:r>
            <a:r>
              <a:rPr lang="en-GB" altLang="zh-CN" dirty="0"/>
              <a:t>and the leakage of one </a:t>
            </a:r>
            <a:r>
              <a:rPr lang="en-GB" altLang="zh-CN" sz="1800" dirty="0"/>
              <a:t>of them have been tested.</a:t>
            </a:r>
            <a:r>
              <a:rPr lang="en-US" altLang="zh-CN" dirty="0"/>
              <a:t> </a:t>
            </a:r>
          </a:p>
          <a:p>
            <a:pPr marL="285750" indent="-285750">
              <a:buFont typeface="Wingdings" panose="05000000000000000000" pitchFamily="2" charset="2"/>
              <a:buChar char="n"/>
            </a:pPr>
            <a:r>
              <a:rPr lang="en-US" altLang="zh-CN" dirty="0"/>
              <a:t>Supported by HEPS-RF System.</a:t>
            </a:r>
            <a:endParaRPr lang="zh-CN" altLang="en-US" dirty="0"/>
          </a:p>
        </p:txBody>
      </p:sp>
      <p:cxnSp>
        <p:nvCxnSpPr>
          <p:cNvPr id="20" name="直接连接符 19">
            <a:extLst>
              <a:ext uri="{FF2B5EF4-FFF2-40B4-BE49-F238E27FC236}">
                <a16:creationId xmlns:a16="http://schemas.microsoft.com/office/drawing/2014/main" id="{51A1F59F-FA2F-43AF-90D1-0E5074AB983B}"/>
              </a:ext>
            </a:extLst>
          </p:cNvPr>
          <p:cNvCxnSpPr>
            <a:cxnSpLocks/>
          </p:cNvCxnSpPr>
          <p:nvPr/>
        </p:nvCxnSpPr>
        <p:spPr>
          <a:xfrm>
            <a:off x="1307712" y="4219575"/>
            <a:ext cx="40643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EC59DC12-F86D-4BC7-921D-E4A25E7BC722}"/>
              </a:ext>
            </a:extLst>
          </p:cNvPr>
          <p:cNvSpPr txBox="1"/>
          <p:nvPr/>
        </p:nvSpPr>
        <p:spPr>
          <a:xfrm>
            <a:off x="890446" y="5994099"/>
            <a:ext cx="408439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Expectation leakage &lt; 1×10</a:t>
            </a:r>
            <a:r>
              <a:rPr lang="en-US" altLang="zh-CN" baseline="30000" dirty="0"/>
              <a:t>-9</a:t>
            </a:r>
            <a:r>
              <a:rPr lang="en-US" altLang="zh-CN" dirty="0"/>
              <a:t> mbar ·L/s</a:t>
            </a:r>
            <a:endParaRPr lang="zh-CN" altLang="en-US" dirty="0"/>
          </a:p>
        </p:txBody>
      </p:sp>
    </p:spTree>
    <p:extLst>
      <p:ext uri="{BB962C8B-B14F-4D97-AF65-F5344CB8AC3E}">
        <p14:creationId xmlns:p14="http://schemas.microsoft.com/office/powerpoint/2010/main" val="3866176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a:extLst>
              <a:ext uri="{FF2B5EF4-FFF2-40B4-BE49-F238E27FC236}">
                <a16:creationId xmlns:a16="http://schemas.microsoft.com/office/drawing/2014/main" id="{3B8230A9-5CDA-4B2B-BE75-8CC097738AEF}"/>
              </a:ext>
            </a:extLst>
          </p:cNvPr>
          <p:cNvGraphicFramePr>
            <a:graphicFrameLocks noGrp="1"/>
          </p:cNvGraphicFramePr>
          <p:nvPr>
            <p:ph idx="1"/>
            <p:extLst>
              <p:ext uri="{D42A27DB-BD31-4B8C-83A1-F6EECF244321}">
                <p14:modId xmlns:p14="http://schemas.microsoft.com/office/powerpoint/2010/main" val="1976477699"/>
              </p:ext>
            </p:extLst>
          </p:nvPr>
        </p:nvGraphicFramePr>
        <p:xfrm>
          <a:off x="666712" y="1418591"/>
          <a:ext cx="9949580" cy="4937760"/>
        </p:xfrm>
        <a:graphic>
          <a:graphicData uri="http://schemas.openxmlformats.org/drawingml/2006/table">
            <a:tbl>
              <a:tblPr firstRow="1" bandRow="1">
                <a:tableStyleId>{5C22544A-7EE6-4342-B048-85BDC9FD1C3A}</a:tableStyleId>
              </a:tblPr>
              <a:tblGrid>
                <a:gridCol w="2096813">
                  <a:extLst>
                    <a:ext uri="{9D8B030D-6E8A-4147-A177-3AD203B41FA5}">
                      <a16:colId xmlns:a16="http://schemas.microsoft.com/office/drawing/2014/main" val="1795692545"/>
                    </a:ext>
                  </a:extLst>
                </a:gridCol>
                <a:gridCol w="2753861">
                  <a:extLst>
                    <a:ext uri="{9D8B030D-6E8A-4147-A177-3AD203B41FA5}">
                      <a16:colId xmlns:a16="http://schemas.microsoft.com/office/drawing/2014/main" val="3002766811"/>
                    </a:ext>
                  </a:extLst>
                </a:gridCol>
                <a:gridCol w="1010195">
                  <a:extLst>
                    <a:ext uri="{9D8B030D-6E8A-4147-A177-3AD203B41FA5}">
                      <a16:colId xmlns:a16="http://schemas.microsoft.com/office/drawing/2014/main" val="4043762218"/>
                    </a:ext>
                  </a:extLst>
                </a:gridCol>
                <a:gridCol w="4088711">
                  <a:extLst>
                    <a:ext uri="{9D8B030D-6E8A-4147-A177-3AD203B41FA5}">
                      <a16:colId xmlns:a16="http://schemas.microsoft.com/office/drawing/2014/main" val="2090324483"/>
                    </a:ext>
                  </a:extLst>
                </a:gridCol>
              </a:tblGrid>
              <a:tr h="331128">
                <a:tc>
                  <a:txBody>
                    <a:bodyPr/>
                    <a:lstStyle/>
                    <a:p>
                      <a:r>
                        <a:rPr lang="zh-CN" altLang="en-US" sz="1600" dirty="0"/>
                        <a:t>分类</a:t>
                      </a:r>
                    </a:p>
                  </a:txBody>
                  <a:tcPr/>
                </a:tc>
                <a:tc>
                  <a:txBody>
                    <a:bodyPr/>
                    <a:lstStyle/>
                    <a:p>
                      <a:r>
                        <a:rPr lang="zh-CN" altLang="en-US" sz="1600" dirty="0"/>
                        <a:t>设备</a:t>
                      </a:r>
                    </a:p>
                  </a:txBody>
                  <a:tcPr/>
                </a:tc>
                <a:tc>
                  <a:txBody>
                    <a:bodyPr/>
                    <a:lstStyle/>
                    <a:p>
                      <a:r>
                        <a:rPr lang="zh-CN" altLang="en-US" sz="1600" dirty="0"/>
                        <a:t>万元</a:t>
                      </a:r>
                    </a:p>
                  </a:txBody>
                  <a:tcPr/>
                </a:tc>
                <a:tc>
                  <a:txBody>
                    <a:bodyPr/>
                    <a:lstStyle/>
                    <a:p>
                      <a:r>
                        <a:rPr lang="zh-CN" altLang="en-US" sz="1600" dirty="0"/>
                        <a:t>说明</a:t>
                      </a:r>
                    </a:p>
                  </a:txBody>
                  <a:tcPr/>
                </a:tc>
                <a:extLst>
                  <a:ext uri="{0D108BD9-81ED-4DB2-BD59-A6C34878D82A}">
                    <a16:rowId xmlns:a16="http://schemas.microsoft.com/office/drawing/2014/main" val="3944807046"/>
                  </a:ext>
                </a:extLst>
              </a:tr>
              <a:tr h="331128">
                <a:tc rowSpan="7">
                  <a:txBody>
                    <a:bodyPr/>
                    <a:lstStyle/>
                    <a:p>
                      <a:pPr algn="ctr"/>
                      <a:r>
                        <a:rPr lang="zh-CN" altLang="en-US" sz="1600" dirty="0"/>
                        <a:t>生产线相关</a:t>
                      </a:r>
                      <a:endParaRPr lang="en-US" altLang="zh-CN" sz="1600" dirty="0"/>
                    </a:p>
                    <a:p>
                      <a:pPr algn="ctr"/>
                      <a:r>
                        <a:rPr lang="zh-CN" altLang="en-US" sz="1600" dirty="0"/>
                        <a:t>（合计</a:t>
                      </a:r>
                      <a:r>
                        <a:rPr lang="en-US" altLang="zh-CN" sz="1600" dirty="0"/>
                        <a:t>2320</a:t>
                      </a:r>
                      <a:r>
                        <a:rPr lang="zh-CN" altLang="en-US" sz="1600" dirty="0"/>
                        <a:t>万元）</a:t>
                      </a:r>
                    </a:p>
                  </a:txBody>
                  <a:tcPr anchor="ctr"/>
                </a:tc>
                <a:tc>
                  <a:txBody>
                    <a:bodyPr/>
                    <a:lstStyle/>
                    <a:p>
                      <a:r>
                        <a:rPr lang="zh-CN" altLang="en-US" sz="1600" dirty="0">
                          <a:solidFill>
                            <a:schemeClr val="tx1"/>
                          </a:solidFill>
                        </a:rPr>
                        <a:t>电子束焊机</a:t>
                      </a:r>
                    </a:p>
                  </a:txBody>
                  <a:tcPr/>
                </a:tc>
                <a:tc>
                  <a:txBody>
                    <a:bodyPr/>
                    <a:lstStyle/>
                    <a:p>
                      <a:pPr algn="l" rtl="0" fontAlgn="ctr"/>
                      <a:r>
                        <a:rPr lang="en-US" altLang="zh-CN" sz="1600" b="0" i="0" u="none" strike="noStrike" dirty="0">
                          <a:solidFill>
                            <a:schemeClr val="tx1"/>
                          </a:solidFill>
                          <a:effectLst/>
                          <a:latin typeface="Calibri" panose="020F0502020204030204" pitchFamily="34" charset="0"/>
                          <a:ea typeface="等线" panose="02010600030101010101" pitchFamily="2" charset="-122"/>
                        </a:rPr>
                        <a:t>800</a:t>
                      </a:r>
                    </a:p>
                  </a:txBody>
                  <a:tcPr marL="9525" marR="9525" marT="9525" marB="0" anchor="ctr"/>
                </a:tc>
                <a:tc>
                  <a:txBody>
                    <a:bodyPr/>
                    <a:lstStyle/>
                    <a:p>
                      <a:r>
                        <a:rPr lang="zh-CN" altLang="en-US" sz="1600" dirty="0"/>
                        <a:t>满足</a:t>
                      </a:r>
                      <a:r>
                        <a:rPr lang="en-US" altLang="zh-CN" sz="1600" dirty="0"/>
                        <a:t>11.4</a:t>
                      </a:r>
                      <a:r>
                        <a:rPr lang="zh-CN" altLang="en-US" sz="1600" dirty="0"/>
                        <a:t>米，</a:t>
                      </a:r>
                      <a:r>
                        <a:rPr lang="en-US" altLang="zh-CN" sz="1600" dirty="0"/>
                        <a:t>4~6</a:t>
                      </a:r>
                      <a:r>
                        <a:rPr lang="zh-CN" altLang="en-US" sz="1600" dirty="0"/>
                        <a:t>工位真空盒焊接</a:t>
                      </a:r>
                    </a:p>
                  </a:txBody>
                  <a:tcPr/>
                </a:tc>
                <a:extLst>
                  <a:ext uri="{0D108BD9-81ED-4DB2-BD59-A6C34878D82A}">
                    <a16:rowId xmlns:a16="http://schemas.microsoft.com/office/drawing/2014/main" val="1730370111"/>
                  </a:ext>
                </a:extLst>
              </a:tr>
              <a:tr h="331128">
                <a:tc vMerge="1">
                  <a:txBody>
                    <a:bodyPr/>
                    <a:lstStyle/>
                    <a:p>
                      <a:endParaRPr lang="en-US" altLang="zh-CN" dirty="0"/>
                    </a:p>
                  </a:txBody>
                  <a:tcPr/>
                </a:tc>
                <a:tc>
                  <a:txBody>
                    <a:bodyPr/>
                    <a:lstStyle/>
                    <a:p>
                      <a:r>
                        <a:rPr lang="en-US" altLang="zh-CN" sz="1600" dirty="0"/>
                        <a:t>NEG</a:t>
                      </a:r>
                      <a:r>
                        <a:rPr lang="zh-CN" altLang="en-US" sz="1600" dirty="0"/>
                        <a:t>镀膜机</a:t>
                      </a:r>
                      <a:endParaRPr lang="en-US" altLang="zh-CN" sz="1600" dirty="0"/>
                    </a:p>
                  </a:txBody>
                  <a:tcPr/>
                </a:tc>
                <a:tc>
                  <a:txBody>
                    <a:bodyPr/>
                    <a:lstStyle/>
                    <a:p>
                      <a:pPr algn="l" rtl="0" fontAlgn="ctr"/>
                      <a:r>
                        <a:rPr lang="en-US" altLang="zh-CN" sz="1600" b="0" i="0" u="none" strike="noStrike">
                          <a:solidFill>
                            <a:srgbClr val="000000"/>
                          </a:solidFill>
                          <a:effectLst/>
                          <a:latin typeface="Calibri" panose="020F0502020204030204" pitchFamily="34" charset="0"/>
                          <a:ea typeface="等线" panose="02010600030101010101" pitchFamily="2" charset="-122"/>
                        </a:rPr>
                        <a:t>450</a:t>
                      </a:r>
                    </a:p>
                  </a:txBody>
                  <a:tcPr marL="9525" marR="9525" marT="9525" marB="0" anchor="ctr"/>
                </a:tc>
                <a:tc>
                  <a:txBody>
                    <a:bodyPr/>
                    <a:lstStyle/>
                    <a:p>
                      <a:r>
                        <a:rPr lang="zh-CN" altLang="en-US" sz="1600" dirty="0"/>
                        <a:t>满足</a:t>
                      </a:r>
                      <a:r>
                        <a:rPr lang="en-US" altLang="zh-CN" sz="1600" dirty="0"/>
                        <a:t>11.4</a:t>
                      </a:r>
                      <a:r>
                        <a:rPr lang="zh-CN" altLang="en-US" sz="1600" dirty="0"/>
                        <a:t>米，</a:t>
                      </a:r>
                      <a:r>
                        <a:rPr lang="en-US" altLang="zh-CN" sz="1600" dirty="0"/>
                        <a:t>6</a:t>
                      </a:r>
                      <a:r>
                        <a:rPr lang="zh-CN" altLang="en-US" sz="1600" dirty="0"/>
                        <a:t>工位真空盒镀膜</a:t>
                      </a:r>
                    </a:p>
                  </a:txBody>
                  <a:tcPr/>
                </a:tc>
                <a:extLst>
                  <a:ext uri="{0D108BD9-81ED-4DB2-BD59-A6C34878D82A}">
                    <a16:rowId xmlns:a16="http://schemas.microsoft.com/office/drawing/2014/main" val="2239420434"/>
                  </a:ext>
                </a:extLst>
              </a:tr>
              <a:tr h="331128">
                <a:tc vMerge="1">
                  <a:txBody>
                    <a:bodyPr/>
                    <a:lstStyle/>
                    <a:p>
                      <a:endParaRPr lang="zh-CN" altLang="en-US" dirty="0"/>
                    </a:p>
                  </a:txBody>
                  <a:tcPr/>
                </a:tc>
                <a:tc>
                  <a:txBody>
                    <a:bodyPr/>
                    <a:lstStyle/>
                    <a:p>
                      <a:r>
                        <a:rPr lang="zh-CN" altLang="en-US" sz="1600" dirty="0"/>
                        <a:t>喷涂机</a:t>
                      </a:r>
                    </a:p>
                  </a:txBody>
                  <a:tcPr/>
                </a:tc>
                <a:tc>
                  <a:txBody>
                    <a:bodyPr/>
                    <a:lstStyle/>
                    <a:p>
                      <a:pPr algn="l" rtl="0" fontAlgn="ctr"/>
                      <a:r>
                        <a:rPr lang="en-US" altLang="zh-CN" sz="1600" b="0" i="0" u="none" strike="noStrike" dirty="0">
                          <a:solidFill>
                            <a:schemeClr val="tx1"/>
                          </a:solidFill>
                          <a:effectLst/>
                          <a:latin typeface="Calibri" panose="020F0502020204030204" pitchFamily="34" charset="0"/>
                          <a:ea typeface="等线" panose="02010600030101010101" pitchFamily="2" charset="-122"/>
                        </a:rPr>
                        <a:t>300</a:t>
                      </a:r>
                    </a:p>
                  </a:txBody>
                  <a:tcPr marL="9525" marR="9525" marT="9525" marB="0" anchor="ctr"/>
                </a:tc>
                <a:tc>
                  <a:txBody>
                    <a:bodyPr/>
                    <a:lstStyle/>
                    <a:p>
                      <a:r>
                        <a:rPr lang="zh-CN" altLang="en-US" sz="1600" dirty="0"/>
                        <a:t>满足</a:t>
                      </a:r>
                      <a:r>
                        <a:rPr lang="en-US" altLang="zh-CN" sz="1600" dirty="0"/>
                        <a:t>11.4</a:t>
                      </a:r>
                      <a:r>
                        <a:rPr lang="zh-CN" altLang="en-US" sz="1600" dirty="0"/>
                        <a:t>米，加热层喷涂</a:t>
                      </a:r>
                    </a:p>
                  </a:txBody>
                  <a:tcPr/>
                </a:tc>
                <a:extLst>
                  <a:ext uri="{0D108BD9-81ED-4DB2-BD59-A6C34878D82A}">
                    <a16:rowId xmlns:a16="http://schemas.microsoft.com/office/drawing/2014/main" val="890375236"/>
                  </a:ext>
                </a:extLst>
              </a:tr>
              <a:tr h="519989">
                <a:tc vMerge="1">
                  <a:txBody>
                    <a:bodyPr/>
                    <a:lstStyle/>
                    <a:p>
                      <a:endParaRPr lang="zh-CN" altLang="en-US" dirty="0"/>
                    </a:p>
                  </a:txBody>
                  <a:tcPr/>
                </a:tc>
                <a:tc>
                  <a:txBody>
                    <a:bodyPr/>
                    <a:lstStyle/>
                    <a:p>
                      <a:r>
                        <a:rPr lang="zh-CN" altLang="en-US" sz="1600" dirty="0"/>
                        <a:t>清洗设备</a:t>
                      </a:r>
                    </a:p>
                  </a:txBody>
                  <a:tcPr/>
                </a:tc>
                <a:tc>
                  <a:txBody>
                    <a:bodyPr/>
                    <a:lstStyle/>
                    <a:p>
                      <a:pPr algn="l" rtl="0" fontAlgn="ctr"/>
                      <a:r>
                        <a:rPr lang="en-US" altLang="zh-CN" sz="1600" b="0" i="0" u="none" strike="noStrike" dirty="0">
                          <a:solidFill>
                            <a:srgbClr val="000000"/>
                          </a:solidFill>
                          <a:effectLst/>
                          <a:latin typeface="Calibri" panose="020F0502020204030204" pitchFamily="34" charset="0"/>
                          <a:ea typeface="等线" panose="02010600030101010101" pitchFamily="2" charset="-122"/>
                        </a:rPr>
                        <a:t>100</a:t>
                      </a:r>
                    </a:p>
                  </a:txBody>
                  <a:tcPr marL="9525" marR="9525" marT="9525" marB="0" anchor="ctr"/>
                </a:tc>
                <a:tc>
                  <a:txBody>
                    <a:bodyPr/>
                    <a:lstStyle/>
                    <a:p>
                      <a:r>
                        <a:rPr lang="zh-CN" altLang="en-US" sz="1600" dirty="0"/>
                        <a:t>满足</a:t>
                      </a:r>
                      <a:r>
                        <a:rPr lang="en-US" altLang="zh-CN" sz="1600" dirty="0"/>
                        <a:t>11.4</a:t>
                      </a:r>
                      <a:r>
                        <a:rPr lang="zh-CN" altLang="en-US" sz="1600" dirty="0"/>
                        <a:t>米，去离子水设备，化学清洗槽，超声波等</a:t>
                      </a:r>
                    </a:p>
                  </a:txBody>
                  <a:tcPr/>
                </a:tc>
                <a:extLst>
                  <a:ext uri="{0D108BD9-81ED-4DB2-BD59-A6C34878D82A}">
                    <a16:rowId xmlns:a16="http://schemas.microsoft.com/office/drawing/2014/main" val="97878796"/>
                  </a:ext>
                </a:extLst>
              </a:tr>
              <a:tr h="331128">
                <a:tc vMerge="1">
                  <a:txBody>
                    <a:bodyPr/>
                    <a:lstStyle/>
                    <a:p>
                      <a:endParaRPr lang="zh-CN" altLang="en-US" dirty="0"/>
                    </a:p>
                  </a:txBody>
                  <a:tcPr/>
                </a:tc>
                <a:tc>
                  <a:txBody>
                    <a:bodyPr/>
                    <a:lstStyle/>
                    <a:p>
                      <a:r>
                        <a:rPr lang="zh-CN" altLang="en-US" sz="1600" dirty="0"/>
                        <a:t>检测平台</a:t>
                      </a:r>
                    </a:p>
                  </a:txBody>
                  <a:tcPr/>
                </a:tc>
                <a:tc>
                  <a:txBody>
                    <a:bodyPr/>
                    <a:lstStyle/>
                    <a:p>
                      <a:pPr algn="l" rtl="0" fontAlgn="ctr"/>
                      <a:r>
                        <a:rPr lang="en-US" altLang="zh-CN" sz="1600" b="0" i="0" u="none" strike="noStrike">
                          <a:solidFill>
                            <a:srgbClr val="000000"/>
                          </a:solidFill>
                          <a:effectLst/>
                          <a:latin typeface="Calibri" panose="020F0502020204030204" pitchFamily="34" charset="0"/>
                          <a:ea typeface="等线" panose="02010600030101010101" pitchFamily="2" charset="-122"/>
                        </a:rPr>
                        <a:t>60</a:t>
                      </a:r>
                    </a:p>
                  </a:txBody>
                  <a:tcPr marL="9525" marR="9525" marT="9525" marB="0" anchor="ctr"/>
                </a:tc>
                <a:tc>
                  <a:txBody>
                    <a:bodyPr/>
                    <a:lstStyle/>
                    <a:p>
                      <a:r>
                        <a:rPr lang="zh-CN" altLang="en-US" sz="1600" dirty="0"/>
                        <a:t>满足</a:t>
                      </a:r>
                      <a:r>
                        <a:rPr lang="en-US" altLang="zh-CN" sz="1600" dirty="0"/>
                        <a:t>11.4</a:t>
                      </a:r>
                      <a:r>
                        <a:rPr lang="zh-CN" altLang="en-US" sz="1600" dirty="0"/>
                        <a:t>米，尺寸与真空检漏</a:t>
                      </a:r>
                    </a:p>
                  </a:txBody>
                  <a:tcPr/>
                </a:tc>
                <a:extLst>
                  <a:ext uri="{0D108BD9-81ED-4DB2-BD59-A6C34878D82A}">
                    <a16:rowId xmlns:a16="http://schemas.microsoft.com/office/drawing/2014/main" val="1139763960"/>
                  </a:ext>
                </a:extLst>
              </a:tr>
              <a:tr h="331128">
                <a:tc vMerge="1">
                  <a:txBody>
                    <a:bodyPr/>
                    <a:lstStyle/>
                    <a:p>
                      <a:endParaRPr lang="zh-CN" altLang="en-US" dirty="0"/>
                    </a:p>
                  </a:txBody>
                  <a:tcPr/>
                </a:tc>
                <a:tc>
                  <a:txBody>
                    <a:bodyPr/>
                    <a:lstStyle/>
                    <a:p>
                      <a:r>
                        <a:rPr lang="zh-CN" altLang="en-US" sz="1600" dirty="0"/>
                        <a:t>生产线相关设备</a:t>
                      </a:r>
                    </a:p>
                  </a:txBody>
                  <a:tcPr/>
                </a:tc>
                <a:tc>
                  <a:txBody>
                    <a:bodyPr/>
                    <a:lstStyle/>
                    <a:p>
                      <a:pPr algn="l" rtl="0" fontAlgn="ctr"/>
                      <a:r>
                        <a:rPr lang="en-US" altLang="zh-CN" sz="1600" b="0" i="1" u="none" strike="noStrike" dirty="0">
                          <a:solidFill>
                            <a:srgbClr val="FF0000"/>
                          </a:solidFill>
                          <a:effectLst/>
                          <a:latin typeface="Calibri" panose="020F0502020204030204" pitchFamily="34" charset="0"/>
                          <a:ea typeface="等线" panose="02010600030101010101" pitchFamily="2" charset="-122"/>
                        </a:rPr>
                        <a:t>550</a:t>
                      </a:r>
                    </a:p>
                  </a:txBody>
                  <a:tcPr marL="9525" marR="9525" marT="9525" marB="0" anchor="ctr"/>
                </a:tc>
                <a:tc>
                  <a:txBody>
                    <a:bodyPr/>
                    <a:lstStyle/>
                    <a:p>
                      <a:r>
                        <a:rPr lang="zh-CN" altLang="en-US" sz="1600" dirty="0"/>
                        <a:t>整条产线上下料，传输，控制等</a:t>
                      </a:r>
                    </a:p>
                  </a:txBody>
                  <a:tcPr/>
                </a:tc>
                <a:extLst>
                  <a:ext uri="{0D108BD9-81ED-4DB2-BD59-A6C34878D82A}">
                    <a16:rowId xmlns:a16="http://schemas.microsoft.com/office/drawing/2014/main" val="1297495252"/>
                  </a:ext>
                </a:extLst>
              </a:tr>
              <a:tr h="331128">
                <a:tc vMerge="1">
                  <a:txBody>
                    <a:bodyPr/>
                    <a:lstStyle/>
                    <a:p>
                      <a:endParaRPr lang="zh-CN" altLang="en-US" dirty="0"/>
                    </a:p>
                  </a:txBody>
                  <a:tcPr/>
                </a:tc>
                <a:tc>
                  <a:txBody>
                    <a:bodyPr/>
                    <a:lstStyle/>
                    <a:p>
                      <a:r>
                        <a:rPr lang="zh-CN" altLang="en-US" sz="1600" dirty="0"/>
                        <a:t>洁净间</a:t>
                      </a:r>
                    </a:p>
                  </a:txBody>
                  <a:tcPr/>
                </a:tc>
                <a:tc>
                  <a:txBody>
                    <a:bodyPr/>
                    <a:lstStyle/>
                    <a:p>
                      <a:pPr algn="l" rtl="0" fontAlgn="ctr"/>
                      <a:r>
                        <a:rPr lang="en-US" altLang="zh-CN" sz="1600" b="0" i="0" u="none" strike="noStrike" dirty="0">
                          <a:solidFill>
                            <a:srgbClr val="000000"/>
                          </a:solidFill>
                          <a:effectLst/>
                          <a:latin typeface="Calibri" panose="020F0502020204030204" pitchFamily="34" charset="0"/>
                          <a:ea typeface="等线" panose="02010600030101010101" pitchFamily="2" charset="-122"/>
                        </a:rPr>
                        <a:t>60</a:t>
                      </a:r>
                    </a:p>
                  </a:txBody>
                  <a:tcPr marL="9525" marR="9525" marT="9525" marB="0" anchor="ctr"/>
                </a:tc>
                <a:tc>
                  <a:txBody>
                    <a:bodyPr/>
                    <a:lstStyle/>
                    <a:p>
                      <a:r>
                        <a:rPr lang="en-US" altLang="zh-CN" sz="1600" dirty="0"/>
                        <a:t>NEG</a:t>
                      </a:r>
                      <a:r>
                        <a:rPr lang="zh-CN" altLang="en-US" sz="1600" dirty="0"/>
                        <a:t>镀膜前后真空盒组装</a:t>
                      </a:r>
                    </a:p>
                  </a:txBody>
                  <a:tcPr/>
                </a:tc>
                <a:extLst>
                  <a:ext uri="{0D108BD9-81ED-4DB2-BD59-A6C34878D82A}">
                    <a16:rowId xmlns:a16="http://schemas.microsoft.com/office/drawing/2014/main" val="2106269426"/>
                  </a:ext>
                </a:extLst>
              </a:tr>
              <a:tr h="331128">
                <a:tc rowSpan="5">
                  <a:txBody>
                    <a:bodyPr/>
                    <a:lstStyle/>
                    <a:p>
                      <a:pPr algn="ctr"/>
                      <a:r>
                        <a:rPr lang="zh-CN" altLang="en-US" sz="1600" dirty="0"/>
                        <a:t>性能优化与研究</a:t>
                      </a:r>
                      <a:endParaRPr lang="en-US" altLang="zh-CN" sz="1600" dirty="0"/>
                    </a:p>
                    <a:p>
                      <a:pPr algn="ctr"/>
                      <a:r>
                        <a:rPr lang="zh-CN" altLang="en-US" sz="1600" dirty="0"/>
                        <a:t>（合计</a:t>
                      </a:r>
                      <a:r>
                        <a:rPr lang="en-US" altLang="zh-CN" sz="1600" dirty="0"/>
                        <a:t>410</a:t>
                      </a:r>
                      <a:r>
                        <a:rPr lang="zh-CN" altLang="en-US" sz="1600" dirty="0"/>
                        <a:t>万元）</a:t>
                      </a:r>
                    </a:p>
                  </a:txBody>
                  <a:tcPr anchor="ctr"/>
                </a:tc>
                <a:tc>
                  <a:txBody>
                    <a:bodyPr/>
                    <a:lstStyle/>
                    <a:p>
                      <a:r>
                        <a:rPr lang="en-US" altLang="zh-CN" sz="1600" dirty="0"/>
                        <a:t>MDI </a:t>
                      </a:r>
                      <a:r>
                        <a:rPr lang="zh-CN" altLang="en-US" sz="1600" dirty="0"/>
                        <a:t>钨合金真空盒</a:t>
                      </a:r>
                    </a:p>
                  </a:txBody>
                  <a:tcPr/>
                </a:tc>
                <a:tc>
                  <a:txBody>
                    <a:bodyPr/>
                    <a:lstStyle/>
                    <a:p>
                      <a:pPr algn="l" rtl="0" fontAlgn="ctr"/>
                      <a:r>
                        <a:rPr lang="en-US" altLang="zh-CN" sz="1600" b="0" i="0" u="none" strike="noStrike" dirty="0">
                          <a:solidFill>
                            <a:srgbClr val="000000"/>
                          </a:solidFill>
                          <a:effectLst/>
                          <a:latin typeface="Calibri" panose="020F0502020204030204" pitchFamily="34" charset="0"/>
                          <a:ea typeface="等线" panose="02010600030101010101" pitchFamily="2" charset="-122"/>
                        </a:rPr>
                        <a:t>45</a:t>
                      </a:r>
                    </a:p>
                  </a:txBody>
                  <a:tcPr marL="9525" marR="9525" marT="9525" marB="0" anchor="ctr"/>
                </a:tc>
                <a:tc>
                  <a:txBody>
                    <a:bodyPr/>
                    <a:lstStyle/>
                    <a:p>
                      <a:r>
                        <a:rPr lang="en-US" altLang="zh-CN" sz="1600" dirty="0"/>
                        <a:t>R&amp;D</a:t>
                      </a:r>
                      <a:endParaRPr lang="zh-CN" altLang="en-US" sz="1600" dirty="0"/>
                    </a:p>
                  </a:txBody>
                  <a:tcPr/>
                </a:tc>
                <a:extLst>
                  <a:ext uri="{0D108BD9-81ED-4DB2-BD59-A6C34878D82A}">
                    <a16:rowId xmlns:a16="http://schemas.microsoft.com/office/drawing/2014/main" val="236271425"/>
                  </a:ext>
                </a:extLst>
              </a:tr>
              <a:tr h="331128">
                <a:tc vMerge="1">
                  <a:txBody>
                    <a:bodyPr/>
                    <a:lstStyle/>
                    <a:p>
                      <a:endParaRPr lang="zh-CN" altLang="en-US" dirty="0"/>
                    </a:p>
                  </a:txBody>
                  <a:tcPr/>
                </a:tc>
                <a:tc>
                  <a:txBody>
                    <a:bodyPr/>
                    <a:lstStyle/>
                    <a:p>
                      <a:r>
                        <a:rPr lang="en-US" altLang="zh-CN" sz="1600" dirty="0"/>
                        <a:t>NEG</a:t>
                      </a:r>
                      <a:r>
                        <a:rPr lang="zh-CN" altLang="en-US" sz="1600" dirty="0"/>
                        <a:t>镀膜研究</a:t>
                      </a:r>
                    </a:p>
                  </a:txBody>
                  <a:tcPr/>
                </a:tc>
                <a:tc>
                  <a:txBody>
                    <a:bodyPr/>
                    <a:lstStyle/>
                    <a:p>
                      <a:pPr algn="l" rtl="0" fontAlgn="ctr"/>
                      <a:r>
                        <a:rPr lang="en-US" altLang="zh-CN" sz="1600" b="0" i="0" u="none" strike="noStrike" dirty="0">
                          <a:solidFill>
                            <a:srgbClr val="000000"/>
                          </a:solidFill>
                          <a:effectLst/>
                          <a:latin typeface="Calibri" panose="020F0502020204030204" pitchFamily="34" charset="0"/>
                          <a:ea typeface="等线" panose="02010600030101010101" pitchFamily="2" charset="-122"/>
                        </a:rPr>
                        <a:t>45</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t>性能优化</a:t>
                      </a:r>
                    </a:p>
                  </a:txBody>
                  <a:tcPr/>
                </a:tc>
                <a:extLst>
                  <a:ext uri="{0D108BD9-81ED-4DB2-BD59-A6C34878D82A}">
                    <a16:rowId xmlns:a16="http://schemas.microsoft.com/office/drawing/2014/main" val="3426472193"/>
                  </a:ext>
                </a:extLst>
              </a:tr>
              <a:tr h="331128">
                <a:tc vMerge="1">
                  <a:txBody>
                    <a:bodyPr/>
                    <a:lstStyle/>
                    <a:p>
                      <a:endParaRPr lang="zh-CN" altLang="en-US" dirty="0"/>
                    </a:p>
                  </a:txBody>
                  <a:tcPr/>
                </a:tc>
                <a:tc>
                  <a:txBody>
                    <a:bodyPr/>
                    <a:lstStyle/>
                    <a:p>
                      <a:r>
                        <a:rPr lang="zh-CN" altLang="en-US" sz="1600" dirty="0"/>
                        <a:t>全金属插板阀</a:t>
                      </a:r>
                    </a:p>
                  </a:txBody>
                  <a:tcPr/>
                </a:tc>
                <a:tc>
                  <a:txBody>
                    <a:bodyPr/>
                    <a:lstStyle/>
                    <a:p>
                      <a:pPr algn="l" rtl="0" fontAlgn="ctr"/>
                      <a:r>
                        <a:rPr lang="en-US" altLang="zh-CN" sz="1600" b="0" i="0" u="none" strike="noStrike" dirty="0">
                          <a:solidFill>
                            <a:srgbClr val="000000"/>
                          </a:solidFill>
                          <a:effectLst/>
                          <a:latin typeface="Calibri" panose="020F0502020204030204" pitchFamily="34" charset="0"/>
                          <a:ea typeface="等线" panose="02010600030101010101" pitchFamily="2" charset="-122"/>
                        </a:rPr>
                        <a:t>70</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R&amp;D</a:t>
                      </a:r>
                      <a:endParaRPr lang="zh-CN" altLang="en-US" sz="1600" dirty="0"/>
                    </a:p>
                  </a:txBody>
                  <a:tcPr/>
                </a:tc>
                <a:extLst>
                  <a:ext uri="{0D108BD9-81ED-4DB2-BD59-A6C34878D82A}">
                    <a16:rowId xmlns:a16="http://schemas.microsoft.com/office/drawing/2014/main" val="137594065"/>
                  </a:ext>
                </a:extLst>
              </a:tr>
              <a:tr h="331128">
                <a:tc vMerge="1">
                  <a:txBody>
                    <a:bodyPr/>
                    <a:lstStyle/>
                    <a:p>
                      <a:endParaRPr lang="zh-CN" altLang="en-US"/>
                    </a:p>
                  </a:txBody>
                  <a:tcPr/>
                </a:tc>
                <a:tc>
                  <a:txBody>
                    <a:bodyPr/>
                    <a:lstStyle/>
                    <a:p>
                      <a:r>
                        <a:rPr lang="zh-CN" altLang="en-US" sz="1600" dirty="0"/>
                        <a:t>双孔铜管拉制</a:t>
                      </a:r>
                    </a:p>
                  </a:txBody>
                  <a:tcPr/>
                </a:tc>
                <a:tc>
                  <a:txBody>
                    <a:bodyPr/>
                    <a:lstStyle/>
                    <a:p>
                      <a:pPr algn="l" rtl="0" fontAlgn="ctr"/>
                      <a:r>
                        <a:rPr lang="en-US" altLang="zh-CN" sz="1600" b="0" i="1" u="none" strike="noStrike" dirty="0">
                          <a:solidFill>
                            <a:srgbClr val="FF0000"/>
                          </a:solidFill>
                          <a:effectLst/>
                          <a:latin typeface="Calibri" panose="020F0502020204030204" pitchFamily="34" charset="0"/>
                          <a:ea typeface="等线" panose="02010600030101010101" pitchFamily="2" charset="-122"/>
                        </a:rPr>
                        <a:t>100</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solidFill>
                            <a:srgbClr val="FF0000"/>
                          </a:solidFill>
                        </a:rPr>
                        <a:t>新增</a:t>
                      </a:r>
                    </a:p>
                  </a:txBody>
                  <a:tcPr/>
                </a:tc>
                <a:extLst>
                  <a:ext uri="{0D108BD9-81ED-4DB2-BD59-A6C34878D82A}">
                    <a16:rowId xmlns:a16="http://schemas.microsoft.com/office/drawing/2014/main" val="1149228740"/>
                  </a:ext>
                </a:extLst>
              </a:tr>
              <a:tr h="331128">
                <a:tc vMerge="1">
                  <a:txBody>
                    <a:bodyPr/>
                    <a:lstStyle/>
                    <a:p>
                      <a:endParaRPr lang="zh-CN" altLang="en-US" dirty="0"/>
                    </a:p>
                  </a:txBody>
                  <a:tcPr/>
                </a:tc>
                <a:tc>
                  <a:txBody>
                    <a:bodyPr/>
                    <a:lstStyle/>
                    <a:p>
                      <a:r>
                        <a:rPr lang="zh-CN" altLang="en-US" sz="1600" dirty="0"/>
                        <a:t>模拟单元真空相关设备</a:t>
                      </a:r>
                    </a:p>
                  </a:txBody>
                  <a:tcPr/>
                </a:tc>
                <a:tc>
                  <a:txBody>
                    <a:bodyPr/>
                    <a:lstStyle/>
                    <a:p>
                      <a:pPr algn="l" rtl="0" fontAlgn="ctr"/>
                      <a:r>
                        <a:rPr lang="en-US" altLang="zh-CN" sz="1600" b="0" i="0" u="none" strike="noStrike" dirty="0">
                          <a:solidFill>
                            <a:srgbClr val="000000"/>
                          </a:solidFill>
                          <a:effectLst/>
                          <a:latin typeface="Calibri" panose="020F0502020204030204" pitchFamily="34" charset="0"/>
                          <a:ea typeface="等线" panose="02010600030101010101" pitchFamily="2" charset="-122"/>
                        </a:rPr>
                        <a:t>150</a:t>
                      </a:r>
                    </a:p>
                  </a:txBody>
                  <a:tcPr marL="9525" marR="9525" marT="9525" marB="0" anchor="ctr"/>
                </a:tc>
                <a:tc>
                  <a:txBody>
                    <a:bodyPr/>
                    <a:lstStyle/>
                    <a:p>
                      <a:r>
                        <a:rPr lang="zh-CN" altLang="en-US" sz="1600" dirty="0"/>
                        <a:t>含</a:t>
                      </a:r>
                      <a:r>
                        <a:rPr lang="en-US" altLang="zh-CN" sz="1600" dirty="0"/>
                        <a:t>RF bellow </a:t>
                      </a:r>
                      <a:r>
                        <a:rPr lang="zh-CN" altLang="en-US" sz="1600" dirty="0"/>
                        <a:t>研发费用</a:t>
                      </a:r>
                    </a:p>
                  </a:txBody>
                  <a:tcPr/>
                </a:tc>
                <a:extLst>
                  <a:ext uri="{0D108BD9-81ED-4DB2-BD59-A6C34878D82A}">
                    <a16:rowId xmlns:a16="http://schemas.microsoft.com/office/drawing/2014/main" val="3378182938"/>
                  </a:ext>
                </a:extLst>
              </a:tr>
              <a:tr h="331128">
                <a:tc>
                  <a:txBody>
                    <a:bodyPr/>
                    <a:lstStyle/>
                    <a:p>
                      <a:endParaRPr lang="zh-CN" altLang="en-US" sz="1600" dirty="0"/>
                    </a:p>
                  </a:txBody>
                  <a:tcPr/>
                </a:tc>
                <a:tc>
                  <a:txBody>
                    <a:bodyPr/>
                    <a:lstStyle/>
                    <a:p>
                      <a:r>
                        <a:rPr lang="zh-CN" altLang="en-US" sz="1600" dirty="0"/>
                        <a:t>合计</a:t>
                      </a:r>
                    </a:p>
                  </a:txBody>
                  <a:tcPr/>
                </a:tc>
                <a:tc>
                  <a:txBody>
                    <a:bodyPr/>
                    <a:lstStyle/>
                    <a:p>
                      <a:r>
                        <a:rPr lang="en-US" altLang="zh-CN" sz="1600" dirty="0"/>
                        <a:t>2730</a:t>
                      </a:r>
                      <a:endParaRPr lang="zh-CN" altLang="en-US" sz="1600" dirty="0"/>
                    </a:p>
                  </a:txBody>
                  <a:tcPr/>
                </a:tc>
                <a:tc>
                  <a:txBody>
                    <a:bodyPr/>
                    <a:lstStyle/>
                    <a:p>
                      <a:endParaRPr lang="zh-CN" altLang="en-US" sz="1600" dirty="0"/>
                    </a:p>
                  </a:txBody>
                  <a:tcPr/>
                </a:tc>
                <a:extLst>
                  <a:ext uri="{0D108BD9-81ED-4DB2-BD59-A6C34878D82A}">
                    <a16:rowId xmlns:a16="http://schemas.microsoft.com/office/drawing/2014/main" val="3028487430"/>
                  </a:ext>
                </a:extLst>
              </a:tr>
            </a:tbl>
          </a:graphicData>
        </a:graphic>
      </p:graphicFrame>
      <p:sp>
        <p:nvSpPr>
          <p:cNvPr id="3" name="标题 2">
            <a:extLst>
              <a:ext uri="{FF2B5EF4-FFF2-40B4-BE49-F238E27FC236}">
                <a16:creationId xmlns:a16="http://schemas.microsoft.com/office/drawing/2014/main" id="{320ECFED-C7E8-4D72-92D3-EFF37381266E}"/>
              </a:ext>
            </a:extLst>
          </p:cNvPr>
          <p:cNvSpPr>
            <a:spLocks noGrp="1"/>
          </p:cNvSpPr>
          <p:nvPr>
            <p:ph type="title"/>
          </p:nvPr>
        </p:nvSpPr>
        <p:spPr/>
        <p:txBody>
          <a:bodyPr/>
          <a:lstStyle/>
          <a:p>
            <a:r>
              <a:rPr lang="en-US" altLang="zh-CN" dirty="0"/>
              <a:t>Budget</a:t>
            </a:r>
            <a:endParaRPr lang="zh-CN" altLang="en-US" dirty="0"/>
          </a:p>
        </p:txBody>
      </p:sp>
      <p:sp>
        <p:nvSpPr>
          <p:cNvPr id="4" name="灯片编号占位符 3">
            <a:extLst>
              <a:ext uri="{FF2B5EF4-FFF2-40B4-BE49-F238E27FC236}">
                <a16:creationId xmlns:a16="http://schemas.microsoft.com/office/drawing/2014/main" id="{67CFCDF1-E269-4857-A228-20F8D528E67D}"/>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a:p>
        </p:txBody>
      </p:sp>
    </p:spTree>
    <p:extLst>
      <p:ext uri="{BB962C8B-B14F-4D97-AF65-F5344CB8AC3E}">
        <p14:creationId xmlns:p14="http://schemas.microsoft.com/office/powerpoint/2010/main" val="2365761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39F2265-C170-41CA-A0AD-4E7AA5CCADBD}"/>
              </a:ext>
            </a:extLst>
          </p:cNvPr>
          <p:cNvSpPr>
            <a:spLocks noGrp="1"/>
          </p:cNvSpPr>
          <p:nvPr>
            <p:ph idx="1"/>
          </p:nvPr>
        </p:nvSpPr>
        <p:spPr>
          <a:xfrm>
            <a:off x="361950" y="1516048"/>
            <a:ext cx="11468100" cy="4840303"/>
          </a:xfrm>
        </p:spPr>
        <p:txBody>
          <a:bodyPr>
            <a:normAutofit/>
          </a:bodyPr>
          <a:lstStyle/>
          <a:p>
            <a:r>
              <a:rPr lang="en-US" altLang="zh-CN" sz="1800" dirty="0"/>
              <a:t>Production line of vacuum chambers and NEG coating will be R&amp;D in 2 years;</a:t>
            </a:r>
          </a:p>
          <a:p>
            <a:pPr>
              <a:buFont typeface="Wingdings" panose="05000000000000000000" pitchFamily="2" charset="2"/>
              <a:buChar char="ü"/>
            </a:pPr>
            <a:r>
              <a:rPr lang="en-US" altLang="zh-CN" sz="1800" dirty="0"/>
              <a:t>Double-hole extrusion tube R&amp;D plan to be carried out to simplified the vacuum chambers fabricating procedure;</a:t>
            </a:r>
          </a:p>
          <a:p>
            <a:pPr>
              <a:buFont typeface="Wingdings" panose="05000000000000000000" pitchFamily="2" charset="2"/>
              <a:buChar char="ü"/>
            </a:pPr>
            <a:r>
              <a:rPr lang="en-US" altLang="zh-CN" sz="1800" dirty="0"/>
              <a:t>NEG coating by magnetron sputtering cathode method R&amp;D will be carried out to adapt the production line;</a:t>
            </a:r>
          </a:p>
          <a:p>
            <a:r>
              <a:rPr lang="en-US" altLang="zh-CN" sz="1800" dirty="0"/>
              <a:t>NEG coating optimization for low impedance film, </a:t>
            </a:r>
            <a:r>
              <a:rPr lang="en-GB" altLang="zh-CN" sz="1800" dirty="0"/>
              <a:t>Spray</a:t>
            </a:r>
            <a:r>
              <a:rPr lang="en-US" altLang="zh-CN" sz="1800" dirty="0" err="1"/>
              <a:t>ing</a:t>
            </a:r>
            <a:r>
              <a:rPr lang="en-GB" altLang="zh-CN" sz="1800" dirty="0"/>
              <a:t> for heating film plan to be carried out ;</a:t>
            </a:r>
          </a:p>
          <a:p>
            <a:r>
              <a:rPr lang="en-GB" altLang="zh-CN" sz="1800" dirty="0"/>
              <a:t>The prototypes of tungsten alloy  vacuum chamber, RF shielding Bellows for ultra Expansion/contraction, RF shielding All metal gate valve will be carried out in EDR.</a:t>
            </a:r>
            <a:endParaRPr lang="zh-CN" altLang="en-US" sz="1800" dirty="0"/>
          </a:p>
        </p:txBody>
      </p:sp>
      <p:sp>
        <p:nvSpPr>
          <p:cNvPr id="3" name="标题 2">
            <a:extLst>
              <a:ext uri="{FF2B5EF4-FFF2-40B4-BE49-F238E27FC236}">
                <a16:creationId xmlns:a16="http://schemas.microsoft.com/office/drawing/2014/main" id="{42FAE860-3974-496F-95E2-5D8AF840D22A}"/>
              </a:ext>
            </a:extLst>
          </p:cNvPr>
          <p:cNvSpPr>
            <a:spLocks noGrp="1"/>
          </p:cNvSpPr>
          <p:nvPr>
            <p:ph type="title"/>
          </p:nvPr>
        </p:nvSpPr>
        <p:spPr/>
        <p:txBody>
          <a:bodyPr/>
          <a:lstStyle/>
          <a:p>
            <a:r>
              <a:rPr lang="en-US" altLang="zh-CN" dirty="0"/>
              <a:t>Conclusion</a:t>
            </a:r>
            <a:endParaRPr lang="zh-CN" altLang="en-US" dirty="0"/>
          </a:p>
        </p:txBody>
      </p:sp>
      <p:sp>
        <p:nvSpPr>
          <p:cNvPr id="5" name="灯片编号占位符 4">
            <a:extLst>
              <a:ext uri="{FF2B5EF4-FFF2-40B4-BE49-F238E27FC236}">
                <a16:creationId xmlns:a16="http://schemas.microsoft.com/office/drawing/2014/main" id="{F158467B-84C2-45D2-A61A-26056AA42576}"/>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sp>
        <p:nvSpPr>
          <p:cNvPr id="4" name="文本框 3">
            <a:extLst>
              <a:ext uri="{FF2B5EF4-FFF2-40B4-BE49-F238E27FC236}">
                <a16:creationId xmlns:a16="http://schemas.microsoft.com/office/drawing/2014/main" id="{1FBE9739-0732-437D-9E7F-1EA51720891E}"/>
              </a:ext>
            </a:extLst>
          </p:cNvPr>
          <p:cNvSpPr txBox="1"/>
          <p:nvPr/>
        </p:nvSpPr>
        <p:spPr>
          <a:xfrm>
            <a:off x="6165669" y="5157286"/>
            <a:ext cx="2116182" cy="369332"/>
          </a:xfrm>
          <a:prstGeom prst="rect">
            <a:avLst/>
          </a:prstGeom>
          <a:noFill/>
        </p:spPr>
        <p:txBody>
          <a:bodyPr wrap="square" rtlCol="0">
            <a:spAutoFit/>
          </a:bodyPr>
          <a:lstStyle/>
          <a:p>
            <a:r>
              <a:rPr lang="en-US" altLang="zh-CN" dirty="0"/>
              <a:t>Thank  you</a:t>
            </a:r>
            <a:endParaRPr lang="zh-CN" altLang="en-US" dirty="0"/>
          </a:p>
        </p:txBody>
      </p:sp>
    </p:spTree>
    <p:extLst>
      <p:ext uri="{BB962C8B-B14F-4D97-AF65-F5344CB8AC3E}">
        <p14:creationId xmlns:p14="http://schemas.microsoft.com/office/powerpoint/2010/main" val="924514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C23B72F-4798-4215-A65D-D82A7B8A6124}"/>
              </a:ext>
            </a:extLst>
          </p:cNvPr>
          <p:cNvPicPr>
            <a:picLocks noChangeAspect="1"/>
          </p:cNvPicPr>
          <p:nvPr/>
        </p:nvPicPr>
        <p:blipFill rotWithShape="1">
          <a:blip r:embed="rId2"/>
          <a:srcRect l="7273" t="37037" r="3712" b="36566"/>
          <a:stretch/>
        </p:blipFill>
        <p:spPr>
          <a:xfrm>
            <a:off x="1186873" y="2516437"/>
            <a:ext cx="8806873" cy="1469061"/>
          </a:xfrm>
          <a:prstGeom prst="rect">
            <a:avLst/>
          </a:prstGeom>
        </p:spPr>
      </p:pic>
      <p:pic>
        <p:nvPicPr>
          <p:cNvPr id="4" name="图片 3">
            <a:extLst>
              <a:ext uri="{FF2B5EF4-FFF2-40B4-BE49-F238E27FC236}">
                <a16:creationId xmlns:a16="http://schemas.microsoft.com/office/drawing/2014/main" id="{3BEB5DED-4997-4831-BCC0-E61364603517}"/>
              </a:ext>
            </a:extLst>
          </p:cNvPr>
          <p:cNvPicPr>
            <a:picLocks noChangeAspect="1"/>
          </p:cNvPicPr>
          <p:nvPr/>
        </p:nvPicPr>
        <p:blipFill rotWithShape="1">
          <a:blip r:embed="rId3"/>
          <a:srcRect l="2122" t="23299" r="1743" b="36835"/>
          <a:stretch/>
        </p:blipFill>
        <p:spPr>
          <a:xfrm>
            <a:off x="1186873" y="762844"/>
            <a:ext cx="8806873" cy="2054243"/>
          </a:xfrm>
          <a:prstGeom prst="rect">
            <a:avLst/>
          </a:prstGeom>
        </p:spPr>
      </p:pic>
      <p:sp>
        <p:nvSpPr>
          <p:cNvPr id="7" name="文本框 6">
            <a:extLst>
              <a:ext uri="{FF2B5EF4-FFF2-40B4-BE49-F238E27FC236}">
                <a16:creationId xmlns:a16="http://schemas.microsoft.com/office/drawing/2014/main" id="{73650C05-33BA-496B-93FA-B4CD98E51583}"/>
              </a:ext>
            </a:extLst>
          </p:cNvPr>
          <p:cNvSpPr txBox="1"/>
          <p:nvPr/>
        </p:nvSpPr>
        <p:spPr>
          <a:xfrm>
            <a:off x="10224655" y="1034473"/>
            <a:ext cx="1791854" cy="646331"/>
          </a:xfrm>
          <a:prstGeom prst="rect">
            <a:avLst/>
          </a:prstGeom>
          <a:noFill/>
        </p:spPr>
        <p:txBody>
          <a:bodyPr wrap="square" rtlCol="0">
            <a:spAutoFit/>
          </a:bodyPr>
          <a:lstStyle/>
          <a:p>
            <a:r>
              <a:rPr lang="en-US" altLang="zh-CN" dirty="0"/>
              <a:t>Wang YW</a:t>
            </a:r>
          </a:p>
          <a:p>
            <a:r>
              <a:rPr lang="en-US" altLang="zh-CN" dirty="0"/>
              <a:t>LI MX</a:t>
            </a:r>
            <a:endParaRPr lang="zh-CN" altLang="en-US" dirty="0"/>
          </a:p>
        </p:txBody>
      </p:sp>
      <p:sp>
        <p:nvSpPr>
          <p:cNvPr id="8" name="文本框 7">
            <a:extLst>
              <a:ext uri="{FF2B5EF4-FFF2-40B4-BE49-F238E27FC236}">
                <a16:creationId xmlns:a16="http://schemas.microsoft.com/office/drawing/2014/main" id="{7159F6BA-E3DF-41FF-BE49-ED8C23243000}"/>
              </a:ext>
            </a:extLst>
          </p:cNvPr>
          <p:cNvSpPr txBox="1"/>
          <p:nvPr/>
        </p:nvSpPr>
        <p:spPr>
          <a:xfrm>
            <a:off x="886690" y="210619"/>
            <a:ext cx="10118437" cy="584775"/>
          </a:xfrm>
          <a:prstGeom prst="rect">
            <a:avLst/>
          </a:prstGeom>
          <a:noFill/>
        </p:spPr>
        <p:txBody>
          <a:bodyPr wrap="square">
            <a:spAutoFit/>
          </a:bodyPr>
          <a:lstStyle/>
          <a:p>
            <a:r>
              <a:rPr lang="en-US" altLang="zh-CN" sz="3200" b="1" dirty="0">
                <a:latin typeface="Arial" panose="020B0604020202020204" pitchFamily="34" charset="0"/>
                <a:ea typeface="宋体" panose="02010600030101010101" pitchFamily="2" charset="-122"/>
                <a:cs typeface="Arial" panose="020B0604020202020204" pitchFamily="34" charset="0"/>
              </a:rPr>
              <a:t>Configuration of Vacuum chamber in collider </a:t>
            </a:r>
          </a:p>
        </p:txBody>
      </p:sp>
      <p:graphicFrame>
        <p:nvGraphicFramePr>
          <p:cNvPr id="3" name="表格 2">
            <a:extLst>
              <a:ext uri="{FF2B5EF4-FFF2-40B4-BE49-F238E27FC236}">
                <a16:creationId xmlns:a16="http://schemas.microsoft.com/office/drawing/2014/main" id="{684885C2-3F25-4D02-B6DC-A34072239C08}"/>
              </a:ext>
            </a:extLst>
          </p:cNvPr>
          <p:cNvGraphicFramePr>
            <a:graphicFrameLocks noGrp="1"/>
          </p:cNvGraphicFramePr>
          <p:nvPr>
            <p:extLst>
              <p:ext uri="{D42A27DB-BD31-4B8C-83A1-F6EECF244321}">
                <p14:modId xmlns:p14="http://schemas.microsoft.com/office/powerpoint/2010/main" val="1300988434"/>
              </p:ext>
            </p:extLst>
          </p:nvPr>
        </p:nvGraphicFramePr>
        <p:xfrm>
          <a:off x="1186873" y="3784118"/>
          <a:ext cx="9404927" cy="2923306"/>
        </p:xfrm>
        <a:graphic>
          <a:graphicData uri="http://schemas.openxmlformats.org/drawingml/2006/table">
            <a:tbl>
              <a:tblPr>
                <a:tableStyleId>{B301B821-A1FF-4177-AEE7-76D212191A09}</a:tableStyleId>
              </a:tblPr>
              <a:tblGrid>
                <a:gridCol w="754069">
                  <a:extLst>
                    <a:ext uri="{9D8B030D-6E8A-4147-A177-3AD203B41FA5}">
                      <a16:colId xmlns:a16="http://schemas.microsoft.com/office/drawing/2014/main" val="3309184431"/>
                    </a:ext>
                  </a:extLst>
                </a:gridCol>
                <a:gridCol w="879121">
                  <a:extLst>
                    <a:ext uri="{9D8B030D-6E8A-4147-A177-3AD203B41FA5}">
                      <a16:colId xmlns:a16="http://schemas.microsoft.com/office/drawing/2014/main" val="1503926552"/>
                    </a:ext>
                  </a:extLst>
                </a:gridCol>
                <a:gridCol w="613558">
                  <a:extLst>
                    <a:ext uri="{9D8B030D-6E8A-4147-A177-3AD203B41FA5}">
                      <a16:colId xmlns:a16="http://schemas.microsoft.com/office/drawing/2014/main" val="4047759673"/>
                    </a:ext>
                  </a:extLst>
                </a:gridCol>
                <a:gridCol w="871431">
                  <a:extLst>
                    <a:ext uri="{9D8B030D-6E8A-4147-A177-3AD203B41FA5}">
                      <a16:colId xmlns:a16="http://schemas.microsoft.com/office/drawing/2014/main" val="2957836946"/>
                    </a:ext>
                  </a:extLst>
                </a:gridCol>
                <a:gridCol w="1164871">
                  <a:extLst>
                    <a:ext uri="{9D8B030D-6E8A-4147-A177-3AD203B41FA5}">
                      <a16:colId xmlns:a16="http://schemas.microsoft.com/office/drawing/2014/main" val="4283114281"/>
                    </a:ext>
                  </a:extLst>
                </a:gridCol>
                <a:gridCol w="1209332">
                  <a:extLst>
                    <a:ext uri="{9D8B030D-6E8A-4147-A177-3AD203B41FA5}">
                      <a16:colId xmlns:a16="http://schemas.microsoft.com/office/drawing/2014/main" val="3566118489"/>
                    </a:ext>
                  </a:extLst>
                </a:gridCol>
                <a:gridCol w="880322">
                  <a:extLst>
                    <a:ext uri="{9D8B030D-6E8A-4147-A177-3AD203B41FA5}">
                      <a16:colId xmlns:a16="http://schemas.microsoft.com/office/drawing/2014/main" val="2958082042"/>
                    </a:ext>
                  </a:extLst>
                </a:gridCol>
                <a:gridCol w="738049">
                  <a:extLst>
                    <a:ext uri="{9D8B030D-6E8A-4147-A177-3AD203B41FA5}">
                      <a16:colId xmlns:a16="http://schemas.microsoft.com/office/drawing/2014/main" val="3289286160"/>
                    </a:ext>
                  </a:extLst>
                </a:gridCol>
                <a:gridCol w="2294174">
                  <a:extLst>
                    <a:ext uri="{9D8B030D-6E8A-4147-A177-3AD203B41FA5}">
                      <a16:colId xmlns:a16="http://schemas.microsoft.com/office/drawing/2014/main" val="535753586"/>
                    </a:ext>
                  </a:extLst>
                </a:gridCol>
              </a:tblGrid>
              <a:tr h="382023">
                <a:tc gridSpan="9">
                  <a:txBody>
                    <a:bodyPr/>
                    <a:lstStyle/>
                    <a:p>
                      <a:pPr algn="ctr" fontAlgn="b"/>
                      <a:r>
                        <a:rPr lang="en-US" altLang="zh-CN" sz="1100" u="none" strike="noStrike" dirty="0">
                          <a:effectLst/>
                        </a:rPr>
                        <a:t>collider </a:t>
                      </a:r>
                      <a:r>
                        <a:rPr lang="zh-CN" altLang="en-US" sz="1100" u="none" strike="noStrike" dirty="0">
                          <a:effectLst/>
                        </a:rPr>
                        <a:t>真空盒的数量与长度统计：根据磁铁长度与布局得到</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36243726"/>
                  </a:ext>
                </a:extLst>
              </a:tr>
              <a:tr h="198752">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根据磁铁分类</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组合数量</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真空盒长度</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dirty="0">
                          <a:effectLst/>
                        </a:rPr>
                        <a:t>标准单元数量</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真空盒总数量</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合计长度</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备注</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2212573270"/>
                  </a:ext>
                </a:extLst>
              </a:tr>
              <a:tr h="191898">
                <a:tc rowSpan="4">
                  <a:txBody>
                    <a:bodyPr/>
                    <a:lstStyle/>
                    <a:p>
                      <a:pPr algn="ctr" fontAlgn="ctr"/>
                      <a:r>
                        <a:rPr lang="zh-CN" altLang="en-US" sz="1100" u="none" strike="noStrike" dirty="0">
                          <a:effectLst/>
                        </a:rPr>
                        <a:t>标准单元</a:t>
                      </a:r>
                    </a:p>
                    <a:p>
                      <a:pPr algn="ctr" fontAlgn="ctr"/>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二级铁组合</a:t>
                      </a:r>
                      <a:r>
                        <a:rPr lang="en-GB" sz="1100" u="none" strike="noStrike">
                          <a:effectLst/>
                        </a:rPr>
                        <a:t>A</a:t>
                      </a:r>
                      <a:endParaRPr lang="en-GB"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30</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dirty="0">
                          <a:effectLst/>
                        </a:rPr>
                        <a:t>11.4</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米</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3840</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44160</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磁铁组合放</a:t>
                      </a:r>
                      <a:r>
                        <a:rPr lang="en-US" altLang="zh-CN" sz="1100" u="none" strike="noStrike">
                          <a:effectLst/>
                        </a:rPr>
                        <a:t>2</a:t>
                      </a:r>
                      <a:r>
                        <a:rPr lang="zh-CN" altLang="en-US" sz="1100" u="none" strike="noStrike">
                          <a:effectLst/>
                        </a:rPr>
                        <a:t>根真空盒</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1144528884"/>
                  </a:ext>
                </a:extLst>
              </a:tr>
              <a:tr h="191898">
                <a:tc vMerge="1">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二级铁组合</a:t>
                      </a:r>
                      <a:r>
                        <a:rPr lang="en-GB" sz="1100" u="none" strike="noStrike">
                          <a:effectLst/>
                        </a:rPr>
                        <a:t>B</a:t>
                      </a:r>
                      <a:endParaRPr lang="en-GB"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16</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9.8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米</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dirty="0">
                          <a:effectLst/>
                        </a:rPr>
                        <a:t>2048</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20070.4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磁铁组合放</a:t>
                      </a:r>
                      <a:r>
                        <a:rPr lang="en-US" altLang="zh-CN" sz="1100" u="none" strike="noStrike">
                          <a:effectLst/>
                        </a:rPr>
                        <a:t>2</a:t>
                      </a:r>
                      <a:r>
                        <a:rPr lang="zh-CN" altLang="en-US" sz="1100" u="none" strike="noStrike">
                          <a:effectLst/>
                        </a:rPr>
                        <a:t>根真空盒</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173054656"/>
                  </a:ext>
                </a:extLst>
              </a:tr>
              <a:tr h="191898">
                <a:tc vMerge="1">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四六级铁组合</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16</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6.5</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米</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1024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6656</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磁铁组合放</a:t>
                      </a:r>
                      <a:r>
                        <a:rPr lang="en-US" altLang="zh-CN" sz="1100" u="none" strike="noStrike">
                          <a:effectLst/>
                        </a:rPr>
                        <a:t>1</a:t>
                      </a:r>
                      <a:r>
                        <a:rPr lang="zh-CN" altLang="en-US" sz="1100" u="none" strike="noStrike">
                          <a:effectLst/>
                        </a:rPr>
                        <a:t>根真空盒</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668738985"/>
                  </a:ext>
                </a:extLst>
              </a:tr>
              <a:tr h="361866">
                <a:tc vMerge="1">
                  <a:txBody>
                    <a:bodyPr/>
                    <a:lstStyle/>
                    <a:p>
                      <a:pPr algn="ctr" fontAlgn="ctr"/>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四级，校正铁组合</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31</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3.8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米</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1984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7539.2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磁铁组合放</a:t>
                      </a:r>
                      <a:r>
                        <a:rPr lang="en-US" altLang="zh-CN" sz="1100" u="none" strike="noStrike">
                          <a:effectLst/>
                        </a:rPr>
                        <a:t>1</a:t>
                      </a:r>
                      <a:r>
                        <a:rPr lang="zh-CN" altLang="en-US" sz="1100" u="none" strike="noStrike">
                          <a:effectLst/>
                        </a:rPr>
                        <a:t>根真空盒</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3537903258"/>
                  </a:ext>
                </a:extLst>
              </a:tr>
              <a:tr h="198752">
                <a:tc>
                  <a:txBody>
                    <a:bodyPr/>
                    <a:lstStyle/>
                    <a:p>
                      <a:pPr algn="ctr" fontAlgn="b"/>
                      <a:r>
                        <a:rPr lang="zh-CN" altLang="en-US" sz="1100" u="none" strike="noStrike" dirty="0">
                          <a:effectLst/>
                        </a:rPr>
                        <a:t>弧区汇总</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dirty="0">
                          <a:effectLst/>
                        </a:rPr>
                        <a:t>　</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dirty="0">
                          <a:effectLst/>
                        </a:rPr>
                        <a:t>8896</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200" b="1" u="none" strike="noStrike" dirty="0">
                          <a:solidFill>
                            <a:srgbClr val="FF0000"/>
                          </a:solidFill>
                          <a:effectLst/>
                        </a:rPr>
                        <a:t>78425.6</a:t>
                      </a:r>
                      <a:endParaRPr lang="en-US" altLang="zh-CN" sz="1100" b="1" i="0" u="none" strike="noStrike" dirty="0">
                        <a:solidFill>
                          <a:srgbClr val="FF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2467397436"/>
                  </a:ext>
                </a:extLst>
              </a:tr>
              <a:tr h="239873">
                <a:tc>
                  <a:txBody>
                    <a:bodyPr/>
                    <a:lstStyle/>
                    <a:p>
                      <a:pPr algn="ctr" fontAlgn="b"/>
                      <a:r>
                        <a:rPr lang="zh-CN" altLang="en-US" sz="1100" u="none" strike="noStrike" dirty="0">
                          <a:effectLst/>
                        </a:rPr>
                        <a:t>直线节</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400" u="none" strike="noStrike">
                          <a:effectLst/>
                        </a:rPr>
                        <a:t>4000</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400" u="none" strike="noStrike">
                          <a:effectLst/>
                        </a:rPr>
                        <a:t>11</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dirty="0">
                          <a:effectLst/>
                        </a:rPr>
                        <a:t>364</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4000</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1570348772"/>
                  </a:ext>
                </a:extLst>
              </a:tr>
              <a:tr h="239873">
                <a:tc>
                  <a:txBody>
                    <a:bodyPr/>
                    <a:lstStyle/>
                    <a:p>
                      <a:pPr algn="ctr" fontAlgn="b"/>
                      <a:r>
                        <a:rPr lang="zh-CN" altLang="en-US" sz="1100" u="none" strike="noStrike">
                          <a:effectLst/>
                        </a:rPr>
                        <a:t>高频代用</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400" u="none" strike="noStrike">
                          <a:effectLst/>
                        </a:rPr>
                        <a:t>5648</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400" u="none" strike="noStrike">
                          <a:effectLst/>
                        </a:rPr>
                        <a:t>11</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513</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5648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2882252299"/>
                  </a:ext>
                </a:extLst>
              </a:tr>
              <a:tr h="239873">
                <a:tc>
                  <a:txBody>
                    <a:bodyPr/>
                    <a:lstStyle/>
                    <a:p>
                      <a:pPr algn="ctr" fontAlgn="b"/>
                      <a:r>
                        <a:rPr lang="zh-CN" altLang="en-US" sz="1100" u="none" strike="noStrike">
                          <a:effectLst/>
                        </a:rPr>
                        <a:t>对撞区</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400" u="none" strike="noStrike">
                          <a:effectLst/>
                        </a:rPr>
                        <a:t>7000</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5.5</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513</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7000</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3196881587"/>
                  </a:ext>
                </a:extLst>
              </a:tr>
              <a:tr h="246727">
                <a:tc>
                  <a:txBody>
                    <a:bodyPr/>
                    <a:lstStyle/>
                    <a:p>
                      <a:pPr algn="ctr" fontAlgn="b"/>
                      <a:r>
                        <a:rPr lang="zh-CN" altLang="en-US" sz="1100" u="none" strike="noStrike" dirty="0">
                          <a:effectLst/>
                        </a:rPr>
                        <a:t>直线节汇总</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1391</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200" b="1" u="none" strike="noStrike" dirty="0">
                          <a:solidFill>
                            <a:srgbClr val="FF0000"/>
                          </a:solidFill>
                          <a:effectLst/>
                        </a:rPr>
                        <a:t>16648</a:t>
                      </a:r>
                      <a:endParaRPr lang="en-US" altLang="zh-CN" sz="1100" b="1" i="0" u="none" strike="noStrike" dirty="0">
                        <a:solidFill>
                          <a:srgbClr val="FF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3943147461"/>
                  </a:ext>
                </a:extLst>
              </a:tr>
              <a:tr h="239873">
                <a:tc>
                  <a:txBody>
                    <a:bodyPr/>
                    <a:lstStyle/>
                    <a:p>
                      <a:pPr algn="ctr" fontAlgn="b"/>
                      <a:r>
                        <a:rPr lang="zh-CN" altLang="en-US" sz="1100" u="none" strike="noStrike" dirty="0">
                          <a:effectLst/>
                        </a:rPr>
                        <a:t>　合计</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100" u="none" strike="noStrike">
                          <a:effectLst/>
                        </a:rPr>
                        <a:t>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100" u="none" strike="noStrike">
                          <a:effectLst/>
                        </a:rPr>
                        <a:t>10287</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r>
                        <a:rPr lang="en-US" altLang="zh-CN" sz="1200" b="1" u="none" strike="noStrike" dirty="0">
                          <a:solidFill>
                            <a:srgbClr val="FF0000"/>
                          </a:solidFill>
                          <a:effectLst/>
                        </a:rPr>
                        <a:t>95074</a:t>
                      </a:r>
                      <a:endParaRPr lang="en-US" altLang="zh-CN" sz="1100" b="1" i="0" u="none" strike="noStrike" dirty="0">
                        <a:solidFill>
                          <a:srgbClr val="FF0000"/>
                        </a:solidFill>
                        <a:effectLst/>
                        <a:latin typeface="等线" panose="02010600030101010101" pitchFamily="2" charset="-122"/>
                        <a:ea typeface="等线" panose="02010600030101010101" pitchFamily="2" charset="-122"/>
                      </a:endParaRPr>
                    </a:p>
                  </a:txBody>
                  <a:tcPr marL="0" marR="0" marT="0" marB="0" anchor="ctr"/>
                </a:tc>
                <a:tc>
                  <a:txBody>
                    <a:bodyPr/>
                    <a:lstStyle/>
                    <a:p>
                      <a:pPr algn="ctr" fontAlgn="b"/>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0" marR="0" marT="0" marB="0" anchor="ctr"/>
                </a:tc>
                <a:extLst>
                  <a:ext uri="{0D108BD9-81ED-4DB2-BD59-A6C34878D82A}">
                    <a16:rowId xmlns:a16="http://schemas.microsoft.com/office/drawing/2014/main" val="2597392077"/>
                  </a:ext>
                </a:extLst>
              </a:tr>
            </a:tbl>
          </a:graphicData>
        </a:graphic>
      </p:graphicFrame>
      <p:sp>
        <p:nvSpPr>
          <p:cNvPr id="9" name="文本框 8">
            <a:extLst>
              <a:ext uri="{FF2B5EF4-FFF2-40B4-BE49-F238E27FC236}">
                <a16:creationId xmlns:a16="http://schemas.microsoft.com/office/drawing/2014/main" id="{6AD38266-060B-4BE2-A900-87CC2BA344D7}"/>
              </a:ext>
            </a:extLst>
          </p:cNvPr>
          <p:cNvSpPr txBox="1"/>
          <p:nvPr/>
        </p:nvSpPr>
        <p:spPr>
          <a:xfrm>
            <a:off x="9857509" y="411538"/>
            <a:ext cx="2400300" cy="369332"/>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CEPC day2023.4.21</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24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ADCFFA2-DBF3-4FE6-A336-4CB6486AD143}"/>
              </a:ext>
            </a:extLst>
          </p:cNvPr>
          <p:cNvPicPr>
            <a:picLocks noChangeAspect="1"/>
          </p:cNvPicPr>
          <p:nvPr/>
        </p:nvPicPr>
        <p:blipFill rotWithShape="1">
          <a:blip r:embed="rId2"/>
          <a:srcRect l="12266" t="17639" r="18046" b="8751"/>
          <a:stretch/>
        </p:blipFill>
        <p:spPr>
          <a:xfrm>
            <a:off x="66675" y="1809749"/>
            <a:ext cx="8496300" cy="5048251"/>
          </a:xfrm>
          <a:prstGeom prst="rect">
            <a:avLst/>
          </a:prstGeom>
        </p:spPr>
      </p:pic>
      <p:pic>
        <p:nvPicPr>
          <p:cNvPr id="5" name="图片 4">
            <a:extLst>
              <a:ext uri="{FF2B5EF4-FFF2-40B4-BE49-F238E27FC236}">
                <a16:creationId xmlns:a16="http://schemas.microsoft.com/office/drawing/2014/main" id="{2AE6FBA8-AE8E-4C8F-81CE-35860E053D78}"/>
              </a:ext>
            </a:extLst>
          </p:cNvPr>
          <p:cNvPicPr>
            <a:picLocks noChangeAspect="1"/>
          </p:cNvPicPr>
          <p:nvPr/>
        </p:nvPicPr>
        <p:blipFill rotWithShape="1">
          <a:blip r:embed="rId3"/>
          <a:srcRect l="20078" t="18195" r="29375" b="14167"/>
          <a:stretch/>
        </p:blipFill>
        <p:spPr>
          <a:xfrm>
            <a:off x="7058025" y="-76199"/>
            <a:ext cx="5466080" cy="4114344"/>
          </a:xfrm>
          <a:prstGeom prst="rect">
            <a:avLst/>
          </a:prstGeom>
        </p:spPr>
      </p:pic>
      <p:sp>
        <p:nvSpPr>
          <p:cNvPr id="6" name="文本框 5">
            <a:extLst>
              <a:ext uri="{FF2B5EF4-FFF2-40B4-BE49-F238E27FC236}">
                <a16:creationId xmlns:a16="http://schemas.microsoft.com/office/drawing/2014/main" id="{CCFBCCB3-501A-4526-88D8-A27EA48079FE}"/>
              </a:ext>
            </a:extLst>
          </p:cNvPr>
          <p:cNvSpPr txBox="1"/>
          <p:nvPr/>
        </p:nvSpPr>
        <p:spPr>
          <a:xfrm>
            <a:off x="2007552" y="2418317"/>
            <a:ext cx="1398905" cy="369332"/>
          </a:xfrm>
          <a:prstGeom prst="rect">
            <a:avLst/>
          </a:prstGeom>
          <a:noFill/>
        </p:spPr>
        <p:txBody>
          <a:bodyPr wrap="square" rtlCol="0">
            <a:spAutoFit/>
          </a:bodyPr>
          <a:lstStyle/>
          <a:p>
            <a:r>
              <a:rPr lang="zh-CN" altLang="en-US" dirty="0"/>
              <a:t>洁净组装间</a:t>
            </a:r>
          </a:p>
        </p:txBody>
      </p:sp>
      <p:sp>
        <p:nvSpPr>
          <p:cNvPr id="7" name="文本框 6">
            <a:extLst>
              <a:ext uri="{FF2B5EF4-FFF2-40B4-BE49-F238E27FC236}">
                <a16:creationId xmlns:a16="http://schemas.microsoft.com/office/drawing/2014/main" id="{43D629C7-459F-42F2-A176-CB6A606E9D96}"/>
              </a:ext>
            </a:extLst>
          </p:cNvPr>
          <p:cNvSpPr txBox="1"/>
          <p:nvPr/>
        </p:nvSpPr>
        <p:spPr>
          <a:xfrm>
            <a:off x="749300" y="1592817"/>
            <a:ext cx="1092200" cy="369332"/>
          </a:xfrm>
          <a:prstGeom prst="rect">
            <a:avLst/>
          </a:prstGeom>
          <a:noFill/>
        </p:spPr>
        <p:txBody>
          <a:bodyPr wrap="square" rtlCol="0">
            <a:spAutoFit/>
          </a:bodyPr>
          <a:lstStyle/>
          <a:p>
            <a:r>
              <a:rPr lang="zh-CN" altLang="en-US" dirty="0"/>
              <a:t>镀膜机</a:t>
            </a:r>
          </a:p>
        </p:txBody>
      </p:sp>
      <p:sp>
        <p:nvSpPr>
          <p:cNvPr id="8" name="文本框 7">
            <a:extLst>
              <a:ext uri="{FF2B5EF4-FFF2-40B4-BE49-F238E27FC236}">
                <a16:creationId xmlns:a16="http://schemas.microsoft.com/office/drawing/2014/main" id="{BFC98F84-DEF4-4CFD-AB31-6BACA261A254}"/>
              </a:ext>
            </a:extLst>
          </p:cNvPr>
          <p:cNvSpPr txBox="1"/>
          <p:nvPr/>
        </p:nvSpPr>
        <p:spPr>
          <a:xfrm>
            <a:off x="3222625" y="2686048"/>
            <a:ext cx="1092200" cy="369332"/>
          </a:xfrm>
          <a:prstGeom prst="rect">
            <a:avLst/>
          </a:prstGeom>
          <a:noFill/>
        </p:spPr>
        <p:txBody>
          <a:bodyPr wrap="square" rtlCol="0">
            <a:spAutoFit/>
          </a:bodyPr>
          <a:lstStyle/>
          <a:p>
            <a:r>
              <a:rPr lang="zh-CN" altLang="en-US" dirty="0"/>
              <a:t>焊接</a:t>
            </a:r>
          </a:p>
        </p:txBody>
      </p:sp>
      <p:sp>
        <p:nvSpPr>
          <p:cNvPr id="9" name="文本框 8">
            <a:extLst>
              <a:ext uri="{FF2B5EF4-FFF2-40B4-BE49-F238E27FC236}">
                <a16:creationId xmlns:a16="http://schemas.microsoft.com/office/drawing/2014/main" id="{00AC0289-B05A-41EC-9613-A54CE1E13F91}"/>
              </a:ext>
            </a:extLst>
          </p:cNvPr>
          <p:cNvSpPr txBox="1"/>
          <p:nvPr/>
        </p:nvSpPr>
        <p:spPr>
          <a:xfrm>
            <a:off x="4041776" y="2481558"/>
            <a:ext cx="1092200" cy="369332"/>
          </a:xfrm>
          <a:prstGeom prst="rect">
            <a:avLst/>
          </a:prstGeom>
          <a:noFill/>
        </p:spPr>
        <p:txBody>
          <a:bodyPr wrap="square" rtlCol="0">
            <a:spAutoFit/>
          </a:bodyPr>
          <a:lstStyle/>
          <a:p>
            <a:r>
              <a:rPr lang="zh-CN" altLang="en-US" dirty="0"/>
              <a:t>喷涂机</a:t>
            </a:r>
          </a:p>
        </p:txBody>
      </p:sp>
      <p:sp>
        <p:nvSpPr>
          <p:cNvPr id="10" name="文本框 9">
            <a:extLst>
              <a:ext uri="{FF2B5EF4-FFF2-40B4-BE49-F238E27FC236}">
                <a16:creationId xmlns:a16="http://schemas.microsoft.com/office/drawing/2014/main" id="{2C8D60EE-E6A6-40BE-AADC-42EB9EF217B8}"/>
              </a:ext>
            </a:extLst>
          </p:cNvPr>
          <p:cNvSpPr txBox="1"/>
          <p:nvPr/>
        </p:nvSpPr>
        <p:spPr>
          <a:xfrm>
            <a:off x="5476241" y="2296892"/>
            <a:ext cx="1092200" cy="369332"/>
          </a:xfrm>
          <a:prstGeom prst="rect">
            <a:avLst/>
          </a:prstGeom>
          <a:noFill/>
        </p:spPr>
        <p:txBody>
          <a:bodyPr wrap="square" rtlCol="0">
            <a:spAutoFit/>
          </a:bodyPr>
          <a:lstStyle/>
          <a:p>
            <a:r>
              <a:rPr lang="zh-CN" altLang="en-US" dirty="0"/>
              <a:t>清洗</a:t>
            </a:r>
          </a:p>
        </p:txBody>
      </p:sp>
      <p:sp>
        <p:nvSpPr>
          <p:cNvPr id="11" name="文本框 10">
            <a:extLst>
              <a:ext uri="{FF2B5EF4-FFF2-40B4-BE49-F238E27FC236}">
                <a16:creationId xmlns:a16="http://schemas.microsoft.com/office/drawing/2014/main" id="{B37C7EF8-F687-406B-9D18-A962DCBD2829}"/>
              </a:ext>
            </a:extLst>
          </p:cNvPr>
          <p:cNvSpPr txBox="1"/>
          <p:nvPr/>
        </p:nvSpPr>
        <p:spPr>
          <a:xfrm>
            <a:off x="7381241" y="5547378"/>
            <a:ext cx="1092200" cy="369332"/>
          </a:xfrm>
          <a:prstGeom prst="rect">
            <a:avLst/>
          </a:prstGeom>
          <a:noFill/>
        </p:spPr>
        <p:txBody>
          <a:bodyPr wrap="square" rtlCol="0">
            <a:spAutoFit/>
          </a:bodyPr>
          <a:lstStyle/>
          <a:p>
            <a:r>
              <a:rPr lang="zh-CN" altLang="en-US" dirty="0"/>
              <a:t>检测</a:t>
            </a:r>
          </a:p>
        </p:txBody>
      </p:sp>
    </p:spTree>
    <p:extLst>
      <p:ext uri="{BB962C8B-B14F-4D97-AF65-F5344CB8AC3E}">
        <p14:creationId xmlns:p14="http://schemas.microsoft.com/office/powerpoint/2010/main" val="4252693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061278A-D001-4BC4-87CA-5A8583C8C638}"/>
              </a:ext>
            </a:extLst>
          </p:cNvPr>
          <p:cNvSpPr>
            <a:spLocks noGrp="1"/>
          </p:cNvSpPr>
          <p:nvPr>
            <p:ph type="title"/>
          </p:nvPr>
        </p:nvSpPr>
        <p:spPr/>
        <p:txBody>
          <a:bodyPr/>
          <a:lstStyle/>
          <a:p>
            <a:r>
              <a:rPr lang="zh-CN" altLang="en-US" dirty="0"/>
              <a:t>尚缺少的实验条件</a:t>
            </a:r>
          </a:p>
        </p:txBody>
      </p:sp>
      <p:pic>
        <p:nvPicPr>
          <p:cNvPr id="4" name="内容占位符 3">
            <a:extLst>
              <a:ext uri="{FF2B5EF4-FFF2-40B4-BE49-F238E27FC236}">
                <a16:creationId xmlns:a16="http://schemas.microsoft.com/office/drawing/2014/main" id="{352DA4F8-4B9F-43A6-9BA0-6911CD2676D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353" y="1484784"/>
            <a:ext cx="6416232" cy="2098756"/>
          </a:xfrm>
          <a:prstGeom prst="rect">
            <a:avLst/>
          </a:prstGeom>
        </p:spPr>
      </p:pic>
      <p:sp>
        <p:nvSpPr>
          <p:cNvPr id="5" name="文本框 4">
            <a:extLst>
              <a:ext uri="{FF2B5EF4-FFF2-40B4-BE49-F238E27FC236}">
                <a16:creationId xmlns:a16="http://schemas.microsoft.com/office/drawing/2014/main" id="{95F65D65-26CF-4E2B-A062-EC471D37F174}"/>
              </a:ext>
            </a:extLst>
          </p:cNvPr>
          <p:cNvSpPr txBox="1"/>
          <p:nvPr/>
        </p:nvSpPr>
        <p:spPr>
          <a:xfrm>
            <a:off x="407368" y="1124744"/>
            <a:ext cx="396044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等离子体喷涂设备</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需研制</a:t>
            </a:r>
          </a:p>
        </p:txBody>
      </p:sp>
      <p:sp>
        <p:nvSpPr>
          <p:cNvPr id="6" name="文本框 5">
            <a:extLst>
              <a:ext uri="{FF2B5EF4-FFF2-40B4-BE49-F238E27FC236}">
                <a16:creationId xmlns:a16="http://schemas.microsoft.com/office/drawing/2014/main" id="{B9B23114-4C77-4671-AF40-EEF1B5CE3BC7}"/>
              </a:ext>
            </a:extLst>
          </p:cNvPr>
          <p:cNvSpPr txBox="1"/>
          <p:nvPr/>
        </p:nvSpPr>
        <p:spPr>
          <a:xfrm>
            <a:off x="7104112" y="1083733"/>
            <a:ext cx="396044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实验需要的材料</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需采购</a:t>
            </a:r>
          </a:p>
        </p:txBody>
      </p:sp>
      <p:sp>
        <p:nvSpPr>
          <p:cNvPr id="8" name="文本框 7">
            <a:extLst>
              <a:ext uri="{FF2B5EF4-FFF2-40B4-BE49-F238E27FC236}">
                <a16:creationId xmlns:a16="http://schemas.microsoft.com/office/drawing/2014/main" id="{F067374B-0D7B-407F-A900-00CB55A7BF24}"/>
              </a:ext>
            </a:extLst>
          </p:cNvPr>
          <p:cNvSpPr txBox="1"/>
          <p:nvPr/>
        </p:nvSpPr>
        <p:spPr>
          <a:xfrm>
            <a:off x="7619608" y="1501081"/>
            <a:ext cx="36004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购买阴极材料、喷涂粉末等材料</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9" name="图片 8">
            <a:extLst>
              <a:ext uri="{FF2B5EF4-FFF2-40B4-BE49-F238E27FC236}">
                <a16:creationId xmlns:a16="http://schemas.microsoft.com/office/drawing/2014/main" id="{C3B8022F-5119-4254-BAB0-D1D4DE1BC7F6}"/>
              </a:ext>
            </a:extLst>
          </p:cNvPr>
          <p:cNvPicPr>
            <a:picLocks noChangeAspect="1"/>
          </p:cNvPicPr>
          <p:nvPr/>
        </p:nvPicPr>
        <p:blipFill>
          <a:blip r:embed="rId3"/>
          <a:stretch>
            <a:fillRect/>
          </a:stretch>
        </p:blipFill>
        <p:spPr>
          <a:xfrm>
            <a:off x="263353" y="3876555"/>
            <a:ext cx="9433048" cy="2113817"/>
          </a:xfrm>
          <a:prstGeom prst="rect">
            <a:avLst/>
          </a:prstGeom>
        </p:spPr>
      </p:pic>
      <p:sp>
        <p:nvSpPr>
          <p:cNvPr id="10" name="文本框 9">
            <a:extLst>
              <a:ext uri="{FF2B5EF4-FFF2-40B4-BE49-F238E27FC236}">
                <a16:creationId xmlns:a16="http://schemas.microsoft.com/office/drawing/2014/main" id="{B63874AA-89CB-48FA-BD13-48E82A240F63}"/>
              </a:ext>
            </a:extLst>
          </p:cNvPr>
          <p:cNvSpPr txBox="1"/>
          <p:nvPr/>
        </p:nvSpPr>
        <p:spPr>
          <a:xfrm>
            <a:off x="551384" y="3861048"/>
            <a:ext cx="226215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喷涂系统核心部件：</a:t>
            </a:r>
          </a:p>
        </p:txBody>
      </p:sp>
      <p:sp>
        <p:nvSpPr>
          <p:cNvPr id="11" name="文本框 10">
            <a:extLst>
              <a:ext uri="{FF2B5EF4-FFF2-40B4-BE49-F238E27FC236}">
                <a16:creationId xmlns:a16="http://schemas.microsoft.com/office/drawing/2014/main" id="{489D5D1D-F223-4646-981C-C9A97B95BD22}"/>
              </a:ext>
            </a:extLst>
          </p:cNvPr>
          <p:cNvSpPr txBox="1"/>
          <p:nvPr/>
        </p:nvSpPr>
        <p:spPr>
          <a:xfrm>
            <a:off x="315184" y="6077193"/>
            <a:ext cx="29968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66"/>
                </a:solidFill>
                <a:effectLst/>
                <a:uLnTx/>
                <a:uFillTx/>
                <a:latin typeface="黑体" panose="02010609060101010101" pitchFamily="49" charset="-122"/>
                <a:ea typeface="黑体" panose="02010609060101010101" pitchFamily="49" charset="-122"/>
                <a:cs typeface="+mn-cs"/>
              </a:rPr>
              <a:t>喷枪是热喷涂设备的核心，其设计、加工水平的高低直接影响涂层质量的优劣</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文本框 11">
            <a:extLst>
              <a:ext uri="{FF2B5EF4-FFF2-40B4-BE49-F238E27FC236}">
                <a16:creationId xmlns:a16="http://schemas.microsoft.com/office/drawing/2014/main" id="{121A4FF0-DF78-414E-9868-78888002B8F7}"/>
              </a:ext>
            </a:extLst>
          </p:cNvPr>
          <p:cNvSpPr txBox="1"/>
          <p:nvPr/>
        </p:nvSpPr>
        <p:spPr>
          <a:xfrm>
            <a:off x="3511233" y="6077193"/>
            <a:ext cx="3168352" cy="646331"/>
          </a:xfrm>
          <a:prstGeom prst="rect">
            <a:avLst/>
          </a:prstGeom>
          <a:noFill/>
        </p:spPr>
        <p:txBody>
          <a:bodyPr wrap="square">
            <a:spAutoFit/>
          </a:bodyPr>
          <a:lstStyle>
            <a:defPPr>
              <a:defRPr lang="zh-CN"/>
            </a:defPPr>
            <a:lvl1pPr>
              <a:defRPr sz="1200" b="0" i="0">
                <a:solidFill>
                  <a:srgbClr val="000066"/>
                </a:solidFill>
                <a:effectLst/>
                <a:latin typeface="黑体" panose="02010609060101010101" pitchFamily="49" charset="-122"/>
                <a:ea typeface="黑体" panose="0201060906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66"/>
                </a:solidFill>
                <a:effectLst/>
                <a:uLnTx/>
                <a:uFillTx/>
                <a:latin typeface="黑体" panose="02010609060101010101" pitchFamily="49" charset="-122"/>
                <a:ea typeface="黑体" panose="02010609060101010101" pitchFamily="49" charset="-122"/>
                <a:cs typeface="+mn-cs"/>
              </a:rPr>
              <a:t>加料器将粉末或丝材形式的原材料供应到热喷枪，应用于不同涂料、不同热喷涂工艺、生产规模和范围。</a:t>
            </a:r>
          </a:p>
        </p:txBody>
      </p:sp>
      <p:pic>
        <p:nvPicPr>
          <p:cNvPr id="13" name="图片 12">
            <a:extLst>
              <a:ext uri="{FF2B5EF4-FFF2-40B4-BE49-F238E27FC236}">
                <a16:creationId xmlns:a16="http://schemas.microsoft.com/office/drawing/2014/main" id="{099CA51F-DC19-410B-B5C1-9F072E5AF4E1}"/>
              </a:ext>
            </a:extLst>
          </p:cNvPr>
          <p:cNvPicPr>
            <a:picLocks noChangeAspect="1"/>
          </p:cNvPicPr>
          <p:nvPr/>
        </p:nvPicPr>
        <p:blipFill>
          <a:blip r:embed="rId4"/>
          <a:stretch>
            <a:fillRect/>
          </a:stretch>
        </p:blipFill>
        <p:spPr>
          <a:xfrm>
            <a:off x="9919945" y="3876555"/>
            <a:ext cx="2016224" cy="864096"/>
          </a:xfrm>
          <a:prstGeom prst="rect">
            <a:avLst/>
          </a:prstGeom>
        </p:spPr>
      </p:pic>
      <p:sp>
        <p:nvSpPr>
          <p:cNvPr id="14" name="文本框 13">
            <a:extLst>
              <a:ext uri="{FF2B5EF4-FFF2-40B4-BE49-F238E27FC236}">
                <a16:creationId xmlns:a16="http://schemas.microsoft.com/office/drawing/2014/main" id="{A6E2D5D0-E00B-4127-9D58-64452AF63C43}"/>
              </a:ext>
            </a:extLst>
          </p:cNvPr>
          <p:cNvSpPr txBox="1"/>
          <p:nvPr/>
        </p:nvSpPr>
        <p:spPr>
          <a:xfrm>
            <a:off x="10477075" y="4675528"/>
            <a:ext cx="94622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喷枪机械手</a:t>
            </a:r>
          </a:p>
        </p:txBody>
      </p:sp>
      <p:pic>
        <p:nvPicPr>
          <p:cNvPr id="15" name="图片 14">
            <a:extLst>
              <a:ext uri="{FF2B5EF4-FFF2-40B4-BE49-F238E27FC236}">
                <a16:creationId xmlns:a16="http://schemas.microsoft.com/office/drawing/2014/main" id="{7A5FF7CC-DE69-473E-AB48-027EBEA9E622}"/>
              </a:ext>
            </a:extLst>
          </p:cNvPr>
          <p:cNvPicPr>
            <a:picLocks noChangeAspect="1"/>
          </p:cNvPicPr>
          <p:nvPr/>
        </p:nvPicPr>
        <p:blipFill>
          <a:blip r:embed="rId5"/>
          <a:stretch>
            <a:fillRect/>
          </a:stretch>
        </p:blipFill>
        <p:spPr>
          <a:xfrm>
            <a:off x="9964210" y="4953331"/>
            <a:ext cx="1971959" cy="864096"/>
          </a:xfrm>
          <a:prstGeom prst="rect">
            <a:avLst/>
          </a:prstGeom>
        </p:spPr>
      </p:pic>
      <p:sp>
        <p:nvSpPr>
          <p:cNvPr id="16" name="文本框 15">
            <a:extLst>
              <a:ext uri="{FF2B5EF4-FFF2-40B4-BE49-F238E27FC236}">
                <a16:creationId xmlns:a16="http://schemas.microsoft.com/office/drawing/2014/main" id="{5A4CEF4C-A583-4F22-8F13-61140BE4CA60}"/>
              </a:ext>
            </a:extLst>
          </p:cNvPr>
          <p:cNvSpPr txBox="1"/>
          <p:nvPr/>
        </p:nvSpPr>
        <p:spPr>
          <a:xfrm>
            <a:off x="10563339" y="5818231"/>
            <a:ext cx="94622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工件机械手</a:t>
            </a:r>
          </a:p>
        </p:txBody>
      </p:sp>
      <p:sp>
        <p:nvSpPr>
          <p:cNvPr id="17" name="文本框 16">
            <a:extLst>
              <a:ext uri="{FF2B5EF4-FFF2-40B4-BE49-F238E27FC236}">
                <a16:creationId xmlns:a16="http://schemas.microsoft.com/office/drawing/2014/main" id="{A84AA464-E320-414D-B5BC-80C18D0D89C9}"/>
              </a:ext>
            </a:extLst>
          </p:cNvPr>
          <p:cNvSpPr txBox="1"/>
          <p:nvPr/>
        </p:nvSpPr>
        <p:spPr>
          <a:xfrm>
            <a:off x="6799801" y="6118549"/>
            <a:ext cx="5064359" cy="461665"/>
          </a:xfrm>
          <a:prstGeom prst="rect">
            <a:avLst/>
          </a:prstGeom>
          <a:noFill/>
        </p:spPr>
        <p:txBody>
          <a:bodyPr wrap="square">
            <a:spAutoFit/>
          </a:bodyPr>
          <a:lstStyle>
            <a:defPPr>
              <a:defRPr lang="zh-CN"/>
            </a:defPPr>
            <a:lvl1pPr>
              <a:defRPr sz="1200" b="0" i="0">
                <a:solidFill>
                  <a:srgbClr val="000066"/>
                </a:solidFill>
                <a:effectLst/>
                <a:latin typeface="黑体" panose="02010609060101010101" pitchFamily="49" charset="-122"/>
                <a:ea typeface="黑体" panose="02010609060101010101" pitchFamily="49"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66"/>
                </a:solidFill>
                <a:effectLst/>
                <a:uLnTx/>
                <a:uFillTx/>
                <a:latin typeface="黑体" panose="02010609060101010101" pitchFamily="49" charset="-122"/>
                <a:ea typeface="黑体" panose="02010609060101010101" pitchFamily="49" charset="-122"/>
                <a:cs typeface="+mn-cs"/>
              </a:rPr>
              <a:t>其他部件包含：如喷枪机械手、工件机械手（转台和车床等）、以及一些外围设备（如集尘器，冷却系统，喷涂室等）</a:t>
            </a:r>
          </a:p>
        </p:txBody>
      </p:sp>
      <p:pic>
        <p:nvPicPr>
          <p:cNvPr id="19" name="图片 18">
            <a:extLst>
              <a:ext uri="{FF2B5EF4-FFF2-40B4-BE49-F238E27FC236}">
                <a16:creationId xmlns:a16="http://schemas.microsoft.com/office/drawing/2014/main" id="{3DB1DD26-CE20-4F0D-BDD8-DCDDF331AFE6}"/>
              </a:ext>
            </a:extLst>
          </p:cNvPr>
          <p:cNvPicPr>
            <a:picLocks noChangeAspect="1"/>
          </p:cNvPicPr>
          <p:nvPr/>
        </p:nvPicPr>
        <p:blipFill>
          <a:blip r:embed="rId6"/>
          <a:stretch>
            <a:fillRect/>
          </a:stretch>
        </p:blipFill>
        <p:spPr>
          <a:xfrm>
            <a:off x="7504699" y="2029907"/>
            <a:ext cx="3159265" cy="1664256"/>
          </a:xfrm>
          <a:prstGeom prst="rect">
            <a:avLst/>
          </a:prstGeom>
        </p:spPr>
      </p:pic>
    </p:spTree>
    <p:extLst>
      <p:ext uri="{BB962C8B-B14F-4D97-AF65-F5344CB8AC3E}">
        <p14:creationId xmlns:p14="http://schemas.microsoft.com/office/powerpoint/2010/main" val="2703412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71AC8D42-A35A-4887-89E5-79506631DEF5}"/>
              </a:ext>
            </a:extLst>
          </p:cNvPr>
          <p:cNvSpPr>
            <a:spLocks noGrp="1"/>
          </p:cNvSpPr>
          <p:nvPr>
            <p:ph type="title"/>
          </p:nvPr>
        </p:nvSpPr>
        <p:spPr/>
        <p:txBody>
          <a:bodyPr/>
          <a:lstStyle/>
          <a:p>
            <a:r>
              <a:rPr lang="en-US" altLang="zh-CN" dirty="0"/>
              <a:t>Personnel organization and work division</a:t>
            </a:r>
            <a:endParaRPr lang="zh-CN" altLang="en-US" dirty="0"/>
          </a:p>
        </p:txBody>
      </p:sp>
      <p:pic>
        <p:nvPicPr>
          <p:cNvPr id="13" name="图片 12">
            <a:extLst>
              <a:ext uri="{FF2B5EF4-FFF2-40B4-BE49-F238E27FC236}">
                <a16:creationId xmlns:a16="http://schemas.microsoft.com/office/drawing/2014/main" id="{9EE8053E-E685-4A85-94F3-AFF2CAB15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95" y="1096932"/>
            <a:ext cx="9925805" cy="5618216"/>
          </a:xfrm>
          <a:prstGeom prst="rect">
            <a:avLst/>
          </a:prstGeom>
        </p:spPr>
      </p:pic>
      <p:sp>
        <p:nvSpPr>
          <p:cNvPr id="2" name="文本框 1">
            <a:extLst>
              <a:ext uri="{FF2B5EF4-FFF2-40B4-BE49-F238E27FC236}">
                <a16:creationId xmlns:a16="http://schemas.microsoft.com/office/drawing/2014/main" id="{1D440CB9-226B-4B1A-8005-FBEC184CD877}"/>
              </a:ext>
            </a:extLst>
          </p:cNvPr>
          <p:cNvSpPr txBox="1"/>
          <p:nvPr/>
        </p:nvSpPr>
        <p:spPr>
          <a:xfrm>
            <a:off x="2569029" y="5181600"/>
            <a:ext cx="903514" cy="369332"/>
          </a:xfrm>
          <a:prstGeom prst="rect">
            <a:avLst/>
          </a:prstGeom>
          <a:noFill/>
        </p:spPr>
        <p:txBody>
          <a:bodyPr wrap="square" rtlCol="0">
            <a:spAutoFit/>
          </a:bodyPr>
          <a:lstStyle/>
          <a:p>
            <a:r>
              <a:rPr lang="en-US" altLang="zh-CN" dirty="0"/>
              <a:t>3~5</a:t>
            </a:r>
            <a:r>
              <a:rPr lang="zh-CN" altLang="en-US" dirty="0"/>
              <a:t>人</a:t>
            </a:r>
          </a:p>
        </p:txBody>
      </p:sp>
      <p:sp>
        <p:nvSpPr>
          <p:cNvPr id="5" name="文本框 4">
            <a:extLst>
              <a:ext uri="{FF2B5EF4-FFF2-40B4-BE49-F238E27FC236}">
                <a16:creationId xmlns:a16="http://schemas.microsoft.com/office/drawing/2014/main" id="{286AA06F-9593-4723-9442-6D97FCBF2F42}"/>
              </a:ext>
            </a:extLst>
          </p:cNvPr>
          <p:cNvSpPr txBox="1"/>
          <p:nvPr/>
        </p:nvSpPr>
        <p:spPr>
          <a:xfrm>
            <a:off x="76200" y="2634343"/>
            <a:ext cx="903514" cy="369332"/>
          </a:xfrm>
          <a:prstGeom prst="rect">
            <a:avLst/>
          </a:prstGeom>
          <a:noFill/>
        </p:spPr>
        <p:txBody>
          <a:bodyPr wrap="square" rtlCol="0">
            <a:spAutoFit/>
          </a:bodyPr>
          <a:lstStyle/>
          <a:p>
            <a:r>
              <a:rPr lang="en-US" altLang="zh-CN" dirty="0"/>
              <a:t>15</a:t>
            </a:r>
            <a:r>
              <a:rPr lang="zh-CN" altLang="en-US" dirty="0"/>
              <a:t>人</a:t>
            </a:r>
          </a:p>
        </p:txBody>
      </p:sp>
      <p:sp>
        <p:nvSpPr>
          <p:cNvPr id="6" name="灯片编号占位符 3">
            <a:extLst>
              <a:ext uri="{FF2B5EF4-FFF2-40B4-BE49-F238E27FC236}">
                <a16:creationId xmlns:a16="http://schemas.microsoft.com/office/drawing/2014/main" id="{D0752F20-5A05-4F68-9DF5-20732E2E31AA}"/>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3</a:t>
            </a:fld>
            <a:endParaRPr lang="zh-CN" altLang="en-US"/>
          </a:p>
        </p:txBody>
      </p:sp>
    </p:spTree>
    <p:extLst>
      <p:ext uri="{BB962C8B-B14F-4D97-AF65-F5344CB8AC3E}">
        <p14:creationId xmlns:p14="http://schemas.microsoft.com/office/powerpoint/2010/main" val="758408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8896D2A-2B20-4A17-9B2A-1B2737EA34F6}"/>
              </a:ext>
            </a:extLst>
          </p:cNvPr>
          <p:cNvSpPr>
            <a:spLocks noGrp="1"/>
          </p:cNvSpPr>
          <p:nvPr>
            <p:ph type="title"/>
          </p:nvPr>
        </p:nvSpPr>
        <p:spPr/>
        <p:txBody>
          <a:bodyPr/>
          <a:lstStyle/>
          <a:p>
            <a:r>
              <a:rPr lang="zh-CN" altLang="en-US" dirty="0"/>
              <a:t>喷涂设备调研</a:t>
            </a:r>
          </a:p>
        </p:txBody>
      </p:sp>
      <p:sp>
        <p:nvSpPr>
          <p:cNvPr id="5" name="文本框 4">
            <a:extLst>
              <a:ext uri="{FF2B5EF4-FFF2-40B4-BE49-F238E27FC236}">
                <a16:creationId xmlns:a16="http://schemas.microsoft.com/office/drawing/2014/main" id="{75D49DFA-D465-4BDF-8371-36B31D99A290}"/>
              </a:ext>
            </a:extLst>
          </p:cNvPr>
          <p:cNvSpPr txBox="1"/>
          <p:nvPr/>
        </p:nvSpPr>
        <p:spPr>
          <a:xfrm>
            <a:off x="610074" y="2206562"/>
            <a:ext cx="105984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北京最时代科技发展有限公司</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 </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（供应商）</a:t>
            </a:r>
            <a:r>
              <a:rPr kumimoji="0" lang="en-US" altLang="zh-CN" sz="1800" b="0" i="0" u="none" strike="noStrike" kern="1200" cap="none" spc="0" normalizeH="0" baseline="0" noProof="0" dirty="0" err="1">
                <a:ln>
                  <a:noFill/>
                </a:ln>
                <a:solidFill>
                  <a:prstClr val="black"/>
                </a:solidFill>
                <a:effectLst/>
                <a:uLnTx/>
                <a:uFillTx/>
                <a:latin typeface="宋体" panose="02010600030101010101" pitchFamily="2" charset="-122"/>
                <a:ea typeface="宋体" panose="02010600030101010101" pitchFamily="2" charset="-122"/>
                <a:cs typeface="+mn-cs"/>
              </a:rPr>
              <a:t>Unicoatpro</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 </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等离子热喷涂系统</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  </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（欧瑞康美科）</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341 9000</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元</a:t>
            </a:r>
          </a:p>
        </p:txBody>
      </p:sp>
      <p:sp>
        <p:nvSpPr>
          <p:cNvPr id="6" name="文本框 5">
            <a:extLst>
              <a:ext uri="{FF2B5EF4-FFF2-40B4-BE49-F238E27FC236}">
                <a16:creationId xmlns:a16="http://schemas.microsoft.com/office/drawing/2014/main" id="{001936F1-7F79-4CB6-825B-7AD40105C550}"/>
              </a:ext>
            </a:extLst>
          </p:cNvPr>
          <p:cNvSpPr txBox="1"/>
          <p:nvPr/>
        </p:nvSpPr>
        <p:spPr>
          <a:xfrm>
            <a:off x="596179" y="2843005"/>
            <a:ext cx="9996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北京国科军友工程咨询有限公司（招标代理）；高效率大功率大气等离子喷涂设备  </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347 3000</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元</a:t>
            </a:r>
          </a:p>
        </p:txBody>
      </p:sp>
      <p:sp>
        <p:nvSpPr>
          <p:cNvPr id="11" name="文本框 10">
            <a:extLst>
              <a:ext uri="{FF2B5EF4-FFF2-40B4-BE49-F238E27FC236}">
                <a16:creationId xmlns:a16="http://schemas.microsoft.com/office/drawing/2014/main" id="{4A322075-98FE-4892-AC46-B81EA2C98B5E}"/>
              </a:ext>
            </a:extLst>
          </p:cNvPr>
          <p:cNvSpPr txBox="1"/>
          <p:nvPr/>
        </p:nvSpPr>
        <p:spPr>
          <a:xfrm>
            <a:off x="620235" y="1556792"/>
            <a:ext cx="80329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河南莱帕克化工设备制造有限公司（供应商），等离子喷涂设备，</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248 6000</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元</a:t>
            </a:r>
          </a:p>
        </p:txBody>
      </p:sp>
      <p:sp>
        <p:nvSpPr>
          <p:cNvPr id="13" name="文本框 12">
            <a:extLst>
              <a:ext uri="{FF2B5EF4-FFF2-40B4-BE49-F238E27FC236}">
                <a16:creationId xmlns:a16="http://schemas.microsoft.com/office/drawing/2014/main" id="{98A31D64-3302-42A4-8F61-F848E5A43C11}"/>
              </a:ext>
            </a:extLst>
          </p:cNvPr>
          <p:cNvSpPr txBox="1"/>
          <p:nvPr/>
        </p:nvSpPr>
        <p:spPr>
          <a:xfrm>
            <a:off x="596179" y="3477254"/>
            <a:ext cx="11380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兆锋机电设备（上海）有限公司（供应商） 真空等离子喷涂设备   欧瑞康美科  （</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Multicoat VPS</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978 0000</a:t>
            </a:r>
            <a:endPar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14" name="文本框 13">
            <a:extLst>
              <a:ext uri="{FF2B5EF4-FFF2-40B4-BE49-F238E27FC236}">
                <a16:creationId xmlns:a16="http://schemas.microsoft.com/office/drawing/2014/main" id="{0B759B6D-155E-46DF-8C0D-7C1D5D97F66A}"/>
              </a:ext>
            </a:extLst>
          </p:cNvPr>
          <p:cNvSpPr txBox="1"/>
          <p:nvPr/>
        </p:nvSpPr>
        <p:spPr>
          <a:xfrm>
            <a:off x="580795" y="4035259"/>
            <a:ext cx="10990058" cy="8758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北京联合涂层技术有限公司；四次时代巨创科技有限公司；江苏德意高航空智能装备有限公司；北京廊桥材料技术有限公司；河北和桥金属材料科技有限公司；吉林省博超科技有限公司</a:t>
            </a:r>
          </a:p>
        </p:txBody>
      </p:sp>
    </p:spTree>
    <p:extLst>
      <p:ext uri="{BB962C8B-B14F-4D97-AF65-F5344CB8AC3E}">
        <p14:creationId xmlns:p14="http://schemas.microsoft.com/office/powerpoint/2010/main" val="3776475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F3C1B4-6D8B-4808-996C-6AA3E6913FF6}"/>
              </a:ext>
            </a:extLst>
          </p:cNvPr>
          <p:cNvSpPr>
            <a:spLocks noGrp="1"/>
          </p:cNvSpPr>
          <p:nvPr>
            <p:ph type="title"/>
          </p:nvPr>
        </p:nvSpPr>
        <p:spPr/>
        <p:txBody>
          <a:bodyPr/>
          <a:lstStyle/>
          <a:p>
            <a:r>
              <a:rPr lang="zh-CN" altLang="en-US" dirty="0"/>
              <a:t>导电加热涂层方案</a:t>
            </a:r>
          </a:p>
        </p:txBody>
      </p:sp>
      <p:pic>
        <p:nvPicPr>
          <p:cNvPr id="4" name="图片 3">
            <a:extLst>
              <a:ext uri="{FF2B5EF4-FFF2-40B4-BE49-F238E27FC236}">
                <a16:creationId xmlns:a16="http://schemas.microsoft.com/office/drawing/2014/main" id="{22A9F9F4-6B22-4901-8ACB-D4928F7D7265}"/>
              </a:ext>
            </a:extLst>
          </p:cNvPr>
          <p:cNvPicPr>
            <a:picLocks noChangeAspect="1"/>
          </p:cNvPicPr>
          <p:nvPr/>
        </p:nvPicPr>
        <p:blipFill>
          <a:blip r:embed="rId2"/>
          <a:stretch>
            <a:fillRect/>
          </a:stretch>
        </p:blipFill>
        <p:spPr>
          <a:xfrm>
            <a:off x="3079763" y="2611813"/>
            <a:ext cx="3816424" cy="1841906"/>
          </a:xfrm>
          <a:prstGeom prst="rect">
            <a:avLst/>
          </a:prstGeom>
        </p:spPr>
      </p:pic>
      <p:sp>
        <p:nvSpPr>
          <p:cNvPr id="27" name="文本框 26">
            <a:extLst>
              <a:ext uri="{FF2B5EF4-FFF2-40B4-BE49-F238E27FC236}">
                <a16:creationId xmlns:a16="http://schemas.microsoft.com/office/drawing/2014/main" id="{D535045D-560F-49A4-9302-CDFFA0042701}"/>
              </a:ext>
            </a:extLst>
          </p:cNvPr>
          <p:cNvSpPr txBox="1"/>
          <p:nvPr/>
        </p:nvSpPr>
        <p:spPr>
          <a:xfrm>
            <a:off x="191344" y="6115362"/>
            <a:ext cx="1188132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Li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B,Ye</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S,Stewart</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I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E,et</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al.Synthesis</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and Purification of Silver Nanowires to Make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ConductingFilms</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with a Transmittance of 99%[J].Nano Letters,2015,15(10):6722-6726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[2]Lee J G , Kim D Y , Lee J H ,et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al.Production</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of Flexible Transparent Conducting Films of Self‐Fused Nanowires via One‐Step Supersonic Spraying[J].Advanced functional materials, 2017(1).DOI:10.1002/adfm.201602548.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 Wang J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L,Jiang</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H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J,He</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Z,et</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al.Radial</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Nanowire Assemblies under Rotating Magnetic Field </a:t>
            </a:r>
            <a:r>
              <a:rPr kumimoji="0" lang="en-US" altLang="zh-CN" sz="10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EnabledEfficient</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Charge Separation[J].Nano Letters,2020,20(4):2763-2769 (</a:t>
            </a:r>
            <a:r>
              <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俞书宏院士团队</a:t>
            </a: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8" name="文本框 27">
            <a:extLst>
              <a:ext uri="{FF2B5EF4-FFF2-40B4-BE49-F238E27FC236}">
                <a16:creationId xmlns:a16="http://schemas.microsoft.com/office/drawing/2014/main" id="{D929594D-7D15-4D25-8858-E87CF7DE5AB1}"/>
              </a:ext>
            </a:extLst>
          </p:cNvPr>
          <p:cNvSpPr txBox="1"/>
          <p:nvPr/>
        </p:nvSpPr>
        <p:spPr>
          <a:xfrm>
            <a:off x="293684" y="4955306"/>
            <a:ext cx="11563801" cy="78752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其中</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喷涂工艺</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制备：</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工艺操作简单，不受真空盒尺寸、形状限制</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，也</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适合大面积成膜</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，通过</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调节工艺参数</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可有效控制导电薄膜的</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膜厚和其电学性能</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，这种方法还能在一定程度上</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增大薄膜与基板间的结合力。</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文本框 28">
            <a:extLst>
              <a:ext uri="{FF2B5EF4-FFF2-40B4-BE49-F238E27FC236}">
                <a16:creationId xmlns:a16="http://schemas.microsoft.com/office/drawing/2014/main" id="{09572B8B-DE90-4976-8ED2-984B041E4D1B}"/>
              </a:ext>
            </a:extLst>
          </p:cNvPr>
          <p:cNvSpPr txBox="1"/>
          <p:nvPr/>
        </p:nvSpPr>
        <p:spPr>
          <a:xfrm>
            <a:off x="3206330" y="4493641"/>
            <a:ext cx="42484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喷涂法制备银纳米线薄膜涂层（</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）制备流程图 （</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b</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）冲击波模式 （</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）喷涂后银纳米线结点处的自熔融现象</a:t>
            </a:r>
          </a:p>
        </p:txBody>
      </p:sp>
      <p:sp>
        <p:nvSpPr>
          <p:cNvPr id="30" name="文本框 29">
            <a:extLst>
              <a:ext uri="{FF2B5EF4-FFF2-40B4-BE49-F238E27FC236}">
                <a16:creationId xmlns:a16="http://schemas.microsoft.com/office/drawing/2014/main" id="{BA2CA782-22D6-4426-B0B5-EFB52B0588F1}"/>
              </a:ext>
            </a:extLst>
          </p:cNvPr>
          <p:cNvSpPr txBox="1"/>
          <p:nvPr/>
        </p:nvSpPr>
        <p:spPr>
          <a:xfrm>
            <a:off x="267387" y="1150769"/>
            <a:ext cx="11590098" cy="1197572"/>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导电加热涂层材料选择：</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金属纳米线（如</a:t>
            </a:r>
            <a:r>
              <a:rPr kumimoji="0" lang="en-US" altLang="zh-CN"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Cu/Ag NW</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是一种直径从几纳米到几百纳米，长度从几微米到几百微米的一维纳米材料。</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金属纳米线涂层</a:t>
            </a:r>
            <a:r>
              <a:rPr kumimoji="0" lang="zh-CN" altLang="en-US"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制备过程简单，成品率高</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，通过喷涂、旋涂、丝网印刷、喷墨打印等方法制备</a:t>
            </a:r>
          </a:p>
        </p:txBody>
      </p:sp>
      <p:pic>
        <p:nvPicPr>
          <p:cNvPr id="31" name="图片 30">
            <a:extLst>
              <a:ext uri="{FF2B5EF4-FFF2-40B4-BE49-F238E27FC236}">
                <a16:creationId xmlns:a16="http://schemas.microsoft.com/office/drawing/2014/main" id="{952A0BE5-68D8-42EA-8F7B-E542F7F3B544}"/>
              </a:ext>
            </a:extLst>
          </p:cNvPr>
          <p:cNvPicPr>
            <a:picLocks noChangeAspect="1"/>
          </p:cNvPicPr>
          <p:nvPr/>
        </p:nvPicPr>
        <p:blipFill>
          <a:blip r:embed="rId3"/>
          <a:stretch>
            <a:fillRect/>
          </a:stretch>
        </p:blipFill>
        <p:spPr>
          <a:xfrm>
            <a:off x="7088439" y="2680289"/>
            <a:ext cx="5003056" cy="1841907"/>
          </a:xfrm>
          <a:prstGeom prst="rect">
            <a:avLst/>
          </a:prstGeom>
        </p:spPr>
      </p:pic>
      <p:sp>
        <p:nvSpPr>
          <p:cNvPr id="33" name="文本框 32">
            <a:extLst>
              <a:ext uri="{FF2B5EF4-FFF2-40B4-BE49-F238E27FC236}">
                <a16:creationId xmlns:a16="http://schemas.microsoft.com/office/drawing/2014/main" id="{9FC9FD89-E60C-492E-AA88-5DC7C386EE8C}"/>
              </a:ext>
            </a:extLst>
          </p:cNvPr>
          <p:cNvSpPr txBox="1"/>
          <p:nvPr/>
        </p:nvSpPr>
        <p:spPr>
          <a:xfrm>
            <a:off x="8079102" y="4493641"/>
            <a:ext cx="25906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不同位置的</a:t>
            </a:r>
            <a:r>
              <a:rPr kumimoji="0" lang="en-US" altLang="zh-CN" sz="12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AgNWs</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旋涂分布形貌</a:t>
            </a:r>
          </a:p>
        </p:txBody>
      </p:sp>
      <p:pic>
        <p:nvPicPr>
          <p:cNvPr id="35" name="图片 34">
            <a:extLst>
              <a:ext uri="{FF2B5EF4-FFF2-40B4-BE49-F238E27FC236}">
                <a16:creationId xmlns:a16="http://schemas.microsoft.com/office/drawing/2014/main" id="{BC75F85E-637F-4E5F-B04C-953C61A032AB}"/>
              </a:ext>
            </a:extLst>
          </p:cNvPr>
          <p:cNvPicPr>
            <a:picLocks noChangeAspect="1"/>
          </p:cNvPicPr>
          <p:nvPr/>
        </p:nvPicPr>
        <p:blipFill rotWithShape="1">
          <a:blip r:embed="rId4"/>
          <a:srcRect t="1" r="2718" b="4520"/>
          <a:stretch/>
        </p:blipFill>
        <p:spPr>
          <a:xfrm>
            <a:off x="316406" y="2670493"/>
            <a:ext cx="2571105" cy="1794081"/>
          </a:xfrm>
          <a:prstGeom prst="rect">
            <a:avLst/>
          </a:prstGeom>
        </p:spPr>
      </p:pic>
      <p:sp>
        <p:nvSpPr>
          <p:cNvPr id="37" name="文本框 36">
            <a:extLst>
              <a:ext uri="{FF2B5EF4-FFF2-40B4-BE49-F238E27FC236}">
                <a16:creationId xmlns:a16="http://schemas.microsoft.com/office/drawing/2014/main" id="{667C05DA-6D09-43F1-B0E4-6E80CF6C85F0}"/>
              </a:ext>
            </a:extLst>
          </p:cNvPr>
          <p:cNvSpPr txBox="1"/>
          <p:nvPr/>
        </p:nvSpPr>
        <p:spPr>
          <a:xfrm>
            <a:off x="205158" y="4505570"/>
            <a:ext cx="29187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不同条件下合成的</a:t>
            </a:r>
            <a:r>
              <a:rPr kumimoji="0" lang="en-US" altLang="zh-CN" sz="12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AgNWs</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SEM</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形貌图</a:t>
            </a:r>
          </a:p>
        </p:txBody>
      </p:sp>
    </p:spTree>
    <p:extLst>
      <p:ext uri="{BB962C8B-B14F-4D97-AF65-F5344CB8AC3E}">
        <p14:creationId xmlns:p14="http://schemas.microsoft.com/office/powerpoint/2010/main" val="1874465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4AD82D-5BBB-4B0E-BB88-3865C9DE2E23}"/>
              </a:ext>
            </a:extLst>
          </p:cNvPr>
          <p:cNvSpPr>
            <a:spLocks noGrp="1"/>
          </p:cNvSpPr>
          <p:nvPr>
            <p:ph idx="1"/>
          </p:nvPr>
        </p:nvSpPr>
        <p:spPr>
          <a:xfrm>
            <a:off x="185994" y="1085678"/>
            <a:ext cx="11814663" cy="847474"/>
          </a:xfrm>
        </p:spPr>
        <p:txBody>
          <a:bodyPr>
            <a:normAutofit fontScale="85000" lnSpcReduction="10000"/>
          </a:bodyPr>
          <a:lstStyle/>
          <a:p>
            <a:pPr indent="304800">
              <a:lnSpc>
                <a:spcPct val="150000"/>
              </a:lnSpc>
            </a:pPr>
            <a:r>
              <a:rPr lang="zh-CN" altLang="zh-CN" sz="2300" kern="100" dirty="0">
                <a:effectLst/>
                <a:latin typeface="微软雅黑" panose="020B0503020204020204" pitchFamily="34" charset="-122"/>
                <a:cs typeface="Times New Roman" panose="02020603050405020304" pitchFamily="18" charset="0"/>
              </a:rPr>
              <a:t>制备</a:t>
            </a:r>
            <a:r>
              <a:rPr lang="en-US" altLang="zh-CN" sz="2300" kern="100" dirty="0">
                <a:effectLst/>
                <a:latin typeface="微软雅黑" panose="020B0503020204020204" pitchFamily="34" charset="-122"/>
                <a:cs typeface="Times New Roman" panose="02020603050405020304" pitchFamily="18" charset="0"/>
              </a:rPr>
              <a:t>Cu/Ag</a:t>
            </a:r>
            <a:r>
              <a:rPr lang="zh-CN" altLang="zh-CN" sz="2300" kern="100" dirty="0">
                <a:effectLst/>
                <a:latin typeface="微软雅黑" panose="020B0503020204020204" pitchFamily="34" charset="-122"/>
                <a:cs typeface="Times New Roman" panose="02020603050405020304" pitchFamily="18" charset="0"/>
              </a:rPr>
              <a:t>纳米线，采用</a:t>
            </a:r>
            <a:r>
              <a:rPr lang="zh-CN" altLang="zh-CN" sz="2300" kern="100" dirty="0">
                <a:latin typeface="微软雅黑" panose="020B0503020204020204" pitchFamily="34" charset="-122"/>
                <a:cs typeface="Times New Roman" panose="02020603050405020304" pitchFamily="18" charset="0"/>
              </a:rPr>
              <a:t>喷涂或旋涂的</a:t>
            </a:r>
            <a:r>
              <a:rPr lang="zh-CN" altLang="zh-CN" sz="2300" kern="100" dirty="0">
                <a:effectLst/>
                <a:latin typeface="微软雅黑" panose="020B0503020204020204" pitchFamily="34" charset="-122"/>
                <a:cs typeface="Times New Roman" panose="02020603050405020304" pitchFamily="18" charset="0"/>
              </a:rPr>
              <a:t>方式，在</a:t>
            </a:r>
            <a:r>
              <a:rPr lang="zh-CN" altLang="en-US" sz="2300" kern="100" dirty="0">
                <a:effectLst/>
                <a:latin typeface="微软雅黑" panose="020B0503020204020204" pitchFamily="34" charset="-122"/>
                <a:cs typeface="Times New Roman" panose="02020603050405020304" pitchFamily="18" charset="0"/>
              </a:rPr>
              <a:t>喷涂有</a:t>
            </a:r>
            <a:r>
              <a:rPr lang="zh-CN" altLang="zh-CN" sz="2300" kern="100" dirty="0">
                <a:effectLst/>
                <a:latin typeface="微软雅黑" panose="020B0503020204020204" pitchFamily="34" charset="-122"/>
                <a:cs typeface="Times New Roman" panose="02020603050405020304" pitchFamily="18" charset="0"/>
              </a:rPr>
              <a:t>陶瓷绝缘陶瓷</a:t>
            </a:r>
            <a:r>
              <a:rPr lang="en-US" altLang="zh-CN" sz="2300" kern="100" dirty="0">
                <a:effectLst/>
                <a:latin typeface="微软雅黑" panose="020B0503020204020204" pitchFamily="34" charset="-122"/>
                <a:cs typeface="Times New Roman" panose="02020603050405020304" pitchFamily="18" charset="0"/>
              </a:rPr>
              <a:t>Cu</a:t>
            </a:r>
            <a:r>
              <a:rPr lang="zh-CN" altLang="zh-CN" sz="2300" kern="100" dirty="0">
                <a:effectLst/>
                <a:latin typeface="微软雅黑" panose="020B0503020204020204" pitchFamily="34" charset="-122"/>
                <a:cs typeface="Times New Roman" panose="02020603050405020304" pitchFamily="18" charset="0"/>
              </a:rPr>
              <a:t>基片上制备纳米线</a:t>
            </a:r>
            <a:r>
              <a:rPr lang="zh-CN" altLang="en-US" sz="2300" kern="100" dirty="0">
                <a:latin typeface="微软雅黑" panose="020B0503020204020204" pitchFamily="34" charset="-122"/>
                <a:cs typeface="Times New Roman" panose="02020603050405020304" pitchFamily="18" charset="0"/>
              </a:rPr>
              <a:t>涂层</a:t>
            </a:r>
            <a:r>
              <a:rPr lang="zh-CN" altLang="zh-CN" sz="2300" kern="100" dirty="0">
                <a:effectLst/>
                <a:latin typeface="微软雅黑" panose="020B0503020204020204" pitchFamily="34" charset="-122"/>
                <a:cs typeface="Times New Roman" panose="02020603050405020304" pitchFamily="18" charset="0"/>
              </a:rPr>
              <a:t>。</a:t>
            </a:r>
            <a:endParaRPr lang="en-US" altLang="zh-CN" sz="2300" kern="100" dirty="0">
              <a:effectLst/>
              <a:latin typeface="微软雅黑" panose="020B0503020204020204" pitchFamily="34" charset="-122"/>
              <a:cs typeface="Times New Roman" panose="02020603050405020304" pitchFamily="18" charset="0"/>
            </a:endParaRPr>
          </a:p>
          <a:p>
            <a:pPr indent="304800" algn="l">
              <a:lnSpc>
                <a:spcPct val="150000"/>
              </a:lnSpc>
            </a:pPr>
            <a:endParaRPr lang="en-US" altLang="zh-CN" sz="1800" kern="100" dirty="0">
              <a:latin typeface="Calibri" panose="020F0502020204030204" pitchFamily="34" charset="0"/>
              <a:ea typeface="宋体" panose="02010600030101010101" pitchFamily="2" charset="-122"/>
              <a:cs typeface="Times New Roman" panose="02020603050405020304" pitchFamily="18" charset="0"/>
            </a:endParaRPr>
          </a:p>
          <a:p>
            <a:pPr indent="304800" algn="l">
              <a:lnSpc>
                <a:spcPct val="150000"/>
              </a:lnSpc>
            </a:pPr>
            <a:endParaRPr lang="en-US" altLang="zh-CN" sz="1800" kern="100" dirty="0">
              <a:latin typeface="Calibri" panose="020F0502020204030204" pitchFamily="34" charset="0"/>
              <a:ea typeface="宋体" panose="02010600030101010101" pitchFamily="2" charset="-122"/>
              <a:cs typeface="Times New Roman" panose="02020603050405020304" pitchFamily="18" charset="0"/>
            </a:endParaRPr>
          </a:p>
          <a:p>
            <a:pPr indent="304800" algn="l">
              <a:lnSpc>
                <a:spcPct val="150000"/>
              </a:lnSpc>
            </a:pPr>
            <a:endPar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3" name="标题 2">
            <a:extLst>
              <a:ext uri="{FF2B5EF4-FFF2-40B4-BE49-F238E27FC236}">
                <a16:creationId xmlns:a16="http://schemas.microsoft.com/office/drawing/2014/main" id="{74140489-56A1-47EF-B93E-D0787014CA40}"/>
              </a:ext>
            </a:extLst>
          </p:cNvPr>
          <p:cNvSpPr>
            <a:spLocks noGrp="1"/>
          </p:cNvSpPr>
          <p:nvPr>
            <p:ph type="title"/>
          </p:nvPr>
        </p:nvSpPr>
        <p:spPr>
          <a:xfrm>
            <a:off x="684177" y="307647"/>
            <a:ext cx="10763325" cy="725470"/>
          </a:xfrm>
        </p:spPr>
        <p:txBody>
          <a:bodyPr>
            <a:normAutofit fontScale="90000"/>
          </a:bodyPr>
          <a:lstStyle/>
          <a:p>
            <a:r>
              <a:rPr lang="zh-CN" altLang="en-US" sz="3300" dirty="0"/>
              <a:t>导电加热涂层的制备及稳定性优化</a:t>
            </a:r>
            <a:br>
              <a:rPr lang="zh-CN" altLang="en-US" dirty="0"/>
            </a:br>
            <a:endParaRPr lang="zh-CN" altLang="en-US" dirty="0"/>
          </a:p>
        </p:txBody>
      </p:sp>
      <p:sp>
        <p:nvSpPr>
          <p:cNvPr id="9" name="文本框 8">
            <a:extLst>
              <a:ext uri="{FF2B5EF4-FFF2-40B4-BE49-F238E27FC236}">
                <a16:creationId xmlns:a16="http://schemas.microsoft.com/office/drawing/2014/main" id="{148FD48D-B8C3-4D8B-BE22-DD998B4AAFA0}"/>
              </a:ext>
            </a:extLst>
          </p:cNvPr>
          <p:cNvSpPr txBox="1"/>
          <p:nvPr/>
        </p:nvSpPr>
        <p:spPr>
          <a:xfrm>
            <a:off x="2989090" y="5224144"/>
            <a:ext cx="9011567" cy="10249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采用单探针映射（</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1P</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映射）研究薄膜表面的电场分布：电极施加低电压（先保证薄膜在低载荷下完整性）在薄膜</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表面形成通路。将电压表的一端接地，另一端与薄膜接触，接触点均匀分布薄膜表面，通过记录每个接触点位置</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对应的电压值便可得到薄膜表面的电压等电位线分布。</a:t>
            </a:r>
            <a:endPar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68A22AD0-F837-440E-8DF3-915B2FDD323A}"/>
              </a:ext>
            </a:extLst>
          </p:cNvPr>
          <p:cNvSpPr txBox="1"/>
          <p:nvPr/>
        </p:nvSpPr>
        <p:spPr>
          <a:xfrm>
            <a:off x="185994" y="3800443"/>
            <a:ext cx="12134302" cy="419474"/>
          </a:xfrm>
          <a:prstGeom prst="rect">
            <a:avLst/>
          </a:prstGeom>
          <a:noFill/>
        </p:spPr>
        <p:txBody>
          <a:bodyPr wrap="square">
            <a:spAutoFit/>
          </a:bodyPr>
          <a:lstStyle/>
          <a:p>
            <a:pPr marL="0" marR="0" lvl="0" indent="30480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通过</a:t>
            </a:r>
            <a:r>
              <a:rPr kumimoji="0" lang="zh-CN" altLang="en-US" sz="1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控制</a:t>
            </a: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喷涂或旋涂</a:t>
            </a:r>
            <a:r>
              <a:rPr kumimoji="0" lang="zh-CN" altLang="en-US" sz="1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时间</a:t>
            </a: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实现不同厚度金属纳米线涂层</a:t>
            </a: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的制备，并在涂层两端</a:t>
            </a:r>
            <a:r>
              <a:rPr kumimoji="0" lang="zh-CN" altLang="en-US" sz="1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印刷电极</a:t>
            </a:r>
            <a:endParaRPr kumimoji="0" lang="en-US" altLang="zh-CN" sz="1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BE96F289-A9C1-4A23-9894-2DE9ABCEDDF5}"/>
              </a:ext>
            </a:extLst>
          </p:cNvPr>
          <p:cNvSpPr txBox="1"/>
          <p:nvPr/>
        </p:nvSpPr>
        <p:spPr>
          <a:xfrm>
            <a:off x="185994" y="4546678"/>
            <a:ext cx="11556081" cy="70057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1400" b="1" i="0" u="none" strike="noStrike" kern="1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涂层温度响应和稳态温度研究：</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在不同厚度样品上逐渐施加直流电压载荷，使用薄膜热电阻记录涂层表面以及基底表面的温度变化，通电一定  </a:t>
            </a:r>
            <a:endPar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304800" algn="l"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时间后后关闭电源使涂层自然降温。记录的升降温过程的温度</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时间曲线以测试涂层的温度响应和稳态温度。</a:t>
            </a:r>
            <a:endPar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30F401C5-2794-42A8-A803-BE296677C177}"/>
              </a:ext>
            </a:extLst>
          </p:cNvPr>
          <p:cNvPicPr>
            <a:picLocks noChangeAspect="1"/>
          </p:cNvPicPr>
          <p:nvPr/>
        </p:nvPicPr>
        <p:blipFill rotWithShape="1">
          <a:blip r:embed="rId2"/>
          <a:srcRect b="16795"/>
          <a:stretch/>
        </p:blipFill>
        <p:spPr>
          <a:xfrm>
            <a:off x="9169190" y="3164117"/>
            <a:ext cx="2425766" cy="727589"/>
          </a:xfrm>
          <a:prstGeom prst="rect">
            <a:avLst/>
          </a:prstGeom>
        </p:spPr>
      </p:pic>
      <p:sp>
        <p:nvSpPr>
          <p:cNvPr id="16" name="文本框 15">
            <a:extLst>
              <a:ext uri="{FF2B5EF4-FFF2-40B4-BE49-F238E27FC236}">
                <a16:creationId xmlns:a16="http://schemas.microsoft.com/office/drawing/2014/main" id="{8D32226D-AD1E-49E5-BFC5-37AEB69CC44A}"/>
              </a:ext>
            </a:extLst>
          </p:cNvPr>
          <p:cNvSpPr txBox="1"/>
          <p:nvPr/>
        </p:nvSpPr>
        <p:spPr>
          <a:xfrm>
            <a:off x="8544272" y="3987494"/>
            <a:ext cx="4464496" cy="378630"/>
          </a:xfrm>
          <a:prstGeom prst="rect">
            <a:avLst/>
          </a:prstGeom>
          <a:noFill/>
        </p:spPr>
        <p:txBody>
          <a:bodyPr wrap="square">
            <a:spAutoFit/>
          </a:bodyPr>
          <a:lstStyle/>
          <a:p>
            <a:pPr marL="0" marR="0" lvl="0" indent="30480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导电加热涂层单探针电映射示意图</a:t>
            </a:r>
            <a:endParaRPr kumimoji="0" lang="en-US" altLang="zh-CN" sz="14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grpSp>
        <p:nvGrpSpPr>
          <p:cNvPr id="59" name="组合 58">
            <a:extLst>
              <a:ext uri="{FF2B5EF4-FFF2-40B4-BE49-F238E27FC236}">
                <a16:creationId xmlns:a16="http://schemas.microsoft.com/office/drawing/2014/main" id="{C64C37AC-F149-46CA-A896-23669C37BB3B}"/>
              </a:ext>
            </a:extLst>
          </p:cNvPr>
          <p:cNvGrpSpPr/>
          <p:nvPr/>
        </p:nvGrpSpPr>
        <p:grpSpPr>
          <a:xfrm>
            <a:off x="767408" y="1627862"/>
            <a:ext cx="4089640" cy="1777353"/>
            <a:chOff x="767408" y="1627862"/>
            <a:chExt cx="4089640" cy="1777353"/>
          </a:xfrm>
        </p:grpSpPr>
        <p:grpSp>
          <p:nvGrpSpPr>
            <p:cNvPr id="56" name="组合 55">
              <a:extLst>
                <a:ext uri="{FF2B5EF4-FFF2-40B4-BE49-F238E27FC236}">
                  <a16:creationId xmlns:a16="http://schemas.microsoft.com/office/drawing/2014/main" id="{58586DEF-3A2E-42ED-99C8-F3E35FC48098}"/>
                </a:ext>
              </a:extLst>
            </p:cNvPr>
            <p:cNvGrpSpPr/>
            <p:nvPr/>
          </p:nvGrpSpPr>
          <p:grpSpPr>
            <a:xfrm>
              <a:off x="767408" y="1627862"/>
              <a:ext cx="4089640" cy="1777353"/>
              <a:chOff x="895160" y="2537322"/>
              <a:chExt cx="4338589" cy="1800143"/>
            </a:xfrm>
          </p:grpSpPr>
          <p:pic>
            <p:nvPicPr>
              <p:cNvPr id="17" name="图片 16">
                <a:extLst>
                  <a:ext uri="{FF2B5EF4-FFF2-40B4-BE49-F238E27FC236}">
                    <a16:creationId xmlns:a16="http://schemas.microsoft.com/office/drawing/2014/main" id="{FF48E8E5-18FC-4151-8F3B-BD5E408BC27B}"/>
                  </a:ext>
                </a:extLst>
              </p:cNvPr>
              <p:cNvPicPr>
                <a:picLocks noChangeAspect="1"/>
              </p:cNvPicPr>
              <p:nvPr/>
            </p:nvPicPr>
            <p:blipFill rotWithShape="1">
              <a:blip r:embed="rId3"/>
              <a:srcRect r="16327" b="39253"/>
              <a:stretch/>
            </p:blipFill>
            <p:spPr>
              <a:xfrm>
                <a:off x="895160" y="2537322"/>
                <a:ext cx="3760680" cy="1587638"/>
              </a:xfrm>
              <a:prstGeom prst="rect">
                <a:avLst/>
              </a:prstGeom>
            </p:spPr>
          </p:pic>
          <p:sp>
            <p:nvSpPr>
              <p:cNvPr id="18" name="立方体 17">
                <a:extLst>
                  <a:ext uri="{FF2B5EF4-FFF2-40B4-BE49-F238E27FC236}">
                    <a16:creationId xmlns:a16="http://schemas.microsoft.com/office/drawing/2014/main" id="{8A79E1C0-B4D7-4AA0-9F8F-A9F72ADC5559}"/>
                  </a:ext>
                </a:extLst>
              </p:cNvPr>
              <p:cNvSpPr/>
              <p:nvPr/>
            </p:nvSpPr>
            <p:spPr>
              <a:xfrm>
                <a:off x="4317402" y="2663324"/>
                <a:ext cx="916347" cy="1603723"/>
              </a:xfrm>
              <a:prstGeom prst="cube">
                <a:avLst>
                  <a:gd name="adj" fmla="val 7788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3" name="文本框 52">
                <a:extLst>
                  <a:ext uri="{FF2B5EF4-FFF2-40B4-BE49-F238E27FC236}">
                    <a16:creationId xmlns:a16="http://schemas.microsoft.com/office/drawing/2014/main" id="{88B0C432-C587-43BE-838A-A57E7667F4F1}"/>
                  </a:ext>
                </a:extLst>
              </p:cNvPr>
              <p:cNvSpPr txBox="1"/>
              <p:nvPr/>
            </p:nvSpPr>
            <p:spPr>
              <a:xfrm>
                <a:off x="3863752" y="3212976"/>
                <a:ext cx="453649" cy="4278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4" name="矩形 53">
                <a:extLst>
                  <a:ext uri="{FF2B5EF4-FFF2-40B4-BE49-F238E27FC236}">
                    <a16:creationId xmlns:a16="http://schemas.microsoft.com/office/drawing/2014/main" id="{7B97A752-AC04-4563-A7CA-6D7D546C53CA}"/>
                  </a:ext>
                </a:extLst>
              </p:cNvPr>
              <p:cNvSpPr/>
              <p:nvPr/>
            </p:nvSpPr>
            <p:spPr>
              <a:xfrm>
                <a:off x="2855641" y="4007231"/>
                <a:ext cx="1461760" cy="330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文本框 54">
                <a:extLst>
                  <a:ext uri="{FF2B5EF4-FFF2-40B4-BE49-F238E27FC236}">
                    <a16:creationId xmlns:a16="http://schemas.microsoft.com/office/drawing/2014/main" id="{8724C1CE-384D-442B-9593-99F2B2D28D78}"/>
                  </a:ext>
                </a:extLst>
              </p:cNvPr>
              <p:cNvSpPr txBox="1"/>
              <p:nvPr/>
            </p:nvSpPr>
            <p:spPr>
              <a:xfrm>
                <a:off x="1055440" y="2663324"/>
                <a:ext cx="36004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57" name="文本框 56">
              <a:extLst>
                <a:ext uri="{FF2B5EF4-FFF2-40B4-BE49-F238E27FC236}">
                  <a16:creationId xmlns:a16="http://schemas.microsoft.com/office/drawing/2014/main" id="{6809CDCE-C54E-4B32-B8A1-044A62E446E1}"/>
                </a:ext>
              </a:extLst>
            </p:cNvPr>
            <p:cNvSpPr txBox="1"/>
            <p:nvPr/>
          </p:nvSpPr>
          <p:spPr>
            <a:xfrm>
              <a:off x="3109943" y="3088299"/>
              <a:ext cx="9831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Cu/Ag NW </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60" name="文本框 59">
            <a:extLst>
              <a:ext uri="{FF2B5EF4-FFF2-40B4-BE49-F238E27FC236}">
                <a16:creationId xmlns:a16="http://schemas.microsoft.com/office/drawing/2014/main" id="{D1C9C230-274F-4DEE-8D38-0C469EBFBB03}"/>
              </a:ext>
            </a:extLst>
          </p:cNvPr>
          <p:cNvSpPr txBox="1"/>
          <p:nvPr/>
        </p:nvSpPr>
        <p:spPr>
          <a:xfrm>
            <a:off x="1010111" y="3357600"/>
            <a:ext cx="4588453" cy="337721"/>
          </a:xfrm>
          <a:prstGeom prst="rect">
            <a:avLst/>
          </a:prstGeom>
          <a:noFill/>
        </p:spPr>
        <p:txBody>
          <a:bodyPr wrap="square">
            <a:spAutoFit/>
          </a:bodyPr>
          <a:lstStyle/>
          <a:p>
            <a:pPr marL="0" marR="0" lvl="0" indent="30480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喷涂法制备</a:t>
            </a:r>
            <a:r>
              <a:rPr kumimoji="0" lang="en-US" altLang="zh-CN"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Cu/Ag </a:t>
            </a:r>
            <a:r>
              <a:rPr kumimoji="0" lang="zh-CN" altLang="en-US"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纳米线电热涂层示意图</a:t>
            </a:r>
            <a:endParaRPr kumimoji="0" lang="en-US" altLang="zh-CN"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64" name="文本框 63">
            <a:extLst>
              <a:ext uri="{FF2B5EF4-FFF2-40B4-BE49-F238E27FC236}">
                <a16:creationId xmlns:a16="http://schemas.microsoft.com/office/drawing/2014/main" id="{1CE04AEC-89FA-40E3-AEE3-CD9221052C31}"/>
              </a:ext>
            </a:extLst>
          </p:cNvPr>
          <p:cNvSpPr txBox="1"/>
          <p:nvPr/>
        </p:nvSpPr>
        <p:spPr>
          <a:xfrm>
            <a:off x="210620" y="5295688"/>
            <a:ext cx="2916749" cy="3077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1400" b="1" i="0" u="none" strike="noStrike" kern="1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涂层宏观电气性能测试及研究</a:t>
            </a:r>
            <a:r>
              <a:rPr kumimoji="0" lang="en-US" altLang="zh-CN" sz="1400" b="1" i="0" u="none" strike="noStrike" kern="1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68" name="组合 67">
            <a:extLst>
              <a:ext uri="{FF2B5EF4-FFF2-40B4-BE49-F238E27FC236}">
                <a16:creationId xmlns:a16="http://schemas.microsoft.com/office/drawing/2014/main" id="{1F75E66B-327A-4866-8F62-06BA0741284C}"/>
              </a:ext>
            </a:extLst>
          </p:cNvPr>
          <p:cNvGrpSpPr/>
          <p:nvPr/>
        </p:nvGrpSpPr>
        <p:grpSpPr>
          <a:xfrm>
            <a:off x="8544272" y="1719749"/>
            <a:ext cx="3050684" cy="1235735"/>
            <a:chOff x="7950715" y="1727112"/>
            <a:chExt cx="3185846" cy="1683935"/>
          </a:xfrm>
        </p:grpSpPr>
        <p:pic>
          <p:nvPicPr>
            <p:cNvPr id="66" name="图片 65">
              <a:extLst>
                <a:ext uri="{FF2B5EF4-FFF2-40B4-BE49-F238E27FC236}">
                  <a16:creationId xmlns:a16="http://schemas.microsoft.com/office/drawing/2014/main" id="{78B567A9-7F86-4D4D-B43F-0622665AF283}"/>
                </a:ext>
              </a:extLst>
            </p:cNvPr>
            <p:cNvPicPr>
              <a:picLocks noChangeAspect="1"/>
            </p:cNvPicPr>
            <p:nvPr/>
          </p:nvPicPr>
          <p:blipFill rotWithShape="1">
            <a:blip r:embed="rId4"/>
            <a:srcRect l="1" r="1292" b="18068"/>
            <a:stretch/>
          </p:blipFill>
          <p:spPr>
            <a:xfrm>
              <a:off x="7950715" y="1727112"/>
              <a:ext cx="3185846" cy="1394398"/>
            </a:xfrm>
            <a:prstGeom prst="rect">
              <a:avLst/>
            </a:prstGeom>
          </p:spPr>
        </p:pic>
        <p:sp>
          <p:nvSpPr>
            <p:cNvPr id="67" name="文本框 66">
              <a:extLst>
                <a:ext uri="{FF2B5EF4-FFF2-40B4-BE49-F238E27FC236}">
                  <a16:creationId xmlns:a16="http://schemas.microsoft.com/office/drawing/2014/main" id="{BEBECF24-629E-4B22-805C-5D092D5F1523}"/>
                </a:ext>
              </a:extLst>
            </p:cNvPr>
            <p:cNvSpPr txBox="1"/>
            <p:nvPr/>
          </p:nvSpPr>
          <p:spPr>
            <a:xfrm>
              <a:off x="8692231" y="3073326"/>
              <a:ext cx="1944216" cy="337721"/>
            </a:xfrm>
            <a:prstGeom prst="rect">
              <a:avLst/>
            </a:prstGeom>
            <a:noFill/>
          </p:spPr>
          <p:txBody>
            <a:bodyPr wrap="square">
              <a:spAutoFit/>
            </a:bodyPr>
            <a:lstStyle/>
            <a:p>
              <a:pPr marL="0" marR="0" lvl="0" indent="30480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四探针测试示意图</a:t>
              </a:r>
              <a:endParaRPr kumimoji="0" lang="en-US" altLang="zh-CN"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grpSp>
      <p:pic>
        <p:nvPicPr>
          <p:cNvPr id="70" name="图片 69">
            <a:extLst>
              <a:ext uri="{FF2B5EF4-FFF2-40B4-BE49-F238E27FC236}">
                <a16:creationId xmlns:a16="http://schemas.microsoft.com/office/drawing/2014/main" id="{174FF900-C158-4818-A89C-EA4153C08EB8}"/>
              </a:ext>
            </a:extLst>
          </p:cNvPr>
          <p:cNvPicPr>
            <a:picLocks noChangeAspect="1"/>
          </p:cNvPicPr>
          <p:nvPr/>
        </p:nvPicPr>
        <p:blipFill>
          <a:blip r:embed="rId5"/>
          <a:stretch>
            <a:fillRect/>
          </a:stretch>
        </p:blipFill>
        <p:spPr>
          <a:xfrm>
            <a:off x="5242415" y="1558802"/>
            <a:ext cx="3032151" cy="1798051"/>
          </a:xfrm>
          <a:prstGeom prst="rect">
            <a:avLst/>
          </a:prstGeom>
        </p:spPr>
      </p:pic>
      <p:sp>
        <p:nvSpPr>
          <p:cNvPr id="71" name="文本框 70">
            <a:extLst>
              <a:ext uri="{FF2B5EF4-FFF2-40B4-BE49-F238E27FC236}">
                <a16:creationId xmlns:a16="http://schemas.microsoft.com/office/drawing/2014/main" id="{F6D8336C-6001-4175-8539-48CCBD33EC1B}"/>
              </a:ext>
            </a:extLst>
          </p:cNvPr>
          <p:cNvSpPr txBox="1"/>
          <p:nvPr/>
        </p:nvSpPr>
        <p:spPr>
          <a:xfrm>
            <a:off x="4940273" y="3384688"/>
            <a:ext cx="4588453" cy="337721"/>
          </a:xfrm>
          <a:prstGeom prst="rect">
            <a:avLst/>
          </a:prstGeom>
          <a:noFill/>
        </p:spPr>
        <p:txBody>
          <a:bodyPr wrap="square">
            <a:spAutoFit/>
          </a:bodyPr>
          <a:lstStyle/>
          <a:p>
            <a:pPr marL="0" marR="0" lvl="0" indent="30480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旋涂法制备</a:t>
            </a:r>
            <a:r>
              <a:rPr kumimoji="0" lang="en-US" altLang="zh-CN"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Cu/Ag </a:t>
            </a:r>
            <a:r>
              <a:rPr kumimoji="0" lang="zh-CN" altLang="en-US"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rPr>
              <a:t>纳米线电热涂层示意图</a:t>
            </a:r>
            <a:endParaRPr kumimoji="0" lang="en-US" altLang="zh-CN" sz="12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3922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84AD82D-5BBB-4B0E-BB88-3865C9DE2E23}"/>
              </a:ext>
            </a:extLst>
          </p:cNvPr>
          <p:cNvSpPr>
            <a:spLocks noGrp="1"/>
          </p:cNvSpPr>
          <p:nvPr>
            <p:ph idx="1"/>
          </p:nvPr>
        </p:nvSpPr>
        <p:spPr>
          <a:xfrm>
            <a:off x="335360" y="1196752"/>
            <a:ext cx="10972800" cy="3439283"/>
          </a:xfrm>
        </p:spPr>
        <p:txBody>
          <a:bodyPr/>
          <a:lstStyle/>
          <a:p>
            <a:pPr marR="71755" indent="0" algn="just">
              <a:lnSpc>
                <a:spcPct val="150000"/>
              </a:lnSpc>
              <a:spcAft>
                <a:spcPts val="0"/>
              </a:spcAft>
              <a:buNone/>
            </a:pPr>
            <a:endParaRPr lang="en-US" altLang="zh-CN" sz="1800" kern="100" dirty="0">
              <a:latin typeface="微软雅黑" panose="020B0503020204020204" pitchFamily="34" charset="-122"/>
            </a:endParaRPr>
          </a:p>
          <a:p>
            <a:endParaRPr lang="zh-CN" altLang="en-US" dirty="0">
              <a:latin typeface="微软雅黑" panose="020B0503020204020204" pitchFamily="34" charset="-122"/>
            </a:endParaRPr>
          </a:p>
        </p:txBody>
      </p:sp>
      <p:sp>
        <p:nvSpPr>
          <p:cNvPr id="3" name="标题 2">
            <a:extLst>
              <a:ext uri="{FF2B5EF4-FFF2-40B4-BE49-F238E27FC236}">
                <a16:creationId xmlns:a16="http://schemas.microsoft.com/office/drawing/2014/main" id="{74140489-56A1-47EF-B93E-D0787014CA40}"/>
              </a:ext>
            </a:extLst>
          </p:cNvPr>
          <p:cNvSpPr>
            <a:spLocks noGrp="1"/>
          </p:cNvSpPr>
          <p:nvPr>
            <p:ph type="title"/>
          </p:nvPr>
        </p:nvSpPr>
        <p:spPr>
          <a:xfrm>
            <a:off x="282289" y="299623"/>
            <a:ext cx="10763325" cy="725470"/>
          </a:xfrm>
        </p:spPr>
        <p:txBody>
          <a:bodyPr>
            <a:normAutofit fontScale="90000"/>
          </a:bodyPr>
          <a:lstStyle/>
          <a:p>
            <a:r>
              <a:rPr lang="zh-CN" altLang="en-US" sz="3300" dirty="0"/>
              <a:t>制备</a:t>
            </a:r>
            <a:r>
              <a:rPr lang="zh-CN" altLang="zh-CN" sz="3300" dirty="0"/>
              <a:t>高质量陶瓷绝缘层</a:t>
            </a:r>
            <a:br>
              <a:rPr lang="zh-CN" altLang="zh-CN" sz="3200" b="1" kern="100" dirty="0">
                <a:solidFill>
                  <a:srgbClr val="0000FF"/>
                </a:solidFill>
                <a:effectLst/>
                <a:latin typeface="Times New Roman" panose="02020603050405020304" pitchFamily="18" charset="0"/>
                <a:ea typeface="宋体" panose="02010600030101010101" pitchFamily="2" charset="-122"/>
              </a:rPr>
            </a:br>
            <a:endParaRPr lang="zh-CN" altLang="en-US" dirty="0"/>
          </a:p>
        </p:txBody>
      </p:sp>
      <p:pic>
        <p:nvPicPr>
          <p:cNvPr id="5" name="图片 4">
            <a:extLst>
              <a:ext uri="{FF2B5EF4-FFF2-40B4-BE49-F238E27FC236}">
                <a16:creationId xmlns:a16="http://schemas.microsoft.com/office/drawing/2014/main" id="{4E1148C9-32D0-43BB-BC6E-6DEB150C9271}"/>
              </a:ext>
            </a:extLst>
          </p:cNvPr>
          <p:cNvPicPr>
            <a:picLocks noChangeAspect="1"/>
          </p:cNvPicPr>
          <p:nvPr/>
        </p:nvPicPr>
        <p:blipFill rotWithShape="1">
          <a:blip r:embed="rId2"/>
          <a:srcRect r="631" b="12738"/>
          <a:stretch/>
        </p:blipFill>
        <p:spPr>
          <a:xfrm>
            <a:off x="765333" y="2332393"/>
            <a:ext cx="3420871" cy="2102290"/>
          </a:xfrm>
          <a:prstGeom prst="rect">
            <a:avLst/>
          </a:prstGeom>
        </p:spPr>
      </p:pic>
      <p:sp>
        <p:nvSpPr>
          <p:cNvPr id="7" name="文本框 6">
            <a:extLst>
              <a:ext uri="{FF2B5EF4-FFF2-40B4-BE49-F238E27FC236}">
                <a16:creationId xmlns:a16="http://schemas.microsoft.com/office/drawing/2014/main" id="{589E015B-E613-47CD-80CE-E19091A16808}"/>
              </a:ext>
            </a:extLst>
          </p:cNvPr>
          <p:cNvSpPr txBox="1"/>
          <p:nvPr/>
        </p:nvSpPr>
        <p:spPr>
          <a:xfrm>
            <a:off x="335360" y="4923115"/>
            <a:ext cx="11640616" cy="1522917"/>
          </a:xfrm>
          <a:prstGeom prst="rect">
            <a:avLst/>
          </a:prstGeom>
          <a:noFill/>
        </p:spPr>
        <p:txBody>
          <a:bodyPr wrap="square">
            <a:spAutoFit/>
          </a:bodyPr>
          <a:lstStyle/>
          <a:p>
            <a:pPr marL="285750" marR="71755"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通过向</a:t>
            </a:r>
            <a:r>
              <a:rPr kumimoji="0" lang="en-US"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Al</a:t>
            </a:r>
            <a:r>
              <a:rPr kumimoji="0" lang="en-US" altLang="zh-CN" sz="1600" b="0" i="0" u="none" strike="noStrike" kern="100" cap="none" spc="0" normalizeH="0" baseline="-2500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en-US"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O</a:t>
            </a:r>
            <a:r>
              <a:rPr kumimoji="0" lang="en-US" altLang="zh-CN" sz="1600" b="0" i="0" u="none" strike="noStrike" kern="100" cap="none" spc="0" normalizeH="0" baseline="-2500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粉末中添加适量的</a:t>
            </a:r>
            <a:r>
              <a:rPr kumimoji="0" lang="en-US"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TiO</a:t>
            </a:r>
            <a:r>
              <a:rPr kumimoji="0" lang="en-US" altLang="zh-CN" sz="1600" b="0" i="0" u="none" strike="noStrike" kern="100" cap="none" spc="0" normalizeH="0" baseline="-2500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、碳纤维</a:t>
            </a:r>
            <a:r>
              <a:rPr kumimoji="0" lang="en-US"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碳纳米管或稀土元素及其混合物等，改善涂层脆性较大，容易产生裂纹的问题。</a:t>
            </a:r>
            <a:endParaRPr kumimoji="0" lang="en-US"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71755"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采用大气等离子喷涂法制备结构致密的粘结层，通过对粘结层的微观结构进行优化，从而获得理想的、连续致密的涂层。</a:t>
            </a:r>
            <a:endParaRPr kumimoji="0" lang="en-US"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71755" lvl="0" indent="0" algn="just"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研究</a:t>
            </a: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涂层的</a:t>
            </a: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界面</a:t>
            </a: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微观结构</a:t>
            </a: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，提升涂层附着力，</a:t>
            </a:r>
            <a:endParaRPr kumimoji="0" lang="en-US"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71755"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进行加载条件下的绝缘性能表征</a:t>
            </a:r>
            <a:r>
              <a:rPr kumimoji="0" lang="zh-CN" altLang="en-US"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，优化陶瓷涂层质量。</a:t>
            </a:r>
            <a:endPar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F564AD3D-A5B9-4CDC-9E95-660BA5BFF3B9}"/>
              </a:ext>
            </a:extLst>
          </p:cNvPr>
          <p:cNvSpPr txBox="1"/>
          <p:nvPr/>
        </p:nvSpPr>
        <p:spPr>
          <a:xfrm>
            <a:off x="1867917" y="4330759"/>
            <a:ext cx="2088232" cy="374654"/>
          </a:xfrm>
          <a:prstGeom prst="rect">
            <a:avLst/>
          </a:prstGeom>
          <a:noFill/>
        </p:spPr>
        <p:txBody>
          <a:bodyPr wrap="square">
            <a:spAutoFit/>
          </a:bodyPr>
          <a:lstStyle/>
          <a:p>
            <a:pPr marL="0" marR="71755" lvl="0" indent="0" algn="just"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等离子喷涂原理图</a:t>
            </a:r>
            <a:endPar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39E6FFD1-1C48-4683-9214-CFCCBAB805DB}"/>
              </a:ext>
            </a:extLst>
          </p:cNvPr>
          <p:cNvPicPr>
            <a:picLocks noChangeAspect="1"/>
          </p:cNvPicPr>
          <p:nvPr/>
        </p:nvPicPr>
        <p:blipFill rotWithShape="1">
          <a:blip r:embed="rId3"/>
          <a:srcRect r="4090" b="14760"/>
          <a:stretch/>
        </p:blipFill>
        <p:spPr>
          <a:xfrm>
            <a:off x="7243962" y="2361400"/>
            <a:ext cx="4623395" cy="1872011"/>
          </a:xfrm>
          <a:prstGeom prst="rect">
            <a:avLst/>
          </a:prstGeom>
        </p:spPr>
      </p:pic>
      <p:sp>
        <p:nvSpPr>
          <p:cNvPr id="13" name="文本框 12">
            <a:extLst>
              <a:ext uri="{FF2B5EF4-FFF2-40B4-BE49-F238E27FC236}">
                <a16:creationId xmlns:a16="http://schemas.microsoft.com/office/drawing/2014/main" id="{D176923B-DB2F-44B7-BE46-421415DD88A5}"/>
              </a:ext>
            </a:extLst>
          </p:cNvPr>
          <p:cNvSpPr txBox="1"/>
          <p:nvPr/>
        </p:nvSpPr>
        <p:spPr>
          <a:xfrm>
            <a:off x="7753408" y="4309513"/>
            <a:ext cx="2833823" cy="374654"/>
          </a:xfrm>
          <a:prstGeom prst="rect">
            <a:avLst/>
          </a:prstGeom>
          <a:noFill/>
        </p:spPr>
        <p:txBody>
          <a:bodyPr wrap="square">
            <a:spAutoFit/>
          </a:bodyPr>
          <a:lstStyle/>
          <a:p>
            <a:pPr marL="0" marR="71755" lvl="0" indent="0" algn="just"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涂层表面电阻测试示意图</a:t>
            </a:r>
            <a:endPar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7" name="图片 16">
            <a:extLst>
              <a:ext uri="{FF2B5EF4-FFF2-40B4-BE49-F238E27FC236}">
                <a16:creationId xmlns:a16="http://schemas.microsoft.com/office/drawing/2014/main" id="{8B4EAA2C-5937-4B01-BF83-57AF01FAC671}"/>
              </a:ext>
            </a:extLst>
          </p:cNvPr>
          <p:cNvPicPr>
            <a:picLocks noChangeAspect="1"/>
          </p:cNvPicPr>
          <p:nvPr/>
        </p:nvPicPr>
        <p:blipFill>
          <a:blip r:embed="rId4"/>
          <a:stretch>
            <a:fillRect/>
          </a:stretch>
        </p:blipFill>
        <p:spPr>
          <a:xfrm>
            <a:off x="4776681" y="2419575"/>
            <a:ext cx="2301855" cy="1922835"/>
          </a:xfrm>
          <a:prstGeom prst="rect">
            <a:avLst/>
          </a:prstGeom>
        </p:spPr>
      </p:pic>
      <p:sp>
        <p:nvSpPr>
          <p:cNvPr id="18" name="文本框 17">
            <a:extLst>
              <a:ext uri="{FF2B5EF4-FFF2-40B4-BE49-F238E27FC236}">
                <a16:creationId xmlns:a16="http://schemas.microsoft.com/office/drawing/2014/main" id="{9FD91A31-7AA0-4705-B0F9-39D7F51FE617}"/>
              </a:ext>
            </a:extLst>
          </p:cNvPr>
          <p:cNvSpPr txBox="1"/>
          <p:nvPr/>
        </p:nvSpPr>
        <p:spPr>
          <a:xfrm>
            <a:off x="4873055" y="4302790"/>
            <a:ext cx="2833823" cy="374654"/>
          </a:xfrm>
          <a:prstGeom prst="rect">
            <a:avLst/>
          </a:prstGeom>
          <a:noFill/>
        </p:spPr>
        <p:txBody>
          <a:bodyPr wrap="square">
            <a:spAutoFit/>
          </a:bodyPr>
          <a:lstStyle/>
          <a:p>
            <a:pPr marL="0" marR="71755" lvl="0" indent="0" algn="just"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引入掺杂优化</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Al</a:t>
            </a:r>
            <a:r>
              <a:rPr kumimoji="0" lang="en-US" altLang="zh-CN" sz="11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O</a:t>
            </a:r>
            <a:r>
              <a:rPr kumimoji="0" lang="en-US" altLang="zh-CN" sz="11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涂层</a:t>
            </a:r>
            <a:endPar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内容占位符 1">
            <a:extLst>
              <a:ext uri="{FF2B5EF4-FFF2-40B4-BE49-F238E27FC236}">
                <a16:creationId xmlns:a16="http://schemas.microsoft.com/office/drawing/2014/main" id="{CD647443-D173-4378-AB59-CAB0CC9F5C37}"/>
              </a:ext>
            </a:extLst>
          </p:cNvPr>
          <p:cNvSpPr txBox="1">
            <a:spLocks/>
          </p:cNvSpPr>
          <p:nvPr/>
        </p:nvSpPr>
        <p:spPr>
          <a:xfrm>
            <a:off x="0" y="1127374"/>
            <a:ext cx="12192000" cy="132813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04800" algn="l" defTabSz="914400" rtl="0" eaLnBrk="1" fontAlgn="auto" latinLnBrk="0" hangingPunct="1">
              <a:lnSpc>
                <a:spcPct val="150000"/>
              </a:lnSpc>
              <a:spcBef>
                <a:spcPts val="0"/>
              </a:spcBef>
              <a:spcAft>
                <a:spcPts val="1000"/>
              </a:spcAft>
              <a:buClr>
                <a:srgbClr val="FFC000"/>
              </a:buClr>
              <a:buSzPct val="80000"/>
              <a:buFont typeface="Wingdings" pitchFamily="2" charset="2"/>
              <a:buChar char="n"/>
              <a:tabLst/>
              <a:defRPr/>
            </a:pPr>
            <a:r>
              <a:rPr kumimoji="0" lang="zh-CN"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采用</a:t>
            </a:r>
            <a:r>
              <a:rPr kumimoji="0" lang="zh-CN" altLang="zh-CN" sz="2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itchFamily="34" charset="-122"/>
                <a:cs typeface="+mn-cs"/>
              </a:rPr>
              <a:t>大气等离子喷涂</a:t>
            </a:r>
            <a:r>
              <a:rPr kumimoji="0" lang="zh-CN"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方法在</a:t>
            </a:r>
            <a:r>
              <a:rPr kumimoji="0" lang="en-US"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Cu</a:t>
            </a:r>
            <a:r>
              <a:rPr kumimoji="0" lang="zh-CN"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基体表面制备具有</a:t>
            </a:r>
            <a:r>
              <a:rPr kumimoji="0" lang="zh-CN" altLang="zh-CN" sz="2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itchFamily="34" charset="-122"/>
                <a:cs typeface="+mn-cs"/>
              </a:rPr>
              <a:t>较高的电阻率</a:t>
            </a:r>
            <a:r>
              <a:rPr kumimoji="0" lang="zh-CN"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和</a:t>
            </a:r>
            <a:r>
              <a:rPr kumimoji="0" lang="zh-CN" altLang="zh-CN" sz="2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itchFamily="34" charset="-122"/>
                <a:cs typeface="+mn-cs"/>
              </a:rPr>
              <a:t>耐辐射性能</a:t>
            </a:r>
            <a:r>
              <a:rPr kumimoji="0" lang="zh-CN"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的</a:t>
            </a:r>
            <a:r>
              <a:rPr kumimoji="0" lang="en-US"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Al</a:t>
            </a:r>
            <a:r>
              <a:rPr kumimoji="0" lang="en-US" altLang="zh-CN" sz="2600" b="0" i="0" u="none" strike="noStrike" kern="100" cap="none" spc="0" normalizeH="0" baseline="-25000" noProof="0" dirty="0">
                <a:ln>
                  <a:noFill/>
                </a:ln>
                <a:solidFill>
                  <a:prstClr val="black"/>
                </a:solidFill>
                <a:effectLst/>
                <a:uLnTx/>
                <a:uFillTx/>
                <a:latin typeface="微软雅黑" panose="020B0503020204020204" pitchFamily="34" charset="-122"/>
                <a:ea typeface="微软雅黑" pitchFamily="34" charset="-122"/>
                <a:cs typeface="+mn-cs"/>
              </a:rPr>
              <a:t>2</a:t>
            </a:r>
            <a:r>
              <a:rPr kumimoji="0" lang="en-US" altLang="zh-CN" sz="26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O</a:t>
            </a:r>
            <a:r>
              <a:rPr kumimoji="0" lang="en-US" altLang="zh-CN" sz="2600" b="0" i="0" u="none" strike="noStrike" kern="100" cap="none" spc="0" normalizeH="0" baseline="-25000" noProof="0" dirty="0">
                <a:ln>
                  <a:noFill/>
                </a:ln>
                <a:solidFill>
                  <a:prstClr val="black"/>
                </a:solidFill>
                <a:effectLst/>
                <a:uLnTx/>
                <a:uFillTx/>
                <a:latin typeface="微软雅黑" panose="020B0503020204020204" pitchFamily="34" charset="-122"/>
                <a:ea typeface="微软雅黑" pitchFamily="34" charset="-122"/>
                <a:cs typeface="+mn-cs"/>
              </a:rPr>
              <a:t>3</a:t>
            </a:r>
            <a:r>
              <a:rPr kumimoji="0" lang="zh-CN" altLang="zh-CN" sz="2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itchFamily="34" charset="-122"/>
                <a:cs typeface="+mn-cs"/>
              </a:rPr>
              <a:t>绝缘陶瓷涂层</a:t>
            </a:r>
            <a:r>
              <a:rPr kumimoji="0" lang="zh-CN" altLang="en-US" sz="2600" b="1" i="0" u="none" strike="noStrike" kern="100" cap="none" spc="0" normalizeH="0" baseline="0" noProof="0" dirty="0">
                <a:ln>
                  <a:noFill/>
                </a:ln>
                <a:solidFill>
                  <a:srgbClr val="0000FF"/>
                </a:solidFill>
                <a:effectLst/>
                <a:uLnTx/>
                <a:uFillTx/>
                <a:latin typeface="微软雅黑" panose="020B0503020204020204" pitchFamily="34" charset="-122"/>
                <a:ea typeface="微软雅黑" pitchFamily="34" charset="-122"/>
                <a:cs typeface="+mn-cs"/>
              </a:rPr>
              <a:t>及其粘结层</a:t>
            </a:r>
            <a:r>
              <a:rPr kumimoji="0" lang="zh-CN" altLang="en-US" sz="24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rPr>
              <a:t>。</a:t>
            </a:r>
            <a:endParaRPr kumimoji="0" lang="en-US" altLang="zh-CN" sz="2400" b="0" i="0" u="none" strike="noStrike" kern="100" cap="none" spc="0" normalizeH="0" baseline="0" noProof="0" dirty="0">
              <a:ln>
                <a:noFill/>
              </a:ln>
              <a:solidFill>
                <a:prstClr val="black"/>
              </a:solidFill>
              <a:effectLst/>
              <a:uLnTx/>
              <a:uFillTx/>
              <a:latin typeface="微软雅黑" panose="020B0503020204020204" pitchFamily="34" charset="-122"/>
              <a:ea typeface="微软雅黑" pitchFamily="34" charset="-122"/>
              <a:cs typeface="+mn-cs"/>
            </a:endParaRPr>
          </a:p>
          <a:p>
            <a:pPr marL="342900" marR="0" lvl="0" indent="0" algn="l" defTabSz="914400" rtl="0" eaLnBrk="1" fontAlgn="auto" latinLnBrk="0" hangingPunct="1">
              <a:lnSpc>
                <a:spcPct val="150000"/>
              </a:lnSpc>
              <a:spcBef>
                <a:spcPts val="0"/>
              </a:spcBef>
              <a:spcAft>
                <a:spcPts val="1000"/>
              </a:spcAft>
              <a:buClr>
                <a:srgbClr val="FFC000"/>
              </a:buClr>
              <a:buSzPct val="80000"/>
              <a:buFont typeface="Wingdings" pitchFamily="2" charset="2"/>
              <a:buNone/>
              <a:tabLst/>
              <a:defRPr/>
            </a:pPr>
            <a:r>
              <a:rPr kumimoji="0" lang="zh-CN" altLang="en-US" sz="23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3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大气下直接进行，环境要求不高，适应性强</a:t>
            </a:r>
            <a:r>
              <a:rPr kumimoji="0" lang="zh-CN" altLang="en-US" sz="23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，操作便捷，可在</a:t>
            </a:r>
            <a:r>
              <a:rPr kumimoji="0" lang="zh-CN" altLang="en-US" sz="23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几何形状复杂的工件表面制备</a:t>
            </a:r>
            <a:r>
              <a:rPr kumimoji="0" lang="zh-CN" altLang="en-US" sz="23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相应涂层，结合机械臂可让喷涂过程实现</a:t>
            </a:r>
            <a:r>
              <a:rPr kumimoji="0" lang="zh-CN" altLang="en-US" sz="23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全自动化生产</a:t>
            </a:r>
          </a:p>
          <a:p>
            <a:pPr marL="342900" marR="0" lvl="0" indent="304800" algn="l" defTabSz="914400" rtl="0" eaLnBrk="1" fontAlgn="auto" latinLnBrk="0" hangingPunct="1">
              <a:lnSpc>
                <a:spcPct val="150000"/>
              </a:lnSpc>
              <a:spcBef>
                <a:spcPts val="0"/>
              </a:spcBef>
              <a:spcAft>
                <a:spcPts val="1000"/>
              </a:spcAft>
              <a:buClr>
                <a:srgbClr val="FFC000"/>
              </a:buClr>
              <a:buSzPct val="80000"/>
              <a:buFont typeface="Wingdings" pitchFamily="2" charset="2"/>
              <a:buChar char="n"/>
              <a:tabLst/>
              <a:defRPr/>
            </a:pPr>
            <a:endParaRPr kumimoji="0" lang="en-US" altLang="zh-CN" sz="18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0" algn="l" defTabSz="914400" rtl="0" eaLnBrk="1" fontAlgn="auto" latinLnBrk="0" hangingPunct="1">
              <a:lnSpc>
                <a:spcPct val="150000"/>
              </a:lnSpc>
              <a:spcBef>
                <a:spcPts val="0"/>
              </a:spcBef>
              <a:spcAft>
                <a:spcPts val="1000"/>
              </a:spcAft>
              <a:buClr>
                <a:srgbClr val="FFC000"/>
              </a:buClr>
              <a:buSzPct val="80000"/>
              <a:buFont typeface="Wingdings" pitchFamily="2" charset="2"/>
              <a:buNone/>
              <a:tabLst/>
              <a:defRPr/>
            </a:pPr>
            <a:endParaRPr kumimoji="0" lang="en-US" altLang="zh-CN" sz="18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04800" algn="l" defTabSz="914400" rtl="0" eaLnBrk="1" fontAlgn="auto" latinLnBrk="0" hangingPunct="1">
              <a:lnSpc>
                <a:spcPct val="150000"/>
              </a:lnSpc>
              <a:spcBef>
                <a:spcPts val="0"/>
              </a:spcBef>
              <a:spcAft>
                <a:spcPts val="1000"/>
              </a:spcAft>
              <a:buClr>
                <a:srgbClr val="FFC000"/>
              </a:buClr>
              <a:buSzPct val="80000"/>
              <a:buFont typeface="Wingdings" pitchFamily="2" charset="2"/>
              <a:buChar char="n"/>
              <a:tabLst/>
              <a:defRPr/>
            </a:pPr>
            <a:endParaRPr kumimoji="0" lang="en-US" altLang="zh-CN" sz="18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10000"/>
              </a:lnSpc>
              <a:spcBef>
                <a:spcPts val="0"/>
              </a:spcBef>
              <a:spcAft>
                <a:spcPts val="1000"/>
              </a:spcAft>
              <a:buClr>
                <a:srgbClr val="FFC000"/>
              </a:buClr>
              <a:buSzPct val="80000"/>
              <a:buFont typeface="Wingdings" pitchFamily="2" charset="2"/>
              <a:buChar char="n"/>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mn-cs"/>
            </a:endParaRPr>
          </a:p>
        </p:txBody>
      </p:sp>
      <p:sp>
        <p:nvSpPr>
          <p:cNvPr id="16" name="文本框 15">
            <a:extLst>
              <a:ext uri="{FF2B5EF4-FFF2-40B4-BE49-F238E27FC236}">
                <a16:creationId xmlns:a16="http://schemas.microsoft.com/office/drawing/2014/main" id="{0CFEC134-D00F-4EE6-BE6D-276ED3A5A919}"/>
              </a:ext>
            </a:extLst>
          </p:cNvPr>
          <p:cNvSpPr txBox="1"/>
          <p:nvPr/>
        </p:nvSpPr>
        <p:spPr>
          <a:xfrm>
            <a:off x="9724892" y="4376390"/>
            <a:ext cx="230185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ASTM D257—07</a:t>
            </a:r>
            <a:r>
              <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标准）</a:t>
            </a:r>
          </a:p>
        </p:txBody>
      </p:sp>
    </p:spTree>
    <p:extLst>
      <p:ext uri="{BB962C8B-B14F-4D97-AF65-F5344CB8AC3E}">
        <p14:creationId xmlns:p14="http://schemas.microsoft.com/office/powerpoint/2010/main" val="3319286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D71AC620-C429-414F-B7F8-E2EBB30F3838}"/>
              </a:ext>
            </a:extLst>
          </p:cNvPr>
          <p:cNvPicPr>
            <a:picLocks noGrp="1" noChangeAspect="1"/>
          </p:cNvPicPr>
          <p:nvPr>
            <p:ph idx="1"/>
          </p:nvPr>
        </p:nvPicPr>
        <p:blipFill>
          <a:blip r:embed="rId2"/>
          <a:stretch>
            <a:fillRect/>
          </a:stretch>
        </p:blipFill>
        <p:spPr>
          <a:xfrm>
            <a:off x="6825864" y="3507170"/>
            <a:ext cx="4111052" cy="2582394"/>
          </a:xfrm>
        </p:spPr>
      </p:pic>
      <p:sp>
        <p:nvSpPr>
          <p:cNvPr id="3" name="标题 2">
            <a:extLst>
              <a:ext uri="{FF2B5EF4-FFF2-40B4-BE49-F238E27FC236}">
                <a16:creationId xmlns:a16="http://schemas.microsoft.com/office/drawing/2014/main" id="{3B0B3EAA-DC19-4F4E-A577-79DA833FB182}"/>
              </a:ext>
            </a:extLst>
          </p:cNvPr>
          <p:cNvSpPr>
            <a:spLocks noGrp="1"/>
          </p:cNvSpPr>
          <p:nvPr>
            <p:ph type="title"/>
          </p:nvPr>
        </p:nvSpPr>
        <p:spPr/>
        <p:txBody>
          <a:bodyPr/>
          <a:lstStyle/>
          <a:p>
            <a:r>
              <a:rPr lang="zh-CN" altLang="en-US" dirty="0"/>
              <a:t>制备工艺</a:t>
            </a:r>
          </a:p>
        </p:txBody>
      </p:sp>
      <p:sp>
        <p:nvSpPr>
          <p:cNvPr id="7" name="文本框 6">
            <a:extLst>
              <a:ext uri="{FF2B5EF4-FFF2-40B4-BE49-F238E27FC236}">
                <a16:creationId xmlns:a16="http://schemas.microsoft.com/office/drawing/2014/main" id="{E2D5929A-5CCD-4C89-B6D3-353A05B2D735}"/>
              </a:ext>
            </a:extLst>
          </p:cNvPr>
          <p:cNvSpPr txBox="1"/>
          <p:nvPr/>
        </p:nvSpPr>
        <p:spPr>
          <a:xfrm>
            <a:off x="407368" y="1066040"/>
            <a:ext cx="6094324"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prstClr val="black"/>
                </a:solidFill>
                <a:effectLst/>
                <a:highlight>
                  <a:srgbClr val="FFFF00"/>
                </a:highlight>
                <a:uLnTx/>
                <a:uFillTx/>
                <a:latin typeface="Calibri"/>
                <a:ea typeface="宋体" panose="02010600030101010101" pitchFamily="2" charset="-122"/>
                <a:cs typeface="+mn-cs"/>
              </a:rPr>
              <a:t>基体预处理</a:t>
            </a:r>
            <a:endParaRPr kumimoji="0" lang="en-US" altLang="zh-CN" sz="1800" b="0" i="0" u="none" strike="noStrike" kern="1200" cap="none" spc="0" normalizeH="0" baseline="0" noProof="0" dirty="0">
              <a:ln>
                <a:noFill/>
              </a:ln>
              <a:solidFill>
                <a:prstClr val="black"/>
              </a:solidFill>
              <a:effectLst/>
              <a:highlight>
                <a:srgbClr val="FFFF00"/>
              </a:highligh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首先对金属基材进行喷砂处理，然后将其放入丙酮中超声处理。该处理是为了增强熔融粒子与金属基材的机械咬合，从而提高涂层与金属基材的结合强度。</a:t>
            </a: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prstClr val="black"/>
                </a:solidFill>
                <a:effectLst/>
                <a:highlight>
                  <a:srgbClr val="FFFF00"/>
                </a:highlight>
                <a:uLnTx/>
                <a:uFillTx/>
                <a:latin typeface="Calibri"/>
                <a:ea typeface="宋体" panose="02010600030101010101" pitchFamily="2" charset="-122"/>
                <a:cs typeface="+mn-cs"/>
              </a:rPr>
              <a:t> 引入粘合层</a:t>
            </a:r>
            <a:endParaRPr kumimoji="0" lang="en-US" altLang="zh-CN" sz="1800" b="0" i="0" u="none" strike="noStrike" kern="1200" cap="none" spc="0" normalizeH="0" baseline="0" noProof="0" dirty="0">
              <a:ln>
                <a:noFill/>
              </a:ln>
              <a:solidFill>
                <a:prstClr val="black"/>
              </a:solidFill>
              <a:effectLst/>
              <a:highlight>
                <a:srgbClr val="FFFF00"/>
              </a:highligh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由于陶瓷涂层和金属基材的热膨胀系数有较大差异，为了改善陶瓷涂层与金属基材之间的结合力，首先，利用喷涂设备基体表面喷涂一层金属过渡层，过渡层厚度约</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100 </a:t>
            </a:r>
            <a:r>
              <a:rPr kumimoji="0" lang="en-US"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μm</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，喷涂参数见表</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prstClr val="black"/>
                </a:solidFill>
                <a:effectLst/>
                <a:highlight>
                  <a:srgbClr val="FFFF00"/>
                </a:highlight>
                <a:uLnTx/>
                <a:uFillTx/>
                <a:latin typeface="Calibri"/>
                <a:ea typeface="宋体" panose="02010600030101010101" pitchFamily="2" charset="-122"/>
                <a:cs typeface="+mn-cs"/>
              </a:rPr>
              <a:t>制备绝缘陶瓷层</a:t>
            </a:r>
            <a:endParaRPr kumimoji="0" lang="en-US" altLang="zh-CN" sz="1800" b="0" i="0" u="none" strike="noStrike" kern="1200" cap="none" spc="0" normalizeH="0" baseline="0" noProof="0" dirty="0">
              <a:ln>
                <a:noFill/>
              </a:ln>
              <a:solidFill>
                <a:prstClr val="black"/>
              </a:solidFill>
              <a:effectLst/>
              <a:highlight>
                <a:srgbClr val="FFFF00"/>
              </a:highligh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等离子喷涂系统（</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APS</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UnicoatPro</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USA</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）喷涂制备</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Al2O3</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陶瓷涂层，所制备陶瓷涂层的厚度约为</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320~400 </a:t>
            </a:r>
            <a:r>
              <a:rPr kumimoji="0" lang="en-US"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μm</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，具体的喷涂参数见表</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9" name="图片 8">
            <a:extLst>
              <a:ext uri="{FF2B5EF4-FFF2-40B4-BE49-F238E27FC236}">
                <a16:creationId xmlns:a16="http://schemas.microsoft.com/office/drawing/2014/main" id="{C8197DE5-C2E2-4E28-A439-B7926A54B023}"/>
              </a:ext>
            </a:extLst>
          </p:cNvPr>
          <p:cNvPicPr>
            <a:picLocks noChangeAspect="1"/>
          </p:cNvPicPr>
          <p:nvPr/>
        </p:nvPicPr>
        <p:blipFill>
          <a:blip r:embed="rId3"/>
          <a:stretch>
            <a:fillRect/>
          </a:stretch>
        </p:blipFill>
        <p:spPr>
          <a:xfrm>
            <a:off x="7032104" y="1066040"/>
            <a:ext cx="3898388" cy="2243412"/>
          </a:xfrm>
          <a:prstGeom prst="rect">
            <a:avLst/>
          </a:prstGeom>
        </p:spPr>
      </p:pic>
      <p:sp>
        <p:nvSpPr>
          <p:cNvPr id="13" name="文本框 12">
            <a:extLst>
              <a:ext uri="{FF2B5EF4-FFF2-40B4-BE49-F238E27FC236}">
                <a16:creationId xmlns:a16="http://schemas.microsoft.com/office/drawing/2014/main" id="{93B8EEE8-C2E2-4720-8070-CA3BA04EC7C1}"/>
              </a:ext>
            </a:extLst>
          </p:cNvPr>
          <p:cNvSpPr txBox="1"/>
          <p:nvPr/>
        </p:nvSpPr>
        <p:spPr>
          <a:xfrm>
            <a:off x="436418" y="5234076"/>
            <a:ext cx="6065274"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MCrAlY</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M=Ni</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Co</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或</a:t>
            </a:r>
            <a:r>
              <a:rPr kumimoji="0" lang="en-US" altLang="zh-CN" sz="11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NiCo</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）具有抗高温氧化和耐腐蚀性能，被广泛应用于高温防护涂层。该涂层最大的优点是能够根据不同的使用环境来设计粉末元素的含量。其中，</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的作用是高温的工作环境下生成一层具有防止氧通过的氧化铝保护膜，能够避免粘结层被进一步氧化。</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Cr</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的作用是加速保护膜氧化铝的生成，在</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被完全氧化后形成</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Cr2O3</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，能够进一步防止</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的通过，另外</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Cr</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还具有耐腐蚀的作用。</a:t>
            </a:r>
            <a:r>
              <a:rPr kumimoji="0" lang="en-US"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Y</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的作用是增强保护膜与基体的粘结性，同时还能够提高热震性能。</a:t>
            </a:r>
          </a:p>
        </p:txBody>
      </p:sp>
    </p:spTree>
    <p:extLst>
      <p:ext uri="{BB962C8B-B14F-4D97-AF65-F5344CB8AC3E}">
        <p14:creationId xmlns:p14="http://schemas.microsoft.com/office/powerpoint/2010/main" val="3584217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6180D12-CFDE-454A-97F1-470FD9E6CA56}"/>
              </a:ext>
            </a:extLst>
          </p:cNvPr>
          <p:cNvGrpSpPr/>
          <p:nvPr/>
        </p:nvGrpSpPr>
        <p:grpSpPr>
          <a:xfrm>
            <a:off x="389369" y="2872091"/>
            <a:ext cx="1752600" cy="1657985"/>
            <a:chOff x="0" y="0"/>
            <a:chExt cx="4958129" cy="4683162"/>
          </a:xfrm>
        </p:grpSpPr>
        <p:grpSp>
          <p:nvGrpSpPr>
            <p:cNvPr id="5" name="组合 4">
              <a:extLst>
                <a:ext uri="{FF2B5EF4-FFF2-40B4-BE49-F238E27FC236}">
                  <a16:creationId xmlns:a16="http://schemas.microsoft.com/office/drawing/2014/main" id="{D4E6E56B-0132-422F-96C8-AC43A32F5AE4}"/>
                </a:ext>
              </a:extLst>
            </p:cNvPr>
            <p:cNvGrpSpPr/>
            <p:nvPr/>
          </p:nvGrpSpPr>
          <p:grpSpPr>
            <a:xfrm>
              <a:off x="0" y="0"/>
              <a:ext cx="4958129" cy="4683162"/>
              <a:chOff x="0" y="0"/>
              <a:chExt cx="4958129" cy="4683162"/>
            </a:xfrm>
          </p:grpSpPr>
          <p:pic>
            <p:nvPicPr>
              <p:cNvPr id="7" name="图片 6">
                <a:extLst>
                  <a:ext uri="{FF2B5EF4-FFF2-40B4-BE49-F238E27FC236}">
                    <a16:creationId xmlns:a16="http://schemas.microsoft.com/office/drawing/2014/main" id="{4B5CFFEF-1C9E-40A9-9C61-61E14F3101F8}"/>
                  </a:ext>
                </a:extLst>
              </p:cNvPr>
              <p:cNvPicPr>
                <a:picLocks noChangeAspect="1"/>
              </p:cNvPicPr>
              <p:nvPr/>
            </p:nvPicPr>
            <p:blipFill rotWithShape="1">
              <a:blip r:embed="rId2"/>
              <a:srcRect l="21866" t="14488" r="33517" b="9024"/>
              <a:stretch/>
            </p:blipFill>
            <p:spPr>
              <a:xfrm>
                <a:off x="372643" y="357225"/>
                <a:ext cx="3938210" cy="3797663"/>
              </a:xfrm>
              <a:prstGeom prst="rect">
                <a:avLst/>
              </a:prstGeom>
            </p:spPr>
          </p:pic>
          <p:grpSp>
            <p:nvGrpSpPr>
              <p:cNvPr id="8" name="组合 7">
                <a:extLst>
                  <a:ext uri="{FF2B5EF4-FFF2-40B4-BE49-F238E27FC236}">
                    <a16:creationId xmlns:a16="http://schemas.microsoft.com/office/drawing/2014/main" id="{5829DB26-FF8A-4BD6-B1D0-2AC1934AD27F}"/>
                  </a:ext>
                </a:extLst>
              </p:cNvPr>
              <p:cNvGrpSpPr/>
              <p:nvPr/>
            </p:nvGrpSpPr>
            <p:grpSpPr>
              <a:xfrm>
                <a:off x="0" y="0"/>
                <a:ext cx="4958129" cy="4683162"/>
                <a:chOff x="0" y="0"/>
                <a:chExt cx="4958129" cy="4883718"/>
              </a:xfrm>
            </p:grpSpPr>
            <p:grpSp>
              <p:nvGrpSpPr>
                <p:cNvPr id="10" name="组合 9">
                  <a:extLst>
                    <a:ext uri="{FF2B5EF4-FFF2-40B4-BE49-F238E27FC236}">
                      <a16:creationId xmlns:a16="http://schemas.microsoft.com/office/drawing/2014/main" id="{009F1F54-5165-4C7F-8B15-6C35AC6136E8}"/>
                    </a:ext>
                  </a:extLst>
                </p:cNvPr>
                <p:cNvGrpSpPr/>
                <p:nvPr/>
              </p:nvGrpSpPr>
              <p:grpSpPr>
                <a:xfrm>
                  <a:off x="0" y="0"/>
                  <a:ext cx="4513031" cy="4708198"/>
                  <a:chOff x="0" y="0"/>
                  <a:chExt cx="4513031" cy="4708198"/>
                </a:xfrm>
              </p:grpSpPr>
              <p:sp>
                <p:nvSpPr>
                  <p:cNvPr id="15" name="流程图: 接点 14">
                    <a:extLst>
                      <a:ext uri="{FF2B5EF4-FFF2-40B4-BE49-F238E27FC236}">
                        <a16:creationId xmlns:a16="http://schemas.microsoft.com/office/drawing/2014/main" id="{165A8209-D0C0-4E95-915A-06A7AA77E681}"/>
                      </a:ext>
                    </a:extLst>
                  </p:cNvPr>
                  <p:cNvSpPr/>
                  <p:nvPr/>
                </p:nvSpPr>
                <p:spPr>
                  <a:xfrm>
                    <a:off x="0" y="0"/>
                    <a:ext cx="4513031" cy="4708198"/>
                  </a:xfrm>
                  <a:prstGeom prst="flowChartConnector">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cxnSp>
                <p:nvCxnSpPr>
                  <p:cNvPr id="16" name="直接连接符 15">
                    <a:extLst>
                      <a:ext uri="{FF2B5EF4-FFF2-40B4-BE49-F238E27FC236}">
                        <a16:creationId xmlns:a16="http://schemas.microsoft.com/office/drawing/2014/main" id="{33985370-A667-441D-87BE-E04D44CFAC4C}"/>
                      </a:ext>
                    </a:extLst>
                  </p:cNvPr>
                  <p:cNvCxnSpPr>
                    <a:cxnSpLocks/>
                  </p:cNvCxnSpPr>
                  <p:nvPr/>
                </p:nvCxnSpPr>
                <p:spPr>
                  <a:xfrm>
                    <a:off x="38100" y="2110254"/>
                    <a:ext cx="0" cy="48768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604AF0D2-8C40-4ADB-9959-56EF0F06D2A5}"/>
                      </a:ext>
                    </a:extLst>
                  </p:cNvPr>
                  <p:cNvCxnSpPr>
                    <a:cxnSpLocks/>
                  </p:cNvCxnSpPr>
                  <p:nvPr/>
                </p:nvCxnSpPr>
                <p:spPr>
                  <a:xfrm>
                    <a:off x="4440397" y="2108829"/>
                    <a:ext cx="0" cy="48768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C832C0EA-C0D0-418D-ACA2-B990A3BE1506}"/>
                      </a:ext>
                    </a:extLst>
                  </p:cNvPr>
                  <p:cNvCxnSpPr>
                    <a:cxnSpLocks/>
                  </p:cNvCxnSpPr>
                  <p:nvPr/>
                </p:nvCxnSpPr>
                <p:spPr>
                  <a:xfrm flipH="1">
                    <a:off x="2000668" y="73818"/>
                    <a:ext cx="5116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A1FF4A96-9A49-4342-A03E-27C819768DDA}"/>
                      </a:ext>
                    </a:extLst>
                  </p:cNvPr>
                  <p:cNvCxnSpPr>
                    <a:cxnSpLocks/>
                  </p:cNvCxnSpPr>
                  <p:nvPr/>
                </p:nvCxnSpPr>
                <p:spPr>
                  <a:xfrm flipH="1">
                    <a:off x="2010193" y="4664868"/>
                    <a:ext cx="511694"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1" name="文本框 10">
                  <a:extLst>
                    <a:ext uri="{FF2B5EF4-FFF2-40B4-BE49-F238E27FC236}">
                      <a16:creationId xmlns:a16="http://schemas.microsoft.com/office/drawing/2014/main" id="{7B766E72-CB24-4A9C-8B30-AA5F95E949A6}"/>
                    </a:ext>
                  </a:extLst>
                </p:cNvPr>
                <p:cNvSpPr txBox="1"/>
                <p:nvPr/>
              </p:nvSpPr>
              <p:spPr>
                <a:xfrm>
                  <a:off x="1804505" y="147613"/>
                  <a:ext cx="1144199" cy="9687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a1</a:t>
                  </a:r>
                  <a:endParaRPr kumimoji="0" lang="zh-CN" altLang="en-US" sz="1050" b="0" i="0" u="none" strike="noStrike" kern="1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2E0C4DB4-9E0F-4EC1-8041-FCFFEA2F6E42}"/>
                    </a:ext>
                  </a:extLst>
                </p:cNvPr>
                <p:cNvSpPr txBox="1"/>
                <p:nvPr/>
              </p:nvSpPr>
              <p:spPr>
                <a:xfrm>
                  <a:off x="3591197" y="2025377"/>
                  <a:ext cx="1366932" cy="96879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a2</a:t>
                  </a:r>
                  <a:endParaRPr kumimoji="0" lang="zh-CN" altLang="en-US" sz="1050" b="0" i="0" u="none" strike="noStrike" kern="1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F6C72204-0E9B-4D15-80CF-739ED78B2DB7}"/>
                    </a:ext>
                  </a:extLst>
                </p:cNvPr>
                <p:cNvSpPr txBox="1"/>
                <p:nvPr/>
              </p:nvSpPr>
              <p:spPr>
                <a:xfrm>
                  <a:off x="1892107" y="3914920"/>
                  <a:ext cx="971761" cy="96879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a3</a:t>
                  </a:r>
                  <a:endParaRPr kumimoji="0" lang="zh-CN" altLang="en-US" sz="1050" b="0" i="0" u="none" strike="noStrike" kern="1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6B05599-C094-4D1B-9702-6CE0B1B2C830}"/>
                    </a:ext>
                  </a:extLst>
                </p:cNvPr>
                <p:cNvSpPr txBox="1"/>
                <p:nvPr/>
              </p:nvSpPr>
              <p:spPr>
                <a:xfrm>
                  <a:off x="76191" y="2167806"/>
                  <a:ext cx="996908" cy="96879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a4</a:t>
                  </a:r>
                  <a:endParaRPr kumimoji="0" lang="zh-CN" altLang="en-US" sz="1050" b="0" i="0" u="none" strike="noStrike" kern="1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9" name="流程图: 接点 8">
                <a:extLst>
                  <a:ext uri="{FF2B5EF4-FFF2-40B4-BE49-F238E27FC236}">
                    <a16:creationId xmlns:a16="http://schemas.microsoft.com/office/drawing/2014/main" id="{8BC61750-00D5-411B-A3BE-538D6D0B3FA8}"/>
                  </a:ext>
                </a:extLst>
              </p:cNvPr>
              <p:cNvSpPr/>
              <p:nvPr/>
            </p:nvSpPr>
            <p:spPr>
              <a:xfrm>
                <a:off x="1988756" y="1979721"/>
                <a:ext cx="523606" cy="54738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6" name="文本框 47">
              <a:extLst>
                <a:ext uri="{FF2B5EF4-FFF2-40B4-BE49-F238E27FC236}">
                  <a16:creationId xmlns:a16="http://schemas.microsoft.com/office/drawing/2014/main" id="{D3272A05-4F5B-47E3-A745-5FA2BFA52B45}"/>
                </a:ext>
              </a:extLst>
            </p:cNvPr>
            <p:cNvSpPr txBox="1"/>
            <p:nvPr/>
          </p:nvSpPr>
          <p:spPr>
            <a:xfrm>
              <a:off x="372603" y="3002279"/>
              <a:ext cx="2275825" cy="92901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ceramic</a:t>
              </a:r>
              <a:endParaRPr kumimoji="0" lang="zh-CN" altLang="en-US" sz="1050" b="0" i="0" u="none" strike="noStrike" kern="1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 name="组合 19">
            <a:extLst>
              <a:ext uri="{FF2B5EF4-FFF2-40B4-BE49-F238E27FC236}">
                <a16:creationId xmlns:a16="http://schemas.microsoft.com/office/drawing/2014/main" id="{4DA7336E-F3E5-40D2-88BC-E8C3D3AA992D}"/>
              </a:ext>
            </a:extLst>
          </p:cNvPr>
          <p:cNvGrpSpPr/>
          <p:nvPr/>
        </p:nvGrpSpPr>
        <p:grpSpPr>
          <a:xfrm>
            <a:off x="2316538" y="2676459"/>
            <a:ext cx="8424585" cy="1859364"/>
            <a:chOff x="2" y="8049"/>
            <a:chExt cx="6619875" cy="1089067"/>
          </a:xfrm>
        </p:grpSpPr>
        <p:grpSp>
          <p:nvGrpSpPr>
            <p:cNvPr id="21" name="组合 20">
              <a:extLst>
                <a:ext uri="{FF2B5EF4-FFF2-40B4-BE49-F238E27FC236}">
                  <a16:creationId xmlns:a16="http://schemas.microsoft.com/office/drawing/2014/main" id="{FD1C3105-EB01-4427-B003-1042A3705E42}"/>
                </a:ext>
              </a:extLst>
            </p:cNvPr>
            <p:cNvGrpSpPr/>
            <p:nvPr/>
          </p:nvGrpSpPr>
          <p:grpSpPr>
            <a:xfrm>
              <a:off x="2" y="8049"/>
              <a:ext cx="6619875" cy="814089"/>
              <a:chOff x="2" y="8049"/>
              <a:chExt cx="6619875" cy="814089"/>
            </a:xfrm>
          </p:grpSpPr>
          <p:grpSp>
            <p:nvGrpSpPr>
              <p:cNvPr id="25" name="组合 24">
                <a:extLst>
                  <a:ext uri="{FF2B5EF4-FFF2-40B4-BE49-F238E27FC236}">
                    <a16:creationId xmlns:a16="http://schemas.microsoft.com/office/drawing/2014/main" id="{9DCC7386-9128-4E95-B736-8A24EE36CE85}"/>
                  </a:ext>
                </a:extLst>
              </p:cNvPr>
              <p:cNvGrpSpPr/>
              <p:nvPr/>
            </p:nvGrpSpPr>
            <p:grpSpPr>
              <a:xfrm>
                <a:off x="2" y="11094"/>
                <a:ext cx="6619875" cy="811044"/>
                <a:chOff x="0" y="24193"/>
                <a:chExt cx="11582400" cy="1768740"/>
              </a:xfrm>
            </p:grpSpPr>
            <p:grpSp>
              <p:nvGrpSpPr>
                <p:cNvPr id="28" name="组合 27">
                  <a:extLst>
                    <a:ext uri="{FF2B5EF4-FFF2-40B4-BE49-F238E27FC236}">
                      <a16:creationId xmlns:a16="http://schemas.microsoft.com/office/drawing/2014/main" id="{6ED28920-15FE-42B5-9C42-9D0DB66291C1}"/>
                    </a:ext>
                  </a:extLst>
                </p:cNvPr>
                <p:cNvGrpSpPr/>
                <p:nvPr/>
              </p:nvGrpSpPr>
              <p:grpSpPr>
                <a:xfrm>
                  <a:off x="1276350" y="888058"/>
                  <a:ext cx="3667124" cy="904875"/>
                  <a:chOff x="1276350" y="888058"/>
                  <a:chExt cx="3667124" cy="904875"/>
                </a:xfrm>
              </p:grpSpPr>
              <p:sp>
                <p:nvSpPr>
                  <p:cNvPr id="54" name="矩形 53">
                    <a:extLst>
                      <a:ext uri="{FF2B5EF4-FFF2-40B4-BE49-F238E27FC236}">
                        <a16:creationId xmlns:a16="http://schemas.microsoft.com/office/drawing/2014/main" id="{7576C275-91AE-4421-B94F-273BCDC7231D}"/>
                      </a:ext>
                    </a:extLst>
                  </p:cNvPr>
                  <p:cNvSpPr/>
                  <p:nvPr/>
                </p:nvSpPr>
                <p:spPr>
                  <a:xfrm>
                    <a:off x="1333500" y="1030935"/>
                    <a:ext cx="3514725"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矩形 54">
                    <a:extLst>
                      <a:ext uri="{FF2B5EF4-FFF2-40B4-BE49-F238E27FC236}">
                        <a16:creationId xmlns:a16="http://schemas.microsoft.com/office/drawing/2014/main" id="{54C52D13-D3F9-4FA5-ADF7-7077E4F7D6BD}"/>
                      </a:ext>
                    </a:extLst>
                  </p:cNvPr>
                  <p:cNvSpPr/>
                  <p:nvPr/>
                </p:nvSpPr>
                <p:spPr>
                  <a:xfrm>
                    <a:off x="1276350" y="888058"/>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矩形 55">
                    <a:extLst>
                      <a:ext uri="{FF2B5EF4-FFF2-40B4-BE49-F238E27FC236}">
                        <a16:creationId xmlns:a16="http://schemas.microsoft.com/office/drawing/2014/main" id="{DFF1048D-385F-4A52-8E4E-2AC120E3D4AE}"/>
                      </a:ext>
                    </a:extLst>
                  </p:cNvPr>
                  <p:cNvSpPr/>
                  <p:nvPr/>
                </p:nvSpPr>
                <p:spPr>
                  <a:xfrm>
                    <a:off x="4829175" y="888058"/>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9" name="组合 28">
                  <a:extLst>
                    <a:ext uri="{FF2B5EF4-FFF2-40B4-BE49-F238E27FC236}">
                      <a16:creationId xmlns:a16="http://schemas.microsoft.com/office/drawing/2014/main" id="{37A6C34E-2573-47D5-9F42-A7354F4691EA}"/>
                    </a:ext>
                  </a:extLst>
                </p:cNvPr>
                <p:cNvGrpSpPr/>
                <p:nvPr/>
              </p:nvGrpSpPr>
              <p:grpSpPr>
                <a:xfrm>
                  <a:off x="4943474" y="888058"/>
                  <a:ext cx="2543174" cy="904875"/>
                  <a:chOff x="4943474" y="888058"/>
                  <a:chExt cx="2543174" cy="904875"/>
                </a:xfrm>
              </p:grpSpPr>
              <p:sp>
                <p:nvSpPr>
                  <p:cNvPr id="51" name="矩形 50">
                    <a:extLst>
                      <a:ext uri="{FF2B5EF4-FFF2-40B4-BE49-F238E27FC236}">
                        <a16:creationId xmlns:a16="http://schemas.microsoft.com/office/drawing/2014/main" id="{4782692F-E101-43DB-A01F-1E6CFCEE0DC0}"/>
                      </a:ext>
                    </a:extLst>
                  </p:cNvPr>
                  <p:cNvSpPr/>
                  <p:nvPr/>
                </p:nvSpPr>
                <p:spPr>
                  <a:xfrm>
                    <a:off x="5000625" y="1030935"/>
                    <a:ext cx="2390776"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矩形 51">
                    <a:extLst>
                      <a:ext uri="{FF2B5EF4-FFF2-40B4-BE49-F238E27FC236}">
                        <a16:creationId xmlns:a16="http://schemas.microsoft.com/office/drawing/2014/main" id="{17DD3265-3101-4A29-A98D-AB1E211DEEF4}"/>
                      </a:ext>
                    </a:extLst>
                  </p:cNvPr>
                  <p:cNvSpPr/>
                  <p:nvPr/>
                </p:nvSpPr>
                <p:spPr>
                  <a:xfrm>
                    <a:off x="4943474" y="888058"/>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矩形 52">
                    <a:extLst>
                      <a:ext uri="{FF2B5EF4-FFF2-40B4-BE49-F238E27FC236}">
                        <a16:creationId xmlns:a16="http://schemas.microsoft.com/office/drawing/2014/main" id="{B6F3F797-1DD4-4AFF-B108-0721C5AE6FCF}"/>
                      </a:ext>
                    </a:extLst>
                  </p:cNvPr>
                  <p:cNvSpPr/>
                  <p:nvPr/>
                </p:nvSpPr>
                <p:spPr>
                  <a:xfrm>
                    <a:off x="7372349" y="888058"/>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0" name="组合 29">
                  <a:extLst>
                    <a:ext uri="{FF2B5EF4-FFF2-40B4-BE49-F238E27FC236}">
                      <a16:creationId xmlns:a16="http://schemas.microsoft.com/office/drawing/2014/main" id="{24681AA6-E6EB-4D02-A90B-26E720DBEC12}"/>
                    </a:ext>
                  </a:extLst>
                </p:cNvPr>
                <p:cNvGrpSpPr/>
                <p:nvPr/>
              </p:nvGrpSpPr>
              <p:grpSpPr>
                <a:xfrm>
                  <a:off x="7498697" y="888057"/>
                  <a:ext cx="2390774" cy="904875"/>
                  <a:chOff x="7498697" y="888057"/>
                  <a:chExt cx="2390774" cy="904875"/>
                </a:xfrm>
              </p:grpSpPr>
              <p:sp>
                <p:nvSpPr>
                  <p:cNvPr id="48" name="矩形 47">
                    <a:extLst>
                      <a:ext uri="{FF2B5EF4-FFF2-40B4-BE49-F238E27FC236}">
                        <a16:creationId xmlns:a16="http://schemas.microsoft.com/office/drawing/2014/main" id="{E0332DB7-BA92-467C-97B4-615DB025849A}"/>
                      </a:ext>
                    </a:extLst>
                  </p:cNvPr>
                  <p:cNvSpPr/>
                  <p:nvPr/>
                </p:nvSpPr>
                <p:spPr>
                  <a:xfrm>
                    <a:off x="7555847" y="1030934"/>
                    <a:ext cx="2245377"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矩形 48">
                    <a:extLst>
                      <a:ext uri="{FF2B5EF4-FFF2-40B4-BE49-F238E27FC236}">
                        <a16:creationId xmlns:a16="http://schemas.microsoft.com/office/drawing/2014/main" id="{3FD0D742-0F40-4AB2-98B9-AD19AC3772A2}"/>
                      </a:ext>
                    </a:extLst>
                  </p:cNvPr>
                  <p:cNvSpPr/>
                  <p:nvPr/>
                </p:nvSpPr>
                <p:spPr>
                  <a:xfrm>
                    <a:off x="7498697" y="888057"/>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矩形 49">
                    <a:extLst>
                      <a:ext uri="{FF2B5EF4-FFF2-40B4-BE49-F238E27FC236}">
                        <a16:creationId xmlns:a16="http://schemas.microsoft.com/office/drawing/2014/main" id="{FB5EDA2E-1C4C-48BD-A699-58FF9286B39A}"/>
                      </a:ext>
                    </a:extLst>
                  </p:cNvPr>
                  <p:cNvSpPr/>
                  <p:nvPr/>
                </p:nvSpPr>
                <p:spPr>
                  <a:xfrm>
                    <a:off x="9775172" y="888057"/>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1" name="组合 30">
                  <a:extLst>
                    <a:ext uri="{FF2B5EF4-FFF2-40B4-BE49-F238E27FC236}">
                      <a16:creationId xmlns:a16="http://schemas.microsoft.com/office/drawing/2014/main" id="{F0489E33-6705-43C6-B310-DC76C8F45AAD}"/>
                    </a:ext>
                  </a:extLst>
                </p:cNvPr>
                <p:cNvGrpSpPr/>
                <p:nvPr/>
              </p:nvGrpSpPr>
              <p:grpSpPr>
                <a:xfrm>
                  <a:off x="408314" y="888057"/>
                  <a:ext cx="866774" cy="904875"/>
                  <a:chOff x="408314" y="888057"/>
                  <a:chExt cx="866774" cy="904875"/>
                </a:xfrm>
              </p:grpSpPr>
              <p:sp>
                <p:nvSpPr>
                  <p:cNvPr id="45" name="矩形 44">
                    <a:extLst>
                      <a:ext uri="{FF2B5EF4-FFF2-40B4-BE49-F238E27FC236}">
                        <a16:creationId xmlns:a16="http://schemas.microsoft.com/office/drawing/2014/main" id="{C1B6EDAD-0AE2-471D-903A-504F3FC99EEA}"/>
                      </a:ext>
                    </a:extLst>
                  </p:cNvPr>
                  <p:cNvSpPr/>
                  <p:nvPr/>
                </p:nvSpPr>
                <p:spPr>
                  <a:xfrm>
                    <a:off x="465464" y="1030934"/>
                    <a:ext cx="720463" cy="61912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矩形 45">
                    <a:extLst>
                      <a:ext uri="{FF2B5EF4-FFF2-40B4-BE49-F238E27FC236}">
                        <a16:creationId xmlns:a16="http://schemas.microsoft.com/office/drawing/2014/main" id="{4E150406-6EC9-46CD-A72A-2DFA7CCDB1EA}"/>
                      </a:ext>
                    </a:extLst>
                  </p:cNvPr>
                  <p:cNvSpPr/>
                  <p:nvPr/>
                </p:nvSpPr>
                <p:spPr>
                  <a:xfrm>
                    <a:off x="408314" y="888057"/>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矩形 46">
                    <a:extLst>
                      <a:ext uri="{FF2B5EF4-FFF2-40B4-BE49-F238E27FC236}">
                        <a16:creationId xmlns:a16="http://schemas.microsoft.com/office/drawing/2014/main" id="{26196381-8728-459A-A82B-D8EF013AE4DD}"/>
                      </a:ext>
                    </a:extLst>
                  </p:cNvPr>
                  <p:cNvSpPr/>
                  <p:nvPr/>
                </p:nvSpPr>
                <p:spPr>
                  <a:xfrm>
                    <a:off x="1160789" y="888057"/>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2" name="组合 31">
                  <a:extLst>
                    <a:ext uri="{FF2B5EF4-FFF2-40B4-BE49-F238E27FC236}">
                      <a16:creationId xmlns:a16="http://schemas.microsoft.com/office/drawing/2014/main" id="{B0ECB0DC-BFD7-4DE7-8C49-65A55E67D8A3}"/>
                    </a:ext>
                  </a:extLst>
                </p:cNvPr>
                <p:cNvGrpSpPr/>
                <p:nvPr/>
              </p:nvGrpSpPr>
              <p:grpSpPr>
                <a:xfrm>
                  <a:off x="9898996" y="888057"/>
                  <a:ext cx="866774" cy="904875"/>
                  <a:chOff x="9898996" y="888057"/>
                  <a:chExt cx="866774" cy="904875"/>
                </a:xfrm>
              </p:grpSpPr>
              <p:sp>
                <p:nvSpPr>
                  <p:cNvPr id="42" name="矩形 41">
                    <a:extLst>
                      <a:ext uri="{FF2B5EF4-FFF2-40B4-BE49-F238E27FC236}">
                        <a16:creationId xmlns:a16="http://schemas.microsoft.com/office/drawing/2014/main" id="{D8D34771-C53F-475E-85E6-D6B81DC9CF4D}"/>
                      </a:ext>
                    </a:extLst>
                  </p:cNvPr>
                  <p:cNvSpPr/>
                  <p:nvPr/>
                </p:nvSpPr>
                <p:spPr>
                  <a:xfrm>
                    <a:off x="9956146" y="1030934"/>
                    <a:ext cx="720463" cy="61912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3" name="矩形 42">
                    <a:extLst>
                      <a:ext uri="{FF2B5EF4-FFF2-40B4-BE49-F238E27FC236}">
                        <a16:creationId xmlns:a16="http://schemas.microsoft.com/office/drawing/2014/main" id="{1533451C-FB2F-4479-B305-82C5C2C0E58C}"/>
                      </a:ext>
                    </a:extLst>
                  </p:cNvPr>
                  <p:cNvSpPr/>
                  <p:nvPr/>
                </p:nvSpPr>
                <p:spPr>
                  <a:xfrm>
                    <a:off x="9898996" y="888057"/>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矩形 43">
                    <a:extLst>
                      <a:ext uri="{FF2B5EF4-FFF2-40B4-BE49-F238E27FC236}">
                        <a16:creationId xmlns:a16="http://schemas.microsoft.com/office/drawing/2014/main" id="{3F604651-34BB-4E08-B5A6-D43F04DD21B2}"/>
                      </a:ext>
                    </a:extLst>
                  </p:cNvPr>
                  <p:cNvSpPr/>
                  <p:nvPr/>
                </p:nvSpPr>
                <p:spPr>
                  <a:xfrm>
                    <a:off x="10651471" y="888057"/>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cxnSp>
              <p:nvCxnSpPr>
                <p:cNvPr id="33" name="直接连接符 32">
                  <a:extLst>
                    <a:ext uri="{FF2B5EF4-FFF2-40B4-BE49-F238E27FC236}">
                      <a16:creationId xmlns:a16="http://schemas.microsoft.com/office/drawing/2014/main" id="{9458187F-8102-447D-856B-C327EA5FA574}"/>
                    </a:ext>
                  </a:extLst>
                </p:cNvPr>
                <p:cNvCxnSpPr/>
                <p:nvPr/>
              </p:nvCxnSpPr>
              <p:spPr>
                <a:xfrm>
                  <a:off x="0" y="1347079"/>
                  <a:ext cx="11582400"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34" name="矩形: 圆角 33">
                  <a:extLst>
                    <a:ext uri="{FF2B5EF4-FFF2-40B4-BE49-F238E27FC236}">
                      <a16:creationId xmlns:a16="http://schemas.microsoft.com/office/drawing/2014/main" id="{CE745EB1-5A12-4177-8B10-0B5677323E20}"/>
                    </a:ext>
                  </a:extLst>
                </p:cNvPr>
                <p:cNvSpPr/>
                <p:nvPr/>
              </p:nvSpPr>
              <p:spPr>
                <a:xfrm>
                  <a:off x="805786" y="1092845"/>
                  <a:ext cx="45720" cy="5040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矩形: 圆角 34">
                  <a:extLst>
                    <a:ext uri="{FF2B5EF4-FFF2-40B4-BE49-F238E27FC236}">
                      <a16:creationId xmlns:a16="http://schemas.microsoft.com/office/drawing/2014/main" id="{907C4E8E-3B09-4300-BA5C-15169CCF1E45}"/>
                    </a:ext>
                  </a:extLst>
                </p:cNvPr>
                <p:cNvSpPr/>
                <p:nvPr/>
              </p:nvSpPr>
              <p:spPr>
                <a:xfrm>
                  <a:off x="3981580" y="1092845"/>
                  <a:ext cx="45720" cy="5040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矩形: 圆角 35">
                  <a:extLst>
                    <a:ext uri="{FF2B5EF4-FFF2-40B4-BE49-F238E27FC236}">
                      <a16:creationId xmlns:a16="http://schemas.microsoft.com/office/drawing/2014/main" id="{B5D65A67-E0C5-4955-89C5-B0B62EE0E8F4}"/>
                    </a:ext>
                  </a:extLst>
                </p:cNvPr>
                <p:cNvSpPr/>
                <p:nvPr/>
              </p:nvSpPr>
              <p:spPr>
                <a:xfrm>
                  <a:off x="6918595" y="1088494"/>
                  <a:ext cx="45720" cy="5040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矩形: 圆角 36">
                  <a:extLst>
                    <a:ext uri="{FF2B5EF4-FFF2-40B4-BE49-F238E27FC236}">
                      <a16:creationId xmlns:a16="http://schemas.microsoft.com/office/drawing/2014/main" id="{3896F610-42CE-4F9E-92DD-7ED7BA4C8CDB}"/>
                    </a:ext>
                  </a:extLst>
                </p:cNvPr>
                <p:cNvSpPr/>
                <p:nvPr/>
              </p:nvSpPr>
              <p:spPr>
                <a:xfrm>
                  <a:off x="9470405" y="1095080"/>
                  <a:ext cx="45720" cy="5040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8" name="文本框 179">
                  <a:extLst>
                    <a:ext uri="{FF2B5EF4-FFF2-40B4-BE49-F238E27FC236}">
                      <a16:creationId xmlns:a16="http://schemas.microsoft.com/office/drawing/2014/main" id="{66C407D5-6477-4DC6-9096-EE04B8A3173B}"/>
                    </a:ext>
                  </a:extLst>
                </p:cNvPr>
                <p:cNvSpPr txBox="1"/>
                <p:nvPr/>
              </p:nvSpPr>
              <p:spPr>
                <a:xfrm>
                  <a:off x="2943906" y="48154"/>
                  <a:ext cx="2688701" cy="46914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Ceramic support</a:t>
                  </a:r>
                  <a:endParaRPr kumimoji="0" lang="zh-CN" altLang="en-US"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9" name="直接箭头连接符 38">
                  <a:extLst>
                    <a:ext uri="{FF2B5EF4-FFF2-40B4-BE49-F238E27FC236}">
                      <a16:creationId xmlns:a16="http://schemas.microsoft.com/office/drawing/2014/main" id="{D81FC40C-E344-444E-ADFA-C838EC77C718}"/>
                    </a:ext>
                  </a:extLst>
                </p:cNvPr>
                <p:cNvCxnSpPr>
                  <a:cxnSpLocks/>
                  <a:stCxn id="40" idx="2"/>
                </p:cNvCxnSpPr>
                <p:nvPr/>
              </p:nvCxnSpPr>
              <p:spPr>
                <a:xfrm flipH="1">
                  <a:off x="7983407" y="493338"/>
                  <a:ext cx="648085" cy="8205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181">
                  <a:extLst>
                    <a:ext uri="{FF2B5EF4-FFF2-40B4-BE49-F238E27FC236}">
                      <a16:creationId xmlns:a16="http://schemas.microsoft.com/office/drawing/2014/main" id="{0C94D2DE-CAE1-467F-90A2-740A0049B8F0}"/>
                    </a:ext>
                  </a:extLst>
                </p:cNvPr>
                <p:cNvSpPr txBox="1"/>
                <p:nvPr/>
              </p:nvSpPr>
              <p:spPr>
                <a:xfrm>
                  <a:off x="7770409" y="24193"/>
                  <a:ext cx="1722166" cy="469145"/>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Cathode</a:t>
                  </a:r>
                  <a:endParaRPr kumimoji="0" lang="zh-CN" altLang="en-US"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41" name="直接箭头连接符 40">
                  <a:extLst>
                    <a:ext uri="{FF2B5EF4-FFF2-40B4-BE49-F238E27FC236}">
                      <a16:creationId xmlns:a16="http://schemas.microsoft.com/office/drawing/2014/main" id="{1B0DBA64-B05A-4348-B6CE-925C60534463}"/>
                    </a:ext>
                  </a:extLst>
                </p:cNvPr>
                <p:cNvCxnSpPr>
                  <a:cxnSpLocks/>
                </p:cNvCxnSpPr>
                <p:nvPr/>
              </p:nvCxnSpPr>
              <p:spPr>
                <a:xfrm flipH="1">
                  <a:off x="4007466" y="656276"/>
                  <a:ext cx="585126" cy="6244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直接箭头连接符 25">
                <a:extLst>
                  <a:ext uri="{FF2B5EF4-FFF2-40B4-BE49-F238E27FC236}">
                    <a16:creationId xmlns:a16="http://schemas.microsoft.com/office/drawing/2014/main" id="{EBDAA474-447E-4D10-A111-177438BBFB88}"/>
                  </a:ext>
                </a:extLst>
              </p:cNvPr>
              <p:cNvCxnSpPr>
                <a:cxnSpLocks/>
              </p:cNvCxnSpPr>
              <p:nvPr/>
            </p:nvCxnSpPr>
            <p:spPr>
              <a:xfrm flipH="1">
                <a:off x="2863292" y="272181"/>
                <a:ext cx="356004" cy="29371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7" name="文本框 199">
                <a:extLst>
                  <a:ext uri="{FF2B5EF4-FFF2-40B4-BE49-F238E27FC236}">
                    <a16:creationId xmlns:a16="http://schemas.microsoft.com/office/drawing/2014/main" id="{DBE3C093-1555-40BE-88E5-DC5884AEBF9C}"/>
                  </a:ext>
                </a:extLst>
              </p:cNvPr>
              <p:cNvSpPr txBox="1"/>
              <p:nvPr/>
            </p:nvSpPr>
            <p:spPr>
              <a:xfrm>
                <a:off x="2993706" y="8049"/>
                <a:ext cx="858166" cy="215123"/>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Flange</a:t>
                </a:r>
                <a:endParaRPr kumimoji="0" lang="zh-CN" altLang="en-US"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cxnSp>
          <p:nvCxnSpPr>
            <p:cNvPr id="22" name="直接箭头连接符 21">
              <a:extLst>
                <a:ext uri="{FF2B5EF4-FFF2-40B4-BE49-F238E27FC236}">
                  <a16:creationId xmlns:a16="http://schemas.microsoft.com/office/drawing/2014/main" id="{36E9ABB6-B999-4B66-9D60-9CCA28B858A2}"/>
                </a:ext>
              </a:extLst>
            </p:cNvPr>
            <p:cNvCxnSpPr/>
            <p:nvPr/>
          </p:nvCxnSpPr>
          <p:spPr>
            <a:xfrm>
              <a:off x="254189" y="1097116"/>
              <a:ext cx="58688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本框 204">
              <a:extLst>
                <a:ext uri="{FF2B5EF4-FFF2-40B4-BE49-F238E27FC236}">
                  <a16:creationId xmlns:a16="http://schemas.microsoft.com/office/drawing/2014/main" id="{48D54630-BD21-4595-93CD-7D2CB4DE4F4C}"/>
                </a:ext>
              </a:extLst>
            </p:cNvPr>
            <p:cNvSpPr txBox="1"/>
            <p:nvPr/>
          </p:nvSpPr>
          <p:spPr>
            <a:xfrm>
              <a:off x="2450938" y="832984"/>
              <a:ext cx="1795364" cy="215123"/>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 Total length 4200mm</a:t>
              </a:r>
              <a:endParaRPr kumimoji="0" lang="zh-CN" altLang="en-US"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4" name="直接箭头连接符 23">
              <a:extLst>
                <a:ext uri="{FF2B5EF4-FFF2-40B4-BE49-F238E27FC236}">
                  <a16:creationId xmlns:a16="http://schemas.microsoft.com/office/drawing/2014/main" id="{4FDFB70E-91C4-46ED-BE09-2D08EA759798}"/>
                </a:ext>
              </a:extLst>
            </p:cNvPr>
            <p:cNvCxnSpPr/>
            <p:nvPr/>
          </p:nvCxnSpPr>
          <p:spPr>
            <a:xfrm flipH="1">
              <a:off x="233370" y="1097116"/>
              <a:ext cx="19046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2" name="组合 61">
            <a:extLst>
              <a:ext uri="{FF2B5EF4-FFF2-40B4-BE49-F238E27FC236}">
                <a16:creationId xmlns:a16="http://schemas.microsoft.com/office/drawing/2014/main" id="{0BC7CC24-4750-4CCD-B8AC-072EEE1A3D89}"/>
              </a:ext>
            </a:extLst>
          </p:cNvPr>
          <p:cNvGrpSpPr/>
          <p:nvPr/>
        </p:nvGrpSpPr>
        <p:grpSpPr>
          <a:xfrm>
            <a:off x="3400789" y="5134145"/>
            <a:ext cx="8086888" cy="1439966"/>
            <a:chOff x="0" y="0"/>
            <a:chExt cx="11141447" cy="1576901"/>
          </a:xfrm>
        </p:grpSpPr>
        <p:grpSp>
          <p:nvGrpSpPr>
            <p:cNvPr id="63" name="组合 62">
              <a:extLst>
                <a:ext uri="{FF2B5EF4-FFF2-40B4-BE49-F238E27FC236}">
                  <a16:creationId xmlns:a16="http://schemas.microsoft.com/office/drawing/2014/main" id="{6EE2A162-4BE4-4528-9A89-16F623A50117}"/>
                </a:ext>
              </a:extLst>
            </p:cNvPr>
            <p:cNvGrpSpPr/>
            <p:nvPr/>
          </p:nvGrpSpPr>
          <p:grpSpPr>
            <a:xfrm>
              <a:off x="1276350" y="672026"/>
              <a:ext cx="3667124" cy="904875"/>
              <a:chOff x="1276350" y="672026"/>
              <a:chExt cx="3667124" cy="904875"/>
            </a:xfrm>
          </p:grpSpPr>
          <p:sp>
            <p:nvSpPr>
              <p:cNvPr id="93" name="矩形 92">
                <a:extLst>
                  <a:ext uri="{FF2B5EF4-FFF2-40B4-BE49-F238E27FC236}">
                    <a16:creationId xmlns:a16="http://schemas.microsoft.com/office/drawing/2014/main" id="{3AB1403E-6D20-4364-AAD4-48CFB0009409}"/>
                  </a:ext>
                </a:extLst>
              </p:cNvPr>
              <p:cNvSpPr/>
              <p:nvPr/>
            </p:nvSpPr>
            <p:spPr>
              <a:xfrm>
                <a:off x="1333500" y="814903"/>
                <a:ext cx="3514725"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4" name="矩形 93">
                <a:extLst>
                  <a:ext uri="{FF2B5EF4-FFF2-40B4-BE49-F238E27FC236}">
                    <a16:creationId xmlns:a16="http://schemas.microsoft.com/office/drawing/2014/main" id="{E5C63558-96B7-4A4F-BD28-7B46EE3B9B9C}"/>
                  </a:ext>
                </a:extLst>
              </p:cNvPr>
              <p:cNvSpPr/>
              <p:nvPr/>
            </p:nvSpPr>
            <p:spPr>
              <a:xfrm>
                <a:off x="1276350" y="672026"/>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5" name="矩形 94">
                <a:extLst>
                  <a:ext uri="{FF2B5EF4-FFF2-40B4-BE49-F238E27FC236}">
                    <a16:creationId xmlns:a16="http://schemas.microsoft.com/office/drawing/2014/main" id="{2C1F971D-625F-44E8-AED8-4733C813CE02}"/>
                  </a:ext>
                </a:extLst>
              </p:cNvPr>
              <p:cNvSpPr/>
              <p:nvPr/>
            </p:nvSpPr>
            <p:spPr>
              <a:xfrm>
                <a:off x="4829175" y="672026"/>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64" name="组合 63">
              <a:extLst>
                <a:ext uri="{FF2B5EF4-FFF2-40B4-BE49-F238E27FC236}">
                  <a16:creationId xmlns:a16="http://schemas.microsoft.com/office/drawing/2014/main" id="{1EBC7CB9-B7E8-4EFB-AA9C-E5F5E32B6D8E}"/>
                </a:ext>
              </a:extLst>
            </p:cNvPr>
            <p:cNvGrpSpPr/>
            <p:nvPr/>
          </p:nvGrpSpPr>
          <p:grpSpPr>
            <a:xfrm>
              <a:off x="4943474" y="672026"/>
              <a:ext cx="2543174" cy="904875"/>
              <a:chOff x="4943474" y="672026"/>
              <a:chExt cx="2543174" cy="904875"/>
            </a:xfrm>
          </p:grpSpPr>
          <p:sp>
            <p:nvSpPr>
              <p:cNvPr id="90" name="矩形 89">
                <a:extLst>
                  <a:ext uri="{FF2B5EF4-FFF2-40B4-BE49-F238E27FC236}">
                    <a16:creationId xmlns:a16="http://schemas.microsoft.com/office/drawing/2014/main" id="{20A14DC2-DD00-4FB4-927E-4A4A335225E2}"/>
                  </a:ext>
                </a:extLst>
              </p:cNvPr>
              <p:cNvSpPr/>
              <p:nvPr/>
            </p:nvSpPr>
            <p:spPr>
              <a:xfrm>
                <a:off x="5000625" y="814903"/>
                <a:ext cx="2390776"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1" name="矩形 90">
                <a:extLst>
                  <a:ext uri="{FF2B5EF4-FFF2-40B4-BE49-F238E27FC236}">
                    <a16:creationId xmlns:a16="http://schemas.microsoft.com/office/drawing/2014/main" id="{481787A4-F0AC-4CD8-8B22-EF834106A62A}"/>
                  </a:ext>
                </a:extLst>
              </p:cNvPr>
              <p:cNvSpPr/>
              <p:nvPr/>
            </p:nvSpPr>
            <p:spPr>
              <a:xfrm>
                <a:off x="4943474" y="672026"/>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矩形 91">
                <a:extLst>
                  <a:ext uri="{FF2B5EF4-FFF2-40B4-BE49-F238E27FC236}">
                    <a16:creationId xmlns:a16="http://schemas.microsoft.com/office/drawing/2014/main" id="{D5B82D81-D833-4F3B-AFE1-42B0D655C485}"/>
                  </a:ext>
                </a:extLst>
              </p:cNvPr>
              <p:cNvSpPr/>
              <p:nvPr/>
            </p:nvSpPr>
            <p:spPr>
              <a:xfrm>
                <a:off x="7372349" y="672026"/>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65" name="组合 64">
              <a:extLst>
                <a:ext uri="{FF2B5EF4-FFF2-40B4-BE49-F238E27FC236}">
                  <a16:creationId xmlns:a16="http://schemas.microsoft.com/office/drawing/2014/main" id="{B8CBC719-5FBD-4ADA-85BB-9C5C37C32043}"/>
                </a:ext>
              </a:extLst>
            </p:cNvPr>
            <p:cNvGrpSpPr/>
            <p:nvPr/>
          </p:nvGrpSpPr>
          <p:grpSpPr>
            <a:xfrm>
              <a:off x="7498697" y="672025"/>
              <a:ext cx="2390774" cy="904875"/>
              <a:chOff x="7498697" y="672025"/>
              <a:chExt cx="2390774" cy="904875"/>
            </a:xfrm>
          </p:grpSpPr>
          <p:sp>
            <p:nvSpPr>
              <p:cNvPr id="87" name="矩形 86">
                <a:extLst>
                  <a:ext uri="{FF2B5EF4-FFF2-40B4-BE49-F238E27FC236}">
                    <a16:creationId xmlns:a16="http://schemas.microsoft.com/office/drawing/2014/main" id="{8A7722CE-A3E6-4FFD-8D56-4E2C843F14FE}"/>
                  </a:ext>
                </a:extLst>
              </p:cNvPr>
              <p:cNvSpPr/>
              <p:nvPr/>
            </p:nvSpPr>
            <p:spPr>
              <a:xfrm>
                <a:off x="7555847" y="814902"/>
                <a:ext cx="2245377"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8" name="矩形 87">
                <a:extLst>
                  <a:ext uri="{FF2B5EF4-FFF2-40B4-BE49-F238E27FC236}">
                    <a16:creationId xmlns:a16="http://schemas.microsoft.com/office/drawing/2014/main" id="{7E645D04-7DBF-4D67-934F-7360106DCF09}"/>
                  </a:ext>
                </a:extLst>
              </p:cNvPr>
              <p:cNvSpPr/>
              <p:nvPr/>
            </p:nvSpPr>
            <p:spPr>
              <a:xfrm>
                <a:off x="7498697" y="672025"/>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矩形 88">
                <a:extLst>
                  <a:ext uri="{FF2B5EF4-FFF2-40B4-BE49-F238E27FC236}">
                    <a16:creationId xmlns:a16="http://schemas.microsoft.com/office/drawing/2014/main" id="{58AA603D-B2E6-436D-A159-138497729EC1}"/>
                  </a:ext>
                </a:extLst>
              </p:cNvPr>
              <p:cNvSpPr/>
              <p:nvPr/>
            </p:nvSpPr>
            <p:spPr>
              <a:xfrm>
                <a:off x="9775172" y="672025"/>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66" name="组合 65">
              <a:extLst>
                <a:ext uri="{FF2B5EF4-FFF2-40B4-BE49-F238E27FC236}">
                  <a16:creationId xmlns:a16="http://schemas.microsoft.com/office/drawing/2014/main" id="{C3615921-72B5-4FC1-B61A-52231D78EFE5}"/>
                </a:ext>
              </a:extLst>
            </p:cNvPr>
            <p:cNvGrpSpPr/>
            <p:nvPr/>
          </p:nvGrpSpPr>
          <p:grpSpPr>
            <a:xfrm>
              <a:off x="408314" y="672025"/>
              <a:ext cx="866774" cy="904875"/>
              <a:chOff x="408314" y="672025"/>
              <a:chExt cx="866774" cy="904875"/>
            </a:xfrm>
          </p:grpSpPr>
          <p:sp>
            <p:nvSpPr>
              <p:cNvPr id="84" name="矩形 83">
                <a:extLst>
                  <a:ext uri="{FF2B5EF4-FFF2-40B4-BE49-F238E27FC236}">
                    <a16:creationId xmlns:a16="http://schemas.microsoft.com/office/drawing/2014/main" id="{46B094C0-FAE8-423E-8EF2-9A9B3877C0AE}"/>
                  </a:ext>
                </a:extLst>
              </p:cNvPr>
              <p:cNvSpPr/>
              <p:nvPr/>
            </p:nvSpPr>
            <p:spPr>
              <a:xfrm>
                <a:off x="465464" y="814902"/>
                <a:ext cx="720463"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矩形 84">
                <a:extLst>
                  <a:ext uri="{FF2B5EF4-FFF2-40B4-BE49-F238E27FC236}">
                    <a16:creationId xmlns:a16="http://schemas.microsoft.com/office/drawing/2014/main" id="{5055B9EF-E620-42E9-AE5B-C4E2BD46BA39}"/>
                  </a:ext>
                </a:extLst>
              </p:cNvPr>
              <p:cNvSpPr/>
              <p:nvPr/>
            </p:nvSpPr>
            <p:spPr>
              <a:xfrm>
                <a:off x="408314" y="672025"/>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6" name="矩形 85">
                <a:extLst>
                  <a:ext uri="{FF2B5EF4-FFF2-40B4-BE49-F238E27FC236}">
                    <a16:creationId xmlns:a16="http://schemas.microsoft.com/office/drawing/2014/main" id="{28253E39-73E7-4CD9-B9A6-2A00E6A4769D}"/>
                  </a:ext>
                </a:extLst>
              </p:cNvPr>
              <p:cNvSpPr/>
              <p:nvPr/>
            </p:nvSpPr>
            <p:spPr>
              <a:xfrm>
                <a:off x="1160789" y="672025"/>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67" name="组合 66">
              <a:extLst>
                <a:ext uri="{FF2B5EF4-FFF2-40B4-BE49-F238E27FC236}">
                  <a16:creationId xmlns:a16="http://schemas.microsoft.com/office/drawing/2014/main" id="{03653732-9EF1-4688-B717-59791D974D4A}"/>
                </a:ext>
              </a:extLst>
            </p:cNvPr>
            <p:cNvGrpSpPr/>
            <p:nvPr/>
          </p:nvGrpSpPr>
          <p:grpSpPr>
            <a:xfrm>
              <a:off x="9898996" y="672025"/>
              <a:ext cx="866774" cy="904875"/>
              <a:chOff x="9898996" y="672025"/>
              <a:chExt cx="866774" cy="904875"/>
            </a:xfrm>
          </p:grpSpPr>
          <p:sp>
            <p:nvSpPr>
              <p:cNvPr id="81" name="矩形 80">
                <a:extLst>
                  <a:ext uri="{FF2B5EF4-FFF2-40B4-BE49-F238E27FC236}">
                    <a16:creationId xmlns:a16="http://schemas.microsoft.com/office/drawing/2014/main" id="{107F303C-ACD2-462A-98FB-40E5D7AB4C53}"/>
                  </a:ext>
                </a:extLst>
              </p:cNvPr>
              <p:cNvSpPr/>
              <p:nvPr/>
            </p:nvSpPr>
            <p:spPr>
              <a:xfrm>
                <a:off x="9956146" y="814902"/>
                <a:ext cx="720463" cy="619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矩形 81">
                <a:extLst>
                  <a:ext uri="{FF2B5EF4-FFF2-40B4-BE49-F238E27FC236}">
                    <a16:creationId xmlns:a16="http://schemas.microsoft.com/office/drawing/2014/main" id="{CC01D9E2-8BEB-4DEB-9C96-5DA63A433AC0}"/>
                  </a:ext>
                </a:extLst>
              </p:cNvPr>
              <p:cNvSpPr/>
              <p:nvPr/>
            </p:nvSpPr>
            <p:spPr>
              <a:xfrm>
                <a:off x="9898996" y="672025"/>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3" name="矩形 82">
                <a:extLst>
                  <a:ext uri="{FF2B5EF4-FFF2-40B4-BE49-F238E27FC236}">
                    <a16:creationId xmlns:a16="http://schemas.microsoft.com/office/drawing/2014/main" id="{DCDFB3C8-1887-499A-9397-EE7CA6F7CF56}"/>
                  </a:ext>
                </a:extLst>
              </p:cNvPr>
              <p:cNvSpPr/>
              <p:nvPr/>
            </p:nvSpPr>
            <p:spPr>
              <a:xfrm>
                <a:off x="10651471" y="672025"/>
                <a:ext cx="1142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cxnSp>
          <p:nvCxnSpPr>
            <p:cNvPr id="68" name="直接连接符 67">
              <a:extLst>
                <a:ext uri="{FF2B5EF4-FFF2-40B4-BE49-F238E27FC236}">
                  <a16:creationId xmlns:a16="http://schemas.microsoft.com/office/drawing/2014/main" id="{154A247F-3723-4B13-A35B-62895078CE73}"/>
                </a:ext>
              </a:extLst>
            </p:cNvPr>
            <p:cNvCxnSpPr/>
            <p:nvPr/>
          </p:nvCxnSpPr>
          <p:spPr>
            <a:xfrm>
              <a:off x="0" y="1130343"/>
              <a:ext cx="11141447"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69" name="矩形: 圆角 68">
              <a:extLst>
                <a:ext uri="{FF2B5EF4-FFF2-40B4-BE49-F238E27FC236}">
                  <a16:creationId xmlns:a16="http://schemas.microsoft.com/office/drawing/2014/main" id="{4601FDFC-5698-4419-B767-5632ABE2ED9C}"/>
                </a:ext>
              </a:extLst>
            </p:cNvPr>
            <p:cNvSpPr/>
            <p:nvPr/>
          </p:nvSpPr>
          <p:spPr>
            <a:xfrm>
              <a:off x="672464" y="876812"/>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矩形: 圆角 69">
              <a:extLst>
                <a:ext uri="{FF2B5EF4-FFF2-40B4-BE49-F238E27FC236}">
                  <a16:creationId xmlns:a16="http://schemas.microsoft.com/office/drawing/2014/main" id="{BFBE44AF-149B-4C3F-B020-1A088B053A81}"/>
                </a:ext>
              </a:extLst>
            </p:cNvPr>
            <p:cNvSpPr/>
            <p:nvPr/>
          </p:nvSpPr>
          <p:spPr>
            <a:xfrm>
              <a:off x="10504787" y="876812"/>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矩形: 圆角 70">
              <a:extLst>
                <a:ext uri="{FF2B5EF4-FFF2-40B4-BE49-F238E27FC236}">
                  <a16:creationId xmlns:a16="http://schemas.microsoft.com/office/drawing/2014/main" id="{8DCF6E06-0A15-4BE9-9C99-B02FA356DB78}"/>
                </a:ext>
              </a:extLst>
            </p:cNvPr>
            <p:cNvSpPr/>
            <p:nvPr/>
          </p:nvSpPr>
          <p:spPr>
            <a:xfrm>
              <a:off x="4634860" y="876812"/>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2" name="矩形: 圆角 71">
              <a:extLst>
                <a:ext uri="{FF2B5EF4-FFF2-40B4-BE49-F238E27FC236}">
                  <a16:creationId xmlns:a16="http://schemas.microsoft.com/office/drawing/2014/main" id="{CEEEA4B9-0C64-4976-88E4-416B54574DBF}"/>
                </a:ext>
              </a:extLst>
            </p:cNvPr>
            <p:cNvSpPr/>
            <p:nvPr/>
          </p:nvSpPr>
          <p:spPr>
            <a:xfrm>
              <a:off x="7720099" y="872462"/>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3" name="矩形: 圆角 72">
              <a:extLst>
                <a:ext uri="{FF2B5EF4-FFF2-40B4-BE49-F238E27FC236}">
                  <a16:creationId xmlns:a16="http://schemas.microsoft.com/office/drawing/2014/main" id="{A236F537-BFF0-43A9-82D4-E887AC823B1B}"/>
                </a:ext>
              </a:extLst>
            </p:cNvPr>
            <p:cNvSpPr/>
            <p:nvPr/>
          </p:nvSpPr>
          <p:spPr>
            <a:xfrm>
              <a:off x="5172072" y="879047"/>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4" name="矩形: 圆角 73">
              <a:extLst>
                <a:ext uri="{FF2B5EF4-FFF2-40B4-BE49-F238E27FC236}">
                  <a16:creationId xmlns:a16="http://schemas.microsoft.com/office/drawing/2014/main" id="{8D827B17-FFB3-455A-A005-B9CB75641489}"/>
                </a:ext>
              </a:extLst>
            </p:cNvPr>
            <p:cNvSpPr/>
            <p:nvPr/>
          </p:nvSpPr>
          <p:spPr>
            <a:xfrm>
              <a:off x="1458711" y="879047"/>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5" name="矩形: 圆角 74">
              <a:extLst>
                <a:ext uri="{FF2B5EF4-FFF2-40B4-BE49-F238E27FC236}">
                  <a16:creationId xmlns:a16="http://schemas.microsoft.com/office/drawing/2014/main" id="{C5A30054-1ED1-4CCE-AE14-541CCEA702E2}"/>
                </a:ext>
              </a:extLst>
            </p:cNvPr>
            <p:cNvSpPr/>
            <p:nvPr/>
          </p:nvSpPr>
          <p:spPr>
            <a:xfrm>
              <a:off x="7225237" y="872462"/>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6" name="矩形: 圆角 75">
              <a:extLst>
                <a:ext uri="{FF2B5EF4-FFF2-40B4-BE49-F238E27FC236}">
                  <a16:creationId xmlns:a16="http://schemas.microsoft.com/office/drawing/2014/main" id="{B1161C5E-E30F-4F18-A9A3-B80768053656}"/>
                </a:ext>
              </a:extLst>
            </p:cNvPr>
            <p:cNvSpPr/>
            <p:nvPr/>
          </p:nvSpPr>
          <p:spPr>
            <a:xfrm>
              <a:off x="9670390" y="879047"/>
              <a:ext cx="45719" cy="50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7" name="文本框 55">
              <a:extLst>
                <a:ext uri="{FF2B5EF4-FFF2-40B4-BE49-F238E27FC236}">
                  <a16:creationId xmlns:a16="http://schemas.microsoft.com/office/drawing/2014/main" id="{3DEB75CC-82DE-4995-8631-2AF4EABEC8B8}"/>
                </a:ext>
              </a:extLst>
            </p:cNvPr>
            <p:cNvSpPr txBox="1"/>
            <p:nvPr/>
          </p:nvSpPr>
          <p:spPr>
            <a:xfrm>
              <a:off x="672464" y="0"/>
              <a:ext cx="2995735" cy="41696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等线" panose="02010600030101010101" pitchFamily="2" charset="-122"/>
                  <a:ea typeface="宋体" panose="02010600030101010101" pitchFamily="2" charset="-122"/>
                  <a:cs typeface="Times New Roman" panose="02020603050405020304" pitchFamily="18" charset="0"/>
                </a:rPr>
                <a:t>Ceramic support</a:t>
              </a:r>
              <a:endPar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8" name="直接箭头连接符 77">
              <a:extLst>
                <a:ext uri="{FF2B5EF4-FFF2-40B4-BE49-F238E27FC236}">
                  <a16:creationId xmlns:a16="http://schemas.microsoft.com/office/drawing/2014/main" id="{CB98C0FB-30DB-48E3-A9B4-B56ED966AF10}"/>
                </a:ext>
              </a:extLst>
            </p:cNvPr>
            <p:cNvCxnSpPr/>
            <p:nvPr/>
          </p:nvCxnSpPr>
          <p:spPr>
            <a:xfrm flipH="1">
              <a:off x="1504430" y="569489"/>
              <a:ext cx="456359" cy="49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6" name="文本框 95">
            <a:extLst>
              <a:ext uri="{FF2B5EF4-FFF2-40B4-BE49-F238E27FC236}">
                <a16:creationId xmlns:a16="http://schemas.microsoft.com/office/drawing/2014/main" id="{2853A8A3-188C-4A3E-8AA7-26176988648C}"/>
              </a:ext>
            </a:extLst>
          </p:cNvPr>
          <p:cNvSpPr txBox="1"/>
          <p:nvPr/>
        </p:nvSpPr>
        <p:spPr>
          <a:xfrm>
            <a:off x="334443" y="4791393"/>
            <a:ext cx="11362953"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增加陶瓷支撑的数量</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&amp;</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优化支撑位置，尽可能让阴极丝处在正中的位置，协调薄膜厚度在周向方向的均匀性</a:t>
            </a:r>
          </a:p>
        </p:txBody>
      </p:sp>
      <p:pic>
        <p:nvPicPr>
          <p:cNvPr id="98" name="图片 97">
            <a:extLst>
              <a:ext uri="{FF2B5EF4-FFF2-40B4-BE49-F238E27FC236}">
                <a16:creationId xmlns:a16="http://schemas.microsoft.com/office/drawing/2014/main" id="{7EB96DC7-741C-44AD-B918-CEC06EC0F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07454" y="5459818"/>
            <a:ext cx="538559" cy="1402285"/>
          </a:xfrm>
          <a:prstGeom prst="rect">
            <a:avLst/>
          </a:prstGeom>
        </p:spPr>
      </p:pic>
      <p:sp>
        <p:nvSpPr>
          <p:cNvPr id="97" name="文本框 96">
            <a:extLst>
              <a:ext uri="{FF2B5EF4-FFF2-40B4-BE49-F238E27FC236}">
                <a16:creationId xmlns:a16="http://schemas.microsoft.com/office/drawing/2014/main" id="{596E8A2F-7808-47A6-9F50-2666C476275F}"/>
              </a:ext>
            </a:extLst>
          </p:cNvPr>
          <p:cNvSpPr txBox="1"/>
          <p:nvPr/>
        </p:nvSpPr>
        <p:spPr>
          <a:xfrm>
            <a:off x="369951" y="1119973"/>
            <a:ext cx="6452240"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多根真空盒串联</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并联的形式，实现批量化镀膜能力</a:t>
            </a:r>
          </a:p>
        </p:txBody>
      </p:sp>
      <p:pic>
        <p:nvPicPr>
          <p:cNvPr id="100" name="图片 99">
            <a:extLst>
              <a:ext uri="{FF2B5EF4-FFF2-40B4-BE49-F238E27FC236}">
                <a16:creationId xmlns:a16="http://schemas.microsoft.com/office/drawing/2014/main" id="{FE5645B5-F8C3-4344-ACA0-8FF84DED9F03}"/>
              </a:ext>
            </a:extLst>
          </p:cNvPr>
          <p:cNvPicPr>
            <a:picLocks noChangeAspect="1"/>
          </p:cNvPicPr>
          <p:nvPr/>
        </p:nvPicPr>
        <p:blipFill>
          <a:blip r:embed="rId4"/>
          <a:stretch>
            <a:fillRect/>
          </a:stretch>
        </p:blipFill>
        <p:spPr>
          <a:xfrm>
            <a:off x="8359052" y="61878"/>
            <a:ext cx="3790950" cy="2905125"/>
          </a:xfrm>
          <a:prstGeom prst="rect">
            <a:avLst/>
          </a:prstGeom>
        </p:spPr>
      </p:pic>
      <p:pic>
        <p:nvPicPr>
          <p:cNvPr id="57" name="图片 56">
            <a:extLst>
              <a:ext uri="{FF2B5EF4-FFF2-40B4-BE49-F238E27FC236}">
                <a16:creationId xmlns:a16="http://schemas.microsoft.com/office/drawing/2014/main" id="{AC5F6EF6-6FF0-4D8D-86AF-E5812CCFE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71" y="298345"/>
            <a:ext cx="7253835" cy="2496923"/>
          </a:xfrm>
          <a:prstGeom prst="rect">
            <a:avLst/>
          </a:prstGeom>
        </p:spPr>
      </p:pic>
      <p:sp>
        <p:nvSpPr>
          <p:cNvPr id="58" name="文本框 57">
            <a:extLst>
              <a:ext uri="{FF2B5EF4-FFF2-40B4-BE49-F238E27FC236}">
                <a16:creationId xmlns:a16="http://schemas.microsoft.com/office/drawing/2014/main" id="{22C705E5-316A-47A8-95B6-CFF0D09A8A54}"/>
              </a:ext>
            </a:extLst>
          </p:cNvPr>
          <p:cNvSpPr txBox="1"/>
          <p:nvPr/>
        </p:nvSpPr>
        <p:spPr>
          <a:xfrm>
            <a:off x="369951" y="114367"/>
            <a:ext cx="88349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000" b="0" i="0" u="none" strike="noStrike" kern="1200" cap="none" spc="0" normalizeH="0" baseline="0" noProof="0" dirty="0">
                <a:ln>
                  <a:noFill/>
                </a:ln>
                <a:solidFill>
                  <a:prstClr val="black"/>
                </a:solidFill>
                <a:effectLst/>
                <a:uLnTx/>
                <a:uFillTx/>
                <a:latin typeface="Segoe UI" panose="020B0502040204020203" pitchFamily="34" charset="0"/>
                <a:ea typeface="宋体" panose="02010600030101010101" pitchFamily="2" charset="-122"/>
                <a:cs typeface="+mn-cs"/>
              </a:rPr>
              <a:t>[1] S. CALATRONI P C, P. COSTA PINTO. &lt;NEG THIN FILM COATING DEVELOPMENT FOR THE MAX IV VACUUM SYSTEM thpfi044.pdf&gt; [J]. IPAC</a:t>
            </a:r>
            <a:r>
              <a:rPr kumimoji="0" lang="en-US" altLang="zh-CN" sz="1000" b="0" i="0" u="none" strike="noStrike" kern="1200" cap="none" spc="0" normalizeH="0" baseline="0" noProof="0" dirty="0">
                <a:ln>
                  <a:noFill/>
                </a:ln>
                <a:solidFill>
                  <a:prstClr val="black"/>
                </a:solidFill>
                <a:effectLst/>
                <a:uLnTx/>
                <a:uFillTx/>
                <a:latin typeface="Segoe UI" panose="020B0502040204020203" pitchFamily="34" charset="0"/>
                <a:ea typeface="宋体" panose="02010600030101010101" pitchFamily="2" charset="-122"/>
                <a:cs typeface="+mn-cs"/>
              </a:rPr>
              <a:t>2013,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9" name="Slide Number Placeholder 2">
            <a:extLst>
              <a:ext uri="{FF2B5EF4-FFF2-40B4-BE49-F238E27FC236}">
                <a16:creationId xmlns:a16="http://schemas.microsoft.com/office/drawing/2014/main" id="{A30D2237-07D3-4DD5-9489-C9CCFDF84278}"/>
              </a:ext>
            </a:extLst>
          </p:cNvPr>
          <p:cNvSpPr>
            <a:spLocks noGrp="1"/>
          </p:cNvSpPr>
          <p:nvPr>
            <p:ph type="sldNum" sz="quarter" idx="12"/>
          </p:nvPr>
        </p:nvSpPr>
        <p:spPr>
          <a:xfrm>
            <a:off x="10992544" y="6356351"/>
            <a:ext cx="58985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7AF4A-446D-47BA-A15A-9054C05911C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9043127"/>
      </p:ext>
    </p:extLst>
  </p:cSld>
  <p:clrMapOvr>
    <a:masterClrMapping/>
  </p:clrMapOvr>
  <mc:AlternateContent xmlns:mc="http://schemas.openxmlformats.org/markup-compatibility/2006" xmlns:p14="http://schemas.microsoft.com/office/powerpoint/2010/main">
    <mc:Choice Requires="p14">
      <p:transition spd="slow" p14:dur="2000" advTm="666"/>
    </mc:Choice>
    <mc:Fallback xmlns="">
      <p:transition spd="slow" advTm="66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500521" y="1177290"/>
          <a:ext cx="11521888" cy="5179060"/>
        </p:xfrm>
        <a:graphic>
          <a:graphicData uri="http://schemas.openxmlformats.org/drawingml/2006/table">
            <a:tbl>
              <a:tblPr firstRow="1" bandRow="1">
                <a:tableStyleId>{5C22544A-7EE6-4342-B048-85BDC9FD1C3A}</a:tableStyleId>
              </a:tblPr>
              <a:tblGrid>
                <a:gridCol w="1722617">
                  <a:extLst>
                    <a:ext uri="{9D8B030D-6E8A-4147-A177-3AD203B41FA5}">
                      <a16:colId xmlns:a16="http://schemas.microsoft.com/office/drawing/2014/main" val="2159451051"/>
                    </a:ext>
                  </a:extLst>
                </a:gridCol>
                <a:gridCol w="1480461">
                  <a:extLst>
                    <a:ext uri="{9D8B030D-6E8A-4147-A177-3AD203B41FA5}">
                      <a16:colId xmlns:a16="http://schemas.microsoft.com/office/drawing/2014/main" val="2595946174"/>
                    </a:ext>
                  </a:extLst>
                </a:gridCol>
                <a:gridCol w="2800071">
                  <a:extLst>
                    <a:ext uri="{9D8B030D-6E8A-4147-A177-3AD203B41FA5}">
                      <a16:colId xmlns:a16="http://schemas.microsoft.com/office/drawing/2014/main" val="753678586"/>
                    </a:ext>
                  </a:extLst>
                </a:gridCol>
                <a:gridCol w="2474456">
                  <a:extLst>
                    <a:ext uri="{9D8B030D-6E8A-4147-A177-3AD203B41FA5}">
                      <a16:colId xmlns:a16="http://schemas.microsoft.com/office/drawing/2014/main" val="47107708"/>
                    </a:ext>
                  </a:extLst>
                </a:gridCol>
                <a:gridCol w="1399326">
                  <a:extLst>
                    <a:ext uri="{9D8B030D-6E8A-4147-A177-3AD203B41FA5}">
                      <a16:colId xmlns:a16="http://schemas.microsoft.com/office/drawing/2014/main" val="1365085092"/>
                    </a:ext>
                  </a:extLst>
                </a:gridCol>
                <a:gridCol w="1644957">
                  <a:extLst>
                    <a:ext uri="{9D8B030D-6E8A-4147-A177-3AD203B41FA5}">
                      <a16:colId xmlns:a16="http://schemas.microsoft.com/office/drawing/2014/main" val="1241400944"/>
                    </a:ext>
                  </a:extLst>
                </a:gridCol>
              </a:tblGrid>
              <a:tr h="655709">
                <a:tc>
                  <a:txBody>
                    <a:bodyPr/>
                    <a:lstStyle/>
                    <a:p>
                      <a:pPr algn="ctr"/>
                      <a:endParaRPr lang="zh-CN" altLang="en-US" sz="20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Energy</a:t>
                      </a:r>
                      <a:endParaRPr lang="zh-CN" altLang="en-US" sz="18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Material</a:t>
                      </a:r>
                      <a:endParaRPr lang="zh-CN" altLang="en-US" sz="18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Cross</a:t>
                      </a:r>
                      <a:r>
                        <a:rPr lang="en-US" altLang="zh-CN" sz="1800" b="1" baseline="0" dirty="0">
                          <a:solidFill>
                            <a:schemeClr val="tx1"/>
                          </a:solidFill>
                          <a:latin typeface="+mj-lt"/>
                        </a:rPr>
                        <a:t> Section/mm</a:t>
                      </a:r>
                      <a:endParaRPr lang="zh-CN" altLang="en-US" sz="18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Length/m</a:t>
                      </a:r>
                      <a:endParaRPr lang="zh-CN" altLang="en-US" sz="1800" b="1" dirty="0">
                        <a:solidFill>
                          <a:schemeClr val="tx1"/>
                        </a:solidFill>
                        <a:latin typeface="+mj-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solidFill>
                            <a:schemeClr val="tx1"/>
                          </a:solidFill>
                          <a:latin typeface="+mj-lt"/>
                          <a:ea typeface="宋体"/>
                        </a:rPr>
                        <a:t>Dynamic</a:t>
                      </a:r>
                      <a:r>
                        <a:rPr lang="en-US" altLang="zh-CN" sz="1800" b="1" kern="100" baseline="0" dirty="0">
                          <a:solidFill>
                            <a:schemeClr val="tx1"/>
                          </a:solidFill>
                          <a:latin typeface="+mj-lt"/>
                          <a:ea typeface="宋体"/>
                        </a:rPr>
                        <a:t> pressure /</a:t>
                      </a:r>
                      <a:r>
                        <a:rPr lang="en-US" altLang="zh-CN" sz="1800" b="1" kern="0" dirty="0">
                          <a:solidFill>
                            <a:schemeClr val="tx1"/>
                          </a:solidFill>
                          <a:latin typeface="+mj-lt"/>
                          <a:ea typeface="宋体"/>
                        </a:rPr>
                        <a:t>Torr</a:t>
                      </a:r>
                      <a:endParaRPr lang="zh-CN" altLang="zh-CN" sz="1800" b="1" kern="100" dirty="0">
                        <a:solidFill>
                          <a:schemeClr val="tx1"/>
                        </a:solidFill>
                        <a:latin typeface="+mj-lt"/>
                        <a:ea typeface="宋体"/>
                      </a:endParaRPr>
                    </a:p>
                  </a:txBody>
                  <a:tcPr marL="68580" marR="68580" marT="34290" marB="34290" anchor="ctr"/>
                </a:tc>
                <a:extLst>
                  <a:ext uri="{0D108BD9-81ED-4DB2-BD59-A6C34878D82A}">
                    <a16:rowId xmlns:a16="http://schemas.microsoft.com/office/drawing/2014/main" val="1334073903"/>
                  </a:ext>
                </a:extLst>
              </a:tr>
              <a:tr h="655709">
                <a:tc>
                  <a:txBody>
                    <a:bodyPr/>
                    <a:lstStyle/>
                    <a:p>
                      <a:pPr algn="ctr"/>
                      <a:r>
                        <a:rPr lang="en-US" altLang="zh-CN" sz="1800" b="1" dirty="0">
                          <a:solidFill>
                            <a:schemeClr val="tx1"/>
                          </a:solidFill>
                          <a:latin typeface="+mn-lt"/>
                        </a:rPr>
                        <a:t>LINAC</a:t>
                      </a:r>
                      <a:endParaRPr lang="zh-CN" altLang="en-US" sz="1800" b="1" dirty="0">
                        <a:solidFill>
                          <a:schemeClr val="tx1"/>
                        </a:solidFill>
                        <a:latin typeface="+mn-lt"/>
                      </a:endParaRPr>
                    </a:p>
                  </a:txBody>
                  <a:tcPr marL="68580" marR="68580" marT="34290" marB="34290" anchor="ctr"/>
                </a:tc>
                <a:tc>
                  <a:txBody>
                    <a:bodyPr/>
                    <a:lstStyle/>
                    <a:p>
                      <a:pPr algn="ctr"/>
                      <a:r>
                        <a:rPr lang="en-US" altLang="zh-CN" sz="1800" b="0" dirty="0">
                          <a:solidFill>
                            <a:schemeClr val="tx1"/>
                          </a:solidFill>
                          <a:latin typeface="+mn-lt"/>
                        </a:rPr>
                        <a:t>30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r>
                        <a:rPr lang="en-US" altLang="zh-CN" sz="1800" b="0" dirty="0">
                          <a:solidFill>
                            <a:schemeClr val="tx1"/>
                          </a:solidFill>
                          <a:latin typeface="+mn-lt"/>
                        </a:rPr>
                        <a:t>copper</a:t>
                      </a:r>
                      <a:endParaRPr lang="zh-CN" altLang="en-US" sz="1800" b="0" dirty="0">
                        <a:solidFill>
                          <a:schemeClr val="tx1"/>
                        </a:solidFill>
                        <a:latin typeface="+mn-lt"/>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20~30</a:t>
                      </a:r>
                    </a:p>
                  </a:txBody>
                  <a:tcPr marL="68580" marR="68580" marT="34290" marB="34290" anchor="ctr"/>
                </a:tc>
                <a:tc>
                  <a:txBody>
                    <a:bodyPr/>
                    <a:lstStyle/>
                    <a:p>
                      <a:pPr algn="ctr"/>
                      <a:r>
                        <a:rPr lang="en-US" altLang="zh-CN" sz="1800" b="0" dirty="0">
                          <a:solidFill>
                            <a:schemeClr val="tx1"/>
                          </a:solidFill>
                          <a:latin typeface="+mn-lt"/>
                        </a:rPr>
                        <a:t>1,601+</a:t>
                      </a:r>
                    </a:p>
                    <a:p>
                      <a:pPr algn="ctr"/>
                      <a:r>
                        <a:rPr lang="en-US" altLang="zh-CN" sz="1800" b="0" dirty="0">
                          <a:solidFill>
                            <a:schemeClr val="tx1"/>
                          </a:solidFill>
                          <a:latin typeface="+mn-lt"/>
                        </a:rPr>
                        <a:t>335 (BTL)</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Acc &lt;2×10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E-gun&lt;2×10</a:t>
                      </a:r>
                      <a:r>
                        <a:rPr lang="en-US" altLang="zh-CN" sz="1800" b="0" kern="0" baseline="30000" dirty="0">
                          <a:solidFill>
                            <a:srgbClr val="000000"/>
                          </a:solidFill>
                          <a:latin typeface="Times New Roman"/>
                          <a:ea typeface="宋体"/>
                        </a:rPr>
                        <a:t>-8</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2623948248"/>
                  </a:ext>
                </a:extLst>
              </a:tr>
              <a:tr h="408007">
                <a:tc>
                  <a:txBody>
                    <a:bodyPr/>
                    <a:lstStyle/>
                    <a:p>
                      <a:pPr algn="ctr"/>
                      <a:r>
                        <a:rPr lang="en-US" altLang="zh-CN" sz="1800" b="1" dirty="0">
                          <a:solidFill>
                            <a:schemeClr val="tx1"/>
                          </a:solidFill>
                          <a:latin typeface="+mn-lt"/>
                        </a:rPr>
                        <a:t>Damping ring</a:t>
                      </a:r>
                      <a:endParaRPr lang="zh-CN" altLang="en-US" sz="1800" b="1" dirty="0">
                        <a:solidFill>
                          <a:schemeClr val="tx1"/>
                        </a:solidFill>
                        <a:latin typeface="+mn-lt"/>
                      </a:endParaRPr>
                    </a:p>
                  </a:txBody>
                  <a:tcPr marL="68580" marR="68580" marT="34290" marB="34290" anchor="ctr"/>
                </a:tc>
                <a:tc>
                  <a:txBody>
                    <a:bodyPr/>
                    <a:lstStyle/>
                    <a:p>
                      <a:pPr algn="ctr"/>
                      <a:r>
                        <a:rPr lang="en-US" altLang="zh-CN" sz="1800" b="0" dirty="0">
                          <a:solidFill>
                            <a:schemeClr val="tx1"/>
                          </a:solidFill>
                          <a:latin typeface="+mn-lt"/>
                        </a:rPr>
                        <a:t>1.1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tx1"/>
                          </a:solidFill>
                        </a:rPr>
                        <a:t>Extruded</a:t>
                      </a:r>
                      <a:r>
                        <a:rPr lang="en-US" altLang="zh-CN" sz="1800" baseline="0" dirty="0">
                          <a:solidFill>
                            <a:schemeClr val="tx1"/>
                          </a:solidFill>
                        </a:rPr>
                        <a:t> aluminum 6061</a:t>
                      </a:r>
                      <a:endParaRPr lang="zh-CN" altLang="en-US" sz="1800" dirty="0">
                        <a:solidFill>
                          <a:schemeClr val="tx1"/>
                        </a:solidFill>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30/Al 6061</a:t>
                      </a:r>
                    </a:p>
                  </a:txBody>
                  <a:tcPr marL="68580" marR="68580" marT="34290" marB="34290" anchor="ctr"/>
                </a:tc>
                <a:tc>
                  <a:txBody>
                    <a:bodyPr/>
                    <a:lstStyle/>
                    <a:p>
                      <a:pPr algn="ctr"/>
                      <a:r>
                        <a:rPr lang="en-US" altLang="zh-CN" sz="1800" b="0" dirty="0">
                          <a:solidFill>
                            <a:schemeClr val="tx1"/>
                          </a:solidFill>
                          <a:latin typeface="+mn-lt"/>
                        </a:rPr>
                        <a:t>147</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&lt;2×10</a:t>
                      </a:r>
                      <a:r>
                        <a:rPr lang="en-US" altLang="zh-CN" sz="1800" b="0" kern="0" baseline="30000" dirty="0">
                          <a:solidFill>
                            <a:srgbClr val="000000"/>
                          </a:solidFill>
                          <a:latin typeface="Times New Roman"/>
                          <a:ea typeface="宋体"/>
                        </a:rPr>
                        <a:t>-8</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1288107967"/>
                  </a:ext>
                </a:extLst>
              </a:tr>
              <a:tr h="655709">
                <a:tc>
                  <a:txBody>
                    <a:bodyPr/>
                    <a:lstStyle/>
                    <a:p>
                      <a:pPr algn="ctr"/>
                      <a:r>
                        <a:rPr lang="en-US" altLang="zh-CN" sz="1800" b="1" dirty="0">
                          <a:solidFill>
                            <a:schemeClr val="tx1"/>
                          </a:solidFill>
                          <a:latin typeface="+mn-lt"/>
                        </a:rPr>
                        <a:t>Booster</a:t>
                      </a:r>
                      <a:endParaRPr lang="zh-CN" altLang="en-US" sz="1800" b="1" dirty="0">
                        <a:solidFill>
                          <a:schemeClr val="tx1"/>
                        </a:solidFill>
                        <a:latin typeface="+mn-lt"/>
                      </a:endParaRPr>
                    </a:p>
                  </a:txBody>
                  <a:tcPr marL="68580" marR="68580" marT="34290" marB="3429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30 to 180 GeV</a:t>
                      </a:r>
                      <a:endParaRPr lang="zh-CN" altLang="en-US" sz="1800" b="0" dirty="0">
                        <a:solidFill>
                          <a:schemeClr val="tx1"/>
                        </a:solidFill>
                        <a:latin typeface="+mn-lt"/>
                      </a:endParaRPr>
                    </a:p>
                  </a:txBody>
                  <a:tcPr marL="68580" marR="68580" marT="34290" marB="34290" anchor="ctr"/>
                </a:tc>
                <a:tc>
                  <a:txBody>
                    <a:bodyPr/>
                    <a:lstStyle/>
                    <a:p>
                      <a:pPr algn="ctr"/>
                      <a:r>
                        <a:rPr lang="en-US" altLang="zh-CN" sz="1800" dirty="0">
                          <a:solidFill>
                            <a:schemeClr val="tx1"/>
                          </a:solidFill>
                        </a:rPr>
                        <a:t>Extruded</a:t>
                      </a:r>
                      <a:r>
                        <a:rPr lang="en-US" altLang="zh-CN" sz="1800" baseline="0" dirty="0">
                          <a:solidFill>
                            <a:schemeClr val="tx1"/>
                          </a:solidFill>
                        </a:rPr>
                        <a:t> aluminum 6061</a:t>
                      </a:r>
                      <a:endParaRPr lang="zh-CN" altLang="en-US" sz="1800" dirty="0">
                        <a:solidFill>
                          <a:schemeClr val="tx1"/>
                        </a:solidFill>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56/</a:t>
                      </a:r>
                      <a:r>
                        <a:rPr lang="en-US" altLang="zh-CN" b="0" dirty="0">
                          <a:latin typeface="+mn-lt"/>
                          <a:cs typeface="Times New Roman" panose="02020603050405020304" pitchFamily="18" charset="0"/>
                        </a:rPr>
                        <a:t>thickness of </a:t>
                      </a:r>
                      <a:r>
                        <a:rPr lang="en-US" altLang="zh-CN" sz="1800" b="0" dirty="0">
                          <a:solidFill>
                            <a:schemeClr val="tx1"/>
                          </a:solidFill>
                          <a:latin typeface="+mn-lt"/>
                        </a:rPr>
                        <a:t>2mm</a:t>
                      </a:r>
                    </a:p>
                  </a:txBody>
                  <a:tcPr marL="68580" marR="68580" marT="34290" marB="34290" anchor="ctr"/>
                </a:tc>
                <a:tc>
                  <a:txBody>
                    <a:bodyPr/>
                    <a:lstStyle/>
                    <a:p>
                      <a:pPr algn="ctr"/>
                      <a:r>
                        <a:rPr lang="en-US" altLang="zh-CN" sz="1800" b="0" dirty="0">
                          <a:solidFill>
                            <a:schemeClr val="tx1"/>
                          </a:solidFill>
                          <a:latin typeface="+mn-lt"/>
                        </a:rPr>
                        <a:t>100,000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&lt;3×10</a:t>
                      </a:r>
                      <a:r>
                        <a:rPr lang="en-US" altLang="zh-CN" sz="1800" b="0" kern="0" baseline="30000" dirty="0">
                          <a:solidFill>
                            <a:srgbClr val="000000"/>
                          </a:solidFill>
                          <a:latin typeface="Times New Roman"/>
                          <a:ea typeface="宋体"/>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err="1">
                          <a:solidFill>
                            <a:srgbClr val="000000"/>
                          </a:solidFill>
                          <a:latin typeface="Times New Roman"/>
                          <a:ea typeface="宋体"/>
                        </a:rPr>
                        <a:t>tt</a:t>
                      </a:r>
                      <a:r>
                        <a:rPr lang="en-US" altLang="zh-CN" sz="1800" b="0" kern="0" dirty="0">
                          <a:solidFill>
                            <a:srgbClr val="000000"/>
                          </a:solidFill>
                          <a:latin typeface="Times New Roman"/>
                          <a:ea typeface="宋体"/>
                        </a:rPr>
                        <a:t>&lt;4×10</a:t>
                      </a:r>
                      <a:r>
                        <a:rPr lang="en-US" altLang="zh-CN" sz="1800" b="0" kern="0" baseline="30000" dirty="0">
                          <a:solidFill>
                            <a:srgbClr val="000000"/>
                          </a:solidFill>
                          <a:latin typeface="Times New Roman"/>
                          <a:ea typeface="宋体"/>
                        </a:rPr>
                        <a:t>-8</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793183531"/>
                  </a:ext>
                </a:extLst>
              </a:tr>
              <a:tr h="849994">
                <a:tc>
                  <a:txBody>
                    <a:bodyPr/>
                    <a:lstStyle/>
                    <a:p>
                      <a:pPr algn="ctr"/>
                      <a:r>
                        <a:rPr lang="en-US" altLang="zh-CN" sz="1800" b="1" dirty="0">
                          <a:solidFill>
                            <a:schemeClr val="tx1"/>
                          </a:solidFill>
                          <a:latin typeface="+mn-lt"/>
                        </a:rPr>
                        <a:t>Collider</a:t>
                      </a:r>
                      <a:endParaRPr lang="zh-CN" altLang="en-US" sz="1800" b="1"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rgbClr val="FF0000"/>
                          </a:solidFill>
                          <a:latin typeface="+mn-lt"/>
                        </a:rPr>
                        <a:t>45.5~180 GeV</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Extruded</a:t>
                      </a:r>
                      <a:r>
                        <a:rPr lang="en-US" altLang="zh-CN" sz="1800" b="0" baseline="0" dirty="0">
                          <a:solidFill>
                            <a:schemeClr val="tx1"/>
                          </a:solidFill>
                          <a:latin typeface="+mn-lt"/>
                        </a:rPr>
                        <a:t> copper, NEG film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mn-lt"/>
                        </a:rPr>
                        <a:t>SEY&lt;1.2</a:t>
                      </a:r>
                      <a:endParaRPr lang="zh-CN" altLang="en-US" sz="1800" b="0" dirty="0">
                        <a:solidFill>
                          <a:schemeClr val="tx1"/>
                        </a:solidFill>
                        <a:latin typeface="+mn-lt"/>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56/</a:t>
                      </a:r>
                      <a:r>
                        <a:rPr lang="en-US" altLang="zh-CN" b="0" dirty="0">
                          <a:latin typeface="+mn-lt"/>
                          <a:cs typeface="Times New Roman" panose="02020603050405020304" pitchFamily="18" charset="0"/>
                        </a:rPr>
                        <a:t>thickness of </a:t>
                      </a:r>
                      <a:r>
                        <a:rPr lang="en-US" altLang="zh-CN" sz="1800" b="0" dirty="0">
                          <a:solidFill>
                            <a:schemeClr val="tx1"/>
                          </a:solidFill>
                          <a:latin typeface="+mn-lt"/>
                          <a:cs typeface="Times New Roman" panose="02020603050405020304" pitchFamily="18" charset="0"/>
                        </a:rPr>
                        <a:t>2</a:t>
                      </a:r>
                      <a:r>
                        <a:rPr lang="en-US" altLang="zh-CN" sz="1800" b="0" dirty="0">
                          <a:solidFill>
                            <a:schemeClr val="tx1"/>
                          </a:solidFill>
                          <a:latin typeface="+mn-lt"/>
                        </a:rPr>
                        <a:t>mm</a:t>
                      </a:r>
                      <a:endParaRPr lang="el-GR" altLang="zh-CN" sz="1800" b="0" dirty="0">
                        <a:solidFill>
                          <a:schemeClr val="tx1"/>
                        </a:solidFill>
                        <a:latin typeface="+mn-lt"/>
                      </a:endParaRPr>
                    </a:p>
                  </a:txBody>
                  <a:tcPr marL="68580" marR="68580" marT="34290" marB="34290" anchor="ctr"/>
                </a:tc>
                <a:tc>
                  <a:txBody>
                    <a:bodyPr/>
                    <a:lstStyle/>
                    <a:p>
                      <a:pPr algn="ctr"/>
                      <a:r>
                        <a:rPr lang="en-US" altLang="zh-CN" sz="1800" b="0" dirty="0">
                          <a:solidFill>
                            <a:schemeClr val="tx1"/>
                          </a:solidFill>
                          <a:latin typeface="+mn-lt"/>
                        </a:rPr>
                        <a:t>100,000×2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Z&lt;8×10</a:t>
                      </a:r>
                      <a:r>
                        <a:rPr lang="en-US" altLang="zh-CN" sz="1800" b="0" kern="0" baseline="30000" dirty="0">
                          <a:solidFill>
                            <a:srgbClr val="000000"/>
                          </a:solidFill>
                          <a:latin typeface="Times New Roman"/>
                          <a:ea typeface="宋体"/>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err="1">
                          <a:solidFill>
                            <a:srgbClr val="000000"/>
                          </a:solidFill>
                          <a:latin typeface="Times New Roman"/>
                          <a:ea typeface="宋体"/>
                        </a:rPr>
                        <a:t>tt</a:t>
                      </a: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800" b="0" kern="0" baseline="300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814062807"/>
                  </a:ext>
                </a:extLst>
              </a:tr>
              <a:tr h="655709">
                <a:tc>
                  <a:txBody>
                    <a:bodyPr/>
                    <a:lstStyle/>
                    <a:p>
                      <a:pPr algn="ctr">
                        <a:spcAft>
                          <a:spcPts val="0"/>
                        </a:spcAft>
                      </a:pPr>
                      <a:r>
                        <a:rPr lang="en-US" altLang="zh-CN" sz="1800" b="1" kern="100" dirty="0">
                          <a:solidFill>
                            <a:srgbClr val="000000"/>
                          </a:solidFill>
                          <a:latin typeface="+mn-lt"/>
                          <a:ea typeface="宋体"/>
                        </a:rPr>
                        <a:t>MDI</a:t>
                      </a:r>
                      <a:endParaRPr lang="zh-CN" sz="1800" b="1" kern="100" dirty="0">
                        <a:solidFill>
                          <a:srgbClr val="000000"/>
                        </a:solidFill>
                        <a:latin typeface="+mn-lt"/>
                        <a:ea typeface="宋体"/>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rgbClr val="FF0000"/>
                          </a:solidFill>
                          <a:latin typeface="+mn-lt"/>
                        </a:rPr>
                        <a:t>45.5~180 GeV</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tx1"/>
                          </a:solidFill>
                        </a:rPr>
                        <a:t>Copper/</a:t>
                      </a:r>
                      <a:r>
                        <a:rPr lang="en-GB" altLang="zh-CN" sz="1800" dirty="0">
                          <a:solidFill>
                            <a:schemeClr val="tx1"/>
                          </a:solidFill>
                        </a:rPr>
                        <a:t>tungsten alloy, </a:t>
                      </a:r>
                      <a:r>
                        <a:rPr lang="en-US" altLang="zh-CN" sz="1800" baseline="0" dirty="0">
                          <a:solidFill>
                            <a:schemeClr val="tx1"/>
                          </a:solidFill>
                        </a:rPr>
                        <a:t>NEG film</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800" b="0" dirty="0">
                          <a:solidFill>
                            <a:schemeClr val="tx1"/>
                          </a:solidFill>
                          <a:latin typeface="+mn-lt"/>
                        </a:rPr>
                        <a:t>Φ</a:t>
                      </a:r>
                      <a:r>
                        <a:rPr lang="en-US" altLang="zh-CN" sz="1800" dirty="0">
                          <a:solidFill>
                            <a:schemeClr val="tx1"/>
                          </a:solidFill>
                        </a:rPr>
                        <a:t>20</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12</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effectLst/>
                          <a:latin typeface="Times New Roman" panose="02020603050405020304" pitchFamily="18" charset="0"/>
                          <a:ea typeface="+mn-ea"/>
                          <a:cs typeface="Times New Roman" panose="02020603050405020304" pitchFamily="18" charset="0"/>
                        </a:rPr>
                        <a:t>&lt;3</a:t>
                      </a:r>
                      <a:r>
                        <a:rPr lang="en-US" altLang="zh-CN" sz="1800" b="0" kern="0" dirty="0">
                          <a:solidFill>
                            <a:srgbClr val="000000"/>
                          </a:solidFill>
                          <a:latin typeface="Times New Roman" panose="02020603050405020304" pitchFamily="18" charset="0"/>
                          <a:ea typeface="宋体"/>
                          <a:cs typeface="Times New Roman" panose="02020603050405020304" pitchFamily="18" charset="0"/>
                        </a:rPr>
                        <a:t>×</a:t>
                      </a:r>
                      <a:r>
                        <a:rPr lang="en-US" altLang="zh-CN" sz="1800" kern="1200" dirty="0">
                          <a:solidFill>
                            <a:schemeClr val="tx1"/>
                          </a:solidFill>
                          <a:effectLst/>
                          <a:latin typeface="Times New Roman" panose="02020603050405020304" pitchFamily="18" charset="0"/>
                          <a:ea typeface="+mn-ea"/>
                          <a:cs typeface="Times New Roman" panose="02020603050405020304" pitchFamily="18" charset="0"/>
                        </a:rPr>
                        <a:t>10</a:t>
                      </a:r>
                      <a:r>
                        <a:rPr lang="en-US" altLang="zh-CN" sz="1800" kern="1200" baseline="30000" dirty="0">
                          <a:solidFill>
                            <a:schemeClr val="tx1"/>
                          </a:solidFill>
                          <a:effectLst/>
                          <a:latin typeface="Times New Roman" panose="02020603050405020304" pitchFamily="18" charset="0"/>
                          <a:ea typeface="+mn-ea"/>
                          <a:cs typeface="Times New Roman" panose="02020603050405020304" pitchFamily="18" charset="0"/>
                        </a:rPr>
                        <a:t>-9</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537173926"/>
                  </a:ext>
                </a:extLst>
              </a:tr>
              <a:tr h="443315">
                <a:tc>
                  <a:txBody>
                    <a:bodyPr/>
                    <a:lstStyle/>
                    <a:p>
                      <a:pPr algn="ctr">
                        <a:spcAft>
                          <a:spcPts val="0"/>
                        </a:spcAft>
                      </a:pPr>
                      <a:r>
                        <a:rPr lang="en-US" altLang="zh-CN" b="1" dirty="0">
                          <a:latin typeface="+mn-lt"/>
                        </a:rPr>
                        <a:t>LTB</a:t>
                      </a:r>
                      <a:endParaRPr lang="zh-CN" sz="1800" b="1" kern="100" dirty="0">
                        <a:solidFill>
                          <a:srgbClr val="000000"/>
                        </a:solidFill>
                        <a:latin typeface="+mn-lt"/>
                        <a:ea typeface="宋体"/>
                      </a:endParaRPr>
                    </a:p>
                  </a:txBody>
                  <a:tcPr marL="68580" marR="68580" marT="0" marB="0" anchor="ctr"/>
                </a:tc>
                <a:tc>
                  <a:txBody>
                    <a:bodyPr/>
                    <a:lstStyle/>
                    <a:p>
                      <a:pPr algn="ctr"/>
                      <a:r>
                        <a:rPr lang="en-US" altLang="zh-CN" sz="1800" b="0" dirty="0">
                          <a:solidFill>
                            <a:schemeClr val="tx1"/>
                          </a:solidFill>
                          <a:latin typeface="+mn-lt"/>
                        </a:rPr>
                        <a:t>30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mn-lt"/>
                        </a:rPr>
                        <a:t> </a:t>
                      </a:r>
                      <a:r>
                        <a:rPr lang="el-GR" altLang="zh-CN" sz="1800" b="0" dirty="0">
                          <a:solidFill>
                            <a:schemeClr val="tx1"/>
                          </a:solidFill>
                          <a:latin typeface="+mn-lt"/>
                        </a:rPr>
                        <a:t>Φ</a:t>
                      </a:r>
                      <a:r>
                        <a:rPr lang="en-US" altLang="zh-CN" sz="1800" b="0" dirty="0">
                          <a:solidFill>
                            <a:schemeClr val="tx1"/>
                          </a:solidFill>
                          <a:latin typeface="+mn-lt"/>
                        </a:rPr>
                        <a:t>56</a:t>
                      </a:r>
                      <a:r>
                        <a:rPr lang="en-US" altLang="zh-CN" sz="1800" b="0" baseline="0" dirty="0">
                          <a:solidFill>
                            <a:schemeClr val="tx1"/>
                          </a:solidFill>
                          <a:latin typeface="+mn-lt"/>
                        </a:rPr>
                        <a:t> </a:t>
                      </a:r>
                      <a:endParaRPr lang="el-GR" altLang="zh-CN"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3,000</a:t>
                      </a:r>
                      <a:endParaRPr lang="el-GR" altLang="zh-CN"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1106510538"/>
                  </a:ext>
                </a:extLst>
              </a:tr>
              <a:tr h="490625">
                <a:tc>
                  <a:txBody>
                    <a:bodyPr/>
                    <a:lstStyle/>
                    <a:p>
                      <a:pPr algn="ctr">
                        <a:spcAft>
                          <a:spcPts val="0"/>
                        </a:spcAft>
                      </a:pPr>
                      <a:r>
                        <a:rPr lang="en-US" altLang="zh-CN" sz="1800" b="1" kern="0" dirty="0">
                          <a:solidFill>
                            <a:srgbClr val="000000"/>
                          </a:solidFill>
                          <a:latin typeface="+mn-lt"/>
                          <a:ea typeface="宋体"/>
                        </a:rPr>
                        <a:t>BTC(CTB)  </a:t>
                      </a:r>
                      <a:r>
                        <a:rPr lang="en-US" altLang="zh-CN" sz="1800" b="1" kern="0" baseline="0" dirty="0">
                          <a:solidFill>
                            <a:srgbClr val="000000"/>
                          </a:solidFill>
                          <a:latin typeface="+mn-lt"/>
                          <a:ea typeface="宋体"/>
                        </a:rPr>
                        <a:t> </a:t>
                      </a:r>
                      <a:endParaRPr lang="zh-CN" sz="1800" b="1" kern="100" dirty="0">
                        <a:solidFill>
                          <a:srgbClr val="000000"/>
                        </a:solidFill>
                        <a:latin typeface="+mn-lt"/>
                        <a:ea typeface="宋体"/>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6 GeV</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mn-lt"/>
                        </a:rPr>
                        <a:t> </a:t>
                      </a:r>
                      <a:r>
                        <a:rPr lang="el-GR" altLang="zh-CN" sz="1800" b="0" dirty="0">
                          <a:solidFill>
                            <a:schemeClr val="tx1"/>
                          </a:solidFill>
                          <a:latin typeface="+mn-lt"/>
                        </a:rPr>
                        <a:t>Φ</a:t>
                      </a:r>
                      <a:r>
                        <a:rPr lang="en-US" altLang="zh-CN" sz="1800" b="0" dirty="0">
                          <a:solidFill>
                            <a:schemeClr val="tx1"/>
                          </a:solidFill>
                          <a:latin typeface="+mn-lt"/>
                        </a:rPr>
                        <a:t>56</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240×6</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523266695"/>
                  </a:ext>
                </a:extLst>
              </a:tr>
              <a:tr h="364283">
                <a:tc>
                  <a:txBody>
                    <a:bodyPr/>
                    <a:lstStyle/>
                    <a:p>
                      <a:pPr algn="ctr">
                        <a:spcAft>
                          <a:spcPts val="0"/>
                        </a:spcAft>
                      </a:pPr>
                      <a:r>
                        <a:rPr lang="en-US" altLang="zh-CN" sz="1800" b="1" kern="100" dirty="0">
                          <a:solidFill>
                            <a:srgbClr val="000000"/>
                          </a:solidFill>
                          <a:latin typeface="+mn-lt"/>
                          <a:ea typeface="宋体"/>
                        </a:rPr>
                        <a:t>DL</a:t>
                      </a:r>
                      <a:endParaRPr lang="zh-CN" sz="1800" b="1" kern="100" dirty="0">
                        <a:solidFill>
                          <a:srgbClr val="000000"/>
                        </a:solidFill>
                        <a:latin typeface="+mn-lt"/>
                        <a:ea typeface="宋体"/>
                      </a:endParaRPr>
                    </a:p>
                  </a:txBody>
                  <a:tcPr marL="68580" marR="68580" marT="0" marB="0" anchor="ctr"/>
                </a:tc>
                <a:tc>
                  <a:txBody>
                    <a:bodyPr/>
                    <a:lstStyle/>
                    <a:p>
                      <a:pPr algn="ctr"/>
                      <a:r>
                        <a:rPr lang="en-US" altLang="zh-CN" sz="1800" b="0">
                          <a:solidFill>
                            <a:schemeClr val="tx1"/>
                          </a:solidFill>
                          <a:latin typeface="+mn-lt"/>
                        </a:rPr>
                        <a:t>1.1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  </a:t>
                      </a:r>
                      <a:r>
                        <a:rPr lang="el-GR" altLang="zh-CN" sz="1800" b="0" dirty="0">
                          <a:solidFill>
                            <a:schemeClr val="tx1"/>
                          </a:solidFill>
                          <a:latin typeface="+mn-lt"/>
                        </a:rPr>
                        <a:t>Φ</a:t>
                      </a:r>
                      <a:r>
                        <a:rPr lang="en-US" altLang="zh-CN" sz="1800" dirty="0">
                          <a:solidFill>
                            <a:schemeClr val="tx1"/>
                          </a:solidFill>
                        </a:rPr>
                        <a:t>30</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240</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966081820"/>
                  </a:ext>
                </a:extLst>
              </a:tr>
            </a:tbl>
          </a:graphicData>
        </a:graphic>
      </p:graphicFrame>
      <p:pic>
        <p:nvPicPr>
          <p:cNvPr id="4" name="Picture 2" descr="C:\Users\Administrator\Desktop\11112.png">
            <a:extLst>
              <a:ext uri="{FF2B5EF4-FFF2-40B4-BE49-F238E27FC236}">
                <a16:creationId xmlns:a16="http://schemas.microsoft.com/office/drawing/2014/main" id="{370D6977-9F45-408B-9ABE-D700098470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5209" y="145436"/>
            <a:ext cx="949382" cy="559540"/>
          </a:xfrm>
          <a:prstGeom prst="rect">
            <a:avLst/>
          </a:prstGeom>
          <a:noFill/>
          <a:extLst>
            <a:ext uri="{909E8E84-426E-40DD-AFC4-6F175D3DCCD1}">
              <a14:hiddenFill xmlns:a14="http://schemas.microsoft.com/office/drawing/2010/main">
                <a:solidFill>
                  <a:srgbClr val="FFFFFF"/>
                </a:solidFill>
              </a14:hiddenFill>
            </a:ext>
          </a:extLst>
        </p:spPr>
      </p:pic>
      <p:sp>
        <p:nvSpPr>
          <p:cNvPr id="5" name="灯片编号占位符 3">
            <a:extLst>
              <a:ext uri="{FF2B5EF4-FFF2-40B4-BE49-F238E27FC236}">
                <a16:creationId xmlns:a16="http://schemas.microsoft.com/office/drawing/2014/main" id="{0F5F4E72-6DBC-4B19-BB74-B467E1921C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9F095-3CD2-4D9F-8394-BD3C24143187}"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标题 1">
            <a:extLst>
              <a:ext uri="{FF2B5EF4-FFF2-40B4-BE49-F238E27FC236}">
                <a16:creationId xmlns:a16="http://schemas.microsoft.com/office/drawing/2014/main" id="{614750F8-3448-465E-826B-4E2879D11B7A}"/>
              </a:ext>
            </a:extLst>
          </p:cNvPr>
          <p:cNvSpPr>
            <a:spLocks noGrp="1"/>
          </p:cNvSpPr>
          <p:nvPr>
            <p:ph type="title"/>
          </p:nvPr>
        </p:nvSpPr>
        <p:spPr>
          <a:xfrm>
            <a:off x="666712" y="142852"/>
            <a:ext cx="10763325" cy="725470"/>
          </a:xfrm>
        </p:spPr>
        <p:txBody>
          <a:bodyPr/>
          <a:lstStyle/>
          <a:p>
            <a:r>
              <a:rPr lang="en-US" altLang="zh-CN" sz="3600" dirty="0">
                <a:latin typeface="Arial" panose="020B0604020202020204" pitchFamily="34" charset="0"/>
                <a:cs typeface="Arial" panose="020B0604020202020204" pitchFamily="34" charset="0"/>
              </a:rPr>
              <a:t>Vacuum requirements and configuration</a:t>
            </a:r>
            <a:endParaRPr lang="zh-CN" altLang="en-US" dirty="0"/>
          </a:p>
        </p:txBody>
      </p:sp>
    </p:spTree>
    <p:extLst>
      <p:ext uri="{BB962C8B-B14F-4D97-AF65-F5344CB8AC3E}">
        <p14:creationId xmlns:p14="http://schemas.microsoft.com/office/powerpoint/2010/main" val="383914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993D0E-70F7-42F7-B3DD-5CF1B90698D8}"/>
              </a:ext>
            </a:extLst>
          </p:cNvPr>
          <p:cNvSpPr>
            <a:spLocks noGrp="1"/>
          </p:cNvSpPr>
          <p:nvPr>
            <p:ph type="title"/>
          </p:nvPr>
        </p:nvSpPr>
        <p:spPr>
          <a:xfrm>
            <a:off x="479376" y="133715"/>
            <a:ext cx="11712624" cy="725470"/>
          </a:xfrm>
        </p:spPr>
        <p:txBody>
          <a:bodyPr>
            <a:normAutofit/>
          </a:bodyPr>
          <a:lstStyle/>
          <a:p>
            <a:r>
              <a:rPr lang="en-US" altLang="zh-CN" sz="3200" b="1" dirty="0">
                <a:solidFill>
                  <a:srgbClr val="FF0000"/>
                </a:solidFill>
                <a:effectLst/>
                <a:latin typeface="Arial "/>
              </a:rPr>
              <a:t>Introduction -</a:t>
            </a:r>
            <a:r>
              <a:rPr lang="en-US" altLang="zh-CN" sz="3200" b="1" dirty="0">
                <a:effectLst/>
                <a:latin typeface="Arial "/>
              </a:rPr>
              <a:t>Cost </a:t>
            </a:r>
            <a:r>
              <a:rPr lang="en-US" altLang="zh-CN" sz="3200" dirty="0">
                <a:effectLst/>
                <a:latin typeface="Arial "/>
              </a:rPr>
              <a:t>distribution of components</a:t>
            </a:r>
            <a:endParaRPr lang="zh-CN" altLang="en-US" sz="3200" b="1" dirty="0">
              <a:effectLst/>
              <a:latin typeface="Arial "/>
            </a:endParaRPr>
          </a:p>
        </p:txBody>
      </p:sp>
      <p:graphicFrame>
        <p:nvGraphicFramePr>
          <p:cNvPr id="3" name="表格 3">
            <a:extLst>
              <a:ext uri="{FF2B5EF4-FFF2-40B4-BE49-F238E27FC236}">
                <a16:creationId xmlns:a16="http://schemas.microsoft.com/office/drawing/2014/main" id="{2511ABB2-35D4-4A37-BED3-AAF0381D22E3}"/>
              </a:ext>
            </a:extLst>
          </p:cNvPr>
          <p:cNvGraphicFramePr>
            <a:graphicFrameLocks noGrp="1"/>
          </p:cNvGraphicFramePr>
          <p:nvPr/>
        </p:nvGraphicFramePr>
        <p:xfrm>
          <a:off x="191344" y="1280160"/>
          <a:ext cx="6552727" cy="4309083"/>
        </p:xfrm>
        <a:graphic>
          <a:graphicData uri="http://schemas.openxmlformats.org/drawingml/2006/table">
            <a:tbl>
              <a:tblPr firstRow="1" bandRow="1">
                <a:tableStyleId>{5C22544A-7EE6-4342-B048-85BDC9FD1C3A}</a:tableStyleId>
              </a:tblPr>
              <a:tblGrid>
                <a:gridCol w="2216541">
                  <a:extLst>
                    <a:ext uri="{9D8B030D-6E8A-4147-A177-3AD203B41FA5}">
                      <a16:colId xmlns:a16="http://schemas.microsoft.com/office/drawing/2014/main" val="4239309326"/>
                    </a:ext>
                  </a:extLst>
                </a:gridCol>
                <a:gridCol w="1238534">
                  <a:extLst>
                    <a:ext uri="{9D8B030D-6E8A-4147-A177-3AD203B41FA5}">
                      <a16:colId xmlns:a16="http://schemas.microsoft.com/office/drawing/2014/main" val="1721472649"/>
                    </a:ext>
                  </a:extLst>
                </a:gridCol>
                <a:gridCol w="1225445">
                  <a:extLst>
                    <a:ext uri="{9D8B030D-6E8A-4147-A177-3AD203B41FA5}">
                      <a16:colId xmlns:a16="http://schemas.microsoft.com/office/drawing/2014/main" val="2777354098"/>
                    </a:ext>
                  </a:extLst>
                </a:gridCol>
                <a:gridCol w="1872207">
                  <a:extLst>
                    <a:ext uri="{9D8B030D-6E8A-4147-A177-3AD203B41FA5}">
                      <a16:colId xmlns:a16="http://schemas.microsoft.com/office/drawing/2014/main" val="1721101026"/>
                    </a:ext>
                  </a:extLst>
                </a:gridCol>
              </a:tblGrid>
              <a:tr h="680381">
                <a:tc>
                  <a:txBody>
                    <a:bodyPr/>
                    <a:lstStyle/>
                    <a:p>
                      <a:pPr algn="ctr"/>
                      <a:r>
                        <a:rPr lang="en-US" altLang="zh-CN" b="1" dirty="0">
                          <a:latin typeface="+mn-lt"/>
                        </a:rPr>
                        <a:t>Components</a:t>
                      </a:r>
                      <a:endParaRPr lang="zh-CN" altLang="en-US" b="1" dirty="0">
                        <a:latin typeface="+mn-lt"/>
                      </a:endParaRPr>
                    </a:p>
                  </a:txBody>
                  <a:tcPr anchor="ctr"/>
                </a:tc>
                <a:tc>
                  <a:txBody>
                    <a:bodyPr/>
                    <a:lstStyle/>
                    <a:p>
                      <a:pPr algn="ctr" rtl="0" fontAlgn="ctr"/>
                      <a:r>
                        <a:rPr lang="en-GB" sz="1800" b="1" i="0" u="none" strike="noStrike" dirty="0">
                          <a:solidFill>
                            <a:schemeClr val="bg1"/>
                          </a:solidFill>
                          <a:effectLst/>
                          <a:latin typeface="+mn-lt"/>
                          <a:ea typeface="等线" panose="02010600030101010101" pitchFamily="2" charset="-122"/>
                        </a:rPr>
                        <a:t>Specification</a:t>
                      </a:r>
                      <a:endParaRPr lang="en-GB" sz="1600" b="1" i="0" u="none" strike="noStrike" dirty="0">
                        <a:solidFill>
                          <a:schemeClr val="bg1"/>
                        </a:solidFill>
                        <a:effectLst/>
                        <a:latin typeface="+mn-lt"/>
                        <a:ea typeface="等线" panose="02010600030101010101" pitchFamily="2" charset="-122"/>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600" b="1" i="0" u="none" strike="noStrike" dirty="0">
                          <a:solidFill>
                            <a:schemeClr val="bg1"/>
                          </a:solidFill>
                          <a:effectLst/>
                          <a:latin typeface="+mn-lt"/>
                          <a:ea typeface="等线" panose="02010600030101010101" pitchFamily="2" charset="-122"/>
                        </a:rPr>
                        <a:t>Total Price  </a:t>
                      </a:r>
                      <a:r>
                        <a:rPr lang="en-GB" altLang="zh-CN" sz="1400" b="1" i="0" u="none" strike="noStrike" dirty="0">
                          <a:solidFill>
                            <a:schemeClr val="bg1"/>
                          </a:solidFill>
                          <a:effectLst/>
                          <a:latin typeface="+mn-lt"/>
                          <a:ea typeface="等线" panose="02010600030101010101" pitchFamily="2" charset="-122"/>
                        </a:rPr>
                        <a:t>/ (CNY 10,000)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i="0" u="none" strike="noStrike" dirty="0">
                          <a:solidFill>
                            <a:schemeClr val="bg1"/>
                          </a:solidFill>
                          <a:effectLst/>
                          <a:latin typeface="+mn-lt"/>
                          <a:ea typeface="等线" panose="02010600030101010101" pitchFamily="2" charset="-122"/>
                        </a:rPr>
                        <a:t>Description</a:t>
                      </a:r>
                      <a:endParaRPr lang="en-GB" altLang="zh-CN" sz="1800" b="1" i="0" u="none" strike="noStrike" dirty="0">
                        <a:solidFill>
                          <a:schemeClr val="bg1"/>
                        </a:solidFill>
                        <a:effectLst/>
                        <a:latin typeface="+mn-lt"/>
                        <a:ea typeface="等线" panose="02010600030101010101" pitchFamily="2" charset="-122"/>
                      </a:endParaRPr>
                    </a:p>
                  </a:txBody>
                  <a:tcPr anchor="ctr"/>
                </a:tc>
                <a:extLst>
                  <a:ext uri="{0D108BD9-81ED-4DB2-BD59-A6C34878D82A}">
                    <a16:rowId xmlns:a16="http://schemas.microsoft.com/office/drawing/2014/main" val="1154472841"/>
                  </a:ext>
                </a:extLst>
              </a:tr>
              <a:tr h="259193">
                <a:tc>
                  <a:txBody>
                    <a:bodyPr/>
                    <a:lstStyle/>
                    <a:p>
                      <a:pPr algn="ctr" rtl="0" fontAlgn="ctr"/>
                      <a:r>
                        <a:rPr lang="en-GB" sz="1600" b="0" i="0" u="none" strike="noStrike" dirty="0">
                          <a:solidFill>
                            <a:srgbClr val="000000"/>
                          </a:solidFill>
                          <a:effectLst/>
                          <a:latin typeface="+mn-lt"/>
                          <a:ea typeface="等线" panose="02010600030101010101" pitchFamily="2" charset="-122"/>
                        </a:rPr>
                        <a:t>Arc beam pip</a:t>
                      </a:r>
                      <a:r>
                        <a:rPr lang="en-US" altLang="zh-CN" sz="1600" b="0" i="0" u="none" strike="noStrike" dirty="0" err="1">
                          <a:solidFill>
                            <a:srgbClr val="000000"/>
                          </a:solidFill>
                          <a:effectLst/>
                          <a:latin typeface="+mn-lt"/>
                          <a:ea typeface="等线" panose="02010600030101010101" pitchFamily="2" charset="-122"/>
                        </a:rPr>
                        <a:t>e_C</a:t>
                      </a:r>
                      <a:r>
                        <a:rPr lang="en-GB" sz="1600" b="0" i="0" u="none" strike="noStrike" dirty="0" err="1">
                          <a:solidFill>
                            <a:srgbClr val="000000"/>
                          </a:solidFill>
                          <a:effectLst/>
                          <a:latin typeface="+mn-lt"/>
                          <a:ea typeface="等线" panose="02010600030101010101" pitchFamily="2" charset="-122"/>
                        </a:rPr>
                        <a:t>opper</a:t>
                      </a:r>
                      <a:endParaRPr lang="en-GB" sz="1600" b="0" i="0" u="none" strike="noStrike" dirty="0">
                        <a:solidFill>
                          <a:srgbClr val="000000"/>
                        </a:solidFill>
                        <a:effectLst/>
                        <a:latin typeface="+mn-lt"/>
                        <a:ea typeface="等线" panose="02010600030101010101" pitchFamily="2" charset="-122"/>
                      </a:endParaRPr>
                    </a:p>
                  </a:txBody>
                  <a:tcPr marL="0" marR="0" marT="0" marB="0" anchor="ctr"/>
                </a:tc>
                <a:tc>
                  <a:txBody>
                    <a:bodyPr/>
                    <a:lstStyle/>
                    <a:p>
                      <a:pPr algn="ctr" rtl="0" fontAlgn="ctr"/>
                      <a:r>
                        <a:rPr lang="en-GB" sz="1600" b="0" i="0" u="none" strike="noStrike" dirty="0">
                          <a:solidFill>
                            <a:srgbClr val="000000"/>
                          </a:solidFill>
                          <a:effectLst/>
                          <a:latin typeface="+mn-lt"/>
                          <a:ea typeface="等线" panose="02010600030101010101" pitchFamily="2" charset="-122"/>
                        </a:rPr>
                        <a:t>D56/C10100</a:t>
                      </a:r>
                    </a:p>
                  </a:txBody>
                  <a:tcPr marL="0" marR="0" marT="0" marB="0" anchor="ctr"/>
                </a:tc>
                <a:tc>
                  <a:txBody>
                    <a:bodyPr/>
                    <a:lstStyle/>
                    <a:p>
                      <a:pPr algn="r" rtl="0" fontAlgn="ctr"/>
                      <a:r>
                        <a:rPr lang="en-US" altLang="zh-CN" sz="1600" b="0" i="0" u="none" strike="noStrike" dirty="0">
                          <a:solidFill>
                            <a:schemeClr val="accent6">
                              <a:lumMod val="75000"/>
                            </a:schemeClr>
                          </a:solidFill>
                          <a:effectLst/>
                          <a:latin typeface="+mn-lt"/>
                          <a:ea typeface="等线" panose="02010600030101010101" pitchFamily="2" charset="-122"/>
                        </a:rPr>
                        <a:t>101602.7</a:t>
                      </a:r>
                    </a:p>
                  </a:txBody>
                  <a:tcPr marL="0" marR="0" marT="0" marB="0" anchor="ctr"/>
                </a:tc>
                <a:tc>
                  <a:txBody>
                    <a:bodyPr/>
                    <a:lstStyle/>
                    <a:p>
                      <a:pPr marL="85725" indent="0" algn="l" rtl="0" fontAlgn="ctr"/>
                      <a:r>
                        <a:rPr lang="en-US" altLang="zh-CN" sz="1600" b="0" i="0" u="none" strike="noStrike" dirty="0">
                          <a:solidFill>
                            <a:schemeClr val="accent6">
                              <a:lumMod val="75000"/>
                            </a:schemeClr>
                          </a:solidFill>
                          <a:effectLst/>
                          <a:latin typeface="+mn-lt"/>
                          <a:ea typeface="等线" panose="02010600030101010101" pitchFamily="2" charset="-122"/>
                        </a:rPr>
                        <a:t>Collider</a:t>
                      </a:r>
                    </a:p>
                  </a:txBody>
                  <a:tcPr marL="0" marR="0" marT="0" marB="0" anchor="ctr"/>
                </a:tc>
                <a:extLst>
                  <a:ext uri="{0D108BD9-81ED-4DB2-BD59-A6C34878D82A}">
                    <a16:rowId xmlns:a16="http://schemas.microsoft.com/office/drawing/2014/main" val="974857154"/>
                  </a:ext>
                </a:extLst>
              </a:tr>
              <a:tr h="259193">
                <a:tc>
                  <a:txBody>
                    <a:bodyPr/>
                    <a:lstStyle/>
                    <a:p>
                      <a:pPr algn="ctr" rtl="0" fontAlgn="ctr"/>
                      <a:r>
                        <a:rPr lang="en-GB" sz="1600" b="0" i="0" u="none" strike="noStrike" dirty="0">
                          <a:solidFill>
                            <a:srgbClr val="000000"/>
                          </a:solidFill>
                          <a:effectLst/>
                          <a:latin typeface="+mn-lt"/>
                          <a:ea typeface="等线" panose="02010600030101010101" pitchFamily="2" charset="-122"/>
                        </a:rPr>
                        <a:t>Vacuum heating</a:t>
                      </a:r>
                    </a:p>
                  </a:txBody>
                  <a:tcPr marL="0" marR="0" marT="0" marB="0" anchor="ctr"/>
                </a:tc>
                <a:tc>
                  <a:txBody>
                    <a:bodyPr/>
                    <a:lstStyle/>
                    <a:p>
                      <a:pPr algn="ctr" rtl="0" fontAlgn="ctr"/>
                      <a:r>
                        <a:rPr lang="en-GB" sz="1600" b="0" i="0" u="none" strike="noStrike" dirty="0">
                          <a:solidFill>
                            <a:srgbClr val="000000"/>
                          </a:solidFill>
                          <a:effectLst/>
                          <a:latin typeface="+mn-lt"/>
                          <a:ea typeface="等线" panose="02010600030101010101" pitchFamily="2" charset="-122"/>
                        </a:rPr>
                        <a:t>220v</a:t>
                      </a:r>
                    </a:p>
                  </a:txBody>
                  <a:tcPr marL="0" marR="0" marT="0" marB="0" anchor="ctr"/>
                </a:tc>
                <a:tc>
                  <a:txBody>
                    <a:bodyPr/>
                    <a:lstStyle/>
                    <a:p>
                      <a:pPr algn="r" rtl="0" fontAlgn="ctr"/>
                      <a:r>
                        <a:rPr lang="en-US" altLang="zh-CN" sz="1600" b="0" i="0" u="none" strike="noStrike" dirty="0">
                          <a:solidFill>
                            <a:schemeClr val="accent6">
                              <a:lumMod val="75000"/>
                            </a:schemeClr>
                          </a:solidFill>
                          <a:effectLst/>
                          <a:latin typeface="+mn-lt"/>
                          <a:ea typeface="等线" panose="02010600030101010101" pitchFamily="2" charset="-122"/>
                        </a:rPr>
                        <a:t>20000.0</a:t>
                      </a:r>
                    </a:p>
                  </a:txBody>
                  <a:tcPr marL="0" marR="0" marT="0" marB="0" anchor="ctr"/>
                </a:tc>
                <a:tc>
                  <a:txBody>
                    <a:bodyPr/>
                    <a:lstStyle/>
                    <a:p>
                      <a:pPr marL="85725" indent="0" algn="l" rtl="0" fontAlgn="ctr"/>
                      <a:r>
                        <a:rPr lang="en-US" altLang="zh-CN" sz="1600" b="0" i="0" u="none" strike="noStrike" dirty="0">
                          <a:solidFill>
                            <a:schemeClr val="accent6">
                              <a:lumMod val="75000"/>
                            </a:schemeClr>
                          </a:solidFill>
                          <a:effectLst/>
                          <a:latin typeface="+mn-lt"/>
                          <a:ea typeface="等线" panose="02010600030101010101" pitchFamily="2" charset="-122"/>
                        </a:rPr>
                        <a:t>Collider</a:t>
                      </a:r>
                    </a:p>
                  </a:txBody>
                  <a:tcPr marL="0" marR="0" marT="0" marB="0" anchor="ctr"/>
                </a:tc>
                <a:extLst>
                  <a:ext uri="{0D108BD9-81ED-4DB2-BD59-A6C34878D82A}">
                    <a16:rowId xmlns:a16="http://schemas.microsoft.com/office/drawing/2014/main" val="1290238698"/>
                  </a:ext>
                </a:extLst>
              </a:tr>
              <a:tr h="259193">
                <a:tc>
                  <a:txBody>
                    <a:bodyPr/>
                    <a:lstStyle/>
                    <a:p>
                      <a:pPr algn="ctr" fontAlgn="ctr"/>
                      <a:r>
                        <a:rPr lang="en-GB" sz="1600" b="0" i="0" u="none" strike="noStrike" dirty="0">
                          <a:solidFill>
                            <a:srgbClr val="000000"/>
                          </a:solidFill>
                          <a:effectLst/>
                          <a:latin typeface="+mn-lt"/>
                          <a:ea typeface="等线" panose="02010600030101010101" pitchFamily="2" charset="-122"/>
                        </a:rPr>
                        <a:t> NEG coating</a:t>
                      </a:r>
                    </a:p>
                  </a:txBody>
                  <a:tcPr marL="0" marR="0" marT="0" marB="0" anchor="ctr"/>
                </a:tc>
                <a:tc>
                  <a:txBody>
                    <a:bodyPr/>
                    <a:lstStyle/>
                    <a:p>
                      <a:pPr algn="ctr" fontAlgn="ctr"/>
                      <a:r>
                        <a:rPr lang="en-GB" sz="1600" b="0" i="0" u="none" strike="noStrike" dirty="0" err="1">
                          <a:solidFill>
                            <a:srgbClr val="000000"/>
                          </a:solidFill>
                          <a:effectLst/>
                          <a:latin typeface="+mn-lt"/>
                          <a:ea typeface="等线" panose="02010600030101010101" pitchFamily="2" charset="-122"/>
                        </a:rPr>
                        <a:t>Ti</a:t>
                      </a:r>
                      <a:r>
                        <a:rPr lang="en-GB" sz="1600" b="0" i="0" u="none" strike="noStrike" dirty="0">
                          <a:solidFill>
                            <a:srgbClr val="000000"/>
                          </a:solidFill>
                          <a:effectLst/>
                          <a:latin typeface="+mn-lt"/>
                          <a:ea typeface="等线" panose="02010600030101010101" pitchFamily="2" charset="-122"/>
                        </a:rPr>
                        <a:t>-Zr-V</a:t>
                      </a:r>
                    </a:p>
                  </a:txBody>
                  <a:tcPr marL="0" marR="0" marT="0" marB="0" anchor="ctr"/>
                </a:tc>
                <a:tc>
                  <a:txBody>
                    <a:bodyPr/>
                    <a:lstStyle/>
                    <a:p>
                      <a:pPr algn="r" fontAlgn="ctr"/>
                      <a:r>
                        <a:rPr lang="en-US" altLang="zh-CN" sz="1600" b="0" i="0" u="none" strike="noStrike" dirty="0">
                          <a:solidFill>
                            <a:schemeClr val="accent6">
                              <a:lumMod val="75000"/>
                            </a:schemeClr>
                          </a:solidFill>
                          <a:effectLst/>
                          <a:latin typeface="+mn-lt"/>
                          <a:ea typeface="等线" panose="02010600030101010101" pitchFamily="2" charset="-122"/>
                        </a:rPr>
                        <a:t>30000.0</a:t>
                      </a:r>
                    </a:p>
                  </a:txBody>
                  <a:tcPr marL="0" marR="0" marT="0" marB="0" anchor="ctr"/>
                </a:tc>
                <a:tc>
                  <a:txBody>
                    <a:bodyPr/>
                    <a:lstStyle/>
                    <a:p>
                      <a:pPr marL="85725" indent="0" algn="l" fontAlgn="ctr"/>
                      <a:r>
                        <a:rPr lang="en-US" altLang="zh-CN" sz="1600" b="0" i="0" u="none" strike="noStrike" dirty="0">
                          <a:solidFill>
                            <a:schemeClr val="accent6">
                              <a:lumMod val="75000"/>
                            </a:schemeClr>
                          </a:solidFill>
                          <a:effectLst/>
                          <a:latin typeface="+mn-lt"/>
                          <a:ea typeface="等线" panose="02010600030101010101" pitchFamily="2" charset="-122"/>
                        </a:rPr>
                        <a:t>Collider</a:t>
                      </a:r>
                    </a:p>
                  </a:txBody>
                  <a:tcPr marL="0" marR="0" marT="0" marB="0" anchor="ctr"/>
                </a:tc>
                <a:extLst>
                  <a:ext uri="{0D108BD9-81ED-4DB2-BD59-A6C34878D82A}">
                    <a16:rowId xmlns:a16="http://schemas.microsoft.com/office/drawing/2014/main" val="3741952935"/>
                  </a:ext>
                </a:extLst>
              </a:tr>
              <a:tr h="259193">
                <a:tc>
                  <a:txBody>
                    <a:bodyPr/>
                    <a:lstStyle/>
                    <a:p>
                      <a:pPr algn="ctr" fontAlgn="ctr"/>
                      <a:r>
                        <a:rPr lang="en-GB" sz="1600" b="0" i="0" u="none" strike="noStrike" dirty="0">
                          <a:solidFill>
                            <a:srgbClr val="000000"/>
                          </a:solidFill>
                          <a:effectLst/>
                          <a:latin typeface="+mn-lt"/>
                          <a:ea typeface="等线" panose="02010600030101010101" pitchFamily="2" charset="-122"/>
                        </a:rPr>
                        <a:t>RF shielded bellows</a:t>
                      </a:r>
                    </a:p>
                  </a:txBody>
                  <a:tcPr marL="0" marR="0" marT="0" marB="0" anchor="ctr"/>
                </a:tc>
                <a:tc>
                  <a:txBody>
                    <a:bodyPr/>
                    <a:lstStyle/>
                    <a:p>
                      <a:pPr algn="ctr" fontAlgn="ctr"/>
                      <a:r>
                        <a:rPr lang="en-GB" sz="1600" b="0" i="0" u="none" strike="noStrike" dirty="0">
                          <a:solidFill>
                            <a:srgbClr val="000000"/>
                          </a:solidFill>
                          <a:effectLst/>
                          <a:latin typeface="+mn-lt"/>
                          <a:ea typeface="等线" panose="02010600030101010101" pitchFamily="2" charset="-122"/>
                        </a:rPr>
                        <a:t>DN63</a:t>
                      </a:r>
                    </a:p>
                  </a:txBody>
                  <a:tcPr marL="0" marR="0" marT="0" marB="0" anchor="ctr"/>
                </a:tc>
                <a:tc>
                  <a:txBody>
                    <a:bodyPr/>
                    <a:lstStyle/>
                    <a:p>
                      <a:pPr algn="r" fontAlgn="ctr"/>
                      <a:r>
                        <a:rPr lang="en-US" altLang="zh-CN" sz="1600" b="0" i="0" u="none" strike="noStrike" dirty="0">
                          <a:solidFill>
                            <a:schemeClr val="accent6">
                              <a:lumMod val="75000"/>
                            </a:schemeClr>
                          </a:solidFill>
                          <a:effectLst/>
                          <a:latin typeface="+mn-lt"/>
                          <a:ea typeface="等线" panose="02010600030101010101" pitchFamily="2" charset="-122"/>
                        </a:rPr>
                        <a:t>32025.6</a:t>
                      </a:r>
                    </a:p>
                  </a:txBody>
                  <a:tcPr marL="0" marR="0" marT="0" marB="0" anchor="ctr"/>
                </a:tc>
                <a:tc>
                  <a:txBody>
                    <a:bodyPr/>
                    <a:lstStyle/>
                    <a:p>
                      <a:pPr marL="85725" indent="0" algn="l" fontAlgn="ctr"/>
                      <a:r>
                        <a:rPr lang="en-US" altLang="zh-CN" sz="1600" b="0" i="0" u="none" strike="noStrike" dirty="0">
                          <a:solidFill>
                            <a:schemeClr val="accent6">
                              <a:lumMod val="75000"/>
                            </a:schemeClr>
                          </a:solidFill>
                          <a:effectLst/>
                          <a:latin typeface="+mn-lt"/>
                          <a:ea typeface="等线" panose="02010600030101010101" pitchFamily="2" charset="-122"/>
                        </a:rPr>
                        <a:t>Collider, DR</a:t>
                      </a:r>
                    </a:p>
                  </a:txBody>
                  <a:tcPr marL="0" marR="0" marT="0" marB="0" anchor="ctr"/>
                </a:tc>
                <a:extLst>
                  <a:ext uri="{0D108BD9-81ED-4DB2-BD59-A6C34878D82A}">
                    <a16:rowId xmlns:a16="http://schemas.microsoft.com/office/drawing/2014/main" val="2825350749"/>
                  </a:ext>
                </a:extLst>
              </a:tr>
              <a:tr h="259193">
                <a:tc>
                  <a:txBody>
                    <a:bodyPr/>
                    <a:lstStyle/>
                    <a:p>
                      <a:pPr algn="ctr" rtl="0" fontAlgn="ctr"/>
                      <a:r>
                        <a:rPr lang="en-GB" sz="1600" b="0" i="0" u="none" strike="noStrike" dirty="0">
                          <a:solidFill>
                            <a:srgbClr val="000000"/>
                          </a:solidFill>
                          <a:effectLst/>
                          <a:latin typeface="+mn-lt"/>
                          <a:ea typeface="等线" panose="02010600030101010101" pitchFamily="2" charset="-122"/>
                        </a:rPr>
                        <a:t>Arc beam </a:t>
                      </a:r>
                      <a:r>
                        <a:rPr lang="en-GB" sz="1600" b="0" i="0" u="none" strike="noStrike" dirty="0" err="1">
                          <a:solidFill>
                            <a:srgbClr val="000000"/>
                          </a:solidFill>
                          <a:effectLst/>
                          <a:latin typeface="+mn-lt"/>
                          <a:ea typeface="等线" panose="02010600030101010101" pitchFamily="2" charset="-122"/>
                        </a:rPr>
                        <a:t>pipe_Al</a:t>
                      </a:r>
                      <a:endParaRPr lang="en-GB" sz="1600" b="0" i="0" u="none" strike="noStrike" dirty="0">
                        <a:solidFill>
                          <a:srgbClr val="000000"/>
                        </a:solidFill>
                        <a:effectLst/>
                        <a:latin typeface="+mn-lt"/>
                        <a:ea typeface="等线" panose="02010600030101010101" pitchFamily="2" charset="-122"/>
                      </a:endParaRPr>
                    </a:p>
                  </a:txBody>
                  <a:tcPr marL="0" marR="0" marT="0" marB="0" anchor="ctr"/>
                </a:tc>
                <a:tc>
                  <a:txBody>
                    <a:bodyPr/>
                    <a:lstStyle/>
                    <a:p>
                      <a:pPr algn="ctr" rtl="0" fontAlgn="ctr"/>
                      <a:r>
                        <a:rPr lang="en-GB" sz="1600" b="0" i="0" u="none" strike="noStrike" dirty="0">
                          <a:solidFill>
                            <a:srgbClr val="000000"/>
                          </a:solidFill>
                          <a:effectLst/>
                          <a:latin typeface="+mn-lt"/>
                          <a:ea typeface="等线" panose="02010600030101010101" pitchFamily="2" charset="-122"/>
                        </a:rPr>
                        <a:t>Al6060</a:t>
                      </a:r>
                    </a:p>
                  </a:txBody>
                  <a:tcPr marL="0" marR="0" marT="0" marB="0" anchor="ctr"/>
                </a:tc>
                <a:tc>
                  <a:txBody>
                    <a:bodyPr/>
                    <a:lstStyle/>
                    <a:p>
                      <a:pPr algn="r" rtl="0" fontAlgn="ctr"/>
                      <a:r>
                        <a:rPr lang="en-US" altLang="zh-CN" sz="1600" b="0" i="0" u="none" strike="noStrike" dirty="0">
                          <a:solidFill>
                            <a:srgbClr val="000000"/>
                          </a:solidFill>
                          <a:effectLst/>
                          <a:latin typeface="+mn-lt"/>
                          <a:ea typeface="等线" panose="02010600030101010101" pitchFamily="2" charset="-122"/>
                        </a:rPr>
                        <a:t>32000.0</a:t>
                      </a:r>
                    </a:p>
                  </a:txBody>
                  <a:tcPr marL="0" marR="0" marT="0" marB="0" anchor="ctr"/>
                </a:tc>
                <a:tc>
                  <a:txBody>
                    <a:bodyPr/>
                    <a:lstStyle/>
                    <a:p>
                      <a:pPr marL="85725" indent="0" algn="l" rtl="0" fontAlgn="ctr"/>
                      <a:r>
                        <a:rPr lang="en-US" altLang="zh-CN" sz="1600" b="0" i="0" u="none" strike="noStrike" dirty="0">
                          <a:solidFill>
                            <a:srgbClr val="000000"/>
                          </a:solidFill>
                          <a:effectLst/>
                          <a:latin typeface="+mn-lt"/>
                          <a:ea typeface="等线" panose="02010600030101010101" pitchFamily="2" charset="-122"/>
                        </a:rPr>
                        <a:t>Booster</a:t>
                      </a:r>
                    </a:p>
                  </a:txBody>
                  <a:tcPr marL="0" marR="0" marT="0" marB="0" anchor="ctr"/>
                </a:tc>
                <a:extLst>
                  <a:ext uri="{0D108BD9-81ED-4DB2-BD59-A6C34878D82A}">
                    <a16:rowId xmlns:a16="http://schemas.microsoft.com/office/drawing/2014/main" val="2389363384"/>
                  </a:ext>
                </a:extLst>
              </a:tr>
              <a:tr h="259193">
                <a:tc>
                  <a:txBody>
                    <a:bodyPr/>
                    <a:lstStyle/>
                    <a:p>
                      <a:pPr algn="ctr" fontAlgn="ctr"/>
                      <a:r>
                        <a:rPr lang="en-GB" sz="1600" b="0" i="0" u="none" strike="noStrike" dirty="0">
                          <a:solidFill>
                            <a:srgbClr val="000000"/>
                          </a:solidFill>
                          <a:effectLst/>
                          <a:latin typeface="+mn-lt"/>
                          <a:ea typeface="等线" panose="02010600030101010101" pitchFamily="2" charset="-122"/>
                        </a:rPr>
                        <a:t>Manifold</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altLang="zh-CN" sz="1600" b="0" i="0" u="none" strike="noStrike" dirty="0">
                          <a:solidFill>
                            <a:srgbClr val="000000"/>
                          </a:solidFill>
                          <a:effectLst/>
                          <a:latin typeface="+mn-lt"/>
                          <a:ea typeface="等线" panose="02010600030101010101" pitchFamily="2" charset="-122"/>
                        </a:rPr>
                        <a:t>316L</a:t>
                      </a:r>
                    </a:p>
                  </a:txBody>
                  <a:tcPr marL="0" marR="0" marT="0" marB="0" anchor="ctr"/>
                </a:tc>
                <a:tc>
                  <a:txBody>
                    <a:bodyPr/>
                    <a:lstStyle/>
                    <a:p>
                      <a:pPr algn="r" fontAlgn="ctr"/>
                      <a:r>
                        <a:rPr lang="en-US" altLang="zh-CN" sz="1600" b="0" i="0" u="none" strike="noStrike" dirty="0">
                          <a:solidFill>
                            <a:srgbClr val="000000"/>
                          </a:solidFill>
                          <a:effectLst/>
                          <a:latin typeface="+mn-lt"/>
                          <a:ea typeface="等线" panose="02010600030101010101" pitchFamily="2" charset="-122"/>
                        </a:rPr>
                        <a:t>10698.0</a:t>
                      </a:r>
                    </a:p>
                  </a:txBody>
                  <a:tcPr marL="0" marR="0" marT="0" marB="0" anchor="ctr"/>
                </a:tc>
                <a:tc>
                  <a:txBody>
                    <a:bodyPr/>
                    <a:lstStyle/>
                    <a:p>
                      <a:pPr marL="85725" indent="0" algn="l" fontAlgn="ctr"/>
                      <a:r>
                        <a:rPr lang="en-US" altLang="zh-CN" sz="1600" b="0" i="0" u="none" strike="noStrike" dirty="0">
                          <a:solidFill>
                            <a:srgbClr val="000000"/>
                          </a:solidFill>
                          <a:effectLst/>
                          <a:latin typeface="+mn-lt"/>
                          <a:ea typeface="等线" panose="02010600030101010101" pitchFamily="2" charset="-122"/>
                        </a:rPr>
                        <a:t>All</a:t>
                      </a:r>
                    </a:p>
                  </a:txBody>
                  <a:tcPr marL="0" marR="0" marT="0" marB="0" anchor="ctr"/>
                </a:tc>
                <a:extLst>
                  <a:ext uri="{0D108BD9-81ED-4DB2-BD59-A6C34878D82A}">
                    <a16:rowId xmlns:a16="http://schemas.microsoft.com/office/drawing/2014/main" val="1156372554"/>
                  </a:ext>
                </a:extLst>
              </a:tr>
              <a:tr h="259193">
                <a:tc>
                  <a:txBody>
                    <a:bodyPr/>
                    <a:lstStyle/>
                    <a:p>
                      <a:pPr algn="ctr" fontAlgn="ctr"/>
                      <a:r>
                        <a:rPr lang="en-GB" sz="1600" b="0" i="0" u="none" strike="noStrike" dirty="0">
                          <a:solidFill>
                            <a:srgbClr val="000000"/>
                          </a:solidFill>
                          <a:effectLst/>
                          <a:latin typeface="+mn-lt"/>
                          <a:ea typeface="等线" panose="02010600030101010101" pitchFamily="2" charset="-122"/>
                        </a:rPr>
                        <a:t>Bellows</a:t>
                      </a:r>
                    </a:p>
                  </a:txBody>
                  <a:tcPr marL="0" marR="0" marT="0" marB="0" anchor="ctr"/>
                </a:tc>
                <a:tc>
                  <a:txBody>
                    <a:bodyPr/>
                    <a:lstStyle/>
                    <a:p>
                      <a:pPr algn="ctr" fontAlgn="ctr"/>
                      <a:r>
                        <a:rPr lang="en-GB" altLang="zh-CN" sz="1600" b="0" i="0" u="none" strike="noStrike" dirty="0">
                          <a:solidFill>
                            <a:srgbClr val="000000"/>
                          </a:solidFill>
                          <a:effectLst/>
                          <a:latin typeface="+mn-lt"/>
                          <a:ea typeface="等线" panose="02010600030101010101" pitchFamily="2" charset="-122"/>
                        </a:rPr>
                        <a:t>316L</a:t>
                      </a:r>
                    </a:p>
                  </a:txBody>
                  <a:tcPr marL="0" marR="0" marT="0" marB="0" anchor="ctr"/>
                </a:tc>
                <a:tc>
                  <a:txBody>
                    <a:bodyPr/>
                    <a:lstStyle/>
                    <a:p>
                      <a:pPr algn="r" fontAlgn="ctr"/>
                      <a:r>
                        <a:rPr lang="en-US" altLang="zh-CN" sz="1600" b="0" i="0" u="none" strike="noStrike" dirty="0">
                          <a:solidFill>
                            <a:srgbClr val="000000"/>
                          </a:solidFill>
                          <a:effectLst/>
                          <a:latin typeface="+mn-lt"/>
                          <a:ea typeface="等线" panose="02010600030101010101" pitchFamily="2" charset="-122"/>
                        </a:rPr>
                        <a:t>4598.4</a:t>
                      </a:r>
                    </a:p>
                  </a:txBody>
                  <a:tcPr marL="0" marR="0" marT="0" marB="0" anchor="ctr"/>
                </a:tc>
                <a:tc>
                  <a:txBody>
                    <a:bodyPr/>
                    <a:lstStyle/>
                    <a:p>
                      <a:pPr marL="85725" indent="0" algn="l" fontAlgn="ctr"/>
                      <a:r>
                        <a:rPr lang="en-US" altLang="zh-CN" sz="1600" b="0" i="0" u="none" strike="noStrike" dirty="0">
                          <a:solidFill>
                            <a:srgbClr val="000000"/>
                          </a:solidFill>
                          <a:effectLst/>
                          <a:latin typeface="+mn-lt"/>
                          <a:ea typeface="等线" panose="02010600030101010101" pitchFamily="2" charset="-122"/>
                        </a:rPr>
                        <a:t>Except of collider</a:t>
                      </a:r>
                    </a:p>
                  </a:txBody>
                  <a:tcPr marL="0" marR="0" marT="0" marB="0" anchor="ctr"/>
                </a:tc>
                <a:extLst>
                  <a:ext uri="{0D108BD9-81ED-4DB2-BD59-A6C34878D82A}">
                    <a16:rowId xmlns:a16="http://schemas.microsoft.com/office/drawing/2014/main" val="2390773606"/>
                  </a:ext>
                </a:extLst>
              </a:tr>
              <a:tr h="259193">
                <a:tc>
                  <a:txBody>
                    <a:bodyPr/>
                    <a:lstStyle/>
                    <a:p>
                      <a:pPr algn="ctr" fontAlgn="ctr"/>
                      <a:r>
                        <a:rPr lang="en-GB" sz="1600" b="0" i="0" u="none" strike="noStrike" dirty="0">
                          <a:solidFill>
                            <a:srgbClr val="000000"/>
                          </a:solidFill>
                          <a:effectLst/>
                          <a:latin typeface="+mn-lt"/>
                          <a:ea typeface="等线" panose="02010600030101010101" pitchFamily="2" charset="-122"/>
                        </a:rPr>
                        <a:t>Others</a:t>
                      </a:r>
                    </a:p>
                  </a:txBody>
                  <a:tcPr marL="0" marR="0" marT="0" marB="0" anchor="ctr"/>
                </a:tc>
                <a:tc>
                  <a:txBody>
                    <a:bodyPr/>
                    <a:lstStyle/>
                    <a:p>
                      <a:pPr algn="ctr" fontAlgn="ctr"/>
                      <a:r>
                        <a:rPr lang="zh-CN" altLang="en-US" sz="1600" b="0" i="0" u="none" strike="noStrike" dirty="0">
                          <a:solidFill>
                            <a:srgbClr val="000000"/>
                          </a:solidFill>
                          <a:effectLst/>
                          <a:latin typeface="+mn-lt"/>
                          <a:ea typeface="等线" panose="02010600030101010101" pitchFamily="2" charset="-122"/>
                        </a:rPr>
                        <a:t>　</a:t>
                      </a:r>
                    </a:p>
                  </a:txBody>
                  <a:tcPr marL="0" marR="0" marT="0" marB="0" anchor="ctr"/>
                </a:tc>
                <a:tc>
                  <a:txBody>
                    <a:bodyPr/>
                    <a:lstStyle/>
                    <a:p>
                      <a:pPr algn="r" fontAlgn="ctr"/>
                      <a:r>
                        <a:rPr lang="en-US" altLang="zh-CN" sz="1600" b="0" i="0" u="none" strike="noStrike" dirty="0">
                          <a:solidFill>
                            <a:srgbClr val="000000"/>
                          </a:solidFill>
                          <a:effectLst/>
                          <a:latin typeface="+mn-lt"/>
                          <a:ea typeface="等线" panose="02010600030101010101" pitchFamily="2" charset="-122"/>
                        </a:rPr>
                        <a:t>17278.7</a:t>
                      </a:r>
                    </a:p>
                  </a:txBody>
                  <a:tcPr marL="0" marR="0" marT="0" marB="0" anchor="ctr"/>
                </a:tc>
                <a:tc>
                  <a:txBody>
                    <a:bodyPr/>
                    <a:lstStyle/>
                    <a:p>
                      <a:pPr marL="85725" indent="0" algn="l" fontAlgn="ctr"/>
                      <a:r>
                        <a:rPr lang="en-US" altLang="zh-CN" sz="1600" b="0" i="0" u="none" strike="noStrike" dirty="0">
                          <a:solidFill>
                            <a:srgbClr val="000000"/>
                          </a:solidFill>
                          <a:effectLst/>
                          <a:latin typeface="+mn-lt"/>
                          <a:ea typeface="等线" panose="02010600030101010101" pitchFamily="2" charset="-122"/>
                        </a:rPr>
                        <a:t>Auxiliary devices</a:t>
                      </a:r>
                    </a:p>
                  </a:txBody>
                  <a:tcPr marL="0" marR="0" marT="0" marB="0" anchor="ctr"/>
                </a:tc>
                <a:extLst>
                  <a:ext uri="{0D108BD9-81ED-4DB2-BD59-A6C34878D82A}">
                    <a16:rowId xmlns:a16="http://schemas.microsoft.com/office/drawing/2014/main" val="1449505147"/>
                  </a:ext>
                </a:extLst>
              </a:tr>
              <a:tr h="259193">
                <a:tc>
                  <a:txBody>
                    <a:bodyPr/>
                    <a:lstStyle/>
                    <a:p>
                      <a:pPr algn="ctr" fontAlgn="ctr"/>
                      <a:r>
                        <a:rPr lang="en-GB" sz="1600" b="0" i="0" u="none" strike="noStrike" dirty="0">
                          <a:solidFill>
                            <a:srgbClr val="0000FF"/>
                          </a:solidFill>
                          <a:effectLst/>
                          <a:latin typeface="+mn-lt"/>
                          <a:ea typeface="等线" panose="02010600030101010101" pitchFamily="2" charset="-122"/>
                        </a:rPr>
                        <a:t>Ion pump</a:t>
                      </a:r>
                    </a:p>
                  </a:txBody>
                  <a:tcPr marL="0" marR="0" marT="0" marB="0" anchor="ctr"/>
                </a:tc>
                <a:tc>
                  <a:txBody>
                    <a:bodyPr/>
                    <a:lstStyle/>
                    <a:p>
                      <a:pPr algn="ctr" fontAlgn="ctr"/>
                      <a:r>
                        <a:rPr lang="en-US" altLang="zh-CN" sz="1600" b="0" i="0" u="none" strike="noStrike" dirty="0">
                          <a:solidFill>
                            <a:srgbClr val="0000FF"/>
                          </a:solidFill>
                          <a:effectLst/>
                          <a:latin typeface="+mn-lt"/>
                          <a:ea typeface="等线" panose="02010600030101010101" pitchFamily="2" charset="-122"/>
                        </a:rPr>
                        <a:t>50~100L/s</a:t>
                      </a:r>
                      <a:r>
                        <a:rPr lang="zh-CN" altLang="en-US" sz="1600" b="0" i="0" u="none" strike="noStrike" dirty="0">
                          <a:solidFill>
                            <a:srgbClr val="0000FF"/>
                          </a:solidFill>
                          <a:effectLst/>
                          <a:latin typeface="+mn-lt"/>
                          <a:ea typeface="等线" panose="02010600030101010101" pitchFamily="2" charset="-122"/>
                        </a:rPr>
                        <a:t>　</a:t>
                      </a:r>
                    </a:p>
                  </a:txBody>
                  <a:tcPr marL="0" marR="0" marT="0" marB="0" anchor="ctr"/>
                </a:tc>
                <a:tc>
                  <a:txBody>
                    <a:bodyPr/>
                    <a:lstStyle/>
                    <a:p>
                      <a:pPr algn="r" fontAlgn="ctr"/>
                      <a:r>
                        <a:rPr lang="en-US" altLang="zh-CN" sz="1600" b="0" i="0" u="none" strike="noStrike" dirty="0">
                          <a:solidFill>
                            <a:srgbClr val="0000FF"/>
                          </a:solidFill>
                          <a:effectLst/>
                          <a:latin typeface="+mn-lt"/>
                          <a:ea typeface="等线" panose="02010600030101010101" pitchFamily="2" charset="-122"/>
                        </a:rPr>
                        <a:t>40552.0</a:t>
                      </a:r>
                    </a:p>
                  </a:txBody>
                  <a:tcPr marL="0" marR="0" marT="0" marB="0" anchor="ctr"/>
                </a:tc>
                <a:tc>
                  <a:txBody>
                    <a:bodyPr/>
                    <a:lstStyle/>
                    <a:p>
                      <a:pPr marL="85725" indent="0" algn="l" fontAlgn="ctr"/>
                      <a:r>
                        <a:rPr lang="en-US" altLang="zh-CN" sz="1600" b="0" i="0" u="none" strike="noStrike" dirty="0">
                          <a:solidFill>
                            <a:srgbClr val="0000FF"/>
                          </a:solidFill>
                          <a:effectLst/>
                          <a:latin typeface="+mn-lt"/>
                          <a:ea typeface="等线" panose="02010600030101010101" pitchFamily="2" charset="-122"/>
                        </a:rPr>
                        <a:t>All</a:t>
                      </a:r>
                      <a:r>
                        <a:rPr lang="zh-CN" altLang="en-US" sz="1600" b="0" i="0" u="none" strike="noStrike" dirty="0">
                          <a:solidFill>
                            <a:srgbClr val="0000FF"/>
                          </a:solidFill>
                          <a:effectLst/>
                          <a:latin typeface="+mn-lt"/>
                          <a:ea typeface="等线" panose="02010600030101010101" pitchFamily="2" charset="-122"/>
                        </a:rPr>
                        <a:t>，</a:t>
                      </a:r>
                      <a:r>
                        <a:rPr lang="en-US" altLang="zh-CN" sz="1600" b="0" i="0" u="none" strike="noStrike" dirty="0">
                          <a:solidFill>
                            <a:srgbClr val="0000FF"/>
                          </a:solidFill>
                          <a:effectLst/>
                          <a:latin typeface="+mn-lt"/>
                          <a:ea typeface="等线" panose="02010600030101010101" pitchFamily="2" charset="-122"/>
                        </a:rPr>
                        <a:t>Standard device</a:t>
                      </a:r>
                    </a:p>
                  </a:txBody>
                  <a:tcPr marL="0" marR="0" marT="0" marB="0" anchor="ctr"/>
                </a:tc>
                <a:extLst>
                  <a:ext uri="{0D108BD9-81ED-4DB2-BD59-A6C34878D82A}">
                    <a16:rowId xmlns:a16="http://schemas.microsoft.com/office/drawing/2014/main" val="3660810549"/>
                  </a:ext>
                </a:extLst>
              </a:tr>
              <a:tr h="259193">
                <a:tc>
                  <a:txBody>
                    <a:bodyPr/>
                    <a:lstStyle/>
                    <a:p>
                      <a:pPr algn="ctr" fontAlgn="ctr"/>
                      <a:r>
                        <a:rPr lang="en-GB" sz="1600" b="0" i="0" u="none" strike="noStrike" dirty="0">
                          <a:solidFill>
                            <a:srgbClr val="0000FF"/>
                          </a:solidFill>
                          <a:effectLst/>
                          <a:latin typeface="+mn-lt"/>
                          <a:ea typeface="等线" panose="02010600030101010101" pitchFamily="2" charset="-122"/>
                        </a:rPr>
                        <a:t>Gate valve</a:t>
                      </a:r>
                    </a:p>
                  </a:txBody>
                  <a:tcPr marL="0" marR="0" marT="0" marB="0" anchor="ctr"/>
                </a:tc>
                <a:tc>
                  <a:txBody>
                    <a:bodyPr/>
                    <a:lstStyle/>
                    <a:p>
                      <a:pPr algn="ctr" fontAlgn="ctr"/>
                      <a:r>
                        <a:rPr lang="en-GB" sz="1600" b="0" i="0" u="none" strike="noStrike" dirty="0">
                          <a:solidFill>
                            <a:srgbClr val="0000FF"/>
                          </a:solidFill>
                          <a:effectLst/>
                          <a:latin typeface="+mn-lt"/>
                          <a:ea typeface="等线" panose="02010600030101010101" pitchFamily="2" charset="-122"/>
                        </a:rPr>
                        <a:t>CF63</a:t>
                      </a:r>
                    </a:p>
                  </a:txBody>
                  <a:tcPr marL="0" marR="0" marT="0" marB="0" anchor="ctr"/>
                </a:tc>
                <a:tc>
                  <a:txBody>
                    <a:bodyPr/>
                    <a:lstStyle/>
                    <a:p>
                      <a:pPr algn="r" fontAlgn="ctr"/>
                      <a:r>
                        <a:rPr lang="en-US" altLang="zh-CN" sz="1600" b="0" i="0" u="none" strike="noStrike" dirty="0">
                          <a:solidFill>
                            <a:srgbClr val="0000FF"/>
                          </a:solidFill>
                          <a:effectLst/>
                          <a:latin typeface="+mn-lt"/>
                          <a:ea typeface="等线" panose="02010600030101010101" pitchFamily="2" charset="-122"/>
                        </a:rPr>
                        <a:t>22148.0</a:t>
                      </a:r>
                    </a:p>
                  </a:txBody>
                  <a:tcPr marL="0" marR="0" marT="0" marB="0" anchor="ctr"/>
                </a:tc>
                <a:tc>
                  <a:txBody>
                    <a:bodyPr/>
                    <a:lstStyle/>
                    <a:p>
                      <a:pPr marL="85725" indent="0" algn="l" fontAlgn="ctr"/>
                      <a:r>
                        <a:rPr lang="en-US" altLang="zh-CN" sz="1600" b="0" i="0" u="none" strike="noStrike" dirty="0">
                          <a:solidFill>
                            <a:srgbClr val="0000FF"/>
                          </a:solidFill>
                          <a:effectLst/>
                          <a:latin typeface="+mn-lt"/>
                          <a:ea typeface="等线" panose="02010600030101010101" pitchFamily="2" charset="-122"/>
                        </a:rPr>
                        <a:t>All</a:t>
                      </a:r>
                      <a:r>
                        <a:rPr lang="zh-CN" altLang="en-US" sz="1600" b="0" i="0" u="none" strike="noStrike" dirty="0">
                          <a:solidFill>
                            <a:srgbClr val="0000FF"/>
                          </a:solidFill>
                          <a:effectLst/>
                          <a:latin typeface="+mn-lt"/>
                          <a:ea typeface="等线" panose="02010600030101010101" pitchFamily="2" charset="-122"/>
                        </a:rPr>
                        <a:t>，</a:t>
                      </a:r>
                      <a:r>
                        <a:rPr lang="en-US" altLang="zh-CN" sz="1600" b="0" i="0" u="none" strike="noStrike" dirty="0">
                          <a:solidFill>
                            <a:srgbClr val="0000FF"/>
                          </a:solidFill>
                          <a:effectLst/>
                          <a:latin typeface="+mn-lt"/>
                          <a:ea typeface="等线" panose="02010600030101010101" pitchFamily="2" charset="-122"/>
                        </a:rPr>
                        <a:t>Standard device</a:t>
                      </a:r>
                    </a:p>
                  </a:txBody>
                  <a:tcPr marL="0" marR="0" marT="0" marB="0" anchor="ctr"/>
                </a:tc>
                <a:extLst>
                  <a:ext uri="{0D108BD9-81ED-4DB2-BD59-A6C34878D82A}">
                    <a16:rowId xmlns:a16="http://schemas.microsoft.com/office/drawing/2014/main" val="210044348"/>
                  </a:ext>
                </a:extLst>
              </a:tr>
              <a:tr h="259193">
                <a:tc>
                  <a:txBody>
                    <a:bodyPr/>
                    <a:lstStyle/>
                    <a:p>
                      <a:pPr algn="ctr" fontAlgn="ctr"/>
                      <a:r>
                        <a:rPr lang="en-GB" sz="1600" b="0" i="0" u="none" strike="noStrike" dirty="0">
                          <a:solidFill>
                            <a:srgbClr val="0000FF"/>
                          </a:solidFill>
                          <a:effectLst/>
                          <a:latin typeface="+mn-lt"/>
                          <a:ea typeface="等线" panose="02010600030101010101" pitchFamily="2" charset="-122"/>
                        </a:rPr>
                        <a:t>Vacuum gauge</a:t>
                      </a:r>
                    </a:p>
                  </a:txBody>
                  <a:tcPr marL="0" marR="0" marT="0" marB="0" anchor="ctr"/>
                </a:tc>
                <a:tc>
                  <a:txBody>
                    <a:bodyPr/>
                    <a:lstStyle/>
                    <a:p>
                      <a:pPr algn="ctr" fontAlgn="ctr"/>
                      <a:r>
                        <a:rPr lang="en-US" altLang="zh-CN" sz="1600" b="0" i="0" u="none" strike="noStrike" dirty="0">
                          <a:solidFill>
                            <a:srgbClr val="0000FF"/>
                          </a:solidFill>
                          <a:effectLst/>
                          <a:latin typeface="+mn-lt"/>
                          <a:ea typeface="等线" panose="02010600030101010101" pitchFamily="2" charset="-122"/>
                        </a:rPr>
                        <a:t>CCG</a:t>
                      </a:r>
                      <a:endParaRPr lang="zh-CN" altLang="en-US" sz="1600" b="0" i="0" u="none" strike="noStrike" dirty="0">
                        <a:solidFill>
                          <a:srgbClr val="0000FF"/>
                        </a:solidFill>
                        <a:effectLst/>
                        <a:latin typeface="+mn-lt"/>
                        <a:ea typeface="等线" panose="02010600030101010101" pitchFamily="2" charset="-122"/>
                      </a:endParaRPr>
                    </a:p>
                  </a:txBody>
                  <a:tcPr marL="0" marR="0" marT="0" marB="0" anchor="ctr"/>
                </a:tc>
                <a:tc>
                  <a:txBody>
                    <a:bodyPr/>
                    <a:lstStyle/>
                    <a:p>
                      <a:pPr algn="r" fontAlgn="ctr"/>
                      <a:r>
                        <a:rPr lang="en-US" altLang="zh-CN" sz="1600" b="0" i="0" u="none" strike="noStrike" dirty="0">
                          <a:solidFill>
                            <a:srgbClr val="0000FF"/>
                          </a:solidFill>
                          <a:effectLst/>
                          <a:latin typeface="+mn-lt"/>
                          <a:ea typeface="等线" panose="02010600030101010101" pitchFamily="2" charset="-122"/>
                        </a:rPr>
                        <a:t>16476.0</a:t>
                      </a:r>
                    </a:p>
                  </a:txBody>
                  <a:tcPr marL="0" marR="0" marT="0" marB="0" anchor="ctr"/>
                </a:tc>
                <a:tc>
                  <a:txBody>
                    <a:bodyPr/>
                    <a:lstStyle/>
                    <a:p>
                      <a:pPr marL="85725" indent="0" algn="l" fontAlgn="ctr"/>
                      <a:r>
                        <a:rPr lang="en-US" altLang="zh-CN" sz="1600" b="0" i="0" u="none" strike="noStrike" dirty="0">
                          <a:solidFill>
                            <a:srgbClr val="0000FF"/>
                          </a:solidFill>
                          <a:effectLst/>
                          <a:latin typeface="+mn-lt"/>
                          <a:ea typeface="等线" panose="02010600030101010101" pitchFamily="2" charset="-122"/>
                        </a:rPr>
                        <a:t>All</a:t>
                      </a:r>
                      <a:r>
                        <a:rPr lang="zh-CN" altLang="en-US" sz="1600" b="0" i="0" u="none" strike="noStrike" dirty="0">
                          <a:solidFill>
                            <a:srgbClr val="0000FF"/>
                          </a:solidFill>
                          <a:effectLst/>
                          <a:latin typeface="+mn-lt"/>
                          <a:ea typeface="等线" panose="02010600030101010101" pitchFamily="2" charset="-122"/>
                        </a:rPr>
                        <a:t>，</a:t>
                      </a:r>
                      <a:r>
                        <a:rPr lang="en-US" altLang="zh-CN" sz="1600" b="0" i="0" u="none" strike="noStrike" dirty="0">
                          <a:solidFill>
                            <a:srgbClr val="0000FF"/>
                          </a:solidFill>
                          <a:effectLst/>
                          <a:latin typeface="+mn-lt"/>
                          <a:ea typeface="等线" panose="02010600030101010101" pitchFamily="2" charset="-122"/>
                        </a:rPr>
                        <a:t>Standard device</a:t>
                      </a:r>
                    </a:p>
                  </a:txBody>
                  <a:tcPr marL="0" marR="0" marT="0" marB="0" anchor="ctr"/>
                </a:tc>
                <a:extLst>
                  <a:ext uri="{0D108BD9-81ED-4DB2-BD59-A6C34878D82A}">
                    <a16:rowId xmlns:a16="http://schemas.microsoft.com/office/drawing/2014/main" val="3668269210"/>
                  </a:ext>
                </a:extLst>
              </a:tr>
              <a:tr h="259193">
                <a:tc>
                  <a:txBody>
                    <a:bodyPr/>
                    <a:lstStyle/>
                    <a:p>
                      <a:pPr algn="ctr" fontAlgn="ctr"/>
                      <a:r>
                        <a:rPr lang="en-GB" sz="1600" b="0" i="0" u="none" strike="noStrike" dirty="0">
                          <a:solidFill>
                            <a:srgbClr val="0000FF"/>
                          </a:solidFill>
                          <a:effectLst/>
                          <a:latin typeface="+mn-lt"/>
                          <a:ea typeface="等线" panose="02010600030101010101" pitchFamily="2" charset="-122"/>
                        </a:rPr>
                        <a:t>Residual gas </a:t>
                      </a:r>
                      <a:r>
                        <a:rPr lang="en-GB" sz="1600" b="0" i="0" u="none" strike="noStrike" dirty="0" err="1">
                          <a:solidFill>
                            <a:srgbClr val="0000FF"/>
                          </a:solidFill>
                          <a:effectLst/>
                          <a:latin typeface="+mn-lt"/>
                          <a:ea typeface="等线" panose="02010600030101010101" pitchFamily="2" charset="-122"/>
                        </a:rPr>
                        <a:t>analyzer</a:t>
                      </a:r>
                      <a:endParaRPr lang="en-GB" sz="1600" b="0" i="0" u="none" strike="noStrike" dirty="0">
                        <a:solidFill>
                          <a:srgbClr val="0000FF"/>
                        </a:solidFill>
                        <a:effectLst/>
                        <a:latin typeface="+mn-lt"/>
                        <a:ea typeface="等线" panose="02010600030101010101" pitchFamily="2" charset="-122"/>
                      </a:endParaRPr>
                    </a:p>
                  </a:txBody>
                  <a:tcPr marL="0" marR="0" marT="0" marB="0" anchor="ctr"/>
                </a:tc>
                <a:tc>
                  <a:txBody>
                    <a:bodyPr/>
                    <a:lstStyle/>
                    <a:p>
                      <a:pPr algn="ctr" fontAlgn="ctr"/>
                      <a:r>
                        <a:rPr lang="en-US" altLang="zh-CN" sz="1600" b="0" i="0" u="none" strike="noStrike" dirty="0">
                          <a:solidFill>
                            <a:srgbClr val="0000FF"/>
                          </a:solidFill>
                          <a:effectLst/>
                          <a:latin typeface="+mn-lt"/>
                          <a:ea typeface="等线" panose="02010600030101010101" pitchFamily="2" charset="-122"/>
                        </a:rPr>
                        <a:t>Amu 1~100</a:t>
                      </a:r>
                      <a:r>
                        <a:rPr lang="zh-CN" altLang="en-US" sz="1600" b="0" i="0" u="none" strike="noStrike" dirty="0">
                          <a:solidFill>
                            <a:srgbClr val="0000FF"/>
                          </a:solidFill>
                          <a:effectLst/>
                          <a:latin typeface="+mn-lt"/>
                          <a:ea typeface="等线" panose="02010600030101010101" pitchFamily="2" charset="-122"/>
                        </a:rPr>
                        <a:t>　</a:t>
                      </a:r>
                    </a:p>
                  </a:txBody>
                  <a:tcPr marL="0" marR="0" marT="0" marB="0" anchor="ctr"/>
                </a:tc>
                <a:tc>
                  <a:txBody>
                    <a:bodyPr/>
                    <a:lstStyle/>
                    <a:p>
                      <a:pPr algn="r" fontAlgn="ctr"/>
                      <a:r>
                        <a:rPr lang="en-US" altLang="zh-CN" sz="1600" b="0" i="0" u="none" strike="noStrike" dirty="0">
                          <a:solidFill>
                            <a:srgbClr val="0000FF"/>
                          </a:solidFill>
                          <a:effectLst/>
                          <a:latin typeface="+mn-lt"/>
                          <a:ea typeface="等线" panose="02010600030101010101" pitchFamily="2" charset="-122"/>
                        </a:rPr>
                        <a:t>7980.0</a:t>
                      </a:r>
                    </a:p>
                  </a:txBody>
                  <a:tcPr marL="0" marR="0" marT="0" marB="0" anchor="ctr"/>
                </a:tc>
                <a:tc>
                  <a:txBody>
                    <a:bodyPr/>
                    <a:lstStyle/>
                    <a:p>
                      <a:pPr marL="85725" indent="0" algn="l" fontAlgn="ctr"/>
                      <a:r>
                        <a:rPr lang="en-US" altLang="zh-CN" sz="1600" b="0" i="0" u="none" strike="noStrike" dirty="0">
                          <a:solidFill>
                            <a:srgbClr val="0000FF"/>
                          </a:solidFill>
                          <a:effectLst/>
                          <a:latin typeface="+mn-lt"/>
                          <a:ea typeface="等线" panose="02010600030101010101" pitchFamily="2" charset="-122"/>
                        </a:rPr>
                        <a:t>All</a:t>
                      </a:r>
                      <a:r>
                        <a:rPr lang="zh-CN" altLang="en-US" sz="1600" b="0" i="0" u="none" strike="noStrike" dirty="0">
                          <a:solidFill>
                            <a:srgbClr val="0000FF"/>
                          </a:solidFill>
                          <a:effectLst/>
                          <a:latin typeface="+mn-lt"/>
                          <a:ea typeface="等线" panose="02010600030101010101" pitchFamily="2" charset="-122"/>
                        </a:rPr>
                        <a:t>，</a:t>
                      </a:r>
                      <a:r>
                        <a:rPr lang="en-US" altLang="zh-CN" sz="1600" b="0" i="0" u="none" strike="noStrike" dirty="0">
                          <a:solidFill>
                            <a:srgbClr val="0000FF"/>
                          </a:solidFill>
                          <a:effectLst/>
                          <a:latin typeface="+mn-lt"/>
                          <a:ea typeface="等线" panose="02010600030101010101" pitchFamily="2" charset="-122"/>
                        </a:rPr>
                        <a:t>Standard device</a:t>
                      </a:r>
                    </a:p>
                  </a:txBody>
                  <a:tcPr marL="0" marR="0" marT="0" marB="0" anchor="ctr"/>
                </a:tc>
                <a:extLst>
                  <a:ext uri="{0D108BD9-81ED-4DB2-BD59-A6C34878D82A}">
                    <a16:rowId xmlns:a16="http://schemas.microsoft.com/office/drawing/2014/main" val="3399258718"/>
                  </a:ext>
                </a:extLst>
              </a:tr>
              <a:tr h="259193">
                <a:tc>
                  <a:txBody>
                    <a:bodyPr/>
                    <a:lstStyle/>
                    <a:p>
                      <a:pPr algn="ctr" fontAlgn="ctr"/>
                      <a:r>
                        <a:rPr lang="en-GB" sz="1600" b="0" i="0" u="none" strike="noStrike" dirty="0">
                          <a:solidFill>
                            <a:srgbClr val="0000FF"/>
                          </a:solidFill>
                          <a:effectLst/>
                          <a:latin typeface="+mn-lt"/>
                          <a:ea typeface="等线" panose="02010600030101010101" pitchFamily="2" charset="-122"/>
                        </a:rPr>
                        <a:t>Molecular pump</a:t>
                      </a:r>
                    </a:p>
                  </a:txBody>
                  <a:tcPr marL="0" marR="0" marT="0" marB="0" anchor="ctr"/>
                </a:tc>
                <a:tc>
                  <a:txBody>
                    <a:bodyPr/>
                    <a:lstStyle/>
                    <a:p>
                      <a:pPr algn="ctr" fontAlgn="ctr"/>
                      <a:r>
                        <a:rPr lang="en-US" altLang="zh-CN" sz="1600" b="0" i="0" u="none" strike="noStrike" dirty="0">
                          <a:solidFill>
                            <a:srgbClr val="0000FF"/>
                          </a:solidFill>
                          <a:effectLst/>
                          <a:latin typeface="+mn-lt"/>
                          <a:ea typeface="等线" panose="02010600030101010101" pitchFamily="2" charset="-122"/>
                        </a:rPr>
                        <a:t>400L/s</a:t>
                      </a:r>
                      <a:r>
                        <a:rPr lang="zh-CN" altLang="en-US" sz="1600" b="0" i="0" u="none" strike="noStrike" dirty="0">
                          <a:solidFill>
                            <a:srgbClr val="0000FF"/>
                          </a:solidFill>
                          <a:effectLst/>
                          <a:latin typeface="+mn-lt"/>
                          <a:ea typeface="等线" panose="02010600030101010101" pitchFamily="2" charset="-122"/>
                        </a:rPr>
                        <a:t>　</a:t>
                      </a:r>
                    </a:p>
                  </a:txBody>
                  <a:tcPr marL="0" marR="0" marT="0" marB="0" anchor="ctr"/>
                </a:tc>
                <a:tc>
                  <a:txBody>
                    <a:bodyPr/>
                    <a:lstStyle/>
                    <a:p>
                      <a:pPr algn="r" fontAlgn="ctr"/>
                      <a:r>
                        <a:rPr lang="en-US" altLang="zh-CN" sz="1600" b="0" i="0" u="none" strike="noStrike" dirty="0">
                          <a:solidFill>
                            <a:srgbClr val="0000FF"/>
                          </a:solidFill>
                          <a:effectLst/>
                          <a:latin typeface="+mn-lt"/>
                          <a:ea typeface="等线" panose="02010600030101010101" pitchFamily="2" charset="-122"/>
                        </a:rPr>
                        <a:t>3500.0</a:t>
                      </a:r>
                    </a:p>
                  </a:txBody>
                  <a:tcPr marL="0" marR="0" marT="0" marB="0" anchor="ctr"/>
                </a:tc>
                <a:tc>
                  <a:txBody>
                    <a:bodyPr/>
                    <a:lstStyle/>
                    <a:p>
                      <a:pPr marL="85725" indent="0" algn="l" fontAlgn="ctr"/>
                      <a:r>
                        <a:rPr lang="en-US" altLang="zh-CN" sz="1600" b="0" i="0" u="none" strike="noStrike" dirty="0">
                          <a:solidFill>
                            <a:srgbClr val="0000FF"/>
                          </a:solidFill>
                          <a:effectLst/>
                          <a:latin typeface="+mn-lt"/>
                          <a:ea typeface="等线" panose="02010600030101010101" pitchFamily="2" charset="-122"/>
                        </a:rPr>
                        <a:t>All</a:t>
                      </a:r>
                      <a:r>
                        <a:rPr lang="zh-CN" altLang="en-US" sz="1600" b="0" i="0" u="none" strike="noStrike" dirty="0">
                          <a:solidFill>
                            <a:srgbClr val="0000FF"/>
                          </a:solidFill>
                          <a:effectLst/>
                          <a:latin typeface="+mn-lt"/>
                          <a:ea typeface="等线" panose="02010600030101010101" pitchFamily="2" charset="-122"/>
                        </a:rPr>
                        <a:t>，</a:t>
                      </a:r>
                      <a:r>
                        <a:rPr lang="en-US" altLang="zh-CN" sz="1600" b="0" i="0" u="none" strike="noStrike" dirty="0">
                          <a:solidFill>
                            <a:srgbClr val="0000FF"/>
                          </a:solidFill>
                          <a:effectLst/>
                          <a:latin typeface="+mn-lt"/>
                          <a:ea typeface="等线" panose="02010600030101010101" pitchFamily="2" charset="-122"/>
                        </a:rPr>
                        <a:t>Standard device</a:t>
                      </a:r>
                    </a:p>
                  </a:txBody>
                  <a:tcPr marL="0" marR="0" marT="0" marB="0" anchor="ctr"/>
                </a:tc>
                <a:extLst>
                  <a:ext uri="{0D108BD9-81ED-4DB2-BD59-A6C34878D82A}">
                    <a16:rowId xmlns:a16="http://schemas.microsoft.com/office/drawing/2014/main" val="205395809"/>
                  </a:ext>
                </a:extLst>
              </a:tr>
              <a:tr h="259193">
                <a:tc>
                  <a:txBody>
                    <a:bodyPr/>
                    <a:lstStyle/>
                    <a:p>
                      <a:pPr algn="ctr" fontAlgn="ctr"/>
                      <a:r>
                        <a:rPr lang="zh-CN" altLang="en-US" sz="1600" b="0" i="0" u="none" strike="noStrike" dirty="0">
                          <a:solidFill>
                            <a:srgbClr val="000000"/>
                          </a:solidFill>
                          <a:effectLst/>
                          <a:latin typeface="+mn-lt"/>
                          <a:ea typeface="等线" panose="02010600030101010101" pitchFamily="2" charset="-122"/>
                        </a:rPr>
                        <a:t>　</a:t>
                      </a:r>
                      <a:r>
                        <a:rPr lang="en-US" altLang="zh-CN" sz="1600" b="0" i="0" u="none" strike="noStrike" dirty="0">
                          <a:solidFill>
                            <a:srgbClr val="000000"/>
                          </a:solidFill>
                          <a:effectLst/>
                          <a:latin typeface="+mn-lt"/>
                          <a:ea typeface="等线" panose="02010600030101010101" pitchFamily="2" charset="-122"/>
                        </a:rPr>
                        <a:t>Total</a:t>
                      </a:r>
                      <a:endParaRPr lang="zh-CN" altLang="en-US" sz="1600" b="0" i="0" u="none" strike="noStrike" dirty="0">
                        <a:solidFill>
                          <a:srgbClr val="000000"/>
                        </a:solidFill>
                        <a:effectLst/>
                        <a:latin typeface="+mn-lt"/>
                        <a:ea typeface="等线" panose="02010600030101010101" pitchFamily="2" charset="-122"/>
                      </a:endParaRPr>
                    </a:p>
                  </a:txBody>
                  <a:tcPr marL="0" marR="0" marT="0" marB="0" anchor="ctr"/>
                </a:tc>
                <a:tc>
                  <a:txBody>
                    <a:bodyPr/>
                    <a:lstStyle/>
                    <a:p>
                      <a:pPr algn="ctr" fontAlgn="ctr"/>
                      <a:r>
                        <a:rPr lang="zh-CN" altLang="en-US" sz="1600" b="0" i="0" u="none" strike="noStrike" dirty="0">
                          <a:solidFill>
                            <a:srgbClr val="000000"/>
                          </a:solidFill>
                          <a:effectLst/>
                          <a:latin typeface="+mn-lt"/>
                          <a:ea typeface="等线" panose="02010600030101010101" pitchFamily="2" charset="-122"/>
                        </a:rPr>
                        <a:t>　</a:t>
                      </a:r>
                    </a:p>
                  </a:txBody>
                  <a:tcPr marL="0" marR="0" marT="0" marB="0" anchor="ctr"/>
                </a:tc>
                <a:tc>
                  <a:txBody>
                    <a:bodyPr/>
                    <a:lstStyle/>
                    <a:p>
                      <a:pPr algn="r" fontAlgn="ctr"/>
                      <a:r>
                        <a:rPr lang="en-US" altLang="zh-CN" sz="1600" b="0" i="0" u="none" strike="noStrike" dirty="0">
                          <a:solidFill>
                            <a:srgbClr val="000000"/>
                          </a:solidFill>
                          <a:effectLst/>
                          <a:latin typeface="+mn-lt"/>
                          <a:ea typeface="等线" panose="02010600030101010101" pitchFamily="2" charset="-122"/>
                        </a:rPr>
                        <a:t>338859.4</a:t>
                      </a:r>
                    </a:p>
                  </a:txBody>
                  <a:tcPr marL="0" marR="0" marT="0" marB="0" anchor="ctr"/>
                </a:tc>
                <a:tc>
                  <a:txBody>
                    <a:bodyPr/>
                    <a:lstStyle/>
                    <a:p>
                      <a:pPr marL="85725" indent="0" algn="ctr" fontAlgn="ctr"/>
                      <a:r>
                        <a:rPr lang="en-US" altLang="zh-CN" sz="1600" b="0" i="0" u="none" strike="noStrike" dirty="0">
                          <a:solidFill>
                            <a:srgbClr val="000000"/>
                          </a:solidFill>
                          <a:effectLst/>
                          <a:latin typeface="+mn-lt"/>
                          <a:ea typeface="等线" panose="02010600030101010101" pitchFamily="2" charset="-122"/>
                        </a:rPr>
                        <a:t>CEPC Vacuum system </a:t>
                      </a:r>
                    </a:p>
                  </a:txBody>
                  <a:tcPr marL="0" marR="0" marT="0" marB="0" anchor="ctr"/>
                </a:tc>
                <a:extLst>
                  <a:ext uri="{0D108BD9-81ED-4DB2-BD59-A6C34878D82A}">
                    <a16:rowId xmlns:a16="http://schemas.microsoft.com/office/drawing/2014/main" val="3060990131"/>
                  </a:ext>
                </a:extLst>
              </a:tr>
            </a:tbl>
          </a:graphicData>
        </a:graphic>
      </p:graphicFrame>
      <p:pic>
        <p:nvPicPr>
          <p:cNvPr id="11" name="图片 10">
            <a:extLst>
              <a:ext uri="{FF2B5EF4-FFF2-40B4-BE49-F238E27FC236}">
                <a16:creationId xmlns:a16="http://schemas.microsoft.com/office/drawing/2014/main" id="{B2032F8B-6DD0-4ECB-A693-5974FE225A1D}"/>
              </a:ext>
            </a:extLst>
          </p:cNvPr>
          <p:cNvPicPr>
            <a:picLocks noChangeAspect="1"/>
          </p:cNvPicPr>
          <p:nvPr/>
        </p:nvPicPr>
        <p:blipFill rotWithShape="1">
          <a:blip r:embed="rId2">
            <a:extLst>
              <a:ext uri="{28A0092B-C50C-407E-A947-70E740481C1C}">
                <a14:useLocalDpi xmlns:a14="http://schemas.microsoft.com/office/drawing/2010/main" val="0"/>
              </a:ext>
            </a:extLst>
          </a:blip>
          <a:srcRect l="19288" t="15351" r="39959" b="16401"/>
          <a:stretch/>
        </p:blipFill>
        <p:spPr>
          <a:xfrm>
            <a:off x="7014555" y="1254922"/>
            <a:ext cx="4968552" cy="4680520"/>
          </a:xfrm>
          <a:prstGeom prst="rect">
            <a:avLst/>
          </a:prstGeom>
        </p:spPr>
      </p:pic>
      <p:sp>
        <p:nvSpPr>
          <p:cNvPr id="12" name="文本框 11">
            <a:extLst>
              <a:ext uri="{FF2B5EF4-FFF2-40B4-BE49-F238E27FC236}">
                <a16:creationId xmlns:a16="http://schemas.microsoft.com/office/drawing/2014/main" id="{F37A248D-C269-4379-8C66-D1CB166685E8}"/>
              </a:ext>
            </a:extLst>
          </p:cNvPr>
          <p:cNvSpPr txBox="1"/>
          <p:nvPr/>
        </p:nvSpPr>
        <p:spPr>
          <a:xfrm>
            <a:off x="6870538" y="4438855"/>
            <a:ext cx="936104" cy="646331"/>
          </a:xfrm>
          <a:prstGeom prst="rect">
            <a:avLst/>
          </a:prstGeom>
          <a:noFill/>
        </p:spPr>
        <p:txBody>
          <a:bodyPr wrap="square" rtlCol="0">
            <a:spAutoFit/>
          </a:bodyPr>
          <a:lstStyle/>
          <a:p>
            <a:r>
              <a:rPr lang="en-US" altLang="zh-CN" dirty="0">
                <a:solidFill>
                  <a:srgbClr val="0000FF"/>
                </a:solidFill>
              </a:rPr>
              <a:t>90656</a:t>
            </a:r>
          </a:p>
          <a:p>
            <a:r>
              <a:rPr lang="en-US" altLang="zh-CN" dirty="0">
                <a:solidFill>
                  <a:srgbClr val="0000FF"/>
                </a:solidFill>
              </a:rPr>
              <a:t>26.8%</a:t>
            </a:r>
            <a:endParaRPr lang="zh-CN" altLang="en-US" dirty="0">
              <a:solidFill>
                <a:srgbClr val="0000FF"/>
              </a:solidFill>
            </a:endParaRPr>
          </a:p>
        </p:txBody>
      </p:sp>
      <p:sp>
        <p:nvSpPr>
          <p:cNvPr id="13" name="右大括号 12">
            <a:extLst>
              <a:ext uri="{FF2B5EF4-FFF2-40B4-BE49-F238E27FC236}">
                <a16:creationId xmlns:a16="http://schemas.microsoft.com/office/drawing/2014/main" id="{1FCC774D-07BA-4766-A291-4A60B4358D1B}"/>
              </a:ext>
            </a:extLst>
          </p:cNvPr>
          <p:cNvSpPr/>
          <p:nvPr/>
        </p:nvSpPr>
        <p:spPr>
          <a:xfrm>
            <a:off x="6744071" y="4149080"/>
            <a:ext cx="144017" cy="10783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Rectangle 7">
            <a:extLst>
              <a:ext uri="{FF2B5EF4-FFF2-40B4-BE49-F238E27FC236}">
                <a16:creationId xmlns:a16="http://schemas.microsoft.com/office/drawing/2014/main" id="{5E3FF2DE-B5E4-45E7-B6B9-56AF3375E77B}"/>
              </a:ext>
            </a:extLst>
          </p:cNvPr>
          <p:cNvSpPr/>
          <p:nvPr/>
        </p:nvSpPr>
        <p:spPr>
          <a:xfrm>
            <a:off x="172889" y="5901372"/>
            <a:ext cx="11846222" cy="1038479"/>
          </a:xfrm>
          <a:prstGeom prst="rect">
            <a:avLst/>
          </a:prstGeom>
        </p:spPr>
        <p:txBody>
          <a:bodyPr vert="horz" lIns="91440" tIns="45720" rIns="91440" bIns="45720" rtlCol="0">
            <a:noAutofit/>
          </a:bodyPr>
          <a:lstStyle/>
          <a:p>
            <a:pPr marL="342900" indent="-342900">
              <a:lnSpc>
                <a:spcPct val="110000"/>
              </a:lnSpc>
              <a:buClr>
                <a:srgbClr val="FFC000"/>
              </a:buClr>
              <a:buSzPct val="80000"/>
              <a:buFont typeface="Wingdings" pitchFamily="2" charset="2"/>
              <a:buChar char="n"/>
            </a:pP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There is a wide variety of components required for the vacuum system, which spans a total length of 310km;</a:t>
            </a:r>
          </a:p>
          <a:p>
            <a:pPr marL="342900" indent="-342900">
              <a:lnSpc>
                <a:spcPct val="110000"/>
              </a:lnSpc>
              <a:buClr>
                <a:srgbClr val="FFC000"/>
              </a:buClr>
              <a:buSzPct val="80000"/>
              <a:buFont typeface="Wingdings" pitchFamily="2" charset="2"/>
              <a:buChar char="n"/>
            </a:pP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cost of non-standard components accounts for approximately 73.2% of the total cost of the vacuum system.</a:t>
            </a:r>
          </a:p>
          <a:p>
            <a:pPr>
              <a:lnSpc>
                <a:spcPct val="110000"/>
              </a:lnSpc>
              <a:buClr>
                <a:srgbClr val="FFC000"/>
              </a:buClr>
              <a:buSzPct val="80000"/>
            </a:pPr>
            <a:endPar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19699358-7A52-41B0-BF3E-F3107C91CC3E}"/>
              </a:ext>
            </a:extLst>
          </p:cNvPr>
          <p:cNvSpPr>
            <a:spLocks noGrp="1"/>
          </p:cNvSpPr>
          <p:nvPr>
            <p:ph type="sldNum" sz="quarter" idx="12"/>
          </p:nvPr>
        </p:nvSpPr>
        <p:spPr/>
        <p:txBody>
          <a:bodyPr/>
          <a:lstStyle/>
          <a:p>
            <a:fld id="{F15E9139-A00B-4B2A-98A6-095DC08F1345}" type="slidenum">
              <a:rPr lang="zh-CN" altLang="en-US" smtClean="0"/>
              <a:pPr/>
              <a:t>37</a:t>
            </a:fld>
            <a:endParaRPr lang="zh-CN" altLang="en-US"/>
          </a:p>
        </p:txBody>
      </p:sp>
      <p:sp>
        <p:nvSpPr>
          <p:cNvPr id="9" name="右大括号 8">
            <a:extLst>
              <a:ext uri="{FF2B5EF4-FFF2-40B4-BE49-F238E27FC236}">
                <a16:creationId xmlns:a16="http://schemas.microsoft.com/office/drawing/2014/main" id="{8880E9CA-FCBC-49C5-884E-2E64ADB9932F}"/>
              </a:ext>
            </a:extLst>
          </p:cNvPr>
          <p:cNvSpPr/>
          <p:nvPr/>
        </p:nvSpPr>
        <p:spPr>
          <a:xfrm>
            <a:off x="6744072" y="2043789"/>
            <a:ext cx="144016" cy="19630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E5E36D2-0DB4-4BA4-A16E-930A45ACBC17}"/>
              </a:ext>
            </a:extLst>
          </p:cNvPr>
          <p:cNvSpPr txBox="1"/>
          <p:nvPr/>
        </p:nvSpPr>
        <p:spPr>
          <a:xfrm>
            <a:off x="6888088" y="2716745"/>
            <a:ext cx="936104" cy="369332"/>
          </a:xfrm>
          <a:prstGeom prst="rect">
            <a:avLst/>
          </a:prstGeom>
          <a:noFill/>
        </p:spPr>
        <p:txBody>
          <a:bodyPr wrap="square" rtlCol="0">
            <a:spAutoFit/>
          </a:bodyPr>
          <a:lstStyle/>
          <a:p>
            <a:r>
              <a:rPr lang="en-US" altLang="zh-CN" dirty="0">
                <a:solidFill>
                  <a:srgbClr val="0000FF"/>
                </a:solidFill>
              </a:rPr>
              <a:t>73.2%</a:t>
            </a:r>
            <a:endParaRPr lang="zh-CN" altLang="en-US" dirty="0">
              <a:solidFill>
                <a:srgbClr val="0000FF"/>
              </a:solidFill>
            </a:endParaRPr>
          </a:p>
        </p:txBody>
      </p:sp>
    </p:spTree>
    <p:extLst>
      <p:ext uri="{BB962C8B-B14F-4D97-AF65-F5344CB8AC3E}">
        <p14:creationId xmlns:p14="http://schemas.microsoft.com/office/powerpoint/2010/main" val="2710349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2835B8-C26E-420C-8866-27850E716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1" y="356860"/>
            <a:ext cx="5647017" cy="3326140"/>
          </a:xfrm>
          <a:prstGeom prst="rect">
            <a:avLst/>
          </a:prstGeom>
        </p:spPr>
      </p:pic>
      <p:pic>
        <p:nvPicPr>
          <p:cNvPr id="7" name="图片 6">
            <a:extLst>
              <a:ext uri="{FF2B5EF4-FFF2-40B4-BE49-F238E27FC236}">
                <a16:creationId xmlns:a16="http://schemas.microsoft.com/office/drawing/2014/main" id="{9D686E11-EA13-4DB0-B119-06A34DB13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918" y="539858"/>
            <a:ext cx="7192452" cy="4984642"/>
          </a:xfrm>
          <a:prstGeom prst="rect">
            <a:avLst/>
          </a:prstGeom>
        </p:spPr>
      </p:pic>
    </p:spTree>
    <p:extLst>
      <p:ext uri="{BB962C8B-B14F-4D97-AF65-F5344CB8AC3E}">
        <p14:creationId xmlns:p14="http://schemas.microsoft.com/office/powerpoint/2010/main" val="312106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p:cNvSpPr>
          <p:nvPr>
            <p:ph type="title"/>
          </p:nvPr>
        </p:nvSpPr>
        <p:spPr>
          <a:xfrm>
            <a:off x="666712" y="142852"/>
            <a:ext cx="11377264" cy="725470"/>
          </a:xfrm>
        </p:spPr>
        <p:txBody>
          <a:bodyPr vert="horz" wrap="square" lIns="91440" tIns="45720" rIns="91440" bIns="45720" rtlCol="0" anchor="ctr">
            <a:noAutofit/>
          </a:bodyPr>
          <a:lstStyle/>
          <a:p>
            <a:pPr>
              <a:lnSpc>
                <a:spcPct val="150000"/>
              </a:lnSpc>
            </a:pPr>
            <a:r>
              <a:rPr lang="zh-CN" altLang="en-US" sz="3200" b="1" dirty="0">
                <a:effectLst/>
                <a:latin typeface="Arial" panose="020B0604020202020204" pitchFamily="34" charset="0"/>
              </a:rPr>
              <a:t>生产线所需信息</a:t>
            </a:r>
          </a:p>
        </p:txBody>
      </p:sp>
      <p:sp>
        <p:nvSpPr>
          <p:cNvPr id="3" name="灯片编号占位符 2"/>
          <p:cNvSpPr>
            <a:spLocks noGrp="1"/>
          </p:cNvSpPr>
          <p:nvPr>
            <p:ph type="sldNum" sz="quarter" idx="12"/>
          </p:nvPr>
        </p:nvSpPr>
        <p:spPr>
          <a:xfrm>
            <a:off x="11038296" y="6492875"/>
            <a:ext cx="44448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7EA53-4DB1-4D95-B40D-C748397C9D0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等于号 6"/>
          <p:cNvSpPr/>
          <p:nvPr/>
        </p:nvSpPr>
        <p:spPr bwMode="auto">
          <a:xfrm>
            <a:off x="1631815" y="2482615"/>
            <a:ext cx="410872" cy="244252"/>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0" name="加号 9"/>
          <p:cNvSpPr/>
          <p:nvPr/>
        </p:nvSpPr>
        <p:spPr bwMode="auto">
          <a:xfrm>
            <a:off x="3084756" y="2442862"/>
            <a:ext cx="347535" cy="289576"/>
          </a:xfrm>
          <a:prstGeom prst="mathPlus">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TextBox 8"/>
          <p:cNvSpPr txBox="1"/>
          <p:nvPr/>
        </p:nvSpPr>
        <p:spPr>
          <a:xfrm>
            <a:off x="650571" y="3154894"/>
            <a:ext cx="790086" cy="276999"/>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Arial" panose="020B0604020202020204" pitchFamily="34" charset="0"/>
                <a:ea typeface="宋体" panose="02010600030101010101" pitchFamily="2" charset="-122"/>
              </a:rPr>
              <a:t>铜管</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endParaRPr>
          </a:p>
        </p:txBody>
      </p:sp>
      <p:sp>
        <p:nvSpPr>
          <p:cNvPr id="12" name="TextBox 9"/>
          <p:cNvSpPr txBox="1"/>
          <p:nvPr/>
        </p:nvSpPr>
        <p:spPr>
          <a:xfrm>
            <a:off x="2273865" y="3154894"/>
            <a:ext cx="790086" cy="276999"/>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铜管</a:t>
            </a:r>
          </a:p>
        </p:txBody>
      </p:sp>
      <p:sp>
        <p:nvSpPr>
          <p:cNvPr id="13" name="TextBox 10"/>
          <p:cNvSpPr txBox="1"/>
          <p:nvPr/>
        </p:nvSpPr>
        <p:spPr>
          <a:xfrm>
            <a:off x="3473002" y="3154894"/>
            <a:ext cx="1050964" cy="276999"/>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Arial" panose="020B0604020202020204" pitchFamily="34" charset="0"/>
                <a:ea typeface="宋体" panose="02010600030101010101" pitchFamily="2" charset="-122"/>
              </a:rPr>
              <a:t>水冷管</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3"/>
          <a:stretch>
            <a:fillRect/>
          </a:stretch>
        </p:blipFill>
        <p:spPr>
          <a:xfrm>
            <a:off x="2029770" y="1972323"/>
            <a:ext cx="1034024" cy="1208628"/>
          </a:xfrm>
          <a:prstGeom prst="rect">
            <a:avLst/>
          </a:prstGeom>
        </p:spPr>
      </p:pic>
      <p:pic>
        <p:nvPicPr>
          <p:cNvPr id="8" name="图片 7"/>
          <p:cNvPicPr>
            <a:picLocks noChangeAspect="1"/>
          </p:cNvPicPr>
          <p:nvPr/>
        </p:nvPicPr>
        <p:blipFill>
          <a:blip r:embed="rId4"/>
          <a:stretch>
            <a:fillRect/>
          </a:stretch>
        </p:blipFill>
        <p:spPr>
          <a:xfrm>
            <a:off x="3394832" y="1960562"/>
            <a:ext cx="915927" cy="1219971"/>
          </a:xfrm>
          <a:prstGeom prst="rect">
            <a:avLst/>
          </a:prstGeom>
        </p:spPr>
      </p:pic>
      <p:pic>
        <p:nvPicPr>
          <p:cNvPr id="18" name="图片 10">
            <a:extLst>
              <a:ext uri="{FF2B5EF4-FFF2-40B4-BE49-F238E27FC236}">
                <a16:creationId xmlns:a16="http://schemas.microsoft.com/office/drawing/2014/main" id="{EBE3CFDC-84D3-4560-B35F-FCADF2A0BB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4725" y="2842593"/>
            <a:ext cx="1819305" cy="317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566E9F46-C3C1-46C0-9E46-F757C5248AD8}"/>
              </a:ext>
            </a:extLst>
          </p:cNvPr>
          <p:cNvSpPr/>
          <p:nvPr/>
        </p:nvSpPr>
        <p:spPr>
          <a:xfrm>
            <a:off x="110303" y="1897466"/>
            <a:ext cx="5394499" cy="15075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a16="http://schemas.microsoft.com/office/drawing/2014/main" id="{7F450660-A4BA-46A4-AF22-A8F17BA5B347}"/>
              </a:ext>
            </a:extLst>
          </p:cNvPr>
          <p:cNvPicPr>
            <a:picLocks noChangeAspect="1"/>
          </p:cNvPicPr>
          <p:nvPr/>
        </p:nvPicPr>
        <p:blipFill rotWithShape="1">
          <a:blip r:embed="rId6"/>
          <a:srcRect l="58773"/>
          <a:stretch/>
        </p:blipFill>
        <p:spPr>
          <a:xfrm rot="5400000">
            <a:off x="347228" y="1858086"/>
            <a:ext cx="1219970" cy="1481279"/>
          </a:xfrm>
          <a:prstGeom prst="rect">
            <a:avLst/>
          </a:prstGeom>
        </p:spPr>
      </p:pic>
      <p:sp>
        <p:nvSpPr>
          <p:cNvPr id="27" name="文本框 26">
            <a:extLst>
              <a:ext uri="{FF2B5EF4-FFF2-40B4-BE49-F238E27FC236}">
                <a16:creationId xmlns:a16="http://schemas.microsoft.com/office/drawing/2014/main" id="{BA67E3FB-90A5-4173-A13C-D592B8382B91}"/>
              </a:ext>
            </a:extLst>
          </p:cNvPr>
          <p:cNvSpPr txBox="1"/>
          <p:nvPr/>
        </p:nvSpPr>
        <p:spPr>
          <a:xfrm>
            <a:off x="4638672" y="3154894"/>
            <a:ext cx="7900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法兰</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3" name="图片 22">
            <a:extLst>
              <a:ext uri="{FF2B5EF4-FFF2-40B4-BE49-F238E27FC236}">
                <a16:creationId xmlns:a16="http://schemas.microsoft.com/office/drawing/2014/main" id="{C6A25327-1909-4FF5-BE74-11AA38393B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482" t="2312" r="15900" b="3357"/>
          <a:stretch/>
        </p:blipFill>
        <p:spPr>
          <a:xfrm>
            <a:off x="4349987" y="1972322"/>
            <a:ext cx="1126398" cy="1220218"/>
          </a:xfrm>
          <a:prstGeom prst="rect">
            <a:avLst/>
          </a:prstGeom>
        </p:spPr>
      </p:pic>
      <p:pic>
        <p:nvPicPr>
          <p:cNvPr id="26" name="图片 25">
            <a:extLst>
              <a:ext uri="{FF2B5EF4-FFF2-40B4-BE49-F238E27FC236}">
                <a16:creationId xmlns:a16="http://schemas.microsoft.com/office/drawing/2014/main" id="{48B2DCEE-5D1A-4634-8686-5E1C424127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340"/>
          <a:stretch/>
        </p:blipFill>
        <p:spPr>
          <a:xfrm>
            <a:off x="239281" y="3500591"/>
            <a:ext cx="2326186" cy="1381282"/>
          </a:xfrm>
          <a:prstGeom prst="rect">
            <a:avLst/>
          </a:prstGeom>
        </p:spPr>
      </p:pic>
      <p:sp>
        <p:nvSpPr>
          <p:cNvPr id="42" name="文本框 41">
            <a:extLst>
              <a:ext uri="{FF2B5EF4-FFF2-40B4-BE49-F238E27FC236}">
                <a16:creationId xmlns:a16="http://schemas.microsoft.com/office/drawing/2014/main" id="{39302F7D-DD09-4B5B-AC78-B4E7DC02A729}"/>
              </a:ext>
            </a:extLst>
          </p:cNvPr>
          <p:cNvSpPr txBox="1"/>
          <p:nvPr/>
        </p:nvSpPr>
        <p:spPr>
          <a:xfrm>
            <a:off x="542681" y="4824856"/>
            <a:ext cx="196032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铜管与水冷管钎焊</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6" name="图片 5" descr="012.jpg">
            <a:extLst>
              <a:ext uri="{FF2B5EF4-FFF2-40B4-BE49-F238E27FC236}">
                <a16:creationId xmlns:a16="http://schemas.microsoft.com/office/drawing/2014/main" id="{D2E1A040-987D-454D-B91A-A8181C5CEB53}"/>
              </a:ext>
            </a:extLst>
          </p:cNvPr>
          <p:cNvPicPr>
            <a:picLocks noChangeAspect="1"/>
          </p:cNvPicPr>
          <p:nvPr/>
        </p:nvPicPr>
        <p:blipFill>
          <a:blip r:embed="rId9"/>
          <a:stretch>
            <a:fillRect/>
          </a:stretch>
        </p:blipFill>
        <p:spPr>
          <a:xfrm>
            <a:off x="3235651" y="3496273"/>
            <a:ext cx="1298094" cy="1226807"/>
          </a:xfrm>
          <a:prstGeom prst="rect">
            <a:avLst/>
          </a:prstGeom>
          <a:noFill/>
          <a:ln w="9525">
            <a:noFill/>
          </a:ln>
        </p:spPr>
      </p:pic>
      <p:sp>
        <p:nvSpPr>
          <p:cNvPr id="43" name="矩形 42">
            <a:extLst>
              <a:ext uri="{FF2B5EF4-FFF2-40B4-BE49-F238E27FC236}">
                <a16:creationId xmlns:a16="http://schemas.microsoft.com/office/drawing/2014/main" id="{E3821C52-6C24-49FA-AB41-9DB5011C2B50}"/>
              </a:ext>
            </a:extLst>
          </p:cNvPr>
          <p:cNvSpPr/>
          <p:nvPr/>
        </p:nvSpPr>
        <p:spPr>
          <a:xfrm>
            <a:off x="107335" y="3456361"/>
            <a:ext cx="5394500" cy="16458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57" name="图片 56">
            <a:extLst>
              <a:ext uri="{FF2B5EF4-FFF2-40B4-BE49-F238E27FC236}">
                <a16:creationId xmlns:a16="http://schemas.microsoft.com/office/drawing/2014/main" id="{1A66430D-4BDA-451F-9A35-507FE1CCA3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4255" y="2567329"/>
            <a:ext cx="1170961" cy="1561282"/>
          </a:xfrm>
          <a:prstGeom prst="rect">
            <a:avLst/>
          </a:prstGeom>
        </p:spPr>
      </p:pic>
      <p:pic>
        <p:nvPicPr>
          <p:cNvPr id="58" name="图片 57">
            <a:extLst>
              <a:ext uri="{FF2B5EF4-FFF2-40B4-BE49-F238E27FC236}">
                <a16:creationId xmlns:a16="http://schemas.microsoft.com/office/drawing/2014/main" id="{D4EE377E-F726-403A-94CC-B93555D617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8109" y="2547380"/>
            <a:ext cx="1170961" cy="1561282"/>
          </a:xfrm>
          <a:prstGeom prst="rect">
            <a:avLst/>
          </a:prstGeom>
        </p:spPr>
      </p:pic>
      <p:pic>
        <p:nvPicPr>
          <p:cNvPr id="59" name="图片 58">
            <a:extLst>
              <a:ext uri="{FF2B5EF4-FFF2-40B4-BE49-F238E27FC236}">
                <a16:creationId xmlns:a16="http://schemas.microsoft.com/office/drawing/2014/main" id="{D379134F-9A10-4521-9FD7-EBF177FD5F5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079" r="26673"/>
          <a:stretch/>
        </p:blipFill>
        <p:spPr>
          <a:xfrm>
            <a:off x="6894273" y="2540097"/>
            <a:ext cx="376974" cy="1020611"/>
          </a:xfrm>
          <a:prstGeom prst="rect">
            <a:avLst/>
          </a:prstGeom>
        </p:spPr>
      </p:pic>
      <p:sp>
        <p:nvSpPr>
          <p:cNvPr id="60" name="文本框 59">
            <a:extLst>
              <a:ext uri="{FF2B5EF4-FFF2-40B4-BE49-F238E27FC236}">
                <a16:creationId xmlns:a16="http://schemas.microsoft.com/office/drawing/2014/main" id="{586A0CDD-FB85-4BAA-ABD8-89BFFEA4675F}"/>
              </a:ext>
            </a:extLst>
          </p:cNvPr>
          <p:cNvSpPr txBox="1"/>
          <p:nvPr/>
        </p:nvSpPr>
        <p:spPr>
          <a:xfrm>
            <a:off x="6571841" y="4138833"/>
            <a:ext cx="14566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清洗</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61" name="文本框 60">
            <a:extLst>
              <a:ext uri="{FF2B5EF4-FFF2-40B4-BE49-F238E27FC236}">
                <a16:creationId xmlns:a16="http://schemas.microsoft.com/office/drawing/2014/main" id="{18E69562-E308-48F7-87AA-37585ABB9914}"/>
              </a:ext>
            </a:extLst>
          </p:cNvPr>
          <p:cNvSpPr txBox="1"/>
          <p:nvPr/>
        </p:nvSpPr>
        <p:spPr>
          <a:xfrm>
            <a:off x="6334125" y="5746550"/>
            <a:ext cx="194619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检测：尺寸、漏率</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3" name="图片 62">
            <a:extLst>
              <a:ext uri="{FF2B5EF4-FFF2-40B4-BE49-F238E27FC236}">
                <a16:creationId xmlns:a16="http://schemas.microsoft.com/office/drawing/2014/main" id="{9D86861E-40B6-4FB1-AF0A-E46F2FFAD28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011" t="4167" r="44807" b="1082"/>
          <a:stretch/>
        </p:blipFill>
        <p:spPr>
          <a:xfrm flipH="1">
            <a:off x="7141225" y="4516184"/>
            <a:ext cx="867911" cy="1208411"/>
          </a:xfrm>
          <a:prstGeom prst="rect">
            <a:avLst/>
          </a:prstGeom>
        </p:spPr>
      </p:pic>
      <p:sp>
        <p:nvSpPr>
          <p:cNvPr id="64" name="矩形 63">
            <a:extLst>
              <a:ext uri="{FF2B5EF4-FFF2-40B4-BE49-F238E27FC236}">
                <a16:creationId xmlns:a16="http://schemas.microsoft.com/office/drawing/2014/main" id="{F4DA5B85-C654-4A89-98FE-72E1391E14B9}"/>
              </a:ext>
            </a:extLst>
          </p:cNvPr>
          <p:cNvSpPr/>
          <p:nvPr/>
        </p:nvSpPr>
        <p:spPr>
          <a:xfrm>
            <a:off x="5577989" y="2507066"/>
            <a:ext cx="2466559" cy="3527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50" name="图片 49">
            <a:extLst>
              <a:ext uri="{FF2B5EF4-FFF2-40B4-BE49-F238E27FC236}">
                <a16:creationId xmlns:a16="http://schemas.microsoft.com/office/drawing/2014/main" id="{110C5F77-D7F5-46C4-B552-76A793EC96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0051" t="10093" r="3225"/>
          <a:stretch/>
        </p:blipFill>
        <p:spPr>
          <a:xfrm rot="5400000" flipV="1">
            <a:off x="5653372" y="4497160"/>
            <a:ext cx="1234362" cy="1247441"/>
          </a:xfrm>
          <a:prstGeom prst="rect">
            <a:avLst/>
          </a:prstGeom>
        </p:spPr>
      </p:pic>
      <p:sp>
        <p:nvSpPr>
          <p:cNvPr id="35" name="文本框 34">
            <a:extLst>
              <a:ext uri="{FF2B5EF4-FFF2-40B4-BE49-F238E27FC236}">
                <a16:creationId xmlns:a16="http://schemas.microsoft.com/office/drawing/2014/main" id="{A7046AB7-6E9D-4B72-A647-8567ACD4E4A9}"/>
              </a:ext>
            </a:extLst>
          </p:cNvPr>
          <p:cNvSpPr txBox="1"/>
          <p:nvPr/>
        </p:nvSpPr>
        <p:spPr>
          <a:xfrm>
            <a:off x="8158827" y="2518743"/>
            <a:ext cx="1819305"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成品，最大长度</a:t>
            </a:r>
            <a:r>
              <a:rPr kumimoji="0" lang="en-US" altLang="zh-CN" sz="1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11.4</a:t>
            </a:r>
            <a:r>
              <a:rPr kumimoji="0" lang="zh-CN" altLang="en-US" sz="1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米</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6" name="矩形 35">
            <a:extLst>
              <a:ext uri="{FF2B5EF4-FFF2-40B4-BE49-F238E27FC236}">
                <a16:creationId xmlns:a16="http://schemas.microsoft.com/office/drawing/2014/main" id="{710B6A2B-57ED-49E9-9623-7AFE1BC9585E}"/>
              </a:ext>
            </a:extLst>
          </p:cNvPr>
          <p:cNvSpPr/>
          <p:nvPr/>
        </p:nvSpPr>
        <p:spPr>
          <a:xfrm>
            <a:off x="8160493" y="2518743"/>
            <a:ext cx="1819305" cy="3508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5" name="文本框 44">
            <a:extLst>
              <a:ext uri="{FF2B5EF4-FFF2-40B4-BE49-F238E27FC236}">
                <a16:creationId xmlns:a16="http://schemas.microsoft.com/office/drawing/2014/main" id="{E6115D29-8FD0-4210-A3AE-15E201057DB0}"/>
              </a:ext>
            </a:extLst>
          </p:cNvPr>
          <p:cNvSpPr txBox="1"/>
          <p:nvPr/>
        </p:nvSpPr>
        <p:spPr>
          <a:xfrm>
            <a:off x="2637178" y="4850590"/>
            <a:ext cx="29910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铜管</a:t>
            </a:r>
            <a:r>
              <a:rPr lang="zh-CN" altLang="en-US" sz="1200" dirty="0">
                <a:solidFill>
                  <a:srgbClr val="000000"/>
                </a:solidFill>
                <a:latin typeface="Arial" panose="020B0604020202020204" pitchFamily="34" charset="0"/>
                <a:ea typeface="等线" panose="02010600030101010101" pitchFamily="2" charset="-122"/>
                <a:cs typeface="Arial" panose="020B0604020202020204" pitchFamily="34" charset="0"/>
              </a:rPr>
              <a:t>与法兰电子束</a:t>
            </a:r>
            <a:r>
              <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焊接（真空内完成）</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内容占位符 13">
            <a:extLst>
              <a:ext uri="{FF2B5EF4-FFF2-40B4-BE49-F238E27FC236}">
                <a16:creationId xmlns:a16="http://schemas.microsoft.com/office/drawing/2014/main" id="{96922991-19B9-4397-A5EE-D7F87258810D}"/>
              </a:ext>
            </a:extLst>
          </p:cNvPr>
          <p:cNvSpPr>
            <a:spLocks noGrp="1"/>
          </p:cNvSpPr>
          <p:nvPr>
            <p:ph idx="1"/>
          </p:nvPr>
        </p:nvSpPr>
        <p:spPr>
          <a:xfrm>
            <a:off x="591510" y="1097000"/>
            <a:ext cx="10972800" cy="662543"/>
          </a:xfrm>
        </p:spPr>
        <p:txBody>
          <a:bodyPr>
            <a:normAutofit lnSpcReduction="10000"/>
          </a:bodyPr>
          <a:lstStyle/>
          <a:p>
            <a:r>
              <a:rPr lang="zh-CN" altLang="en-US" sz="1400" dirty="0"/>
              <a:t>长度：单根产品按</a:t>
            </a:r>
            <a:r>
              <a:rPr lang="en-US" altLang="zh-CN" sz="1400" dirty="0"/>
              <a:t>11.4m</a:t>
            </a:r>
            <a:r>
              <a:rPr lang="zh-CN" altLang="en-US" sz="1400" dirty="0"/>
              <a:t>，外径</a:t>
            </a:r>
            <a:r>
              <a:rPr lang="en-US" altLang="zh-CN" sz="1400" dirty="0"/>
              <a:t>60~62mm</a:t>
            </a:r>
            <a:r>
              <a:rPr lang="zh-CN" altLang="en-US" sz="1400" dirty="0"/>
              <a:t>；重量：估计在</a:t>
            </a:r>
            <a:r>
              <a:rPr lang="en-US" altLang="zh-CN" sz="1400" dirty="0"/>
              <a:t>50~100kg</a:t>
            </a:r>
            <a:r>
              <a:rPr lang="zh-CN" altLang="en-US" sz="1400" dirty="0"/>
              <a:t>，法兰（</a:t>
            </a:r>
            <a:r>
              <a:rPr lang="en-US" altLang="zh-CN" sz="1400" dirty="0"/>
              <a:t>CF63</a:t>
            </a:r>
            <a:r>
              <a:rPr lang="zh-CN" altLang="en-US" sz="1400" dirty="0"/>
              <a:t>）：最大外径</a:t>
            </a:r>
            <a:r>
              <a:rPr lang="en-US" altLang="zh-CN" sz="1400" dirty="0"/>
              <a:t>114mm</a:t>
            </a:r>
          </a:p>
          <a:p>
            <a:r>
              <a:rPr lang="zh-CN" altLang="en-US" sz="1400" dirty="0"/>
              <a:t>厂房暂定长</a:t>
            </a:r>
            <a:r>
              <a:rPr lang="en-US" altLang="zh-CN" sz="1400" dirty="0"/>
              <a:t>50m</a:t>
            </a:r>
            <a:r>
              <a:rPr lang="zh-CN" altLang="en-US" sz="1400" dirty="0"/>
              <a:t>，宽</a:t>
            </a:r>
            <a:r>
              <a:rPr lang="en-US" altLang="zh-CN" sz="1400" dirty="0"/>
              <a:t>30m</a:t>
            </a:r>
            <a:r>
              <a:rPr lang="zh-CN" altLang="en-US" sz="1400" dirty="0"/>
              <a:t>；产能</a:t>
            </a:r>
            <a:r>
              <a:rPr lang="en-US" altLang="zh-CN" sz="1400" dirty="0"/>
              <a:t>;</a:t>
            </a:r>
            <a:r>
              <a:rPr lang="zh-CN" altLang="en-US" sz="1400" dirty="0"/>
              <a:t>暂时按年产</a:t>
            </a:r>
            <a:r>
              <a:rPr lang="en-US" altLang="zh-CN" sz="1400" dirty="0"/>
              <a:t>5000</a:t>
            </a:r>
            <a:r>
              <a:rPr lang="zh-CN" altLang="en-US" sz="1400" dirty="0"/>
              <a:t>根；</a:t>
            </a:r>
          </a:p>
        </p:txBody>
      </p:sp>
      <p:pic>
        <p:nvPicPr>
          <p:cNvPr id="37" name="图片 36">
            <a:extLst>
              <a:ext uri="{FF2B5EF4-FFF2-40B4-BE49-F238E27FC236}">
                <a16:creationId xmlns:a16="http://schemas.microsoft.com/office/drawing/2014/main" id="{A1047838-87BF-4C31-966D-80E5AC9F7E42}"/>
              </a:ext>
            </a:extLst>
          </p:cNvPr>
          <p:cNvPicPr>
            <a:picLocks noChangeAspect="1"/>
          </p:cNvPicPr>
          <p:nvPr/>
        </p:nvPicPr>
        <p:blipFill rotWithShape="1">
          <a:blip r:embed="rId15">
            <a:extLst>
              <a:ext uri="{28A0092B-C50C-407E-A947-70E740481C1C}">
                <a14:useLocalDpi xmlns:a14="http://schemas.microsoft.com/office/drawing/2010/main" val="0"/>
              </a:ext>
            </a:extLst>
          </a:blip>
          <a:srcRect t="30676" b="-12285"/>
          <a:stretch/>
        </p:blipFill>
        <p:spPr>
          <a:xfrm>
            <a:off x="247257" y="5279989"/>
            <a:ext cx="3102287" cy="1691049"/>
          </a:xfrm>
          <a:prstGeom prst="rect">
            <a:avLst/>
          </a:prstGeom>
        </p:spPr>
      </p:pic>
      <p:pic>
        <p:nvPicPr>
          <p:cNvPr id="38" name="图片 37">
            <a:extLst>
              <a:ext uri="{FF2B5EF4-FFF2-40B4-BE49-F238E27FC236}">
                <a16:creationId xmlns:a16="http://schemas.microsoft.com/office/drawing/2014/main" id="{F122C9B2-D785-4029-9B55-656732A7D502}"/>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44273" y="5323295"/>
            <a:ext cx="1960529" cy="946414"/>
          </a:xfrm>
          <a:prstGeom prst="rect">
            <a:avLst/>
          </a:prstGeom>
          <a:noFill/>
          <a:ln>
            <a:noFill/>
          </a:ln>
        </p:spPr>
      </p:pic>
      <p:sp>
        <p:nvSpPr>
          <p:cNvPr id="39" name="矩形 38">
            <a:extLst>
              <a:ext uri="{FF2B5EF4-FFF2-40B4-BE49-F238E27FC236}">
                <a16:creationId xmlns:a16="http://schemas.microsoft.com/office/drawing/2014/main" id="{DD6CBBC3-1E0B-4F5C-9AC3-9E01E49871BE}"/>
              </a:ext>
            </a:extLst>
          </p:cNvPr>
          <p:cNvSpPr/>
          <p:nvPr/>
        </p:nvSpPr>
        <p:spPr>
          <a:xfrm>
            <a:off x="107334" y="5189911"/>
            <a:ext cx="5394501" cy="16458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40" name="图片 39">
            <a:extLst>
              <a:ext uri="{FF2B5EF4-FFF2-40B4-BE49-F238E27FC236}">
                <a16:creationId xmlns:a16="http://schemas.microsoft.com/office/drawing/2014/main" id="{B1865073-689C-43AD-AA15-4579D0CFAEDA}"/>
              </a:ext>
            </a:extLst>
          </p:cNvPr>
          <p:cNvPicPr>
            <a:picLocks noChangeAspect="1"/>
          </p:cNvPicPr>
          <p:nvPr/>
        </p:nvPicPr>
        <p:blipFill>
          <a:blip r:embed="rId17"/>
          <a:stretch>
            <a:fillRect/>
          </a:stretch>
        </p:blipFill>
        <p:spPr>
          <a:xfrm>
            <a:off x="10537150" y="2671143"/>
            <a:ext cx="1102644" cy="3357864"/>
          </a:xfrm>
          <a:prstGeom prst="rect">
            <a:avLst/>
          </a:prstGeom>
        </p:spPr>
      </p:pic>
      <p:sp>
        <p:nvSpPr>
          <p:cNvPr id="41" name="矩形 40">
            <a:extLst>
              <a:ext uri="{FF2B5EF4-FFF2-40B4-BE49-F238E27FC236}">
                <a16:creationId xmlns:a16="http://schemas.microsoft.com/office/drawing/2014/main" id="{205B7B55-EBCC-4F35-8EA8-DF936740D802}"/>
              </a:ext>
            </a:extLst>
          </p:cNvPr>
          <p:cNvSpPr/>
          <p:nvPr/>
        </p:nvSpPr>
        <p:spPr>
          <a:xfrm>
            <a:off x="10092411" y="2518743"/>
            <a:ext cx="1819305" cy="3508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6" name="文本框 45">
            <a:extLst>
              <a:ext uri="{FF2B5EF4-FFF2-40B4-BE49-F238E27FC236}">
                <a16:creationId xmlns:a16="http://schemas.microsoft.com/office/drawing/2014/main" id="{2B9053B6-3DBD-4B01-824E-5CA5F5750F3A}"/>
              </a:ext>
            </a:extLst>
          </p:cNvPr>
          <p:cNvSpPr txBox="1"/>
          <p:nvPr/>
        </p:nvSpPr>
        <p:spPr>
          <a:xfrm>
            <a:off x="10109649" y="2518743"/>
            <a:ext cx="1819305"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NEG coating</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 name="文本框 1">
            <a:extLst>
              <a:ext uri="{FF2B5EF4-FFF2-40B4-BE49-F238E27FC236}">
                <a16:creationId xmlns:a16="http://schemas.microsoft.com/office/drawing/2014/main" id="{65C13902-9DC8-483B-876E-C3D51A6968AD}"/>
              </a:ext>
            </a:extLst>
          </p:cNvPr>
          <p:cNvSpPr txBox="1"/>
          <p:nvPr/>
        </p:nvSpPr>
        <p:spPr>
          <a:xfrm>
            <a:off x="3544273" y="6296025"/>
            <a:ext cx="1932112" cy="523220"/>
          </a:xfrm>
          <a:prstGeom prst="rect">
            <a:avLst/>
          </a:prstGeom>
          <a:noFill/>
        </p:spPr>
        <p:txBody>
          <a:bodyPr wrap="square" rtlCol="0">
            <a:spAutoFit/>
          </a:bodyPr>
          <a:lstStyle/>
          <a:p>
            <a:r>
              <a:rPr lang="zh-CN" altLang="en-US" sz="1400" dirty="0"/>
              <a:t>喷涂多层薄膜，厚度大约</a:t>
            </a:r>
            <a:r>
              <a:rPr lang="en-US" altLang="zh-CN" sz="1400" dirty="0"/>
              <a:t>0.5mm</a:t>
            </a:r>
            <a:endParaRPr lang="zh-CN" altLang="en-US" sz="1400" dirty="0"/>
          </a:p>
        </p:txBody>
      </p:sp>
      <p:sp>
        <p:nvSpPr>
          <p:cNvPr id="9" name="矩形 8">
            <a:extLst>
              <a:ext uri="{FF2B5EF4-FFF2-40B4-BE49-F238E27FC236}">
                <a16:creationId xmlns:a16="http://schemas.microsoft.com/office/drawing/2014/main" id="{AC64C72C-8599-4922-8329-1799E287A23A}"/>
              </a:ext>
            </a:extLst>
          </p:cNvPr>
          <p:cNvSpPr/>
          <p:nvPr/>
        </p:nvSpPr>
        <p:spPr>
          <a:xfrm>
            <a:off x="10109649" y="6141889"/>
            <a:ext cx="1813361" cy="3651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200" dirty="0"/>
              <a:t>直流磁控溅射镀膜</a:t>
            </a:r>
            <a:endParaRPr lang="en-US" altLang="zh-CN" sz="1200" dirty="0"/>
          </a:p>
          <a:p>
            <a:pPr algn="ctr"/>
            <a:r>
              <a:rPr lang="zh-CN" altLang="en-US" sz="1200" dirty="0"/>
              <a:t>主要难点：真空封装</a:t>
            </a:r>
          </a:p>
        </p:txBody>
      </p:sp>
    </p:spTree>
    <p:extLst>
      <p:ext uri="{BB962C8B-B14F-4D97-AF65-F5344CB8AC3E}">
        <p14:creationId xmlns:p14="http://schemas.microsoft.com/office/powerpoint/2010/main" val="29551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23EFC89-59EA-43E7-BED3-13799E76D8BB}"/>
              </a:ext>
            </a:extLst>
          </p:cNvPr>
          <p:cNvSpPr>
            <a:spLocks noGrp="1"/>
          </p:cNvSpPr>
          <p:nvPr>
            <p:ph type="title"/>
          </p:nvPr>
        </p:nvSpPr>
        <p:spPr/>
        <p:txBody>
          <a:bodyPr/>
          <a:lstStyle/>
          <a:p>
            <a:r>
              <a:rPr lang="en-US" altLang="zh-CN" dirty="0"/>
              <a:t>Project Gantt chart</a:t>
            </a:r>
            <a:endParaRPr lang="zh-CN" altLang="en-US" dirty="0"/>
          </a:p>
        </p:txBody>
      </p:sp>
      <p:sp>
        <p:nvSpPr>
          <p:cNvPr id="12" name="矩形 11">
            <a:extLst>
              <a:ext uri="{FF2B5EF4-FFF2-40B4-BE49-F238E27FC236}">
                <a16:creationId xmlns:a16="http://schemas.microsoft.com/office/drawing/2014/main" id="{7E0EED71-1A05-4F67-8370-484149FCA989}"/>
              </a:ext>
            </a:extLst>
          </p:cNvPr>
          <p:cNvSpPr/>
          <p:nvPr/>
        </p:nvSpPr>
        <p:spPr>
          <a:xfrm>
            <a:off x="6146800" y="1663700"/>
            <a:ext cx="7048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内容占位符 15">
            <a:extLst>
              <a:ext uri="{FF2B5EF4-FFF2-40B4-BE49-F238E27FC236}">
                <a16:creationId xmlns:a16="http://schemas.microsoft.com/office/drawing/2014/main" id="{C4A02EC2-DE5E-4763-8398-C2C9F793DC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6874" y="876091"/>
            <a:ext cx="8486119" cy="4693036"/>
          </a:xfrm>
        </p:spPr>
      </p:pic>
      <p:pic>
        <p:nvPicPr>
          <p:cNvPr id="18" name="图片 17">
            <a:extLst>
              <a:ext uri="{FF2B5EF4-FFF2-40B4-BE49-F238E27FC236}">
                <a16:creationId xmlns:a16="http://schemas.microsoft.com/office/drawing/2014/main" id="{7622881C-7FBE-4181-8ADE-010CF7F8E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384" y="5594516"/>
            <a:ext cx="8539766" cy="1230308"/>
          </a:xfrm>
          <a:prstGeom prst="rect">
            <a:avLst/>
          </a:prstGeom>
        </p:spPr>
      </p:pic>
      <p:sp>
        <p:nvSpPr>
          <p:cNvPr id="6" name="灯片编号占位符 3">
            <a:extLst>
              <a:ext uri="{FF2B5EF4-FFF2-40B4-BE49-F238E27FC236}">
                <a16:creationId xmlns:a16="http://schemas.microsoft.com/office/drawing/2014/main" id="{02BAAC86-42CA-4A11-8E7A-D61DFDC25FD6}"/>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4</a:t>
            </a:fld>
            <a:endParaRPr lang="zh-CN" altLang="en-US"/>
          </a:p>
        </p:txBody>
      </p:sp>
    </p:spTree>
    <p:extLst>
      <p:ext uri="{BB962C8B-B14F-4D97-AF65-F5344CB8AC3E}">
        <p14:creationId xmlns:p14="http://schemas.microsoft.com/office/powerpoint/2010/main" val="3404271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F3C1B4-6D8B-4808-996C-6AA3E6913FF6}"/>
              </a:ext>
            </a:extLst>
          </p:cNvPr>
          <p:cNvSpPr>
            <a:spLocks noGrp="1"/>
          </p:cNvSpPr>
          <p:nvPr>
            <p:ph type="title"/>
          </p:nvPr>
        </p:nvSpPr>
        <p:spPr/>
        <p:txBody>
          <a:bodyPr/>
          <a:lstStyle/>
          <a:p>
            <a:r>
              <a:rPr lang="zh-CN" altLang="en-US" dirty="0"/>
              <a:t>现有在线加热技术方案存在问题</a:t>
            </a:r>
          </a:p>
        </p:txBody>
      </p:sp>
      <p:sp>
        <p:nvSpPr>
          <p:cNvPr id="2" name="文本框 1">
            <a:extLst>
              <a:ext uri="{FF2B5EF4-FFF2-40B4-BE49-F238E27FC236}">
                <a16:creationId xmlns:a16="http://schemas.microsoft.com/office/drawing/2014/main" id="{ED164752-246B-40A7-9283-539380003C2A}"/>
              </a:ext>
            </a:extLst>
          </p:cNvPr>
          <p:cNvSpPr txBox="1"/>
          <p:nvPr/>
        </p:nvSpPr>
        <p:spPr>
          <a:xfrm>
            <a:off x="352688" y="1098287"/>
            <a:ext cx="7327487" cy="45890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占用空间大，场景受限：</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66ECE255-6484-4067-9D1E-7160E4AB3D41}"/>
              </a:ext>
            </a:extLst>
          </p:cNvPr>
          <p:cNvSpPr txBox="1"/>
          <p:nvPr/>
        </p:nvSpPr>
        <p:spPr>
          <a:xfrm>
            <a:off x="6023992" y="3481844"/>
            <a:ext cx="60887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有机加热膜</a:t>
            </a:r>
            <a:r>
              <a:rPr kumimoji="0" lang="zh-CN" altLang="en-US" sz="1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a:t>
            </a:r>
            <a:r>
              <a:rPr kumimoji="0" lang="en-US" altLang="zh-CN" sz="1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HEPS</a:t>
            </a:r>
            <a:r>
              <a:rPr kumimoji="0" lang="zh-CN" altLang="en-US" sz="1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a:t>
            </a:r>
            <a:r>
              <a:rPr kumimoji="0" lang="zh-CN" altLang="en-US"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绝缘强度高，热传导效率，发热均匀</a:t>
            </a:r>
            <a:endPar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寿命差</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en-US"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不耐更高能量的高能同步辐射光辐射</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，如（</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CEPC</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，易过热失效</a:t>
            </a:r>
          </a:p>
        </p:txBody>
      </p:sp>
      <p:pic>
        <p:nvPicPr>
          <p:cNvPr id="19" name="内容占位符 4">
            <a:extLst>
              <a:ext uri="{FF2B5EF4-FFF2-40B4-BE49-F238E27FC236}">
                <a16:creationId xmlns:a16="http://schemas.microsoft.com/office/drawing/2014/main" id="{608C3D6B-D895-47B2-843F-6D2582D33CCA}"/>
              </a:ext>
            </a:extLst>
          </p:cNvPr>
          <p:cNvPicPr>
            <a:picLocks noGrp="1" noChangeAspect="1"/>
          </p:cNvPicPr>
          <p:nvPr>
            <p:ph idx="1"/>
          </p:nvPr>
        </p:nvPicPr>
        <p:blipFill>
          <a:blip r:embed="rId2"/>
          <a:stretch>
            <a:fillRect/>
          </a:stretch>
        </p:blipFill>
        <p:spPr>
          <a:xfrm>
            <a:off x="379410" y="4372409"/>
            <a:ext cx="2568532" cy="1440248"/>
          </a:xfrm>
        </p:spPr>
      </p:pic>
      <p:pic>
        <p:nvPicPr>
          <p:cNvPr id="20" name="图片 19">
            <a:extLst>
              <a:ext uri="{FF2B5EF4-FFF2-40B4-BE49-F238E27FC236}">
                <a16:creationId xmlns:a16="http://schemas.microsoft.com/office/drawing/2014/main" id="{338D4719-0AC7-43C6-B3F4-0B10785830D0}"/>
              </a:ext>
            </a:extLst>
          </p:cNvPr>
          <p:cNvPicPr>
            <a:picLocks noChangeAspect="1"/>
          </p:cNvPicPr>
          <p:nvPr/>
        </p:nvPicPr>
        <p:blipFill>
          <a:blip r:embed="rId3"/>
          <a:stretch>
            <a:fillRect/>
          </a:stretch>
        </p:blipFill>
        <p:spPr>
          <a:xfrm>
            <a:off x="2879631" y="4372410"/>
            <a:ext cx="2208988" cy="1452392"/>
          </a:xfrm>
          <a:prstGeom prst="rect">
            <a:avLst/>
          </a:prstGeom>
        </p:spPr>
      </p:pic>
      <p:sp>
        <p:nvSpPr>
          <p:cNvPr id="21" name="文本框 20">
            <a:extLst>
              <a:ext uri="{FF2B5EF4-FFF2-40B4-BE49-F238E27FC236}">
                <a16:creationId xmlns:a16="http://schemas.microsoft.com/office/drawing/2014/main" id="{CB229F6D-0E1F-4ECB-8AA9-76671D7B550B}"/>
              </a:ext>
            </a:extLst>
          </p:cNvPr>
          <p:cNvSpPr txBox="1"/>
          <p:nvPr/>
        </p:nvSpPr>
        <p:spPr>
          <a:xfrm>
            <a:off x="352688" y="5878216"/>
            <a:ext cx="49972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加热丝</a:t>
            </a:r>
            <a:r>
              <a:rPr kumimoji="0" lang="en-US" altLang="zh-CN"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zh-CN"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棒</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：升温快，强度高，经久耐用等优势；</a:t>
            </a:r>
            <a:endPar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均匀性差</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贴向基体的某一侧使用，存在加热不均匀的问题。</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3" name="文本框 22">
            <a:extLst>
              <a:ext uri="{FF2B5EF4-FFF2-40B4-BE49-F238E27FC236}">
                <a16:creationId xmlns:a16="http://schemas.microsoft.com/office/drawing/2014/main" id="{A4A7DF31-5961-4450-8EAE-4F35FE77D635}"/>
              </a:ext>
            </a:extLst>
          </p:cNvPr>
          <p:cNvSpPr txBox="1"/>
          <p:nvPr/>
        </p:nvSpPr>
        <p:spPr>
          <a:xfrm>
            <a:off x="6013607" y="6074132"/>
            <a:ext cx="60887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加热片</a:t>
            </a:r>
            <a:r>
              <a:rPr kumimoji="0" lang="en-US" altLang="zh-CN"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en-US"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板</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具有结构简单，加热均匀等优势，同时绝缘性能好，热效率高，</a:t>
            </a:r>
            <a:r>
              <a:rPr kumimoji="0" lang="zh-CN" altLang="en-US" sz="1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场景受限</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无法弯曲，只能用于平面的基体</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5" name="文本框 24">
            <a:extLst>
              <a:ext uri="{FF2B5EF4-FFF2-40B4-BE49-F238E27FC236}">
                <a16:creationId xmlns:a16="http://schemas.microsoft.com/office/drawing/2014/main" id="{F4F94777-C4F7-41F4-9874-4C64C2ECB4F4}"/>
              </a:ext>
            </a:extLst>
          </p:cNvPr>
          <p:cNvSpPr txBox="1"/>
          <p:nvPr/>
        </p:nvSpPr>
        <p:spPr>
          <a:xfrm>
            <a:off x="503298" y="3371672"/>
            <a:ext cx="519353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加热带</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目前主要有硅橡胶加热带和玻璃纤维加热带</a:t>
            </a:r>
            <a:r>
              <a:rPr kumimoji="0" lang="zh-CN" altLang="en-US" sz="1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a:t>
            </a:r>
            <a:r>
              <a:rPr kumimoji="0" lang="en-US" altLang="zh-CN" sz="1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BEPCII</a:t>
            </a:r>
            <a:r>
              <a:rPr kumimoji="0" lang="zh-CN" altLang="en-US" sz="1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a:t>
            </a:r>
            <a:endParaRPr kumimoji="0" lang="en-US" altLang="zh-CN" sz="1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寿命差：</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此外</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硅橡胶加热带也会有刺激性气味</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而玻璃纤维加</a:t>
            </a:r>
            <a:endPar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热带则有大量玻璃纤维脱落，寿命较差</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27" name="图片 26">
            <a:extLst>
              <a:ext uri="{FF2B5EF4-FFF2-40B4-BE49-F238E27FC236}">
                <a16:creationId xmlns:a16="http://schemas.microsoft.com/office/drawing/2014/main" id="{77B2F80B-2B72-466D-A3D6-3CA0658F6C46}"/>
              </a:ext>
            </a:extLst>
          </p:cNvPr>
          <p:cNvPicPr>
            <a:picLocks noChangeAspect="1"/>
          </p:cNvPicPr>
          <p:nvPr/>
        </p:nvPicPr>
        <p:blipFill>
          <a:blip r:embed="rId4"/>
          <a:stretch>
            <a:fillRect/>
          </a:stretch>
        </p:blipFill>
        <p:spPr>
          <a:xfrm rot="16200000">
            <a:off x="6263043" y="1642172"/>
            <a:ext cx="1458634" cy="1860441"/>
          </a:xfrm>
          <a:prstGeom prst="rect">
            <a:avLst/>
          </a:prstGeom>
        </p:spPr>
      </p:pic>
      <p:pic>
        <p:nvPicPr>
          <p:cNvPr id="29" name="图片 28">
            <a:extLst>
              <a:ext uri="{FF2B5EF4-FFF2-40B4-BE49-F238E27FC236}">
                <a16:creationId xmlns:a16="http://schemas.microsoft.com/office/drawing/2014/main" id="{5DE6E6FF-16EF-45FB-8D6E-481F08C13EDD}"/>
              </a:ext>
            </a:extLst>
          </p:cNvPr>
          <p:cNvPicPr>
            <a:picLocks noChangeAspect="1"/>
          </p:cNvPicPr>
          <p:nvPr/>
        </p:nvPicPr>
        <p:blipFill>
          <a:blip r:embed="rId5"/>
          <a:stretch>
            <a:fillRect/>
          </a:stretch>
        </p:blipFill>
        <p:spPr>
          <a:xfrm>
            <a:off x="6032512" y="4438017"/>
            <a:ext cx="1830804" cy="1440248"/>
          </a:xfrm>
          <a:prstGeom prst="rect">
            <a:avLst/>
          </a:prstGeom>
        </p:spPr>
      </p:pic>
      <p:pic>
        <p:nvPicPr>
          <p:cNvPr id="31" name="图片 30">
            <a:extLst>
              <a:ext uri="{FF2B5EF4-FFF2-40B4-BE49-F238E27FC236}">
                <a16:creationId xmlns:a16="http://schemas.microsoft.com/office/drawing/2014/main" id="{65A14EFF-609C-40CB-80BF-85AC37C9DA97}"/>
              </a:ext>
            </a:extLst>
          </p:cNvPr>
          <p:cNvPicPr>
            <a:picLocks noChangeAspect="1"/>
          </p:cNvPicPr>
          <p:nvPr/>
        </p:nvPicPr>
        <p:blipFill>
          <a:blip r:embed="rId6"/>
          <a:stretch>
            <a:fillRect/>
          </a:stretch>
        </p:blipFill>
        <p:spPr>
          <a:xfrm>
            <a:off x="7892952" y="4437112"/>
            <a:ext cx="1912028" cy="1407055"/>
          </a:xfrm>
          <a:prstGeom prst="rect">
            <a:avLst/>
          </a:prstGeom>
        </p:spPr>
      </p:pic>
      <p:pic>
        <p:nvPicPr>
          <p:cNvPr id="33" name="图片 32">
            <a:extLst>
              <a:ext uri="{FF2B5EF4-FFF2-40B4-BE49-F238E27FC236}">
                <a16:creationId xmlns:a16="http://schemas.microsoft.com/office/drawing/2014/main" id="{633FFBB4-8CC0-4E23-AA64-9594E27CD763}"/>
              </a:ext>
            </a:extLst>
          </p:cNvPr>
          <p:cNvPicPr>
            <a:picLocks noChangeAspect="1"/>
          </p:cNvPicPr>
          <p:nvPr/>
        </p:nvPicPr>
        <p:blipFill>
          <a:blip r:embed="rId7"/>
          <a:stretch>
            <a:fillRect/>
          </a:stretch>
        </p:blipFill>
        <p:spPr>
          <a:xfrm>
            <a:off x="9814926" y="4437112"/>
            <a:ext cx="1940080" cy="1407055"/>
          </a:xfrm>
          <a:prstGeom prst="rect">
            <a:avLst/>
          </a:prstGeom>
        </p:spPr>
      </p:pic>
      <p:pic>
        <p:nvPicPr>
          <p:cNvPr id="35" name="图片 34">
            <a:extLst>
              <a:ext uri="{FF2B5EF4-FFF2-40B4-BE49-F238E27FC236}">
                <a16:creationId xmlns:a16="http://schemas.microsoft.com/office/drawing/2014/main" id="{6AE25A72-09A1-4E91-8847-7321DC84EB56}"/>
              </a:ext>
            </a:extLst>
          </p:cNvPr>
          <p:cNvPicPr>
            <a:picLocks noChangeAspect="1"/>
          </p:cNvPicPr>
          <p:nvPr/>
        </p:nvPicPr>
        <p:blipFill rotWithShape="1">
          <a:blip r:embed="rId8"/>
          <a:srcRect t="4275" r="6994"/>
          <a:stretch/>
        </p:blipFill>
        <p:spPr>
          <a:xfrm>
            <a:off x="576958" y="1738740"/>
            <a:ext cx="1142739" cy="1539278"/>
          </a:xfrm>
          <a:prstGeom prst="rect">
            <a:avLst/>
          </a:prstGeom>
        </p:spPr>
      </p:pic>
      <p:pic>
        <p:nvPicPr>
          <p:cNvPr id="37" name="图片 36">
            <a:extLst>
              <a:ext uri="{FF2B5EF4-FFF2-40B4-BE49-F238E27FC236}">
                <a16:creationId xmlns:a16="http://schemas.microsoft.com/office/drawing/2014/main" id="{A30C9302-F4C8-4BE5-848B-FECCAC7926C6}"/>
              </a:ext>
            </a:extLst>
          </p:cNvPr>
          <p:cNvPicPr>
            <a:picLocks noChangeAspect="1"/>
          </p:cNvPicPr>
          <p:nvPr/>
        </p:nvPicPr>
        <p:blipFill rotWithShape="1">
          <a:blip r:embed="rId9"/>
          <a:srcRect l="8472" t="2979"/>
          <a:stretch/>
        </p:blipFill>
        <p:spPr>
          <a:xfrm>
            <a:off x="1722462" y="1738740"/>
            <a:ext cx="1561398" cy="1674959"/>
          </a:xfrm>
          <a:prstGeom prst="rect">
            <a:avLst/>
          </a:prstGeom>
        </p:spPr>
      </p:pic>
      <p:pic>
        <p:nvPicPr>
          <p:cNvPr id="41" name="图片 40">
            <a:extLst>
              <a:ext uri="{FF2B5EF4-FFF2-40B4-BE49-F238E27FC236}">
                <a16:creationId xmlns:a16="http://schemas.microsoft.com/office/drawing/2014/main" id="{3DE71EC8-0158-4650-AAE9-ED8297D5BF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70" r="21942"/>
          <a:stretch/>
        </p:blipFill>
        <p:spPr>
          <a:xfrm rot="5400000">
            <a:off x="4042099" y="1244690"/>
            <a:ext cx="700812" cy="1438834"/>
          </a:xfrm>
          <a:prstGeom prst="rect">
            <a:avLst/>
          </a:prstGeom>
        </p:spPr>
      </p:pic>
      <p:sp>
        <p:nvSpPr>
          <p:cNvPr id="42" name="箭头: 右 41">
            <a:extLst>
              <a:ext uri="{FF2B5EF4-FFF2-40B4-BE49-F238E27FC236}">
                <a16:creationId xmlns:a16="http://schemas.microsoft.com/office/drawing/2014/main" id="{56E98E43-265B-4FDF-883E-53AFE0CDAC7D}"/>
              </a:ext>
            </a:extLst>
          </p:cNvPr>
          <p:cNvSpPr/>
          <p:nvPr/>
        </p:nvSpPr>
        <p:spPr>
          <a:xfrm>
            <a:off x="2937735" y="1914180"/>
            <a:ext cx="661656" cy="1582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文本框 42">
            <a:extLst>
              <a:ext uri="{FF2B5EF4-FFF2-40B4-BE49-F238E27FC236}">
                <a16:creationId xmlns:a16="http://schemas.microsoft.com/office/drawing/2014/main" id="{5CA43BD6-56C9-40AA-9B88-46773EC2E6D4}"/>
              </a:ext>
            </a:extLst>
          </p:cNvPr>
          <p:cNvSpPr txBox="1"/>
          <p:nvPr/>
        </p:nvSpPr>
        <p:spPr>
          <a:xfrm>
            <a:off x="3602164" y="2310338"/>
            <a:ext cx="1800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1"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易损耗，占据空间大</a:t>
            </a:r>
          </a:p>
        </p:txBody>
      </p:sp>
      <p:cxnSp>
        <p:nvCxnSpPr>
          <p:cNvPr id="6" name="直接连接符 5">
            <a:extLst>
              <a:ext uri="{FF2B5EF4-FFF2-40B4-BE49-F238E27FC236}">
                <a16:creationId xmlns:a16="http://schemas.microsoft.com/office/drawing/2014/main" id="{412354C0-F5A4-41C7-84D5-BFCBE715C648}"/>
              </a:ext>
            </a:extLst>
          </p:cNvPr>
          <p:cNvCxnSpPr/>
          <p:nvPr/>
        </p:nvCxnSpPr>
        <p:spPr>
          <a:xfrm>
            <a:off x="80584" y="4131609"/>
            <a:ext cx="11666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7AE068D3-7789-4108-B05E-064FAD692662}"/>
              </a:ext>
            </a:extLst>
          </p:cNvPr>
          <p:cNvCxnSpPr>
            <a:cxnSpLocks/>
          </p:cNvCxnSpPr>
          <p:nvPr/>
        </p:nvCxnSpPr>
        <p:spPr>
          <a:xfrm>
            <a:off x="5696833" y="1972702"/>
            <a:ext cx="0" cy="4569535"/>
          </a:xfrm>
          <a:prstGeom prst="line">
            <a:avLst/>
          </a:prstGeom>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CDC874D7-9F40-492B-9CAC-07871C86703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27" t="16016" r="4760" b="11561"/>
          <a:stretch/>
        </p:blipFill>
        <p:spPr>
          <a:xfrm>
            <a:off x="9929757" y="1835237"/>
            <a:ext cx="1927555" cy="1466474"/>
          </a:xfrm>
          <a:prstGeom prst="rect">
            <a:avLst/>
          </a:prstGeom>
        </p:spPr>
      </p:pic>
      <p:pic>
        <p:nvPicPr>
          <p:cNvPr id="10" name="图片 9">
            <a:extLst>
              <a:ext uri="{FF2B5EF4-FFF2-40B4-BE49-F238E27FC236}">
                <a16:creationId xmlns:a16="http://schemas.microsoft.com/office/drawing/2014/main" id="{5FBB4DA6-F0AB-456A-A5F8-2827A5C86DF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43717" y="1835237"/>
            <a:ext cx="1839932" cy="1466473"/>
          </a:xfrm>
          <a:prstGeom prst="rect">
            <a:avLst/>
          </a:prstGeom>
        </p:spPr>
      </p:pic>
      <p:pic>
        <p:nvPicPr>
          <p:cNvPr id="14" name="图片 13">
            <a:extLst>
              <a:ext uri="{FF2B5EF4-FFF2-40B4-BE49-F238E27FC236}">
                <a16:creationId xmlns:a16="http://schemas.microsoft.com/office/drawing/2014/main" id="{7F5BBC2F-EEA1-4093-AEB6-6C3493491C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89996" y="2614372"/>
            <a:ext cx="1438836" cy="710473"/>
          </a:xfrm>
          <a:prstGeom prst="rect">
            <a:avLst/>
          </a:prstGeom>
        </p:spPr>
      </p:pic>
      <p:sp>
        <p:nvSpPr>
          <p:cNvPr id="26" name="文本框 25">
            <a:extLst>
              <a:ext uri="{FF2B5EF4-FFF2-40B4-BE49-F238E27FC236}">
                <a16:creationId xmlns:a16="http://schemas.microsoft.com/office/drawing/2014/main" id="{749274F9-136B-4DB1-B0AD-DA6C9C2AC2E9}"/>
              </a:ext>
            </a:extLst>
          </p:cNvPr>
          <p:cNvSpPr txBox="1"/>
          <p:nvPr/>
        </p:nvSpPr>
        <p:spPr>
          <a:xfrm>
            <a:off x="6006332" y="1187823"/>
            <a:ext cx="60960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不耐辐射</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090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F3C1B4-6D8B-4808-996C-6AA3E6913FF6}"/>
              </a:ext>
            </a:extLst>
          </p:cNvPr>
          <p:cNvSpPr>
            <a:spLocks noGrp="1"/>
          </p:cNvSpPr>
          <p:nvPr>
            <p:ph type="title"/>
          </p:nvPr>
        </p:nvSpPr>
        <p:spPr/>
        <p:txBody>
          <a:bodyPr/>
          <a:lstStyle/>
          <a:p>
            <a:r>
              <a:rPr lang="zh-CN" altLang="en-US" dirty="0"/>
              <a:t>现有加热技术在国内外加速器应用</a:t>
            </a:r>
          </a:p>
        </p:txBody>
      </p:sp>
      <p:pic>
        <p:nvPicPr>
          <p:cNvPr id="11" name="图片 10">
            <a:extLst>
              <a:ext uri="{FF2B5EF4-FFF2-40B4-BE49-F238E27FC236}">
                <a16:creationId xmlns:a16="http://schemas.microsoft.com/office/drawing/2014/main" id="{3F8758E1-04D5-48BD-A441-0C383402FC9E}"/>
              </a:ext>
            </a:extLst>
          </p:cNvPr>
          <p:cNvPicPr>
            <a:picLocks noChangeAspect="1"/>
          </p:cNvPicPr>
          <p:nvPr/>
        </p:nvPicPr>
        <p:blipFill>
          <a:blip r:embed="rId2"/>
          <a:stretch>
            <a:fillRect/>
          </a:stretch>
        </p:blipFill>
        <p:spPr>
          <a:xfrm>
            <a:off x="636123" y="1564709"/>
            <a:ext cx="3204398" cy="1981222"/>
          </a:xfrm>
          <a:prstGeom prst="rect">
            <a:avLst/>
          </a:prstGeom>
          <a:ln>
            <a:noFill/>
          </a:ln>
        </p:spPr>
      </p:pic>
      <p:pic>
        <p:nvPicPr>
          <p:cNvPr id="16" name="图片 15">
            <a:extLst>
              <a:ext uri="{FF2B5EF4-FFF2-40B4-BE49-F238E27FC236}">
                <a16:creationId xmlns:a16="http://schemas.microsoft.com/office/drawing/2014/main" id="{CE2845FD-2E14-407C-B93C-58E919D4A1A4}"/>
              </a:ext>
            </a:extLst>
          </p:cNvPr>
          <p:cNvPicPr>
            <a:picLocks noChangeAspect="1"/>
          </p:cNvPicPr>
          <p:nvPr/>
        </p:nvPicPr>
        <p:blipFill>
          <a:blip r:embed="rId3"/>
          <a:stretch>
            <a:fillRect/>
          </a:stretch>
        </p:blipFill>
        <p:spPr>
          <a:xfrm>
            <a:off x="4209872" y="1538033"/>
            <a:ext cx="3940700" cy="2061403"/>
          </a:xfrm>
          <a:prstGeom prst="rect">
            <a:avLst/>
          </a:prstGeom>
        </p:spPr>
      </p:pic>
      <p:pic>
        <p:nvPicPr>
          <p:cNvPr id="18" name="图片 17">
            <a:extLst>
              <a:ext uri="{FF2B5EF4-FFF2-40B4-BE49-F238E27FC236}">
                <a16:creationId xmlns:a16="http://schemas.microsoft.com/office/drawing/2014/main" id="{8E0D29CC-7FBB-4A67-8442-9EF1259ACFD1}"/>
              </a:ext>
            </a:extLst>
          </p:cNvPr>
          <p:cNvPicPr>
            <a:picLocks noChangeAspect="1"/>
          </p:cNvPicPr>
          <p:nvPr/>
        </p:nvPicPr>
        <p:blipFill rotWithShape="1">
          <a:blip r:embed="rId4"/>
          <a:srcRect l="793" t="3236" r="-1"/>
          <a:stretch/>
        </p:blipFill>
        <p:spPr>
          <a:xfrm>
            <a:off x="382768" y="4130803"/>
            <a:ext cx="7044191" cy="2305756"/>
          </a:xfrm>
          <a:prstGeom prst="rect">
            <a:avLst/>
          </a:prstGeom>
        </p:spPr>
      </p:pic>
      <p:pic>
        <p:nvPicPr>
          <p:cNvPr id="24" name="图片 23">
            <a:extLst>
              <a:ext uri="{FF2B5EF4-FFF2-40B4-BE49-F238E27FC236}">
                <a16:creationId xmlns:a16="http://schemas.microsoft.com/office/drawing/2014/main" id="{460F184C-4EFD-46A8-9EAE-7E4179A8DD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56" t="12947" b="11962"/>
          <a:stretch/>
        </p:blipFill>
        <p:spPr>
          <a:xfrm flipH="1">
            <a:off x="8519923" y="1560880"/>
            <a:ext cx="3243015" cy="2015708"/>
          </a:xfrm>
          <a:prstGeom prst="rect">
            <a:avLst/>
          </a:prstGeom>
        </p:spPr>
      </p:pic>
      <p:sp>
        <p:nvSpPr>
          <p:cNvPr id="28" name="文本框 27">
            <a:extLst>
              <a:ext uri="{FF2B5EF4-FFF2-40B4-BE49-F238E27FC236}">
                <a16:creationId xmlns:a16="http://schemas.microsoft.com/office/drawing/2014/main" id="{D3F38046-F3FD-4967-B7D4-0F848CB0D078}"/>
              </a:ext>
            </a:extLst>
          </p:cNvPr>
          <p:cNvSpPr txBox="1"/>
          <p:nvPr/>
        </p:nvSpPr>
        <p:spPr>
          <a:xfrm>
            <a:off x="1254016" y="3599436"/>
            <a:ext cx="22076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MAX-IV  EX-situ backing </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8" name="文本框 37">
            <a:extLst>
              <a:ext uri="{FF2B5EF4-FFF2-40B4-BE49-F238E27FC236}">
                <a16:creationId xmlns:a16="http://schemas.microsoft.com/office/drawing/2014/main" id="{C63C07BE-538E-4318-AD43-282B80A54B6C}"/>
              </a:ext>
            </a:extLst>
          </p:cNvPr>
          <p:cNvSpPr txBox="1"/>
          <p:nvPr/>
        </p:nvSpPr>
        <p:spPr>
          <a:xfrm>
            <a:off x="5214456" y="3632600"/>
            <a:ext cx="20649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SIRIUS  In-situ backing </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文本框 38">
            <a:extLst>
              <a:ext uri="{FF2B5EF4-FFF2-40B4-BE49-F238E27FC236}">
                <a16:creationId xmlns:a16="http://schemas.microsoft.com/office/drawing/2014/main" id="{C70E639E-7640-4301-9F9D-ADF45CF9D4ED}"/>
              </a:ext>
            </a:extLst>
          </p:cNvPr>
          <p:cNvSpPr txBox="1"/>
          <p:nvPr/>
        </p:nvSpPr>
        <p:spPr>
          <a:xfrm>
            <a:off x="9380265" y="3671200"/>
            <a:ext cx="19127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HEPS In-situ backing </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4" name="文本框 33">
            <a:extLst>
              <a:ext uri="{FF2B5EF4-FFF2-40B4-BE49-F238E27FC236}">
                <a16:creationId xmlns:a16="http://schemas.microsoft.com/office/drawing/2014/main" id="{ECFCD383-B91E-44B6-AE49-6046D65E44F0}"/>
              </a:ext>
            </a:extLst>
          </p:cNvPr>
          <p:cNvSpPr txBox="1"/>
          <p:nvPr/>
        </p:nvSpPr>
        <p:spPr>
          <a:xfrm>
            <a:off x="372905" y="1106322"/>
            <a:ext cx="34676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国外加速器真空盒烘烤方案研究现状</a:t>
            </a:r>
          </a:p>
        </p:txBody>
      </p:sp>
      <p:sp>
        <p:nvSpPr>
          <p:cNvPr id="44" name="文本框 43">
            <a:extLst>
              <a:ext uri="{FF2B5EF4-FFF2-40B4-BE49-F238E27FC236}">
                <a16:creationId xmlns:a16="http://schemas.microsoft.com/office/drawing/2014/main" id="{75CFC80F-52B1-44EC-BB6A-3EB4C8ECB761}"/>
              </a:ext>
            </a:extLst>
          </p:cNvPr>
          <p:cNvSpPr txBox="1"/>
          <p:nvPr/>
        </p:nvSpPr>
        <p:spPr>
          <a:xfrm>
            <a:off x="8256240" y="4009754"/>
            <a:ext cx="2723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现有真空盒烘烤加热方案</a:t>
            </a:r>
          </a:p>
        </p:txBody>
      </p:sp>
      <p:sp>
        <p:nvSpPr>
          <p:cNvPr id="45" name="文本框 44">
            <a:extLst>
              <a:ext uri="{FF2B5EF4-FFF2-40B4-BE49-F238E27FC236}">
                <a16:creationId xmlns:a16="http://schemas.microsoft.com/office/drawing/2014/main" id="{EEB57D20-3B6B-4A55-A639-5F9AF2B15CB8}"/>
              </a:ext>
            </a:extLst>
          </p:cNvPr>
          <p:cNvSpPr txBox="1"/>
          <p:nvPr/>
        </p:nvSpPr>
        <p:spPr>
          <a:xfrm>
            <a:off x="7843466" y="6281041"/>
            <a:ext cx="3549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未来更高能量加速器（如</a:t>
            </a:r>
            <a:r>
              <a:rPr kumimoji="0" lang="en-US" altLang="zh-CN" sz="18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CEPC</a:t>
            </a:r>
            <a:r>
              <a:rPr kumimoji="0" lang="zh-CN" altLang="en-US" sz="18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a:t>
            </a:r>
          </a:p>
        </p:txBody>
      </p:sp>
      <p:sp>
        <p:nvSpPr>
          <p:cNvPr id="46" name="箭头: 右 45">
            <a:extLst>
              <a:ext uri="{FF2B5EF4-FFF2-40B4-BE49-F238E27FC236}">
                <a16:creationId xmlns:a16="http://schemas.microsoft.com/office/drawing/2014/main" id="{90DA8566-92A7-451C-B6E7-6F7DE45DD856}"/>
              </a:ext>
            </a:extLst>
          </p:cNvPr>
          <p:cNvSpPr/>
          <p:nvPr/>
        </p:nvSpPr>
        <p:spPr>
          <a:xfrm rot="5400000">
            <a:off x="8173022" y="5778009"/>
            <a:ext cx="693800" cy="26836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文本框 46">
            <a:extLst>
              <a:ext uri="{FF2B5EF4-FFF2-40B4-BE49-F238E27FC236}">
                <a16:creationId xmlns:a16="http://schemas.microsoft.com/office/drawing/2014/main" id="{1EEFA12B-7031-47B3-BBA9-CB3BCBB1B212}"/>
              </a:ext>
            </a:extLst>
          </p:cNvPr>
          <p:cNvSpPr txBox="1"/>
          <p:nvPr/>
        </p:nvSpPr>
        <p:spPr>
          <a:xfrm>
            <a:off x="8948392" y="5641693"/>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均不适用</a:t>
            </a:r>
          </a:p>
        </p:txBody>
      </p:sp>
      <p:sp>
        <p:nvSpPr>
          <p:cNvPr id="2" name="文本框 1">
            <a:extLst>
              <a:ext uri="{FF2B5EF4-FFF2-40B4-BE49-F238E27FC236}">
                <a16:creationId xmlns:a16="http://schemas.microsoft.com/office/drawing/2014/main" id="{ABDB70CC-6B34-40D9-AAC8-EB97DDCF4BFE}"/>
              </a:ext>
            </a:extLst>
          </p:cNvPr>
          <p:cNvSpPr txBox="1"/>
          <p:nvPr/>
        </p:nvSpPr>
        <p:spPr>
          <a:xfrm>
            <a:off x="7536161" y="4420870"/>
            <a:ext cx="4655839" cy="8744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离线烘箱：烘烤效率低，需要打开磁体</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在线加热薄膜：不耐高能同步辐射光的照射</a:t>
            </a:r>
          </a:p>
        </p:txBody>
      </p:sp>
    </p:spTree>
    <p:extLst>
      <p:ext uri="{BB962C8B-B14F-4D97-AF65-F5344CB8AC3E}">
        <p14:creationId xmlns:p14="http://schemas.microsoft.com/office/powerpoint/2010/main" val="410732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3">
            <a:extLst>
              <a:ext uri="{FF2B5EF4-FFF2-40B4-BE49-F238E27FC236}">
                <a16:creationId xmlns:a16="http://schemas.microsoft.com/office/drawing/2014/main" id="{F5618115-62DB-4FD3-9D4B-09246EA150C6}"/>
              </a:ext>
            </a:extLst>
          </p:cNvPr>
          <p:cNvSpPr>
            <a:spLocks noGrp="1"/>
          </p:cNvSpPr>
          <p:nvPr>
            <p:ph idx="1"/>
          </p:nvPr>
        </p:nvSpPr>
        <p:spPr>
          <a:xfrm>
            <a:off x="216572" y="1121836"/>
            <a:ext cx="11758855" cy="947600"/>
          </a:xfrm>
        </p:spPr>
        <p:txBody>
          <a:bodyPr vert="horz" wrap="square" lIns="91440" tIns="45720" rIns="91440" bIns="45720" rtlCol="0" anchor="t">
            <a:normAutofit fontScale="92500" lnSpcReduction="20000"/>
          </a:bodyPr>
          <a:lstStyle/>
          <a:p>
            <a:pPr>
              <a:lnSpc>
                <a:spcPct val="100000"/>
              </a:lnSpc>
            </a:pPr>
            <a:r>
              <a:rPr lang="en-US" altLang="zh-CN" sz="1600" dirty="0">
                <a:latin typeface="Arial" panose="020B0604020202020204" pitchFamily="34" charset="0"/>
                <a:sym typeface="+mn-ea"/>
              </a:rPr>
              <a:t>The flanges and beam pipe are welded by EBW, and low temperature brazing solder are used between the beam pipe and water cooling channel.</a:t>
            </a:r>
          </a:p>
          <a:p>
            <a:pPr>
              <a:lnSpc>
                <a:spcPct val="100000"/>
              </a:lnSpc>
            </a:pPr>
            <a:r>
              <a:rPr lang="en-US" altLang="zh-CN" sz="1600" dirty="0">
                <a:latin typeface="Arial" panose="020B0604020202020204" pitchFamily="34" charset="0"/>
              </a:rPr>
              <a:t>Capacity: 4000~8000 units annually; length: 11.4m  for welding, 400~600 units annually; length: 11.4m  for NEG coating and spaying.</a:t>
            </a:r>
          </a:p>
          <a:p>
            <a:pPr>
              <a:lnSpc>
                <a:spcPct val="100000"/>
              </a:lnSpc>
            </a:pPr>
            <a:endParaRPr lang="zh-CN" altLang="en-US" sz="1600" dirty="0">
              <a:latin typeface="Arial" panose="020B0604020202020204" pitchFamily="34" charset="0"/>
            </a:endParaRPr>
          </a:p>
          <a:p>
            <a:pPr>
              <a:lnSpc>
                <a:spcPct val="100000"/>
              </a:lnSpc>
            </a:pPr>
            <a:endParaRPr lang="zh-CN" altLang="en-US" sz="1600" dirty="0"/>
          </a:p>
        </p:txBody>
      </p:sp>
      <p:sp>
        <p:nvSpPr>
          <p:cNvPr id="3" name="灯片编号占位符 2"/>
          <p:cNvSpPr>
            <a:spLocks noGrp="1"/>
          </p:cNvSpPr>
          <p:nvPr>
            <p:ph type="sldNum" sz="quarter" idx="12"/>
          </p:nvPr>
        </p:nvSpPr>
        <p:spPr>
          <a:xfrm>
            <a:off x="11669334" y="6356075"/>
            <a:ext cx="44448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7EA53-4DB1-4D95-B40D-C748397C9D0C}" type="slidenum">
              <a:rPr kumimoji="0" lang="zh-CN" altLang="en-US" sz="10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000" b="1"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等于号 6"/>
          <p:cNvSpPr/>
          <p:nvPr/>
        </p:nvSpPr>
        <p:spPr bwMode="auto">
          <a:xfrm>
            <a:off x="1631815" y="2482615"/>
            <a:ext cx="410872" cy="244252"/>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加号 9"/>
          <p:cNvSpPr/>
          <p:nvPr/>
        </p:nvSpPr>
        <p:spPr bwMode="auto">
          <a:xfrm>
            <a:off x="3084756" y="2442862"/>
            <a:ext cx="347535" cy="289576"/>
          </a:xfrm>
          <a:prstGeom prst="mathPlus">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4" name="图片 3"/>
          <p:cNvPicPr>
            <a:picLocks noChangeAspect="1"/>
          </p:cNvPicPr>
          <p:nvPr/>
        </p:nvPicPr>
        <p:blipFill>
          <a:blip r:embed="rId3"/>
          <a:stretch>
            <a:fillRect/>
          </a:stretch>
        </p:blipFill>
        <p:spPr>
          <a:xfrm>
            <a:off x="2029770" y="1972323"/>
            <a:ext cx="1034024" cy="1208628"/>
          </a:xfrm>
          <a:prstGeom prst="rect">
            <a:avLst/>
          </a:prstGeom>
        </p:spPr>
      </p:pic>
      <p:pic>
        <p:nvPicPr>
          <p:cNvPr id="8" name="图片 7"/>
          <p:cNvPicPr>
            <a:picLocks noChangeAspect="1"/>
          </p:cNvPicPr>
          <p:nvPr/>
        </p:nvPicPr>
        <p:blipFill>
          <a:blip r:embed="rId4"/>
          <a:stretch>
            <a:fillRect/>
          </a:stretch>
        </p:blipFill>
        <p:spPr>
          <a:xfrm>
            <a:off x="3394832" y="1960562"/>
            <a:ext cx="915927" cy="1219971"/>
          </a:xfrm>
          <a:prstGeom prst="rect">
            <a:avLst/>
          </a:prstGeom>
        </p:spPr>
      </p:pic>
      <p:pic>
        <p:nvPicPr>
          <p:cNvPr id="18" name="图片 10">
            <a:extLst>
              <a:ext uri="{FF2B5EF4-FFF2-40B4-BE49-F238E27FC236}">
                <a16:creationId xmlns:a16="http://schemas.microsoft.com/office/drawing/2014/main" id="{EBE3CFDC-84D3-4560-B35F-FCADF2A0BB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1076" y="2194893"/>
            <a:ext cx="1629414" cy="284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566E9F46-C3C1-46C0-9E46-F757C5248AD8}"/>
              </a:ext>
            </a:extLst>
          </p:cNvPr>
          <p:cNvSpPr/>
          <p:nvPr/>
        </p:nvSpPr>
        <p:spPr>
          <a:xfrm>
            <a:off x="110303" y="1897466"/>
            <a:ext cx="5394499" cy="150758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a16="http://schemas.microsoft.com/office/drawing/2014/main" id="{7F450660-A4BA-46A4-AF22-A8F17BA5B347}"/>
              </a:ext>
            </a:extLst>
          </p:cNvPr>
          <p:cNvPicPr>
            <a:picLocks noChangeAspect="1"/>
          </p:cNvPicPr>
          <p:nvPr/>
        </p:nvPicPr>
        <p:blipFill rotWithShape="1">
          <a:blip r:embed="rId6"/>
          <a:srcRect l="58773"/>
          <a:stretch/>
        </p:blipFill>
        <p:spPr>
          <a:xfrm rot="5400000">
            <a:off x="347228" y="1858086"/>
            <a:ext cx="1219970" cy="1481279"/>
          </a:xfrm>
          <a:prstGeom prst="rect">
            <a:avLst/>
          </a:prstGeom>
        </p:spPr>
      </p:pic>
      <p:pic>
        <p:nvPicPr>
          <p:cNvPr id="23" name="图片 22">
            <a:extLst>
              <a:ext uri="{FF2B5EF4-FFF2-40B4-BE49-F238E27FC236}">
                <a16:creationId xmlns:a16="http://schemas.microsoft.com/office/drawing/2014/main" id="{C6A25327-1909-4FF5-BE74-11AA38393B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482" t="2312" r="15900" b="3357"/>
          <a:stretch/>
        </p:blipFill>
        <p:spPr>
          <a:xfrm>
            <a:off x="4349987" y="1972322"/>
            <a:ext cx="1126398" cy="1220218"/>
          </a:xfrm>
          <a:prstGeom prst="rect">
            <a:avLst/>
          </a:prstGeom>
        </p:spPr>
      </p:pic>
      <p:pic>
        <p:nvPicPr>
          <p:cNvPr id="26" name="图片 25">
            <a:extLst>
              <a:ext uri="{FF2B5EF4-FFF2-40B4-BE49-F238E27FC236}">
                <a16:creationId xmlns:a16="http://schemas.microsoft.com/office/drawing/2014/main" id="{48B2DCEE-5D1A-4634-8686-5E1C424127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340"/>
          <a:stretch/>
        </p:blipFill>
        <p:spPr>
          <a:xfrm>
            <a:off x="239281" y="3500591"/>
            <a:ext cx="2326186" cy="1381282"/>
          </a:xfrm>
          <a:prstGeom prst="rect">
            <a:avLst/>
          </a:prstGeom>
        </p:spPr>
      </p:pic>
      <p:pic>
        <p:nvPicPr>
          <p:cNvPr id="16" name="图片 5" descr="012.jpg">
            <a:extLst>
              <a:ext uri="{FF2B5EF4-FFF2-40B4-BE49-F238E27FC236}">
                <a16:creationId xmlns:a16="http://schemas.microsoft.com/office/drawing/2014/main" id="{D2E1A040-987D-454D-B91A-A8181C5CEB53}"/>
              </a:ext>
            </a:extLst>
          </p:cNvPr>
          <p:cNvPicPr>
            <a:picLocks noChangeAspect="1"/>
          </p:cNvPicPr>
          <p:nvPr/>
        </p:nvPicPr>
        <p:blipFill>
          <a:blip r:embed="rId9"/>
          <a:stretch>
            <a:fillRect/>
          </a:stretch>
        </p:blipFill>
        <p:spPr>
          <a:xfrm>
            <a:off x="3235651" y="3496273"/>
            <a:ext cx="1298094" cy="1226807"/>
          </a:xfrm>
          <a:prstGeom prst="rect">
            <a:avLst/>
          </a:prstGeom>
          <a:noFill/>
          <a:ln w="9525">
            <a:noFill/>
          </a:ln>
        </p:spPr>
      </p:pic>
      <p:sp>
        <p:nvSpPr>
          <p:cNvPr id="43" name="矩形 42">
            <a:extLst>
              <a:ext uri="{FF2B5EF4-FFF2-40B4-BE49-F238E27FC236}">
                <a16:creationId xmlns:a16="http://schemas.microsoft.com/office/drawing/2014/main" id="{E3821C52-6C24-49FA-AB41-9DB5011C2B50}"/>
              </a:ext>
            </a:extLst>
          </p:cNvPr>
          <p:cNvSpPr/>
          <p:nvPr/>
        </p:nvSpPr>
        <p:spPr>
          <a:xfrm>
            <a:off x="107335" y="3456361"/>
            <a:ext cx="5394500" cy="164583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57" name="图片 56">
            <a:extLst>
              <a:ext uri="{FF2B5EF4-FFF2-40B4-BE49-F238E27FC236}">
                <a16:creationId xmlns:a16="http://schemas.microsoft.com/office/drawing/2014/main" id="{1A66430D-4BDA-451F-9A35-507FE1CCA3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4255" y="1919629"/>
            <a:ext cx="1170961" cy="1561282"/>
          </a:xfrm>
          <a:prstGeom prst="rect">
            <a:avLst/>
          </a:prstGeom>
        </p:spPr>
      </p:pic>
      <p:pic>
        <p:nvPicPr>
          <p:cNvPr id="58" name="图片 57">
            <a:extLst>
              <a:ext uri="{FF2B5EF4-FFF2-40B4-BE49-F238E27FC236}">
                <a16:creationId xmlns:a16="http://schemas.microsoft.com/office/drawing/2014/main" id="{D4EE377E-F726-403A-94CC-B93555D617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8109" y="1899680"/>
            <a:ext cx="1170961" cy="1561282"/>
          </a:xfrm>
          <a:prstGeom prst="rect">
            <a:avLst/>
          </a:prstGeom>
        </p:spPr>
      </p:pic>
      <p:pic>
        <p:nvPicPr>
          <p:cNvPr id="59" name="图片 58">
            <a:extLst>
              <a:ext uri="{FF2B5EF4-FFF2-40B4-BE49-F238E27FC236}">
                <a16:creationId xmlns:a16="http://schemas.microsoft.com/office/drawing/2014/main" id="{D379134F-9A10-4521-9FD7-EBF177FD5F5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079" r="26673"/>
          <a:stretch/>
        </p:blipFill>
        <p:spPr>
          <a:xfrm>
            <a:off x="6894273" y="1892397"/>
            <a:ext cx="376974" cy="1020611"/>
          </a:xfrm>
          <a:prstGeom prst="rect">
            <a:avLst/>
          </a:prstGeom>
        </p:spPr>
      </p:pic>
      <p:pic>
        <p:nvPicPr>
          <p:cNvPr id="63" name="图片 62">
            <a:extLst>
              <a:ext uri="{FF2B5EF4-FFF2-40B4-BE49-F238E27FC236}">
                <a16:creationId xmlns:a16="http://schemas.microsoft.com/office/drawing/2014/main" id="{9D86861E-40B6-4FB1-AF0A-E46F2FFAD28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011" t="4167" r="44807" b="1082"/>
          <a:stretch/>
        </p:blipFill>
        <p:spPr>
          <a:xfrm flipH="1">
            <a:off x="7141225" y="3677984"/>
            <a:ext cx="867911" cy="1208411"/>
          </a:xfrm>
          <a:prstGeom prst="rect">
            <a:avLst/>
          </a:prstGeom>
        </p:spPr>
      </p:pic>
      <p:sp>
        <p:nvSpPr>
          <p:cNvPr id="64" name="矩形 63">
            <a:extLst>
              <a:ext uri="{FF2B5EF4-FFF2-40B4-BE49-F238E27FC236}">
                <a16:creationId xmlns:a16="http://schemas.microsoft.com/office/drawing/2014/main" id="{F4DA5B85-C654-4A89-98FE-72E1391E14B9}"/>
              </a:ext>
            </a:extLst>
          </p:cNvPr>
          <p:cNvSpPr/>
          <p:nvPr/>
        </p:nvSpPr>
        <p:spPr>
          <a:xfrm>
            <a:off x="5577989" y="1871042"/>
            <a:ext cx="2539746" cy="325116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50" name="图片 49">
            <a:extLst>
              <a:ext uri="{FF2B5EF4-FFF2-40B4-BE49-F238E27FC236}">
                <a16:creationId xmlns:a16="http://schemas.microsoft.com/office/drawing/2014/main" id="{110C5F77-D7F5-46C4-B552-76A793EC96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0051" t="10093" r="3225"/>
          <a:stretch/>
        </p:blipFill>
        <p:spPr>
          <a:xfrm rot="5400000" flipV="1">
            <a:off x="5653372" y="3658960"/>
            <a:ext cx="1234362" cy="1247441"/>
          </a:xfrm>
          <a:prstGeom prst="rect">
            <a:avLst/>
          </a:prstGeom>
        </p:spPr>
      </p:pic>
      <p:sp>
        <p:nvSpPr>
          <p:cNvPr id="35" name="文本框 34">
            <a:extLst>
              <a:ext uri="{FF2B5EF4-FFF2-40B4-BE49-F238E27FC236}">
                <a16:creationId xmlns:a16="http://schemas.microsoft.com/office/drawing/2014/main" id="{A7046AB7-6E9D-4B72-A647-8567ACD4E4A9}"/>
              </a:ext>
            </a:extLst>
          </p:cNvPr>
          <p:cNvSpPr txBox="1"/>
          <p:nvPr/>
        </p:nvSpPr>
        <p:spPr>
          <a:xfrm>
            <a:off x="8177877" y="1871043"/>
            <a:ext cx="1653573" cy="246221"/>
          </a:xfrm>
          <a:prstGeom prst="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dirty="0">
                <a:solidFill>
                  <a:srgbClr val="000000"/>
                </a:solidFill>
                <a:latin typeface="Arial" panose="020B0604020202020204" pitchFamily="34" charset="0"/>
                <a:ea typeface="宋体" panose="02010600030101010101" pitchFamily="2" charset="-122"/>
                <a:cs typeface="Arial" panose="020B0604020202020204" pitchFamily="34" charset="0"/>
              </a:rPr>
              <a:t>Vacuum chamber 11.4m</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矩形 35">
            <a:extLst>
              <a:ext uri="{FF2B5EF4-FFF2-40B4-BE49-F238E27FC236}">
                <a16:creationId xmlns:a16="http://schemas.microsoft.com/office/drawing/2014/main" id="{710B6A2B-57ED-49E9-9623-7AFE1BC9585E}"/>
              </a:ext>
            </a:extLst>
          </p:cNvPr>
          <p:cNvSpPr/>
          <p:nvPr/>
        </p:nvSpPr>
        <p:spPr>
          <a:xfrm>
            <a:off x="8179543" y="1871043"/>
            <a:ext cx="1653573" cy="325116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文本框 44">
            <a:extLst>
              <a:ext uri="{FF2B5EF4-FFF2-40B4-BE49-F238E27FC236}">
                <a16:creationId xmlns:a16="http://schemas.microsoft.com/office/drawing/2014/main" id="{E6115D29-8FD0-4210-A3AE-15E201057DB0}"/>
              </a:ext>
            </a:extLst>
          </p:cNvPr>
          <p:cNvSpPr txBox="1"/>
          <p:nvPr/>
        </p:nvSpPr>
        <p:spPr>
          <a:xfrm>
            <a:off x="2637178" y="4850590"/>
            <a:ext cx="299102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Electron beam welding</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in vacuum </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7" name="图片 36">
            <a:extLst>
              <a:ext uri="{FF2B5EF4-FFF2-40B4-BE49-F238E27FC236}">
                <a16:creationId xmlns:a16="http://schemas.microsoft.com/office/drawing/2014/main" id="{A1047838-87BF-4C31-966D-80E5AC9F7E42}"/>
              </a:ext>
            </a:extLst>
          </p:cNvPr>
          <p:cNvPicPr>
            <a:picLocks noChangeAspect="1"/>
          </p:cNvPicPr>
          <p:nvPr/>
        </p:nvPicPr>
        <p:blipFill rotWithShape="1">
          <a:blip r:embed="rId15">
            <a:extLst>
              <a:ext uri="{28A0092B-C50C-407E-A947-70E740481C1C}">
                <a14:useLocalDpi xmlns:a14="http://schemas.microsoft.com/office/drawing/2010/main" val="0"/>
              </a:ext>
            </a:extLst>
          </a:blip>
          <a:srcRect t="30676" b="-12285"/>
          <a:stretch/>
        </p:blipFill>
        <p:spPr>
          <a:xfrm>
            <a:off x="2696547" y="5279989"/>
            <a:ext cx="3102287" cy="1691049"/>
          </a:xfrm>
          <a:prstGeom prst="rect">
            <a:avLst/>
          </a:prstGeom>
        </p:spPr>
      </p:pic>
      <p:pic>
        <p:nvPicPr>
          <p:cNvPr id="38" name="图片 37">
            <a:extLst>
              <a:ext uri="{FF2B5EF4-FFF2-40B4-BE49-F238E27FC236}">
                <a16:creationId xmlns:a16="http://schemas.microsoft.com/office/drawing/2014/main" id="{F122C9B2-D785-4029-9B55-656732A7D502}"/>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93563" y="5323295"/>
            <a:ext cx="1960529" cy="946414"/>
          </a:xfrm>
          <a:prstGeom prst="rect">
            <a:avLst/>
          </a:prstGeom>
          <a:noFill/>
          <a:ln>
            <a:noFill/>
          </a:ln>
        </p:spPr>
      </p:pic>
      <p:sp>
        <p:nvSpPr>
          <p:cNvPr id="39" name="矩形 38">
            <a:extLst>
              <a:ext uri="{FF2B5EF4-FFF2-40B4-BE49-F238E27FC236}">
                <a16:creationId xmlns:a16="http://schemas.microsoft.com/office/drawing/2014/main" id="{DD6CBBC3-1E0B-4F5C-9AC3-9E01E49871BE}"/>
              </a:ext>
            </a:extLst>
          </p:cNvPr>
          <p:cNvSpPr/>
          <p:nvPr/>
        </p:nvSpPr>
        <p:spPr>
          <a:xfrm>
            <a:off x="2556624" y="5189911"/>
            <a:ext cx="5394501" cy="16458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40" name="图片 39">
            <a:extLst>
              <a:ext uri="{FF2B5EF4-FFF2-40B4-BE49-F238E27FC236}">
                <a16:creationId xmlns:a16="http://schemas.microsoft.com/office/drawing/2014/main" id="{B1865073-689C-43AD-AA15-4579D0CFAEDA}"/>
              </a:ext>
            </a:extLst>
          </p:cNvPr>
          <p:cNvPicPr>
            <a:picLocks noChangeAspect="1"/>
          </p:cNvPicPr>
          <p:nvPr/>
        </p:nvPicPr>
        <p:blipFill>
          <a:blip r:embed="rId17"/>
          <a:stretch>
            <a:fillRect/>
          </a:stretch>
        </p:blipFill>
        <p:spPr>
          <a:xfrm>
            <a:off x="10435550" y="2912443"/>
            <a:ext cx="1102644" cy="3357864"/>
          </a:xfrm>
          <a:prstGeom prst="rect">
            <a:avLst/>
          </a:prstGeom>
        </p:spPr>
      </p:pic>
      <p:sp>
        <p:nvSpPr>
          <p:cNvPr id="41" name="矩形 40">
            <a:extLst>
              <a:ext uri="{FF2B5EF4-FFF2-40B4-BE49-F238E27FC236}">
                <a16:creationId xmlns:a16="http://schemas.microsoft.com/office/drawing/2014/main" id="{205B7B55-EBCC-4F35-8EA8-DF936740D802}"/>
              </a:ext>
            </a:extLst>
          </p:cNvPr>
          <p:cNvSpPr/>
          <p:nvPr/>
        </p:nvSpPr>
        <p:spPr>
          <a:xfrm>
            <a:off x="9990811" y="2760043"/>
            <a:ext cx="1819305" cy="3508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文本框 45">
            <a:extLst>
              <a:ext uri="{FF2B5EF4-FFF2-40B4-BE49-F238E27FC236}">
                <a16:creationId xmlns:a16="http://schemas.microsoft.com/office/drawing/2014/main" id="{2B9053B6-3DBD-4B01-824E-5CA5F5750F3A}"/>
              </a:ext>
            </a:extLst>
          </p:cNvPr>
          <p:cNvSpPr txBox="1"/>
          <p:nvPr/>
        </p:nvSpPr>
        <p:spPr>
          <a:xfrm>
            <a:off x="10008049" y="2760043"/>
            <a:ext cx="1819305" cy="2462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NEG coating</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文本框 1">
            <a:extLst>
              <a:ext uri="{FF2B5EF4-FFF2-40B4-BE49-F238E27FC236}">
                <a16:creationId xmlns:a16="http://schemas.microsoft.com/office/drawing/2014/main" id="{65C13902-9DC8-483B-876E-C3D51A6968AD}"/>
              </a:ext>
            </a:extLst>
          </p:cNvPr>
          <p:cNvSpPr txBox="1"/>
          <p:nvPr/>
        </p:nvSpPr>
        <p:spPr>
          <a:xfrm>
            <a:off x="5993563" y="6296025"/>
            <a:ext cx="1932112" cy="400110"/>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Multilayer of ceramic and conductivity layers</a:t>
            </a:r>
            <a:endParaRPr lang="zh-CN" altLang="en-US" sz="1000" b="1" dirty="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AC64C72C-8599-4922-8329-1799E287A23A}"/>
              </a:ext>
            </a:extLst>
          </p:cNvPr>
          <p:cNvSpPr/>
          <p:nvPr/>
        </p:nvSpPr>
        <p:spPr>
          <a:xfrm>
            <a:off x="10008049" y="6383189"/>
            <a:ext cx="1813361" cy="3651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00" b="1" dirty="0">
                <a:latin typeface="Arial" panose="020B0604020202020204" pitchFamily="34" charset="0"/>
                <a:cs typeface="Arial" panose="020B0604020202020204" pitchFamily="34" charset="0"/>
              </a:rPr>
              <a:t>DCMS</a:t>
            </a:r>
          </a:p>
          <a:p>
            <a:pPr algn="ctr"/>
            <a:r>
              <a:rPr lang="en-US" altLang="zh-CN" sz="1000" b="1" dirty="0">
                <a:latin typeface="Arial" panose="020B0604020202020204" pitchFamily="34" charset="0"/>
                <a:cs typeface="Arial" panose="020B0604020202020204" pitchFamily="34" charset="0"/>
              </a:rPr>
              <a:t>In vacuum </a:t>
            </a:r>
            <a:endParaRPr lang="zh-CN" altLang="en-US" sz="1000" b="1" dirty="0">
              <a:latin typeface="Arial" panose="020B0604020202020204" pitchFamily="34" charset="0"/>
              <a:cs typeface="Arial" panose="020B0604020202020204" pitchFamily="34" charset="0"/>
            </a:endParaRPr>
          </a:p>
        </p:txBody>
      </p:sp>
      <p:sp>
        <p:nvSpPr>
          <p:cNvPr id="44" name="TextBox 8">
            <a:extLst>
              <a:ext uri="{FF2B5EF4-FFF2-40B4-BE49-F238E27FC236}">
                <a16:creationId xmlns:a16="http://schemas.microsoft.com/office/drawing/2014/main" id="{A4560FCB-FC96-4CD3-B749-CFEEC7124974}"/>
              </a:ext>
            </a:extLst>
          </p:cNvPr>
          <p:cNvSpPr txBox="1"/>
          <p:nvPr/>
        </p:nvSpPr>
        <p:spPr>
          <a:xfrm>
            <a:off x="277358" y="3161676"/>
            <a:ext cx="1495937" cy="24622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Vacuum chamber</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TextBox 9">
            <a:extLst>
              <a:ext uri="{FF2B5EF4-FFF2-40B4-BE49-F238E27FC236}">
                <a16:creationId xmlns:a16="http://schemas.microsoft.com/office/drawing/2014/main" id="{6A0D1AC1-BE11-439D-ABA3-8ABD27F61DF3}"/>
              </a:ext>
            </a:extLst>
          </p:cNvPr>
          <p:cNvSpPr txBox="1"/>
          <p:nvPr/>
        </p:nvSpPr>
        <p:spPr>
          <a:xfrm>
            <a:off x="2221662" y="3161676"/>
            <a:ext cx="1141784" cy="24622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Beam pipe +</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TextBox 10">
            <a:extLst>
              <a:ext uri="{FF2B5EF4-FFF2-40B4-BE49-F238E27FC236}">
                <a16:creationId xmlns:a16="http://schemas.microsoft.com/office/drawing/2014/main" id="{35EA4CBD-17F0-4239-918D-5F7AA8653744}"/>
              </a:ext>
            </a:extLst>
          </p:cNvPr>
          <p:cNvSpPr txBox="1"/>
          <p:nvPr/>
        </p:nvSpPr>
        <p:spPr>
          <a:xfrm>
            <a:off x="3348797" y="3161676"/>
            <a:ext cx="1386655" cy="24622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Cooling channel</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文本框 48">
            <a:extLst>
              <a:ext uri="{FF2B5EF4-FFF2-40B4-BE49-F238E27FC236}">
                <a16:creationId xmlns:a16="http://schemas.microsoft.com/office/drawing/2014/main" id="{A7583DFF-2DE5-4F85-B434-8B42B5C70B4B}"/>
              </a:ext>
            </a:extLst>
          </p:cNvPr>
          <p:cNvSpPr txBox="1"/>
          <p:nvPr/>
        </p:nvSpPr>
        <p:spPr>
          <a:xfrm>
            <a:off x="4484674" y="3164425"/>
            <a:ext cx="112639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000" b="1" i="0" u="none" strike="noStrike" kern="120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Conflat</a:t>
            </a:r>
            <a:r>
              <a:rPr kumimoji="0" lang="en-GB" altLang="zh-CN" sz="1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 Flange</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文本框 50">
            <a:extLst>
              <a:ext uri="{FF2B5EF4-FFF2-40B4-BE49-F238E27FC236}">
                <a16:creationId xmlns:a16="http://schemas.microsoft.com/office/drawing/2014/main" id="{93BDB280-C90C-4BC1-993C-01BEA812B46C}"/>
              </a:ext>
            </a:extLst>
          </p:cNvPr>
          <p:cNvSpPr txBox="1"/>
          <p:nvPr/>
        </p:nvSpPr>
        <p:spPr>
          <a:xfrm>
            <a:off x="487048" y="4873589"/>
            <a:ext cx="196032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000" b="1"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Welding/Brazing</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文本框 51">
            <a:extLst>
              <a:ext uri="{FF2B5EF4-FFF2-40B4-BE49-F238E27FC236}">
                <a16:creationId xmlns:a16="http://schemas.microsoft.com/office/drawing/2014/main" id="{3F33653D-CD4E-4AD4-A2BD-78421D2EC4B5}"/>
              </a:ext>
            </a:extLst>
          </p:cNvPr>
          <p:cNvSpPr txBox="1"/>
          <p:nvPr/>
        </p:nvSpPr>
        <p:spPr>
          <a:xfrm>
            <a:off x="5526067" y="3421012"/>
            <a:ext cx="307583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Cleaning: etching, passivation, resining</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文本框 52">
            <a:extLst>
              <a:ext uri="{FF2B5EF4-FFF2-40B4-BE49-F238E27FC236}">
                <a16:creationId xmlns:a16="http://schemas.microsoft.com/office/drawing/2014/main" id="{B5099EA5-C6DA-44AA-B154-6CE428A31886}"/>
              </a:ext>
            </a:extLst>
          </p:cNvPr>
          <p:cNvSpPr txBox="1"/>
          <p:nvPr/>
        </p:nvSpPr>
        <p:spPr>
          <a:xfrm>
            <a:off x="5773198" y="4919375"/>
            <a:ext cx="234453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Testing: dimension, leakage</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Rectangle 2">
            <a:extLst>
              <a:ext uri="{FF2B5EF4-FFF2-40B4-BE49-F238E27FC236}">
                <a16:creationId xmlns:a16="http://schemas.microsoft.com/office/drawing/2014/main" id="{C0D475C7-095B-4185-8594-A51FB9652FD6}"/>
              </a:ext>
            </a:extLst>
          </p:cNvPr>
          <p:cNvSpPr>
            <a:spLocks noGrp="1"/>
          </p:cNvSpPr>
          <p:nvPr>
            <p:ph type="title"/>
          </p:nvPr>
        </p:nvSpPr>
        <p:spPr>
          <a:xfrm>
            <a:off x="666712" y="142852"/>
            <a:ext cx="11377264" cy="725470"/>
          </a:xfrm>
        </p:spPr>
        <p:txBody>
          <a:bodyPr vert="horz" wrap="square" lIns="91440" tIns="45720" rIns="91440" bIns="45720" rtlCol="0" anchor="ctr">
            <a:noAutofit/>
          </a:bodyPr>
          <a:lstStyle/>
          <a:p>
            <a:pPr>
              <a:lnSpc>
                <a:spcPct val="150000"/>
              </a:lnSpc>
            </a:pPr>
            <a:r>
              <a:rPr lang="en-US" altLang="zh-CN" sz="2400" dirty="0"/>
              <a:t>Production line of vacuum chambers and NEG coating, spraying</a:t>
            </a:r>
            <a:endParaRPr lang="zh-CN" altLang="en-US" sz="2400" b="1" dirty="0">
              <a:effectLst/>
              <a:latin typeface="Arial" panose="020B0604020202020204" pitchFamily="34" charset="0"/>
            </a:endParaRPr>
          </a:p>
        </p:txBody>
      </p:sp>
      <p:sp>
        <p:nvSpPr>
          <p:cNvPr id="20" name="椭圆 19">
            <a:extLst>
              <a:ext uri="{FF2B5EF4-FFF2-40B4-BE49-F238E27FC236}">
                <a16:creationId xmlns:a16="http://schemas.microsoft.com/office/drawing/2014/main" id="{55CED490-DA63-40FD-9B8A-7F38B30A72E3}"/>
              </a:ext>
            </a:extLst>
          </p:cNvPr>
          <p:cNvSpPr/>
          <p:nvPr/>
        </p:nvSpPr>
        <p:spPr>
          <a:xfrm>
            <a:off x="5641153" y="5183684"/>
            <a:ext cx="4445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62" name="椭圆 61">
            <a:extLst>
              <a:ext uri="{FF2B5EF4-FFF2-40B4-BE49-F238E27FC236}">
                <a16:creationId xmlns:a16="http://schemas.microsoft.com/office/drawing/2014/main" id="{3E3B8322-5AA4-413F-9F0F-531BD788A22C}"/>
              </a:ext>
            </a:extLst>
          </p:cNvPr>
          <p:cNvSpPr/>
          <p:nvPr/>
        </p:nvSpPr>
        <p:spPr>
          <a:xfrm>
            <a:off x="8208200" y="2147065"/>
            <a:ext cx="3937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1</a:t>
            </a:r>
            <a:endParaRPr lang="zh-CN" altLang="en-US" dirty="0"/>
          </a:p>
        </p:txBody>
      </p:sp>
      <p:sp>
        <p:nvSpPr>
          <p:cNvPr id="65" name="椭圆 64">
            <a:extLst>
              <a:ext uri="{FF2B5EF4-FFF2-40B4-BE49-F238E27FC236}">
                <a16:creationId xmlns:a16="http://schemas.microsoft.com/office/drawing/2014/main" id="{EBA47308-99C3-4876-AC4C-629AA5317A34}"/>
              </a:ext>
            </a:extLst>
          </p:cNvPr>
          <p:cNvSpPr/>
          <p:nvPr/>
        </p:nvSpPr>
        <p:spPr>
          <a:xfrm>
            <a:off x="11407338" y="2750091"/>
            <a:ext cx="437254"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Tree>
    <p:extLst>
      <p:ext uri="{BB962C8B-B14F-4D97-AF65-F5344CB8AC3E}">
        <p14:creationId xmlns:p14="http://schemas.microsoft.com/office/powerpoint/2010/main" val="5632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BC1A292-3926-4C83-821C-E63FD25FA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11" y="1104900"/>
            <a:ext cx="11690077" cy="5610248"/>
          </a:xfrm>
          <a:prstGeom prst="rect">
            <a:avLst/>
          </a:prstGeom>
        </p:spPr>
      </p:pic>
      <p:sp>
        <p:nvSpPr>
          <p:cNvPr id="7" name="标题 6">
            <a:extLst>
              <a:ext uri="{FF2B5EF4-FFF2-40B4-BE49-F238E27FC236}">
                <a16:creationId xmlns:a16="http://schemas.microsoft.com/office/drawing/2014/main" id="{8FF43FC2-90B2-418B-8299-7255A796B889}"/>
              </a:ext>
            </a:extLst>
          </p:cNvPr>
          <p:cNvSpPr>
            <a:spLocks noGrp="1"/>
          </p:cNvSpPr>
          <p:nvPr>
            <p:ph type="title"/>
          </p:nvPr>
        </p:nvSpPr>
        <p:spPr>
          <a:xfrm>
            <a:off x="666712" y="142852"/>
            <a:ext cx="11347176" cy="725470"/>
          </a:xfrm>
        </p:spPr>
        <p:txBody>
          <a:bodyPr>
            <a:normAutofit fontScale="90000"/>
          </a:bodyPr>
          <a:lstStyle/>
          <a:p>
            <a:r>
              <a:rPr lang="en-US" altLang="zh-CN" sz="3200" b="1" dirty="0">
                <a:effectLst/>
                <a:latin typeface="Arial" panose="020B0604020202020204" pitchFamily="34" charset="0"/>
              </a:rPr>
              <a:t>Fabricating &amp;Technique</a:t>
            </a:r>
            <a:r>
              <a:rPr lang="zh-CN" altLang="en-US" sz="3200" b="1" dirty="0">
                <a:effectLst/>
                <a:latin typeface="Arial" panose="020B0604020202020204" pitchFamily="34" charset="0"/>
              </a:rPr>
              <a:t> </a:t>
            </a:r>
            <a:r>
              <a:rPr lang="en-US" altLang="zh-CN" sz="3200" b="1" dirty="0">
                <a:effectLst/>
                <a:latin typeface="Arial" panose="020B0604020202020204" pitchFamily="34" charset="0"/>
              </a:rPr>
              <a:t>process of Cu VC and NEG coating</a:t>
            </a:r>
            <a:endParaRPr lang="zh-CN" altLang="en-US" dirty="0"/>
          </a:p>
        </p:txBody>
      </p:sp>
      <p:pic>
        <p:nvPicPr>
          <p:cNvPr id="11" name="图片 10">
            <a:extLst>
              <a:ext uri="{FF2B5EF4-FFF2-40B4-BE49-F238E27FC236}">
                <a16:creationId xmlns:a16="http://schemas.microsoft.com/office/drawing/2014/main" id="{1275C491-F071-451D-A1D2-929580E065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2351" y="1343025"/>
            <a:ext cx="1381788" cy="241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id="{A488E716-E88E-4D01-ADA2-E394621B7112}"/>
              </a:ext>
            </a:extLst>
          </p:cNvPr>
          <p:cNvPicPr>
            <a:picLocks noChangeAspect="1"/>
          </p:cNvPicPr>
          <p:nvPr/>
        </p:nvPicPr>
        <p:blipFill rotWithShape="1">
          <a:blip r:embed="rId5">
            <a:extLst>
              <a:ext uri="{28A0092B-C50C-407E-A947-70E740481C1C}">
                <a14:useLocalDpi xmlns:a14="http://schemas.microsoft.com/office/drawing/2010/main" val="0"/>
              </a:ext>
            </a:extLst>
          </a:blip>
          <a:srcRect l="8132" t="4583" r="-2226" b="21389"/>
          <a:stretch/>
        </p:blipFill>
        <p:spPr>
          <a:xfrm>
            <a:off x="8907203" y="1343025"/>
            <a:ext cx="2300182" cy="2413796"/>
          </a:xfrm>
          <a:prstGeom prst="rect">
            <a:avLst/>
          </a:prstGeom>
        </p:spPr>
      </p:pic>
      <p:pic>
        <p:nvPicPr>
          <p:cNvPr id="9" name="图片 8">
            <a:extLst>
              <a:ext uri="{FF2B5EF4-FFF2-40B4-BE49-F238E27FC236}">
                <a16:creationId xmlns:a16="http://schemas.microsoft.com/office/drawing/2014/main" id="{4413D4FE-BBAA-439E-BBB1-D2D41FC4A652}"/>
              </a:ext>
            </a:extLst>
          </p:cNvPr>
          <p:cNvPicPr>
            <a:picLocks noChangeAspect="1"/>
          </p:cNvPicPr>
          <p:nvPr/>
        </p:nvPicPr>
        <p:blipFill>
          <a:blip r:embed="rId6"/>
          <a:stretch>
            <a:fillRect/>
          </a:stretch>
        </p:blipFill>
        <p:spPr>
          <a:xfrm>
            <a:off x="10932085" y="1059322"/>
            <a:ext cx="936104" cy="2850702"/>
          </a:xfrm>
          <a:prstGeom prst="rect">
            <a:avLst/>
          </a:prstGeom>
        </p:spPr>
      </p:pic>
      <p:sp>
        <p:nvSpPr>
          <p:cNvPr id="14" name="箭头: 下 13">
            <a:extLst>
              <a:ext uri="{FF2B5EF4-FFF2-40B4-BE49-F238E27FC236}">
                <a16:creationId xmlns:a16="http://schemas.microsoft.com/office/drawing/2014/main" id="{E980F9B1-20FF-4A0F-8B75-C7DF7B04789D}"/>
              </a:ext>
            </a:extLst>
          </p:cNvPr>
          <p:cNvSpPr/>
          <p:nvPr/>
        </p:nvSpPr>
        <p:spPr>
          <a:xfrm rot="10800000">
            <a:off x="7910181" y="3802398"/>
            <a:ext cx="224169" cy="41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下 14">
            <a:extLst>
              <a:ext uri="{FF2B5EF4-FFF2-40B4-BE49-F238E27FC236}">
                <a16:creationId xmlns:a16="http://schemas.microsoft.com/office/drawing/2014/main" id="{B2A9625B-DD67-4890-BF5D-7087F655877A}"/>
              </a:ext>
            </a:extLst>
          </p:cNvPr>
          <p:cNvSpPr/>
          <p:nvPr/>
        </p:nvSpPr>
        <p:spPr>
          <a:xfrm rot="10800000">
            <a:off x="9309048" y="3787186"/>
            <a:ext cx="224169" cy="41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5F70C487-537E-4BF4-B367-502588CEE7F3}"/>
              </a:ext>
            </a:extLst>
          </p:cNvPr>
          <p:cNvSpPr txBox="1"/>
          <p:nvPr/>
        </p:nvSpPr>
        <p:spPr>
          <a:xfrm>
            <a:off x="9135803" y="5798678"/>
            <a:ext cx="254819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酸液使用需要特殊资质</a:t>
            </a:r>
          </a:p>
        </p:txBody>
      </p:sp>
      <p:sp>
        <p:nvSpPr>
          <p:cNvPr id="10" name="灯片编号占位符 3">
            <a:extLst>
              <a:ext uri="{FF2B5EF4-FFF2-40B4-BE49-F238E27FC236}">
                <a16:creationId xmlns:a16="http://schemas.microsoft.com/office/drawing/2014/main" id="{266FC188-BD41-4F8D-A68E-959B773229D5}"/>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6</a:t>
            </a:fld>
            <a:endParaRPr lang="zh-CN" altLang="en-US"/>
          </a:p>
        </p:txBody>
      </p:sp>
    </p:spTree>
    <p:extLst>
      <p:ext uri="{BB962C8B-B14F-4D97-AF65-F5344CB8AC3E}">
        <p14:creationId xmlns:p14="http://schemas.microsoft.com/office/powerpoint/2010/main" val="384724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144B2BEF-1334-472C-8FDB-31F3C9B646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97" y="1645300"/>
            <a:ext cx="1641818" cy="1213231"/>
          </a:xfrm>
        </p:spPr>
      </p:pic>
      <p:sp>
        <p:nvSpPr>
          <p:cNvPr id="3" name="标题 2">
            <a:extLst>
              <a:ext uri="{FF2B5EF4-FFF2-40B4-BE49-F238E27FC236}">
                <a16:creationId xmlns:a16="http://schemas.microsoft.com/office/drawing/2014/main" id="{77D61555-CCEC-4BED-8306-D0DEE9BDFA75}"/>
              </a:ext>
            </a:extLst>
          </p:cNvPr>
          <p:cNvSpPr>
            <a:spLocks noGrp="1"/>
          </p:cNvSpPr>
          <p:nvPr>
            <p:ph type="title"/>
          </p:nvPr>
        </p:nvSpPr>
        <p:spPr/>
        <p:txBody>
          <a:bodyPr/>
          <a:lstStyle/>
          <a:p>
            <a:r>
              <a:rPr lang="en-US" altLang="zh-CN" sz="3200" dirty="0"/>
              <a:t>Production line scheme</a:t>
            </a:r>
            <a:endParaRPr lang="zh-CN" altLang="en-US" dirty="0"/>
          </a:p>
        </p:txBody>
      </p:sp>
      <p:sp>
        <p:nvSpPr>
          <p:cNvPr id="4" name="灯片编号占位符 3">
            <a:extLst>
              <a:ext uri="{FF2B5EF4-FFF2-40B4-BE49-F238E27FC236}">
                <a16:creationId xmlns:a16="http://schemas.microsoft.com/office/drawing/2014/main" id="{4CD71DF7-D6DD-402B-9B4C-C6C889D1AFF1}"/>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pic>
        <p:nvPicPr>
          <p:cNvPr id="8" name="图片 7">
            <a:extLst>
              <a:ext uri="{FF2B5EF4-FFF2-40B4-BE49-F238E27FC236}">
                <a16:creationId xmlns:a16="http://schemas.microsoft.com/office/drawing/2014/main" id="{A4E15FB1-30DC-4321-983B-C32826951A95}"/>
              </a:ext>
            </a:extLst>
          </p:cNvPr>
          <p:cNvPicPr>
            <a:picLocks noChangeAspect="1"/>
          </p:cNvPicPr>
          <p:nvPr/>
        </p:nvPicPr>
        <p:blipFill rotWithShape="1">
          <a:blip r:embed="rId3"/>
          <a:srcRect l="50000" t="10556" r="15938" b="58472"/>
          <a:stretch/>
        </p:blipFill>
        <p:spPr>
          <a:xfrm>
            <a:off x="78951" y="4734072"/>
            <a:ext cx="2372056" cy="1213231"/>
          </a:xfrm>
          <a:prstGeom prst="rect">
            <a:avLst/>
          </a:prstGeom>
        </p:spPr>
      </p:pic>
      <p:sp>
        <p:nvSpPr>
          <p:cNvPr id="10" name="文本框 9">
            <a:extLst>
              <a:ext uri="{FF2B5EF4-FFF2-40B4-BE49-F238E27FC236}">
                <a16:creationId xmlns:a16="http://schemas.microsoft.com/office/drawing/2014/main" id="{E31FBA8C-B905-4C8E-BAC5-D51A51608723}"/>
              </a:ext>
            </a:extLst>
          </p:cNvPr>
          <p:cNvSpPr txBox="1"/>
          <p:nvPr/>
        </p:nvSpPr>
        <p:spPr>
          <a:xfrm>
            <a:off x="2597927" y="4650895"/>
            <a:ext cx="2472739" cy="2031325"/>
          </a:xfrm>
          <a:prstGeom prst="rect">
            <a:avLst/>
          </a:prstGeom>
          <a:noFill/>
        </p:spPr>
        <p:txBody>
          <a:bodyPr wrap="square">
            <a:spAutoFit/>
          </a:bodyPr>
          <a:lstStyle/>
          <a:p>
            <a:r>
              <a:rPr lang="zh-CN" altLang="en-US" sz="1400" dirty="0"/>
              <a:t>北京天玛智控科技股份有限公司(简称天玛智控)成立于2001年7月，由中国煤炭科工集团所属天地科技股份有限公司控股，注册于北京市顺义区林河南大街27号(科技创新功能区)，并于2023年6月在上交所科创板挂牌上市(股票代码: 688570)。</a:t>
            </a:r>
          </a:p>
        </p:txBody>
      </p:sp>
      <p:sp>
        <p:nvSpPr>
          <p:cNvPr id="12" name="文本框 11">
            <a:extLst>
              <a:ext uri="{FF2B5EF4-FFF2-40B4-BE49-F238E27FC236}">
                <a16:creationId xmlns:a16="http://schemas.microsoft.com/office/drawing/2014/main" id="{1FEB3D45-2C44-4F74-8640-2A1A3C9F8FAC}"/>
              </a:ext>
            </a:extLst>
          </p:cNvPr>
          <p:cNvSpPr txBox="1"/>
          <p:nvPr/>
        </p:nvSpPr>
        <p:spPr>
          <a:xfrm>
            <a:off x="1910620" y="1403349"/>
            <a:ext cx="2571788" cy="2031325"/>
          </a:xfrm>
          <a:prstGeom prst="rect">
            <a:avLst/>
          </a:prstGeom>
          <a:noFill/>
        </p:spPr>
        <p:txBody>
          <a:bodyPr wrap="square">
            <a:spAutoFit/>
          </a:bodyPr>
          <a:lstStyle/>
          <a:p>
            <a:pPr algn="l"/>
            <a:r>
              <a:rPr lang="zh-CN" altLang="en-US" sz="1400" b="0" i="0" u="none" strike="noStrike" baseline="0" dirty="0">
                <a:solidFill>
                  <a:srgbClr val="0D0D0D"/>
                </a:solidFill>
                <a:latin typeface="+mn-ea"/>
              </a:rPr>
              <a:t>浙江岭川智能装备专注于工业自动化装备制造领域。业务聚焦在汽车</a:t>
            </a:r>
          </a:p>
          <a:p>
            <a:pPr algn="l"/>
            <a:r>
              <a:rPr lang="zh-CN" altLang="en-US" sz="1400" b="0" i="0" u="none" strike="noStrike" baseline="0" dirty="0">
                <a:solidFill>
                  <a:srgbClr val="0D0D0D"/>
                </a:solidFill>
                <a:latin typeface="+mn-ea"/>
              </a:rPr>
              <a:t>制造类、工程机械类、消费类电子、家用电器、电工电气、数字新能源</a:t>
            </a:r>
          </a:p>
          <a:p>
            <a:pPr algn="l"/>
            <a:r>
              <a:rPr lang="zh-CN" altLang="en-US" sz="1400" b="0" i="0" u="none" strike="noStrike" baseline="0" dirty="0">
                <a:solidFill>
                  <a:srgbClr val="0D0D0D"/>
                </a:solidFill>
                <a:latin typeface="+mn-ea"/>
              </a:rPr>
              <a:t>、物流输送、关键零部件、高端装备、</a:t>
            </a:r>
            <a:r>
              <a:rPr lang="en-US" altLang="zh-CN" sz="1400" b="0" i="0" u="none" strike="noStrike" baseline="0" dirty="0">
                <a:solidFill>
                  <a:srgbClr val="0D0D0D"/>
                </a:solidFill>
                <a:latin typeface="+mn-ea"/>
              </a:rPr>
              <a:t>AI</a:t>
            </a:r>
            <a:r>
              <a:rPr lang="zh-CN" altLang="en-US" sz="1400" b="0" i="0" u="none" strike="noStrike" baseline="0" dirty="0">
                <a:solidFill>
                  <a:srgbClr val="0D0D0D"/>
                </a:solidFill>
                <a:latin typeface="+mn-ea"/>
              </a:rPr>
              <a:t>机器人、军工类产品等领域</a:t>
            </a:r>
            <a:endParaRPr lang="zh-CN" altLang="en-US" sz="1400" dirty="0">
              <a:latin typeface="+mn-ea"/>
            </a:endParaRPr>
          </a:p>
        </p:txBody>
      </p:sp>
      <p:pic>
        <p:nvPicPr>
          <p:cNvPr id="14" name="图片 13">
            <a:extLst>
              <a:ext uri="{FF2B5EF4-FFF2-40B4-BE49-F238E27FC236}">
                <a16:creationId xmlns:a16="http://schemas.microsoft.com/office/drawing/2014/main" id="{8D1649A3-D0FC-4E6B-842B-E70FF7512439}"/>
              </a:ext>
            </a:extLst>
          </p:cNvPr>
          <p:cNvPicPr>
            <a:picLocks noChangeAspect="1"/>
          </p:cNvPicPr>
          <p:nvPr/>
        </p:nvPicPr>
        <p:blipFill>
          <a:blip r:embed="rId4"/>
          <a:stretch>
            <a:fillRect/>
          </a:stretch>
        </p:blipFill>
        <p:spPr>
          <a:xfrm>
            <a:off x="5114925" y="1235304"/>
            <a:ext cx="2485235" cy="1297670"/>
          </a:xfrm>
          <a:prstGeom prst="rect">
            <a:avLst/>
          </a:prstGeom>
        </p:spPr>
      </p:pic>
      <p:pic>
        <p:nvPicPr>
          <p:cNvPr id="16" name="图片 15">
            <a:extLst>
              <a:ext uri="{FF2B5EF4-FFF2-40B4-BE49-F238E27FC236}">
                <a16:creationId xmlns:a16="http://schemas.microsoft.com/office/drawing/2014/main" id="{D2F22963-7888-4C9C-B6EA-EAF72A535FA8}"/>
              </a:ext>
            </a:extLst>
          </p:cNvPr>
          <p:cNvPicPr>
            <a:picLocks noChangeAspect="1"/>
          </p:cNvPicPr>
          <p:nvPr/>
        </p:nvPicPr>
        <p:blipFill>
          <a:blip r:embed="rId5"/>
          <a:stretch>
            <a:fillRect/>
          </a:stretch>
        </p:blipFill>
        <p:spPr>
          <a:xfrm>
            <a:off x="5435214" y="1604644"/>
            <a:ext cx="2844800" cy="2110740"/>
          </a:xfrm>
          <a:prstGeom prst="rect">
            <a:avLst/>
          </a:prstGeom>
        </p:spPr>
      </p:pic>
      <p:pic>
        <p:nvPicPr>
          <p:cNvPr id="24" name="图片 23">
            <a:extLst>
              <a:ext uri="{FF2B5EF4-FFF2-40B4-BE49-F238E27FC236}">
                <a16:creationId xmlns:a16="http://schemas.microsoft.com/office/drawing/2014/main" id="{293B3805-9E9E-449B-A6DE-D1FD91C0C860}"/>
              </a:ext>
            </a:extLst>
          </p:cNvPr>
          <p:cNvPicPr>
            <a:picLocks noChangeAspect="1"/>
          </p:cNvPicPr>
          <p:nvPr/>
        </p:nvPicPr>
        <p:blipFill>
          <a:blip r:embed="rId6"/>
          <a:stretch>
            <a:fillRect/>
          </a:stretch>
        </p:blipFill>
        <p:spPr>
          <a:xfrm>
            <a:off x="6689968" y="2118753"/>
            <a:ext cx="3483459" cy="1948119"/>
          </a:xfrm>
          <a:prstGeom prst="rect">
            <a:avLst/>
          </a:prstGeom>
        </p:spPr>
      </p:pic>
      <p:pic>
        <p:nvPicPr>
          <p:cNvPr id="26" name="图片 25">
            <a:extLst>
              <a:ext uri="{FF2B5EF4-FFF2-40B4-BE49-F238E27FC236}">
                <a16:creationId xmlns:a16="http://schemas.microsoft.com/office/drawing/2014/main" id="{C4FDF80F-F5C7-44B1-BA08-D441B421B356}"/>
              </a:ext>
            </a:extLst>
          </p:cNvPr>
          <p:cNvPicPr>
            <a:picLocks noChangeAspect="1"/>
          </p:cNvPicPr>
          <p:nvPr/>
        </p:nvPicPr>
        <p:blipFill>
          <a:blip r:embed="rId7"/>
          <a:stretch>
            <a:fillRect/>
          </a:stretch>
        </p:blipFill>
        <p:spPr>
          <a:xfrm>
            <a:off x="5217586" y="4695800"/>
            <a:ext cx="2861610" cy="1953993"/>
          </a:xfrm>
          <a:prstGeom prst="rect">
            <a:avLst/>
          </a:prstGeom>
        </p:spPr>
      </p:pic>
      <p:pic>
        <p:nvPicPr>
          <p:cNvPr id="28" name="图片 27">
            <a:extLst>
              <a:ext uri="{FF2B5EF4-FFF2-40B4-BE49-F238E27FC236}">
                <a16:creationId xmlns:a16="http://schemas.microsoft.com/office/drawing/2014/main" id="{3E69997A-9CBE-4485-8E2E-DC04048233B3}"/>
              </a:ext>
            </a:extLst>
          </p:cNvPr>
          <p:cNvPicPr>
            <a:picLocks noChangeAspect="1"/>
          </p:cNvPicPr>
          <p:nvPr/>
        </p:nvPicPr>
        <p:blipFill>
          <a:blip r:embed="rId8"/>
          <a:stretch>
            <a:fillRect/>
          </a:stretch>
        </p:blipFill>
        <p:spPr>
          <a:xfrm>
            <a:off x="8461555" y="4681981"/>
            <a:ext cx="2733404" cy="1866450"/>
          </a:xfrm>
          <a:prstGeom prst="rect">
            <a:avLst/>
          </a:prstGeom>
        </p:spPr>
      </p:pic>
      <p:pic>
        <p:nvPicPr>
          <p:cNvPr id="18" name="图片 17">
            <a:extLst>
              <a:ext uri="{FF2B5EF4-FFF2-40B4-BE49-F238E27FC236}">
                <a16:creationId xmlns:a16="http://schemas.microsoft.com/office/drawing/2014/main" id="{7F985DBA-8189-42A8-8B1A-2E475232EA8F}"/>
              </a:ext>
            </a:extLst>
          </p:cNvPr>
          <p:cNvPicPr>
            <a:picLocks noChangeAspect="1"/>
          </p:cNvPicPr>
          <p:nvPr/>
        </p:nvPicPr>
        <p:blipFill>
          <a:blip r:embed="rId9"/>
          <a:stretch>
            <a:fillRect/>
          </a:stretch>
        </p:blipFill>
        <p:spPr>
          <a:xfrm>
            <a:off x="8461555" y="1091310"/>
            <a:ext cx="2951175" cy="1683384"/>
          </a:xfrm>
          <a:prstGeom prst="rect">
            <a:avLst/>
          </a:prstGeom>
        </p:spPr>
      </p:pic>
      <p:pic>
        <p:nvPicPr>
          <p:cNvPr id="20" name="图片 19">
            <a:extLst>
              <a:ext uri="{FF2B5EF4-FFF2-40B4-BE49-F238E27FC236}">
                <a16:creationId xmlns:a16="http://schemas.microsoft.com/office/drawing/2014/main" id="{47381FBF-5C9A-47D0-A184-9EA8BE33D2E4}"/>
              </a:ext>
            </a:extLst>
          </p:cNvPr>
          <p:cNvPicPr>
            <a:picLocks noChangeAspect="1"/>
          </p:cNvPicPr>
          <p:nvPr/>
        </p:nvPicPr>
        <p:blipFill>
          <a:blip r:embed="rId10"/>
          <a:stretch>
            <a:fillRect/>
          </a:stretch>
        </p:blipFill>
        <p:spPr>
          <a:xfrm>
            <a:off x="8854914" y="2168297"/>
            <a:ext cx="2976450" cy="2071392"/>
          </a:xfrm>
          <a:prstGeom prst="rect">
            <a:avLst/>
          </a:prstGeom>
        </p:spPr>
      </p:pic>
    </p:spTree>
    <p:extLst>
      <p:ext uri="{BB962C8B-B14F-4D97-AF65-F5344CB8AC3E}">
        <p14:creationId xmlns:p14="http://schemas.microsoft.com/office/powerpoint/2010/main" val="301673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a:extLst>
              <a:ext uri="{FF2B5EF4-FFF2-40B4-BE49-F238E27FC236}">
                <a16:creationId xmlns:a16="http://schemas.microsoft.com/office/drawing/2014/main" id="{1EE68766-194C-4AF8-A240-6C2608B780C4}"/>
              </a:ext>
            </a:extLst>
          </p:cNvPr>
          <p:cNvGraphicFramePr>
            <a:graphicFrameLocks noGrp="1"/>
          </p:cNvGraphicFramePr>
          <p:nvPr>
            <p:ph idx="1"/>
            <p:extLst>
              <p:ext uri="{D42A27DB-BD31-4B8C-83A1-F6EECF244321}">
                <p14:modId xmlns:p14="http://schemas.microsoft.com/office/powerpoint/2010/main" val="2572519912"/>
              </p:ext>
            </p:extLst>
          </p:nvPr>
        </p:nvGraphicFramePr>
        <p:xfrm>
          <a:off x="561974" y="1138873"/>
          <a:ext cx="10763325" cy="5521960"/>
        </p:xfrm>
        <a:graphic>
          <a:graphicData uri="http://schemas.openxmlformats.org/drawingml/2006/table">
            <a:tbl>
              <a:tblPr firstRow="1" bandRow="1">
                <a:tableStyleId>{5C22544A-7EE6-4342-B048-85BDC9FD1C3A}</a:tableStyleId>
              </a:tblPr>
              <a:tblGrid>
                <a:gridCol w="1970807">
                  <a:extLst>
                    <a:ext uri="{9D8B030D-6E8A-4147-A177-3AD203B41FA5}">
                      <a16:colId xmlns:a16="http://schemas.microsoft.com/office/drawing/2014/main" val="546202285"/>
                    </a:ext>
                  </a:extLst>
                </a:gridCol>
                <a:gridCol w="2521819">
                  <a:extLst>
                    <a:ext uri="{9D8B030D-6E8A-4147-A177-3AD203B41FA5}">
                      <a16:colId xmlns:a16="http://schemas.microsoft.com/office/drawing/2014/main" val="2697022647"/>
                    </a:ext>
                  </a:extLst>
                </a:gridCol>
                <a:gridCol w="3784600">
                  <a:extLst>
                    <a:ext uri="{9D8B030D-6E8A-4147-A177-3AD203B41FA5}">
                      <a16:colId xmlns:a16="http://schemas.microsoft.com/office/drawing/2014/main" val="2542385024"/>
                    </a:ext>
                  </a:extLst>
                </a:gridCol>
                <a:gridCol w="2486099">
                  <a:extLst>
                    <a:ext uri="{9D8B030D-6E8A-4147-A177-3AD203B41FA5}">
                      <a16:colId xmlns:a16="http://schemas.microsoft.com/office/drawing/2014/main" val="1176527062"/>
                    </a:ext>
                  </a:extLst>
                </a:gridCol>
              </a:tblGrid>
              <a:tr h="370840">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Classification</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Sub-devices</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Parameters</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Note</a:t>
                      </a:r>
                    </a:p>
                  </a:txBody>
                  <a:tcPr marL="9525" marR="9525" marT="9525" marB="0" anchor="ctr"/>
                </a:tc>
                <a:extLst>
                  <a:ext uri="{0D108BD9-81ED-4DB2-BD59-A6C34878D82A}">
                    <a16:rowId xmlns:a16="http://schemas.microsoft.com/office/drawing/2014/main" val="929109341"/>
                  </a:ext>
                </a:extLst>
              </a:tr>
              <a:tr h="370840">
                <a:tc>
                  <a:txBody>
                    <a:bodyPr/>
                    <a:lstStyle/>
                    <a:p>
                      <a:pPr algn="ctr"/>
                      <a:r>
                        <a:rPr lang="en-GB" altLang="zh-CN" sz="1600" dirty="0"/>
                        <a:t>Electron-beam welder</a:t>
                      </a:r>
                      <a:endParaRPr lang="zh-CN" altLang="en-US" sz="1600" dirty="0"/>
                    </a:p>
                  </a:txBody>
                  <a:tcPr/>
                </a:tc>
                <a:tc>
                  <a:txBody>
                    <a:bodyPr/>
                    <a:lstStyle/>
                    <a:p>
                      <a:pPr marL="171450" indent="-171450">
                        <a:buFont typeface="Arial" panose="020B0604020202020204" pitchFamily="34" charset="0"/>
                        <a:buChar char="•"/>
                      </a:pPr>
                      <a:r>
                        <a:rPr lang="en-GB" altLang="zh-CN" sz="1200" dirty="0"/>
                        <a:t>Electron-beam </a:t>
                      </a:r>
                      <a:r>
                        <a:rPr lang="en-US" altLang="zh-CN" sz="1200" dirty="0"/>
                        <a:t>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t>Power supply </a:t>
                      </a:r>
                    </a:p>
                    <a:p>
                      <a:pPr marL="171450" indent="-171450">
                        <a:buFont typeface="Arial" panose="020B0604020202020204" pitchFamily="34" charset="0"/>
                        <a:buChar char="•"/>
                      </a:pPr>
                      <a:r>
                        <a:rPr lang="en-US" altLang="zh-CN" sz="1200" dirty="0"/>
                        <a:t>Vacuum chamber</a:t>
                      </a:r>
                    </a:p>
                  </a:txBody>
                  <a:tcPr/>
                </a:tc>
                <a:tc>
                  <a:txBody>
                    <a:bodyPr/>
                    <a:lstStyle/>
                    <a:p>
                      <a:pPr marL="285750" indent="-285750">
                        <a:buFont typeface="Arial" panose="020B0604020202020204" pitchFamily="34" charset="0"/>
                        <a:buChar char="•"/>
                      </a:pPr>
                      <a:r>
                        <a:rPr lang="en-US" altLang="zh-CN" sz="1200" dirty="0"/>
                        <a:t>Meets the Length of  11.4m vacuum chamber</a:t>
                      </a:r>
                    </a:p>
                    <a:p>
                      <a:pPr marL="285750" indent="-285750">
                        <a:buFont typeface="Arial" panose="020B0604020202020204" pitchFamily="34" charset="0"/>
                        <a:buChar char="•"/>
                      </a:pPr>
                      <a:r>
                        <a:rPr lang="en-US" altLang="zh-CN" sz="1200" dirty="0"/>
                        <a:t>6 working position</a:t>
                      </a:r>
                      <a:endParaRPr lang="zh-CN" altLang="en-US" sz="1200" dirty="0"/>
                    </a:p>
                  </a:txBody>
                  <a:tcPr/>
                </a:tc>
                <a:tc>
                  <a:txBody>
                    <a:bodyPr/>
                    <a:lstStyle/>
                    <a:p>
                      <a:pPr marL="0" indent="0">
                        <a:buFontTx/>
                        <a:buNone/>
                      </a:pPr>
                      <a:r>
                        <a:rPr lang="en-GB" altLang="zh-CN" sz="1200" dirty="0"/>
                        <a:t>Design and manufacturing</a:t>
                      </a:r>
                      <a:endParaRPr lang="zh-CN" altLang="en-US" sz="1200" dirty="0"/>
                    </a:p>
                  </a:txBody>
                  <a:tcPr/>
                </a:tc>
                <a:extLst>
                  <a:ext uri="{0D108BD9-81ED-4DB2-BD59-A6C34878D82A}">
                    <a16:rowId xmlns:a16="http://schemas.microsoft.com/office/drawing/2014/main" val="3532546929"/>
                  </a:ext>
                </a:extLst>
              </a:tr>
              <a:tr h="0">
                <a:tc>
                  <a:txBody>
                    <a:bodyPr/>
                    <a:lstStyle/>
                    <a:p>
                      <a:pPr algn="ctr"/>
                      <a:r>
                        <a:rPr lang="en-US" altLang="zh-CN" sz="1600" dirty="0"/>
                        <a:t>Brazing </a:t>
                      </a:r>
                      <a:endParaRPr lang="zh-CN" altLang="en-US" sz="1600" dirty="0"/>
                    </a:p>
                  </a:txBody>
                  <a:tcPr/>
                </a:tc>
                <a:tc>
                  <a:txBody>
                    <a:bodyPr/>
                    <a:lstStyle/>
                    <a:p>
                      <a:pPr marL="171450" indent="-171450">
                        <a:buFont typeface="Arial" panose="020B0604020202020204" pitchFamily="34" charset="0"/>
                        <a:buChar char="•"/>
                      </a:pPr>
                      <a:r>
                        <a:rPr lang="en-US" altLang="zh-CN" sz="1200" dirty="0"/>
                        <a:t>Mechanical holder</a:t>
                      </a:r>
                    </a:p>
                    <a:p>
                      <a:pPr marL="171450" indent="-171450">
                        <a:buFont typeface="Arial" panose="020B0604020202020204" pitchFamily="34" charset="0"/>
                        <a:buChar char="•"/>
                      </a:pPr>
                      <a:r>
                        <a:rPr lang="en-US" altLang="zh-CN" sz="1200" dirty="0"/>
                        <a:t>Power supply</a:t>
                      </a:r>
                      <a:endParaRPr lang="zh-CN" altLang="en-US" sz="1200" dirty="0"/>
                    </a:p>
                  </a:txBody>
                  <a:tcPr/>
                </a:tc>
                <a:tc>
                  <a:txBody>
                    <a:bodyPr/>
                    <a:lstStyle/>
                    <a:p>
                      <a:pPr marL="285750" indent="-285750">
                        <a:buFont typeface="Arial" panose="020B0604020202020204" pitchFamily="34" charset="0"/>
                        <a:buChar char="•"/>
                      </a:pPr>
                      <a:r>
                        <a:rPr lang="en-US" altLang="zh-CN" sz="1200" dirty="0"/>
                        <a:t>350</a:t>
                      </a:r>
                      <a:r>
                        <a:rPr lang="zh-CN" altLang="en-US" sz="1200" dirty="0"/>
                        <a:t>℃</a:t>
                      </a:r>
                      <a:endParaRPr lang="en-US" altLang="zh-CN" sz="1200" dirty="0"/>
                    </a:p>
                    <a:p>
                      <a:pPr marL="285750" indent="-285750">
                        <a:buFont typeface="Arial" panose="020B0604020202020204" pitchFamily="34" charset="0"/>
                        <a:buChar char="•"/>
                      </a:pPr>
                      <a:r>
                        <a:rPr lang="en-US" altLang="zh-CN" sz="1200" dirty="0"/>
                        <a:t>11.4m long</a:t>
                      </a:r>
                      <a:endParaRPr lang="zh-CN" altLang="en-US" sz="1200" dirty="0"/>
                    </a:p>
                  </a:txBody>
                  <a:tcPr/>
                </a:tc>
                <a:tc>
                  <a:txBody>
                    <a:bodyPr/>
                    <a:lstStyle/>
                    <a:p>
                      <a:pPr marL="0" indent="0">
                        <a:buFontTx/>
                        <a:buNone/>
                      </a:pPr>
                      <a:r>
                        <a:rPr lang="en-US" altLang="zh-CN" sz="1200" b="1" dirty="0"/>
                        <a:t>Low temperature brazing in air by conductivity heating, expecting stead by double hole copper tube</a:t>
                      </a:r>
                      <a:endParaRPr lang="zh-CN" altLang="en-US" sz="1200" b="1" dirty="0"/>
                    </a:p>
                  </a:txBody>
                  <a:tcPr/>
                </a:tc>
                <a:extLst>
                  <a:ext uri="{0D108BD9-81ED-4DB2-BD59-A6C34878D82A}">
                    <a16:rowId xmlns:a16="http://schemas.microsoft.com/office/drawing/2014/main" val="3452845628"/>
                  </a:ext>
                </a:extLst>
              </a:tr>
              <a:tr h="370840">
                <a:tc>
                  <a:txBody>
                    <a:bodyPr/>
                    <a:lstStyle/>
                    <a:p>
                      <a:pPr algn="ctr"/>
                      <a:r>
                        <a:rPr lang="en-US" altLang="zh-CN" sz="1600" b="1" dirty="0"/>
                        <a:t>Spraying of heating film facility</a:t>
                      </a:r>
                    </a:p>
                    <a:p>
                      <a:pPr algn="ctr"/>
                      <a:endParaRPr lang="zh-CN" altLang="en-US" sz="1600" b="1" dirty="0"/>
                    </a:p>
                  </a:txBody>
                  <a:tcPr/>
                </a:tc>
                <a:tc>
                  <a:txBody>
                    <a:bodyPr/>
                    <a:lstStyle/>
                    <a:p>
                      <a:pPr marL="171450" indent="-171450">
                        <a:buFont typeface="Arial" panose="020B0604020202020204" pitchFamily="34" charset="0"/>
                        <a:buChar char="•"/>
                      </a:pPr>
                      <a:r>
                        <a:rPr lang="en-GB" altLang="zh-CN" sz="1200" dirty="0"/>
                        <a:t>Electron-beam 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zh-CN" sz="1200" dirty="0"/>
                        <a:t>Power </a:t>
                      </a:r>
                      <a:r>
                        <a:rPr lang="en-US" altLang="zh-CN" sz="1200" dirty="0"/>
                        <a:t>supply </a:t>
                      </a:r>
                      <a:endParaRPr lang="en-GB" altLang="zh-CN" sz="1200" dirty="0"/>
                    </a:p>
                    <a:p>
                      <a:pPr marL="171450" indent="-171450">
                        <a:buFont typeface="Arial" panose="020B0604020202020204" pitchFamily="34" charset="0"/>
                        <a:buChar char="•"/>
                      </a:pPr>
                      <a:r>
                        <a:rPr lang="en-US" altLang="zh-CN" sz="1200" dirty="0"/>
                        <a:t>Controller</a:t>
                      </a:r>
                    </a:p>
                    <a:p>
                      <a:pPr marL="171450" indent="-171450">
                        <a:buFont typeface="Arial" panose="020B0604020202020204" pitchFamily="34" charset="0"/>
                        <a:buChar char="•"/>
                      </a:pPr>
                      <a:r>
                        <a:rPr lang="en-GB" altLang="zh-CN" sz="1200" dirty="0"/>
                        <a:t>Mechanical Structure</a:t>
                      </a:r>
                    </a:p>
                  </a:txBody>
                  <a:tcPr/>
                </a:tc>
                <a:tc>
                  <a:txBody>
                    <a:bodyPr/>
                    <a:lstStyle/>
                    <a:p>
                      <a:pPr marL="285750" indent="-285750">
                        <a:buFont typeface="Arial" panose="020B0604020202020204" pitchFamily="34" charset="0"/>
                        <a:buChar char="•"/>
                      </a:pPr>
                      <a:r>
                        <a:rPr lang="en-US" altLang="zh-CN" sz="1200" dirty="0"/>
                        <a:t>Meets the Length of  11.4m vacuum chamber</a:t>
                      </a:r>
                    </a:p>
                    <a:p>
                      <a:pPr marL="285750" indent="-285750">
                        <a:buFont typeface="Arial" panose="020B0604020202020204" pitchFamily="34" charset="0"/>
                        <a:buChar char="•"/>
                      </a:pPr>
                      <a:r>
                        <a:rPr lang="en-US" altLang="zh-CN" sz="1200" dirty="0"/>
                        <a:t>Multilayer Spray</a:t>
                      </a:r>
                    </a:p>
                    <a:p>
                      <a:pPr marL="285750" indent="-285750">
                        <a:buFont typeface="Arial" panose="020B0604020202020204" pitchFamily="34" charset="0"/>
                        <a:buChar char="•"/>
                      </a:pPr>
                      <a:r>
                        <a:rPr lang="en-US" altLang="zh-CN" sz="1200" dirty="0"/>
                        <a:t>Ceramic</a:t>
                      </a:r>
                      <a:r>
                        <a:rPr lang="zh-CN" altLang="en-US" sz="1200" dirty="0"/>
                        <a:t> </a:t>
                      </a:r>
                      <a:r>
                        <a:rPr lang="en-US" altLang="zh-CN" sz="1200" dirty="0"/>
                        <a:t>and conductivity layer</a:t>
                      </a:r>
                    </a:p>
                  </a:txBody>
                  <a:tcPr/>
                </a:tc>
                <a:tc>
                  <a:txBody>
                    <a:bodyPr/>
                    <a:lstStyle/>
                    <a:p>
                      <a:pPr marL="0" indent="0">
                        <a:buFontTx/>
                        <a:buNone/>
                      </a:pPr>
                      <a:r>
                        <a:rPr lang="en-US" altLang="zh-CN" sz="1200" b="1" dirty="0"/>
                        <a:t>R&amp;D</a:t>
                      </a:r>
                    </a:p>
                  </a:txBody>
                  <a:tcPr/>
                </a:tc>
                <a:extLst>
                  <a:ext uri="{0D108BD9-81ED-4DB2-BD59-A6C34878D82A}">
                    <a16:rowId xmlns:a16="http://schemas.microsoft.com/office/drawing/2014/main" val="3836485589"/>
                  </a:ext>
                </a:extLst>
              </a:tr>
              <a:tr h="370840">
                <a:tc>
                  <a:txBody>
                    <a:bodyPr/>
                    <a:lstStyle/>
                    <a:p>
                      <a:pPr algn="ctr"/>
                      <a:r>
                        <a:rPr lang="en-US" altLang="zh-CN" sz="1600" dirty="0"/>
                        <a:t>NEG coating tower</a:t>
                      </a:r>
                      <a:endParaRPr lang="zh-CN" altLang="en-US" sz="1600" dirty="0"/>
                    </a:p>
                  </a:txBody>
                  <a:tcPr/>
                </a:tc>
                <a:tc>
                  <a:txBody>
                    <a:bodyPr/>
                    <a:lstStyle/>
                    <a:p>
                      <a:pPr marL="171450" indent="-171450">
                        <a:buFont typeface="Arial" panose="020B0604020202020204" pitchFamily="34" charset="0"/>
                        <a:buChar char="•"/>
                      </a:pPr>
                      <a:r>
                        <a:rPr lang="en-US" altLang="zh-CN" sz="1200" dirty="0"/>
                        <a:t>Pumping system</a:t>
                      </a:r>
                    </a:p>
                    <a:p>
                      <a:pPr marL="171450" indent="-171450">
                        <a:buFont typeface="Arial" panose="020B0604020202020204" pitchFamily="34" charset="0"/>
                        <a:buChar char="•"/>
                      </a:pPr>
                      <a:r>
                        <a:rPr lang="en-US" altLang="zh-CN" sz="1200" dirty="0"/>
                        <a:t>Vacuum measurement</a:t>
                      </a:r>
                    </a:p>
                    <a:p>
                      <a:pPr marL="171450" indent="-171450">
                        <a:buFont typeface="Arial" panose="020B0604020202020204" pitchFamily="34" charset="0"/>
                        <a:buChar char="•"/>
                      </a:pPr>
                      <a:r>
                        <a:rPr lang="en-US" altLang="zh-CN" sz="1200" dirty="0"/>
                        <a:t>Power supply </a:t>
                      </a:r>
                    </a:p>
                    <a:p>
                      <a:pPr marL="171450" indent="-171450">
                        <a:buFont typeface="Arial" panose="020B0604020202020204" pitchFamily="34" charset="0"/>
                        <a:buChar char="•"/>
                      </a:pPr>
                      <a:r>
                        <a:rPr lang="en-US" altLang="zh-CN" sz="1200" dirty="0"/>
                        <a:t>Vacuum chambers</a:t>
                      </a:r>
                    </a:p>
                    <a:p>
                      <a:pPr marL="171450" indent="-171450">
                        <a:buFont typeface="Arial" panose="020B0604020202020204" pitchFamily="34" charset="0"/>
                        <a:buChar char="•"/>
                      </a:pPr>
                      <a:r>
                        <a:rPr lang="en-US" altLang="zh-CN" sz="1200" dirty="0"/>
                        <a:t>Discharge Gas</a:t>
                      </a:r>
                    </a:p>
                    <a:p>
                      <a:pPr marL="171450" indent="-171450">
                        <a:buFont typeface="Arial" panose="020B0604020202020204" pitchFamily="34" charset="0"/>
                        <a:buChar char="•"/>
                      </a:pPr>
                      <a:r>
                        <a:rPr lang="en-US" altLang="zh-CN" sz="1200" dirty="0"/>
                        <a:t>Cathode</a:t>
                      </a:r>
                      <a:r>
                        <a:rPr lang="zh-CN" altLang="en-US" sz="1200" dirty="0"/>
                        <a:t>、</a:t>
                      </a:r>
                      <a:r>
                        <a:rPr lang="en-US" altLang="zh-CN" sz="1200" dirty="0"/>
                        <a:t>controller</a:t>
                      </a:r>
                      <a:endParaRPr lang="zh-CN" altLang="en-US" sz="1200" dirty="0"/>
                    </a:p>
                  </a:txBody>
                  <a:tcPr/>
                </a:tc>
                <a:tc>
                  <a:txBody>
                    <a:bodyPr/>
                    <a:lstStyle/>
                    <a:p>
                      <a:pPr marL="285750" indent="-285750">
                        <a:buFont typeface="Arial" panose="020B0604020202020204" pitchFamily="34" charset="0"/>
                        <a:buChar char="•"/>
                      </a:pPr>
                      <a:r>
                        <a:rPr lang="en-US" altLang="zh-CN" sz="1200" dirty="0"/>
                        <a:t>Meets the Length of  11.4m vacuum chamber</a:t>
                      </a:r>
                    </a:p>
                    <a:p>
                      <a:pPr marL="285750" indent="-285750">
                        <a:buFont typeface="Arial" panose="020B0604020202020204" pitchFamily="34" charset="0"/>
                        <a:buChar char="•"/>
                      </a:pPr>
                      <a:r>
                        <a:rPr lang="en-US" altLang="zh-CN" sz="1200" dirty="0"/>
                        <a:t>6 working position</a:t>
                      </a:r>
                    </a:p>
                    <a:p>
                      <a:pPr marL="285750" indent="-285750">
                        <a:buFont typeface="Arial" panose="020B0604020202020204" pitchFamily="34" charset="0"/>
                        <a:buChar char="•"/>
                      </a:pPr>
                      <a:r>
                        <a:rPr lang="en-US" altLang="zh-CN" sz="1200" dirty="0"/>
                        <a:t>Background vacuum &lt;5e-7Pa</a:t>
                      </a:r>
                    </a:p>
                    <a:p>
                      <a:pPr marL="285750" indent="-285750">
                        <a:buFont typeface="Arial" panose="020B0604020202020204" pitchFamily="34" charset="0"/>
                        <a:buChar char="•"/>
                      </a:pPr>
                      <a:r>
                        <a:rPr lang="en-US" altLang="zh-CN" sz="1200" dirty="0"/>
                        <a:t>Baking temperature 200</a:t>
                      </a:r>
                      <a:r>
                        <a:rPr lang="zh-CN" altLang="en-US" sz="1200" dirty="0"/>
                        <a:t>℃</a:t>
                      </a:r>
                    </a:p>
                  </a:txBody>
                  <a:tcPr/>
                </a:tc>
                <a:tc>
                  <a:txBody>
                    <a:bodyPr/>
                    <a:lstStyle/>
                    <a:p>
                      <a:pPr marL="0" indent="0">
                        <a:buFontTx/>
                        <a:buNone/>
                      </a:pPr>
                      <a:r>
                        <a:rPr lang="en-US" altLang="zh-CN" sz="1200" b="1" dirty="0"/>
                        <a:t>Developing to be more fitted the production line</a:t>
                      </a:r>
                      <a:endParaRPr lang="zh-CN" altLang="en-US" sz="1200" b="1" dirty="0"/>
                    </a:p>
                  </a:txBody>
                  <a:tcPr/>
                </a:tc>
                <a:extLst>
                  <a:ext uri="{0D108BD9-81ED-4DB2-BD59-A6C34878D82A}">
                    <a16:rowId xmlns:a16="http://schemas.microsoft.com/office/drawing/2014/main" val="335200625"/>
                  </a:ext>
                </a:extLst>
              </a:tr>
              <a:tr h="370840">
                <a:tc>
                  <a:txBody>
                    <a:bodyPr/>
                    <a:lstStyle/>
                    <a:p>
                      <a:pPr algn="ctr"/>
                      <a:r>
                        <a:rPr lang="en-US" altLang="zh-CN" sz="1600" dirty="0"/>
                        <a:t>Measurement and</a:t>
                      </a:r>
                      <a:r>
                        <a:rPr lang="zh-CN" altLang="en-US" sz="1600" dirty="0"/>
                        <a:t> </a:t>
                      </a:r>
                      <a:r>
                        <a:rPr lang="en-US" altLang="zh-CN" sz="1600" dirty="0"/>
                        <a:t>testing</a:t>
                      </a:r>
                      <a:endParaRPr lang="zh-CN" altLang="en-US" sz="1600" dirty="0"/>
                    </a:p>
                  </a:txBody>
                  <a:tcPr/>
                </a:tc>
                <a:tc>
                  <a:txBody>
                    <a:bodyPr/>
                    <a:lstStyle/>
                    <a:p>
                      <a:pPr marL="171450" indent="-171450">
                        <a:buFont typeface="Arial" panose="020B0604020202020204" pitchFamily="34" charset="0"/>
                        <a:buChar char="•"/>
                      </a:pPr>
                      <a:r>
                        <a:rPr lang="en-US" altLang="zh-CN" sz="1200" dirty="0"/>
                        <a:t>Dimension measurement</a:t>
                      </a:r>
                    </a:p>
                    <a:p>
                      <a:pPr marL="171450" indent="-171450">
                        <a:buFont typeface="Arial" panose="020B0604020202020204" pitchFamily="34" charset="0"/>
                        <a:buChar char="•"/>
                      </a:pPr>
                      <a:r>
                        <a:rPr lang="en-US" altLang="zh-CN" sz="1200" dirty="0"/>
                        <a:t>Leakage testing</a:t>
                      </a:r>
                      <a:endParaRPr lang="zh-CN" altLang="en-US" sz="1200" dirty="0"/>
                    </a:p>
                  </a:txBody>
                  <a:tcPr/>
                </a:tc>
                <a:tc>
                  <a:txBody>
                    <a:bodyPr/>
                    <a:lstStyle/>
                    <a:p>
                      <a:pPr marL="285750" indent="-285750">
                        <a:buFont typeface="Arial" panose="020B0604020202020204" pitchFamily="34" charset="0"/>
                        <a:buChar char="•"/>
                      </a:pPr>
                      <a:r>
                        <a:rPr lang="en-US" altLang="zh-CN" sz="1200" dirty="0"/>
                        <a:t>Dimension measurement 11.5m/0.1mm</a:t>
                      </a:r>
                    </a:p>
                    <a:p>
                      <a:pPr marL="285750" indent="-285750">
                        <a:buFont typeface="Arial" panose="020B0604020202020204" pitchFamily="34" charset="0"/>
                        <a:buChar char="•"/>
                      </a:pPr>
                      <a:r>
                        <a:rPr lang="en-US" altLang="zh-CN" sz="1200" dirty="0"/>
                        <a:t>Leakage testing 1e-10 </a:t>
                      </a:r>
                      <a:r>
                        <a:rPr lang="en-US" altLang="zh-CN" sz="1200" dirty="0" err="1"/>
                        <a:t>mbar·L</a:t>
                      </a:r>
                      <a:r>
                        <a:rPr lang="en-US" altLang="zh-CN" sz="1200" dirty="0"/>
                        <a:t>/s</a:t>
                      </a: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372169891"/>
                  </a:ext>
                </a:extLst>
              </a:tr>
              <a:tr h="370840">
                <a:tc>
                  <a:txBody>
                    <a:bodyPr/>
                    <a:lstStyle/>
                    <a:p>
                      <a:pPr algn="ctr"/>
                      <a:r>
                        <a:rPr lang="en-US" altLang="zh-CN" sz="1600" dirty="0"/>
                        <a:t>Cleaning</a:t>
                      </a:r>
                      <a:endParaRPr lang="zh-CN" altLang="en-US" sz="1600" dirty="0"/>
                    </a:p>
                  </a:txBody>
                  <a:tcPr/>
                </a:tc>
                <a:tc>
                  <a:txBody>
                    <a:bodyPr/>
                    <a:lstStyle/>
                    <a:p>
                      <a:pPr marL="171450" indent="-171450">
                        <a:buFont typeface="Arial" panose="020B0604020202020204" pitchFamily="34" charset="0"/>
                        <a:buChar char="•"/>
                      </a:pPr>
                      <a:r>
                        <a:rPr lang="en-US" altLang="zh-CN" sz="1200" dirty="0"/>
                        <a:t>Etching</a:t>
                      </a:r>
                    </a:p>
                    <a:p>
                      <a:pPr marL="171450" indent="-171450">
                        <a:buFont typeface="Arial" panose="020B0604020202020204" pitchFamily="34" charset="0"/>
                        <a:buChar char="•"/>
                      </a:pPr>
                      <a:r>
                        <a:rPr lang="en-US" altLang="zh-CN" sz="1200" dirty="0"/>
                        <a:t>Passivation</a:t>
                      </a:r>
                    </a:p>
                    <a:p>
                      <a:pPr marL="171450" indent="-171450">
                        <a:buFont typeface="Arial" panose="020B0604020202020204" pitchFamily="34" charset="0"/>
                        <a:buChar char="•"/>
                      </a:pPr>
                      <a:r>
                        <a:rPr lang="en-US" altLang="zh-CN" sz="1200" dirty="0"/>
                        <a:t>rinsing</a:t>
                      </a:r>
                      <a:endParaRPr lang="zh-CN" altLang="en-US" sz="1200" dirty="0"/>
                    </a:p>
                  </a:txBody>
                  <a:tcPr/>
                </a:tc>
                <a:tc>
                  <a:txBody>
                    <a:bodyPr/>
                    <a:lstStyle/>
                    <a:p>
                      <a:pPr marL="285750" indent="-285750">
                        <a:buFont typeface="Arial" panose="020B0604020202020204" pitchFamily="34" charset="0"/>
                        <a:buChar char="•"/>
                      </a:pPr>
                      <a:r>
                        <a:rPr lang="en-US" altLang="zh-CN" sz="1200" dirty="0"/>
                        <a:t>10~50um</a:t>
                      </a:r>
                    </a:p>
                    <a:p>
                      <a:pPr marL="285750" indent="-285750">
                        <a:buFont typeface="Arial" panose="020B0604020202020204" pitchFamily="34" charset="0"/>
                        <a:buChar char="•"/>
                      </a:pPr>
                      <a:r>
                        <a:rPr lang="en-GB" altLang="zh-CN" sz="1200" dirty="0"/>
                        <a:t>deionized water rinsing</a:t>
                      </a: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3741577279"/>
                  </a:ext>
                </a:extLst>
              </a:tr>
              <a:tr h="0">
                <a:tc>
                  <a:txBody>
                    <a:bodyPr/>
                    <a:lstStyle/>
                    <a:p>
                      <a:pPr algn="ctr"/>
                      <a:r>
                        <a:rPr lang="en-GB" altLang="zh-CN" sz="1600" dirty="0"/>
                        <a:t>Production line auxiliary equipment</a:t>
                      </a:r>
                      <a:endParaRPr lang="zh-CN" altLang="en-US" sz="1600" dirty="0"/>
                    </a:p>
                  </a:txBody>
                  <a:tcPr/>
                </a:tc>
                <a:tc>
                  <a:txBody>
                    <a:bodyPr/>
                    <a:lstStyle/>
                    <a:p>
                      <a:pPr marL="285750" indent="-285750">
                        <a:buFont typeface="Arial" panose="020B0604020202020204" pitchFamily="34" charset="0"/>
                        <a:buChar char="•"/>
                      </a:pPr>
                      <a:r>
                        <a:rPr lang="en-US" altLang="zh-CN" sz="1200" dirty="0"/>
                        <a:t>Moving band</a:t>
                      </a:r>
                    </a:p>
                    <a:p>
                      <a:pPr marL="285750" indent="-285750">
                        <a:buFont typeface="Arial" panose="020B0604020202020204" pitchFamily="34" charset="0"/>
                        <a:buChar char="•"/>
                      </a:pPr>
                      <a:r>
                        <a:rPr lang="en-GB" altLang="zh-CN" sz="1200" dirty="0"/>
                        <a:t>robot arm system</a:t>
                      </a:r>
                    </a:p>
                    <a:p>
                      <a:pPr marL="285750" indent="-285750">
                        <a:buFont typeface="Arial" panose="020B0604020202020204" pitchFamily="34" charset="0"/>
                        <a:buChar char="•"/>
                      </a:pPr>
                      <a:r>
                        <a:rPr lang="en-US" altLang="zh-CN" sz="1200" dirty="0"/>
                        <a:t>controller</a:t>
                      </a:r>
                      <a:endParaRPr lang="zh-CN" altLang="en-US" sz="12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t>Meets the Length of  11.4m vacuum chamber</a:t>
                      </a:r>
                    </a:p>
                    <a:p>
                      <a:pPr marL="285750" indent="-285750">
                        <a:buFont typeface="Arial" panose="020B0604020202020204" pitchFamily="34" charset="0"/>
                        <a:buChar char="•"/>
                      </a:pP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1965240381"/>
                  </a:ext>
                </a:extLst>
              </a:tr>
            </a:tbl>
          </a:graphicData>
        </a:graphic>
      </p:graphicFrame>
      <p:sp>
        <p:nvSpPr>
          <p:cNvPr id="3" name="标题 2">
            <a:extLst>
              <a:ext uri="{FF2B5EF4-FFF2-40B4-BE49-F238E27FC236}">
                <a16:creationId xmlns:a16="http://schemas.microsoft.com/office/drawing/2014/main" id="{4002FFD5-6B1E-4FEE-B2DC-AE1FA553B249}"/>
              </a:ext>
            </a:extLst>
          </p:cNvPr>
          <p:cNvSpPr>
            <a:spLocks noGrp="1"/>
          </p:cNvSpPr>
          <p:nvPr>
            <p:ph type="title"/>
          </p:nvPr>
        </p:nvSpPr>
        <p:spPr/>
        <p:txBody>
          <a:bodyPr/>
          <a:lstStyle/>
          <a:p>
            <a:r>
              <a:rPr lang="en-US" altLang="zh-CN" sz="2800" dirty="0"/>
              <a:t>Production line composition</a:t>
            </a:r>
            <a:endParaRPr lang="zh-CN" altLang="en-US" dirty="0"/>
          </a:p>
        </p:txBody>
      </p:sp>
      <p:sp>
        <p:nvSpPr>
          <p:cNvPr id="5" name="灯片编号占位符 4">
            <a:extLst>
              <a:ext uri="{FF2B5EF4-FFF2-40B4-BE49-F238E27FC236}">
                <a16:creationId xmlns:a16="http://schemas.microsoft.com/office/drawing/2014/main" id="{E58A88A7-8672-418F-BEFA-3DE39165C6BF}"/>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spTree>
    <p:extLst>
      <p:ext uri="{BB962C8B-B14F-4D97-AF65-F5344CB8AC3E}">
        <p14:creationId xmlns:p14="http://schemas.microsoft.com/office/powerpoint/2010/main" val="4210968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335D757-4E97-492D-88E4-BE2EAC1CB39E}"/>
              </a:ext>
            </a:extLst>
          </p:cNvPr>
          <p:cNvSpPr>
            <a:spLocks noGrp="1"/>
          </p:cNvSpPr>
          <p:nvPr>
            <p:ph type="title"/>
          </p:nvPr>
        </p:nvSpPr>
        <p:spPr>
          <a:xfrm>
            <a:off x="666712" y="142852"/>
            <a:ext cx="11296688" cy="725470"/>
          </a:xfrm>
        </p:spPr>
        <p:txBody>
          <a:bodyPr>
            <a:normAutofit fontScale="90000"/>
          </a:bodyPr>
          <a:lstStyle/>
          <a:p>
            <a:r>
              <a:rPr lang="en-US" altLang="zh-CN" dirty="0"/>
              <a:t>Electron beam welding of vacuum chamber</a:t>
            </a:r>
            <a:r>
              <a:rPr lang="zh-CN" altLang="en-US" dirty="0"/>
              <a:t>（</a:t>
            </a:r>
            <a:r>
              <a:rPr lang="en-US" altLang="zh-CN" dirty="0"/>
              <a:t>in vacuum </a:t>
            </a:r>
            <a:r>
              <a:rPr lang="zh-CN" altLang="en-US" dirty="0"/>
              <a:t>）</a:t>
            </a:r>
          </a:p>
        </p:txBody>
      </p:sp>
      <p:sp>
        <p:nvSpPr>
          <p:cNvPr id="5" name="灯片编号占位符 4">
            <a:extLst>
              <a:ext uri="{FF2B5EF4-FFF2-40B4-BE49-F238E27FC236}">
                <a16:creationId xmlns:a16="http://schemas.microsoft.com/office/drawing/2014/main" id="{9EC315AB-608F-460D-8990-99ECBD642B86}"/>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graphicFrame>
        <p:nvGraphicFramePr>
          <p:cNvPr id="10" name="内容占位符 9">
            <a:extLst>
              <a:ext uri="{FF2B5EF4-FFF2-40B4-BE49-F238E27FC236}">
                <a16:creationId xmlns:a16="http://schemas.microsoft.com/office/drawing/2014/main" id="{17B00780-E6E5-4708-B9E6-FA35658CF19C}"/>
              </a:ext>
            </a:extLst>
          </p:cNvPr>
          <p:cNvGraphicFramePr>
            <a:graphicFrameLocks noGrp="1"/>
          </p:cNvGraphicFramePr>
          <p:nvPr>
            <p:ph idx="1"/>
            <p:extLst>
              <p:ext uri="{D42A27DB-BD31-4B8C-83A1-F6EECF244321}">
                <p14:modId xmlns:p14="http://schemas.microsoft.com/office/powerpoint/2010/main" val="3407023205"/>
              </p:ext>
            </p:extLst>
          </p:nvPr>
        </p:nvGraphicFramePr>
        <p:xfrm>
          <a:off x="457200" y="1113137"/>
          <a:ext cx="4729355" cy="5430045"/>
        </p:xfrm>
        <a:graphic>
          <a:graphicData uri="http://schemas.openxmlformats.org/drawingml/2006/table">
            <a:tbl>
              <a:tblPr>
                <a:tableStyleId>{69CF1AB2-1976-4502-BF36-3FF5EA218861}</a:tableStyleId>
              </a:tblPr>
              <a:tblGrid>
                <a:gridCol w="520439">
                  <a:extLst>
                    <a:ext uri="{9D8B030D-6E8A-4147-A177-3AD203B41FA5}">
                      <a16:colId xmlns:a16="http://schemas.microsoft.com/office/drawing/2014/main" val="791308543"/>
                    </a:ext>
                  </a:extLst>
                </a:gridCol>
                <a:gridCol w="913501">
                  <a:extLst>
                    <a:ext uri="{9D8B030D-6E8A-4147-A177-3AD203B41FA5}">
                      <a16:colId xmlns:a16="http://schemas.microsoft.com/office/drawing/2014/main" val="3658230740"/>
                    </a:ext>
                  </a:extLst>
                </a:gridCol>
                <a:gridCol w="2820819">
                  <a:extLst>
                    <a:ext uri="{9D8B030D-6E8A-4147-A177-3AD203B41FA5}">
                      <a16:colId xmlns:a16="http://schemas.microsoft.com/office/drawing/2014/main" val="220112452"/>
                    </a:ext>
                  </a:extLst>
                </a:gridCol>
                <a:gridCol w="474596">
                  <a:extLst>
                    <a:ext uri="{9D8B030D-6E8A-4147-A177-3AD203B41FA5}">
                      <a16:colId xmlns:a16="http://schemas.microsoft.com/office/drawing/2014/main" val="1797809591"/>
                    </a:ext>
                  </a:extLst>
                </a:gridCol>
              </a:tblGrid>
              <a:tr h="308212">
                <a:tc>
                  <a:txBody>
                    <a:bodyPr/>
                    <a:lstStyle/>
                    <a:p>
                      <a:pPr algn="ctr" fontAlgn="ctr"/>
                      <a:r>
                        <a:rPr lang="zh-CN" sz="1100" b="1" u="none" strike="noStrike" dirty="0">
                          <a:effectLst/>
                        </a:rPr>
                        <a:t>序号 </a:t>
                      </a:r>
                      <a:endParaRPr lang="zh-CN" sz="1100" b="1"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100" b="1" u="none" strike="noStrike" dirty="0">
                          <a:effectLst/>
                        </a:rPr>
                        <a:t>品目 </a:t>
                      </a:r>
                      <a:endParaRPr lang="zh-CN" sz="1100" b="1"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100" b="1" u="none" strike="noStrike" dirty="0">
                          <a:effectLst/>
                        </a:rPr>
                        <a:t>规格型号 </a:t>
                      </a:r>
                      <a:endParaRPr lang="zh-CN" sz="1100" b="1"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100" b="1" u="none" strike="noStrike" dirty="0">
                          <a:effectLst/>
                        </a:rPr>
                        <a:t>数量 </a:t>
                      </a:r>
                      <a:endParaRPr lang="zh-CN" sz="1100" b="1"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extLst>
                  <a:ext uri="{0D108BD9-81ED-4DB2-BD59-A6C34878D82A}">
                    <a16:rowId xmlns:a16="http://schemas.microsoft.com/office/drawing/2014/main" val="540007332"/>
                  </a:ext>
                </a:extLst>
              </a:tr>
              <a:tr h="281411">
                <a:tc>
                  <a:txBody>
                    <a:bodyPr/>
                    <a:lstStyle/>
                    <a:p>
                      <a:pPr algn="ctr" fontAlgn="ctr"/>
                      <a:r>
                        <a:rPr lang="en-US" sz="1050" u="none" strike="noStrike">
                          <a:effectLst/>
                        </a:rPr>
                        <a:t>1</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电子束焊枪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70kV,100mA，7kW</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a:effectLst/>
                        </a:rPr>
                        <a:t>2</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159051910"/>
                  </a:ext>
                </a:extLst>
              </a:tr>
              <a:tr h="402016">
                <a:tc>
                  <a:txBody>
                    <a:bodyPr/>
                    <a:lstStyle/>
                    <a:p>
                      <a:pPr algn="ctr" fontAlgn="ctr"/>
                      <a:r>
                        <a:rPr lang="en-US" sz="1050" u="none" strike="noStrike">
                          <a:effectLst/>
                        </a:rPr>
                        <a:t>2</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dirty="0">
                          <a:effectLst/>
                        </a:rPr>
                        <a:t>高频开关高压电源 </a:t>
                      </a:r>
                      <a:endParaRPr lang="zh-CN" sz="1050" b="0"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70kV,100mA，7kW</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a:effectLst/>
                        </a:rPr>
                        <a:t>2</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938945079"/>
                  </a:ext>
                </a:extLst>
              </a:tr>
              <a:tr h="428817">
                <a:tc>
                  <a:txBody>
                    <a:bodyPr/>
                    <a:lstStyle/>
                    <a:p>
                      <a:pPr algn="ctr" fontAlgn="ctr"/>
                      <a:r>
                        <a:rPr lang="en-US" sz="1050" u="none" strike="noStrike">
                          <a:effectLst/>
                        </a:rPr>
                        <a:t>3</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动枪机构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X方向800mm行程 </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a:effectLst/>
                        </a:rPr>
                        <a:t>2</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4128953992"/>
                  </a:ext>
                </a:extLst>
              </a:tr>
              <a:tr h="348414">
                <a:tc rowSpan="2">
                  <a:txBody>
                    <a:bodyPr/>
                    <a:lstStyle/>
                    <a:p>
                      <a:pPr algn="ctr" fontAlgn="ctr"/>
                      <a:r>
                        <a:rPr lang="en-US" sz="1050" u="none" strike="noStrike">
                          <a:effectLst/>
                        </a:rPr>
                        <a:t>4</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rowSpan="2">
                  <a:txBody>
                    <a:bodyPr/>
                    <a:lstStyle/>
                    <a:p>
                      <a:pPr algn="ctr" fontAlgn="ctr"/>
                      <a:r>
                        <a:rPr lang="zh-CN" sz="1050" u="none" strike="noStrike">
                          <a:effectLst/>
                        </a:rPr>
                        <a:t>侧移式焊接室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200" u="none" strike="noStrike" dirty="0">
                          <a:solidFill>
                            <a:srgbClr val="FF0000"/>
                          </a:solidFill>
                          <a:effectLst/>
                        </a:rPr>
                        <a:t>内部尺寸：13.0m*2.0m*1.</a:t>
                      </a:r>
                      <a:r>
                        <a:rPr lang="en-US" altLang="zh-CN" sz="1200" u="none" strike="noStrike" dirty="0">
                          <a:solidFill>
                            <a:srgbClr val="FF0000"/>
                          </a:solidFill>
                          <a:effectLst/>
                        </a:rPr>
                        <a:t>6</a:t>
                      </a:r>
                      <a:r>
                        <a:rPr lang="zh-CN" sz="1200" u="none" strike="noStrike" dirty="0">
                          <a:solidFill>
                            <a:srgbClr val="FF0000"/>
                          </a:solidFill>
                          <a:effectLst/>
                        </a:rPr>
                        <a:t>m</a:t>
                      </a:r>
                      <a:endParaRPr lang="zh-CN" sz="1200" b="0" i="0" u="none" strike="noStrike" baseline="30000" dirty="0">
                        <a:solidFill>
                          <a:srgbClr val="FF0000"/>
                        </a:solidFill>
                        <a:effectLst/>
                        <a:latin typeface="宋体" panose="02010600030101010101" pitchFamily="2" charset="-122"/>
                        <a:ea typeface="宋体" panose="02010600030101010101" pitchFamily="2" charset="-122"/>
                      </a:endParaRPr>
                    </a:p>
                  </a:txBody>
                  <a:tcPr marL="9435" marR="9435" marT="9435" marB="0" anchor="ctr"/>
                </a:tc>
                <a:tc rowSpan="2">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1204945483"/>
                  </a:ext>
                </a:extLst>
              </a:tr>
              <a:tr h="241210">
                <a:tc vMerge="1">
                  <a:txBody>
                    <a:bodyPr/>
                    <a:lstStyle/>
                    <a:p>
                      <a:endParaRPr lang="zh-CN" altLang="en-US"/>
                    </a:p>
                  </a:txBody>
                  <a:tcPr/>
                </a:tc>
                <a:tc vMerge="1">
                  <a:txBody>
                    <a:bodyPr/>
                    <a:lstStyle/>
                    <a:p>
                      <a:endParaRPr lang="zh-CN" altLang="en-US"/>
                    </a:p>
                  </a:txBody>
                  <a:tcPr/>
                </a:tc>
                <a:tc>
                  <a:txBody>
                    <a:bodyPr/>
                    <a:lstStyle/>
                    <a:p>
                      <a:pPr algn="ctr" fontAlgn="ctr"/>
                      <a:r>
                        <a:rPr lang="zh-CN" sz="1050" u="none" strike="noStrike" dirty="0">
                          <a:effectLst/>
                        </a:rPr>
                        <a:t>合金钢材质 </a:t>
                      </a:r>
                      <a:endParaRPr lang="zh-CN" sz="1050" b="0"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tc vMerge="1">
                  <a:txBody>
                    <a:bodyPr/>
                    <a:lstStyle/>
                    <a:p>
                      <a:endParaRPr lang="zh-CN" altLang="en-US"/>
                    </a:p>
                  </a:txBody>
                  <a:tcPr/>
                </a:tc>
                <a:extLst>
                  <a:ext uri="{0D108BD9-81ED-4DB2-BD59-A6C34878D82A}">
                    <a16:rowId xmlns:a16="http://schemas.microsoft.com/office/drawing/2014/main" val="2283681020"/>
                  </a:ext>
                </a:extLst>
              </a:tr>
              <a:tr h="596661">
                <a:tc>
                  <a:txBody>
                    <a:bodyPr/>
                    <a:lstStyle/>
                    <a:p>
                      <a:pPr algn="ctr" fontAlgn="ctr"/>
                      <a:r>
                        <a:rPr lang="en-US" sz="1050" u="none" strike="noStrike">
                          <a:effectLst/>
                        </a:rPr>
                        <a:t>5</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焊接室真空泵组系统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dirty="0">
                          <a:effectLst/>
                        </a:rPr>
                        <a:t>配置2套萊宝DIP20000扩散泵+2台SV630B机械泵+2台WH4400罗茨泵+2台D30C维持泵 </a:t>
                      </a:r>
                      <a:endParaRPr lang="zh-CN" sz="1050" b="0"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3558666396"/>
                  </a:ext>
                </a:extLst>
              </a:tr>
              <a:tr h="359980">
                <a:tc>
                  <a:txBody>
                    <a:bodyPr/>
                    <a:lstStyle/>
                    <a:p>
                      <a:pPr algn="ctr" fontAlgn="ctr"/>
                      <a:r>
                        <a:rPr lang="en-US" sz="1050" u="none" strike="noStrike">
                          <a:effectLst/>
                        </a:rPr>
                        <a:t>6</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电子枪真空泵组系统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中科科仪F100/150+RV2</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2</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1962530768"/>
                  </a:ext>
                </a:extLst>
              </a:tr>
              <a:tr h="185145">
                <a:tc rowSpan="3">
                  <a:txBody>
                    <a:bodyPr/>
                    <a:lstStyle/>
                    <a:p>
                      <a:pPr algn="ctr" fontAlgn="ctr"/>
                      <a:r>
                        <a:rPr lang="en-US" sz="1050" u="none" strike="noStrike">
                          <a:effectLst/>
                        </a:rPr>
                        <a:t>7</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rowSpan="3">
                  <a:txBody>
                    <a:bodyPr/>
                    <a:lstStyle/>
                    <a:p>
                      <a:pPr algn="ctr" fontAlgn="ctr"/>
                      <a:r>
                        <a:rPr lang="en-US" sz="1050" u="none" strike="noStrike">
                          <a:effectLst/>
                        </a:rPr>
                        <a:t>X/Y工作台 </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zh-CN" sz="1050" u="none" strike="noStrike">
                          <a:effectLst/>
                        </a:rPr>
                        <a:t>工作台平面尺寸：12000mm×900m</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rowSpan="3">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2670954836"/>
                  </a:ext>
                </a:extLst>
              </a:tr>
              <a:tr h="185145">
                <a:tc vMerge="1">
                  <a:txBody>
                    <a:bodyPr/>
                    <a:lstStyle/>
                    <a:p>
                      <a:endParaRPr lang="zh-CN" altLang="en-US"/>
                    </a:p>
                  </a:txBody>
                  <a:tcPr/>
                </a:tc>
                <a:tc vMerge="1">
                  <a:txBody>
                    <a:bodyPr/>
                    <a:lstStyle/>
                    <a:p>
                      <a:endParaRPr lang="zh-CN" altLang="en-US"/>
                    </a:p>
                  </a:txBody>
                  <a:tcPr/>
                </a:tc>
                <a:tc>
                  <a:txBody>
                    <a:bodyPr/>
                    <a:lstStyle/>
                    <a:p>
                      <a:pPr algn="ctr" fontAlgn="ctr"/>
                      <a:r>
                        <a:rPr lang="en-US" sz="1050" u="none" strike="noStrike">
                          <a:effectLst/>
                        </a:rPr>
                        <a:t>X轴行程：800mm；Y轴行程：900mm； </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vMerge="1">
                  <a:txBody>
                    <a:bodyPr/>
                    <a:lstStyle/>
                    <a:p>
                      <a:endParaRPr lang="zh-CN" altLang="en-US"/>
                    </a:p>
                  </a:txBody>
                  <a:tcPr/>
                </a:tc>
                <a:extLst>
                  <a:ext uri="{0D108BD9-81ED-4DB2-BD59-A6C34878D82A}">
                    <a16:rowId xmlns:a16="http://schemas.microsoft.com/office/drawing/2014/main" val="1597977935"/>
                  </a:ext>
                </a:extLst>
              </a:tr>
              <a:tr h="202212">
                <a:tc vMerge="1">
                  <a:txBody>
                    <a:bodyPr/>
                    <a:lstStyle/>
                    <a:p>
                      <a:endParaRPr lang="zh-CN" altLang="en-US"/>
                    </a:p>
                  </a:txBody>
                  <a:tcPr/>
                </a:tc>
                <a:tc vMerge="1">
                  <a:txBody>
                    <a:bodyPr/>
                    <a:lstStyle/>
                    <a:p>
                      <a:endParaRPr lang="zh-CN" altLang="en-US"/>
                    </a:p>
                  </a:txBody>
                  <a:tcPr/>
                </a:tc>
                <a:tc>
                  <a:txBody>
                    <a:bodyPr/>
                    <a:lstStyle/>
                    <a:p>
                      <a:pPr algn="ctr" fontAlgn="ctr"/>
                      <a:r>
                        <a:rPr lang="zh-CN" sz="1050" u="none" strike="noStrike">
                          <a:effectLst/>
                        </a:rPr>
                        <a:t>负载1300kg</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vMerge="1">
                  <a:txBody>
                    <a:bodyPr/>
                    <a:lstStyle/>
                    <a:p>
                      <a:endParaRPr lang="zh-CN" altLang="en-US"/>
                    </a:p>
                  </a:txBody>
                  <a:tcPr/>
                </a:tc>
                <a:extLst>
                  <a:ext uri="{0D108BD9-81ED-4DB2-BD59-A6C34878D82A}">
                    <a16:rowId xmlns:a16="http://schemas.microsoft.com/office/drawing/2014/main" val="341654300"/>
                  </a:ext>
                </a:extLst>
              </a:tr>
              <a:tr h="359980">
                <a:tc>
                  <a:txBody>
                    <a:bodyPr/>
                    <a:lstStyle/>
                    <a:p>
                      <a:pPr algn="ctr" fontAlgn="ctr"/>
                      <a:r>
                        <a:rPr lang="en-US" sz="1050" u="none" strike="noStrike">
                          <a:effectLst/>
                        </a:rPr>
                        <a:t>8</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6工位C轴转台 </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zh-CN" sz="1050" u="none" strike="noStrike">
                          <a:effectLst/>
                        </a:rPr>
                        <a:t>数控伺服驱动，0.1～30 转/分之间连续可调。定位精度±0.1°；负载1000kg</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1759473744"/>
                  </a:ext>
                </a:extLst>
              </a:tr>
              <a:tr h="202212">
                <a:tc>
                  <a:txBody>
                    <a:bodyPr/>
                    <a:lstStyle/>
                    <a:p>
                      <a:pPr algn="ctr" fontAlgn="ctr"/>
                      <a:r>
                        <a:rPr lang="en-US" sz="1050" u="none" strike="noStrike">
                          <a:effectLst/>
                        </a:rPr>
                        <a:t>9</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引出台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dirty="0">
                          <a:effectLst/>
                        </a:rPr>
                        <a:t>　</a:t>
                      </a:r>
                      <a:r>
                        <a:rPr lang="zh-CN" altLang="en-US" sz="1050" u="none" strike="noStrike" dirty="0">
                          <a:effectLst/>
                        </a:rPr>
                        <a:t>非标</a:t>
                      </a:r>
                      <a:endParaRPr lang="zh-CN" sz="1050" b="0" i="0" u="none" strike="noStrike" dirty="0">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1634771831"/>
                  </a:ext>
                </a:extLst>
              </a:tr>
              <a:tr h="383138">
                <a:tc>
                  <a:txBody>
                    <a:bodyPr/>
                    <a:lstStyle/>
                    <a:p>
                      <a:pPr algn="ctr" fontAlgn="ctr"/>
                      <a:r>
                        <a:rPr lang="en-US" sz="1050" u="none" strike="noStrike">
                          <a:effectLst/>
                        </a:rPr>
                        <a:t>10</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CNC数控系统 </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a:effectLst/>
                        </a:rPr>
                        <a:t>FANUC Series 0i-MF PLUS</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3781641422"/>
                  </a:ext>
                </a:extLst>
              </a:tr>
              <a:tr h="371640">
                <a:tc>
                  <a:txBody>
                    <a:bodyPr/>
                    <a:lstStyle/>
                    <a:p>
                      <a:pPr algn="ctr" fontAlgn="ctr"/>
                      <a:r>
                        <a:rPr lang="en-US" sz="1050" u="none" strike="noStrike">
                          <a:effectLst/>
                        </a:rPr>
                        <a:t>11</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电子束控制系统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BP-EBW-C控制系统 </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3298154894"/>
                  </a:ext>
                </a:extLst>
              </a:tr>
              <a:tr h="371640">
                <a:tc>
                  <a:txBody>
                    <a:bodyPr/>
                    <a:lstStyle/>
                    <a:p>
                      <a:pPr algn="ctr" fontAlgn="ctr"/>
                      <a:r>
                        <a:rPr lang="en-US" sz="1050" u="none" strike="noStrike">
                          <a:effectLst/>
                        </a:rPr>
                        <a:t>12</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高清摄像观察系统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10倍放大 </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a:effectLst/>
                        </a:rPr>
                        <a:t>1</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3166832732"/>
                  </a:ext>
                </a:extLst>
              </a:tr>
              <a:tr h="202212">
                <a:tc>
                  <a:txBody>
                    <a:bodyPr/>
                    <a:lstStyle/>
                    <a:p>
                      <a:pPr algn="ctr" fontAlgn="ctr"/>
                      <a:r>
                        <a:rPr lang="en-US" sz="1050" u="none" strike="noStrike">
                          <a:effectLst/>
                        </a:rPr>
                        <a:t>13</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zh-CN" sz="1050" u="none" strike="noStrike">
                          <a:effectLst/>
                        </a:rPr>
                        <a:t>冷水机组 </a:t>
                      </a:r>
                      <a:endParaRPr lang="zh-CN" sz="1050" b="0" i="0" u="none" strike="noStrike">
                        <a:solidFill>
                          <a:srgbClr val="000000"/>
                        </a:solidFill>
                        <a:effectLst/>
                        <a:latin typeface="宋体" panose="02010600030101010101" pitchFamily="2" charset="-122"/>
                        <a:ea typeface="宋体" panose="02010600030101010101" pitchFamily="2" charset="-122"/>
                      </a:endParaRPr>
                    </a:p>
                  </a:txBody>
                  <a:tcPr marL="9435" marR="9435" marT="9435" marB="0" anchor="ctr"/>
                </a:tc>
                <a:tc>
                  <a:txBody>
                    <a:bodyPr/>
                    <a:lstStyle/>
                    <a:p>
                      <a:pPr algn="ctr" fontAlgn="ctr"/>
                      <a:r>
                        <a:rPr lang="en-US" sz="1050" u="none" strike="noStrike">
                          <a:effectLst/>
                        </a:rPr>
                        <a:t>KCA-06</a:t>
                      </a:r>
                      <a:endParaRPr lang="zh-CN" sz="1050" b="0" i="0" u="none" strike="noStrike">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tc>
                  <a:txBody>
                    <a:bodyPr/>
                    <a:lstStyle/>
                    <a:p>
                      <a:pPr algn="ctr" fontAlgn="ctr"/>
                      <a:r>
                        <a:rPr lang="en-US" sz="1050" u="none" strike="noStrike" dirty="0">
                          <a:effectLst/>
                        </a:rPr>
                        <a:t>2</a:t>
                      </a:r>
                      <a:endParaRPr lang="zh-CN" sz="1050" b="0" i="0" u="none" strike="noStrike" dirty="0">
                        <a:solidFill>
                          <a:srgbClr val="000000"/>
                        </a:solidFill>
                        <a:effectLst/>
                        <a:latin typeface="Times New Roman" panose="02020603050405020304" pitchFamily="18" charset="0"/>
                        <a:ea typeface="等线" panose="02010600030101010101" pitchFamily="2" charset="-122"/>
                      </a:endParaRPr>
                    </a:p>
                  </a:txBody>
                  <a:tcPr marL="9435" marR="9435" marT="9435" marB="0" anchor="ctr"/>
                </a:tc>
                <a:extLst>
                  <a:ext uri="{0D108BD9-81ED-4DB2-BD59-A6C34878D82A}">
                    <a16:rowId xmlns:a16="http://schemas.microsoft.com/office/drawing/2014/main" val="4120412857"/>
                  </a:ext>
                </a:extLst>
              </a:tr>
            </a:tbl>
          </a:graphicData>
        </a:graphic>
      </p:graphicFrame>
      <p:pic>
        <p:nvPicPr>
          <p:cNvPr id="12" name="图片 11">
            <a:extLst>
              <a:ext uri="{FF2B5EF4-FFF2-40B4-BE49-F238E27FC236}">
                <a16:creationId xmlns:a16="http://schemas.microsoft.com/office/drawing/2014/main" id="{CFAFFC63-4732-47B8-9FDF-C62F2B944E88}"/>
              </a:ext>
            </a:extLst>
          </p:cNvPr>
          <p:cNvPicPr>
            <a:picLocks noChangeAspect="1"/>
          </p:cNvPicPr>
          <p:nvPr/>
        </p:nvPicPr>
        <p:blipFill>
          <a:blip r:embed="rId2"/>
          <a:stretch>
            <a:fillRect/>
          </a:stretch>
        </p:blipFill>
        <p:spPr>
          <a:xfrm>
            <a:off x="7280867" y="4106802"/>
            <a:ext cx="2700909" cy="2327379"/>
          </a:xfrm>
          <a:prstGeom prst="rect">
            <a:avLst/>
          </a:prstGeom>
        </p:spPr>
      </p:pic>
      <p:pic>
        <p:nvPicPr>
          <p:cNvPr id="13" name="图片 12">
            <a:extLst>
              <a:ext uri="{FF2B5EF4-FFF2-40B4-BE49-F238E27FC236}">
                <a16:creationId xmlns:a16="http://schemas.microsoft.com/office/drawing/2014/main" id="{A7A51D56-10EF-4178-9381-26B8AC3A77A6}"/>
              </a:ext>
            </a:extLst>
          </p:cNvPr>
          <p:cNvPicPr>
            <a:picLocks noChangeAspect="1"/>
          </p:cNvPicPr>
          <p:nvPr/>
        </p:nvPicPr>
        <p:blipFill rotWithShape="1">
          <a:blip r:embed="rId3"/>
          <a:srcRect l="58773"/>
          <a:stretch/>
        </p:blipFill>
        <p:spPr>
          <a:xfrm rot="5400000">
            <a:off x="6181544" y="1351547"/>
            <a:ext cx="1219970" cy="1481279"/>
          </a:xfrm>
          <a:prstGeom prst="rect">
            <a:avLst/>
          </a:prstGeom>
        </p:spPr>
      </p:pic>
      <p:pic>
        <p:nvPicPr>
          <p:cNvPr id="14" name="图片 13">
            <a:extLst>
              <a:ext uri="{FF2B5EF4-FFF2-40B4-BE49-F238E27FC236}">
                <a16:creationId xmlns:a16="http://schemas.microsoft.com/office/drawing/2014/main" id="{2CDF36BC-D505-45CB-8197-308059FD2B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82" t="2312" r="15900" b="3357"/>
          <a:stretch/>
        </p:blipFill>
        <p:spPr>
          <a:xfrm>
            <a:off x="8028291" y="1460057"/>
            <a:ext cx="1126398" cy="1220218"/>
          </a:xfrm>
          <a:prstGeom prst="rect">
            <a:avLst/>
          </a:prstGeom>
        </p:spPr>
      </p:pic>
      <p:pic>
        <p:nvPicPr>
          <p:cNvPr id="15" name="图片 5" descr="012.jpg">
            <a:extLst>
              <a:ext uri="{FF2B5EF4-FFF2-40B4-BE49-F238E27FC236}">
                <a16:creationId xmlns:a16="http://schemas.microsoft.com/office/drawing/2014/main" id="{A76FA91A-D4F0-4B91-AF85-18C4BD810AAD}"/>
              </a:ext>
            </a:extLst>
          </p:cNvPr>
          <p:cNvPicPr>
            <a:picLocks noChangeAspect="1"/>
          </p:cNvPicPr>
          <p:nvPr/>
        </p:nvPicPr>
        <p:blipFill>
          <a:blip r:embed="rId5"/>
          <a:stretch>
            <a:fillRect/>
          </a:stretch>
        </p:blipFill>
        <p:spPr>
          <a:xfrm>
            <a:off x="9762186" y="1428330"/>
            <a:ext cx="1495936" cy="1413784"/>
          </a:xfrm>
          <a:prstGeom prst="rect">
            <a:avLst/>
          </a:prstGeom>
          <a:noFill/>
          <a:ln w="9525">
            <a:noFill/>
          </a:ln>
        </p:spPr>
      </p:pic>
      <p:sp>
        <p:nvSpPr>
          <p:cNvPr id="16" name="文本框 15">
            <a:extLst>
              <a:ext uri="{FF2B5EF4-FFF2-40B4-BE49-F238E27FC236}">
                <a16:creationId xmlns:a16="http://schemas.microsoft.com/office/drawing/2014/main" id="{A11CBA08-819F-427F-95ED-64EB6CCEB0D1}"/>
              </a:ext>
            </a:extLst>
          </p:cNvPr>
          <p:cNvSpPr txBox="1"/>
          <p:nvPr/>
        </p:nvSpPr>
        <p:spPr>
          <a:xfrm>
            <a:off x="5416324" y="4080970"/>
            <a:ext cx="41654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Electron beam welder</a:t>
            </a:r>
            <a:endPar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7" name="TextBox 8">
            <a:extLst>
              <a:ext uri="{FF2B5EF4-FFF2-40B4-BE49-F238E27FC236}">
                <a16:creationId xmlns:a16="http://schemas.microsoft.com/office/drawing/2014/main" id="{2CE1521F-9FE3-4D51-81D1-AF52B4C7F985}"/>
              </a:ext>
            </a:extLst>
          </p:cNvPr>
          <p:cNvSpPr txBox="1"/>
          <p:nvPr/>
        </p:nvSpPr>
        <p:spPr>
          <a:xfrm>
            <a:off x="6111674" y="2655137"/>
            <a:ext cx="1495937" cy="24622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Vacuum chamber</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8" name="文本框 17">
            <a:extLst>
              <a:ext uri="{FF2B5EF4-FFF2-40B4-BE49-F238E27FC236}">
                <a16:creationId xmlns:a16="http://schemas.microsoft.com/office/drawing/2014/main" id="{83D52F9C-0965-4EBC-ABA9-3DEF01AF4E29}"/>
              </a:ext>
            </a:extLst>
          </p:cNvPr>
          <p:cNvSpPr txBox="1"/>
          <p:nvPr/>
        </p:nvSpPr>
        <p:spPr>
          <a:xfrm>
            <a:off x="7979959" y="2719528"/>
            <a:ext cx="209544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000" b="1" i="0" u="none" strike="noStrike" kern="120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Conflat</a:t>
            </a:r>
            <a:r>
              <a:rPr kumimoji="0" lang="en-GB" altLang="zh-CN" sz="1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 Flange</a:t>
            </a:r>
            <a:endParaRPr kumimoji="0" lang="zh-CN" altLang="en-US" sz="1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0" name="文本框 19">
            <a:extLst>
              <a:ext uri="{FF2B5EF4-FFF2-40B4-BE49-F238E27FC236}">
                <a16:creationId xmlns:a16="http://schemas.microsoft.com/office/drawing/2014/main" id="{F4740B91-6E1E-47DD-B6A4-CC00040B1DA2}"/>
              </a:ext>
            </a:extLst>
          </p:cNvPr>
          <p:cNvSpPr txBox="1"/>
          <p:nvPr/>
        </p:nvSpPr>
        <p:spPr>
          <a:xfrm>
            <a:off x="6892457" y="6295320"/>
            <a:ext cx="4512143" cy="369332"/>
          </a:xfrm>
          <a:prstGeom prst="rect">
            <a:avLst/>
          </a:prstGeom>
          <a:noFill/>
        </p:spPr>
        <p:txBody>
          <a:bodyPr wrap="square">
            <a:spAutoFit/>
          </a:bodyPr>
          <a:lstStyle/>
          <a:p>
            <a:r>
              <a:rPr lang="en-US" altLang="zh-CN" sz="1800" u="none" strike="noStrike" dirty="0">
                <a:solidFill>
                  <a:srgbClr val="FF0000"/>
                </a:solidFill>
                <a:effectLst/>
              </a:rPr>
              <a:t>Inner dimension</a:t>
            </a:r>
            <a:r>
              <a:rPr lang="zh-CN" altLang="zh-CN" sz="1800" u="none" strike="noStrike" dirty="0">
                <a:solidFill>
                  <a:srgbClr val="FF0000"/>
                </a:solidFill>
                <a:effectLst/>
              </a:rPr>
              <a:t>：13.0m*2.0m*1.</a:t>
            </a:r>
            <a:r>
              <a:rPr lang="en-US" altLang="zh-CN" sz="1800" u="none" strike="noStrike" dirty="0">
                <a:solidFill>
                  <a:srgbClr val="FF0000"/>
                </a:solidFill>
                <a:effectLst/>
              </a:rPr>
              <a:t>6</a:t>
            </a:r>
            <a:r>
              <a:rPr lang="zh-CN" altLang="zh-CN" sz="1800" u="none" strike="noStrike" dirty="0">
                <a:solidFill>
                  <a:srgbClr val="FF0000"/>
                </a:solidFill>
                <a:effectLst/>
              </a:rPr>
              <a:t>m</a:t>
            </a:r>
            <a:endParaRPr lang="zh-CN" altLang="en-US" dirty="0"/>
          </a:p>
        </p:txBody>
      </p:sp>
      <p:sp>
        <p:nvSpPr>
          <p:cNvPr id="22" name="文本框 21">
            <a:extLst>
              <a:ext uri="{FF2B5EF4-FFF2-40B4-BE49-F238E27FC236}">
                <a16:creationId xmlns:a16="http://schemas.microsoft.com/office/drawing/2014/main" id="{368F758F-C0FF-44FB-91AC-085E1E1463A5}"/>
              </a:ext>
            </a:extLst>
          </p:cNvPr>
          <p:cNvSpPr txBox="1"/>
          <p:nvPr/>
        </p:nvSpPr>
        <p:spPr>
          <a:xfrm>
            <a:off x="5706871" y="1113137"/>
            <a:ext cx="5518150" cy="400110"/>
          </a:xfrm>
          <a:prstGeom prst="rect">
            <a:avLst/>
          </a:prstGeom>
          <a:noFill/>
        </p:spPr>
        <p:txBody>
          <a:bodyPr wrap="square">
            <a:spAutoFit/>
          </a:bodyPr>
          <a:lstStyle/>
          <a:p>
            <a:pPr marL="342900" indent="-342900">
              <a:buFont typeface="Wingdings" panose="05000000000000000000" pitchFamily="2" charset="2"/>
              <a:buChar char="n"/>
            </a:pPr>
            <a:r>
              <a:rPr lang="en-US" altLang="zh-CN" sz="2000" dirty="0">
                <a:latin typeface="Arial" panose="020B0604020202020204" pitchFamily="34" charset="0"/>
                <a:cs typeface="Arial" panose="020B0604020202020204" pitchFamily="34" charset="0"/>
              </a:rPr>
              <a:t>4 vacuum chambers welding per batch in 3h</a:t>
            </a:r>
            <a:endParaRPr lang="zh-CN" altLang="en-US" sz="20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C20AFDF0-6126-44C9-AC7B-C698168B4B44}"/>
              </a:ext>
            </a:extLst>
          </p:cNvPr>
          <p:cNvSpPr txBox="1"/>
          <p:nvPr/>
        </p:nvSpPr>
        <p:spPr>
          <a:xfrm>
            <a:off x="5429024" y="2989985"/>
            <a:ext cx="6787917" cy="923330"/>
          </a:xfrm>
          <a:prstGeom prst="rect">
            <a:avLst/>
          </a:prstGeom>
          <a:noFill/>
        </p:spPr>
        <p:txBody>
          <a:bodyPr wrap="square" rtlCol="0">
            <a:spAutoFit/>
          </a:bodyPr>
          <a:lstStyle/>
          <a:p>
            <a:r>
              <a:rPr lang="en-US" altLang="zh-CN" dirty="0"/>
              <a:t>8000 vacuum chambers could be welded per year under 16h/d duty, and the all vacuum chambers of collider will be welded in 2.5~3 years under the length distribution of TDR.</a:t>
            </a:r>
          </a:p>
        </p:txBody>
      </p:sp>
    </p:spTree>
    <p:extLst>
      <p:ext uri="{BB962C8B-B14F-4D97-AF65-F5344CB8AC3E}">
        <p14:creationId xmlns:p14="http://schemas.microsoft.com/office/powerpoint/2010/main" val="364501771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72271</TotalTime>
  <Words>4313</Words>
  <Application>Microsoft Office PowerPoint</Application>
  <PresentationFormat>宽屏</PresentationFormat>
  <Paragraphs>876</Paragraphs>
  <Slides>41</Slides>
  <Notes>6</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41</vt:i4>
      </vt:variant>
    </vt:vector>
  </HeadingPairs>
  <TitlesOfParts>
    <vt:vector size="61" baseType="lpstr">
      <vt:lpstr>Arial </vt:lpstr>
      <vt:lpstr>Noto Sans SC</vt:lpstr>
      <vt:lpstr>等线</vt:lpstr>
      <vt:lpstr>等线 Light</vt:lpstr>
      <vt:lpstr>黑体</vt:lpstr>
      <vt:lpstr>宋体</vt:lpstr>
      <vt:lpstr>微软雅黑</vt:lpstr>
      <vt:lpstr>Arial</vt:lpstr>
      <vt:lpstr>Arial Black</vt:lpstr>
      <vt:lpstr>Calibri</vt:lpstr>
      <vt:lpstr>Calisto MT</vt:lpstr>
      <vt:lpstr>Cambria Math</vt:lpstr>
      <vt:lpstr>Segoe UI</vt:lpstr>
      <vt:lpstr>Times New Roman</vt:lpstr>
      <vt:lpstr>Wingdings</vt:lpstr>
      <vt:lpstr>Office 主题​​</vt:lpstr>
      <vt:lpstr>Office 主题</vt:lpstr>
      <vt:lpstr>1_Office 主题</vt:lpstr>
      <vt:lpstr>2_Office 主题</vt:lpstr>
      <vt:lpstr>3_Office 主题</vt:lpstr>
      <vt:lpstr>PowerPoint 演示文稿</vt:lpstr>
      <vt:lpstr>EDR task</vt:lpstr>
      <vt:lpstr>Personnel organization and work division</vt:lpstr>
      <vt:lpstr>Project Gantt chart</vt:lpstr>
      <vt:lpstr>Production line of vacuum chambers and NEG coating, spraying</vt:lpstr>
      <vt:lpstr>Fabricating &amp;Technique process of Cu VC and NEG coating</vt:lpstr>
      <vt:lpstr>Production line scheme</vt:lpstr>
      <vt:lpstr>Production line composition</vt:lpstr>
      <vt:lpstr>Electron beam welding of vacuum chamber（in vacuum ）</vt:lpstr>
      <vt:lpstr>Massive production of NEG coating synergy of HEPS</vt:lpstr>
      <vt:lpstr>Process of NEG coating</vt:lpstr>
      <vt:lpstr>Massive production of NEG coating for CEPC——Upgrade plan</vt:lpstr>
      <vt:lpstr>Work foundation magnetron-sputtering-cathode</vt:lpstr>
      <vt:lpstr>Why spray heating film</vt:lpstr>
      <vt:lpstr>Spray for heating film</vt:lpstr>
      <vt:lpstr>Spray heating film R&amp;D</vt:lpstr>
      <vt:lpstr>Process of spray heating film</vt:lpstr>
      <vt:lpstr>Layout of production line </vt:lpstr>
      <vt:lpstr>NEG coating optimization</vt:lpstr>
      <vt:lpstr>NEG coating optimization</vt:lpstr>
      <vt:lpstr>RF shielding Bellows for ultra Expansion/contraction</vt:lpstr>
      <vt:lpstr>Tungsten alloy  vacuum chamber</vt:lpstr>
      <vt:lpstr>Double-hole extrusion tube development</vt:lpstr>
      <vt:lpstr>RF shielding All metal gate valve</vt:lpstr>
      <vt:lpstr>Budget</vt:lpstr>
      <vt:lpstr>Conclusion</vt:lpstr>
      <vt:lpstr>PowerPoint 演示文稿</vt:lpstr>
      <vt:lpstr>PowerPoint 演示文稿</vt:lpstr>
      <vt:lpstr>尚缺少的实验条件</vt:lpstr>
      <vt:lpstr>喷涂设备调研</vt:lpstr>
      <vt:lpstr>导电加热涂层方案</vt:lpstr>
      <vt:lpstr>导电加热涂层的制备及稳定性优化 </vt:lpstr>
      <vt:lpstr>制备高质量陶瓷绝缘层 </vt:lpstr>
      <vt:lpstr>制备工艺</vt:lpstr>
      <vt:lpstr>PowerPoint 演示文稿</vt:lpstr>
      <vt:lpstr>Vacuum requirements and configuration</vt:lpstr>
      <vt:lpstr>Introduction -Cost distribution of components</vt:lpstr>
      <vt:lpstr>PowerPoint 演示文稿</vt:lpstr>
      <vt:lpstr>生产线所需信息</vt:lpstr>
      <vt:lpstr>现有在线加热技术方案存在问题</vt:lpstr>
      <vt:lpstr>现有加热技术在国内外加速器应用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mays</dc:creator>
  <cp:lastModifiedBy>mays</cp:lastModifiedBy>
  <cp:revision>218</cp:revision>
  <dcterms:created xsi:type="dcterms:W3CDTF">2024-01-08T07:49:28Z</dcterms:created>
  <dcterms:modified xsi:type="dcterms:W3CDTF">2024-02-28T05:49:58Z</dcterms:modified>
</cp:coreProperties>
</file>