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61" r:id="rId2"/>
    <p:sldId id="332" r:id="rId3"/>
    <p:sldId id="502" r:id="rId4"/>
    <p:sldId id="518" r:id="rId5"/>
    <p:sldId id="520" r:id="rId6"/>
    <p:sldId id="523" r:id="rId7"/>
    <p:sldId id="526" r:id="rId8"/>
    <p:sldId id="527" r:id="rId9"/>
    <p:sldId id="504" r:id="rId10"/>
    <p:sldId id="514" r:id="rId11"/>
    <p:sldId id="515" r:id="rId12"/>
    <p:sldId id="517" r:id="rId13"/>
    <p:sldId id="532" r:id="rId14"/>
    <p:sldId id="534" r:id="rId15"/>
    <p:sldId id="533" r:id="rId16"/>
    <p:sldId id="535" r:id="rId17"/>
    <p:sldId id="529" r:id="rId18"/>
    <p:sldId id="530" r:id="rId19"/>
    <p:sldId id="528" r:id="rId20"/>
    <p:sldId id="531" r:id="rId21"/>
    <p:sldId id="516" r:id="rId22"/>
    <p:sldId id="513" r:id="rId23"/>
    <p:sldId id="507" r:id="rId24"/>
    <p:sldId id="509" r:id="rId25"/>
    <p:sldId id="511" r:id="rId26"/>
    <p:sldId id="503" r:id="rId27"/>
    <p:sldId id="506" r:id="rId28"/>
    <p:sldId id="508" r:id="rId29"/>
    <p:sldId id="505" r:id="rId30"/>
    <p:sldId id="292" r:id="rId31"/>
    <p:sldId id="29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才" initials="孟才" lastIdx="1" clrIdx="0">
    <p:extLst>
      <p:ext uri="{19B8F6BF-5375-455C-9EA6-DF929625EA0E}">
        <p15:presenceInfo xmlns:p15="http://schemas.microsoft.com/office/powerpoint/2012/main" userId="9dded5530b46db2e" providerId="Windows Live"/>
      </p:ext>
    </p:extLst>
  </p:cmAuthor>
  <p:cmAuthor id="2" name="lenovo" initials="l" lastIdx="5" clrIdx="1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9900"/>
    <a:srgbClr val="3E94CA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86220" autoAdjust="0"/>
  </p:normalViewPr>
  <p:slideViewPr>
    <p:cSldViewPr snapToGrid="0">
      <p:cViewPr varScale="1">
        <p:scale>
          <a:sx n="81" d="100"/>
          <a:sy n="81" d="100"/>
        </p:scale>
        <p:origin x="4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78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6650D-9494-41FF-9806-8B83AE6D8378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F94D-5812-4AAB-BFF2-D0A300FCBC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690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A4537-8308-4F40-AB51-228B839276B7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6EE03-0A88-4680-904D-DAEB55ADA7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28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75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这里，周二与金大鹏确定，是否</a:t>
            </a:r>
            <a:r>
              <a:rPr lang="en-US" altLang="zh-CN" dirty="0" err="1"/>
              <a:t>pps</a:t>
            </a:r>
            <a:r>
              <a:rPr lang="zh-CN" altLang="en-US" dirty="0"/>
              <a:t>有需要开展的</a:t>
            </a:r>
            <a:r>
              <a:rPr lang="en-US" altLang="zh-CN" dirty="0" err="1"/>
              <a:t>edr</a:t>
            </a:r>
            <a:r>
              <a:rPr lang="zh-CN" altLang="en-US" dirty="0"/>
              <a:t>工作。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96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grpSp>
        <p:nvGrpSpPr>
          <p:cNvPr id="11" name="组合 2"/>
          <p:cNvGrpSpPr>
            <a:grpSpLocks/>
          </p:cNvGrpSpPr>
          <p:nvPr userDrawn="1"/>
        </p:nvGrpSpPr>
        <p:grpSpPr bwMode="auto">
          <a:xfrm>
            <a:off x="0" y="1643081"/>
            <a:ext cx="12192000" cy="2500294"/>
            <a:chOff x="0" y="1643074"/>
            <a:chExt cx="9144000" cy="2500282"/>
          </a:xfrm>
        </p:grpSpPr>
        <p:sp>
          <p:nvSpPr>
            <p:cNvPr id="12" name="矩形 11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286252"/>
            <a:ext cx="8534400" cy="7269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sp>
        <p:nvSpPr>
          <p:cNvPr id="26" name="内容占位符 25"/>
          <p:cNvSpPr>
            <a:spLocks noGrp="1"/>
          </p:cNvSpPr>
          <p:nvPr>
            <p:ph sz="quarter" idx="12"/>
          </p:nvPr>
        </p:nvSpPr>
        <p:spPr>
          <a:xfrm>
            <a:off x="2663182" y="5227563"/>
            <a:ext cx="6865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" y="436172"/>
            <a:ext cx="3768517" cy="7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7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4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72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48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9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1868" y="1855821"/>
            <a:ext cx="8371114" cy="1649376"/>
          </a:xfrm>
          <a:prstGeom prst="rect">
            <a:avLst/>
          </a:prstGeom>
          <a:solidFill>
            <a:srgbClr val="00B0F0"/>
          </a:solidFill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>
              <a:lnSpc>
                <a:spcPct val="100000"/>
              </a:lnSpc>
              <a:defRPr sz="7200" b="1" cap="none" spc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1868" y="3788228"/>
            <a:ext cx="8459022" cy="2775857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0" y="2468238"/>
            <a:ext cx="1861868" cy="4245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0080582" y="2468238"/>
            <a:ext cx="2111418" cy="4245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71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0481"/>
            <a:ext cx="4831080" cy="89407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="1" baseline="0">
                <a:solidFill>
                  <a:schemeClr val="bg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baseline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aseline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buFont typeface="Wingdings" panose="05000000000000000000" pitchFamily="2" charset="2"/>
              <a:buChar char="ü"/>
              <a:defRPr baseline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p"/>
              <a:defRPr baseline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4pPr>
            <a:lvl5pPr>
              <a:defRPr baseline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5730240" y="233680"/>
            <a:ext cx="6147435" cy="69088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3200" b="1" baseline="0">
                <a:solidFill>
                  <a:srgbClr val="FFC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6502300"/>
            <a:ext cx="12192000" cy="29310"/>
          </a:xfrm>
          <a:prstGeom prst="rect">
            <a:avLst/>
          </a:prstGeom>
          <a:solidFill>
            <a:srgbClr val="1D77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baseline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800" b="1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11291976" y="6542580"/>
            <a:ext cx="793631" cy="30503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1D156-31C7-4A0D-88C3-08F7D3EE48DA}" type="slidenum">
              <a:rPr lang="en-US" altLang="zh-CN" sz="1400" b="1" baseline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zh-CN" altLang="en-US" sz="1400" b="1" baseline="0" dirty="0">
              <a:solidFill>
                <a:srgbClr val="FF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74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8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69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4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09040"/>
            <a:ext cx="1051560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8C91C-952E-4B54-AB6D-0DB235DE1A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0" y="0"/>
            <a:ext cx="12192000" cy="1026160"/>
            <a:chOff x="0" y="1643074"/>
            <a:chExt cx="9144000" cy="2500282"/>
          </a:xfrm>
        </p:grpSpPr>
        <p:sp>
          <p:nvSpPr>
            <p:cNvPr id="9" name="矩形 8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90" y="-24685"/>
            <a:ext cx="1636420" cy="9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6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espace.cern.ch/ramses/RAMSESIILight/Photos%20%20Plans/Executed/IMG_0769.jpg" TargetMode="External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67645" y="2290713"/>
            <a:ext cx="11444141" cy="151771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altLang="zh-CN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radiation/environment EDR plan</a:t>
            </a:r>
            <a:endParaRPr lang="zh-CN" altLang="en-US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59650" y="5132823"/>
            <a:ext cx="7366818" cy="1428160"/>
          </a:xfrm>
        </p:spPr>
        <p:txBody>
          <a:bodyPr>
            <a:normAutofit/>
          </a:bodyPr>
          <a:lstStyle/>
          <a:p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4658" y="4209016"/>
            <a:ext cx="851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altLang="zh-CN" sz="2800" b="1" dirty="0">
                <a:solidFill>
                  <a:srgbClr val="F4791C"/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2024-02-28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469303" y="281908"/>
            <a:ext cx="5634612" cy="1161290"/>
            <a:chOff x="4088105" y="224034"/>
            <a:chExt cx="5634612" cy="116129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105" y="224034"/>
              <a:ext cx="1972060" cy="116129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6038182" y="389339"/>
              <a:ext cx="3684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环形正负电子对撞机</a:t>
              </a:r>
              <a:endParaRPr lang="en-US" altLang="zh-CN" sz="2800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r>
                <a:rPr lang="en-US" altLang="zh-CN" sz="2000" dirty="0"/>
                <a:t>Circular Electron Positron Collider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17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5BA75-1756-415C-A2D6-55F3F7C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Synchrotron Radiation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71F0D0-C919-4283-8147-784656EF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For main ring, we consider 2.0cm and 2.5cm Pb shielding for 13years running or 18 years running, based on 50MW.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54204D-0078-42A6-9FEC-C8CA3C11D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Shielding scheme</a:t>
            </a:r>
          </a:p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54646DE-F9AA-4CDC-B495-D4863FEE28AE}"/>
              </a:ext>
            </a:extLst>
          </p:cNvPr>
          <p:cNvGrpSpPr/>
          <p:nvPr/>
        </p:nvGrpSpPr>
        <p:grpSpPr>
          <a:xfrm>
            <a:off x="940429" y="2530315"/>
            <a:ext cx="6534802" cy="3382681"/>
            <a:chOff x="4210050" y="2612427"/>
            <a:chExt cx="7067550" cy="385059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0151CCA-18FC-4F85-B4CD-83464AFF6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10050" y="2612427"/>
              <a:ext cx="7067550" cy="383857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114463-704D-4CC5-B1AF-701EE126B2AB}"/>
                </a:ext>
              </a:extLst>
            </p:cNvPr>
            <p:cNvSpPr/>
            <p:nvPr/>
          </p:nvSpPr>
          <p:spPr>
            <a:xfrm>
              <a:off x="10914722" y="6089204"/>
              <a:ext cx="343648" cy="373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7F3FB08-B62E-445F-8C96-ADBC9A2D7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31" y="2131052"/>
            <a:ext cx="2725883" cy="9626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85C030-2A9B-4CF5-80BB-3CE06EE7D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44" y="3286583"/>
            <a:ext cx="1491765" cy="12539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A59333C-50EB-416A-8083-FFF512F21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709" y="3247507"/>
            <a:ext cx="2361091" cy="1253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1524E0-4E7E-438A-9FFD-9C11598C2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062" y="2149358"/>
            <a:ext cx="1016984" cy="84940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8B39510-2033-457E-856C-003098EB37BF}"/>
              </a:ext>
            </a:extLst>
          </p:cNvPr>
          <p:cNvSpPr txBox="1"/>
          <p:nvPr/>
        </p:nvSpPr>
        <p:spPr>
          <a:xfrm>
            <a:off x="1793796" y="5929746"/>
            <a:ext cx="5138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Geometry construction in FLUKA simulation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5CC5555-5992-475E-B7B1-07F62BC6E2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0720" y="4688731"/>
            <a:ext cx="2234792" cy="1565133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A04ED71-BAE0-4D77-A7E5-9FF8AAC5C319}"/>
              </a:ext>
            </a:extLst>
          </p:cNvPr>
          <p:cNvGrpSpPr/>
          <p:nvPr/>
        </p:nvGrpSpPr>
        <p:grpSpPr>
          <a:xfrm>
            <a:off x="7088928" y="4830220"/>
            <a:ext cx="2481792" cy="1246113"/>
            <a:chOff x="4099665" y="4294488"/>
            <a:chExt cx="4443955" cy="256351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2549075-C133-4B79-B58C-0176BEF5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99665" y="4294489"/>
              <a:ext cx="4443955" cy="2563511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44DC95B-E65B-4F2D-96B7-5C0AB290E0E8}"/>
                </a:ext>
              </a:extLst>
            </p:cNvPr>
            <p:cNvSpPr/>
            <p:nvPr/>
          </p:nvSpPr>
          <p:spPr>
            <a:xfrm rot="16200000">
              <a:off x="4388127" y="4998869"/>
              <a:ext cx="2266891" cy="85812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96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5BA75-1756-415C-A2D6-55F3F7C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Synchrotron Radiation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54204D-0078-42A6-9FEC-C8CA3C11D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Result -main ring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72B696-E81F-4AC5-9D3B-39CE545BD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13" y="1352310"/>
            <a:ext cx="3868558" cy="29667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0C589A-FEE9-4138-A437-38759727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703" y="1352310"/>
            <a:ext cx="4503061" cy="296678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DC7DDB-A799-43F9-BCCD-2733C252770A}"/>
              </a:ext>
            </a:extLst>
          </p:cNvPr>
          <p:cNvSpPr txBox="1"/>
          <p:nvPr/>
        </p:nvSpPr>
        <p:spPr>
          <a:xfrm>
            <a:off x="1746876" y="4423677"/>
            <a:ext cx="332641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13 years running: </a:t>
            </a:r>
          </a:p>
          <a:p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 years Higgs+2years Z +1year W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* 8 months per year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4B6472-4C4A-4FD7-AE9B-7EF3F37392F3}"/>
              </a:ext>
            </a:extLst>
          </p:cNvPr>
          <p:cNvSpPr txBox="1"/>
          <p:nvPr/>
        </p:nvSpPr>
        <p:spPr>
          <a:xfrm>
            <a:off x="6620581" y="4423676"/>
            <a:ext cx="392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18 years running: </a:t>
            </a:r>
          </a:p>
          <a:p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 years Higgs+2years Z +1year W+5years </a:t>
            </a:r>
            <a:r>
              <a:rPr lang="en-US" altLang="zh-CN" sz="1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tt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EF697B-8D1F-481D-BADD-4F9118ECF8D3}"/>
              </a:ext>
            </a:extLst>
          </p:cNvPr>
          <p:cNvSpPr txBox="1"/>
          <p:nvPr/>
        </p:nvSpPr>
        <p:spPr>
          <a:xfrm>
            <a:off x="1302213" y="5523533"/>
            <a:ext cx="10508787" cy="615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sz="1800" dirty="0"/>
              <a:t>6. Based on 50MW operation, 8 months per year, lead thickness is constrained by the operation schedule: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2.5cm lead is needed for a 18 years running; possible to reduce less than 2cm if for 13 years running;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0796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5BA75-1756-415C-A2D6-55F3F7C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Synchrotron Radiation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54204D-0078-42A6-9FEC-C8CA3C11D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Result - Booster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DC7DDB-A799-43F9-BCCD-2733C252770A}"/>
              </a:ext>
            </a:extLst>
          </p:cNvPr>
          <p:cNvSpPr txBox="1"/>
          <p:nvPr/>
        </p:nvSpPr>
        <p:spPr>
          <a:xfrm>
            <a:off x="8922827" y="1882172"/>
            <a:ext cx="332641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13 years running: </a:t>
            </a:r>
          </a:p>
          <a:p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 years Higgs+2years Z +1year W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* 8 months per year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4B6472-4C4A-4FD7-AE9B-7EF3F37392F3}"/>
              </a:ext>
            </a:extLst>
          </p:cNvPr>
          <p:cNvSpPr txBox="1"/>
          <p:nvPr/>
        </p:nvSpPr>
        <p:spPr>
          <a:xfrm>
            <a:off x="9001735" y="4141914"/>
            <a:ext cx="280631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18 years running: </a:t>
            </a:r>
          </a:p>
          <a:p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 years Higgs+2years Z +1year W+5years </a:t>
            </a:r>
            <a:r>
              <a:rPr lang="en-US" altLang="zh-CN" sz="1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tt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EF697B-8D1F-481D-BADD-4F9118ECF8D3}"/>
              </a:ext>
            </a:extLst>
          </p:cNvPr>
          <p:cNvSpPr txBox="1"/>
          <p:nvPr/>
        </p:nvSpPr>
        <p:spPr>
          <a:xfrm>
            <a:off x="615254" y="5593041"/>
            <a:ext cx="10584986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altLang="zh-CN" dirty="0"/>
              <a:t>7. No lead shielding needed for booster, for 13 or 18 years running: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The dose to dipole and quadrupole is smaller than upper limit based on our simulation scheme;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Maybe local shielding for </a:t>
            </a:r>
            <a:r>
              <a:rPr lang="en-US" altLang="zh-CN" sz="1600" dirty="0" err="1"/>
              <a:t>sextupoles</a:t>
            </a:r>
            <a:r>
              <a:rPr lang="en-US" altLang="zh-CN" sz="1600" dirty="0"/>
              <a:t>, but maybe deduce through to more precise and accurate energy ramping scheme; </a:t>
            </a:r>
            <a:endParaRPr lang="zh-CN" alt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F297AB2-39E6-47C0-99BD-97169EFB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73" y="1227334"/>
            <a:ext cx="2880684" cy="2109897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A23214EB-5942-4D2F-9AE3-E054AACBC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737110"/>
              </p:ext>
            </p:extLst>
          </p:nvPr>
        </p:nvGraphicFramePr>
        <p:xfrm>
          <a:off x="422389" y="1224198"/>
          <a:ext cx="5133774" cy="1797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6991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Higgs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WW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Current(mA)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2.69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5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duration(s)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134.7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5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interval(s)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904EBB33-FF10-477C-B8AA-76233136CE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39" y="3653437"/>
            <a:ext cx="3227303" cy="16432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DBB1599-C78A-4FED-9B3F-A86EB305B2DD}"/>
              </a:ext>
            </a:extLst>
          </p:cNvPr>
          <p:cNvSpPr txBox="1"/>
          <p:nvPr/>
        </p:nvSpPr>
        <p:spPr>
          <a:xfrm>
            <a:off x="1103546" y="3019897"/>
            <a:ext cx="3343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Booster SR simulation parameters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54389B-86F9-4C8F-9FD8-A2EFA3174450}"/>
              </a:ext>
            </a:extLst>
          </p:cNvPr>
          <p:cNvSpPr txBox="1"/>
          <p:nvPr/>
        </p:nvSpPr>
        <p:spPr>
          <a:xfrm>
            <a:off x="1175955" y="5296108"/>
            <a:ext cx="4127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Booster ramping simulation scheme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34B328B-8A9A-43D0-B091-4130EFADE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16" y="3389229"/>
            <a:ext cx="2805441" cy="20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19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BDF0B-36C1-4F48-94A8-4B83A496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Induced radioactivity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5BA29A-0CD9-4EC3-9935-D9F2D06BB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Beam parameters: random beam loss @Z &amp; SR @ttbar photon of energy &gt;6MeV</a:t>
            </a:r>
          </a:p>
          <a:p>
            <a:r>
              <a:rPr lang="en-US" altLang="zh-CN" sz="2400" dirty="0"/>
              <a:t>Beam operation scenarios:  continue running 1 year and no ventilation.</a:t>
            </a:r>
          </a:p>
          <a:p>
            <a:endParaRPr lang="zh-CN" altLang="en-US" sz="240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3E2A2-2ADA-4C9F-B121-6F74F91A7F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40A005C6-4A54-4077-A7C8-1D12652138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0564195"/>
                  </p:ext>
                </p:extLst>
              </p:nvPr>
            </p:nvGraphicFramePr>
            <p:xfrm>
              <a:off x="1001601" y="2202554"/>
              <a:ext cx="5302679" cy="22400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04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70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116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781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846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869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10145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Higgs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WW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err="1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ttbar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014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energy/GeV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45.5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182.5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014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Ne/bunch/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13.5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33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Number of bunches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415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2162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19918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761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Number of SR photons &gt;6MeV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1.4e10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1e-7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negligible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highlight>
                                <a:srgbClr val="FFFF00"/>
                              </a:highlight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1.3e15</a:t>
                          </a:r>
                          <a:endParaRPr lang="zh-CN" altLang="en-US" sz="1200" dirty="0"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101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Life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time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0.33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0.91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1.33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0.30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33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Lost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beam 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/114m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5.5e7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1.0e8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highlight>
                                <a:srgbClr val="FFFF00"/>
                              </a:highlight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6.7e8</a:t>
                          </a:r>
                          <a:endParaRPr lang="zh-CN" altLang="en-US" sz="1200" dirty="0"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1.2e7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40A005C6-4A54-4077-A7C8-1D12652138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0564195"/>
                  </p:ext>
                </p:extLst>
              </p:nvPr>
            </p:nvGraphicFramePr>
            <p:xfrm>
              <a:off x="1001601" y="2202554"/>
              <a:ext cx="5302679" cy="22400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04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70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116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781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846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869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Higgs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WW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err="1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ttbar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energy/GeV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45.5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182.5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320"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9" t="-202222" r="-135215" b="-52444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13.5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33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Number of bunches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415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2162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19918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761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Number of SR photons &gt;6MeV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1.4e10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1e-7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negligible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highlight>
                                <a:srgbClr val="FFFF00"/>
                              </a:highlight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1.3e15</a:t>
                          </a:r>
                          <a:endParaRPr lang="zh-CN" altLang="en-US" sz="1200" dirty="0"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Life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time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0.33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0.91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1.33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0.30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33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Lost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beam 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/114m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50MW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5.5e7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1.0e8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highlight>
                                <a:srgbClr val="FFFF00"/>
                              </a:highlight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6.7e8</a:t>
                          </a:r>
                          <a:endParaRPr lang="zh-CN" altLang="en-US" sz="1200" dirty="0"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1.2e7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38D4C858-FAE5-448B-8B97-1447723104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651600"/>
              </p:ext>
            </p:extLst>
          </p:nvPr>
        </p:nvGraphicFramePr>
        <p:xfrm>
          <a:off x="7303134" y="2027483"/>
          <a:ext cx="3339466" cy="4262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3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6357">
                <a:tc gridSpan="2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Soil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components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different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rocks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35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1.6g/cm^3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1.2~3.3g/cm^3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88">
                <a:tc rowSpan="1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element (</a:t>
                      </a:r>
                      <a:r>
                        <a:rPr lang="en-US" altLang="zh-CN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%) 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0.12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34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30~70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30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Na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0.1~2.9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30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Mg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0.52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0.4~3.7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Al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8.0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3.5~9.7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Si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26~39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0.02~0.16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2.36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1.8~3.7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30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Ca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2.26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0.2~4.8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Ti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0.09~0.8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30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Mn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0.24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0.02~0.12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78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Fe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9.6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0.8~6.3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2824E12-DE5B-4C6B-B996-5AC389DEC49B}"/>
              </a:ext>
            </a:extLst>
          </p:cNvPr>
          <p:cNvSpPr txBox="1"/>
          <p:nvPr/>
        </p:nvSpPr>
        <p:spPr>
          <a:xfrm>
            <a:off x="1899920" y="4442619"/>
            <a:ext cx="31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parameters in simulation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1DBC77-DEA7-4B0A-B0BC-18C606E3FFF6}"/>
              </a:ext>
            </a:extLst>
          </p:cNvPr>
          <p:cNvSpPr txBox="1"/>
          <p:nvPr/>
        </p:nvSpPr>
        <p:spPr>
          <a:xfrm>
            <a:off x="8126941" y="617696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components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14162AE-0104-4BC0-8AC2-F92FF70C9488}"/>
              </a:ext>
            </a:extLst>
          </p:cNvPr>
          <p:cNvSpPr txBox="1"/>
          <p:nvPr/>
        </p:nvSpPr>
        <p:spPr>
          <a:xfrm>
            <a:off x="1170304" y="4844555"/>
            <a:ext cx="456924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productions of residual nuclei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in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around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(leachable isotopes)</a:t>
            </a:r>
          </a:p>
        </p:txBody>
      </p:sp>
    </p:spTree>
    <p:extLst>
      <p:ext uri="{BB962C8B-B14F-4D97-AF65-F5344CB8AC3E}">
        <p14:creationId xmlns:p14="http://schemas.microsoft.com/office/powerpoint/2010/main" val="120606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FAAEAC-2DFA-42B8-A9A6-05757A0D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Induced radioactivity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9C5957-C5F7-4522-96BA-E27D5EA0F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E918A7D-7455-4B3B-B433-F894AC22C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925029"/>
              </p:ext>
            </p:extLst>
          </p:nvPr>
        </p:nvGraphicFramePr>
        <p:xfrm>
          <a:off x="873276" y="1315616"/>
          <a:ext cx="4751217" cy="4073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906"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Half-life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wall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6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activity/GB18871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Stat. error (%)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906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loss@Z-pole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O15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122s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2e-3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0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5700a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5e-10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90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Be7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53d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3e-5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90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12a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6e-9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90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F18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2h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5e-6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906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 @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C14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5700a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2e-12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906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H3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1e-10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C433A52-10D4-4673-AA03-1C860D95F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356826"/>
              </p:ext>
            </p:extLst>
          </p:nvPr>
        </p:nvGraphicFramePr>
        <p:xfrm>
          <a:off x="5972127" y="1315616"/>
          <a:ext cx="4751217" cy="4073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000"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Half-life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 wall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270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activity/GB18871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Stat. error (%)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00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@Z-pole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Mn54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312d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6.94E-04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00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Ca45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163d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5.49E-06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00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Na22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2.6y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7.20E-04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00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12a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5.90E-09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 @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H3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1e-10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44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496CC-3189-425A-8715-8CC449F0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Induced radioactivity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50431E-DE61-40F3-9813-7ADF1158B7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621EA4F-E279-4A2F-B34A-E5EB0C1D3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90940"/>
              </p:ext>
            </p:extLst>
          </p:nvPr>
        </p:nvGraphicFramePr>
        <p:xfrm>
          <a:off x="702603" y="1074572"/>
          <a:ext cx="473687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614"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Half-life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 water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9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activity/GB18871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Stat. error (%)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78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loss@Z-pole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O15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122s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5700a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3.5e-7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Be7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53d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1.3e-2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12a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2.3e-6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47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 @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BC686CB-F488-4F75-9454-E56F3392A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42823"/>
              </p:ext>
            </p:extLst>
          </p:nvPr>
        </p:nvGraphicFramePr>
        <p:xfrm>
          <a:off x="6203778" y="1074572"/>
          <a:ext cx="5200357" cy="5213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5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614">
                <a:tc rowSpan="2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Half-life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tunnel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9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activity/GB18871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Stat. error 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78">
                <a:tc rowSpan="10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loss@Z-pole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O15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122s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2.7e-4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5700a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7.7e-7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53d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1.1e-5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3.5e-9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14d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25d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1.9e-8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Cl36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3e5a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Cl38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37m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Ar37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35d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6.1e-9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Ar41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1.8h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1.4e-3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47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 @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5700a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6.5e-6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478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Ar41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2h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1.5e-2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5A274861-5C6C-4696-A2CA-83D3AAE17B65}"/>
              </a:ext>
            </a:extLst>
          </p:cNvPr>
          <p:cNvSpPr txBox="1"/>
          <p:nvPr/>
        </p:nvSpPr>
        <p:spPr>
          <a:xfrm>
            <a:off x="702603" y="5137097"/>
            <a:ext cx="545943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altLang="zh-CN" dirty="0"/>
              <a:t>8. Radionuclide Production is calculated according to assumed running 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Radionuclide production amount is negligent under the beam loss assumptions;</a:t>
            </a:r>
          </a:p>
        </p:txBody>
      </p:sp>
    </p:spTree>
    <p:extLst>
      <p:ext uri="{BB962C8B-B14F-4D97-AF65-F5344CB8AC3E}">
        <p14:creationId xmlns:p14="http://schemas.microsoft.com/office/powerpoint/2010/main" val="167895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8F3579-5D96-4511-8090-B67245AC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Radiation to Electronics</a:t>
            </a: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D5CF4C-E6CC-43DF-8EAF-B35C9289D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1" dirty="0"/>
              <a:t>Demands: </a:t>
            </a:r>
            <a:r>
              <a:rPr lang="en-US" altLang="zh-CN" sz="2400" dirty="0"/>
              <a:t>Electronics in the tunnel and auxiliary tunnel should be assessed or protected</a:t>
            </a:r>
          </a:p>
          <a:p>
            <a:pPr lvl="1"/>
            <a:r>
              <a:rPr lang="en-US" altLang="zh-CN" sz="2000" dirty="0"/>
              <a:t>HEH, TID, 1MeV-eq can be simulated and the local shielding effect can be simulated.</a:t>
            </a:r>
          </a:p>
          <a:p>
            <a:pPr lvl="1"/>
            <a:r>
              <a:rPr lang="en-US" altLang="zh-CN" sz="2000" dirty="0"/>
              <a:t>Participate in investigation, simulation, experiments and discussion.</a:t>
            </a:r>
          </a:p>
          <a:p>
            <a:pPr lvl="1"/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77108F-8046-4808-991D-25686F2CC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37C931-DADF-4A0E-A0A3-085B60956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44" y="3220561"/>
            <a:ext cx="4650423" cy="215719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65FBC99-4F73-4CA9-A05F-3CC2EDF121E7}"/>
              </a:ext>
            </a:extLst>
          </p:cNvPr>
          <p:cNvGrpSpPr/>
          <p:nvPr/>
        </p:nvGrpSpPr>
        <p:grpSpPr>
          <a:xfrm>
            <a:off x="5689600" y="3135115"/>
            <a:ext cx="5796280" cy="2559248"/>
            <a:chOff x="5087962" y="3601904"/>
            <a:chExt cx="6515125" cy="285143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F1C234F-2A06-4D46-AF16-2ABDC923F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721"/>
            <a:stretch/>
          </p:blipFill>
          <p:spPr>
            <a:xfrm>
              <a:off x="5266456" y="3601904"/>
              <a:ext cx="6086128" cy="244031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34F8A3-0AB7-4026-977E-92BEF1FDF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7962" y="6005561"/>
              <a:ext cx="6515125" cy="44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489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D3B23-0229-4CBB-8716-8DA3200B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0481"/>
            <a:ext cx="9540240" cy="894079"/>
          </a:xfrm>
        </p:spPr>
        <p:txBody>
          <a:bodyPr/>
          <a:lstStyle/>
          <a:p>
            <a:r>
              <a:rPr lang="en-US" altLang="zh-CN" sz="3600" dirty="0"/>
              <a:t>Radiation-Dose Monitoring system(RDMS)</a:t>
            </a:r>
            <a:br>
              <a:rPr lang="en-US" altLang="zh-CN" sz="3600" dirty="0"/>
            </a:br>
            <a:r>
              <a:rPr lang="en-US" altLang="zh-CN" sz="3600" dirty="0"/>
              <a:t>)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BD92A8-4264-45FB-8B84-CDF90D05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040"/>
            <a:ext cx="5669357" cy="496792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radiation-monitoring system is designed to meet the latest legal requirements and international standards. </a:t>
            </a:r>
          </a:p>
          <a:p>
            <a:r>
              <a:rPr lang="en-US" altLang="zh-CN" sz="2000" dirty="0"/>
              <a:t>It will be based on the results of the preliminary hazard analysis, the latest technical developments, and specific requirements such as the time structure and composition of the radiation fields.</a:t>
            </a:r>
          </a:p>
          <a:p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It will provide reliable and accurate continuous measurements of the ambient dose equivalent rate in the monitoring areas. </a:t>
            </a:r>
            <a:endParaRPr lang="en-US" altLang="zh-CN" sz="2000" dirty="0"/>
          </a:p>
          <a:p>
            <a:r>
              <a:rPr lang="en-US" altLang="zh-CN" sz="2000" dirty="0"/>
              <a:t>It should includes:	</a:t>
            </a:r>
          </a:p>
          <a:p>
            <a:pPr lvl="1"/>
            <a:r>
              <a:rPr lang="en-US" altLang="zh-CN" sz="1600" dirty="0"/>
              <a:t>Workplace Monitoring Program</a:t>
            </a:r>
          </a:p>
          <a:p>
            <a:pPr lvl="1"/>
            <a:r>
              <a:rPr lang="en-US" altLang="zh-CN" sz="1600" dirty="0"/>
              <a:t>Environmental Monitoring Program</a:t>
            </a:r>
          </a:p>
          <a:p>
            <a:pPr lvl="1"/>
            <a:r>
              <a:rPr lang="en-US" altLang="zh-CN" sz="1600" dirty="0"/>
              <a:t>Personal Dose Monitoring Program</a:t>
            </a:r>
          </a:p>
          <a:p>
            <a:pPr lvl="1"/>
            <a:endParaRPr lang="en-US" altLang="zh-CN" sz="1600" dirty="0"/>
          </a:p>
          <a:p>
            <a:pPr lvl="1"/>
            <a:endParaRPr lang="en-US" altLang="zh-CN" sz="1600" dirty="0"/>
          </a:p>
          <a:p>
            <a:pPr lvl="1"/>
            <a:endParaRPr lang="zh-CN" altLang="en-US" sz="1800" dirty="0"/>
          </a:p>
        </p:txBody>
      </p:sp>
      <p:pic>
        <p:nvPicPr>
          <p:cNvPr id="5" name="图片 4" descr="C:\Users\mzj\Desktop\CEPC 桌面\例会&amp;讨论&amp;报告\Pre-CDR\图片 表格\ARMS.jpg">
            <a:extLst>
              <a:ext uri="{FF2B5EF4-FFF2-40B4-BE49-F238E27FC236}">
                <a16:creationId xmlns:a16="http://schemas.microsoft.com/office/drawing/2014/main" id="{3D471B50-3DF8-4850-BB64-A4656A36B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5" y="1248291"/>
            <a:ext cx="4548474" cy="36733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12">
            <a:extLst>
              <a:ext uri="{FF2B5EF4-FFF2-40B4-BE49-F238E27FC236}">
                <a16:creationId xmlns:a16="http://schemas.microsoft.com/office/drawing/2014/main" id="{97E853B2-4228-4460-BC39-2FA648DCA847}"/>
              </a:ext>
            </a:extLst>
          </p:cNvPr>
          <p:cNvSpPr/>
          <p:nvPr/>
        </p:nvSpPr>
        <p:spPr>
          <a:xfrm>
            <a:off x="8076426" y="5241540"/>
            <a:ext cx="158467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System framework</a:t>
            </a:r>
            <a:endParaRPr lang="zh-CN" altLang="en-US" sz="14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1319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210A7-2586-454E-AEC8-1E996F81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30481"/>
            <a:ext cx="7320848" cy="894079"/>
          </a:xfrm>
        </p:spPr>
        <p:txBody>
          <a:bodyPr/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RDMS</a:t>
            </a: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4032CD-DF4F-42C6-B244-830CC233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040"/>
            <a:ext cx="5632692" cy="4967923"/>
          </a:xfrm>
        </p:spPr>
        <p:txBody>
          <a:bodyPr/>
          <a:lstStyle/>
          <a:p>
            <a:r>
              <a:rPr lang="zh-CN" altLang="en-US" dirty="0"/>
              <a:t>完成了样机研制；</a:t>
            </a:r>
            <a:endParaRPr lang="en-US" altLang="zh-CN" dirty="0"/>
          </a:p>
          <a:p>
            <a:r>
              <a:rPr lang="zh-CN" altLang="en-US" dirty="0"/>
              <a:t>完成了性能测试和刻度；</a:t>
            </a:r>
            <a:endParaRPr lang="en-US" altLang="zh-CN" dirty="0"/>
          </a:p>
          <a:p>
            <a:r>
              <a:rPr lang="zh-CN" altLang="en-US" dirty="0"/>
              <a:t>初步完成了</a:t>
            </a:r>
            <a:r>
              <a:rPr lang="en-US" altLang="zh-CN" dirty="0"/>
              <a:t>2</a:t>
            </a:r>
            <a:r>
              <a:rPr lang="zh-CN" altLang="en-US" dirty="0"/>
              <a:t>轮实验；</a:t>
            </a:r>
            <a:endParaRPr lang="en-US" altLang="zh-CN" dirty="0"/>
          </a:p>
          <a:p>
            <a:r>
              <a:rPr lang="zh-CN" altLang="en-US" dirty="0"/>
              <a:t>基金支持和成果转化课题支持。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后续：</a:t>
            </a:r>
            <a:endParaRPr lang="en-US" altLang="zh-CN" dirty="0"/>
          </a:p>
          <a:p>
            <a:pPr lvl="1"/>
            <a:r>
              <a:rPr lang="zh-CN" altLang="en-US" dirty="0"/>
              <a:t>实验</a:t>
            </a:r>
            <a:r>
              <a:rPr lang="en-US" altLang="zh-CN" dirty="0"/>
              <a:t>&amp;</a:t>
            </a:r>
            <a:r>
              <a:rPr lang="zh-CN" altLang="en-US" dirty="0"/>
              <a:t>文章</a:t>
            </a:r>
            <a:r>
              <a:rPr lang="en-US" altLang="zh-CN" dirty="0"/>
              <a:t>&amp;</a:t>
            </a:r>
            <a:r>
              <a:rPr lang="zh-CN" altLang="en-US" dirty="0"/>
              <a:t>专利</a:t>
            </a:r>
            <a:r>
              <a:rPr lang="en-US" altLang="zh-CN" dirty="0"/>
              <a:t>&amp;</a:t>
            </a:r>
            <a:r>
              <a:rPr lang="zh-CN" altLang="en-US" dirty="0"/>
              <a:t>结题</a:t>
            </a:r>
            <a:r>
              <a:rPr lang="en-US" altLang="zh-CN" dirty="0"/>
              <a:t>&amp;</a:t>
            </a:r>
            <a:r>
              <a:rPr lang="zh-CN" altLang="en-US" dirty="0"/>
              <a:t>转化</a:t>
            </a:r>
            <a:endParaRPr lang="en-US" alt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5B9D20-A16A-4E1A-AA01-48B35F5E2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8106" y="233680"/>
            <a:ext cx="6089569" cy="690880"/>
          </a:xfrm>
        </p:spPr>
        <p:txBody>
          <a:bodyPr/>
          <a:lstStyle/>
          <a:p>
            <a:r>
              <a:rPr lang="en-US" altLang="zh-CN" dirty="0"/>
              <a:t>A pre-researched project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8A523B-D119-4852-8B94-A8491A22B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94" y="3871116"/>
            <a:ext cx="2128114" cy="22238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2B12FD-A584-4894-9EFD-5A5EE0EE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56" y="3871116"/>
            <a:ext cx="2126274" cy="21827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21D87D-7E05-415F-B4D3-8FE2D05FA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373" y="1314686"/>
            <a:ext cx="4442035" cy="243330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A23D9F-068D-4049-8D99-80CDCF2DE201}"/>
              </a:ext>
            </a:extLst>
          </p:cNvPr>
          <p:cNvSpPr txBox="1"/>
          <p:nvPr/>
        </p:nvSpPr>
        <p:spPr>
          <a:xfrm>
            <a:off x="7158891" y="5992297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in BEPCII and CSNS tunnel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3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8377F-653B-4093-934E-13EEF2FA3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PPS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67F459-BDCA-4655-8947-F9832182D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040"/>
            <a:ext cx="5177345" cy="496792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PPS (Personal Protection System) is in charged by Control Group.</a:t>
            </a:r>
          </a:p>
          <a:p>
            <a:pPr lvl="1"/>
            <a:r>
              <a:rPr lang="en-US" altLang="zh-CN" sz="1800" dirty="0"/>
              <a:t>The system will be designed according to radiation shielding design, the area classification, ventilation scheme, access control management, </a:t>
            </a:r>
            <a:r>
              <a:rPr lang="en-US" altLang="zh-CN" sz="1800" dirty="0" err="1"/>
              <a:t>etc</a:t>
            </a:r>
            <a:endParaRPr lang="en-US" altLang="zh-CN" sz="18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400" dirty="0">
                <a:solidFill>
                  <a:srgbClr val="C00000"/>
                </a:solidFill>
              </a:rPr>
              <a:t>The designed interlock logic scheme and access control scheme should be discussed and checked with radiation protection staff.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92E6F3-8CB2-43B3-9A5F-57C80CC05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929B0B-F4CF-4629-8B6E-8BEDC42E0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45" y="1175413"/>
            <a:ext cx="5452971" cy="283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6C53180-B74D-4480-AFEE-406A93231EB5}"/>
              </a:ext>
            </a:extLst>
          </p:cNvPr>
          <p:cNvSpPr txBox="1"/>
          <p:nvPr/>
        </p:nvSpPr>
        <p:spPr>
          <a:xfrm>
            <a:off x="7137658" y="4220235"/>
            <a:ext cx="6096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Schematic diagram of the PPS</a:t>
            </a:r>
          </a:p>
        </p:txBody>
      </p:sp>
    </p:spTree>
    <p:extLst>
      <p:ext uri="{BB962C8B-B14F-4D97-AF65-F5344CB8AC3E}">
        <p14:creationId xmlns:p14="http://schemas.microsoft.com/office/powerpoint/2010/main" val="117524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890C-4601-4C3B-825A-84CEBE39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Outline</a:t>
            </a:r>
            <a:endParaRPr lang="zh-CN" alt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EBEA5-18B7-4051-9B26-EA1A90F5A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7" y="1218466"/>
            <a:ext cx="10879318" cy="4815645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Radiation Protection (RP) related issues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RP/Environment tasks in TDR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RP EDR research content and plan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Budget and manpower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Summary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2191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4C76BA-C98E-433C-9190-1F768C2E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 EDR plan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416143-0C28-467A-9EBC-6E4A2A9B3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Shielding design: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: shielding for damping ring; for positron target; for transport line;</a:t>
            </a:r>
          </a:p>
          <a:p>
            <a:pPr lvl="1"/>
            <a:r>
              <a:rPr lang="en-US" altLang="zh-CN" dirty="0"/>
              <a:t>Main ring: shielding for collimation section; for transport line; for IRs and service carven; for RF section; for auxiliary tunnel; for holes/shielding doors/mazes/shafts;</a:t>
            </a:r>
          </a:p>
          <a:p>
            <a:endParaRPr lang="en-US" altLang="zh-CN" dirty="0"/>
          </a:p>
          <a:p>
            <a:r>
              <a:rPr lang="en-US" altLang="zh-CN" dirty="0"/>
              <a:t>Dumps design: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design including beam dump window, transport line layout for Booster and main ring, beam dump installation and maintenance mode;</a:t>
            </a:r>
          </a:p>
          <a:p>
            <a:pPr lvl="1"/>
            <a:r>
              <a:rPr lang="en-US" altLang="zh-CN" dirty="0"/>
              <a:t>Dump used for machine protection.</a:t>
            </a:r>
            <a:endParaRPr lang="zh-CN" altLang="en-US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4282D1-C6CE-46B0-A8A7-D230832DB9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7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5BA75-1756-415C-A2D6-55F3F7C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RP EDR plan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71F0D0-C919-4283-8147-784656EF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For SR:</a:t>
            </a:r>
          </a:p>
          <a:p>
            <a:pPr lvl="1"/>
            <a:r>
              <a:rPr lang="en-US" altLang="zh-CN" dirty="0"/>
              <a:t>Lead shielding scheme should be well discussed among groups</a:t>
            </a:r>
          </a:p>
          <a:p>
            <a:pPr lvl="2"/>
            <a:r>
              <a:rPr lang="en-US" altLang="zh-CN" dirty="0"/>
              <a:t>Fabrication, supporter method, Deformation analysis, </a:t>
            </a:r>
            <a:r>
              <a:rPr lang="en-US" altLang="zh-CN" dirty="0" err="1"/>
              <a:t>etc</a:t>
            </a:r>
            <a:r>
              <a:rPr lang="en-US" altLang="zh-CN" dirty="0"/>
              <a:t>;</a:t>
            </a:r>
          </a:p>
          <a:p>
            <a:pPr lvl="1"/>
            <a:r>
              <a:rPr lang="en-US" altLang="zh-CN" dirty="0"/>
              <a:t>Accurate simulation optimization to fix the thickness in different parts</a:t>
            </a:r>
          </a:p>
          <a:p>
            <a:pPr lvl="2"/>
            <a:r>
              <a:rPr lang="en-US" altLang="zh-CN" dirty="0"/>
              <a:t>Complete the hot spots between magnets, detailed shielding scheme;</a:t>
            </a:r>
          </a:p>
          <a:p>
            <a:pPr lvl="2"/>
            <a:r>
              <a:rPr lang="en-US" altLang="zh-CN" dirty="0"/>
              <a:t>Optimize the thickness according to running scenario</a:t>
            </a:r>
          </a:p>
          <a:p>
            <a:r>
              <a:rPr lang="en-US" altLang="zh-CN" dirty="0"/>
              <a:t>For Induced radioactivity</a:t>
            </a:r>
          </a:p>
          <a:p>
            <a:pPr lvl="1"/>
            <a:r>
              <a:rPr lang="en-US" altLang="zh-CN" dirty="0"/>
              <a:t>Total amount of radioactivity should be calculated according to ventilation scheme and shielding design.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Detailed design scheme for RDMS and PPS</a:t>
            </a:r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54204D-0078-42A6-9FEC-C8CA3C11D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16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C15C1-A825-4AD7-9782-FC23A1BD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30481"/>
            <a:ext cx="9850533" cy="894079"/>
          </a:xfrm>
        </p:spPr>
        <p:txBody>
          <a:bodyPr/>
          <a:lstStyle/>
          <a:p>
            <a:r>
              <a:rPr lang="en-US" altLang="zh-CN" dirty="0"/>
              <a:t>CEPC Environmental Documentation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AB00E8-9129-400D-A751-4CB003FCF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根据</a:t>
            </a:r>
            <a:r>
              <a:rPr lang="en-US" altLang="zh-CN" dirty="0"/>
              <a:t>《</a:t>
            </a:r>
            <a:r>
              <a:rPr lang="zh-CN" altLang="en-US" dirty="0"/>
              <a:t>中华人民共和国环境影响评价法</a:t>
            </a:r>
            <a:r>
              <a:rPr lang="en-US" altLang="zh-CN" dirty="0"/>
              <a:t>》</a:t>
            </a:r>
            <a:r>
              <a:rPr lang="zh-CN" altLang="en-US" dirty="0"/>
              <a:t>第三章第二十五条规定，</a:t>
            </a:r>
            <a:r>
              <a:rPr lang="zh-CN" altLang="en-US" b="1" dirty="0">
                <a:solidFill>
                  <a:srgbClr val="C00000"/>
                </a:solidFill>
              </a:rPr>
              <a:t>建设项目的环境影响评价文件经审批部门审查获批后，方可开工建设</a:t>
            </a:r>
            <a:r>
              <a:rPr lang="zh-CN" altLang="en-US" dirty="0"/>
              <a:t>；根据</a:t>
            </a:r>
            <a:r>
              <a:rPr lang="en-US" altLang="zh-CN" dirty="0"/>
              <a:t>《</a:t>
            </a:r>
            <a:r>
              <a:rPr lang="zh-CN" altLang="en-US" dirty="0"/>
              <a:t>中华人民共和国职业病防治法</a:t>
            </a:r>
            <a:r>
              <a:rPr lang="en-US" altLang="zh-CN" dirty="0"/>
              <a:t>》</a:t>
            </a:r>
            <a:r>
              <a:rPr lang="zh-CN" altLang="en-US" dirty="0"/>
              <a:t>第二章第十七条的规定，建设单位在可行性论证阶段应当进行职业病危害预评价。</a:t>
            </a:r>
            <a:endParaRPr lang="en-US" altLang="zh-CN" dirty="0"/>
          </a:p>
          <a:p>
            <a:pPr lvl="1"/>
            <a:r>
              <a:rPr lang="zh-CN" altLang="en-US" dirty="0"/>
              <a:t>为了确保</a:t>
            </a:r>
            <a:r>
              <a:rPr lang="en-US" altLang="zh-CN" dirty="0"/>
              <a:t>CEPC</a:t>
            </a:r>
            <a:r>
              <a:rPr lang="zh-CN" altLang="en-US" dirty="0"/>
              <a:t>项目按时开工建设，需要在</a:t>
            </a:r>
            <a:r>
              <a:rPr lang="en-US" altLang="zh-CN" dirty="0"/>
              <a:t>EDR</a:t>
            </a:r>
            <a:r>
              <a:rPr lang="zh-CN" altLang="en-US" dirty="0"/>
              <a:t>阶段对该装置辐射防护设计进行细化和固化；开展拟建场址的人文地质情况调查、环境本底测量、公众参与等工作；通过环评相关文件编写、专家论证、申报审批等程序，获得</a:t>
            </a:r>
            <a:r>
              <a:rPr lang="en-US" altLang="zh-CN" dirty="0"/>
              <a:t>CEPC</a:t>
            </a:r>
            <a:r>
              <a:rPr lang="zh-CN" altLang="en-US" dirty="0"/>
              <a:t>项目环境影响评价等文件备案和批复。</a:t>
            </a:r>
          </a:p>
        </p:txBody>
      </p:sp>
    </p:spTree>
    <p:extLst>
      <p:ext uri="{BB962C8B-B14F-4D97-AF65-F5344CB8AC3E}">
        <p14:creationId xmlns:p14="http://schemas.microsoft.com/office/powerpoint/2010/main" val="311619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369025-28F6-47AB-8D87-ACB6D3BC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环境影响评价轴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A7A442A-41C1-4F51-83D2-D1FE544489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HEPS </a:t>
            </a:r>
            <a:r>
              <a:rPr lang="zh-CN" altLang="en-US" dirty="0"/>
              <a:t>时间轴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3C3138-D327-4488-8B70-F7DAB9C59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3364" y="1228591"/>
            <a:ext cx="11189264" cy="37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8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C733D-7C0A-4AC0-AB3F-D1350043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 EDR research content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CBD2C98-8FA2-4941-9228-265AF088A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第一阶段任务目标</a:t>
            </a:r>
            <a:r>
              <a:rPr lang="zh-CN" altLang="en-US" dirty="0"/>
              <a:t>是为项目的申请提供完善的</a:t>
            </a:r>
            <a:r>
              <a:rPr lang="en-US" altLang="zh-CN" dirty="0"/>
              <a:t>CEPC</a:t>
            </a:r>
            <a:r>
              <a:rPr lang="zh-CN" altLang="en-US" dirty="0"/>
              <a:t>辐射防护设计，完成对周围环境影响初步评估</a:t>
            </a:r>
            <a:endParaRPr lang="en-US" altLang="zh-CN" dirty="0"/>
          </a:p>
          <a:p>
            <a:pPr lvl="1"/>
            <a:r>
              <a:rPr lang="zh-CN" altLang="en-US" dirty="0"/>
              <a:t>项目申请前需要完成辐射屏蔽设计，感生放射性评估，辐射剂量监测系统方案设计，人身安全联锁系统方案设计。</a:t>
            </a:r>
            <a:endParaRPr lang="en-US" altLang="zh-CN" dirty="0"/>
          </a:p>
          <a:p>
            <a:pPr lvl="2"/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月：完成隧道瞬发辐射剂量水平的计算评估；</a:t>
            </a:r>
          </a:p>
          <a:p>
            <a:pPr lvl="2"/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月：完成地下大厅及实验室瞬发辐射剂量水平计算评估；</a:t>
            </a:r>
          </a:p>
          <a:p>
            <a:pPr lvl="2"/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月：完成固液气感生放射性评估；完成辐射剂量监测系统方案设计；</a:t>
            </a:r>
          </a:p>
          <a:p>
            <a:pPr lvl="2"/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月：完成人身安全联锁系统方案设计；</a:t>
            </a:r>
          </a:p>
          <a:p>
            <a:pPr lvl="2"/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月：完成环境影响评价文件和职业病危害预评价编制（初稿）</a:t>
            </a:r>
          </a:p>
          <a:p>
            <a:pPr lvl="2"/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DC2ECAD-A02E-417C-8D9A-A01AC16AD6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1th stage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7056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C733D-7C0A-4AC0-AB3F-D1350043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 EDR research content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CBD2C98-8FA2-4941-9228-265AF088A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第二阶段任务目标</a:t>
            </a:r>
            <a:r>
              <a:rPr lang="zh-CN" altLang="en-US" dirty="0"/>
              <a:t>是完成环境影响评价文件编写并经审批部门审查获批，为项目可开工建设提供必要的条件</a:t>
            </a:r>
            <a:endParaRPr lang="en-US" altLang="zh-CN" dirty="0"/>
          </a:p>
          <a:p>
            <a:pPr lvl="1"/>
            <a:r>
              <a:rPr lang="zh-CN" altLang="en-US" dirty="0"/>
              <a:t>公众参与，环评相关文件编写，专家论证，申报审批等；获得项目环境影响评价等文件备案和批复。</a:t>
            </a:r>
            <a:endParaRPr lang="en-US" altLang="zh-CN" dirty="0"/>
          </a:p>
          <a:p>
            <a:pPr lvl="2"/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月：完成选定场址环境本底数据、水文地质等基础数据的调查和收集；</a:t>
            </a:r>
          </a:p>
          <a:p>
            <a:pPr lvl="2"/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月：完成公众参与调查；完成环境影响评价文件和职业病危害预评价委托编制（终版），并提交给生态环境保护主管部门。</a:t>
            </a:r>
          </a:p>
          <a:p>
            <a:pPr lvl="2"/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DC2ECAD-A02E-417C-8D9A-A01AC16AD6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2th stage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061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BC1DD-3B98-4AC2-A62C-9C992EA36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0481"/>
            <a:ext cx="8394056" cy="894079"/>
          </a:xfrm>
        </p:spPr>
        <p:txBody>
          <a:bodyPr/>
          <a:lstStyle/>
          <a:p>
            <a:r>
              <a:rPr lang="en-US" altLang="zh-CN" sz="4400" dirty="0"/>
              <a:t>Budget</a:t>
            </a:r>
            <a:br>
              <a:rPr lang="en-US" altLang="zh-CN" sz="4400" dirty="0"/>
            </a:b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B006B3C-F973-47ED-86C0-800F318EA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7198"/>
              </p:ext>
            </p:extLst>
          </p:nvPr>
        </p:nvGraphicFramePr>
        <p:xfrm>
          <a:off x="656984" y="1065842"/>
          <a:ext cx="11021344" cy="5494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9025">
                  <a:extLst>
                    <a:ext uri="{9D8B030D-6E8A-4147-A177-3AD203B41FA5}">
                      <a16:colId xmlns:a16="http://schemas.microsoft.com/office/drawing/2014/main" val="2873185421"/>
                    </a:ext>
                  </a:extLst>
                </a:gridCol>
                <a:gridCol w="3953427">
                  <a:extLst>
                    <a:ext uri="{9D8B030D-6E8A-4147-A177-3AD203B41FA5}">
                      <a16:colId xmlns:a16="http://schemas.microsoft.com/office/drawing/2014/main" val="683048445"/>
                    </a:ext>
                  </a:extLst>
                </a:gridCol>
                <a:gridCol w="1276446">
                  <a:extLst>
                    <a:ext uri="{9D8B030D-6E8A-4147-A177-3AD203B41FA5}">
                      <a16:colId xmlns:a16="http://schemas.microsoft.com/office/drawing/2014/main" val="725771674"/>
                    </a:ext>
                  </a:extLst>
                </a:gridCol>
                <a:gridCol w="4242446">
                  <a:extLst>
                    <a:ext uri="{9D8B030D-6E8A-4147-A177-3AD203B41FA5}">
                      <a16:colId xmlns:a16="http://schemas.microsoft.com/office/drawing/2014/main" val="3469527551"/>
                    </a:ext>
                  </a:extLst>
                </a:gridCol>
              </a:tblGrid>
              <a:tr h="41989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年度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研究内容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分项经费（万元）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备注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28848905"/>
                  </a:ext>
                </a:extLst>
              </a:tr>
              <a:tr h="419897">
                <a:tc rowSpan="5"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2024</a:t>
                      </a:r>
                      <a:r>
                        <a:rPr lang="zh-CN" sz="1400" kern="0" dirty="0">
                          <a:effectLst/>
                        </a:rPr>
                        <a:t>年度</a:t>
                      </a:r>
                      <a:endParaRPr lang="zh-CN" sz="1400" kern="100" dirty="0">
                        <a:effectLst/>
                      </a:endParaRPr>
                    </a:p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135</a:t>
                      </a:r>
                      <a:r>
                        <a:rPr lang="zh-CN" sz="1400" kern="0" dirty="0">
                          <a:effectLst/>
                        </a:rPr>
                        <a:t>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kern="0" dirty="0">
                          <a:effectLst/>
                        </a:rPr>
                        <a:t>隧道瞬发辐射剂量水平计算评估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90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含直线、输运线、主环、阻尼环；注入、引出、准直等热点；废束桶区域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432134108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地下大厅瞬发辐射剂量水平计算评估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20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含</a:t>
                      </a: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RF</a:t>
                      </a:r>
                      <a:r>
                        <a:rPr lang="zh-CN" alt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r>
                        <a:rPr lang="zh-CN" alt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</a:t>
                      </a:r>
                      <a:r>
                        <a:rPr lang="zh-CN" alt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实验大厅的计算评估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4116057087"/>
                  </a:ext>
                </a:extLst>
              </a:tr>
              <a:tr h="2992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固液气感生放射性评估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10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固体部件；放射性流出物的放射性水平评估；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399409374"/>
                  </a:ext>
                </a:extLst>
              </a:tr>
              <a:tr h="2992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专家咨询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10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针对瞬发和感生的计算方法和结果开展评价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833653270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差旅费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5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参加国际、国内会议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040859989"/>
                  </a:ext>
                </a:extLst>
              </a:tr>
              <a:tr h="253481">
                <a:tc rowSpan="5"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2025</a:t>
                      </a:r>
                      <a:r>
                        <a:rPr lang="zh-CN" sz="1400" kern="0" dirty="0">
                          <a:effectLst/>
                        </a:rPr>
                        <a:t>年度</a:t>
                      </a:r>
                      <a:endParaRPr lang="zh-CN" sz="1400" kern="100" dirty="0">
                        <a:effectLst/>
                      </a:endParaRPr>
                    </a:p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375</a:t>
                      </a:r>
                      <a:r>
                        <a:rPr lang="zh-CN" sz="1400" kern="0" dirty="0">
                          <a:effectLst/>
                        </a:rPr>
                        <a:t>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环境影响评价文件和职业病危害预评价委托编制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300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材料收集、文件初步编制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597356366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专家咨询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现场勘查、环评相关评价等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422159467"/>
                  </a:ext>
                </a:extLst>
              </a:tr>
              <a:tr h="4198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环境本底调查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协助完成拟建场址环境辐射水平、噪声、水文等资料收集和调查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695802919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劳务费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研究生、博士后劳务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560968288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差旅费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参加国际、国内会议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489720854"/>
                  </a:ext>
                </a:extLst>
              </a:tr>
              <a:tr h="253481">
                <a:tc rowSpan="5"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2026</a:t>
                      </a:r>
                      <a:r>
                        <a:rPr lang="zh-CN" sz="1400" kern="0" dirty="0">
                          <a:effectLst/>
                        </a:rPr>
                        <a:t>年度</a:t>
                      </a:r>
                      <a:endParaRPr lang="zh-CN" sz="1400" kern="100" dirty="0">
                        <a:effectLst/>
                      </a:endParaRPr>
                    </a:p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365</a:t>
                      </a:r>
                      <a:r>
                        <a:rPr lang="zh-CN" sz="1400" kern="0" dirty="0">
                          <a:effectLst/>
                        </a:rPr>
                        <a:t>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环境影响评价文件和职业病危害预评价委托编制</a:t>
                      </a: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续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300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文件编制、上报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617934648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专家咨询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现场勘查、环评相关评价等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1547068381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环境本底调查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20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协助完成环境本底数据调查和收集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392323699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劳务费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研究生、博士后劳务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1524068118"/>
                  </a:ext>
                </a:extLst>
              </a:tr>
              <a:tr h="2033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差旅费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参加国际、国内会议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809393863"/>
                  </a:ext>
                </a:extLst>
              </a:tr>
              <a:tr h="203310">
                <a:tc rowSpan="2"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2027</a:t>
                      </a:r>
                      <a:r>
                        <a:rPr lang="zh-CN" sz="1400" kern="0" dirty="0">
                          <a:effectLst/>
                        </a:rPr>
                        <a:t>年度</a:t>
                      </a:r>
                      <a:endParaRPr lang="zh-CN" sz="1400" kern="100" dirty="0">
                        <a:effectLst/>
                      </a:endParaRPr>
                    </a:p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</a:rPr>
                        <a:t>25</a:t>
                      </a:r>
                      <a:r>
                        <a:rPr lang="zh-CN" sz="1400" kern="0" dirty="0">
                          <a:effectLst/>
                        </a:rPr>
                        <a:t>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劳务费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20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研究生、博士后劳务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4121260"/>
                  </a:ext>
                </a:extLst>
              </a:tr>
              <a:tr h="2821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差旅费</a:t>
                      </a: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indent="269875" algn="l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574" marR="53574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参加国际、国内会议</a:t>
                      </a:r>
                    </a:p>
                  </a:txBody>
                  <a:tcPr marL="53574" marR="53574" marT="0" marB="0" anchor="ctr"/>
                </a:tc>
                <a:extLst>
                  <a:ext uri="{0D108BD9-81ED-4DB2-BD59-A6C34878D82A}">
                    <a16:rowId xmlns:a16="http://schemas.microsoft.com/office/drawing/2014/main" val="2374531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021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3B37E41-DD09-4D91-BEFB-E97E6FDDB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Personnel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D5AC5FF-161A-401A-B25B-C012069E08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A5F9FCD-2AB3-4EA0-A53A-C9B7AC458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273142"/>
              </p:ext>
            </p:extLst>
          </p:nvPr>
        </p:nvGraphicFramePr>
        <p:xfrm>
          <a:off x="551721" y="1452720"/>
          <a:ext cx="10063674" cy="3249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518">
                  <a:extLst>
                    <a:ext uri="{9D8B030D-6E8A-4147-A177-3AD203B41FA5}">
                      <a16:colId xmlns:a16="http://schemas.microsoft.com/office/drawing/2014/main" val="2634226860"/>
                    </a:ext>
                  </a:extLst>
                </a:gridCol>
                <a:gridCol w="1718928">
                  <a:extLst>
                    <a:ext uri="{9D8B030D-6E8A-4147-A177-3AD203B41FA5}">
                      <a16:colId xmlns:a16="http://schemas.microsoft.com/office/drawing/2014/main" val="2871818"/>
                    </a:ext>
                  </a:extLst>
                </a:gridCol>
                <a:gridCol w="4630309">
                  <a:extLst>
                    <a:ext uri="{9D8B030D-6E8A-4147-A177-3AD203B41FA5}">
                      <a16:colId xmlns:a16="http://schemas.microsoft.com/office/drawing/2014/main" val="3542937964"/>
                    </a:ext>
                  </a:extLst>
                </a:gridCol>
                <a:gridCol w="2515919">
                  <a:extLst>
                    <a:ext uri="{9D8B030D-6E8A-4147-A177-3AD203B41FA5}">
                      <a16:colId xmlns:a16="http://schemas.microsoft.com/office/drawing/2014/main" val="1353289097"/>
                    </a:ext>
                  </a:extLst>
                </a:gridCol>
              </a:tblGrid>
              <a:tr h="836890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b="0" kern="100" dirty="0">
                          <a:effectLst/>
                        </a:rPr>
                        <a:t>序号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b="0" kern="100" dirty="0">
                          <a:effectLst/>
                        </a:rPr>
                        <a:t>姓名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b="0" kern="100" dirty="0">
                          <a:effectLst/>
                        </a:rPr>
                        <a:t>主要工作内容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b="0" kern="100" dirty="0">
                          <a:effectLst/>
                        </a:rPr>
                        <a:t>备注</a:t>
                      </a:r>
                      <a:endParaRPr lang="zh-CN" sz="20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4838385"/>
                  </a:ext>
                </a:extLst>
              </a:tr>
              <a:tr h="402059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马忠剑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辐射防护设计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2509909"/>
                  </a:ext>
                </a:extLst>
              </a:tr>
              <a:tr h="402059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>
                          <a:effectLst/>
                        </a:rPr>
                        <a:t>唐光毅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辐射屏蔽设计</a:t>
                      </a:r>
                      <a:r>
                        <a:rPr lang="zh-CN" altLang="en-US" sz="2000" kern="100" dirty="0">
                          <a:effectLst/>
                        </a:rPr>
                        <a:t>及感生计算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063094"/>
                  </a:ext>
                </a:extLst>
              </a:tr>
              <a:tr h="402059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>
                          <a:effectLst/>
                        </a:rPr>
                        <a:t>石澔玙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辐射屏蔽设计及</a:t>
                      </a:r>
                      <a:r>
                        <a:rPr lang="en-US" sz="2000" kern="100" dirty="0">
                          <a:effectLst/>
                        </a:rPr>
                        <a:t>MDI</a:t>
                      </a:r>
                      <a:r>
                        <a:rPr lang="zh-CN" sz="2000" kern="100" dirty="0">
                          <a:effectLst/>
                        </a:rPr>
                        <a:t>设计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1067876"/>
                  </a:ext>
                </a:extLst>
              </a:tr>
              <a:tr h="402059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>
                          <a:effectLst/>
                        </a:rPr>
                        <a:t>阎明洋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剂量监测系统设计</a:t>
                      </a:r>
                      <a:r>
                        <a:rPr lang="zh-CN" altLang="en-US" sz="2000" kern="100" dirty="0">
                          <a:effectLst/>
                        </a:rPr>
                        <a:t>（场所</a:t>
                      </a:r>
                      <a:r>
                        <a:rPr lang="en-US" altLang="zh-CN" sz="2000" kern="100" dirty="0">
                          <a:effectLst/>
                        </a:rPr>
                        <a:t>/</a:t>
                      </a:r>
                      <a:r>
                        <a:rPr lang="zh-CN" altLang="en-US" sz="2000" kern="100" dirty="0">
                          <a:effectLst/>
                        </a:rPr>
                        <a:t>环境）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</a:rPr>
                        <a:t> 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2642368"/>
                  </a:ext>
                </a:extLst>
              </a:tr>
              <a:tr h="402059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>
                          <a:effectLst/>
                        </a:rPr>
                        <a:t>刘琼瑶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辐射屏蔽、剂量监测系统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1848322"/>
                  </a:ext>
                </a:extLst>
              </a:tr>
              <a:tr h="402059">
                <a:tc>
                  <a:txBody>
                    <a:bodyPr/>
                    <a:lstStyle/>
                    <a:p>
                      <a:pPr indent="269875" algn="ctr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>
                          <a:effectLst/>
                        </a:rPr>
                        <a:t>张会杰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人身安全联锁系统</a:t>
                      </a:r>
                      <a:r>
                        <a:rPr lang="zh-CN" altLang="en-US" sz="2000" kern="100" dirty="0">
                          <a:effectLst/>
                        </a:rPr>
                        <a:t>（控制组负责）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9875" algn="just" latinLnBrk="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616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88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D2B7F-1120-4AE8-A757-19D204A1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C6E2B9-6CA0-47C3-A448-945E96555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shielding for the main part of CEPC tunnel is completed</a:t>
            </a:r>
          </a:p>
          <a:p>
            <a:pPr lvl="1"/>
            <a:r>
              <a:rPr lang="en-US" altLang="zh-CN" dirty="0"/>
              <a:t>Detailed or some connection parts should be designed further.</a:t>
            </a:r>
          </a:p>
          <a:p>
            <a:r>
              <a:rPr lang="en-US" altLang="zh-CN" dirty="0"/>
              <a:t>Detailed RDM and PPS designed scheme should be completed according to IHEP Project experience.</a:t>
            </a:r>
          </a:p>
          <a:p>
            <a:endParaRPr lang="en-US" altLang="zh-CN" dirty="0"/>
          </a:p>
          <a:p>
            <a:r>
              <a:rPr lang="en-US" altLang="zh-CN" dirty="0"/>
              <a:t>Environmental impact and occupational hygiene assessment documents completeness also depends on the CEPC project progress.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08A2A-F524-4F72-B6E3-26E50C02B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93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7BD2E25-0317-47F7-91F1-0EE9F9E4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End!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thanks for your attention!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E5F8803-44BC-418D-A965-F3A0E6CBF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en-US" altLang="zh-CN" dirty="0"/>
          </a:p>
          <a:p>
            <a:pPr algn="r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176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0BC00-C112-4E4B-93EA-7B8AA26E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E1623-DF0E-4259-B867-4D202ADF8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RP chapters in TDR: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4.2.4/5.2.4: Synchrotron Radiation and Shield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4.2.5.3: Beam Dump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7.3: Radiation Protection and Interlock</a:t>
            </a:r>
          </a:p>
          <a:p>
            <a:pPr lvl="2">
              <a:spcBef>
                <a:spcPts val="600"/>
              </a:spcBef>
            </a:pPr>
            <a:r>
              <a:rPr lang="en-US" altLang="zh-CN" sz="1800" dirty="0"/>
              <a:t>Radiation shielding; Radiation-Dose Monitoring Program; Personal Safety Interlock System;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10: Environment, Health and Safety Considerations</a:t>
            </a:r>
          </a:p>
          <a:p>
            <a:pPr lvl="2">
              <a:spcBef>
                <a:spcPts val="600"/>
              </a:spcBef>
            </a:pPr>
            <a:r>
              <a:rPr lang="en-US" altLang="zh-CN" sz="1600" dirty="0">
                <a:solidFill>
                  <a:srgbClr val="000000"/>
                </a:solidFill>
              </a:rPr>
              <a:t>Training and work </a:t>
            </a:r>
            <a:r>
              <a:rPr lang="en-US" altLang="zh-CN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planning; Environmental impact; Ionizing radiation; Fire safety; Cryogenic and oxygen deficiency hazards; Electrical safety; Non-ionizing radiation; and General safety issue. </a:t>
            </a:r>
            <a:endParaRPr lang="en-US" altLang="zh-CN" sz="1800" dirty="0"/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0B1587-E641-4043-9B8A-C25794DDBB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RP issues in TDR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6EA84E-E22D-4B08-8DC4-4445266CE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4313"/>
            <a:ext cx="9840605" cy="25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 descr="ATLAS_3D_overview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5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0" y="203864"/>
            <a:ext cx="9144000" cy="444500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Radiation Protection monitoring</a:t>
            </a:r>
            <a:endParaRPr lang="en-GB" altLang="en-US" sz="36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02289" y="3318933"/>
            <a:ext cx="1611494" cy="2497960"/>
            <a:chOff x="-1600200" y="3429000"/>
            <a:chExt cx="1524000" cy="2362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34"/>
            <p:cNvSpPr>
              <a:spLocks noChangeArrowheads="1"/>
            </p:cNvSpPr>
            <p:nvPr/>
          </p:nvSpPr>
          <p:spPr bwMode="auto">
            <a:xfrm>
              <a:off x="-1600200" y="3429000"/>
              <a:ext cx="1524000" cy="2362336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22" descr="IAM_LHC-5c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0" y="3886200"/>
              <a:ext cx="1371600" cy="1815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-1451384" y="3455313"/>
              <a:ext cx="1249462" cy="407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Induced activity</a:t>
              </a:r>
            </a:p>
            <a:p>
              <a:pPr algn="ctr"/>
              <a:r>
                <a:rPr lang="en-GB" sz="1100" dirty="0">
                  <a:latin typeface="Verdana" pitchFamily="34" charset="0"/>
                </a:rPr>
                <a:t>monitors</a:t>
              </a:r>
              <a:endParaRPr lang="en-US" sz="1100" dirty="0">
                <a:latin typeface="Verdana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06019" y="946147"/>
            <a:ext cx="1739840" cy="1966775"/>
            <a:chOff x="-2438399" y="2286000"/>
            <a:chExt cx="2359269" cy="266700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-2438399" y="2286000"/>
              <a:ext cx="2359269" cy="26670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62200" y="2667000"/>
              <a:ext cx="2178050" cy="219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30"/>
            <p:cNvSpPr txBox="1">
              <a:spLocks noChangeArrowheads="1"/>
            </p:cNvSpPr>
            <p:nvPr/>
          </p:nvSpPr>
          <p:spPr bwMode="auto">
            <a:xfrm>
              <a:off x="-2290173" y="2332121"/>
              <a:ext cx="2091549" cy="35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100" dirty="0">
                  <a:latin typeface="Verdana" pitchFamily="34" charset="0"/>
                </a:rPr>
                <a:t>Monitoring stations</a:t>
              </a:r>
              <a:endParaRPr lang="en-US" sz="1100" dirty="0">
                <a:latin typeface="Verdan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34078" y="3821990"/>
            <a:ext cx="2287789" cy="1992666"/>
            <a:chOff x="2005678" y="4688301"/>
            <a:chExt cx="1981200" cy="1725627"/>
          </a:xfrm>
        </p:grpSpPr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2005678" y="4688301"/>
              <a:ext cx="1981200" cy="1725627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2115591" y="4725160"/>
              <a:ext cx="1736894" cy="22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100" dirty="0">
                  <a:latin typeface="Verdana" pitchFamily="34" charset="0"/>
                </a:rPr>
                <a:t>Area radiation monitoring</a:t>
              </a:r>
            </a:p>
          </p:txBody>
        </p:sp>
        <p:pic>
          <p:nvPicPr>
            <p:cNvPr id="15" name="Picture 6" descr="Picture">
              <a:hlinkClick r:id="rId6" invalidUrl="https://espace.cern.ch/ramses/RAMSESIILight/Photos  Plans/Executed/IMG_0769.jpg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745" y="4987715"/>
              <a:ext cx="1798455" cy="1343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oup 15"/>
          <p:cNvGrpSpPr/>
          <p:nvPr/>
        </p:nvGrpSpPr>
        <p:grpSpPr>
          <a:xfrm>
            <a:off x="1632295" y="946080"/>
            <a:ext cx="2287788" cy="2224715"/>
            <a:chOff x="1981200" y="4855220"/>
            <a:chExt cx="1981200" cy="1926579"/>
          </a:xfrm>
        </p:grpSpPr>
        <p:sp>
          <p:nvSpPr>
            <p:cNvPr id="17" name="Rectangle 34"/>
            <p:cNvSpPr>
              <a:spLocks noChangeArrowheads="1"/>
            </p:cNvSpPr>
            <p:nvPr/>
          </p:nvSpPr>
          <p:spPr bwMode="auto">
            <a:xfrm>
              <a:off x="1981200" y="4855220"/>
              <a:ext cx="1981200" cy="1926579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>
              <a:off x="2091113" y="4877651"/>
              <a:ext cx="1736895" cy="373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100" dirty="0">
                  <a:latin typeface="Verdana" pitchFamily="34" charset="0"/>
                </a:rPr>
                <a:t>Area radiation monitoring</a:t>
              </a:r>
            </a:p>
            <a:p>
              <a:pPr algn="ctr"/>
              <a:r>
                <a:rPr lang="en-GB" sz="1100" dirty="0">
                  <a:latin typeface="Verdana" pitchFamily="34" charset="0"/>
                </a:rPr>
                <a:t>With Alarm unit</a:t>
              </a:r>
              <a:endParaRPr lang="en-US" sz="1100" dirty="0">
                <a:latin typeface="Verdana" pitchFamily="34" charset="0"/>
              </a:endParaRPr>
            </a:p>
          </p:txBody>
        </p:sp>
        <p:pic>
          <p:nvPicPr>
            <p:cNvPr id="19" name="Picture 587" descr="DSCN008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308" y="5282076"/>
              <a:ext cx="1808632" cy="1408266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8398115" y="824453"/>
            <a:ext cx="2175652" cy="4862431"/>
            <a:chOff x="6738839" y="1705858"/>
            <a:chExt cx="2175652" cy="4862431"/>
          </a:xfrm>
        </p:grpSpPr>
        <p:grpSp>
          <p:nvGrpSpPr>
            <p:cNvPr id="21" name="Group 20"/>
            <p:cNvGrpSpPr/>
            <p:nvPr/>
          </p:nvGrpSpPr>
          <p:grpSpPr>
            <a:xfrm>
              <a:off x="6738839" y="1705858"/>
              <a:ext cx="2172902" cy="2093132"/>
              <a:chOff x="3620370" y="4437732"/>
              <a:chExt cx="1994183" cy="1920974"/>
            </a:xfrm>
          </p:grpSpPr>
          <p:pic>
            <p:nvPicPr>
              <p:cNvPr id="25" name="Picture 13" descr="PAX_DISPLAY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0370" y="4437732"/>
                <a:ext cx="1994183" cy="1495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3716894" y="5935012"/>
                <a:ext cx="1823265" cy="423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prstClr val="black"/>
                    </a:solidFill>
                    <a:latin typeface="Verdana"/>
                    <a:cs typeface="Verdana"/>
                  </a:rPr>
                  <a:t>Area monitoring</a:t>
                </a:r>
              </a:p>
              <a:p>
                <a:pPr algn="ctr"/>
                <a:r>
                  <a:rPr lang="en-GB" sz="1200" dirty="0">
                    <a:solidFill>
                      <a:prstClr val="black"/>
                    </a:solidFill>
                    <a:latin typeface="Verdana"/>
                    <a:cs typeface="Verdana"/>
                  </a:rPr>
                  <a:t>(</a:t>
                </a:r>
                <a:r>
                  <a:rPr lang="en-GB" sz="1200" b="1" dirty="0">
                    <a:solidFill>
                      <a:prstClr val="black"/>
                    </a:solidFill>
                    <a:latin typeface="Verdana"/>
                    <a:cs typeface="Verdana"/>
                  </a:rPr>
                  <a:t>ARCON</a:t>
                </a:r>
                <a:r>
                  <a:rPr lang="en-GB" sz="1200" dirty="0">
                    <a:solidFill>
                      <a:prstClr val="black"/>
                    </a:solidFill>
                    <a:latin typeface="Verdana"/>
                    <a:cs typeface="Verdana"/>
                  </a:rPr>
                  <a:t>)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455524" y="3957531"/>
              <a:ext cx="1458967" cy="2610758"/>
              <a:chOff x="448265" y="1828155"/>
              <a:chExt cx="2049431" cy="3667368"/>
            </a:xfrm>
          </p:grpSpPr>
          <p:pic>
            <p:nvPicPr>
              <p:cNvPr id="23" name="Picture 11" descr="ARCON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265" y="1828155"/>
                <a:ext cx="2049431" cy="3051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677032" y="4847016"/>
                <a:ext cx="1581185" cy="648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prstClr val="black"/>
                    </a:solidFill>
                    <a:latin typeface="Verdana"/>
                    <a:cs typeface="Verdana"/>
                  </a:rPr>
                  <a:t>VME chassis</a:t>
                </a:r>
              </a:p>
              <a:p>
                <a:pPr algn="ctr"/>
                <a:r>
                  <a:rPr lang="en-GB" sz="1200" dirty="0">
                    <a:solidFill>
                      <a:prstClr val="black"/>
                    </a:solidFill>
                    <a:latin typeface="Verdana"/>
                    <a:cs typeface="Verdana"/>
                  </a:rPr>
                  <a:t>(ARCON)</a:t>
                </a: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1733882" y="3386317"/>
            <a:ext cx="2187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prstClr val="black"/>
                </a:solidFill>
                <a:latin typeface="Verdana"/>
                <a:cs typeface="Verdana"/>
              </a:rPr>
              <a:t>RAMSES</a:t>
            </a:r>
            <a:endParaRPr lang="en-US" sz="12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7204539" y="3689750"/>
            <a:ext cx="1797299" cy="2138167"/>
            <a:chOff x="5158258" y="3881753"/>
            <a:chExt cx="1797299" cy="2138167"/>
          </a:xfrm>
        </p:grpSpPr>
        <p:pic>
          <p:nvPicPr>
            <p:cNvPr id="29" name="Picture 2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258" y="3881753"/>
              <a:ext cx="1737949" cy="2138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0" name="Rectangle 29"/>
            <p:cNvSpPr/>
            <p:nvPr/>
          </p:nvSpPr>
          <p:spPr>
            <a:xfrm>
              <a:off x="5697405" y="3893623"/>
              <a:ext cx="12581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prstClr val="black"/>
                  </a:solidFill>
                  <a:latin typeface="Verdana"/>
                  <a:cs typeface="Verdana"/>
                </a:rPr>
                <a:t>GRAMS</a:t>
              </a:r>
              <a:endParaRPr lang="en-US" sz="12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05289" y="3327481"/>
            <a:ext cx="1338047" cy="2201950"/>
            <a:chOff x="5557842" y="3875699"/>
            <a:chExt cx="1338047" cy="2201950"/>
          </a:xfrm>
        </p:grpSpPr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5557842" y="3875699"/>
              <a:ext cx="1338047" cy="220195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5689933" y="3903523"/>
              <a:ext cx="106311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Hand &amp; Foot</a:t>
              </a:r>
            </a:p>
            <a:p>
              <a:pPr algn="ctr"/>
              <a:r>
                <a:rPr lang="en-GB" sz="1100" dirty="0">
                  <a:latin typeface="Verdana" pitchFamily="34" charset="0"/>
                </a:rPr>
                <a:t>monitors</a:t>
              </a:r>
              <a:endParaRPr lang="en-US" sz="1100" dirty="0">
                <a:latin typeface="Verdana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4835" y="4305316"/>
              <a:ext cx="1112358" cy="1667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5828134" y="940515"/>
            <a:ext cx="2341568" cy="2081500"/>
            <a:chOff x="8120813" y="1970405"/>
            <a:chExt cx="2341568" cy="2081500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8120813" y="1970405"/>
              <a:ext cx="2341568" cy="2081500"/>
            </a:xfrm>
            <a:prstGeom prst="rect">
              <a:avLst/>
            </a:prstGeom>
            <a:solidFill>
              <a:srgbClr val="FFB352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30"/>
            <p:cNvSpPr txBox="1">
              <a:spLocks noChangeArrowheads="1"/>
            </p:cNvSpPr>
            <p:nvPr/>
          </p:nvSpPr>
          <p:spPr bwMode="auto">
            <a:xfrm>
              <a:off x="8588930" y="2034514"/>
              <a:ext cx="142539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x-none" sz="1100" dirty="0">
                  <a:latin typeface="Verdana" pitchFamily="34" charset="0"/>
                </a:rPr>
                <a:t>Site Gate Monitor</a:t>
              </a:r>
              <a:endParaRPr lang="en-US" sz="1100" dirty="0">
                <a:latin typeface="Verdana" pitchFamily="34" charset="0"/>
              </a:endParaRPr>
            </a:p>
          </p:txBody>
        </p:sp>
        <p:graphicFrame>
          <p:nvGraphicFramePr>
            <p:cNvPr id="38" name="Object 27"/>
            <p:cNvGraphicFramePr>
              <a:graphicFrameLocks noChangeAspect="1"/>
            </p:cNvGraphicFramePr>
            <p:nvPr/>
          </p:nvGraphicFramePr>
          <p:xfrm>
            <a:off x="8220046" y="2340194"/>
            <a:ext cx="2138330" cy="1603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Photo Editor Photo" r:id="rId13" imgW="9752381" imgH="7314286" progId="MSPhotoEd.3">
                    <p:embed/>
                  </p:oleObj>
                </mc:Choice>
                <mc:Fallback>
                  <p:oleObj name="Photo Editor Photo" r:id="rId13" imgW="9752381" imgH="7314286" progId="MSPhotoEd.3">
                    <p:embed/>
                    <p:pic>
                      <p:nvPicPr>
                        <p:cNvPr id="38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0046" y="2340194"/>
                          <a:ext cx="2138330" cy="16039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Slide Number Placeholder 3"/>
          <p:cNvSpPr txBox="1">
            <a:spLocks/>
          </p:cNvSpPr>
          <p:nvPr/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43" name="Date Placeholder 1"/>
          <p:cNvSpPr txBox="1">
            <a:spLocks/>
          </p:cNvSpPr>
          <p:nvPr/>
        </p:nvSpPr>
        <p:spPr>
          <a:xfrm>
            <a:off x="4738455" y="6362378"/>
            <a:ext cx="2660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CERN REMS</a:t>
            </a:r>
            <a:endParaRPr lang="en-US" dirty="0"/>
          </a:p>
        </p:txBody>
      </p:sp>
      <p:sp>
        <p:nvSpPr>
          <p:cNvPr id="44" name="Date Placeholder 1"/>
          <p:cNvSpPr txBox="1">
            <a:spLocks/>
          </p:cNvSpPr>
          <p:nvPr/>
        </p:nvSpPr>
        <p:spPr>
          <a:xfrm>
            <a:off x="8054341" y="6362378"/>
            <a:ext cx="13157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January 2018</a:t>
            </a:r>
            <a:endParaRPr lang="en-US" dirty="0"/>
          </a:p>
        </p:txBody>
      </p:sp>
      <p:sp>
        <p:nvSpPr>
          <p:cNvPr id="39" name="矩形 38"/>
          <p:cNvSpPr/>
          <p:nvPr/>
        </p:nvSpPr>
        <p:spPr>
          <a:xfrm>
            <a:off x="1759217" y="544924"/>
            <a:ext cx="247125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altLang="zh-CN" dirty="0"/>
              <a:t>From: D. Perrin (HSE-RP)</a:t>
            </a:r>
          </a:p>
        </p:txBody>
      </p:sp>
    </p:spTree>
    <p:extLst>
      <p:ext uri="{BB962C8B-B14F-4D97-AF65-F5344CB8AC3E}">
        <p14:creationId xmlns:p14="http://schemas.microsoft.com/office/powerpoint/2010/main" val="2462932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1" descr="ATLAS_3D_overview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0" y="0"/>
            <a:ext cx="9144000" cy="615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0" y="206823"/>
            <a:ext cx="9144000" cy="444500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Environmental monitoring</a:t>
            </a:r>
            <a:endParaRPr lang="en-GB" altLang="en-US" sz="36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7315594" y="753854"/>
            <a:ext cx="1384301" cy="2455863"/>
            <a:chOff x="4535" y="2352"/>
            <a:chExt cx="872" cy="15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44"/>
            <p:cNvSpPr>
              <a:spLocks noChangeArrowheads="1"/>
            </p:cNvSpPr>
            <p:nvPr/>
          </p:nvSpPr>
          <p:spPr bwMode="auto">
            <a:xfrm>
              <a:off x="4535" y="2352"/>
              <a:ext cx="872" cy="15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4597" y="2364"/>
              <a:ext cx="75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Wind</a:t>
              </a:r>
            </a:p>
            <a:p>
              <a:pPr algn="ctr"/>
              <a:r>
                <a:rPr lang="en-US" sz="1100" dirty="0">
                  <a:latin typeface="Verdana" pitchFamily="34" charset="0"/>
                </a:rPr>
                <a:t>Monitoring</a:t>
              </a:r>
            </a:p>
          </p:txBody>
        </p:sp>
        <p:pic>
          <p:nvPicPr>
            <p:cNvPr id="11" name="Picture 16" descr="usa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" y="2640"/>
              <a:ext cx="752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5117550" y="746847"/>
            <a:ext cx="2167979" cy="3109989"/>
            <a:chOff x="212146" y="3420135"/>
            <a:chExt cx="2167979" cy="3109989"/>
          </a:xfrm>
        </p:grpSpPr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>
              <a:off x="212146" y="3420135"/>
              <a:ext cx="2167979" cy="310998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19868" y="3474555"/>
              <a:ext cx="216025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Ventilation Monitoring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377" y="3776771"/>
              <a:ext cx="1950993" cy="265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1676651" y="747772"/>
            <a:ext cx="3350198" cy="2301012"/>
            <a:chOff x="198797" y="1721179"/>
            <a:chExt cx="3350198" cy="2301012"/>
          </a:xfrm>
        </p:grpSpPr>
        <p:sp>
          <p:nvSpPr>
            <p:cNvPr id="26" name="Rectangle 34"/>
            <p:cNvSpPr>
              <a:spLocks noChangeArrowheads="1"/>
            </p:cNvSpPr>
            <p:nvPr/>
          </p:nvSpPr>
          <p:spPr bwMode="auto">
            <a:xfrm>
              <a:off x="198797" y="1721179"/>
              <a:ext cx="3350198" cy="2301012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201783" y="1814071"/>
              <a:ext cx="334721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Stray radiation Monitoring</a:t>
              </a:r>
            </a:p>
          </p:txBody>
        </p:sp>
        <p:pic>
          <p:nvPicPr>
            <p:cNvPr id="28" name="Picture 3" descr="\\cern.ch\dfs\Departments\Safety\Groups\IE\en\A-Projects\INEMIA\2012_SMS Consolidation\B-Photos\2014-06-06_SMS111\20140606_164115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75" y="2148505"/>
              <a:ext cx="3157561" cy="1776129"/>
            </a:xfrm>
            <a:prstGeom prst="rect">
              <a:avLst/>
            </a:prstGeom>
            <a:noFill/>
            <a:scene3d>
              <a:camera prst="perspectiveFront" fov="2700000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691507" y="3218676"/>
            <a:ext cx="3234083" cy="2833996"/>
            <a:chOff x="207077" y="3132518"/>
            <a:chExt cx="3018102" cy="2644734"/>
          </a:xfrm>
        </p:grpSpPr>
        <p:sp>
          <p:nvSpPr>
            <p:cNvPr id="5" name="Rectangle 36"/>
            <p:cNvSpPr>
              <a:spLocks noChangeArrowheads="1"/>
            </p:cNvSpPr>
            <p:nvPr/>
          </p:nvSpPr>
          <p:spPr bwMode="auto">
            <a:xfrm>
              <a:off x="210574" y="3132518"/>
              <a:ext cx="3014605" cy="2644734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207077" y="3235619"/>
              <a:ext cx="3018101" cy="244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  <a:latin typeface="Verdana" pitchFamily="34" charset="0"/>
                </a:rPr>
                <a:t>Water Monitoring station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55" y="3559553"/>
              <a:ext cx="2834788" cy="214183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590702" y="3308876"/>
            <a:ext cx="1937046" cy="2745261"/>
            <a:chOff x="8688505" y="3249157"/>
            <a:chExt cx="1783531" cy="2745261"/>
          </a:xfrm>
        </p:grpSpPr>
        <p:sp>
          <p:nvSpPr>
            <p:cNvPr id="34" name="Rectangle 44"/>
            <p:cNvSpPr>
              <a:spLocks noChangeArrowheads="1"/>
            </p:cNvSpPr>
            <p:nvPr/>
          </p:nvSpPr>
          <p:spPr bwMode="auto">
            <a:xfrm>
              <a:off x="8688505" y="3249157"/>
              <a:ext cx="1783531" cy="27452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8688505" y="3303817"/>
              <a:ext cx="178353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Air Quality Monitoring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0245" y="3610769"/>
              <a:ext cx="1582980" cy="228905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325493" y="4024688"/>
            <a:ext cx="2899822" cy="2024518"/>
            <a:chOff x="7972681" y="4103625"/>
            <a:chExt cx="2899822" cy="2024518"/>
          </a:xfrm>
        </p:grpSpPr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7972681" y="4103625"/>
              <a:ext cx="2899822" cy="202451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652" y="4511247"/>
              <a:ext cx="2676154" cy="150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7972681" y="4188725"/>
              <a:ext cx="289982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Verdana" pitchFamily="34" charset="0"/>
                </a:rPr>
                <a:t>Hydrocarbon</a:t>
              </a:r>
              <a:r>
                <a:rPr lang="en-GB" sz="1100" dirty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r>
                <a:rPr lang="en-GB" sz="1100" dirty="0">
                  <a:solidFill>
                    <a:schemeClr val="bg1"/>
                  </a:solidFill>
                  <a:latin typeface="Verdana" pitchFamily="34" charset="0"/>
                </a:rPr>
                <a:t>detector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88643" y="751776"/>
            <a:ext cx="1732477" cy="2469810"/>
            <a:chOff x="7169682" y="758716"/>
            <a:chExt cx="1732477" cy="2469810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7169682" y="758716"/>
              <a:ext cx="1732477" cy="24698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/>
              <a:contourClr>
                <a:schemeClr val="bg1"/>
              </a:contourClr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7169682" y="829934"/>
              <a:ext cx="173247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Verdana" pitchFamily="34" charset="0"/>
                </a:rPr>
                <a:t>Aerosol Sampling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2765" y="1166582"/>
              <a:ext cx="1520698" cy="1956313"/>
            </a:xfrm>
            <a:prstGeom prst="rect">
              <a:avLst/>
            </a:prstGeom>
          </p:spPr>
        </p:pic>
      </p:grpSp>
      <p:sp>
        <p:nvSpPr>
          <p:cNvPr id="43" name="Slide Number Placeholder 3"/>
          <p:cNvSpPr txBox="1">
            <a:spLocks/>
          </p:cNvSpPr>
          <p:nvPr/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39" name="Date Placeholder 1"/>
          <p:cNvSpPr txBox="1">
            <a:spLocks/>
          </p:cNvSpPr>
          <p:nvPr/>
        </p:nvSpPr>
        <p:spPr>
          <a:xfrm>
            <a:off x="4738455" y="6362378"/>
            <a:ext cx="2660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CERN REMS</a:t>
            </a:r>
            <a:endParaRPr lang="en-US" dirty="0"/>
          </a:p>
        </p:txBody>
      </p:sp>
      <p:sp>
        <p:nvSpPr>
          <p:cNvPr id="44" name="Date Placeholder 1"/>
          <p:cNvSpPr txBox="1">
            <a:spLocks/>
          </p:cNvSpPr>
          <p:nvPr/>
        </p:nvSpPr>
        <p:spPr>
          <a:xfrm>
            <a:off x="8054341" y="6362378"/>
            <a:ext cx="13157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January 2018</a:t>
            </a:r>
            <a:endParaRPr lang="en-US" dirty="0"/>
          </a:p>
        </p:txBody>
      </p:sp>
      <p:sp>
        <p:nvSpPr>
          <p:cNvPr id="38" name="矩形 37"/>
          <p:cNvSpPr/>
          <p:nvPr/>
        </p:nvSpPr>
        <p:spPr>
          <a:xfrm>
            <a:off x="8267556" y="306632"/>
            <a:ext cx="160082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altLang="zh-CN" dirty="0"/>
              <a:t>From: D. Perrin</a:t>
            </a:r>
          </a:p>
        </p:txBody>
      </p:sp>
    </p:spTree>
    <p:extLst>
      <p:ext uri="{BB962C8B-B14F-4D97-AF65-F5344CB8AC3E}">
        <p14:creationId xmlns:p14="http://schemas.microsoft.com/office/powerpoint/2010/main" val="391769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FAD5B3-0E19-45CD-86F8-99F9EFD2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Shielding Design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47EE66-D96B-4729-B8F0-86CAB40FA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379" y="1762760"/>
            <a:ext cx="4442420" cy="44142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Radom beam loss inside;</a:t>
            </a:r>
          </a:p>
          <a:p>
            <a:r>
              <a:rPr lang="en-US" altLang="zh-CN" sz="2400" dirty="0"/>
              <a:t>7 dumps;</a:t>
            </a:r>
          </a:p>
          <a:p>
            <a:endParaRPr lang="en-US" altLang="zh-CN" sz="2400" dirty="0"/>
          </a:p>
          <a:p>
            <a:r>
              <a:rPr lang="en-US" altLang="zh-CN" sz="2400" dirty="0"/>
              <a:t>Assess the radiation level inside 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 and the shielding optimization;</a:t>
            </a:r>
          </a:p>
          <a:p>
            <a:r>
              <a:rPr lang="en-US" altLang="zh-CN" sz="2400" dirty="0"/>
              <a:t>Optimized the dump size for tunnel space considerations.</a:t>
            </a:r>
          </a:p>
          <a:p>
            <a:pPr marL="0" indent="0">
              <a:buNone/>
            </a:pP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C9A00-C72B-4F8A-ADAB-AF6B854400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err="1"/>
              <a:t>Linac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5">
                <a:extLst>
                  <a:ext uri="{FF2B5EF4-FFF2-40B4-BE49-F238E27FC236}">
                    <a16:creationId xmlns:a16="http://schemas.microsoft.com/office/drawing/2014/main" id="{2C91116C-E897-41CA-A6A6-CB496B4B2E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6952570"/>
                  </p:ext>
                </p:extLst>
              </p:nvPr>
            </p:nvGraphicFramePr>
            <p:xfrm>
              <a:off x="759058" y="4114628"/>
              <a:ext cx="5646383" cy="2207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791">
                      <a:extLst>
                        <a:ext uri="{9D8B030D-6E8A-4147-A177-3AD203B41FA5}">
                          <a16:colId xmlns:a16="http://schemas.microsoft.com/office/drawing/2014/main" val="2488921037"/>
                        </a:ext>
                      </a:extLst>
                    </a:gridCol>
                    <a:gridCol w="8865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99662">
                      <a:extLst>
                        <a:ext uri="{9D8B030D-6E8A-4147-A177-3AD203B41FA5}">
                          <a16:colId xmlns:a16="http://schemas.microsoft.com/office/drawing/2014/main" val="684882620"/>
                        </a:ext>
                      </a:extLst>
                    </a:gridCol>
                    <a:gridCol w="1108160">
                      <a:extLst>
                        <a:ext uri="{9D8B030D-6E8A-4147-A177-3AD203B41FA5}">
                          <a16:colId xmlns:a16="http://schemas.microsoft.com/office/drawing/2014/main" val="3733477961"/>
                        </a:ext>
                      </a:extLst>
                    </a:gridCol>
                    <a:gridCol w="771848">
                      <a:extLst>
                        <a:ext uri="{9D8B030D-6E8A-4147-A177-3AD203B41FA5}">
                          <a16:colId xmlns:a16="http://schemas.microsoft.com/office/drawing/2014/main" val="726688013"/>
                        </a:ext>
                      </a:extLst>
                    </a:gridCol>
                    <a:gridCol w="1101340">
                      <a:extLst>
                        <a:ext uri="{9D8B030D-6E8A-4147-A177-3AD203B41FA5}">
                          <a16:colId xmlns:a16="http://schemas.microsoft.com/office/drawing/2014/main" val="2491179053"/>
                        </a:ext>
                      </a:extLst>
                    </a:gridCol>
                  </a:tblGrid>
                  <a:tr h="59219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Position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Length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energy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bunches [s</a:t>
                          </a:r>
                          <a:r>
                            <a:rPr lang="en-US" altLang="zh-CN" sz="9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en-US" altLang="zh-CN" sz="9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loss/</a:t>
                          </a: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[</a:t>
                          </a:r>
                          <a:r>
                            <a:rPr lang="en-US" altLang="zh-CN" sz="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nC</a:t>
                          </a: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particles [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altLang="zh-CN" sz="9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9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altLang="zh-CN" sz="9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/s]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2895925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rowSpan="6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62.5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Positron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target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15mm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4GeV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1250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PSPAS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5~200MeV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917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69179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1163m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1.1~30GeV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5">
                <a:extLst>
                  <a:ext uri="{FF2B5EF4-FFF2-40B4-BE49-F238E27FC236}">
                    <a16:creationId xmlns:a16="http://schemas.microsoft.com/office/drawing/2014/main" id="{2C91116C-E897-41CA-A6A6-CB496B4B2E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6952570"/>
                  </p:ext>
                </p:extLst>
              </p:nvPr>
            </p:nvGraphicFramePr>
            <p:xfrm>
              <a:off x="759058" y="4114628"/>
              <a:ext cx="5646383" cy="2207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791">
                      <a:extLst>
                        <a:ext uri="{9D8B030D-6E8A-4147-A177-3AD203B41FA5}">
                          <a16:colId xmlns:a16="http://schemas.microsoft.com/office/drawing/2014/main" val="2488921037"/>
                        </a:ext>
                      </a:extLst>
                    </a:gridCol>
                    <a:gridCol w="8865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99662">
                      <a:extLst>
                        <a:ext uri="{9D8B030D-6E8A-4147-A177-3AD203B41FA5}">
                          <a16:colId xmlns:a16="http://schemas.microsoft.com/office/drawing/2014/main" val="684882620"/>
                        </a:ext>
                      </a:extLst>
                    </a:gridCol>
                    <a:gridCol w="1108160">
                      <a:extLst>
                        <a:ext uri="{9D8B030D-6E8A-4147-A177-3AD203B41FA5}">
                          <a16:colId xmlns:a16="http://schemas.microsoft.com/office/drawing/2014/main" val="3733477961"/>
                        </a:ext>
                      </a:extLst>
                    </a:gridCol>
                    <a:gridCol w="771848">
                      <a:extLst>
                        <a:ext uri="{9D8B030D-6E8A-4147-A177-3AD203B41FA5}">
                          <a16:colId xmlns:a16="http://schemas.microsoft.com/office/drawing/2014/main" val="726688013"/>
                        </a:ext>
                      </a:extLst>
                    </a:gridCol>
                    <a:gridCol w="1101340">
                      <a:extLst>
                        <a:ext uri="{9D8B030D-6E8A-4147-A177-3AD203B41FA5}">
                          <a16:colId xmlns:a16="http://schemas.microsoft.com/office/drawing/2014/main" val="2491179053"/>
                        </a:ext>
                      </a:extLst>
                    </a:gridCol>
                  </a:tblGrid>
                  <a:tr h="59219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Position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Length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energy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bunches [s</a:t>
                          </a:r>
                          <a:r>
                            <a:rPr lang="en-US" altLang="zh-CN" sz="9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en-US" altLang="zh-CN" sz="9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loss/</a:t>
                          </a: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[</a:t>
                          </a:r>
                          <a:r>
                            <a:rPr lang="en-US" altLang="zh-CN" sz="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nC</a:t>
                          </a:r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12707" t="-1020" r="-2210" b="-273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2895925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rowSpan="6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62.5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Positron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target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15mm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4GeV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1250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PSPAS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5~200MeV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917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69179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600MeV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691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TAS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1163m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1.1~30GeV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12.5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232736B-D647-4C3C-90FD-9FB2D281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9" y="1311785"/>
            <a:ext cx="5768379" cy="26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4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FAD5B3-0E19-45CD-86F8-99F9EFD2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Shielding Design</a:t>
            </a:r>
            <a:endParaRPr lang="zh-CN" altLang="en-US" sz="360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C9A00-C72B-4F8A-ADAB-AF6B854400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err="1"/>
              <a:t>Linac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B3EEFDB-C6D8-432E-B025-6B680267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49" y="3787711"/>
            <a:ext cx="5455843" cy="14101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9F5620-E0C0-45D1-8066-A9C4F3E8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67" y="3792946"/>
            <a:ext cx="3924184" cy="13336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4B976D-8F86-45A0-AD94-55A93164A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948" y="1707818"/>
            <a:ext cx="3056174" cy="1838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C74C90-BE3E-48CE-AC3B-0E9D2E2F1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148" y="1795314"/>
            <a:ext cx="1671092" cy="14740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B864C6-7F12-402D-8C1D-1EF675D9E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717" y="1750833"/>
            <a:ext cx="2862556" cy="175239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CCBBB9C-CB97-42A0-9F06-1F9F0CB0BBC6}"/>
              </a:ext>
            </a:extLst>
          </p:cNvPr>
          <p:cNvSpPr txBox="1"/>
          <p:nvPr/>
        </p:nvSpPr>
        <p:spPr>
          <a:xfrm>
            <a:off x="1351096" y="3418379"/>
            <a:ext cx="4566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Dump design geometry in FLUKA simulation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77B9BA-CDB3-4652-9060-DB82DCC67B8A}"/>
              </a:ext>
            </a:extLst>
          </p:cNvPr>
          <p:cNvSpPr txBox="1"/>
          <p:nvPr/>
        </p:nvSpPr>
        <p:spPr>
          <a:xfrm>
            <a:off x="1601744" y="5202108"/>
            <a:ext cx="4566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The radii and lengths of the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Linac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 dumps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D32560-31C7-4BFA-A739-9C69F1B31A7D}"/>
              </a:ext>
            </a:extLst>
          </p:cNvPr>
          <p:cNvSpPr txBox="1"/>
          <p:nvPr/>
        </p:nvSpPr>
        <p:spPr>
          <a:xfrm>
            <a:off x="7154667" y="3418379"/>
            <a:ext cx="4199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Radom beam loss induced radiation in SAS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73FC33F-7DDA-4DE5-8285-F314B7A8A20A}"/>
              </a:ext>
            </a:extLst>
          </p:cNvPr>
          <p:cNvSpPr txBox="1"/>
          <p:nvPr/>
        </p:nvSpPr>
        <p:spPr>
          <a:xfrm>
            <a:off x="7649432" y="5198891"/>
            <a:ext cx="301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thickness of the </a:t>
            </a:r>
            <a:r>
              <a:rPr lang="en-US" altLang="zh-CN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wall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A1B2B4C-4DC3-4955-88FE-9DA0BCF8CEA8}"/>
              </a:ext>
            </a:extLst>
          </p:cNvPr>
          <p:cNvSpPr txBox="1"/>
          <p:nvPr/>
        </p:nvSpPr>
        <p:spPr>
          <a:xfrm>
            <a:off x="1057717" y="5666403"/>
            <a:ext cx="829501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1. The thickness of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Linac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tunnel wall is designed.</a:t>
            </a:r>
          </a:p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2. The dump material and dimensions are given. 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4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4DF4D-21E1-4266-9C8C-BA348C7B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30481"/>
            <a:ext cx="7812859" cy="894079"/>
          </a:xfrm>
        </p:spPr>
        <p:txBody>
          <a:bodyPr/>
          <a:lstStyle/>
          <a:p>
            <a:r>
              <a:rPr lang="en-US" altLang="zh-CN" dirty="0"/>
              <a:t>Shielding design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38DBCD8-61E5-4B22-AF37-EECEFF7AE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SR and random beam loss is the two main beam loss source in the arc section;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33EBB4B-5B26-416D-AA77-E160C0421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9160" y="233680"/>
            <a:ext cx="5898515" cy="690880"/>
          </a:xfrm>
        </p:spPr>
        <p:txBody>
          <a:bodyPr/>
          <a:lstStyle/>
          <a:p>
            <a:r>
              <a:rPr lang="en-US" altLang="zh-CN" dirty="0"/>
              <a:t>Main ring arc section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9C2A290-9FBC-400A-8AFB-786CB8E8D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86" y="1835151"/>
            <a:ext cx="3108500" cy="21832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328918-31B5-40ED-8172-05A52B82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52" y="1835151"/>
            <a:ext cx="3098943" cy="21832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D0F5A37-64F7-4527-A509-7C42485C5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85" y="4238240"/>
            <a:ext cx="3108500" cy="21473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A787A-B3D4-4B83-93EB-1964C0867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867" y="4238240"/>
            <a:ext cx="3117243" cy="214731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85C8D2C-B61F-41B9-85B6-4B7370D7FB20}"/>
              </a:ext>
            </a:extLst>
          </p:cNvPr>
          <p:cNvSpPr txBox="1"/>
          <p:nvPr/>
        </p:nvSpPr>
        <p:spPr>
          <a:xfrm>
            <a:off x="7496110" y="2864217"/>
            <a:ext cx="455365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3. Radiation dose inside the tunnel is mainly caused by SR.</a:t>
            </a:r>
          </a:p>
          <a:p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4. The radiation level caused by random beam loss near the tunnel wall is about mSv/h. 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5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4610F-2856-4F75-B162-E96375B1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0481"/>
            <a:ext cx="5997984" cy="894079"/>
          </a:xfrm>
        </p:spPr>
        <p:txBody>
          <a:bodyPr/>
          <a:lstStyle/>
          <a:p>
            <a:r>
              <a:rPr lang="en-US" altLang="zh-CN" dirty="0"/>
              <a:t>Dump for Main Ring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6DB1F-C8F5-44CA-BB04-E8A3CF14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040"/>
            <a:ext cx="6852972" cy="4967923"/>
          </a:xfrm>
        </p:spPr>
        <p:txBody>
          <a:bodyPr/>
          <a:lstStyle/>
          <a:p>
            <a:r>
              <a:rPr lang="en-US" altLang="zh-CN" dirty="0"/>
              <a:t>A set of kicker magnets is used to dilute the beam horizontally and vertically.</a:t>
            </a:r>
          </a:p>
          <a:p>
            <a:r>
              <a:rPr lang="en-US" altLang="zh-CN" dirty="0"/>
              <a:t>The length of transfer tunnel is about 100m. </a:t>
            </a:r>
          </a:p>
          <a:p>
            <a:r>
              <a:rPr lang="en-US" altLang="zh-CN" dirty="0"/>
              <a:t>The area of bunch distribution at dump entrance is optimized to be 6cm x 6cm @Z mode.</a:t>
            </a:r>
          </a:p>
          <a:p>
            <a:endParaRPr lang="en-US" altLang="zh-CN" sz="1800" dirty="0"/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22DBC1-8D60-4E15-97FB-F5763FE82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5679" y="233680"/>
            <a:ext cx="5021996" cy="69088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D5EDE6-C965-4EDF-8E1F-5C9275C0A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74" y="1284660"/>
            <a:ext cx="3457940" cy="24437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90ABE8-9762-4D03-899F-4D5D6C7B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427" y="3881764"/>
            <a:ext cx="2333129" cy="1273214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8227565-97E1-4DC7-B470-77D27A485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57148"/>
              </p:ext>
            </p:extLst>
          </p:nvPr>
        </p:nvGraphicFramePr>
        <p:xfrm>
          <a:off x="7709883" y="4429179"/>
          <a:ext cx="3457941" cy="120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327">
                <a:tc gridSpan="2">
                  <a:txBody>
                    <a:bodyPr/>
                    <a:lstStyle/>
                    <a:p>
                      <a:pPr algn="ctr"/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Extraction</a:t>
                      </a:r>
                      <a:r>
                        <a:rPr lang="en-US" altLang="zh-CN" sz="800" baseline="0" dirty="0"/>
                        <a:t> kicker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Septum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Dilution kickers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5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Length (m)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2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20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10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9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Magnetic flux density</a:t>
                      </a:r>
                    </a:p>
                    <a:p>
                      <a:pPr algn="ctr"/>
                      <a:r>
                        <a:rPr lang="en-US" altLang="zh-CN" sz="800" dirty="0"/>
                        <a:t>(Gauss)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Z</a:t>
                      </a:r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280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2600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40 (Max.)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25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WW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493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4700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25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Higgs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740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7000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25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 err="1"/>
                        <a:t>ttbar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1110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/>
                        <a:t>10500</a:t>
                      </a:r>
                      <a:endParaRPr lang="zh-CN" altLang="en-US" sz="800" dirty="0"/>
                    </a:p>
                  </a:txBody>
                  <a:tcPr marL="58601" marR="58601" marT="29300" marB="293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8DEC9E1B-89B6-4A3D-9827-F316203882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498" y="4542124"/>
            <a:ext cx="2139327" cy="1273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EB35DC-2068-4113-A2EE-3EF9A5F17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56" y="3886388"/>
            <a:ext cx="2329490" cy="12685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D629ECF-90B3-4FCA-B009-20475CD3A4D9}"/>
              </a:ext>
            </a:extLst>
          </p:cNvPr>
          <p:cNvSpPr txBox="1"/>
          <p:nvPr/>
        </p:nvSpPr>
        <p:spPr>
          <a:xfrm>
            <a:off x="5703397" y="5244270"/>
            <a:ext cx="17324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等线 Light" panose="02010600030101010101" pitchFamily="2" charset="-122"/>
                <a:ea typeface="等线 Light" panose="02010600030101010101" pitchFamily="2" charset="-122"/>
              </a:rPr>
              <a:t>Horizontal kicker should reduce step by step from max. to min. in 300 us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CAA187-77E3-4C07-8C59-229CE5A7436A}"/>
              </a:ext>
            </a:extLst>
          </p:cNvPr>
          <p:cNvSpPr txBox="1"/>
          <p:nvPr/>
        </p:nvSpPr>
        <p:spPr>
          <a:xfrm>
            <a:off x="3165505" y="5296638"/>
            <a:ext cx="21393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latin typeface="等线 Light" panose="02010600030101010101" pitchFamily="2" charset="-122"/>
                <a:ea typeface="等线 Light" panose="02010600030101010101" pitchFamily="2" charset="-122"/>
              </a:defRPr>
            </a:lvl1pPr>
          </a:lstStyle>
          <a:p>
            <a:r>
              <a:rPr lang="en-US" altLang="zh-CN" sz="1400" dirty="0"/>
              <a:t>Vertical kicker should periodic oscillate 12.5 times in 300 us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08A0AFC-7A62-45E2-BB29-CE386B33B67F}"/>
              </a:ext>
            </a:extLst>
          </p:cNvPr>
          <p:cNvSpPr txBox="1"/>
          <p:nvPr/>
        </p:nvSpPr>
        <p:spPr>
          <a:xfrm>
            <a:off x="8507013" y="5772235"/>
            <a:ext cx="2660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Magnets parameters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1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4610F-2856-4F75-B162-E96375B1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0481"/>
            <a:ext cx="5997984" cy="894079"/>
          </a:xfrm>
        </p:spPr>
        <p:txBody>
          <a:bodyPr/>
          <a:lstStyle/>
          <a:p>
            <a:r>
              <a:rPr lang="en-US" altLang="zh-CN" dirty="0"/>
              <a:t>Dump for Main Ring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22DBC1-8D60-4E15-97FB-F5763FE82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5679" y="233680"/>
            <a:ext cx="5021996" cy="69088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15" name="内容占位符 14">
            <a:extLst>
              <a:ext uri="{FF2B5EF4-FFF2-40B4-BE49-F238E27FC236}">
                <a16:creationId xmlns:a16="http://schemas.microsoft.com/office/drawing/2014/main" id="{2BE62040-3EA9-42E8-92EE-B05BB3F03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1923" y="1205034"/>
            <a:ext cx="3424001" cy="2317960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0D55D41C-4CD2-4552-843D-A031C2862D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4661296"/>
                  </p:ext>
                </p:extLst>
              </p:nvPr>
            </p:nvGraphicFramePr>
            <p:xfrm>
              <a:off x="7196130" y="3749168"/>
              <a:ext cx="4341093" cy="2554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56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902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738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428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997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5689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Higgs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WW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err="1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ttbar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5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energy/GeV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45.5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6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Ne/bunch/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13.5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957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Bunch number (50MW)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415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2162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19918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95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Max. temperature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ris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510±15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1020±30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2620±15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194±2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422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Max. temperature</a:t>
                          </a:r>
                          <a:r>
                            <a:rPr lang="en-US" altLang="zh-CN" sz="1200" baseline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ris</a:t>
                          </a:r>
                          <a:r>
                            <a:rPr lang="en-US" altLang="zh-CN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e by one bunch</a:t>
                          </a:r>
                          <a:endParaRPr lang="zh-CN" altLang="en-US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7.31±0.03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5.38±0.03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3.76±0.02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10.08±0.04</m:t>
                                </m:r>
                                <m:r>
                                  <a:rPr lang="en-US" altLang="zh-CN" sz="1200" b="0" i="0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0D55D41C-4CD2-4552-843D-A031C2862D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4661296"/>
                  </p:ext>
                </p:extLst>
              </p:nvPr>
            </p:nvGraphicFramePr>
            <p:xfrm>
              <a:off x="7196130" y="3749168"/>
              <a:ext cx="4341093" cy="2554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56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902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738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428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997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Higgs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WW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err="1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ttbar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5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energy/GeV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45.5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27" t="-268889" r="-206410" b="-5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13.5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Bunch number (50MW)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415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2162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19918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58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Max. temperature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ris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e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l="-179389" t="-321333" r="-268702" b="-1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730" t="-321333" r="-217117" b="-1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5652" t="-321333" r="-74638" b="-1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21212" t="-321333" r="-4040" b="-14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422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Max. temperature</a:t>
                          </a:r>
                          <a:r>
                            <a:rPr lang="en-US" altLang="zh-CN" sz="1200" baseline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ris</a:t>
                          </a:r>
                          <a:r>
                            <a:rPr lang="en-US" altLang="zh-CN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e by one bunch</a:t>
                          </a:r>
                          <a:endParaRPr lang="zh-CN" altLang="en-US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9389" t="-298113" r="-268702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730" t="-298113" r="-217117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5652" t="-298113" r="-74638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21212" t="-298113" r="-4040" b="-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6A2E81F8-EE13-44BD-8DB8-9F05617D7E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08" y="2978968"/>
            <a:ext cx="2906663" cy="18106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0C750CC-7AC6-4ED1-986D-F606A4ABDB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2772" y="2978968"/>
            <a:ext cx="2927102" cy="181062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F9A8694-B952-4279-8180-944B846D3516}"/>
              </a:ext>
            </a:extLst>
          </p:cNvPr>
          <p:cNvSpPr txBox="1"/>
          <p:nvPr/>
        </p:nvSpPr>
        <p:spPr>
          <a:xfrm>
            <a:off x="934109" y="4700739"/>
            <a:ext cx="6096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等线" panose="02010600030101010101" pitchFamily="2" charset="-122"/>
                <a:ea typeface="等线" panose="02010600030101010101" pitchFamily="2" charset="-122"/>
              </a:rPr>
              <a:t>Temperature rise @Z mode(left) and @ W mode (right)</a:t>
            </a:r>
            <a:endParaRPr lang="zh-CN" altLang="en-US" sz="18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8D80676-DDB4-4637-B688-79180A4172B1}"/>
              </a:ext>
            </a:extLst>
          </p:cNvPr>
          <p:cNvSpPr txBox="1"/>
          <p:nvPr/>
        </p:nvSpPr>
        <p:spPr>
          <a:xfrm>
            <a:off x="449021" y="1205034"/>
            <a:ext cx="65818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temperature rise is smaller than graphite melting point.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 (graphite + Iron): R~2.3m, L~8m; constrained by the condition dose-eq &lt; 5.5mSv/h.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8004BA-AC3E-4B01-A842-70C5126F6AE3}"/>
              </a:ext>
            </a:extLst>
          </p:cNvPr>
          <p:cNvSpPr txBox="1"/>
          <p:nvPr/>
        </p:nvSpPr>
        <p:spPr>
          <a:xfrm>
            <a:off x="603963" y="5163368"/>
            <a:ext cx="627197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/>
              <a:t>5. Two sets of dump were designed for the main ring, and also considered to be used for dumping booster beam and for machine protection.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1622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D2144-3848-499D-B759-569AA521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Synchrotron Radiation</a:t>
            </a:r>
            <a:endParaRPr lang="zh-CN" altLang="en-US" sz="3600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F7439CD-82CD-42C5-ACF1-BA183F393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040"/>
            <a:ext cx="5850320" cy="496792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SR is a major source of unwanted energy loss and heat deposition in colliders. </a:t>
            </a:r>
          </a:p>
          <a:p>
            <a:r>
              <a:rPr lang="en-US" altLang="zh-CN" sz="2000" dirty="0"/>
              <a:t>It has a broad energy spectrum ranging from visible light to several </a:t>
            </a:r>
            <a:r>
              <a:rPr lang="en-US" altLang="zh-CN" sz="2000" dirty="0" err="1"/>
              <a:t>MeVs</a:t>
            </a:r>
            <a:endParaRPr lang="en-US" altLang="zh-CN" sz="2000" dirty="0"/>
          </a:p>
          <a:p>
            <a:r>
              <a:rPr lang="en-US" altLang="zh-CN" sz="2000" dirty="0"/>
              <a:t>As a result, SR significantly contributes to high radiation dose rates in the tunnel air and nearby components, leading to numerous issues such as vacuum chamber and air heating, ozone and nitrogen-oxide formation, and radiation damage. </a:t>
            </a:r>
          </a:p>
          <a:p>
            <a:r>
              <a:rPr lang="en-US" altLang="zh-CN" sz="2000" dirty="0"/>
              <a:t>To mitigate SR-related damage, special vacuum-chamber designs or shielding are necessary</a:t>
            </a:r>
            <a:endParaRPr lang="zh-CN" altLang="en-US" sz="2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6D80758-4F10-4799-A884-814EC773F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77B8880-F32A-4346-8742-778EA57A4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99" y="1209040"/>
            <a:ext cx="4335409" cy="14415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0753E0-9AB7-43A9-A980-757E8097F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956" y="2650597"/>
            <a:ext cx="2520960" cy="2135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DE0AC4-2B58-4BED-8EA0-B1D785A0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520" y="3063539"/>
            <a:ext cx="4230873" cy="29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4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</Template>
  <TotalTime>57034</TotalTime>
  <Words>2521</Words>
  <Application>Microsoft Office PowerPoint</Application>
  <PresentationFormat>宽屏</PresentationFormat>
  <Paragraphs>629</Paragraphs>
  <Slides>31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等线</vt:lpstr>
      <vt:lpstr>等线 Light</vt:lpstr>
      <vt:lpstr>黑体</vt:lpstr>
      <vt:lpstr>华文行楷</vt:lpstr>
      <vt:lpstr>华文中宋</vt:lpstr>
      <vt:lpstr>Arial</vt:lpstr>
      <vt:lpstr>Arial Rounded MT Bold</vt:lpstr>
      <vt:lpstr>Calibri</vt:lpstr>
      <vt:lpstr>Calibri Light</vt:lpstr>
      <vt:lpstr>Cambria Math</vt:lpstr>
      <vt:lpstr>Times New Roman</vt:lpstr>
      <vt:lpstr>Verdana</vt:lpstr>
      <vt:lpstr>Wingdings</vt:lpstr>
      <vt:lpstr>Office 主题</vt:lpstr>
      <vt:lpstr>Photo Editor Photo</vt:lpstr>
      <vt:lpstr>CEPC radiation/environment EDR plan</vt:lpstr>
      <vt:lpstr>Outline</vt:lpstr>
      <vt:lpstr>Introduction</vt:lpstr>
      <vt:lpstr>Shielding Design</vt:lpstr>
      <vt:lpstr>Shielding Design</vt:lpstr>
      <vt:lpstr>Shielding design</vt:lpstr>
      <vt:lpstr>Dump for Main Ring</vt:lpstr>
      <vt:lpstr>Dump for Main Ring</vt:lpstr>
      <vt:lpstr>Synchrotron Radiation</vt:lpstr>
      <vt:lpstr>Synchrotron Radiation</vt:lpstr>
      <vt:lpstr>Synchrotron Radiation</vt:lpstr>
      <vt:lpstr>Synchrotron Radiation</vt:lpstr>
      <vt:lpstr>Induced radioactivity</vt:lpstr>
      <vt:lpstr>Induced radioactivity</vt:lpstr>
      <vt:lpstr>Induced radioactivity</vt:lpstr>
      <vt:lpstr>Radiation to Electronics</vt:lpstr>
      <vt:lpstr>Radiation-Dose Monitoring system(RDMS) )</vt:lpstr>
      <vt:lpstr>RDMS</vt:lpstr>
      <vt:lpstr>PPS</vt:lpstr>
      <vt:lpstr>RP EDR plan</vt:lpstr>
      <vt:lpstr>RP EDR plan</vt:lpstr>
      <vt:lpstr>CEPC Environmental Documentation</vt:lpstr>
      <vt:lpstr>环境影响评价轴</vt:lpstr>
      <vt:lpstr>RP EDR research content </vt:lpstr>
      <vt:lpstr>RP EDR research content </vt:lpstr>
      <vt:lpstr>Budget </vt:lpstr>
      <vt:lpstr>Personnel</vt:lpstr>
      <vt:lpstr>Summary</vt:lpstr>
      <vt:lpstr>End! Many thanks for your attention! 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孟才</dc:creator>
  <cp:lastModifiedBy>忠剑 马</cp:lastModifiedBy>
  <cp:revision>838</cp:revision>
  <dcterms:created xsi:type="dcterms:W3CDTF">2016-06-16T12:03:06Z</dcterms:created>
  <dcterms:modified xsi:type="dcterms:W3CDTF">2024-02-28T07:49:13Z</dcterms:modified>
</cp:coreProperties>
</file>