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699" r:id="rId2"/>
    <p:sldId id="388" r:id="rId3"/>
    <p:sldId id="394" r:id="rId4"/>
    <p:sldId id="395" r:id="rId5"/>
    <p:sldId id="399" r:id="rId6"/>
    <p:sldId id="400" r:id="rId7"/>
    <p:sldId id="401" r:id="rId8"/>
    <p:sldId id="703" r:id="rId9"/>
    <p:sldId id="415" r:id="rId10"/>
    <p:sldId id="700" r:id="rId11"/>
    <p:sldId id="704" r:id="rId12"/>
    <p:sldId id="413" r:id="rId1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99"/>
    <a:srgbClr val="D10DA7"/>
    <a:srgbClr val="0000FF"/>
    <a:srgbClr val="DAA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15" autoAdjust="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fld id="{45817637-105E-40B7-AB88-76C266EAD6CE}" type="datetimeFigureOut">
              <a:rPr lang="zh-CN" altLang="en-US" smtClean="0"/>
              <a:t>2024/2/28</a:t>
            </a:fld>
            <a:endParaRPr lang="zh-CN" altLang="en-US"/>
          </a:p>
        </p:txBody>
      </p:sp>
      <p:sp>
        <p:nvSpPr>
          <p:cNvPr id="4" name="幻灯片图像占位符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fld id="{4E72AC8F-ED89-4880-BE1F-13D79F34DFC5}" type="slidenum">
              <a:rPr lang="zh-CN" altLang="en-US" smtClean="0"/>
              <a:t>‹#›</a:t>
            </a:fld>
            <a:endParaRPr lang="zh-CN" altLang="en-US"/>
          </a:p>
        </p:txBody>
      </p:sp>
    </p:spTree>
    <p:extLst>
      <p:ext uri="{BB962C8B-B14F-4D97-AF65-F5344CB8AC3E}">
        <p14:creationId xmlns:p14="http://schemas.microsoft.com/office/powerpoint/2010/main" val="346112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2AC8F-ED89-4880-BE1F-13D79F34DFC5}" type="slidenum">
              <a:rPr lang="zh-CN" altLang="en-US" smtClean="0"/>
              <a:t>1</a:t>
            </a:fld>
            <a:endParaRPr lang="zh-CN" altLang="en-US"/>
          </a:p>
        </p:txBody>
      </p:sp>
    </p:spTree>
    <p:extLst>
      <p:ext uri="{BB962C8B-B14F-4D97-AF65-F5344CB8AC3E}">
        <p14:creationId xmlns:p14="http://schemas.microsoft.com/office/powerpoint/2010/main" val="3644954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1200" y="2514600"/>
            <a:ext cx="10668000" cy="914400"/>
          </a:xfrm>
        </p:spPr>
        <p:txBody>
          <a:bodyPr/>
          <a:lstStyle>
            <a:lvl1pPr>
              <a:defRPr sz="4000"/>
            </a:lvl1pPr>
          </a:lstStyle>
          <a:p>
            <a:pPr lvl="0"/>
            <a:r>
              <a:rPr lang="zh-CN" altLang="en-US" noProof="0"/>
              <a:t>单击此处编辑母版标题样式</a:t>
            </a:r>
          </a:p>
        </p:txBody>
      </p:sp>
      <p:sp>
        <p:nvSpPr>
          <p:cNvPr id="3075" name="Rectangle 3"/>
          <p:cNvSpPr>
            <a:spLocks noGrp="1" noChangeArrowheads="1"/>
          </p:cNvSpPr>
          <p:nvPr>
            <p:ph type="subTitle" idx="1"/>
          </p:nvPr>
        </p:nvSpPr>
        <p:spPr bwMode="white">
          <a:xfrm>
            <a:off x="1219200" y="3429000"/>
            <a:ext cx="9448800" cy="381000"/>
          </a:xfrm>
        </p:spPr>
        <p:txBody>
          <a:bodyPr/>
          <a:lstStyle>
            <a:lvl1pPr marL="0" indent="0" algn="ctr">
              <a:buFont typeface="Wingdings" panose="05000000000000000000" pitchFamily="2" charset="2"/>
              <a:buNone/>
              <a:defRPr sz="1600" b="0">
                <a:solidFill>
                  <a:schemeClr val="bg1"/>
                </a:solidFill>
              </a:defRPr>
            </a:lvl1pPr>
          </a:lstStyle>
          <a:p>
            <a:pPr lvl="0"/>
            <a:r>
              <a:rPr lang="zh-CN" altLang="en-US" noProof="0"/>
              <a:t>单击此处编辑母版副标题样式</a:t>
            </a:r>
          </a:p>
        </p:txBody>
      </p:sp>
    </p:spTree>
    <p:extLst>
      <p:ext uri="{BB962C8B-B14F-4D97-AF65-F5344CB8AC3E}">
        <p14:creationId xmlns:p14="http://schemas.microsoft.com/office/powerpoint/2010/main" val="393382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742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319088"/>
            <a:ext cx="2743200" cy="60055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319088"/>
            <a:ext cx="8026400" cy="60055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1003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231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09600" y="3962400"/>
            <a:ext cx="10972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7193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40198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741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09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66262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09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0082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表格占位符 2"/>
          <p:cNvSpPr>
            <a:spLocks noGrp="1"/>
          </p:cNvSpPr>
          <p:nvPr>
            <p:ph type="tbl" idx="1"/>
          </p:nvPr>
        </p:nvSpPr>
        <p:spPr>
          <a:xfrm>
            <a:off x="609600" y="1447800"/>
            <a:ext cx="10972800" cy="4876800"/>
          </a:xfrm>
        </p:spPr>
        <p:txBody>
          <a:bodyPr/>
          <a:lstStyle/>
          <a:p>
            <a:pPr lvl="0"/>
            <a:endParaRPr lang="zh-CN" altLang="en-US" noProof="0"/>
          </a:p>
        </p:txBody>
      </p:sp>
    </p:spTree>
    <p:extLst>
      <p:ext uri="{BB962C8B-B14F-4D97-AF65-F5344CB8AC3E}">
        <p14:creationId xmlns:p14="http://schemas.microsoft.com/office/powerpoint/2010/main" val="15517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437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7"/>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72"/>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393971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062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9"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955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03701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6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3"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23"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12563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3"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34"/>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40323"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27238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5"/>
          <p:cNvGraphicFramePr>
            <a:graphicFrameLocks noChangeAspect="1"/>
          </p:cNvGraphicFramePr>
          <p:nvPr/>
        </p:nvGraphicFramePr>
        <p:xfrm>
          <a:off x="0" y="0"/>
          <a:ext cx="12192000" cy="1066800"/>
        </p:xfrm>
        <a:graphic>
          <a:graphicData uri="http://schemas.openxmlformats.org/presentationml/2006/ole">
            <mc:AlternateContent xmlns:mc="http://schemas.openxmlformats.org/markup-compatibility/2006">
              <mc:Choice xmlns:v="urn:schemas-microsoft-com:vml" Requires="v">
                <p:oleObj spid="_x0000_s2077" name="Image" r:id="rId21" imgW="7377778" imgH="1219048" progId="Photoshop.Image.6">
                  <p:embed/>
                </p:oleObj>
              </mc:Choice>
              <mc:Fallback>
                <p:oleObj name="Image" r:id="rId21" imgW="7377778" imgH="1219048" progId="Photoshop.Image.6">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r="2905" b="12500"/>
                      <a:stretch>
                        <a:fillRect/>
                      </a:stretch>
                    </p:blipFill>
                    <p:spPr bwMode="auto">
                      <a:xfrm>
                        <a:off x="0" y="0"/>
                        <a:ext cx="1219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609600" y="1447800"/>
            <a:ext cx="10972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2"/>
          <p:cNvSpPr>
            <a:spLocks noGrp="1" noChangeArrowheads="1"/>
          </p:cNvSpPr>
          <p:nvPr>
            <p:ph type="title"/>
          </p:nvPr>
        </p:nvSpPr>
        <p:spPr bwMode="white">
          <a:xfrm>
            <a:off x="609600" y="319088"/>
            <a:ext cx="1097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pic>
        <p:nvPicPr>
          <p:cNvPr id="1029" name="Picture 24"/>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551767" y="6489700"/>
            <a:ext cx="4368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3838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189" algn="ctr" rtl="0" fontAlgn="base">
        <a:spcBef>
          <a:spcPct val="0"/>
        </a:spcBef>
        <a:spcAft>
          <a:spcPct val="0"/>
        </a:spcAft>
        <a:defRPr sz="3200" b="1">
          <a:solidFill>
            <a:schemeClr val="bg1"/>
          </a:solidFill>
          <a:latin typeface="Verdana" panose="020B0604030504040204" pitchFamily="34" charset="0"/>
        </a:defRPr>
      </a:lvl6pPr>
      <a:lvl7pPr marL="914377" algn="ctr" rtl="0" fontAlgn="base">
        <a:spcBef>
          <a:spcPct val="0"/>
        </a:spcBef>
        <a:spcAft>
          <a:spcPct val="0"/>
        </a:spcAft>
        <a:defRPr sz="3200" b="1">
          <a:solidFill>
            <a:schemeClr val="bg1"/>
          </a:solidFill>
          <a:latin typeface="Verdana" panose="020B0604030504040204" pitchFamily="34" charset="0"/>
        </a:defRPr>
      </a:lvl7pPr>
      <a:lvl8pPr marL="1371566" algn="ctr" rtl="0" fontAlgn="base">
        <a:spcBef>
          <a:spcPct val="0"/>
        </a:spcBef>
        <a:spcAft>
          <a:spcPct val="0"/>
        </a:spcAft>
        <a:defRPr sz="3200" b="1">
          <a:solidFill>
            <a:schemeClr val="bg1"/>
          </a:solidFill>
          <a:latin typeface="Verdana" panose="020B0604030504040204" pitchFamily="34" charset="0"/>
        </a:defRPr>
      </a:lvl8pPr>
      <a:lvl9pPr marL="1828754" algn="ctr" rtl="0" fontAlgn="base">
        <a:spcBef>
          <a:spcPct val="0"/>
        </a:spcBef>
        <a:spcAft>
          <a:spcPct val="0"/>
        </a:spcAft>
        <a:defRPr sz="3200" b="1">
          <a:solidFill>
            <a:schemeClr val="bg1"/>
          </a:solidFill>
          <a:latin typeface="Verdana" panose="020B0604030504040204" pitchFamily="34" charset="0"/>
        </a:defRPr>
      </a:lvl9pPr>
    </p:titleStyle>
    <p:bodyStyle>
      <a:lvl1pPr marL="342891" indent="-342891"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2971" indent="-228594"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hyperlink" Target="https://indico.ihep.ac.cn/event/11444/session/11/contribution/213/material/slides/0.pdf" TargetMode="External"/><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20104" y="1616371"/>
            <a:ext cx="10833463" cy="1297987"/>
          </a:xfrm>
        </p:spPr>
        <p:txBody>
          <a:bodyPr>
            <a:noAutofit/>
          </a:bodyPr>
          <a:lstStyle/>
          <a:p>
            <a:r>
              <a:rPr lang="en-US" altLang="zh-CN" sz="5400" dirty="0">
                <a:latin typeface="Arial" panose="020B0604020202020204" pitchFamily="34" charset="0"/>
                <a:ea typeface="Arial Unicode MS" panose="020B0604020202020204" pitchFamily="34" charset="-122"/>
                <a:cs typeface="Arial" panose="020B0604020202020204" pitchFamily="34" charset="0"/>
              </a:rPr>
              <a:t>CEPC MDI EDR Plan</a:t>
            </a:r>
            <a:endParaRPr lang="zh-CN" altLang="en-US" sz="5400" dirty="0">
              <a:latin typeface="Arial" panose="020B0604020202020204" pitchFamily="34" charset="0"/>
              <a:ea typeface="Arial Unicode MS" panose="020B0604020202020204" pitchFamily="34" charset="-122"/>
              <a:cs typeface="Arial" panose="020B0604020202020204" pitchFamily="34" charset="0"/>
            </a:endParaRPr>
          </a:p>
        </p:txBody>
      </p:sp>
      <p:sp>
        <p:nvSpPr>
          <p:cNvPr id="3" name="副标题 2"/>
          <p:cNvSpPr>
            <a:spLocks noGrp="1"/>
          </p:cNvSpPr>
          <p:nvPr>
            <p:ph type="subTitle" idx="1"/>
          </p:nvPr>
        </p:nvSpPr>
        <p:spPr>
          <a:xfrm>
            <a:off x="829573" y="3592992"/>
            <a:ext cx="10641689" cy="2937911"/>
          </a:xfrm>
        </p:spPr>
        <p:txBody>
          <a:bodyPr>
            <a:normAutofit/>
          </a:bodyPr>
          <a:lstStyle/>
          <a:p>
            <a:r>
              <a:rPr lang="en-US" altLang="zh-CN" sz="2600" b="1" dirty="0" err="1">
                <a:latin typeface="Arial" panose="020B0604020202020204" pitchFamily="34" charset="0"/>
                <a:cs typeface="Arial" panose="020B0604020202020204" pitchFamily="34" charset="0"/>
              </a:rPr>
              <a:t>Sha</a:t>
            </a:r>
            <a:r>
              <a:rPr lang="en-US" altLang="zh-CN" sz="2600" b="1" dirty="0">
                <a:latin typeface="Arial" panose="020B0604020202020204" pitchFamily="34" charset="0"/>
                <a:cs typeface="Arial" panose="020B0604020202020204" pitchFamily="34" charset="0"/>
              </a:rPr>
              <a:t> Bai</a:t>
            </a:r>
          </a:p>
          <a:p>
            <a:r>
              <a:rPr lang="en-US" altLang="zh-CN" sz="2600" b="1" dirty="0">
                <a:latin typeface="Arial" panose="020B0604020202020204" pitchFamily="34" charset="0"/>
                <a:cs typeface="Arial" panose="020B0604020202020204" pitchFamily="34" charset="0"/>
              </a:rPr>
              <a:t>On behalf of CEPC MDI group</a:t>
            </a:r>
            <a:endParaRPr lang="en-US" altLang="zh-CN" sz="2600" dirty="0"/>
          </a:p>
          <a:p>
            <a:endParaRPr lang="en-US" altLang="zh-CN" dirty="0"/>
          </a:p>
          <a:p>
            <a:endParaRPr lang="en-US" altLang="zh-CN" dirty="0"/>
          </a:p>
          <a:p>
            <a:endParaRPr lang="en-US" altLang="zh-CN" dirty="0"/>
          </a:p>
          <a:p>
            <a:endParaRPr lang="en-US" altLang="zh-CN" dirty="0">
              <a:latin typeface="Arial" panose="020B0604020202020204" pitchFamily="34" charset="0"/>
              <a:cs typeface="Arial" panose="020B0604020202020204" pitchFamily="34" charset="0"/>
            </a:endParaRPr>
          </a:p>
          <a:p>
            <a:r>
              <a:rPr lang="en-US" altLang="zh-CN" sz="2000" b="1" i="1" dirty="0">
                <a:solidFill>
                  <a:srgbClr val="002060"/>
                </a:solidFill>
                <a:latin typeface="+mn-ea"/>
              </a:rPr>
              <a:t>CEPC Day</a:t>
            </a:r>
          </a:p>
          <a:p>
            <a:r>
              <a:rPr lang="en-US" altLang="zh-CN" sz="2000" b="1" i="1" dirty="0">
                <a:solidFill>
                  <a:srgbClr val="002060"/>
                </a:solidFill>
                <a:latin typeface="+mn-ea"/>
              </a:rPr>
              <a:t>February 28, 2024</a:t>
            </a:r>
            <a:endParaRPr lang="zh-CN" altLang="en-US" sz="2000" b="1" i="1" dirty="0">
              <a:solidFill>
                <a:srgbClr val="002060"/>
              </a:solidFill>
              <a:latin typeface="+mn-ea"/>
            </a:endParaRPr>
          </a:p>
        </p:txBody>
      </p:sp>
      <p:pic>
        <p:nvPicPr>
          <p:cNvPr id="6"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1866" y="-11286"/>
            <a:ext cx="1644676" cy="969326"/>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 xmlns:a16="http://schemas.microsoft.com/office/drawing/2014/main" id="{C03DE560-B31F-4DEA-A389-2846F97A7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58" y="126121"/>
            <a:ext cx="4357720" cy="694512"/>
          </a:xfrm>
          <a:prstGeom prst="rect">
            <a:avLst/>
          </a:prstGeom>
        </p:spPr>
      </p:pic>
    </p:spTree>
    <p:extLst>
      <p:ext uri="{BB962C8B-B14F-4D97-AF65-F5344CB8AC3E}">
        <p14:creationId xmlns:p14="http://schemas.microsoft.com/office/powerpoint/2010/main" val="213701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Fast l</a:t>
            </a:r>
            <a:r>
              <a:rPr lang="zh-CN" altLang="zh-CN" dirty="0">
                <a:solidFill>
                  <a:srgbClr val="FFFF00"/>
                </a:solidFill>
                <a:latin typeface="Arial" panose="020B0604020202020204" pitchFamily="34" charset="0"/>
                <a:cs typeface="Arial" panose="020B0604020202020204" pitchFamily="34" charset="0"/>
              </a:rPr>
              <a:t>uminosity </a:t>
            </a:r>
            <a:r>
              <a:rPr lang="en-US" altLang="zh-CN" dirty="0">
                <a:solidFill>
                  <a:srgbClr val="FFFF00"/>
                </a:solidFill>
                <a:latin typeface="Arial" panose="020B0604020202020204" pitchFamily="34" charset="0"/>
                <a:cs typeface="Arial" panose="020B0604020202020204" pitchFamily="34" charset="0"/>
              </a:rPr>
              <a:t>tuning system</a:t>
            </a:r>
            <a:endParaRPr lang="zh-CN" altLang="en-US" dirty="0">
              <a:solidFill>
                <a:srgbClr val="FFFF00"/>
              </a:solidFill>
            </a:endParaRPr>
          </a:p>
        </p:txBody>
      </p:sp>
      <p:sp>
        <p:nvSpPr>
          <p:cNvPr id="3" name="圆角矩形 2"/>
          <p:cNvSpPr/>
          <p:nvPr/>
        </p:nvSpPr>
        <p:spPr bwMode="auto">
          <a:xfrm>
            <a:off x="191205" y="1160455"/>
            <a:ext cx="5781578" cy="1783100"/>
          </a:xfrm>
          <a:prstGeom prst="roundRect">
            <a:avLst/>
          </a:prstGeom>
          <a:solidFill>
            <a:srgbClr val="00B0F0">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1" name="Text Box 4"/>
          <p:cNvSpPr txBox="1">
            <a:spLocks/>
          </p:cNvSpPr>
          <p:nvPr/>
        </p:nvSpPr>
        <p:spPr bwMode="auto">
          <a:xfrm>
            <a:off x="333473" y="1160453"/>
            <a:ext cx="5467861" cy="1734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9" tIns="35719" rIns="35719" bIns="35719" anchor="ctr">
            <a:spAutoFit/>
          </a:bodyPr>
          <a:lstStyle>
            <a:lvl1pPr marL="514350" indent="-333375">
              <a:defRPr sz="2400" b="1">
                <a:solidFill>
                  <a:srgbClr val="000000"/>
                </a:solidFill>
                <a:latin typeface="Helvetica Neue" charset="0"/>
                <a:ea typeface="Helvetica Neue" charset="0"/>
                <a:cs typeface="Helvetica Neue" charset="0"/>
                <a:sym typeface="Helvetica Neue" charset="0"/>
              </a:defRPr>
            </a:lvl1pPr>
            <a:lvl2pPr>
              <a:defRPr sz="2400" b="1">
                <a:solidFill>
                  <a:srgbClr val="000000"/>
                </a:solidFill>
                <a:latin typeface="Helvetica Neue" charset="0"/>
                <a:ea typeface="Helvetica Neue" charset="0"/>
                <a:cs typeface="Helvetica Neue" charset="0"/>
                <a:sym typeface="Helvetica Neue" charset="0"/>
              </a:defRPr>
            </a:lvl2pPr>
            <a:lvl3pPr>
              <a:defRPr sz="2400" b="1">
                <a:solidFill>
                  <a:srgbClr val="000000"/>
                </a:solidFill>
                <a:latin typeface="Helvetica Neue" charset="0"/>
                <a:ea typeface="Helvetica Neue" charset="0"/>
                <a:cs typeface="Helvetica Neue" charset="0"/>
                <a:sym typeface="Helvetica Neue" charset="0"/>
              </a:defRPr>
            </a:lvl3pPr>
            <a:lvl4pPr>
              <a:defRPr sz="2400" b="1">
                <a:solidFill>
                  <a:srgbClr val="000000"/>
                </a:solidFill>
                <a:latin typeface="Helvetica Neue" charset="0"/>
                <a:ea typeface="Helvetica Neue" charset="0"/>
                <a:cs typeface="Helvetica Neue" charset="0"/>
                <a:sym typeface="Helvetica Neue" charset="0"/>
              </a:defRPr>
            </a:lvl4pPr>
            <a:lvl5pPr>
              <a:defRPr sz="2400" b="1">
                <a:solidFill>
                  <a:srgbClr val="000000"/>
                </a:solidFill>
                <a:latin typeface="Helvetica Neue" charset="0"/>
                <a:ea typeface="Helvetica Neue" charset="0"/>
                <a:cs typeface="Helvetica Neue" charset="0"/>
                <a:sym typeface="Helvetica Neue" charset="0"/>
              </a:defRPr>
            </a:lvl5pPr>
            <a:lvl6pPr marL="4572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6pPr>
            <a:lvl7pPr marL="9144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7pPr>
            <a:lvl8pPr marL="13716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8pPr>
            <a:lvl9pPr marL="18288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9pPr>
          </a:lstStyle>
          <a:p>
            <a:pPr marL="180975" indent="0" algn="just"/>
            <a:r>
              <a:rPr lang="en-US" altLang="zh-CN" sz="1800" b="0" dirty="0">
                <a:solidFill>
                  <a:srgbClr val="002060"/>
                </a:solidFill>
                <a:latin typeface="Arial" panose="020B0604020202020204" pitchFamily="34" charset="0"/>
                <a:ea typeface="Times" panose="02020603050405020304" pitchFamily="18" charset="0"/>
                <a:cs typeface="Arial" panose="020B0604020202020204" pitchFamily="34" charset="0"/>
              </a:rPr>
              <a:t>With very small beam sizes at IP and the presence of strong FFS </a:t>
            </a:r>
            <a:r>
              <a:rPr lang="en-US" altLang="zh-CN" sz="1800" b="0" dirty="0" err="1">
                <a:solidFill>
                  <a:srgbClr val="002060"/>
                </a:solidFill>
                <a:latin typeface="Arial" panose="020B0604020202020204" pitchFamily="34" charset="0"/>
                <a:ea typeface="Times" panose="02020603050405020304" pitchFamily="18" charset="0"/>
                <a:cs typeface="Arial" panose="020B0604020202020204" pitchFamily="34" charset="0"/>
              </a:rPr>
              <a:t>quadrupoles</a:t>
            </a:r>
            <a:r>
              <a:rPr lang="en-US" altLang="zh-CN" sz="1800" b="0" dirty="0">
                <a:solidFill>
                  <a:srgbClr val="002060"/>
                </a:solidFill>
                <a:latin typeface="Arial" panose="020B0604020202020204" pitchFamily="34" charset="0"/>
                <a:ea typeface="Times" panose="02020603050405020304" pitchFamily="18" charset="0"/>
                <a:cs typeface="Arial" panose="020B0604020202020204" pitchFamily="34" charset="0"/>
              </a:rPr>
              <a:t> in the CEPC, the luminosity is very sensitive to the mechanical </a:t>
            </a:r>
            <a:r>
              <a:rPr lang="en-US" altLang="zh-CN" sz="1800" b="0" dirty="0">
                <a:solidFill>
                  <a:srgbClr val="002060"/>
                </a:solidFill>
                <a:latin typeface="Arial" panose="020B0604020202020204" pitchFamily="34" charset="0"/>
                <a:cs typeface="Arial" panose="020B0604020202020204" pitchFamily="34" charset="0"/>
              </a:rPr>
              <a:t>vibrations, </a:t>
            </a:r>
            <a:r>
              <a:rPr kumimoji="1" lang="en-US" altLang="zh-CN" sz="1800" dirty="0">
                <a:solidFill>
                  <a:srgbClr val="002060"/>
                </a:solidFill>
                <a:latin typeface="Arial" panose="020B0604020202020204" pitchFamily="34" charset="0"/>
                <a:cs typeface="Arial" panose="020B0604020202020204" pitchFamily="34" charset="0"/>
              </a:rPr>
              <a:t>Fast Luminosity Tuning System, including fast BPMs and fast luminosity monitor, would be necessary for CEPC. </a:t>
            </a:r>
          </a:p>
        </p:txBody>
      </p:sp>
      <p:sp>
        <p:nvSpPr>
          <p:cNvPr id="15" name="圆角矩形 14"/>
          <p:cNvSpPr/>
          <p:nvPr/>
        </p:nvSpPr>
        <p:spPr bwMode="auto">
          <a:xfrm>
            <a:off x="6231181" y="1135560"/>
            <a:ext cx="5882590" cy="2726322"/>
          </a:xfrm>
          <a:prstGeom prst="roundRect">
            <a:avLst/>
          </a:prstGeom>
          <a:solidFill>
            <a:srgbClr val="00B050">
              <a:alpha val="6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6" name="矩形 15"/>
          <p:cNvSpPr/>
          <p:nvPr/>
        </p:nvSpPr>
        <p:spPr>
          <a:xfrm>
            <a:off x="6447407" y="1349015"/>
            <a:ext cx="5361972" cy="2308324"/>
          </a:xfrm>
          <a:prstGeom prst="rect">
            <a:avLst/>
          </a:prstGeom>
        </p:spPr>
        <p:txBody>
          <a:bodyPr wrap="square">
            <a:spAutoFit/>
          </a:bodyPr>
          <a:lstStyle/>
          <a:p>
            <a:pPr algn="just"/>
            <a:r>
              <a:rPr kumimoji="1" lang="en-US" altLang="zh-CN" dirty="0">
                <a:latin typeface="Arial" panose="020B0604020202020204" pitchFamily="34" charset="0"/>
                <a:cs typeface="Arial" panose="020B0604020202020204" pitchFamily="34" charset="0"/>
              </a:rPr>
              <a:t>Currently,</a:t>
            </a:r>
          </a:p>
          <a:p>
            <a:pPr marL="285750" indent="-285750" algn="just">
              <a:buFont typeface="Wingdings" panose="05000000000000000000" pitchFamily="2" charset="2"/>
              <a:buChar char="Ø"/>
            </a:pPr>
            <a:r>
              <a:rPr kumimoji="1" lang="en-US" altLang="zh-CN" dirty="0">
                <a:latin typeface="Arial" panose="020B0604020202020204" pitchFamily="34" charset="0"/>
                <a:cs typeface="Arial" panose="020B0604020202020204" pitchFamily="34" charset="0"/>
              </a:rPr>
              <a:t>Using 4 sets of BPMs each ring and located at or near the largest beta function can be used for vertical orbit feedback in principle. </a:t>
            </a:r>
          </a:p>
          <a:p>
            <a:pPr marL="285750" indent="-285750" algn="just">
              <a:buFont typeface="Wingdings" panose="05000000000000000000" pitchFamily="2" charset="2"/>
              <a:buChar char="Ø"/>
            </a:pPr>
            <a:r>
              <a:rPr kumimoji="1" lang="en-US" altLang="zh-CN" dirty="0">
                <a:latin typeface="Arial" panose="020B0604020202020204" pitchFamily="34" charset="0"/>
                <a:cs typeface="Arial" panose="020B0604020202020204" pitchFamily="34" charset="0"/>
              </a:rPr>
              <a:t>The Fast Luminosity Monitor are needed as input to luminosity optimization and feedback. We already have some candidate positions and potential detector solutions.</a:t>
            </a:r>
          </a:p>
        </p:txBody>
      </p:sp>
      <p:sp>
        <p:nvSpPr>
          <p:cNvPr id="17" name="圆角矩形 16"/>
          <p:cNvSpPr/>
          <p:nvPr/>
        </p:nvSpPr>
        <p:spPr bwMode="auto">
          <a:xfrm>
            <a:off x="5515582" y="4176347"/>
            <a:ext cx="6598189" cy="2243908"/>
          </a:xfrm>
          <a:prstGeom prst="roundRect">
            <a:avLst/>
          </a:prstGeom>
          <a:solidFill>
            <a:srgbClr val="FF3399">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grpSp>
        <p:nvGrpSpPr>
          <p:cNvPr id="18" name="组合 17">
            <a:extLst>
              <a:ext uri="{FF2B5EF4-FFF2-40B4-BE49-F238E27FC236}">
                <a16:creationId xmlns="" xmlns:a16="http://schemas.microsoft.com/office/drawing/2014/main" id="{F09881E7-AA07-30B1-00D5-315BD0F08BCA}"/>
              </a:ext>
            </a:extLst>
          </p:cNvPr>
          <p:cNvGrpSpPr/>
          <p:nvPr/>
        </p:nvGrpSpPr>
        <p:grpSpPr>
          <a:xfrm>
            <a:off x="585433" y="3036833"/>
            <a:ext cx="4657078" cy="572130"/>
            <a:chOff x="2926898" y="1071822"/>
            <a:chExt cx="5722548" cy="803841"/>
          </a:xfrm>
        </p:grpSpPr>
        <p:grpSp>
          <p:nvGrpSpPr>
            <p:cNvPr id="19" name="组合 18">
              <a:extLst>
                <a:ext uri="{FF2B5EF4-FFF2-40B4-BE49-F238E27FC236}">
                  <a16:creationId xmlns="" xmlns:a16="http://schemas.microsoft.com/office/drawing/2014/main" id="{179DC15D-995D-5003-48A6-A8DBDEE2E3E7}"/>
                </a:ext>
              </a:extLst>
            </p:cNvPr>
            <p:cNvGrpSpPr/>
            <p:nvPr/>
          </p:nvGrpSpPr>
          <p:grpSpPr>
            <a:xfrm>
              <a:off x="2926898" y="1071822"/>
              <a:ext cx="5722548" cy="543029"/>
              <a:chOff x="2346414" y="713592"/>
              <a:chExt cx="6068362" cy="714449"/>
            </a:xfrm>
          </p:grpSpPr>
          <p:pic>
            <p:nvPicPr>
              <p:cNvPr id="23" name="图片 22">
                <a:extLst>
                  <a:ext uri="{FF2B5EF4-FFF2-40B4-BE49-F238E27FC236}">
                    <a16:creationId xmlns="" xmlns:a16="http://schemas.microsoft.com/office/drawing/2014/main" id="{F3B8F316-2730-83AB-2B1D-E3927528F2F9}"/>
                  </a:ext>
                </a:extLst>
              </p:cNvPr>
              <p:cNvPicPr>
                <a:picLocks noChangeAspect="1"/>
              </p:cNvPicPr>
              <p:nvPr/>
            </p:nvPicPr>
            <p:blipFill rotWithShape="1">
              <a:blip r:embed="rId2"/>
              <a:srcRect t="82717"/>
              <a:stretch/>
            </p:blipFill>
            <p:spPr>
              <a:xfrm>
                <a:off x="2346414" y="713592"/>
                <a:ext cx="6068362" cy="714449"/>
              </a:xfrm>
              <a:prstGeom prst="rect">
                <a:avLst/>
              </a:prstGeom>
            </p:spPr>
          </p:pic>
          <p:sp>
            <p:nvSpPr>
              <p:cNvPr id="24" name="文本框 23">
                <a:extLst>
                  <a:ext uri="{FF2B5EF4-FFF2-40B4-BE49-F238E27FC236}">
                    <a16:creationId xmlns="" xmlns:a16="http://schemas.microsoft.com/office/drawing/2014/main" id="{CDB8FC93-EDC5-D05F-360A-90D3E2BB51A7}"/>
                  </a:ext>
                </a:extLst>
              </p:cNvPr>
              <p:cNvSpPr txBox="1"/>
              <p:nvPr/>
            </p:nvSpPr>
            <p:spPr>
              <a:xfrm>
                <a:off x="2667563" y="986976"/>
                <a:ext cx="424249" cy="276999"/>
              </a:xfrm>
              <a:prstGeom prst="rect">
                <a:avLst/>
              </a:prstGeom>
              <a:noFill/>
            </p:spPr>
            <p:txBody>
              <a:bodyPr wrap="square" rtlCol="0">
                <a:spAutoFit/>
              </a:bodyPr>
              <a:lstStyle/>
              <a:p>
                <a:r>
                  <a:rPr lang="en-US" altLang="zh-CN" sz="1200" b="1" dirty="0">
                    <a:solidFill>
                      <a:srgbClr val="FF0000"/>
                    </a:solidFill>
                    <a:latin typeface="Times" panose="02020603050405020304" pitchFamily="18" charset="0"/>
                    <a:cs typeface="Times" panose="02020603050405020304" pitchFamily="18" charset="0"/>
                  </a:rPr>
                  <a:t>IP</a:t>
                </a:r>
                <a:endParaRPr lang="zh-CN" altLang="en-US" sz="1200" b="1" dirty="0">
                  <a:solidFill>
                    <a:srgbClr val="FF0000"/>
                  </a:solidFill>
                  <a:latin typeface="Times" panose="02020603050405020304" pitchFamily="18" charset="0"/>
                  <a:cs typeface="Times" panose="02020603050405020304" pitchFamily="18" charset="0"/>
                </a:endParaRPr>
              </a:p>
            </p:txBody>
          </p:sp>
        </p:grpSp>
        <p:sp>
          <p:nvSpPr>
            <p:cNvPr id="20" name="文本框 19">
              <a:extLst>
                <a:ext uri="{FF2B5EF4-FFF2-40B4-BE49-F238E27FC236}">
                  <a16:creationId xmlns="" xmlns:a16="http://schemas.microsoft.com/office/drawing/2014/main" id="{D344A628-803B-9951-4C37-286B0BC2BECC}"/>
                </a:ext>
              </a:extLst>
            </p:cNvPr>
            <p:cNvSpPr txBox="1"/>
            <p:nvPr/>
          </p:nvSpPr>
          <p:spPr>
            <a:xfrm>
              <a:off x="3831417" y="1567886"/>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1</a:t>
              </a:r>
              <a:endParaRPr kumimoji="1" lang="zh-CN" altLang="en-US" sz="1400" b="1" dirty="0"/>
            </a:p>
          </p:txBody>
        </p:sp>
        <p:sp>
          <p:nvSpPr>
            <p:cNvPr id="21" name="文本框 20">
              <a:extLst>
                <a:ext uri="{FF2B5EF4-FFF2-40B4-BE49-F238E27FC236}">
                  <a16:creationId xmlns="" xmlns:a16="http://schemas.microsoft.com/office/drawing/2014/main" id="{8CD0DBB8-8270-20DB-E634-071ABDFAD889}"/>
                </a:ext>
              </a:extLst>
            </p:cNvPr>
            <p:cNvSpPr txBox="1"/>
            <p:nvPr/>
          </p:nvSpPr>
          <p:spPr>
            <a:xfrm>
              <a:off x="7770414" y="1566685"/>
              <a:ext cx="279244" cy="30897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2</a:t>
              </a:r>
              <a:endParaRPr kumimoji="1" lang="zh-CN" altLang="en-US" sz="1400" b="1" dirty="0"/>
            </a:p>
          </p:txBody>
        </p:sp>
        <p:sp>
          <p:nvSpPr>
            <p:cNvPr id="22" name="文本框 21">
              <a:extLst>
                <a:ext uri="{FF2B5EF4-FFF2-40B4-BE49-F238E27FC236}">
                  <a16:creationId xmlns="" xmlns:a16="http://schemas.microsoft.com/office/drawing/2014/main" id="{F577BAC9-EA80-1BDE-B51C-885F759EB5C8}"/>
                </a:ext>
              </a:extLst>
            </p:cNvPr>
            <p:cNvSpPr txBox="1"/>
            <p:nvPr/>
          </p:nvSpPr>
          <p:spPr>
            <a:xfrm>
              <a:off x="8140119" y="1567885"/>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3</a:t>
              </a:r>
              <a:endParaRPr kumimoji="1" lang="zh-CN" altLang="en-US" sz="1400" b="1" dirty="0"/>
            </a:p>
          </p:txBody>
        </p:sp>
      </p:grpSp>
      <mc:AlternateContent xmlns:mc="http://schemas.openxmlformats.org/markup-compatibility/2006" xmlns:a14="http://schemas.microsoft.com/office/drawing/2010/main">
        <mc:Choice Requires="a14">
          <p:graphicFrame>
            <p:nvGraphicFramePr>
              <p:cNvPr id="25" name="内容占位符 6">
                <a:extLst>
                  <a:ext uri="{FF2B5EF4-FFF2-40B4-BE49-F238E27FC236}">
                    <a16:creationId xmlns="" xmlns:a16="http://schemas.microsoft.com/office/drawing/2014/main" id="{CECAAA11-6DA7-EA32-763B-20CADA07D7AF}"/>
                  </a:ext>
                </a:extLst>
              </p:cNvPr>
              <p:cNvGraphicFramePr>
                <a:graphicFrameLocks noGrp="1"/>
              </p:cNvGraphicFramePr>
              <p:nvPr>
                <p:ph idx="1"/>
                <p:extLst/>
              </p:nvPr>
            </p:nvGraphicFramePr>
            <p:xfrm>
              <a:off x="333473" y="3725441"/>
              <a:ext cx="4993119" cy="3078480"/>
            </p:xfrm>
            <a:graphic>
              <a:graphicData uri="http://schemas.openxmlformats.org/drawingml/2006/table">
                <a:tbl>
                  <a:tblPr firstRow="1" bandRow="1">
                    <a:tableStyleId>{93296810-A885-4BE3-A3E7-6D5BEEA58F35}</a:tableStyleId>
                  </a:tblPr>
                  <a:tblGrid>
                    <a:gridCol w="1461569">
                      <a:extLst>
                        <a:ext uri="{9D8B030D-6E8A-4147-A177-3AD203B41FA5}">
                          <a16:colId xmlns="" xmlns:a16="http://schemas.microsoft.com/office/drawing/2014/main" val="1872440714"/>
                        </a:ext>
                      </a:extLst>
                    </a:gridCol>
                    <a:gridCol w="1483593">
                      <a:extLst>
                        <a:ext uri="{9D8B030D-6E8A-4147-A177-3AD203B41FA5}">
                          <a16:colId xmlns="" xmlns:a16="http://schemas.microsoft.com/office/drawing/2014/main" val="1227806273"/>
                        </a:ext>
                      </a:extLst>
                    </a:gridCol>
                    <a:gridCol w="1011144">
                      <a:extLst>
                        <a:ext uri="{9D8B030D-6E8A-4147-A177-3AD203B41FA5}">
                          <a16:colId xmlns="" xmlns:a16="http://schemas.microsoft.com/office/drawing/2014/main" val="75256774"/>
                        </a:ext>
                      </a:extLst>
                    </a:gridCol>
                    <a:gridCol w="1036813">
                      <a:extLst>
                        <a:ext uri="{9D8B030D-6E8A-4147-A177-3AD203B41FA5}">
                          <a16:colId xmlns="" xmlns:a16="http://schemas.microsoft.com/office/drawing/2014/main" val="1489669027"/>
                        </a:ext>
                      </a:extLst>
                    </a:gridCol>
                  </a:tblGrid>
                  <a:tr h="209949">
                    <a:tc>
                      <a:txBody>
                        <a:bodyPr/>
                        <a:lstStyle/>
                        <a:p>
                          <a:pPr algn="ctr"/>
                          <a:endParaRPr lang="zh-CN" altLang="en-US" sz="800" dirty="0"/>
                        </a:p>
                      </a:txBody>
                      <a:tcPr anchor="ctr"/>
                    </a:tc>
                    <a:tc>
                      <a:txBody>
                        <a:bodyPr/>
                        <a:lstStyle/>
                        <a:p>
                          <a:pPr algn="ctr"/>
                          <a:r>
                            <a:rPr lang="en-US" altLang="zh-CN" sz="800" dirty="0"/>
                            <a:t>Position1</a:t>
                          </a:r>
                          <a14:m>
                            <m:oMath xmlns:m="http://schemas.openxmlformats.org/officeDocument/2006/math">
                              <m:r>
                                <a:rPr lang="en-US" altLang="zh-CN" sz="800" smtClean="0">
                                  <a:latin typeface="Cambria Math" panose="02040503050406030204" pitchFamily="18" charset="0"/>
                                </a:rPr>
                                <m:t>→</m:t>
                              </m:r>
                              <m:r>
                                <a:rPr lang="en-US" altLang="zh-CN" sz="800" smtClean="0">
                                  <a:latin typeface="Cambria Math" panose="02040503050406030204" pitchFamily="18" charset="0"/>
                                </a:rPr>
                                <m:t>𝟏𝟎</m:t>
                              </m:r>
                              <m:r>
                                <a:rPr lang="en-US" altLang="zh-CN" sz="800" smtClean="0">
                                  <a:latin typeface="Cambria Math" panose="02040503050406030204" pitchFamily="18" charset="0"/>
                                </a:rPr>
                                <m:t>𝒎</m:t>
                              </m:r>
                            </m:oMath>
                          </a14:m>
                          <a:endParaRPr lang="zh-CN" altLang="en-US" sz="800" dirty="0"/>
                        </a:p>
                      </a:txBody>
                      <a:tcPr anchor="ctr"/>
                    </a:tc>
                    <a:tc>
                      <a:txBody>
                        <a:bodyPr/>
                        <a:lstStyle/>
                        <a:p>
                          <a:pPr algn="ctr"/>
                          <a:r>
                            <a:rPr lang="en-US" altLang="zh-CN" sz="800" dirty="0"/>
                            <a:t>Position2</a:t>
                          </a:r>
                          <a14:m>
                            <m:oMath xmlns:m="http://schemas.openxmlformats.org/officeDocument/2006/math">
                              <m:r>
                                <a:rPr lang="en-US" altLang="zh-CN" sz="800" smtClean="0">
                                  <a:latin typeface="Cambria Math" panose="02040503050406030204" pitchFamily="18" charset="0"/>
                                </a:rPr>
                                <m:t>→</m:t>
                              </m:r>
                              <m:r>
                                <a:rPr lang="en-US" altLang="zh-CN" sz="800" smtClean="0">
                                  <a:latin typeface="Cambria Math" panose="02040503050406030204" pitchFamily="18" charset="0"/>
                                </a:rPr>
                                <m:t>𝟖𝟒</m:t>
                              </m:r>
                              <m:r>
                                <a:rPr lang="en-US" altLang="zh-CN" sz="800" smtClean="0">
                                  <a:latin typeface="Cambria Math" panose="02040503050406030204" pitchFamily="18" charset="0"/>
                                </a:rPr>
                                <m:t>𝒎</m:t>
                              </m:r>
                            </m:oMath>
                          </a14:m>
                          <a:endParaRPr lang="zh-CN" altLang="en-US" sz="800" dirty="0"/>
                        </a:p>
                      </a:txBody>
                      <a:tcPr anchor="ctr"/>
                    </a:tc>
                    <a:tc>
                      <a:txBody>
                        <a:bodyPr/>
                        <a:lstStyle/>
                        <a:p>
                          <a:pPr algn="ctr"/>
                          <a:r>
                            <a:rPr lang="en-US" altLang="zh-CN" sz="800" dirty="0"/>
                            <a:t>Position3</a:t>
                          </a:r>
                          <a14:m>
                            <m:oMath xmlns:m="http://schemas.openxmlformats.org/officeDocument/2006/math">
                              <m:r>
                                <a:rPr lang="en-US" altLang="zh-CN" sz="800" smtClean="0">
                                  <a:latin typeface="Cambria Math" panose="02040503050406030204" pitchFamily="18" charset="0"/>
                                </a:rPr>
                                <m:t>→</m:t>
                              </m:r>
                              <m:r>
                                <a:rPr lang="en-US" altLang="zh-CN" sz="800" smtClean="0">
                                  <a:latin typeface="Cambria Math" panose="02040503050406030204" pitchFamily="18" charset="0"/>
                                </a:rPr>
                                <m:t>𝟗𝟎</m:t>
                              </m:r>
                              <m:r>
                                <a:rPr lang="en-US" altLang="zh-CN" sz="800" smtClean="0">
                                  <a:latin typeface="Cambria Math" panose="02040503050406030204" pitchFamily="18" charset="0"/>
                                </a:rPr>
                                <m:t>.</m:t>
                              </m:r>
                              <m:r>
                                <a:rPr lang="en-US" altLang="zh-CN" sz="800" smtClean="0">
                                  <a:latin typeface="Cambria Math" panose="02040503050406030204" pitchFamily="18" charset="0"/>
                                </a:rPr>
                                <m:t>𝟓</m:t>
                              </m:r>
                              <m:r>
                                <a:rPr lang="en-US" altLang="zh-CN" sz="800" smtClean="0">
                                  <a:latin typeface="Cambria Math" panose="02040503050406030204" pitchFamily="18" charset="0"/>
                                </a:rPr>
                                <m:t>𝒎</m:t>
                              </m:r>
                            </m:oMath>
                          </a14:m>
                          <a:endParaRPr lang="zh-CN" altLang="en-US" sz="800" dirty="0">
                            <a:solidFill>
                              <a:schemeClr val="bg1"/>
                            </a:solidFill>
                          </a:endParaRPr>
                        </a:p>
                      </a:txBody>
                      <a:tcPr anchor="ctr"/>
                    </a:tc>
                    <a:extLst>
                      <a:ext uri="{0D108BD9-81ED-4DB2-BD59-A6C34878D82A}">
                        <a16:rowId xmlns="" xmlns:a16="http://schemas.microsoft.com/office/drawing/2014/main" val="3109396630"/>
                      </a:ext>
                    </a:extLst>
                  </a:tr>
                  <a:tr h="209949">
                    <a:tc>
                      <a:txBody>
                        <a:bodyPr/>
                        <a:lstStyle/>
                        <a:p>
                          <a:pPr algn="ctr"/>
                          <a:r>
                            <a:rPr lang="en-US" altLang="zh-CN" sz="800" dirty="0"/>
                            <a:t>Average Number detected/BX</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~3.4(Two sides)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~3(One Side)</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~3.2(One Side)</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3795735152"/>
                      </a:ext>
                    </a:extLst>
                  </a:tr>
                  <a:tr h="209949">
                    <a:tc>
                      <a:txBody>
                        <a:bodyPr/>
                        <a:lstStyle/>
                        <a:p>
                          <a:pPr algn="ctr"/>
                          <a:r>
                            <a:rPr lang="en-US" altLang="zh-CN" sz="800" dirty="0"/>
                            <a:t>Average Bhabha Number /1ms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~2830</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~2500</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~2670</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2572549729"/>
                      </a:ext>
                    </a:extLst>
                  </a:tr>
                  <a:tr h="209949">
                    <a:tc>
                      <a:txBody>
                        <a:bodyPr/>
                        <a:lstStyle/>
                        <a:p>
                          <a:pPr algn="ctr"/>
                          <a:r>
                            <a:rPr lang="en-US" altLang="zh-CN" sz="800" dirty="0"/>
                            <a:t>Expected measurement accuracy</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1.9%@1kHz</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2%@1kHz</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1.95%@1kHz</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1197087224"/>
                      </a:ext>
                    </a:extLst>
                  </a:tr>
                  <a:tr h="209949">
                    <a:tc>
                      <a:txBody>
                        <a:bodyPr/>
                        <a:lstStyle/>
                        <a:p>
                          <a:pPr algn="ctr"/>
                          <a:r>
                            <a:rPr lang="en-US" altLang="zh-CN" sz="800" dirty="0"/>
                            <a:t>Average Energy of Pris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~24 GeV</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~70 GeV</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~75.3 GeV</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1804288667"/>
                      </a:ext>
                    </a:extLst>
                  </a:tr>
                  <a:tr h="209949">
                    <a:tc>
                      <a:txBody>
                        <a:bodyPr/>
                        <a:lstStyle/>
                        <a:p>
                          <a:pPr algn="ctr"/>
                          <a:r>
                            <a:rPr lang="en-US" altLang="zh-CN" sz="800" dirty="0"/>
                            <a:t>Average Hitting Angel</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~1.7E-4 rad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~7E-4 rad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~7E-4 rad</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2751512157"/>
                      </a:ext>
                    </a:extLst>
                  </a:tr>
                  <a:tr h="209949">
                    <a:tc>
                      <a:txBody>
                        <a:bodyPr/>
                        <a:lstStyle/>
                        <a:p>
                          <a:pPr algn="ctr"/>
                          <a:r>
                            <a:rPr lang="en-US" altLang="zh-CN" sz="800" dirty="0" err="1"/>
                            <a:t>T</a:t>
                          </a:r>
                          <a:r>
                            <a:rPr lang="en-US" altLang="zh-CN" sz="800" baseline="-25000" dirty="0" err="1"/>
                            <a:t>max</a:t>
                          </a:r>
                          <a:r>
                            <a:rPr lang="en-US" altLang="zh-CN" sz="800" dirty="0"/>
                            <a:t> in mm</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88.32</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103.85</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104.91</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682010641"/>
                      </a:ext>
                    </a:extLst>
                  </a:tr>
                  <a:tr h="209949">
                    <a:tc>
                      <a:txBody>
                        <a:bodyPr/>
                        <a:lstStyle/>
                        <a:p>
                          <a:pPr algn="ctr"/>
                          <a:r>
                            <a:rPr lang="en-US" altLang="zh-CN" sz="800" dirty="0"/>
                            <a:t>Detector Size assumed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5*20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1875161219"/>
                      </a:ext>
                    </a:extLst>
                  </a:tr>
                  <a:tr h="209949">
                    <a:tc>
                      <a:txBody>
                        <a:bodyPr/>
                        <a:lstStyle/>
                        <a:p>
                          <a:pPr algn="ctr"/>
                          <a:r>
                            <a:rPr lang="en-US" altLang="zh-CN" sz="800" dirty="0"/>
                            <a:t>Backgrounds</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a:t>SR Photons in 1 Side</a:t>
                          </a:r>
                          <a:endParaRPr lang="zh-CN" altLang="en-US" sz="800">
                            <a:latin typeface="Times" panose="02020603050405020304" pitchFamily="18" charset="0"/>
                            <a:cs typeface="Times" panose="02020603050405020304" pitchFamily="18" charset="0"/>
                          </a:endParaRPr>
                        </a:p>
                      </a:txBody>
                      <a:tcPr anchor="ctr"/>
                    </a:tc>
                    <a:tc>
                      <a:txBody>
                        <a:bodyPr/>
                        <a:lstStyle/>
                        <a:p>
                          <a:pPr algn="ctr"/>
                          <a:r>
                            <a:rPr lang="en-US" altLang="zh-CN" sz="800" dirty="0"/>
                            <a:t>-</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1388455303"/>
                      </a:ext>
                    </a:extLst>
                  </a:tr>
                  <a:tr h="293352">
                    <a:tc>
                      <a:txBody>
                        <a:bodyPr/>
                        <a:lstStyle/>
                        <a:p>
                          <a:pPr algn="ctr"/>
                          <a:r>
                            <a:rPr lang="en-US" altLang="zh-CN" sz="800" dirty="0"/>
                            <a:t>Pros</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Measurement affected by beam-beam deflection angle, two detectors</a:t>
                          </a:r>
                          <a:endParaRPr lang="zh-CN" altLang="en-US" sz="800" dirty="0">
                            <a:latin typeface="Times" panose="02020603050405020304" pitchFamily="18" charset="0"/>
                            <a:cs typeface="Times"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signals only on one side, measurement quite independent of beam-beam deflection angle</a:t>
                          </a:r>
                          <a:endParaRPr lang="zh-CN" altLang="en-US" sz="8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2018218079"/>
                      </a:ext>
                    </a:extLst>
                  </a:tr>
                  <a:tr h="209949">
                    <a:tc>
                      <a:txBody>
                        <a:bodyPr/>
                        <a:lstStyle/>
                        <a:p>
                          <a:pPr algn="ctr"/>
                          <a:r>
                            <a:rPr lang="en-US" altLang="zh-CN" sz="800" dirty="0"/>
                            <a:t>Detector technology</a:t>
                          </a:r>
                          <a:endParaRPr lang="zh-CN" altLang="en-US" sz="800" dirty="0">
                            <a:latin typeface="Times" panose="02020603050405020304" pitchFamily="18" charset="0"/>
                            <a:cs typeface="Times" panose="02020603050405020304" pitchFamily="18"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LGAD;   SiC;  Diamond</a:t>
                          </a:r>
                          <a:endParaRPr lang="zh-CN" altLang="en-US" sz="8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 xmlns:a16="http://schemas.microsoft.com/office/drawing/2014/main" val="1853318199"/>
                      </a:ext>
                    </a:extLst>
                  </a:tr>
                </a:tbl>
              </a:graphicData>
            </a:graphic>
          </p:graphicFrame>
        </mc:Choice>
        <mc:Fallback xmlns="">
          <p:graphicFrame>
            <p:nvGraphicFramePr>
              <p:cNvPr id="25" name="内容占位符 6">
                <a:extLst>
                  <a:ext uri="{FF2B5EF4-FFF2-40B4-BE49-F238E27FC236}">
                    <a16:creationId xmlns:a16="http://schemas.microsoft.com/office/drawing/2014/main" xmlns:a14="http://schemas.microsoft.com/office/drawing/2010/main" xmlns="" id="{CECAAA11-6DA7-EA32-763B-20CADA07D7AF}"/>
                  </a:ext>
                </a:extLst>
              </p:cNvPr>
              <p:cNvGraphicFramePr>
                <a:graphicFrameLocks noGrp="1"/>
              </p:cNvGraphicFramePr>
              <p:nvPr>
                <p:ph idx="1"/>
                <p:extLst>
                  <p:ext uri="{D42A27DB-BD31-4B8C-83A1-F6EECF244321}">
                    <p14:modId xmlns:p14="http://schemas.microsoft.com/office/powerpoint/2010/main" val="2876830687"/>
                  </p:ext>
                </p:extLst>
              </p:nvPr>
            </p:nvGraphicFramePr>
            <p:xfrm>
              <a:off x="333473" y="3725441"/>
              <a:ext cx="4993119" cy="3078480"/>
            </p:xfrm>
            <a:graphic>
              <a:graphicData uri="http://schemas.openxmlformats.org/drawingml/2006/table">
                <a:tbl>
                  <a:tblPr firstRow="1" bandRow="1">
                    <a:tableStyleId>{93296810-A885-4BE3-A3E7-6D5BEEA58F35}</a:tableStyleId>
                  </a:tblPr>
                  <a:tblGrid>
                    <a:gridCol w="1461569">
                      <a:extLst>
                        <a:ext uri="{9D8B030D-6E8A-4147-A177-3AD203B41FA5}">
                          <a16:colId xmlns:a16="http://schemas.microsoft.com/office/drawing/2014/main" xmlns:a14="http://schemas.microsoft.com/office/drawing/2010/main" xmlns="" val="1872440714"/>
                        </a:ext>
                      </a:extLst>
                    </a:gridCol>
                    <a:gridCol w="1483593">
                      <a:extLst>
                        <a:ext uri="{9D8B030D-6E8A-4147-A177-3AD203B41FA5}">
                          <a16:colId xmlns:a16="http://schemas.microsoft.com/office/drawing/2014/main" xmlns:a14="http://schemas.microsoft.com/office/drawing/2010/main" xmlns="" val="1227806273"/>
                        </a:ext>
                      </a:extLst>
                    </a:gridCol>
                    <a:gridCol w="1011144">
                      <a:extLst>
                        <a:ext uri="{9D8B030D-6E8A-4147-A177-3AD203B41FA5}">
                          <a16:colId xmlns:a16="http://schemas.microsoft.com/office/drawing/2014/main" xmlns:a14="http://schemas.microsoft.com/office/drawing/2010/main" xmlns="" val="75256774"/>
                        </a:ext>
                      </a:extLst>
                    </a:gridCol>
                    <a:gridCol w="1036813">
                      <a:extLst>
                        <a:ext uri="{9D8B030D-6E8A-4147-A177-3AD203B41FA5}">
                          <a16:colId xmlns:a16="http://schemas.microsoft.com/office/drawing/2014/main" xmlns:a14="http://schemas.microsoft.com/office/drawing/2010/main" xmlns="" val="1489669027"/>
                        </a:ext>
                      </a:extLst>
                    </a:gridCol>
                  </a:tblGrid>
                  <a:tr h="335280">
                    <a:tc>
                      <a:txBody>
                        <a:bodyPr/>
                        <a:lstStyle/>
                        <a:p>
                          <a:pPr algn="ctr"/>
                          <a:endParaRPr lang="zh-CN" altLang="en-US" sz="800" dirty="0"/>
                        </a:p>
                      </a:txBody>
                      <a:tcPr anchor="ctr"/>
                    </a:tc>
                    <a:tc>
                      <a:txBody>
                        <a:bodyPr/>
                        <a:lstStyle/>
                        <a:p>
                          <a:endParaRPr lang="zh-CN"/>
                        </a:p>
                      </a:txBody>
                      <a:tcPr anchor="ctr">
                        <a:blipFill rotWithShape="0">
                          <a:blip r:embed="rId5"/>
                          <a:stretch>
                            <a:fillRect l="-98770" t="-1818" r="-139344" b="-823636"/>
                          </a:stretch>
                        </a:blipFill>
                      </a:tcPr>
                    </a:tc>
                    <a:tc>
                      <a:txBody>
                        <a:bodyPr/>
                        <a:lstStyle/>
                        <a:p>
                          <a:endParaRPr lang="zh-CN"/>
                        </a:p>
                      </a:txBody>
                      <a:tcPr anchor="ctr">
                        <a:blipFill rotWithShape="0">
                          <a:blip r:embed="rId5"/>
                          <a:stretch>
                            <a:fillRect l="-292169" t="-1818" r="-104819" b="-823636"/>
                          </a:stretch>
                        </a:blipFill>
                      </a:tcPr>
                    </a:tc>
                    <a:tc>
                      <a:txBody>
                        <a:bodyPr/>
                        <a:lstStyle/>
                        <a:p>
                          <a:endParaRPr lang="zh-CN"/>
                        </a:p>
                      </a:txBody>
                      <a:tcPr anchor="ctr">
                        <a:blipFill rotWithShape="0">
                          <a:blip r:embed="rId5"/>
                          <a:stretch>
                            <a:fillRect l="-382941" t="-1818" r="-2353" b="-823636"/>
                          </a:stretch>
                        </a:blipFill>
                      </a:tcPr>
                    </a:tc>
                    <a:extLst>
                      <a:ext uri="{0D108BD9-81ED-4DB2-BD59-A6C34878D82A}">
                        <a16:rowId xmlns:a16="http://schemas.microsoft.com/office/drawing/2014/main" xmlns:a14="http://schemas.microsoft.com/office/drawing/2010/main" xmlns="" val="3109396630"/>
                      </a:ext>
                    </a:extLst>
                  </a:tr>
                  <a:tr h="335280">
                    <a:tc>
                      <a:txBody>
                        <a:bodyPr/>
                        <a:lstStyle/>
                        <a:p>
                          <a:pPr algn="ctr"/>
                          <a:r>
                            <a:rPr lang="en-US" altLang="zh-CN" sz="800" dirty="0"/>
                            <a:t>Average Number detected/BX</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~3.4(Two sides)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~3(One Side)</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~3.2(One Side)</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3795735152"/>
                      </a:ext>
                    </a:extLst>
                  </a:tr>
                  <a:tr h="335280">
                    <a:tc>
                      <a:txBody>
                        <a:bodyPr/>
                        <a:lstStyle/>
                        <a:p>
                          <a:pPr algn="ctr"/>
                          <a:r>
                            <a:rPr lang="en-US" altLang="zh-CN" sz="800" dirty="0"/>
                            <a:t>Average Bhabha Number /1ms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~2830</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~2500</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~2670</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2572549729"/>
                      </a:ext>
                    </a:extLst>
                  </a:tr>
                  <a:tr h="335280">
                    <a:tc>
                      <a:txBody>
                        <a:bodyPr/>
                        <a:lstStyle/>
                        <a:p>
                          <a:pPr algn="ctr"/>
                          <a:r>
                            <a:rPr lang="en-US" altLang="zh-CN" sz="800" dirty="0"/>
                            <a:t>Expected measurement accuracy</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1.9%@1kHz</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2%@1kHz</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1.95%@1kHz</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197087224"/>
                      </a:ext>
                    </a:extLst>
                  </a:tr>
                  <a:tr h="213360">
                    <a:tc>
                      <a:txBody>
                        <a:bodyPr/>
                        <a:lstStyle/>
                        <a:p>
                          <a:pPr algn="ctr"/>
                          <a:r>
                            <a:rPr lang="en-US" altLang="zh-CN" sz="800" dirty="0"/>
                            <a:t>Average Energy of Pris</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~24 GeV</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~70 GeV</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~75.3 GeV</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804288667"/>
                      </a:ext>
                    </a:extLst>
                  </a:tr>
                  <a:tr h="213360">
                    <a:tc>
                      <a:txBody>
                        <a:bodyPr/>
                        <a:lstStyle/>
                        <a:p>
                          <a:pPr algn="ctr"/>
                          <a:r>
                            <a:rPr lang="en-US" altLang="zh-CN" sz="800" dirty="0"/>
                            <a:t>Average Hitting Angel</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~1.7E-4 rad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~7E-4 rad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~7E-4 rad</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2751512157"/>
                      </a:ext>
                    </a:extLst>
                  </a:tr>
                  <a:tr h="213360">
                    <a:tc>
                      <a:txBody>
                        <a:bodyPr/>
                        <a:lstStyle/>
                        <a:p>
                          <a:pPr algn="ctr"/>
                          <a:r>
                            <a:rPr lang="en-US" altLang="zh-CN" sz="800" dirty="0" err="1"/>
                            <a:t>T</a:t>
                          </a:r>
                          <a:r>
                            <a:rPr lang="en-US" altLang="zh-CN" sz="800" baseline="-25000" dirty="0" err="1"/>
                            <a:t>max</a:t>
                          </a:r>
                          <a:r>
                            <a:rPr lang="en-US" altLang="zh-CN" sz="800" dirty="0"/>
                            <a:t> in mm</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88.32</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103.85</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104.91</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682010641"/>
                      </a:ext>
                    </a:extLst>
                  </a:tr>
                  <a:tr h="213360">
                    <a:tc>
                      <a:txBody>
                        <a:bodyPr/>
                        <a:lstStyle/>
                        <a:p>
                          <a:pPr algn="ctr"/>
                          <a:r>
                            <a:rPr lang="en-US" altLang="zh-CN" sz="800" dirty="0"/>
                            <a:t>Detector Size assumed</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5*20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875161219"/>
                      </a:ext>
                    </a:extLst>
                  </a:tr>
                  <a:tr h="213360">
                    <a:tc>
                      <a:txBody>
                        <a:bodyPr/>
                        <a:lstStyle/>
                        <a:p>
                          <a:pPr algn="ctr"/>
                          <a:r>
                            <a:rPr lang="en-US" altLang="zh-CN" sz="800" dirty="0"/>
                            <a:t>Backgrounds</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a:t>SR Photons in 1 Side</a:t>
                          </a:r>
                          <a:endParaRPr lang="zh-CN" altLang="en-US" sz="800">
                            <a:latin typeface="Times" panose="02020603050405020304" pitchFamily="18" charset="0"/>
                            <a:cs typeface="Times" panose="02020603050405020304" pitchFamily="18" charset="0"/>
                          </a:endParaRPr>
                        </a:p>
                      </a:txBody>
                      <a:tcPr anchor="ctr"/>
                    </a:tc>
                    <a:tc>
                      <a:txBody>
                        <a:bodyPr/>
                        <a:lstStyle/>
                        <a:p>
                          <a:pPr algn="ctr"/>
                          <a:r>
                            <a:rPr lang="en-US" altLang="zh-CN" sz="800" dirty="0"/>
                            <a:t>-</a:t>
                          </a:r>
                          <a:endParaRPr lang="zh-CN" altLang="en-US" sz="800" dirty="0">
                            <a:latin typeface="Times" panose="02020603050405020304" pitchFamily="18" charset="0"/>
                            <a:cs typeface="Times" panose="02020603050405020304" pitchFamily="18" charset="0"/>
                          </a:endParaRPr>
                        </a:p>
                      </a:txBody>
                      <a:tcPr anchor="ctr"/>
                    </a:tc>
                    <a:tc>
                      <a:txBody>
                        <a:bodyPr/>
                        <a:lstStyle/>
                        <a:p>
                          <a:pPr algn="ctr"/>
                          <a:r>
                            <a:rPr lang="en-US" altLang="zh-CN" sz="800" dirty="0"/>
                            <a:t>-</a:t>
                          </a:r>
                          <a:endParaRPr lang="zh-CN" altLang="en-US" sz="8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388455303"/>
                      </a:ext>
                    </a:extLst>
                  </a:tr>
                  <a:tr h="457200">
                    <a:tc>
                      <a:txBody>
                        <a:bodyPr/>
                        <a:lstStyle/>
                        <a:p>
                          <a:pPr algn="ctr"/>
                          <a:r>
                            <a:rPr lang="en-US" altLang="zh-CN" sz="800" dirty="0"/>
                            <a:t>Pros</a:t>
                          </a:r>
                          <a:endParaRPr lang="zh-CN" altLang="en-US" sz="800" dirty="0">
                            <a:latin typeface="Times" panose="02020603050405020304" pitchFamily="18" charset="0"/>
                            <a:cs typeface="Times"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Measurement affected by beam-beam deflection angle, two detectors</a:t>
                          </a:r>
                          <a:endParaRPr lang="zh-CN" altLang="en-US" sz="800" dirty="0">
                            <a:latin typeface="Times" panose="02020603050405020304" pitchFamily="18" charset="0"/>
                            <a:cs typeface="Times"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signals only on one side, measurement quite independent of beam-beam deflection angle</a:t>
                          </a:r>
                          <a:endParaRPr lang="zh-CN" altLang="en-US" sz="8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2018218079"/>
                      </a:ext>
                    </a:extLst>
                  </a:tr>
                  <a:tr h="213360">
                    <a:tc>
                      <a:txBody>
                        <a:bodyPr/>
                        <a:lstStyle/>
                        <a:p>
                          <a:pPr algn="ctr"/>
                          <a:r>
                            <a:rPr lang="en-US" altLang="zh-CN" sz="800" dirty="0"/>
                            <a:t>Detector technology</a:t>
                          </a:r>
                          <a:endParaRPr lang="zh-CN" altLang="en-US" sz="800" dirty="0">
                            <a:latin typeface="Times" panose="02020603050405020304" pitchFamily="18" charset="0"/>
                            <a:cs typeface="Times" panose="02020603050405020304" pitchFamily="18"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LGAD;   SiC;  Diamond</a:t>
                          </a:r>
                          <a:endParaRPr lang="zh-CN" altLang="en-US" sz="8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xmlns:a14="http://schemas.microsoft.com/office/drawing/2010/main" xmlns="" val="1853318199"/>
                      </a:ext>
                    </a:extLst>
                  </a:tr>
                </a:tbl>
              </a:graphicData>
            </a:graphic>
          </p:graphicFrame>
        </mc:Fallback>
      </mc:AlternateContent>
      <p:sp>
        <p:nvSpPr>
          <p:cNvPr id="26" name="矩形 25">
            <a:extLst>
              <a:ext uri="{FF2B5EF4-FFF2-40B4-BE49-F238E27FC236}">
                <a16:creationId xmlns="" xmlns:a16="http://schemas.microsoft.com/office/drawing/2014/main" id="{012D48B8-4DB1-FF16-1842-BF64370B0848}"/>
              </a:ext>
            </a:extLst>
          </p:cNvPr>
          <p:cNvSpPr/>
          <p:nvPr/>
        </p:nvSpPr>
        <p:spPr>
          <a:xfrm>
            <a:off x="4359313" y="4100265"/>
            <a:ext cx="967280" cy="1872518"/>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801334" y="4279047"/>
            <a:ext cx="6205432" cy="2523768"/>
          </a:xfrm>
          <a:prstGeom prst="rect">
            <a:avLst/>
          </a:prstGeom>
        </p:spPr>
        <p:txBody>
          <a:bodyPr wrap="square">
            <a:spAutoFit/>
          </a:bodyPr>
          <a:lstStyle/>
          <a:p>
            <a:pPr algn="just"/>
            <a:r>
              <a:rPr kumimoji="1" lang="en-US" altLang="zh-CN" dirty="0">
                <a:solidFill>
                  <a:srgbClr val="FF0000"/>
                </a:solidFill>
                <a:latin typeface="Arial" panose="020B0604020202020204" pitchFamily="34" charset="0"/>
                <a:cs typeface="Arial" panose="020B0604020202020204" pitchFamily="34" charset="0"/>
              </a:rPr>
              <a:t>Plan in EDR</a:t>
            </a:r>
          </a:p>
          <a:p>
            <a:pPr marL="285750" indent="-285750" algn="just">
              <a:buFont typeface="Wingdings" panose="05000000000000000000" pitchFamily="2" charset="2"/>
              <a:buChar char="Ø"/>
            </a:pPr>
            <a:r>
              <a:rPr kumimoji="1" lang="en-US" altLang="zh-CN" dirty="0">
                <a:latin typeface="Arial" panose="020B0604020202020204" pitchFamily="34" charset="0"/>
                <a:cs typeface="Arial" panose="020B0604020202020204" pitchFamily="34" charset="0"/>
              </a:rPr>
              <a:t>More detailed simulations to study, including determine the detailed location and quantity of BPMs and the reaction between the primary </a:t>
            </a:r>
            <a:r>
              <a:rPr kumimoji="1" lang="en-US" altLang="zh-CN" dirty="0" err="1">
                <a:latin typeface="Arial" panose="020B0604020202020204" pitchFamily="34" charset="0"/>
                <a:cs typeface="Arial" panose="020B0604020202020204" pitchFamily="34" charset="0"/>
              </a:rPr>
              <a:t>Bhabha</a:t>
            </a:r>
            <a:r>
              <a:rPr kumimoji="1" lang="en-US" altLang="zh-CN" dirty="0">
                <a:latin typeface="Arial" panose="020B0604020202020204" pitchFamily="34" charset="0"/>
                <a:cs typeface="Arial" panose="020B0604020202020204" pitchFamily="34" charset="0"/>
              </a:rPr>
              <a:t> scattering electrons and beam pipe, as well as the design of detectors and feedback .</a:t>
            </a:r>
          </a:p>
          <a:p>
            <a:pPr marL="285750" indent="-285750" algn="just">
              <a:buFont typeface="Wingdings" panose="05000000000000000000" pitchFamily="2" charset="2"/>
              <a:buChar char="Ø"/>
            </a:pPr>
            <a:r>
              <a:rPr kumimoji="1" lang="en-US" altLang="zh-CN" dirty="0">
                <a:latin typeface="Arial" panose="020B0604020202020204" pitchFamily="34" charset="0"/>
                <a:cs typeface="Arial" panose="020B0604020202020204" pitchFamily="34" charset="0"/>
              </a:rPr>
              <a:t>The detailed design of the detectors.</a:t>
            </a:r>
            <a:endParaRPr kumimoji="1" lang="zh-CN" altLang="en-US"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endParaRPr kumimoji="1" lang="en-US" altLang="zh-CN" sz="1600" dirty="0">
              <a:solidFill>
                <a:srgbClr val="FF3399"/>
              </a:solidFill>
              <a:latin typeface="Calibri (正文)"/>
              <a:cs typeface="Times" panose="02020603050405020304" pitchFamily="18" charset="0"/>
            </a:endParaRPr>
          </a:p>
          <a:p>
            <a:pPr marL="742950" lvl="1" indent="-285750" algn="just">
              <a:buFont typeface="Wingdings" panose="05000000000000000000" pitchFamily="2" charset="2"/>
              <a:buChar char="Ø"/>
            </a:pPr>
            <a:endParaRPr kumimoji="1" lang="en-US" altLang="zh-CN" sz="1600" dirty="0">
              <a:solidFill>
                <a:srgbClr val="FF3399"/>
              </a:solidFill>
              <a:latin typeface="Calibri (正文)"/>
              <a:cs typeface="Times" panose="02020603050405020304" pitchFamily="18" charset="0"/>
            </a:endParaRPr>
          </a:p>
        </p:txBody>
      </p:sp>
      <p:sp>
        <p:nvSpPr>
          <p:cNvPr id="27" name="文本框 26"/>
          <p:cNvSpPr txBox="1"/>
          <p:nvPr/>
        </p:nvSpPr>
        <p:spPr>
          <a:xfrm>
            <a:off x="8923728" y="919122"/>
            <a:ext cx="3190043" cy="646331"/>
          </a:xfrm>
          <a:prstGeom prst="rect">
            <a:avLst/>
          </a:prstGeom>
          <a:noFill/>
        </p:spPr>
        <p:txBody>
          <a:bodyPr wrap="square" rtlCol="0">
            <a:spAutoFit/>
          </a:bodyPr>
          <a:lstStyle/>
          <a:p>
            <a:r>
              <a:rPr lang="en-US" altLang="zh-CN" dirty="0" err="1"/>
              <a:t>M.Li</a:t>
            </a:r>
            <a:r>
              <a:rPr lang="en-US" altLang="zh-CN" dirty="0"/>
              <a:t>, </a:t>
            </a:r>
            <a:r>
              <a:rPr lang="en-US" altLang="zh-CN" dirty="0" err="1"/>
              <a:t>P.Bambade</a:t>
            </a:r>
            <a:r>
              <a:rPr lang="en-US" altLang="zh-CN" dirty="0"/>
              <a:t>, </a:t>
            </a:r>
            <a:r>
              <a:rPr lang="en-US" altLang="zh-CN" dirty="0" err="1"/>
              <a:t>D.Wang</a:t>
            </a:r>
            <a:endParaRPr lang="en-US" altLang="zh-CN" dirty="0"/>
          </a:p>
          <a:p>
            <a:r>
              <a:rPr lang="en-US" altLang="zh-CN" dirty="0" err="1"/>
              <a:t>S.Y.Hou</a:t>
            </a:r>
            <a:r>
              <a:rPr lang="en-US" altLang="zh-CN" dirty="0"/>
              <a:t>, </a:t>
            </a:r>
            <a:r>
              <a:rPr lang="en-US" altLang="zh-CN" dirty="0" err="1"/>
              <a:t>L.Zhang</a:t>
            </a:r>
            <a:r>
              <a:rPr lang="en-US" altLang="zh-CN" dirty="0"/>
              <a:t> </a:t>
            </a:r>
            <a:r>
              <a:rPr lang="en-US" altLang="zh-CN" dirty="0" err="1"/>
              <a:t>etc</a:t>
            </a:r>
            <a:r>
              <a:rPr lang="en-US" altLang="zh-CN" dirty="0"/>
              <a:t> on</a:t>
            </a:r>
            <a:endParaRPr lang="zh-CN" altLang="en-US" dirty="0"/>
          </a:p>
        </p:txBody>
      </p:sp>
    </p:spTree>
    <p:extLst>
      <p:ext uri="{BB962C8B-B14F-4D97-AF65-F5344CB8AC3E}">
        <p14:creationId xmlns:p14="http://schemas.microsoft.com/office/powerpoint/2010/main" val="391158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olidFill>
                  <a:srgbClr val="FFFF00"/>
                </a:solidFill>
                <a:latin typeface="Arial" panose="020B0604020202020204" pitchFamily="34" charset="0"/>
                <a:cs typeface="Arial" panose="020B0604020202020204" pitchFamily="34" charset="0"/>
              </a:rPr>
              <a:t>MDI EDR Budget</a:t>
            </a:r>
            <a:endParaRPr lang="zh-CN" altLang="en-US" sz="3600" dirty="0">
              <a:solidFill>
                <a:srgbClr val="FFFF00"/>
              </a:solidFill>
              <a:latin typeface="Arial" panose="020B0604020202020204" pitchFamily="34" charset="0"/>
              <a:cs typeface="Arial" panose="020B0604020202020204" pitchFamily="34" charset="0"/>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2718080604"/>
              </p:ext>
            </p:extLst>
          </p:nvPr>
        </p:nvGraphicFramePr>
        <p:xfrm>
          <a:off x="609600" y="1447800"/>
          <a:ext cx="10972800" cy="4480560"/>
        </p:xfrm>
        <a:graphic>
          <a:graphicData uri="http://schemas.openxmlformats.org/drawingml/2006/table">
            <a:tbl>
              <a:tblPr firstRow="1" bandRow="1">
                <a:tableStyleId>{93296810-A885-4BE3-A3E7-6D5BEEA58F35}</a:tableStyleId>
              </a:tblPr>
              <a:tblGrid>
                <a:gridCol w="5486400">
                  <a:extLst>
                    <a:ext uri="{9D8B030D-6E8A-4147-A177-3AD203B41FA5}">
                      <a16:colId xmlns="" xmlns:a16="http://schemas.microsoft.com/office/drawing/2014/main" val="20000"/>
                    </a:ext>
                  </a:extLst>
                </a:gridCol>
                <a:gridCol w="5486400">
                  <a:extLst>
                    <a:ext uri="{9D8B030D-6E8A-4147-A177-3AD203B41FA5}">
                      <a16:colId xmlns="" xmlns:a16="http://schemas.microsoft.com/office/drawing/2014/main" val="20001"/>
                    </a:ext>
                  </a:extLst>
                </a:gridCol>
              </a:tblGrid>
              <a:tr h="370840">
                <a:tc>
                  <a:txBody>
                    <a:bodyPr/>
                    <a:lstStyle/>
                    <a:p>
                      <a:pPr algn="ctr"/>
                      <a:r>
                        <a:rPr lang="en-US" altLang="zh-CN" sz="2000" dirty="0">
                          <a:latin typeface="Arial" panose="020B0604020202020204" pitchFamily="34" charset="0"/>
                          <a:cs typeface="Arial" panose="020B0604020202020204" pitchFamily="34" charset="0"/>
                        </a:rPr>
                        <a:t>Item</a:t>
                      </a:r>
                      <a:endParaRPr lang="zh-CN" altLang="en-US" sz="2000" dirty="0">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latin typeface="Arial" panose="020B0604020202020204" pitchFamily="34" charset="0"/>
                          <a:cs typeface="Arial" panose="020B0604020202020204" pitchFamily="34" charset="0"/>
                        </a:rPr>
                        <a:t>Budget (10000yuan)</a:t>
                      </a:r>
                      <a:endParaRPr lang="zh-CN" altLang="en-US" sz="20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0"/>
                  </a:ext>
                </a:extLst>
              </a:tr>
              <a:tr h="370840">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Gold plating/Mask/Shielding/</a:t>
                      </a:r>
                      <a:r>
                        <a:rPr lang="en-US" altLang="zh-CN" sz="2000" dirty="0" err="1">
                          <a:solidFill>
                            <a:schemeClr val="accent4"/>
                          </a:solidFill>
                          <a:latin typeface="Arial" panose="020B0604020202020204" pitchFamily="34" charset="0"/>
                          <a:cs typeface="Arial" panose="020B0604020202020204" pitchFamily="34" charset="0"/>
                        </a:rPr>
                        <a:t>Lumical</a:t>
                      </a:r>
                      <a:r>
                        <a:rPr lang="en-US" altLang="zh-CN" sz="2000" dirty="0">
                          <a:solidFill>
                            <a:schemeClr val="accent4"/>
                          </a:solidFill>
                          <a:latin typeface="Arial" panose="020B0604020202020204" pitchFamily="34" charset="0"/>
                          <a:cs typeface="Arial" panose="020B0604020202020204" pitchFamily="34" charset="0"/>
                        </a:rPr>
                        <a:t> installation and measurement</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60</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1"/>
                  </a:ext>
                </a:extLst>
              </a:tr>
              <a:tr h="370840">
                <a:tc>
                  <a:txBody>
                    <a:bodyPr/>
                    <a:lstStyle/>
                    <a:p>
                      <a:pPr algn="ctr"/>
                      <a:r>
                        <a:rPr lang="en-US" altLang="zh-CN" sz="2000" dirty="0" err="1">
                          <a:solidFill>
                            <a:schemeClr val="accent4"/>
                          </a:solidFill>
                          <a:latin typeface="Arial" panose="020B0604020202020204" pitchFamily="34" charset="0"/>
                          <a:cs typeface="Arial" panose="020B0604020202020204" pitchFamily="34" charset="0"/>
                        </a:rPr>
                        <a:t>Berryllium</a:t>
                      </a:r>
                      <a:r>
                        <a:rPr lang="en-US" altLang="zh-CN" sz="2000" baseline="0" dirty="0">
                          <a:solidFill>
                            <a:schemeClr val="accent4"/>
                          </a:solidFill>
                          <a:latin typeface="Arial" panose="020B0604020202020204" pitchFamily="34" charset="0"/>
                          <a:cs typeface="Arial" panose="020B0604020202020204" pitchFamily="34" charset="0"/>
                        </a:rPr>
                        <a:t> pipe (Processing, welding, and anti-corrosion testing of thin-walled beryllium pipe)</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200</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2"/>
                  </a:ext>
                </a:extLst>
              </a:tr>
              <a:tr h="370840">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Tungsten alloy IR beam pipe</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45</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3"/>
                  </a:ext>
                </a:extLst>
              </a:tr>
              <a:tr h="370840">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MDI RVC prototype</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27</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4"/>
                  </a:ext>
                </a:extLst>
              </a:tr>
              <a:tr h="370840">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MDI SC magnet support adjustment and alignment verification prototype</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56</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5"/>
                  </a:ext>
                </a:extLst>
              </a:tr>
              <a:tr h="370840">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Key process validation of collimator</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89</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6"/>
                  </a:ext>
                </a:extLst>
              </a:tr>
              <a:tr h="370840">
                <a:tc>
                  <a:txBody>
                    <a:bodyPr/>
                    <a:lstStyle/>
                    <a:p>
                      <a:pPr algn="ctr"/>
                      <a:r>
                        <a:rPr lang="en-US" altLang="zh-CN" sz="2000" dirty="0" smtClean="0">
                          <a:solidFill>
                            <a:schemeClr val="accent4"/>
                          </a:solidFill>
                          <a:latin typeface="Arial" panose="020B0604020202020204" pitchFamily="34" charset="0"/>
                          <a:cs typeface="Arial" panose="020B0604020202020204" pitchFamily="34" charset="0"/>
                        </a:rPr>
                        <a:t>Software/toolkit/labor</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60</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7"/>
                  </a:ext>
                </a:extLst>
              </a:tr>
              <a:tr h="370840">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Total</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tc>
                  <a:txBody>
                    <a:bodyPr/>
                    <a:lstStyle/>
                    <a:p>
                      <a:pPr algn="ctr"/>
                      <a:r>
                        <a:rPr lang="en-US" altLang="zh-CN" sz="2000" dirty="0">
                          <a:solidFill>
                            <a:schemeClr val="accent4"/>
                          </a:solidFill>
                          <a:latin typeface="Arial" panose="020B0604020202020204" pitchFamily="34" charset="0"/>
                          <a:cs typeface="Arial" panose="020B0604020202020204" pitchFamily="34" charset="0"/>
                        </a:rPr>
                        <a:t>537</a:t>
                      </a:r>
                      <a:endParaRPr lang="zh-CN" altLang="en-US" sz="2000" dirty="0">
                        <a:solidFill>
                          <a:schemeClr val="accent4"/>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29075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3591" y="2468311"/>
            <a:ext cx="4834978" cy="1569660"/>
          </a:xfrm>
          <a:prstGeom prst="rect">
            <a:avLst/>
          </a:prstGeom>
          <a:noFill/>
        </p:spPr>
        <p:txBody>
          <a:bodyPr wrap="none" lIns="91440" tIns="45720" rIns="91440" bIns="45720">
            <a:spAutoFit/>
          </a:bodyPr>
          <a:lstStyle/>
          <a:p>
            <a:pPr algn="ctr"/>
            <a:r>
              <a:rPr lang="en-US" altLang="zh-CN" sz="9600" b="1" i="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Thanks </a:t>
            </a:r>
            <a:endParaRPr lang="zh-CN" altLang="en-US" sz="96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78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9491" y="0"/>
            <a:ext cx="10515600" cy="1325563"/>
          </a:xfrm>
        </p:spPr>
        <p:txBody>
          <a:bodyPr/>
          <a:lstStyle/>
          <a:p>
            <a:r>
              <a:rPr lang="en-US" altLang="zh-CN" dirty="0">
                <a:solidFill>
                  <a:srgbClr val="FFFF00"/>
                </a:solidFill>
                <a:latin typeface="Arial" panose="020B0604020202020204" pitchFamily="34" charset="0"/>
                <a:cs typeface="Arial" panose="020B0604020202020204" pitchFamily="34" charset="0"/>
              </a:rPr>
              <a:t>MDI components and topics in EDR</a:t>
            </a:r>
            <a:endParaRPr lang="zh-CN" altLang="en-US" dirty="0">
              <a:solidFill>
                <a:srgbClr val="FFFF00"/>
              </a:solidFill>
            </a:endParaRPr>
          </a:p>
        </p:txBody>
      </p:sp>
      <p:sp>
        <p:nvSpPr>
          <p:cNvPr id="7" name="矩形 6"/>
          <p:cNvSpPr/>
          <p:nvPr/>
        </p:nvSpPr>
        <p:spPr>
          <a:xfrm>
            <a:off x="561636" y="5319117"/>
            <a:ext cx="11427324" cy="1292662"/>
          </a:xfrm>
          <a:prstGeom prst="rect">
            <a:avLst/>
          </a:prstGeom>
          <a:solidFill>
            <a:schemeClr val="accent6">
              <a:lumMod val="20000"/>
              <a:lumOff val="80000"/>
            </a:schemeClr>
          </a:solidFill>
        </p:spPr>
        <p:txBody>
          <a:bodyPr wrap="square">
            <a:spAutoFit/>
          </a:bodyPr>
          <a:lstStyle/>
          <a:p>
            <a:pPr marL="285750" indent="-285750">
              <a:buFont typeface="Wingdings" panose="05000000000000000000" pitchFamily="2" charset="2"/>
              <a:buChar char="Ø"/>
            </a:pPr>
            <a:r>
              <a:rPr lang="en-GB" altLang="zh-CN" sz="1600" dirty="0">
                <a:solidFill>
                  <a:srgbClr val="002060"/>
                </a:solidFill>
                <a:latin typeface="Arial" panose="020B0604020202020204" pitchFamily="34" charset="0"/>
                <a:cs typeface="Arial" panose="020B0604020202020204" pitchFamily="34" charset="0"/>
              </a:rPr>
              <a:t>The Machine Detector Interface (MDI) of CEPC double ring scheme is about </a:t>
            </a:r>
            <a:r>
              <a:rPr lang="en-GB" altLang="zh-CN" sz="1600" dirty="0">
                <a:solidFill>
                  <a:srgbClr val="002060"/>
                </a:solidFill>
                <a:latin typeface="Arial" panose="020B0604020202020204" pitchFamily="34" charset="0"/>
                <a:cs typeface="Arial" panose="020B0604020202020204" pitchFamily="34" charset="0"/>
                <a:sym typeface="Symbol" panose="05050102010706020507" pitchFamily="18" charset="2"/>
              </a:rPr>
              <a:t></a:t>
            </a:r>
            <a:r>
              <a:rPr lang="en-GB" altLang="zh-CN" sz="1600" dirty="0">
                <a:solidFill>
                  <a:srgbClr val="002060"/>
                </a:solidFill>
                <a:latin typeface="Arial" panose="020B0604020202020204" pitchFamily="34" charset="0"/>
                <a:cs typeface="Arial" panose="020B0604020202020204" pitchFamily="34" charset="0"/>
              </a:rPr>
              <a:t>7m long from the IP</a:t>
            </a:r>
            <a:r>
              <a:rPr lang="en-US" altLang="zh-CN" sz="1600" dirty="0">
                <a:solidFill>
                  <a:srgbClr val="002060"/>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altLang="zh-CN" sz="1600" dirty="0">
                <a:solidFill>
                  <a:srgbClr val="002060"/>
                </a:solidFill>
                <a:latin typeface="Arial" panose="020B0604020202020204" pitchFamily="34" charset="0"/>
                <a:cs typeface="Arial" panose="020B0604020202020204" pitchFamily="34" charset="0"/>
              </a:rPr>
              <a:t>MDI components and topics in EDR~ IR beam pipe including beryllium pipe and tungsten alloy beam pipe; radiative background especially consistent with experiment and software improvement; Masks; Shielding; collimators; RVC; SC magnet supporting system; fast luminosity tuning system; </a:t>
            </a:r>
            <a:r>
              <a:rPr lang="en-US" altLang="zh-CN" sz="1600" dirty="0" err="1">
                <a:solidFill>
                  <a:srgbClr val="002060"/>
                </a:solidFill>
                <a:latin typeface="Arial" panose="020B0604020202020204" pitchFamily="34" charset="0"/>
                <a:cs typeface="Arial" panose="020B0604020202020204" pitchFamily="34" charset="0"/>
              </a:rPr>
              <a:t>etc</a:t>
            </a:r>
            <a:r>
              <a:rPr lang="en-US" altLang="zh-CN" sz="1600" dirty="0">
                <a:solidFill>
                  <a:srgbClr val="002060"/>
                </a:solidFill>
                <a:latin typeface="Arial" panose="020B0604020202020204" pitchFamily="34" charset="0"/>
                <a:cs typeface="Arial" panose="020B0604020202020204" pitchFamily="34" charset="0"/>
              </a:rPr>
              <a:t> on.</a:t>
            </a:r>
          </a:p>
          <a:p>
            <a:pPr algn="just"/>
            <a:endParaRPr lang="en-GB" altLang="zh-CN" sz="1400" dirty="0">
              <a:solidFill>
                <a:srgbClr val="002060"/>
              </a:solidFill>
              <a:latin typeface="Arial" panose="020B0604020202020204" pitchFamily="34" charset="0"/>
              <a:cs typeface="Arial" panose="020B0604020202020204" pitchFamily="34" charset="0"/>
            </a:endParaRPr>
          </a:p>
        </p:txBody>
      </p:sp>
      <p:pic>
        <p:nvPicPr>
          <p:cNvPr id="6" name="图片 5" descr="C:\Users\baisha\Documents\WeChat Files\wxid_yjwhuweqdngj21\FileStorage\Temp\1689837500827.pn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70427" y="-465542"/>
            <a:ext cx="4204398" cy="7364925"/>
          </a:xfrm>
          <a:prstGeom prst="rect">
            <a:avLst/>
          </a:prstGeom>
          <a:noFill/>
          <a:ln>
            <a:noFill/>
          </a:ln>
        </p:spPr>
      </p:pic>
    </p:spTree>
    <p:extLst>
      <p:ext uri="{BB962C8B-B14F-4D97-AF65-F5344CB8AC3E}">
        <p14:creationId xmlns:p14="http://schemas.microsoft.com/office/powerpoint/2010/main" val="318325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A4AFAB15-E805-41B7-BDE0-7C6600502982}"/>
              </a:ext>
            </a:extLst>
          </p:cNvPr>
          <p:cNvPicPr>
            <a:picLocks noChangeAspect="1"/>
          </p:cNvPicPr>
          <p:nvPr/>
        </p:nvPicPr>
        <p:blipFill>
          <a:blip r:embed="rId2"/>
          <a:stretch>
            <a:fillRect/>
          </a:stretch>
        </p:blipFill>
        <p:spPr>
          <a:xfrm>
            <a:off x="7966527" y="3998212"/>
            <a:ext cx="4121121" cy="2587166"/>
          </a:xfrm>
          <a:prstGeom prst="rect">
            <a:avLst/>
          </a:prstGeom>
        </p:spPr>
      </p:pic>
      <p:sp>
        <p:nvSpPr>
          <p:cNvPr id="3" name="矩形 2">
            <a:extLst>
              <a:ext uri="{FF2B5EF4-FFF2-40B4-BE49-F238E27FC236}">
                <a16:creationId xmlns="" xmlns:a16="http://schemas.microsoft.com/office/drawing/2014/main" id="{3C8A415B-1C90-4D0D-A167-702980866617}"/>
              </a:ext>
            </a:extLst>
          </p:cNvPr>
          <p:cNvSpPr/>
          <p:nvPr/>
        </p:nvSpPr>
        <p:spPr>
          <a:xfrm>
            <a:off x="3119561" y="191864"/>
            <a:ext cx="5775940" cy="646331"/>
          </a:xfrm>
          <a:prstGeom prst="rect">
            <a:avLst/>
          </a:prstGeom>
        </p:spPr>
        <p:txBody>
          <a:bodyPr wrap="none">
            <a:spAutoFit/>
          </a:bodyPr>
          <a:lstStyle/>
          <a:p>
            <a:pPr algn="ctr"/>
            <a:r>
              <a:rPr kumimoji="1" lang="en-US" altLang="zh-CN" sz="3600" b="1" dirty="0">
                <a:solidFill>
                  <a:srgbClr val="FFFF00"/>
                </a:solidFill>
                <a:latin typeface="Arial" panose="020B0604020202020204" pitchFamily="34" charset="0"/>
                <a:cs typeface="Arial" panose="020B0604020202020204" pitchFamily="34" charset="0"/>
              </a:rPr>
              <a:t>IR beam pipe plan in EDR</a:t>
            </a:r>
            <a:endParaRPr lang="zh-CN" altLang="en-US" sz="3600" b="1" dirty="0">
              <a:solidFill>
                <a:srgbClr val="FFFF00"/>
              </a:solidFill>
              <a:latin typeface="Arial" panose="020B0604020202020204" pitchFamily="34" charset="0"/>
              <a:cs typeface="Arial" panose="020B0604020202020204" pitchFamily="34" charset="0"/>
            </a:endParaRPr>
          </a:p>
        </p:txBody>
      </p:sp>
      <p:pic>
        <p:nvPicPr>
          <p:cNvPr id="8" name="图片 7">
            <a:extLst>
              <a:ext uri="{FF2B5EF4-FFF2-40B4-BE49-F238E27FC236}">
                <a16:creationId xmlns="" xmlns:a16="http://schemas.microsoft.com/office/drawing/2014/main" id="{583BA6E9-A32E-0DA3-4AD2-99C956F35162}"/>
              </a:ext>
            </a:extLst>
          </p:cNvPr>
          <p:cNvPicPr>
            <a:picLocks noChangeAspect="1"/>
          </p:cNvPicPr>
          <p:nvPr/>
        </p:nvPicPr>
        <p:blipFill>
          <a:blip r:embed="rId3"/>
          <a:stretch>
            <a:fillRect/>
          </a:stretch>
        </p:blipFill>
        <p:spPr>
          <a:xfrm>
            <a:off x="173736" y="5750812"/>
            <a:ext cx="7792791" cy="1021905"/>
          </a:xfrm>
          <a:prstGeom prst="rect">
            <a:avLst/>
          </a:prstGeom>
        </p:spPr>
      </p:pic>
      <p:sp>
        <p:nvSpPr>
          <p:cNvPr id="4" name="矩形 3"/>
          <p:cNvSpPr/>
          <p:nvPr/>
        </p:nvSpPr>
        <p:spPr>
          <a:xfrm>
            <a:off x="417922" y="3037399"/>
            <a:ext cx="6924710" cy="2616101"/>
          </a:xfrm>
          <a:prstGeom prst="rect">
            <a:avLst/>
          </a:prstGeom>
        </p:spPr>
        <p:txBody>
          <a:bodyPr wrap="square">
            <a:spAutoFit/>
          </a:bodyPr>
          <a:lstStyle/>
          <a:p>
            <a:pPr algn="just">
              <a:spcAft>
                <a:spcPts val="0"/>
              </a:spcAft>
            </a:pPr>
            <a:r>
              <a:rPr lang="en-US" altLang="zh-CN" sz="2000" kern="100" dirty="0">
                <a:latin typeface="Arial" panose="020B0604020202020204" pitchFamily="34" charset="0"/>
                <a:ea typeface="宋体" panose="02010600030101010101" pitchFamily="2" charset="-122"/>
                <a:cs typeface="Arial" panose="020B0604020202020204" pitchFamily="34" charset="0"/>
              </a:rPr>
              <a:t>EDR Plan:</a:t>
            </a:r>
          </a:p>
          <a:p>
            <a:pPr marL="285750" indent="-285750" algn="just">
              <a:spcAft>
                <a:spcPts val="0"/>
              </a:spcAft>
              <a:buFont typeface="Wingdings" panose="05000000000000000000" pitchFamily="2" charset="2"/>
              <a:buChar char="Ø"/>
            </a:pPr>
            <a:r>
              <a:rPr lang="en-US" altLang="zh-CN" kern="100" dirty="0">
                <a:latin typeface="Arial" panose="020B0604020202020204" pitchFamily="34" charset="0"/>
                <a:ea typeface="宋体" panose="02010600030101010101" pitchFamily="2" charset="-122"/>
                <a:cs typeface="Arial" panose="020B0604020202020204" pitchFamily="34" charset="0"/>
              </a:rPr>
              <a:t>Processing and manufacturing of IR beam pipes, including beryllium pipe and tungsten alloy beam pipe. </a:t>
            </a:r>
          </a:p>
          <a:p>
            <a:pPr marL="285750" indent="-285750" algn="just">
              <a:spcAft>
                <a:spcPts val="0"/>
              </a:spcAft>
              <a:buFont typeface="Wingdings" panose="05000000000000000000" pitchFamily="2" charset="2"/>
              <a:buChar char="Ø"/>
            </a:pPr>
            <a:r>
              <a:rPr lang="en-US" altLang="zh-CN" kern="100" dirty="0">
                <a:latin typeface="Arial" panose="020B0604020202020204" pitchFamily="34" charset="0"/>
                <a:ea typeface="宋体" panose="02010600030101010101" pitchFamily="2" charset="-122"/>
                <a:cs typeface="Arial" panose="020B0604020202020204" pitchFamily="34" charset="0"/>
              </a:rPr>
              <a:t>To make prototypes of the beryllium beam pipe, and to improve the key technology such as the manufacture of the pure </a:t>
            </a:r>
            <a:r>
              <a:rPr lang="en-US" altLang="zh-CN" kern="100" dirty="0" err="1">
                <a:latin typeface="Arial" panose="020B0604020202020204" pitchFamily="34" charset="0"/>
                <a:ea typeface="宋体" panose="02010600030101010101" pitchFamily="2" charset="-122"/>
                <a:cs typeface="Arial" panose="020B0604020202020204" pitchFamily="34" charset="0"/>
              </a:rPr>
              <a:t>berryllium</a:t>
            </a:r>
            <a:r>
              <a:rPr lang="en-US" altLang="zh-CN" kern="100" dirty="0">
                <a:latin typeface="Arial" panose="020B0604020202020204" pitchFamily="34" charset="0"/>
                <a:ea typeface="宋体" panose="02010600030101010101" pitchFamily="2" charset="-122"/>
                <a:cs typeface="Arial" panose="020B0604020202020204" pitchFamily="34" charset="0"/>
              </a:rPr>
              <a:t> pipe, the choice of the coolant, the estimation between the coolant and the pipe in radiation environments, the welding between </a:t>
            </a:r>
            <a:r>
              <a:rPr lang="en-US" altLang="zh-CN" kern="100" dirty="0" err="1">
                <a:latin typeface="Arial" panose="020B0604020202020204" pitchFamily="34" charset="0"/>
                <a:ea typeface="宋体" panose="02010600030101010101" pitchFamily="2" charset="-122"/>
                <a:cs typeface="Arial" panose="020B0604020202020204" pitchFamily="34" charset="0"/>
              </a:rPr>
              <a:t>berryllium</a:t>
            </a:r>
            <a:r>
              <a:rPr lang="en-US" altLang="zh-CN" kern="100" dirty="0">
                <a:latin typeface="Arial" panose="020B0604020202020204" pitchFamily="34" charset="0"/>
                <a:ea typeface="宋体" panose="02010600030101010101" pitchFamily="2" charset="-122"/>
                <a:cs typeface="Arial" panose="020B0604020202020204" pitchFamily="34" charset="0"/>
              </a:rPr>
              <a:t> and other materials like aluminum, the window to </a:t>
            </a:r>
            <a:r>
              <a:rPr lang="en-US" altLang="zh-CN" kern="100" dirty="0" err="1">
                <a:latin typeface="Arial" panose="020B0604020202020204" pitchFamily="34" charset="0"/>
                <a:ea typeface="宋体" panose="02010600030101010101" pitchFamily="2" charset="-122"/>
                <a:cs typeface="Arial" panose="020B0604020202020204" pitchFamily="34" charset="0"/>
              </a:rPr>
              <a:t>LumiCal</a:t>
            </a:r>
            <a:r>
              <a:rPr lang="en-US" altLang="zh-CN" kern="100" dirty="0">
                <a:latin typeface="Arial" panose="020B0604020202020204" pitchFamily="34" charset="0"/>
                <a:ea typeface="宋体" panose="02010600030101010101" pitchFamily="2" charset="-122"/>
                <a:cs typeface="Arial" panose="020B0604020202020204" pitchFamily="34" charset="0"/>
              </a:rPr>
              <a:t>, and so on.</a:t>
            </a:r>
            <a:endParaRPr lang="zh-CN" altLang="zh-CN" sz="1200" kern="100" dirty="0">
              <a:effectLst/>
              <a:latin typeface="Arial" panose="020B0604020202020204" pitchFamily="34" charset="0"/>
              <a:ea typeface="宋体" panose="02010600030101010101" pitchFamily="2" charset="-122"/>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995499860"/>
              </p:ext>
            </p:extLst>
          </p:nvPr>
        </p:nvGraphicFramePr>
        <p:xfrm>
          <a:off x="417922" y="1243727"/>
          <a:ext cx="6623304" cy="1493520"/>
        </p:xfrm>
        <a:graphic>
          <a:graphicData uri="http://schemas.openxmlformats.org/drawingml/2006/table">
            <a:tbl>
              <a:tblPr firstRow="1" bandRow="1">
                <a:tableStyleId>{93296810-A885-4BE3-A3E7-6D5BEEA58F35}</a:tableStyleId>
              </a:tblPr>
              <a:tblGrid>
                <a:gridCol w="3311652">
                  <a:extLst>
                    <a:ext uri="{9D8B030D-6E8A-4147-A177-3AD203B41FA5}">
                      <a16:colId xmlns="" xmlns:a16="http://schemas.microsoft.com/office/drawing/2014/main" val="20000"/>
                    </a:ext>
                  </a:extLst>
                </a:gridCol>
                <a:gridCol w="3311652">
                  <a:extLst>
                    <a:ext uri="{9D8B030D-6E8A-4147-A177-3AD203B41FA5}">
                      <a16:colId xmlns="" xmlns:a16="http://schemas.microsoft.com/office/drawing/2014/main" val="20001"/>
                    </a:ext>
                  </a:extLst>
                </a:gridCol>
              </a:tblGrid>
              <a:tr h="300665">
                <a:tc>
                  <a:txBody>
                    <a:bodyPr/>
                    <a:lstStyle/>
                    <a:p>
                      <a:pPr algn="ctr"/>
                      <a:r>
                        <a:rPr lang="en-US" altLang="zh-CN" sz="1600" dirty="0">
                          <a:latin typeface="Arial" panose="020B0604020202020204" pitchFamily="34" charset="0"/>
                          <a:cs typeface="Arial" panose="020B0604020202020204" pitchFamily="34" charset="0"/>
                        </a:rPr>
                        <a:t>Item</a:t>
                      </a:r>
                      <a:endParaRPr lang="zh-CN" altLang="en-US" sz="1600" dirty="0">
                        <a:latin typeface="Arial" panose="020B0604020202020204" pitchFamily="34" charset="0"/>
                        <a:cs typeface="Arial" panose="020B0604020202020204" pitchFamily="34" charset="0"/>
                      </a:endParaRPr>
                    </a:p>
                  </a:txBody>
                  <a:tcPr/>
                </a:tc>
                <a:tc>
                  <a:txBody>
                    <a:bodyPr/>
                    <a:lstStyle/>
                    <a:p>
                      <a:pPr algn="ctr"/>
                      <a:r>
                        <a:rPr lang="en-US" altLang="zh-CN" sz="1600" dirty="0">
                          <a:latin typeface="Arial" panose="020B0604020202020204" pitchFamily="34" charset="0"/>
                          <a:cs typeface="Arial" panose="020B0604020202020204" pitchFamily="34" charset="0"/>
                        </a:rPr>
                        <a:t>Budget (10000yuan)</a:t>
                      </a:r>
                      <a:endParaRPr lang="zh-CN" alt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469532">
                <a:tc>
                  <a:txBody>
                    <a:bodyPr/>
                    <a:lstStyle/>
                    <a:p>
                      <a:pPr algn="ctr"/>
                      <a:r>
                        <a:rPr lang="en-US" altLang="zh-CN" sz="1600" dirty="0" err="1">
                          <a:latin typeface="Arial" panose="020B0604020202020204" pitchFamily="34" charset="0"/>
                          <a:cs typeface="Arial" panose="020B0604020202020204" pitchFamily="34" charset="0"/>
                        </a:rPr>
                        <a:t>Berryllium</a:t>
                      </a:r>
                      <a:r>
                        <a:rPr lang="en-US" altLang="zh-CN" sz="1600" baseline="0" dirty="0">
                          <a:latin typeface="Arial" panose="020B0604020202020204" pitchFamily="34" charset="0"/>
                          <a:cs typeface="Arial" panose="020B0604020202020204" pitchFamily="34" charset="0"/>
                        </a:rPr>
                        <a:t> pipe (Processing, welding, and anti-corrosion testing of thin-walled beryllium pipe)</a:t>
                      </a:r>
                      <a:endParaRPr lang="zh-CN" altLang="en-US" sz="1600" dirty="0">
                        <a:latin typeface="Arial" panose="020B0604020202020204" pitchFamily="34" charset="0"/>
                        <a:cs typeface="Arial" panose="020B0604020202020204" pitchFamily="34" charset="0"/>
                      </a:endParaRPr>
                    </a:p>
                  </a:txBody>
                  <a:tcPr/>
                </a:tc>
                <a:tc>
                  <a:txBody>
                    <a:bodyPr/>
                    <a:lstStyle/>
                    <a:p>
                      <a:pPr algn="ctr"/>
                      <a:r>
                        <a:rPr lang="en-US" altLang="zh-CN" sz="1600" dirty="0">
                          <a:latin typeface="Arial" panose="020B0604020202020204" pitchFamily="34" charset="0"/>
                          <a:cs typeface="Arial" panose="020B0604020202020204" pitchFamily="34" charset="0"/>
                        </a:rPr>
                        <a:t>200</a:t>
                      </a:r>
                      <a:endParaRPr lang="zh-CN" alt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00665">
                <a:tc>
                  <a:txBody>
                    <a:bodyPr/>
                    <a:lstStyle/>
                    <a:p>
                      <a:pPr algn="ctr"/>
                      <a:r>
                        <a:rPr lang="en-US" altLang="zh-CN" sz="1600" dirty="0">
                          <a:latin typeface="Arial" panose="020B0604020202020204" pitchFamily="34" charset="0"/>
                          <a:cs typeface="Arial" panose="020B0604020202020204" pitchFamily="34" charset="0"/>
                        </a:rPr>
                        <a:t>Tungsten alloy IR beam pipe</a:t>
                      </a:r>
                      <a:endParaRPr lang="zh-CN" altLang="en-US" sz="1600" dirty="0">
                        <a:latin typeface="Arial" panose="020B0604020202020204" pitchFamily="34" charset="0"/>
                        <a:cs typeface="Arial" panose="020B0604020202020204" pitchFamily="34" charset="0"/>
                      </a:endParaRPr>
                    </a:p>
                  </a:txBody>
                  <a:tcPr/>
                </a:tc>
                <a:tc>
                  <a:txBody>
                    <a:bodyPr/>
                    <a:lstStyle/>
                    <a:p>
                      <a:pPr algn="ctr"/>
                      <a:r>
                        <a:rPr lang="en-US" altLang="zh-CN" sz="1600" dirty="0">
                          <a:latin typeface="Arial" panose="020B0604020202020204" pitchFamily="34" charset="0"/>
                          <a:cs typeface="Arial" panose="020B0604020202020204" pitchFamily="34" charset="0"/>
                        </a:rPr>
                        <a:t>45</a:t>
                      </a:r>
                      <a:endParaRPr lang="zh-CN" alt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bl>
          </a:graphicData>
        </a:graphic>
      </p:graphicFrame>
      <p:pic>
        <p:nvPicPr>
          <p:cNvPr id="9" name="图片 8"/>
          <p:cNvPicPr>
            <a:picLocks noChangeAspect="1"/>
          </p:cNvPicPr>
          <p:nvPr/>
        </p:nvPicPr>
        <p:blipFill>
          <a:blip r:embed="rId4"/>
          <a:stretch>
            <a:fillRect/>
          </a:stretch>
        </p:blipFill>
        <p:spPr>
          <a:xfrm>
            <a:off x="7994209" y="1083236"/>
            <a:ext cx="4093439" cy="2817664"/>
          </a:xfrm>
          <a:prstGeom prst="rect">
            <a:avLst/>
          </a:prstGeom>
        </p:spPr>
      </p:pic>
      <p:sp>
        <p:nvSpPr>
          <p:cNvPr id="7" name="文本框 6"/>
          <p:cNvSpPr txBox="1"/>
          <p:nvPr/>
        </p:nvSpPr>
        <p:spPr>
          <a:xfrm>
            <a:off x="7653528" y="1083236"/>
            <a:ext cx="3227832" cy="369332"/>
          </a:xfrm>
          <a:prstGeom prst="rect">
            <a:avLst/>
          </a:prstGeom>
          <a:noFill/>
        </p:spPr>
        <p:txBody>
          <a:bodyPr wrap="square" rtlCol="0">
            <a:spAutoFit/>
          </a:bodyPr>
          <a:lstStyle/>
          <a:p>
            <a:r>
              <a:rPr lang="en-US" altLang="zh-CN" dirty="0" err="1"/>
              <a:t>Q.Ji</a:t>
            </a:r>
            <a:r>
              <a:rPr lang="en-US" altLang="zh-CN" dirty="0"/>
              <a:t>, </a:t>
            </a:r>
            <a:r>
              <a:rPr lang="en-US" altLang="zh-CN" dirty="0" err="1"/>
              <a:t>J.S.Zhang</a:t>
            </a:r>
            <a:r>
              <a:rPr lang="en-US" altLang="zh-CN" dirty="0"/>
              <a:t>, </a:t>
            </a:r>
            <a:r>
              <a:rPr lang="en-US" altLang="zh-CN" dirty="0" err="1"/>
              <a:t>Y.S.Ma</a:t>
            </a:r>
            <a:endParaRPr lang="zh-CN" altLang="en-US" dirty="0"/>
          </a:p>
        </p:txBody>
      </p:sp>
    </p:spTree>
    <p:extLst>
      <p:ext uri="{BB962C8B-B14F-4D97-AF65-F5344CB8AC3E}">
        <p14:creationId xmlns:p14="http://schemas.microsoft.com/office/powerpoint/2010/main" val="328247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9150" y="0"/>
            <a:ext cx="10515600" cy="1325563"/>
          </a:xfrm>
        </p:spPr>
        <p:txBody>
          <a:bodyPr>
            <a:normAutofit/>
          </a:bodyPr>
          <a:lstStyle/>
          <a:p>
            <a:r>
              <a:rPr lang="en-US" altLang="zh-CN" sz="3600" dirty="0">
                <a:solidFill>
                  <a:srgbClr val="FFFF00"/>
                </a:solidFill>
                <a:latin typeface="Arial" panose="020B0604020202020204" pitchFamily="34" charset="0"/>
                <a:cs typeface="Arial" panose="020B0604020202020204" pitchFamily="34" charset="0"/>
              </a:rPr>
              <a:t>Radiative background in EDR</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4" name="文本框 3"/>
          <p:cNvSpPr txBox="1"/>
          <p:nvPr/>
        </p:nvSpPr>
        <p:spPr>
          <a:xfrm>
            <a:off x="5553075" y="4625755"/>
            <a:ext cx="4127848" cy="1815882"/>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Background sources</a:t>
            </a:r>
          </a:p>
          <a:p>
            <a:pPr marL="742950" lvl="1"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Photon backgrounds: SR, Pair production</a:t>
            </a:r>
          </a:p>
          <a:p>
            <a:pPr marL="742950" lvl="1"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Beam loss backgrounds</a:t>
            </a:r>
          </a:p>
          <a:p>
            <a:pPr marL="1200150" lvl="2"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Radiative </a:t>
            </a:r>
            <a:r>
              <a:rPr lang="en-US" altLang="zh-CN" sz="1400" dirty="0" err="1">
                <a:latin typeface="Arial" panose="020B0604020202020204" pitchFamily="34" charset="0"/>
                <a:cs typeface="Arial" panose="020B0604020202020204" pitchFamily="34" charset="0"/>
              </a:rPr>
              <a:t>Bhabha</a:t>
            </a:r>
            <a:r>
              <a:rPr lang="en-US" altLang="zh-CN" sz="1400" dirty="0">
                <a:latin typeface="Arial" panose="020B0604020202020204" pitchFamily="34" charset="0"/>
                <a:cs typeface="Arial" panose="020B0604020202020204" pitchFamily="34" charset="0"/>
              </a:rPr>
              <a:t> scattering</a:t>
            </a:r>
          </a:p>
          <a:p>
            <a:pPr marL="1200150" lvl="2"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Beam Gas scattering</a:t>
            </a:r>
          </a:p>
          <a:p>
            <a:pPr marL="1200150" lvl="2"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Beam Thermal photon scattering</a:t>
            </a:r>
          </a:p>
          <a:p>
            <a:pPr marL="742950" lvl="1"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Injection background</a:t>
            </a:r>
          </a:p>
        </p:txBody>
      </p:sp>
      <p:pic>
        <p:nvPicPr>
          <p:cNvPr id="5" name="图片 4"/>
          <p:cNvPicPr>
            <a:picLocks noChangeAspect="1"/>
          </p:cNvPicPr>
          <p:nvPr/>
        </p:nvPicPr>
        <p:blipFill>
          <a:blip r:embed="rId2"/>
          <a:stretch>
            <a:fillRect/>
          </a:stretch>
        </p:blipFill>
        <p:spPr>
          <a:xfrm>
            <a:off x="5553076" y="1240029"/>
            <a:ext cx="2057020" cy="1299133"/>
          </a:xfrm>
          <a:prstGeom prst="rect">
            <a:avLst/>
          </a:prstGeom>
        </p:spPr>
      </p:pic>
      <p:pic>
        <p:nvPicPr>
          <p:cNvPr id="6" name="图片 5"/>
          <p:cNvPicPr>
            <a:picLocks noChangeAspect="1"/>
          </p:cNvPicPr>
          <p:nvPr/>
        </p:nvPicPr>
        <p:blipFill>
          <a:blip r:embed="rId3"/>
          <a:stretch>
            <a:fillRect/>
          </a:stretch>
        </p:blipFill>
        <p:spPr>
          <a:xfrm>
            <a:off x="5553075" y="2699289"/>
            <a:ext cx="2057021" cy="1863524"/>
          </a:xfrm>
          <a:prstGeom prst="rect">
            <a:avLst/>
          </a:prstGeom>
        </p:spPr>
      </p:pic>
      <p:pic>
        <p:nvPicPr>
          <p:cNvPr id="7" name="图片 6"/>
          <p:cNvPicPr>
            <a:picLocks noChangeAspect="1"/>
          </p:cNvPicPr>
          <p:nvPr/>
        </p:nvPicPr>
        <p:blipFill>
          <a:blip r:embed="rId4"/>
          <a:stretch>
            <a:fillRect/>
          </a:stretch>
        </p:blipFill>
        <p:spPr>
          <a:xfrm>
            <a:off x="7796872" y="1325563"/>
            <a:ext cx="4395128" cy="2445102"/>
          </a:xfrm>
          <a:prstGeom prst="rect">
            <a:avLst/>
          </a:prstGeom>
        </p:spPr>
      </p:pic>
      <p:sp>
        <p:nvSpPr>
          <p:cNvPr id="8" name="文本框 7"/>
          <p:cNvSpPr txBox="1"/>
          <p:nvPr/>
        </p:nvSpPr>
        <p:spPr>
          <a:xfrm>
            <a:off x="5748148" y="2385967"/>
            <a:ext cx="1666875" cy="369332"/>
          </a:xfrm>
          <a:prstGeom prst="rect">
            <a:avLst/>
          </a:prstGeom>
          <a:noFill/>
        </p:spPr>
        <p:txBody>
          <a:bodyPr wrap="square" rtlCol="0">
            <a:spAutoFit/>
          </a:bodyPr>
          <a:lstStyle/>
          <a:p>
            <a:r>
              <a:rPr lang="en-US" altLang="zh-CN" dirty="0"/>
              <a:t>Photon BG</a:t>
            </a:r>
            <a:endParaRPr lang="zh-CN" altLang="en-US" dirty="0"/>
          </a:p>
        </p:txBody>
      </p:sp>
      <p:sp>
        <p:nvSpPr>
          <p:cNvPr id="9" name="文本框 8"/>
          <p:cNvSpPr txBox="1"/>
          <p:nvPr/>
        </p:nvSpPr>
        <p:spPr>
          <a:xfrm>
            <a:off x="9363075" y="3659124"/>
            <a:ext cx="1971675" cy="369332"/>
          </a:xfrm>
          <a:prstGeom prst="rect">
            <a:avLst/>
          </a:prstGeom>
          <a:noFill/>
        </p:spPr>
        <p:txBody>
          <a:bodyPr wrap="square" rtlCol="0">
            <a:spAutoFit/>
          </a:bodyPr>
          <a:lstStyle/>
          <a:p>
            <a:r>
              <a:rPr lang="en-US" altLang="zh-CN" dirty="0"/>
              <a:t>Beam loss BG</a:t>
            </a:r>
            <a:endParaRPr lang="zh-CN" altLang="en-US" dirty="0"/>
          </a:p>
        </p:txBody>
      </p:sp>
      <p:pic>
        <p:nvPicPr>
          <p:cNvPr id="10" name="图片 9"/>
          <p:cNvPicPr>
            <a:picLocks noChangeAspect="1"/>
          </p:cNvPicPr>
          <p:nvPr/>
        </p:nvPicPr>
        <p:blipFill>
          <a:blip r:embed="rId5"/>
          <a:stretch>
            <a:fillRect/>
          </a:stretch>
        </p:blipFill>
        <p:spPr>
          <a:xfrm>
            <a:off x="9814949" y="4433707"/>
            <a:ext cx="2377051" cy="2349218"/>
          </a:xfrm>
          <a:prstGeom prst="rect">
            <a:avLst/>
          </a:prstGeom>
        </p:spPr>
      </p:pic>
      <p:sp>
        <p:nvSpPr>
          <p:cNvPr id="11" name="文本框 10"/>
          <p:cNvSpPr txBox="1"/>
          <p:nvPr/>
        </p:nvSpPr>
        <p:spPr>
          <a:xfrm>
            <a:off x="9396525" y="4115304"/>
            <a:ext cx="2073088" cy="369332"/>
          </a:xfrm>
          <a:prstGeom prst="rect">
            <a:avLst/>
          </a:prstGeom>
          <a:noFill/>
        </p:spPr>
        <p:txBody>
          <a:bodyPr wrap="square" rtlCol="0">
            <a:spAutoFit/>
          </a:bodyPr>
          <a:lstStyle/>
          <a:p>
            <a:r>
              <a:rPr lang="en-US" altLang="zh-CN" dirty="0"/>
              <a:t>Injection BG</a:t>
            </a:r>
            <a:endParaRPr lang="zh-CN" altLang="en-US" dirty="0"/>
          </a:p>
        </p:txBody>
      </p:sp>
      <p:sp>
        <p:nvSpPr>
          <p:cNvPr id="12" name="文本框 11">
            <a:extLst>
              <a:ext uri="{FF2B5EF4-FFF2-40B4-BE49-F238E27FC236}">
                <a16:creationId xmlns="" xmlns:a16="http://schemas.microsoft.com/office/drawing/2014/main" id="{2EDE4961-BD96-2743-88A3-C6F55EE08AA9}"/>
              </a:ext>
            </a:extLst>
          </p:cNvPr>
          <p:cNvSpPr txBox="1"/>
          <p:nvPr/>
        </p:nvSpPr>
        <p:spPr>
          <a:xfrm>
            <a:off x="7515048" y="1298237"/>
            <a:ext cx="753732" cy="246221"/>
          </a:xfrm>
          <a:prstGeom prst="rect">
            <a:avLst/>
          </a:prstGeom>
          <a:noFill/>
        </p:spPr>
        <p:txBody>
          <a:bodyPr wrap="none" rtlCol="0">
            <a:spAutoFit/>
          </a:bodyPr>
          <a:lstStyle/>
          <a:p>
            <a:r>
              <a:rPr kumimoji="1" lang="en-US" altLang="zh-CN" sz="1000" dirty="0">
                <a:hlinkClick r:id="rId6"/>
              </a:rPr>
              <a:t>A. </a:t>
            </a:r>
            <a:r>
              <a:rPr kumimoji="1" lang="en-US" altLang="zh-CN" sz="1000" dirty="0" err="1">
                <a:hlinkClick r:id="rId6"/>
              </a:rPr>
              <a:t>Natochii</a:t>
            </a:r>
            <a:endParaRPr kumimoji="1" lang="zh-CN" altLang="en-US" sz="1000" dirty="0"/>
          </a:p>
        </p:txBody>
      </p:sp>
      <p:sp>
        <p:nvSpPr>
          <p:cNvPr id="13" name="文本框 12">
            <a:extLst>
              <a:ext uri="{FF2B5EF4-FFF2-40B4-BE49-F238E27FC236}">
                <a16:creationId xmlns="" xmlns:a16="http://schemas.microsoft.com/office/drawing/2014/main" id="{2EDE4961-BD96-2743-88A3-C6F55EE08AA9}"/>
              </a:ext>
            </a:extLst>
          </p:cNvPr>
          <p:cNvSpPr txBox="1"/>
          <p:nvPr/>
        </p:nvSpPr>
        <p:spPr>
          <a:xfrm>
            <a:off x="11080704" y="4176860"/>
            <a:ext cx="753732" cy="246221"/>
          </a:xfrm>
          <a:prstGeom prst="rect">
            <a:avLst/>
          </a:prstGeom>
          <a:noFill/>
        </p:spPr>
        <p:txBody>
          <a:bodyPr wrap="none" rtlCol="0">
            <a:spAutoFit/>
          </a:bodyPr>
          <a:lstStyle/>
          <a:p>
            <a:r>
              <a:rPr kumimoji="1" lang="en-US" altLang="zh-CN" sz="1000" dirty="0">
                <a:hlinkClick r:id="rId6"/>
              </a:rPr>
              <a:t>A. </a:t>
            </a:r>
            <a:r>
              <a:rPr kumimoji="1" lang="en-US" altLang="zh-CN" sz="1000" dirty="0" err="1">
                <a:hlinkClick r:id="rId6"/>
              </a:rPr>
              <a:t>Natochii</a:t>
            </a:r>
            <a:endParaRPr kumimoji="1" lang="zh-CN" altLang="en-US" sz="1000" dirty="0"/>
          </a:p>
        </p:txBody>
      </p:sp>
      <p:sp>
        <p:nvSpPr>
          <p:cNvPr id="14" name="圆角矩形 13"/>
          <p:cNvSpPr/>
          <p:nvPr/>
        </p:nvSpPr>
        <p:spPr bwMode="auto">
          <a:xfrm>
            <a:off x="18711" y="1631098"/>
            <a:ext cx="5434203" cy="5151827"/>
          </a:xfrm>
          <a:prstGeom prst="roundRect">
            <a:avLst/>
          </a:prstGeom>
          <a:solidFill>
            <a:srgbClr val="00B0F0">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B0F0">
                  <a:alpha val="18000"/>
                </a:srgbClr>
              </a:solidFill>
              <a:effectLst/>
              <a:latin typeface="Arial" panose="020B0604020202020204" pitchFamily="34" charset="0"/>
              <a:ea typeface="宋体" panose="02010600030101010101" pitchFamily="2" charset="-122"/>
            </a:endParaRPr>
          </a:p>
        </p:txBody>
      </p:sp>
      <p:sp>
        <p:nvSpPr>
          <p:cNvPr id="15" name="矩形 14"/>
          <p:cNvSpPr/>
          <p:nvPr/>
        </p:nvSpPr>
        <p:spPr>
          <a:xfrm>
            <a:off x="192267" y="1914701"/>
            <a:ext cx="4961110" cy="4770537"/>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Improve the efficiency and accuracy of background simulation to narrow the difference with future experiments, including the improve the quality of the all the generation tools, the interface between different tools, and also made the new version of the beam background simulation toolkit dedicated to CEPC simulation. </a:t>
            </a:r>
          </a:p>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Apply and test the toolkit on existing machines like BEPCII and </a:t>
            </a:r>
            <a:r>
              <a:rPr lang="en-US" altLang="zh-CN" sz="1600" kern="100" dirty="0" err="1">
                <a:latin typeface="Arial" panose="020B0604020202020204" pitchFamily="34" charset="0"/>
                <a:ea typeface="宋体" panose="02010600030101010101" pitchFamily="2" charset="-122"/>
                <a:cs typeface="Arial" panose="020B0604020202020204" pitchFamily="34" charset="0"/>
              </a:rPr>
              <a:t>SuperKEKB</a:t>
            </a:r>
            <a:r>
              <a:rPr lang="en-US" altLang="zh-CN" sz="1600" kern="100" dirty="0">
                <a:latin typeface="Arial" panose="020B0604020202020204" pitchFamily="34" charset="0"/>
                <a:ea typeface="宋体" panose="02010600030101010101" pitchFamily="2" charset="-122"/>
                <a:cs typeface="Arial" panose="020B0604020202020204" pitchFamily="34" charset="0"/>
              </a:rPr>
              <a:t>, to validate the toolkit, and use the new toolkit to simulate CEPC beam backgrounds, to estimate the background level in whole interaction region, including the detector and also the accelerator components, and optimize the interaction region layout based on the estimation.</a:t>
            </a:r>
          </a:p>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More simulations and experiments based on BEPCII can help understand the background and narrow the differences between data and simulation.</a:t>
            </a:r>
          </a:p>
        </p:txBody>
      </p:sp>
      <p:sp>
        <p:nvSpPr>
          <p:cNvPr id="16" name="圆角矩形 15"/>
          <p:cNvSpPr/>
          <p:nvPr/>
        </p:nvSpPr>
        <p:spPr bwMode="auto">
          <a:xfrm>
            <a:off x="5553075" y="4625755"/>
            <a:ext cx="4018942" cy="1815882"/>
          </a:xfrm>
          <a:prstGeom prst="roundRect">
            <a:avLst/>
          </a:prstGeom>
          <a:solidFill>
            <a:srgbClr val="FF5050">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3" name="文本框 2"/>
          <p:cNvSpPr txBox="1"/>
          <p:nvPr/>
        </p:nvSpPr>
        <p:spPr>
          <a:xfrm>
            <a:off x="576072" y="1298237"/>
            <a:ext cx="1325880" cy="369332"/>
          </a:xfrm>
          <a:prstGeom prst="rect">
            <a:avLst/>
          </a:prstGeom>
          <a:noFill/>
        </p:spPr>
        <p:txBody>
          <a:bodyPr wrap="square" rtlCol="0">
            <a:spAutoFit/>
          </a:bodyPr>
          <a:lstStyle/>
          <a:p>
            <a:r>
              <a:rPr lang="en-US" altLang="zh-CN" dirty="0"/>
              <a:t>EDR Plan:</a:t>
            </a:r>
            <a:endParaRPr lang="zh-CN" altLang="en-US" dirty="0"/>
          </a:p>
        </p:txBody>
      </p:sp>
      <p:sp>
        <p:nvSpPr>
          <p:cNvPr id="17" name="文本框 16"/>
          <p:cNvSpPr txBox="1"/>
          <p:nvPr/>
        </p:nvSpPr>
        <p:spPr>
          <a:xfrm>
            <a:off x="8860158" y="999655"/>
            <a:ext cx="3483864" cy="369332"/>
          </a:xfrm>
          <a:prstGeom prst="rect">
            <a:avLst/>
          </a:prstGeom>
          <a:noFill/>
        </p:spPr>
        <p:txBody>
          <a:bodyPr wrap="square" rtlCol="0">
            <a:spAutoFit/>
          </a:bodyPr>
          <a:lstStyle/>
          <a:p>
            <a:r>
              <a:rPr lang="en-US" altLang="zh-CN" dirty="0" err="1"/>
              <a:t>H.Y.Shi</a:t>
            </a:r>
            <a:r>
              <a:rPr lang="en-US" altLang="zh-CN" dirty="0"/>
              <a:t>, </a:t>
            </a:r>
            <a:r>
              <a:rPr lang="en-US" altLang="zh-CN" dirty="0" err="1"/>
              <a:t>B.Wang</a:t>
            </a:r>
            <a:r>
              <a:rPr lang="en-US" altLang="zh-CN" dirty="0"/>
              <a:t>, </a:t>
            </a:r>
            <a:r>
              <a:rPr lang="en-US" altLang="zh-CN" dirty="0" err="1"/>
              <a:t>S.Bai</a:t>
            </a:r>
            <a:endParaRPr lang="zh-CN" altLang="en-US" dirty="0"/>
          </a:p>
        </p:txBody>
      </p:sp>
    </p:spTree>
    <p:extLst>
      <p:ext uri="{BB962C8B-B14F-4D97-AF65-F5344CB8AC3E}">
        <p14:creationId xmlns:p14="http://schemas.microsoft.com/office/powerpoint/2010/main" val="359538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9625" y="-54016"/>
            <a:ext cx="10515600" cy="1325563"/>
          </a:xfrm>
        </p:spPr>
        <p:txBody>
          <a:bodyPr/>
          <a:lstStyle/>
          <a:p>
            <a:r>
              <a:rPr lang="en-US" altLang="zh-CN" dirty="0">
                <a:solidFill>
                  <a:srgbClr val="FFFF00"/>
                </a:solidFill>
                <a:latin typeface="Arial" panose="020B0604020202020204" pitchFamily="34" charset="0"/>
                <a:cs typeface="Arial" panose="020B0604020202020204" pitchFamily="34" charset="0"/>
              </a:rPr>
              <a:t>Masks</a:t>
            </a:r>
            <a:endParaRPr lang="zh-CN" altLang="en-US" dirty="0">
              <a:solidFill>
                <a:srgbClr val="FFFF00"/>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a:stretch>
            <a:fillRect/>
          </a:stretch>
        </p:blipFill>
        <p:spPr>
          <a:xfrm>
            <a:off x="115706" y="1176257"/>
            <a:ext cx="4987830" cy="1901687"/>
          </a:xfrm>
          <a:prstGeom prst="rect">
            <a:avLst/>
          </a:prstGeom>
        </p:spPr>
      </p:pic>
      <p:sp>
        <p:nvSpPr>
          <p:cNvPr id="11" name="文本框 10"/>
          <p:cNvSpPr txBox="1"/>
          <p:nvPr/>
        </p:nvSpPr>
        <p:spPr>
          <a:xfrm>
            <a:off x="115706" y="3142021"/>
            <a:ext cx="5610346" cy="1384995"/>
          </a:xfrm>
          <a:prstGeom prst="rect">
            <a:avLst/>
          </a:prstGeom>
          <a:solidFill>
            <a:schemeClr val="accent6">
              <a:lumMod val="20000"/>
              <a:lumOff val="80000"/>
            </a:schemeClr>
          </a:solidFill>
        </p:spPr>
        <p:txBody>
          <a:bodyPr wrap="square" rtlCol="0">
            <a:spAutoFit/>
          </a:bodyPr>
          <a:lstStyle/>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Masks design(two masks/IP/ring) :</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Tungsten</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One locates at -1.21m with 4mm height and 10mm long</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 other at -4.2m with 0.6mm height</a:t>
            </a:r>
          </a:p>
        </p:txBody>
      </p:sp>
      <p:graphicFrame>
        <p:nvGraphicFramePr>
          <p:cNvPr id="7" name="表格 6">
            <a:extLst>
              <a:ext uri="{FF2B5EF4-FFF2-40B4-BE49-F238E27FC236}">
                <a16:creationId xmlns="" xmlns:a16="http://schemas.microsoft.com/office/drawing/2014/main" id="{A695CC18-0CEC-6BE2-C8EB-EDB08AEA7CF5}"/>
              </a:ext>
            </a:extLst>
          </p:cNvPr>
          <p:cNvGraphicFramePr>
            <a:graphicFrameLocks noGrp="1"/>
          </p:cNvGraphicFramePr>
          <p:nvPr>
            <p:extLst/>
          </p:nvPr>
        </p:nvGraphicFramePr>
        <p:xfrm>
          <a:off x="5855855" y="1492983"/>
          <a:ext cx="6237868" cy="3118773"/>
        </p:xfrm>
        <a:graphic>
          <a:graphicData uri="http://schemas.openxmlformats.org/drawingml/2006/table">
            <a:tbl>
              <a:tblPr/>
              <a:tblGrid>
                <a:gridCol w="2185225">
                  <a:extLst>
                    <a:ext uri="{9D8B030D-6E8A-4147-A177-3AD203B41FA5}">
                      <a16:colId xmlns="" xmlns:a16="http://schemas.microsoft.com/office/drawing/2014/main" val="1840885298"/>
                    </a:ext>
                  </a:extLst>
                </a:gridCol>
                <a:gridCol w="1642257">
                  <a:extLst>
                    <a:ext uri="{9D8B030D-6E8A-4147-A177-3AD203B41FA5}">
                      <a16:colId xmlns="" xmlns:a16="http://schemas.microsoft.com/office/drawing/2014/main" val="3538966053"/>
                    </a:ext>
                  </a:extLst>
                </a:gridCol>
                <a:gridCol w="2410386">
                  <a:extLst>
                    <a:ext uri="{9D8B030D-6E8A-4147-A177-3AD203B41FA5}">
                      <a16:colId xmlns="" xmlns:a16="http://schemas.microsoft.com/office/drawing/2014/main" val="537970290"/>
                    </a:ext>
                  </a:extLst>
                </a:gridCol>
              </a:tblGrid>
              <a:tr h="1026913">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Methods</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Photon hitting number on Be/BX</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Deposition power on Be(W)</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extLst>
                  <a:ext uri="{0D108BD9-81ED-4DB2-BD59-A6C34878D82A}">
                    <a16:rowId xmlns="" xmlns:a16="http://schemas.microsoft.com/office/drawing/2014/main" val="3825805584"/>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No mask</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39400.0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30.57*e-5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 xmlns:a16="http://schemas.microsoft.com/office/drawing/2014/main" val="2762964496"/>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1.21-mask-Cu</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1736.0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1.45*e-5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 xmlns:a16="http://schemas.microsoft.com/office/drawing/2014/main" val="1829091872"/>
                  </a:ext>
                </a:extLst>
              </a:tr>
              <a:tr h="418372">
                <a:tc>
                  <a:txBody>
                    <a:bodyPr/>
                    <a:lstStyle/>
                    <a:p>
                      <a:pPr fontAlgn="t"/>
                      <a:r>
                        <a:rPr lang="en-US" sz="1600">
                          <a:solidFill>
                            <a:srgbClr val="000000"/>
                          </a:solidFill>
                          <a:effectLst/>
                          <a:latin typeface="Arial" panose="020B0604020202020204" pitchFamily="34" charset="0"/>
                          <a:cs typeface="Arial" panose="020B0604020202020204" pitchFamily="34" charset="0"/>
                        </a:rPr>
                        <a:t>1.21-mask-W</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1698.0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sz="1600">
                          <a:solidFill>
                            <a:srgbClr val="000000"/>
                          </a:solidFill>
                          <a:effectLst/>
                          <a:latin typeface="Arial" panose="020B0604020202020204" pitchFamily="34" charset="0"/>
                          <a:cs typeface="Arial" panose="020B0604020202020204" pitchFamily="34" charset="0"/>
                        </a:rPr>
                        <a:t>1.36*e-5</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extLst>
                  <a:ext uri="{0D108BD9-81ED-4DB2-BD59-A6C34878D82A}">
                    <a16:rowId xmlns="" xmlns:a16="http://schemas.microsoft.com/office/drawing/2014/main" val="1433156249"/>
                  </a:ext>
                </a:extLst>
              </a:tr>
              <a:tr h="418372">
                <a:tc>
                  <a:txBody>
                    <a:bodyPr/>
                    <a:lstStyle/>
                    <a:p>
                      <a:pPr fontAlgn="t"/>
                      <a:r>
                        <a:rPr lang="en-US" sz="1600">
                          <a:solidFill>
                            <a:srgbClr val="000000"/>
                          </a:solidFill>
                          <a:effectLst/>
                          <a:latin typeface="Arial" panose="020B0604020202020204" pitchFamily="34" charset="0"/>
                          <a:cs typeface="Arial" panose="020B0604020202020204" pitchFamily="34" charset="0"/>
                        </a:rPr>
                        <a:t>2.2-mask-Cu</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1147.0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a:solidFill>
                            <a:srgbClr val="000000"/>
                          </a:solidFill>
                          <a:effectLst/>
                          <a:latin typeface="Arial" panose="020B0604020202020204" pitchFamily="34" charset="0"/>
                          <a:cs typeface="Arial" panose="020B0604020202020204" pitchFamily="34" charset="0"/>
                        </a:rPr>
                        <a:t>0.94*e-5</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 xmlns:a16="http://schemas.microsoft.com/office/drawing/2014/main" val="3610545423"/>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1.21-mask-Cu-5㎛Au</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216.0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0.273*e-5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extLst>
                  <a:ext uri="{0D108BD9-81ED-4DB2-BD59-A6C34878D82A}">
                    <a16:rowId xmlns="" xmlns:a16="http://schemas.microsoft.com/office/drawing/2014/main" val="93861018"/>
                  </a:ext>
                </a:extLst>
              </a:tr>
            </a:tbl>
          </a:graphicData>
        </a:graphic>
      </p:graphicFrame>
      <p:sp>
        <p:nvSpPr>
          <p:cNvPr id="3" name="文本框 2"/>
          <p:cNvSpPr txBox="1"/>
          <p:nvPr/>
        </p:nvSpPr>
        <p:spPr>
          <a:xfrm>
            <a:off x="692630" y="5080393"/>
            <a:ext cx="10892911" cy="1323439"/>
          </a:xfrm>
          <a:prstGeom prst="rect">
            <a:avLst/>
          </a:prstGeom>
          <a:solidFill>
            <a:schemeClr val="tx2">
              <a:lumMod val="20000"/>
              <a:lumOff val="80000"/>
            </a:schemeClr>
          </a:solidFill>
        </p:spPr>
        <p:txBody>
          <a:bodyPr wrap="square" rtlCol="0">
            <a:spAutoFit/>
          </a:bodyPr>
          <a:lstStyle/>
          <a:p>
            <a:pPr marL="342900" indent="-342900">
              <a:buFont typeface="Wingdings" panose="05000000000000000000" pitchFamily="2" charset="2"/>
              <a:buChar char="Ø"/>
            </a:pPr>
            <a:r>
              <a:rPr lang="en-US" altLang="zh-CN" sz="2000" dirty="0">
                <a:solidFill>
                  <a:schemeClr val="accent4"/>
                </a:solidFill>
                <a:latin typeface="Arial" panose="020B0604020202020204" pitchFamily="34" charset="0"/>
                <a:cs typeface="Arial" panose="020B0604020202020204" pitchFamily="34" charset="0"/>
              </a:rPr>
              <a:t>5㎛ gold plating as baseline, can be improved for future</a:t>
            </a:r>
          </a:p>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Photons hitting number on Be/BX reduced by two orders of magnitude</a:t>
            </a:r>
          </a:p>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Deposition power on Be pipe suppressed to acceptable level by vertex detector </a:t>
            </a:r>
          </a:p>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Masks will be processed and manufactured along with Tungsten alloy IR beam pipe</a:t>
            </a:r>
          </a:p>
        </p:txBody>
      </p:sp>
    </p:spTree>
    <p:extLst>
      <p:ext uri="{BB962C8B-B14F-4D97-AF65-F5344CB8AC3E}">
        <p14:creationId xmlns:p14="http://schemas.microsoft.com/office/powerpoint/2010/main" val="271498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0457" y="237387"/>
            <a:ext cx="10515600" cy="576077"/>
          </a:xfrm>
        </p:spPr>
        <p:txBody>
          <a:bodyPr>
            <a:noAutofit/>
          </a:bodyPr>
          <a:lstStyle/>
          <a:p>
            <a:r>
              <a:rPr lang="en-US" altLang="zh-CN" dirty="0">
                <a:solidFill>
                  <a:srgbClr val="FFFF00"/>
                </a:solidFill>
                <a:latin typeface="Arial" panose="020B0604020202020204" pitchFamily="34" charset="0"/>
                <a:cs typeface="Arial" panose="020B0604020202020204" pitchFamily="34" charset="0"/>
              </a:rPr>
              <a:t>Shielding</a:t>
            </a:r>
            <a:endParaRPr lang="zh-CN" altLang="en-US" dirty="0">
              <a:solidFill>
                <a:srgbClr val="FFFF00"/>
              </a:solidFill>
              <a:latin typeface="Arial" panose="020B0604020202020204" pitchFamily="34" charset="0"/>
              <a:cs typeface="Arial" panose="020B0604020202020204" pitchFamily="34" charset="0"/>
            </a:endParaRPr>
          </a:p>
        </p:txBody>
      </p:sp>
      <p:sp>
        <p:nvSpPr>
          <p:cNvPr id="13" name="圆角矩形 12"/>
          <p:cNvSpPr/>
          <p:nvPr/>
        </p:nvSpPr>
        <p:spPr bwMode="auto">
          <a:xfrm>
            <a:off x="423554" y="1508479"/>
            <a:ext cx="6444370" cy="1726813"/>
          </a:xfrm>
          <a:prstGeom prst="roundRect">
            <a:avLst/>
          </a:prstGeom>
          <a:solidFill>
            <a:srgbClr val="00B050">
              <a:alpha val="19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pic>
        <p:nvPicPr>
          <p:cNvPr id="17" name="图片 16">
            <a:extLst>
              <a:ext uri="{FF2B5EF4-FFF2-40B4-BE49-F238E27FC236}">
                <a16:creationId xmlns="" xmlns:a16="http://schemas.microsoft.com/office/drawing/2014/main" id="{CE397114-C007-C147-9520-E6ED13720611}"/>
              </a:ext>
            </a:extLst>
          </p:cNvPr>
          <p:cNvPicPr>
            <a:picLocks noChangeAspect="1"/>
          </p:cNvPicPr>
          <p:nvPr/>
        </p:nvPicPr>
        <p:blipFill>
          <a:blip r:embed="rId2"/>
          <a:stretch>
            <a:fillRect/>
          </a:stretch>
        </p:blipFill>
        <p:spPr>
          <a:xfrm>
            <a:off x="1087144" y="3629749"/>
            <a:ext cx="6887817" cy="938749"/>
          </a:xfrm>
          <a:prstGeom prst="rect">
            <a:avLst/>
          </a:prstGeom>
        </p:spPr>
      </p:pic>
      <p:sp>
        <p:nvSpPr>
          <p:cNvPr id="18" name="文本框 17">
            <a:extLst>
              <a:ext uri="{FF2B5EF4-FFF2-40B4-BE49-F238E27FC236}">
                <a16:creationId xmlns="" xmlns:a16="http://schemas.microsoft.com/office/drawing/2014/main" id="{AAC95DB6-0FEC-4D01-AF95-33B392A383C7}"/>
              </a:ext>
            </a:extLst>
          </p:cNvPr>
          <p:cNvSpPr txBox="1"/>
          <p:nvPr/>
        </p:nvSpPr>
        <p:spPr>
          <a:xfrm>
            <a:off x="2108524" y="3308910"/>
            <a:ext cx="6095170" cy="307777"/>
          </a:xfrm>
          <a:prstGeom prst="rect">
            <a:avLst/>
          </a:prstGeom>
          <a:noFill/>
        </p:spPr>
        <p:txBody>
          <a:bodyPr wrap="square">
            <a:spAutoFit/>
          </a:bodyPr>
          <a:lstStyle/>
          <a:p>
            <a:r>
              <a:rPr lang="zh-CN" altLang="en-US" sz="1400" dirty="0">
                <a:latin typeface="Arial" panose="020B0604020202020204" pitchFamily="34" charset="0"/>
                <a:cs typeface="Arial" panose="020B0604020202020204" pitchFamily="34" charset="0"/>
              </a:rPr>
              <a:t>Key Issues on Calculation and Simplification of Beam pipe model</a:t>
            </a:r>
          </a:p>
        </p:txBody>
      </p:sp>
      <p:sp>
        <p:nvSpPr>
          <p:cNvPr id="20" name="矩形 19"/>
          <p:cNvSpPr/>
          <p:nvPr/>
        </p:nvSpPr>
        <p:spPr>
          <a:xfrm>
            <a:off x="10051287" y="3102415"/>
            <a:ext cx="2209540" cy="1384995"/>
          </a:xfrm>
          <a:prstGeom prst="rect">
            <a:avLst/>
          </a:prstGeom>
        </p:spPr>
        <p:txBody>
          <a:bodyPr wrap="square">
            <a:spAutoFit/>
          </a:bodyPr>
          <a:lstStyle/>
          <a:p>
            <a:r>
              <a:rPr kumimoji="1" lang="en-US" altLang="zh-CN" sz="1400" dirty="0">
                <a:latin typeface="Arial" panose="020B0604020202020204" pitchFamily="34" charset="0"/>
                <a:cs typeface="Arial" panose="020B0604020202020204" pitchFamily="34" charset="0"/>
              </a:rPr>
              <a:t>White: Vacuum</a:t>
            </a:r>
          </a:p>
          <a:p>
            <a:r>
              <a:rPr kumimoji="1" lang="en-US" altLang="zh-CN" sz="1400" dirty="0">
                <a:latin typeface="Arial" panose="020B0604020202020204" pitchFamily="34" charset="0"/>
                <a:cs typeface="Arial" panose="020B0604020202020204" pitchFamily="34" charset="0"/>
              </a:rPr>
              <a:t>Gray: Tungsten Pipe</a:t>
            </a:r>
          </a:p>
          <a:p>
            <a:r>
              <a:rPr kumimoji="1" lang="en-US" altLang="zh-CN" sz="1400" dirty="0">
                <a:latin typeface="Arial" panose="020B0604020202020204" pitchFamily="34" charset="0"/>
                <a:cs typeface="Arial" panose="020B0604020202020204" pitchFamily="34" charset="0"/>
              </a:rPr>
              <a:t>Light Green: Helium</a:t>
            </a:r>
          </a:p>
          <a:p>
            <a:r>
              <a:rPr kumimoji="1" lang="en-US" altLang="zh-CN" sz="1400" dirty="0">
                <a:latin typeface="Arial" panose="020B0604020202020204" pitchFamily="34" charset="0"/>
                <a:cs typeface="Arial" panose="020B0604020202020204" pitchFamily="34" charset="0"/>
              </a:rPr>
              <a:t>Heavy Green: Stainless Steel </a:t>
            </a:r>
            <a:r>
              <a:rPr kumimoji="1" lang="en-US" altLang="zh-CN" sz="1400" dirty="0" err="1">
                <a:latin typeface="Arial" panose="020B0604020202020204" pitchFamily="34" charset="0"/>
                <a:cs typeface="Arial" panose="020B0604020202020204" pitchFamily="34" charset="0"/>
              </a:rPr>
              <a:t>Vassel</a:t>
            </a:r>
            <a:endParaRPr kumimoji="1" lang="en-US" altLang="zh-CN" sz="1400" dirty="0">
              <a:latin typeface="Arial" panose="020B0604020202020204" pitchFamily="34" charset="0"/>
              <a:cs typeface="Arial" panose="020B0604020202020204" pitchFamily="34" charset="0"/>
            </a:endParaRPr>
          </a:p>
          <a:p>
            <a:r>
              <a:rPr kumimoji="1" lang="en-US" altLang="zh-CN" sz="1400" dirty="0">
                <a:latin typeface="Arial" panose="020B0604020202020204" pitchFamily="34" charset="0"/>
                <a:cs typeface="Arial" panose="020B0604020202020204" pitchFamily="34" charset="0"/>
              </a:rPr>
              <a:t>Pink: Coil</a:t>
            </a:r>
            <a:endParaRPr kumimoji="1" lang="zh-CN" altLang="en-US" sz="1400" dirty="0">
              <a:latin typeface="Arial" panose="020B0604020202020204" pitchFamily="34" charset="0"/>
              <a:cs typeface="Arial" panose="020B0604020202020204" pitchFamily="34" charset="0"/>
            </a:endParaRPr>
          </a:p>
        </p:txBody>
      </p:sp>
      <p:pic>
        <p:nvPicPr>
          <p:cNvPr id="22" name="图片 21">
            <a:extLst>
              <a:ext uri="{FF2B5EF4-FFF2-40B4-BE49-F238E27FC236}">
                <a16:creationId xmlns="" xmlns:a16="http://schemas.microsoft.com/office/drawing/2014/main" id="{87284FBD-47AE-7847-83ED-5D3756F3DE07}"/>
              </a:ext>
            </a:extLst>
          </p:cNvPr>
          <p:cNvPicPr>
            <a:picLocks noChangeAspect="1"/>
          </p:cNvPicPr>
          <p:nvPr/>
        </p:nvPicPr>
        <p:blipFill>
          <a:blip r:embed="rId3"/>
          <a:stretch>
            <a:fillRect/>
          </a:stretch>
        </p:blipFill>
        <p:spPr>
          <a:xfrm>
            <a:off x="8062637" y="3235292"/>
            <a:ext cx="1620078" cy="1583017"/>
          </a:xfrm>
          <a:prstGeom prst="rect">
            <a:avLst/>
          </a:prstGeom>
        </p:spPr>
      </p:pic>
      <p:sp>
        <p:nvSpPr>
          <p:cNvPr id="24" name="圆角矩形 23"/>
          <p:cNvSpPr/>
          <p:nvPr/>
        </p:nvSpPr>
        <p:spPr bwMode="auto">
          <a:xfrm>
            <a:off x="147351" y="4902398"/>
            <a:ext cx="4603758" cy="1686938"/>
          </a:xfrm>
          <a:prstGeom prst="roundRect">
            <a:avLst/>
          </a:prstGeom>
          <a:solidFill>
            <a:srgbClr val="FFC000">
              <a:alpha val="19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5" name="矩形 24">
            <a:extLst>
              <a:ext uri="{FF2B5EF4-FFF2-40B4-BE49-F238E27FC236}">
                <a16:creationId xmlns="" xmlns:a16="http://schemas.microsoft.com/office/drawing/2014/main" id="{86E81B60-5814-4851-AA12-8781A1DFDE64}"/>
              </a:ext>
            </a:extLst>
          </p:cNvPr>
          <p:cNvSpPr/>
          <p:nvPr/>
        </p:nvSpPr>
        <p:spPr>
          <a:xfrm>
            <a:off x="364401" y="5010222"/>
            <a:ext cx="4283013" cy="1384995"/>
          </a:xfrm>
          <a:prstGeom prst="rect">
            <a:avLst/>
          </a:prstGeom>
        </p:spPr>
        <p:txBody>
          <a:bodyPr wrap="square">
            <a:spAutoFit/>
          </a:bodyPr>
          <a:lstStyle/>
          <a:p>
            <a:pPr marL="285750" indent="-285750">
              <a:buFont typeface="Wingdings" panose="05000000000000000000" pitchFamily="2" charset="2"/>
              <a:buChar char="Ø"/>
            </a:pPr>
            <a:r>
              <a:rPr kumimoji="1" lang="en-US" altLang="zh-CN" sz="1400" dirty="0">
                <a:latin typeface="Arial" panose="020B0604020202020204" pitchFamily="34" charset="0"/>
                <a:cs typeface="Arial" panose="020B0604020202020204" pitchFamily="34" charset="0"/>
              </a:rPr>
              <a:t>Pure tungsten IR beam pipe with 4mm thickness without cooling taken into account, simulate the Absorbed Dose on Coil (Region)</a:t>
            </a:r>
          </a:p>
          <a:p>
            <a:pPr marL="285750" indent="-285750">
              <a:buFont typeface="Wingdings" panose="05000000000000000000" pitchFamily="2" charset="2"/>
              <a:buChar char="Ø"/>
            </a:pPr>
            <a:r>
              <a:rPr kumimoji="1" lang="en-US" altLang="zh-CN" sz="1400" dirty="0">
                <a:latin typeface="Arial" panose="020B0604020202020204" pitchFamily="34" charset="0"/>
                <a:cs typeface="Arial" panose="020B0604020202020204" pitchFamily="34" charset="0"/>
              </a:rPr>
              <a:t>The very tight space of thickness ~Tungsten IR beam pipe </a:t>
            </a:r>
          </a:p>
          <a:p>
            <a:pPr marL="285750" indent="-285750">
              <a:buFont typeface="Wingdings" panose="05000000000000000000" pitchFamily="2" charset="2"/>
              <a:buChar char="Ø"/>
            </a:pPr>
            <a:r>
              <a:rPr kumimoji="1" lang="en-US" altLang="zh-CN" sz="1400" dirty="0">
                <a:latin typeface="Arial" panose="020B0604020202020204" pitchFamily="34" charset="0"/>
                <a:cs typeface="Arial" panose="020B0604020202020204" pitchFamily="34" charset="0"/>
              </a:rPr>
              <a:t>Seek for better new shielding material</a:t>
            </a:r>
            <a:endParaRPr kumimoji="1" lang="zh-CN" altLang="en-US" sz="1400" dirty="0">
              <a:latin typeface="Arial" panose="020B0604020202020204" pitchFamily="34" charset="0"/>
              <a:cs typeface="Arial" panose="020B0604020202020204" pitchFamily="34" charset="0"/>
            </a:endParaRPr>
          </a:p>
        </p:txBody>
      </p:sp>
      <p:sp>
        <p:nvSpPr>
          <p:cNvPr id="21" name="矩形 20"/>
          <p:cNvSpPr/>
          <p:nvPr/>
        </p:nvSpPr>
        <p:spPr>
          <a:xfrm>
            <a:off x="640457" y="1589054"/>
            <a:ext cx="7073812" cy="1631216"/>
          </a:xfrm>
          <a:prstGeom prst="rect">
            <a:avLst/>
          </a:prstGeom>
        </p:spPr>
        <p:txBody>
          <a:bodyPr wrap="square">
            <a:spAutoFit/>
          </a:bodyPr>
          <a:lstStyle/>
          <a:p>
            <a:pPr marL="457200" indent="-457200">
              <a:buFont typeface="+mj-lt"/>
              <a:buAutoNum type="arabicPeriod"/>
            </a:pPr>
            <a:r>
              <a:rPr lang="en-GB" altLang="zh-CN" sz="2000" dirty="0">
                <a:solidFill>
                  <a:srgbClr val="0070C0"/>
                </a:solidFill>
                <a:latin typeface="Arial" panose="020B0604020202020204" pitchFamily="34" charset="0"/>
                <a:cs typeface="Arial" panose="020B0604020202020204" pitchFamily="34" charset="0"/>
              </a:rPr>
              <a:t>Tungsten alloy IR beam pipe </a:t>
            </a:r>
          </a:p>
          <a:p>
            <a:pPr marL="457200" indent="-457200">
              <a:buFont typeface="+mj-lt"/>
              <a:buAutoNum type="arabicPeriod"/>
            </a:pPr>
            <a:r>
              <a:rPr lang="en-GB" altLang="zh-CN" sz="2000" dirty="0">
                <a:solidFill>
                  <a:srgbClr val="0070C0"/>
                </a:solidFill>
                <a:latin typeface="Arial" panose="020B0604020202020204" pitchFamily="34" charset="0"/>
                <a:cs typeface="Arial" panose="020B0604020202020204" pitchFamily="34" charset="0"/>
              </a:rPr>
              <a:t>Combined iron and tungsten yoke of SC magnet</a:t>
            </a:r>
          </a:p>
          <a:p>
            <a:pPr marL="457200" indent="-457200">
              <a:buFont typeface="+mj-lt"/>
              <a:buAutoNum type="arabicPeriod"/>
            </a:pPr>
            <a:r>
              <a:rPr lang="en-US" altLang="zh-CN" sz="2000" dirty="0">
                <a:solidFill>
                  <a:srgbClr val="7030A0"/>
                </a:solidFill>
                <a:latin typeface="Arial" panose="020B0604020202020204" pitchFamily="34" charset="0"/>
                <a:cs typeface="Arial" panose="020B0604020202020204" pitchFamily="34" charset="0"/>
              </a:rPr>
              <a:t>Gold plating on beryllium </a:t>
            </a:r>
            <a:r>
              <a:rPr lang="en-US" altLang="zh-CN" sz="2000" dirty="0">
                <a:solidFill>
                  <a:srgbClr val="7030A0"/>
                </a:solidFill>
                <a:latin typeface="Arial" panose="020B0604020202020204" pitchFamily="34" charset="0"/>
                <a:ea typeface="Arial Unicode MS" panose="020B0604020202020204" pitchFamily="34" charset="-122"/>
                <a:cs typeface="Arial" panose="020B0604020202020204" pitchFamily="34" charset="0"/>
              </a:rPr>
              <a:t>pipe (~5µm)</a:t>
            </a:r>
          </a:p>
          <a:p>
            <a:pPr marL="457200" indent="-457200">
              <a:buFont typeface="+mj-lt"/>
              <a:buAutoNum type="arabicPeriod"/>
            </a:pPr>
            <a:r>
              <a:rPr lang="en-US" altLang="zh-CN" sz="2000" dirty="0">
                <a:solidFill>
                  <a:srgbClr val="7030A0"/>
                </a:solidFill>
                <a:latin typeface="Arial" panose="020B0604020202020204" pitchFamily="34" charset="0"/>
                <a:cs typeface="Arial" panose="020B0604020202020204" pitchFamily="34" charset="0"/>
              </a:rPr>
              <a:t>Tungsten shielding outside of cryostat</a:t>
            </a:r>
          </a:p>
          <a:p>
            <a:pPr marL="457200" indent="-457200">
              <a:buFont typeface="+mj-lt"/>
              <a:buAutoNum type="arabicPeriod"/>
            </a:pPr>
            <a:r>
              <a:rPr lang="en-US" altLang="zh-CN" sz="2000" dirty="0">
                <a:solidFill>
                  <a:srgbClr val="7030A0"/>
                </a:solidFill>
                <a:latin typeface="Arial" panose="020B0604020202020204" pitchFamily="34" charset="0"/>
                <a:cs typeface="Arial" panose="020B0604020202020204" pitchFamily="34" charset="0"/>
              </a:rPr>
              <a:t>Shielding for detector hall</a:t>
            </a:r>
            <a:endParaRPr lang="zh-CN" altLang="en-US" sz="2000" dirty="0">
              <a:solidFill>
                <a:srgbClr val="7030A0"/>
              </a:solidFill>
              <a:latin typeface="Arial" panose="020B0604020202020204" pitchFamily="34" charset="0"/>
              <a:cs typeface="Arial" panose="020B0604020202020204" pitchFamily="34" charset="0"/>
            </a:endParaRPr>
          </a:p>
        </p:txBody>
      </p:sp>
      <p:sp>
        <p:nvSpPr>
          <p:cNvPr id="3" name="文本框 2"/>
          <p:cNvSpPr txBox="1"/>
          <p:nvPr/>
        </p:nvSpPr>
        <p:spPr>
          <a:xfrm>
            <a:off x="720891" y="1128954"/>
            <a:ext cx="6095170" cy="400110"/>
          </a:xfrm>
          <a:prstGeom prst="rect">
            <a:avLst/>
          </a:prstGeom>
          <a:noFill/>
        </p:spPr>
        <p:txBody>
          <a:bodyPr wrap="square" rtlCol="0">
            <a:spAutoFit/>
          </a:bodyPr>
          <a:lstStyle/>
          <a:p>
            <a:r>
              <a:rPr lang="en-US" altLang="zh-CN" sz="2000" dirty="0">
                <a:solidFill>
                  <a:srgbClr val="C00000"/>
                </a:solidFill>
                <a:latin typeface="Arial" panose="020B0604020202020204" pitchFamily="34" charset="0"/>
                <a:cs typeface="Arial" panose="020B0604020202020204" pitchFamily="34" charset="0"/>
              </a:rPr>
              <a:t>Shielding in MDI including 5 parts:</a:t>
            </a:r>
            <a:endParaRPr lang="zh-CN" altLang="en-US" sz="2000" dirty="0">
              <a:solidFill>
                <a:srgbClr val="C00000"/>
              </a:solidFill>
              <a:latin typeface="Arial" panose="020B0604020202020204" pitchFamily="34" charset="0"/>
              <a:cs typeface="Arial" panose="020B0604020202020204" pitchFamily="34" charset="0"/>
            </a:endParaRPr>
          </a:p>
        </p:txBody>
      </p:sp>
      <p:sp>
        <p:nvSpPr>
          <p:cNvPr id="14" name="圆角矩形 13"/>
          <p:cNvSpPr/>
          <p:nvPr/>
        </p:nvSpPr>
        <p:spPr bwMode="auto">
          <a:xfrm>
            <a:off x="4864464" y="4891927"/>
            <a:ext cx="7205616" cy="1836999"/>
          </a:xfrm>
          <a:prstGeom prst="roundRect">
            <a:avLst/>
          </a:prstGeom>
          <a:solidFill>
            <a:srgbClr val="FFCCCC">
              <a:alpha val="65000"/>
            </a:srgbClr>
          </a:solidFill>
          <a:ln>
            <a:solidFill>
              <a:srgbClr val="FFCCCC"/>
            </a:solid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5" name="文本框 14"/>
          <p:cNvSpPr txBox="1"/>
          <p:nvPr/>
        </p:nvSpPr>
        <p:spPr>
          <a:xfrm>
            <a:off x="5061860" y="5006045"/>
            <a:ext cx="6907636" cy="1600438"/>
          </a:xfrm>
          <a:prstGeom prst="rect">
            <a:avLst/>
          </a:prstGeom>
          <a:noFill/>
        </p:spPr>
        <p:txBody>
          <a:bodyPr wrap="square" rtlCol="0">
            <a:spAutoFit/>
          </a:bodyPr>
          <a:lstStyle/>
          <a:p>
            <a:pPr marL="285744" indent="-285744">
              <a:buClr>
                <a:srgbClr val="002060"/>
              </a:buClr>
              <a:buFont typeface="Wingdings" panose="05000000000000000000" pitchFamily="2" charset="2"/>
              <a:buChar char="Ø"/>
            </a:pPr>
            <a:r>
              <a:rPr lang="en-US" altLang="zh-CN" sz="1400" dirty="0">
                <a:solidFill>
                  <a:srgbClr val="002060"/>
                </a:solidFill>
                <a:latin typeface="Arial" panose="020B0604020202020204" pitchFamily="34" charset="0"/>
                <a:cs typeface="Arial" panose="020B0604020202020204" pitchFamily="34" charset="0"/>
              </a:rPr>
              <a:t>It is unlikely to use pure tungsten, which is too brittle. </a:t>
            </a:r>
          </a:p>
          <a:p>
            <a:pPr marL="285744" indent="-285744">
              <a:buClr>
                <a:srgbClr val="002060"/>
              </a:buClr>
              <a:buFont typeface="Wingdings" panose="05000000000000000000" pitchFamily="2" charset="2"/>
              <a:buChar char="Ø"/>
            </a:pPr>
            <a:r>
              <a:rPr lang="en-US" altLang="zh-CN" sz="1400" dirty="0" err="1">
                <a:solidFill>
                  <a:srgbClr val="002060"/>
                </a:solidFill>
                <a:latin typeface="Arial" panose="020B0604020202020204" pitchFamily="34" charset="0"/>
                <a:cs typeface="Arial" panose="020B0604020202020204" pitchFamily="34" charset="0"/>
              </a:rPr>
              <a:t>WNiFe</a:t>
            </a:r>
            <a:r>
              <a:rPr lang="en-US" altLang="zh-CN" sz="1400" dirty="0">
                <a:solidFill>
                  <a:srgbClr val="002060"/>
                </a:solidFill>
                <a:latin typeface="Arial" panose="020B0604020202020204" pitchFamily="34" charset="0"/>
                <a:cs typeface="Arial" panose="020B0604020202020204" pitchFamily="34" charset="0"/>
              </a:rPr>
              <a:t> and </a:t>
            </a:r>
            <a:r>
              <a:rPr lang="en-US" altLang="zh-CN" sz="1400" dirty="0" err="1">
                <a:solidFill>
                  <a:srgbClr val="002060"/>
                </a:solidFill>
                <a:latin typeface="Arial" panose="020B0604020202020204" pitchFamily="34" charset="0"/>
                <a:cs typeface="Arial" panose="020B0604020202020204" pitchFamily="34" charset="0"/>
              </a:rPr>
              <a:t>WNiCu</a:t>
            </a:r>
            <a:r>
              <a:rPr lang="en-US" altLang="zh-CN" sz="1400" dirty="0">
                <a:solidFill>
                  <a:srgbClr val="002060"/>
                </a:solidFill>
                <a:latin typeface="Arial" panose="020B0604020202020204" pitchFamily="34" charset="0"/>
                <a:cs typeface="Arial" panose="020B0604020202020204" pitchFamily="34" charset="0"/>
              </a:rPr>
              <a:t> are two kinds of alloys that can be made. </a:t>
            </a:r>
            <a:r>
              <a:rPr lang="en-US" altLang="zh-CN" sz="1400" dirty="0" err="1">
                <a:solidFill>
                  <a:srgbClr val="002060"/>
                </a:solidFill>
                <a:latin typeface="Arial" panose="020B0604020202020204" pitchFamily="34" charset="0"/>
                <a:cs typeface="Arial" panose="020B0604020202020204" pitchFamily="34" charset="0"/>
              </a:rPr>
              <a:t>WNiCu</a:t>
            </a:r>
            <a:r>
              <a:rPr lang="en-US" altLang="zh-CN" sz="1400" dirty="0">
                <a:solidFill>
                  <a:srgbClr val="002060"/>
                </a:solidFill>
                <a:latin typeface="Arial" panose="020B0604020202020204" pitchFamily="34" charset="0"/>
                <a:cs typeface="Arial" panose="020B0604020202020204" pitchFamily="34" charset="0"/>
              </a:rPr>
              <a:t> is non-magnetic, but it is difficult to make this alloy too long. It must be welded in sections, with each section no more than 1m.</a:t>
            </a:r>
          </a:p>
          <a:p>
            <a:pPr marL="285744" indent="-285744">
              <a:buClr>
                <a:srgbClr val="002060"/>
              </a:buClr>
              <a:buFont typeface="Wingdings" panose="05000000000000000000" pitchFamily="2" charset="2"/>
              <a:buChar char="Ø"/>
            </a:pPr>
            <a:r>
              <a:rPr lang="en-US" altLang="zh-CN" sz="1400" dirty="0">
                <a:solidFill>
                  <a:srgbClr val="002060"/>
                </a:solidFill>
                <a:latin typeface="Arial" panose="020B0604020202020204" pitchFamily="34" charset="0"/>
                <a:cs typeface="Arial" panose="020B0604020202020204" pitchFamily="34" charset="0"/>
              </a:rPr>
              <a:t>For the 6m long IR beam pipe, there will be many welds. </a:t>
            </a:r>
          </a:p>
          <a:p>
            <a:pPr marL="285744" indent="-285744">
              <a:buClr>
                <a:srgbClr val="002060"/>
              </a:buClr>
              <a:buFont typeface="Wingdings" panose="05000000000000000000" pitchFamily="2" charset="2"/>
              <a:buChar char="Ø"/>
            </a:pPr>
            <a:r>
              <a:rPr lang="en-US" altLang="zh-CN" sz="1400" dirty="0">
                <a:solidFill>
                  <a:srgbClr val="002060"/>
                </a:solidFill>
                <a:latin typeface="Arial" panose="020B0604020202020204" pitchFamily="34" charset="0"/>
                <a:cs typeface="Arial" panose="020B0604020202020204" pitchFamily="34" charset="0"/>
              </a:rPr>
              <a:t>Tungsten alloy is made by powder pressing. It has certain machining performance and welding performance (brazing). The vacuum performance is unknown. </a:t>
            </a:r>
            <a:endParaRPr lang="zh-CN" altLang="en-US" dirty="0"/>
          </a:p>
        </p:txBody>
      </p:sp>
      <p:sp>
        <p:nvSpPr>
          <p:cNvPr id="4" name="右箭头 3"/>
          <p:cNvSpPr/>
          <p:nvPr/>
        </p:nvSpPr>
        <p:spPr bwMode="auto">
          <a:xfrm>
            <a:off x="7220696" y="1824492"/>
            <a:ext cx="1246576" cy="164592"/>
          </a:xfrm>
          <a:prstGeom prst="rightArrow">
            <a:avLst/>
          </a:prstGeom>
          <a:solidFill>
            <a:srgbClr val="00B0F0"/>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6" name="右箭头 15"/>
          <p:cNvSpPr/>
          <p:nvPr/>
        </p:nvSpPr>
        <p:spPr bwMode="auto">
          <a:xfrm>
            <a:off x="7213029" y="2616411"/>
            <a:ext cx="1246576" cy="164592"/>
          </a:xfrm>
          <a:prstGeom prst="rightArrow">
            <a:avLst/>
          </a:prstGeom>
          <a:solidFill>
            <a:srgbClr val="7030A0"/>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5" name="文本框 4"/>
          <p:cNvSpPr txBox="1"/>
          <p:nvPr/>
        </p:nvSpPr>
        <p:spPr>
          <a:xfrm>
            <a:off x="8815361" y="1688594"/>
            <a:ext cx="2841020" cy="400110"/>
          </a:xfrm>
          <a:prstGeom prst="rect">
            <a:avLst/>
          </a:prstGeom>
          <a:noFill/>
        </p:spPr>
        <p:txBody>
          <a:bodyPr wrap="square" rtlCol="0">
            <a:spAutoFit/>
          </a:bodyPr>
          <a:lstStyle/>
          <a:p>
            <a:r>
              <a:rPr lang="en-US" altLang="zh-CN" sz="2000" dirty="0">
                <a:solidFill>
                  <a:srgbClr val="0070C0"/>
                </a:solidFill>
                <a:latin typeface="Arial" panose="020B0604020202020204" pitchFamily="34" charset="0"/>
                <a:cs typeface="Arial" panose="020B0604020202020204" pitchFamily="34" charset="0"/>
              </a:rPr>
              <a:t>Accelerator</a:t>
            </a:r>
            <a:endParaRPr lang="zh-CN" altLang="en-US" sz="2000" dirty="0">
              <a:solidFill>
                <a:srgbClr val="0070C0"/>
              </a:solidFill>
              <a:latin typeface="Arial" panose="020B0604020202020204" pitchFamily="34" charset="0"/>
              <a:cs typeface="Arial" panose="020B0604020202020204" pitchFamily="34" charset="0"/>
            </a:endParaRPr>
          </a:p>
        </p:txBody>
      </p:sp>
      <p:sp>
        <p:nvSpPr>
          <p:cNvPr id="19" name="文本框 18"/>
          <p:cNvSpPr txBox="1"/>
          <p:nvPr/>
        </p:nvSpPr>
        <p:spPr>
          <a:xfrm>
            <a:off x="8837164" y="2431402"/>
            <a:ext cx="2642760" cy="400110"/>
          </a:xfrm>
          <a:prstGeom prst="rect">
            <a:avLst/>
          </a:prstGeom>
          <a:noFill/>
        </p:spPr>
        <p:txBody>
          <a:bodyPr wrap="square" rtlCol="0">
            <a:spAutoFit/>
          </a:bodyPr>
          <a:lstStyle/>
          <a:p>
            <a:r>
              <a:rPr lang="en-US" altLang="zh-CN" sz="2000" dirty="0">
                <a:solidFill>
                  <a:srgbClr val="7030A0"/>
                </a:solidFill>
                <a:latin typeface="Arial" panose="020B0604020202020204" pitchFamily="34" charset="0"/>
                <a:cs typeface="Arial" panose="020B0604020202020204" pitchFamily="34" charset="0"/>
              </a:rPr>
              <a:t>Detector</a:t>
            </a:r>
            <a:endParaRPr lang="zh-CN" altLang="en-US" sz="2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20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Key process validation of collimator</a:t>
            </a:r>
            <a:endParaRPr lang="zh-CN" altLang="en-US" dirty="0">
              <a:solidFill>
                <a:srgbClr val="FFFF00"/>
              </a:solidFill>
              <a:latin typeface="Arial" panose="020B0604020202020204" pitchFamily="34" charset="0"/>
              <a:cs typeface="Arial" panose="020B0604020202020204" pitchFamily="34" charset="0"/>
            </a:endParaRPr>
          </a:p>
        </p:txBody>
      </p:sp>
      <p:sp>
        <p:nvSpPr>
          <p:cNvPr id="14" name="内容占位符 2">
            <a:extLst>
              <a:ext uri="{FF2B5EF4-FFF2-40B4-BE49-F238E27FC236}">
                <a16:creationId xmlns="" xmlns:a16="http://schemas.microsoft.com/office/drawing/2014/main" id="{DD258670-410D-49B2-B2C9-C784C90727D6}"/>
              </a:ext>
            </a:extLst>
          </p:cNvPr>
          <p:cNvSpPr>
            <a:spLocks noGrp="1"/>
          </p:cNvSpPr>
          <p:nvPr>
            <p:ph idx="1"/>
          </p:nvPr>
        </p:nvSpPr>
        <p:spPr>
          <a:xfrm>
            <a:off x="457200" y="1377569"/>
            <a:ext cx="6334308" cy="4351338"/>
          </a:xfrm>
        </p:spPr>
        <p:txBody>
          <a:bodyPr/>
          <a:lstStyle/>
          <a:p>
            <a:pPr>
              <a:buFont typeface="Wingdings" panose="05000000000000000000" pitchFamily="2" charset="2"/>
              <a:buChar char="Ø"/>
            </a:pPr>
            <a:r>
              <a:rPr lang="en-US" altLang="zh-CN" sz="2000" b="0" dirty="0">
                <a:latin typeface="Arial" panose="020B0604020202020204" pitchFamily="34" charset="0"/>
                <a:cs typeface="Arial" panose="020B0604020202020204" pitchFamily="34" charset="0"/>
              </a:rPr>
              <a:t>Budget of 890000 </a:t>
            </a:r>
            <a:r>
              <a:rPr lang="en-US" altLang="zh-CN" sz="2000" b="0" dirty="0" err="1">
                <a:latin typeface="Arial" panose="020B0604020202020204" pitchFamily="34" charset="0"/>
                <a:cs typeface="Arial" panose="020B0604020202020204" pitchFamily="34" charset="0"/>
              </a:rPr>
              <a:t>yuan</a:t>
            </a:r>
            <a:endParaRPr lang="en-US" altLang="zh-CN" sz="2000" b="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000" b="0" dirty="0">
                <a:latin typeface="Arial" panose="020B0604020202020204" pitchFamily="34" charset="0"/>
                <a:cs typeface="Arial" panose="020B0604020202020204" pitchFamily="34" charset="0"/>
              </a:rPr>
              <a:t>Development and welding experiments of MPS collimator scraping body materials</a:t>
            </a:r>
          </a:p>
          <a:p>
            <a:pPr>
              <a:buFont typeface="Wingdings" panose="05000000000000000000" pitchFamily="2" charset="2"/>
              <a:buChar char="Ø"/>
            </a:pPr>
            <a:r>
              <a:rPr lang="en-US" altLang="zh-CN" sz="2000" b="0" dirty="0">
                <a:latin typeface="Arial" panose="020B0604020202020204" pitchFamily="34" charset="0"/>
                <a:cs typeface="Arial" panose="020B0604020202020204" pitchFamily="34" charset="0"/>
              </a:rPr>
              <a:t>Development of impact resistant materials: plan to develop our own carbon based alloy, which has high thermal conductivity, high specific heat, and high melting point. And conduct welding tests on new materials and copper bodies.</a:t>
            </a:r>
          </a:p>
          <a:p>
            <a:pPr>
              <a:buFont typeface="Wingdings" panose="05000000000000000000" pitchFamily="2" charset="2"/>
              <a:buChar char="Ø"/>
            </a:pPr>
            <a:r>
              <a:rPr lang="en-US" altLang="zh-CN" sz="2000" b="0" dirty="0">
                <a:latin typeface="Arial" panose="020B0604020202020204" pitchFamily="34" charset="0"/>
                <a:cs typeface="Arial" panose="020B0604020202020204" pitchFamily="34" charset="0"/>
              </a:rPr>
              <a:t>EDR Plan</a:t>
            </a:r>
            <a:r>
              <a:rPr lang="zh-CN" altLang="en-US" sz="2000" b="0" dirty="0">
                <a:latin typeface="Arial" panose="020B0604020202020204" pitchFamily="34" charset="0"/>
                <a:cs typeface="Arial" panose="020B0604020202020204" pitchFamily="34" charset="0"/>
              </a:rPr>
              <a:t>：</a:t>
            </a:r>
            <a:endParaRPr lang="en-US" altLang="zh-CN" sz="2000" b="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000" dirty="0">
                <a:cs typeface="Arial" panose="020B0604020202020204" pitchFamily="34" charset="0"/>
              </a:rPr>
              <a:t>2024-2025: Development of New Materials</a:t>
            </a:r>
          </a:p>
          <a:p>
            <a:pPr lvl="1">
              <a:buFont typeface="Wingdings" panose="05000000000000000000" pitchFamily="2" charset="2"/>
              <a:buChar char="Ø"/>
            </a:pPr>
            <a:r>
              <a:rPr lang="en-US" altLang="zh-CN" sz="2000" dirty="0">
                <a:cs typeface="Arial" panose="020B0604020202020204" pitchFamily="34" charset="0"/>
              </a:rPr>
              <a:t>2026-2027: Research on New Materials and Copper Welding</a:t>
            </a:r>
            <a:endParaRPr lang="en-US" sz="2000" dirty="0">
              <a:cs typeface="Arial" panose="020B0604020202020204" pitchFamily="34" charset="0"/>
            </a:endParaRPr>
          </a:p>
        </p:txBody>
      </p:sp>
      <p:grpSp>
        <p:nvGrpSpPr>
          <p:cNvPr id="15" name="组合 14">
            <a:extLst>
              <a:ext uri="{FF2B5EF4-FFF2-40B4-BE49-F238E27FC236}">
                <a16:creationId xmlns="" xmlns:a16="http://schemas.microsoft.com/office/drawing/2014/main" id="{DDB52878-5BDF-45AC-A06D-4778AB7AB2F2}"/>
              </a:ext>
            </a:extLst>
          </p:cNvPr>
          <p:cNvGrpSpPr/>
          <p:nvPr/>
        </p:nvGrpSpPr>
        <p:grpSpPr>
          <a:xfrm>
            <a:off x="8498839" y="4201159"/>
            <a:ext cx="2510790" cy="2033270"/>
            <a:chOff x="0" y="0"/>
            <a:chExt cx="3002280" cy="2399665"/>
          </a:xfrm>
        </p:grpSpPr>
        <p:pic>
          <p:nvPicPr>
            <p:cNvPr id="16" name="图片 15">
              <a:extLst>
                <a:ext uri="{FF2B5EF4-FFF2-40B4-BE49-F238E27FC236}">
                  <a16:creationId xmlns="" xmlns:a16="http://schemas.microsoft.com/office/drawing/2014/main" id="{DA484492-560D-4F3C-914C-151E65C27C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39" r="32319"/>
            <a:stretch/>
          </p:blipFill>
          <p:spPr bwMode="auto">
            <a:xfrm>
              <a:off x="0" y="0"/>
              <a:ext cx="3002280" cy="2399665"/>
            </a:xfrm>
            <a:prstGeom prst="rect">
              <a:avLst/>
            </a:prstGeom>
            <a:noFill/>
            <a:ln>
              <a:noFill/>
            </a:ln>
            <a:extLst>
              <a:ext uri="{53640926-AAD7-44D8-BBD7-CCE9431645EC}">
                <a14:shadowObscured xmlns:a14="http://schemas.microsoft.com/office/drawing/2010/main"/>
              </a:ext>
            </a:extLst>
          </p:spPr>
        </p:pic>
        <p:sp>
          <p:nvSpPr>
            <p:cNvPr id="19" name="文本框 2">
              <a:extLst>
                <a:ext uri="{FF2B5EF4-FFF2-40B4-BE49-F238E27FC236}">
                  <a16:creationId xmlns="" xmlns:a16="http://schemas.microsoft.com/office/drawing/2014/main" id="{1424C6D8-BA13-43BC-996A-F1A31566F4E2}"/>
                </a:ext>
              </a:extLst>
            </p:cNvPr>
            <p:cNvSpPr txBox="1">
              <a:spLocks noChangeArrowheads="1"/>
            </p:cNvSpPr>
            <p:nvPr/>
          </p:nvSpPr>
          <p:spPr bwMode="auto">
            <a:xfrm>
              <a:off x="102359" y="27295"/>
              <a:ext cx="1269241" cy="32754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n-US" sz="1200" kern="100">
                  <a:effectLst/>
                  <a:latin typeface="Times New Roman" panose="02020603050405020304" pitchFamily="18" charset="0"/>
                  <a:ea typeface="宋体" panose="02010600030101010101" pitchFamily="2" charset="-122"/>
                  <a:cs typeface="宋体" panose="02010600030101010101" pitchFamily="2" charset="-122"/>
                </a:rPr>
                <a:t>MG-2</a:t>
              </a:r>
              <a:r>
                <a:rPr lang="zh-CN" sz="1200" kern="100">
                  <a:effectLst/>
                  <a:latin typeface="Times New Roman" panose="02020603050405020304" pitchFamily="18" charset="0"/>
                  <a:ea typeface="宋体" panose="02010600030101010101" pitchFamily="2" charset="-122"/>
                  <a:cs typeface="宋体" panose="02010600030101010101" pitchFamily="2" charset="-122"/>
                </a:rPr>
                <a:t>打磨后</a:t>
              </a:r>
              <a:endParaRPr lang="en-US" sz="1200" kern="100">
                <a:effectLst/>
                <a:latin typeface="Times New Roman" panose="02020603050405020304" pitchFamily="18" charset="0"/>
                <a:ea typeface="宋体" panose="02010600030101010101" pitchFamily="2" charset="-122"/>
                <a:cs typeface="宋体" panose="02010600030101010101" pitchFamily="2" charset="-122"/>
              </a:endParaRPr>
            </a:p>
          </p:txBody>
        </p:sp>
      </p:grpSp>
      <p:pic>
        <p:nvPicPr>
          <p:cNvPr id="20" name="图片 19">
            <a:extLst>
              <a:ext uri="{FF2B5EF4-FFF2-40B4-BE49-F238E27FC236}">
                <a16:creationId xmlns="" xmlns:a16="http://schemas.microsoft.com/office/drawing/2014/main" id="{FF0AFEBA-2E00-4B32-9A1A-AA0E7F65D325}"/>
              </a:ext>
            </a:extLst>
          </p:cNvPr>
          <p:cNvPicPr>
            <a:picLocks noChangeAspect="1"/>
          </p:cNvPicPr>
          <p:nvPr/>
        </p:nvPicPr>
        <p:blipFill>
          <a:blip r:embed="rId3"/>
          <a:stretch>
            <a:fillRect/>
          </a:stretch>
        </p:blipFill>
        <p:spPr>
          <a:xfrm>
            <a:off x="6791508" y="1222642"/>
            <a:ext cx="5400000" cy="2978517"/>
          </a:xfrm>
          <a:prstGeom prst="rect">
            <a:avLst/>
          </a:prstGeom>
        </p:spPr>
      </p:pic>
      <p:sp>
        <p:nvSpPr>
          <p:cNvPr id="4" name="文本框 3"/>
          <p:cNvSpPr txBox="1"/>
          <p:nvPr/>
        </p:nvSpPr>
        <p:spPr>
          <a:xfrm>
            <a:off x="9509760" y="960120"/>
            <a:ext cx="1810512" cy="369332"/>
          </a:xfrm>
          <a:prstGeom prst="rect">
            <a:avLst/>
          </a:prstGeom>
          <a:noFill/>
        </p:spPr>
        <p:txBody>
          <a:bodyPr wrap="square" rtlCol="0">
            <a:spAutoFit/>
          </a:bodyPr>
          <a:lstStyle/>
          <a:p>
            <a:r>
              <a:rPr lang="en-US" altLang="zh-CN" dirty="0" err="1"/>
              <a:t>H.J.Wang</a:t>
            </a:r>
            <a:endParaRPr lang="zh-CN" altLang="en-US" dirty="0"/>
          </a:p>
        </p:txBody>
      </p:sp>
    </p:spTree>
    <p:extLst>
      <p:ext uri="{BB962C8B-B14F-4D97-AF65-F5344CB8AC3E}">
        <p14:creationId xmlns:p14="http://schemas.microsoft.com/office/powerpoint/2010/main" val="182405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Remote Vacuum Connector plan in EDR</a:t>
            </a:r>
            <a:endParaRPr lang="zh-CN" altLang="en-US" dirty="0">
              <a:solidFill>
                <a:srgbClr val="FFFF00"/>
              </a:solidFill>
              <a:latin typeface="Arial" panose="020B0604020202020204" pitchFamily="34" charset="0"/>
              <a:cs typeface="Arial" panose="020B0604020202020204" pitchFamily="34" charset="0"/>
            </a:endParaRPr>
          </a:p>
        </p:txBody>
      </p:sp>
      <p:pic>
        <p:nvPicPr>
          <p:cNvPr id="8" name="图片 7">
            <a:extLst>
              <a:ext uri="{FF2B5EF4-FFF2-40B4-BE49-F238E27FC236}">
                <a16:creationId xmlns="" xmlns:a16="http://schemas.microsoft.com/office/drawing/2014/main" id="{D62D8EB0-1235-4940-BE9F-0500A1B11B2C}"/>
              </a:ext>
            </a:extLst>
          </p:cNvPr>
          <p:cNvPicPr>
            <a:picLocks noChangeAspect="1"/>
          </p:cNvPicPr>
          <p:nvPr/>
        </p:nvPicPr>
        <p:blipFill>
          <a:blip r:embed="rId2"/>
          <a:stretch>
            <a:fillRect/>
          </a:stretch>
        </p:blipFill>
        <p:spPr>
          <a:xfrm>
            <a:off x="6254697" y="2570103"/>
            <a:ext cx="4320000" cy="3557647"/>
          </a:xfrm>
          <a:prstGeom prst="rect">
            <a:avLst/>
          </a:prstGeom>
        </p:spPr>
      </p:pic>
      <p:sp>
        <p:nvSpPr>
          <p:cNvPr id="9" name="标题 1">
            <a:extLst>
              <a:ext uri="{FF2B5EF4-FFF2-40B4-BE49-F238E27FC236}">
                <a16:creationId xmlns="" xmlns:a16="http://schemas.microsoft.com/office/drawing/2014/main" id="{4B47DDF3-7A5B-4E96-AC23-C76BF70D419C}"/>
              </a:ext>
            </a:extLst>
          </p:cNvPr>
          <p:cNvSpPr txBox="1">
            <a:spLocks/>
          </p:cNvSpPr>
          <p:nvPr/>
        </p:nvSpPr>
        <p:spPr bwMode="white">
          <a:xfrm>
            <a:off x="871979" y="0"/>
            <a:ext cx="105156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189" algn="ctr" rtl="0" fontAlgn="base">
              <a:spcBef>
                <a:spcPct val="0"/>
              </a:spcBef>
              <a:spcAft>
                <a:spcPct val="0"/>
              </a:spcAft>
              <a:defRPr sz="3200" b="1">
                <a:solidFill>
                  <a:schemeClr val="bg1"/>
                </a:solidFill>
                <a:latin typeface="Verdana" panose="020B0604030504040204" pitchFamily="34" charset="0"/>
              </a:defRPr>
            </a:lvl6pPr>
            <a:lvl7pPr marL="914377" algn="ctr" rtl="0" fontAlgn="base">
              <a:spcBef>
                <a:spcPct val="0"/>
              </a:spcBef>
              <a:spcAft>
                <a:spcPct val="0"/>
              </a:spcAft>
              <a:defRPr sz="3200" b="1">
                <a:solidFill>
                  <a:schemeClr val="bg1"/>
                </a:solidFill>
                <a:latin typeface="Verdana" panose="020B0604030504040204" pitchFamily="34" charset="0"/>
              </a:defRPr>
            </a:lvl7pPr>
            <a:lvl8pPr marL="1371566" algn="ctr" rtl="0" fontAlgn="base">
              <a:spcBef>
                <a:spcPct val="0"/>
              </a:spcBef>
              <a:spcAft>
                <a:spcPct val="0"/>
              </a:spcAft>
              <a:defRPr sz="3200" b="1">
                <a:solidFill>
                  <a:schemeClr val="bg1"/>
                </a:solidFill>
                <a:latin typeface="Verdana" panose="020B0604030504040204" pitchFamily="34" charset="0"/>
              </a:defRPr>
            </a:lvl8pPr>
            <a:lvl9pPr marL="1828754" algn="ctr" rtl="0" fontAlgn="base">
              <a:spcBef>
                <a:spcPct val="0"/>
              </a:spcBef>
              <a:spcAft>
                <a:spcPct val="0"/>
              </a:spcAft>
              <a:defRPr sz="3200" b="1">
                <a:solidFill>
                  <a:schemeClr val="bg1"/>
                </a:solidFill>
                <a:latin typeface="Verdana" panose="020B0604030504040204" pitchFamily="34" charset="0"/>
              </a:defRPr>
            </a:lvl9pPr>
          </a:lstStyle>
          <a:p>
            <a:endParaRPr lang="en-US" dirty="0"/>
          </a:p>
        </p:txBody>
      </p:sp>
      <p:sp>
        <p:nvSpPr>
          <p:cNvPr id="10" name="文本框 9">
            <a:extLst>
              <a:ext uri="{FF2B5EF4-FFF2-40B4-BE49-F238E27FC236}">
                <a16:creationId xmlns="" xmlns:a16="http://schemas.microsoft.com/office/drawing/2014/main" id="{4A478E53-112F-49AC-A8F3-D51E19C82ED1}"/>
              </a:ext>
            </a:extLst>
          </p:cNvPr>
          <p:cNvSpPr txBox="1"/>
          <p:nvPr/>
        </p:nvSpPr>
        <p:spPr>
          <a:xfrm>
            <a:off x="10369443" y="3995678"/>
            <a:ext cx="1822557"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Accelerator tip support component (adjustable and fixed in three directions), simulating deformation at the end of the cryostat</a:t>
            </a:r>
            <a:endParaRPr lang="zh-CN" altLang="en-US" dirty="0">
              <a:latin typeface="Arial" panose="020B0604020202020204" pitchFamily="34" charset="0"/>
              <a:cs typeface="Arial" panose="020B0604020202020204" pitchFamily="34" charset="0"/>
            </a:endParaRPr>
          </a:p>
        </p:txBody>
      </p:sp>
      <p:cxnSp>
        <p:nvCxnSpPr>
          <p:cNvPr id="11" name="直接连接符 10">
            <a:extLst>
              <a:ext uri="{FF2B5EF4-FFF2-40B4-BE49-F238E27FC236}">
                <a16:creationId xmlns="" xmlns:a16="http://schemas.microsoft.com/office/drawing/2014/main" id="{64A373BB-4B9A-4B03-9D5F-A58EDD7855B0}"/>
              </a:ext>
            </a:extLst>
          </p:cNvPr>
          <p:cNvCxnSpPr>
            <a:stCxn id="10" idx="1"/>
          </p:cNvCxnSpPr>
          <p:nvPr/>
        </p:nvCxnSpPr>
        <p:spPr>
          <a:xfrm flipH="1" flipV="1">
            <a:off x="9371051" y="3896293"/>
            <a:ext cx="998392" cy="153054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 xmlns:a16="http://schemas.microsoft.com/office/drawing/2014/main" id="{75FAE1FD-A2FE-40F1-A198-3D204D64D801}"/>
              </a:ext>
            </a:extLst>
          </p:cNvPr>
          <p:cNvSpPr txBox="1"/>
          <p:nvPr/>
        </p:nvSpPr>
        <p:spPr>
          <a:xfrm>
            <a:off x="4260488" y="5009617"/>
            <a:ext cx="202854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IP vacuum chamber </a:t>
            </a:r>
            <a:r>
              <a:rPr lang="en-US" altLang="zh-CN" dirty="0" err="1">
                <a:latin typeface="Arial" panose="020B0604020202020204" pitchFamily="34" charset="0"/>
                <a:cs typeface="Arial" panose="020B0604020202020204" pitchFamily="34" charset="0"/>
              </a:rPr>
              <a:t>simulator~is</a:t>
            </a:r>
            <a:r>
              <a:rPr lang="en-US" altLang="zh-CN" dirty="0">
                <a:latin typeface="Arial" panose="020B0604020202020204" pitchFamily="34" charset="0"/>
                <a:cs typeface="Arial" panose="020B0604020202020204" pitchFamily="34" charset="0"/>
              </a:rPr>
              <a:t> fixed</a:t>
            </a:r>
            <a:endParaRPr lang="zh-CN" altLang="en-US"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 xmlns:a16="http://schemas.microsoft.com/office/drawing/2014/main" id="{45BD6C5E-F4C2-4E88-8667-29AA661D9A3A}"/>
              </a:ext>
            </a:extLst>
          </p:cNvPr>
          <p:cNvSpPr txBox="1"/>
          <p:nvPr/>
        </p:nvSpPr>
        <p:spPr>
          <a:xfrm>
            <a:off x="7802495" y="5737136"/>
            <a:ext cx="25669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Remote connection device (using inflatable bellows as an example)</a:t>
            </a:r>
            <a:endParaRPr lang="zh-CN" altLang="en-US" dirty="0">
              <a:latin typeface="Arial" panose="020B0604020202020204" pitchFamily="34" charset="0"/>
              <a:cs typeface="Arial" panose="020B0604020202020204" pitchFamily="34" charset="0"/>
            </a:endParaRPr>
          </a:p>
        </p:txBody>
      </p:sp>
      <p:cxnSp>
        <p:nvCxnSpPr>
          <p:cNvPr id="14" name="直接连接符 13">
            <a:extLst>
              <a:ext uri="{FF2B5EF4-FFF2-40B4-BE49-F238E27FC236}">
                <a16:creationId xmlns="" xmlns:a16="http://schemas.microsoft.com/office/drawing/2014/main" id="{24364C00-B362-4EFE-963F-68C34CB35671}"/>
              </a:ext>
            </a:extLst>
          </p:cNvPr>
          <p:cNvCxnSpPr/>
          <p:nvPr/>
        </p:nvCxnSpPr>
        <p:spPr>
          <a:xfrm flipV="1">
            <a:off x="6289029" y="4082148"/>
            <a:ext cx="1343667" cy="922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85D0D50C-40A3-4C47-82DD-1EC4A7D53D02}"/>
              </a:ext>
            </a:extLst>
          </p:cNvPr>
          <p:cNvCxnSpPr>
            <a:endCxn id="13" idx="0"/>
          </p:cNvCxnSpPr>
          <p:nvPr/>
        </p:nvCxnSpPr>
        <p:spPr>
          <a:xfrm>
            <a:off x="7726829" y="4271559"/>
            <a:ext cx="1359140" cy="1465577"/>
          </a:xfrm>
          <a:prstGeom prst="line">
            <a:avLst/>
          </a:prstGeom>
        </p:spPr>
        <p:style>
          <a:lnRef idx="1">
            <a:schemeClr val="accent1"/>
          </a:lnRef>
          <a:fillRef idx="0">
            <a:schemeClr val="accent1"/>
          </a:fillRef>
          <a:effectRef idx="0">
            <a:schemeClr val="accent1"/>
          </a:effectRef>
          <a:fontRef idx="minor">
            <a:schemeClr val="tx1"/>
          </a:fontRef>
        </p:style>
      </p:cxnSp>
      <p:sp>
        <p:nvSpPr>
          <p:cNvPr id="16" name="内容占位符 2">
            <a:extLst>
              <a:ext uri="{FF2B5EF4-FFF2-40B4-BE49-F238E27FC236}">
                <a16:creationId xmlns="" xmlns:a16="http://schemas.microsoft.com/office/drawing/2014/main" id="{9CF8F78A-FD5F-4031-A9E9-C5958C113718}"/>
              </a:ext>
            </a:extLst>
          </p:cNvPr>
          <p:cNvSpPr>
            <a:spLocks noGrp="1"/>
          </p:cNvSpPr>
          <p:nvPr>
            <p:ph idx="1"/>
          </p:nvPr>
        </p:nvSpPr>
        <p:spPr>
          <a:xfrm>
            <a:off x="419100" y="1201738"/>
            <a:ext cx="11353800" cy="4351338"/>
          </a:xfrm>
        </p:spPr>
        <p:txBody>
          <a:bodyPr/>
          <a:lstStyle/>
          <a:p>
            <a:pPr>
              <a:buFont typeface="Wingdings" panose="05000000000000000000" pitchFamily="2" charset="2"/>
              <a:buChar char="Ø"/>
            </a:pPr>
            <a:r>
              <a:rPr lang="en-US" altLang="zh-CN" b="0" dirty="0">
                <a:latin typeface="Arial" panose="020B0604020202020204" pitchFamily="34" charset="0"/>
                <a:cs typeface="Arial" panose="020B0604020202020204" pitchFamily="34" charset="0"/>
              </a:rPr>
              <a:t>Budget 270000 </a:t>
            </a:r>
            <a:r>
              <a:rPr lang="en-US" altLang="zh-CN" b="0" dirty="0" err="1">
                <a:latin typeface="Arial" panose="020B0604020202020204" pitchFamily="34" charset="0"/>
                <a:cs typeface="Arial" panose="020B0604020202020204" pitchFamily="34" charset="0"/>
              </a:rPr>
              <a:t>yuan</a:t>
            </a:r>
            <a:endParaRPr lang="en-US" altLang="zh-CN" b="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b="0" dirty="0">
                <a:latin typeface="Arial" panose="020B0604020202020204" pitchFamily="34" charset="0"/>
                <a:cs typeface="Arial" panose="020B0604020202020204" pitchFamily="34" charset="0"/>
              </a:rPr>
              <a:t>vacuum leakage rate verification and simulate installation conditions.</a:t>
            </a:r>
          </a:p>
          <a:p>
            <a:pPr>
              <a:buFont typeface="Wingdings" panose="05000000000000000000" pitchFamily="2" charset="2"/>
              <a:buChar char="Ø"/>
            </a:pPr>
            <a:r>
              <a:rPr lang="en-US" altLang="zh-CN" b="0" dirty="0">
                <a:latin typeface="Arial" panose="020B0604020202020204" pitchFamily="34" charset="0"/>
                <a:cs typeface="Arial" panose="020B0604020202020204" pitchFamily="34" charset="0"/>
              </a:rPr>
              <a:t>Including: RVC prototype and IP/accelerator end analog components.</a:t>
            </a:r>
          </a:p>
          <a:p>
            <a:pPr>
              <a:buFont typeface="Wingdings" panose="05000000000000000000" pitchFamily="2" charset="2"/>
              <a:buChar char="Ø"/>
            </a:pPr>
            <a:r>
              <a:rPr lang="en-US" altLang="zh-CN" b="0" dirty="0">
                <a:latin typeface="Arial" panose="020B0604020202020204" pitchFamily="34" charset="0"/>
                <a:cs typeface="Arial" panose="020B0604020202020204" pitchFamily="34" charset="0"/>
              </a:rPr>
              <a:t>EDR Plan</a:t>
            </a:r>
          </a:p>
          <a:p>
            <a:pPr lvl="1">
              <a:buFont typeface="Wingdings" panose="05000000000000000000" pitchFamily="2" charset="2"/>
              <a:buChar char="Ø"/>
            </a:pPr>
            <a:r>
              <a:rPr lang="en-US" altLang="zh-CN" sz="1600" dirty="0">
                <a:cs typeface="Arial" panose="020B0604020202020204" pitchFamily="34" charset="0"/>
              </a:rPr>
              <a:t>2024: Scheme and structural design</a:t>
            </a:r>
          </a:p>
          <a:p>
            <a:pPr lvl="1">
              <a:buFont typeface="Wingdings" panose="05000000000000000000" pitchFamily="2" charset="2"/>
              <a:buChar char="Ø"/>
            </a:pPr>
            <a:r>
              <a:rPr lang="en-US" altLang="zh-CN" sz="1600" dirty="0">
                <a:cs typeface="Arial" panose="020B0604020202020204" pitchFamily="34" charset="0"/>
              </a:rPr>
              <a:t>2025: Conduct prototype preparation and experiments</a:t>
            </a:r>
          </a:p>
          <a:p>
            <a:pPr lvl="1">
              <a:buFont typeface="Wingdings" panose="05000000000000000000" pitchFamily="2" charset="2"/>
              <a:buChar char="Ø"/>
            </a:pPr>
            <a:r>
              <a:rPr lang="en-US" altLang="zh-CN" sz="1600" dirty="0">
                <a:cs typeface="Arial" panose="020B0604020202020204" pitchFamily="34" charset="0"/>
              </a:rPr>
              <a:t>2026: Completion of experiments and structural optimization</a:t>
            </a:r>
            <a:endParaRPr lang="en-US" sz="1600" dirty="0"/>
          </a:p>
        </p:txBody>
      </p:sp>
      <p:sp>
        <p:nvSpPr>
          <p:cNvPr id="20" name="文本框 19"/>
          <p:cNvSpPr txBox="1"/>
          <p:nvPr/>
        </p:nvSpPr>
        <p:spPr>
          <a:xfrm>
            <a:off x="9509760" y="960120"/>
            <a:ext cx="1810512" cy="369332"/>
          </a:xfrm>
          <a:prstGeom prst="rect">
            <a:avLst/>
          </a:prstGeom>
          <a:noFill/>
        </p:spPr>
        <p:txBody>
          <a:bodyPr wrap="square" rtlCol="0">
            <a:spAutoFit/>
          </a:bodyPr>
          <a:lstStyle/>
          <a:p>
            <a:r>
              <a:rPr lang="en-US" altLang="zh-CN" dirty="0" err="1"/>
              <a:t>H.J.Wang</a:t>
            </a:r>
            <a:endParaRPr lang="zh-CN" altLang="en-US" dirty="0"/>
          </a:p>
        </p:txBody>
      </p:sp>
    </p:spTree>
    <p:extLst>
      <p:ext uri="{BB962C8B-B14F-4D97-AF65-F5344CB8AC3E}">
        <p14:creationId xmlns:p14="http://schemas.microsoft.com/office/powerpoint/2010/main" val="20047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B68101-A77A-4FF3-8B05-C2587608CADD}"/>
              </a:ext>
            </a:extLst>
          </p:cNvPr>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MDI SC magnet support adjustment and alignment verification prototype</a:t>
            </a:r>
            <a:endParaRPr lang="zh-CN" altLang="en-US" dirty="0">
              <a:solidFill>
                <a:srgbClr val="FFFF00"/>
              </a:solidFill>
              <a:latin typeface="Arial" panose="020B0604020202020204" pitchFamily="34" charset="0"/>
              <a:cs typeface="Arial" panose="020B0604020202020204" pitchFamily="34" charset="0"/>
            </a:endParaRPr>
          </a:p>
        </p:txBody>
      </p:sp>
      <p:sp>
        <p:nvSpPr>
          <p:cNvPr id="31" name="内容占位符 2">
            <a:extLst>
              <a:ext uri="{FF2B5EF4-FFF2-40B4-BE49-F238E27FC236}">
                <a16:creationId xmlns="" xmlns:a16="http://schemas.microsoft.com/office/drawing/2014/main" id="{9CF8F78A-FD5F-4031-A9E9-C5958C113718}"/>
              </a:ext>
            </a:extLst>
          </p:cNvPr>
          <p:cNvSpPr>
            <a:spLocks noGrp="1"/>
          </p:cNvSpPr>
          <p:nvPr>
            <p:ph idx="1"/>
          </p:nvPr>
        </p:nvSpPr>
        <p:spPr>
          <a:xfrm>
            <a:off x="521209" y="1380744"/>
            <a:ext cx="10779210" cy="4796219"/>
          </a:xfrm>
        </p:spPr>
        <p:txBody>
          <a:bodyPr/>
          <a:lstStyle/>
          <a:p>
            <a:pPr>
              <a:buFont typeface="Wingdings" panose="05000000000000000000" pitchFamily="2" charset="2"/>
              <a:buChar char="Ø"/>
            </a:pPr>
            <a:r>
              <a:rPr lang="en-US" altLang="zh-CN" sz="2400" b="0" dirty="0">
                <a:latin typeface="Arial" panose="020B0604020202020204" pitchFamily="34" charset="0"/>
                <a:cs typeface="Arial" panose="020B0604020202020204" pitchFamily="34" charset="0"/>
              </a:rPr>
              <a:t>Budget 560000 </a:t>
            </a:r>
            <a:r>
              <a:rPr lang="en-US" altLang="zh-CN" sz="2400" b="0" dirty="0" err="1">
                <a:latin typeface="Arial" panose="020B0604020202020204" pitchFamily="34" charset="0"/>
                <a:cs typeface="Arial" panose="020B0604020202020204" pitchFamily="34" charset="0"/>
              </a:rPr>
              <a:t>yuan</a:t>
            </a:r>
            <a:endParaRPr lang="en-US" altLang="zh-CN" sz="2400" b="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b="0" dirty="0">
                <a:latin typeface="Arial" panose="020B0604020202020204" pitchFamily="34" charset="0"/>
                <a:cs typeface="Arial" panose="020B0604020202020204" pitchFamily="34" charset="0"/>
              </a:rPr>
              <a:t>6-degree-of-freedom adjustment test on the upper bracket and verify the alignment of the cryostat in conjunction with the alignment system.</a:t>
            </a:r>
          </a:p>
          <a:p>
            <a:pPr>
              <a:buFont typeface="Wingdings" panose="05000000000000000000" pitchFamily="2" charset="2"/>
              <a:buChar char="Ø"/>
            </a:pPr>
            <a:r>
              <a:rPr lang="en-US" altLang="zh-CN" sz="2400" b="0" dirty="0">
                <a:latin typeface="Arial" panose="020B0604020202020204" pitchFamily="34" charset="0"/>
                <a:cs typeface="Arial" panose="020B0604020202020204" pitchFamily="34" charset="0"/>
              </a:rPr>
              <a:t>Including: upper bracket, adjustment mechanism, sensor, etc. Non radiation resistant products are used for motors, sensors, etc.</a:t>
            </a:r>
          </a:p>
          <a:p>
            <a:pPr>
              <a:buFont typeface="Wingdings" panose="05000000000000000000" pitchFamily="2" charset="2"/>
              <a:buChar char="Ø"/>
            </a:pPr>
            <a:r>
              <a:rPr lang="en-US" altLang="zh-CN" sz="2400" b="0" dirty="0">
                <a:latin typeface="Arial" panose="020B0604020202020204" pitchFamily="34" charset="0"/>
                <a:cs typeface="Arial" panose="020B0604020202020204" pitchFamily="34" charset="0"/>
              </a:rPr>
              <a:t>EDR Plan:</a:t>
            </a:r>
          </a:p>
          <a:p>
            <a:pPr lvl="1">
              <a:buFont typeface="Wingdings" panose="05000000000000000000" pitchFamily="2" charset="2"/>
              <a:buChar char="Ø"/>
            </a:pPr>
            <a:r>
              <a:rPr lang="en-US" sz="1600" dirty="0"/>
              <a:t>2024-2025: Scheme and structural design</a:t>
            </a:r>
          </a:p>
          <a:p>
            <a:pPr lvl="1">
              <a:buFont typeface="Wingdings" panose="05000000000000000000" pitchFamily="2" charset="2"/>
              <a:buChar char="Ø"/>
            </a:pPr>
            <a:r>
              <a:rPr lang="en-US" sz="1600" dirty="0"/>
              <a:t>2025-2026: Conduct prototype development and testing</a:t>
            </a:r>
          </a:p>
          <a:p>
            <a:pPr lvl="1">
              <a:buFont typeface="Wingdings" panose="05000000000000000000" pitchFamily="2" charset="2"/>
              <a:buChar char="Ø"/>
            </a:pPr>
            <a:r>
              <a:rPr lang="en-US" sz="1600" dirty="0"/>
              <a:t>2027: Complete testing and structural optimization</a:t>
            </a:r>
          </a:p>
        </p:txBody>
      </p:sp>
      <p:pic>
        <p:nvPicPr>
          <p:cNvPr id="34" name="图片 33">
            <a:extLst>
              <a:ext uri="{FF2B5EF4-FFF2-40B4-BE49-F238E27FC236}">
                <a16:creationId xmlns="" xmlns:a16="http://schemas.microsoft.com/office/drawing/2014/main" id="{776C77D3-FFDF-4F51-8DC4-20DD1563FF3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2599" y="3504511"/>
            <a:ext cx="3708884" cy="2807389"/>
          </a:xfrm>
          <a:prstGeom prst="rect">
            <a:avLst/>
          </a:prstGeom>
          <a:noFill/>
        </p:spPr>
      </p:pic>
      <p:sp>
        <p:nvSpPr>
          <p:cNvPr id="35" name="椭圆 34">
            <a:extLst>
              <a:ext uri="{FF2B5EF4-FFF2-40B4-BE49-F238E27FC236}">
                <a16:creationId xmlns="" xmlns:a16="http://schemas.microsoft.com/office/drawing/2014/main" id="{820B1FAD-280A-4596-82B0-B241E598C58F}"/>
              </a:ext>
            </a:extLst>
          </p:cNvPr>
          <p:cNvSpPr/>
          <p:nvPr/>
        </p:nvSpPr>
        <p:spPr>
          <a:xfrm>
            <a:off x="7890433" y="3539849"/>
            <a:ext cx="2221756" cy="16384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本框 35"/>
          <p:cNvSpPr txBox="1"/>
          <p:nvPr/>
        </p:nvSpPr>
        <p:spPr>
          <a:xfrm>
            <a:off x="9509760" y="960120"/>
            <a:ext cx="1810512" cy="369332"/>
          </a:xfrm>
          <a:prstGeom prst="rect">
            <a:avLst/>
          </a:prstGeom>
          <a:noFill/>
        </p:spPr>
        <p:txBody>
          <a:bodyPr wrap="square" rtlCol="0">
            <a:spAutoFit/>
          </a:bodyPr>
          <a:lstStyle/>
          <a:p>
            <a:r>
              <a:rPr lang="en-US" altLang="zh-CN" dirty="0" err="1"/>
              <a:t>H.J.Wang</a:t>
            </a:r>
            <a:endParaRPr lang="zh-CN" altLang="en-US" dirty="0"/>
          </a:p>
        </p:txBody>
      </p:sp>
    </p:spTree>
    <p:extLst>
      <p:ext uri="{BB962C8B-B14F-4D97-AF65-F5344CB8AC3E}">
        <p14:creationId xmlns:p14="http://schemas.microsoft.com/office/powerpoint/2010/main" val="853518636"/>
      </p:ext>
    </p:extLst>
  </p:cSld>
  <p:clrMapOvr>
    <a:masterClrMapping/>
  </p:clrMapOvr>
</p:sld>
</file>

<file path=ppt/theme/theme1.xml><?xml version="1.0" encoding="utf-8"?>
<a:theme xmlns:a="http://schemas.openxmlformats.org/drawingml/2006/main" name="lCEG">
  <a:themeElements>
    <a:clrScheme name="lCEG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fontScheme name="lCE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1">
                <a:alpha val="0"/>
              </a:schemeClr>
            </a:gs>
            <a:gs pos="50000">
              <a:srgbClr val="FF9900"/>
            </a:gs>
            <a:gs pos="100000">
              <a:schemeClr val="bg1">
                <a:alpha val="0"/>
              </a:schemeClr>
            </a:gs>
          </a:gsLst>
          <a:lin ang="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defRPr kumimoji="0" lang="en-US" altLang="zh-CN"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1">
          <a:gsLst>
            <a:gs pos="0">
              <a:schemeClr val="bg1">
                <a:alpha val="0"/>
              </a:schemeClr>
            </a:gs>
            <a:gs pos="50000">
              <a:srgbClr val="FF9900"/>
            </a:gs>
            <a:gs pos="100000">
              <a:schemeClr val="bg1">
                <a:alpha val="0"/>
              </a:schemeClr>
            </a:gs>
          </a:gsLst>
          <a:lin ang="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defRPr kumimoji="0" lang="en-US" altLang="zh-CN"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lnDef>
  </a:objectDefaults>
  <a:extraClrSchemeLst>
    <a:extraClrScheme>
      <a:clrScheme name="lCEG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lCEG 2">
        <a:dk1>
          <a:srgbClr val="666633"/>
        </a:dk1>
        <a:lt1>
          <a:srgbClr val="FFFFFF"/>
        </a:lt1>
        <a:dk2>
          <a:srgbClr val="000066"/>
        </a:dk2>
        <a:lt2>
          <a:srgbClr val="F7F4D5"/>
        </a:lt2>
        <a:accent1>
          <a:srgbClr val="C86C62"/>
        </a:accent1>
        <a:accent2>
          <a:srgbClr val="D3A5DF"/>
        </a:accent2>
        <a:accent3>
          <a:srgbClr val="FFFFFF"/>
        </a:accent3>
        <a:accent4>
          <a:srgbClr val="56562A"/>
        </a:accent4>
        <a:accent5>
          <a:srgbClr val="E0BAB7"/>
        </a:accent5>
        <a:accent6>
          <a:srgbClr val="BF95CA"/>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lCEG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6966</TotalTime>
  <Words>1303</Words>
  <Application>Microsoft Office PowerPoint</Application>
  <PresentationFormat>宽屏</PresentationFormat>
  <Paragraphs>195</Paragraphs>
  <Slides>12</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26" baseType="lpstr">
      <vt:lpstr>Arial Unicode MS</vt:lpstr>
      <vt:lpstr>Calibri (正文)</vt:lpstr>
      <vt:lpstr>Helvetica Neue</vt:lpstr>
      <vt:lpstr>宋体</vt:lpstr>
      <vt:lpstr>Arial</vt:lpstr>
      <vt:lpstr>Calibri</vt:lpstr>
      <vt:lpstr>Cambria Math</vt:lpstr>
      <vt:lpstr>Symbol</vt:lpstr>
      <vt:lpstr>Times</vt:lpstr>
      <vt:lpstr>Times New Roman</vt:lpstr>
      <vt:lpstr>Verdana</vt:lpstr>
      <vt:lpstr>Wingdings</vt:lpstr>
      <vt:lpstr>lCEG</vt:lpstr>
      <vt:lpstr>Image</vt:lpstr>
      <vt:lpstr>CEPC MDI EDR Plan</vt:lpstr>
      <vt:lpstr>MDI components and topics in EDR</vt:lpstr>
      <vt:lpstr>PowerPoint 演示文稿</vt:lpstr>
      <vt:lpstr>Radiative background in EDR</vt:lpstr>
      <vt:lpstr>Masks</vt:lpstr>
      <vt:lpstr>Shielding</vt:lpstr>
      <vt:lpstr>Key process validation of collimator</vt:lpstr>
      <vt:lpstr>Remote Vacuum Connector plan in EDR</vt:lpstr>
      <vt:lpstr>MDI SC magnet support adjustment and alignment verification prototype</vt:lpstr>
      <vt:lpstr>Fast luminosity tuning system</vt:lpstr>
      <vt:lpstr>MDI EDR Budget</vt:lpstr>
      <vt:lpstr>PowerPoint 演示文稿</vt:lpstr>
    </vt:vector>
  </TitlesOfParts>
  <Company>ihep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Machine-detecter Interface of CEPC double ring</dc:title>
  <dc:creator>unknown</dc:creator>
  <cp:lastModifiedBy>HP</cp:lastModifiedBy>
  <cp:revision>865</cp:revision>
  <cp:lastPrinted>2022-09-13T03:04:20Z</cp:lastPrinted>
  <dcterms:created xsi:type="dcterms:W3CDTF">2017-10-26T07:15:36Z</dcterms:created>
  <dcterms:modified xsi:type="dcterms:W3CDTF">2024-02-28T07:29:52Z</dcterms:modified>
</cp:coreProperties>
</file>