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953" r:id="rId2"/>
    <p:sldId id="1242" r:id="rId3"/>
    <p:sldId id="1196" r:id="rId4"/>
    <p:sldId id="1225" r:id="rId5"/>
    <p:sldId id="1226" r:id="rId6"/>
    <p:sldId id="1220" r:id="rId7"/>
    <p:sldId id="1184" r:id="rId8"/>
    <p:sldId id="1190" r:id="rId9"/>
    <p:sldId id="1187" r:id="rId10"/>
    <p:sldId id="1188" r:id="rId11"/>
    <p:sldId id="1189" r:id="rId12"/>
    <p:sldId id="1193" r:id="rId13"/>
    <p:sldId id="1215" r:id="rId14"/>
    <p:sldId id="1227" r:id="rId15"/>
    <p:sldId id="1163" r:id="rId16"/>
    <p:sldId id="1204" r:id="rId17"/>
    <p:sldId id="1203" r:id="rId18"/>
    <p:sldId id="1216" r:id="rId19"/>
    <p:sldId id="1205" r:id="rId20"/>
    <p:sldId id="1219" r:id="rId21"/>
    <p:sldId id="1212" r:id="rId22"/>
    <p:sldId id="1222" r:id="rId23"/>
    <p:sldId id="1217" r:id="rId24"/>
    <p:sldId id="1243" r:id="rId25"/>
    <p:sldId id="1238" r:id="rId26"/>
    <p:sldId id="1240" r:id="rId27"/>
    <p:sldId id="1239" r:id="rId28"/>
    <p:sldId id="1235" r:id="rId29"/>
    <p:sldId id="1234" r:id="rId30"/>
    <p:sldId id="1231" r:id="rId31"/>
    <p:sldId id="1171" r:id="rId32"/>
    <p:sldId id="1183" r:id="rId33"/>
    <p:sldId id="1175" r:id="rId34"/>
    <p:sldId id="1032" r:id="rId35"/>
    <p:sldId id="1223" r:id="rId36"/>
    <p:sldId id="1224" r:id="rId3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249"/>
    <a:srgbClr val="0000FF"/>
    <a:srgbClr val="003399"/>
    <a:srgbClr val="0070C0"/>
    <a:srgbClr val="4D8357"/>
    <a:srgbClr val="FDCC6D"/>
    <a:srgbClr val="E6E6E6"/>
    <a:srgbClr val="FFFFFF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4242" autoAdjust="0"/>
  </p:normalViewPr>
  <p:slideViewPr>
    <p:cSldViewPr>
      <p:cViewPr varScale="1">
        <p:scale>
          <a:sx n="116" d="100"/>
          <a:sy n="116" d="100"/>
        </p:scale>
        <p:origin x="94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</a:t>
            </a:r>
            <a:r>
              <a:rPr lang="en-US" altLang="zh-CN" dirty="0"/>
              <a:t>(</a:t>
            </a:r>
            <a:r>
              <a:rPr lang="zh-CN" altLang="en-US" dirty="0"/>
              <a:t>万元</a:t>
            </a:r>
            <a:r>
              <a:rPr lang="en-US" altLang="zh-CN" dirty="0"/>
              <a:t>)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Cost（万元）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79-C845-A8A8-218F3D6991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79-C845-A8A8-218F3D6991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79-C845-A8A8-218F3D6991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79-C845-A8A8-218F3D6991D3}"/>
              </c:ext>
            </c:extLst>
          </c:dPt>
          <c:cat>
            <c:strRef>
              <c:f>Sheet1!$A$2:$A$5</c:f>
              <c:strCache>
                <c:ptCount val="4"/>
                <c:pt idx="0">
                  <c:v>Physics design</c:v>
                </c:pt>
                <c:pt idx="1">
                  <c:v>Polarimeter</c:v>
                </c:pt>
                <c:pt idx="2">
                  <c:v>Source</c:v>
                </c:pt>
                <c:pt idx="3">
                  <c:v>Rotator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490</c:v>
                </c:pt>
                <c:pt idx="2">
                  <c:v>640</c:v>
                </c:pt>
                <c:pt idx="3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0-AC4B-8F28-8338026EA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需要介绍关键技术关键在什么地方</a:t>
            </a:r>
            <a:r>
              <a:rPr lang="zh-CN" altLang="en-US" dirty="0"/>
              <a:t>？ 材料卡脖子？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25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基于传导冷却的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12</a:t>
            </a:r>
            <a:r>
              <a:rPr lang="en-HK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方案更符合超导磁体未来的发展，为其他高场超导磁体技术进行技术积累，同时基于传导冷却可以简化磁体结构，减少低温系统造价，运行维护简单。目前</a:t>
            </a:r>
            <a:r>
              <a:rPr lang="en-HK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BESIII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超导磁体的失超大约</a:t>
            </a:r>
            <a:r>
              <a:rPr lang="en-US" altLang="zh-CN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90%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来自于低温系统的不稳定。</a:t>
            </a:r>
            <a:r>
              <a:rPr lang="en-HK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HTS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能够应用于粒子物理和加速器领域，必将促进整个超导行业的发展，对</a:t>
            </a:r>
            <a:r>
              <a:rPr lang="en-HK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HTS</a:t>
            </a:r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材料的技术提升和广泛应用奠定基础。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82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05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2024/2/28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0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2088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Polarization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EDR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Plan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919536" y="4091688"/>
            <a:ext cx="7938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Zhe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Duan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the CEPC Polarization Working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28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Feb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2024,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CEPC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Day,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email: </a:t>
            </a:r>
            <a:r>
              <a:rPr lang="en-US" altLang="zh-CN" dirty="0" err="1">
                <a:solidFill>
                  <a:schemeClr val="bg1"/>
                </a:solidFill>
              </a:rPr>
              <a:t>duanz@ihep.ac.cn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9CC69A-F74D-486C-8BF4-51DFEF834EDC}"/>
              </a:ext>
            </a:extLst>
          </p:cNvPr>
          <p:cNvSpPr txBox="1"/>
          <p:nvPr/>
        </p:nvSpPr>
        <p:spPr>
          <a:xfrm>
            <a:off x="6023992" y="30778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Circular Electron Positron Collider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2"/>
    </mc:Choice>
    <mc:Fallback xmlns="">
      <p:transition spd="slow" advTm="237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F03DB-9A8E-7C5E-B4C8-BB0E8AB6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scattered</a:t>
            </a:r>
            <a:r>
              <a:rPr lang="zh-CN" altLang="en-US" dirty="0"/>
              <a:t> </a:t>
            </a:r>
            <a:r>
              <a:rPr lang="el-GR" altLang="zh-CN" dirty="0"/>
              <a:t>γ</a:t>
            </a:r>
            <a:r>
              <a:rPr lang="en-US" altLang="zh-CN" dirty="0"/>
              <a:t> (preliminary)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024E5-9CCF-B780-CB5E-3100699A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75A65-3E06-6B59-C005-2ABC827B1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27" y="1123737"/>
            <a:ext cx="5619294" cy="151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8A574B-6D06-8BC2-A514-F2700C01447E}"/>
              </a:ext>
            </a:extLst>
          </p:cNvPr>
          <p:cNvSpPr txBox="1"/>
          <p:nvPr/>
        </p:nvSpPr>
        <p:spPr>
          <a:xfrm>
            <a:off x="646757" y="1879821"/>
            <a:ext cx="1751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HK" sz="2000" dirty="0">
                <a:solidFill>
                  <a:srgbClr val="000000"/>
                </a:solidFill>
              </a:rPr>
              <a:t>2</a:t>
            </a:r>
            <a:r>
              <a:rPr lang="en-HK" sz="2000" b="0" i="0" u="none" strike="noStrike" dirty="0">
                <a:solidFill>
                  <a:srgbClr val="000000"/>
                </a:solidFill>
                <a:effectLst/>
              </a:rPr>
              <a:t>5 * 25 mm</a:t>
            </a:r>
          </a:p>
        </p:txBody>
      </p:sp>
      <p:pic>
        <p:nvPicPr>
          <p:cNvPr id="10" name="图片 2" descr="upload_post_object_v2_030055551">
            <a:extLst>
              <a:ext uri="{FF2B5EF4-FFF2-40B4-BE49-F238E27FC236}">
                <a16:creationId xmlns:a16="http://schemas.microsoft.com/office/drawing/2014/main" id="{08238581-407E-630A-6142-65BC2B28B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327895"/>
            <a:ext cx="4098339" cy="2531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BF75BA-E967-908D-3F90-884EA34724BE}"/>
              </a:ext>
            </a:extLst>
          </p:cNvPr>
          <p:cNvSpPr txBox="1"/>
          <p:nvPr/>
        </p:nvSpPr>
        <p:spPr>
          <a:xfrm>
            <a:off x="1446051" y="3057817"/>
            <a:ext cx="2531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Scattered </a:t>
            </a:r>
            <a:r>
              <a:rPr lang="el-GR" altLang="zh-CN" sz="2200" dirty="0">
                <a:solidFill>
                  <a:srgbClr val="0000FF"/>
                </a:solidFill>
              </a:rPr>
              <a:t>γ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20C2F-1356-D353-36EE-62D79AAF3D4F}"/>
              </a:ext>
            </a:extLst>
          </p:cNvPr>
          <p:cNvSpPr txBox="1"/>
          <p:nvPr/>
        </p:nvSpPr>
        <p:spPr>
          <a:xfrm>
            <a:off x="6489216" y="1074850"/>
            <a:ext cx="56192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altLang="zh-CN" baseline="-25000" dirty="0"/>
              <a:t>e-</a:t>
            </a:r>
            <a:r>
              <a:rPr lang="zh-CN" altLang="en-US" dirty="0"/>
              <a:t> </a:t>
            </a:r>
            <a:r>
              <a:rPr lang="en-US" dirty="0"/>
              <a:t>=2.35GeV, bunch population 3.7e10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laser: 5W, 515 nm</a:t>
            </a:r>
            <a:r>
              <a:rPr lang="en-US" altLang="zh-CN" dirty="0">
                <a:solidFill>
                  <a:srgbClr val="FF0000"/>
                </a:solidFill>
              </a:rPr>
              <a:t>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12.6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kHz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~ 1.26MHz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repetition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IP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converter</a:t>
            </a:r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18m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Tungsten</a:t>
            </a:r>
            <a:r>
              <a:rPr lang="zh-CN" altLang="en-US" dirty="0"/>
              <a:t> </a:t>
            </a:r>
            <a:r>
              <a:rPr lang="en-US" altLang="zh-CN" dirty="0"/>
              <a:t>converter:</a:t>
            </a:r>
            <a:r>
              <a:rPr lang="zh-CN" altLang="en-US" dirty="0"/>
              <a:t> </a:t>
            </a:r>
            <a:r>
              <a:rPr lang="en-US" altLang="zh-CN" dirty="0"/>
              <a:t>3mm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placed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converter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Several layers of detectors for detection and veto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9DC3BF31-D910-3BB3-E868-F92D978E1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429" y="3230140"/>
            <a:ext cx="4055848" cy="27542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A4D9D-12DB-B62A-4059-6429DFBDE255}"/>
              </a:ext>
            </a:extLst>
          </p:cNvPr>
          <p:cNvSpPr txBox="1"/>
          <p:nvPr/>
        </p:nvSpPr>
        <p:spPr>
          <a:xfrm>
            <a:off x="4982493" y="3067656"/>
            <a:ext cx="3023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00FF"/>
                </a:solidFill>
              </a:rPr>
              <a:t>Converted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e+/e-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pairs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0D048E1F-5501-D5DB-C109-03E4BEDA25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86713" y="3230140"/>
            <a:ext cx="4207977" cy="28575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54B93E-BFF6-946D-CAC5-E40F26FE405B}"/>
              </a:ext>
            </a:extLst>
          </p:cNvPr>
          <p:cNvSpPr txBox="1"/>
          <p:nvPr/>
        </p:nvSpPr>
        <p:spPr>
          <a:xfrm>
            <a:off x="8648174" y="3057816"/>
            <a:ext cx="3023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00FF"/>
                </a:solidFill>
              </a:rPr>
              <a:t>e+/e-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hits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on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detector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C4E5F80-9923-41DC-748F-0C418634E953}"/>
              </a:ext>
            </a:extLst>
          </p:cNvPr>
          <p:cNvSpPr txBox="1"/>
          <p:nvPr/>
        </p:nvSpPr>
        <p:spPr>
          <a:xfrm>
            <a:off x="8599031" y="5970689"/>
            <a:ext cx="2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Pixel size:   25*25 um^2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0D69B-F7B1-1DEB-EAD1-220C1CBBAA36}"/>
              </a:ext>
            </a:extLst>
          </p:cNvPr>
          <p:cNvSpPr txBox="1"/>
          <p:nvPr/>
        </p:nvSpPr>
        <p:spPr>
          <a:xfrm>
            <a:off x="1079643" y="5859222"/>
            <a:ext cx="290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Compton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edge: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187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MeV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9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40F801-B425-03F3-2CBC-054835CED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37591"/>
                <a:ext cx="10972800" cy="142305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/>
                  <a:t>Up-down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asymmetry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flipping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laser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helicity</a:t>
                </a:r>
              </a:p>
              <a:p>
                <a:pPr lvl="1"/>
                <a:r>
                  <a:rPr lang="en-US" altLang="zh-CN" dirty="0">
                    <a:solidFill>
                      <a:srgbClr val="00B050"/>
                    </a:solidFill>
                  </a:rPr>
                  <a:t>Integrate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over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horizontal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direction</a:t>
                </a:r>
              </a:p>
              <a:p>
                <a:pPr lvl="1"/>
                <a:r>
                  <a:rPr lang="en-US" altLang="zh-CN" dirty="0">
                    <a:solidFill>
                      <a:srgbClr val="00B050"/>
                    </a:solidFill>
                  </a:rPr>
                  <a:t>Fit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with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expected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formula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00A24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rgbClr val="00A249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A249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00A249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zh-CN" i="1">
                        <a:solidFill>
                          <a:srgbClr val="00A24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rgbClr val="00A249"/>
                    </a:solidFill>
                    <a:sym typeface="+mn-ea"/>
                  </a:rPr>
                  <a:t>=</a:t>
                </a:r>
                <a:r>
                  <a:rPr lang="en-US" altLang="zh-CN" dirty="0">
                    <a:solidFill>
                      <a:srgbClr val="00A249"/>
                    </a:solidFill>
                    <a:sym typeface="+mn-ea"/>
                  </a:rPr>
                  <a:t>102.5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%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±</m:t>
                    </m:r>
                  </m:oMath>
                </a14:m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1.5%</a:t>
                </a:r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 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(input</a:t>
                </a:r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P</a:t>
                </a:r>
                <a:r>
                  <a:rPr lang="en-US" altLang="zh-CN" baseline="-25000" dirty="0">
                    <a:solidFill>
                      <a:srgbClr val="00B050"/>
                    </a:solidFill>
                    <a:sym typeface="+mn-ea"/>
                  </a:rPr>
                  <a:t>y</a:t>
                </a:r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=</a:t>
                </a:r>
                <a:r>
                  <a:rPr lang="zh-CN" altLang="en-US" dirty="0">
                    <a:solidFill>
                      <a:srgbClr val="00B050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sym typeface="+mn-ea"/>
                  </a:rPr>
                  <a:t>100%)</a:t>
                </a:r>
              </a:p>
              <a:p>
                <a:pPr lvl="1"/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&lt;2%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statistical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uncertainty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for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5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min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data</a:t>
                </a:r>
                <a:r>
                  <a:rPr lang="zh-CN" altLang="en-US" dirty="0">
                    <a:solidFill>
                      <a:srgbClr val="0000FF"/>
                    </a:solidFill>
                    <a:sym typeface="+mn-ea"/>
                  </a:rPr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sym typeface="+mn-ea"/>
                  </a:rPr>
                  <a:t>taking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40F801-B425-03F3-2CBC-054835CED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37591"/>
                <a:ext cx="10972800" cy="1423059"/>
              </a:xfrm>
              <a:blipFill>
                <a:blip r:embed="rId2"/>
                <a:stretch>
                  <a:fillRect l="-347" t="-4425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51EC27-78DD-F01E-C4AD-A67432C7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sensitivity (preliminary)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429A3-CEE2-08B2-5FF6-0C0ED77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8" name="图片 3" descr="upload_post_object_v2_343275480">
            <a:extLst>
              <a:ext uri="{FF2B5EF4-FFF2-40B4-BE49-F238E27FC236}">
                <a16:creationId xmlns:a16="http://schemas.microsoft.com/office/drawing/2014/main" id="{2083F61E-9DBD-58EA-8C86-7D185F6A5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2663352"/>
            <a:ext cx="4824536" cy="3283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0A5C05-903A-F06F-6B7F-45AEDFE97E2A}"/>
              </a:ext>
            </a:extLst>
          </p:cNvPr>
          <p:cNvSpPr txBox="1"/>
          <p:nvPr/>
        </p:nvSpPr>
        <p:spPr>
          <a:xfrm>
            <a:off x="964683" y="5949280"/>
            <a:ext cx="9576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</a:rPr>
              <a:t>Preliminary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studies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find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no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showstopper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in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this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Compton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polarimeter</a:t>
            </a:r>
            <a:endParaRPr lang="en-HK" altLang="zh-CN" sz="2200" b="1" dirty="0">
              <a:solidFill>
                <a:srgbClr val="0000FF"/>
              </a:solidFill>
            </a:endParaRPr>
          </a:p>
          <a:p>
            <a:r>
              <a:rPr lang="en-US" altLang="zh-CN" sz="2200" b="1" dirty="0">
                <a:solidFill>
                  <a:srgbClr val="0000FF"/>
                </a:solidFill>
              </a:rPr>
              <a:t>More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detailed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system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design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is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under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way</a:t>
            </a:r>
            <a:endParaRPr lang="en-US" sz="22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E2BF00-030D-B5F2-9981-3AAC7098E7E6}"/>
                  </a:ext>
                </a:extLst>
              </p:cNvPr>
              <p:cNvSpPr txBox="1"/>
              <p:nvPr/>
            </p:nvSpPr>
            <p:spPr>
              <a:xfrm>
                <a:off x="6123574" y="3281189"/>
                <a:ext cx="5904656" cy="131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𝑑𝑌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𝑢𝑛𝑝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)(1−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zh-CN" altLang="en-US" sz="2000" dirty="0"/>
                  <a:t>            </a:t>
                </a:r>
                <a:r>
                  <a:rPr lang="en-US" altLang="zh-CN" sz="2000" dirty="0"/>
                  <a:t>Asymmetry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=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assuming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sz="2000" dirty="0"/>
                  <a:t>=100%</a:t>
                </a:r>
                <a:r>
                  <a:rPr lang="zh-CN" altLang="en-US" sz="2000" dirty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E2BF00-030D-B5F2-9981-3AAC7098E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574" y="3281189"/>
                <a:ext cx="5904656" cy="1316386"/>
              </a:xfrm>
              <a:prstGeom prst="rect">
                <a:avLst/>
              </a:prstGeom>
              <a:blipFill>
                <a:blip r:embed="rId4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74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79237B-FF96-9061-B2EB-C18F692C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449272" cy="2376263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Aurelien Martens (IJCLab, joint application for FCPPL 2024</a:t>
            </a:r>
            <a:r>
              <a:rPr lang="zh-CN" altLang="en-US" sz="2200" dirty="0"/>
              <a:t> </a:t>
            </a:r>
            <a:r>
              <a:rPr lang="en-US" altLang="zh-CN" sz="2200" dirty="0"/>
              <a:t>funding</a:t>
            </a:r>
            <a:r>
              <a:rPr lang="en-US" sz="2200" dirty="0"/>
              <a:t>): </a:t>
            </a:r>
            <a:r>
              <a:rPr lang="en-US" sz="2200" dirty="0">
                <a:solidFill>
                  <a:srgbClr val="0000FF"/>
                </a:solidFill>
              </a:rPr>
              <a:t>optics &amp; polarimeter simulations</a:t>
            </a:r>
          </a:p>
          <a:p>
            <a:r>
              <a:rPr lang="en-US" sz="2200" dirty="0"/>
              <a:t>Liang Zhijun and his TaichuPix team : </a:t>
            </a:r>
            <a:r>
              <a:rPr lang="en-US" sz="2200" dirty="0">
                <a:solidFill>
                  <a:srgbClr val="0000FF"/>
                </a:solidFill>
              </a:rPr>
              <a:t>detector</a:t>
            </a:r>
          </a:p>
          <a:p>
            <a:r>
              <a:rPr lang="en-US" sz="2200" dirty="0"/>
              <a:t>BEPCII (support from Yu Chenghui) : </a:t>
            </a:r>
            <a:r>
              <a:rPr lang="en-US" sz="2200" dirty="0">
                <a:solidFill>
                  <a:srgbClr val="0000FF"/>
                </a:solidFill>
              </a:rPr>
              <a:t>accelerator modification</a:t>
            </a:r>
          </a:p>
          <a:p>
            <a:r>
              <a:rPr lang="en-US" sz="2200" dirty="0"/>
              <a:t>BSRF (first contact with Li Yanchun): </a:t>
            </a:r>
            <a:r>
              <a:rPr lang="en-US" sz="2200" dirty="0">
                <a:solidFill>
                  <a:srgbClr val="0000FF"/>
                </a:solidFill>
              </a:rPr>
              <a:t>front end, optics &amp; hutch</a:t>
            </a:r>
          </a:p>
          <a:p>
            <a:r>
              <a:rPr lang="en-US" sz="2200" dirty="0"/>
              <a:t>Potential international collaborators: BINP laser polarimeter team, FCC EPOL Collaboration</a:t>
            </a:r>
          </a:p>
          <a:p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graduate</a:t>
            </a:r>
            <a:r>
              <a:rPr lang="zh-CN" altLang="en-US" sz="2200" dirty="0"/>
              <a:t> </a:t>
            </a:r>
            <a:r>
              <a:rPr lang="en-US" altLang="zh-CN" sz="2200" dirty="0"/>
              <a:t>student</a:t>
            </a:r>
            <a:r>
              <a:rPr lang="zh-CN" altLang="en-US" sz="2200" dirty="0"/>
              <a:t> </a:t>
            </a:r>
            <a:r>
              <a:rPr lang="en-US" altLang="zh-CN" sz="2200" dirty="0"/>
              <a:t>starting research</a:t>
            </a:r>
            <a:r>
              <a:rPr lang="zh-CN" altLang="en-US" sz="2200" dirty="0"/>
              <a:t> </a:t>
            </a:r>
            <a:r>
              <a:rPr lang="en-US" altLang="zh-CN" sz="2200" dirty="0"/>
              <a:t>this</a:t>
            </a:r>
            <a:r>
              <a:rPr lang="zh-CN" altLang="en-US" sz="2200" dirty="0"/>
              <a:t> </a:t>
            </a:r>
            <a:r>
              <a:rPr lang="en-US" altLang="zh-CN" sz="2200" dirty="0"/>
              <a:t>autumn</a:t>
            </a: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73F82-B38F-E725-4FAD-37CEB1D8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Collaborators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preliminary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estimates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943CE-2373-4E70-E06D-379216DB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2C835-815B-A675-4BAB-D6F747093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5" y="3501007"/>
            <a:ext cx="7226964" cy="3246896"/>
          </a:xfrm>
          <a:prstGeom prst="rect">
            <a:avLst/>
          </a:prstGeom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9DC26E17-D748-25EF-3F1B-4984F54BF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911286"/>
              </p:ext>
            </p:extLst>
          </p:nvPr>
        </p:nvGraphicFramePr>
        <p:xfrm>
          <a:off x="7248128" y="3845768"/>
          <a:ext cx="494387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4033812030"/>
                    </a:ext>
                  </a:extLst>
                </a:gridCol>
                <a:gridCol w="2512718">
                  <a:extLst>
                    <a:ext uri="{9D8B030D-6E8A-4147-A177-3AD203B41FA5}">
                      <a16:colId xmlns:a16="http://schemas.microsoft.com/office/drawing/2014/main" val="2646982456"/>
                    </a:ext>
                  </a:extLst>
                </a:gridCol>
                <a:gridCol w="1207018">
                  <a:extLst>
                    <a:ext uri="{9D8B030D-6E8A-4147-A177-3AD203B41FA5}">
                      <a16:colId xmlns:a16="http://schemas.microsoft.com/office/drawing/2014/main" val="3493344558"/>
                    </a:ext>
                  </a:extLst>
                </a:gridCol>
              </a:tblGrid>
              <a:tr h="57256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说明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经费</a:t>
                      </a:r>
                    </a:p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（共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万）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45811"/>
                  </a:ext>
                </a:extLst>
              </a:tr>
              <a:tr h="572569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探测系统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转换靶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探测器集成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、数据获取、探测器标定等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万元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165729"/>
                  </a:ext>
                </a:extLst>
              </a:tr>
              <a:tr h="57256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515nm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驱动激光系统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5W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5ps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，重频可调（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12kHz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1.26MHz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万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311409"/>
                  </a:ext>
                </a:extLst>
              </a:tr>
              <a:tr h="57256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激光传输系统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相互作用腔室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、光学传输、诊断等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万元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00996"/>
                  </a:ext>
                </a:extLst>
              </a:tr>
              <a:tr h="57256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束线设备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前端区改造、束测、真空、机械和控制等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万元</a:t>
                      </a:r>
                      <a:endParaRPr lang="en-US" sz="16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5282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C4A6215-CB2B-25C6-52D7-811CFFF9E83C}"/>
              </a:ext>
            </a:extLst>
          </p:cNvPr>
          <p:cNvSpPr/>
          <p:nvPr/>
        </p:nvSpPr>
        <p:spPr>
          <a:xfrm>
            <a:off x="3719736" y="3609268"/>
            <a:ext cx="1656184" cy="32556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B35CAC-6B78-8DC1-4A24-FD71607A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699" y="1340769"/>
            <a:ext cx="7650628" cy="50155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24F7CB-922B-2872-F37D-E87EBF19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Polarization</a:t>
            </a:r>
            <a:r>
              <a:rPr lang="zh-CN" altLang="en-US" sz="2800" dirty="0"/>
              <a:t> </a:t>
            </a:r>
            <a:r>
              <a:rPr lang="en-US" altLang="zh-CN" sz="2800" dirty="0"/>
              <a:t>R&amp;D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CEPC</a:t>
            </a:r>
            <a:r>
              <a:rPr lang="zh-CN" altLang="en-US" sz="2800" dirty="0"/>
              <a:t> </a:t>
            </a:r>
            <a:r>
              <a:rPr lang="en-US" altLang="zh-CN" sz="2800" dirty="0"/>
              <a:t>EDR</a:t>
            </a:r>
            <a:r>
              <a:rPr lang="zh-CN" altLang="en-US" sz="2800" dirty="0"/>
              <a:t> </a:t>
            </a:r>
            <a:r>
              <a:rPr lang="en-US" altLang="zh-CN" sz="2800" dirty="0"/>
              <a:t>Phase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71C1E-C977-7A1B-DDC9-AD536C92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12E9F3-E7D3-BDDD-DB30-9BF8ED079D27}"/>
              </a:ext>
            </a:extLst>
          </p:cNvPr>
          <p:cNvCxnSpPr/>
          <p:nvPr/>
        </p:nvCxnSpPr>
        <p:spPr>
          <a:xfrm>
            <a:off x="522696" y="3999979"/>
            <a:ext cx="9893784" cy="0"/>
          </a:xfrm>
          <a:prstGeom prst="line">
            <a:avLst/>
          </a:prstGeom>
          <a:ln w="38100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34B897-E0DC-28A0-7943-4131B7171AFE}"/>
              </a:ext>
            </a:extLst>
          </p:cNvPr>
          <p:cNvSpPr txBox="1"/>
          <p:nvPr/>
        </p:nvSpPr>
        <p:spPr>
          <a:xfrm>
            <a:off x="9624392" y="275227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</a:rPr>
              <a:t>Hardware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R&amp;D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and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beam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tests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2ED1D-1193-8B45-896D-1ABF0A376AEF}"/>
              </a:ext>
            </a:extLst>
          </p:cNvPr>
          <p:cNvSpPr txBox="1"/>
          <p:nvPr/>
        </p:nvSpPr>
        <p:spPr>
          <a:xfrm>
            <a:off x="9411427" y="4625079"/>
            <a:ext cx="2730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Experimental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studies</a:t>
            </a:r>
            <a:endParaRPr lang="en-US" sz="22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0E067C-C7E0-1F1B-6F76-4A0676F1785A}"/>
              </a:ext>
            </a:extLst>
          </p:cNvPr>
          <p:cNvCxnSpPr>
            <a:cxnSpLocks/>
          </p:cNvCxnSpPr>
          <p:nvPr/>
        </p:nvCxnSpPr>
        <p:spPr>
          <a:xfrm>
            <a:off x="10560496" y="3639939"/>
            <a:ext cx="0" cy="8640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45A9C0-34AE-C0C3-CA6F-B2CA918B9FD2}"/>
              </a:ext>
            </a:extLst>
          </p:cNvPr>
          <p:cNvCxnSpPr>
            <a:cxnSpLocks/>
          </p:cNvCxnSpPr>
          <p:nvPr/>
        </p:nvCxnSpPr>
        <p:spPr>
          <a:xfrm>
            <a:off x="10576014" y="5157192"/>
            <a:ext cx="0" cy="8640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FC2B4D-1321-3C2F-E8BB-48FB544CEC84}"/>
              </a:ext>
            </a:extLst>
          </p:cNvPr>
          <p:cNvSpPr txBox="1"/>
          <p:nvPr/>
        </p:nvSpPr>
        <p:spPr>
          <a:xfrm>
            <a:off x="9696403" y="6021288"/>
            <a:ext cx="2430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Physics</a:t>
            </a:r>
            <a:r>
              <a:rPr lang="zh-CN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</a:rPr>
              <a:t>design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7DE9A-E334-72FD-0D53-E97785E2C812}"/>
              </a:ext>
            </a:extLst>
          </p:cNvPr>
          <p:cNvSpPr txBox="1"/>
          <p:nvPr/>
        </p:nvSpPr>
        <p:spPr>
          <a:xfrm>
            <a:off x="10776520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Enable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0B00A-004B-D0EB-A4AE-FF3305472353}"/>
              </a:ext>
            </a:extLst>
          </p:cNvPr>
          <p:cNvSpPr txBox="1"/>
          <p:nvPr/>
        </p:nvSpPr>
        <p:spPr>
          <a:xfrm>
            <a:off x="10848527" y="5346099"/>
            <a:ext cx="11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Verify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3B75B-2E16-CB43-57CC-ECC026259C5A}"/>
              </a:ext>
            </a:extLst>
          </p:cNvPr>
          <p:cNvSpPr/>
          <p:nvPr/>
        </p:nvSpPr>
        <p:spPr>
          <a:xfrm>
            <a:off x="1425600" y="2564904"/>
            <a:ext cx="3086224" cy="10291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1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0D518-426D-8B86-9758-5A835B2D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3" y="1124745"/>
            <a:ext cx="11736111" cy="1255735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gun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e+e-</a:t>
            </a:r>
            <a:r>
              <a:rPr lang="zh-CN" altLang="en-US" dirty="0"/>
              <a:t> </a:t>
            </a:r>
            <a:r>
              <a:rPr lang="en-US" altLang="zh-CN" dirty="0"/>
              <a:t>colliders,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developed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high-energy</a:t>
            </a:r>
            <a:r>
              <a:rPr lang="zh-CN" altLang="en-US" dirty="0"/>
              <a:t> </a:t>
            </a:r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labs</a:t>
            </a:r>
            <a:r>
              <a:rPr lang="zh-CN" altLang="en-US" dirty="0"/>
              <a:t> </a:t>
            </a:r>
            <a:r>
              <a:rPr lang="en-US" altLang="zh-CN" dirty="0"/>
              <a:t>SLAC,</a:t>
            </a:r>
            <a:r>
              <a:rPr lang="zh-CN" altLang="en-US" dirty="0"/>
              <a:t> </a:t>
            </a:r>
            <a:r>
              <a:rPr lang="en-US" altLang="zh-CN" dirty="0"/>
              <a:t>JLAB,</a:t>
            </a:r>
            <a:r>
              <a:rPr lang="zh-CN" altLang="en-US" dirty="0"/>
              <a:t> </a:t>
            </a:r>
            <a:r>
              <a:rPr lang="en-US" altLang="zh-CN" dirty="0"/>
              <a:t>BNL,</a:t>
            </a:r>
            <a:r>
              <a:rPr lang="zh-CN" altLang="en-US" dirty="0"/>
              <a:t> </a:t>
            </a:r>
            <a:r>
              <a:rPr lang="en-US" altLang="zh-CN" dirty="0"/>
              <a:t>KEK,</a:t>
            </a:r>
            <a:r>
              <a:rPr lang="zh-CN" altLang="en-US" dirty="0"/>
              <a:t> </a:t>
            </a:r>
            <a:r>
              <a:rPr lang="en-US" altLang="zh-CN" dirty="0"/>
              <a:t>BINP,</a:t>
            </a:r>
            <a:r>
              <a:rPr lang="zh-CN" altLang="en-US" dirty="0"/>
              <a:t> </a:t>
            </a:r>
            <a:r>
              <a:rPr lang="en-US" altLang="zh-CN" dirty="0"/>
              <a:t>KPH</a:t>
            </a:r>
            <a:r>
              <a:rPr lang="zh-CN" altLang="en-US" dirty="0"/>
              <a:t> </a:t>
            </a:r>
            <a:r>
              <a:rPr lang="en-US" altLang="zh-CN" dirty="0"/>
              <a:t>etc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challenging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ILC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EIC,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00FF"/>
                </a:solidFill>
              </a:rPr>
              <a:t>expecting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better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cathode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lifetime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113CC7-C358-343C-BCB8-CCFFEB30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08D4A-AB5A-2BDE-EF3C-3BDEBAA6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2836E-3517-F568-0C55-9EA050371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9" y="2749812"/>
            <a:ext cx="6840760" cy="157123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402AED-BD4E-5457-8BEA-8B39F7C4A1A3}"/>
              </a:ext>
            </a:extLst>
          </p:cNvPr>
          <p:cNvSpPr/>
          <p:nvPr/>
        </p:nvSpPr>
        <p:spPr>
          <a:xfrm>
            <a:off x="328149" y="4033017"/>
            <a:ext cx="6847330" cy="288032"/>
          </a:xfrm>
          <a:prstGeom prst="roundRect">
            <a:avLst/>
          </a:prstGeom>
          <a:noFill/>
          <a:ln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9B8029-AD49-F7E9-10A7-7FE4156BB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3" y="4401691"/>
            <a:ext cx="6832997" cy="231345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32BFE38-BE02-5425-BE77-4FCDAE9B9572}"/>
              </a:ext>
            </a:extLst>
          </p:cNvPr>
          <p:cNvSpPr/>
          <p:nvPr/>
        </p:nvSpPr>
        <p:spPr>
          <a:xfrm>
            <a:off x="335360" y="5751847"/>
            <a:ext cx="6847330" cy="428557"/>
          </a:xfrm>
          <a:prstGeom prst="roundRect">
            <a:avLst/>
          </a:prstGeom>
          <a:noFill/>
          <a:ln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8DB6D-F9F6-298B-D2CC-BA951661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53" y="2992177"/>
            <a:ext cx="4337098" cy="3254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EE908C-70DE-6E2F-F88C-24E58EDA5B4C}"/>
              </a:ext>
            </a:extLst>
          </p:cNvPr>
          <p:cNvSpPr txBox="1"/>
          <p:nvPr/>
        </p:nvSpPr>
        <p:spPr>
          <a:xfrm>
            <a:off x="7896200" y="6246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PAPS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500kV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Photocathode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DC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gun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A67B-CBD3-136A-6F71-BB53E9FD0BB3}"/>
              </a:ext>
            </a:extLst>
          </p:cNvPr>
          <p:cNvSpPr txBox="1"/>
          <p:nvPr/>
        </p:nvSpPr>
        <p:spPr>
          <a:xfrm>
            <a:off x="343123" y="2140554"/>
            <a:ext cx="1165753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Polarized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electron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gun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requires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ultrahigh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vacuum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(&lt;10</a:t>
            </a:r>
            <a:r>
              <a:rPr lang="en-US" altLang="zh-CN" baseline="30000" dirty="0">
                <a:latin typeface="Arial" panose="020B0604020202020204" pitchFamily="34" charset="0"/>
                <a:ea typeface="微软雅黑" pitchFamily="34" charset="-122"/>
              </a:rPr>
              <a:t>-9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Pa),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is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a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natural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extension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of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the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HV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Photocathode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DC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gun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@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</a:rPr>
              <a:t>PAPS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.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Cathode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material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is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now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regulated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by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US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export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control,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requires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domestic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R&amp;D.</a:t>
            </a:r>
            <a:r>
              <a:rPr lang="zh-CN" altLang="en-US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endParaRPr lang="en-US" dirty="0">
              <a:latin typeface="Arial" panose="020B0604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4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E68B1-C097-7DC6-A946-12276988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2" y="2708920"/>
            <a:ext cx="5138937" cy="25922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5A847F-B838-FD30-5234-FF35409D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source:</a:t>
            </a:r>
            <a:r>
              <a:rPr lang="zh-CN" altLang="en-US" dirty="0"/>
              <a:t>  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DC</a:t>
            </a:r>
            <a:r>
              <a:rPr lang="zh-CN" altLang="en-US" dirty="0"/>
              <a:t> </a:t>
            </a:r>
            <a:r>
              <a:rPr lang="en-US" altLang="zh-CN" dirty="0"/>
              <a:t>gun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DDCC3-C8F3-B8AA-9AB2-1B57058F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4993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9F7F9-3199-7DD9-F7D9-1ADDE4591926}"/>
              </a:ext>
            </a:extLst>
          </p:cNvPr>
          <p:cNvSpPr txBox="1"/>
          <p:nvPr/>
        </p:nvSpPr>
        <p:spPr>
          <a:xfrm>
            <a:off x="595478" y="1118514"/>
            <a:ext cx="4654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Convert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HV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DC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photocathode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gun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@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PAPS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to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first domestic polarized electron gun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for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use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in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high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energy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accelerators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39BF1-5B68-B31F-A70A-06626C0DEC4B}"/>
              </a:ext>
            </a:extLst>
          </p:cNvPr>
          <p:cNvSpPr txBox="1"/>
          <p:nvPr/>
        </p:nvSpPr>
        <p:spPr>
          <a:xfrm>
            <a:off x="294187" y="5215474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GaAs/GaAsP</a:t>
            </a:r>
            <a:r>
              <a:rPr lang="zh-CN" altLang="en-US" sz="2000" dirty="0"/>
              <a:t> </a:t>
            </a:r>
            <a:r>
              <a:rPr lang="en-US" altLang="zh-CN" sz="2000" dirty="0"/>
              <a:t>superlattice</a:t>
            </a:r>
            <a:r>
              <a:rPr lang="zh-CN" altLang="en-US" sz="2000" dirty="0"/>
              <a:t> </a:t>
            </a:r>
            <a:r>
              <a:rPr lang="en-US" altLang="zh-CN" sz="2000" dirty="0"/>
              <a:t>cathode</a:t>
            </a:r>
            <a:r>
              <a:rPr lang="zh-CN" altLang="en-US" sz="2000" dirty="0"/>
              <a:t> </a:t>
            </a:r>
            <a:r>
              <a:rPr lang="en-US" altLang="zh-CN" sz="2000" dirty="0"/>
              <a:t>+</a:t>
            </a:r>
            <a:r>
              <a:rPr lang="zh-CN" altLang="en-US" sz="2000" dirty="0"/>
              <a:t> </a:t>
            </a:r>
            <a:r>
              <a:rPr lang="en-US" altLang="zh-CN" sz="2000" dirty="0"/>
              <a:t>780nm</a:t>
            </a:r>
            <a:r>
              <a:rPr lang="zh-CN" altLang="en-US" sz="2000" dirty="0"/>
              <a:t> </a:t>
            </a:r>
            <a:r>
              <a:rPr lang="en-US" altLang="zh-CN" sz="2000" dirty="0"/>
              <a:t>drive laser  </a:t>
            </a:r>
            <a:r>
              <a:rPr lang="en-US" altLang="zh-CN" sz="2000" dirty="0">
                <a:solidFill>
                  <a:srgbClr val="0000FF"/>
                </a:solidFill>
              </a:rPr>
              <a:t>-&gt;  ~85% polarization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Wien</a:t>
            </a:r>
            <a:r>
              <a:rPr lang="zh-CN" altLang="en-US" sz="2000" dirty="0"/>
              <a:t> </a:t>
            </a:r>
            <a:r>
              <a:rPr lang="en-US" altLang="zh-CN" sz="2000" dirty="0"/>
              <a:t>filter</a:t>
            </a:r>
            <a:r>
              <a:rPr lang="zh-CN" altLang="en-US" sz="2000" dirty="0"/>
              <a:t> </a:t>
            </a:r>
            <a:r>
              <a:rPr lang="en-US" altLang="zh-CN" sz="2000" dirty="0"/>
              <a:t>+</a:t>
            </a:r>
            <a:r>
              <a:rPr lang="zh-CN" altLang="en-US" sz="2000" dirty="0"/>
              <a:t> </a:t>
            </a:r>
            <a:r>
              <a:rPr lang="en-US" altLang="zh-CN" sz="2000" dirty="0"/>
              <a:t>Mott</a:t>
            </a:r>
            <a:r>
              <a:rPr lang="zh-CN" altLang="en-US" sz="2000" dirty="0"/>
              <a:t> </a:t>
            </a:r>
            <a:r>
              <a:rPr lang="en-US" altLang="zh-CN" sz="2000" dirty="0"/>
              <a:t>polarimeter:</a:t>
            </a:r>
            <a:r>
              <a:rPr lang="zh-CN" altLang="en-US" sz="2000" dirty="0"/>
              <a:t> 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manipulation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and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measurement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of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e-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beam polarization</a:t>
            </a:r>
            <a:endParaRPr lang="en-US" altLang="zh-CN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5399F-B923-76BB-1E6F-2833B1910C41}"/>
              </a:ext>
            </a:extLst>
          </p:cNvPr>
          <p:cNvSpPr txBox="1"/>
          <p:nvPr/>
        </p:nvSpPr>
        <p:spPr>
          <a:xfrm>
            <a:off x="9795868" y="413317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表格 5">
            <a:extLst>
              <a:ext uri="{FF2B5EF4-FFF2-40B4-BE49-F238E27FC236}">
                <a16:creationId xmlns:a16="http://schemas.microsoft.com/office/drawing/2014/main" id="{6A0A5FAA-787A-3B2B-1554-62A9F1639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86263"/>
              </p:ext>
            </p:extLst>
          </p:nvPr>
        </p:nvGraphicFramePr>
        <p:xfrm>
          <a:off x="5735960" y="1124745"/>
          <a:ext cx="6347855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设备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经费</a:t>
                      </a:r>
                      <a:endParaRPr lang="en-HK" altLang="zh-CN" sz="1600" dirty="0"/>
                    </a:p>
                    <a:p>
                      <a:pPr algn="ctr"/>
                      <a:r>
                        <a:rPr lang="zh-CN" altLang="en-US" sz="1600" dirty="0"/>
                        <a:t>（共</a:t>
                      </a:r>
                      <a:r>
                        <a:rPr lang="en-US" altLang="zh-CN" sz="1600" dirty="0"/>
                        <a:t>760</a:t>
                      </a:r>
                      <a:r>
                        <a:rPr lang="zh-CN" altLang="en-US" sz="1600" dirty="0"/>
                        <a:t>万）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超晶格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GaAs/GaAsP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材料</a:t>
                      </a:r>
                      <a:endParaRPr lang="en-US" altLang="zh-CN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/>
                        <a:t>光阴极材料。必须通过分子束外延在</a:t>
                      </a:r>
                      <a:r>
                        <a:rPr lang="en-US" altLang="zh-CN" sz="1600" dirty="0"/>
                        <a:t>GaAs</a:t>
                      </a:r>
                      <a:r>
                        <a:rPr lang="zh-CN" altLang="en-US" sz="1600" dirty="0"/>
                        <a:t>基底上生长，工艺极其复杂。目前国内尚无产品，国际上没有现成产品。计划与国内外有条件的实验室合作研制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110</a:t>
                      </a:r>
                      <a:r>
                        <a:rPr lang="zh-CN" altLang="en-US" sz="1600" dirty="0"/>
                        <a:t>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极高真空阴极运输和导入系统</a:t>
                      </a:r>
                      <a:endParaRPr lang="en-US" altLang="zh-CN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/>
                        <a:t>生长好的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超晶格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GaAs/GaAsP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材料需要</a:t>
                      </a:r>
                      <a:r>
                        <a:rPr lang="zh-CN" altLang="en-US" sz="1600" dirty="0">
                          <a:solidFill>
                            <a:schemeClr val="dk1"/>
                          </a:solidFill>
                        </a:rPr>
                        <a:t>在极高真空环境中运输、保存并通过</a:t>
                      </a:r>
                      <a:r>
                        <a:rPr lang="en-US" altLang="zh-CN" sz="1600" dirty="0">
                          <a:solidFill>
                            <a:schemeClr val="dk1"/>
                          </a:solidFill>
                        </a:rPr>
                        <a:t>Load-Lock</a:t>
                      </a:r>
                      <a:r>
                        <a:rPr lang="zh-CN" altLang="en-US" sz="1600" dirty="0">
                          <a:solidFill>
                            <a:schemeClr val="dk1"/>
                          </a:solidFill>
                        </a:rPr>
                        <a:t>系统传递至直流高压电子枪内</a:t>
                      </a:r>
                      <a:endParaRPr lang="en-US" altLang="zh-CN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70</a:t>
                      </a:r>
                      <a:r>
                        <a:rPr lang="zh-CN" altLang="en-US" sz="1600" dirty="0"/>
                        <a:t>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780nm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驱动激光系统</a:t>
                      </a:r>
                      <a:endParaRPr lang="en-US" altLang="zh-CN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/>
                        <a:t>光阴极的驱动激光，用于激发出光电子。包括钛宝石振荡源、光纤放大器、激光整形、展宽器、光路传输、同步锁相等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300</a:t>
                      </a:r>
                      <a:r>
                        <a:rPr lang="zh-CN" altLang="en-US" sz="1600" dirty="0"/>
                        <a:t>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Mott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极化仪</a:t>
                      </a:r>
                      <a:endParaRPr lang="en-US" altLang="zh-CN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/>
                        <a:t>用于低能极化电子束的极化度测量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140</a:t>
                      </a:r>
                      <a:r>
                        <a:rPr lang="zh-CN" altLang="en-US" sz="1600" dirty="0"/>
                        <a:t>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Wien filter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及其高压电源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/>
                        <a:t>由于</a:t>
                      </a:r>
                      <a:r>
                        <a:rPr lang="en-US" altLang="zh-CN" sz="1600" dirty="0"/>
                        <a:t>Mott</a:t>
                      </a:r>
                      <a:r>
                        <a:rPr lang="zh-CN" altLang="en-US" sz="1600" dirty="0"/>
                        <a:t>仪只能进行横向的极化测量，而电子枪出射的电子束为纵向极化，需要采用</a:t>
                      </a:r>
                      <a:r>
                        <a:rPr lang="en-US" altLang="zh-CN" sz="1600" dirty="0"/>
                        <a:t>Wien filter</a:t>
                      </a:r>
                      <a:r>
                        <a:rPr lang="zh-CN" altLang="en-US" sz="1600" dirty="0"/>
                        <a:t>将纵向极化偏转至横向极化</a:t>
                      </a:r>
                      <a:endParaRPr lang="en-US" altLang="zh-C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110</a:t>
                      </a:r>
                      <a:r>
                        <a:rPr lang="zh-CN" altLang="en-US" sz="1600" dirty="0"/>
                        <a:t>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束线设备</a:t>
                      </a:r>
                      <a:endParaRPr lang="en-US" altLang="zh-CN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/>
                        <a:t>必要的束线设备，包括束测、真空、机械和控制等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30</a:t>
                      </a:r>
                      <a:r>
                        <a:rPr lang="zh-CN" altLang="en-US" sz="1600" dirty="0"/>
                        <a:t>万</a:t>
                      </a:r>
                      <a:endParaRPr lang="en-US" altLang="zh-CN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B2DD7-D4D8-C782-FA4E-EE1E8541C018}"/>
              </a:ext>
            </a:extLst>
          </p:cNvPr>
          <p:cNvSpPr txBox="1"/>
          <p:nvPr/>
        </p:nvSpPr>
        <p:spPr>
          <a:xfrm>
            <a:off x="711579" y="2386588"/>
            <a:ext cx="458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</a:rPr>
              <a:t>Schematic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drawing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of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a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PES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and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associated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beamline</a:t>
            </a:r>
          </a:p>
          <a:p>
            <a:r>
              <a:rPr lang="en-US" altLang="zh-CN" sz="1600" dirty="0">
                <a:solidFill>
                  <a:srgbClr val="003399"/>
                </a:solidFill>
              </a:rPr>
              <a:t>EPAC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2006,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THPCH161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CC221-EC2D-4DBD-3B98-9F4F3C724B12}"/>
              </a:ext>
            </a:extLst>
          </p:cNvPr>
          <p:cNvSpPr/>
          <p:nvPr/>
        </p:nvSpPr>
        <p:spPr>
          <a:xfrm>
            <a:off x="2156145" y="3733378"/>
            <a:ext cx="769343" cy="72008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2744B2-A610-9851-00E2-0CE3A91FA9F1}"/>
              </a:ext>
            </a:extLst>
          </p:cNvPr>
          <p:cNvSpPr/>
          <p:nvPr/>
        </p:nvSpPr>
        <p:spPr>
          <a:xfrm>
            <a:off x="245428" y="3710917"/>
            <a:ext cx="994853" cy="50256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18964-69CE-030B-E7DF-554DC671AA42}"/>
              </a:ext>
            </a:extLst>
          </p:cNvPr>
          <p:cNvSpPr/>
          <p:nvPr/>
        </p:nvSpPr>
        <p:spPr>
          <a:xfrm>
            <a:off x="3215680" y="3068960"/>
            <a:ext cx="769343" cy="72008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5A847F-B838-FD30-5234-FF35409D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source:</a:t>
            </a:r>
            <a:r>
              <a:rPr lang="zh-CN" altLang="en-US" dirty="0"/>
              <a:t>  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DC</a:t>
            </a:r>
            <a:r>
              <a:rPr lang="zh-CN" altLang="en-US" dirty="0"/>
              <a:t> </a:t>
            </a:r>
            <a:r>
              <a:rPr lang="en-US" altLang="zh-CN" dirty="0"/>
              <a:t>gun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DDCC3-C8F3-B8AA-9AB2-1B57058F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4993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5399F-B923-76BB-1E6F-2833B1910C41}"/>
              </a:ext>
            </a:extLst>
          </p:cNvPr>
          <p:cNvSpPr txBox="1"/>
          <p:nvPr/>
        </p:nvSpPr>
        <p:spPr>
          <a:xfrm>
            <a:off x="9795868" y="413317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8C039A2B-D440-2BBC-B9D1-E5282DF496E2}"/>
              </a:ext>
            </a:extLst>
          </p:cNvPr>
          <p:cNvSpPr txBox="1">
            <a:spLocks/>
          </p:cNvSpPr>
          <p:nvPr/>
        </p:nvSpPr>
        <p:spPr bwMode="auto">
          <a:xfrm>
            <a:off x="772246" y="5363822"/>
            <a:ext cx="11012385" cy="13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0000"/>
              <a:buFont typeface="Wingdings" pitchFamily="2" charset="2"/>
              <a:buChar char="n"/>
              <a:defRPr sz="2000" b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宋体" pitchFamily="2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 defTabSz="914400">
              <a:buNone/>
              <a:defRPr/>
            </a:pPr>
            <a:r>
              <a:rPr lang="zh-CN" alt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研究团队</a:t>
            </a:r>
            <a:r>
              <a:rPr lang="zh-CN" altLang="en-US" dirty="0">
                <a:latin typeface="+mj-lt"/>
                <a:ea typeface="+mj-ea"/>
                <a:cs typeface="+mj-cs"/>
              </a:rPr>
              <a:t>：</a:t>
            </a:r>
            <a:endParaRPr lang="en-US" altLang="zh-CN" dirty="0">
              <a:latin typeface="+mj-lt"/>
              <a:ea typeface="+mj-ea"/>
              <a:cs typeface="+mj-cs"/>
            </a:endParaRPr>
          </a:p>
          <a:p>
            <a:pPr marL="0" indent="0">
              <a:buNone/>
              <a:defRPr/>
            </a:pPr>
            <a:r>
              <a:rPr lang="zh-CN" altLang="en-US" sz="2000" b="0" dirty="0">
                <a:latin typeface="+mj-lt"/>
                <a:ea typeface="+mj-ea"/>
                <a:cs typeface="+mj-cs"/>
              </a:rPr>
              <a:t>李小平，段哲，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Valery </a:t>
            </a:r>
            <a:r>
              <a:rPr lang="en-US" altLang="zh-CN" sz="2000" b="0" dirty="0" err="1">
                <a:latin typeface="+mj-lt"/>
                <a:ea typeface="+mj-ea"/>
                <a:cs typeface="+mj-cs"/>
              </a:rPr>
              <a:t>Tyukin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（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KPH,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PIFI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starting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from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2024.03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），徐航，徐金强，刘佰奇，刘劲东，博士研究生</a:t>
            </a:r>
            <a:r>
              <a:rPr lang="en-US" altLang="zh-CN" sz="2000" b="0" dirty="0">
                <a:latin typeface="+mj-lt"/>
                <a:ea typeface="+mj-ea"/>
                <a:cs typeface="+mj-cs"/>
              </a:rPr>
              <a:t>: 2-3</a:t>
            </a:r>
            <a:r>
              <a:rPr lang="zh-CN" altLang="en-US" sz="2000" b="0" dirty="0">
                <a:latin typeface="+mj-lt"/>
                <a:ea typeface="+mj-ea"/>
                <a:cs typeface="+mj-cs"/>
              </a:rPr>
              <a:t>人</a:t>
            </a:r>
            <a:endParaRPr lang="en-US" altLang="zh-CN" sz="2000" b="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EBB52-AEF6-CAD9-9768-797B76672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78" y="1076258"/>
            <a:ext cx="8601515" cy="42262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ECDE40-09B9-6949-3BDB-3693E491EA8F}"/>
              </a:ext>
            </a:extLst>
          </p:cNvPr>
          <p:cNvSpPr/>
          <p:nvPr/>
        </p:nvSpPr>
        <p:spPr>
          <a:xfrm>
            <a:off x="5591944" y="1412776"/>
            <a:ext cx="1872208" cy="38897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5A847F-B838-FD30-5234-FF35409D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973904" cy="725470"/>
          </a:xfrm>
        </p:spPr>
        <p:txBody>
          <a:bodyPr>
            <a:normAutofit/>
          </a:bodyPr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source:</a:t>
            </a:r>
            <a:r>
              <a:rPr lang="zh-CN" altLang="en-US" dirty="0"/>
              <a:t> </a:t>
            </a:r>
            <a:r>
              <a:rPr lang="en-US" altLang="zh-CN" dirty="0"/>
              <a:t>laser-plasma</a:t>
            </a:r>
            <a:r>
              <a:rPr lang="zh-CN" altLang="en-US" dirty="0"/>
              <a:t> </a:t>
            </a:r>
            <a:r>
              <a:rPr lang="en-US" altLang="zh-CN" dirty="0"/>
              <a:t>interaction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DDCC3-C8F3-B8AA-9AB2-1B57058F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4993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9" name="图片 38">
            <a:extLst>
              <a:ext uri="{FF2B5EF4-FFF2-40B4-BE49-F238E27FC236}">
                <a16:creationId xmlns:a16="http://schemas.microsoft.com/office/drawing/2014/main" id="{762E6F75-C2D9-14C1-53F3-B46C228B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49" y="3567269"/>
            <a:ext cx="5551848" cy="30412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A5399F-B923-76BB-1E6F-2833B1910C41}"/>
              </a:ext>
            </a:extLst>
          </p:cNvPr>
          <p:cNvSpPr txBox="1"/>
          <p:nvPr/>
        </p:nvSpPr>
        <p:spPr>
          <a:xfrm>
            <a:off x="4107236" y="3272094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A39BBB-EF19-7E5E-B46B-2CB3F1DAC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12" y="1163497"/>
            <a:ext cx="5562956" cy="12921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7AD357-6B4D-FA8E-7445-A8F4BD7745A6}"/>
              </a:ext>
            </a:extLst>
          </p:cNvPr>
          <p:cNvSpPr txBox="1"/>
          <p:nvPr/>
        </p:nvSpPr>
        <p:spPr>
          <a:xfrm>
            <a:off x="6503297" y="3879438"/>
            <a:ext cx="555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</a:rPr>
              <a:t>Potential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for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first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experimental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demonstration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of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various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polarized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electron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generation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approaches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32A71B1F-2655-14E2-E719-D8724DB289EB}"/>
              </a:ext>
            </a:extLst>
          </p:cNvPr>
          <p:cNvSpPr/>
          <p:nvPr/>
        </p:nvSpPr>
        <p:spPr>
          <a:xfrm rot="12604734">
            <a:off x="2426250" y="2505988"/>
            <a:ext cx="224610" cy="8714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C7EA9-ABAF-48E8-48F5-0B6CF1C8E973}"/>
              </a:ext>
            </a:extLst>
          </p:cNvPr>
          <p:cNvSpPr txBox="1"/>
          <p:nvPr/>
        </p:nvSpPr>
        <p:spPr>
          <a:xfrm>
            <a:off x="3143672" y="3147765"/>
            <a:ext cx="7721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3399"/>
                </a:solidFill>
              </a:rPr>
              <a:t>Laser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Plasma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Accelerator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+</a:t>
            </a:r>
            <a:r>
              <a:rPr lang="zh-CN" altLang="en-US" sz="2200" b="1" dirty="0">
                <a:solidFill>
                  <a:srgbClr val="003399"/>
                </a:solidFill>
              </a:rPr>
              <a:t>  </a:t>
            </a:r>
            <a:r>
              <a:rPr lang="en-US" altLang="zh-CN" sz="2200" b="1" dirty="0">
                <a:solidFill>
                  <a:srgbClr val="003399"/>
                </a:solidFill>
              </a:rPr>
              <a:t>e-/e+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Damping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Ring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Test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r>
              <a:rPr lang="en-US" altLang="zh-CN" sz="2200" b="1" dirty="0">
                <a:solidFill>
                  <a:srgbClr val="003399"/>
                </a:solidFill>
              </a:rPr>
              <a:t>Facility</a:t>
            </a:r>
            <a:r>
              <a:rPr lang="zh-CN" altLang="en-US" sz="2200" b="1" dirty="0">
                <a:solidFill>
                  <a:srgbClr val="003399"/>
                </a:solidFill>
              </a:rPr>
              <a:t> </a:t>
            </a:r>
            <a:endParaRPr lang="en-US" sz="2200" b="1" dirty="0">
              <a:solidFill>
                <a:srgbClr val="0033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8D9FA9-BEC0-6DF8-B794-03EB331E9D96}"/>
              </a:ext>
            </a:extLst>
          </p:cNvPr>
          <p:cNvSpPr txBox="1"/>
          <p:nvPr/>
        </p:nvSpPr>
        <p:spPr>
          <a:xfrm>
            <a:off x="6744072" y="1561876"/>
            <a:ext cx="51646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Polarized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electrons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could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be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produced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by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certain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laser-plasma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interactions: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endParaRPr lang="en-HK" altLang="zh-CN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Many</a:t>
            </a:r>
            <a:r>
              <a:rPr lang="zh-CN" altLang="en-US" sz="2000" dirty="0"/>
              <a:t> </a:t>
            </a:r>
            <a:r>
              <a:rPr lang="en-US" altLang="zh-CN" sz="2000" dirty="0"/>
              <a:t>proposals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simulations</a:t>
            </a:r>
            <a:r>
              <a:rPr lang="zh-CN" altLang="en-US" sz="2000" dirty="0"/>
              <a:t> </a:t>
            </a:r>
            <a:r>
              <a:rPr lang="en-US" altLang="zh-CN" sz="2000" dirty="0"/>
              <a:t>(</a:t>
            </a:r>
            <a:r>
              <a:rPr lang="en-US" altLang="zh-CN" sz="2000" dirty="0" err="1">
                <a:solidFill>
                  <a:srgbClr val="003399"/>
                </a:solidFill>
              </a:rPr>
              <a:t>arXiv</a:t>
            </a:r>
            <a:r>
              <a:rPr lang="en-US" altLang="zh-CN" sz="2000" dirty="0">
                <a:solidFill>
                  <a:srgbClr val="003399"/>
                </a:solidFill>
              </a:rPr>
              <a:t>:</a:t>
            </a:r>
            <a:r>
              <a:rPr lang="zh-CN" altLang="en-US" sz="2000" dirty="0">
                <a:solidFill>
                  <a:srgbClr val="003399"/>
                </a:solidFill>
              </a:rPr>
              <a:t> </a:t>
            </a:r>
            <a:r>
              <a:rPr lang="en-US" altLang="zh-CN" sz="2000" dirty="0">
                <a:solidFill>
                  <a:srgbClr val="003399"/>
                </a:solidFill>
              </a:rPr>
              <a:t>2205.00421</a:t>
            </a:r>
            <a:r>
              <a:rPr lang="en-US" altLang="zh-CN" sz="2000" dirty="0"/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E93D15-449B-3727-6A46-3E4E2372260C}"/>
              </a:ext>
            </a:extLst>
          </p:cNvPr>
          <p:cNvSpPr/>
          <p:nvPr/>
        </p:nvSpPr>
        <p:spPr>
          <a:xfrm>
            <a:off x="1199456" y="5089808"/>
            <a:ext cx="1800200" cy="1034613"/>
          </a:xfrm>
          <a:prstGeom prst="roundRect">
            <a:avLst/>
          </a:prstGeom>
          <a:noFill/>
          <a:ln>
            <a:solidFill>
              <a:srgbClr val="00A2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6B3B172-B34F-20AA-6CED-9B61426E7574}"/>
              </a:ext>
            </a:extLst>
          </p:cNvPr>
          <p:cNvSpPr/>
          <p:nvPr/>
        </p:nvSpPr>
        <p:spPr>
          <a:xfrm>
            <a:off x="729143" y="3502484"/>
            <a:ext cx="1800200" cy="725471"/>
          </a:xfrm>
          <a:prstGeom prst="roundRect">
            <a:avLst/>
          </a:prstGeom>
          <a:noFill/>
          <a:ln>
            <a:solidFill>
              <a:srgbClr val="00A24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B35CAC-6B78-8DC1-4A24-FD71607A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699" y="1340769"/>
            <a:ext cx="7650628" cy="50155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24F7CB-922B-2872-F37D-E87EBF19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Polarization</a:t>
            </a:r>
            <a:r>
              <a:rPr lang="zh-CN" altLang="en-US" sz="2800" dirty="0"/>
              <a:t> </a:t>
            </a:r>
            <a:r>
              <a:rPr lang="en-US" altLang="zh-CN" sz="2800" dirty="0"/>
              <a:t>R&amp;D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CEPC</a:t>
            </a:r>
            <a:r>
              <a:rPr lang="zh-CN" altLang="en-US" sz="2800" dirty="0"/>
              <a:t> </a:t>
            </a:r>
            <a:r>
              <a:rPr lang="en-US" altLang="zh-CN" sz="2800" dirty="0"/>
              <a:t>EDR</a:t>
            </a:r>
            <a:r>
              <a:rPr lang="zh-CN" altLang="en-US" sz="2800" dirty="0"/>
              <a:t> </a:t>
            </a:r>
            <a:r>
              <a:rPr lang="en-US" altLang="zh-CN" sz="2800" dirty="0"/>
              <a:t>Phase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71C1E-C977-7A1B-DDC9-AD536C92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12E9F3-E7D3-BDDD-DB30-9BF8ED079D27}"/>
              </a:ext>
            </a:extLst>
          </p:cNvPr>
          <p:cNvCxnSpPr/>
          <p:nvPr/>
        </p:nvCxnSpPr>
        <p:spPr>
          <a:xfrm>
            <a:off x="522696" y="3999979"/>
            <a:ext cx="9893784" cy="0"/>
          </a:xfrm>
          <a:prstGeom prst="line">
            <a:avLst/>
          </a:prstGeom>
          <a:ln w="38100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34B897-E0DC-28A0-7943-4131B7171AFE}"/>
              </a:ext>
            </a:extLst>
          </p:cNvPr>
          <p:cNvSpPr txBox="1"/>
          <p:nvPr/>
        </p:nvSpPr>
        <p:spPr>
          <a:xfrm>
            <a:off x="9624392" y="275227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</a:rPr>
              <a:t>Hardware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R&amp;D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and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beam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tests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2ED1D-1193-8B45-896D-1ABF0A376AEF}"/>
              </a:ext>
            </a:extLst>
          </p:cNvPr>
          <p:cNvSpPr txBox="1"/>
          <p:nvPr/>
        </p:nvSpPr>
        <p:spPr>
          <a:xfrm>
            <a:off x="9411427" y="4625079"/>
            <a:ext cx="2730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Experimental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studies</a:t>
            </a:r>
            <a:endParaRPr lang="en-US" sz="22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0E067C-C7E0-1F1B-6F76-4A0676F1785A}"/>
              </a:ext>
            </a:extLst>
          </p:cNvPr>
          <p:cNvCxnSpPr>
            <a:cxnSpLocks/>
          </p:cNvCxnSpPr>
          <p:nvPr/>
        </p:nvCxnSpPr>
        <p:spPr>
          <a:xfrm>
            <a:off x="10560496" y="3639939"/>
            <a:ext cx="0" cy="8640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45A9C0-34AE-C0C3-CA6F-B2CA918B9FD2}"/>
              </a:ext>
            </a:extLst>
          </p:cNvPr>
          <p:cNvCxnSpPr>
            <a:cxnSpLocks/>
          </p:cNvCxnSpPr>
          <p:nvPr/>
        </p:nvCxnSpPr>
        <p:spPr>
          <a:xfrm>
            <a:off x="10576014" y="5157192"/>
            <a:ext cx="0" cy="8640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FC2B4D-1321-3C2F-E8BB-48FB544CEC84}"/>
              </a:ext>
            </a:extLst>
          </p:cNvPr>
          <p:cNvSpPr txBox="1"/>
          <p:nvPr/>
        </p:nvSpPr>
        <p:spPr>
          <a:xfrm>
            <a:off x="9696403" y="6021288"/>
            <a:ext cx="2430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Physics</a:t>
            </a:r>
            <a:r>
              <a:rPr lang="zh-CN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</a:rPr>
              <a:t>design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7DE9A-E334-72FD-0D53-E97785E2C812}"/>
              </a:ext>
            </a:extLst>
          </p:cNvPr>
          <p:cNvSpPr txBox="1"/>
          <p:nvPr/>
        </p:nvSpPr>
        <p:spPr>
          <a:xfrm>
            <a:off x="10776520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Enable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0B00A-004B-D0EB-A4AE-FF3305472353}"/>
              </a:ext>
            </a:extLst>
          </p:cNvPr>
          <p:cNvSpPr txBox="1"/>
          <p:nvPr/>
        </p:nvSpPr>
        <p:spPr>
          <a:xfrm>
            <a:off x="10848527" y="5346099"/>
            <a:ext cx="11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Verify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3B75B-2E16-CB43-57CC-ECC026259C5A}"/>
              </a:ext>
            </a:extLst>
          </p:cNvPr>
          <p:cNvSpPr/>
          <p:nvPr/>
        </p:nvSpPr>
        <p:spPr>
          <a:xfrm>
            <a:off x="5931846" y="2564904"/>
            <a:ext cx="3086224" cy="10291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1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23A8-5B4D-55C2-6830-400109A4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manipulation:</a:t>
            </a:r>
            <a:r>
              <a:rPr lang="zh-CN" altLang="en-US" dirty="0"/>
              <a:t> </a:t>
            </a:r>
            <a:r>
              <a:rPr lang="en-US" altLang="zh-CN" dirty="0"/>
              <a:t>SC</a:t>
            </a:r>
            <a:r>
              <a:rPr lang="zh-CN" altLang="en-US" dirty="0"/>
              <a:t> </a:t>
            </a:r>
            <a:r>
              <a:rPr lang="en-US" altLang="zh-CN" dirty="0"/>
              <a:t>solenoid</a:t>
            </a:r>
            <a:r>
              <a:rPr lang="zh-CN" altLang="en-US" dirty="0"/>
              <a:t> </a:t>
            </a:r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524A5-251A-4022-774A-3010D4DA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57E986AB-1CB3-C306-82A5-768BBFA0D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6" y="1114210"/>
                <a:ext cx="7668811" cy="171403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sz="2400" dirty="0"/>
                  <a:t>Longitudinal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polarization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@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CEPC:</a:t>
                </a:r>
                <a:r>
                  <a:rPr lang="zh-CN" altLang="en-US" sz="2400" dirty="0"/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~1000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zh-CN" altLang="en-US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</a:rPr>
                  <a:t>m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solenoid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field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required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4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spin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rotators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around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both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IPs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@Z,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even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more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higher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energies</a:t>
                </a:r>
              </a:p>
              <a:p>
                <a:pPr lvl="1"/>
                <a:r>
                  <a:rPr lang="en-US" altLang="zh-CN" sz="2100" dirty="0"/>
                  <a:t>Compact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design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-&gt;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Superconducting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solenoid</a:t>
                </a:r>
              </a:p>
              <a:p>
                <a:pPr lvl="1"/>
                <a:r>
                  <a:rPr lang="en-US" altLang="zh-CN" sz="2100" dirty="0"/>
                  <a:t>Reduce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costs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of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cryogenics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system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-&gt;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HTS,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conduction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cooling</a:t>
                </a:r>
                <a:r>
                  <a:rPr lang="zh-CN" altLang="en-US" sz="2100" dirty="0"/>
                  <a:t> </a:t>
                </a:r>
                <a:endParaRPr lang="en-US" altLang="zh-CN" sz="2100" dirty="0"/>
              </a:p>
              <a:p>
                <a:pPr lvl="1"/>
                <a:endParaRPr lang="en-US" altLang="zh-CN" sz="2100" dirty="0">
                  <a:highlight>
                    <a:srgbClr val="FFFF00"/>
                  </a:highlight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57E986AB-1CB3-C306-82A5-768BBFA0D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6" y="1114210"/>
                <a:ext cx="7668811" cy="1714032"/>
              </a:xfrm>
              <a:blipFill>
                <a:blip r:embed="rId2"/>
                <a:stretch>
                  <a:fillRect l="-331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8C1AC26-4249-1C0C-5155-13B09C838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74" y="1108017"/>
            <a:ext cx="4254207" cy="2392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7DF46-7518-7882-FCCD-54320D66F83F}"/>
              </a:ext>
            </a:extLst>
          </p:cNvPr>
          <p:cNvSpPr txBox="1"/>
          <p:nvPr/>
        </p:nvSpPr>
        <p:spPr>
          <a:xfrm>
            <a:off x="9080865" y="1267319"/>
            <a:ext cx="170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3399"/>
                </a:solidFill>
              </a:rPr>
              <a:t>CEPC</a:t>
            </a:r>
            <a:r>
              <a:rPr lang="zh-CN" altLang="en-US" b="1" dirty="0">
                <a:solidFill>
                  <a:srgbClr val="003399"/>
                </a:solidFill>
              </a:rPr>
              <a:t> </a:t>
            </a:r>
            <a:r>
              <a:rPr lang="en-US" altLang="zh-CN" b="1" dirty="0">
                <a:solidFill>
                  <a:srgbClr val="003399"/>
                </a:solidFill>
              </a:rPr>
              <a:t>IR</a:t>
            </a:r>
            <a:endParaRPr lang="en-US" b="1" dirty="0">
              <a:solidFill>
                <a:srgbClr val="003399"/>
              </a:solidFill>
            </a:endParaRPr>
          </a:p>
        </p:txBody>
      </p:sp>
      <p:pic>
        <p:nvPicPr>
          <p:cNvPr id="15" name="图片 38">
            <a:extLst>
              <a:ext uri="{FF2B5EF4-FFF2-40B4-BE49-F238E27FC236}">
                <a16:creationId xmlns:a16="http://schemas.microsoft.com/office/drawing/2014/main" id="{3F897724-5218-A24D-958D-F28A2B17F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379" y="3673935"/>
            <a:ext cx="5551848" cy="3041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58F2B9-1EC9-55DA-C63D-6F3A1472672C}"/>
                  </a:ext>
                </a:extLst>
              </p:cNvPr>
              <p:cNvSpPr txBox="1"/>
              <p:nvPr/>
            </p:nvSpPr>
            <p:spPr>
              <a:xfrm>
                <a:off x="9238303" y="4067795"/>
                <a:ext cx="172819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10.5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T</a:t>
                </a:r>
                <a14:m>
                  <m:oMath xmlns:m="http://schemas.openxmlformats.org/officeDocument/2006/math">
                    <m:r>
                      <a:rPr lang="zh-CN" altLang="en-US" sz="10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m Solenoid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as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a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Siberian</a:t>
                </a:r>
                <a:r>
                  <a:rPr lang="zh-CN" altLang="en-US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1000" b="1" dirty="0">
                    <a:solidFill>
                      <a:srgbClr val="003399"/>
                    </a:solidFill>
                    <a:highlight>
                      <a:srgbClr val="FFFF00"/>
                    </a:highlight>
                  </a:rPr>
                  <a:t>snake</a:t>
                </a:r>
                <a:endParaRPr lang="en-US" sz="1000" b="1" dirty="0">
                  <a:solidFill>
                    <a:srgbClr val="003399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58F2B9-1EC9-55DA-C63D-6F3A14726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303" y="4067795"/>
                <a:ext cx="1728192" cy="400110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C1B743-4BD7-5A52-2DC2-28BAC5000E82}"/>
              </a:ext>
            </a:extLst>
          </p:cNvPr>
          <p:cNvCxnSpPr/>
          <p:nvPr/>
        </p:nvCxnSpPr>
        <p:spPr>
          <a:xfrm flipH="1">
            <a:off x="9238303" y="6413704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09E076-FC58-2DFC-2FFE-10A4992621E3}"/>
              </a:ext>
            </a:extLst>
          </p:cNvPr>
          <p:cNvSpPr txBox="1"/>
          <p:nvPr/>
        </p:nvSpPr>
        <p:spPr>
          <a:xfrm>
            <a:off x="9238303" y="6456022"/>
            <a:ext cx="17281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Longitudinal</a:t>
            </a:r>
            <a:r>
              <a:rPr lang="zh-CN" altLang="en-US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1000" b="1" dirty="0">
                <a:solidFill>
                  <a:srgbClr val="003399"/>
                </a:solidFill>
                <a:highlight>
                  <a:srgbClr val="FFFF00"/>
                </a:highlight>
              </a:rPr>
              <a:t>polarization</a:t>
            </a:r>
            <a:endParaRPr lang="en-US" sz="1000" b="1" dirty="0">
              <a:solidFill>
                <a:srgbClr val="003399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578143-4CFF-5840-BBE9-65002BFED7CC}"/>
              </a:ext>
            </a:extLst>
          </p:cNvPr>
          <p:cNvSpPr txBox="1"/>
          <p:nvPr/>
        </p:nvSpPr>
        <p:spPr>
          <a:xfrm>
            <a:off x="457146" y="4161732"/>
            <a:ext cx="6126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FF0000"/>
                </a:solidFill>
              </a:rPr>
              <a:t>Longitudinal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polarization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endParaRPr lang="en-HK" altLang="zh-CN" sz="2000" dirty="0"/>
          </a:p>
          <a:p>
            <a:r>
              <a:rPr lang="zh-CN" altLang="en-US" sz="2000" b="1" dirty="0">
                <a:solidFill>
                  <a:srgbClr val="C00000"/>
                </a:solidFill>
              </a:rPr>
              <a:t>      </a:t>
            </a:r>
            <a:r>
              <a:rPr lang="en-US" altLang="zh-CN" sz="2000" b="1" dirty="0">
                <a:solidFill>
                  <a:srgbClr val="0000FF"/>
                </a:solidFill>
              </a:rPr>
              <a:t>SC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solenoid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rotator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serves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as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a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Siberian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snake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manipulation,</a:t>
            </a:r>
            <a:r>
              <a:rPr lang="zh-CN" altLang="en-US" sz="2000" dirty="0"/>
              <a:t> </a:t>
            </a:r>
            <a:r>
              <a:rPr lang="en-US" altLang="zh-CN" sz="2000" dirty="0"/>
              <a:t>mitigation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resonances</a:t>
            </a:r>
            <a:r>
              <a:rPr lang="zh-CN" altLang="en-US" sz="2000" dirty="0"/>
              <a:t>      </a:t>
            </a:r>
            <a:endParaRPr lang="en-HK" altLang="zh-CN" sz="20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altLang="zh-CN" sz="2000" b="1" dirty="0">
                <a:solidFill>
                  <a:srgbClr val="FF0000"/>
                </a:solidFill>
              </a:rPr>
              <a:t>K</a:t>
            </a:r>
            <a:r>
              <a:rPr lang="en-HK" altLang="zh-CN" sz="2000" b="1" dirty="0">
                <a:solidFill>
                  <a:srgbClr val="FF0000"/>
                </a:solidFill>
              </a:rPr>
              <a:t>inetic polarization</a:t>
            </a:r>
            <a:r>
              <a:rPr lang="en-US" altLang="zh-CN" sz="2000" dirty="0"/>
              <a:t>:</a:t>
            </a:r>
            <a:r>
              <a:rPr lang="zh-CN" altLang="en-US" sz="2000" dirty="0"/>
              <a:t>  </a:t>
            </a:r>
            <a:endParaRPr lang="en-HK" altLang="zh-CN" sz="2000" dirty="0"/>
          </a:p>
          <a:p>
            <a:r>
              <a:rPr lang="zh-CN" altLang="en-US" sz="2000" b="1" dirty="0">
                <a:solidFill>
                  <a:srgbClr val="0000FF"/>
                </a:solidFill>
              </a:rPr>
              <a:t>      </a:t>
            </a:r>
            <a:r>
              <a:rPr lang="en-US" altLang="zh-CN" sz="2000" b="1" dirty="0">
                <a:solidFill>
                  <a:srgbClr val="0000FF"/>
                </a:solidFill>
              </a:rPr>
              <a:t>First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precise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measurement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and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test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of</a:t>
            </a:r>
            <a:r>
              <a:rPr lang="zh-CN" altLang="en-US" sz="2000" b="1" dirty="0">
                <a:solidFill>
                  <a:srgbClr val="0000FF"/>
                </a:solidFill>
              </a:rPr>
              <a:t>    </a:t>
            </a:r>
            <a:endParaRPr lang="en-HK" altLang="zh-CN" sz="2000" b="1" dirty="0">
              <a:solidFill>
                <a:srgbClr val="0000FF"/>
              </a:solidFill>
            </a:endParaRPr>
          </a:p>
          <a:p>
            <a:r>
              <a:rPr lang="zh-CN" altLang="en-US" sz="2000" b="1" dirty="0">
                <a:solidFill>
                  <a:srgbClr val="0000FF"/>
                </a:solidFill>
              </a:rPr>
              <a:t>      </a:t>
            </a:r>
            <a:r>
              <a:rPr lang="en-US" altLang="zh-CN" sz="2000" b="1" dirty="0">
                <a:solidFill>
                  <a:srgbClr val="0000FF"/>
                </a:solidFill>
              </a:rPr>
              <a:t>theoretical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prediction</a:t>
            </a:r>
            <a:r>
              <a:rPr lang="zh-CN" altLang="en-US" sz="2000" b="1" dirty="0">
                <a:solidFill>
                  <a:srgbClr val="0000FF"/>
                </a:solidFill>
              </a:rPr>
              <a:t> </a:t>
            </a:r>
            <a:endParaRPr lang="en-HK" altLang="zh-CN" sz="2000" b="1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3DFF4C-8450-EBED-8BF3-1B1E694DEF23}"/>
              </a:ext>
            </a:extLst>
          </p:cNvPr>
          <p:cNvCxnSpPr>
            <a:cxnSpLocks/>
          </p:cNvCxnSpPr>
          <p:nvPr/>
        </p:nvCxnSpPr>
        <p:spPr>
          <a:xfrm flipH="1" flipV="1">
            <a:off x="9886375" y="3673935"/>
            <a:ext cx="532464" cy="26100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F93D65-A155-C2E7-56B1-B881893D2D67}"/>
              </a:ext>
            </a:extLst>
          </p:cNvPr>
          <p:cNvCxnSpPr>
            <a:cxnSpLocks/>
          </p:cNvCxnSpPr>
          <p:nvPr/>
        </p:nvCxnSpPr>
        <p:spPr>
          <a:xfrm flipH="1">
            <a:off x="9202765" y="3934944"/>
            <a:ext cx="520967" cy="1328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07BD311-4D9B-1A65-618E-11361353300A}"/>
              </a:ext>
            </a:extLst>
          </p:cNvPr>
          <p:cNvSpPr/>
          <p:nvPr/>
        </p:nvSpPr>
        <p:spPr>
          <a:xfrm>
            <a:off x="9698759" y="3806786"/>
            <a:ext cx="648072" cy="26100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AC1D4-31C7-D917-26D9-11CE4A282F5B}"/>
                  </a:ext>
                </a:extLst>
              </p:cNvPr>
              <p:cNvSpPr txBox="1"/>
              <p:nvPr/>
            </p:nvSpPr>
            <p:spPr>
              <a:xfrm>
                <a:off x="457146" y="3001169"/>
                <a:ext cx="6934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highlight>
                      <a:srgbClr val="FFFF00"/>
                    </a:highlight>
                  </a:rPr>
                  <a:t>R&amp;D: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A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12T,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10.5 T</a:t>
                </a:r>
                <a14:m>
                  <m:oMath xmlns:m="http://schemas.openxmlformats.org/officeDocument/2006/math">
                    <m:r>
                      <a:rPr lang="zh-CN" altLang="en-US" sz="20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m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HTS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solenoid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prototype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based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on</a:t>
                </a:r>
                <a:r>
                  <a:rPr lang="zh-CN" altLang="en-US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ReBCO</a:t>
                </a:r>
                <a:endParaRPr lang="en-US" altLang="zh-CN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AAC1D4-31C7-D917-26D9-11CE4A282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6" y="3001169"/>
                <a:ext cx="6934999" cy="400110"/>
              </a:xfrm>
              <a:prstGeom prst="rect">
                <a:avLst/>
              </a:prstGeom>
              <a:blipFill>
                <a:blip r:embed="rId6"/>
                <a:stretch>
                  <a:fillRect l="-1097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EAC55D0-85AA-1052-03CD-C78B4C58D268}"/>
              </a:ext>
            </a:extLst>
          </p:cNvPr>
          <p:cNvSpPr txBox="1"/>
          <p:nvPr/>
        </p:nvSpPr>
        <p:spPr>
          <a:xfrm>
            <a:off x="446402" y="372247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Beam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test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in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the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LPA-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e+/e-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Damping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Ring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Test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Facility</a:t>
            </a:r>
          </a:p>
        </p:txBody>
      </p:sp>
    </p:spTree>
    <p:extLst>
      <p:ext uri="{BB962C8B-B14F-4D97-AF65-F5344CB8AC3E}">
        <p14:creationId xmlns:p14="http://schemas.microsoft.com/office/powerpoint/2010/main" val="26424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/>
      <p:bldP spid="27" grpId="0" animBg="1"/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E6C253-5C70-76AE-C7E9-43C9EE43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Polarized beams @ CEPC</a:t>
            </a:r>
          </a:p>
          <a:p>
            <a:r>
              <a:rPr lang="en-US" dirty="0"/>
              <a:t>Design &amp; R&amp;D plan in the CEPC EDR Phase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736B7-B758-C2F6-2F83-1F5F011E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AEA1E-854D-A152-DD1E-2B96DDC9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296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FA8E36-76C5-C7C6-FCEC-FD83C90FDE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4711" y="1302221"/>
                <a:ext cx="6787972" cy="407099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sz="2400" b="1" dirty="0"/>
                  <a:t>R&amp;D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content</a:t>
                </a:r>
                <a:r>
                  <a:rPr lang="zh-CN" altLang="en-US" sz="2400" dirty="0"/>
                  <a:t>：</a:t>
                </a:r>
                <a:endParaRPr lang="en-HK" altLang="zh-CN" sz="2400" dirty="0"/>
              </a:p>
              <a:p>
                <a:pPr marL="0" indent="0">
                  <a:buNone/>
                </a:pPr>
                <a:r>
                  <a:rPr lang="en-US" altLang="zh-CN" sz="2200" dirty="0"/>
                  <a:t>A 12 Tesla,10.5 T</a:t>
                </a:r>
                <a14:m>
                  <m:oMath xmlns:m="http://schemas.openxmlformats.org/officeDocument/2006/math">
                    <m:r>
                      <a:rPr lang="zh-CN" altLang="en-US" sz="2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2200" dirty="0"/>
                  <a:t>m solenoid prototype based on ReBCO.</a:t>
                </a:r>
              </a:p>
              <a:p>
                <a:r>
                  <a:rPr lang="en-US" altLang="zh-CN" sz="2400" b="1" dirty="0"/>
                  <a:t>Conceptual Design</a:t>
                </a:r>
                <a:r>
                  <a:rPr lang="zh-CN" altLang="en-US" sz="2400" dirty="0"/>
                  <a:t>：</a:t>
                </a:r>
                <a:endParaRPr lang="en-US" altLang="zh-CN" sz="2400" dirty="0"/>
              </a:p>
              <a:p>
                <a:pPr lvl="1"/>
                <a:r>
                  <a:rPr lang="en-US" altLang="zh-CN" sz="2200" dirty="0"/>
                  <a:t>Whole </a:t>
                </a:r>
                <a:r>
                  <a:rPr lang="en-US" altLang="zh-CN" sz="2200" i="1" dirty="0">
                    <a:solidFill>
                      <a:srgbClr val="00B0F0"/>
                    </a:solidFill>
                  </a:rPr>
                  <a:t>HTS solenoid </a:t>
                </a:r>
                <a:r>
                  <a:rPr lang="en-US" altLang="zh-CN" sz="2200" dirty="0"/>
                  <a:t>operating at 5~10K;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2200" i="1" dirty="0">
                    <a:solidFill>
                      <a:srgbClr val="00B0F0"/>
                    </a:solidFill>
                  </a:rPr>
                  <a:t>Conduction-cooling</a:t>
                </a:r>
                <a:r>
                  <a:rPr lang="en-US" altLang="zh-CN" sz="2200" dirty="0"/>
                  <a:t> by Cryo-coolers: simple structure,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lower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cost and easier maintenance.</a:t>
                </a:r>
              </a:p>
              <a:p>
                <a:r>
                  <a:rPr lang="en-US" altLang="zh-CN" sz="2400" b="1" dirty="0"/>
                  <a:t>Significance</a:t>
                </a:r>
                <a:r>
                  <a:rPr lang="en-US" altLang="zh-CN" sz="2400" dirty="0"/>
                  <a:t>:  </a:t>
                </a:r>
              </a:p>
              <a:p>
                <a:pPr lvl="1" algn="just"/>
                <a:r>
                  <a:rPr lang="en-US" altLang="zh-CN" sz="2200" dirty="0"/>
                  <a:t>Application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of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HTS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with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conduction-cooling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in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accelerator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magnets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[1]</a:t>
                </a:r>
              </a:p>
              <a:p>
                <a:pPr lvl="1" algn="just"/>
                <a:r>
                  <a:rPr lang="en-US" altLang="zh-CN" sz="2200" dirty="0"/>
                  <a:t>Beam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tests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of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HTS-based accelerator magnets</a:t>
                </a:r>
                <a:r>
                  <a:rPr lang="zh-CN" altLang="en-US" sz="2200" dirty="0"/>
                  <a:t>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FA8E36-76C5-C7C6-FCEC-FD83C90FDE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711" y="1302221"/>
                <a:ext cx="6787972" cy="4070995"/>
              </a:xfrm>
              <a:blipFill>
                <a:blip r:embed="rId3"/>
                <a:stretch>
                  <a:fillRect l="-935" t="-935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F7162C-FF4F-17D4-8AD6-50CA4503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HTS</a:t>
            </a:r>
            <a:r>
              <a:rPr lang="zh-CN" altLang="en-US" dirty="0"/>
              <a:t> </a:t>
            </a:r>
            <a:r>
              <a:rPr lang="en-US" altLang="zh-CN" dirty="0"/>
              <a:t>solenoid</a:t>
            </a:r>
            <a:r>
              <a:rPr lang="zh-CN" altLang="en-US" dirty="0"/>
              <a:t> </a:t>
            </a:r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64CC5-BF4E-21E9-6E46-C9A3C6C6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500420" y="4042991"/>
            <a:ext cx="178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HTS solenoid 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597" y="3820138"/>
            <a:ext cx="4696069" cy="2907466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7099675" y="1121806"/>
            <a:ext cx="4897615" cy="2731839"/>
            <a:chOff x="7088563" y="1184410"/>
            <a:chExt cx="4897615" cy="273183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8563" y="1184410"/>
              <a:ext cx="4897615" cy="2731839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8184232" y="1646733"/>
              <a:ext cx="2399502" cy="999622"/>
              <a:chOff x="7961707" y="3751921"/>
              <a:chExt cx="2587370" cy="112101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7961707" y="3751921"/>
                <a:ext cx="648072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10060796" y="3751921"/>
                <a:ext cx="488281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圆角矩形 11"/>
              <p:cNvSpPr/>
              <p:nvPr/>
            </p:nvSpPr>
            <p:spPr>
              <a:xfrm>
                <a:off x="8645394" y="3821617"/>
                <a:ext cx="1447503" cy="3350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err="1">
                    <a:solidFill>
                      <a:schemeClr val="tx1"/>
                    </a:solidFill>
                  </a:rPr>
                  <a:t>Cryo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-cooler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8724687" y="4335266"/>
                <a:ext cx="1748026" cy="3350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Vacuum Dewar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 flipH="1">
                <a:off x="8400256" y="4656912"/>
                <a:ext cx="488281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圆角矩形 18"/>
            <p:cNvSpPr/>
            <p:nvPr/>
          </p:nvSpPr>
          <p:spPr>
            <a:xfrm>
              <a:off x="8932078" y="2897267"/>
              <a:ext cx="1342400" cy="2987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Solenoid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flipH="1" flipV="1">
            <a:off x="10416480" y="2465681"/>
            <a:ext cx="1165920" cy="61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61982E-CE15-A524-B0AB-FC627A39F2AF}"/>
              </a:ext>
            </a:extLst>
          </p:cNvPr>
          <p:cNvSpPr txBox="1"/>
          <p:nvPr/>
        </p:nvSpPr>
        <p:spPr>
          <a:xfrm>
            <a:off x="128313" y="6106044"/>
            <a:ext cx="678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[1]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Similar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technology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is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being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pursued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for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FCC-</a:t>
            </a:r>
            <a:r>
              <a:rPr lang="en-US" altLang="zh-CN" dirty="0" err="1">
                <a:solidFill>
                  <a:srgbClr val="003399"/>
                </a:solidFill>
              </a:rPr>
              <a:t>ee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Crab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 err="1">
                <a:solidFill>
                  <a:srgbClr val="003399"/>
                </a:solidFill>
              </a:rPr>
              <a:t>Sextupoles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(</a:t>
            </a:r>
            <a:r>
              <a:rPr lang="en-US" altLang="zh-CN" dirty="0" err="1">
                <a:solidFill>
                  <a:srgbClr val="003399"/>
                </a:solidFill>
              </a:rPr>
              <a:t>Foussat</a:t>
            </a:r>
            <a:r>
              <a:rPr lang="en-US" altLang="zh-CN" dirty="0">
                <a:solidFill>
                  <a:srgbClr val="003399"/>
                </a:solidFill>
              </a:rPr>
              <a:t>,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presentation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on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FCC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Week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2023)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9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F7162C-FF4F-17D4-8AD6-50CA4503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HTS</a:t>
            </a:r>
            <a:r>
              <a:rPr lang="zh-CN" altLang="en-US" dirty="0"/>
              <a:t> </a:t>
            </a:r>
            <a:r>
              <a:rPr lang="en-US" altLang="zh-CN" dirty="0"/>
              <a:t>solenoid</a:t>
            </a:r>
            <a:r>
              <a:rPr lang="zh-CN" altLang="en-US" dirty="0"/>
              <a:t> </a:t>
            </a:r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64CC5-BF4E-21E9-6E46-C9A3C6C6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3685146"/>
              </p:ext>
            </p:extLst>
          </p:nvPr>
        </p:nvGraphicFramePr>
        <p:xfrm>
          <a:off x="284696" y="3507824"/>
          <a:ext cx="488091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/>
                        <a:t>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/>
                        <a:t>明细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/>
                        <a:t>预算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31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设备费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电源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40</a:t>
                      </a:r>
                      <a:r>
                        <a:rPr lang="zh-CN" altLang="en-US" sz="1600" dirty="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制冷机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50</a:t>
                      </a:r>
                      <a:r>
                        <a:rPr lang="zh-CN" altLang="en-US" sz="160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温度监控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10</a:t>
                      </a:r>
                      <a:r>
                        <a:rPr lang="zh-CN" altLang="en-US" sz="160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31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材料费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超导材料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310</a:t>
                      </a:r>
                      <a:r>
                        <a:rPr lang="zh-CN" altLang="en-US" sz="160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其他材料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/>
                        <a:t>40</a:t>
                      </a:r>
                      <a:r>
                        <a:rPr lang="zh-CN" altLang="en-US" sz="1600" dirty="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31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/>
                        <a:t>加工及测试费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dirty="0"/>
                        <a:t>线圈及杜瓦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170</a:t>
                      </a:r>
                      <a:r>
                        <a:rPr lang="zh-CN" altLang="en-US" sz="160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/>
                        <a:t>电流引线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/>
                        <a:t>20</a:t>
                      </a:r>
                      <a:r>
                        <a:rPr lang="zh-CN" altLang="en-US" sz="160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合计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</a:rPr>
                        <a:t>640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84696" y="1214571"/>
            <a:ext cx="516244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b="1" dirty="0">
                <a:solidFill>
                  <a:srgbClr val="00B0F0"/>
                </a:solidFill>
              </a:rPr>
              <a:t>12T</a:t>
            </a:r>
            <a:r>
              <a:rPr lang="zh-CN" altLang="en-US" sz="2400" b="1" dirty="0">
                <a:solidFill>
                  <a:srgbClr val="00B0F0"/>
                </a:solidFill>
              </a:rPr>
              <a:t> </a:t>
            </a:r>
            <a:r>
              <a:rPr lang="en-US" altLang="zh-CN" sz="2400" b="1" dirty="0">
                <a:solidFill>
                  <a:srgbClr val="00B0F0"/>
                </a:solidFill>
              </a:rPr>
              <a:t>ReBCO</a:t>
            </a:r>
            <a:r>
              <a:rPr lang="zh-CN" altLang="en-US" sz="2400" b="1" dirty="0">
                <a:solidFill>
                  <a:srgbClr val="00B0F0"/>
                </a:solidFill>
              </a:rPr>
              <a:t>超导螺线管磁体关键技术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HTS</a:t>
            </a:r>
            <a:r>
              <a:rPr lang="zh-CN" altLang="en-US" dirty="0"/>
              <a:t>线圈的失超保护拟采用无绝缘设计，会造成磁体励、退磁时间较长；</a:t>
            </a:r>
            <a:endParaRPr lang="en-US" altLang="zh-CN" dirty="0"/>
          </a:p>
          <a:p>
            <a:r>
              <a:rPr lang="en-US" altLang="zh-CN" dirty="0"/>
              <a:t>2.    HTS</a:t>
            </a:r>
            <a:r>
              <a:rPr lang="zh-CN" altLang="en-US" dirty="0"/>
              <a:t>带材的接头工艺；</a:t>
            </a:r>
            <a:endParaRPr lang="en-US" altLang="zh-CN" dirty="0"/>
          </a:p>
          <a:p>
            <a:r>
              <a:rPr lang="en-US" altLang="zh-CN" dirty="0"/>
              <a:t>3.    HTS</a:t>
            </a:r>
            <a:r>
              <a:rPr lang="zh-CN" altLang="en-US" dirty="0"/>
              <a:t>长螺线管线圈的应力控制和制作工艺；</a:t>
            </a:r>
            <a:endParaRPr lang="en-US" altLang="zh-CN" dirty="0"/>
          </a:p>
          <a:p>
            <a:r>
              <a:rPr lang="en-US" altLang="zh-CN" dirty="0"/>
              <a:t>4.    HTS</a:t>
            </a:r>
            <a:r>
              <a:rPr lang="zh-CN" altLang="en-US" dirty="0"/>
              <a:t>线圈的传导冷却方案需优化设计；</a:t>
            </a:r>
            <a:endParaRPr lang="en-US" altLang="zh-CN" dirty="0"/>
          </a:p>
          <a:p>
            <a:r>
              <a:rPr lang="en-US" altLang="zh-CN" dirty="0"/>
              <a:t>5.    HTS</a:t>
            </a:r>
            <a:r>
              <a:rPr lang="zh-CN" altLang="en-US" dirty="0"/>
              <a:t>线圈长期运行稳定性研究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B5E1ED-4A30-1C0A-B17A-9E6E38922CE8}"/>
              </a:ext>
            </a:extLst>
          </p:cNvPr>
          <p:cNvSpPr txBox="1"/>
          <p:nvPr/>
        </p:nvSpPr>
        <p:spPr>
          <a:xfrm>
            <a:off x="5395368" y="5131260"/>
            <a:ext cx="6796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</a:rPr>
              <a:t>研究团队</a:t>
            </a:r>
            <a:endParaRPr lang="en-US" altLang="zh-CN" dirty="0"/>
          </a:p>
          <a:p>
            <a:r>
              <a:rPr lang="zh-CN" altLang="en-US" sz="2000" dirty="0"/>
              <a:t>         徐庆金</a:t>
            </a:r>
            <a:r>
              <a:rPr lang="en-US" altLang="zh-CN" sz="2000" dirty="0"/>
              <a:t> </a:t>
            </a:r>
            <a:r>
              <a:rPr lang="zh-CN" altLang="en-US" sz="2000" dirty="0"/>
              <a:t>，赵玲，侯治龙，周谨，刘钟秀，</a:t>
            </a:r>
            <a:r>
              <a:rPr lang="en-US" altLang="zh-CN" sz="2000" dirty="0"/>
              <a:t>2~3</a:t>
            </a:r>
            <a:r>
              <a:rPr lang="zh-CN" altLang="en-US" sz="2000" dirty="0"/>
              <a:t>名研究生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0B2FC0-2494-8437-609E-C8C093D5E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325" y="1484784"/>
            <a:ext cx="6530152" cy="27713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ED3D0C-DDEA-D72B-B4D1-FA86CFFFD672}"/>
              </a:ext>
            </a:extLst>
          </p:cNvPr>
          <p:cNvSpPr/>
          <p:nvPr/>
        </p:nvSpPr>
        <p:spPr>
          <a:xfrm>
            <a:off x="9912424" y="1628799"/>
            <a:ext cx="1517613" cy="26273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C34F01-2318-BC90-C5B9-B83240A46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456" y="4841740"/>
            <a:ext cx="4997240" cy="18928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BEC195-2EFA-81DC-4685-2A90B32E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0D015-291C-E531-E5C4-17BE9EDF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57149-F2EF-B66E-F43E-5C1F7025C013}"/>
              </a:ext>
            </a:extLst>
          </p:cNvPr>
          <p:cNvSpPr txBox="1"/>
          <p:nvPr/>
        </p:nvSpPr>
        <p:spPr>
          <a:xfrm>
            <a:off x="3028343" y="4614368"/>
            <a:ext cx="1600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Milestones</a:t>
            </a:r>
            <a:endParaRPr lang="en-US" sz="2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A9499D-6EFB-3514-249C-7075C2EECC74}"/>
              </a:ext>
            </a:extLst>
          </p:cNvPr>
          <p:cNvSpPr txBox="1"/>
          <p:nvPr/>
        </p:nvSpPr>
        <p:spPr>
          <a:xfrm>
            <a:off x="7922966" y="1253733"/>
            <a:ext cx="2646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Costs</a:t>
            </a:r>
            <a:r>
              <a:rPr lang="zh-CN" altLang="en-US" sz="2200" b="1" dirty="0"/>
              <a:t> （共</a:t>
            </a:r>
            <a:r>
              <a:rPr lang="en-US" altLang="zh-CN" sz="2200" b="1" dirty="0"/>
              <a:t>2000</a:t>
            </a:r>
            <a:r>
              <a:rPr lang="zh-CN" altLang="en-US" sz="2200" b="1" dirty="0"/>
              <a:t>万元）</a:t>
            </a:r>
            <a:endParaRPr lang="en-US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D2EC7-FF1F-C489-5003-9C086F619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628800"/>
            <a:ext cx="3409345" cy="2641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184A16-8935-4AC9-0CBB-C9F3312C3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51" y="1106449"/>
            <a:ext cx="6701750" cy="3485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33442-0B70-3A7F-ABF0-3EB7C263F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01" y="5033893"/>
            <a:ext cx="4926423" cy="16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2B1419-6A9D-4D5E-368E-470BD6292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Backup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7DF83-3B4C-77BD-FF5F-4DD9DB4D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03364-8B5C-F3D2-DFE2-382BA256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71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32F300-82C0-923F-6F55-2138C93C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研究团队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57AE7-0C6B-00E2-DB51-747664A7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FD3A7-E71F-31C2-093F-E2ECEE5E1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329475"/>
            <a:ext cx="7772400" cy="50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2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C1AB9C-C534-1F3A-81CE-A1EDBAF5F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980728"/>
            <a:ext cx="7824192" cy="579157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A281B7-D917-1F12-11A0-645C4E70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EPOL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869F1-DDB7-4C2A-51F7-4E07FBEE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09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E4B1A3-C538-EC0F-DCBB-2306F34C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nuisance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8C4C1-9B6D-20B2-9A7E-33B94DD6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A05AD-CAA8-9905-0111-49B328780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2" y="1628800"/>
            <a:ext cx="5926366" cy="4450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80EC16-2272-5D43-4E57-2BAE4EA7A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34" y="1628800"/>
            <a:ext cx="6081571" cy="44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52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313E32-5BC2-C8D2-8755-FDB4D750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asymmetry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r>
              <a:rPr lang="zh-CN" altLang="en-US" dirty="0"/>
              <a:t> </a:t>
            </a:r>
            <a:r>
              <a:rPr lang="en-US" altLang="zh-CN" dirty="0"/>
              <a:t>calibration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8BC8B-5FF2-5E30-37A9-6049C44A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D6743-649F-512A-1D9C-7C8578A4E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084779"/>
            <a:ext cx="4466606" cy="1603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3E8D82-BCEB-8C93-4C76-8F7B6165A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5329276"/>
            <a:ext cx="3441700" cy="135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07CF11-C1DD-68C0-E0E9-1DAA231DF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242863"/>
            <a:ext cx="8194930" cy="35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13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706811-0D20-63A8-DC4F-882E97FE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Asymmetric</a:t>
            </a:r>
            <a:r>
              <a:rPr lang="zh-CN" altLang="en-US" dirty="0"/>
              <a:t> </a:t>
            </a:r>
            <a:r>
              <a:rPr lang="en-US" altLang="zh-CN" dirty="0"/>
              <a:t>wigglers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88AFB-4AEB-75BC-C7FF-E4D1F516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0B19A1-0119-4348-609D-0315BBBF3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54" y="1052736"/>
            <a:ext cx="6696744" cy="2272274"/>
          </a:xfrm>
          <a:prstGeom prst="rect">
            <a:avLst/>
          </a:prstGeom>
        </p:spPr>
      </p:pic>
      <p:pic>
        <p:nvPicPr>
          <p:cNvPr id="11" name="picture">
            <a:extLst>
              <a:ext uri="{FF2B5EF4-FFF2-40B4-BE49-F238E27FC236}">
                <a16:creationId xmlns:a16="http://schemas.microsoft.com/office/drawing/2014/main" id="{B85C6F23-48E9-2C9F-62BF-D817A125C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543712"/>
            <a:ext cx="90730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4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58C147-F678-99A1-A1C0-5C5AD9274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0"/>
            <a:ext cx="10427135" cy="68098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41856-8BFC-A2A2-C12C-C519EAFF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85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891AE-CDAC-19AF-C70D-30A37B19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42" y="3789040"/>
            <a:ext cx="2331124" cy="280463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9EF67-FEA4-EE8C-9CED-78926381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12" y="1071226"/>
            <a:ext cx="11722404" cy="3032130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/>
              <a:t>Precision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energy</a:t>
            </a:r>
            <a:r>
              <a:rPr lang="zh-CN" altLang="en-US" sz="2400" dirty="0"/>
              <a:t> </a:t>
            </a:r>
            <a:r>
              <a:rPr lang="en-US" altLang="zh-CN" sz="2400" dirty="0"/>
              <a:t>calibration</a:t>
            </a:r>
            <a:r>
              <a:rPr lang="zh-CN" altLang="en-US" sz="2400" dirty="0"/>
              <a:t> </a:t>
            </a:r>
            <a:r>
              <a:rPr lang="en-US" altLang="zh-CN" sz="2400" dirty="0"/>
              <a:t>@</a:t>
            </a:r>
            <a:r>
              <a:rPr lang="zh-CN" altLang="en-US" sz="2400" dirty="0"/>
              <a:t> </a:t>
            </a:r>
            <a:r>
              <a:rPr lang="en-US" altLang="zh-CN" sz="2400" dirty="0"/>
              <a:t>Z&amp;W</a:t>
            </a:r>
            <a:r>
              <a:rPr lang="zh-CN" altLang="en-US" sz="2400" dirty="0"/>
              <a:t> </a:t>
            </a:r>
            <a:r>
              <a:rPr lang="en-US" altLang="zh-CN" sz="2400" dirty="0"/>
              <a:t>based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Resonant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Depolarization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r>
              <a:rPr lang="en-US" altLang="zh-CN" sz="2200" dirty="0">
                <a:solidFill>
                  <a:srgbClr val="00B050"/>
                </a:solidFill>
              </a:rPr>
              <a:t>(~1e-6 accuracy)</a:t>
            </a:r>
            <a:r>
              <a:rPr lang="zh-CN" altLang="en-US" sz="2200" dirty="0">
                <a:solidFill>
                  <a:srgbClr val="00B050"/>
                </a:solidFill>
              </a:rPr>
              <a:t> </a:t>
            </a:r>
            <a:endParaRPr lang="en-US" altLang="zh-CN" sz="2200" dirty="0">
              <a:solidFill>
                <a:srgbClr val="00B050"/>
              </a:solidFill>
            </a:endParaRPr>
          </a:p>
          <a:p>
            <a:pPr lvl="1"/>
            <a:r>
              <a:rPr lang="en-US" altLang="zh-CN" sz="2100" dirty="0"/>
              <a:t>Precision</a:t>
            </a:r>
            <a:r>
              <a:rPr lang="zh-CN" altLang="en-US" sz="2100" dirty="0"/>
              <a:t> </a:t>
            </a:r>
            <a:r>
              <a:rPr lang="en-US" altLang="zh-CN" sz="2100" dirty="0"/>
              <a:t>measurements</a:t>
            </a:r>
            <a:r>
              <a:rPr lang="zh-CN" altLang="en-US" sz="2100" dirty="0"/>
              <a:t> </a:t>
            </a:r>
            <a:r>
              <a:rPr lang="en-US" altLang="zh-CN" sz="2100" dirty="0"/>
              <a:t>of</a:t>
            </a:r>
            <a:r>
              <a:rPr lang="zh-CN" altLang="en-US" sz="2100" dirty="0"/>
              <a:t> </a:t>
            </a:r>
            <a:r>
              <a:rPr lang="en-US" altLang="zh-CN" sz="2100" dirty="0"/>
              <a:t>Z&amp;W</a:t>
            </a:r>
            <a:r>
              <a:rPr lang="zh-CN" altLang="en-US" sz="2100" dirty="0"/>
              <a:t> </a:t>
            </a:r>
            <a:r>
              <a:rPr lang="en-US" altLang="zh-CN" sz="2100" dirty="0"/>
              <a:t>mass</a:t>
            </a:r>
            <a:r>
              <a:rPr lang="zh-CN" altLang="en-US" sz="21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0070C0"/>
                </a:solidFill>
              </a:rPr>
              <a:t>FCC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EPOL,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arXiv:1909.12245,</a:t>
            </a:r>
            <a:r>
              <a:rPr lang="zh-CN" altLang="en-US" sz="1600" dirty="0">
                <a:solidFill>
                  <a:srgbClr val="0070C0"/>
                </a:solidFill>
              </a:rPr>
              <a:t>  </a:t>
            </a:r>
            <a:r>
              <a:rPr lang="en-US" altLang="zh-CN" sz="1600" dirty="0">
                <a:solidFill>
                  <a:srgbClr val="0070C0"/>
                </a:solidFill>
              </a:rPr>
              <a:t>CDFII: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Science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376,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6589</a:t>
            </a:r>
            <a:r>
              <a:rPr lang="en-US" altLang="zh-CN" sz="2000" dirty="0">
                <a:solidFill>
                  <a:srgbClr val="0070C0"/>
                </a:solidFill>
              </a:rPr>
              <a:t>)</a:t>
            </a:r>
            <a:endParaRPr lang="en-US" altLang="zh-CN" sz="2000" dirty="0"/>
          </a:p>
          <a:p>
            <a:pPr lvl="1">
              <a:spcAft>
                <a:spcPts val="1200"/>
              </a:spcAft>
            </a:pPr>
            <a:r>
              <a:rPr lang="en-US" altLang="zh-CN" sz="2100" dirty="0"/>
              <a:t>Fiducial</a:t>
            </a:r>
            <a:r>
              <a:rPr lang="zh-CN" altLang="en-US" sz="2100" dirty="0"/>
              <a:t> </a:t>
            </a:r>
            <a:r>
              <a:rPr lang="en-US" altLang="zh-CN" sz="2100" dirty="0"/>
              <a:t>for</a:t>
            </a:r>
            <a:r>
              <a:rPr lang="zh-CN" altLang="en-US" sz="2100" dirty="0"/>
              <a:t> </a:t>
            </a:r>
            <a:r>
              <a:rPr lang="en-US" altLang="zh-CN" sz="2100" dirty="0"/>
              <a:t>Higgs</a:t>
            </a:r>
            <a:r>
              <a:rPr lang="zh-CN" altLang="en-US" sz="2100" dirty="0"/>
              <a:t> </a:t>
            </a:r>
            <a:r>
              <a:rPr lang="en-US" altLang="zh-CN" sz="2100" dirty="0"/>
              <a:t>&amp;</a:t>
            </a:r>
            <a:r>
              <a:rPr lang="zh-CN" altLang="en-US" sz="2100" dirty="0"/>
              <a:t> </a:t>
            </a:r>
            <a:r>
              <a:rPr lang="en-US" altLang="zh-CN" sz="2100" dirty="0"/>
              <a:t>ttbar</a:t>
            </a:r>
            <a:r>
              <a:rPr lang="zh-CN" altLang="en-US" sz="2100" dirty="0"/>
              <a:t> </a:t>
            </a:r>
            <a:r>
              <a:rPr lang="en-US" altLang="zh-CN" sz="2100" dirty="0"/>
              <a:t>mass</a:t>
            </a:r>
            <a:r>
              <a:rPr lang="zh-CN" altLang="en-US" sz="2100" dirty="0"/>
              <a:t> </a:t>
            </a:r>
            <a:r>
              <a:rPr lang="en-US" altLang="zh-CN" sz="2100" dirty="0"/>
              <a:t>measurements</a:t>
            </a:r>
            <a:r>
              <a:rPr lang="zh-CN" altLang="en-US" sz="21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0070C0"/>
                </a:solidFill>
              </a:rPr>
              <a:t>LEP2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CM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energy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evaluation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above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80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GeV,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arXiv:9901002,</a:t>
            </a:r>
            <a:r>
              <a:rPr lang="en-US" altLang="zh-CN" sz="2000" dirty="0">
                <a:solidFill>
                  <a:srgbClr val="0070C0"/>
                </a:solidFill>
              </a:rPr>
              <a:t>)</a:t>
            </a:r>
          </a:p>
          <a:p>
            <a:r>
              <a:rPr lang="en-US" altLang="zh-CN" sz="2400" dirty="0"/>
              <a:t>Requirements:</a:t>
            </a:r>
          </a:p>
          <a:p>
            <a:pPr lvl="1"/>
            <a:r>
              <a:rPr lang="en-US" altLang="zh-CN" sz="2100" dirty="0"/>
              <a:t>Transverse Compton</a:t>
            </a:r>
            <a:r>
              <a:rPr lang="zh-CN" altLang="en-US" sz="2100" dirty="0"/>
              <a:t> </a:t>
            </a:r>
            <a:r>
              <a:rPr lang="en-US" altLang="zh-CN" sz="2100" dirty="0"/>
              <a:t>polarimeter: </a:t>
            </a:r>
            <a:r>
              <a:rPr lang="en-US" altLang="zh-CN" sz="2100" b="1" dirty="0">
                <a:solidFill>
                  <a:srgbClr val="FF0000"/>
                </a:solidFill>
              </a:rPr>
              <a:t>stats uncertainty ~1%/second</a:t>
            </a:r>
          </a:p>
          <a:p>
            <a:pPr lvl="1"/>
            <a:r>
              <a:rPr lang="en-US" altLang="zh-CN" sz="2100" dirty="0"/>
              <a:t>RF</a:t>
            </a:r>
            <a:r>
              <a:rPr lang="zh-CN" altLang="en-US" sz="2100" dirty="0"/>
              <a:t> </a:t>
            </a:r>
            <a:r>
              <a:rPr lang="en-US" altLang="zh-CN" sz="2100" dirty="0"/>
              <a:t>depolarizer: </a:t>
            </a:r>
            <a:r>
              <a:rPr lang="en-US" altLang="zh-CN" sz="2100" dirty="0">
                <a:solidFill>
                  <a:srgbClr val="FF0000"/>
                </a:solidFill>
              </a:rPr>
              <a:t>specs similar to</a:t>
            </a:r>
            <a:r>
              <a:rPr lang="zh-CN" altLang="en-US" sz="2100" dirty="0">
                <a:solidFill>
                  <a:srgbClr val="FF0000"/>
                </a:solidFill>
              </a:rPr>
              <a:t> </a:t>
            </a:r>
            <a:r>
              <a:rPr lang="en-US" altLang="zh-CN" sz="2100" dirty="0">
                <a:solidFill>
                  <a:srgbClr val="FF0000"/>
                </a:solidFill>
              </a:rPr>
              <a:t>bunch-by-bunch</a:t>
            </a:r>
            <a:r>
              <a:rPr lang="zh-CN" altLang="en-US" sz="2100" dirty="0">
                <a:solidFill>
                  <a:srgbClr val="FF0000"/>
                </a:solidFill>
              </a:rPr>
              <a:t> </a:t>
            </a:r>
            <a:r>
              <a:rPr lang="en-US" altLang="zh-CN" sz="2100" dirty="0">
                <a:solidFill>
                  <a:srgbClr val="FF0000"/>
                </a:solidFill>
              </a:rPr>
              <a:t>feedback</a:t>
            </a:r>
            <a:r>
              <a:rPr lang="zh-CN" altLang="en-US" sz="2100" dirty="0">
                <a:solidFill>
                  <a:srgbClr val="FF0000"/>
                </a:solidFill>
              </a:rPr>
              <a:t> </a:t>
            </a:r>
            <a:r>
              <a:rPr lang="en-US" altLang="zh-CN" sz="2100" dirty="0">
                <a:solidFill>
                  <a:srgbClr val="FF0000"/>
                </a:solidFill>
              </a:rPr>
              <a:t>kicker</a:t>
            </a:r>
          </a:p>
          <a:p>
            <a:pPr lvl="1"/>
            <a:r>
              <a:rPr lang="en-US" altLang="zh-CN" sz="2100" dirty="0">
                <a:solidFill>
                  <a:srgbClr val="0000FF"/>
                </a:solidFill>
              </a:rPr>
              <a:t>RD measurements every ~ 10 mins</a:t>
            </a:r>
            <a:endParaRPr lang="en-US" altLang="zh-CN" sz="2100" dirty="0">
              <a:solidFill>
                <a:srgbClr val="FF0000"/>
              </a:solidFill>
            </a:endParaRPr>
          </a:p>
          <a:p>
            <a:pPr lvl="1"/>
            <a:r>
              <a:rPr lang="en-US" altLang="zh-CN" sz="2100" b="1" dirty="0">
                <a:solidFill>
                  <a:srgbClr val="0000FF"/>
                </a:solidFill>
              </a:rPr>
              <a:t>At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least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5%~10%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vertical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polarization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for</a:t>
            </a:r>
            <a:r>
              <a:rPr lang="zh-CN" altLang="en-US" sz="2100" b="1" dirty="0">
                <a:solidFill>
                  <a:srgbClr val="0000FF"/>
                </a:solidFill>
              </a:rPr>
              <a:t> </a:t>
            </a:r>
            <a:r>
              <a:rPr lang="en-US" altLang="zh-CN" sz="2100" b="1" dirty="0">
                <a:solidFill>
                  <a:srgbClr val="0000FF"/>
                </a:solidFill>
              </a:rPr>
              <a:t>e+/e-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A40D76-E526-4FF0-03EB-D06DEE7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CEPC: transverse polarization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6BC0-8DF9-14E0-09C9-1309DAC2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3654" y="635635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6D693B-F21F-C46B-6671-1C328723BF7D}"/>
              </a:ext>
            </a:extLst>
          </p:cNvPr>
          <p:cNvSpPr txBox="1"/>
          <p:nvPr/>
        </p:nvSpPr>
        <p:spPr>
          <a:xfrm>
            <a:off x="4983852" y="6538913"/>
            <a:ext cx="25694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99"/>
                </a:solidFill>
              </a:rPr>
              <a:t>LEP: Z. Phys. C 66, 45-62 (1995).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79AFF-B08E-8B56-9C97-87457D051EBD}"/>
              </a:ext>
            </a:extLst>
          </p:cNvPr>
          <p:cNvSpPr txBox="1"/>
          <p:nvPr/>
        </p:nvSpPr>
        <p:spPr>
          <a:xfrm>
            <a:off x="8415646" y="2257065"/>
            <a:ext cx="3387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</a:rPr>
              <a:t>CEPC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Z&amp;W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mass,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CDR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2019</a:t>
            </a:r>
          </a:p>
          <a:p>
            <a:r>
              <a:rPr lang="en-US" altLang="zh-CN" sz="1600" dirty="0">
                <a:solidFill>
                  <a:srgbClr val="0070C0"/>
                </a:solidFill>
              </a:rPr>
              <a:t>CEPC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W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mass: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EJPC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80,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66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(2020)</a:t>
            </a:r>
          </a:p>
          <a:p>
            <a:r>
              <a:rPr lang="en-US" altLang="zh-CN" sz="1600" dirty="0">
                <a:solidFill>
                  <a:srgbClr val="0070C0"/>
                </a:solidFill>
              </a:rPr>
              <a:t>CEPC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ttbar,</a:t>
            </a:r>
            <a:r>
              <a:rPr lang="zh-CN" altLang="en-US" sz="1600" dirty="0">
                <a:solidFill>
                  <a:srgbClr val="0070C0"/>
                </a:solidFill>
              </a:rPr>
              <a:t> </a:t>
            </a:r>
            <a:r>
              <a:rPr lang="en-US" altLang="zh-CN" sz="1600" dirty="0">
                <a:solidFill>
                  <a:srgbClr val="0070C0"/>
                </a:solidFill>
              </a:rPr>
              <a:t>arXiv:2207.12177</a:t>
            </a:r>
            <a:endParaRPr lang="en-US" sz="1600" dirty="0"/>
          </a:p>
        </p:txBody>
      </p:sp>
      <p:pic>
        <p:nvPicPr>
          <p:cNvPr id="8" name="图片 4" descr="spinPrecession.gif">
            <a:extLst>
              <a:ext uri="{FF2B5EF4-FFF2-40B4-BE49-F238E27FC236}">
                <a16:creationId xmlns:a16="http://schemas.microsoft.com/office/drawing/2014/main" id="{CA3CD4AA-441A-F623-7769-CB92506E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505311"/>
            <a:ext cx="3030017" cy="1414008"/>
          </a:xfrm>
          <a:prstGeom prst="rect">
            <a:avLst/>
          </a:prstGeom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C796E3C9-0C04-5605-B349-1047FFFBB532}"/>
              </a:ext>
            </a:extLst>
          </p:cNvPr>
          <p:cNvSpPr/>
          <p:nvPr/>
        </p:nvSpPr>
        <p:spPr>
          <a:xfrm>
            <a:off x="2276208" y="5622448"/>
            <a:ext cx="469525" cy="12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06AB1B2-6F75-FDA3-F9EF-5DAE96A3F214}"/>
              </a:ext>
            </a:extLst>
          </p:cNvPr>
          <p:cNvSpPr txBox="1"/>
          <p:nvPr/>
        </p:nvSpPr>
        <p:spPr>
          <a:xfrm>
            <a:off x="1960057" y="5700138"/>
            <a:ext cx="148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</a:rPr>
              <a:t>polarimeter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D35A5345-B77A-2FFE-D906-925266BD16CD}"/>
              </a:ext>
            </a:extLst>
          </p:cNvPr>
          <p:cNvSpPr/>
          <p:nvPr/>
        </p:nvSpPr>
        <p:spPr>
          <a:xfrm>
            <a:off x="3500344" y="5239954"/>
            <a:ext cx="127800" cy="2762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04225DD-AD55-53F1-41C3-4F332002420D}"/>
              </a:ext>
            </a:extLst>
          </p:cNvPr>
          <p:cNvSpPr/>
          <p:nvPr/>
        </p:nvSpPr>
        <p:spPr>
          <a:xfrm>
            <a:off x="1728872" y="5487350"/>
            <a:ext cx="123151" cy="12705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5">
            <a:extLst>
              <a:ext uri="{FF2B5EF4-FFF2-40B4-BE49-F238E27FC236}">
                <a16:creationId xmlns:a16="http://schemas.microsoft.com/office/drawing/2014/main" id="{7E894C8D-0807-3910-C97C-5A1D7C83E55D}"/>
              </a:ext>
            </a:extLst>
          </p:cNvPr>
          <p:cNvSpPr/>
          <p:nvPr/>
        </p:nvSpPr>
        <p:spPr>
          <a:xfrm>
            <a:off x="3092392" y="5005171"/>
            <a:ext cx="123151" cy="12705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620285-3366-067C-BE28-E27EE87C9524}"/>
              </a:ext>
            </a:extLst>
          </p:cNvPr>
          <p:cNvSpPr txBox="1"/>
          <p:nvPr/>
        </p:nvSpPr>
        <p:spPr>
          <a:xfrm>
            <a:off x="1003976" y="5601519"/>
            <a:ext cx="147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IP/detector</a:t>
            </a:r>
            <a:endParaRPr lang="zh-CN" altLang="en-US" sz="1400" dirty="0"/>
          </a:p>
        </p:txBody>
      </p:sp>
      <p:sp>
        <p:nvSpPr>
          <p:cNvPr id="19" name="文本框 17">
            <a:extLst>
              <a:ext uri="{FF2B5EF4-FFF2-40B4-BE49-F238E27FC236}">
                <a16:creationId xmlns:a16="http://schemas.microsoft.com/office/drawing/2014/main" id="{5601478B-C219-8A1C-D08A-5615EADDF013}"/>
              </a:ext>
            </a:extLst>
          </p:cNvPr>
          <p:cNvSpPr txBox="1"/>
          <p:nvPr/>
        </p:nvSpPr>
        <p:spPr>
          <a:xfrm>
            <a:off x="2930456" y="4713273"/>
            <a:ext cx="147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IP/detector</a:t>
            </a:r>
            <a:endParaRPr lang="zh-CN" altLang="en-US" sz="1400" dirty="0"/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9D4C820-E36F-8E19-9840-A8E67C50A873}"/>
              </a:ext>
            </a:extLst>
          </p:cNvPr>
          <p:cNvSpPr txBox="1"/>
          <p:nvPr/>
        </p:nvSpPr>
        <p:spPr>
          <a:xfrm>
            <a:off x="3250283" y="5567106"/>
            <a:ext cx="1487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depolarizer</a:t>
            </a:r>
            <a:endParaRPr 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67055-13D4-B188-3BCE-06A319401968}"/>
                  </a:ext>
                </a:extLst>
              </p:cNvPr>
              <p:cNvSpPr txBox="1"/>
              <p:nvPr/>
            </p:nvSpPr>
            <p:spPr>
              <a:xfrm>
                <a:off x="8346113" y="5867980"/>
                <a:ext cx="472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A67055-13D4-B188-3BCE-06A31940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13" y="5867980"/>
                <a:ext cx="4728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1">
            <a:extLst>
              <a:ext uri="{FF2B5EF4-FFF2-40B4-BE49-F238E27FC236}">
                <a16:creationId xmlns:a16="http://schemas.microsoft.com/office/drawing/2014/main" id="{403E18EE-F633-1C62-341E-8FAA4E5C3515}"/>
              </a:ext>
            </a:extLst>
          </p:cNvPr>
          <p:cNvSpPr/>
          <p:nvPr/>
        </p:nvSpPr>
        <p:spPr>
          <a:xfrm>
            <a:off x="7851681" y="4547076"/>
            <a:ext cx="2611447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" name="直接箭头连接符 13">
            <a:extLst>
              <a:ext uri="{FF2B5EF4-FFF2-40B4-BE49-F238E27FC236}">
                <a16:creationId xmlns:a16="http://schemas.microsoft.com/office/drawing/2014/main" id="{6BFB3111-2C7A-148F-4A33-ED2B3BE51AAB}"/>
              </a:ext>
            </a:extLst>
          </p:cNvPr>
          <p:cNvCxnSpPr>
            <a:stCxn id="22" idx="3"/>
          </p:cNvCxnSpPr>
          <p:nvPr/>
        </p:nvCxnSpPr>
        <p:spPr>
          <a:xfrm>
            <a:off x="8234119" y="5653404"/>
            <a:ext cx="572825" cy="33383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15">
            <a:extLst>
              <a:ext uri="{FF2B5EF4-FFF2-40B4-BE49-F238E27FC236}">
                <a16:creationId xmlns:a16="http://schemas.microsoft.com/office/drawing/2014/main" id="{1EE097FB-0D3C-4739-85F9-F17DD7FDBC0B}"/>
              </a:ext>
            </a:extLst>
          </p:cNvPr>
          <p:cNvCxnSpPr/>
          <p:nvPr/>
        </p:nvCxnSpPr>
        <p:spPr>
          <a:xfrm flipV="1">
            <a:off x="8249525" y="5330780"/>
            <a:ext cx="492433" cy="32262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17">
            <a:extLst>
              <a:ext uri="{FF2B5EF4-FFF2-40B4-BE49-F238E27FC236}">
                <a16:creationId xmlns:a16="http://schemas.microsoft.com/office/drawing/2014/main" id="{A6DF4B23-5056-2AB8-92F1-AEAE03B7A3E7}"/>
              </a:ext>
            </a:extLst>
          </p:cNvPr>
          <p:cNvCxnSpPr/>
          <p:nvPr/>
        </p:nvCxnSpPr>
        <p:spPr>
          <a:xfrm flipV="1">
            <a:off x="8249525" y="5114756"/>
            <a:ext cx="0" cy="53864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DEA483-D8DB-ED70-AEFC-5132F40F5107}"/>
                  </a:ext>
                </a:extLst>
              </p:cNvPr>
              <p:cNvSpPr txBox="1"/>
              <p:nvPr/>
            </p:nvSpPr>
            <p:spPr>
              <a:xfrm>
                <a:off x="8683654" y="5155719"/>
                <a:ext cx="480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DEA483-D8DB-ED70-AEFC-5132F40F5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654" y="5155719"/>
                <a:ext cx="4800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73F1F4-3C72-78D6-7E2F-B56ED8729585}"/>
                  </a:ext>
                </a:extLst>
              </p:cNvPr>
              <p:cNvSpPr txBox="1"/>
              <p:nvPr/>
            </p:nvSpPr>
            <p:spPr>
              <a:xfrm>
                <a:off x="8108868" y="4770942"/>
                <a:ext cx="474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73F1F4-3C72-78D6-7E2F-B56ED8729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868" y="4770942"/>
                <a:ext cx="474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2">
            <a:extLst>
              <a:ext uri="{FF2B5EF4-FFF2-40B4-BE49-F238E27FC236}">
                <a16:creationId xmlns:a16="http://schemas.microsoft.com/office/drawing/2014/main" id="{A31F845D-C96E-69C0-AACD-9D58502CF7C5}"/>
              </a:ext>
            </a:extLst>
          </p:cNvPr>
          <p:cNvCxnSpPr>
            <a:stCxn id="22" idx="4"/>
          </p:cNvCxnSpPr>
          <p:nvPr/>
        </p:nvCxnSpPr>
        <p:spPr>
          <a:xfrm flipV="1">
            <a:off x="9157405" y="5820320"/>
            <a:ext cx="153595" cy="229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3">
            <a:extLst>
              <a:ext uri="{FF2B5EF4-FFF2-40B4-BE49-F238E27FC236}">
                <a16:creationId xmlns:a16="http://schemas.microsoft.com/office/drawing/2014/main" id="{0B50E440-D990-260B-1837-71DFBF263CDE}"/>
              </a:ext>
            </a:extLst>
          </p:cNvPr>
          <p:cNvSpPr/>
          <p:nvPr/>
        </p:nvSpPr>
        <p:spPr>
          <a:xfrm rot="1029004">
            <a:off x="8189042" y="5627196"/>
            <a:ext cx="120966" cy="71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018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63F68D-AD7D-A646-8853-C8203FB5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6192688" cy="1438092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sz="2400" dirty="0"/>
              <a:t>Laser</a:t>
            </a:r>
            <a:r>
              <a:rPr lang="zh-CN" altLang="en-US" sz="2400" dirty="0"/>
              <a:t> </a:t>
            </a:r>
            <a:r>
              <a:rPr lang="en-US" altLang="zh-CN" sz="2400" dirty="0"/>
              <a:t>synchronized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arbitrarily</a:t>
            </a:r>
            <a:r>
              <a:rPr lang="zh-CN" altLang="en-US" sz="2400" dirty="0"/>
              <a:t> </a:t>
            </a:r>
            <a:r>
              <a:rPr lang="en-US" altLang="zh-CN" sz="2400" dirty="0"/>
              <a:t>selected</a:t>
            </a:r>
            <a:r>
              <a:rPr lang="zh-CN" altLang="en-US" sz="2400" dirty="0"/>
              <a:t> </a:t>
            </a:r>
            <a:r>
              <a:rPr lang="en-US" altLang="zh-CN" sz="2400" dirty="0"/>
              <a:t>electron</a:t>
            </a:r>
            <a:r>
              <a:rPr lang="zh-CN" altLang="en-US" sz="2400" dirty="0"/>
              <a:t> </a:t>
            </a:r>
            <a:r>
              <a:rPr lang="en-US" altLang="zh-CN" sz="2400" dirty="0"/>
              <a:t>bunch,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high</a:t>
            </a:r>
            <a:r>
              <a:rPr lang="zh-CN" altLang="en-US" sz="2400" dirty="0"/>
              <a:t> </a:t>
            </a:r>
            <a:r>
              <a:rPr lang="en-US" altLang="zh-CN" sz="2400" dirty="0"/>
              <a:t>repetition</a:t>
            </a:r>
            <a:r>
              <a:rPr lang="zh-CN" altLang="en-US" sz="2400" dirty="0"/>
              <a:t> </a:t>
            </a:r>
            <a:r>
              <a:rPr lang="en-US" altLang="zh-CN" sz="2400" dirty="0"/>
              <a:t>rate</a:t>
            </a:r>
          </a:p>
          <a:p>
            <a:r>
              <a:rPr lang="en-US" altLang="zh-CN" sz="2400" dirty="0"/>
              <a:t>Hit</a:t>
            </a:r>
            <a:r>
              <a:rPr lang="zh-CN" altLang="en-US" sz="2400" dirty="0"/>
              <a:t> </a:t>
            </a:r>
            <a:r>
              <a:rPr lang="en-US" altLang="zh-CN" sz="2400" dirty="0"/>
              <a:t>rate:</a:t>
            </a:r>
            <a:r>
              <a:rPr lang="zh-CN" altLang="en-US" sz="2400" dirty="0"/>
              <a:t>   </a:t>
            </a:r>
            <a:r>
              <a:rPr lang="en-US" altLang="zh-CN" sz="2400" dirty="0"/>
              <a:t>10~20</a:t>
            </a:r>
            <a:r>
              <a:rPr lang="zh-CN" altLang="en-US" sz="2400" dirty="0"/>
              <a:t> </a:t>
            </a:r>
            <a:r>
              <a:rPr lang="en-US" altLang="zh-CN" sz="2400" dirty="0"/>
              <a:t>hits/pixel/second</a:t>
            </a:r>
          </a:p>
          <a:p>
            <a:r>
              <a:rPr lang="en-US" altLang="zh-CN" sz="2400" dirty="0"/>
              <a:t>Laser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helicity</a:t>
            </a:r>
            <a:r>
              <a:rPr lang="zh-CN" altLang="en-US" sz="2400" dirty="0"/>
              <a:t> </a:t>
            </a:r>
            <a:r>
              <a:rPr lang="en-US" altLang="zh-CN" sz="2400" dirty="0"/>
              <a:t>flipped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kHz</a:t>
            </a:r>
            <a:r>
              <a:rPr lang="zh-CN" altLang="en-US" sz="2400" dirty="0"/>
              <a:t> </a:t>
            </a:r>
            <a:r>
              <a:rPr lang="en-US" altLang="zh-CN" sz="2400" dirty="0"/>
              <a:t>rate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reduce</a:t>
            </a:r>
            <a:r>
              <a:rPr lang="zh-CN" altLang="en-US" sz="2400" dirty="0"/>
              <a:t> </a:t>
            </a:r>
            <a:r>
              <a:rPr lang="en-US" altLang="zh-CN" sz="2400" dirty="0"/>
              <a:t>measurement</a:t>
            </a:r>
            <a:r>
              <a:rPr lang="zh-CN" altLang="en-US" sz="2400" dirty="0"/>
              <a:t> </a:t>
            </a:r>
            <a:r>
              <a:rPr lang="en-US" altLang="zh-CN" sz="2400" dirty="0"/>
              <a:t>uncertainties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88FF55-6F5E-EFC3-9BCF-EED7E791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189928" cy="725470"/>
          </a:xfrm>
        </p:spPr>
        <p:txBody>
          <a:bodyPr>
            <a:normAutofit/>
          </a:bodyPr>
          <a:lstStyle/>
          <a:p>
            <a:r>
              <a:rPr lang="en-US" dirty="0"/>
              <a:t>Laser </a:t>
            </a:r>
            <a:r>
              <a:rPr lang="en-US" altLang="zh-CN" dirty="0"/>
              <a:t>repetition</a:t>
            </a:r>
            <a:r>
              <a:rPr lang="zh-CN" altLang="en-US" dirty="0"/>
              <a:t> </a:t>
            </a:r>
            <a:r>
              <a:rPr lang="en-US" altLang="zh-CN" dirty="0"/>
              <a:t>rate and</a:t>
            </a:r>
            <a:r>
              <a:rPr lang="en-US" dirty="0"/>
              <a:t> data acquisition pattern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A5303-84BA-6470-70C4-B6FC6DE5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C14CD21-08B9-30EB-CF60-DBD55A81F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558723"/>
              </p:ext>
            </p:extLst>
          </p:nvPr>
        </p:nvGraphicFramePr>
        <p:xfrm>
          <a:off x="6168008" y="1052736"/>
          <a:ext cx="578229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7242014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6604764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08450567"/>
                    </a:ext>
                  </a:extLst>
                </a:gridCol>
                <a:gridCol w="1821855">
                  <a:extLst>
                    <a:ext uri="{9D8B030D-6E8A-4147-A177-3AD203B41FA5}">
                      <a16:colId xmlns:a16="http://schemas.microsoft.com/office/drawing/2014/main" val="2430875452"/>
                    </a:ext>
                  </a:extLst>
                </a:gridCol>
              </a:tblGrid>
              <a:tr h="419970">
                <a:tc>
                  <a:txBody>
                    <a:bodyPr/>
                    <a:lstStyle/>
                    <a:p>
                      <a:r>
                        <a:rPr lang="en-US" sz="1200" dirty="0"/>
                        <a:t>Laser 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Pulse </a:t>
                      </a:r>
                    </a:p>
                    <a:p>
                      <a:r>
                        <a:rPr lang="en-US" sz="1200" dirty="0"/>
                        <a:t>energy (</a:t>
                      </a:r>
                      <a:r>
                        <a:rPr lang="el-GR" altLang="zh-CN" sz="1200" dirty="0"/>
                        <a:t>μ</a:t>
                      </a:r>
                      <a:r>
                        <a:rPr lang="en-US" altLang="zh-CN" sz="1200" dirty="0"/>
                        <a:t>J)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altLang="zh-CN" sz="1200" dirty="0"/>
                        <a:t>-yield</a:t>
                      </a:r>
                      <a:endParaRPr lang="en-HK" altLang="zh-CN" sz="1200" dirty="0"/>
                    </a:p>
                    <a:p>
                      <a:r>
                        <a:rPr lang="en-US" sz="1200" dirty="0"/>
                        <a:t>(photons </a:t>
                      </a:r>
                      <a:r>
                        <a:rPr lang="en-US" altLang="zh-CN" sz="1200" dirty="0"/>
                        <a:t>per</a:t>
                      </a:r>
                      <a:r>
                        <a:rPr lang="en-US" sz="1200" dirty="0"/>
                        <a:t> interaction)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40290"/>
                  </a:ext>
                </a:extLst>
              </a:tr>
              <a:tr h="363615">
                <a:tc>
                  <a:txBody>
                    <a:bodyPr/>
                    <a:lstStyle/>
                    <a:p>
                      <a:r>
                        <a:rPr lang="en-US" sz="1200" dirty="0"/>
                        <a:t>166.6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Each bunch</a:t>
                      </a: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lang="zh-CN" altLang="en-US" sz="12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incompatible</a:t>
                      </a:r>
                      <a:r>
                        <a:rPr lang="zh-CN" altLang="en-US" sz="12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with</a:t>
                      </a:r>
                      <a:r>
                        <a:rPr lang="zh-CN" altLang="en-US" sz="12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readout</a:t>
                      </a:r>
                      <a:r>
                        <a:rPr lang="zh-CN" altLang="en-US" sz="120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rgbClr val="0000FF"/>
                          </a:solidFill>
                        </a:rPr>
                        <a:t>design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65726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r>
                        <a:rPr lang="en-US" sz="1200" dirty="0"/>
                        <a:t>1.261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sz="1200" dirty="0"/>
                        <a:t>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 revolution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30956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r>
                        <a:rPr lang="en-US" sz="1200" dirty="0"/>
                        <a:t>126.1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revolutions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08231"/>
                  </a:ext>
                </a:extLst>
              </a:tr>
              <a:tr h="21816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12.61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100 revolutions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8220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4A9E3E-562A-C591-C379-5943B0DA9BC2}"/>
              </a:ext>
            </a:extLst>
          </p:cNvPr>
          <p:cNvSpPr txBox="1"/>
          <p:nvPr/>
        </p:nvSpPr>
        <p:spPr>
          <a:xfrm>
            <a:off x="263352" y="2922876"/>
            <a:ext cx="112470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sz="1400" dirty="0"/>
              <a:t>If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same</a:t>
            </a:r>
            <a:r>
              <a:rPr lang="zh-CN" altLang="en-US" sz="1400" dirty="0"/>
              <a:t> </a:t>
            </a:r>
            <a:r>
              <a:rPr lang="en-US" altLang="zh-CN" sz="1400" dirty="0"/>
              <a:t>pixel</a:t>
            </a:r>
            <a:r>
              <a:rPr lang="zh-CN" altLang="en-US" sz="1400" dirty="0"/>
              <a:t> </a:t>
            </a:r>
            <a:r>
              <a:rPr lang="en-US" altLang="zh-CN" sz="1400" dirty="0"/>
              <a:t>is</a:t>
            </a:r>
            <a:r>
              <a:rPr lang="zh-CN" altLang="en-US" sz="1400" dirty="0"/>
              <a:t> </a:t>
            </a:r>
            <a:r>
              <a:rPr lang="en-US" altLang="zh-CN" sz="1400" dirty="0"/>
              <a:t>fired</a:t>
            </a:r>
            <a:r>
              <a:rPr lang="zh-CN" altLang="en-US" sz="1400" dirty="0"/>
              <a:t> </a:t>
            </a:r>
            <a:r>
              <a:rPr lang="en-US" altLang="zh-CN" sz="1400" dirty="0"/>
              <a:t>twice or more</a:t>
            </a:r>
            <a:r>
              <a:rPr lang="zh-CN" altLang="en-US" sz="1400" dirty="0"/>
              <a:t> </a:t>
            </a:r>
            <a:r>
              <a:rPr lang="en-US" altLang="zh-CN" sz="1400" dirty="0"/>
              <a:t>within</a:t>
            </a:r>
            <a:r>
              <a:rPr lang="zh-CN" altLang="en-US" sz="1400" dirty="0"/>
              <a:t> </a:t>
            </a:r>
            <a:r>
              <a:rPr lang="en-US" altLang="zh-CN" sz="1400" dirty="0"/>
              <a:t>a</a:t>
            </a:r>
            <a:r>
              <a:rPr lang="zh-CN" altLang="en-US" sz="1400" dirty="0"/>
              <a:t> </a:t>
            </a:r>
            <a:r>
              <a:rPr lang="en-US" altLang="zh-CN" sz="1400" dirty="0"/>
              <a:t>very</a:t>
            </a:r>
            <a:r>
              <a:rPr lang="zh-CN" altLang="en-US" sz="1400" dirty="0"/>
              <a:t> </a:t>
            </a:r>
            <a:r>
              <a:rPr lang="en-US" altLang="zh-CN" sz="1400" dirty="0"/>
              <a:t>short</a:t>
            </a:r>
            <a:r>
              <a:rPr lang="zh-CN" altLang="en-US" sz="1400" dirty="0"/>
              <a:t> </a:t>
            </a:r>
            <a:r>
              <a:rPr lang="en-US" altLang="zh-CN" sz="1400" dirty="0"/>
              <a:t>time</a:t>
            </a:r>
            <a:r>
              <a:rPr lang="zh-CN" altLang="en-US" sz="1400" dirty="0"/>
              <a:t> </a:t>
            </a:r>
            <a:r>
              <a:rPr lang="en-US" altLang="zh-CN" sz="1400" dirty="0"/>
              <a:t>(&lt;= 200</a:t>
            </a:r>
            <a:r>
              <a:rPr lang="zh-CN" altLang="en-US" sz="1400" dirty="0"/>
              <a:t> </a:t>
            </a:r>
            <a:r>
              <a:rPr lang="en-US" altLang="zh-CN" sz="1400" dirty="0"/>
              <a:t>ns), then the detector would count these as a single hit</a:t>
            </a:r>
            <a:r>
              <a:rPr lang="zh-CN" altLang="en-US" sz="1400" dirty="0"/>
              <a:t> </a:t>
            </a:r>
            <a:r>
              <a:rPr lang="en-US" altLang="zh-CN" sz="1400" dirty="0"/>
              <a:t>on</a:t>
            </a:r>
            <a:r>
              <a:rPr lang="zh-CN" altLang="en-US" sz="1400" dirty="0"/>
              <a:t> </a:t>
            </a:r>
            <a:r>
              <a:rPr lang="en-US" altLang="zh-CN" sz="1400" dirty="0"/>
              <a:t>that</a:t>
            </a:r>
            <a:r>
              <a:rPr lang="zh-CN" altLang="en-US" sz="1400" dirty="0"/>
              <a:t> </a:t>
            </a:r>
            <a:r>
              <a:rPr lang="en-US" altLang="zh-CN" sz="1400" dirty="0"/>
              <a:t>pixel.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HK" altLang="zh-CN" sz="1400" dirty="0">
                <a:solidFill>
                  <a:srgbClr val="0000FF"/>
                </a:solidFill>
              </a:rPr>
              <a:t>If the laser </a:t>
            </a:r>
            <a:r>
              <a:rPr lang="en-US" altLang="zh-CN" sz="1400" dirty="0">
                <a:solidFill>
                  <a:srgbClr val="0000FF"/>
                </a:solidFill>
              </a:rPr>
              <a:t>repetition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rate</a:t>
            </a:r>
            <a:r>
              <a:rPr lang="en-HK" altLang="zh-CN" sz="1400" dirty="0">
                <a:solidFill>
                  <a:srgbClr val="0000FF"/>
                </a:solidFill>
              </a:rPr>
              <a:t> is lower than 1.26MHz, the interval between adjacent interaction is greater than 800 ns, this would not be an issue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FF"/>
                </a:solidFill>
              </a:rPr>
              <a:t>Even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laser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repetition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rate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166MHz,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since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each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interaction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has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very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low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gamma-yield,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within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200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ns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expected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total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gamma-yield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only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0.02</a:t>
            </a:r>
            <a:r>
              <a:rPr lang="zh-CN" altLang="en-US" sz="1400" dirty="0">
                <a:solidFill>
                  <a:srgbClr val="0000FF"/>
                </a:solidFill>
              </a:rPr>
              <a:t> * </a:t>
            </a:r>
            <a:r>
              <a:rPr lang="en-US" altLang="zh-CN" sz="1400" dirty="0">
                <a:solidFill>
                  <a:srgbClr val="0000FF"/>
                </a:solidFill>
              </a:rPr>
              <a:t>200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/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6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~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0.7.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And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hits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distribute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large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number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pixels.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Multiple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hits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same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pixel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within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200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ns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are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still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very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unlikely.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endParaRPr lang="en-HK" altLang="zh-CN" sz="1400" dirty="0">
              <a:solidFill>
                <a:srgbClr val="0000FF"/>
              </a:solidFill>
            </a:endParaRPr>
          </a:p>
          <a:p>
            <a:pPr marL="342900" indent="-342900" algn="just">
              <a:buAutoNum type="arabicPeriod"/>
            </a:pPr>
            <a:r>
              <a:rPr lang="en-US" altLang="zh-CN" sz="1400" dirty="0"/>
              <a:t>If the firing pixels are in different positions, we can read them out one by one. The chip is based on data-driven architecture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can</a:t>
            </a:r>
            <a:r>
              <a:rPr lang="zh-CN" altLang="en-US" sz="1400" dirty="0"/>
              <a:t> </a:t>
            </a:r>
            <a:r>
              <a:rPr lang="en-US" altLang="zh-CN" sz="1400" dirty="0"/>
              <a:t>treat</a:t>
            </a:r>
            <a:r>
              <a:rPr lang="zh-CN" altLang="en-US" sz="1400" dirty="0"/>
              <a:t> </a:t>
            </a:r>
            <a:r>
              <a:rPr lang="en-US" altLang="zh-CN" sz="1400" dirty="0"/>
              <a:t>up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120</a:t>
            </a:r>
            <a:r>
              <a:rPr lang="zh-CN" altLang="en-US" sz="1400" dirty="0"/>
              <a:t> </a:t>
            </a:r>
            <a:r>
              <a:rPr lang="en-US" altLang="zh-CN" sz="1400" dirty="0"/>
              <a:t>hits</a:t>
            </a:r>
            <a:r>
              <a:rPr lang="zh-CN" altLang="en-US" sz="1400" dirty="0"/>
              <a:t> </a:t>
            </a:r>
            <a:r>
              <a:rPr lang="en-US" altLang="zh-CN" sz="1400" dirty="0"/>
              <a:t>within</a:t>
            </a:r>
            <a:r>
              <a:rPr lang="zh-CN" altLang="en-US" sz="1400" dirty="0"/>
              <a:t> </a:t>
            </a:r>
            <a:r>
              <a:rPr lang="en-US" altLang="zh-CN" sz="1400" dirty="0"/>
              <a:t>1 </a:t>
            </a:r>
            <a:r>
              <a:rPr lang="el-GR" altLang="zh-CN" sz="1400" dirty="0"/>
              <a:t>μ</a:t>
            </a:r>
            <a:r>
              <a:rPr lang="en-US" altLang="zh-CN" sz="1400" dirty="0"/>
              <a:t>s</a:t>
            </a:r>
            <a:r>
              <a:rPr lang="zh-CN" altLang="en-US" sz="1400" dirty="0"/>
              <a:t> </a:t>
            </a:r>
            <a:r>
              <a:rPr lang="en-US" altLang="zh-CN" sz="1400" dirty="0"/>
              <a:t>(limited</a:t>
            </a:r>
            <a:r>
              <a:rPr lang="zh-CN" altLang="en-US" sz="1400" dirty="0"/>
              <a:t> </a:t>
            </a:r>
            <a:r>
              <a:rPr lang="en-US" altLang="zh-CN" sz="1400" dirty="0"/>
              <a:t>by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capacity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memory),</a:t>
            </a:r>
            <a:r>
              <a:rPr lang="zh-CN" altLang="en-US" sz="1400" dirty="0"/>
              <a:t> </a:t>
            </a:r>
            <a:r>
              <a:rPr lang="en-US" altLang="zh-CN" sz="1400" dirty="0"/>
              <a:t>This</a:t>
            </a:r>
            <a:r>
              <a:rPr lang="zh-CN" altLang="en-US" sz="1400" dirty="0"/>
              <a:t> </a:t>
            </a:r>
            <a:r>
              <a:rPr lang="en-US" altLang="zh-CN" sz="1400" dirty="0"/>
              <a:t>limit</a:t>
            </a:r>
            <a:r>
              <a:rPr lang="zh-CN" altLang="en-US" sz="1400" dirty="0"/>
              <a:t> </a:t>
            </a:r>
            <a:r>
              <a:rPr lang="en-US" altLang="zh-CN" sz="1400" dirty="0"/>
              <a:t>scales</a:t>
            </a:r>
            <a:r>
              <a:rPr lang="zh-CN" altLang="en-US" sz="1400" dirty="0"/>
              <a:t> </a:t>
            </a:r>
            <a:r>
              <a:rPr lang="en-US" altLang="zh-CN" sz="1400" dirty="0"/>
              <a:t>with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time,</a:t>
            </a:r>
            <a:r>
              <a:rPr lang="zh-CN" altLang="en-US" sz="1400" dirty="0"/>
              <a:t> </a:t>
            </a:r>
            <a:r>
              <a:rPr lang="en-US" altLang="zh-CN" sz="1400" dirty="0"/>
              <a:t>i.e.,</a:t>
            </a:r>
            <a:r>
              <a:rPr lang="zh-CN" altLang="en-US" sz="1400" dirty="0"/>
              <a:t> </a:t>
            </a:r>
            <a:r>
              <a:rPr lang="en-US" altLang="zh-CN" sz="1400" dirty="0"/>
              <a:t>up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1200</a:t>
            </a:r>
            <a:r>
              <a:rPr lang="zh-CN" altLang="en-US" sz="1400" dirty="0"/>
              <a:t> </a:t>
            </a:r>
            <a:r>
              <a:rPr lang="en-US" altLang="zh-CN" sz="1400" dirty="0"/>
              <a:t>hits</a:t>
            </a:r>
            <a:r>
              <a:rPr lang="zh-CN" altLang="en-US" sz="1400" dirty="0"/>
              <a:t> </a:t>
            </a:r>
            <a:r>
              <a:rPr lang="en-US" altLang="zh-CN" sz="1400" dirty="0"/>
              <a:t>within</a:t>
            </a:r>
            <a:r>
              <a:rPr lang="zh-CN" altLang="en-US" sz="1400" dirty="0"/>
              <a:t> </a:t>
            </a:r>
            <a:r>
              <a:rPr lang="en-US" altLang="zh-CN" sz="1400" dirty="0"/>
              <a:t>10 </a:t>
            </a:r>
            <a:r>
              <a:rPr lang="el-GR" altLang="zh-CN" sz="1400" dirty="0"/>
              <a:t>μ</a:t>
            </a:r>
            <a:r>
              <a:rPr lang="en-US" altLang="zh-CN" sz="1400" dirty="0"/>
              <a:t>s.</a:t>
            </a:r>
            <a:r>
              <a:rPr lang="zh-CN" altLang="en-US" sz="1400" dirty="0"/>
              <a:t>  </a:t>
            </a:r>
            <a:r>
              <a:rPr lang="en-US" altLang="zh-CN" sz="1400" dirty="0"/>
              <a:t>If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hit</a:t>
            </a:r>
            <a:r>
              <a:rPr lang="zh-CN" altLang="en-US" sz="1400" dirty="0"/>
              <a:t> </a:t>
            </a:r>
            <a:r>
              <a:rPr lang="en-US" altLang="zh-CN" sz="1400" dirty="0"/>
              <a:t>rate</a:t>
            </a:r>
            <a:r>
              <a:rPr lang="zh-CN" altLang="en-US" sz="1400" dirty="0"/>
              <a:t> </a:t>
            </a:r>
            <a:r>
              <a:rPr lang="en-US" altLang="zh-CN" sz="1400" dirty="0"/>
              <a:t>is</a:t>
            </a:r>
            <a:r>
              <a:rPr lang="zh-CN" altLang="en-US" sz="1400" dirty="0"/>
              <a:t> </a:t>
            </a:r>
            <a:r>
              <a:rPr lang="en-US" altLang="zh-CN" sz="1400" dirty="0"/>
              <a:t>below</a:t>
            </a:r>
            <a:r>
              <a:rPr lang="zh-CN" altLang="en-US" sz="1400" dirty="0"/>
              <a:t> </a:t>
            </a:r>
            <a:r>
              <a:rPr lang="en-US" altLang="zh-CN" sz="1400" dirty="0"/>
              <a:t>this</a:t>
            </a:r>
            <a:r>
              <a:rPr lang="zh-CN" altLang="en-US" sz="1400" dirty="0"/>
              <a:t> </a:t>
            </a:r>
            <a:r>
              <a:rPr lang="en-US" altLang="zh-CN" sz="1400" dirty="0"/>
              <a:t>limit,</a:t>
            </a:r>
            <a:r>
              <a:rPr lang="zh-CN" altLang="en-US" sz="1400" dirty="0"/>
              <a:t> </a:t>
            </a:r>
            <a:r>
              <a:rPr lang="en-US" altLang="zh-CN" sz="1400" dirty="0"/>
              <a:t>all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hits</a:t>
            </a:r>
            <a:r>
              <a:rPr lang="zh-CN" altLang="en-US" sz="1400" dirty="0"/>
              <a:t> </a:t>
            </a:r>
            <a:r>
              <a:rPr lang="en-US" altLang="zh-CN" sz="1400" dirty="0"/>
              <a:t>can</a:t>
            </a:r>
            <a:r>
              <a:rPr lang="zh-CN" altLang="en-US" sz="1400" dirty="0"/>
              <a:t> </a:t>
            </a:r>
            <a:r>
              <a:rPr lang="en-US" altLang="zh-CN" sz="1400" dirty="0"/>
              <a:t>be</a:t>
            </a:r>
            <a:r>
              <a:rPr lang="zh-CN" altLang="en-US" sz="1400" dirty="0"/>
              <a:t> </a:t>
            </a:r>
            <a:r>
              <a:rPr lang="en-US" altLang="zh-CN" sz="1400" dirty="0"/>
              <a:t>processed</a:t>
            </a:r>
            <a:r>
              <a:rPr lang="zh-CN" altLang="en-US" sz="1400" dirty="0"/>
              <a:t> </a:t>
            </a:r>
            <a:r>
              <a:rPr lang="en-US" altLang="zh-CN" sz="1400" dirty="0"/>
              <a:t>without</a:t>
            </a:r>
            <a:r>
              <a:rPr lang="zh-CN" altLang="en-US" sz="1400" dirty="0"/>
              <a:t> </a:t>
            </a:r>
            <a:r>
              <a:rPr lang="en-US" altLang="zh-CN" sz="1400" dirty="0"/>
              <a:t>any</a:t>
            </a:r>
            <a:r>
              <a:rPr lang="zh-CN" altLang="en-US" sz="1400" dirty="0"/>
              <a:t> </a:t>
            </a:r>
            <a:r>
              <a:rPr lang="en-US" altLang="zh-CN" sz="1400" dirty="0"/>
              <a:t>problem.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FF"/>
                </a:solidFill>
              </a:rPr>
              <a:t>For a laser repetition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rate of 1.261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MHz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(~800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ns), the gamma number per interaction is ~ 2.6,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i.e.,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~3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hits/</a:t>
            </a:r>
            <a:r>
              <a:rPr lang="el-GR" altLang="zh-CN" sz="1400" dirty="0">
                <a:solidFill>
                  <a:srgbClr val="0000FF"/>
                </a:solidFill>
              </a:rPr>
              <a:t>μ</a:t>
            </a:r>
            <a:r>
              <a:rPr lang="en-US" altLang="zh-CN" sz="1400" dirty="0">
                <a:solidFill>
                  <a:srgbClr val="0000FF"/>
                </a:solidFill>
              </a:rPr>
              <a:t>s,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much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lower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than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limit.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endParaRPr lang="en-US" altLang="zh-CN" sz="1400" dirty="0">
              <a:solidFill>
                <a:srgbClr val="0000FF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hit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rate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almost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independent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laser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repetition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rate,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so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much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lower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than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limit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for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considered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range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laser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repetition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rate.</a:t>
            </a:r>
          </a:p>
          <a:p>
            <a:pPr marL="342900" indent="-342900" algn="just">
              <a:buAutoNum type="arabicPeriod"/>
            </a:pPr>
            <a:r>
              <a:rPr lang="en-US" altLang="zh-CN" sz="1400" dirty="0"/>
              <a:t>If</a:t>
            </a:r>
            <a:r>
              <a:rPr lang="zh-CN" altLang="en-US" sz="1400" dirty="0"/>
              <a:t> </a:t>
            </a:r>
            <a:r>
              <a:rPr lang="en-US" altLang="zh-CN" sz="1400" dirty="0"/>
              <a:t>multiple</a:t>
            </a:r>
            <a:r>
              <a:rPr lang="zh-CN" altLang="en-US" sz="1400" dirty="0"/>
              <a:t> </a:t>
            </a:r>
            <a:r>
              <a:rPr lang="en-US" altLang="zh-CN" sz="1400" dirty="0"/>
              <a:t>pixels</a:t>
            </a:r>
            <a:r>
              <a:rPr lang="zh-CN" altLang="en-US" sz="1400" dirty="0"/>
              <a:t> </a:t>
            </a:r>
            <a:r>
              <a:rPr lang="en-US" altLang="zh-CN" sz="1400" dirty="0"/>
              <a:t>in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same</a:t>
            </a:r>
            <a:r>
              <a:rPr lang="zh-CN" altLang="en-US" sz="1400" dirty="0"/>
              <a:t> </a:t>
            </a:r>
            <a:r>
              <a:rPr lang="en-US" altLang="zh-CN" sz="1400" dirty="0"/>
              <a:t>column</a:t>
            </a:r>
            <a:r>
              <a:rPr lang="zh-CN" altLang="en-US" sz="1400" dirty="0"/>
              <a:t> </a:t>
            </a:r>
            <a:r>
              <a:rPr lang="en-US" altLang="zh-CN" sz="1400" dirty="0"/>
              <a:t>are</a:t>
            </a:r>
            <a:r>
              <a:rPr lang="zh-CN" altLang="en-US" sz="1400" dirty="0"/>
              <a:t> </a:t>
            </a:r>
            <a:r>
              <a:rPr lang="en-US" altLang="zh-CN" sz="1400" dirty="0"/>
              <a:t>fired</a:t>
            </a:r>
            <a:r>
              <a:rPr lang="zh-CN" altLang="en-US" sz="1400" dirty="0"/>
              <a:t> </a:t>
            </a:r>
            <a:r>
              <a:rPr lang="en-US" altLang="zh-CN" sz="1400" dirty="0"/>
              <a:t>within</a:t>
            </a:r>
            <a:r>
              <a:rPr lang="zh-CN" altLang="en-US" sz="1400" dirty="0"/>
              <a:t> </a:t>
            </a:r>
            <a:r>
              <a:rPr lang="en-US" altLang="zh-CN" sz="1400" dirty="0"/>
              <a:t>a</a:t>
            </a:r>
            <a:r>
              <a:rPr lang="zh-CN" altLang="en-US" sz="1400" dirty="0"/>
              <a:t> </a:t>
            </a:r>
            <a:r>
              <a:rPr lang="en-US" altLang="zh-CN" sz="1400" dirty="0"/>
              <a:t>very</a:t>
            </a:r>
            <a:r>
              <a:rPr lang="zh-CN" altLang="en-US" sz="1400" dirty="0"/>
              <a:t> </a:t>
            </a:r>
            <a:r>
              <a:rPr lang="en-US" altLang="zh-CN" sz="1400" dirty="0"/>
              <a:t>short</a:t>
            </a:r>
            <a:r>
              <a:rPr lang="zh-CN" altLang="en-US" sz="1400" dirty="0"/>
              <a:t> </a:t>
            </a:r>
            <a:r>
              <a:rPr lang="en-US" altLang="zh-CN" sz="1400" dirty="0"/>
              <a:t>time</a:t>
            </a:r>
            <a:r>
              <a:rPr lang="zh-CN" altLang="en-US" sz="1400" dirty="0"/>
              <a:t> </a:t>
            </a:r>
            <a:r>
              <a:rPr lang="en-US" altLang="zh-CN" sz="1400" dirty="0"/>
              <a:t>(&lt;= 200</a:t>
            </a:r>
            <a:r>
              <a:rPr lang="zh-CN" altLang="en-US" sz="1400" dirty="0"/>
              <a:t> </a:t>
            </a:r>
            <a:r>
              <a:rPr lang="en-US" altLang="zh-CN" sz="1400" dirty="0"/>
              <a:t>ns),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detector</a:t>
            </a:r>
            <a:r>
              <a:rPr lang="zh-CN" altLang="en-US" sz="1400" dirty="0"/>
              <a:t> </a:t>
            </a:r>
            <a:r>
              <a:rPr lang="en-US" altLang="zh-CN" sz="1400" dirty="0"/>
              <a:t>will</a:t>
            </a:r>
            <a:r>
              <a:rPr lang="zh-CN" altLang="en-US" sz="1400" dirty="0"/>
              <a:t> </a:t>
            </a:r>
            <a:r>
              <a:rPr lang="en-US" altLang="zh-CN" sz="1400" dirty="0"/>
              <a:t>read</a:t>
            </a:r>
            <a:r>
              <a:rPr lang="zh-CN" altLang="en-US" sz="1400" dirty="0"/>
              <a:t> </a:t>
            </a:r>
            <a:r>
              <a:rPr lang="en-US" altLang="zh-CN" sz="1400" dirty="0"/>
              <a:t>out</a:t>
            </a:r>
            <a:r>
              <a:rPr lang="zh-CN" altLang="en-US" sz="1400" dirty="0"/>
              <a:t> </a:t>
            </a:r>
            <a:r>
              <a:rPr lang="en-US" altLang="zh-CN" sz="1400" dirty="0"/>
              <a:t>all</a:t>
            </a:r>
            <a:r>
              <a:rPr lang="zh-CN" altLang="en-US" sz="1400" dirty="0"/>
              <a:t> </a:t>
            </a:r>
            <a:r>
              <a:rPr lang="en-US" altLang="zh-CN" sz="1400" dirty="0"/>
              <a:t>these</a:t>
            </a:r>
            <a:r>
              <a:rPr lang="zh-CN" altLang="en-US" sz="1400" dirty="0"/>
              <a:t> </a:t>
            </a:r>
            <a:r>
              <a:rPr lang="en-US" altLang="zh-CN" sz="1400" dirty="0"/>
              <a:t>fired</a:t>
            </a:r>
            <a:r>
              <a:rPr lang="zh-CN" altLang="en-US" sz="1400" dirty="0"/>
              <a:t> </a:t>
            </a:r>
            <a:r>
              <a:rPr lang="en-US" altLang="zh-CN" sz="1400" dirty="0"/>
              <a:t>pixels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register</a:t>
            </a:r>
            <a:r>
              <a:rPr lang="zh-CN" altLang="en-US" sz="1400" dirty="0"/>
              <a:t> </a:t>
            </a:r>
            <a:r>
              <a:rPr lang="en-US" altLang="zh-CN" sz="1400" dirty="0"/>
              <a:t>them</a:t>
            </a:r>
            <a:r>
              <a:rPr lang="zh-CN" altLang="en-US" sz="1400" dirty="0"/>
              <a:t> </a:t>
            </a:r>
            <a:r>
              <a:rPr lang="en-US" altLang="zh-CN" sz="1400" dirty="0"/>
              <a:t>with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same</a:t>
            </a:r>
            <a:r>
              <a:rPr lang="zh-CN" altLang="en-US" sz="1400" dirty="0"/>
              <a:t> </a:t>
            </a:r>
            <a:r>
              <a:rPr lang="en-US" altLang="zh-CN" sz="1400" dirty="0"/>
              <a:t>time</a:t>
            </a:r>
            <a:r>
              <a:rPr lang="zh-CN" altLang="en-US" sz="1400" dirty="0"/>
              <a:t> </a:t>
            </a:r>
            <a:r>
              <a:rPr lang="en-US" altLang="zh-CN" sz="1400" dirty="0"/>
              <a:t>tag,</a:t>
            </a:r>
            <a:r>
              <a:rPr lang="zh-CN" altLang="en-US" sz="1400" dirty="0"/>
              <a:t> </a:t>
            </a:r>
            <a:r>
              <a:rPr lang="en-US" altLang="zh-CN" sz="1400" dirty="0"/>
              <a:t>rather</a:t>
            </a:r>
            <a:r>
              <a:rPr lang="zh-CN" altLang="en-US" sz="1400" dirty="0"/>
              <a:t> </a:t>
            </a:r>
            <a:r>
              <a:rPr lang="en-US" altLang="zh-CN" sz="1400" dirty="0"/>
              <a:t>than</a:t>
            </a:r>
            <a:r>
              <a:rPr lang="zh-CN" altLang="en-US" sz="1400" dirty="0"/>
              <a:t> </a:t>
            </a:r>
            <a:r>
              <a:rPr lang="en-US" altLang="zh-CN" sz="1400" dirty="0"/>
              <a:t>reading</a:t>
            </a:r>
            <a:r>
              <a:rPr lang="zh-CN" altLang="en-US" sz="1400" dirty="0"/>
              <a:t> </a:t>
            </a:r>
            <a:r>
              <a:rPr lang="en-US" altLang="zh-CN" sz="1400" dirty="0"/>
              <a:t>out</a:t>
            </a:r>
            <a:r>
              <a:rPr lang="zh-CN" altLang="en-US" sz="1400" dirty="0"/>
              <a:t> </a:t>
            </a:r>
            <a:r>
              <a:rPr lang="en-US" altLang="zh-CN" sz="1400" dirty="0"/>
              <a:t>only</a:t>
            </a:r>
            <a:r>
              <a:rPr lang="zh-CN" altLang="en-US" sz="1400" dirty="0"/>
              <a:t> </a:t>
            </a:r>
            <a:r>
              <a:rPr lang="en-US" altLang="zh-CN" sz="1400" dirty="0"/>
              <a:t>one</a:t>
            </a:r>
            <a:r>
              <a:rPr lang="zh-CN" altLang="en-US" sz="1400" dirty="0"/>
              <a:t> </a:t>
            </a:r>
            <a:r>
              <a:rPr lang="en-US" altLang="zh-CN" sz="1400" dirty="0"/>
              <a:t>pixel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column.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FF"/>
                </a:solidFill>
              </a:rPr>
              <a:t>For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laser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repetition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rate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12.61kHz,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gamma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number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per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interaction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~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260,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still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small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fraction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total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number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pixels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(1024</a:t>
            </a:r>
            <a:r>
              <a:rPr lang="zh-CN" altLang="en-US" sz="1400" dirty="0">
                <a:solidFill>
                  <a:srgbClr val="0000FF"/>
                </a:solidFill>
              </a:rPr>
              <a:t>*</a:t>
            </a:r>
            <a:r>
              <a:rPr lang="en-US" altLang="zh-CN" sz="1400" dirty="0">
                <a:solidFill>
                  <a:srgbClr val="0000FF"/>
                </a:solidFill>
              </a:rPr>
              <a:t>512).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These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gammas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are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small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sample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(following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same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random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distribution)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hits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shown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Figure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3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Page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9.</a:t>
            </a:r>
            <a:r>
              <a:rPr lang="zh-CN" altLang="en-US" sz="1400" dirty="0">
                <a:solidFill>
                  <a:srgbClr val="0000FF"/>
                </a:solidFill>
              </a:rPr>
              <a:t>   </a:t>
            </a:r>
            <a:r>
              <a:rPr lang="en-US" altLang="zh-CN" sz="1400" dirty="0">
                <a:solidFill>
                  <a:srgbClr val="0000FF"/>
                </a:solidFill>
              </a:rPr>
              <a:t>Even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several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pixels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same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column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could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be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fired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at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same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time,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detector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is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still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capable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of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reading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out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all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these</a:t>
            </a:r>
            <a:r>
              <a:rPr lang="zh-CN" altLang="en-US" sz="1400" dirty="0">
                <a:solidFill>
                  <a:srgbClr val="0000FF"/>
                </a:solidFill>
              </a:rPr>
              <a:t> </a:t>
            </a:r>
            <a:r>
              <a:rPr lang="en-US" altLang="zh-CN" sz="1400" dirty="0">
                <a:solidFill>
                  <a:srgbClr val="0000FF"/>
                </a:solidFill>
              </a:rPr>
              <a:t>hits.</a:t>
            </a: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background</a:t>
            </a:r>
            <a:r>
              <a:rPr lang="zh-CN" altLang="en-US" sz="1400" dirty="0"/>
              <a:t> </a:t>
            </a:r>
            <a:r>
              <a:rPr lang="en-US" altLang="zh-CN" sz="1400" dirty="0"/>
              <a:t>noise</a:t>
            </a:r>
            <a:r>
              <a:rPr lang="zh-CN" altLang="en-US" sz="1400" dirty="0"/>
              <a:t> </a:t>
            </a:r>
            <a:r>
              <a:rPr lang="en-US" altLang="zh-CN" sz="1400" dirty="0"/>
              <a:t>sources</a:t>
            </a:r>
            <a:r>
              <a:rPr lang="zh-CN" altLang="en-US" sz="1400" dirty="0"/>
              <a:t> </a:t>
            </a:r>
            <a:r>
              <a:rPr lang="en-US" altLang="zh-CN" sz="1400" dirty="0"/>
              <a:t>(spurious</a:t>
            </a:r>
            <a:r>
              <a:rPr lang="zh-CN" altLang="en-US" sz="1400" dirty="0"/>
              <a:t> </a:t>
            </a:r>
            <a:r>
              <a:rPr lang="en-US" altLang="zh-CN" sz="1400" dirty="0"/>
              <a:t>electrons,</a:t>
            </a:r>
            <a:r>
              <a:rPr lang="zh-CN" altLang="en-US" sz="1400" dirty="0"/>
              <a:t> </a:t>
            </a:r>
            <a:r>
              <a:rPr lang="en-US" altLang="zh-CN" sz="1400" dirty="0"/>
              <a:t>SR)</a:t>
            </a:r>
            <a:r>
              <a:rPr lang="zh-CN" altLang="en-US" sz="1400" dirty="0"/>
              <a:t> </a:t>
            </a:r>
            <a:r>
              <a:rPr lang="en-US" altLang="zh-CN" sz="1400" dirty="0"/>
              <a:t>can</a:t>
            </a:r>
            <a:r>
              <a:rPr lang="zh-CN" altLang="en-US" sz="1400" dirty="0"/>
              <a:t> </a:t>
            </a:r>
            <a:r>
              <a:rPr lang="en-US" altLang="zh-CN" sz="1400" dirty="0"/>
              <a:t>be</a:t>
            </a:r>
            <a:r>
              <a:rPr lang="zh-CN" altLang="en-US" sz="1400" dirty="0"/>
              <a:t> </a:t>
            </a:r>
            <a:r>
              <a:rPr lang="en-US" altLang="zh-CN" sz="1400" dirty="0"/>
              <a:t>considered</a:t>
            </a:r>
            <a:r>
              <a:rPr lang="zh-CN" altLang="en-US" sz="1400" dirty="0"/>
              <a:t> </a:t>
            </a:r>
            <a:r>
              <a:rPr lang="en-US" altLang="zh-CN" sz="1400" dirty="0"/>
              <a:t>as</a:t>
            </a:r>
            <a:r>
              <a:rPr lang="zh-CN" altLang="en-US" sz="1400" dirty="0"/>
              <a:t> </a:t>
            </a:r>
            <a:r>
              <a:rPr lang="en-US" altLang="zh-CN" sz="1400" dirty="0"/>
              <a:t>distribute</a:t>
            </a:r>
            <a:r>
              <a:rPr lang="zh-CN" altLang="en-US" sz="1400" dirty="0"/>
              <a:t> </a:t>
            </a:r>
            <a:r>
              <a:rPr lang="en-US" altLang="zh-CN" sz="1400" dirty="0"/>
              <a:t>uniformly</a:t>
            </a:r>
            <a:r>
              <a:rPr lang="zh-CN" altLang="en-US" sz="1400" dirty="0"/>
              <a:t> </a:t>
            </a:r>
            <a:r>
              <a:rPr lang="en-US" altLang="zh-CN" sz="1400" dirty="0"/>
              <a:t>with</a:t>
            </a:r>
            <a:r>
              <a:rPr lang="zh-CN" altLang="en-US" sz="1400" dirty="0"/>
              <a:t> </a:t>
            </a:r>
            <a:r>
              <a:rPr lang="en-US" altLang="zh-CN" sz="1400" dirty="0"/>
              <a:t>time.</a:t>
            </a:r>
            <a:r>
              <a:rPr lang="zh-CN" altLang="en-US" sz="1400" dirty="0"/>
              <a:t> </a:t>
            </a:r>
            <a:r>
              <a:rPr lang="en-US" altLang="zh-CN" sz="1400" dirty="0"/>
              <a:t>If</a:t>
            </a:r>
            <a:r>
              <a:rPr lang="zh-CN" altLang="en-US" sz="1400" dirty="0"/>
              <a:t> </a:t>
            </a:r>
            <a:r>
              <a:rPr lang="en-US" altLang="zh-CN" sz="1400" dirty="0"/>
              <a:t>using</a:t>
            </a:r>
            <a:r>
              <a:rPr lang="zh-CN" altLang="en-US" sz="1400" dirty="0"/>
              <a:t> </a:t>
            </a:r>
            <a:r>
              <a:rPr lang="en-US" altLang="zh-CN" sz="1400" dirty="0"/>
              <a:t>a</a:t>
            </a:r>
            <a:r>
              <a:rPr lang="zh-CN" altLang="en-US" sz="1400" dirty="0"/>
              <a:t> </a:t>
            </a:r>
            <a:r>
              <a:rPr lang="en-US" altLang="zh-CN" sz="1400" dirty="0"/>
              <a:t>lower</a:t>
            </a:r>
            <a:r>
              <a:rPr lang="zh-CN" altLang="en-US" sz="1400" dirty="0"/>
              <a:t> </a:t>
            </a:r>
            <a:r>
              <a:rPr lang="en-US" altLang="zh-CN" sz="1400" dirty="0"/>
              <a:t>laser</a:t>
            </a:r>
            <a:r>
              <a:rPr lang="zh-CN" altLang="en-US" sz="1400" dirty="0"/>
              <a:t> </a:t>
            </a:r>
            <a:r>
              <a:rPr lang="en-US" altLang="zh-CN" sz="1400" dirty="0"/>
              <a:t>repetition</a:t>
            </a:r>
            <a:r>
              <a:rPr lang="zh-CN" altLang="en-US" sz="1400" dirty="0"/>
              <a:t> </a:t>
            </a:r>
            <a:r>
              <a:rPr lang="en-US" altLang="zh-CN" sz="1400" dirty="0"/>
              <a:t>rate,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instantaneous</a:t>
            </a:r>
            <a:r>
              <a:rPr lang="zh-CN" altLang="en-US" sz="1400" dirty="0"/>
              <a:t> </a:t>
            </a:r>
            <a:r>
              <a:rPr lang="en-US" altLang="zh-CN" sz="1400" dirty="0"/>
              <a:t>signal</a:t>
            </a:r>
            <a:r>
              <a:rPr lang="zh-CN" altLang="en-US" sz="1400" dirty="0"/>
              <a:t> </a:t>
            </a:r>
            <a:r>
              <a:rPr lang="en-US" altLang="zh-CN" sz="1400" dirty="0"/>
              <a:t>is</a:t>
            </a:r>
            <a:r>
              <a:rPr lang="zh-CN" altLang="en-US" sz="1400" dirty="0"/>
              <a:t> </a:t>
            </a:r>
            <a:r>
              <a:rPr lang="en-US" altLang="zh-CN" sz="1400" dirty="0"/>
              <a:t>more</a:t>
            </a:r>
            <a:r>
              <a:rPr lang="zh-CN" altLang="en-US" sz="1400" dirty="0"/>
              <a:t> </a:t>
            </a:r>
            <a:r>
              <a:rPr lang="en-US" altLang="zh-CN" sz="1400" dirty="0"/>
              <a:t>likely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exceed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noise,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would</a:t>
            </a:r>
            <a:r>
              <a:rPr lang="zh-CN" altLang="en-US" sz="1400" dirty="0"/>
              <a:t> </a:t>
            </a:r>
            <a:r>
              <a:rPr lang="en-US" altLang="zh-CN" sz="1400" dirty="0"/>
              <a:t>be</a:t>
            </a:r>
            <a:r>
              <a:rPr lang="zh-CN" altLang="en-US" sz="1400" dirty="0"/>
              <a:t> </a:t>
            </a:r>
            <a:r>
              <a:rPr lang="en-US" altLang="zh-CN" sz="1400" dirty="0"/>
              <a:t>more</a:t>
            </a:r>
            <a:r>
              <a:rPr lang="zh-CN" altLang="en-US" sz="1400" dirty="0"/>
              <a:t> </a:t>
            </a:r>
            <a:r>
              <a:rPr lang="en-US" altLang="zh-CN" sz="1400" dirty="0"/>
              <a:t>convenient</a:t>
            </a:r>
            <a:r>
              <a:rPr lang="zh-CN" altLang="en-US" sz="1400" dirty="0"/>
              <a:t> </a:t>
            </a:r>
            <a:r>
              <a:rPr lang="en-US" altLang="zh-CN" sz="1400" dirty="0"/>
              <a:t>for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early</a:t>
            </a:r>
            <a:r>
              <a:rPr lang="zh-CN" altLang="en-US" sz="1400" dirty="0"/>
              <a:t> </a:t>
            </a:r>
            <a:r>
              <a:rPr lang="en-US" altLang="zh-CN" sz="1400" dirty="0"/>
              <a:t>commissioning.</a:t>
            </a:r>
          </a:p>
        </p:txBody>
      </p:sp>
    </p:spTree>
    <p:extLst>
      <p:ext uri="{BB962C8B-B14F-4D97-AF65-F5344CB8AC3E}">
        <p14:creationId xmlns:p14="http://schemas.microsoft.com/office/powerpoint/2010/main" val="3170309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B6ABE-3BCA-665C-27A5-7F1C52410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1285861"/>
                <a:ext cx="11593288" cy="507049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Spurious electrons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(continuous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energy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distribution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up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beam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energy)</a:t>
                </a:r>
                <a:endParaRPr lang="en-US" sz="2400" dirty="0"/>
              </a:p>
              <a:p>
                <a:pPr lvl="1"/>
                <a:r>
                  <a:rPr lang="en-US" altLang="zh-CN" sz="2200" dirty="0"/>
                  <a:t>50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Hz/cm^2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@1B3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(18m),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1.5Hz/cm^2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@4W1A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(43m)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2200" dirty="0"/>
                  <a:t>A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bending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magnet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in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the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front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end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region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to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stop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these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electrons:</a:t>
                </a:r>
                <a:r>
                  <a:rPr lang="zh-CN" altLang="en-US" sz="2200" dirty="0"/>
                  <a:t>  </a:t>
                </a:r>
                <a:r>
                  <a:rPr lang="en-US" altLang="zh-CN" sz="2200" dirty="0"/>
                  <a:t>0.061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</a:t>
                </a:r>
                <a:r>
                  <a:rPr lang="zh-CN" altLang="en-US" sz="2200" dirty="0">
                    <a:solidFill>
                      <a:srgbClr val="00A24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solidFill>
                          <a:srgbClr val="00A249"/>
                        </a:solidFill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zh-CN" sz="2200" dirty="0"/>
                  <a:t>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@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10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before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smallest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aperture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(65mm)</a:t>
                </a:r>
                <a:endParaRPr lang="en-US" sz="2200" dirty="0"/>
              </a:p>
              <a:p>
                <a:r>
                  <a:rPr lang="en-US" sz="2400" dirty="0"/>
                  <a:t>Synchrotron radiation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(peaked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69.5keV,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w/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attenuation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of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3mm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tungsten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target)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2200" dirty="0"/>
                  <a:t>Flux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the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detector:</a:t>
                </a:r>
                <a:r>
                  <a:rPr lang="zh-CN" altLang="en-US" sz="2200" dirty="0"/>
                  <a:t>  </a:t>
                </a:r>
                <a:r>
                  <a:rPr lang="en-US" altLang="zh-CN" sz="2200" dirty="0"/>
                  <a:t>&lt;1Hz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@2.35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GeV,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&lt;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20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Hz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@2.5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GeV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and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&lt;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10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kHz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@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2.8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GeV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/>
                  <a:t>4mm tungsten target reduced flux to &lt; 70 Hz @ 2.8 GeV </a:t>
                </a:r>
              </a:p>
              <a:p>
                <a:r>
                  <a:rPr lang="en-US" sz="2400" dirty="0"/>
                  <a:t>Beam-gas </a:t>
                </a:r>
                <a:r>
                  <a:rPr lang="en-US" altLang="zh-CN" sz="2400" dirty="0"/>
                  <a:t>photons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(&gt;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5MeV)</a:t>
                </a:r>
              </a:p>
              <a:p>
                <a:pPr lvl="1"/>
                <a:r>
                  <a:rPr lang="en-US" altLang="zh-CN" sz="2200" dirty="0"/>
                  <a:t>2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orders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of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magnitude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smaller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than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Compton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for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0.1nTorr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local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vacuum</a:t>
                </a:r>
                <a:r>
                  <a:rPr lang="zh-CN" altLang="en-US" sz="2200" dirty="0"/>
                  <a:t> </a:t>
                </a:r>
                <a:r>
                  <a:rPr lang="en-US" altLang="zh-CN" sz="2200" dirty="0"/>
                  <a:t>level</a:t>
                </a:r>
              </a:p>
              <a:p>
                <a:pPr lvl="1"/>
                <a:r>
                  <a:rPr lang="en-HK" sz="1600" dirty="0">
                    <a:effectLst/>
                  </a:rPr>
                  <a:t>we may wonder if </a:t>
                </a:r>
                <a:r>
                  <a:rPr lang="en-US" altLang="zh-CN" sz="1600" dirty="0"/>
                  <a:t>the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above</a:t>
                </a:r>
                <a:r>
                  <a:rPr lang="zh-CN" altLang="en-US" sz="1600" dirty="0"/>
                  <a:t> </a:t>
                </a:r>
                <a:r>
                  <a:rPr lang="en-HK" sz="1600" dirty="0">
                    <a:effectLst/>
                  </a:rPr>
                  <a:t>estimates for the beam-gas interaction is realistic</a:t>
                </a:r>
              </a:p>
              <a:p>
                <a:pPr marL="914400" lvl="2" indent="0">
                  <a:buNone/>
                </a:pPr>
                <a:endParaRPr lang="en-US" sz="2200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AB6ABE-3BCA-665C-27A5-7F1C52410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285861"/>
                <a:ext cx="11593288" cy="5070490"/>
              </a:xfrm>
              <a:blipFill>
                <a:blip r:embed="rId2"/>
                <a:stretch>
                  <a:fillRect l="-328" t="-750" r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751686D-B521-F6C7-8CF0-7F41DD58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36D7C-CDCD-4543-7A29-0BC57F4C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839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FDFE28-2B88-ABE3-785C-01F892C1F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99046"/>
                <a:ext cx="10972800" cy="22151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It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must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ensure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electron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beam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divergence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detector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resolution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does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smear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out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vertical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distribution of Compton </a:t>
                </a:r>
                <a:r>
                  <a:rPr lang="el-GR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zh-CN" alt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HK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sz="2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</m:num>
                                    <m:den>
                                      <m:r>
                                        <a:rPr lang="en-US" altLang="zh-CN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FDFE28-2B88-ABE3-785C-01F892C1F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99046"/>
                <a:ext cx="10972800" cy="2215147"/>
              </a:xfrm>
              <a:blipFill>
                <a:blip r:embed="rId2"/>
                <a:stretch>
                  <a:fillRect l="-578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82F0857-72BD-ECE6-8A59-8DD527FE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Influence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electron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divergence</a:t>
            </a:r>
            <a:r>
              <a:rPr lang="zh-CN" altLang="en-US" sz="2400" dirty="0"/>
              <a:t> </a:t>
            </a:r>
            <a:r>
              <a:rPr lang="en-US" altLang="zh-CN" sz="2400" dirty="0"/>
              <a:t>&amp;</a:t>
            </a:r>
            <a:r>
              <a:rPr lang="zh-CN" altLang="en-US" sz="2400" dirty="0"/>
              <a:t> </a:t>
            </a:r>
            <a:r>
              <a:rPr lang="en-US" altLang="zh-CN" sz="2400" dirty="0"/>
              <a:t>detector</a:t>
            </a:r>
            <a:r>
              <a:rPr lang="zh-CN" altLang="en-US" sz="2400" dirty="0"/>
              <a:t> </a:t>
            </a:r>
            <a:r>
              <a:rPr lang="en-US" altLang="zh-CN" sz="2400" dirty="0"/>
              <a:t>resolution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E7C3-8EF8-EB8C-44B2-A46BB39D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4DB1CEA-C55D-82F4-7780-A41CCD618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275198"/>
                  </p:ext>
                </p:extLst>
              </p:nvPr>
            </p:nvGraphicFramePr>
            <p:xfrm>
              <a:off x="479375" y="3167634"/>
              <a:ext cx="10729195" cy="1667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642">
                      <a:extLst>
                        <a:ext uri="{9D8B030D-6E8A-4147-A177-3AD203B41FA5}">
                          <a16:colId xmlns:a16="http://schemas.microsoft.com/office/drawing/2014/main" val="2235104779"/>
                        </a:ext>
                      </a:extLst>
                    </a:gridCol>
                    <a:gridCol w="1337642">
                      <a:extLst>
                        <a:ext uri="{9D8B030D-6E8A-4147-A177-3AD203B41FA5}">
                          <a16:colId xmlns:a16="http://schemas.microsoft.com/office/drawing/2014/main" val="997279476"/>
                        </a:ext>
                      </a:extLst>
                    </a:gridCol>
                    <a:gridCol w="1337642">
                      <a:extLst>
                        <a:ext uri="{9D8B030D-6E8A-4147-A177-3AD203B41FA5}">
                          <a16:colId xmlns:a16="http://schemas.microsoft.com/office/drawing/2014/main" val="2779887036"/>
                        </a:ext>
                      </a:extLst>
                    </a:gridCol>
                    <a:gridCol w="1166053">
                      <a:extLst>
                        <a:ext uri="{9D8B030D-6E8A-4147-A177-3AD203B41FA5}">
                          <a16:colId xmlns:a16="http://schemas.microsoft.com/office/drawing/2014/main" val="2459777081"/>
                        </a:ext>
                      </a:extLst>
                    </a:gridCol>
                    <a:gridCol w="1509229">
                      <a:extLst>
                        <a:ext uri="{9D8B030D-6E8A-4147-A177-3AD203B41FA5}">
                          <a16:colId xmlns:a16="http://schemas.microsoft.com/office/drawing/2014/main" val="1450629520"/>
                        </a:ext>
                      </a:extLst>
                    </a:gridCol>
                    <a:gridCol w="1365703">
                      <a:extLst>
                        <a:ext uri="{9D8B030D-6E8A-4147-A177-3AD203B41FA5}">
                          <a16:colId xmlns:a16="http://schemas.microsoft.com/office/drawing/2014/main" val="1257319154"/>
                        </a:ext>
                      </a:extLst>
                    </a:gridCol>
                    <a:gridCol w="1365703">
                      <a:extLst>
                        <a:ext uri="{9D8B030D-6E8A-4147-A177-3AD203B41FA5}">
                          <a16:colId xmlns:a16="http://schemas.microsoft.com/office/drawing/2014/main" val="1770878526"/>
                        </a:ext>
                      </a:extLst>
                    </a:gridCol>
                    <a:gridCol w="1309581">
                      <a:extLst>
                        <a:ext uri="{9D8B030D-6E8A-4147-A177-3AD203B41FA5}">
                          <a16:colId xmlns:a16="http://schemas.microsoft.com/office/drawing/2014/main" val="2445908181"/>
                        </a:ext>
                      </a:extLst>
                    </a:gridCol>
                  </a:tblGrid>
                  <a:tr h="77144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(m)</a:t>
                          </a:r>
                        </a:p>
                        <a:p>
                          <a:r>
                            <a:rPr lang="en-US" dirty="0"/>
                            <a:t>@ source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@ source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(nm)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oMath>
                          </a14:m>
                          <a:r>
                            <a:rPr lang="en-US" dirty="0"/>
                            <a:t>(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m)</a:t>
                          </a:r>
                        </a:p>
                        <a:p>
                          <a:r>
                            <a:rPr lang="en-US" dirty="0"/>
                            <a:t>Detector resolution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𝜸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8696022"/>
                      </a:ext>
                    </a:extLst>
                  </a:tr>
                  <a:tr h="3056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2.3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(pixel size)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0.0063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466292"/>
                      </a:ext>
                    </a:extLst>
                  </a:tr>
                  <a:tr h="3056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(pixel size)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520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4DB1CEA-C55D-82F4-7780-A41CCD618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275198"/>
                  </p:ext>
                </p:extLst>
              </p:nvPr>
            </p:nvGraphicFramePr>
            <p:xfrm>
              <a:off x="479375" y="3167634"/>
              <a:ext cx="10729195" cy="1667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642">
                      <a:extLst>
                        <a:ext uri="{9D8B030D-6E8A-4147-A177-3AD203B41FA5}">
                          <a16:colId xmlns:a16="http://schemas.microsoft.com/office/drawing/2014/main" val="2235104779"/>
                        </a:ext>
                      </a:extLst>
                    </a:gridCol>
                    <a:gridCol w="1337642">
                      <a:extLst>
                        <a:ext uri="{9D8B030D-6E8A-4147-A177-3AD203B41FA5}">
                          <a16:colId xmlns:a16="http://schemas.microsoft.com/office/drawing/2014/main" val="997279476"/>
                        </a:ext>
                      </a:extLst>
                    </a:gridCol>
                    <a:gridCol w="1337642">
                      <a:extLst>
                        <a:ext uri="{9D8B030D-6E8A-4147-A177-3AD203B41FA5}">
                          <a16:colId xmlns:a16="http://schemas.microsoft.com/office/drawing/2014/main" val="2779887036"/>
                        </a:ext>
                      </a:extLst>
                    </a:gridCol>
                    <a:gridCol w="1166053">
                      <a:extLst>
                        <a:ext uri="{9D8B030D-6E8A-4147-A177-3AD203B41FA5}">
                          <a16:colId xmlns:a16="http://schemas.microsoft.com/office/drawing/2014/main" val="2459777081"/>
                        </a:ext>
                      </a:extLst>
                    </a:gridCol>
                    <a:gridCol w="1509229">
                      <a:extLst>
                        <a:ext uri="{9D8B030D-6E8A-4147-A177-3AD203B41FA5}">
                          <a16:colId xmlns:a16="http://schemas.microsoft.com/office/drawing/2014/main" val="1450629520"/>
                        </a:ext>
                      </a:extLst>
                    </a:gridCol>
                    <a:gridCol w="1365703">
                      <a:extLst>
                        <a:ext uri="{9D8B030D-6E8A-4147-A177-3AD203B41FA5}">
                          <a16:colId xmlns:a16="http://schemas.microsoft.com/office/drawing/2014/main" val="1257319154"/>
                        </a:ext>
                      </a:extLst>
                    </a:gridCol>
                    <a:gridCol w="1365703">
                      <a:extLst>
                        <a:ext uri="{9D8B030D-6E8A-4147-A177-3AD203B41FA5}">
                          <a16:colId xmlns:a16="http://schemas.microsoft.com/office/drawing/2014/main" val="1770878526"/>
                        </a:ext>
                      </a:extLst>
                    </a:gridCol>
                    <a:gridCol w="1309581">
                      <a:extLst>
                        <a:ext uri="{9D8B030D-6E8A-4147-A177-3AD203B41FA5}">
                          <a16:colId xmlns:a16="http://schemas.microsoft.com/office/drawing/2014/main" val="2445908181"/>
                        </a:ext>
                      </a:extLst>
                    </a:gridCol>
                  </a:tblGrid>
                  <a:tr h="93611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703" r="-600943" b="-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905" t="-2703" r="-506667" b="-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4565" t="-2703" r="-478261" b="-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3697" t="-2703" r="-269748" b="-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889" t="-2703" r="-97222" b="-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22330" t="-2703" r="-1942" b="-8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86960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2.3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(pixel size)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0.0063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4662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(pixel size)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520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CAE45503-C33B-2CE6-12CD-5D40CB3CB6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424121"/>
                  </p:ext>
                </p:extLst>
              </p:nvPr>
            </p:nvGraphicFramePr>
            <p:xfrm>
              <a:off x="479376" y="5190363"/>
              <a:ext cx="10729195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642">
                      <a:extLst>
                        <a:ext uri="{9D8B030D-6E8A-4147-A177-3AD203B41FA5}">
                          <a16:colId xmlns:a16="http://schemas.microsoft.com/office/drawing/2014/main" val="2235104779"/>
                        </a:ext>
                      </a:extLst>
                    </a:gridCol>
                    <a:gridCol w="1337642">
                      <a:extLst>
                        <a:ext uri="{9D8B030D-6E8A-4147-A177-3AD203B41FA5}">
                          <a16:colId xmlns:a16="http://schemas.microsoft.com/office/drawing/2014/main" val="997279476"/>
                        </a:ext>
                      </a:extLst>
                    </a:gridCol>
                    <a:gridCol w="1337642">
                      <a:extLst>
                        <a:ext uri="{9D8B030D-6E8A-4147-A177-3AD203B41FA5}">
                          <a16:colId xmlns:a16="http://schemas.microsoft.com/office/drawing/2014/main" val="2779887036"/>
                        </a:ext>
                      </a:extLst>
                    </a:gridCol>
                    <a:gridCol w="1166053">
                      <a:extLst>
                        <a:ext uri="{9D8B030D-6E8A-4147-A177-3AD203B41FA5}">
                          <a16:colId xmlns:a16="http://schemas.microsoft.com/office/drawing/2014/main" val="2459777081"/>
                        </a:ext>
                      </a:extLst>
                    </a:gridCol>
                    <a:gridCol w="1509229">
                      <a:extLst>
                        <a:ext uri="{9D8B030D-6E8A-4147-A177-3AD203B41FA5}">
                          <a16:colId xmlns:a16="http://schemas.microsoft.com/office/drawing/2014/main" val="1450629520"/>
                        </a:ext>
                      </a:extLst>
                    </a:gridCol>
                    <a:gridCol w="1365703">
                      <a:extLst>
                        <a:ext uri="{9D8B030D-6E8A-4147-A177-3AD203B41FA5}">
                          <a16:colId xmlns:a16="http://schemas.microsoft.com/office/drawing/2014/main" val="1257319154"/>
                        </a:ext>
                      </a:extLst>
                    </a:gridCol>
                    <a:gridCol w="1365703">
                      <a:extLst>
                        <a:ext uri="{9D8B030D-6E8A-4147-A177-3AD203B41FA5}">
                          <a16:colId xmlns:a16="http://schemas.microsoft.com/office/drawing/2014/main" val="1770878526"/>
                        </a:ext>
                      </a:extLst>
                    </a:gridCol>
                    <a:gridCol w="1309581">
                      <a:extLst>
                        <a:ext uri="{9D8B030D-6E8A-4147-A177-3AD203B41FA5}">
                          <a16:colId xmlns:a16="http://schemas.microsoft.com/office/drawing/2014/main" val="2445908181"/>
                        </a:ext>
                      </a:extLst>
                    </a:gridCol>
                  </a:tblGrid>
                  <a:tr h="77144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(m)</a:t>
                          </a:r>
                        </a:p>
                        <a:p>
                          <a:r>
                            <a:rPr lang="en-US" dirty="0"/>
                            <a:t>@ source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@ source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(nm)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oMath>
                          </a14:m>
                          <a:r>
                            <a:rPr lang="en-US" dirty="0"/>
                            <a:t>(</a:t>
                          </a:r>
                          <a:r>
                            <a:rPr lang="el-GR" dirty="0"/>
                            <a:t>μ</a:t>
                          </a:r>
                          <a:r>
                            <a:rPr lang="en-US" dirty="0"/>
                            <a:t>m)</a:t>
                          </a:r>
                        </a:p>
                        <a:p>
                          <a:r>
                            <a:rPr lang="en-US" dirty="0"/>
                            <a:t>Detector resolution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𝜸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8696022"/>
                      </a:ext>
                    </a:extLst>
                  </a:tr>
                  <a:tr h="3056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2.3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-1.447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(pixel size)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0.0063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1.49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466292"/>
                      </a:ext>
                    </a:extLst>
                  </a:tr>
                  <a:tr h="3056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(pixel size)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520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CAE45503-C33B-2CE6-12CD-5D40CB3CB6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424121"/>
                  </p:ext>
                </p:extLst>
              </p:nvPr>
            </p:nvGraphicFramePr>
            <p:xfrm>
              <a:off x="479376" y="5190363"/>
              <a:ext cx="10729195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642">
                      <a:extLst>
                        <a:ext uri="{9D8B030D-6E8A-4147-A177-3AD203B41FA5}">
                          <a16:colId xmlns:a16="http://schemas.microsoft.com/office/drawing/2014/main" val="2235104779"/>
                        </a:ext>
                      </a:extLst>
                    </a:gridCol>
                    <a:gridCol w="1337642">
                      <a:extLst>
                        <a:ext uri="{9D8B030D-6E8A-4147-A177-3AD203B41FA5}">
                          <a16:colId xmlns:a16="http://schemas.microsoft.com/office/drawing/2014/main" val="997279476"/>
                        </a:ext>
                      </a:extLst>
                    </a:gridCol>
                    <a:gridCol w="1337642">
                      <a:extLst>
                        <a:ext uri="{9D8B030D-6E8A-4147-A177-3AD203B41FA5}">
                          <a16:colId xmlns:a16="http://schemas.microsoft.com/office/drawing/2014/main" val="2779887036"/>
                        </a:ext>
                      </a:extLst>
                    </a:gridCol>
                    <a:gridCol w="1166053">
                      <a:extLst>
                        <a:ext uri="{9D8B030D-6E8A-4147-A177-3AD203B41FA5}">
                          <a16:colId xmlns:a16="http://schemas.microsoft.com/office/drawing/2014/main" val="2459777081"/>
                        </a:ext>
                      </a:extLst>
                    </a:gridCol>
                    <a:gridCol w="1509229">
                      <a:extLst>
                        <a:ext uri="{9D8B030D-6E8A-4147-A177-3AD203B41FA5}">
                          <a16:colId xmlns:a16="http://schemas.microsoft.com/office/drawing/2014/main" val="1450629520"/>
                        </a:ext>
                      </a:extLst>
                    </a:gridCol>
                    <a:gridCol w="1365703">
                      <a:extLst>
                        <a:ext uri="{9D8B030D-6E8A-4147-A177-3AD203B41FA5}">
                          <a16:colId xmlns:a16="http://schemas.microsoft.com/office/drawing/2014/main" val="1257319154"/>
                        </a:ext>
                      </a:extLst>
                    </a:gridCol>
                    <a:gridCol w="1365703">
                      <a:extLst>
                        <a:ext uri="{9D8B030D-6E8A-4147-A177-3AD203B41FA5}">
                          <a16:colId xmlns:a16="http://schemas.microsoft.com/office/drawing/2014/main" val="1770878526"/>
                        </a:ext>
                      </a:extLst>
                    </a:gridCol>
                    <a:gridCol w="1309581">
                      <a:extLst>
                        <a:ext uri="{9D8B030D-6E8A-4147-A177-3AD203B41FA5}">
                          <a16:colId xmlns:a16="http://schemas.microsoft.com/office/drawing/2014/main" val="244590818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Beam energy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740" r="-600943" b="-904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905" t="-2740" r="-506667" b="-904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4565" t="-2740" r="-478261" b="-904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3697" t="-2740" r="-269748" b="-904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88889" t="-2740" r="-97222" b="-904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22330" t="-2740" r="-1942" b="-904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86960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2.3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-1.447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(pixel size)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0.0063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1.49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4662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2.8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5.95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25 (pixel size)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55205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291589C-488C-37CB-2527-66151A7D9037}"/>
              </a:ext>
            </a:extLst>
          </p:cNvPr>
          <p:cNvSpPr txBox="1"/>
          <p:nvPr/>
        </p:nvSpPr>
        <p:spPr>
          <a:xfrm>
            <a:off x="479375" y="2780928"/>
            <a:ext cx="23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00"/>
                </a:highlight>
              </a:rPr>
              <a:t>Vertical direction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7FCB0-4C3F-3A5F-607E-EBFB5FBBFB90}"/>
              </a:ext>
            </a:extLst>
          </p:cNvPr>
          <p:cNvSpPr txBox="1"/>
          <p:nvPr/>
        </p:nvSpPr>
        <p:spPr>
          <a:xfrm>
            <a:off x="407368" y="4849468"/>
            <a:ext cx="23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FFFF00"/>
                </a:highlight>
              </a:rPr>
              <a:t>Horizontal direction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99986-32FC-B9C8-75CD-AEA31DE9B164}"/>
              </a:ext>
            </a:extLst>
          </p:cNvPr>
          <p:cNvSpPr txBox="1"/>
          <p:nvPr/>
        </p:nvSpPr>
        <p:spPr>
          <a:xfrm>
            <a:off x="8624168" y="2528171"/>
            <a:ext cx="307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99"/>
                </a:solidFill>
              </a:rPr>
              <a:t>(NIM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165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(1979)</a:t>
            </a:r>
            <a:r>
              <a:rPr lang="zh-CN" altLang="en-US" dirty="0">
                <a:solidFill>
                  <a:srgbClr val="003399"/>
                </a:solidFill>
              </a:rPr>
              <a:t> </a:t>
            </a:r>
            <a:r>
              <a:rPr lang="en-US" altLang="zh-CN" dirty="0">
                <a:solidFill>
                  <a:srgbClr val="003399"/>
                </a:solidFill>
              </a:rPr>
              <a:t>177-186)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46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0E7D93-764F-ABFB-2656-4016F91D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66" y="1177164"/>
            <a:ext cx="10972800" cy="542018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integration</a:t>
            </a:r>
          </a:p>
          <a:p>
            <a:pPr lvl="1"/>
            <a:r>
              <a:rPr lang="en-US" altLang="zh-CN" dirty="0"/>
              <a:t>Choice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reduced</a:t>
            </a:r>
            <a:r>
              <a:rPr lang="zh-CN" altLang="en-US" dirty="0"/>
              <a:t> </a:t>
            </a:r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repetition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</a:p>
          <a:p>
            <a:pPr lvl="1"/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optics,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</a:p>
          <a:p>
            <a:pPr lvl="1">
              <a:spcAft>
                <a:spcPts val="600"/>
              </a:spcAft>
            </a:pPr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transport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IP,</a:t>
            </a:r>
            <a:r>
              <a:rPr lang="zh-CN" altLang="en-US" dirty="0"/>
              <a:t> </a:t>
            </a:r>
            <a:r>
              <a:rPr lang="en-US" altLang="zh-CN" dirty="0"/>
              <a:t>tuning</a:t>
            </a:r>
            <a:r>
              <a:rPr lang="zh-CN" altLang="en-US" dirty="0"/>
              <a:t> </a:t>
            </a:r>
            <a:r>
              <a:rPr lang="en-US" altLang="zh-CN" dirty="0"/>
              <a:t>mechanisms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diagnostics</a:t>
            </a:r>
          </a:p>
          <a:p>
            <a:r>
              <a:rPr lang="en-US" altLang="zh-CN" dirty="0"/>
              <a:t>Accelerator</a:t>
            </a:r>
          </a:p>
          <a:p>
            <a:pPr lvl="1"/>
            <a:r>
              <a:rPr lang="en-US" altLang="zh-CN" dirty="0"/>
              <a:t>Interaction</a:t>
            </a:r>
            <a:r>
              <a:rPr lang="zh-CN" altLang="en-US" dirty="0"/>
              <a:t> </a:t>
            </a:r>
            <a:r>
              <a:rPr lang="en-US" altLang="zh-CN" dirty="0"/>
              <a:t>chamber</a:t>
            </a:r>
          </a:p>
          <a:p>
            <a:pPr lvl="1"/>
            <a:r>
              <a:rPr lang="en-US" altLang="zh-CN" dirty="0"/>
              <a:t>Updates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lattice</a:t>
            </a:r>
          </a:p>
          <a:p>
            <a:pPr lvl="1">
              <a:spcAft>
                <a:spcPts val="600"/>
              </a:spcAft>
            </a:pPr>
            <a:r>
              <a:rPr lang="en-US" altLang="zh-CN" dirty="0"/>
              <a:t>Diagnostics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position/angle</a:t>
            </a:r>
            <a:r>
              <a:rPr lang="zh-CN" altLang="en-US" dirty="0"/>
              <a:t> </a:t>
            </a:r>
            <a:r>
              <a:rPr lang="en-US" altLang="zh-CN" dirty="0"/>
              <a:t>(nearby</a:t>
            </a:r>
            <a:r>
              <a:rPr lang="zh-CN" altLang="en-US" dirty="0"/>
              <a:t> </a:t>
            </a:r>
            <a:r>
              <a:rPr lang="en-US" altLang="zh-CN" dirty="0"/>
              <a:t>BPMs)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pPr lvl="1"/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GEANT4</a:t>
            </a:r>
            <a:r>
              <a:rPr lang="zh-CN" altLang="en-US" dirty="0"/>
              <a:t> </a:t>
            </a:r>
            <a:r>
              <a:rPr lang="en-US" altLang="zh-CN" dirty="0"/>
              <a:t>simulations</a:t>
            </a:r>
          </a:p>
          <a:p>
            <a:pPr lvl="1">
              <a:spcAft>
                <a:spcPts val="600"/>
              </a:spcAft>
            </a:pPr>
            <a:r>
              <a:rPr lang="en-US" altLang="zh-CN" dirty="0"/>
              <a:t>Target-detector</a:t>
            </a:r>
            <a:r>
              <a:rPr lang="zh-CN" altLang="en-US" dirty="0"/>
              <a:t> </a:t>
            </a:r>
            <a:r>
              <a:rPr lang="en-US" altLang="zh-CN" dirty="0"/>
              <a:t>assembly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integration</a:t>
            </a:r>
          </a:p>
          <a:p>
            <a:r>
              <a:rPr lang="en-US" altLang="zh-CN" dirty="0"/>
              <a:t>DAQ,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</a:p>
          <a:p>
            <a:pPr lvl="1"/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RF</a:t>
            </a:r>
            <a:r>
              <a:rPr lang="zh-CN" altLang="en-US" dirty="0"/>
              <a:t> </a:t>
            </a:r>
            <a:r>
              <a:rPr lang="en-US" altLang="zh-CN" dirty="0"/>
              <a:t>reference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</a:p>
          <a:p>
            <a:pPr marL="457200" lvl="1" indent="0">
              <a:buNone/>
            </a:pPr>
            <a:r>
              <a:rPr lang="zh-CN" altLang="en-US" dirty="0"/>
              <a:t> </a:t>
            </a:r>
            <a:endParaRPr lang="en-HK" altLang="zh-CN" dirty="0"/>
          </a:p>
          <a:p>
            <a:r>
              <a:rPr lang="en-US" altLang="zh-CN" dirty="0"/>
              <a:t>Modification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hutch,</a:t>
            </a:r>
            <a:r>
              <a:rPr lang="zh-CN" altLang="en-US" dirty="0"/>
              <a:t> </a:t>
            </a:r>
            <a:r>
              <a:rPr lang="en-US" altLang="zh-CN" dirty="0"/>
              <a:t>beamline,</a:t>
            </a:r>
            <a:r>
              <a:rPr lang="zh-CN" altLang="en-US" dirty="0"/>
              <a:t> </a:t>
            </a:r>
            <a:r>
              <a:rPr lang="en-US" altLang="zh-CN" dirty="0"/>
              <a:t>front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(add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cleaning</a:t>
            </a:r>
            <a:r>
              <a:rPr lang="zh-CN" altLang="en-US" dirty="0"/>
              <a:t> </a:t>
            </a:r>
            <a:r>
              <a:rPr lang="en-US" altLang="zh-CN" dirty="0"/>
              <a:t>dipole)</a:t>
            </a:r>
          </a:p>
          <a:p>
            <a:r>
              <a:rPr lang="en-US" altLang="zh-CN" dirty="0"/>
              <a:t>Commissioning</a:t>
            </a:r>
            <a:r>
              <a:rPr lang="zh-CN" altLang="en-US" dirty="0"/>
              <a:t> </a:t>
            </a:r>
            <a:r>
              <a:rPr lang="en-US" altLang="zh-CN" dirty="0"/>
              <a:t>strategy and knobs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CBF209-A338-6290-2C54-AD8F1265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ABC2C-7EC7-D9D0-58F4-92AFD0E9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855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E69B-603F-47AA-013F-2F48257E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48" y="189186"/>
            <a:ext cx="10515600" cy="696420"/>
          </a:xfrm>
        </p:spPr>
        <p:txBody>
          <a:bodyPr/>
          <a:lstStyle/>
          <a:p>
            <a:r>
              <a:rPr lang="en-US" dirty="0" err="1"/>
              <a:t>对几个问题的回应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A5147-9247-729B-B445-84CEE679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08" y="4162868"/>
            <a:ext cx="5773244" cy="2644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48136-C67B-856F-515C-1587DB9CB101}"/>
              </a:ext>
            </a:extLst>
          </p:cNvPr>
          <p:cNvSpPr txBox="1"/>
          <p:nvPr/>
        </p:nvSpPr>
        <p:spPr>
          <a:xfrm>
            <a:off x="352096" y="1093076"/>
            <a:ext cx="11624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altLang="zh-CN" dirty="0"/>
              <a:t>BEPCII</a:t>
            </a:r>
            <a:r>
              <a:rPr lang="zh-CN" altLang="en-US" dirty="0"/>
              <a:t>已经有两台激光器，在高频区可以与束流有效产生康普顿散射，并能观测到。是否可用？</a:t>
            </a:r>
            <a:endParaRPr lang="en-HK" altLang="zh-CN" dirty="0"/>
          </a:p>
          <a:p>
            <a:pPr marL="342900" indent="-342900">
              <a:buAutoNum type="arabicPeriod"/>
            </a:pPr>
            <a:endParaRPr lang="en-HK" altLang="zh-CN" dirty="0"/>
          </a:p>
          <a:p>
            <a:pPr marL="800100" lvl="1" indent="-342900">
              <a:buAutoNum type="arabicPeriod"/>
            </a:pPr>
            <a:r>
              <a:rPr lang="zh-CN" altLang="en-HK" dirty="0"/>
              <a:t>现有</a:t>
            </a:r>
            <a:r>
              <a:rPr lang="zh-CN" altLang="en-US" dirty="0"/>
              <a:t>的激光为</a:t>
            </a:r>
            <a:r>
              <a:rPr lang="en-US" altLang="zh-CN" dirty="0"/>
              <a:t>CO2</a:t>
            </a:r>
            <a:r>
              <a:rPr lang="zh-CN" altLang="en-US" dirty="0"/>
              <a:t>激光（波长为</a:t>
            </a:r>
            <a:r>
              <a:rPr lang="en-US" altLang="zh-CN" dirty="0"/>
              <a:t>10.8 </a:t>
            </a:r>
            <a:r>
              <a:rPr lang="el-GR" altLang="zh-CN" dirty="0"/>
              <a:t>μ</a:t>
            </a:r>
            <a:r>
              <a:rPr lang="en-US" altLang="zh-CN" dirty="0"/>
              <a:t>m</a:t>
            </a:r>
            <a:r>
              <a:rPr lang="zh-CN" altLang="en-US" dirty="0"/>
              <a:t>，能量</a:t>
            </a:r>
            <a:r>
              <a:rPr lang="en-US" altLang="zh-CN" dirty="0"/>
              <a:t>0.12eV</a:t>
            </a:r>
            <a:r>
              <a:rPr lang="zh-CN" altLang="en-US" dirty="0"/>
              <a:t>），同</a:t>
            </a:r>
            <a:r>
              <a:rPr lang="en-US" altLang="zh-CN" dirty="0"/>
              <a:t>1.77GeV</a:t>
            </a:r>
            <a:r>
              <a:rPr lang="zh-CN" altLang="en-US" dirty="0"/>
              <a:t>电子，背散射光子能量不超过</a:t>
            </a:r>
            <a:r>
              <a:rPr lang="en-US" altLang="zh-CN" dirty="0"/>
              <a:t>6MeV</a:t>
            </a:r>
          </a:p>
          <a:p>
            <a:pPr marL="800100" lvl="1" indent="-342900">
              <a:buAutoNum type="arabicPeriod"/>
            </a:pPr>
            <a:endParaRPr lang="en-HK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目前的能量测量装置利用高纯锗探测器，测量散射光子的能量分布（康普顿边缘）</a:t>
            </a:r>
            <a:endParaRPr lang="en-HK" altLang="zh-CN" dirty="0"/>
          </a:p>
          <a:p>
            <a:pPr marL="800100" lvl="1" indent="-342900">
              <a:buAutoNum type="arabicPeriod"/>
            </a:pPr>
            <a:endParaRPr lang="en-HK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按照</a:t>
            </a:r>
            <a:r>
              <a:rPr lang="en-US" altLang="zh-CN" dirty="0" err="1"/>
              <a:t>Aurelien</a:t>
            </a:r>
            <a:r>
              <a:rPr lang="zh-CN" altLang="en-US" dirty="0"/>
              <a:t>的初步分析，若沿用</a:t>
            </a:r>
            <a:r>
              <a:rPr lang="en-US" altLang="zh-CN" dirty="0"/>
              <a:t>CO2</a:t>
            </a:r>
            <a:r>
              <a:rPr lang="zh-CN" altLang="en-US" dirty="0"/>
              <a:t>激光器，散射光子能量太低，对测量散射后的粒子空间分布不利</a:t>
            </a:r>
            <a:endParaRPr lang="en-HK" altLang="zh-CN" dirty="0"/>
          </a:p>
          <a:p>
            <a:pPr marL="800100" lvl="1" indent="-342900">
              <a:buAutoNum type="arabicPeriod"/>
            </a:pPr>
            <a:endParaRPr lang="en-HK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为测量散射光子的空间分布，需要激光</a:t>
            </a:r>
            <a:r>
              <a:rPr lang="en-US" altLang="zh-CN" dirty="0"/>
              <a:t>-</a:t>
            </a:r>
            <a:r>
              <a:rPr lang="zh-CN" altLang="en-US" dirty="0"/>
              <a:t>电子对撞点到探测器之间有足够的漂移距离，目前的漂移距离仅</a:t>
            </a:r>
            <a:r>
              <a:rPr lang="en-US" altLang="zh-CN" dirty="0"/>
              <a:t>1.5m</a:t>
            </a:r>
            <a:r>
              <a:rPr lang="zh-CN" altLang="en-US" dirty="0"/>
              <a:t>，远远不够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80893-28C6-77FC-7211-7810D3011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967972"/>
            <a:ext cx="2459422" cy="2890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41ED2-4D9F-5B91-4BFA-149065B0F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177" y="4664841"/>
            <a:ext cx="2997726" cy="11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66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FA8E36-76C5-C7C6-FCEC-FD83C90FD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96" y="1849679"/>
            <a:ext cx="4440519" cy="48403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00B0F0"/>
                </a:solidFill>
              </a:rPr>
              <a:t>经费预算（积分场相同）</a:t>
            </a:r>
            <a:endParaRPr lang="en-US" altLang="zh-CN" sz="2400" dirty="0">
              <a:solidFill>
                <a:srgbClr val="00B0F0"/>
              </a:solidFill>
            </a:endParaRP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F7162C-FF4F-17D4-8AD6-50CA4503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HTS</a:t>
            </a:r>
            <a:r>
              <a:rPr lang="zh-CN" altLang="en-US" dirty="0"/>
              <a:t> </a:t>
            </a:r>
            <a:r>
              <a:rPr lang="en-US" altLang="zh-CN" dirty="0"/>
              <a:t>Solenoid</a:t>
            </a:r>
            <a:r>
              <a:rPr lang="zh-CN" altLang="en-US" dirty="0"/>
              <a:t> </a:t>
            </a:r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64CC5-BF4E-21E9-6E46-C9A3C6C6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5481426"/>
              </p:ext>
            </p:extLst>
          </p:nvPr>
        </p:nvGraphicFramePr>
        <p:xfrm>
          <a:off x="5663952" y="2415668"/>
          <a:ext cx="6379918" cy="354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09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6T(</a:t>
                      </a:r>
                      <a:r>
                        <a:rPr lang="en-US" altLang="zh-CN" dirty="0" err="1"/>
                        <a:t>NbTi</a:t>
                      </a:r>
                      <a:r>
                        <a:rPr lang="en-US" altLang="zh-CN" dirty="0"/>
                        <a:t>/Cu)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12T(ReBCO)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04">
                <a:tc row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设备费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电源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r>
                        <a:rPr lang="zh-CN" altLang="en-US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40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9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制冷机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50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50</a:t>
                      </a:r>
                      <a:r>
                        <a:rPr lang="zh-CN" altLang="en-US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5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温度监控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10</a:t>
                      </a:r>
                      <a:r>
                        <a:rPr lang="zh-CN" altLang="en-US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99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材料费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超导材料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20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310</a:t>
                      </a:r>
                      <a:r>
                        <a:rPr lang="zh-CN" altLang="en-US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5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其他材料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40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40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99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加工及测试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线圈及杜瓦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100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170</a:t>
                      </a:r>
                      <a:r>
                        <a:rPr lang="zh-CN" altLang="en-US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3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电流引线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</a:t>
                      </a:r>
                      <a:r>
                        <a:rPr lang="zh-CN" altLang="en-US"/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20</a:t>
                      </a:r>
                      <a:r>
                        <a:rPr lang="zh-CN" altLang="en-US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1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/>
                        <a:t>合计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255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640</a:t>
                      </a:r>
                      <a:r>
                        <a:rPr lang="zh-CN" altLang="en-US" dirty="0"/>
                        <a:t>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75955" y="1518956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</a:rPr>
              <a:t>关键技术及风险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对比了</a:t>
            </a:r>
            <a:r>
              <a:rPr lang="en-US" altLang="zh-CN" dirty="0"/>
              <a:t>6T</a:t>
            </a:r>
            <a:r>
              <a:rPr lang="zh-CN" altLang="en-US" dirty="0"/>
              <a:t>和</a:t>
            </a:r>
            <a:r>
              <a:rPr lang="en-US" altLang="zh-CN" dirty="0"/>
              <a:t>12T</a:t>
            </a:r>
            <a:r>
              <a:rPr lang="zh-CN" altLang="en-US" dirty="0"/>
              <a:t>两种方案。</a:t>
            </a:r>
            <a:r>
              <a:rPr lang="en-US" altLang="zh-CN" dirty="0"/>
              <a:t>6T</a:t>
            </a:r>
            <a:r>
              <a:rPr lang="zh-CN" altLang="en-US" dirty="0"/>
              <a:t>低温超导方案技术较为成熟，成本低，但是运行温度裕度较小。</a:t>
            </a:r>
            <a:r>
              <a:rPr lang="en-US" altLang="zh-CN" dirty="0"/>
              <a:t>12T </a:t>
            </a:r>
            <a:r>
              <a:rPr lang="zh-CN" altLang="en-US" dirty="0"/>
              <a:t>高温超导磁体方案存在一定的技术风险，需要进行预研。</a:t>
            </a:r>
            <a:endParaRPr lang="en-US" altLang="zh-CN" dirty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HTS</a:t>
            </a:r>
            <a:r>
              <a:rPr lang="zh-CN" altLang="en-US" dirty="0"/>
              <a:t>线圈的失超保护与低温超导有很大差别，目前通常考虑无绝缘设计，会造成磁体励退磁时间较长；</a:t>
            </a:r>
            <a:endParaRPr lang="en-US" altLang="zh-CN" dirty="0"/>
          </a:p>
          <a:p>
            <a:r>
              <a:rPr lang="en-US" altLang="zh-CN" dirty="0"/>
              <a:t>2.    HTS  </a:t>
            </a:r>
            <a:r>
              <a:rPr lang="zh-CN" altLang="en-US" dirty="0"/>
              <a:t>带材的接头工艺研究；</a:t>
            </a:r>
            <a:endParaRPr lang="en-US" altLang="zh-CN" dirty="0"/>
          </a:p>
          <a:p>
            <a:r>
              <a:rPr lang="en-US" altLang="zh-CN" dirty="0"/>
              <a:t>3.    HTS</a:t>
            </a:r>
            <a:r>
              <a:rPr lang="zh-CN" altLang="en-US" dirty="0"/>
              <a:t>带材容易出现分层，侧面受压时容易出现损伤，所以长螺线管线圈的应力控制和制作工艺需要研究；</a:t>
            </a:r>
            <a:endParaRPr lang="en-US" altLang="zh-CN" dirty="0"/>
          </a:p>
          <a:p>
            <a:r>
              <a:rPr lang="en-US" altLang="zh-CN" dirty="0"/>
              <a:t>4.    </a:t>
            </a:r>
            <a:r>
              <a:rPr lang="zh-CN" altLang="en-US" dirty="0"/>
              <a:t>现有的高场超导线圈通常基于液氦浸泡结构，采用传导冷却方案需要优化设计；</a:t>
            </a:r>
            <a:endParaRPr lang="en-US" altLang="zh-CN" dirty="0"/>
          </a:p>
          <a:p>
            <a:r>
              <a:rPr lang="en-US" altLang="zh-CN" dirty="0"/>
              <a:t>5.    HTS</a:t>
            </a:r>
            <a:r>
              <a:rPr lang="zh-CN" altLang="en-US" dirty="0"/>
              <a:t>线圈长期运行稳定性研究。</a:t>
            </a:r>
          </a:p>
        </p:txBody>
      </p:sp>
    </p:spTree>
    <p:extLst>
      <p:ext uri="{BB962C8B-B14F-4D97-AF65-F5344CB8AC3E}">
        <p14:creationId xmlns:p14="http://schemas.microsoft.com/office/powerpoint/2010/main" val="2710313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5092A6-3A94-7AB6-F134-F6E1F907B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452018"/>
              </p:ext>
            </p:extLst>
          </p:nvPr>
        </p:nvGraphicFramePr>
        <p:xfrm>
          <a:off x="609600" y="1285875"/>
          <a:ext cx="10972800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0BEC195-2EFA-81DC-4685-2A90B32E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Milestones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0D015-291C-E531-E5C4-17BE9EDF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F1003-71C7-8539-0E82-F1F49632B70D}"/>
              </a:ext>
            </a:extLst>
          </p:cNvPr>
          <p:cNvSpPr txBox="1"/>
          <p:nvPr/>
        </p:nvSpPr>
        <p:spPr>
          <a:xfrm>
            <a:off x="6048374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7B844-A3D7-9DCB-7857-2F3E23AB74E2}"/>
              </a:ext>
            </a:extLst>
          </p:cNvPr>
          <p:cNvSpPr txBox="1"/>
          <p:nvPr/>
        </p:nvSpPr>
        <p:spPr>
          <a:xfrm>
            <a:off x="6816080" y="30872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8F8EA-95C8-EA67-143C-9030AAE91327}"/>
              </a:ext>
            </a:extLst>
          </p:cNvPr>
          <p:cNvSpPr txBox="1"/>
          <p:nvPr/>
        </p:nvSpPr>
        <p:spPr>
          <a:xfrm>
            <a:off x="6096000" y="45786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640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20E2C-FE1A-4505-69DE-E8445BA835BC}"/>
              </a:ext>
            </a:extLst>
          </p:cNvPr>
          <p:cNvSpPr txBox="1"/>
          <p:nvPr/>
        </p:nvSpPr>
        <p:spPr>
          <a:xfrm>
            <a:off x="4943872" y="308226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2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DF68C-EEDE-73BD-BEE6-447F5D48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schemes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57D4-EDD0-3D4F-6443-44D8F1A1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7F2D0-4FE9-243F-A36A-6413674103CD}"/>
              </a:ext>
            </a:extLst>
          </p:cNvPr>
          <p:cNvSpPr txBox="1"/>
          <p:nvPr/>
        </p:nvSpPr>
        <p:spPr>
          <a:xfrm>
            <a:off x="124391" y="1190016"/>
            <a:ext cx="5472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Scheme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1: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self-polarization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in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the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Colliders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36B08-AC44-E361-FA23-C1C7BA4F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421685"/>
            <a:ext cx="2808312" cy="2282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CA3800-CB1F-69BE-A15E-FFECF5DA1B0A}"/>
              </a:ext>
            </a:extLst>
          </p:cNvPr>
          <p:cNvSpPr txBox="1"/>
          <p:nvPr/>
        </p:nvSpPr>
        <p:spPr>
          <a:xfrm>
            <a:off x="-19624" y="1703894"/>
            <a:ext cx="57606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Z-pole:</a:t>
            </a:r>
            <a:r>
              <a:rPr lang="zh-CN" altLang="en-US" sz="2000" dirty="0"/>
              <a:t> </a:t>
            </a:r>
            <a:r>
              <a:rPr lang="en-US" altLang="zh-CN" sz="2000" dirty="0"/>
              <a:t>&gt;20</a:t>
            </a:r>
            <a:r>
              <a:rPr lang="zh-CN" altLang="en-US" sz="2000" dirty="0"/>
              <a:t> </a:t>
            </a:r>
            <a:r>
              <a:rPr lang="en-US" altLang="zh-CN" sz="2000" dirty="0"/>
              <a:t>hour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reach</a:t>
            </a:r>
            <a:r>
              <a:rPr lang="zh-CN" altLang="en-US" sz="2000" dirty="0"/>
              <a:t> </a:t>
            </a:r>
            <a:r>
              <a:rPr lang="en-US" altLang="zh-CN" sz="2000" dirty="0"/>
              <a:t>10%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asymmetric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wigglers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switched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~2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Incompatible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luminosity</a:t>
            </a:r>
            <a:r>
              <a:rPr lang="zh-CN" altLang="en-US" dirty="0"/>
              <a:t> </a:t>
            </a:r>
            <a:r>
              <a:rPr lang="en-US" altLang="zh-CN" dirty="0"/>
              <a:t>(increase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U</a:t>
            </a:r>
            <a:r>
              <a:rPr lang="en-US" altLang="zh-CN" baseline="-25000" dirty="0"/>
              <a:t>0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spread)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~2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hours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dead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for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physics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at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each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fill</a:t>
            </a:r>
            <a:endParaRPr lang="en-US" altLang="zh-CN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~144</a:t>
            </a:r>
            <a:r>
              <a:rPr lang="zh-CN" altLang="en-US" dirty="0"/>
              <a:t> </a:t>
            </a:r>
            <a:r>
              <a:rPr lang="en-US" altLang="zh-CN" dirty="0"/>
              <a:t>pilot</a:t>
            </a:r>
            <a:r>
              <a:rPr lang="zh-CN" altLang="en-US" dirty="0"/>
              <a:t> </a:t>
            </a:r>
            <a:r>
              <a:rPr lang="en-US" altLang="zh-CN" dirty="0"/>
              <a:t>bunches</a:t>
            </a:r>
            <a:r>
              <a:rPr lang="zh-CN" altLang="en-US" dirty="0"/>
              <a:t> </a:t>
            </a:r>
            <a:r>
              <a:rPr lang="en-US" altLang="zh-CN" dirty="0"/>
              <a:t>dedicated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W:</a:t>
            </a:r>
            <a:r>
              <a:rPr lang="zh-CN" altLang="en-US" sz="2000" dirty="0"/>
              <a:t>  </a:t>
            </a:r>
            <a:r>
              <a:rPr lang="en-US" altLang="zh-CN" sz="2000" dirty="0"/>
              <a:t>~2</a:t>
            </a:r>
            <a:r>
              <a:rPr lang="zh-CN" altLang="en-US" sz="2000" dirty="0"/>
              <a:t> </a:t>
            </a:r>
            <a:r>
              <a:rPr lang="en-US" altLang="zh-CN" sz="2000" dirty="0"/>
              <a:t>hour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reach</a:t>
            </a:r>
            <a:r>
              <a:rPr lang="zh-CN" altLang="en-US" sz="2000" dirty="0"/>
              <a:t> </a:t>
            </a:r>
            <a:r>
              <a:rPr lang="en-US" altLang="zh-CN" sz="2000" dirty="0"/>
              <a:t>10%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~12</a:t>
            </a:r>
            <a:r>
              <a:rPr lang="zh-CN" altLang="en-US" dirty="0"/>
              <a:t> </a:t>
            </a:r>
            <a:r>
              <a:rPr lang="en-US" altLang="zh-CN" dirty="0"/>
              <a:t>pilot</a:t>
            </a:r>
            <a:r>
              <a:rPr lang="zh-CN" altLang="en-US" dirty="0"/>
              <a:t> </a:t>
            </a:r>
            <a:r>
              <a:rPr lang="en-US" altLang="zh-CN" dirty="0"/>
              <a:t>bunches,</a:t>
            </a:r>
            <a:r>
              <a:rPr lang="zh-CN" altLang="en-US" dirty="0"/>
              <a:t> </a:t>
            </a:r>
            <a:r>
              <a:rPr lang="en-US" altLang="zh-CN" dirty="0"/>
              <a:t>wigglers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206FB-54E1-4CFA-1FF1-EF8715F21901}"/>
              </a:ext>
            </a:extLst>
          </p:cNvPr>
          <p:cNvSpPr txBox="1"/>
          <p:nvPr/>
        </p:nvSpPr>
        <p:spPr>
          <a:xfrm>
            <a:off x="6450987" y="1201514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Scheme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2: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Injection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of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polarized</a:t>
            </a:r>
            <a:r>
              <a:rPr lang="zh-CN" altLang="en-US" sz="2400" dirty="0">
                <a:solidFill>
                  <a:srgbClr val="00B050"/>
                </a:solidFill>
              </a:rPr>
              <a:t> </a:t>
            </a:r>
            <a:r>
              <a:rPr lang="en-US" altLang="zh-CN" sz="2400" dirty="0">
                <a:solidFill>
                  <a:srgbClr val="00B050"/>
                </a:solidFill>
              </a:rPr>
              <a:t>beams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51460-3FBC-3612-E4E2-0E76A7ACDA19}"/>
              </a:ext>
            </a:extLst>
          </p:cNvPr>
          <p:cNvSpPr txBox="1"/>
          <p:nvPr/>
        </p:nvSpPr>
        <p:spPr>
          <a:xfrm>
            <a:off x="6450987" y="1703894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Polarized</a:t>
            </a:r>
            <a:r>
              <a:rPr lang="zh-CN" altLang="en-US" sz="2000" dirty="0"/>
              <a:t> </a:t>
            </a:r>
            <a:r>
              <a:rPr lang="en-US" altLang="zh-CN" sz="2000" dirty="0"/>
              <a:t>beams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source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e-</a:t>
            </a:r>
            <a:r>
              <a:rPr lang="zh-CN" altLang="en-US" dirty="0"/>
              <a:t> </a:t>
            </a:r>
            <a:r>
              <a:rPr lang="en-US" altLang="zh-CN" dirty="0"/>
              <a:t>gun:</a:t>
            </a:r>
            <a:r>
              <a:rPr lang="zh-CN" altLang="en-US" dirty="0"/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&gt;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85%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e+</a:t>
            </a:r>
            <a:r>
              <a:rPr lang="zh-CN" altLang="en-US" dirty="0"/>
              <a:t> </a:t>
            </a:r>
            <a:r>
              <a:rPr lang="en-US" altLang="zh-CN" dirty="0"/>
              <a:t>damping</a:t>
            </a:r>
            <a:r>
              <a:rPr lang="zh-CN" altLang="en-US" dirty="0"/>
              <a:t> </a:t>
            </a:r>
            <a:r>
              <a:rPr lang="en-US" altLang="zh-CN" dirty="0"/>
              <a:t>ring(1.1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1.98</a:t>
            </a:r>
            <a:r>
              <a:rPr lang="zh-CN" altLang="en-US" dirty="0"/>
              <a:t> </a:t>
            </a:r>
            <a:r>
              <a:rPr lang="en-US" altLang="zh-CN" dirty="0"/>
              <a:t>GeV)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&gt;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40%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polarization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after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min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FF"/>
                </a:solidFill>
              </a:rPr>
              <a:t>Polarization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loss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in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the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Booster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is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small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requiring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no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additional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hardware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en-US" altLang="zh-CN" b="1" dirty="0">
                <a:solidFill>
                  <a:srgbClr val="0000FF"/>
                </a:solidFill>
              </a:rPr>
              <a:t>(</a:t>
            </a:r>
            <a:r>
              <a:rPr lang="zh-CN" altLang="en-US" b="1" dirty="0">
                <a:solidFill>
                  <a:srgbClr val="0000FF"/>
                </a:solidFill>
              </a:rPr>
              <a:t> </a:t>
            </a:r>
            <a:r>
              <a:rPr lang="zh-CN" altLang="en-US" sz="1400" dirty="0">
                <a:solidFill>
                  <a:srgbClr val="003399"/>
                </a:solidFill>
              </a:rPr>
              <a:t>陈涛 </a:t>
            </a:r>
            <a:r>
              <a:rPr lang="en-US" altLang="zh-CN" sz="1400" dirty="0">
                <a:solidFill>
                  <a:srgbClr val="003399"/>
                </a:solidFill>
              </a:rPr>
              <a:t>et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al,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  <a:latin typeface="Arial" panose="020B0604020202020204" pitchFamily="34" charset="0"/>
                <a:ea typeface="微软雅黑" pitchFamily="34" charset="-122"/>
              </a:rPr>
              <a:t>PRAB 26, 051003, 2023</a:t>
            </a:r>
            <a:r>
              <a:rPr lang="en-US" altLang="zh-CN" b="1" dirty="0">
                <a:solidFill>
                  <a:srgbClr val="0000FF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No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dead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for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physics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at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each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fill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5407B-54D8-5B43-EC11-6F3D982BF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96" y="3779712"/>
            <a:ext cx="4857941" cy="29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9EF67-FEA4-EE8C-9CED-78926381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73" y="1067904"/>
            <a:ext cx="12191599" cy="238844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Weak mixing angle from A</a:t>
            </a:r>
            <a:r>
              <a:rPr lang="en-US" altLang="zh-CN" sz="2000" baseline="-25000" dirty="0"/>
              <a:t>FB</a:t>
            </a:r>
            <a:r>
              <a:rPr lang="en-US" altLang="zh-CN" sz="2000" dirty="0"/>
              <a:t>, A</a:t>
            </a:r>
            <a:r>
              <a:rPr lang="en-US" altLang="zh-CN" sz="2000" baseline="-25000" dirty="0"/>
              <a:t>LR</a:t>
            </a:r>
            <a:r>
              <a:rPr lang="zh-CN" altLang="en-US" sz="2000" baseline="-25000" dirty="0"/>
              <a:t> </a:t>
            </a:r>
            <a:r>
              <a:rPr lang="en-US" altLang="zh-CN" sz="2000" dirty="0"/>
              <a:t>@</a:t>
            </a:r>
            <a:r>
              <a:rPr lang="zh-CN" altLang="en-US" sz="2000" dirty="0"/>
              <a:t> </a:t>
            </a:r>
            <a:r>
              <a:rPr lang="en-US" altLang="zh-CN" sz="2000" dirty="0"/>
              <a:t>Z-pole</a:t>
            </a:r>
            <a:endParaRPr lang="en-US" altLang="zh-CN" sz="2000" baseline="-25000" dirty="0"/>
          </a:p>
          <a:p>
            <a:pPr marL="457200" lvl="1" indent="0">
              <a:buNone/>
            </a:pPr>
            <a:endParaRPr lang="en-US" altLang="zh-CN" sz="2000" dirty="0">
              <a:solidFill>
                <a:srgbClr val="0000FF"/>
              </a:solidFill>
            </a:endParaRPr>
          </a:p>
          <a:p>
            <a:pPr lvl="1"/>
            <a:endParaRPr lang="en-US" altLang="zh-CN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A40D76-E526-4FF0-03EB-D06DEE7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CEPC: longitudinal polarization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6BC0-8DF9-14E0-09C9-1309DAC2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CBEAB-10DA-1D28-9656-7EA83CFBEC3A}"/>
                  </a:ext>
                </a:extLst>
              </p:cNvPr>
              <p:cNvSpPr txBox="1"/>
              <p:nvPr/>
            </p:nvSpPr>
            <p:spPr>
              <a:xfrm>
                <a:off x="6327580" y="6049209"/>
                <a:ext cx="5659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</a:t>
                </a:r>
                <a:r>
                  <a:rPr lang="en-US" altLang="zh-CN" dirty="0"/>
                  <a:t>olenoid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</a:t>
                </a:r>
                <a:r>
                  <a:rPr lang="en-US" dirty="0"/>
                  <a:t>pin rotators around each I</a:t>
                </a:r>
                <a:r>
                  <a:rPr lang="en-US" altLang="zh-CN" dirty="0"/>
                  <a:t>P</a:t>
                </a:r>
                <a:r>
                  <a:rPr lang="en-US" dirty="0"/>
                  <a:t> </a:t>
                </a:r>
                <a:r>
                  <a:rPr lang="en-US" altLang="zh-CN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zh-CN" sz="1800" b="1" dirty="0">
                    <a:solidFill>
                      <a:srgbClr val="0000FF"/>
                    </a:solidFill>
                  </a:rPr>
                  <a:t>~500</a:t>
                </a:r>
                <a:r>
                  <a:rPr lang="zh-CN" altLang="en-US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rgbClr val="0000FF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zh-CN" altLang="en-US" sz="1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sz="1800" b="1" dirty="0">
                    <a:solidFill>
                      <a:srgbClr val="0000FF"/>
                    </a:solidFill>
                  </a:rPr>
                  <a:t>m</a:t>
                </a:r>
                <a:r>
                  <a:rPr lang="zh-CN" altLang="en-US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rgbClr val="0000FF"/>
                    </a:solidFill>
                  </a:rPr>
                  <a:t>per</a:t>
                </a:r>
                <a:r>
                  <a:rPr lang="zh-CN" altLang="en-US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rgbClr val="0000FF"/>
                    </a:solidFill>
                  </a:rPr>
                  <a:t>IP</a:t>
                </a:r>
                <a:r>
                  <a:rPr lang="en-US" altLang="zh-CN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CBEAB-10DA-1D28-9656-7EA83CFBE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580" y="6049209"/>
                <a:ext cx="5659284" cy="369332"/>
              </a:xfrm>
              <a:prstGeom prst="rect">
                <a:avLst/>
              </a:prstGeom>
              <a:blipFill>
                <a:blip r:embed="rId4"/>
                <a:stretch>
                  <a:fillRect l="-673" t="-6667" r="-22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91D9E78-343A-33DB-F9D2-C6EF9B7DF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43" y="3843654"/>
            <a:ext cx="3990140" cy="2244454"/>
          </a:xfrm>
          <a:prstGeom prst="rect">
            <a:avLst/>
          </a:prstGeom>
        </p:spPr>
      </p:pic>
      <p:sp>
        <p:nvSpPr>
          <p:cNvPr id="13" name="Can 12">
            <a:extLst>
              <a:ext uri="{FF2B5EF4-FFF2-40B4-BE49-F238E27FC236}">
                <a16:creationId xmlns:a16="http://schemas.microsoft.com/office/drawing/2014/main" id="{F9E7BC79-D2D0-131C-3B24-B32B1486E1AA}"/>
              </a:ext>
            </a:extLst>
          </p:cNvPr>
          <p:cNvSpPr/>
          <p:nvPr/>
        </p:nvSpPr>
        <p:spPr>
          <a:xfrm rot="1748073">
            <a:off x="9251009" y="4926037"/>
            <a:ext cx="386864" cy="45719"/>
          </a:xfrm>
          <a:prstGeom prst="can">
            <a:avLst/>
          </a:prstGeom>
          <a:solidFill>
            <a:srgbClr val="00B050"/>
          </a:solidFill>
          <a:ln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24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1AF38-36BB-B297-A4F5-3B2292FDFD73}"/>
              </a:ext>
            </a:extLst>
          </p:cNvPr>
          <p:cNvSpPr txBox="1"/>
          <p:nvPr/>
        </p:nvSpPr>
        <p:spPr>
          <a:xfrm>
            <a:off x="6766469" y="6397961"/>
            <a:ext cx="616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3399"/>
                </a:solidFill>
              </a:rPr>
              <a:t>(</a:t>
            </a:r>
            <a:r>
              <a:rPr lang="zh-CN" altLang="en-US" sz="1400" dirty="0">
                <a:solidFill>
                  <a:srgbClr val="003399"/>
                </a:solidFill>
              </a:rPr>
              <a:t>夏文昊 </a:t>
            </a:r>
            <a:r>
              <a:rPr lang="en-US" altLang="zh-CN" sz="1400" dirty="0">
                <a:solidFill>
                  <a:srgbClr val="003399"/>
                </a:solidFill>
              </a:rPr>
              <a:t>et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al,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RDTM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6,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490, 2022</a:t>
            </a:r>
            <a:r>
              <a:rPr lang="en-US" altLang="zh-CN" sz="1800" dirty="0">
                <a:solidFill>
                  <a:srgbClr val="003399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5A4D7-45EA-8E97-B7A6-27BD86206AD1}"/>
              </a:ext>
            </a:extLst>
          </p:cNvPr>
          <p:cNvSpPr txBox="1"/>
          <p:nvPr/>
        </p:nvSpPr>
        <p:spPr>
          <a:xfrm>
            <a:off x="6342424" y="1077658"/>
            <a:ext cx="35330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3399"/>
                </a:solidFill>
              </a:rPr>
              <a:t>A</a:t>
            </a:r>
            <a:r>
              <a:rPr lang="en-US" altLang="zh-CN" sz="1600" baseline="-25000" dirty="0">
                <a:solidFill>
                  <a:srgbClr val="003399"/>
                </a:solidFill>
              </a:rPr>
              <a:t>FB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@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CEPC:</a:t>
            </a:r>
            <a:r>
              <a:rPr lang="zh-CN" altLang="en-US" sz="1600" dirty="0">
                <a:solidFill>
                  <a:srgbClr val="003399"/>
                </a:solidFill>
              </a:rPr>
              <a:t>  </a:t>
            </a:r>
            <a:r>
              <a:rPr lang="en-US" altLang="zh-CN" sz="1600" dirty="0">
                <a:solidFill>
                  <a:srgbClr val="003399"/>
                </a:solidFill>
              </a:rPr>
              <a:t>CPC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47,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(2023)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r>
              <a:rPr lang="en-US" altLang="zh-CN" sz="1600" dirty="0">
                <a:solidFill>
                  <a:srgbClr val="003399"/>
                </a:solidFill>
              </a:rPr>
              <a:t>123002</a:t>
            </a:r>
            <a:r>
              <a:rPr lang="zh-CN" altLang="en-US" sz="1600" dirty="0">
                <a:solidFill>
                  <a:srgbClr val="003399"/>
                </a:solidFill>
              </a:rPr>
              <a:t> </a:t>
            </a: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00B68E-D48C-5F98-B753-05AB93BA0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3" y="3821429"/>
            <a:ext cx="4998316" cy="2944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3D39B-7C6F-2DEE-A572-F9140EC50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1" y="1587163"/>
            <a:ext cx="9436055" cy="543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6ECAFC-68EC-68D1-3AC3-073862699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972477"/>
            <a:ext cx="10502694" cy="8253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1FC649-B0AB-3D1A-F10B-15BF0594A8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7" y="2222078"/>
            <a:ext cx="9673155" cy="6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D62EAB-2139-38EA-DBC0-450EF1D6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66" y="1052737"/>
            <a:ext cx="10972800" cy="1593467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Advise the lattice designs to accommodate polarized beams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/>
              <a:t>Collider </a:t>
            </a:r>
          </a:p>
          <a:p>
            <a:pPr lvl="2"/>
            <a:r>
              <a:rPr lang="en-US" sz="2000" dirty="0"/>
              <a:t>Compton polarimeters</a:t>
            </a:r>
          </a:p>
          <a:p>
            <a:pPr lvl="2"/>
            <a:r>
              <a:rPr lang="en-US" sz="2000" dirty="0"/>
              <a:t>Wigglers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Spin rotators (</a:t>
            </a:r>
            <a:r>
              <a:rPr lang="en-US" sz="2000" dirty="0">
                <a:solidFill>
                  <a:srgbClr val="0000FF"/>
                </a:solidFill>
              </a:rPr>
              <a:t>reserve space</a:t>
            </a:r>
            <a:r>
              <a:rPr lang="en-US" sz="20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8CCDD-C280-038F-031E-9128618C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design studies in the EDR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BBDFF-73A7-FCE4-7D20-736E6B0E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0F839-4D7B-8ADF-C40F-E763720B4F49}"/>
              </a:ext>
            </a:extLst>
          </p:cNvPr>
          <p:cNvSpPr txBox="1"/>
          <p:nvPr/>
        </p:nvSpPr>
        <p:spPr>
          <a:xfrm>
            <a:off x="5502674" y="1414934"/>
            <a:ext cx="64979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200" dirty="0"/>
              <a:t>Injector</a:t>
            </a:r>
            <a:r>
              <a:rPr lang="zh-CN" altLang="en-US" sz="2200" dirty="0"/>
              <a:t> </a:t>
            </a:r>
            <a:r>
              <a:rPr lang="en-US" altLang="zh-CN" sz="2200" dirty="0"/>
              <a:t>(</a:t>
            </a:r>
            <a:r>
              <a:rPr lang="en-US" altLang="zh-CN" sz="2200" dirty="0">
                <a:solidFill>
                  <a:srgbClr val="0000FF"/>
                </a:solidFill>
              </a:rPr>
              <a:t>improved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design</a:t>
            </a:r>
            <a:r>
              <a:rPr lang="en-US" altLang="zh-CN" sz="2200" dirty="0"/>
              <a:t>)</a:t>
            </a:r>
            <a:endParaRPr lang="en-US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Positron damping ring:  raise 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Booster:  lattice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dirty="0"/>
              <a:t>for better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7381-E133-1F11-206E-D47F01A1B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90" y="4396043"/>
            <a:ext cx="3571071" cy="234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85FA2-522F-BF0F-2AB3-02B48A5E214D}"/>
              </a:ext>
            </a:extLst>
          </p:cNvPr>
          <p:cNvSpPr txBox="1"/>
          <p:nvPr/>
        </p:nvSpPr>
        <p:spPr>
          <a:xfrm>
            <a:off x="6493434" y="4648707"/>
            <a:ext cx="691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Higgs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8B4AF4-27E6-EBB1-00FF-F4D2AAA90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4" y="4437828"/>
            <a:ext cx="3347856" cy="2298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419FF8-AC7A-D490-607C-19F1F391D040}"/>
              </a:ext>
            </a:extLst>
          </p:cNvPr>
          <p:cNvSpPr txBox="1"/>
          <p:nvPr/>
        </p:nvSpPr>
        <p:spPr>
          <a:xfrm>
            <a:off x="1249133" y="422024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Booster transmission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A9D75-78A2-D5F5-A65D-2E7F62576965}"/>
              </a:ext>
            </a:extLst>
          </p:cNvPr>
          <p:cNvSpPr txBox="1"/>
          <p:nvPr/>
        </p:nvSpPr>
        <p:spPr>
          <a:xfrm>
            <a:off x="4940910" y="42117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Collider equilibrium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BFABB-7C63-EF10-B19A-04433F6FB4E2}"/>
              </a:ext>
            </a:extLst>
          </p:cNvPr>
          <p:cNvSpPr txBox="1"/>
          <p:nvPr/>
        </p:nvSpPr>
        <p:spPr>
          <a:xfrm>
            <a:off x="2605002" y="4672005"/>
            <a:ext cx="691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Higgs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F729D-9F39-CF17-B4B9-87DD1FA51063}"/>
              </a:ext>
            </a:extLst>
          </p:cNvPr>
          <p:cNvSpPr txBox="1"/>
          <p:nvPr/>
        </p:nvSpPr>
        <p:spPr>
          <a:xfrm>
            <a:off x="7723435" y="6191928"/>
            <a:ext cx="3727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陈涛 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et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al,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PRAB 26, 051003, 2023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夏文昊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et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al,</a:t>
            </a:r>
            <a:r>
              <a:rPr lang="zh-CN" alt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PRAB 26, 091001, 20</a:t>
            </a:r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</a:rPr>
              <a:t>3 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033D7-B3E0-04B6-4D37-C19EDA3FE0A3}"/>
              </a:ext>
            </a:extLst>
          </p:cNvPr>
          <p:cNvSpPr txBox="1"/>
          <p:nvPr/>
        </p:nvSpPr>
        <p:spPr>
          <a:xfrm>
            <a:off x="6022554" y="2872019"/>
            <a:ext cx="51064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99"/>
                </a:solidFill>
              </a:rPr>
              <a:t>Polarized beam applications @ ILC, ar</a:t>
            </a:r>
            <a:r>
              <a:rPr lang="en-US" altLang="zh-CN" sz="1200" dirty="0">
                <a:solidFill>
                  <a:srgbClr val="003399"/>
                </a:solidFill>
              </a:rPr>
              <a:t>Xiv:2105.09691,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2111.06687,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2202.07385</a:t>
            </a:r>
            <a:endParaRPr lang="en-US" sz="1200" dirty="0">
              <a:solidFill>
                <a:srgbClr val="003399"/>
              </a:solidFill>
            </a:endParaRPr>
          </a:p>
          <a:p>
            <a:r>
              <a:rPr lang="en-US" sz="1200" dirty="0">
                <a:solidFill>
                  <a:srgbClr val="003399"/>
                </a:solidFill>
              </a:rPr>
              <a:t>岩斌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et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al,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PRL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131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(2023)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241801</a:t>
            </a:r>
            <a:r>
              <a:rPr lang="zh-CN" altLang="en-US" sz="1200" dirty="0">
                <a:solidFill>
                  <a:srgbClr val="003399"/>
                </a:solidFill>
              </a:rPr>
              <a:t> </a:t>
            </a:r>
            <a:r>
              <a:rPr lang="en-US" altLang="zh-CN" sz="1200" dirty="0">
                <a:solidFill>
                  <a:srgbClr val="003399"/>
                </a:solidFill>
              </a:rPr>
              <a:t>e+/e-</a:t>
            </a:r>
            <a:r>
              <a:rPr lang="en-US" sz="1200" dirty="0">
                <a:solidFill>
                  <a:srgbClr val="003399"/>
                </a:solidFill>
              </a:rPr>
              <a:t>横向极化探测电弱偶极相互作用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393A9-664A-6D18-1D11-2EDBFD339F6E}"/>
              </a:ext>
            </a:extLst>
          </p:cNvPr>
          <p:cNvSpPr txBox="1"/>
          <p:nvPr/>
        </p:nvSpPr>
        <p:spPr>
          <a:xfrm>
            <a:off x="641175" y="2925181"/>
            <a:ext cx="9389728" cy="1068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sz="1900" dirty="0">
                <a:latin typeface="Arial" panose="020B0604020202020204" pitchFamily="34" charset="0"/>
                <a:ea typeface="微软雅黑" pitchFamily="34" charset="-122"/>
              </a:rPr>
              <a:t>Study the polarization utilities at Higgs</a:t>
            </a:r>
          </a:p>
          <a:p>
            <a:pPr lvl="1"/>
            <a:r>
              <a:rPr lang="en-US" altLang="zh-CN" sz="1900" dirty="0">
                <a:solidFill>
                  <a:srgbClr val="00A249"/>
                </a:solidFill>
              </a:rPr>
              <a:t>It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is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possible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to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attain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useful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polarization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in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the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Collider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at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Higgs or even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higher</a:t>
            </a:r>
            <a:r>
              <a:rPr lang="zh-CN" altLang="en-US" sz="1900" dirty="0">
                <a:solidFill>
                  <a:srgbClr val="00A249"/>
                </a:solidFill>
              </a:rPr>
              <a:t> </a:t>
            </a:r>
            <a:r>
              <a:rPr lang="en-US" altLang="zh-CN" sz="1900" dirty="0">
                <a:solidFill>
                  <a:srgbClr val="00A249"/>
                </a:solidFill>
              </a:rPr>
              <a:t>energies</a:t>
            </a:r>
          </a:p>
          <a:p>
            <a:pPr lvl="1"/>
            <a:r>
              <a:rPr lang="en-US" sz="1900" b="1" dirty="0"/>
              <a:t>The open question: how well can spin resonances be mitigated?</a:t>
            </a:r>
          </a:p>
        </p:txBody>
      </p:sp>
    </p:spTree>
    <p:extLst>
      <p:ext uri="{BB962C8B-B14F-4D97-AF65-F5344CB8AC3E}">
        <p14:creationId xmlns:p14="http://schemas.microsoft.com/office/powerpoint/2010/main" val="20063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1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B35CAC-6B78-8DC1-4A24-FD71607A7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699" y="1340769"/>
            <a:ext cx="7650628" cy="50155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24F7CB-922B-2872-F37D-E87EBF19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Polarization</a:t>
            </a:r>
            <a:r>
              <a:rPr lang="zh-CN" altLang="en-US" sz="2800" dirty="0"/>
              <a:t> </a:t>
            </a:r>
            <a:r>
              <a:rPr lang="en-US" altLang="zh-CN" sz="2800" dirty="0"/>
              <a:t>R&amp;D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CEPC</a:t>
            </a:r>
            <a:r>
              <a:rPr lang="zh-CN" altLang="en-US" sz="2800" dirty="0"/>
              <a:t> </a:t>
            </a:r>
            <a:r>
              <a:rPr lang="en-US" altLang="zh-CN" sz="2800" dirty="0"/>
              <a:t>EDR</a:t>
            </a:r>
            <a:r>
              <a:rPr lang="zh-CN" altLang="en-US" sz="2800" dirty="0"/>
              <a:t> </a:t>
            </a:r>
            <a:r>
              <a:rPr lang="en-US" altLang="zh-CN" sz="2800" dirty="0"/>
              <a:t>Phase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71C1E-C977-7A1B-DDC9-AD536C92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12E9F3-E7D3-BDDD-DB30-9BF8ED079D27}"/>
              </a:ext>
            </a:extLst>
          </p:cNvPr>
          <p:cNvCxnSpPr/>
          <p:nvPr/>
        </p:nvCxnSpPr>
        <p:spPr>
          <a:xfrm>
            <a:off x="522696" y="3999979"/>
            <a:ext cx="9893784" cy="0"/>
          </a:xfrm>
          <a:prstGeom prst="line">
            <a:avLst/>
          </a:prstGeom>
          <a:ln w="38100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34B897-E0DC-28A0-7943-4131B7171AFE}"/>
              </a:ext>
            </a:extLst>
          </p:cNvPr>
          <p:cNvSpPr txBox="1"/>
          <p:nvPr/>
        </p:nvSpPr>
        <p:spPr>
          <a:xfrm>
            <a:off x="9624392" y="275227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00FF"/>
                </a:solidFill>
              </a:rPr>
              <a:t>Hardware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R&amp;D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and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beam</a:t>
            </a:r>
            <a:r>
              <a:rPr lang="zh-CN" altLang="en-US" sz="2200" b="1" dirty="0">
                <a:solidFill>
                  <a:srgbClr val="0000FF"/>
                </a:solidFill>
              </a:rPr>
              <a:t> </a:t>
            </a:r>
            <a:r>
              <a:rPr lang="en-US" altLang="zh-CN" sz="2200" b="1" dirty="0">
                <a:solidFill>
                  <a:srgbClr val="0000FF"/>
                </a:solidFill>
              </a:rPr>
              <a:t>tests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2ED1D-1193-8B45-896D-1ABF0A376AEF}"/>
              </a:ext>
            </a:extLst>
          </p:cNvPr>
          <p:cNvSpPr txBox="1"/>
          <p:nvPr/>
        </p:nvSpPr>
        <p:spPr>
          <a:xfrm>
            <a:off x="9411427" y="4625079"/>
            <a:ext cx="2730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Experimental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studies</a:t>
            </a:r>
            <a:endParaRPr lang="en-US" sz="22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0E067C-C7E0-1F1B-6F76-4A0676F1785A}"/>
              </a:ext>
            </a:extLst>
          </p:cNvPr>
          <p:cNvCxnSpPr>
            <a:cxnSpLocks/>
          </p:cNvCxnSpPr>
          <p:nvPr/>
        </p:nvCxnSpPr>
        <p:spPr>
          <a:xfrm>
            <a:off x="10560496" y="3639939"/>
            <a:ext cx="0" cy="8640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45A9C0-34AE-C0C3-CA6F-B2CA918B9FD2}"/>
              </a:ext>
            </a:extLst>
          </p:cNvPr>
          <p:cNvCxnSpPr>
            <a:cxnSpLocks/>
          </p:cNvCxnSpPr>
          <p:nvPr/>
        </p:nvCxnSpPr>
        <p:spPr>
          <a:xfrm>
            <a:off x="10576014" y="5157192"/>
            <a:ext cx="0" cy="8640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FC2B4D-1321-3C2F-E8BB-48FB544CEC84}"/>
              </a:ext>
            </a:extLst>
          </p:cNvPr>
          <p:cNvSpPr txBox="1"/>
          <p:nvPr/>
        </p:nvSpPr>
        <p:spPr>
          <a:xfrm>
            <a:off x="9696403" y="6021288"/>
            <a:ext cx="2430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FF0000"/>
                </a:solidFill>
              </a:rPr>
              <a:t>Physics</a:t>
            </a:r>
            <a:r>
              <a:rPr lang="zh-CN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</a:rPr>
              <a:t>design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7DE9A-E334-72FD-0D53-E97785E2C812}"/>
              </a:ext>
            </a:extLst>
          </p:cNvPr>
          <p:cNvSpPr txBox="1"/>
          <p:nvPr/>
        </p:nvSpPr>
        <p:spPr>
          <a:xfrm>
            <a:off x="10776520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Enable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0B00A-004B-D0EB-A4AE-FF3305472353}"/>
              </a:ext>
            </a:extLst>
          </p:cNvPr>
          <p:cNvSpPr txBox="1"/>
          <p:nvPr/>
        </p:nvSpPr>
        <p:spPr>
          <a:xfrm>
            <a:off x="10848527" y="5346099"/>
            <a:ext cx="11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Verify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83B75B-2E16-CB43-57CC-ECC026259C5A}"/>
              </a:ext>
            </a:extLst>
          </p:cNvPr>
          <p:cNvSpPr/>
          <p:nvPr/>
        </p:nvSpPr>
        <p:spPr>
          <a:xfrm>
            <a:off x="3215680" y="1391777"/>
            <a:ext cx="4824536" cy="9571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3347E-4902-A53B-4A96-5C65CE7D998A}"/>
              </a:ext>
            </a:extLst>
          </p:cNvPr>
          <p:cNvSpPr/>
          <p:nvPr/>
        </p:nvSpPr>
        <p:spPr>
          <a:xfrm>
            <a:off x="3071663" y="4549961"/>
            <a:ext cx="4359123" cy="175935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66AFDC1-6B9F-58F3-7DA0-6ED49443AA77}"/>
              </a:ext>
            </a:extLst>
          </p:cNvPr>
          <p:cNvSpPr/>
          <p:nvPr/>
        </p:nvSpPr>
        <p:spPr>
          <a:xfrm>
            <a:off x="5159896" y="2564904"/>
            <a:ext cx="216024" cy="187220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23CBEA-53F9-900A-5756-AEC57667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Compton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E82B8-860A-CC8D-81B4-1E4110D8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3305" y="6402368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3F2B52-531F-E2F9-6792-9385803DEF1A}"/>
              </a:ext>
            </a:extLst>
          </p:cNvPr>
          <p:cNvSpPr txBox="1"/>
          <p:nvPr/>
        </p:nvSpPr>
        <p:spPr>
          <a:xfrm>
            <a:off x="4953614" y="4491066"/>
            <a:ext cx="70406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3399"/>
                </a:solidFill>
              </a:rPr>
              <a:t>Demonstration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of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a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sz="2200" dirty="0">
                <a:solidFill>
                  <a:srgbClr val="003399"/>
                </a:solidFill>
              </a:rPr>
              <a:t>Compton polarimeter</a:t>
            </a:r>
            <a:r>
              <a:rPr lang="en-US" altLang="zh-CN" sz="2200" dirty="0">
                <a:solidFill>
                  <a:srgbClr val="003399"/>
                </a:solidFill>
              </a:rPr>
              <a:t> @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BEPCII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would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prepare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for</a:t>
            </a:r>
            <a:r>
              <a:rPr lang="zh-CN" altLang="en-US" sz="2200" dirty="0">
                <a:solidFill>
                  <a:srgbClr val="003399"/>
                </a:solidFill>
              </a:rPr>
              <a:t> </a:t>
            </a:r>
            <a:r>
              <a:rPr lang="en-US" altLang="zh-CN" sz="2200" dirty="0">
                <a:solidFill>
                  <a:srgbClr val="003399"/>
                </a:solidFill>
              </a:rPr>
              <a:t>CEPC</a:t>
            </a:r>
            <a:endParaRPr lang="en-US" sz="2200" dirty="0">
              <a:solidFill>
                <a:srgbClr val="0033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A249"/>
                </a:solidFill>
              </a:rPr>
              <a:t>Knowhow to desig</a:t>
            </a:r>
            <a:r>
              <a:rPr lang="en-US" altLang="zh-CN" sz="2000" dirty="0">
                <a:solidFill>
                  <a:srgbClr val="00A249"/>
                </a:solidFill>
              </a:rPr>
              <a:t>n</a:t>
            </a:r>
            <a:r>
              <a:rPr lang="zh-CN" altLang="en-US" sz="2000" dirty="0">
                <a:solidFill>
                  <a:srgbClr val="00A249"/>
                </a:solidFill>
              </a:rPr>
              <a:t> </a:t>
            </a:r>
            <a:r>
              <a:rPr lang="en-US" altLang="zh-CN" sz="2000" dirty="0">
                <a:solidFill>
                  <a:srgbClr val="00A249"/>
                </a:solidFill>
              </a:rPr>
              <a:t>&amp;</a:t>
            </a:r>
            <a:r>
              <a:rPr lang="zh-CN" altLang="en-US" sz="2000" dirty="0">
                <a:solidFill>
                  <a:srgbClr val="00A249"/>
                </a:solidFill>
              </a:rPr>
              <a:t> </a:t>
            </a:r>
            <a:r>
              <a:rPr lang="en-US" altLang="zh-CN" sz="2000" dirty="0">
                <a:solidFill>
                  <a:srgbClr val="00A249"/>
                </a:solidFill>
              </a:rPr>
              <a:t>operate</a:t>
            </a:r>
            <a:r>
              <a:rPr lang="en-US" sz="2000" dirty="0">
                <a:solidFill>
                  <a:srgbClr val="00A249"/>
                </a:solidFill>
              </a:rPr>
              <a:t> </a:t>
            </a:r>
            <a:r>
              <a:rPr lang="en-US" altLang="zh-CN" sz="2000" dirty="0">
                <a:solidFill>
                  <a:srgbClr val="00A249"/>
                </a:solidFill>
              </a:rPr>
              <a:t>such</a:t>
            </a:r>
            <a:r>
              <a:rPr lang="en-US" sz="2000" dirty="0">
                <a:solidFill>
                  <a:srgbClr val="00A249"/>
                </a:solidFill>
              </a:rPr>
              <a:t> system</a:t>
            </a:r>
            <a:r>
              <a:rPr lang="en-US" altLang="zh-CN" sz="2000" dirty="0">
                <a:solidFill>
                  <a:srgbClr val="00A249"/>
                </a:solidFill>
              </a:rPr>
              <a:t>s</a:t>
            </a:r>
            <a:endParaRPr lang="en-US" sz="2000" dirty="0">
              <a:solidFill>
                <a:srgbClr val="00A24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A249"/>
                </a:solidFill>
              </a:rPr>
              <a:t>Pixel detectors for polarization measurement</a:t>
            </a:r>
            <a:endParaRPr lang="en-HK" altLang="zh-CN" sz="2000" dirty="0">
              <a:solidFill>
                <a:srgbClr val="00A24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A249"/>
                </a:solidFill>
              </a:rPr>
              <a:t>Laser polarization control &amp; measurement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76D17-DADA-705E-9350-F60F26967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8240" y="1597336"/>
            <a:ext cx="3862560" cy="223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24DADE-56B2-F826-0C3B-9A34D4938660}"/>
                  </a:ext>
                </a:extLst>
              </p:cNvPr>
              <p:cNvSpPr txBox="1"/>
              <p:nvPr/>
            </p:nvSpPr>
            <p:spPr>
              <a:xfrm>
                <a:off x="7320136" y="964967"/>
                <a:ext cx="4624523" cy="69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𝑑𝑥𝑑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𝑢𝑛𝑝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24DADE-56B2-F826-0C3B-9A34D4938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964967"/>
                <a:ext cx="4624523" cy="694806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7540B85-4030-1D92-6DE5-643EFC3C5D1C}"/>
              </a:ext>
            </a:extLst>
          </p:cNvPr>
          <p:cNvSpPr txBox="1"/>
          <p:nvPr/>
        </p:nvSpPr>
        <p:spPr>
          <a:xfrm>
            <a:off x="9945705" y="1679136"/>
            <a:ext cx="2632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Eb=45.6</a:t>
            </a:r>
            <a:r>
              <a:rPr lang="zh-CN" altLang="en-US" sz="1400" dirty="0"/>
              <a:t> </a:t>
            </a:r>
            <a:r>
              <a:rPr lang="en-US" altLang="zh-CN" sz="1400" dirty="0"/>
              <a:t>GeV,</a:t>
            </a:r>
            <a:r>
              <a:rPr lang="zh-CN" altLang="en-US" sz="1400" dirty="0"/>
              <a:t> </a:t>
            </a:r>
            <a:r>
              <a:rPr lang="el-GR" altLang="zh-CN" sz="1400" dirty="0"/>
              <a:t>λ</a:t>
            </a:r>
            <a:r>
              <a:rPr lang="en-US" altLang="zh-CN" sz="1400" dirty="0"/>
              <a:t>laser=515</a:t>
            </a:r>
            <a:r>
              <a:rPr lang="zh-CN" altLang="en-US" sz="1400" dirty="0"/>
              <a:t> </a:t>
            </a:r>
            <a:r>
              <a:rPr lang="en-US" altLang="zh-CN" sz="1400" dirty="0"/>
              <a:t>nm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4D6DF-E3C9-6D65-63BA-EB8D9E651684}"/>
              </a:ext>
            </a:extLst>
          </p:cNvPr>
          <p:cNvSpPr txBox="1"/>
          <p:nvPr/>
        </p:nvSpPr>
        <p:spPr>
          <a:xfrm>
            <a:off x="5025146" y="6243295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(In synergy with FCC EPOL collaboration)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8F62B0-80CA-6B12-C091-832E15B5A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40248"/>
              </p:ext>
            </p:extLst>
          </p:nvPr>
        </p:nvGraphicFramePr>
        <p:xfrm>
          <a:off x="0" y="3277074"/>
          <a:ext cx="749653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622">
                  <a:extLst>
                    <a:ext uri="{9D8B030D-6E8A-4147-A177-3AD203B41FA5}">
                      <a16:colId xmlns:a16="http://schemas.microsoft.com/office/drawing/2014/main" val="1785316053"/>
                    </a:ext>
                  </a:extLst>
                </a:gridCol>
                <a:gridCol w="1682150">
                  <a:extLst>
                    <a:ext uri="{9D8B030D-6E8A-4147-A177-3AD203B41FA5}">
                      <a16:colId xmlns:a16="http://schemas.microsoft.com/office/drawing/2014/main" val="1747186139"/>
                    </a:ext>
                  </a:extLst>
                </a:gridCol>
                <a:gridCol w="1726546">
                  <a:extLst>
                    <a:ext uri="{9D8B030D-6E8A-4147-A177-3AD203B41FA5}">
                      <a16:colId xmlns:a16="http://schemas.microsoft.com/office/drawing/2014/main" val="4203888742"/>
                    </a:ext>
                  </a:extLst>
                </a:gridCol>
                <a:gridCol w="2954219">
                  <a:extLst>
                    <a:ext uri="{9D8B030D-6E8A-4147-A177-3AD203B41FA5}">
                      <a16:colId xmlns:a16="http://schemas.microsoft.com/office/drawing/2014/main" val="184663285"/>
                    </a:ext>
                  </a:extLst>
                </a:gridCol>
              </a:tblGrid>
              <a:tr h="256048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Challenges &amp; 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78690"/>
                  </a:ext>
                </a:extLst>
              </a:tr>
              <a:tr h="234711">
                <a:tc>
                  <a:txBody>
                    <a:bodyPr/>
                    <a:lstStyle/>
                    <a:p>
                      <a:r>
                        <a:rPr lang="en-US" sz="1600" dirty="0"/>
                        <a:t>Scattered </a:t>
                      </a:r>
                      <a:r>
                        <a:rPr lang="el-G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Position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SR background, spatial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49719"/>
                  </a:ext>
                </a:extLst>
              </a:tr>
              <a:tr h="234711">
                <a:tc>
                  <a:txBody>
                    <a:bodyPr/>
                    <a:lstStyle/>
                    <a:p>
                      <a:r>
                        <a:rPr lang="en-US" sz="1600" dirty="0"/>
                        <a:t>Scattered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Position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~100m</a:t>
                      </a:r>
                      <a:r>
                        <a:rPr lang="en-US" sz="1600" dirty="0"/>
                        <a:t> drift space</a:t>
                      </a:r>
                      <a:r>
                        <a:rPr lang="en-US" altLang="zh-CN" sz="1600" dirty="0"/>
                        <a:t>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sz="1600" dirty="0"/>
                        <a:t>Limited to 2D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68583"/>
                  </a:ext>
                </a:extLst>
              </a:tr>
            </a:tbl>
          </a:graphicData>
        </a:graphic>
      </p:graphicFrame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BA1527D8-4C9D-3F3B-174D-CD917B885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18980"/>
              </p:ext>
            </p:extLst>
          </p:nvPr>
        </p:nvGraphicFramePr>
        <p:xfrm>
          <a:off x="47328" y="4414642"/>
          <a:ext cx="4655841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48">
                  <a:extLst>
                    <a:ext uri="{9D8B030D-6E8A-4147-A177-3AD203B41FA5}">
                      <a16:colId xmlns:a16="http://schemas.microsoft.com/office/drawing/2014/main" val="3741758275"/>
                    </a:ext>
                  </a:extLst>
                </a:gridCol>
                <a:gridCol w="1152908">
                  <a:extLst>
                    <a:ext uri="{9D8B030D-6E8A-4147-A177-3AD203B41FA5}">
                      <a16:colId xmlns:a16="http://schemas.microsoft.com/office/drawing/2014/main" val="33928357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176182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129570116"/>
                    </a:ext>
                  </a:extLst>
                </a:gridCol>
                <a:gridCol w="1055441">
                  <a:extLst>
                    <a:ext uri="{9D8B030D-6E8A-4147-A177-3AD203B41FA5}">
                      <a16:colId xmlns:a16="http://schemas.microsoft.com/office/drawing/2014/main" val="1557845036"/>
                    </a:ext>
                  </a:extLst>
                </a:gridCol>
              </a:tblGrid>
              <a:tr h="516193">
                <a:tc>
                  <a:txBody>
                    <a:bodyPr/>
                    <a:lstStyle/>
                    <a:p>
                      <a:r>
                        <a:rPr lang="en-US" sz="1400" dirty="0"/>
                        <a:t>Polarimeter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Systematic</a:t>
                      </a:r>
                      <a:endParaRPr lang="el-GR" sz="1400" dirty="0"/>
                    </a:p>
                    <a:p>
                      <a:r>
                        <a:rPr lang="en-US" sz="1400" dirty="0"/>
                        <a:t>Uncertainty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081470"/>
                  </a:ext>
                </a:extLst>
              </a:tr>
              <a:tr h="303643">
                <a:tc>
                  <a:txBody>
                    <a:bodyPr/>
                    <a:lstStyle/>
                    <a:p>
                      <a:r>
                        <a:rPr lang="en-US" sz="1400" dirty="0"/>
                        <a:t>CERN LEP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027533"/>
                  </a:ext>
                </a:extLst>
              </a:tr>
              <a:tr h="303643">
                <a:tc>
                  <a:txBody>
                    <a:bodyPr/>
                    <a:lstStyle/>
                    <a:p>
                      <a:r>
                        <a:rPr lang="en-US" sz="1400" dirty="0"/>
                        <a:t>HERA LPOL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1.6%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71819"/>
                  </a:ext>
                </a:extLst>
              </a:tr>
              <a:tr h="303643">
                <a:tc>
                  <a:txBody>
                    <a:bodyPr/>
                    <a:lstStyle/>
                    <a:p>
                      <a:r>
                        <a:rPr lang="en-US" sz="1400" dirty="0"/>
                        <a:t>HERA TPOL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2.9%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628749"/>
                  </a:ext>
                </a:extLst>
              </a:tr>
              <a:tr h="303643">
                <a:tc>
                  <a:txBody>
                    <a:bodyPr/>
                    <a:lstStyle/>
                    <a:p>
                      <a:r>
                        <a:rPr lang="en-US" sz="1400" dirty="0"/>
                        <a:t>SLD @ SLAC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45.6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0.5%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255670"/>
                  </a:ext>
                </a:extLst>
              </a:tr>
              <a:tr h="303643">
                <a:tc>
                  <a:txBody>
                    <a:bodyPr/>
                    <a:lstStyle/>
                    <a:p>
                      <a:r>
                        <a:rPr lang="en-US" sz="1400" dirty="0"/>
                        <a:t>JLAB Hall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1-6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1-3%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74141"/>
                  </a:ext>
                </a:extLst>
              </a:tr>
              <a:tr h="303643">
                <a:tc>
                  <a:txBody>
                    <a:bodyPr/>
                    <a:lstStyle/>
                    <a:p>
                      <a:r>
                        <a:rPr lang="en-US" sz="1400" dirty="0"/>
                        <a:t>JLAB Hall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Longitudinal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0.6%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7776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26E3571-0360-345F-BD64-B043E77A8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020438"/>
            <a:ext cx="6165256" cy="21925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AA7F22-D129-ED7C-3E3A-DD955D13DCD0}"/>
              </a:ext>
            </a:extLst>
          </p:cNvPr>
          <p:cNvSpPr txBox="1"/>
          <p:nvPr/>
        </p:nvSpPr>
        <p:spPr>
          <a:xfrm>
            <a:off x="39622" y="97381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3399"/>
                </a:solidFill>
              </a:rPr>
              <a:t>FCC-</a:t>
            </a:r>
            <a:r>
              <a:rPr lang="en-US" altLang="zh-CN" sz="1600" b="1" dirty="0" err="1">
                <a:solidFill>
                  <a:srgbClr val="003399"/>
                </a:solidFill>
              </a:rPr>
              <a:t>ee</a:t>
            </a:r>
            <a:r>
              <a:rPr lang="zh-CN" altLang="en-US" sz="1600" b="1" dirty="0">
                <a:solidFill>
                  <a:srgbClr val="003399"/>
                </a:solidFill>
              </a:rPr>
              <a:t> </a:t>
            </a:r>
            <a:r>
              <a:rPr lang="en-US" altLang="zh-CN" sz="1600" b="1" dirty="0">
                <a:solidFill>
                  <a:srgbClr val="003399"/>
                </a:solidFill>
              </a:rPr>
              <a:t>polarimeter,</a:t>
            </a:r>
            <a:r>
              <a:rPr lang="zh-CN" altLang="en-US" sz="1600" b="1" dirty="0">
                <a:solidFill>
                  <a:srgbClr val="003399"/>
                </a:solidFill>
              </a:rPr>
              <a:t> </a:t>
            </a:r>
            <a:r>
              <a:rPr lang="en-US" altLang="zh-CN" sz="1600" b="1" dirty="0">
                <a:solidFill>
                  <a:srgbClr val="003399"/>
                </a:solidFill>
              </a:rPr>
              <a:t>arXiv:1803.09595</a:t>
            </a:r>
            <a:endParaRPr lang="en-US" altLang="zh-CN" b="1" dirty="0">
              <a:solidFill>
                <a:srgbClr val="0033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F98DB-E09D-6114-558B-8AFC637D5C9F}"/>
              </a:ext>
            </a:extLst>
          </p:cNvPr>
          <p:cNvSpPr txBox="1"/>
          <p:nvPr/>
        </p:nvSpPr>
        <p:spPr>
          <a:xfrm>
            <a:off x="10714730" y="559420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Key sources of </a:t>
            </a:r>
            <a:r>
              <a:rPr lang="en-US" altLang="zh-CN" sz="1600" dirty="0">
                <a:solidFill>
                  <a:srgbClr val="FF0000"/>
                </a:solidFill>
              </a:rPr>
              <a:t>s</a:t>
            </a:r>
            <a:r>
              <a:rPr lang="en-US" sz="1600" dirty="0">
                <a:solidFill>
                  <a:srgbClr val="FF0000"/>
                </a:solidFill>
              </a:rPr>
              <a:t>ystematic </a:t>
            </a:r>
            <a:r>
              <a:rPr lang="en-US" altLang="zh-CN" sz="1600" dirty="0">
                <a:solidFill>
                  <a:srgbClr val="FF0000"/>
                </a:solidFill>
              </a:rPr>
              <a:t>u</a:t>
            </a:r>
            <a:r>
              <a:rPr lang="en-US" sz="1600" dirty="0">
                <a:solidFill>
                  <a:srgbClr val="FF0000"/>
                </a:solidFill>
              </a:rPr>
              <a:t>ncertainty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550EA-7E2E-315D-84D9-1EF208A7E44A}"/>
              </a:ext>
            </a:extLst>
          </p:cNvPr>
          <p:cNvSpPr/>
          <p:nvPr/>
        </p:nvSpPr>
        <p:spPr>
          <a:xfrm>
            <a:off x="5674170" y="5529108"/>
            <a:ext cx="4824536" cy="654729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B3019B-70DB-83AB-29C9-DE3396E31BBE}"/>
              </a:ext>
            </a:extLst>
          </p:cNvPr>
          <p:cNvCxnSpPr/>
          <p:nvPr/>
        </p:nvCxnSpPr>
        <p:spPr>
          <a:xfrm flipH="1" flipV="1">
            <a:off x="10498706" y="5810228"/>
            <a:ext cx="216024" cy="191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D20D14-C5CC-A636-A8AD-BF1AB6D8E529}"/>
              </a:ext>
            </a:extLst>
          </p:cNvPr>
          <p:cNvSpPr txBox="1"/>
          <p:nvPr/>
        </p:nvSpPr>
        <p:spPr>
          <a:xfrm>
            <a:off x="7994641" y="3841701"/>
            <a:ext cx="2998378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3399"/>
                </a:solidFill>
              </a:rPr>
              <a:t>陈姗红</a:t>
            </a:r>
            <a:r>
              <a:rPr lang="en-US" altLang="zh-CN" sz="1400" dirty="0">
                <a:solidFill>
                  <a:srgbClr val="003399"/>
                </a:solidFill>
              </a:rPr>
              <a:t>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et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al.,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JINST,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17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P08005, 2022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endParaRPr lang="en-US" altLang="zh-CN" sz="1400" dirty="0">
              <a:solidFill>
                <a:srgbClr val="003399"/>
              </a:solidFill>
            </a:endParaRPr>
          </a:p>
          <a:p>
            <a:r>
              <a:rPr lang="zh-CN" altLang="en-US" sz="1400" dirty="0">
                <a:solidFill>
                  <a:srgbClr val="003399"/>
                </a:solidFill>
              </a:rPr>
              <a:t>王欲听</a:t>
            </a:r>
            <a:r>
              <a:rPr lang="en-US" altLang="zh-CN" sz="1400" dirty="0">
                <a:solidFill>
                  <a:srgbClr val="003399"/>
                </a:solidFill>
              </a:rPr>
              <a:t>,</a:t>
            </a:r>
            <a:r>
              <a:rPr lang="zh-CN" altLang="en-US" sz="1400" dirty="0">
                <a:solidFill>
                  <a:srgbClr val="003399"/>
                </a:solidFill>
              </a:rPr>
              <a:t>  </a:t>
            </a:r>
            <a:r>
              <a:rPr lang="en-US" altLang="zh-CN" sz="1400" dirty="0">
                <a:solidFill>
                  <a:srgbClr val="003399"/>
                </a:solidFill>
              </a:rPr>
              <a:t>in</a:t>
            </a:r>
            <a:r>
              <a:rPr lang="zh-CN" altLang="en-US" sz="1400" dirty="0">
                <a:solidFill>
                  <a:srgbClr val="003399"/>
                </a:solidFill>
              </a:rPr>
              <a:t> </a:t>
            </a:r>
            <a:r>
              <a:rPr lang="en-US" altLang="zh-CN" sz="1400" dirty="0">
                <a:solidFill>
                  <a:srgbClr val="003399"/>
                </a:solidFill>
              </a:rPr>
              <a:t>preparation</a:t>
            </a:r>
            <a:endParaRPr lang="en-US" sz="1400" dirty="0">
              <a:solidFill>
                <a:srgbClr val="003399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74C4C3-68DA-1CD0-8CAA-B589E1467A69}"/>
              </a:ext>
            </a:extLst>
          </p:cNvPr>
          <p:cNvCxnSpPr/>
          <p:nvPr/>
        </p:nvCxnSpPr>
        <p:spPr>
          <a:xfrm>
            <a:off x="7568545" y="4149080"/>
            <a:ext cx="399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D0831-0890-192C-91A4-C18C1691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72" y="1195263"/>
            <a:ext cx="8174831" cy="277985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Reuse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beamline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dismantled</a:t>
            </a:r>
            <a:r>
              <a:rPr lang="zh-CN" altLang="en-US" dirty="0"/>
              <a:t> </a:t>
            </a:r>
            <a:r>
              <a:rPr lang="en-US" altLang="zh-CN" dirty="0"/>
              <a:t>wiggler</a:t>
            </a:r>
            <a:r>
              <a:rPr lang="zh-CN" altLang="en-US" dirty="0"/>
              <a:t> </a:t>
            </a:r>
            <a:r>
              <a:rPr lang="en-US" altLang="zh-CN" dirty="0"/>
              <a:t>4W2</a:t>
            </a:r>
          </a:p>
          <a:p>
            <a:pPr lvl="1"/>
            <a:r>
              <a:rPr lang="en-US" altLang="zh-CN" dirty="0">
                <a:solidFill>
                  <a:srgbClr val="00A249"/>
                </a:solidFill>
              </a:rPr>
              <a:t>Laser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&amp;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detector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placed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in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the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hutch</a:t>
            </a:r>
          </a:p>
          <a:p>
            <a:pPr lvl="1"/>
            <a:r>
              <a:rPr lang="en-US" altLang="zh-CN" dirty="0">
                <a:solidFill>
                  <a:srgbClr val="00A249"/>
                </a:solidFill>
              </a:rPr>
              <a:t>Photon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beamline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transports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both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laser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&amp;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scattered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l-GR" altLang="zh-CN" dirty="0"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dirty="0">
                <a:solidFill>
                  <a:srgbClr val="00A249"/>
                </a:solidFill>
              </a:rPr>
              <a:t>-ray</a:t>
            </a:r>
          </a:p>
          <a:p>
            <a:pPr lvl="1">
              <a:spcAft>
                <a:spcPts val="600"/>
              </a:spcAft>
            </a:pPr>
            <a:r>
              <a:rPr lang="en-US" altLang="zh-CN" dirty="0">
                <a:solidFill>
                  <a:srgbClr val="00A249"/>
                </a:solidFill>
              </a:rPr>
              <a:t>Collision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between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laser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&amp;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electron</a:t>
            </a:r>
            <a:r>
              <a:rPr lang="zh-CN" altLang="en-US" dirty="0">
                <a:solidFill>
                  <a:srgbClr val="00A249"/>
                </a:solidFill>
              </a:rPr>
              <a:t> </a:t>
            </a:r>
            <a:r>
              <a:rPr lang="en-US" altLang="zh-CN" dirty="0">
                <a:solidFill>
                  <a:srgbClr val="00A249"/>
                </a:solidFill>
              </a:rPr>
              <a:t>beams at the source point</a:t>
            </a:r>
            <a:endParaRPr lang="en-US" dirty="0"/>
          </a:p>
          <a:p>
            <a:r>
              <a:rPr lang="en-US" dirty="0"/>
              <a:t>Detection of scattered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/>
              <a:t> position with </a:t>
            </a:r>
            <a:r>
              <a:rPr lang="en-US" b="1" dirty="0">
                <a:solidFill>
                  <a:srgbClr val="FF0000"/>
                </a:solidFill>
              </a:rPr>
              <a:t>TaichuPix </a:t>
            </a:r>
            <a:r>
              <a:rPr lang="en-US" altLang="zh-CN" b="1" dirty="0">
                <a:solidFill>
                  <a:srgbClr val="FF0000"/>
                </a:solidFill>
              </a:rPr>
              <a:t>detectors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sz="2800" b="1" dirty="0">
                <a:solidFill>
                  <a:srgbClr val="0000FF"/>
                </a:solidFill>
              </a:rPr>
              <a:t>irst domestic Compton polarimeter, essential for all polarized beam applications in e+</a:t>
            </a:r>
            <a:r>
              <a:rPr lang="en-US" b="1" dirty="0">
                <a:solidFill>
                  <a:srgbClr val="0000FF"/>
                </a:solidFill>
              </a:rPr>
              <a:t>/e- </a:t>
            </a:r>
            <a:r>
              <a:rPr lang="en-US" sz="2800" b="1" dirty="0">
                <a:solidFill>
                  <a:srgbClr val="0000FF"/>
                </a:solidFill>
              </a:rPr>
              <a:t>storage rings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75D79-6BE6-ABD7-8833-3D3A5BC2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525288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Compton</a:t>
            </a:r>
            <a:r>
              <a:rPr lang="zh-CN" altLang="en-US" dirty="0"/>
              <a:t> </a:t>
            </a:r>
            <a:r>
              <a:rPr lang="en-US" altLang="zh-CN" dirty="0"/>
              <a:t>polarimeter</a:t>
            </a:r>
            <a:r>
              <a:rPr lang="zh-CN" altLang="en-US" dirty="0"/>
              <a:t> </a:t>
            </a:r>
            <a:r>
              <a:rPr lang="en-US" altLang="zh-CN" dirty="0"/>
              <a:t>measuring</a:t>
            </a:r>
            <a:r>
              <a:rPr lang="zh-CN" altLang="en-US" dirty="0"/>
              <a:t> </a:t>
            </a:r>
            <a:r>
              <a:rPr lang="en-US" altLang="zh-CN" dirty="0"/>
              <a:t>self-polarization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BEPCII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59D3F-2F63-68EB-2EF1-25017D7A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CBD78-EFBB-3942-EDBC-731815563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329" y="4313239"/>
            <a:ext cx="6873610" cy="21504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D15AF8-D5C5-0F04-CE48-756965436D3E}"/>
              </a:ext>
            </a:extLst>
          </p:cNvPr>
          <p:cNvSpPr/>
          <p:nvPr/>
        </p:nvSpPr>
        <p:spPr>
          <a:xfrm>
            <a:off x="534291" y="5013176"/>
            <a:ext cx="2754779" cy="1153970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D0746-4B33-5BFD-9C0B-0A3D27F9D326}"/>
              </a:ext>
            </a:extLst>
          </p:cNvPr>
          <p:cNvSpPr txBox="1"/>
          <p:nvPr/>
        </p:nvSpPr>
        <p:spPr>
          <a:xfrm>
            <a:off x="1487488" y="46438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Hutch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7C0D8-C0BF-A7FB-532A-173E57093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46" y="3975114"/>
            <a:ext cx="3618765" cy="2726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E5EBC-219D-7AFE-8821-AABB0FCB1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04" y="1080312"/>
            <a:ext cx="3016488" cy="295247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8DC1B0-1FD3-1008-9D5F-A4077EAC165C}"/>
              </a:ext>
            </a:extLst>
          </p:cNvPr>
          <p:cNvCxnSpPr>
            <a:cxnSpLocks/>
          </p:cNvCxnSpPr>
          <p:nvPr/>
        </p:nvCxnSpPr>
        <p:spPr>
          <a:xfrm>
            <a:off x="7104112" y="1412776"/>
            <a:ext cx="3291216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54352E60-5F62-D766-58C5-1663AB250788}"/>
              </a:ext>
            </a:extLst>
          </p:cNvPr>
          <p:cNvSpPr/>
          <p:nvPr/>
        </p:nvSpPr>
        <p:spPr>
          <a:xfrm rot="3032563">
            <a:off x="11309744" y="2697166"/>
            <a:ext cx="360040" cy="432048"/>
          </a:xfrm>
          <a:prstGeom prst="arc">
            <a:avLst>
              <a:gd name="adj1" fmla="val 16200000"/>
              <a:gd name="adj2" fmla="val 321293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01DD6-6D5D-4D23-110C-5956C609B25A}"/>
              </a:ext>
            </a:extLst>
          </p:cNvPr>
          <p:cNvSpPr txBox="1"/>
          <p:nvPr/>
        </p:nvSpPr>
        <p:spPr>
          <a:xfrm>
            <a:off x="11310595" y="26511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e-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B30DC-DDD0-9ABE-5AAF-E2D63FFD99A8}"/>
              </a:ext>
            </a:extLst>
          </p:cNvPr>
          <p:cNvSpPr txBox="1"/>
          <p:nvPr/>
        </p:nvSpPr>
        <p:spPr>
          <a:xfrm>
            <a:off x="9583936" y="1700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BEPCII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25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6*285"/>
  <p:tag name="TABLE_ENDDRAG_RECT" val="66*148*466*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6*285"/>
  <p:tag name="TABLE_ENDDRAG_RECT" val="66*148*466*28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79470</TotalTime>
  <Words>3496</Words>
  <Application>Microsoft Macintosh PowerPoint</Application>
  <PresentationFormat>Widescreen</PresentationFormat>
  <Paragraphs>534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等线</vt:lpstr>
      <vt:lpstr>微软雅黑</vt:lpstr>
      <vt:lpstr>Arial</vt:lpstr>
      <vt:lpstr>Arial Black</vt:lpstr>
      <vt:lpstr>Calibri</vt:lpstr>
      <vt:lpstr>Cambria Math</vt:lpstr>
      <vt:lpstr>Helvetica</vt:lpstr>
      <vt:lpstr>Times New Roman</vt:lpstr>
      <vt:lpstr>Wingdings</vt:lpstr>
      <vt:lpstr>Office 主题</vt:lpstr>
      <vt:lpstr>PowerPoint Presentation</vt:lpstr>
      <vt:lpstr>Outline</vt:lpstr>
      <vt:lpstr>Polarized beams @ CEPC: transverse polarization </vt:lpstr>
      <vt:lpstr>Two schemes of polarization generation for RD</vt:lpstr>
      <vt:lpstr>Polarized beams @ CEPC: longitudinal polarization </vt:lpstr>
      <vt:lpstr>Polarization design studies in the EDR Phase</vt:lpstr>
      <vt:lpstr>Polarization R&amp;D in the CEPC EDR Phase</vt:lpstr>
      <vt:lpstr>Compton polarimeter for CEPC</vt:lpstr>
      <vt:lpstr>Compton polarimeter measuring self-polarization @ BEPCII</vt:lpstr>
      <vt:lpstr>Detection of scattered γ (preliminary)</vt:lpstr>
      <vt:lpstr>Polarization measurement sensitivity (preliminary)</vt:lpstr>
      <vt:lpstr>Collaborators, preliminary plan and cost estimates</vt:lpstr>
      <vt:lpstr>Polarization R&amp;D in the CEPC EDR Phase</vt:lpstr>
      <vt:lpstr>Polarized electron source for CEPC</vt:lpstr>
      <vt:lpstr>Polarized electron source:   polarized DC gun</vt:lpstr>
      <vt:lpstr>Polarized electron source:   polarized DC gun</vt:lpstr>
      <vt:lpstr>Polarized electron source: laser-plasma interaction</vt:lpstr>
      <vt:lpstr>Polarization R&amp;D in the CEPC EDR Phase</vt:lpstr>
      <vt:lpstr>Polarization manipulation: SC solenoid spin rotator</vt:lpstr>
      <vt:lpstr>R&amp;D of HTS solenoid spin rotators</vt:lpstr>
      <vt:lpstr>R&amp;D of HTS solenoid spin rotators</vt:lpstr>
      <vt:lpstr>Summary</vt:lpstr>
      <vt:lpstr>PowerPoint Presentation</vt:lpstr>
      <vt:lpstr>研究团队</vt:lpstr>
      <vt:lpstr>EPOL requirements</vt:lpstr>
      <vt:lpstr>Longitudinal polarization as a nuisance </vt:lpstr>
      <vt:lpstr>Polarization asymmetry and polarimeter calibration</vt:lpstr>
      <vt:lpstr>Asymmetric wigglers</vt:lpstr>
      <vt:lpstr>PowerPoint Presentation</vt:lpstr>
      <vt:lpstr>Laser repetition rate and data acquisition pattern</vt:lpstr>
      <vt:lpstr>Background sources</vt:lpstr>
      <vt:lpstr>Influence of electron beam divergence &amp; detector resolution</vt:lpstr>
      <vt:lpstr>TO DO List</vt:lpstr>
      <vt:lpstr>对几个问题的回应</vt:lpstr>
      <vt:lpstr>R&amp;D of HTS Solenoid spin rotators</vt:lpstr>
      <vt:lpstr>Milestones and cost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ZHE DUAN</cp:lastModifiedBy>
  <cp:revision>4394</cp:revision>
  <cp:lastPrinted>2022-11-06T05:19:21Z</cp:lastPrinted>
  <dcterms:created xsi:type="dcterms:W3CDTF">2012-09-04T11:33:36Z</dcterms:created>
  <dcterms:modified xsi:type="dcterms:W3CDTF">2024-02-28T12:28:23Z</dcterms:modified>
</cp:coreProperties>
</file>