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395" r:id="rId5"/>
    <p:sldId id="396" r:id="rId6"/>
    <p:sldId id="407" r:id="rId7"/>
    <p:sldId id="276" r:id="rId8"/>
    <p:sldId id="343" r:id="rId9"/>
    <p:sldId id="344" r:id="rId10"/>
    <p:sldId id="278" r:id="rId11"/>
    <p:sldId id="394" r:id="rId13"/>
    <p:sldId id="316" r:id="rId14"/>
    <p:sldId id="419" r:id="rId15"/>
    <p:sldId id="421" r:id="rId16"/>
    <p:sldId id="420" r:id="rId17"/>
    <p:sldId id="397" r:id="rId18"/>
    <p:sldId id="317" r:id="rId19"/>
    <p:sldId id="271" r:id="rId20"/>
  </p:sldIdLst>
  <p:sldSz cx="12192000" cy="6858000"/>
  <p:notesSz cx="6858000" cy="12192000"/>
  <p:custDataLst>
    <p:tags r:id="rId24"/>
  </p:custDataLst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147" y="39"/>
      </p:cViewPr>
      <p:guideLst>
        <p:guide orient="horz" pos="218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447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7823200"/>
            <a:ext cx="5486400" cy="6400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sz="half" idx="1" hasCustomPrompt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 hasCustomPrompt="1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 hasCustomPrompt="1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8" name="内容占位符 5"/>
          <p:cNvSpPr>
            <a:spLocks noGrp="1"/>
          </p:cNvSpPr>
          <p:nvPr>
            <p:ph sz="quarter" idx="4" hasCustomPrompt="1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 hasCustomPrompt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png"/><Relationship Id="rId7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/>
          <p:nvPr/>
        </p:nvSpPr>
        <p:spPr bwMode="auto">
          <a:xfrm>
            <a:off x="2178694" y="1548409"/>
            <a:ext cx="783463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Status and plan of </a:t>
            </a:r>
            <a:endParaRPr lang="zh-CN" altLang="en-US" sz="4800" dirty="0">
              <a:latin typeface="Times New Roman" panose="02020603050405020304"/>
              <a:ea typeface="黑体" panose="02010609060101010101" charset="-122"/>
              <a:cs typeface="Times New Roman" panose="02020603050405020304"/>
            </a:endParaRPr>
          </a:p>
          <a:p>
            <a:pPr algn="ctr">
              <a:defRPr/>
            </a:pPr>
            <a:r>
              <a:rPr lang="zh-CN" altLang="en-US" sz="48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the mechanical and integration </a:t>
            </a:r>
            <a:endParaRPr lang="zh-CN" altLang="en-US" sz="4800" dirty="0">
              <a:latin typeface="Times New Roman" panose="02020603050405020304"/>
              <a:ea typeface="黑体" panose="02010609060101010101" charset="-122"/>
              <a:cs typeface="Times New Roman" panose="02020603050405020304"/>
            </a:endParaRPr>
          </a:p>
        </p:txBody>
      </p:sp>
      <p:pic>
        <p:nvPicPr>
          <p:cNvPr id="5" name="图片 2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文本框 1"/>
          <p:cNvSpPr/>
          <p:nvPr/>
        </p:nvSpPr>
        <p:spPr bwMode="auto">
          <a:xfrm>
            <a:off x="3317241" y="4325605"/>
            <a:ext cx="55575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8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+mn-ea"/>
              </a:rPr>
              <a:t>Ji quan </a:t>
            </a:r>
            <a:r>
              <a:rPr lang="zh-CN" altLang="en-US" sz="28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+mn-ea"/>
              </a:rPr>
              <a:t>Xia shang</a:t>
            </a:r>
            <a:r>
              <a:rPr lang="zh-CN" altLang="en-US" sz="28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Zhang junsong</a:t>
            </a:r>
            <a:endParaRPr lang="zh-CN" altLang="en-US" sz="2800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ctr">
              <a:defRPr/>
            </a:pPr>
            <a:r>
              <a:rPr lang="en-US" sz="20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Feb. 28,   2024</a:t>
            </a:r>
            <a:endParaRPr lang="zh-CN" sz="2000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" y="1232530"/>
            <a:ext cx="3081018" cy="30243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28448" y="584158"/>
            <a:ext cx="1980000" cy="19116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3967" y="1652317"/>
            <a:ext cx="2711042" cy="25200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 bwMode="auto">
          <a:xfrm flipH="1" flipV="1">
            <a:off x="2855707" y="2852946"/>
            <a:ext cx="648335" cy="144145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28448" y="3031957"/>
            <a:ext cx="1980000" cy="18404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4815" y="1557127"/>
            <a:ext cx="2836421" cy="270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55183" y="4293268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interconnecte</a:t>
            </a:r>
            <a:endParaRPr lang="zh-CN" altLang="en-US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7546340" y="4257040"/>
            <a:ext cx="21818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ym typeface="+mn-ea"/>
              </a:rPr>
              <a:t>Column </a:t>
            </a:r>
            <a:r>
              <a:rPr lang="en-US" altLang="zh-CN" dirty="0">
                <a:sym typeface="+mn-ea"/>
              </a:rPr>
              <a:t>installation </a:t>
            </a:r>
            <a:r>
              <a:rPr lang="zh-CN" altLang="en-US" dirty="0">
                <a:sym typeface="+mn-ea"/>
              </a:rPr>
              <a:t>scheme</a:t>
            </a:r>
            <a:endParaRPr lang="zh-CN" altLang="en-US" dirty="0">
              <a:sym typeface="+mn-ea"/>
            </a:endParaRPr>
          </a:p>
          <a:p>
            <a:pPr algn="ctr"/>
            <a:endParaRPr lang="zh-CN" altLang="en-US" dirty="0"/>
          </a:p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143" y="4293481"/>
            <a:ext cx="31845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/>
              <a:t>Installation design with tooling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 bwMode="auto">
          <a:xfrm flipH="1">
            <a:off x="9728226" y="4653243"/>
            <a:ext cx="1" cy="509139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120778" y="5241757"/>
            <a:ext cx="23761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no tooling installation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7" name="箭头: 右 16"/>
          <p:cNvSpPr/>
          <p:nvPr/>
        </p:nvSpPr>
        <p:spPr>
          <a:xfrm>
            <a:off x="6259526" y="2660474"/>
            <a:ext cx="432000" cy="431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4096" y="5241878"/>
            <a:ext cx="4865370" cy="163004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High 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demand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 t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op-level design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zh-CN" altLang="en-US" sz="3200" dirty="0">
                <a:solidFill>
                  <a:srgbClr val="0070C0"/>
                </a:solidFill>
                <a:latin typeface="+mn-ea"/>
              </a:rPr>
              <a:t>“</a:t>
            </a:r>
            <a:r>
              <a:rPr lang="en-US" altLang="zh-CN" sz="3200" dirty="0">
                <a:solidFill>
                  <a:srgbClr val="0070C0"/>
                </a:solidFill>
                <a:latin typeface="+mn-ea"/>
              </a:rPr>
              <a:t>make</a:t>
            </a:r>
            <a:r>
              <a:rPr lang="zh-CN" altLang="en-US" sz="3200" dirty="0">
                <a:solidFill>
                  <a:srgbClr val="0070C0"/>
                </a:solidFill>
                <a:latin typeface="+mn-ea"/>
              </a:rPr>
              <a:t>”</a:t>
            </a:r>
            <a:endParaRPr lang="en-US" altLang="zh-CN" sz="32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en-US" altLang="zh-CN" sz="2000" dirty="0"/>
              <a:t>S</a:t>
            </a:r>
            <a:r>
              <a:rPr lang="zh-CN" altLang="en-US" sz="2000" dirty="0"/>
              <a:t>tructure innovation</a:t>
            </a:r>
            <a:r>
              <a:rPr lang="en-US" altLang="zh-CN" sz="2000" dirty="0"/>
              <a:t>.</a:t>
            </a:r>
            <a:endParaRPr lang="en-US" altLang="zh-CN" sz="2000" dirty="0"/>
          </a:p>
          <a:p>
            <a:pPr algn="ctr"/>
            <a:r>
              <a:rPr lang="zh-CN" altLang="en-US" sz="2000" dirty="0"/>
              <a:t>Efficient installation design</a:t>
            </a:r>
            <a:endParaRPr lang="zh-CN" altLang="en-US" sz="2000" dirty="0"/>
          </a:p>
        </p:txBody>
      </p:sp>
      <p:sp>
        <p:nvSpPr>
          <p:cNvPr id="19" name="十字形 18"/>
          <p:cNvSpPr/>
          <p:nvPr/>
        </p:nvSpPr>
        <p:spPr>
          <a:xfrm>
            <a:off x="10974448" y="2627619"/>
            <a:ext cx="288000" cy="288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号 19"/>
          <p:cNvSpPr/>
          <p:nvPr/>
        </p:nvSpPr>
        <p:spPr>
          <a:xfrm>
            <a:off x="9518977" y="2511723"/>
            <a:ext cx="360040" cy="5390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9425" y="765175"/>
            <a:ext cx="8625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</a:rPr>
              <a:t>Suggestion: Top-level design must be </a:t>
            </a:r>
            <a:r>
              <a:rPr lang="en-US" altLang="zh-CN" sz="2800" dirty="0">
                <a:solidFill>
                  <a:srgbClr val="FF0000"/>
                </a:solidFill>
              </a:rPr>
              <a:t>high </a:t>
            </a:r>
            <a:r>
              <a:rPr lang="zh-CN" altLang="en-US" sz="2800" dirty="0">
                <a:solidFill>
                  <a:srgbClr val="FF0000"/>
                </a:solidFill>
              </a:rPr>
              <a:t>demanding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72211" y="188924"/>
            <a:ext cx="17627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/>
              <a:t>Column scheme</a:t>
            </a:r>
            <a:endParaRPr lang="zh-CN" altLang="en-US" dirty="0"/>
          </a:p>
        </p:txBody>
      </p:sp>
      <p:cxnSp>
        <p:nvCxnSpPr>
          <p:cNvPr id="8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010" y="4394835"/>
            <a:ext cx="2492375" cy="2463165"/>
          </a:xfrm>
          <a:prstGeom prst="rect">
            <a:avLst/>
          </a:prstGeom>
        </p:spPr>
      </p:pic>
      <p:cxnSp>
        <p:nvCxnSpPr>
          <p:cNvPr id="24" name="直接箭头连接符 23"/>
          <p:cNvCxnSpPr>
            <a:stCxn id="16" idx="1"/>
          </p:cNvCxnSpPr>
          <p:nvPr/>
        </p:nvCxnSpPr>
        <p:spPr bwMode="auto">
          <a:xfrm flipH="1">
            <a:off x="8112152" y="5426038"/>
            <a:ext cx="1008380" cy="90805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 bwMode="auto">
          <a:xfrm>
            <a:off x="3439799" y="70449"/>
            <a:ext cx="531241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Progress of the iron yoke design  </a:t>
            </a:r>
            <a:endParaRPr lang="en-US" sz="2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" y="1341120"/>
            <a:ext cx="4234815" cy="20389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945" y="1256030"/>
            <a:ext cx="3517265" cy="1997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485" y="4005580"/>
            <a:ext cx="4276090" cy="2399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9629" y="692470"/>
            <a:ext cx="116986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dirty="0">
                <a:latin typeface="+mn-ea"/>
              </a:rPr>
              <a:t>Iron yoke dicussion (</a:t>
            </a:r>
            <a:r>
              <a:rPr sz="2800" dirty="0">
                <a:solidFill>
                  <a:srgbClr val="0070C0"/>
                </a:solidFill>
                <a:latin typeface="+mn-ea"/>
              </a:rPr>
              <a:t>Feb</a:t>
            </a:r>
            <a:r>
              <a:rPr lang="en-US" sz="2800" dirty="0">
                <a:solidFill>
                  <a:srgbClr val="0070C0"/>
                </a:solidFill>
                <a:latin typeface="+mn-ea"/>
              </a:rPr>
              <a:t>.</a:t>
            </a:r>
            <a:r>
              <a:rPr sz="2800" dirty="0">
                <a:solidFill>
                  <a:srgbClr val="0070C0"/>
                </a:solidFill>
                <a:latin typeface="+mn-ea"/>
              </a:rPr>
              <a:t> 20th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en-US" sz="2800" dirty="0">
                <a:latin typeface="+mn-ea"/>
              </a:rPr>
              <a:t>：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王小龙，宁飞鹏，夏商，张俊嵩，纪全</a:t>
            </a:r>
            <a:r>
              <a:rPr lang="en-US" altLang="zh-CN" sz="2800" dirty="0">
                <a:latin typeface="+mn-ea"/>
              </a:rPr>
              <a:t>)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1465" y="3357085"/>
            <a:ext cx="36518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dirty="0">
                <a:solidFill>
                  <a:srgbClr val="0070C0"/>
                </a:solidFill>
              </a:rPr>
              <a:t>Previous design</a:t>
            </a:r>
            <a:r>
              <a:rPr lang="zh-CN" altLang="en-US" dirty="0"/>
              <a:t>：</a:t>
            </a:r>
            <a:r>
              <a:rPr lang="en-US" altLang="zh-CN" dirty="0"/>
              <a:t>thickness 600mm</a:t>
            </a:r>
            <a:endParaRPr lang="en-US" altLang="zh-CN" dirty="0"/>
          </a:p>
        </p:txBody>
      </p:sp>
      <p:sp>
        <p:nvSpPr>
          <p:cNvPr id="30" name="文本框 29"/>
          <p:cNvSpPr txBox="1"/>
          <p:nvPr/>
        </p:nvSpPr>
        <p:spPr bwMode="auto">
          <a:xfrm>
            <a:off x="6671945" y="3263105"/>
            <a:ext cx="31959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dirty="0">
                <a:solidFill>
                  <a:srgbClr val="0070C0"/>
                </a:solidFill>
                <a:latin typeface="+mn-ea"/>
                <a:sym typeface="+mn-ea"/>
              </a:rPr>
              <a:t>Feb</a:t>
            </a:r>
            <a:r>
              <a:rPr lang="en-US" dirty="0">
                <a:solidFill>
                  <a:srgbClr val="0070C0"/>
                </a:solidFill>
                <a:latin typeface="+mn-ea"/>
                <a:sym typeface="+mn-ea"/>
              </a:rPr>
              <a:t>.</a:t>
            </a:r>
            <a:r>
              <a:rPr dirty="0">
                <a:solidFill>
                  <a:srgbClr val="0070C0"/>
                </a:solidFill>
                <a:latin typeface="+mn-ea"/>
                <a:sym typeface="+mn-ea"/>
              </a:rPr>
              <a:t> 2</a:t>
            </a:r>
            <a:r>
              <a:rPr lang="en-US" dirty="0">
                <a:solidFill>
                  <a:srgbClr val="0070C0"/>
                </a:solidFill>
                <a:latin typeface="+mn-ea"/>
                <a:sym typeface="+mn-ea"/>
              </a:rPr>
              <a:t>3</a:t>
            </a:r>
            <a:r>
              <a:rPr dirty="0">
                <a:solidFill>
                  <a:srgbClr val="0070C0"/>
                </a:solidFill>
                <a:latin typeface="+mn-ea"/>
                <a:sym typeface="+mn-ea"/>
              </a:rPr>
              <a:t>th</a:t>
            </a:r>
            <a:r>
              <a:rPr lang="zh-CN" altLang="en-US" dirty="0"/>
              <a:t>：</a:t>
            </a:r>
            <a:r>
              <a:rPr lang="en-US" altLang="zh-CN" dirty="0">
                <a:sym typeface="+mn-ea"/>
              </a:rPr>
              <a:t>thickness </a:t>
            </a:r>
            <a:r>
              <a:rPr lang="en-US" altLang="zh-CN" dirty="0"/>
              <a:t>1150mm</a:t>
            </a:r>
            <a:endParaRPr lang="en-US" altLang="zh-CN" dirty="0"/>
          </a:p>
        </p:txBody>
      </p:sp>
      <p:sp>
        <p:nvSpPr>
          <p:cNvPr id="12" name="右箭头 11"/>
          <p:cNvSpPr/>
          <p:nvPr/>
        </p:nvSpPr>
        <p:spPr>
          <a:xfrm>
            <a:off x="5160010" y="1988820"/>
            <a:ext cx="1584325" cy="3600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25390" y="2450465"/>
            <a:ext cx="1953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Avoid magnetic saturation</a:t>
            </a:r>
            <a:endParaRPr lang="zh-CN" altLang="en-US"/>
          </a:p>
          <a:p>
            <a:r>
              <a:rPr lang="en-US" altLang="zh-CN"/>
              <a:t>No. of μ layers is</a:t>
            </a:r>
            <a:endParaRPr lang="en-US" altLang="zh-CN"/>
          </a:p>
          <a:p>
            <a:r>
              <a:rPr lang="en-US" altLang="zh-CN"/>
              <a:t>invariant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439920" y="6312375"/>
            <a:ext cx="32753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>
                <a:solidFill>
                  <a:srgbClr val="0070C0"/>
                </a:solidFill>
              </a:rPr>
              <a:t>Final design</a:t>
            </a:r>
            <a:r>
              <a:rPr lang="zh-CN" altLang="en-US" dirty="0"/>
              <a:t>：</a:t>
            </a:r>
            <a:r>
              <a:rPr lang="en-US" altLang="zh-CN" dirty="0"/>
              <a:t>thickness </a:t>
            </a:r>
            <a:r>
              <a:rPr lang="en-US" altLang="zh-CN" dirty="0"/>
              <a:t>950mm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4510405" y="1428115"/>
            <a:ext cx="1227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7layers </a:t>
            </a:r>
            <a:r>
              <a:rPr lang="en-US" altLang="zh-CN" b="1">
                <a:solidFill>
                  <a:srgbClr val="FF0000"/>
                </a:solidFill>
              </a:rPr>
              <a:t>μ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 620 ton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12350" y="1412875"/>
            <a:ext cx="1422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sym typeface="+mn-ea"/>
              </a:rPr>
              <a:t>7layers μ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  <a:sym typeface="+mn-ea"/>
              </a:rPr>
              <a:t> 1710 ton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00010" y="4509135"/>
            <a:ext cx="146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sym typeface="+mn-ea"/>
              </a:rPr>
              <a:t>7layers μ</a:t>
            </a:r>
            <a:r>
              <a:rPr lang="en-US" altLang="zh-CN" b="1">
                <a:solidFill>
                  <a:srgbClr val="FF0000"/>
                </a:solidFill>
              </a:rPr>
              <a:t> 1280</a:t>
            </a:r>
            <a:r>
              <a:rPr lang="en-US" altLang="zh-CN" b="1">
                <a:solidFill>
                  <a:srgbClr val="FF0000"/>
                </a:solidFill>
              </a:rPr>
              <a:t> ton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9526" y="4221723"/>
            <a:ext cx="4591685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rgbClr val="0070C0"/>
                </a:solidFill>
              </a:rPr>
              <a:t>reason</a:t>
            </a:r>
            <a:r>
              <a:rPr lang="en-US" altLang="zh-CN" dirty="0">
                <a:solidFill>
                  <a:srgbClr val="0070C0"/>
                </a:solidFill>
              </a:rPr>
              <a:t> for suggestion</a:t>
            </a:r>
            <a:r>
              <a:rPr lang="zh-CN" altLang="en-US" dirty="0">
                <a:solidFill>
                  <a:srgbClr val="0070C0"/>
                </a:solidFill>
              </a:rPr>
              <a:t>：</a:t>
            </a:r>
            <a:endParaRPr lang="en-US" altLang="zh-CN" dirty="0">
              <a:solidFill>
                <a:srgbClr val="0070C0"/>
              </a:solidFill>
            </a:endParaRPr>
          </a:p>
          <a:p>
            <a:pPr algn="l"/>
            <a:r>
              <a:rPr lang="en-US" altLang="zh-CN" dirty="0"/>
              <a:t>1. thickness 600mm</a:t>
            </a:r>
            <a:r>
              <a:rPr lang="zh-CN" altLang="en-US" dirty="0"/>
              <a:t>，</a:t>
            </a:r>
            <a:r>
              <a:rPr lang="en-US" altLang="zh-CN" dirty="0">
                <a:solidFill>
                  <a:srgbClr val="FF0000"/>
                </a:solidFill>
              </a:rPr>
              <a:t>20mm</a:t>
            </a:r>
            <a:r>
              <a:rPr lang="en-US" altLang="zh-CN" dirty="0">
                <a:solidFill>
                  <a:srgbClr val="FF0000"/>
                </a:solidFill>
              </a:rPr>
              <a:t> iron plate layers</a:t>
            </a:r>
            <a:endParaRPr lang="en-US" altLang="zh-CN" dirty="0">
              <a:solidFill>
                <a:srgbClr val="FF0000"/>
              </a:solidFill>
            </a:endParaRPr>
          </a:p>
          <a:p>
            <a:pPr algn="l"/>
            <a:r>
              <a:rPr lang="en-US" altLang="zh-CN" dirty="0"/>
              <a:t>    m</a:t>
            </a:r>
            <a:r>
              <a:rPr lang="zh-CN" altLang="en-US" dirty="0"/>
              <a:t>eet stiffness requirements</a:t>
            </a:r>
            <a:endParaRPr lang="zh-CN" altLang="en-US" dirty="0"/>
          </a:p>
          <a:p>
            <a:pPr algn="l"/>
            <a:r>
              <a:rPr lang="en-US" altLang="zh-CN" dirty="0"/>
              <a:t>2. </a:t>
            </a:r>
            <a:r>
              <a:rPr lang="en-US" altLang="zh-CN" dirty="0">
                <a:sym typeface="+mn-ea"/>
              </a:rPr>
              <a:t>thickness </a:t>
            </a:r>
            <a:r>
              <a:rPr lang="en-US" altLang="zh-CN" dirty="0"/>
              <a:t>950mm</a:t>
            </a:r>
            <a:r>
              <a:rPr lang="zh-CN" altLang="en-US" dirty="0"/>
              <a:t>，</a:t>
            </a:r>
            <a:r>
              <a:rPr lang="en-US" altLang="zh-CN" dirty="0">
                <a:sym typeface="+mn-ea"/>
              </a:rPr>
              <a:t>70mm</a:t>
            </a:r>
            <a:r>
              <a:rPr lang="en-US" altLang="zh-CN" dirty="0">
                <a:sym typeface="+mn-ea"/>
              </a:rPr>
              <a:t>iron plate layers</a:t>
            </a:r>
            <a:endParaRPr lang="zh-CN" altLang="en-US" dirty="0"/>
          </a:p>
          <a:p>
            <a:pPr algn="l"/>
            <a:r>
              <a:rPr lang="zh-CN" altLang="en-US" dirty="0"/>
              <a:t> </a:t>
            </a:r>
            <a:r>
              <a:rPr lang="en-US" altLang="zh-CN" dirty="0"/>
              <a:t>   </a:t>
            </a:r>
            <a:r>
              <a:rPr lang="en-US" altLang="zh-CN" dirty="0">
                <a:sym typeface="+mn-ea"/>
              </a:rPr>
              <a:t>m</a:t>
            </a:r>
            <a:r>
              <a:rPr lang="zh-CN" altLang="en-US" dirty="0">
                <a:sym typeface="+mn-ea"/>
              </a:rPr>
              <a:t>eet stiffness requirements</a:t>
            </a:r>
            <a:endParaRPr lang="zh-CN" altLang="en-US" dirty="0"/>
          </a:p>
          <a:p>
            <a:pPr algn="l"/>
            <a:r>
              <a:rPr lang="en-US" altLang="zh-CN" dirty="0"/>
              <a:t>3. </a:t>
            </a:r>
            <a:r>
              <a:rPr lang="en-US" altLang="zh-CN" dirty="0">
                <a:sym typeface="+mn-ea"/>
              </a:rPr>
              <a:t>thickness</a:t>
            </a:r>
            <a:r>
              <a:rPr lang="en-US" altLang="zh-CN" dirty="0"/>
              <a:t>1150mm</a:t>
            </a:r>
            <a:r>
              <a:rPr lang="zh-CN" altLang="en-US" dirty="0"/>
              <a:t>，</a:t>
            </a:r>
            <a:endParaRPr lang="zh-CN" altLang="en-US" dirty="0"/>
          </a:p>
          <a:p>
            <a:pPr algn="l"/>
            <a:r>
              <a:rPr lang="zh-CN" altLang="en-US" dirty="0"/>
              <a:t>The width of detector varies greatly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8760460" y="4797425"/>
            <a:ext cx="3150235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conclusion：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  <a:p>
            <a:pPr algn="l"/>
            <a:r>
              <a:rPr dirty="0"/>
              <a:t>The larger the total thickness, the greater the difference in μ detector width</a:t>
            </a:r>
            <a:endParaRPr dirty="0"/>
          </a:p>
        </p:txBody>
      </p:sp>
      <p:sp>
        <p:nvSpPr>
          <p:cNvPr id="2" name="矩形 1"/>
          <p:cNvSpPr/>
          <p:nvPr/>
        </p:nvSpPr>
        <p:spPr bwMode="auto">
          <a:xfrm>
            <a:off x="3439799" y="70449"/>
            <a:ext cx="531241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Progress of the iron yoke design  </a:t>
            </a:r>
            <a:endParaRPr lang="en-US" sz="2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055370" y="829310"/>
            <a:ext cx="6318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Superconducting magnet built-in </a:t>
            </a:r>
            <a:r>
              <a:rPr lang="en-US" altLang="zh-CN" sz="2400" b="1">
                <a:solidFill>
                  <a:srgbClr val="FF0000"/>
                </a:solidFill>
              </a:rPr>
              <a:t>scheme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341120"/>
            <a:ext cx="3972560" cy="37306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1341120"/>
            <a:ext cx="3867785" cy="35591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980" y="1341120"/>
            <a:ext cx="3794760" cy="36245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59560" y="5123180"/>
            <a:ext cx="117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8-sided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5304155" y="5116830"/>
            <a:ext cx="117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12-sided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9048115" y="5116830"/>
            <a:ext cx="117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16-sided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1866265" y="5821045"/>
            <a:ext cx="9135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Conclusion: It is found that the larger the number of edges is, the larger the difference of detector size is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 bwMode="auto">
          <a:xfrm>
            <a:off x="3439799" y="70449"/>
            <a:ext cx="531241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Progress of the iron yoke design  </a:t>
            </a:r>
            <a:endParaRPr lang="en-US" sz="2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60" y="1398270"/>
            <a:ext cx="7524750" cy="5130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1540" y="811530"/>
            <a:ext cx="6318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Superconducting magnet built-</a:t>
            </a:r>
            <a:r>
              <a:rPr lang="en-US" altLang="zh-CN" sz="2400" b="1">
                <a:solidFill>
                  <a:srgbClr val="FF0000"/>
                </a:solidFill>
              </a:rPr>
              <a:t>out</a:t>
            </a: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en-US" altLang="zh-CN" sz="2400" b="1">
                <a:solidFill>
                  <a:srgbClr val="FF0000"/>
                </a:solidFill>
              </a:rPr>
              <a:t>scheme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3439799" y="70449"/>
            <a:ext cx="531241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Progress of the iron yoke design  </a:t>
            </a:r>
            <a:endParaRPr lang="en-US" sz="2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83615" y="779145"/>
            <a:ext cx="5180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Superconducting magnet built-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out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scheme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70" y="1557020"/>
            <a:ext cx="4217670" cy="3818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45" y="1557020"/>
            <a:ext cx="4385310" cy="38188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19605" y="5877560"/>
            <a:ext cx="879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Conclusion: It is recommended to adopt 12</a:t>
            </a:r>
            <a:r>
              <a:rPr lang="en-US"/>
              <a:t>-sided</a:t>
            </a:r>
            <a:r>
              <a:t> and 800mm yoke thickness scheme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 bwMode="auto">
          <a:xfrm>
            <a:off x="3439799" y="70449"/>
            <a:ext cx="531241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Progress of the iron yoke design  </a:t>
            </a:r>
            <a:endParaRPr lang="en-US" sz="2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39695" y="5301615"/>
            <a:ext cx="117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8-sided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7320280" y="5301615"/>
            <a:ext cx="117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12-sided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 bwMode="auto">
          <a:xfrm>
            <a:off x="407874" y="672758"/>
            <a:ext cx="4656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ym typeface="+mn-ea"/>
              </a:rPr>
              <a:t>personnel placement</a:t>
            </a:r>
            <a:r>
              <a:rPr lang="zh-CN" altLang="en-US" sz="2800" dirty="0">
                <a:latin typeface="+mn-ea"/>
              </a:rPr>
              <a:t>：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4" y="1916832"/>
            <a:ext cx="6303117" cy="44644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50894" y="3717032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Silicon tracker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2925621" y="3275692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DC or TPC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782599" y="3213397"/>
            <a:ext cx="4895215" cy="246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latin typeface="+mn-ea"/>
              </a:rPr>
              <a:t>subdetector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en-US" sz="2800" dirty="0">
                <a:latin typeface="+mn-ea"/>
              </a:rPr>
              <a:t>division</a:t>
            </a:r>
            <a:r>
              <a:rPr lang="zh-CN" altLang="en-US" dirty="0">
                <a:latin typeface="+mn-ea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tentative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  <a:p>
            <a:pPr algn="l"/>
            <a:endParaRPr lang="en-US" altLang="zh-CN" dirty="0">
              <a:latin typeface="+mn-ea"/>
            </a:endParaRPr>
          </a:p>
          <a:p>
            <a:pPr algn="l"/>
            <a:r>
              <a:rPr lang="en-US" altLang="zh-CN" dirty="0">
                <a:latin typeface="+mn-ea"/>
              </a:rPr>
              <a:t>Iron yoke</a:t>
            </a:r>
            <a:r>
              <a:rPr lang="zh-CN" altLang="en-US" dirty="0">
                <a:latin typeface="+mn-ea"/>
              </a:rPr>
              <a:t>：                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夏商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 algn="l"/>
            <a:r>
              <a:rPr lang="en-US" altLang="zh-CN" dirty="0">
                <a:latin typeface="+mn-ea"/>
              </a:rPr>
              <a:t>HCAL</a:t>
            </a:r>
            <a:r>
              <a:rPr lang="zh-CN" altLang="en-US" dirty="0">
                <a:latin typeface="+mn-ea"/>
              </a:rPr>
              <a:t>：                      侯少静</a:t>
            </a:r>
            <a:endParaRPr lang="en-US" altLang="zh-CN" dirty="0">
              <a:latin typeface="+mn-ea"/>
            </a:endParaRPr>
          </a:p>
          <a:p>
            <a:pPr algn="l"/>
            <a:r>
              <a:rPr lang="en-US" altLang="zh-CN" dirty="0">
                <a:latin typeface="+mn-ea"/>
              </a:rPr>
              <a:t>Magnet</a:t>
            </a:r>
            <a:r>
              <a:rPr lang="zh-CN" altLang="en-US" dirty="0">
                <a:latin typeface="+mn-ea"/>
              </a:rPr>
              <a:t>：                    张俊嵩 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南华，陈梓勃</a:t>
            </a:r>
            <a:r>
              <a:rPr lang="en-US" altLang="zh-CN" dirty="0">
                <a:latin typeface="+mn-ea"/>
              </a:rPr>
              <a:t>)</a:t>
            </a:r>
            <a:endParaRPr lang="en-US" altLang="zh-CN" dirty="0">
              <a:latin typeface="+mn-ea"/>
            </a:endParaRPr>
          </a:p>
          <a:p>
            <a:pPr algn="l"/>
            <a:r>
              <a:rPr lang="en-US" altLang="zh-CN" dirty="0">
                <a:latin typeface="+mn-ea"/>
              </a:rPr>
              <a:t>ECAL</a:t>
            </a:r>
            <a:r>
              <a:rPr lang="zh-CN" altLang="en-US" dirty="0">
                <a:latin typeface="+mn-ea"/>
              </a:rPr>
              <a:t>：                       侯少静 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湖大，李宇杰</a:t>
            </a:r>
            <a:r>
              <a:rPr lang="en-US" altLang="zh-CN" dirty="0">
                <a:latin typeface="+mn-ea"/>
              </a:rPr>
              <a:t>)</a:t>
            </a:r>
            <a:endParaRPr lang="en-US" altLang="zh-CN" dirty="0">
              <a:latin typeface="+mn-ea"/>
            </a:endParaRPr>
          </a:p>
          <a:p>
            <a:pPr algn="l"/>
            <a:r>
              <a:rPr lang="en-US" altLang="zh-CN" dirty="0">
                <a:latin typeface="+mn-ea"/>
              </a:rPr>
              <a:t>Tracker</a:t>
            </a:r>
            <a:r>
              <a:rPr lang="zh-CN" altLang="en-US" dirty="0">
                <a:latin typeface="+mn-ea"/>
              </a:rPr>
              <a:t>：                    付金煜 </a:t>
            </a:r>
            <a:endParaRPr lang="en-US" altLang="zh-CN" dirty="0">
              <a:latin typeface="+mn-ea"/>
            </a:endParaRPr>
          </a:p>
          <a:p>
            <a:pPr algn="l"/>
            <a:r>
              <a:rPr lang="en-US" altLang="zh-CN" dirty="0">
                <a:latin typeface="+mn-ea"/>
              </a:rPr>
              <a:t>Beampipe</a:t>
            </a:r>
            <a:r>
              <a:rPr lang="zh-CN" altLang="en-US" dirty="0">
                <a:latin typeface="+mn-ea"/>
              </a:rPr>
              <a:t>：                张俊嵩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湖大，何龙岩</a:t>
            </a:r>
            <a:r>
              <a:rPr lang="en-US" altLang="zh-CN" dirty="0">
                <a:latin typeface="+mn-ea"/>
              </a:rPr>
              <a:t>)</a:t>
            </a:r>
            <a:endParaRPr lang="en-US" altLang="zh-CN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44335" y="1052830"/>
            <a:ext cx="48266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/>
              <a:t>personnel：</a:t>
            </a:r>
            <a:endParaRPr lang="zh-CN" altLang="en-US"/>
          </a:p>
          <a:p>
            <a:r>
              <a:rPr lang="zh-CN" altLang="en-US" dirty="0">
                <a:sym typeface="+mn-ea"/>
              </a:rPr>
              <a:t>Mechanical Engineer：纪全，张俊嵩，付金煜，侯少静，夏商</a:t>
            </a:r>
            <a:r>
              <a:rPr lang="en-US" altLang="zh-CN" dirty="0">
                <a:sym typeface="+mn-ea"/>
              </a:rPr>
              <a:t>(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students</a:t>
            </a:r>
            <a:r>
              <a:rPr lang="en-US" altLang="zh-CN" dirty="0">
                <a:sym typeface="+mn-ea"/>
              </a:rPr>
              <a:t>)</a:t>
            </a:r>
            <a:endParaRPr lang="en-US" altLang="zh-CN" dirty="0"/>
          </a:p>
          <a:p>
            <a:r>
              <a:rPr lang="zh-CN" altLang="en-US" dirty="0">
                <a:sym typeface="+mn-ea"/>
              </a:rPr>
              <a:t>other staffs：王铮，石澔屿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75910" y="765175"/>
            <a:ext cx="6428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dirty="0">
                <a:latin typeface="+mn-ea"/>
              </a:rPr>
              <a:t>February 19th</a:t>
            </a:r>
            <a:r>
              <a:rPr lang="zh-CN" altLang="en-US" sz="2400" dirty="0">
                <a:latin typeface="+mn-ea"/>
              </a:rPr>
              <a:t>，</a:t>
            </a:r>
            <a:r>
              <a:rPr lang="en-US" altLang="zh-CN" sz="2400" dirty="0">
                <a:latin typeface="+mn-ea"/>
              </a:rPr>
              <a:t>am.</a:t>
            </a:r>
            <a:r>
              <a:rPr lang="en-US" altLang="zh-CN" sz="2400" dirty="0">
                <a:latin typeface="+mn-ea"/>
              </a:rPr>
              <a:t>10:00 – 12:20</a:t>
            </a:r>
            <a:r>
              <a:rPr lang="zh-CN" altLang="en-US" sz="2400" dirty="0">
                <a:latin typeface="+mn-ea"/>
              </a:rPr>
              <a:t>，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3"/>
          <p:cNvSpPr/>
          <p:nvPr/>
        </p:nvSpPr>
        <p:spPr bwMode="auto">
          <a:xfrm>
            <a:off x="5271457" y="60924"/>
            <a:ext cx="16490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Next plan</a:t>
            </a:r>
            <a:endParaRPr lang="en-US" altLang="zh-CN" sz="2800" dirty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155" y="1772285"/>
            <a:ext cx="1924685" cy="289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wrap="square" rtlCol="0">
            <a:noAutofit/>
          </a:bodyPr>
          <a:p>
            <a:pPr algn="ctr"/>
            <a:r>
              <a:rPr lang="zh-CN" altLang="en-US" b="1">
                <a:solidFill>
                  <a:schemeClr val="accent1"/>
                </a:solidFill>
              </a:rPr>
              <a:t>Complete general drawing</a:t>
            </a:r>
            <a:endParaRPr lang="zh-CN" altLang="en-US" b="1">
              <a:solidFill>
                <a:schemeClr val="accent1"/>
              </a:solidFill>
            </a:endParaRPr>
          </a:p>
          <a:p>
            <a:pPr algn="ctr"/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Design boundary constraint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interface structure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leading line 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08680" y="1556385"/>
            <a:ext cx="2322195" cy="437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p>
            <a:pPr algn="ctr"/>
            <a:r>
              <a:rPr lang="zh-CN" altLang="en-US" sz="1800" b="1">
                <a:solidFill>
                  <a:schemeClr val="accent1"/>
                </a:solidFill>
              </a:rPr>
              <a:t>Sub-detector frame structure</a:t>
            </a:r>
            <a:endParaRPr lang="zh-CN" altLang="en-US" sz="1800" b="1">
              <a:solidFill>
                <a:schemeClr val="accent1"/>
              </a:solidFill>
            </a:endParaRPr>
          </a:p>
          <a:p>
            <a:pPr algn="ctr"/>
            <a:endParaRPr lang="zh-CN" altLang="en-US" sz="2400" b="1">
              <a:solidFill>
                <a:schemeClr val="accent1"/>
              </a:solidFill>
            </a:endParaRPr>
          </a:p>
          <a:p>
            <a:pPr algn="ctr"/>
            <a:r>
              <a:rPr lang="en-US" altLang="zh-CN"/>
              <a:t>Iron yoke and base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en-US" altLang="zh-CN"/>
              <a:t>ECAl</a:t>
            </a:r>
            <a:endParaRPr lang="en-US" altLang="zh-CN"/>
          </a:p>
          <a:p>
            <a:pPr algn="ctr"/>
            <a:endParaRPr lang="en-US" altLang="zh-CN"/>
          </a:p>
          <a:p>
            <a:pPr algn="ctr"/>
            <a:r>
              <a:rPr lang="en-US" altLang="zh-CN"/>
              <a:t>HCAL</a:t>
            </a:r>
            <a:endParaRPr lang="en-US" altLang="zh-CN"/>
          </a:p>
          <a:p>
            <a:pPr algn="ctr"/>
            <a:endParaRPr lang="en-US" altLang="zh-CN"/>
          </a:p>
          <a:p>
            <a:pPr algn="ctr"/>
            <a:r>
              <a:rPr lang="en-US" altLang="zh-CN"/>
              <a:t>superconducting magnet</a:t>
            </a:r>
            <a:endParaRPr lang="en-US" altLang="zh-CN"/>
          </a:p>
          <a:p>
            <a:pPr algn="ctr"/>
            <a:endParaRPr lang="en-US" altLang="zh-CN"/>
          </a:p>
          <a:p>
            <a:pPr algn="ctr"/>
            <a:r>
              <a:rPr lang="en-US" altLang="zh-CN"/>
              <a:t>Tracker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en-US" altLang="zh-CN"/>
              <a:t>Beam </a:t>
            </a:r>
            <a:r>
              <a:rPr lang="en-US" altLang="zh-CN"/>
              <a:t>pipe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6625590" y="1772285"/>
            <a:ext cx="2018665" cy="22009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p>
            <a:pPr algn="ctr">
              <a:buClrTx/>
              <a:buSzTx/>
              <a:buFontTx/>
            </a:pPr>
            <a:r>
              <a:rPr lang="en-US" altLang="zh-CN" sz="1800" b="1">
                <a:solidFill>
                  <a:schemeClr val="accent1"/>
                </a:solidFill>
              </a:rPr>
              <a:t>C</a:t>
            </a:r>
            <a:r>
              <a:rPr lang="zh-CN" altLang="en-US" sz="1800" b="1">
                <a:solidFill>
                  <a:schemeClr val="accent1"/>
                </a:solidFill>
              </a:rPr>
              <a:t>onnecting structure</a:t>
            </a:r>
            <a:endParaRPr lang="zh-CN" altLang="en-US" sz="1800" b="1">
              <a:solidFill>
                <a:schemeClr val="accent1"/>
              </a:solidFill>
            </a:endParaRPr>
          </a:p>
          <a:p>
            <a:pPr algn="ctr"/>
            <a:endParaRPr lang="zh-CN" altLang="en-US"/>
          </a:p>
          <a:p>
            <a:pPr algn="ctr"/>
            <a:r>
              <a:rPr lang="zh-CN" altLang="en-US"/>
              <a:t>optimization gap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en-US" altLang="zh-CN"/>
              <a:t>leading line space and requirment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9529445" y="1700530"/>
            <a:ext cx="2045970" cy="3880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p>
            <a:pPr algn="ctr">
              <a:buClrTx/>
              <a:buSzTx/>
              <a:buFontTx/>
            </a:pPr>
            <a:r>
              <a:rPr lang="zh-CN" altLang="en-US" sz="1800" b="1">
                <a:solidFill>
                  <a:schemeClr val="accent1"/>
                </a:solidFill>
              </a:rPr>
              <a:t>I</a:t>
            </a:r>
            <a:r>
              <a:rPr lang="zh-CN" altLang="en-US" sz="1800" b="1">
                <a:solidFill>
                  <a:schemeClr val="accent1"/>
                </a:solidFill>
              </a:rPr>
              <a:t>nstallation plan</a:t>
            </a:r>
            <a:endParaRPr lang="zh-CN" altLang="en-US" sz="1800" b="1">
              <a:solidFill>
                <a:schemeClr val="accent1"/>
              </a:solidFill>
            </a:endParaRPr>
          </a:p>
          <a:p>
            <a:pPr algn="ctr"/>
            <a:endParaRPr lang="zh-CN" altLang="en-US"/>
          </a:p>
          <a:p>
            <a:pPr algn="ctr"/>
            <a:r>
              <a:rPr lang="en-US" altLang="zh-CN"/>
              <a:t>Iron yoke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en-US" altLang="zh-CN"/>
              <a:t>ECAL</a:t>
            </a:r>
            <a:endParaRPr lang="en-US" altLang="zh-CN"/>
          </a:p>
          <a:p>
            <a:pPr algn="ctr"/>
            <a:endParaRPr lang="zh-CN" altLang="en-US"/>
          </a:p>
          <a:p>
            <a:pPr algn="ctr"/>
            <a:r>
              <a:rPr lang="en-US" altLang="zh-CN"/>
              <a:t>HCAL</a:t>
            </a:r>
            <a:endParaRPr lang="en-US" altLang="zh-CN"/>
          </a:p>
          <a:p>
            <a:pPr algn="ctr"/>
            <a:endParaRPr lang="en-US" altLang="zh-CN"/>
          </a:p>
          <a:p>
            <a:pPr algn="ctr"/>
            <a:r>
              <a:rPr lang="en-US" altLang="zh-CN">
                <a:sym typeface="+mn-ea"/>
              </a:rPr>
              <a:t>superconducting magnet</a:t>
            </a:r>
            <a:endParaRPr lang="en-US" altLang="zh-CN"/>
          </a:p>
          <a:p>
            <a:pPr algn="ctr"/>
            <a:endParaRPr lang="zh-CN" altLang="en-US"/>
          </a:p>
          <a:p>
            <a:pPr algn="ctr"/>
            <a:r>
              <a:rPr lang="en-US" altLang="zh-CN"/>
              <a:t>Tracker</a:t>
            </a:r>
            <a:endParaRPr lang="en-US" altLang="zh-CN"/>
          </a:p>
          <a:p>
            <a:pPr algn="ctr"/>
            <a:endParaRPr lang="en-US" altLang="zh-CN"/>
          </a:p>
          <a:p>
            <a:pPr algn="ctr"/>
            <a:r>
              <a:rPr lang="en-US" altLang="zh-CN"/>
              <a:t>Beam pipe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2517775" y="2852420"/>
            <a:ext cx="775970" cy="3600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5734685" y="2780665"/>
            <a:ext cx="775970" cy="3600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8759190" y="2780665"/>
            <a:ext cx="775970" cy="3600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/>
          <p:nvPr/>
        </p:nvSpPr>
        <p:spPr bwMode="auto">
          <a:xfrm>
            <a:off x="4310898" y="2572240"/>
            <a:ext cx="3570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Thanks</a:t>
            </a:r>
            <a:endParaRPr lang="zh-CN" sz="8800">
              <a:solidFill>
                <a:srgbClr val="0070C0"/>
              </a:solidFill>
              <a:latin typeface="Times New Roman" panose="02020603050405020304"/>
              <a:ea typeface="楷体" panose="02010609060101010101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/>
          <p:nvPr/>
        </p:nvSpPr>
        <p:spPr bwMode="auto">
          <a:xfrm>
            <a:off x="2146935" y="1566545"/>
            <a:ext cx="7319010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altLang="zh-CN" sz="3600" dirty="0">
                <a:solidFill>
                  <a:srgbClr val="0070C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cont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ent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:</a:t>
            </a:r>
            <a:endParaRPr dirty="0"/>
          </a:p>
          <a:p>
            <a:pPr algn="l">
              <a:defRPr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ym typeface="+mn-ea"/>
              </a:rPr>
              <a:t>progress of </a:t>
            </a:r>
            <a:r>
              <a:rPr lang="zh-CN" altLang="en-US" sz="2800" dirty="0">
                <a:sym typeface="+mn-ea"/>
              </a:rPr>
              <a:t>general drawing</a:t>
            </a:r>
            <a:endParaRPr lang="zh-CN" altLang="en-US" sz="2800" dirty="0">
              <a:sym typeface="+mn-ea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zh-CN" altLang="en-US" sz="2800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ym typeface="+mn-ea"/>
              </a:rPr>
              <a:t>progress of  </a:t>
            </a:r>
            <a:r>
              <a:rPr lang="en-US" altLang="zh-CN" sz="2800" dirty="0">
                <a:sym typeface="+mn-ea"/>
              </a:rPr>
              <a:t>subdetector  </a:t>
            </a:r>
            <a:endParaRPr lang="zh-CN" altLang="en-US" sz="2800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zh-CN" altLang="en-US" sz="2800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ym typeface="+mn-ea"/>
              </a:rPr>
              <a:t>personnel placement</a:t>
            </a:r>
            <a:r>
              <a:rPr lang="en-US" altLang="zh-CN" sz="2800" dirty="0">
                <a:sym typeface="+mn-ea"/>
              </a:rPr>
              <a:t> and division of work</a:t>
            </a:r>
            <a:endParaRPr lang="en-US" altLang="zh-CN" sz="2800" dirty="0">
              <a:sym typeface="+mn-ea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zh-CN" altLang="en-US" sz="2800" dirty="0">
              <a:sym typeface="+mn-ea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ym typeface="+mn-ea"/>
              </a:rPr>
              <a:t>next plan</a:t>
            </a:r>
            <a:endParaRPr lang="en-US" altLang="zh-CN" sz="2800" dirty="0">
              <a:sym typeface="+mn-ea"/>
            </a:endParaRPr>
          </a:p>
        </p:txBody>
      </p:sp>
      <p:pic>
        <p:nvPicPr>
          <p:cNvPr id="5" name="图片 2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 bwMode="auto">
          <a:xfrm>
            <a:off x="839770" y="189256"/>
            <a:ext cx="89477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ym typeface="+mn-ea"/>
              </a:rPr>
              <a:t>progress of </a:t>
            </a:r>
            <a:r>
              <a:rPr lang="zh-CN" altLang="en-US" sz="2800" dirty="0">
                <a:sym typeface="+mn-ea"/>
              </a:rPr>
              <a:t>general drawing</a:t>
            </a:r>
            <a:r>
              <a:rPr lang="zh-CN" altLang="en-US" sz="2800" dirty="0">
                <a:latin typeface="+mn-ea"/>
              </a:rPr>
              <a:t>：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Structural frame integrity</a:t>
            </a:r>
            <a:r>
              <a:rPr lang="en-US" altLang="zh-CN" sz="2800" dirty="0">
                <a:latin typeface="+mn-ea"/>
              </a:rPr>
              <a:t>)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431" y="908744"/>
            <a:ext cx="9849847" cy="576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328119" y="765473"/>
            <a:ext cx="37814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    Tracker confirm (</a:t>
            </a:r>
            <a:r>
              <a:rPr lang="en-US" altLang="zh-CN" dirty="0">
                <a:solidFill>
                  <a:srgbClr val="0070C0"/>
                </a:solidFill>
              </a:rPr>
              <a:t>Feb.23th</a:t>
            </a:r>
            <a:r>
              <a:rPr lang="en-US" altLang="zh-CN" dirty="0"/>
              <a:t>)</a:t>
            </a:r>
            <a:endParaRPr lang="en-US" altLang="zh-CN" dirty="0"/>
          </a:p>
          <a:p>
            <a:pPr algn="l"/>
            <a:r>
              <a:rPr lang="en-US" altLang="zh-CN" dirty="0"/>
              <a:t>    HCAL ECAL (</a:t>
            </a:r>
            <a:r>
              <a:rPr lang="en-US" dirty="0">
                <a:solidFill>
                  <a:srgbClr val="FF0000"/>
                </a:solidFill>
              </a:rPr>
              <a:t>March </a:t>
            </a:r>
            <a:r>
              <a:rPr lang="en-US" altLang="zh-CN" dirty="0">
                <a:solidFill>
                  <a:srgbClr val="FF0000"/>
                </a:solidFill>
              </a:rPr>
              <a:t>1st </a:t>
            </a:r>
            <a:r>
              <a:rPr lang="zh-CN" altLang="en-US" dirty="0">
                <a:solidFill>
                  <a:srgbClr val="FF0000"/>
                </a:solidFill>
              </a:rPr>
              <a:t>discussion</a:t>
            </a:r>
            <a:r>
              <a:rPr lang="en-US" altLang="zh-CN" dirty="0"/>
              <a:t>)</a:t>
            </a:r>
            <a:endParaRPr lang="en-US" altLang="zh-CN" dirty="0"/>
          </a:p>
          <a:p>
            <a:pPr algn="l"/>
            <a:r>
              <a:rPr lang="en-US" altLang="zh-CN" dirty="0"/>
              <a:t>    A</a:t>
            </a:r>
            <a:r>
              <a:rPr lang="zh-CN" altLang="en-US" dirty="0"/>
              <a:t>ccelerator</a:t>
            </a:r>
            <a:r>
              <a:rPr lang="en-US" altLang="zh-CN" dirty="0"/>
              <a:t> (</a:t>
            </a:r>
            <a:r>
              <a:rPr lang="en-US" altLang="zh-CN" dirty="0">
                <a:solidFill>
                  <a:srgbClr val="FF0000"/>
                </a:solidFill>
              </a:rPr>
              <a:t>Feb.29th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discussion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560620" y="3501509"/>
            <a:ext cx="13836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no shape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5" name="图片 2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97875" y="5876925"/>
            <a:ext cx="3794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束流管</a:t>
            </a:r>
            <a:r>
              <a:rPr lang="zh-CN" altLang="en-US"/>
              <a:t>不变</a:t>
            </a:r>
            <a:endParaRPr lang="zh-CN" altLang="en-US"/>
          </a:p>
          <a:p>
            <a:r>
              <a:rPr lang="en-US" altLang="zh-CN"/>
              <a:t>tracker</a:t>
            </a:r>
            <a:endParaRPr lang="en-US" altLang="zh-CN"/>
          </a:p>
          <a:p>
            <a:r>
              <a:rPr lang="en-US" altLang="zh-CN"/>
              <a:t>ecal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9292" y="332656"/>
            <a:ext cx="1019683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600" dirty="0">
                <a:latin typeface="+mn-ea"/>
              </a:rPr>
              <a:t>Determine the Tracker detector boundary size</a:t>
            </a:r>
            <a:r>
              <a:rPr lang="zh-CN" altLang="en-US" sz="2600" dirty="0">
                <a:latin typeface="+mn-ea"/>
              </a:rPr>
              <a:t>：</a:t>
            </a:r>
            <a:r>
              <a:rPr lang="en-US" altLang="zh-CN" sz="2600" dirty="0">
                <a:latin typeface="+mn-ea"/>
              </a:rPr>
              <a:t>(Feb.23th</a:t>
            </a:r>
            <a:r>
              <a:rPr lang="zh-CN" altLang="en-US" sz="2600" dirty="0">
                <a:latin typeface="+mn-ea"/>
              </a:rPr>
              <a:t>，</a:t>
            </a:r>
            <a:r>
              <a:rPr lang="en-US" altLang="zh-CN" sz="2600" dirty="0">
                <a:latin typeface="+mn-ea"/>
              </a:rPr>
              <a:t>Tracker)</a:t>
            </a:r>
            <a:endParaRPr lang="zh-CN" altLang="en-US" sz="26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352" y="855876"/>
            <a:ext cx="8500232" cy="594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92344" y="1772816"/>
            <a:ext cx="251333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Ø1200 mm  =  r 0.6 m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Ø3600 mm  =  r 1.8 m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Silicon Tracker : 3 layers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8903970" y="4581525"/>
            <a:ext cx="2948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dirty="0"/>
              <a:t>How to react correctly to the detection </a:t>
            </a:r>
            <a:r>
              <a:rPr lang="en-US" dirty="0"/>
              <a:t>a</a:t>
            </a:r>
            <a:r>
              <a:rPr dirty="0"/>
              <a:t>ngle?</a:t>
            </a:r>
            <a:endParaRPr dirty="0"/>
          </a:p>
        </p:txBody>
      </p:sp>
      <p:pic>
        <p:nvPicPr>
          <p:cNvPr id="6" name="图片 2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9292" y="332656"/>
            <a:ext cx="36626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600" dirty="0">
                <a:sym typeface="+mn-ea"/>
              </a:rPr>
              <a:t>progress of  subdetector</a:t>
            </a:r>
            <a:endParaRPr lang="zh-CN" sz="2600" b="1" dirty="0">
              <a:latin typeface="+mn-ea"/>
            </a:endParaRPr>
          </a:p>
        </p:txBody>
      </p:sp>
      <p:pic>
        <p:nvPicPr>
          <p:cNvPr id="6" name="图片 2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3690" y="1772920"/>
            <a:ext cx="1176845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Confirm the boundary size of track detector  </a:t>
            </a:r>
            <a:r>
              <a:rPr lang="en-US" sz="2400"/>
              <a:t>                                </a:t>
            </a:r>
            <a:r>
              <a:rPr lang="en-US" altLang="zh-CN" sz="2400" dirty="0">
                <a:latin typeface="+mn-ea"/>
                <a:sym typeface="+mn-ea"/>
              </a:rPr>
              <a:t> —— 2月23日</a:t>
            </a:r>
            <a:endParaRPr lang="en-US" altLang="zh-CN" sz="2400" dirty="0">
              <a:latin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  <a:sym typeface="+mn-ea"/>
              </a:rPr>
              <a:t>Accelerator interface</a:t>
            </a:r>
            <a:r>
              <a:rPr lang="en-US" altLang="zh-CN" sz="2400" dirty="0">
                <a:latin typeface="+mn-ea"/>
                <a:sym typeface="+mn-ea"/>
              </a:rPr>
              <a:t>                           </a:t>
            </a:r>
            <a:r>
              <a:rPr lang="zh-CN" altLang="en-US" sz="2400" dirty="0">
                <a:latin typeface="+mn-ea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+mn-ea"/>
                <a:sym typeface="+mn-ea"/>
              </a:rPr>
              <a:t>                                          </a:t>
            </a:r>
            <a:r>
              <a:rPr lang="en-US" altLang="zh-CN" sz="2400" dirty="0">
                <a:latin typeface="+mn-ea"/>
                <a:sym typeface="+mn-ea"/>
              </a:rPr>
              <a:t>——</a:t>
            </a:r>
            <a:r>
              <a:rPr lang="en-US" sz="2400" dirty="0">
                <a:solidFill>
                  <a:srgbClr val="FF0000"/>
                </a:solidFill>
                <a:latin typeface="+mn-ea"/>
                <a:sym typeface="+mn-ea"/>
              </a:rPr>
              <a:t>order</a:t>
            </a:r>
            <a:r>
              <a:rPr lang="en-US" altLang="zh-CN" sz="2400" dirty="0">
                <a:latin typeface="+mn-ea"/>
                <a:sym typeface="+mn-ea"/>
              </a:rPr>
              <a:t>(2月29日)</a:t>
            </a:r>
            <a:endParaRPr lang="en-US" altLang="zh-CN" sz="2400" dirty="0">
              <a:latin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0070C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  <a:sym typeface="+mn-ea"/>
              </a:rPr>
              <a:t>ECAL and HCAL discussion</a:t>
            </a:r>
            <a:r>
              <a:rPr lang="zh-CN" altLang="en-US" sz="2400" dirty="0">
                <a:latin typeface="+mn-ea"/>
                <a:sym typeface="+mn-ea"/>
              </a:rPr>
              <a:t>：</a:t>
            </a:r>
            <a:r>
              <a:rPr lang="en-US" altLang="zh-CN" sz="2400" dirty="0">
                <a:latin typeface="+mn-ea"/>
                <a:sym typeface="+mn-ea"/>
              </a:rPr>
              <a:t>                                                       ——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sym typeface="+mn-ea"/>
              </a:rPr>
              <a:t>order</a:t>
            </a:r>
            <a:r>
              <a:rPr lang="en-US" altLang="zh-CN" sz="2400" dirty="0">
                <a:latin typeface="+mn-ea"/>
                <a:sym typeface="+mn-ea"/>
              </a:rPr>
              <a:t>(3</a:t>
            </a:r>
            <a:r>
              <a:rPr lang="zh-CN" altLang="en-US" sz="2400" dirty="0">
                <a:latin typeface="+mn-ea"/>
                <a:sym typeface="+mn-ea"/>
              </a:rPr>
              <a:t>月</a:t>
            </a:r>
            <a:r>
              <a:rPr lang="en-US" altLang="zh-CN" sz="2400" dirty="0">
                <a:latin typeface="+mn-ea"/>
                <a:sym typeface="+mn-ea"/>
              </a:rPr>
              <a:t>1</a:t>
            </a:r>
            <a:r>
              <a:rPr lang="zh-CN" altLang="en-US" sz="2400" dirty="0">
                <a:latin typeface="+mn-ea"/>
                <a:sym typeface="+mn-ea"/>
              </a:rPr>
              <a:t>日</a:t>
            </a:r>
            <a:r>
              <a:rPr lang="en-US" altLang="zh-CN" sz="2400" dirty="0">
                <a:latin typeface="+mn-ea"/>
                <a:sym typeface="+mn-ea"/>
              </a:rPr>
              <a:t>)</a:t>
            </a:r>
            <a:endParaRPr lang="en-US" altLang="zh-CN" sz="2400" dirty="0">
              <a:latin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  <a:sym typeface="+mn-ea"/>
              </a:rPr>
              <a:t>S</a:t>
            </a:r>
            <a:r>
              <a:rPr lang="zh-CN" altLang="en-US" sz="2400" dirty="0">
                <a:latin typeface="+mn-ea"/>
                <a:sym typeface="+mn-ea"/>
              </a:rPr>
              <a:t>uperconducting magnet discussed twice</a:t>
            </a:r>
            <a:r>
              <a:rPr lang="en-US" altLang="zh-CN" sz="2400" dirty="0">
                <a:latin typeface="+mn-ea"/>
                <a:sym typeface="+mn-ea"/>
              </a:rPr>
              <a:t>(</a:t>
            </a:r>
            <a:r>
              <a:rPr lang="zh-CN" altLang="en-US" sz="2400" dirty="0">
                <a:latin typeface="+mn-ea"/>
                <a:sym typeface="+mn-ea"/>
              </a:rPr>
              <a:t>张俊嵩</a:t>
            </a:r>
            <a:r>
              <a:rPr lang="en-US" altLang="zh-CN" sz="2400" dirty="0">
                <a:latin typeface="+mn-ea"/>
                <a:sym typeface="+mn-ea"/>
              </a:rPr>
              <a:t>)                      ——2</a:t>
            </a:r>
            <a:r>
              <a:rPr lang="zh-CN" altLang="en-US" sz="2400" dirty="0">
                <a:latin typeface="+mn-ea"/>
                <a:sym typeface="+mn-ea"/>
              </a:rPr>
              <a:t>月</a:t>
            </a:r>
            <a:r>
              <a:rPr lang="en-US" altLang="zh-CN" sz="2400" dirty="0">
                <a:latin typeface="+mn-ea"/>
                <a:sym typeface="+mn-ea"/>
              </a:rPr>
              <a:t>23</a:t>
            </a:r>
            <a:r>
              <a:rPr lang="zh-CN" altLang="en-US" sz="2400" dirty="0">
                <a:latin typeface="+mn-ea"/>
                <a:sym typeface="+mn-ea"/>
              </a:rPr>
              <a:t>日</a:t>
            </a:r>
            <a:r>
              <a:rPr lang="en-US" altLang="zh-CN" sz="2400" dirty="0">
                <a:latin typeface="+mn-ea"/>
                <a:sym typeface="+mn-ea"/>
              </a:rPr>
              <a:t> 26</a:t>
            </a:r>
            <a:r>
              <a:rPr lang="zh-CN" altLang="en-US" sz="2400" dirty="0">
                <a:latin typeface="+mn-ea"/>
                <a:sym typeface="+mn-ea"/>
              </a:rPr>
              <a:t>日</a:t>
            </a:r>
            <a:endParaRPr lang="zh-CN" altLang="en-US" sz="2400" dirty="0">
              <a:latin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  <a:sym typeface="+mn-ea"/>
              </a:rPr>
              <a:t>T</a:t>
            </a:r>
            <a:r>
              <a:rPr lang="zh-CN" altLang="en-US" sz="2400" dirty="0">
                <a:latin typeface="+mn-ea"/>
                <a:sym typeface="+mn-ea"/>
              </a:rPr>
              <a:t>he iron</a:t>
            </a:r>
            <a:r>
              <a:rPr lang="en-US" altLang="zh-CN" sz="2400" dirty="0">
                <a:latin typeface="+mn-ea"/>
                <a:sym typeface="+mn-ea"/>
              </a:rPr>
              <a:t> </a:t>
            </a:r>
            <a:r>
              <a:rPr lang="zh-CN" altLang="en-US" sz="2400" dirty="0">
                <a:latin typeface="+mn-ea"/>
                <a:sym typeface="+mn-ea"/>
              </a:rPr>
              <a:t>yoke</a:t>
            </a:r>
            <a:r>
              <a:rPr lang="zh-CN" altLang="en-US" sz="2400" dirty="0">
                <a:latin typeface="+mn-ea"/>
                <a:sym typeface="+mn-ea"/>
              </a:rPr>
              <a:t> discuss</a:t>
            </a:r>
            <a:r>
              <a:rPr lang="en-US" altLang="zh-CN" sz="2400" dirty="0">
                <a:latin typeface="+mn-ea"/>
                <a:sym typeface="+mn-ea"/>
              </a:rPr>
              <a:t>ion</a:t>
            </a:r>
            <a:r>
              <a:rPr lang="en-US" altLang="zh-CN" sz="2400" dirty="0">
                <a:latin typeface="+mn-ea"/>
                <a:sym typeface="+mn-ea"/>
              </a:rPr>
              <a:t> </a:t>
            </a:r>
            <a:r>
              <a:rPr lang="en-US" altLang="zh-CN" sz="2400" dirty="0">
                <a:latin typeface="+mn-ea"/>
                <a:sym typeface="+mn-ea"/>
              </a:rPr>
              <a:t>(</a:t>
            </a:r>
            <a:r>
              <a:rPr lang="zh-CN" altLang="en-US" sz="2400" dirty="0">
                <a:solidFill>
                  <a:srgbClr val="0070C0"/>
                </a:solidFill>
                <a:latin typeface="+mn-ea"/>
                <a:sym typeface="+mn-ea"/>
              </a:rPr>
              <a:t>王小龙，宁飞鹏，夏商，张俊嵩，纪全</a:t>
            </a:r>
            <a:r>
              <a:rPr lang="en-US" altLang="zh-CN" sz="2400" dirty="0">
                <a:latin typeface="+mn-ea"/>
                <a:sym typeface="+mn-ea"/>
              </a:rPr>
              <a:t>)</a:t>
            </a:r>
            <a:r>
              <a:rPr lang="en-US" altLang="zh-CN" sz="2400" dirty="0">
                <a:latin typeface="+mn-ea"/>
                <a:sym typeface="+mn-ea"/>
              </a:rPr>
              <a:t>   ——(2</a:t>
            </a:r>
            <a:r>
              <a:rPr lang="zh-CN" altLang="en-US" sz="2400" dirty="0">
                <a:latin typeface="+mn-ea"/>
                <a:sym typeface="+mn-ea"/>
              </a:rPr>
              <a:t>月</a:t>
            </a:r>
            <a:r>
              <a:rPr lang="en-US" altLang="zh-CN" sz="2400" dirty="0">
                <a:latin typeface="+mn-ea"/>
                <a:sym typeface="+mn-ea"/>
              </a:rPr>
              <a:t>20</a:t>
            </a:r>
            <a:r>
              <a:rPr lang="zh-CN" altLang="en-US" sz="2400" dirty="0">
                <a:latin typeface="+mn-ea"/>
                <a:sym typeface="+mn-ea"/>
              </a:rPr>
              <a:t>日</a:t>
            </a:r>
            <a:r>
              <a:rPr lang="en-US" altLang="zh-CN" sz="2400" dirty="0">
                <a:latin typeface="+mn-ea"/>
                <a:sym typeface="+mn-ea"/>
              </a:rPr>
              <a:t>)</a:t>
            </a: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rcRect r="39692"/>
          <a:stretch>
            <a:fillRect/>
          </a:stretch>
        </p:blipFill>
        <p:spPr>
          <a:xfrm>
            <a:off x="506730" y="1482090"/>
            <a:ext cx="5256805" cy="3780155"/>
          </a:xfrm>
          <a:prstGeom prst="rect">
            <a:avLst/>
          </a:prstGeom>
        </p:spPr>
      </p:pic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3"/>
          <p:cNvSpPr/>
          <p:nvPr/>
        </p:nvSpPr>
        <p:spPr bwMode="auto">
          <a:xfrm>
            <a:off x="3439799" y="60924"/>
            <a:ext cx="53124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Progress of the iron yoke design  </a:t>
            </a:r>
            <a:endParaRPr lang="en-US" sz="2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5960" y="5661025"/>
            <a:ext cx="54927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The yoke iron includes a barrel part and an end part, and the thickness of the barrel part is</a:t>
            </a:r>
            <a:r>
              <a:rPr b="1">
                <a:solidFill>
                  <a:srgbClr val="FF0000"/>
                </a:solidFill>
              </a:rPr>
              <a:t> 600mm</a:t>
            </a:r>
            <a:endParaRPr b="1">
              <a:solidFill>
                <a:srgbClr val="FF0000"/>
              </a:solidFill>
            </a:endParaRPr>
          </a:p>
          <a:p>
            <a:r>
              <a:rPr b="1">
                <a:solidFill>
                  <a:srgbClr val="FF0000"/>
                </a:solidFill>
                <a:sym typeface="+mn-ea"/>
              </a:rPr>
              <a:t>Total weight: 1155 tons</a:t>
            </a:r>
            <a:endParaRPr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8625" y="2218690"/>
            <a:ext cx="61880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Preliminary work: (</a:t>
            </a:r>
            <a:r>
              <a:rPr lang="en-US" altLang="zh-CN" sz="2400"/>
              <a:t>on the base of m</a:t>
            </a:r>
            <a:r>
              <a:rPr lang="zh-CN" altLang="en-US" sz="2400"/>
              <a:t>echanical design and installation)</a:t>
            </a:r>
            <a:endParaRPr lang="zh-CN" altLang="en-US" sz="2400"/>
          </a:p>
          <a:p>
            <a:endParaRPr lang="en-US" altLang="zh-CN" sz="2400" b="1">
              <a:ea typeface="宋体" panose="02010600030101010101" pitchFamily="2" charset="-122"/>
            </a:endParaRPr>
          </a:p>
          <a:p>
            <a:r>
              <a:rPr lang="en-US" altLang="zh-CN" sz="2400" b="1">
                <a:ea typeface="宋体" panose="02010600030101010101" pitchFamily="2" charset="-122"/>
              </a:rPr>
              <a:t>1</a:t>
            </a:r>
            <a:r>
              <a:rPr lang="zh-CN" altLang="en-US" sz="2400" b="1">
                <a:ea typeface="宋体" panose="02010600030101010101" pitchFamily="2" charset="-122"/>
              </a:rPr>
              <a:t>、</a:t>
            </a:r>
            <a:r>
              <a:rPr lang="zh-CN" altLang="en-US" sz="2400" b="1">
                <a:ea typeface="宋体" panose="02010600030101010101" pitchFamily="2" charset="-122"/>
                <a:sym typeface="+mn-ea"/>
              </a:rPr>
              <a:t>Spiral and symmetrical structure </a:t>
            </a:r>
            <a:endParaRPr lang="zh-CN" altLang="en-US" sz="2400" b="1">
              <a:ea typeface="宋体" panose="02010600030101010101" pitchFamily="2" charset="-122"/>
              <a:sym typeface="+mn-ea"/>
            </a:endParaRPr>
          </a:p>
          <a:p>
            <a:endParaRPr lang="zh-CN" altLang="en-US" sz="2400" b="1">
              <a:ea typeface="宋体" panose="02010600030101010101" pitchFamily="2" charset="-122"/>
            </a:endParaRPr>
          </a:p>
          <a:p>
            <a:r>
              <a:rPr lang="en-US" altLang="zh-CN" sz="2400" b="1">
                <a:ea typeface="宋体" panose="02010600030101010101" pitchFamily="2" charset="-122"/>
              </a:rPr>
              <a:t>2</a:t>
            </a:r>
            <a:r>
              <a:rPr lang="zh-CN" altLang="en-US" sz="2400" b="1">
                <a:ea typeface="宋体" panose="02010600030101010101" pitchFamily="2" charset="-122"/>
              </a:rPr>
              <a:t>、Optimal design of liron plate thickness</a:t>
            </a:r>
            <a:endParaRPr lang="zh-CN" altLang="en-US" sz="2400" b="1">
              <a:ea typeface="宋体" panose="02010600030101010101" pitchFamily="2" charset="-122"/>
            </a:endParaRPr>
          </a:p>
          <a:p>
            <a:endParaRPr lang="zh-CN" altLang="en-US" sz="2400" b="1">
              <a:ea typeface="宋体" panose="02010600030101010101" pitchFamily="2" charset="-122"/>
            </a:endParaRPr>
          </a:p>
          <a:p>
            <a:r>
              <a:rPr lang="en-US" altLang="zh-CN" sz="2400" b="1">
                <a:ea typeface="宋体" panose="02010600030101010101" pitchFamily="2" charset="-122"/>
              </a:rPr>
              <a:t>3</a:t>
            </a:r>
            <a:r>
              <a:rPr lang="zh-CN" altLang="en-US" sz="2400" b="1"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ea typeface="宋体" panose="02010600030101010101" pitchFamily="2" charset="-122"/>
              </a:rPr>
              <a:t>Top-level </a:t>
            </a:r>
            <a:r>
              <a:rPr lang="zh-CN" altLang="en-US" sz="2400" b="1">
                <a:ea typeface="宋体" panose="02010600030101010101" pitchFamily="2" charset="-122"/>
              </a:rPr>
              <a:t>installation design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79425" y="840740"/>
            <a:ext cx="9407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recommend to choose the spiral structure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51630" y="4797425"/>
            <a:ext cx="2437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spiral structure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95325" y="4846320"/>
            <a:ext cx="2437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Symmetrical structure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7670" y="5394960"/>
            <a:ext cx="6328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Spiral type can achieve full coverage, symmetric type can not achieve full coverage</a:t>
            </a:r>
            <a:endParaRPr lang="zh-CN" altLang="en-US" sz="240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80" y="981075"/>
            <a:ext cx="3019425" cy="22167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647045" y="1701165"/>
            <a:ext cx="136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axial mount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729595" y="4221480"/>
            <a:ext cx="1322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side mount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887845" y="5949315"/>
            <a:ext cx="5812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Spiral type can achieve</a:t>
            </a:r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sz="2400">
                <a:solidFill>
                  <a:srgbClr val="FF0000"/>
                </a:solidFill>
                <a:ea typeface="宋体" panose="02010600030101010101" pitchFamily="2" charset="-122"/>
              </a:rPr>
              <a:t>maintainability</a:t>
            </a:r>
            <a:endParaRPr sz="24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980" y="3357245"/>
            <a:ext cx="2777490" cy="2339975"/>
          </a:xfrm>
          <a:prstGeom prst="rect">
            <a:avLst/>
          </a:prstGeom>
        </p:spPr>
      </p:pic>
      <p:sp>
        <p:nvSpPr>
          <p:cNvPr id="2" name="矩形 3"/>
          <p:cNvSpPr/>
          <p:nvPr/>
        </p:nvSpPr>
        <p:spPr bwMode="auto">
          <a:xfrm>
            <a:off x="3439799" y="70449"/>
            <a:ext cx="531241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Progress of the iron yoke design  </a:t>
            </a:r>
            <a:endParaRPr lang="en-US" sz="2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" y="1477645"/>
            <a:ext cx="6560185" cy="3246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35280" y="690245"/>
            <a:ext cx="7815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ecommend to choose the spiral structure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341120"/>
            <a:ext cx="5174615" cy="11671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87170" y="2637155"/>
            <a:ext cx="440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ym typeface="+mn-ea"/>
              </a:rPr>
              <a:t>spiral structure</a:t>
            </a:r>
            <a:r>
              <a:rPr lang="en-US" altLang="zh-CN"/>
              <a:t>       </a:t>
            </a:r>
            <a:r>
              <a:rPr lang="zh-CN" altLang="en-US"/>
              <a:t>stiffening plate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39470" y="4956810"/>
            <a:ext cx="6333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ym typeface="+mn-ea"/>
              </a:rPr>
              <a:t>Symmetrical structure</a:t>
            </a:r>
            <a:r>
              <a:rPr lang="en-US" altLang="zh-CN"/>
              <a:t>    no </a:t>
            </a:r>
            <a:r>
              <a:rPr lang="zh-CN" altLang="en-US">
                <a:sym typeface="+mn-ea"/>
              </a:rPr>
              <a:t>stiffening plate</a:t>
            </a:r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7680325" y="2061210"/>
            <a:ext cx="1080135" cy="2882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536180" y="4293235"/>
            <a:ext cx="1080135" cy="2882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505" y="3689350"/>
            <a:ext cx="2915920" cy="2267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015" y="836930"/>
            <a:ext cx="2696210" cy="23088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408160" y="6021705"/>
            <a:ext cx="2403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19.7</a:t>
            </a:r>
            <a:r>
              <a:rPr lang="en-US" altLang="zh-CN"/>
              <a:t>mm  max.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9624060" y="3256280"/>
            <a:ext cx="2403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1.76</a:t>
            </a:r>
            <a:r>
              <a:rPr lang="en-US" altLang="zh-CN"/>
              <a:t>mm  max.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" y="3429000"/>
            <a:ext cx="4629785" cy="1336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325" y="3559175"/>
            <a:ext cx="1976755" cy="9645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80820" y="5776595"/>
            <a:ext cx="6271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the </a:t>
            </a:r>
            <a:r>
              <a:rPr lang="zh-CN" altLang="en-US">
                <a:sym typeface="+mn-ea"/>
              </a:rPr>
              <a:t>spiral </a:t>
            </a:r>
            <a:r>
              <a:rPr lang="zh-CN" altLang="en-US"/>
              <a:t>structure yoke iron strength is higher.</a:t>
            </a:r>
            <a:endParaRPr lang="zh-CN" altLang="en-US"/>
          </a:p>
        </p:txBody>
      </p:sp>
      <p:sp>
        <p:nvSpPr>
          <p:cNvPr id="9" name="矩形 3"/>
          <p:cNvSpPr/>
          <p:nvPr/>
        </p:nvSpPr>
        <p:spPr bwMode="auto">
          <a:xfrm>
            <a:off x="3439799" y="70449"/>
            <a:ext cx="531241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Progress of the iron yoke design  </a:t>
            </a:r>
            <a:endParaRPr lang="en-US" sz="2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165" y="1485265"/>
            <a:ext cx="9080500" cy="2087245"/>
          </a:xfrm>
          <a:prstGeom prst="rect">
            <a:avLst/>
          </a:prstGeom>
        </p:spPr>
      </p:pic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2" y="4077565"/>
            <a:ext cx="2715767" cy="2700000"/>
          </a:xfrm>
          <a:prstGeom prst="rect">
            <a:avLst/>
          </a:prstGeom>
        </p:spPr>
      </p:pic>
      <p:cxnSp>
        <p:nvCxnSpPr>
          <p:cNvPr id="8" name="直接箭头连接符 10"/>
          <p:cNvCxnSpPr/>
          <p:nvPr/>
        </p:nvCxnSpPr>
        <p:spPr bwMode="auto">
          <a:xfrm flipH="1">
            <a:off x="1847900" y="3140715"/>
            <a:ext cx="864235" cy="1152525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 bwMode="auto">
          <a:xfrm>
            <a:off x="160655" y="735965"/>
            <a:ext cx="6616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>
                <a:sym typeface="+mn-ea"/>
              </a:rPr>
              <a:t>Increasing the thickness of the upper and lowest</a:t>
            </a:r>
            <a:r>
              <a:rPr lang="en-US">
                <a:sym typeface="+mn-ea"/>
              </a:rPr>
              <a:t> iron</a:t>
            </a:r>
            <a:r>
              <a:rPr>
                <a:sym typeface="+mn-ea"/>
              </a:rPr>
              <a:t> layers  can increase the overall rigidity of the yoke iron and install more μ-detector layers.</a:t>
            </a:r>
            <a:endParaRPr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77568" y="788864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50 X 7 = </a:t>
            </a:r>
            <a:r>
              <a:rPr lang="en-US" altLang="zh-CN" sz="2000" b="1" dirty="0"/>
              <a:t>350 </a:t>
            </a:r>
            <a:r>
              <a:rPr lang="en-US" altLang="zh-CN" sz="2000" dirty="0"/>
              <a:t>(</a:t>
            </a:r>
            <a:r>
              <a:rPr lang="en-US" altLang="zh-CN" sz="2000" dirty="0">
                <a:solidFill>
                  <a:srgbClr val="0070C0"/>
                </a:solidFill>
              </a:rPr>
              <a:t>μ space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cxnSp>
        <p:nvCxnSpPr>
          <p:cNvPr id="11" name="直接箭头连接符 10"/>
          <p:cNvCxnSpPr/>
          <p:nvPr/>
        </p:nvCxnSpPr>
        <p:spPr bwMode="auto">
          <a:xfrm flipH="1">
            <a:off x="6279915" y="1124754"/>
            <a:ext cx="576064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550285" y="3288030"/>
            <a:ext cx="7865745" cy="3242711"/>
            <a:chOff x="755" y="1545"/>
            <a:chExt cx="19621" cy="808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2" b="1772"/>
            <a:stretch>
              <a:fillRect/>
            </a:stretch>
          </p:blipFill>
          <p:spPr>
            <a:xfrm>
              <a:off x="755" y="2905"/>
              <a:ext cx="7935" cy="170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8" b="2948"/>
            <a:stretch>
              <a:fillRect/>
            </a:stretch>
          </p:blipFill>
          <p:spPr>
            <a:xfrm>
              <a:off x="868" y="6081"/>
              <a:ext cx="7833" cy="175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0" y="1545"/>
              <a:ext cx="4882" cy="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本框 14"/>
            <p:cNvSpPr txBox="1"/>
            <p:nvPr/>
          </p:nvSpPr>
          <p:spPr>
            <a:xfrm>
              <a:off x="2531" y="4795"/>
              <a:ext cx="616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t>uniform thickness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31" y="8008"/>
              <a:ext cx="56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t>off-gauge</a:t>
              </a:r>
              <a:r>
                <a:rPr lang="en-US"/>
                <a:t> thickness</a:t>
              </a:r>
              <a:endParaRPr 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88" y="2614"/>
              <a:ext cx="392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1.67mm max.</a:t>
              </a:r>
              <a:endParaRPr lang="en-US" alt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88" y="6555"/>
              <a:ext cx="40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1.32mm max.</a:t>
              </a:r>
              <a:endParaRPr lang="en-US" altLang="zh-CN"/>
            </a:p>
          </p:txBody>
        </p:sp>
        <p:sp>
          <p:nvSpPr>
            <p:cNvPr id="20" name="右箭头 19"/>
            <p:cNvSpPr/>
            <p:nvPr/>
          </p:nvSpPr>
          <p:spPr>
            <a:xfrm>
              <a:off x="8806" y="3473"/>
              <a:ext cx="2041" cy="567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右箭头 21"/>
            <p:cNvSpPr/>
            <p:nvPr/>
          </p:nvSpPr>
          <p:spPr>
            <a:xfrm>
              <a:off x="8805" y="6648"/>
              <a:ext cx="2041" cy="567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961" y="5965"/>
              <a:ext cx="4870" cy="366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 bwMode="auto">
          <a:xfrm>
            <a:off x="3439799" y="70449"/>
            <a:ext cx="531241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ts val="600"/>
              </a:spcBef>
              <a:defRPr/>
            </a:pPr>
            <a:r>
              <a:rPr lang="en-US" altLang="zh-CN" sz="2800" dirty="0">
                <a:sym typeface="+mn-ea"/>
              </a:rPr>
              <a:t>Progress of the iron yoke design  </a:t>
            </a:r>
            <a:endParaRPr lang="en-US" sz="2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3370" y="2369185"/>
            <a:ext cx="1725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limit design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05582677165347,&quot;left&quot;:133.02062992125985,&quot;top&quot;:105.73669291338584,&quot;width&quot;:693.9587401574802}"/>
</p:tagLst>
</file>

<file path=ppt/tags/tag2.xml><?xml version="1.0" encoding="utf-8"?>
<p:tagLst xmlns:p="http://schemas.openxmlformats.org/presentationml/2006/main">
  <p:tag name="commondata" val="eyJoZGlkIjoiNDM4OWVjNTEwOTgzYzJlZDIyZDYyOWVjM2ViNTg1NGUifQ=="/>
  <p:tag name="resource_record_key" val="{&quot;13&quot;:[20482067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4119</Words>
  <Application>WPS 演示</Application>
  <PresentationFormat>宽屏</PresentationFormat>
  <Paragraphs>269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Arial</vt:lpstr>
      <vt:lpstr>Times New Roman</vt:lpstr>
      <vt:lpstr>黑体</vt:lpstr>
      <vt:lpstr>楷体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Lucifer</cp:lastModifiedBy>
  <cp:revision>2355</cp:revision>
  <dcterms:created xsi:type="dcterms:W3CDTF">2021-11-01T07:05:00Z</dcterms:created>
  <dcterms:modified xsi:type="dcterms:W3CDTF">2024-02-27T15:49:28Z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0361166FFC6E40CEB85B988571C2B191_12</vt:lpwstr>
  </property>
  <property fmtid="{D5CDD505-2E9C-101B-9397-08002B2CF9AE}" pid="3" name="KSOProductBuildVer">
    <vt:lpwstr>2052-12.1.0.16388</vt:lpwstr>
  </property>
</Properties>
</file>