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59" r:id="rId2"/>
    <p:sldId id="265" r:id="rId3"/>
    <p:sldId id="269" r:id="rId4"/>
    <p:sldId id="270" r:id="rId5"/>
    <p:sldId id="271" r:id="rId6"/>
    <p:sldId id="272" r:id="rId7"/>
    <p:sldId id="273" r:id="rId8"/>
    <p:sldId id="274" r:id="rId9"/>
  </p:sldIdLst>
  <p:sldSz cx="9144000" cy="6858000" type="screen4x3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1"/>
    <p:restoredTop sz="94643"/>
  </p:normalViewPr>
  <p:slideViewPr>
    <p:cSldViewPr snapToGrid="0" snapToObjects="1">
      <p:cViewPr varScale="1">
        <p:scale>
          <a:sx n="122" d="100"/>
          <a:sy n="122" d="100"/>
        </p:scale>
        <p:origin x="14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9A1E3-CA10-3247-8204-8C850AD8CBCB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zh-CN" altLang="en-US"/>
              <a:t>编辑母版文本样式
第二级
第三级
第四级
第五级</a:t>
            </a:r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38803-8DE0-3443-9AC0-4E6526FF76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83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852B1D-2929-7F43-AC9F-E0DB33AD1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122363"/>
            <a:ext cx="8001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7C4BF2-E5B9-0441-9321-D7C4E59B1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8" indent="0" algn="ctr">
              <a:buNone/>
              <a:defRPr sz="1500"/>
            </a:lvl2pPr>
            <a:lvl3pPr marL="685759" indent="0" algn="ctr">
              <a:buNone/>
              <a:defRPr sz="1350"/>
            </a:lvl3pPr>
            <a:lvl4pPr marL="1028639" indent="0" algn="ctr">
              <a:buNone/>
              <a:defRPr sz="1200"/>
            </a:lvl4pPr>
            <a:lvl5pPr marL="1371519" indent="0" algn="ctr">
              <a:buNone/>
              <a:defRPr sz="1200"/>
            </a:lvl5pPr>
            <a:lvl6pPr marL="1714397" indent="0" algn="ctr">
              <a:buNone/>
              <a:defRPr sz="1200"/>
            </a:lvl6pPr>
            <a:lvl7pPr marL="2057276" indent="0" algn="ctr">
              <a:buNone/>
              <a:defRPr sz="1200"/>
            </a:lvl7pPr>
            <a:lvl8pPr marL="2400156" indent="0" algn="ctr">
              <a:buNone/>
              <a:defRPr sz="1200"/>
            </a:lvl8pPr>
            <a:lvl9pPr marL="2743037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FCE9DC-5B9A-AE44-993C-BA7C2F10E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418B-9555-4C43-9956-27F435F703B3}" type="datetime1">
              <a:rPr kumimoji="1" lang="zh-CN" altLang="en-US" smtClean="0"/>
              <a:t>2024/2/27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C1B887-8FC3-CC4D-A4DB-89CA4A15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1A30F2-B4CD-E241-8D3E-7D6068BB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413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DBEC6-B98D-4041-ABC2-74B046EBA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74F7378-9688-F74B-9ACE-0008934A6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78" indent="0">
              <a:buNone/>
              <a:defRPr sz="2100"/>
            </a:lvl2pPr>
            <a:lvl3pPr marL="685759" indent="0">
              <a:buNone/>
              <a:defRPr sz="1800"/>
            </a:lvl3pPr>
            <a:lvl4pPr marL="1028639" indent="0">
              <a:buNone/>
              <a:defRPr sz="1500"/>
            </a:lvl4pPr>
            <a:lvl5pPr marL="1371519" indent="0">
              <a:buNone/>
              <a:defRPr sz="1500"/>
            </a:lvl5pPr>
            <a:lvl6pPr marL="1714397" indent="0">
              <a:buNone/>
              <a:defRPr sz="1500"/>
            </a:lvl6pPr>
            <a:lvl7pPr marL="2057276" indent="0">
              <a:buNone/>
              <a:defRPr sz="1500"/>
            </a:lvl7pPr>
            <a:lvl8pPr marL="2400156" indent="0">
              <a:buNone/>
              <a:defRPr sz="1500"/>
            </a:lvl8pPr>
            <a:lvl9pPr marL="2743037" indent="0">
              <a:buNone/>
              <a:defRPr sz="1500"/>
            </a:lvl9pPr>
          </a:lstStyle>
          <a:p>
            <a:r>
              <a:rPr kumimoji="1"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12DDF7-CB72-3F43-950C-D16B8F548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8" indent="0">
              <a:buNone/>
              <a:defRPr sz="1050"/>
            </a:lvl2pPr>
            <a:lvl3pPr marL="685759" indent="0">
              <a:buNone/>
              <a:defRPr sz="900"/>
            </a:lvl3pPr>
            <a:lvl4pPr marL="1028639" indent="0">
              <a:buNone/>
              <a:defRPr sz="750"/>
            </a:lvl4pPr>
            <a:lvl5pPr marL="1371519" indent="0">
              <a:buNone/>
              <a:defRPr sz="750"/>
            </a:lvl5pPr>
            <a:lvl6pPr marL="1714397" indent="0">
              <a:buNone/>
              <a:defRPr sz="750"/>
            </a:lvl6pPr>
            <a:lvl7pPr marL="2057276" indent="0">
              <a:buNone/>
              <a:defRPr sz="750"/>
            </a:lvl7pPr>
            <a:lvl8pPr marL="2400156" indent="0">
              <a:buNone/>
              <a:defRPr sz="750"/>
            </a:lvl8pPr>
            <a:lvl9pPr marL="2743037" indent="0">
              <a:buNone/>
              <a:defRPr sz="75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AB9755-AB90-DD42-BEEE-C28933C7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E8F5-1F54-2D41-8454-168838D594E9}" type="datetime1">
              <a:rPr kumimoji="1" lang="zh-CN" altLang="en-US" smtClean="0"/>
              <a:t>2024/2/27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4DFF55-1460-3D45-A1FA-BC3486A60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10B705-AD0D-FD44-95DA-56B5D0AE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157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5B3307-8CE7-0046-9A87-1EADD36F3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8C0FCA3-93BF-5641-8868-93CF0037E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36A421-4060-9546-AF77-A8AFA103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AF5E-7163-E849-9A09-73ACD68D7F4B}" type="datetime1">
              <a:rPr kumimoji="1" lang="zh-CN" altLang="en-US" smtClean="0"/>
              <a:t>2024/2/27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EA9AD6-3273-A74F-BFB7-E1D688EB7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22C449-56DB-D646-A0F2-89CAF91D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5981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73D008B-59A8-3C4F-B689-389040F8A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30"/>
            <a:ext cx="1971675" cy="5811839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32724A-187D-094B-88F0-136E6FAC5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5" y="365130"/>
            <a:ext cx="5800725" cy="5811839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FCB6AE-BC1E-E541-BD8D-B8BB13ABC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F029-FCE8-A142-93F1-6BDFA18FC9DC}" type="datetime1">
              <a:rPr kumimoji="1" lang="zh-CN" altLang="en-US" smtClean="0"/>
              <a:t>2024/2/27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B028DE-FB8B-CA47-970E-385C76021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1E6D22-CECC-714E-8F41-E08D53C9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136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1DBF62-8F27-DC4D-A238-23204320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A09A03-86E4-D847-BF8B-3B7520CBB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 marL="514319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u"/>
              <a:defRPr/>
            </a:lvl2pPr>
            <a:lvl3pPr marL="857198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n"/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B539FF-9E37-A640-8FF6-27541AAC2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B8AE-6173-F14D-9FA2-4C3B8B24C00E}" type="datetime1">
              <a:rPr kumimoji="1" lang="zh-CN" altLang="en-US" smtClean="0"/>
              <a:t>2024/2/27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B34700-2590-2440-A995-C932D777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91384D-A1BF-6944-9091-FDC762A12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064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BD60D1-2A32-EF4C-962E-68BAF282C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11B537-2DFE-3049-831A-9F0AAC93A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5566"/>
            <a:ext cx="3886200" cy="5130964"/>
          </a:xfrm>
        </p:spPr>
        <p:txBody>
          <a:bodyPr/>
          <a:lstStyle>
            <a:lvl1pPr>
              <a:defRPr/>
            </a:lvl1pPr>
            <a:lvl2pPr marL="514319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u"/>
              <a:defRPr/>
            </a:lvl2pPr>
            <a:lvl3pPr marL="857198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n"/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D767F7-43BA-834D-B58B-F1409389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D9FC-3F9B-1449-AB5D-BC9D34E8DDCB}" type="datetime1">
              <a:rPr kumimoji="1" lang="zh-CN" altLang="en-US" smtClean="0"/>
              <a:t>2024/2/27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93C8EE-7CDA-9B4A-B615-2AF59012F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F68EE6-B72D-8C4A-86D7-65C093B1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642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1DEE9B-F7F0-C647-A2A0-9A5433F7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8F7286-CE72-CE4B-B738-76A2334AE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514319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u"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857198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n"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B52058-1590-2743-B2C7-ADF21AC40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84EE-208F-744D-9562-6002CFCF4BFC}" type="datetime1">
              <a:rPr kumimoji="1" lang="zh-CN" altLang="en-US" smtClean="0"/>
              <a:t>2024/2/27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D4FC03-3A00-224B-8BE7-130FBDE76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26BAF7-B351-D94C-A7BD-E10ADED0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7246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BD60D1-2A32-EF4C-962E-68BAF282C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11B537-2DFE-3049-831A-9F0AAC93A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325" y="1189737"/>
            <a:ext cx="4200525" cy="5266793"/>
          </a:xfrm>
        </p:spPr>
        <p:txBody>
          <a:bodyPr/>
          <a:lstStyle>
            <a:lvl1pPr>
              <a:defRPr/>
            </a:lvl1pPr>
            <a:lvl2pPr marL="514319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u"/>
              <a:defRPr/>
            </a:lvl2pPr>
            <a:lvl3pPr marL="857198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n"/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AA14A5-1F8C-DE4F-A353-1D4158826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189738"/>
            <a:ext cx="4200525" cy="5266794"/>
          </a:xfrm>
        </p:spPr>
        <p:txBody>
          <a:bodyPr/>
          <a:lstStyle>
            <a:lvl1pPr>
              <a:defRPr/>
            </a:lvl1pPr>
            <a:lvl2pPr marL="514319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u"/>
              <a:defRPr/>
            </a:lvl2pPr>
            <a:lvl3pPr marL="857198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n"/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D767F7-43BA-834D-B58B-F1409389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6C27-09F7-9748-A348-C2BC19E9951D}" type="datetime1">
              <a:rPr kumimoji="1" lang="zh-CN" altLang="en-US" smtClean="0"/>
              <a:t>2024/2/27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93C8EE-7CDA-9B4A-B615-2AF59012F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F68EE6-B72D-8C4A-86D7-65C093B1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6735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D239BB-1EFD-6D4E-9834-30F40BA0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4177DE-6131-1C49-B509-E5AC1D9C9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8" indent="0">
              <a:buNone/>
              <a:defRPr sz="1500" b="1"/>
            </a:lvl2pPr>
            <a:lvl3pPr marL="685759" indent="0">
              <a:buNone/>
              <a:defRPr sz="1350" b="1"/>
            </a:lvl3pPr>
            <a:lvl4pPr marL="1028639" indent="0">
              <a:buNone/>
              <a:defRPr sz="1200" b="1"/>
            </a:lvl4pPr>
            <a:lvl5pPr marL="1371519" indent="0">
              <a:buNone/>
              <a:defRPr sz="1200" b="1"/>
            </a:lvl5pPr>
            <a:lvl6pPr marL="1714397" indent="0">
              <a:buNone/>
              <a:defRPr sz="1200" b="1"/>
            </a:lvl6pPr>
            <a:lvl7pPr marL="2057276" indent="0">
              <a:buNone/>
              <a:defRPr sz="1200" b="1"/>
            </a:lvl7pPr>
            <a:lvl8pPr marL="2400156" indent="0">
              <a:buNone/>
              <a:defRPr sz="1200" b="1"/>
            </a:lvl8pPr>
            <a:lvl9pPr marL="2743037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20C70E9-E2AF-2E4A-B504-B2EC4A727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8"/>
            <a:ext cx="3868340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F0C77F8-F34E-B745-AA3E-68643F129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8" indent="0">
              <a:buNone/>
              <a:defRPr sz="1500" b="1"/>
            </a:lvl2pPr>
            <a:lvl3pPr marL="685759" indent="0">
              <a:buNone/>
              <a:defRPr sz="1350" b="1"/>
            </a:lvl3pPr>
            <a:lvl4pPr marL="1028639" indent="0">
              <a:buNone/>
              <a:defRPr sz="1200" b="1"/>
            </a:lvl4pPr>
            <a:lvl5pPr marL="1371519" indent="0">
              <a:buNone/>
              <a:defRPr sz="1200" b="1"/>
            </a:lvl5pPr>
            <a:lvl6pPr marL="1714397" indent="0">
              <a:buNone/>
              <a:defRPr sz="1200" b="1"/>
            </a:lvl6pPr>
            <a:lvl7pPr marL="2057276" indent="0">
              <a:buNone/>
              <a:defRPr sz="1200" b="1"/>
            </a:lvl7pPr>
            <a:lvl8pPr marL="2400156" indent="0">
              <a:buNone/>
              <a:defRPr sz="1200" b="1"/>
            </a:lvl8pPr>
            <a:lvl9pPr marL="2743037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327F9F7-8ED1-E547-B6E7-2ADB42EA9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5" y="2505078"/>
            <a:ext cx="3887391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EBDE1E7-5FEA-FF44-8F14-E5CFFD5AE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81A1-448A-9940-BC59-E936240F066C}" type="datetime1">
              <a:rPr kumimoji="1" lang="zh-CN" altLang="en-US" smtClean="0"/>
              <a:t>2024/2/27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9D748FA-45A3-B242-A16A-58D32B97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8E97DF3-64EA-3944-8361-1266C3C0C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999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00A5AE-92D6-BA48-ABE9-44C1807E4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6C773BE-2C57-EF48-9DF0-FB6FB008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1DAB-8F6A-A445-8AC3-EC80DEF63C08}" type="datetime1">
              <a:rPr kumimoji="1" lang="zh-CN" altLang="en-US" smtClean="0"/>
              <a:t>2024/2/27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88AD57B-3032-7F44-B561-823D96745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739E96F-93A4-2A46-84F8-EFA58FF5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3842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720C684-7885-E34F-90D5-1EFFDA523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34B2-E857-B64B-B253-0CB241C096D1}" type="datetime1">
              <a:rPr kumimoji="1" lang="zh-CN" altLang="en-US" smtClean="0"/>
              <a:t>2024/2/27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2EDF565-3529-6549-AAE1-2125DDB9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8C4E00-97DD-C748-8F53-F0C5C39E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614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51615E-749C-6E40-9969-6778405E2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670C65-3587-ED45-8182-577F3753F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3FD057-397D-F849-B416-1FDA05BA0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8" indent="0">
              <a:buNone/>
              <a:defRPr sz="1050"/>
            </a:lvl2pPr>
            <a:lvl3pPr marL="685759" indent="0">
              <a:buNone/>
              <a:defRPr sz="900"/>
            </a:lvl3pPr>
            <a:lvl4pPr marL="1028639" indent="0">
              <a:buNone/>
              <a:defRPr sz="750"/>
            </a:lvl4pPr>
            <a:lvl5pPr marL="1371519" indent="0">
              <a:buNone/>
              <a:defRPr sz="750"/>
            </a:lvl5pPr>
            <a:lvl6pPr marL="1714397" indent="0">
              <a:buNone/>
              <a:defRPr sz="750"/>
            </a:lvl6pPr>
            <a:lvl7pPr marL="2057276" indent="0">
              <a:buNone/>
              <a:defRPr sz="750"/>
            </a:lvl7pPr>
            <a:lvl8pPr marL="2400156" indent="0">
              <a:buNone/>
              <a:defRPr sz="750"/>
            </a:lvl8pPr>
            <a:lvl9pPr marL="2743037" indent="0">
              <a:buNone/>
              <a:defRPr sz="75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AF9B98-734E-864A-B56B-1C85116EE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7933-00BE-8843-810E-EBA8B9D4C3C2}" type="datetime1">
              <a:rPr kumimoji="1" lang="zh-CN" altLang="en-US" smtClean="0"/>
              <a:t>2024/2/27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5A41FE-E5B4-3049-816E-1E4213BEC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428779-762B-6A41-A602-2923B673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0926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E1CA3D8-504E-E84B-928C-1BC36EB01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"/>
            <a:ext cx="8515350" cy="1153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949654-730E-434F-9F83-F0C1D0C6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153391"/>
            <a:ext cx="7886700" cy="5303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 dirty="0"/>
              <a:t>编辑母版文本样式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Second</a:t>
            </a:r>
          </a:p>
          <a:p>
            <a:pPr lvl="2"/>
            <a:r>
              <a:rPr kumimoji="1" lang="en-US" altLang="zh-CN" dirty="0"/>
              <a:t>Third</a:t>
            </a:r>
          </a:p>
          <a:p>
            <a:pPr lvl="2"/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6D4E7E-7143-7B4C-8F30-5B5BE87D9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E3FE8-9FFD-114F-AB5E-BBD7AB8F1C27}" type="datetime1">
              <a:rPr kumimoji="1" lang="zh-CN" altLang="en-US" smtClean="0"/>
              <a:t>2024/2/27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1BBAF9-2B83-274E-9B4E-69623F61C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9287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0C1BA2-7FB4-494C-9CA6-FA3D52173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4565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0677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685759" rtl="0" eaLnBrk="1" latinLnBrk="0" hangingPunct="1">
        <a:lnSpc>
          <a:spcPct val="90000"/>
        </a:lnSpc>
        <a:spcBef>
          <a:spcPct val="0"/>
        </a:spcBef>
        <a:buNone/>
        <a:defRPr lang="zh-CN" altLang="en-US" sz="3300" b="1" kern="1200" dirty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171440" indent="-171440" algn="l" defTabSz="685759" rtl="0" eaLnBrk="1" latinLnBrk="0" hangingPunct="1">
        <a:lnSpc>
          <a:spcPct val="90000"/>
        </a:lnSpc>
        <a:spcBef>
          <a:spcPts val="750"/>
        </a:spcBef>
        <a:buSzPct val="50000"/>
        <a:buFont typeface="Wingdings" pitchFamily="2" charset="2"/>
        <a:buChar char="l"/>
        <a:defRPr lang="zh-CN" altLang="en-US" sz="2100" kern="1200" dirty="0" smtClean="0">
          <a:solidFill>
            <a:srgbClr val="0070C0"/>
          </a:solidFill>
          <a:latin typeface="+mn-lt"/>
          <a:ea typeface="+mn-ea"/>
          <a:cs typeface="+mn-cs"/>
        </a:defRPr>
      </a:lvl1pPr>
      <a:lvl2pPr marL="514319" indent="-171440" algn="l" defTabSz="685759" rtl="0" eaLnBrk="1" latinLnBrk="0" hangingPunct="1">
        <a:lnSpc>
          <a:spcPct val="90000"/>
        </a:lnSpc>
        <a:spcBef>
          <a:spcPts val="375"/>
        </a:spcBef>
        <a:buSzPct val="50000"/>
        <a:buFont typeface="Wingdings" pitchFamily="2" charset="2"/>
        <a:buChar char="n"/>
        <a:defRPr lang="en-US" altLang="zh-CN" sz="1800" kern="1200" dirty="0" smtClean="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857198" indent="-171440" algn="l" defTabSz="685759" rtl="0" eaLnBrk="1" latinLnBrk="0" hangingPunct="1">
        <a:lnSpc>
          <a:spcPct val="90000"/>
        </a:lnSpc>
        <a:spcBef>
          <a:spcPts val="375"/>
        </a:spcBef>
        <a:buSzPct val="50000"/>
        <a:buFont typeface="Wingdings" pitchFamily="2" charset="2"/>
        <a:buChar char="u"/>
        <a:defRPr lang="en-US" altLang="zh-CN" sz="1500" kern="1200" dirty="0" smtClean="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200078" indent="-171440" algn="l" defTabSz="6857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59" indent="-171440" algn="l" defTabSz="6857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37" indent="-171440" algn="l" defTabSz="6857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17" indent="-171440" algn="l" defTabSz="6857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96" indent="-171440" algn="l" defTabSz="6857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75" indent="-171440" algn="l" defTabSz="6857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8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9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9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19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97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76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56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37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hep.ac.cn/event/21584/" TargetMode="External"/><Relationship Id="rId2" Type="http://schemas.openxmlformats.org/officeDocument/2006/relationships/hyperlink" Target="https://indico.ihep.ac.cn/event/21546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ihep.ac.cn/event/21621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CAAE03-6F3C-6643-8525-7B6AFCB4A9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Status and Plan of the Tracker</a:t>
            </a:r>
            <a:endParaRPr kumimoji="1" lang="zh-CN" altLang="en-US" i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23E7F1-38C4-B04D-B61F-2D4DC8F91E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sz="2400" dirty="0"/>
              <a:t>WANG Meng </a:t>
            </a:r>
            <a:r>
              <a:rPr kumimoji="1" lang="zh-CN" altLang="en-US" sz="2400" dirty="0"/>
              <a:t>王萌</a:t>
            </a:r>
            <a:endParaRPr kumimoji="1" lang="en-US" altLang="zh-CN" sz="2400" dirty="0"/>
          </a:p>
          <a:p>
            <a:endParaRPr kumimoji="1" lang="en-US" altLang="zh-CN" dirty="0"/>
          </a:p>
          <a:p>
            <a:r>
              <a:rPr kumimoji="1" lang="en-US" altLang="zh-CN" dirty="0"/>
              <a:t>2024.2.28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4251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CE07C3-DD51-BF43-A7AF-D6459BBBF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activities since Jan. 30</a:t>
            </a:r>
            <a:r>
              <a:rPr kumimoji="1" lang="en-US" altLang="zh-CN" baseline="30000" dirty="0"/>
              <a:t>th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31A634-9828-EA4C-8F31-2FBD5C22D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weekly meeting, 10 am Friday, minutes on the following links</a:t>
            </a:r>
          </a:p>
          <a:p>
            <a:pPr lvl="1"/>
            <a:r>
              <a:rPr kumimoji="1" lang="en-US" altLang="zh-CN" dirty="0"/>
              <a:t>Feb. 2</a:t>
            </a:r>
            <a:r>
              <a:rPr kumimoji="1" lang="en-US" altLang="zh-CN" baseline="30000" dirty="0"/>
              <a:t>nd</a:t>
            </a:r>
            <a:r>
              <a:rPr kumimoji="1" lang="en-US" altLang="zh-CN" dirty="0"/>
              <a:t>, </a:t>
            </a:r>
            <a:r>
              <a:rPr kumimoji="1" lang="en-US" altLang="zh-CN" dirty="0">
                <a:hlinkClick r:id="rId2"/>
              </a:rPr>
              <a:t>https://indico.ihep.ac.cn/event/21546/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Feb. 16</a:t>
            </a:r>
            <a:r>
              <a:rPr kumimoji="1" lang="en-US" altLang="zh-CN" baseline="30000" dirty="0"/>
              <a:t>th</a:t>
            </a:r>
            <a:r>
              <a:rPr kumimoji="1" lang="en-US" altLang="zh-CN" dirty="0"/>
              <a:t>, </a:t>
            </a:r>
            <a:r>
              <a:rPr kumimoji="1" lang="en-US" altLang="zh-CN" dirty="0">
                <a:hlinkClick r:id="rId3"/>
              </a:rPr>
              <a:t>https://indico.ihep.ac.cn/event/21584/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Feb. 23</a:t>
            </a:r>
            <a:r>
              <a:rPr kumimoji="1" lang="en-US" altLang="zh-CN" baseline="30000" dirty="0"/>
              <a:t>rd</a:t>
            </a:r>
            <a:r>
              <a:rPr kumimoji="1" lang="en-US" altLang="zh-CN" dirty="0"/>
              <a:t>, </a:t>
            </a:r>
            <a:r>
              <a:rPr kumimoji="1" lang="en-US" altLang="zh-CN" dirty="0">
                <a:hlinkClick r:id="rId4"/>
              </a:rPr>
              <a:t>https://indico.ihep.ac.cn/event/21621/</a:t>
            </a:r>
            <a:endParaRPr kumimoji="1" lang="en-US" altLang="zh-CN" dirty="0"/>
          </a:p>
          <a:p>
            <a:r>
              <a:rPr kumimoji="1" lang="en-US" altLang="zh-CN" dirty="0"/>
              <a:t>communication with other systems</a:t>
            </a:r>
          </a:p>
          <a:p>
            <a:pPr lvl="1"/>
            <a:r>
              <a:rPr kumimoji="1" lang="en-US" altLang="zh-CN" dirty="0"/>
              <a:t>LI Gang, on fast simulation</a:t>
            </a:r>
          </a:p>
          <a:p>
            <a:pPr lvl="1"/>
            <a:r>
              <a:rPr kumimoji="1" lang="en-US" altLang="zh-CN" dirty="0"/>
              <a:t>SUN </a:t>
            </a:r>
            <a:r>
              <a:rPr kumimoji="1" lang="en-US" altLang="zh-CN" dirty="0" err="1"/>
              <a:t>Shengsen</a:t>
            </a:r>
            <a:r>
              <a:rPr kumimoji="1" lang="en-US" altLang="zh-CN" dirty="0"/>
              <a:t>, on full simulation and reconstruction</a:t>
            </a:r>
          </a:p>
          <a:p>
            <a:pPr lvl="1"/>
            <a:r>
              <a:rPr kumimoji="1" lang="en-US" altLang="zh-CN" dirty="0"/>
              <a:t>WEI Wei, on electronics as well as cost estimation</a:t>
            </a:r>
          </a:p>
          <a:p>
            <a:pPr lvl="1"/>
            <a:r>
              <a:rPr kumimoji="1" lang="en-US" altLang="zh-CN" dirty="0"/>
              <a:t>RUAN </a:t>
            </a:r>
            <a:r>
              <a:rPr kumimoji="1" lang="en-US" altLang="zh-CN" dirty="0" err="1"/>
              <a:t>Manqi</a:t>
            </a:r>
            <a:r>
              <a:rPr kumimoji="1" lang="en-US" altLang="zh-CN" dirty="0"/>
              <a:t>, on physics requirements</a:t>
            </a:r>
          </a:p>
          <a:p>
            <a:pPr lvl="1"/>
            <a:r>
              <a:rPr kumimoji="1" lang="en-US" altLang="zh-CN" dirty="0"/>
              <a:t>JI Quan, on mechanical overall drawings (</a:t>
            </a:r>
            <a:r>
              <a:rPr kumimoji="1" lang="zh-CN" altLang="en-US" dirty="0"/>
              <a:t>总图</a:t>
            </a:r>
            <a:r>
              <a:rPr kumimoji="1" lang="en-US" altLang="zh-CN" dirty="0"/>
              <a:t>)</a:t>
            </a:r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D8F8F1-E9F2-4B43-939D-1115A080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884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DFAECA-5119-E341-A13E-F16C76E3B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CDR layout for acronyms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51ED9EE-F166-1941-AE3B-E7A858E76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3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6CA6A77-2937-0A46-93ED-03FF6EB5B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50" y="919329"/>
            <a:ext cx="76073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4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8210138A-4265-7B49-BAFA-C97AAFEE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key questions for reference-detector TDR</a:t>
            </a:r>
            <a:endParaRPr kumimoji="1"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0F38F9F-FF72-2543-98A3-909128BB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4</a:t>
            </a:fld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6F138-409A-7142-B980-57B86DBB7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3391"/>
            <a:ext cx="9144000" cy="5143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6A91743-C24C-A64A-8801-AA56CC332EC7}"/>
              </a:ext>
            </a:extLst>
          </p:cNvPr>
          <p:cNvSpPr txBox="1"/>
          <p:nvPr/>
        </p:nvSpPr>
        <p:spPr>
          <a:xfrm rot="20674184">
            <a:off x="6305636" y="1213684"/>
            <a:ext cx="2669320" cy="450941"/>
          </a:xfrm>
          <a:prstGeom prst="rect">
            <a:avLst/>
          </a:prstGeom>
          <a:solidFill>
            <a:srgbClr val="C00000">
              <a:alpha val="75000"/>
            </a:srgbClr>
          </a:solidFill>
        </p:spPr>
        <p:txBody>
          <a:bodyPr wrap="none" bIns="35100" rtlCol="0" anchor="t" anchorCtr="0">
            <a:spAutoFit/>
          </a:bodyPr>
          <a:lstStyle/>
          <a:p>
            <a:pPr algn="l"/>
            <a:r>
              <a:rPr kumimoji="1"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Jianchun</a:t>
            </a:r>
            <a:r>
              <a:rPr kumimoji="1"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Feb. 6</a:t>
            </a:r>
            <a:r>
              <a:rPr kumimoji="1" lang="en-US" altLang="zh-CN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kumimoji="1"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0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124EDDA9-72C9-7345-B6DA-42A7EF066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Q1: TPC for Z-pole run?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401E42B-8F82-4F49-8C7E-04D13AF93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AAFB635-4FCF-0D40-98B6-8820050E3D2D}"/>
              </a:ext>
            </a:extLst>
          </p:cNvPr>
          <p:cNvSpPr txBox="1"/>
          <p:nvPr/>
        </p:nvSpPr>
        <p:spPr>
          <a:xfrm>
            <a:off x="6106511" y="863008"/>
            <a:ext cx="2539991" cy="450941"/>
          </a:xfrm>
          <a:prstGeom prst="rect">
            <a:avLst/>
          </a:prstGeom>
          <a:solidFill>
            <a:srgbClr val="C00000">
              <a:alpha val="75000"/>
            </a:srgbClr>
          </a:solidFill>
        </p:spPr>
        <p:txBody>
          <a:bodyPr wrap="none" bIns="35100" rtlCol="0" anchor="t" anchorCtr="0">
            <a:spAutoFit/>
          </a:bodyPr>
          <a:lstStyle>
            <a:defPPr>
              <a:defRPr lang="zh-CN"/>
            </a:defPPr>
            <a:lvl1pPr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b="1" dirty="0">
                <a:latin typeface="+mn-lt"/>
              </a:rPr>
              <a:t>A: Yes, somehow.</a:t>
            </a:r>
            <a:endParaRPr lang="zh-CN" altLang="en-US" b="1" dirty="0">
              <a:latin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E314A84-471E-8D40-86E7-5749986E1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4508"/>
            <a:ext cx="9144000" cy="47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9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8EA6DE1F-683E-3B41-B347-7CC16141898B}"/>
              </a:ext>
            </a:extLst>
          </p:cNvPr>
          <p:cNvGrpSpPr/>
          <p:nvPr/>
        </p:nvGrpSpPr>
        <p:grpSpPr>
          <a:xfrm>
            <a:off x="3951760" y="2582918"/>
            <a:ext cx="5012379" cy="3793415"/>
            <a:chOff x="3951760" y="2942896"/>
            <a:chExt cx="5012379" cy="379341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FBC92E2-AAFF-0044-81CD-4D997E041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1760" y="2942896"/>
              <a:ext cx="5012379" cy="3793415"/>
            </a:xfrm>
            <a:prstGeom prst="rect">
              <a:avLst/>
            </a:prstGeom>
          </p:spPr>
        </p:pic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79E9B8BF-6E2E-914E-9565-CA5CF07045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7351" y="5617837"/>
              <a:ext cx="180000" cy="180000"/>
            </a:xfrm>
            <a:prstGeom prst="ellipse">
              <a:avLst/>
            </a:prstGeom>
            <a:solidFill>
              <a:srgbClr val="FF0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kumimoji="1" lang="zh-CN" altLang="en-US" dirty="0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4110D8FE-3D96-784E-86DB-76BCE3314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Q2: silicon strip vs. pixel (performance &amp; cost)</a:t>
            </a:r>
            <a:endParaRPr kumimoji="1"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C0646D06-0370-2044-A1E9-12DF91F3B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3391"/>
            <a:ext cx="7886700" cy="5303139"/>
          </a:xfrm>
        </p:spPr>
        <p:txBody>
          <a:bodyPr/>
          <a:lstStyle/>
          <a:p>
            <a:r>
              <a:rPr kumimoji="1" lang="en-US" altLang="zh-CN" dirty="0"/>
              <a:t>pixel sensors: unit cost drops with area increasing.</a:t>
            </a:r>
          </a:p>
          <a:p>
            <a:pPr lvl="1"/>
            <a:r>
              <a:rPr kumimoji="1" lang="en-US" altLang="zh-CN" dirty="0"/>
              <a:t>quotes for SMIC 55 nm process</a:t>
            </a:r>
          </a:p>
          <a:p>
            <a:pPr lvl="1"/>
            <a:r>
              <a:rPr kumimoji="1" lang="en-US" altLang="zh-CN" dirty="0"/>
              <a:t>~310 </a:t>
            </a:r>
            <a:r>
              <a:rPr kumimoji="1" lang="en-US" altLang="zh-CN" dirty="0" err="1"/>
              <a:t>kRMB</a:t>
            </a:r>
            <a:r>
              <a:rPr kumimoji="1" lang="en-US" altLang="zh-CN" dirty="0"/>
              <a:t>/m</a:t>
            </a:r>
            <a:r>
              <a:rPr kumimoji="1" lang="en-US" altLang="zh-CN" baseline="30000" dirty="0"/>
              <a:t>2</a:t>
            </a:r>
            <a:r>
              <a:rPr kumimoji="1" lang="en-US" altLang="zh-CN" dirty="0"/>
              <a:t> for 140 m</a:t>
            </a:r>
            <a:r>
              <a:rPr kumimoji="1" lang="en-US" altLang="zh-CN" baseline="30000" dirty="0"/>
              <a:t>2</a:t>
            </a:r>
            <a:r>
              <a:rPr kumimoji="1" lang="en-US" altLang="zh-CN" dirty="0"/>
              <a:t> with 10% yield and spare</a:t>
            </a:r>
          </a:p>
          <a:p>
            <a:r>
              <a:rPr kumimoji="1" lang="en-US" altLang="zh-CN" dirty="0">
                <a:solidFill>
                  <a:srgbClr val="C00000"/>
                </a:solidFill>
              </a:rPr>
              <a:t>TODO</a:t>
            </a:r>
          </a:p>
          <a:p>
            <a:pPr lvl="1"/>
            <a:r>
              <a:rPr kumimoji="1" lang="en-US" altLang="zh-CN" dirty="0"/>
              <a:t>include cost of electronics and others</a:t>
            </a:r>
          </a:p>
          <a:p>
            <a:pPr lvl="1"/>
            <a:r>
              <a:rPr kumimoji="1" lang="en-US" altLang="zh-CN" dirty="0"/>
              <a:t>investigate readout scenarios</a:t>
            </a:r>
          </a:p>
          <a:p>
            <a:pPr lvl="1"/>
            <a:r>
              <a:rPr kumimoji="1" lang="en-US" altLang="zh-CN" dirty="0"/>
              <a:t>justify detector design</a:t>
            </a:r>
          </a:p>
          <a:p>
            <a:pPr lvl="1"/>
            <a:endParaRPr kumimoji="1" lang="en-US" altLang="zh-CN" dirty="0"/>
          </a:p>
          <a:p>
            <a:pPr lvl="1"/>
            <a:r>
              <a:rPr kumimoji="1" lang="en-US" altLang="zh-CN" dirty="0"/>
              <a:t>strips: update relevant information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F92EE5B-641D-A54D-B4E3-F35DFE2A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356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BEBB184-B418-BE4F-9C73-76540B39D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14"/>
          <a:stretch/>
        </p:blipFill>
        <p:spPr>
          <a:xfrm>
            <a:off x="0" y="2049516"/>
            <a:ext cx="9144000" cy="48084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2B347FF-F7CA-5748-9C7D-5D9F9D1E7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Q3: π/K separation at about 1 GeV?</a:t>
            </a:r>
            <a:endParaRPr kumimoji="1"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85CAB37B-D7AF-0148-B9F7-9B979A784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most of them can NOT reach TOF on barrel</a:t>
            </a:r>
          </a:p>
          <a:p>
            <a:r>
              <a:rPr kumimoji="1" lang="en-US" altLang="zh-CN" dirty="0"/>
              <a:t>can reach endcaps however, particularly forward tracks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F14854-3AAF-C84A-ADC5-0995D053F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0CC34D9-39C3-0C4C-94D5-EFB1D5F13FD1}"/>
              </a:ext>
            </a:extLst>
          </p:cNvPr>
          <p:cNvSpPr txBox="1"/>
          <p:nvPr/>
        </p:nvSpPr>
        <p:spPr>
          <a:xfrm rot="20921469">
            <a:off x="5036993" y="2169791"/>
            <a:ext cx="3866379" cy="450941"/>
          </a:xfrm>
          <a:prstGeom prst="rect">
            <a:avLst/>
          </a:prstGeom>
          <a:solidFill>
            <a:srgbClr val="C00000">
              <a:alpha val="75000"/>
            </a:srgbClr>
          </a:solidFill>
        </p:spPr>
        <p:txBody>
          <a:bodyPr wrap="none" bIns="35100" rtlCol="0" anchor="t" anchorCtr="0">
            <a:spAutoFit/>
          </a:bodyPr>
          <a:lstStyle/>
          <a:p>
            <a:pPr algn="l"/>
            <a:r>
              <a:rPr kumimoji="1" lang="en-US" altLang="zh-CN" sz="2400" b="1" dirty="0">
                <a:solidFill>
                  <a:schemeClr val="bg1"/>
                </a:solidFill>
                <a:latin typeface="+mn-lt"/>
              </a:rPr>
              <a:t>SUN </a:t>
            </a:r>
            <a:r>
              <a:rPr kumimoji="1" lang="en-US" altLang="zh-CN" sz="2400" b="1" dirty="0" err="1">
                <a:solidFill>
                  <a:schemeClr val="bg1"/>
                </a:solidFill>
                <a:latin typeface="+mn-lt"/>
              </a:rPr>
              <a:t>Shengsen</a:t>
            </a:r>
            <a:r>
              <a:rPr kumimoji="1" lang="en-US" altLang="zh-CN" sz="2400" b="1" dirty="0">
                <a:solidFill>
                  <a:schemeClr val="bg1"/>
                </a:solidFill>
              </a:rPr>
              <a:t> on </a:t>
            </a:r>
            <a:r>
              <a:rPr kumimoji="1" lang="en-US" altLang="zh-CN" sz="2400" b="1" dirty="0">
                <a:solidFill>
                  <a:schemeClr val="bg1"/>
                </a:solidFill>
                <a:latin typeface="+mn-lt"/>
              </a:rPr>
              <a:t>Feb. 27</a:t>
            </a:r>
            <a:r>
              <a:rPr kumimoji="1" lang="en-US" altLang="zh-CN" sz="2400" b="1" baseline="30000" dirty="0">
                <a:solidFill>
                  <a:schemeClr val="bg1"/>
                </a:solidFill>
                <a:latin typeface="+mn-lt"/>
              </a:rPr>
              <a:t>th</a:t>
            </a:r>
            <a:endParaRPr kumimoji="1" lang="zh-CN" alt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A1B1D4B-0209-9541-ACD3-CDBD17967DBB}"/>
              </a:ext>
            </a:extLst>
          </p:cNvPr>
          <p:cNvSpPr/>
          <p:nvPr/>
        </p:nvSpPr>
        <p:spPr>
          <a:xfrm>
            <a:off x="314325" y="5780690"/>
            <a:ext cx="3195145" cy="51500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5067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3857E3-517D-FF4D-B920-BA17D95F1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roadmap towards decisions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948292-493B-F246-BBB4-25D5E5910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Q1. TPC vs DC</a:t>
            </a:r>
          </a:p>
          <a:p>
            <a:pPr lvl="1"/>
            <a:r>
              <a:rPr kumimoji="1" lang="en-US" altLang="zh-CN" dirty="0"/>
              <a:t>update performance for the new geometry</a:t>
            </a:r>
          </a:p>
          <a:p>
            <a:pPr lvl="1"/>
            <a:r>
              <a:rPr kumimoji="1" lang="en-US" altLang="zh-CN" dirty="0"/>
              <a:t>decide now?</a:t>
            </a:r>
          </a:p>
          <a:p>
            <a:r>
              <a:rPr kumimoji="1" lang="en-US" altLang="zh-CN" dirty="0"/>
              <a:t>Q2. silicon microstrip vs CMOS pixel</a:t>
            </a:r>
          </a:p>
          <a:p>
            <a:pPr lvl="1"/>
            <a:r>
              <a:rPr kumimoji="1" lang="en-US" altLang="zh-CN" dirty="0"/>
              <a:t>initial design (layout, mechanics, electronics)</a:t>
            </a:r>
          </a:p>
          <a:p>
            <a:pPr lvl="1"/>
            <a:r>
              <a:rPr kumimoji="1" lang="en-US" altLang="zh-CN" dirty="0"/>
              <a:t>simulation, fast and full</a:t>
            </a:r>
          </a:p>
          <a:p>
            <a:pPr lvl="1"/>
            <a:r>
              <a:rPr kumimoji="1" lang="en-US" altLang="zh-CN" dirty="0"/>
              <a:t>cost estimation</a:t>
            </a:r>
          </a:p>
          <a:p>
            <a:r>
              <a:rPr kumimoji="1" lang="en-US" altLang="zh-CN" dirty="0"/>
              <a:t>Q3. TOF and LGAD</a:t>
            </a:r>
          </a:p>
          <a:p>
            <a:pPr lvl="1"/>
            <a:r>
              <a:rPr kumimoji="1" lang="en-US" altLang="zh-CN" dirty="0"/>
              <a:t>physics impact for Higgs run if w/o TOF</a:t>
            </a:r>
          </a:p>
          <a:p>
            <a:r>
              <a:rPr kumimoji="1" lang="en-US" altLang="zh-CN" dirty="0"/>
              <a:t>Q4. AC-LGAD</a:t>
            </a:r>
          </a:p>
          <a:p>
            <a:pPr lvl="1"/>
            <a:r>
              <a:rPr kumimoji="1" lang="en-US" altLang="zh-CN" dirty="0"/>
              <a:t>after Q2 and Q3 answered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B1EB78-0C30-1147-9C6D-AA1053F65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24700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C00000">
            <a:alpha val="75000"/>
          </a:srgbClr>
        </a:solidFill>
      </a:spPr>
      <a:bodyPr wrap="none" bIns="35100" rtlCol="0" anchor="t" anchorCtr="0">
        <a:spAutoFit/>
      </a:bodyPr>
      <a:lstStyle>
        <a:defPPr algn="l">
          <a:defRPr b="1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3" id="{A21F0C79-90A7-FD4B-9CD4-613EA0F05C12}" vid="{9D2121BD-050B-0A4E-9082-39487DE533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1819</TotalTime>
  <Words>318</Words>
  <Application>Microsoft Macintosh PowerPoint</Application>
  <PresentationFormat>全屏显示(4:3)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等线</vt:lpstr>
      <vt:lpstr>Arial</vt:lpstr>
      <vt:lpstr>Calibri</vt:lpstr>
      <vt:lpstr>Cambria</vt:lpstr>
      <vt:lpstr>Times New Roman</vt:lpstr>
      <vt:lpstr>Wingdings</vt:lpstr>
      <vt:lpstr>Office 主题​​</vt:lpstr>
      <vt:lpstr>Status and Plan of the Tracker</vt:lpstr>
      <vt:lpstr>activities since Jan. 30th</vt:lpstr>
      <vt:lpstr>CDR layout for acronyms</vt:lpstr>
      <vt:lpstr>key questions for reference-detector TDR</vt:lpstr>
      <vt:lpstr>Q1: TPC for Z-pole run?</vt:lpstr>
      <vt:lpstr>Q2: silicon strip vs. pixel (performance &amp; cost)</vt:lpstr>
      <vt:lpstr>Q3: π/K separation at about 1 GeV?</vt:lpstr>
      <vt:lpstr>roadmap towards decisions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Tracker</dc:title>
  <dc:creator>王萌（Wang Meng）</dc:creator>
  <cp:lastModifiedBy>王萌（Wang Meng）</cp:lastModifiedBy>
  <cp:revision>42</cp:revision>
  <cp:lastPrinted>2023-12-01T09:26:13Z</cp:lastPrinted>
  <dcterms:created xsi:type="dcterms:W3CDTF">2024-01-30T01:54:24Z</dcterms:created>
  <dcterms:modified xsi:type="dcterms:W3CDTF">2024-02-28T02:09:12Z</dcterms:modified>
</cp:coreProperties>
</file>