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256" r:id="rId2"/>
    <p:sldId id="540" r:id="rId3"/>
    <p:sldId id="541" r:id="rId4"/>
    <p:sldId id="544" r:id="rId5"/>
    <p:sldId id="545" r:id="rId6"/>
    <p:sldId id="542" r:id="rId7"/>
    <p:sldId id="485" r:id="rId8"/>
    <p:sldId id="257" r:id="rId9"/>
    <p:sldId id="809" r:id="rId10"/>
    <p:sldId id="812" r:id="rId11"/>
    <p:sldId id="813" r:id="rId12"/>
    <p:sldId id="814" r:id="rId13"/>
    <p:sldId id="815" r:id="rId14"/>
    <p:sldId id="464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42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05A2A2-D886-4DC7-B297-609ED95EC4AE}" type="datetimeFigureOut">
              <a:rPr lang="zh-CN" altLang="en-US" smtClean="0"/>
              <a:t>2024/2/28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A85DF9-3D06-4E85-9035-16B27D3459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2216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2CE7E-2CB1-7043-9435-281D4C9F6004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20855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C7F103-0D8E-406B-809D-F884B6063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0BBBABA-7AA6-4458-9258-D69073869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2747CE-1EB6-4B28-9363-75A92F5E9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C9F4C-0D38-441B-955F-EE0E0197D8C6}" type="datetime1">
              <a:rPr lang="zh-CN" altLang="en-US" smtClean="0"/>
              <a:t>2024/2/28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720D5C3-9D95-4DB4-82F5-7BF3BEC0C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BB107EF-3801-405A-A58C-E79214864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97D9E-F8B6-4ABD-93FD-0BA37C96A2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2225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FA61B2-0CE9-4D7A-AFE2-9282C870D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4F4052A-EA9D-4153-82B6-C6D3131BF3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3C9C91-6E77-4A60-A8AD-559EAACD6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B2C24-4245-415B-AC5E-0F8199D9A99D}" type="datetime1">
              <a:rPr lang="zh-CN" altLang="en-US" smtClean="0"/>
              <a:t>2024/2/28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5552DE-2E28-46E7-820B-FAAE480A9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EDDC25-C1DC-4F1C-AB02-5B48086C7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97D9E-F8B6-4ABD-93FD-0BA37C96A2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1778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FB486C-8E1B-4955-A699-BCF4DA5D30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C7709D-57B3-408E-A11A-E2F12E9B7D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7C9BBA-9D94-4FC7-8399-BF196065F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90A26-DDC2-41C7-B18B-7D64128FA2E6}" type="datetime1">
              <a:rPr lang="zh-CN" altLang="en-US" smtClean="0"/>
              <a:t>2024/2/28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D196EC-2C48-4631-82D5-E6C1A4F99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C074A6-3741-40BA-A89B-034D3EEB9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97D9E-F8B6-4ABD-93FD-0BA37C96A2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8146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816000" y="700087"/>
            <a:ext cx="10560000" cy="57483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2" y="150942"/>
            <a:ext cx="11290696" cy="51726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21203" y="79516"/>
            <a:ext cx="769493" cy="517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fld id="{BFF0BC20-499F-4855-A2B8-8ABB103300AE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7099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816000" y="700087"/>
            <a:ext cx="10560000" cy="57483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2" y="150942"/>
            <a:ext cx="11290696" cy="51726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21203" y="79516"/>
            <a:ext cx="769493" cy="517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fld id="{BFF0BC20-499F-4855-A2B8-8ABB103300AE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1450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EDD6A-C57A-4BDF-876D-7365E5953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EAAF33-BA09-4C21-B9C0-A243B7A15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2044D0-2AE8-460F-9CD2-4E235F894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2661C-526D-4B69-A5EB-8763ED76D320}" type="datetime1">
              <a:rPr lang="zh-CN" altLang="en-US" smtClean="0"/>
              <a:t>2024/2/28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A7FEDC-1ADF-4DF8-9364-89D95C53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1CE7E8-C1ED-46EE-8712-93484341B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97D9E-F8B6-4ABD-93FD-0BA37C96A2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848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0B44AF-3C06-4316-83B3-367476E6A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BCD063-4CBB-4503-903D-EFA929520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0E9359-F46E-456A-B0BE-D7A1C6452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56740-BABC-4D1E-A2E3-C3D2F739620B}" type="datetime1">
              <a:rPr lang="zh-CN" altLang="en-US" smtClean="0"/>
              <a:t>2024/2/28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DE92EA-9516-4CEB-86B7-11E55C945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0C1B32E-60A7-43B1-8B4A-1EDE34856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97D9E-F8B6-4ABD-93FD-0BA37C96A2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535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DA8E60-331E-4363-A59D-766C90575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5B8D7B-92F3-4BE3-B610-157E90BC8F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BB3357A-5588-4766-8AE2-1798DB80DD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535917A-BB4C-4F00-AE74-48D99FC0D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A8F09-5EF2-439D-BA97-6ADA667D189F}" type="datetime1">
              <a:rPr lang="zh-CN" altLang="en-US" smtClean="0"/>
              <a:t>2024/2/28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986840-0AB4-4DDC-BE21-D840A8C17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5B8FF7-BFBE-4FEE-9DB2-B5091778D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97D9E-F8B6-4ABD-93FD-0BA37C96A2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9576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504D10-E7F2-49BF-BDD7-9BB7D4A2F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EE1DF39-D874-43ED-B666-B15DEAF26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4B9E4AE-985B-4A26-962B-F38D2D5BE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0453DFF-160B-43AA-A232-4A4DF3AA7A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39C8A9-F53B-4B53-96F4-78FF129E5B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7CCC34F-9D2E-473A-A409-A3FF30FC2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C717E-17DE-4847-B6F2-66DFAE56270E}" type="datetime1">
              <a:rPr lang="zh-CN" altLang="en-US" smtClean="0"/>
              <a:t>2024/2/28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79644C2-A38E-410A-9647-71B993822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693FE78-4637-4BBD-9EF0-DBC8F5BD8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97D9E-F8B6-4ABD-93FD-0BA37C96A2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3064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1EB7E4-78A6-4410-AD70-7B1C00B87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F188345-F804-43F0-84AB-DD34D6A8B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1A77-7F87-401A-9D87-B14482A76C12}" type="datetime1">
              <a:rPr lang="zh-CN" altLang="en-US" smtClean="0"/>
              <a:t>2024/2/28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CC0784-52CC-4282-80E9-F380298B6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AD4B06A-80B0-4D51-8FC9-B0144C4A2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97D9E-F8B6-4ABD-93FD-0BA37C96A2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113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DE91119-7FC8-4877-95E0-238843AB2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639B-98F4-4913-B00C-4114B74C3C2A}" type="datetime1">
              <a:rPr lang="zh-CN" altLang="en-US" smtClean="0"/>
              <a:t>2024/2/28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52DDA20-CF29-4884-BF5F-6C3DE7ADA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897667-D90B-497B-B4BA-EA79736E2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97D9E-F8B6-4ABD-93FD-0BA37C96A2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803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6F71A0-4724-4505-A182-FE857001A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5E6353-3F08-435E-9563-BD545CC38D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697910D-6C46-4646-8C41-3D7880549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CED758D-B538-4E33-AF7A-7FB8387DE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08E03-EF5C-4A6C-9FA0-2100DE792894}" type="datetime1">
              <a:rPr lang="zh-CN" altLang="en-US" smtClean="0"/>
              <a:t>2024/2/28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C471251-CB56-4CFC-94F3-E46266D63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461AE2-6C13-4A6A-BC77-916E1781C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97D9E-F8B6-4ABD-93FD-0BA37C96A2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9909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E55EDD-0208-4FC3-B12F-DE3F8CAD8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181FABC-26B5-42A5-B366-8DD4DB9329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9DAC00B-DC14-499E-9CA3-0D608AE499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9506A1-3B29-4B67-8E0E-A3E910F82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60164-376F-4908-A322-115E4D2DD9BE}" type="datetime1">
              <a:rPr lang="zh-CN" altLang="en-US" smtClean="0"/>
              <a:t>2024/2/28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4A9E61A-D08C-4855-B99B-6C2051000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95E175-103A-401A-AED8-6DBD8E3F7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97D9E-F8B6-4ABD-93FD-0BA37C96A2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0895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865F5D3-550E-4C0A-ACD2-4986DFC3F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B5DB338-9A64-4C8D-A431-61AC71BB0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976E2A-833E-4DFF-BAB3-3BCC7A6E09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1EF1F-A7F0-41DB-8CED-98141FB51F55}" type="datetime1">
              <a:rPr lang="zh-CN" altLang="en-US" smtClean="0"/>
              <a:t>2024/2/28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A21058-ACF3-40FD-8802-F2503FF755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F97EA6-CBE4-42D9-82B0-56C6A0F0BF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97D9E-F8B6-4ABD-93FD-0BA37C96A2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429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emf"/><Relationship Id="rId5" Type="http://schemas.openxmlformats.org/officeDocument/2006/relationships/image" Target="../media/image18.png"/><Relationship Id="rId10" Type="http://schemas.openxmlformats.org/officeDocument/2006/relationships/image" Target="../media/image23.emf"/><Relationship Id="rId4" Type="http://schemas.openxmlformats.org/officeDocument/2006/relationships/image" Target="../media/image17.jpeg"/><Relationship Id="rId9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3AB229-814B-48CD-B622-F92FE4E487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7347" y="2530550"/>
            <a:ext cx="10237305" cy="1362419"/>
          </a:xfrm>
        </p:spPr>
        <p:txBody>
          <a:bodyPr>
            <a:normAutofit/>
          </a:bodyPr>
          <a:lstStyle/>
          <a:p>
            <a:r>
              <a:rPr lang="en-US" altLang="zh-CN" dirty="0"/>
              <a:t>The R&amp;D for muon detector</a:t>
            </a:r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FE5800-C345-42D3-B00B-3A3E4AED21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78942"/>
            <a:ext cx="9144000" cy="1895962"/>
          </a:xfrm>
        </p:spPr>
        <p:txBody>
          <a:bodyPr>
            <a:normAutofit/>
          </a:bodyPr>
          <a:lstStyle/>
          <a:p>
            <a:r>
              <a:rPr lang="en-US" altLang="zh-CN" dirty="0" err="1"/>
              <a:t>XiaoLong</a:t>
            </a:r>
            <a:r>
              <a:rPr lang="en-US" altLang="zh-CN" dirty="0"/>
              <a:t> Wang (for </a:t>
            </a:r>
            <a:r>
              <a:rPr lang="en-US" altLang="zh-CN" dirty="0" err="1"/>
              <a:t>MuonD</a:t>
            </a:r>
            <a:r>
              <a:rPr lang="en-US" altLang="zh-CN" dirty="0"/>
              <a:t> group)</a:t>
            </a:r>
          </a:p>
          <a:p>
            <a:r>
              <a:rPr lang="en-US" altLang="zh-CN" dirty="0"/>
              <a:t>Fudan University</a:t>
            </a:r>
          </a:p>
          <a:p>
            <a:r>
              <a:rPr lang="en-US" altLang="zh-CN" dirty="0" err="1"/>
              <a:t>CEPC</a:t>
            </a:r>
            <a:r>
              <a:rPr lang="en-US" altLang="zh-CN" dirty="0"/>
              <a:t> Day, 2/28/2024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3D10857-2148-47D6-8AC1-73D0FAA38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41" y="222117"/>
            <a:ext cx="5368054" cy="1639813"/>
          </a:xfrm>
          <a:prstGeom prst="rect">
            <a:avLst/>
          </a:prstGeom>
        </p:spPr>
      </p:pic>
      <p:pic>
        <p:nvPicPr>
          <p:cNvPr id="6" name="Picture 2" descr="查看源图像">
            <a:extLst>
              <a:ext uri="{FF2B5EF4-FFF2-40B4-BE49-F238E27FC236}">
                <a16:creationId xmlns:a16="http://schemas.microsoft.com/office/drawing/2014/main" id="{D75CF005-76CF-486B-B7E0-62AE1DC55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219" y="246960"/>
            <a:ext cx="2610691" cy="153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221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CE70E66-CB7A-4056-9ADA-C8C20EC09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D77B-B506-4DD4-BFC8-6901AEB13A9B}" type="datetime1">
              <a:rPr lang="zh-CN" altLang="en-US" smtClean="0"/>
              <a:t>2024/2/28</a:t>
            </a:fld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2BB1C11-5DA9-40A1-886C-C59757D8D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上海理工大学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D89D3D7-E619-49CC-98C4-4897E11DF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D10E6-793C-4EA1-9D0E-E05391C15DC9}" type="slidenum">
              <a:rPr lang="zh-CN" altLang="en-US" smtClean="0"/>
              <a:t>10</a:t>
            </a:fld>
            <a:endParaRPr lang="zh-CN" altLang="en-US" dirty="0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592DC05E-3F01-4D34-996D-04F97D39B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199" y="1049031"/>
            <a:ext cx="8229600" cy="4954556"/>
          </a:xfrm>
        </p:spPr>
        <p:txBody>
          <a:bodyPr/>
          <a:lstStyle/>
          <a:p>
            <a:pPr algn="just"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en-US" altLang="zh-CN" sz="2000" dirty="0"/>
              <a:t>Muon</a:t>
            </a:r>
            <a:r>
              <a:rPr lang="zh-CN" altLang="en-US" sz="2000" dirty="0"/>
              <a:t>探测器前端定制电子学：</a:t>
            </a:r>
            <a:endParaRPr lang="en-US" altLang="zh-CN" sz="2000" dirty="0"/>
          </a:p>
          <a:p>
            <a:pPr lvl="1" algn="just">
              <a:buClr>
                <a:srgbClr val="C00000"/>
              </a:buClr>
              <a:buFont typeface="Wingdings" panose="05000000000000000000" pitchFamily="2" charset="2"/>
              <a:buChar char="p"/>
            </a:pPr>
            <a:r>
              <a:rPr lang="zh-CN" altLang="en-US" sz="1800" dirty="0"/>
              <a:t>实现</a:t>
            </a:r>
            <a:r>
              <a:rPr lang="en-US" altLang="zh-CN" sz="1800" dirty="0"/>
              <a:t>Muon</a:t>
            </a:r>
            <a:r>
              <a:rPr lang="zh-CN" altLang="en-US" sz="1800" dirty="0"/>
              <a:t>子</a:t>
            </a:r>
            <a:r>
              <a:rPr lang="en-US" altLang="zh-CN" sz="1800" dirty="0"/>
              <a:t>TDC</a:t>
            </a:r>
            <a:r>
              <a:rPr lang="zh-CN" altLang="en-US" sz="1800" dirty="0"/>
              <a:t>与</a:t>
            </a:r>
            <a:r>
              <a:rPr lang="en-US" altLang="zh-CN" sz="1800" dirty="0"/>
              <a:t>QDC</a:t>
            </a:r>
            <a:r>
              <a:rPr lang="zh-CN" altLang="en-US" sz="1800" dirty="0"/>
              <a:t>测量</a:t>
            </a:r>
            <a:endParaRPr lang="en-US" altLang="zh-CN" sz="1800" dirty="0"/>
          </a:p>
          <a:p>
            <a:pPr lvl="1" algn="just">
              <a:buClr>
                <a:srgbClr val="C00000"/>
              </a:buClr>
              <a:buFont typeface="Wingdings" panose="05000000000000000000" pitchFamily="2" charset="2"/>
              <a:buChar char="p"/>
            </a:pPr>
            <a:r>
              <a:rPr lang="zh-CN" altLang="en-US" sz="1800" dirty="0"/>
              <a:t>单板实现</a:t>
            </a:r>
            <a:r>
              <a:rPr lang="en-US" altLang="zh-CN" sz="1800" dirty="0"/>
              <a:t>64/128</a:t>
            </a:r>
            <a:r>
              <a:rPr lang="zh-CN" altLang="en-US" sz="1800" dirty="0"/>
              <a:t>通道数据采集</a:t>
            </a:r>
            <a:endParaRPr lang="en-US" altLang="zh-CN" sz="18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318428A-0E2C-4D04-A6DE-88783D021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921" y="2383179"/>
            <a:ext cx="8675224" cy="3624114"/>
          </a:xfrm>
          <a:prstGeom prst="rect">
            <a:avLst/>
          </a:prstGeom>
        </p:spPr>
      </p:pic>
      <p:sp>
        <p:nvSpPr>
          <p:cNvPr id="10" name="标题 4">
            <a:extLst>
              <a:ext uri="{FF2B5EF4-FFF2-40B4-BE49-F238E27FC236}">
                <a16:creationId xmlns:a16="http://schemas.microsoft.com/office/drawing/2014/main" id="{7C4AECC9-5919-B4EC-D3D7-3658B97E8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312137"/>
            <a:ext cx="8229600" cy="740600"/>
          </a:xfrm>
        </p:spPr>
        <p:txBody>
          <a:bodyPr/>
          <a:lstStyle/>
          <a:p>
            <a:r>
              <a:rPr lang="zh-CN" altLang="en-US" sz="3200" b="1" dirty="0">
                <a:latin typeface="+mn-ea"/>
                <a:ea typeface="+mn-ea"/>
              </a:rPr>
              <a:t>前端电子学原理框图</a:t>
            </a:r>
          </a:p>
        </p:txBody>
      </p:sp>
    </p:spTree>
    <p:extLst>
      <p:ext uri="{BB962C8B-B14F-4D97-AF65-F5344CB8AC3E}">
        <p14:creationId xmlns:p14="http://schemas.microsoft.com/office/powerpoint/2010/main" val="254130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8C1053D-41EE-4749-9C34-D28702E72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D77B-B506-4DD4-BFC8-6901AEB13A9B}" type="datetime1">
              <a:rPr lang="zh-CN" altLang="en-US" smtClean="0"/>
              <a:t>2024/2/28</a:t>
            </a:fld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AED3AD3-0E14-40F7-814E-456BB916D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上海理工大学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254749-A34C-4C47-B98B-FC8667E0D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D10E6-793C-4EA1-9D0E-E05391C15DC9}" type="slidenum">
              <a:rPr lang="zh-CN" altLang="en-US" smtClean="0"/>
              <a:t>11</a:t>
            </a:fld>
            <a:endParaRPr lang="zh-CN" altLang="en-US" dirty="0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7FF2FC4D-D0F1-41E9-B9BD-93FDDA579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555588"/>
            <a:ext cx="8229600" cy="4954556"/>
          </a:xfrm>
        </p:spPr>
        <p:txBody>
          <a:bodyPr/>
          <a:lstStyle/>
          <a:p>
            <a:endParaRPr lang="en-US" altLang="zh-CN" kern="0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zh-CN" altLang="en-US" sz="2000" kern="0" dirty="0"/>
              <a:t>仿真不同幅度与信噪比的准高斯型信号</a:t>
            </a:r>
            <a:endParaRPr lang="en-US" altLang="zh-CN" sz="2000" kern="0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zh-CN" altLang="en-US" sz="2000" kern="0" dirty="0"/>
              <a:t>电子学测试准高斯型信号</a:t>
            </a:r>
            <a:r>
              <a:rPr lang="en-US" altLang="zh-CN" sz="2000" kern="0" dirty="0"/>
              <a:t>QDC</a:t>
            </a:r>
            <a:r>
              <a:rPr lang="zh-CN" altLang="en-US" sz="2000" kern="0" dirty="0"/>
              <a:t>和</a:t>
            </a:r>
            <a:r>
              <a:rPr lang="en-US" altLang="zh-CN" sz="2000" kern="0" dirty="0"/>
              <a:t>TDC</a:t>
            </a:r>
            <a:r>
              <a:rPr lang="zh-CN" altLang="en-US" sz="2000" kern="0" dirty="0"/>
              <a:t>的精度</a:t>
            </a:r>
            <a:endParaRPr lang="en-US" altLang="zh-CN" sz="2000" kern="0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en-US" altLang="zh-CN" sz="2000" kern="0" dirty="0"/>
              <a:t>16</a:t>
            </a:r>
            <a:r>
              <a:rPr lang="zh-CN" altLang="en-US" sz="2000" kern="0" dirty="0"/>
              <a:t>通道</a:t>
            </a:r>
            <a:r>
              <a:rPr lang="en-US" altLang="zh-CN" sz="2000" kern="0" dirty="0"/>
              <a:t>10MSPS-100MSPS @16bit Multi-</a:t>
            </a:r>
            <a:r>
              <a:rPr lang="en-US" altLang="zh-CN" sz="2000" kern="0" dirty="0" err="1"/>
              <a:t>ch</a:t>
            </a:r>
            <a:r>
              <a:rPr lang="en-US" altLang="zh-CN" sz="2000" kern="0" dirty="0"/>
              <a:t> ADC </a:t>
            </a:r>
            <a:r>
              <a:rPr lang="zh-CN" altLang="en-US" sz="2000" kern="0" dirty="0"/>
              <a:t>与探测器（闪烁体</a:t>
            </a:r>
            <a:r>
              <a:rPr lang="en-US" altLang="zh-CN" sz="2000" kern="0" dirty="0"/>
              <a:t>+WLS</a:t>
            </a:r>
            <a:r>
              <a:rPr lang="zh-CN" altLang="en-US" sz="2000" kern="0" dirty="0"/>
              <a:t>光纤</a:t>
            </a:r>
            <a:r>
              <a:rPr lang="en-US" altLang="zh-CN" sz="2000" kern="0" dirty="0"/>
              <a:t>+NDL </a:t>
            </a:r>
            <a:r>
              <a:rPr lang="en-US" altLang="zh-CN" sz="2000" kern="0" dirty="0" err="1"/>
              <a:t>SiPM</a:t>
            </a:r>
            <a:r>
              <a:rPr lang="zh-CN" altLang="en-US" sz="2000" kern="0" dirty="0"/>
              <a:t>）联调</a:t>
            </a:r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86A31DAB-0943-46EC-B2AD-7C68A2492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34888"/>
            <a:ext cx="8229600" cy="740600"/>
          </a:xfrm>
        </p:spPr>
        <p:txBody>
          <a:bodyPr/>
          <a:lstStyle/>
          <a:p>
            <a:r>
              <a:rPr lang="zh-CN" altLang="en-US" b="1" dirty="0"/>
              <a:t>下一步计划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8CE8D611-229E-4D5C-A99B-1E67973CA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277" y="2735919"/>
            <a:ext cx="2480202" cy="3306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id="{86A3E687-B9C6-43F4-BFE6-9FD6E356F2A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085395" y="3342564"/>
          <a:ext cx="4834412" cy="25906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Visio" r:id="rId4" imgW="15316113" imgH="8201162" progId="Visio.Drawing.11">
                  <p:embed/>
                </p:oleObj>
              </mc:Choice>
              <mc:Fallback>
                <p:oleObj name="Visio" r:id="rId4" imgW="15316113" imgH="8201162" progId="Visio.Drawing.11">
                  <p:embed/>
                  <p:pic>
                    <p:nvPicPr>
                      <p:cNvPr id="8" name="对象 7">
                        <a:extLst>
                          <a:ext uri="{FF2B5EF4-FFF2-40B4-BE49-F238E27FC236}">
                            <a16:creationId xmlns:a16="http://schemas.microsoft.com/office/drawing/2014/main" id="{86A3E687-B9C6-43F4-BFE6-9FD6E356F2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5395" y="3342564"/>
                        <a:ext cx="4834412" cy="25906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文本框 8">
            <a:extLst>
              <a:ext uri="{FF2B5EF4-FFF2-40B4-BE49-F238E27FC236}">
                <a16:creationId xmlns:a16="http://schemas.microsoft.com/office/drawing/2014/main" id="{6A1AE751-E22D-43D6-94B6-1F1DBC77F2ED}"/>
              </a:ext>
            </a:extLst>
          </p:cNvPr>
          <p:cNvSpPr txBox="1"/>
          <p:nvPr/>
        </p:nvSpPr>
        <p:spPr>
          <a:xfrm>
            <a:off x="8716229" y="328968"/>
            <a:ext cx="3227727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Fudan will prepare an array of 16 scintillator </a:t>
            </a:r>
            <a:r>
              <a:rPr lang="en-US" altLang="zh-CN" dirty="0" err="1"/>
              <a:t>strips+FE</a:t>
            </a:r>
            <a:r>
              <a:rPr lang="en-US" altLang="zh-CN" dirty="0"/>
              <a:t> for test.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32502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7BD4A6-454A-4D35-92FA-9E74565E5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789" y="340184"/>
            <a:ext cx="10515600" cy="681705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Software and detector simulation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F876D47-FB1F-4226-B577-27B3061E4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607" y="1390496"/>
            <a:ext cx="10515600" cy="4351338"/>
          </a:xfrm>
        </p:spPr>
        <p:txBody>
          <a:bodyPr/>
          <a:lstStyle/>
          <a:p>
            <a:r>
              <a:rPr lang="en-US" altLang="zh-CN" dirty="0"/>
              <a:t>Software: work with </a:t>
            </a:r>
            <a:r>
              <a:rPr lang="en-US" altLang="zh-CN" dirty="0" err="1"/>
              <a:t>IHEP</a:t>
            </a:r>
            <a:r>
              <a:rPr lang="en-US" altLang="zh-CN" dirty="0"/>
              <a:t>, do the simulation in the </a:t>
            </a:r>
            <a:r>
              <a:rPr lang="en-US" altLang="zh-CN" dirty="0" err="1"/>
              <a:t>CEPCSW</a:t>
            </a:r>
            <a:r>
              <a:rPr lang="en-US" altLang="zh-CN" dirty="0"/>
              <a:t> frame, and then optimize the detector design and develop the reconstruction algorithm.</a:t>
            </a:r>
          </a:p>
          <a:p>
            <a:r>
              <a:rPr lang="en-US" altLang="zh-CN" dirty="0"/>
              <a:t>Detector simulation: </a:t>
            </a:r>
          </a:p>
          <a:p>
            <a:pPr lvl="1"/>
            <a:r>
              <a:rPr lang="en-US" altLang="zh-CN" dirty="0"/>
              <a:t>A preliminary </a:t>
            </a:r>
            <a:r>
              <a:rPr lang="en-US" altLang="zh-CN" dirty="0" err="1"/>
              <a:t>Geant4</a:t>
            </a:r>
            <a:r>
              <a:rPr lang="en-US" altLang="zh-CN" dirty="0"/>
              <a:t> simulation for </a:t>
            </a:r>
            <a:r>
              <a:rPr lang="en-US" altLang="zh-CN" dirty="0" err="1"/>
              <a:t>CEPC</a:t>
            </a:r>
            <a:r>
              <a:rPr lang="en-US" altLang="zh-CN" dirty="0"/>
              <a:t> muon detector performed in 2021.</a:t>
            </a:r>
          </a:p>
          <a:p>
            <a:pPr lvl="1"/>
            <a:r>
              <a:rPr lang="en-US" altLang="zh-CN" dirty="0"/>
              <a:t>More </a:t>
            </a:r>
            <a:r>
              <a:rPr lang="en-US" altLang="zh-CN" dirty="0" err="1"/>
              <a:t>Geant4</a:t>
            </a:r>
            <a:r>
              <a:rPr lang="en-US" altLang="zh-CN" dirty="0"/>
              <a:t> simulation works performed by students from Nankai at our lab.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942B56D-DB1F-487C-8BD1-F05865E9F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97D9E-F8B6-4ABD-93FD-0BA37C96A2B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936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18232D-CCEA-4DBC-A427-1F28608AC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Some experiences in </a:t>
            </a:r>
            <a:r>
              <a:rPr lang="en-US" altLang="zh-CN" dirty="0" err="1"/>
              <a:t>Geant4</a:t>
            </a:r>
            <a:r>
              <a:rPr lang="en-US" altLang="zh-CN" dirty="0"/>
              <a:t> simulation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7ACE67A-1539-49A7-BF53-C9E042B356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8E0AA7-5148-4EA2-99EF-F5137081A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97D9E-F8B6-4ABD-93FD-0BA37C96A2BF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36C5EC4-DF49-4068-8D60-64CC003DB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282" y="1825625"/>
            <a:ext cx="3796937" cy="110598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7543C0F-A2AF-4C07-9840-56346F80C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674" y="1335428"/>
            <a:ext cx="6670766" cy="32874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5E2F1C4-211E-471A-9395-D0152B5F5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8377" y="3341112"/>
            <a:ext cx="5763160" cy="245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38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B08287-1A17-4C38-B9D0-58BD037F9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8721"/>
            <a:ext cx="10515600" cy="1195871"/>
          </a:xfrm>
        </p:spPr>
        <p:txBody>
          <a:bodyPr>
            <a:normAutofit/>
          </a:bodyPr>
          <a:lstStyle/>
          <a:p>
            <a:r>
              <a:rPr lang="en-US" altLang="zh-CN" sz="4800" dirty="0"/>
              <a:t>Backup</a:t>
            </a:r>
            <a:endParaRPr lang="zh-CN" altLang="en-US" sz="48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269C44B-6070-4143-8781-F97CCF89D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97D9E-F8B6-4ABD-93FD-0BA37C96A2B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953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C336B8-3101-454A-A818-1C51C1267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Muon detector group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A770FDC-2710-4615-BBA5-F8C7EDD65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There are 4 institutions:</a:t>
            </a:r>
          </a:p>
          <a:p>
            <a:pPr lvl="1"/>
            <a:r>
              <a:rPr lang="en-US" altLang="zh-CN" dirty="0"/>
              <a:t>Fudan University (Xiaolong Wang)</a:t>
            </a:r>
          </a:p>
          <a:p>
            <a:pPr lvl="1"/>
            <a:r>
              <a:rPr lang="en-US" altLang="zh-CN" dirty="0" err="1"/>
              <a:t>Shangai</a:t>
            </a:r>
            <a:r>
              <a:rPr lang="en-US" altLang="zh-CN" dirty="0"/>
              <a:t> </a:t>
            </a:r>
            <a:r>
              <a:rPr lang="en-US" altLang="zh-CN" dirty="0" err="1"/>
              <a:t>Jiaotong</a:t>
            </a:r>
            <a:r>
              <a:rPr lang="en-US" altLang="zh-CN" dirty="0"/>
              <a:t> University (Jun Guo)</a:t>
            </a:r>
          </a:p>
          <a:p>
            <a:pPr lvl="1"/>
            <a:r>
              <a:rPr lang="en-US" altLang="zh-CN" dirty="0"/>
              <a:t>University of Shanghai for Science and Technology (</a:t>
            </a:r>
            <a:r>
              <a:rPr lang="en-US" altLang="zh-CN" dirty="0" err="1"/>
              <a:t>Qibin</a:t>
            </a:r>
            <a:r>
              <a:rPr lang="en-US" altLang="zh-CN" dirty="0"/>
              <a:t> Zheng)</a:t>
            </a:r>
          </a:p>
          <a:p>
            <a:pPr lvl="1"/>
            <a:r>
              <a:rPr lang="en-US" altLang="zh-CN" dirty="0"/>
              <a:t>Nankai University (</a:t>
            </a:r>
            <a:r>
              <a:rPr lang="en-US" altLang="zh-CN" dirty="0" err="1"/>
              <a:t>Minggang</a:t>
            </a:r>
            <a:r>
              <a:rPr lang="en-US" altLang="zh-CN" dirty="0"/>
              <a:t> Zhao)</a:t>
            </a:r>
          </a:p>
          <a:p>
            <a:r>
              <a:rPr lang="en-US" altLang="zh-CN" dirty="0"/>
              <a:t>Weekly group meeting launched.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30821C9-E5B9-4598-B478-980DDDB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97D9E-F8B6-4ABD-93FD-0BA37C96A2B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981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79FBC0-CECA-4FFB-8F54-BCADCE47F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23" y="150521"/>
            <a:ext cx="10515600" cy="845667"/>
          </a:xfrm>
        </p:spPr>
        <p:txBody>
          <a:bodyPr/>
          <a:lstStyle/>
          <a:p>
            <a:r>
              <a:rPr lang="en-US" altLang="zh-CN" dirty="0"/>
              <a:t>Two scenarios: plastic scintillator bar, RPC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45BE507-7F69-4D21-9825-027F4618BF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723669" y="1069621"/>
                <a:ext cx="3790556" cy="2549738"/>
              </a:xfr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marL="0" indent="0">
                  <a:buNone/>
                </a:pPr>
                <a:r>
                  <a:rPr lang="en-US" altLang="zh-CN" dirty="0"/>
                  <a:t>Scintillator bar:</a:t>
                </a:r>
              </a:p>
              <a:p>
                <a:pPr lvl="1"/>
                <a:r>
                  <a:rPr lang="en-US" altLang="zh-CN" sz="2000" dirty="0"/>
                  <a:t>Spatial resolution: </a:t>
                </a:r>
              </a:p>
              <a:p>
                <a:pPr marL="457200" lvl="1" indent="0">
                  <a:buNone/>
                </a:pPr>
                <a:r>
                  <a:rPr lang="en-US" altLang="zh-CN" sz="2000" dirty="0"/>
                  <a:t>   </a:t>
                </a:r>
                <a:r>
                  <a:rPr lang="en-US" altLang="zh-CN" sz="2000" dirty="0" err="1"/>
                  <a:t>4cm</a:t>
                </a:r>
                <a:r>
                  <a:rPr lang="en-US" altLang="zh-CN" sz="2000" dirty="0"/>
                  <a:t> width -&gt;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≈1.2 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endParaRPr lang="en-US" altLang="zh-CN" sz="2000" b="0" dirty="0"/>
              </a:p>
              <a:p>
                <a:pPr lvl="1"/>
                <a:r>
                  <a:rPr lang="en-US" altLang="zh-CN" sz="2000" dirty="0"/>
                  <a:t>Time resolution: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&lt;1.5 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𝑛𝑠</m:t>
                    </m:r>
                  </m:oMath>
                </a14:m>
                <a:endParaRPr lang="en-US" altLang="zh-CN" sz="2000" dirty="0"/>
              </a:p>
              <a:p>
                <a:pPr lvl="1"/>
                <a:r>
                  <a:rPr lang="en-US" altLang="zh-CN" sz="2000" dirty="0"/>
                  <a:t>Channel efficiency: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&gt;90%</m:t>
                    </m:r>
                  </m:oMath>
                </a14:m>
                <a:endParaRPr lang="en-US" altLang="zh-CN" sz="2000" dirty="0"/>
              </a:p>
              <a:p>
                <a:pPr lvl="1"/>
                <a:r>
                  <a:rPr lang="en-US" altLang="zh-CN" sz="2000" dirty="0"/>
                  <a:t>Long-term rate: should be very high</a:t>
                </a:r>
                <a:endParaRPr lang="zh-CN" altLang="en-US" sz="2000" dirty="0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45BE507-7F69-4D21-9825-027F4618BF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23669" y="1069621"/>
                <a:ext cx="3790556" cy="2549738"/>
              </a:xfrm>
              <a:blipFill>
                <a:blip r:embed="rId3"/>
                <a:stretch>
                  <a:fillRect l="-3205" t="-4038" r="-24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BB25C05-FEDC-4763-8E44-A32BFAA22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97D9E-F8B6-4ABD-93FD-0BA37C96A2BF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07BFD47B-A73E-4B9D-952C-6D748FBA0B4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7" y="1069621"/>
            <a:ext cx="3304983" cy="499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0">
            <a:extLst>
              <a:ext uri="{FF2B5EF4-FFF2-40B4-BE49-F238E27FC236}">
                <a16:creationId xmlns:a16="http://schemas.microsoft.com/office/drawing/2014/main" id="{02910B89-31E6-404A-B182-56805A4DD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156" y="6134287"/>
            <a:ext cx="18684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dirty="0"/>
              <a:t> </a:t>
            </a:r>
            <a:r>
              <a:rPr lang="en-US" altLang="zh-CN" sz="1600" dirty="0" err="1"/>
              <a:t>CEPC</a:t>
            </a:r>
            <a:r>
              <a:rPr lang="en-US" altLang="zh-CN" sz="1600" dirty="0"/>
              <a:t> </a:t>
            </a:r>
            <a:r>
              <a:rPr lang="en-US" altLang="zh-CN" sz="1600" dirty="0" err="1"/>
              <a:t>CDR</a:t>
            </a:r>
            <a:r>
              <a:rPr lang="en-US" altLang="zh-CN" sz="1600" dirty="0"/>
              <a:t> 2018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1545AC1D-3DB1-4F75-9D25-23E6D358B747}"/>
              </a:ext>
            </a:extLst>
          </p:cNvPr>
          <p:cNvSpPr/>
          <p:nvPr/>
        </p:nvSpPr>
        <p:spPr>
          <a:xfrm>
            <a:off x="362270" y="3565237"/>
            <a:ext cx="1992761" cy="98085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91367535-551A-4991-A405-4D4194AD14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769955"/>
              </p:ext>
            </p:extLst>
          </p:nvPr>
        </p:nvGraphicFramePr>
        <p:xfrm>
          <a:off x="7763173" y="1156441"/>
          <a:ext cx="4250151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8471">
                  <a:extLst>
                    <a:ext uri="{9D8B030D-6E8A-4147-A177-3AD203B41FA5}">
                      <a16:colId xmlns:a16="http://schemas.microsoft.com/office/drawing/2014/main" val="574533283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33285301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aramond" panose="02020404030301010803" pitchFamily="18" charset="0"/>
                        </a:rPr>
                        <a:t>Parameter</a:t>
                      </a:r>
                      <a:endParaRPr lang="zh-CN" altLang="en-US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aramond" panose="02020404030301010803" pitchFamily="18" charset="0"/>
                        </a:rPr>
                        <a:t>Value</a:t>
                      </a:r>
                      <a:endParaRPr lang="zh-CN" altLang="en-US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2820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aramond" panose="02020404030301010803" pitchFamily="18" charset="0"/>
                        </a:rPr>
                        <a:t>Spatial</a:t>
                      </a:r>
                      <a:r>
                        <a:rPr lang="zh-CN" altLang="en-US" dirty="0"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n-US" altLang="zh-CN" dirty="0">
                          <a:latin typeface="Garamond" panose="02020404030301010803" pitchFamily="18" charset="0"/>
                        </a:rPr>
                        <a:t>resolution:</a:t>
                      </a:r>
                      <a:r>
                        <a:rPr lang="zh-CN" altLang="en-US" dirty="0"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n-US" altLang="zh-CN" dirty="0">
                          <a:latin typeface="Symbol" pitchFamily="2" charset="2"/>
                        </a:rPr>
                        <a:t>h</a:t>
                      </a:r>
                      <a:r>
                        <a:rPr lang="en-US" altLang="zh-CN" dirty="0">
                          <a:latin typeface="Garamond" panose="02020404030301010803" pitchFamily="18" charset="0"/>
                        </a:rPr>
                        <a:t>,</a:t>
                      </a:r>
                      <a:r>
                        <a:rPr lang="zh-CN" altLang="en-US" dirty="0"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n-US" altLang="zh-CN" dirty="0">
                          <a:latin typeface="Symbol" pitchFamily="2" charset="2"/>
                        </a:rPr>
                        <a:t>f</a:t>
                      </a:r>
                      <a:endParaRPr lang="zh-CN" altLang="en-US" dirty="0">
                        <a:latin typeface="Symbol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aramond" panose="02020404030301010803" pitchFamily="18" charset="0"/>
                        </a:rPr>
                        <a:t>1</a:t>
                      </a:r>
                      <a:r>
                        <a:rPr lang="zh-CN" altLang="en-US" dirty="0"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n-US" altLang="zh-CN" dirty="0">
                          <a:latin typeface="Garamond" panose="02020404030301010803" pitchFamily="18" charset="0"/>
                        </a:rPr>
                        <a:t>cm</a:t>
                      </a:r>
                      <a:r>
                        <a:rPr lang="zh-CN" altLang="en-US" dirty="0"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n-US" altLang="zh-CN" dirty="0">
                          <a:latin typeface="Garamond" panose="02020404030301010803" pitchFamily="18" charset="0"/>
                        </a:rPr>
                        <a:t>x</a:t>
                      </a:r>
                      <a:r>
                        <a:rPr lang="zh-CN" altLang="en-US" dirty="0"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n-US" altLang="zh-CN" dirty="0">
                          <a:latin typeface="Garamond" panose="02020404030301010803" pitchFamily="18" charset="0"/>
                        </a:rPr>
                        <a:t>1</a:t>
                      </a:r>
                      <a:r>
                        <a:rPr lang="zh-CN" altLang="en-US" dirty="0"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n-US" altLang="zh-CN" dirty="0">
                          <a:latin typeface="Garamond" panose="02020404030301010803" pitchFamily="18" charset="0"/>
                        </a:rPr>
                        <a:t>cm</a:t>
                      </a:r>
                      <a:endParaRPr lang="zh-CN" altLang="en-US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47914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latin typeface="Garamond" panose="02020404030301010803" pitchFamily="18" charset="0"/>
                        </a:rPr>
                        <a:t>Time</a:t>
                      </a:r>
                      <a:r>
                        <a:rPr lang="zh-CN" altLang="en-US" dirty="0"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n-US" altLang="zh-CN" dirty="0">
                          <a:latin typeface="Garamond" panose="02020404030301010803" pitchFamily="18" charset="0"/>
                        </a:rPr>
                        <a:t>resolution</a:t>
                      </a:r>
                      <a:r>
                        <a:rPr lang="zh-CN" altLang="en-US" dirty="0">
                          <a:latin typeface="Garamond" panose="02020404030301010803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aramond" panose="02020404030301010803" pitchFamily="18" charset="0"/>
                        </a:rPr>
                        <a:t>1-2</a:t>
                      </a:r>
                      <a:r>
                        <a:rPr lang="zh-CN" altLang="en-US" dirty="0"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n-US" altLang="zh-CN" dirty="0">
                          <a:latin typeface="Garamond" panose="02020404030301010803" pitchFamily="18" charset="0"/>
                        </a:rPr>
                        <a:t>ns</a:t>
                      </a:r>
                      <a:endParaRPr lang="zh-CN" altLang="en-US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2759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latin typeface="Garamond" panose="02020404030301010803" pitchFamily="18" charset="0"/>
                        </a:rPr>
                        <a:t>Muon</a:t>
                      </a:r>
                      <a:r>
                        <a:rPr lang="zh-CN" altLang="en-US" dirty="0"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n-US" altLang="zh-CN" dirty="0">
                          <a:latin typeface="Garamond" panose="02020404030301010803" pitchFamily="18" charset="0"/>
                        </a:rPr>
                        <a:t>efficiency</a:t>
                      </a:r>
                      <a:endParaRPr lang="zh-CN" altLang="en-US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aramond" panose="02020404030301010803" pitchFamily="18" charset="0"/>
                        </a:rPr>
                        <a:t>95%</a:t>
                      </a:r>
                      <a:endParaRPr lang="zh-CN" altLang="en-US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6426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aramond" panose="02020404030301010803" pitchFamily="18" charset="0"/>
                        </a:rPr>
                        <a:t>Total</a:t>
                      </a:r>
                      <a:r>
                        <a:rPr lang="zh-CN" altLang="en-US" dirty="0"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n-US" altLang="zh-CN" dirty="0">
                          <a:latin typeface="Garamond" panose="02020404030301010803" pitchFamily="18" charset="0"/>
                        </a:rPr>
                        <a:t>surface</a:t>
                      </a:r>
                      <a:endParaRPr lang="zh-CN" altLang="en-US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aramond" panose="02020404030301010803" pitchFamily="18" charset="0"/>
                        </a:rPr>
                        <a:t>6785</a:t>
                      </a:r>
                      <a:r>
                        <a:rPr lang="zh-CN" altLang="en-US" dirty="0"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n-US" altLang="zh-CN" dirty="0">
                          <a:latin typeface="Garamond" panose="02020404030301010803" pitchFamily="18" charset="0"/>
                        </a:rPr>
                        <a:t>m</a:t>
                      </a:r>
                      <a:r>
                        <a:rPr lang="en-US" altLang="zh-CN" baseline="30000" dirty="0">
                          <a:latin typeface="Garamond" panose="02020404030301010803" pitchFamily="18" charset="0"/>
                        </a:rPr>
                        <a:t>2</a:t>
                      </a:r>
                      <a:endParaRPr lang="zh-CN" altLang="en-US" baseline="300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3619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aramond" panose="02020404030301010803" pitchFamily="18" charset="0"/>
                        </a:rPr>
                        <a:t>Typical</a:t>
                      </a:r>
                      <a:r>
                        <a:rPr lang="zh-CN" altLang="en-US" dirty="0"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n-US" altLang="zh-CN" dirty="0">
                          <a:latin typeface="Garamond" panose="02020404030301010803" pitchFamily="18" charset="0"/>
                        </a:rPr>
                        <a:t>singlet</a:t>
                      </a:r>
                      <a:r>
                        <a:rPr lang="zh-CN" altLang="en-US" dirty="0"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n-US" altLang="zh-CN" dirty="0">
                          <a:latin typeface="Garamond" panose="02020404030301010803" pitchFamily="18" charset="0"/>
                        </a:rPr>
                        <a:t>surface</a:t>
                      </a:r>
                      <a:endParaRPr lang="zh-CN" altLang="en-US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latin typeface="Garamond" panose="02020404030301010803" pitchFamily="18" charset="0"/>
                        </a:rPr>
                        <a:t>2</a:t>
                      </a:r>
                      <a:r>
                        <a:rPr lang="zh-CN" altLang="en-US" dirty="0"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n-US" altLang="zh-CN" dirty="0">
                          <a:latin typeface="Garamond" panose="02020404030301010803" pitchFamily="18" charset="0"/>
                        </a:rPr>
                        <a:t>m</a:t>
                      </a:r>
                      <a:r>
                        <a:rPr lang="en-US" altLang="zh-CN" baseline="30000" dirty="0">
                          <a:latin typeface="Garamond" panose="02020404030301010803" pitchFamily="18" charset="0"/>
                        </a:rPr>
                        <a:t>2</a:t>
                      </a:r>
                      <a:endParaRPr lang="zh-CN" altLang="en-US" baseline="300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081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aramond" panose="02020404030301010803" pitchFamily="18" charset="0"/>
                        </a:rPr>
                        <a:t>#</a:t>
                      </a:r>
                      <a:r>
                        <a:rPr lang="zh-CN" altLang="en-US" dirty="0"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n-US" altLang="zh-CN" dirty="0">
                          <a:latin typeface="Garamond" panose="02020404030301010803" pitchFamily="18" charset="0"/>
                        </a:rPr>
                        <a:t>of</a:t>
                      </a:r>
                      <a:r>
                        <a:rPr lang="zh-CN" altLang="en-US" dirty="0"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n-US" altLang="zh-CN" dirty="0">
                          <a:latin typeface="Garamond" panose="02020404030301010803" pitchFamily="18" charset="0"/>
                        </a:rPr>
                        <a:t>front-end</a:t>
                      </a:r>
                      <a:r>
                        <a:rPr lang="zh-CN" altLang="en-US" dirty="0"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n-US" altLang="zh-CN" dirty="0">
                          <a:latin typeface="Garamond" panose="02020404030301010803" pitchFamily="18" charset="0"/>
                        </a:rPr>
                        <a:t>channels</a:t>
                      </a:r>
                      <a:endParaRPr lang="zh-CN" altLang="en-US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aramond" panose="02020404030301010803" pitchFamily="18" charset="0"/>
                        </a:rPr>
                        <a:t>374,912</a:t>
                      </a:r>
                      <a:endParaRPr lang="zh-CN" altLang="en-US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6282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aramond" panose="02020404030301010803" pitchFamily="18" charset="0"/>
                        </a:rPr>
                        <a:t>Designed</a:t>
                      </a:r>
                      <a:r>
                        <a:rPr lang="zh-CN" altLang="en-US" dirty="0"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n-US" altLang="zh-CN" dirty="0">
                          <a:latin typeface="Garamond" panose="02020404030301010803" pitchFamily="18" charset="0"/>
                        </a:rPr>
                        <a:t>duration</a:t>
                      </a:r>
                      <a:endParaRPr lang="zh-CN" altLang="en-US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aramond" panose="02020404030301010803" pitchFamily="18" charset="0"/>
                        </a:rPr>
                        <a:t>20</a:t>
                      </a:r>
                      <a:r>
                        <a:rPr lang="zh-CN" altLang="en-US" dirty="0"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n-US" altLang="zh-CN" dirty="0">
                          <a:latin typeface="Garamond" panose="02020404030301010803" pitchFamily="18" charset="0"/>
                        </a:rPr>
                        <a:t>years</a:t>
                      </a:r>
                      <a:endParaRPr lang="zh-CN" altLang="en-US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3574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aramond" panose="02020404030301010803" pitchFamily="18" charset="0"/>
                        </a:rPr>
                        <a:t>Long-term</a:t>
                      </a:r>
                      <a:r>
                        <a:rPr lang="zh-CN" altLang="en-US" dirty="0"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n-US" altLang="zh-CN" dirty="0">
                          <a:latin typeface="Garamond" panose="02020404030301010803" pitchFamily="18" charset="0"/>
                        </a:rPr>
                        <a:t>rate</a:t>
                      </a:r>
                      <a:r>
                        <a:rPr lang="zh-CN" altLang="en-US" dirty="0"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n-US" altLang="zh-CN" dirty="0">
                          <a:latin typeface="Garamond" panose="02020404030301010803" pitchFamily="18" charset="0"/>
                        </a:rPr>
                        <a:t>limit</a:t>
                      </a:r>
                      <a:endParaRPr lang="zh-CN" altLang="en-US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aramond" panose="02020404030301010803" pitchFamily="18" charset="0"/>
                        </a:rPr>
                        <a:t>100</a:t>
                      </a:r>
                      <a:r>
                        <a:rPr lang="zh-CN" altLang="en-US" dirty="0"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n-US" altLang="zh-CN" dirty="0">
                          <a:latin typeface="Garamond" panose="02020404030301010803" pitchFamily="18" charset="0"/>
                        </a:rPr>
                        <a:t>Hz/cm</a:t>
                      </a:r>
                      <a:r>
                        <a:rPr lang="en-US" altLang="zh-CN" baseline="30000" dirty="0">
                          <a:latin typeface="Garamond" panose="02020404030301010803" pitchFamily="18" charset="0"/>
                        </a:rPr>
                        <a:t>2</a:t>
                      </a:r>
                      <a:endParaRPr lang="zh-CN" altLang="en-US" baseline="300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110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Garamond" panose="02020404030301010803" pitchFamily="18" charset="0"/>
                        </a:rPr>
                        <a:t>Peak</a:t>
                      </a:r>
                      <a:r>
                        <a:rPr lang="zh-CN" altLang="en-US" dirty="0"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n-US" altLang="zh-CN" dirty="0">
                          <a:latin typeface="Garamond" panose="02020404030301010803" pitchFamily="18" charset="0"/>
                        </a:rPr>
                        <a:t>luminosity</a:t>
                      </a:r>
                      <a:endParaRPr lang="zh-CN" altLang="en-US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>
                          <a:latin typeface="Garamond" panose="02020404030301010803" pitchFamily="18" charset="0"/>
                        </a:rPr>
                        <a:t>~2</a:t>
                      </a:r>
                      <a:r>
                        <a:rPr lang="zh-CN" altLang="en-US" baseline="0" dirty="0"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n-US" altLang="zh-CN" baseline="0" dirty="0">
                          <a:latin typeface="Garamond" panose="02020404030301010803" pitchFamily="18" charset="0"/>
                        </a:rPr>
                        <a:t>x</a:t>
                      </a:r>
                      <a:r>
                        <a:rPr lang="zh-CN" altLang="en-US" baseline="0" dirty="0"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n-US" altLang="zh-CN" baseline="0" dirty="0">
                          <a:latin typeface="Garamond" panose="02020404030301010803" pitchFamily="18" charset="0"/>
                        </a:rPr>
                        <a:t>10</a:t>
                      </a:r>
                      <a:r>
                        <a:rPr lang="en-US" altLang="zh-CN" baseline="30000" dirty="0">
                          <a:latin typeface="Garamond" panose="02020404030301010803" pitchFamily="18" charset="0"/>
                        </a:rPr>
                        <a:t>34</a:t>
                      </a:r>
                      <a:r>
                        <a:rPr lang="zh-CN" altLang="en-US" baseline="0" dirty="0"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n-US" altLang="zh-CN" baseline="0" dirty="0">
                          <a:latin typeface="Garamond" panose="02020404030301010803" pitchFamily="18" charset="0"/>
                        </a:rPr>
                        <a:t>cm</a:t>
                      </a:r>
                      <a:r>
                        <a:rPr lang="en-US" altLang="zh-CN" baseline="30000" dirty="0">
                          <a:latin typeface="Garamond" panose="02020404030301010803" pitchFamily="18" charset="0"/>
                        </a:rPr>
                        <a:t>-2</a:t>
                      </a:r>
                      <a:r>
                        <a:rPr lang="en-US" altLang="zh-CN" baseline="0" dirty="0">
                          <a:latin typeface="Garamond" panose="02020404030301010803" pitchFamily="18" charset="0"/>
                        </a:rPr>
                        <a:t>s</a:t>
                      </a:r>
                      <a:r>
                        <a:rPr lang="en-US" altLang="zh-CN" baseline="30000" dirty="0">
                          <a:latin typeface="Garamond" panose="02020404030301010803" pitchFamily="18" charset="0"/>
                        </a:rPr>
                        <a:t>-1</a:t>
                      </a:r>
                      <a:endParaRPr lang="zh-CN" altLang="en-US" baseline="300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829424"/>
                  </a:ext>
                </a:extLst>
              </a:tr>
            </a:tbl>
          </a:graphicData>
        </a:graphic>
      </p:graphicFrame>
      <p:sp>
        <p:nvSpPr>
          <p:cNvPr id="9" name="矩形 8">
            <a:extLst>
              <a:ext uri="{FF2B5EF4-FFF2-40B4-BE49-F238E27FC236}">
                <a16:creationId xmlns:a16="http://schemas.microsoft.com/office/drawing/2014/main" id="{B39F104B-6800-4AAA-8202-3B6D6F298A1F}"/>
              </a:ext>
            </a:extLst>
          </p:cNvPr>
          <p:cNvSpPr/>
          <p:nvPr/>
        </p:nvSpPr>
        <p:spPr>
          <a:xfrm>
            <a:off x="9592520" y="5301388"/>
            <a:ext cx="16257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RPCs in ATLAS</a:t>
            </a:r>
          </a:p>
          <a:p>
            <a:r>
              <a:rPr lang="en-US" altLang="zh-CN" dirty="0"/>
              <a:t>From </a:t>
            </a:r>
            <a:r>
              <a:rPr lang="zh-CN" altLang="en-US" dirty="0"/>
              <a:t>郭军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A6CEFD75-4D92-4A69-B7A0-E33B1BA893CA}"/>
                  </a:ext>
                </a:extLst>
              </p:cNvPr>
              <p:cNvSpPr txBox="1"/>
              <p:nvPr/>
            </p:nvSpPr>
            <p:spPr>
              <a:xfrm>
                <a:off x="3638913" y="3565237"/>
                <a:ext cx="4124260" cy="1846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Concern the rate:</a:t>
                </a:r>
              </a:p>
              <a:p>
                <a:r>
                  <a:rPr lang="en-US" altLang="zh-CN" sz="1600" dirty="0"/>
                  <a:t>Decay time: ns level</a:t>
                </a:r>
              </a:p>
              <a:p>
                <a:r>
                  <a:rPr lang="en-US" altLang="zh-CN" sz="1600" dirty="0" err="1"/>
                  <a:t>SiPM+FE</a:t>
                </a:r>
                <a:r>
                  <a:rPr lang="en-US" altLang="zh-CN" sz="1600" dirty="0"/>
                  <a:t>: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&lt;100 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𝑛𝑠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→10 </m:t>
                    </m:r>
                    <m:r>
                      <m:rPr>
                        <m:sty m:val="p"/>
                      </m:rPr>
                      <a:rPr lang="en-US" altLang="zh-CN" sz="1600" b="0" i="0" smtClean="0">
                        <a:latin typeface="Cambria Math" panose="02040503050406030204" pitchFamily="18" charset="0"/>
                      </a:rPr>
                      <m:t>MHz</m:t>
                    </m:r>
                  </m:oMath>
                </a14:m>
                <a:r>
                  <a:rPr lang="en-US" altLang="zh-CN" sz="1600" dirty="0"/>
                  <a:t>, no pileup at 20 MHz</a:t>
                </a:r>
              </a:p>
              <a:p>
                <a:r>
                  <a:rPr lang="en-US" altLang="zh-CN" sz="1600" dirty="0"/>
                  <a:t>A typical strip: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4×200=800 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sz="1600" dirty="0"/>
              </a:p>
              <a:p>
                <a:r>
                  <a:rPr lang="en-US" altLang="zh-CN" sz="1600" dirty="0"/>
                  <a:t>Pulse shape: width ~ 10-20 ns</a:t>
                </a:r>
              </a:p>
              <a:p>
                <a:r>
                  <a:rPr lang="en-US" altLang="zh-CN" sz="1600" dirty="0"/>
                  <a:t>Limitation is from the BEE</a:t>
                </a:r>
                <a:endParaRPr lang="zh-CN" altLang="en-US" sz="1600" dirty="0"/>
              </a:p>
            </p:txBody>
          </p:sp>
        </mc:Choice>
        <mc:Fallback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A6CEFD75-4D92-4A69-B7A0-E33B1BA893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8913" y="3565237"/>
                <a:ext cx="4124260" cy="1846659"/>
              </a:xfrm>
              <a:prstGeom prst="rect">
                <a:avLst/>
              </a:prstGeom>
              <a:blipFill>
                <a:blip r:embed="rId5"/>
                <a:stretch>
                  <a:fillRect l="-1331" t="-1980" b="-33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E21901B8-7D95-4A89-A825-1D44B0EA29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6041" y="5341940"/>
            <a:ext cx="4093954" cy="1546069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D6DE9618-1C8F-4178-9E58-E2B795F5EA1B}"/>
              </a:ext>
            </a:extLst>
          </p:cNvPr>
          <p:cNvSpPr/>
          <p:nvPr/>
        </p:nvSpPr>
        <p:spPr>
          <a:xfrm>
            <a:off x="5978079" y="5788379"/>
            <a:ext cx="422721" cy="98085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004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2F6099-FF6D-4E11-96A3-4CF42672E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742" y="0"/>
            <a:ext cx="10515600" cy="958543"/>
          </a:xfrm>
        </p:spPr>
        <p:txBody>
          <a:bodyPr/>
          <a:lstStyle/>
          <a:p>
            <a:r>
              <a:rPr lang="en-US" altLang="zh-CN" dirty="0"/>
              <a:t>Cost Estimation: Scintillator scenario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775BA3D-5999-4ADD-B982-D92AF27FA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97D9E-F8B6-4ABD-93FD-0BA37C96A2BF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352CA6BB-9201-4CAA-AFA3-73FC59511AF9}"/>
              </a:ext>
            </a:extLst>
          </p:cNvPr>
          <p:cNvSpPr txBox="1">
            <a:spLocks/>
          </p:cNvSpPr>
          <p:nvPr/>
        </p:nvSpPr>
        <p:spPr>
          <a:xfrm>
            <a:off x="419887" y="872697"/>
            <a:ext cx="5407047" cy="533648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1800" dirty="0" err="1"/>
              <a:t>SiPM</a:t>
            </a:r>
            <a:r>
              <a:rPr lang="zh-CN" altLang="en-US" sz="1800" dirty="0"/>
              <a:t>和电子学部分：</a:t>
            </a:r>
            <a:endParaRPr lang="en-US" altLang="zh-CN" sz="1800" dirty="0"/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KLM</a:t>
            </a:r>
            <a:r>
              <a:rPr lang="zh-CN" altLang="zh-CN" sz="1600" dirty="0"/>
              <a:t>造价，电子学部分平均价格为</a:t>
            </a:r>
            <a:r>
              <a:rPr lang="en-US" altLang="zh-CN" sz="1600" dirty="0"/>
              <a:t>$20</a:t>
            </a:r>
            <a:r>
              <a:rPr lang="zh-CN" altLang="zh-CN" sz="1600" dirty="0"/>
              <a:t>，</a:t>
            </a:r>
            <a:r>
              <a:rPr lang="en-US" altLang="zh-CN" sz="1600" dirty="0" err="1"/>
              <a:t>SiPM</a:t>
            </a:r>
            <a:r>
              <a:rPr lang="zh-CN" altLang="zh-CN" sz="1600" dirty="0"/>
              <a:t>约为</a:t>
            </a:r>
            <a:r>
              <a:rPr lang="en-US" altLang="zh-CN" sz="1600" dirty="0"/>
              <a:t>$20</a:t>
            </a:r>
            <a:r>
              <a:rPr lang="zh-CN" altLang="zh-CN" sz="1600" dirty="0"/>
              <a:t>。我们估计的</a:t>
            </a:r>
            <a:r>
              <a:rPr lang="en-US" altLang="zh-CN" sz="1600" dirty="0" err="1"/>
              <a:t>SiPM</a:t>
            </a:r>
            <a:r>
              <a:rPr lang="zh-CN" altLang="zh-CN" sz="1600" dirty="0"/>
              <a:t>造价可以在</a:t>
            </a:r>
            <a:r>
              <a:rPr lang="en-US" altLang="zh-CN" sz="1600" dirty="0"/>
              <a:t>$10</a:t>
            </a:r>
            <a:r>
              <a:rPr lang="zh-CN" altLang="zh-CN" sz="1600" dirty="0"/>
              <a:t>水平。即每一道的总价格约为￥</a:t>
            </a:r>
            <a:r>
              <a:rPr lang="en-US" altLang="zh-CN" sz="1600" dirty="0"/>
              <a:t>210</a:t>
            </a:r>
            <a:r>
              <a:rPr lang="zh-CN" altLang="zh-CN" sz="1600" dirty="0"/>
              <a:t>。因此，</a:t>
            </a:r>
            <a:r>
              <a:rPr lang="zh-CN" altLang="zh-CN" sz="1600" dirty="0">
                <a:solidFill>
                  <a:srgbClr val="FF0000"/>
                </a:solidFill>
              </a:rPr>
              <a:t>电子学和</a:t>
            </a:r>
            <a:r>
              <a:rPr lang="en-US" altLang="zh-CN" sz="1600" dirty="0" err="1">
                <a:solidFill>
                  <a:srgbClr val="FF0000"/>
                </a:solidFill>
              </a:rPr>
              <a:t>SiPM</a:t>
            </a:r>
            <a:r>
              <a:rPr lang="zh-CN" altLang="zh-CN" sz="1600" dirty="0">
                <a:solidFill>
                  <a:srgbClr val="FF0000"/>
                </a:solidFill>
              </a:rPr>
              <a:t>总造价约为</a:t>
            </a:r>
            <a:r>
              <a:rPr lang="en-US" altLang="zh-CN" sz="1600" dirty="0">
                <a:solidFill>
                  <a:srgbClr val="FF0000"/>
                </a:solidFill>
              </a:rPr>
              <a:t>(14208+6290)*210=</a:t>
            </a:r>
            <a:r>
              <a:rPr lang="en-US" altLang="zh-CN" sz="1600" dirty="0" err="1">
                <a:solidFill>
                  <a:srgbClr val="FF0000"/>
                </a:solidFill>
              </a:rPr>
              <a:t>4.3M</a:t>
            </a:r>
            <a:r>
              <a:rPr lang="zh-CN" altLang="zh-CN" sz="1600" dirty="0">
                <a:solidFill>
                  <a:srgbClr val="FF0000"/>
                </a:solidFill>
              </a:rPr>
              <a:t>￥。</a:t>
            </a:r>
          </a:p>
          <a:p>
            <a:pPr>
              <a:lnSpc>
                <a:spcPct val="120000"/>
              </a:lnSpc>
            </a:pPr>
            <a:r>
              <a:rPr lang="en-US" altLang="zh-CN" sz="1800" dirty="0"/>
              <a:t>WLS</a:t>
            </a:r>
            <a:r>
              <a:rPr lang="zh-CN" altLang="zh-CN" sz="1800" dirty="0"/>
              <a:t>光纤部分：</a:t>
            </a:r>
          </a:p>
          <a:p>
            <a:pPr lvl="1">
              <a:lnSpc>
                <a:spcPct val="120000"/>
              </a:lnSpc>
            </a:pPr>
            <a:r>
              <a:rPr lang="zh-CN" altLang="zh-CN" sz="1600" dirty="0"/>
              <a:t>桶部：一个超层，垂直方向</a:t>
            </a:r>
            <a:r>
              <a:rPr lang="en-US" altLang="zh-CN" sz="1600" dirty="0" err="1"/>
              <a:t>3.2m</a:t>
            </a:r>
            <a:r>
              <a:rPr lang="en-US" altLang="zh-CN" sz="1600" dirty="0"/>
              <a:t>*</a:t>
            </a:r>
            <a:r>
              <a:rPr lang="en-US" altLang="zh-CN" sz="1600" dirty="0" err="1"/>
              <a:t>8m</a:t>
            </a:r>
            <a:r>
              <a:rPr lang="en-US" altLang="zh-CN" sz="1600" dirty="0"/>
              <a:t>/</a:t>
            </a:r>
            <a:r>
              <a:rPr lang="en-US" altLang="zh-CN" sz="1600" dirty="0" err="1"/>
              <a:t>4cm</a:t>
            </a:r>
            <a:r>
              <a:rPr lang="en-US" altLang="zh-CN" sz="1600" dirty="0"/>
              <a:t>=</a:t>
            </a:r>
            <a:r>
              <a:rPr lang="en-US" altLang="zh-CN" sz="1600" dirty="0" err="1"/>
              <a:t>640m</a:t>
            </a:r>
            <a:r>
              <a:rPr lang="zh-CN" altLang="zh-CN" sz="1600" dirty="0"/>
              <a:t>，沿束流方向</a:t>
            </a:r>
            <a:r>
              <a:rPr lang="en-US" altLang="zh-CN" sz="1600" dirty="0" err="1"/>
              <a:t>8m</a:t>
            </a:r>
            <a:r>
              <a:rPr lang="en-US" altLang="zh-CN" sz="1600" dirty="0"/>
              <a:t>*</a:t>
            </a:r>
            <a:r>
              <a:rPr lang="en-US" altLang="zh-CN" sz="1600" dirty="0" err="1"/>
              <a:t>3.2m</a:t>
            </a:r>
            <a:r>
              <a:rPr lang="en-US" altLang="zh-CN" sz="1600" dirty="0"/>
              <a:t>/</a:t>
            </a:r>
            <a:r>
              <a:rPr lang="en-US" altLang="zh-CN" sz="1600" dirty="0" err="1"/>
              <a:t>4cm</a:t>
            </a:r>
            <a:r>
              <a:rPr lang="en-US" altLang="zh-CN" sz="1600" dirty="0"/>
              <a:t>=</a:t>
            </a:r>
            <a:r>
              <a:rPr lang="en-US" altLang="zh-CN" sz="1600" dirty="0" err="1"/>
              <a:t>640m</a:t>
            </a:r>
            <a:r>
              <a:rPr lang="zh-CN" altLang="zh-CN" sz="1600" dirty="0"/>
              <a:t>，共</a:t>
            </a:r>
            <a:r>
              <a:rPr lang="en-US" altLang="zh-CN" sz="1600" dirty="0" err="1"/>
              <a:t>1280m</a:t>
            </a:r>
            <a:r>
              <a:rPr lang="zh-CN" altLang="zh-CN" sz="1600" dirty="0"/>
              <a:t>。桶部一共需要光纤长度为</a:t>
            </a:r>
            <a:r>
              <a:rPr lang="en-US" altLang="zh-CN" sz="1600" dirty="0" err="1"/>
              <a:t>1280m</a:t>
            </a:r>
            <a:r>
              <a:rPr lang="en-US" altLang="zh-CN" sz="1600" dirty="0"/>
              <a:t>*4*8=</a:t>
            </a:r>
            <a:r>
              <a:rPr lang="en-US" altLang="zh-CN" sz="1600" dirty="0" err="1"/>
              <a:t>40960m</a:t>
            </a:r>
            <a:r>
              <a:rPr lang="zh-CN" altLang="zh-CN" sz="1600" dirty="0"/>
              <a:t>。</a:t>
            </a:r>
          </a:p>
          <a:p>
            <a:pPr lvl="1">
              <a:lnSpc>
                <a:spcPct val="120000"/>
              </a:lnSpc>
            </a:pPr>
            <a:r>
              <a:rPr lang="zh-CN" altLang="zh-CN" sz="1600" dirty="0"/>
              <a:t>端盖：</a:t>
            </a:r>
            <a:r>
              <a:rPr lang="en-US" altLang="zh-CN" sz="1600" dirty="0" err="1"/>
              <a:t>34000m</a:t>
            </a:r>
            <a:r>
              <a:rPr lang="en-US" altLang="zh-CN" sz="1600" dirty="0"/>
              <a:t>(</a:t>
            </a:r>
            <a:r>
              <a:rPr lang="en-US" altLang="zh-CN" sz="1600" dirty="0" err="1"/>
              <a:t>eKLM</a:t>
            </a:r>
            <a:r>
              <a:rPr lang="en-US" altLang="zh-CN" sz="1600" dirty="0"/>
              <a:t>)*0.37=</a:t>
            </a:r>
            <a:r>
              <a:rPr lang="en-US" altLang="zh-CN" sz="1600" dirty="0" err="1"/>
              <a:t>12580m</a:t>
            </a:r>
            <a:r>
              <a:rPr lang="zh-CN" altLang="zh-CN" sz="1600" dirty="0"/>
              <a:t>。</a:t>
            </a:r>
          </a:p>
          <a:p>
            <a:pPr lvl="1">
              <a:lnSpc>
                <a:spcPct val="120000"/>
              </a:lnSpc>
            </a:pPr>
            <a:r>
              <a:rPr lang="zh-CN" altLang="zh-CN" sz="1600" dirty="0"/>
              <a:t>因此，总共</a:t>
            </a:r>
            <a:r>
              <a:rPr lang="en-US" altLang="zh-CN" sz="1600" dirty="0" err="1"/>
              <a:t>53540m</a:t>
            </a:r>
            <a:r>
              <a:rPr lang="zh-CN" altLang="zh-CN" sz="1600" dirty="0"/>
              <a:t>。单价估计</a:t>
            </a:r>
            <a:r>
              <a:rPr lang="en-US" altLang="zh-CN" sz="1600" dirty="0"/>
              <a:t>$4/m</a:t>
            </a:r>
            <a:r>
              <a:rPr lang="zh-CN" altLang="zh-CN" sz="1600" dirty="0"/>
              <a:t>，</a:t>
            </a:r>
            <a:r>
              <a:rPr lang="zh-CN" altLang="zh-CN" sz="1600" dirty="0">
                <a:solidFill>
                  <a:srgbClr val="FF0000"/>
                </a:solidFill>
              </a:rPr>
              <a:t>光纤所需造价为</a:t>
            </a:r>
            <a:r>
              <a:rPr lang="en-US" altLang="zh-CN" sz="1600" dirty="0" err="1">
                <a:solidFill>
                  <a:srgbClr val="FF0000"/>
                </a:solidFill>
              </a:rPr>
              <a:t>1.5M</a:t>
            </a:r>
            <a:r>
              <a:rPr lang="zh-CN" altLang="zh-CN" sz="1600" dirty="0">
                <a:solidFill>
                  <a:srgbClr val="FF0000"/>
                </a:solidFill>
              </a:rPr>
              <a:t>￥</a:t>
            </a:r>
            <a:r>
              <a:rPr lang="zh-CN" altLang="en-US" sz="1600" dirty="0"/>
              <a:t>。</a:t>
            </a:r>
            <a:endParaRPr lang="en-US" altLang="zh-CN" sz="1600" dirty="0"/>
          </a:p>
          <a:p>
            <a:pPr>
              <a:lnSpc>
                <a:spcPct val="120000"/>
              </a:lnSpc>
            </a:pPr>
            <a:r>
              <a:rPr lang="zh-CN" altLang="zh-CN" sz="1800" dirty="0"/>
              <a:t>塑闪：</a:t>
            </a:r>
          </a:p>
          <a:p>
            <a:pPr lvl="1">
              <a:lnSpc>
                <a:spcPct val="120000"/>
              </a:lnSpc>
            </a:pPr>
            <a:r>
              <a:rPr lang="zh-CN" altLang="zh-CN" sz="1600" dirty="0"/>
              <a:t>探测总面积约</a:t>
            </a:r>
            <a:r>
              <a:rPr lang="en-US" altLang="zh-CN" sz="1600" dirty="0" err="1"/>
              <a:t>1600m^2</a:t>
            </a:r>
            <a:r>
              <a:rPr lang="zh-CN" altLang="zh-CN" sz="1600" dirty="0"/>
              <a:t>，因此，总体积为</a:t>
            </a:r>
            <a:r>
              <a:rPr lang="en-US" altLang="zh-CN" sz="1600" dirty="0" err="1"/>
              <a:t>1600m^2</a:t>
            </a:r>
            <a:r>
              <a:rPr lang="en-US" altLang="zh-CN" sz="1600" dirty="0"/>
              <a:t>*</a:t>
            </a:r>
            <a:r>
              <a:rPr lang="en-US" altLang="zh-CN" sz="1600" dirty="0" err="1"/>
              <a:t>1cm</a:t>
            </a:r>
            <a:r>
              <a:rPr lang="zh-CN" altLang="zh-CN" sz="1600" dirty="0"/>
              <a:t>（厚）</a:t>
            </a:r>
            <a:r>
              <a:rPr lang="en-US" altLang="zh-CN" sz="1600" dirty="0"/>
              <a:t>=</a:t>
            </a:r>
            <a:r>
              <a:rPr lang="en-US" altLang="zh-CN" sz="1600" dirty="0" err="1"/>
              <a:t>16000L</a:t>
            </a:r>
            <a:r>
              <a:rPr lang="zh-CN" altLang="zh-CN" sz="1600" dirty="0"/>
              <a:t>。塑闪造价估计</a:t>
            </a:r>
            <a:r>
              <a:rPr lang="en-US" altLang="zh-CN" sz="1600" dirty="0"/>
              <a:t>200</a:t>
            </a:r>
            <a:r>
              <a:rPr lang="zh-CN" altLang="zh-CN" sz="1600" dirty="0"/>
              <a:t>￥</a:t>
            </a:r>
            <a:r>
              <a:rPr lang="en-US" altLang="zh-CN" sz="1600" dirty="0"/>
              <a:t>/L</a:t>
            </a:r>
            <a:r>
              <a:rPr lang="zh-CN" altLang="zh-CN" sz="1600" dirty="0"/>
              <a:t>，</a:t>
            </a:r>
            <a:r>
              <a:rPr lang="zh-CN" altLang="zh-CN" sz="1600" dirty="0">
                <a:solidFill>
                  <a:srgbClr val="FF0000"/>
                </a:solidFill>
              </a:rPr>
              <a:t>总造价为</a:t>
            </a:r>
            <a:r>
              <a:rPr lang="en-US" altLang="zh-CN" sz="1600" dirty="0" err="1">
                <a:solidFill>
                  <a:srgbClr val="FF0000"/>
                </a:solidFill>
              </a:rPr>
              <a:t>3.2M</a:t>
            </a:r>
            <a:r>
              <a:rPr lang="zh-CN" altLang="zh-CN" sz="1600" dirty="0">
                <a:solidFill>
                  <a:srgbClr val="FF0000"/>
                </a:solidFill>
              </a:rPr>
              <a:t>￥</a:t>
            </a:r>
            <a:r>
              <a:rPr lang="zh-CN" altLang="zh-CN" sz="1600" dirty="0"/>
              <a:t>。</a:t>
            </a:r>
            <a:endParaRPr lang="en-US" altLang="zh-CN" sz="1600" dirty="0"/>
          </a:p>
          <a:p>
            <a:pPr>
              <a:lnSpc>
                <a:spcPct val="120000"/>
              </a:lnSpc>
            </a:pPr>
            <a:r>
              <a:rPr lang="zh-CN" altLang="en-US" sz="1800" dirty="0">
                <a:solidFill>
                  <a:srgbClr val="FF0000"/>
                </a:solidFill>
              </a:rPr>
              <a:t>总造价：</a:t>
            </a:r>
            <a:r>
              <a:rPr lang="en-US" altLang="zh-CN" sz="1800" dirty="0">
                <a:solidFill>
                  <a:srgbClr val="FF0000"/>
                </a:solidFill>
              </a:rPr>
              <a:t>4.3+1.5+3.2=</a:t>
            </a:r>
            <a:r>
              <a:rPr lang="en-US" altLang="zh-CN" sz="1800" dirty="0" err="1">
                <a:solidFill>
                  <a:srgbClr val="FF0000"/>
                </a:solidFill>
              </a:rPr>
              <a:t>9.0M</a:t>
            </a:r>
            <a:r>
              <a:rPr lang="zh-CN" altLang="zh-CN" sz="1800" dirty="0">
                <a:solidFill>
                  <a:srgbClr val="FF0000"/>
                </a:solidFill>
              </a:rPr>
              <a:t>。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CAD6E87-12AD-46A3-A2CD-9B879CBCD2F4}"/>
              </a:ext>
            </a:extLst>
          </p:cNvPr>
          <p:cNvSpPr txBox="1"/>
          <p:nvPr/>
        </p:nvSpPr>
        <p:spPr>
          <a:xfrm>
            <a:off x="6310937" y="811376"/>
            <a:ext cx="529705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Recent estimation (5 layers) according to </a:t>
            </a:r>
            <a:r>
              <a:rPr lang="en-US" altLang="zh-CN" sz="2400" dirty="0" err="1"/>
              <a:t>Geant4</a:t>
            </a:r>
            <a:r>
              <a:rPr lang="en-US" altLang="zh-CN" sz="2400" dirty="0"/>
              <a:t> simulation: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2B50D8A-6045-405B-B6D9-0B1218BB1A4B}"/>
              </a:ext>
            </a:extLst>
          </p:cNvPr>
          <p:cNvSpPr txBox="1"/>
          <p:nvPr/>
        </p:nvSpPr>
        <p:spPr>
          <a:xfrm>
            <a:off x="6365068" y="1875703"/>
            <a:ext cx="5589766" cy="34163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/>
              <a:t>探测层：</a:t>
            </a:r>
            <a:endParaRPr lang="en-US" altLang="zh-CN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/>
              <a:t>桶部</a:t>
            </a:r>
            <a:r>
              <a:rPr lang="en-US" altLang="zh-CN" dirty="0">
                <a:sym typeface="Wingdings" panose="05000000000000000000" pitchFamily="2" charset="2"/>
              </a:rPr>
              <a:t>:</a:t>
            </a:r>
            <a:r>
              <a:rPr lang="zh-CN" altLang="en-US" dirty="0">
                <a:sym typeface="Wingdings" panose="05000000000000000000" pitchFamily="2" charset="2"/>
              </a:rPr>
              <a:t>    </a:t>
            </a:r>
            <a:r>
              <a:rPr lang="en-US" altLang="zh-CN" dirty="0">
                <a:sym typeface="Wingdings" panose="05000000000000000000" pitchFamily="2" charset="2"/>
              </a:rPr>
              <a:t>(300*5+93+95+97+99+102)*8=</a:t>
            </a:r>
            <a:r>
              <a:rPr lang="en-US" altLang="zh-CN" dirty="0"/>
              <a:t>15,888</a:t>
            </a:r>
            <a:r>
              <a:rPr lang="zh-CN" altLang="en-US" dirty="0"/>
              <a:t>道</a:t>
            </a:r>
            <a:endParaRPr lang="en-US" altLang="zh-CN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/>
              <a:t>端盖：</a:t>
            </a:r>
            <a:r>
              <a:rPr lang="en-US" altLang="zh-CN" dirty="0"/>
              <a:t> 996*5*2=9,960</a:t>
            </a:r>
            <a:r>
              <a:rPr lang="zh-CN" altLang="en-US" dirty="0"/>
              <a:t>道</a:t>
            </a:r>
            <a:endParaRPr lang="en-US" altLang="zh-CN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FF0000"/>
                </a:solidFill>
              </a:rPr>
              <a:t>总共： </a:t>
            </a:r>
            <a:r>
              <a:rPr lang="en-US" altLang="zh-CN" dirty="0">
                <a:solidFill>
                  <a:srgbClr val="FF0000"/>
                </a:solidFill>
              </a:rPr>
              <a:t>25,848</a:t>
            </a:r>
            <a:r>
              <a:rPr lang="zh-CN" altLang="en-US" dirty="0">
                <a:solidFill>
                  <a:srgbClr val="FF0000"/>
                </a:solidFill>
              </a:rPr>
              <a:t>道</a:t>
            </a:r>
            <a:endParaRPr lang="en-US" altLang="zh-CN" dirty="0">
              <a:solidFill>
                <a:srgbClr val="FF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/>
              <a:t>厄铁层：</a:t>
            </a:r>
            <a:endParaRPr lang="en-US" altLang="zh-CN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/>
              <a:t>桶部：</a:t>
            </a:r>
            <a:r>
              <a:rPr lang="en-US" altLang="zh-CN" dirty="0"/>
              <a:t> 300*</a:t>
            </a:r>
            <a:r>
              <a:rPr lang="en-US" altLang="zh-CN" dirty="0" err="1"/>
              <a:t>0.04m</a:t>
            </a:r>
            <a:r>
              <a:rPr lang="en-US" altLang="zh-CN" dirty="0"/>
              <a:t>*</a:t>
            </a:r>
            <a:r>
              <a:rPr lang="en-US" altLang="zh-CN" dirty="0" err="1"/>
              <a:t>0.04m</a:t>
            </a:r>
            <a:r>
              <a:rPr lang="en-US" altLang="zh-CN" dirty="0"/>
              <a:t>*(93+95+97+99+102+104)*</a:t>
            </a:r>
            <a:r>
              <a:rPr lang="en-US" altLang="zh-CN" dirty="0" err="1"/>
              <a:t>0.10m</a:t>
            </a:r>
            <a:r>
              <a:rPr lang="zh-CN" altLang="en-US" dirty="0"/>
              <a:t>*</a:t>
            </a:r>
            <a:r>
              <a:rPr lang="en-US" altLang="zh-CN" dirty="0"/>
              <a:t>8 = </a:t>
            </a:r>
            <a:r>
              <a:rPr lang="en-US" altLang="zh-CN" dirty="0" err="1"/>
              <a:t>226.5m^3</a:t>
            </a:r>
            <a:endParaRPr lang="en-US" altLang="zh-CN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/>
              <a:t>端盖：</a:t>
            </a:r>
            <a:r>
              <a:rPr lang="en-US" altLang="zh-CN" dirty="0"/>
              <a:t>129.5 </a:t>
            </a:r>
            <a:r>
              <a:rPr lang="en-US" altLang="zh-CN" dirty="0" err="1"/>
              <a:t>m^2</a:t>
            </a:r>
            <a:r>
              <a:rPr lang="en-US" altLang="zh-CN" dirty="0"/>
              <a:t> *</a:t>
            </a:r>
            <a:r>
              <a:rPr lang="en-US" altLang="zh-CN" dirty="0" err="1"/>
              <a:t>0.10m</a:t>
            </a:r>
            <a:r>
              <a:rPr lang="en-US" altLang="zh-CN" dirty="0"/>
              <a:t>*5*2= 129.5 </a:t>
            </a:r>
            <a:r>
              <a:rPr lang="en-US" altLang="zh-CN" dirty="0" err="1"/>
              <a:t>m^3</a:t>
            </a:r>
            <a:endParaRPr lang="en-US" altLang="zh-CN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FF0000"/>
                </a:solidFill>
              </a:rPr>
              <a:t>总共：</a:t>
            </a:r>
            <a:r>
              <a:rPr lang="en-US" altLang="zh-CN" dirty="0">
                <a:solidFill>
                  <a:srgbClr val="FF0000"/>
                </a:solidFill>
              </a:rPr>
              <a:t>356 </a:t>
            </a:r>
            <a:r>
              <a:rPr lang="en-US" altLang="zh-CN" dirty="0" err="1">
                <a:solidFill>
                  <a:srgbClr val="FF0000"/>
                </a:solidFill>
              </a:rPr>
              <a:t>m^3</a:t>
            </a:r>
            <a:r>
              <a:rPr lang="zh-CN" altLang="en-US" dirty="0">
                <a:solidFill>
                  <a:srgbClr val="FF0000"/>
                </a:solidFill>
              </a:rPr>
              <a:t>，约</a:t>
            </a:r>
            <a:r>
              <a:rPr lang="en-US" altLang="zh-CN" dirty="0">
                <a:solidFill>
                  <a:srgbClr val="FF0000"/>
                </a:solidFill>
              </a:rPr>
              <a:t>2,776.8</a:t>
            </a:r>
            <a:r>
              <a:rPr lang="zh-CN" altLang="en-US" dirty="0">
                <a:solidFill>
                  <a:srgbClr val="FF0000"/>
                </a:solidFill>
              </a:rPr>
              <a:t>吨。</a:t>
            </a:r>
            <a:endParaRPr lang="en-US" altLang="zh-C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677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5CB2D8-FBEF-41D6-B19C-F1E24ACED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97D9E-F8B6-4ABD-93FD-0BA37C96A2BF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373A2AD9-D011-4226-9719-D3C4699A853A}"/>
              </a:ext>
            </a:extLst>
          </p:cNvPr>
          <p:cNvSpPr txBox="1">
            <a:spLocks/>
          </p:cNvSpPr>
          <p:nvPr/>
        </p:nvSpPr>
        <p:spPr>
          <a:xfrm>
            <a:off x="194967" y="170585"/>
            <a:ext cx="10515600" cy="9585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Cost Estimation: RPC scenario</a:t>
            </a:r>
          </a:p>
          <a:p>
            <a:r>
              <a:rPr lang="en-US" altLang="zh-CN" dirty="0"/>
              <a:t>From </a:t>
            </a:r>
            <a:r>
              <a:rPr lang="zh-CN" altLang="en-US" dirty="0"/>
              <a:t>郭军</a:t>
            </a: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AAA3FA02-9172-4970-83EF-3E64E034C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7070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zh-CN" dirty="0">
                <a:latin typeface="Garamond" panose="02020404030301010803" pitchFamily="18" charset="0"/>
              </a:rPr>
              <a:t>ATLAS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RPC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6700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m</a:t>
            </a:r>
            <a:r>
              <a:rPr kumimoji="1" lang="en-US" altLang="zh-CN" baseline="30000" dirty="0">
                <a:latin typeface="Garamond" panose="02020404030301010803" pitchFamily="18" charset="0"/>
              </a:rPr>
              <a:t>2</a:t>
            </a:r>
            <a:r>
              <a:rPr kumimoji="1" lang="en-US" altLang="zh-CN" dirty="0">
                <a:latin typeface="Garamond" panose="02020404030301010803" pitchFamily="18" charset="0"/>
              </a:rPr>
              <a:t>;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BESIII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RPC,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1200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m</a:t>
            </a:r>
            <a:r>
              <a:rPr kumimoji="1" lang="en-US" altLang="zh-CN" baseline="30000" dirty="0">
                <a:latin typeface="Garamond" panose="02020404030301010803" pitchFamily="18" charset="0"/>
              </a:rPr>
              <a:t>2</a:t>
            </a:r>
            <a:r>
              <a:rPr kumimoji="1" lang="en-US" altLang="zh-CN" dirty="0">
                <a:latin typeface="Garamond" panose="02020404030301010803" pitchFamily="18" charset="0"/>
              </a:rPr>
              <a:t>.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CEPC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could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be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somewhere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between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1200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m</a:t>
            </a:r>
            <a:r>
              <a:rPr kumimoji="1" lang="en-US" altLang="zh-CN" baseline="30000" dirty="0">
                <a:latin typeface="Garamond" panose="02020404030301010803" pitchFamily="18" charset="0"/>
              </a:rPr>
              <a:t>2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and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6700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m</a:t>
            </a:r>
            <a:r>
              <a:rPr kumimoji="1" lang="en-US" altLang="zh-CN" baseline="30000" dirty="0">
                <a:latin typeface="Garamond" panose="02020404030301010803" pitchFamily="18" charset="0"/>
              </a:rPr>
              <a:t>2</a:t>
            </a:r>
            <a:r>
              <a:rPr kumimoji="1" lang="en-US" altLang="zh-CN" dirty="0">
                <a:latin typeface="Garamond" panose="02020404030301010803" pitchFamily="18" charset="0"/>
              </a:rPr>
              <a:t>,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depending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on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the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actual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size</a:t>
            </a:r>
          </a:p>
          <a:p>
            <a:endParaRPr kumimoji="1" lang="en-US" altLang="zh-CN" dirty="0">
              <a:latin typeface="Garamond" panose="02020404030301010803" pitchFamily="18" charset="0"/>
            </a:endParaRPr>
          </a:p>
          <a:p>
            <a:r>
              <a:rPr kumimoji="1" lang="en-US" altLang="zh-CN" dirty="0">
                <a:latin typeface="Garamond" panose="02020404030301010803" pitchFamily="18" charset="0"/>
              </a:rPr>
              <a:t>A very rough estimate, scaling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from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ATLAS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Phase-II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upgrade(add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3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gaps),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which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costs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8M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CHF,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estimated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a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few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years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ago</a:t>
            </a:r>
          </a:p>
          <a:p>
            <a:pPr lvl="1"/>
            <a:r>
              <a:rPr kumimoji="1" lang="en-US" altLang="zh-CN" dirty="0">
                <a:latin typeface="Garamond" panose="02020404030301010803" pitchFamily="18" charset="0"/>
              </a:rPr>
              <a:t>Detectors,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installation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mock-up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and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tooling,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on-detector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electronics</a:t>
            </a:r>
          </a:p>
          <a:p>
            <a:endParaRPr kumimoji="1" lang="en-US" altLang="zh-CN" dirty="0">
              <a:latin typeface="Garamond" panose="02020404030301010803" pitchFamily="18" charset="0"/>
            </a:endParaRPr>
          </a:p>
          <a:p>
            <a:r>
              <a:rPr kumimoji="1" lang="en-US" altLang="zh-CN" dirty="0">
                <a:latin typeface="Garamond" panose="02020404030301010803" pitchFamily="18" charset="0"/>
              </a:rPr>
              <a:t>For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6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gaps to have a similar performance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like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ATLAS,</a:t>
            </a:r>
            <a:r>
              <a:rPr kumimoji="1" lang="zh-CN" altLang="en-US" dirty="0">
                <a:latin typeface="Garamond" panose="02020404030301010803" pitchFamily="18" charset="0"/>
              </a:rPr>
              <a:t>  </a:t>
            </a:r>
            <a:r>
              <a:rPr kumimoji="1" lang="en-US" altLang="zh-CN" dirty="0">
                <a:latin typeface="Garamond" panose="02020404030301010803" pitchFamily="18" charset="0"/>
              </a:rPr>
              <a:t>16M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CHF(?),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with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uncertainties</a:t>
            </a:r>
          </a:p>
          <a:p>
            <a:pPr lvl="1"/>
            <a:r>
              <a:rPr kumimoji="1" lang="en-US" altLang="zh-CN" dirty="0">
                <a:latin typeface="Garamond" panose="02020404030301010803" pitchFamily="18" charset="0"/>
              </a:rPr>
              <a:t>Inflation</a:t>
            </a:r>
          </a:p>
          <a:p>
            <a:pPr lvl="1"/>
            <a:r>
              <a:rPr kumimoji="1" lang="en-US" altLang="zh-CN" dirty="0">
                <a:latin typeface="Garamond" panose="02020404030301010803" pitchFamily="18" charset="0"/>
              </a:rPr>
              <a:t>Price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difference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between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Europe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and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China</a:t>
            </a:r>
          </a:p>
          <a:p>
            <a:pPr lvl="1"/>
            <a:r>
              <a:rPr kumimoji="1" lang="en-US" altLang="zh-CN" dirty="0">
                <a:latin typeface="Garamond" panose="02020404030301010803" pitchFamily="18" charset="0"/>
              </a:rPr>
              <a:t>Operation: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gas,</a:t>
            </a:r>
            <a:r>
              <a:rPr kumimoji="1" lang="zh-CN" altLang="en-US" dirty="0">
                <a:latin typeface="Garamond" panose="02020404030301010803" pitchFamily="18" charset="0"/>
              </a:rPr>
              <a:t> </a:t>
            </a:r>
            <a:r>
              <a:rPr kumimoji="1" lang="en-US" altLang="zh-CN" dirty="0">
                <a:latin typeface="Garamond" panose="02020404030301010803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97454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DC0BD7-CDAC-4464-AB39-06B808C9B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Tasks of Ref TDR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9AEE56-4207-46A8-816E-2FD34CD53C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CN" dirty="0"/>
              <a:t>PS scheme:</a:t>
            </a:r>
          </a:p>
          <a:p>
            <a:pPr lvl="1"/>
            <a:r>
              <a:rPr lang="en-US" altLang="zh-CN" dirty="0"/>
              <a:t>Build prototype module </a:t>
            </a:r>
            <a:r>
              <a:rPr lang="en-US" altLang="zh-CN" dirty="0">
                <a:sym typeface="Wingdings" panose="05000000000000000000" pitchFamily="2" charset="2"/>
              </a:rPr>
              <a:t> Fudan (+</a:t>
            </a:r>
            <a:r>
              <a:rPr lang="en-US" altLang="zh-CN" dirty="0" err="1">
                <a:sym typeface="Wingdings" panose="05000000000000000000" pitchFamily="2" charset="2"/>
              </a:rPr>
              <a:t>IHEP</a:t>
            </a:r>
            <a:r>
              <a:rPr lang="en-US" altLang="zh-CN" dirty="0">
                <a:sym typeface="Wingdings" panose="05000000000000000000" pitchFamily="2" charset="2"/>
              </a:rPr>
              <a:t>)</a:t>
            </a:r>
          </a:p>
          <a:p>
            <a:pPr marL="457200" lvl="1" indent="0">
              <a:buNone/>
            </a:pPr>
            <a:r>
              <a:rPr lang="zh-CN" altLang="en-US" dirty="0">
                <a:sym typeface="Wingdings" panose="05000000000000000000" pitchFamily="2" charset="2"/>
              </a:rPr>
              <a:t>   </a:t>
            </a:r>
            <a:r>
              <a:rPr lang="en-US" altLang="zh-CN" dirty="0">
                <a:sym typeface="Wingdings" panose="05000000000000000000" pitchFamily="2" charset="2"/>
              </a:rPr>
              <a:t>(</a:t>
            </a:r>
            <a:r>
              <a:rPr lang="zh-CN" altLang="en-US" dirty="0">
                <a:sym typeface="Wingdings" panose="05000000000000000000" pitchFamily="2" charset="2"/>
              </a:rPr>
              <a:t>高能科迪 </a:t>
            </a:r>
            <a:r>
              <a:rPr lang="en-US" altLang="zh-CN" dirty="0">
                <a:sym typeface="Wingdings" panose="05000000000000000000" pitchFamily="2" charset="2"/>
              </a:rPr>
              <a:t>is preparing to produce scintillator strips)</a:t>
            </a:r>
          </a:p>
          <a:p>
            <a:pPr lvl="1"/>
            <a:r>
              <a:rPr lang="en-US" altLang="zh-CN" dirty="0">
                <a:sym typeface="Wingdings" panose="05000000000000000000" pitchFamily="2" charset="2"/>
              </a:rPr>
              <a:t>BEE R&amp;D  </a:t>
            </a:r>
            <a:r>
              <a:rPr lang="en-US" altLang="zh-CN" dirty="0" err="1">
                <a:sym typeface="Wingdings" panose="05000000000000000000" pitchFamily="2" charset="2"/>
              </a:rPr>
              <a:t>USST</a:t>
            </a:r>
            <a:r>
              <a:rPr lang="en-US" altLang="zh-CN" dirty="0">
                <a:sym typeface="Wingdings" panose="05000000000000000000" pitchFamily="2" charset="2"/>
              </a:rPr>
              <a:t> (+Fudan)</a:t>
            </a:r>
          </a:p>
          <a:p>
            <a:pPr lvl="1"/>
            <a:r>
              <a:rPr lang="en-US" altLang="zh-CN" dirty="0">
                <a:sym typeface="Wingdings" panose="05000000000000000000" pitchFamily="2" charset="2"/>
              </a:rPr>
              <a:t>Software and detector simulation  Nankai + Fudan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dirty="0"/>
              <a:t>RPC scheme: </a:t>
            </a:r>
            <a:r>
              <a:rPr lang="en-US" altLang="zh-CN" dirty="0" err="1"/>
              <a:t>SJTU</a:t>
            </a:r>
            <a:r>
              <a:rPr lang="en-US" altLang="zh-CN" dirty="0"/>
              <a:t> has some RPCs in hand</a:t>
            </a:r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B3F87C-E016-4332-A499-E6F63E453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97D9E-F8B6-4ABD-93FD-0BA37C96A2B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3564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84E66012-8481-4AE1-B311-DAE3D498C1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846" b="49443"/>
          <a:stretch/>
        </p:blipFill>
        <p:spPr>
          <a:xfrm>
            <a:off x="7652595" y="2343311"/>
            <a:ext cx="4421139" cy="1125035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5442ED55-F827-41B9-A41A-370F4D9B4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1425" y="896969"/>
            <a:ext cx="2082309" cy="136668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EF23A596-788A-0340-9FBF-FD7DC5875F76}"/>
              </a:ext>
            </a:extLst>
          </p:cNvPr>
          <p:cNvSpPr/>
          <p:nvPr/>
        </p:nvSpPr>
        <p:spPr>
          <a:xfrm>
            <a:off x="0" y="1"/>
            <a:ext cx="12192000" cy="71845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32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Design  of  preamplifier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534E034-3FF0-477C-A5B1-F3BC8B46243C}"/>
              </a:ext>
            </a:extLst>
          </p:cNvPr>
          <p:cNvSpPr txBox="1"/>
          <p:nvPr/>
        </p:nvSpPr>
        <p:spPr>
          <a:xfrm>
            <a:off x="4191050" y="1138169"/>
            <a:ext cx="3229410" cy="17045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kern="1500" spc="75" dirty="0">
                <a:latin typeface="Times New Roman" panose="02020603050405020304" pitchFamily="18" charset="0"/>
                <a:ea typeface="楷体" panose="02010609060101010101" pitchFamily="49" charset="-122"/>
              </a:rPr>
              <a:t>Gain</a:t>
            </a:r>
            <a:r>
              <a:rPr lang="zh-CN" altLang="en-US" kern="1500" spc="75" dirty="0">
                <a:latin typeface="Times New Roman" panose="02020603050405020304" pitchFamily="18" charset="0"/>
                <a:ea typeface="楷体" panose="02010609060101010101" pitchFamily="49" charset="-122"/>
              </a:rPr>
              <a:t>：</a:t>
            </a:r>
            <a:r>
              <a:rPr lang="en-US" altLang="zh-CN" kern="1500" spc="75" dirty="0">
                <a:latin typeface="Times New Roman" panose="02020603050405020304" pitchFamily="18" charset="0"/>
                <a:ea typeface="楷体" panose="02010609060101010101" pitchFamily="49" charset="-122"/>
              </a:rPr>
              <a:t>+20 V/V</a:t>
            </a:r>
          </a:p>
          <a:p>
            <a:pPr>
              <a:lnSpc>
                <a:spcPct val="150000"/>
              </a:lnSpc>
            </a:pPr>
            <a:r>
              <a:rPr lang="en-US" altLang="zh-CN" kern="1500" spc="75" dirty="0">
                <a:latin typeface="Times New Roman" panose="02020603050405020304" pitchFamily="18" charset="0"/>
                <a:ea typeface="楷体" panose="02010609060101010101" pitchFamily="49" charset="-122"/>
              </a:rPr>
              <a:t>Bandwidth(-3dB)</a:t>
            </a:r>
            <a:r>
              <a:rPr lang="zh-CN" altLang="en-US" kern="1500" spc="75" dirty="0">
                <a:latin typeface="Times New Roman" panose="02020603050405020304" pitchFamily="18" charset="0"/>
                <a:ea typeface="楷体" panose="02010609060101010101" pitchFamily="49" charset="-122"/>
              </a:rPr>
              <a:t>：</a:t>
            </a:r>
            <a:r>
              <a:rPr lang="en-US" altLang="zh-CN" kern="1500" spc="75" dirty="0">
                <a:latin typeface="Times New Roman" panose="02020603050405020304" pitchFamily="18" charset="0"/>
                <a:ea typeface="楷体" panose="02010609060101010101" pitchFamily="49" charset="-122"/>
              </a:rPr>
              <a:t>400 MHz</a:t>
            </a:r>
          </a:p>
          <a:p>
            <a:pPr>
              <a:lnSpc>
                <a:spcPct val="150000"/>
              </a:lnSpc>
            </a:pPr>
            <a:r>
              <a:rPr lang="en-US" altLang="zh-CN" kern="1500" spc="75" dirty="0">
                <a:latin typeface="Times New Roman" panose="02020603050405020304" pitchFamily="18" charset="0"/>
                <a:ea typeface="楷体" panose="02010609060101010101" pitchFamily="49" charset="-122"/>
              </a:rPr>
              <a:t>Baseline noise(RMS): 300uV </a:t>
            </a:r>
          </a:p>
          <a:p>
            <a:pPr>
              <a:lnSpc>
                <a:spcPct val="150000"/>
              </a:lnSpc>
            </a:pPr>
            <a:r>
              <a:rPr lang="en-US" altLang="zh-CN" kern="1500" spc="75" dirty="0">
                <a:latin typeface="Times New Roman" panose="02020603050405020304" pitchFamily="18" charset="0"/>
                <a:ea typeface="楷体" panose="02010609060101010101" pitchFamily="49" charset="-122"/>
              </a:rPr>
              <a:t>Input impedance: </a:t>
            </a:r>
            <a:r>
              <a:rPr lang="en-US" altLang="zh-CN" kern="1500" spc="75" dirty="0" err="1">
                <a:latin typeface="Times New Roman" panose="02020603050405020304" pitchFamily="18" charset="0"/>
                <a:ea typeface="楷体" panose="02010609060101010101" pitchFamily="49" charset="-122"/>
              </a:rPr>
              <a:t>50Ω</a:t>
            </a:r>
            <a:endParaRPr lang="en-US" altLang="zh-CN" kern="1500" spc="75" dirty="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41DDE21-8A49-4058-88DB-702FD13CDAB2}"/>
              </a:ext>
            </a:extLst>
          </p:cNvPr>
          <p:cNvSpPr/>
          <p:nvPr/>
        </p:nvSpPr>
        <p:spPr>
          <a:xfrm>
            <a:off x="10814395" y="1947531"/>
            <a:ext cx="14869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kern="1500" spc="75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Power supply</a:t>
            </a:r>
            <a:endParaRPr lang="zh-CN" altLang="en-US" sz="1400" b="1" kern="1500" spc="75" dirty="0">
              <a:solidFill>
                <a:schemeClr val="bg1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F533EAB-A32A-443E-BFC9-45276383EE47}"/>
              </a:ext>
            </a:extLst>
          </p:cNvPr>
          <p:cNvSpPr/>
          <p:nvPr/>
        </p:nvSpPr>
        <p:spPr>
          <a:xfrm>
            <a:off x="11161054" y="953904"/>
            <a:ext cx="9335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kern="1500" spc="75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preamp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61918D3-2FE5-414B-8023-B11354470B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2595" y="896969"/>
            <a:ext cx="2188577" cy="136668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6F7AFFE-2356-4B8E-AA23-3D916C3967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38" y="1147969"/>
            <a:ext cx="4040486" cy="2150492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D3FABE2-AA4B-4460-98E8-1D352F305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795" y="6482862"/>
            <a:ext cx="2743200" cy="365125"/>
          </a:xfrm>
        </p:spPr>
        <p:txBody>
          <a:bodyPr/>
          <a:lstStyle/>
          <a:p>
            <a:fld id="{8D565B8E-DC02-AD43-BFD8-7366C420080C}" type="slidenum">
              <a:rPr kumimoji="1" lang="zh-CN" altLang="en-US" sz="1400" b="1" smtClean="0">
                <a:solidFill>
                  <a:srgbClr val="FF0000"/>
                </a:solidFill>
              </a:rPr>
              <a:t>7</a:t>
            </a:fld>
            <a:endParaRPr kumimoji="1"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30C5B0B-5F94-438C-81BD-3D5FF02D4718}"/>
              </a:ext>
            </a:extLst>
          </p:cNvPr>
          <p:cNvSpPr txBox="1"/>
          <p:nvPr/>
        </p:nvSpPr>
        <p:spPr>
          <a:xfrm>
            <a:off x="2157825" y="1395644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kern="1500" spc="75" dirty="0">
                <a:latin typeface="Times New Roman" panose="02020603050405020304" pitchFamily="18" charset="0"/>
                <a:ea typeface="楷体" panose="02010609060101010101" pitchFamily="49" charset="-122"/>
              </a:rPr>
              <a:t>AMP</a:t>
            </a:r>
            <a:endParaRPr lang="zh-CN" altLang="en-US" kern="1500" spc="75" dirty="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50CFF85-0386-46C5-A0FC-6AD0579ACB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87" y="4080072"/>
            <a:ext cx="2908225" cy="227370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A7BE187-9766-4AF0-A034-EAC1AD036B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8938" y="4323696"/>
            <a:ext cx="3735242" cy="185138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3FBB247-E74C-42D8-95EE-38CB825EF7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80507" y="4146335"/>
            <a:ext cx="2588167" cy="208636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994F300-8FEB-42B6-A73E-395FD1446D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28691" y="4178025"/>
            <a:ext cx="2711780" cy="209472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153125C4-FBA6-4E5F-BB39-81332926EDC2}"/>
              </a:ext>
            </a:extLst>
          </p:cNvPr>
          <p:cNvSpPr/>
          <p:nvPr/>
        </p:nvSpPr>
        <p:spPr>
          <a:xfrm>
            <a:off x="179719" y="6346469"/>
            <a:ext cx="2691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zh-CN" kern="1500" spc="75" dirty="0">
                <a:solidFill>
                  <a:schemeClr val="dk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Dynamic range testing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4E093EB-E3E5-4317-9DE7-01CFEA7FB6C4}"/>
              </a:ext>
            </a:extLst>
          </p:cNvPr>
          <p:cNvSpPr/>
          <p:nvPr/>
        </p:nvSpPr>
        <p:spPr>
          <a:xfrm>
            <a:off x="3784715" y="6346469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zh-CN" kern="1500" spc="75" dirty="0">
                <a:solidFill>
                  <a:schemeClr val="dk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Baseline noise test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E1002D0-CC05-4BAB-BB28-9A0544538A63}"/>
              </a:ext>
            </a:extLst>
          </p:cNvPr>
          <p:cNvSpPr/>
          <p:nvPr/>
        </p:nvSpPr>
        <p:spPr>
          <a:xfrm>
            <a:off x="6806718" y="6346469"/>
            <a:ext cx="224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zh-CN" kern="1500" spc="75" dirty="0">
                <a:solidFill>
                  <a:schemeClr val="dk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Bandwidth testing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8D753410-7CC4-41AA-B2C8-99FF3E1DD0F2}"/>
              </a:ext>
            </a:extLst>
          </p:cNvPr>
          <p:cNvSpPr/>
          <p:nvPr/>
        </p:nvSpPr>
        <p:spPr>
          <a:xfrm>
            <a:off x="9072992" y="6346469"/>
            <a:ext cx="2967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zh-CN" kern="1500" spc="75" dirty="0">
                <a:solidFill>
                  <a:schemeClr val="dk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SiPM photoelectron peak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D281E07B-F2D3-4AD6-9BA6-FF98815E45CC}"/>
              </a:ext>
            </a:extLst>
          </p:cNvPr>
          <p:cNvSpPr/>
          <p:nvPr/>
        </p:nvSpPr>
        <p:spPr>
          <a:xfrm>
            <a:off x="179719" y="3487693"/>
            <a:ext cx="4267153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Performance test of preamplifier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8BDCFF0F-ED80-4CE5-9D03-BE7D7BFC05F0}"/>
              </a:ext>
            </a:extLst>
          </p:cNvPr>
          <p:cNvSpPr/>
          <p:nvPr/>
        </p:nvSpPr>
        <p:spPr>
          <a:xfrm>
            <a:off x="4267513" y="2996549"/>
            <a:ext cx="3076483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CN" altLang="zh-CN" dirty="0">
                <a:solidFill>
                  <a:srgbClr val="000000"/>
                </a:solidFill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ea typeface="华文中宋" panose="02010600040101010101" pitchFamily="2" charset="-122"/>
                <a:cs typeface="Times New Roman" panose="02020603050405020304" pitchFamily="18" charset="0"/>
              </a:rPr>
              <a:t>Nucl</a:t>
            </a:r>
            <a:r>
              <a:rPr lang="en-US" altLang="zh-CN" dirty="0">
                <a:solidFill>
                  <a:srgbClr val="000000"/>
                </a:solidFill>
                <a:ea typeface="华文中宋" panose="02010600040101010101" pitchFamily="2" charset="-122"/>
                <a:cs typeface="Times New Roman" panose="02020603050405020304" pitchFamily="18" charset="0"/>
              </a:rPr>
              <a:t>. Sci. Tech 34, 169(2023)</a:t>
            </a:r>
            <a:endParaRPr lang="zh-CN" altLang="en-US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133A7AB-7893-4A77-BAA1-031CF705E743}"/>
              </a:ext>
            </a:extLst>
          </p:cNvPr>
          <p:cNvSpPr txBox="1"/>
          <p:nvPr/>
        </p:nvSpPr>
        <p:spPr>
          <a:xfrm>
            <a:off x="258263" y="702276"/>
            <a:ext cx="7472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We have many designs of high time resolution </a:t>
            </a:r>
            <a:r>
              <a:rPr lang="en-US" altLang="zh-CN" dirty="0" err="1">
                <a:solidFill>
                  <a:srgbClr val="FF0000"/>
                </a:solidFill>
              </a:rPr>
              <a:t>preams</a:t>
            </a:r>
            <a:r>
              <a:rPr lang="en-US" altLang="zh-CN" dirty="0">
                <a:solidFill>
                  <a:srgbClr val="FF0000"/>
                </a:solidFill>
              </a:rPr>
              <a:t> with very low cost.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805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52E1AA-6FA1-4DDF-9907-7FE7DD22A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31" y="196316"/>
            <a:ext cx="10515600" cy="467157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Status of R&amp;D for PS strip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83D7583-E6F5-455B-81F4-A1A431CE11B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4739" y="804988"/>
                <a:ext cx="10515600" cy="733495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000" dirty="0"/>
                  <a:t>GNKD scintillator + Kuraray WLS </a:t>
                </a:r>
                <a:r>
                  <a:rPr lang="en-US" altLang="zh-CN" sz="2000" dirty="0" err="1"/>
                  <a:t>fibre</a:t>
                </a:r>
                <a:r>
                  <a:rPr lang="en-US" altLang="zh-CN" sz="2000" dirty="0"/>
                  <a:t> + </a:t>
                </a:r>
                <a:r>
                  <a:rPr lang="en-US" altLang="zh-CN" sz="2000" dirty="0" err="1"/>
                  <a:t>NDL</a:t>
                </a:r>
                <a:r>
                  <a:rPr lang="en-US" altLang="zh-CN" sz="2000" dirty="0"/>
                  <a:t> </a:t>
                </a:r>
                <a:r>
                  <a:rPr lang="en-US" altLang="zh-CN" sz="2000" dirty="0" err="1"/>
                  <a:t>SiPM</a:t>
                </a:r>
                <a:r>
                  <a:rPr lang="en-US" altLang="zh-CN" sz="2000" dirty="0"/>
                  <a:t>(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sz="2000" i="1" dirty="0" err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altLang="zh-CN" sz="2000" i="1" dirty="0" err="1" smtClean="0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en-US" altLang="zh-CN" sz="2000" dirty="0"/>
                  <a:t>)</a:t>
                </a:r>
                <a:endParaRPr lang="zh-CN" altLang="en-US" sz="2000" dirty="0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83D7583-E6F5-455B-81F4-A1A431CE11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4739" y="804988"/>
                <a:ext cx="10515600" cy="733495"/>
              </a:xfrm>
              <a:blipFill>
                <a:blip r:embed="rId2"/>
                <a:stretch>
                  <a:fillRect l="-522" t="-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D8AE2BEE-618F-4441-9F13-E11F9C3EA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7" y="4521550"/>
            <a:ext cx="3167233" cy="211148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7AE5E69-B4C1-477E-8720-A82ABF3511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58"/>
          <a:stretch/>
        </p:blipFill>
        <p:spPr>
          <a:xfrm>
            <a:off x="104863" y="2673369"/>
            <a:ext cx="3020154" cy="139627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D16B69E-115E-4270-9DAA-7352658E92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6" t="15046" r="22826" b="14830"/>
          <a:stretch/>
        </p:blipFill>
        <p:spPr>
          <a:xfrm>
            <a:off x="229941" y="1353280"/>
            <a:ext cx="2002506" cy="1261773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B5AC19C-8550-4C90-B203-DD082C34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97D9E-F8B6-4ABD-93FD-0BA37C96A2BF}" type="slidenum">
              <a:rPr lang="zh-CN" altLang="en-US" smtClean="0"/>
              <a:t>8</a:t>
            </a:fld>
            <a:endParaRPr lang="zh-CN" altLang="en-US"/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EE9768D8-C66D-4DB5-8B6F-0ED591B93AE4}"/>
              </a:ext>
            </a:extLst>
          </p:cNvPr>
          <p:cNvCxnSpPr>
            <a:cxnSpLocks/>
          </p:cNvCxnSpPr>
          <p:nvPr/>
        </p:nvCxnSpPr>
        <p:spPr>
          <a:xfrm flipH="1">
            <a:off x="2400565" y="2094794"/>
            <a:ext cx="642730" cy="14090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28C0D237-9B20-4772-B5B9-6752CA4F8210}"/>
                  </a:ext>
                </a:extLst>
              </p:cNvPr>
              <p:cNvSpPr txBox="1"/>
              <p:nvPr/>
            </p:nvSpPr>
            <p:spPr>
              <a:xfrm>
                <a:off x="2353079" y="1470727"/>
                <a:ext cx="1543876" cy="646331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×3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 err="1"/>
                  <a:t>NDL</a:t>
                </a:r>
                <a:r>
                  <a:rPr lang="en-US" altLang="zh-CN" dirty="0"/>
                  <a:t> </a:t>
                </a:r>
                <a:r>
                  <a:rPr lang="en-US" altLang="zh-CN" dirty="0" err="1"/>
                  <a:t>SiPM</a:t>
                </a:r>
                <a:endParaRPr lang="zh-CN" altLang="en-US" dirty="0"/>
              </a:p>
            </p:txBody>
          </p:sp>
        </mc:Choice>
        <mc:Fallback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28C0D237-9B20-4772-B5B9-6752CA4F82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3079" y="1470727"/>
                <a:ext cx="1543876" cy="646331"/>
              </a:xfrm>
              <a:prstGeom prst="rect">
                <a:avLst/>
              </a:prstGeom>
              <a:blipFill>
                <a:blip r:embed="rId6"/>
                <a:stretch>
                  <a:fillRect l="-2745" b="-12963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2DD55A97-7D9B-41C5-B918-8B4D7A9E49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133" y="2680794"/>
            <a:ext cx="2244616" cy="1496411"/>
          </a:xfrm>
          <a:prstGeom prst="rect">
            <a:avLst/>
          </a:prstGeom>
        </p:spPr>
      </p:pic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909A4B81-04D2-468A-9950-5BAC99D27E85}"/>
              </a:ext>
            </a:extLst>
          </p:cNvPr>
          <p:cNvCxnSpPr>
            <a:cxnSpLocks/>
          </p:cNvCxnSpPr>
          <p:nvPr/>
        </p:nvCxnSpPr>
        <p:spPr>
          <a:xfrm>
            <a:off x="3562481" y="2007583"/>
            <a:ext cx="381960" cy="9878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6B241A0B-764D-4E19-8D89-B033C36EA365}"/>
                  </a:ext>
                </a:extLst>
              </p:cNvPr>
              <p:cNvSpPr txBox="1"/>
              <p:nvPr/>
            </p:nvSpPr>
            <p:spPr>
              <a:xfrm>
                <a:off x="1472605" y="6292352"/>
                <a:ext cx="2311120" cy="369332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𝑐𝑚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×1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𝑐𝑚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×150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6B241A0B-764D-4E19-8D89-B033C36EA3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2605" y="6292352"/>
                <a:ext cx="231112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FD4B8C35-D26A-461B-B27D-41230DFD39AA}"/>
              </a:ext>
            </a:extLst>
          </p:cNvPr>
          <p:cNvCxnSpPr>
            <a:cxnSpLocks/>
          </p:cNvCxnSpPr>
          <p:nvPr/>
        </p:nvCxnSpPr>
        <p:spPr>
          <a:xfrm flipH="1" flipV="1">
            <a:off x="2910292" y="5204530"/>
            <a:ext cx="317068" cy="10260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9128ECDB-6872-496D-BC79-1A9FEE02D8CB}"/>
              </a:ext>
            </a:extLst>
          </p:cNvPr>
          <p:cNvSpPr txBox="1"/>
          <p:nvPr/>
        </p:nvSpPr>
        <p:spPr>
          <a:xfrm>
            <a:off x="175764" y="4164712"/>
            <a:ext cx="1055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CR test</a:t>
            </a:r>
            <a:endParaRPr lang="zh-CN" altLang="en-US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347A8C2-2D4F-4CF3-9095-B15144B4A77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1013"/>
          <a:stretch/>
        </p:blipFill>
        <p:spPr>
          <a:xfrm>
            <a:off x="5697287" y="1171735"/>
            <a:ext cx="6275851" cy="313683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D23753A-D973-4B1D-8AAA-AF524C7730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60231" y="4399803"/>
            <a:ext cx="2743200" cy="186531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107DD48-DF2F-455B-94D1-FEA13B94F3D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650" t="15650" r="8183" b="8980"/>
          <a:stretch/>
        </p:blipFill>
        <p:spPr>
          <a:xfrm>
            <a:off x="3857898" y="4177205"/>
            <a:ext cx="5284601" cy="259633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0CA9DBD4-6B80-45A9-96A8-AAB14F4E37BA}"/>
              </a:ext>
            </a:extLst>
          </p:cNvPr>
          <p:cNvSpPr txBox="1"/>
          <p:nvPr/>
        </p:nvSpPr>
        <p:spPr>
          <a:xfrm>
            <a:off x="8040414" y="144249"/>
            <a:ext cx="3836847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Performance is good enough, ready for prototype module production.</a:t>
            </a:r>
            <a:endParaRPr lang="zh-CN" altLang="en-US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7DA0BEE-1F42-442B-BC5C-CE24BF8443A5}"/>
              </a:ext>
            </a:extLst>
          </p:cNvPr>
          <p:cNvSpPr txBox="1"/>
          <p:nvPr/>
        </p:nvSpPr>
        <p:spPr>
          <a:xfrm>
            <a:off x="3591339" y="4213569"/>
            <a:ext cx="250466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Cross talk of about 21%</a:t>
            </a:r>
            <a:endParaRPr lang="zh-CN" altLang="en-US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E087CA7F-8B80-423C-8649-C306974A28F6}"/>
              </a:ext>
            </a:extLst>
          </p:cNvPr>
          <p:cNvSpPr txBox="1"/>
          <p:nvPr/>
        </p:nvSpPr>
        <p:spPr>
          <a:xfrm>
            <a:off x="10302131" y="1033667"/>
            <a:ext cx="1560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We have new </a:t>
            </a:r>
            <a:r>
              <a:rPr lang="en-US" altLang="zh-CN" dirty="0" err="1"/>
              <a:t>NDL</a:t>
            </a:r>
            <a:r>
              <a:rPr lang="en-US" altLang="zh-CN" dirty="0"/>
              <a:t> </a:t>
            </a:r>
            <a:r>
              <a:rPr lang="en-US" altLang="zh-CN" dirty="0" err="1"/>
              <a:t>SiPMs</a:t>
            </a:r>
            <a:r>
              <a:rPr lang="en-US" altLang="zh-CN" dirty="0"/>
              <a:t>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2350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A26D2-4889-156F-5397-8451724C8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76C054A-5158-8625-9F6A-627795329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D3E3D77B-B506-4DD4-BFC8-6901AEB13A9B}" type="datetime1">
              <a:rPr lang="zh-CN" altLang="en-US" smtClean="0">
                <a:solidFill>
                  <a:srgbClr val="809EC2">
                    <a:lumMod val="50000"/>
                  </a:srgbClr>
                </a:solidFill>
                <a:latin typeface="Calibri"/>
                <a:ea typeface="宋体" panose="02010600030101010101" pitchFamily="2" charset="-122"/>
              </a:rPr>
              <a:pPr defTabSz="914217"/>
              <a:t>2024/2/28</a:t>
            </a:fld>
            <a:endParaRPr lang="zh-CN" altLang="en-US" dirty="0">
              <a:solidFill>
                <a:srgbClr val="809EC2">
                  <a:lumMod val="50000"/>
                </a:srgb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350C433-594D-D682-025F-64627C50A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r>
              <a:rPr lang="zh-CN" altLang="en-US">
                <a:solidFill>
                  <a:srgbClr val="809EC2">
                    <a:lumMod val="50000"/>
                  </a:srgbClr>
                </a:solidFill>
                <a:latin typeface="Calibri"/>
                <a:ea typeface="宋体" panose="02010600030101010101" pitchFamily="2" charset="-122"/>
              </a:rPr>
              <a:t>上海理工大学   辐射探测与医学成像实验室</a:t>
            </a:r>
            <a:endParaRPr lang="zh-CN" altLang="en-US" dirty="0">
              <a:solidFill>
                <a:srgbClr val="809EC2">
                  <a:lumMod val="50000"/>
                </a:srgb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2849D09-65FC-59AA-1205-49C442FF8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070D10E6-793C-4EA1-9D0E-E05391C15DC9}" type="slidenum">
              <a:rPr lang="zh-CN" altLang="en-US" smtClean="0">
                <a:solidFill>
                  <a:srgbClr val="809EC2">
                    <a:lumMod val="50000"/>
                  </a:srgbClr>
                </a:solidFill>
                <a:latin typeface="Calibri"/>
                <a:ea typeface="宋体" panose="02010600030101010101" pitchFamily="2" charset="-122"/>
              </a:rPr>
              <a:pPr defTabSz="914217"/>
              <a:t>9</a:t>
            </a:fld>
            <a:endParaRPr lang="zh-CN" altLang="en-US" dirty="0">
              <a:solidFill>
                <a:srgbClr val="809EC2">
                  <a:lumMod val="50000"/>
                </a:srgb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89B0F2CE-4F01-EB7A-E70A-9B15F4F11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295979"/>
            <a:ext cx="8402767" cy="740600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latin typeface="+mn-ea"/>
                <a:ea typeface="+mn-ea"/>
              </a:rPr>
              <a:t>电子学方案对比 （</a:t>
            </a:r>
            <a:r>
              <a:rPr lang="en-US" altLang="zh-CN" sz="3200" b="1" dirty="0">
                <a:latin typeface="+mn-ea"/>
                <a:ea typeface="+mn-ea"/>
              </a:rPr>
              <a:t>From </a:t>
            </a:r>
            <a:r>
              <a:rPr lang="zh-CN" altLang="en-US" sz="3200" b="1" dirty="0">
                <a:latin typeface="+mn-ea"/>
                <a:ea typeface="+mn-ea"/>
              </a:rPr>
              <a:t>郑其斌）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ED143F10-3EDF-188B-8935-9DED8B1A2E2C}"/>
              </a:ext>
            </a:extLst>
          </p:cNvPr>
          <p:cNvSpPr txBox="1"/>
          <p:nvPr/>
        </p:nvSpPr>
        <p:spPr bwMode="auto">
          <a:xfrm>
            <a:off x="2001967" y="1120463"/>
            <a:ext cx="8541746" cy="984885"/>
          </a:xfrm>
          <a:prstGeom prst="rect">
            <a:avLst/>
          </a:prstGeom>
          <a:solidFill>
            <a:schemeClr val="bg1"/>
          </a:solidFill>
          <a:ln w="50800" cmpd="thickThin">
            <a:solidFill>
              <a:schemeClr val="bg1"/>
            </a:solidFill>
            <a:miter lim="800000"/>
          </a:ln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n"/>
              <a:defRPr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方案对比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C00000"/>
              </a:buClr>
              <a:defRPr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Muon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子探测器：约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20k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20k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）个通道，同步测量时间信息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(TDC)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与能量信息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(QDC)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14839BC-5A98-2E38-3175-BCA427CF085A}"/>
              </a:ext>
            </a:extLst>
          </p:cNvPr>
          <p:cNvSpPr txBox="1"/>
          <p:nvPr/>
        </p:nvSpPr>
        <p:spPr bwMode="auto">
          <a:xfrm>
            <a:off x="2349620" y="2101452"/>
            <a:ext cx="8088921" cy="1200329"/>
          </a:xfrm>
          <a:prstGeom prst="rect">
            <a:avLst/>
          </a:prstGeom>
          <a:solidFill>
            <a:schemeClr val="bg1"/>
          </a:solidFill>
          <a:ln w="50800" cmpd="thickThin">
            <a:solidFill>
              <a:schemeClr val="bg1"/>
            </a:solidFill>
            <a:miter lim="800000"/>
          </a:ln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p"/>
              <a:defRPr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方案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：基于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TDC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和低速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40MSPS ADC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方案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采用脉冲定时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+TDC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技术测量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TOF,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同时采用低速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40MSPS ADC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测量能量（寻峰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积分）。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资源占用大、集成度低，既要设计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ADC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、也要设计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TDC</a:t>
            </a:r>
          </a:p>
          <a:p>
            <a:pPr marL="742950" lvl="1" indent="-285750" algn="just"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成本高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89AB187-C6FB-F827-1D15-FF946F5527FA}"/>
              </a:ext>
            </a:extLst>
          </p:cNvPr>
          <p:cNvSpPr txBox="1"/>
          <p:nvPr/>
        </p:nvSpPr>
        <p:spPr bwMode="auto">
          <a:xfrm>
            <a:off x="2349619" y="3575327"/>
            <a:ext cx="8088921" cy="1200329"/>
          </a:xfrm>
          <a:prstGeom prst="rect">
            <a:avLst/>
          </a:prstGeom>
          <a:solidFill>
            <a:schemeClr val="bg1"/>
          </a:solidFill>
          <a:ln w="50800" cmpd="thickThin">
            <a:solidFill>
              <a:schemeClr val="bg1"/>
            </a:solidFill>
            <a:miter lim="800000"/>
          </a:ln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p"/>
              <a:defRPr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方案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：基于高速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ADC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方案，要实现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1ns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的时间分辨率，需要≥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1GSPS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的采样速率。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产生极大的冗余数据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成本高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72F342B-C2D1-40AE-7BF1-0FBA8414FCC3}"/>
              </a:ext>
            </a:extLst>
          </p:cNvPr>
          <p:cNvSpPr txBox="1"/>
          <p:nvPr/>
        </p:nvSpPr>
        <p:spPr bwMode="auto">
          <a:xfrm>
            <a:off x="2349619" y="4795141"/>
            <a:ext cx="8088921" cy="1477328"/>
          </a:xfrm>
          <a:prstGeom prst="rect">
            <a:avLst/>
          </a:prstGeom>
          <a:solidFill>
            <a:schemeClr val="bg1"/>
          </a:solidFill>
          <a:ln w="50800" cmpd="thickThin">
            <a:solidFill>
              <a:schemeClr val="bg1"/>
            </a:solidFill>
            <a:miter lim="800000"/>
          </a:ln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p"/>
              <a:defRPr/>
            </a:pP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方案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：基于低速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40MSPS ADC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FPGA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算法的方案，采用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40MSPS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ADC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结合前端电荷灵敏放大器，在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FPGA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中硬件实现能量信息（积分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寻峰）和时间信息（相位拟合算法等）的算法提取。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占用资源较少，只用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40MSPS ADC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FPGA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实现能量和时间测量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降低了成本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59373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6350,&quot;width&quot;:10830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1886</TotalTime>
  <Words>1113</Words>
  <Application>Microsoft Office PowerPoint</Application>
  <PresentationFormat>宽屏</PresentationFormat>
  <Paragraphs>158</Paragraphs>
  <Slides>14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8" baseType="lpstr">
      <vt:lpstr>等线</vt:lpstr>
      <vt:lpstr>等线 Light</vt:lpstr>
      <vt:lpstr>华文中宋</vt:lpstr>
      <vt:lpstr>楷体</vt:lpstr>
      <vt:lpstr>宋体</vt:lpstr>
      <vt:lpstr>Arial</vt:lpstr>
      <vt:lpstr>Calibri</vt:lpstr>
      <vt:lpstr>Cambria Math</vt:lpstr>
      <vt:lpstr>Garamond</vt:lpstr>
      <vt:lpstr>Symbol</vt:lpstr>
      <vt:lpstr>Times New Roman</vt:lpstr>
      <vt:lpstr>Wingdings</vt:lpstr>
      <vt:lpstr>Office 主题​​</vt:lpstr>
      <vt:lpstr>Visio</vt:lpstr>
      <vt:lpstr>The R&amp;D for muon detector</vt:lpstr>
      <vt:lpstr>Muon detector group</vt:lpstr>
      <vt:lpstr>Two scenarios: plastic scintillator bar, RPC</vt:lpstr>
      <vt:lpstr>Cost Estimation: Scintillator scenario</vt:lpstr>
      <vt:lpstr>PowerPoint 演示文稿</vt:lpstr>
      <vt:lpstr>Tasks of Ref TDR</vt:lpstr>
      <vt:lpstr>PowerPoint 演示文稿</vt:lpstr>
      <vt:lpstr>Status of R&amp;D for PS strip</vt:lpstr>
      <vt:lpstr>电子学方案对比 （From 郑其斌）</vt:lpstr>
      <vt:lpstr>前端电子学原理框图</vt:lpstr>
      <vt:lpstr>下一步计划</vt:lpstr>
      <vt:lpstr>Software and detector simulation</vt:lpstr>
      <vt:lpstr>Some experiences in Geant4 simulation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 Special KLM meeting</dc:title>
  <dc:creator>Xiaolong Wang</dc:creator>
  <cp:lastModifiedBy>王小龙</cp:lastModifiedBy>
  <cp:revision>171</cp:revision>
  <dcterms:created xsi:type="dcterms:W3CDTF">2023-01-14T13:22:54Z</dcterms:created>
  <dcterms:modified xsi:type="dcterms:W3CDTF">2024-02-28T05:55:16Z</dcterms:modified>
</cp:coreProperties>
</file>