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5" r:id="rId3"/>
    <p:sldId id="288" r:id="rId4"/>
    <p:sldId id="289" r:id="rId5"/>
    <p:sldId id="271" r:id="rId6"/>
    <p:sldId id="272" r:id="rId7"/>
    <p:sldId id="260" r:id="rId8"/>
    <p:sldId id="284" r:id="rId9"/>
    <p:sldId id="297" r:id="rId10"/>
    <p:sldId id="283" r:id="rId11"/>
    <p:sldId id="292" r:id="rId12"/>
    <p:sldId id="281" r:id="rId13"/>
    <p:sldId id="258" r:id="rId14"/>
    <p:sldId id="259" r:id="rId15"/>
    <p:sldId id="299" r:id="rId16"/>
    <p:sldId id="261" r:id="rId17"/>
    <p:sldId id="262" r:id="rId18"/>
    <p:sldId id="269" r:id="rId19"/>
    <p:sldId id="293" r:id="rId20"/>
    <p:sldId id="264" r:id="rId21"/>
    <p:sldId id="265" r:id="rId22"/>
    <p:sldId id="266" r:id="rId23"/>
    <p:sldId id="267" r:id="rId24"/>
    <p:sldId id="286" r:id="rId25"/>
    <p:sldId id="274" r:id="rId26"/>
    <p:sldId id="276" r:id="rId27"/>
    <p:sldId id="300" r:id="rId28"/>
    <p:sldId id="291" r:id="rId29"/>
    <p:sldId id="275" r:id="rId30"/>
    <p:sldId id="30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5204"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3C71-6133-46F5-8ED3-4C767E979705}" type="datetimeFigureOut">
              <a:rPr lang="zh-CN" altLang="en-US" smtClean="0"/>
              <a:t>2024/3/15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CA838-E8A3-4991-9738-F474F98D9954}" type="slidenum">
              <a:rPr lang="zh-CN" altLang="en-US" smtClean="0"/>
              <a:t>‹#›</a:t>
            </a:fld>
            <a:endParaRPr lang="zh-CN" altLang="en-US"/>
          </a:p>
        </p:txBody>
      </p:sp>
    </p:spTree>
    <p:extLst>
      <p:ext uri="{BB962C8B-B14F-4D97-AF65-F5344CB8AC3E}">
        <p14:creationId xmlns:p14="http://schemas.microsoft.com/office/powerpoint/2010/main" val="243742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3CA838-E8A3-4991-9738-F474F98D9954}" type="slidenum">
              <a:rPr lang="zh-CN" altLang="en-US" smtClean="0"/>
              <a:t>8</a:t>
            </a:fld>
            <a:endParaRPr lang="zh-CN" altLang="en-US"/>
          </a:p>
        </p:txBody>
      </p:sp>
    </p:spTree>
    <p:extLst>
      <p:ext uri="{BB962C8B-B14F-4D97-AF65-F5344CB8AC3E}">
        <p14:creationId xmlns:p14="http://schemas.microsoft.com/office/powerpoint/2010/main" val="10349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3CA838-E8A3-4991-9738-F474F98D9954}" type="slidenum">
              <a:rPr lang="zh-CN" altLang="en-US" smtClean="0"/>
              <a:t>9</a:t>
            </a:fld>
            <a:endParaRPr lang="zh-CN" altLang="en-US"/>
          </a:p>
        </p:txBody>
      </p:sp>
    </p:spTree>
    <p:extLst>
      <p:ext uri="{BB962C8B-B14F-4D97-AF65-F5344CB8AC3E}">
        <p14:creationId xmlns:p14="http://schemas.microsoft.com/office/powerpoint/2010/main" val="219751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EEC0E96-F068-49CE-8269-792B3130D4D0}" type="slidenum">
              <a:rPr lang="zh-CN" altLang="en-US" smtClean="0"/>
              <a:t>16</a:t>
            </a:fld>
            <a:endParaRPr lang="zh-CN" altLang="en-US"/>
          </a:p>
        </p:txBody>
      </p:sp>
    </p:spTree>
    <p:extLst>
      <p:ext uri="{BB962C8B-B14F-4D97-AF65-F5344CB8AC3E}">
        <p14:creationId xmlns:p14="http://schemas.microsoft.com/office/powerpoint/2010/main" val="394538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398503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328660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345754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9014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2401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215381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2962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334722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175694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5227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D2CF613-6FEE-461E-9B56-C738F4696E3C}"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25645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F613-6FEE-461E-9B56-C738F4696E3C}" type="datetimeFigureOut">
              <a:rPr lang="zh-CN" altLang="en-US" smtClean="0"/>
              <a:t>2024/3/15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5B217-9760-444F-ADC5-83C47E620399}" type="slidenum">
              <a:rPr lang="zh-CN" altLang="en-US" smtClean="0"/>
              <a:t>‹#›</a:t>
            </a:fld>
            <a:endParaRPr lang="zh-CN" altLang="en-US"/>
          </a:p>
        </p:txBody>
      </p:sp>
    </p:spTree>
    <p:extLst>
      <p:ext uri="{BB962C8B-B14F-4D97-AF65-F5344CB8AC3E}">
        <p14:creationId xmlns:p14="http://schemas.microsoft.com/office/powerpoint/2010/main" val="2753729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5.emf"/><Relationship Id="rId7" Type="http://schemas.openxmlformats.org/officeDocument/2006/relationships/image" Target="../media/image18.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hyperlink" Target="https://indico.ihep.ac.cn/event/11444/session/11/contribution/213/material/slides/0.pdf" TargetMode="External"/><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0.png"/><Relationship Id="rId7"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472611"/>
            <a:ext cx="9144000" cy="1037351"/>
          </a:xfrm>
        </p:spPr>
        <p:txBody>
          <a:bodyPr>
            <a:normAutofit/>
          </a:bodyPr>
          <a:lstStyle/>
          <a:p>
            <a:r>
              <a:rPr lang="en-US" altLang="zh-CN" sz="4000" b="1" dirty="0" smtClean="0">
                <a:solidFill>
                  <a:schemeClr val="accent1">
                    <a:lumMod val="75000"/>
                  </a:schemeClr>
                </a:solidFill>
                <a:latin typeface="+mn-ea"/>
                <a:ea typeface="+mn-ea"/>
              </a:rPr>
              <a:t>CEPC</a:t>
            </a:r>
            <a:r>
              <a:rPr lang="zh-CN" altLang="en-US" sz="4000" b="1" dirty="0" smtClean="0">
                <a:solidFill>
                  <a:schemeClr val="accent1">
                    <a:lumMod val="75000"/>
                  </a:schemeClr>
                </a:solidFill>
                <a:latin typeface="+mn-ea"/>
                <a:ea typeface="+mn-ea"/>
              </a:rPr>
              <a:t> </a:t>
            </a:r>
            <a:r>
              <a:rPr lang="en-US" altLang="zh-CN" sz="4000" b="1" dirty="0" smtClean="0">
                <a:solidFill>
                  <a:schemeClr val="accent1">
                    <a:lumMod val="75000"/>
                  </a:schemeClr>
                </a:solidFill>
                <a:latin typeface="+mn-ea"/>
                <a:ea typeface="+mn-ea"/>
              </a:rPr>
              <a:t>Accelerator physics EDR plans</a:t>
            </a:r>
            <a:endParaRPr lang="zh-CN" altLang="en-US" sz="4000" b="1" dirty="0">
              <a:solidFill>
                <a:schemeClr val="accent1">
                  <a:lumMod val="75000"/>
                </a:schemeClr>
              </a:solidFill>
              <a:latin typeface="+mn-ea"/>
              <a:ea typeface="+mn-ea"/>
            </a:endParaRPr>
          </a:p>
        </p:txBody>
      </p:sp>
      <p:sp>
        <p:nvSpPr>
          <p:cNvPr id="3" name="副标题 2"/>
          <p:cNvSpPr>
            <a:spLocks noGrp="1"/>
          </p:cNvSpPr>
          <p:nvPr>
            <p:ph type="subTitle" idx="1"/>
          </p:nvPr>
        </p:nvSpPr>
        <p:spPr/>
        <p:txBody>
          <a:bodyPr/>
          <a:lstStyle/>
          <a:p>
            <a:r>
              <a:rPr lang="en-US" altLang="zh-CN" dirty="0" smtClean="0"/>
              <a:t>Yiwei Wang </a:t>
            </a:r>
          </a:p>
          <a:p>
            <a:r>
              <a:rPr lang="en-US" altLang="zh-CN" dirty="0" smtClean="0"/>
              <a:t>On behalf of the CEPC-AP group</a:t>
            </a:r>
          </a:p>
          <a:p>
            <a:r>
              <a:rPr lang="en-US" altLang="zh-CN" dirty="0" smtClean="0"/>
              <a:t>15 March 2024</a:t>
            </a:r>
            <a:endParaRPr lang="zh-CN" altLang="en-US" dirty="0"/>
          </a:p>
        </p:txBody>
      </p:sp>
      <p:pic>
        <p:nvPicPr>
          <p:cNvPr id="4" name="Picture 2" descr="C:\Users\Administrator\Desktop\111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8025" y="68629"/>
            <a:ext cx="1536169" cy="905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esktop\1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357" y="442303"/>
            <a:ext cx="3960284" cy="241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7" y="68629"/>
            <a:ext cx="5848615" cy="9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46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91D78-6BF5-B472-E2E6-F36EB4E4B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345" y="3406147"/>
            <a:ext cx="5224669" cy="3069036"/>
          </a:xfrm>
          <a:prstGeom prst="rect">
            <a:avLst/>
          </a:prstGeom>
        </p:spPr>
      </p:pic>
      <p:sp>
        <p:nvSpPr>
          <p:cNvPr id="15" name="Content Placeholder 1">
            <a:extLst>
              <a:ext uri="{FF2B5EF4-FFF2-40B4-BE49-F238E27FC236}">
                <a16:creationId xmlns:a16="http://schemas.microsoft.com/office/drawing/2014/main" id="{43516837-CDCA-14E7-BEAA-C817CE1269CB}"/>
              </a:ext>
            </a:extLst>
          </p:cNvPr>
          <p:cNvSpPr txBox="1">
            <a:spLocks/>
          </p:cNvSpPr>
          <p:nvPr/>
        </p:nvSpPr>
        <p:spPr>
          <a:xfrm>
            <a:off x="401214" y="377988"/>
            <a:ext cx="10972800" cy="6843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smtClean="0"/>
              <a:t>Lattice</a:t>
            </a:r>
            <a:r>
              <a:rPr lang="zh-CN" altLang="en-US" sz="2800" dirty="0" smtClean="0"/>
              <a:t> </a:t>
            </a:r>
            <a:r>
              <a:rPr lang="en-US" altLang="zh-CN" sz="2800" dirty="0" smtClean="0"/>
              <a:t>design</a:t>
            </a:r>
            <a:r>
              <a:rPr lang="zh-CN" altLang="en-US" sz="2800" dirty="0" smtClean="0"/>
              <a:t> </a:t>
            </a:r>
            <a:r>
              <a:rPr lang="en-US" altLang="zh-CN" sz="2800" dirty="0" smtClean="0"/>
              <a:t>to</a:t>
            </a:r>
            <a:r>
              <a:rPr lang="zh-CN" altLang="en-US" sz="2800" dirty="0" smtClean="0"/>
              <a:t> </a:t>
            </a:r>
            <a:r>
              <a:rPr lang="en-US" altLang="zh-CN" sz="2800" dirty="0" smtClean="0"/>
              <a:t>enable</a:t>
            </a:r>
            <a:r>
              <a:rPr lang="zh-CN" altLang="en-US" sz="2800" dirty="0" smtClean="0"/>
              <a:t> </a:t>
            </a:r>
            <a:r>
              <a:rPr lang="en-US" altLang="zh-CN" sz="2800" dirty="0" smtClean="0"/>
              <a:t>polarized</a:t>
            </a:r>
            <a:r>
              <a:rPr lang="zh-CN" altLang="en-US" sz="2800" dirty="0" smtClean="0"/>
              <a:t> </a:t>
            </a:r>
            <a:r>
              <a:rPr lang="en-US" altLang="zh-CN" sz="2800" dirty="0" smtClean="0"/>
              <a:t>beam</a:t>
            </a:r>
            <a:r>
              <a:rPr lang="zh-CN" altLang="en-US" sz="2800" dirty="0" smtClean="0"/>
              <a:t> </a:t>
            </a:r>
            <a:r>
              <a:rPr lang="en-US" altLang="zh-CN" sz="2800" dirty="0" smtClean="0"/>
              <a:t>applications</a:t>
            </a:r>
            <a:endParaRPr lang="en-US" altLang="zh-CN" sz="2800" dirty="0"/>
          </a:p>
        </p:txBody>
      </p:sp>
      <p:graphicFrame>
        <p:nvGraphicFramePr>
          <p:cNvPr id="16" name="Table 16">
            <a:extLst>
              <a:ext uri="{FF2B5EF4-FFF2-40B4-BE49-F238E27FC236}">
                <a16:creationId xmlns:a16="http://schemas.microsoft.com/office/drawing/2014/main" id="{132FCA7D-870C-23FD-6822-4C278806895A}"/>
              </a:ext>
            </a:extLst>
          </p:cNvPr>
          <p:cNvGraphicFramePr>
            <a:graphicFrameLocks noGrp="1"/>
          </p:cNvGraphicFramePr>
          <p:nvPr>
            <p:extLst/>
          </p:nvPr>
        </p:nvGraphicFramePr>
        <p:xfrm>
          <a:off x="1228173" y="1062365"/>
          <a:ext cx="9516026" cy="1371600"/>
        </p:xfrm>
        <a:graphic>
          <a:graphicData uri="http://schemas.openxmlformats.org/drawingml/2006/table">
            <a:tbl>
              <a:tblPr firstRow="1" bandRow="1">
                <a:tableStyleId>{5C22544A-7EE6-4342-B048-85BDC9FD1C3A}</a:tableStyleId>
              </a:tblPr>
              <a:tblGrid>
                <a:gridCol w="4758013">
                  <a:extLst>
                    <a:ext uri="{9D8B030D-6E8A-4147-A177-3AD203B41FA5}">
                      <a16:colId xmlns:a16="http://schemas.microsoft.com/office/drawing/2014/main" val="3509679028"/>
                    </a:ext>
                  </a:extLst>
                </a:gridCol>
                <a:gridCol w="4758013">
                  <a:extLst>
                    <a:ext uri="{9D8B030D-6E8A-4147-A177-3AD203B41FA5}">
                      <a16:colId xmlns:a16="http://schemas.microsoft.com/office/drawing/2014/main" val="3519672842"/>
                    </a:ext>
                  </a:extLst>
                </a:gridCol>
              </a:tblGrid>
              <a:tr h="415742">
                <a:tc>
                  <a:txBody>
                    <a:bodyPr/>
                    <a:lstStyle/>
                    <a:p>
                      <a:pPr marL="342900" indent="-342900" algn="l">
                        <a:buFont typeface="Arial" panose="020B0604020202020204" pitchFamily="34" charset="0"/>
                        <a:buChar char="•"/>
                      </a:pPr>
                      <a:r>
                        <a:rPr lang="en-US" altLang="zh-CN" sz="2000" dirty="0"/>
                        <a:t>Colliders:</a:t>
                      </a:r>
                    </a:p>
                    <a:p>
                      <a:pPr marL="800100" lvl="1" indent="-342900" algn="l">
                        <a:buFont typeface="Arial" panose="020B0604020202020204" pitchFamily="34" charset="0"/>
                        <a:buChar char="•"/>
                      </a:pPr>
                      <a:r>
                        <a:rPr lang="en-US" altLang="zh-CN" sz="1600" dirty="0"/>
                        <a:t>Compton</a:t>
                      </a:r>
                      <a:r>
                        <a:rPr lang="zh-CN" altLang="en-US" sz="1600" dirty="0"/>
                        <a:t> </a:t>
                      </a:r>
                      <a:r>
                        <a:rPr lang="en-US" altLang="zh-CN" sz="1600" dirty="0" err="1" smtClean="0"/>
                        <a:t>polarimeters</a:t>
                      </a:r>
                      <a:r>
                        <a:rPr lang="en-US" altLang="zh-CN" sz="1600" dirty="0" smtClean="0"/>
                        <a:t> </a:t>
                      </a:r>
                      <a:endParaRPr lang="en-US" altLang="zh-CN" sz="1600" dirty="0"/>
                    </a:p>
                    <a:p>
                      <a:pPr marL="800100" lvl="1" indent="-342900" algn="l">
                        <a:buFont typeface="Arial" panose="020B0604020202020204" pitchFamily="34" charset="0"/>
                        <a:buChar char="•"/>
                      </a:pPr>
                      <a:r>
                        <a:rPr lang="en-US" altLang="zh-CN" sz="1600" dirty="0" smtClean="0"/>
                        <a:t>Wigglers</a:t>
                      </a:r>
                      <a:endParaRPr lang="en-US" altLang="zh-CN" sz="1600" dirty="0"/>
                    </a:p>
                    <a:p>
                      <a:pPr marL="800100" lvl="1" indent="-342900" algn="l">
                        <a:buFont typeface="Arial" panose="020B0604020202020204" pitchFamily="34" charset="0"/>
                        <a:buChar char="•"/>
                      </a:pPr>
                      <a:r>
                        <a:rPr lang="en-US" altLang="zh-CN" sz="1600" dirty="0"/>
                        <a:t>Spin</a:t>
                      </a:r>
                      <a:r>
                        <a:rPr lang="zh-CN" altLang="en-US" sz="1600" dirty="0"/>
                        <a:t> </a:t>
                      </a:r>
                      <a:r>
                        <a:rPr lang="en-US" altLang="zh-CN" sz="1600" dirty="0"/>
                        <a:t>rotators</a:t>
                      </a:r>
                      <a:endParaRPr lang="en-US" sz="1600" dirty="0"/>
                    </a:p>
                  </a:txBody>
                  <a:tcPr/>
                </a:tc>
                <a:tc>
                  <a:txBody>
                    <a:bodyPr/>
                    <a:lstStyle/>
                    <a:p>
                      <a:pPr marL="342900" indent="-342900" algn="l">
                        <a:buFont typeface="Arial" panose="020B0604020202020204" pitchFamily="34" charset="0"/>
                        <a:buChar char="•"/>
                      </a:pPr>
                      <a:r>
                        <a:rPr lang="en-US" altLang="zh-CN" sz="2000" dirty="0"/>
                        <a:t>Injector:</a:t>
                      </a:r>
                    </a:p>
                    <a:p>
                      <a:pPr marL="800100" lvl="1" indent="-342900" algn="l">
                        <a:buFont typeface="Arial" panose="020B0604020202020204" pitchFamily="34" charset="0"/>
                        <a:buChar char="•"/>
                      </a:pPr>
                      <a:r>
                        <a:rPr lang="en-US" altLang="zh-CN" sz="1600" dirty="0"/>
                        <a:t>A</a:t>
                      </a:r>
                      <a:r>
                        <a:rPr lang="zh-CN" altLang="en-US" sz="1600" dirty="0"/>
                        <a:t> </a:t>
                      </a:r>
                      <a:r>
                        <a:rPr lang="en-US" altLang="zh-CN" sz="1600" dirty="0"/>
                        <a:t>bypass</a:t>
                      </a:r>
                      <a:r>
                        <a:rPr lang="zh-CN" altLang="en-US" sz="1600" dirty="0"/>
                        <a:t> </a:t>
                      </a:r>
                      <a:r>
                        <a:rPr lang="en-US" altLang="zh-CN" sz="1600" dirty="0"/>
                        <a:t>for</a:t>
                      </a:r>
                      <a:r>
                        <a:rPr lang="zh-CN" altLang="en-US" sz="1600" dirty="0"/>
                        <a:t> </a:t>
                      </a:r>
                      <a:r>
                        <a:rPr lang="en-US" altLang="zh-CN" sz="1600" dirty="0"/>
                        <a:t>polarized</a:t>
                      </a:r>
                      <a:r>
                        <a:rPr lang="zh-CN" altLang="en-US" sz="1600" dirty="0"/>
                        <a:t> </a:t>
                      </a:r>
                      <a:r>
                        <a:rPr lang="en-US" altLang="zh-CN" sz="1600" dirty="0"/>
                        <a:t>electron</a:t>
                      </a:r>
                      <a:r>
                        <a:rPr lang="zh-CN" altLang="en-US" sz="1600" dirty="0"/>
                        <a:t> </a:t>
                      </a:r>
                      <a:r>
                        <a:rPr lang="en-US" altLang="zh-CN" sz="1600" dirty="0"/>
                        <a:t>source</a:t>
                      </a:r>
                    </a:p>
                    <a:p>
                      <a:pPr marL="800100" lvl="1" indent="-342900" algn="l">
                        <a:buFont typeface="Arial" panose="020B0604020202020204" pitchFamily="34" charset="0"/>
                        <a:buChar char="•"/>
                      </a:pPr>
                      <a:r>
                        <a:rPr lang="en-US" altLang="zh-CN" sz="1600" dirty="0"/>
                        <a:t>Positron</a:t>
                      </a:r>
                      <a:r>
                        <a:rPr lang="zh-CN" altLang="en-US" sz="1600" dirty="0"/>
                        <a:t> </a:t>
                      </a:r>
                      <a:r>
                        <a:rPr lang="en-US" altLang="zh-CN" sz="1600" dirty="0"/>
                        <a:t>damping</a:t>
                      </a:r>
                      <a:r>
                        <a:rPr lang="zh-CN" altLang="en-US" sz="1600" dirty="0"/>
                        <a:t> </a:t>
                      </a:r>
                      <a:r>
                        <a:rPr lang="en-US" altLang="zh-CN" sz="1600" dirty="0"/>
                        <a:t>ring:</a:t>
                      </a:r>
                      <a:r>
                        <a:rPr lang="zh-CN" altLang="en-US" sz="1600" dirty="0"/>
                        <a:t> </a:t>
                      </a:r>
                      <a:r>
                        <a:rPr lang="en-US" altLang="zh-CN" sz="1600" dirty="0"/>
                        <a:t>raise</a:t>
                      </a:r>
                      <a:r>
                        <a:rPr lang="zh-CN" altLang="en-US" sz="1600" dirty="0"/>
                        <a:t> </a:t>
                      </a:r>
                      <a:r>
                        <a:rPr lang="en-US" altLang="zh-CN" sz="1600" dirty="0"/>
                        <a:t>energy</a:t>
                      </a:r>
                    </a:p>
                    <a:p>
                      <a:pPr marL="800100" lvl="1" indent="-342900" algn="l">
                        <a:buFont typeface="Arial" panose="020B0604020202020204" pitchFamily="34" charset="0"/>
                        <a:buChar char="•"/>
                      </a:pPr>
                      <a:r>
                        <a:rPr lang="en-US" altLang="zh-CN" sz="1600" dirty="0"/>
                        <a:t>Booster:</a:t>
                      </a:r>
                      <a:r>
                        <a:rPr lang="zh-CN" altLang="en-US" sz="1600" dirty="0"/>
                        <a:t> </a:t>
                      </a:r>
                      <a:r>
                        <a:rPr lang="en-US" altLang="zh-CN" sz="1600" dirty="0"/>
                        <a:t>lattice</a:t>
                      </a:r>
                      <a:r>
                        <a:rPr lang="zh-CN" altLang="en-US" sz="1600" dirty="0"/>
                        <a:t> </a:t>
                      </a:r>
                      <a:r>
                        <a:rPr lang="en-US" altLang="zh-CN" sz="1600" dirty="0"/>
                        <a:t>optimization</a:t>
                      </a:r>
                      <a:r>
                        <a:rPr lang="zh-CN" altLang="en-US" sz="1600" dirty="0"/>
                        <a:t> </a:t>
                      </a:r>
                      <a:r>
                        <a:rPr lang="en-US" altLang="zh-CN" sz="1600" dirty="0"/>
                        <a:t>for</a:t>
                      </a:r>
                      <a:r>
                        <a:rPr lang="zh-CN" altLang="en-US" sz="1600" dirty="0"/>
                        <a:t> </a:t>
                      </a:r>
                      <a:r>
                        <a:rPr lang="en-US" altLang="zh-CN" sz="1600" dirty="0"/>
                        <a:t>better</a:t>
                      </a:r>
                      <a:r>
                        <a:rPr lang="zh-CN" altLang="en-US" sz="1600" dirty="0"/>
                        <a:t> </a:t>
                      </a:r>
                      <a:r>
                        <a:rPr lang="en-US" altLang="zh-CN" sz="1600" dirty="0"/>
                        <a:t>polarization</a:t>
                      </a:r>
                      <a:r>
                        <a:rPr lang="zh-CN" altLang="en-US" sz="1600" dirty="0"/>
                        <a:t> </a:t>
                      </a:r>
                      <a:r>
                        <a:rPr lang="en-US" altLang="zh-CN" sz="1600" dirty="0"/>
                        <a:t>transmission</a:t>
                      </a:r>
                      <a:endParaRPr lang="en-US" sz="1600" dirty="0"/>
                    </a:p>
                  </a:txBody>
                  <a:tcPr/>
                </a:tc>
                <a:extLst>
                  <a:ext uri="{0D108BD9-81ED-4DB2-BD59-A6C34878D82A}">
                    <a16:rowId xmlns:a16="http://schemas.microsoft.com/office/drawing/2014/main" val="823900979"/>
                  </a:ext>
                </a:extLst>
              </a:tr>
            </a:tbl>
          </a:graphicData>
        </a:graphic>
      </p:graphicFrame>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b="1088"/>
          <a:stretch/>
        </p:blipFill>
        <p:spPr>
          <a:xfrm>
            <a:off x="1029996" y="2693319"/>
            <a:ext cx="4989271" cy="3981797"/>
          </a:xfrm>
          <a:prstGeom prst="rect">
            <a:avLst/>
          </a:prstGeom>
        </p:spPr>
      </p:pic>
      <p:pic>
        <p:nvPicPr>
          <p:cNvPr id="6" name="Picture 8" descr="logo_main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111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600" b="1" dirty="0" smtClean="0">
                <a:solidFill>
                  <a:srgbClr val="0070C0"/>
                </a:solidFill>
                <a:latin typeface="+mn-ea"/>
                <a:ea typeface="+mn-ea"/>
              </a:rPr>
              <a:t>对撞环经费需求</a:t>
            </a:r>
            <a:endParaRPr lang="zh-CN" altLang="en-US" sz="3600" b="1" dirty="0">
              <a:solidFill>
                <a:srgbClr val="0070C0"/>
              </a:solidFill>
              <a:latin typeface="+mn-ea"/>
              <a:ea typeface="+mn-ea"/>
            </a:endParaRPr>
          </a:p>
        </p:txBody>
      </p:sp>
      <p:sp>
        <p:nvSpPr>
          <p:cNvPr id="3" name="内容占位符 2"/>
          <p:cNvSpPr>
            <a:spLocks noGrp="1"/>
          </p:cNvSpPr>
          <p:nvPr>
            <p:ph idx="1"/>
          </p:nvPr>
        </p:nvSpPr>
        <p:spPr/>
        <p:txBody>
          <a:bodyPr>
            <a:normAutofit/>
          </a:bodyPr>
          <a:lstStyle/>
          <a:p>
            <a:pPr>
              <a:lnSpc>
                <a:spcPct val="100000"/>
              </a:lnSpc>
              <a:spcBef>
                <a:spcPts val="600"/>
              </a:spcBef>
            </a:pPr>
            <a:r>
              <a:rPr lang="zh-CN" altLang="en-US" sz="1800" dirty="0"/>
              <a:t>计算服务及软件费（</a:t>
            </a:r>
            <a:r>
              <a:rPr lang="en-US" altLang="zh-CN" sz="1800" dirty="0"/>
              <a:t>7</a:t>
            </a:r>
            <a:r>
              <a:rPr lang="zh-CN" altLang="en-US" sz="1800" dirty="0"/>
              <a:t>万元）</a:t>
            </a:r>
            <a:endParaRPr lang="en-US" altLang="zh-CN" sz="1800" dirty="0"/>
          </a:p>
          <a:p>
            <a:pPr lvl="1">
              <a:lnSpc>
                <a:spcPct val="100000"/>
              </a:lnSpc>
              <a:spcBef>
                <a:spcPts val="600"/>
              </a:spcBef>
            </a:pPr>
            <a:r>
              <a:rPr lang="zh-CN" altLang="en-US" sz="1800" dirty="0"/>
              <a:t>寿命优化、误差模拟</a:t>
            </a:r>
            <a:r>
              <a:rPr lang="zh-CN" altLang="en-US" sz="1800" dirty="0" smtClean="0"/>
              <a:t>等</a:t>
            </a:r>
            <a:endParaRPr lang="en-US" altLang="zh-CN" sz="1800" dirty="0" smtClean="0"/>
          </a:p>
          <a:p>
            <a:pPr>
              <a:lnSpc>
                <a:spcPct val="100000"/>
              </a:lnSpc>
              <a:spcBef>
                <a:spcPts val="600"/>
              </a:spcBef>
            </a:pPr>
            <a:r>
              <a:rPr lang="zh-CN" altLang="en-US" sz="1800" dirty="0" smtClean="0"/>
              <a:t>差旅费（</a:t>
            </a:r>
            <a:r>
              <a:rPr lang="en-US" altLang="zh-CN" sz="1800" dirty="0" smtClean="0"/>
              <a:t>7</a:t>
            </a:r>
            <a:r>
              <a:rPr lang="zh-CN" altLang="en-US" sz="1800" dirty="0" smtClean="0"/>
              <a:t>万元</a:t>
            </a:r>
            <a:r>
              <a:rPr lang="zh-CN" altLang="en-US" sz="1800" dirty="0"/>
              <a:t>）</a:t>
            </a:r>
            <a:endParaRPr lang="en-US" altLang="zh-CN" sz="1800" dirty="0"/>
          </a:p>
          <a:p>
            <a:pPr lvl="1">
              <a:lnSpc>
                <a:spcPct val="100000"/>
              </a:lnSpc>
              <a:spcBef>
                <a:spcPts val="600"/>
              </a:spcBef>
            </a:pPr>
            <a:r>
              <a:rPr lang="zh-CN" altLang="en-US" sz="1800" dirty="0"/>
              <a:t>国内</a:t>
            </a:r>
            <a:r>
              <a:rPr lang="zh-CN" altLang="en-US" sz="1800" dirty="0" smtClean="0"/>
              <a:t>差旅费</a:t>
            </a:r>
            <a:r>
              <a:rPr lang="en-US" altLang="zh-CN" sz="1800" dirty="0"/>
              <a:t>3</a:t>
            </a:r>
            <a:r>
              <a:rPr lang="zh-CN" altLang="en-US" sz="1800" dirty="0" smtClean="0"/>
              <a:t>人次</a:t>
            </a:r>
            <a:r>
              <a:rPr lang="en-US" altLang="zh-CN" sz="1800" dirty="0" smtClean="0"/>
              <a:t>/</a:t>
            </a:r>
            <a:r>
              <a:rPr lang="zh-CN" altLang="en-US" sz="1800" dirty="0" smtClean="0"/>
              <a:t>年</a:t>
            </a:r>
            <a:r>
              <a:rPr lang="en-US" altLang="zh-CN" sz="1800" dirty="0" smtClean="0"/>
              <a:t>*4</a:t>
            </a:r>
            <a:r>
              <a:rPr lang="zh-CN" altLang="en-US" sz="1800" dirty="0" smtClean="0"/>
              <a:t>年*</a:t>
            </a:r>
            <a:r>
              <a:rPr lang="en-US" altLang="zh-CN" sz="1800" dirty="0" smtClean="0"/>
              <a:t>0</a:t>
            </a:r>
            <a:r>
              <a:rPr lang="en-US" altLang="zh-CN" sz="1800" dirty="0"/>
              <a:t>.</a:t>
            </a:r>
            <a:r>
              <a:rPr lang="en-US" altLang="zh-CN" sz="1800" dirty="0" smtClean="0"/>
              <a:t>6</a:t>
            </a:r>
            <a:r>
              <a:rPr lang="zh-CN" altLang="en-US" sz="1800" dirty="0" smtClean="0"/>
              <a:t>万元</a:t>
            </a:r>
            <a:r>
              <a:rPr lang="en-US" altLang="zh-CN" sz="1800" dirty="0"/>
              <a:t>/</a:t>
            </a:r>
            <a:r>
              <a:rPr lang="zh-CN" altLang="en-US" sz="1800" dirty="0"/>
              <a:t>人次</a:t>
            </a:r>
            <a:r>
              <a:rPr lang="en-US" altLang="zh-CN" sz="1800" dirty="0" smtClean="0"/>
              <a:t>=7</a:t>
            </a:r>
            <a:r>
              <a:rPr lang="zh-CN" altLang="en-US" sz="1800" dirty="0" smtClean="0"/>
              <a:t>万元</a:t>
            </a:r>
            <a:endParaRPr lang="en-US" altLang="zh-CN" sz="1800" dirty="0"/>
          </a:p>
          <a:p>
            <a:pPr>
              <a:lnSpc>
                <a:spcPct val="100000"/>
              </a:lnSpc>
              <a:spcBef>
                <a:spcPts val="600"/>
              </a:spcBef>
            </a:pPr>
            <a:r>
              <a:rPr lang="zh-CN" altLang="en-US" sz="1800" dirty="0"/>
              <a:t>国际合作与交流费</a:t>
            </a:r>
            <a:r>
              <a:rPr lang="zh-CN" altLang="en-US" sz="1800" dirty="0" smtClean="0"/>
              <a:t>（</a:t>
            </a:r>
            <a:r>
              <a:rPr lang="en-US" altLang="zh-CN" sz="1800" dirty="0" smtClean="0"/>
              <a:t>18</a:t>
            </a:r>
            <a:r>
              <a:rPr lang="zh-CN" altLang="en-US" sz="1800" dirty="0" smtClean="0"/>
              <a:t>万元</a:t>
            </a:r>
            <a:r>
              <a:rPr lang="zh-CN" altLang="en-US" sz="1800" dirty="0"/>
              <a:t>）</a:t>
            </a:r>
            <a:endParaRPr lang="en-US" altLang="zh-CN" sz="1800" dirty="0"/>
          </a:p>
          <a:p>
            <a:pPr lvl="1">
              <a:lnSpc>
                <a:spcPct val="100000"/>
              </a:lnSpc>
              <a:spcBef>
                <a:spcPts val="600"/>
              </a:spcBef>
            </a:pPr>
            <a:r>
              <a:rPr lang="zh-CN" altLang="en-US" sz="1800" dirty="0"/>
              <a:t>国际来访及派出</a:t>
            </a:r>
            <a:r>
              <a:rPr lang="zh-CN" altLang="en-US" sz="1800" dirty="0" smtClean="0"/>
              <a:t>共计</a:t>
            </a:r>
            <a:r>
              <a:rPr lang="en-US" altLang="zh-CN" sz="1800" dirty="0" smtClean="0"/>
              <a:t>6</a:t>
            </a:r>
            <a:r>
              <a:rPr lang="zh-CN" altLang="en-US" sz="1800" dirty="0" smtClean="0"/>
              <a:t>人次</a:t>
            </a:r>
            <a:r>
              <a:rPr lang="zh-CN" altLang="en-US" sz="1800" dirty="0"/>
              <a:t>*</a:t>
            </a:r>
            <a:r>
              <a:rPr lang="en-US" altLang="zh-CN" sz="1800" dirty="0"/>
              <a:t>3</a:t>
            </a:r>
            <a:r>
              <a:rPr lang="zh-CN" altLang="en-US" sz="1800" dirty="0"/>
              <a:t>万元</a:t>
            </a:r>
            <a:r>
              <a:rPr lang="en-US" altLang="zh-CN" sz="1800" dirty="0"/>
              <a:t>/</a:t>
            </a:r>
            <a:r>
              <a:rPr lang="zh-CN" altLang="en-US" sz="1800" dirty="0"/>
              <a:t>人次</a:t>
            </a:r>
            <a:r>
              <a:rPr lang="en-US" altLang="zh-CN" sz="1800" dirty="0"/>
              <a:t>=</a:t>
            </a:r>
            <a:r>
              <a:rPr lang="en-US" altLang="zh-CN" sz="1800" dirty="0" smtClean="0"/>
              <a:t>18</a:t>
            </a:r>
            <a:r>
              <a:rPr lang="zh-CN" altLang="en-US" sz="1800" dirty="0" smtClean="0"/>
              <a:t>万元</a:t>
            </a:r>
            <a:endParaRPr lang="en-US" altLang="zh-CN" sz="1800" dirty="0"/>
          </a:p>
          <a:p>
            <a:pPr>
              <a:lnSpc>
                <a:spcPct val="100000"/>
              </a:lnSpc>
              <a:spcBef>
                <a:spcPts val="600"/>
              </a:spcBef>
            </a:pPr>
            <a:r>
              <a:rPr lang="zh-CN" altLang="en-US" sz="1800" dirty="0" smtClean="0"/>
              <a:t>学生劳务费（</a:t>
            </a:r>
            <a:r>
              <a:rPr lang="en-US" altLang="zh-CN" sz="1800" dirty="0" smtClean="0"/>
              <a:t>15</a:t>
            </a:r>
            <a:r>
              <a:rPr lang="zh-CN" altLang="en-US" sz="1800" dirty="0"/>
              <a:t>万元）</a:t>
            </a:r>
            <a:endParaRPr lang="en-US" altLang="zh-CN" sz="1800" dirty="0"/>
          </a:p>
          <a:p>
            <a:pPr lvl="1">
              <a:lnSpc>
                <a:spcPct val="100000"/>
              </a:lnSpc>
              <a:spcBef>
                <a:spcPts val="600"/>
              </a:spcBef>
            </a:pPr>
            <a:r>
              <a:rPr lang="zh-CN" altLang="en-US" sz="1800" dirty="0" smtClean="0"/>
              <a:t>研究生</a:t>
            </a:r>
            <a:r>
              <a:rPr lang="en-US" altLang="zh-CN" sz="1800" dirty="0" smtClean="0"/>
              <a:t>3</a:t>
            </a:r>
            <a:r>
              <a:rPr lang="zh-CN" altLang="en-US" sz="1800" dirty="0" smtClean="0"/>
              <a:t>名</a:t>
            </a:r>
            <a:r>
              <a:rPr lang="zh-CN" altLang="en-US" sz="1800" dirty="0"/>
              <a:t>，</a:t>
            </a:r>
            <a:r>
              <a:rPr lang="en-US" altLang="zh-CN" sz="1800" dirty="0"/>
              <a:t>5</a:t>
            </a:r>
            <a:r>
              <a:rPr lang="zh-CN" altLang="en-US" sz="1800" dirty="0"/>
              <a:t>万元</a:t>
            </a:r>
            <a:r>
              <a:rPr lang="en-US" altLang="zh-CN" sz="1800" dirty="0"/>
              <a:t>/</a:t>
            </a:r>
            <a:r>
              <a:rPr lang="zh-CN" altLang="en-US" sz="1800" dirty="0"/>
              <a:t>年</a:t>
            </a:r>
            <a:r>
              <a:rPr lang="en-US" altLang="zh-CN" sz="1800" dirty="0"/>
              <a:t>*3</a:t>
            </a:r>
            <a:r>
              <a:rPr lang="zh-CN" altLang="en-US" sz="1800" dirty="0"/>
              <a:t>年</a:t>
            </a:r>
            <a:r>
              <a:rPr lang="en-US" altLang="zh-CN" sz="1800" dirty="0"/>
              <a:t>=15</a:t>
            </a:r>
            <a:r>
              <a:rPr lang="zh-CN" altLang="en-US" sz="1800" dirty="0" smtClean="0"/>
              <a:t>万元</a:t>
            </a:r>
            <a:endParaRPr lang="en-US" altLang="zh-CN" sz="1800" dirty="0" smtClean="0"/>
          </a:p>
          <a:p>
            <a:pPr>
              <a:lnSpc>
                <a:spcPct val="100000"/>
              </a:lnSpc>
              <a:spcBef>
                <a:spcPts val="600"/>
              </a:spcBef>
            </a:pPr>
            <a:r>
              <a:rPr lang="zh-CN" altLang="en-US" sz="1800" dirty="0" smtClean="0"/>
              <a:t>出版费（</a:t>
            </a:r>
            <a:r>
              <a:rPr lang="en-US" altLang="zh-CN" sz="1800" dirty="0" smtClean="0"/>
              <a:t>3</a:t>
            </a:r>
            <a:r>
              <a:rPr lang="zh-CN" altLang="en-US" sz="1800" dirty="0" smtClean="0"/>
              <a:t>万元）</a:t>
            </a:r>
            <a:endParaRPr lang="en-US" altLang="zh-CN" sz="1800" dirty="0" smtClean="0"/>
          </a:p>
          <a:p>
            <a:pPr lvl="1">
              <a:lnSpc>
                <a:spcPct val="100000"/>
              </a:lnSpc>
              <a:spcBef>
                <a:spcPts val="600"/>
              </a:spcBef>
            </a:pPr>
            <a:r>
              <a:rPr lang="zh-CN" altLang="en-US" sz="1800" dirty="0" smtClean="0"/>
              <a:t>文章发表</a:t>
            </a:r>
            <a:endParaRPr lang="en-US" altLang="zh-CN" sz="1800" dirty="0"/>
          </a:p>
        </p:txBody>
      </p:sp>
      <p:sp>
        <p:nvSpPr>
          <p:cNvPr id="6" name="矩形 5"/>
          <p:cNvSpPr/>
          <p:nvPr/>
        </p:nvSpPr>
        <p:spPr>
          <a:xfrm>
            <a:off x="6923314" y="1822130"/>
            <a:ext cx="4338736" cy="2031325"/>
          </a:xfrm>
          <a:prstGeom prst="rect">
            <a:avLst/>
          </a:prstGeom>
        </p:spPr>
        <p:txBody>
          <a:bodyPr wrap="square">
            <a:spAutoFit/>
          </a:bodyPr>
          <a:lstStyle/>
          <a:p>
            <a:r>
              <a:rPr lang="zh-CN" altLang="en-US" kern="0" dirty="0" smtClean="0">
                <a:solidFill>
                  <a:srgbClr val="000000"/>
                </a:solidFill>
                <a:ea typeface="Microsoft YaHei UI" panose="020B0503020204020204" pitchFamily="34" charset="-122"/>
                <a:cs typeface="宋体" panose="02010600030101010101" pitchFamily="2" charset="-122"/>
              </a:rPr>
              <a:t>人员安排：</a:t>
            </a:r>
            <a:endParaRPr lang="en-US" altLang="zh-CN" kern="0" dirty="0" smtClean="0">
              <a:solidFill>
                <a:srgbClr val="000000"/>
              </a:solidFill>
              <a:ea typeface="Microsoft YaHei UI" panose="020B0503020204020204" pitchFamily="34" charset="-122"/>
              <a:cs typeface="宋体" panose="02010600030101010101" pitchFamily="2" charset="-122"/>
            </a:endParaRPr>
          </a:p>
          <a:p>
            <a:endParaRPr lang="en-US" altLang="zh-CN" kern="0" dirty="0">
              <a:solidFill>
                <a:srgbClr val="000000"/>
              </a:solidFill>
              <a:ea typeface="Microsoft YaHei UI" panose="020B0503020204020204" pitchFamily="34" charset="-122"/>
              <a:cs typeface="宋体" panose="02010600030101010101" pitchFamily="2" charset="-122"/>
            </a:endParaRPr>
          </a:p>
          <a:p>
            <a:r>
              <a:rPr lang="en-US" altLang="zh-CN" kern="0" dirty="0" smtClean="0">
                <a:solidFill>
                  <a:srgbClr val="000000"/>
                </a:solidFill>
                <a:ea typeface="Microsoft YaHei UI" panose="020B0503020204020204" pitchFamily="34" charset="-122"/>
                <a:cs typeface="宋体" panose="02010600030101010101" pitchFamily="2" charset="-122"/>
              </a:rPr>
              <a:t>Lattice</a:t>
            </a:r>
            <a:r>
              <a:rPr lang="zh-CN" altLang="en-US" kern="0" dirty="0" smtClean="0">
                <a:solidFill>
                  <a:srgbClr val="000000"/>
                </a:solidFill>
                <a:ea typeface="Microsoft YaHei UI" panose="020B0503020204020204" pitchFamily="34" charset="-122"/>
                <a:cs typeface="宋体" panose="02010600030101010101" pitchFamily="2" charset="-122"/>
              </a:rPr>
              <a:t>及非线性：</a:t>
            </a:r>
            <a:r>
              <a:rPr lang="zh-CN" altLang="zh-CN" kern="0" dirty="0" smtClean="0">
                <a:solidFill>
                  <a:srgbClr val="000000"/>
                </a:solidFill>
                <a:ea typeface="Microsoft YaHei UI" panose="020B0503020204020204" pitchFamily="34" charset="-122"/>
                <a:cs typeface="宋体" panose="02010600030101010101" pitchFamily="2" charset="-122"/>
              </a:rPr>
              <a:t>王毅</a:t>
            </a:r>
            <a:r>
              <a:rPr lang="zh-CN" altLang="en-US" kern="0" dirty="0" smtClean="0">
                <a:solidFill>
                  <a:srgbClr val="000000"/>
                </a:solidFill>
                <a:ea typeface="Microsoft YaHei UI" panose="020B0503020204020204" pitchFamily="34" charset="-122"/>
                <a:cs typeface="宋体" panose="02010600030101010101" pitchFamily="2" charset="-122"/>
              </a:rPr>
              <a:t>伟</a:t>
            </a:r>
            <a:r>
              <a:rPr lang="zh-CN" altLang="zh-CN" kern="0" dirty="0" smtClean="0">
                <a:solidFill>
                  <a:srgbClr val="000000"/>
                </a:solidFill>
                <a:ea typeface="Microsoft YaHei UI" panose="020B0503020204020204" pitchFamily="34" charset="-122"/>
                <a:cs typeface="宋体" panose="02010600030101010101" pitchFamily="2" charset="-122"/>
              </a:rPr>
              <a:t>、张源</a:t>
            </a:r>
            <a:r>
              <a:rPr lang="en-US" altLang="zh-CN" kern="0" dirty="0" smtClean="0">
                <a:solidFill>
                  <a:srgbClr val="000000"/>
                </a:solidFill>
                <a:ea typeface="Microsoft YaHei UI" panose="020B0503020204020204" pitchFamily="34" charset="-122"/>
                <a:cs typeface="宋体" panose="02010600030101010101" pitchFamily="2" charset="-122"/>
              </a:rPr>
              <a:t> </a:t>
            </a:r>
            <a:r>
              <a:rPr lang="zh-CN" altLang="zh-CN" kern="0" dirty="0">
                <a:solidFill>
                  <a:srgbClr val="000000"/>
                </a:solidFill>
                <a:ea typeface="Microsoft YaHei UI" panose="020B0503020204020204" pitchFamily="34" charset="-122"/>
                <a:cs typeface="宋体" panose="02010600030101010101" pitchFamily="2" charset="-122"/>
              </a:rPr>
              <a:t>、段哲、崔小昊、马安德</a:t>
            </a:r>
            <a:r>
              <a:rPr lang="zh-CN" altLang="en-US" kern="0" dirty="0">
                <a:solidFill>
                  <a:srgbClr val="000000"/>
                </a:solidFill>
                <a:ea typeface="Microsoft YaHei UI" panose="020B0503020204020204" pitchFamily="34" charset="-122"/>
                <a:cs typeface="宋体" panose="02010600030101010101" pitchFamily="2" charset="-122"/>
              </a:rPr>
              <a:t>等研究生</a:t>
            </a:r>
            <a:r>
              <a:rPr lang="en-US" altLang="zh-CN" kern="0" dirty="0">
                <a:solidFill>
                  <a:srgbClr val="000000"/>
                </a:solidFill>
                <a:ea typeface="Microsoft YaHei UI" panose="020B0503020204020204" pitchFamily="34" charset="-122"/>
                <a:cs typeface="宋体" panose="02010600030101010101" pitchFamily="2" charset="-122"/>
              </a:rPr>
              <a:t>3</a:t>
            </a:r>
            <a:r>
              <a:rPr lang="zh-CN" altLang="en-US" kern="0" dirty="0" smtClean="0">
                <a:solidFill>
                  <a:srgbClr val="000000"/>
                </a:solidFill>
                <a:ea typeface="Microsoft YaHei UI" panose="020B0503020204020204" pitchFamily="34" charset="-122"/>
                <a:cs typeface="宋体" panose="02010600030101010101" pitchFamily="2" charset="-122"/>
              </a:rPr>
              <a:t>名</a:t>
            </a:r>
            <a:endParaRPr lang="en-US" altLang="zh-CN" kern="0" dirty="0" smtClean="0">
              <a:solidFill>
                <a:srgbClr val="000000"/>
              </a:solidFill>
              <a:ea typeface="Microsoft YaHei UI" panose="020B0503020204020204" pitchFamily="34" charset="-122"/>
              <a:cs typeface="宋体" panose="02010600030101010101" pitchFamily="2" charset="-122"/>
            </a:endParaRPr>
          </a:p>
          <a:p>
            <a:endParaRPr lang="en-US" altLang="zh-CN" kern="0" dirty="0" smtClean="0">
              <a:solidFill>
                <a:srgbClr val="000000"/>
              </a:solidFill>
              <a:ea typeface="Microsoft YaHei UI" panose="020B0503020204020204" pitchFamily="34" charset="-122"/>
              <a:cs typeface="宋体" panose="02010600030101010101" pitchFamily="2" charset="-122"/>
            </a:endParaRPr>
          </a:p>
          <a:p>
            <a:r>
              <a:rPr lang="zh-CN" altLang="en-US" kern="0" dirty="0" smtClean="0">
                <a:solidFill>
                  <a:srgbClr val="000000"/>
                </a:solidFill>
                <a:ea typeface="Microsoft YaHei UI" panose="020B0503020204020204" pitchFamily="34" charset="-122"/>
                <a:cs typeface="宋体" panose="02010600030101010101" pitchFamily="2" charset="-122"/>
              </a:rPr>
              <a:t>误差：</a:t>
            </a:r>
            <a:r>
              <a:rPr lang="zh-CN" altLang="zh-CN" kern="0" dirty="0" smtClean="0">
                <a:solidFill>
                  <a:srgbClr val="000000"/>
                </a:solidFill>
                <a:ea typeface="Microsoft YaHei UI" panose="020B0503020204020204" pitchFamily="34" charset="-122"/>
                <a:cs typeface="宋体" panose="02010600030101010101" pitchFamily="2" charset="-122"/>
              </a:rPr>
              <a:t>王斌、季大恒、魏源源</a:t>
            </a:r>
            <a:endParaRPr lang="en-US" altLang="zh-CN" kern="0" dirty="0" smtClean="0">
              <a:solidFill>
                <a:srgbClr val="000000"/>
              </a:solidFill>
              <a:ea typeface="Microsoft YaHei UI" panose="020B0503020204020204" pitchFamily="34" charset="-122"/>
              <a:cs typeface="宋体" panose="02010600030101010101" pitchFamily="2" charset="-122"/>
            </a:endParaRPr>
          </a:p>
          <a:p>
            <a:endParaRPr lang="zh-CN" altLang="en-US" dirty="0"/>
          </a:p>
        </p:txBody>
      </p:sp>
      <p:pic>
        <p:nvPicPr>
          <p:cNvPr id="7"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42C7E-C7FC-4608-92A1-29EF5088F470}"/>
              </a:ext>
            </a:extLst>
          </p:cNvPr>
          <p:cNvSpPr>
            <a:spLocks noGrp="1"/>
          </p:cNvSpPr>
          <p:nvPr>
            <p:ph type="title"/>
          </p:nvPr>
        </p:nvSpPr>
        <p:spPr>
          <a:xfrm>
            <a:off x="805185" y="47869"/>
            <a:ext cx="10515600" cy="919135"/>
          </a:xfrm>
        </p:spPr>
        <p:txBody>
          <a:bodyPr>
            <a:normAutofit/>
          </a:bodyPr>
          <a:lstStyle/>
          <a:p>
            <a:pPr algn="ctr"/>
            <a:r>
              <a:rPr lang="zh-CN" altLang="en-US" sz="3600" b="1" dirty="0" smtClean="0">
                <a:solidFill>
                  <a:srgbClr val="0070C0"/>
                </a:solidFill>
                <a:latin typeface="+mn-ea"/>
                <a:ea typeface="+mn-ea"/>
              </a:rPr>
              <a:t>束束作用</a:t>
            </a:r>
            <a:endParaRPr lang="zh-CN" altLang="en-US" sz="3600" b="1" dirty="0">
              <a:solidFill>
                <a:srgbClr val="0070C0"/>
              </a:solidFill>
              <a:latin typeface="+mn-ea"/>
              <a:ea typeface="+mn-ea"/>
            </a:endParaRPr>
          </a:p>
        </p:txBody>
      </p:sp>
      <p:sp>
        <p:nvSpPr>
          <p:cNvPr id="3" name="内容占位符 2">
            <a:extLst>
              <a:ext uri="{FF2B5EF4-FFF2-40B4-BE49-F238E27FC236}">
                <a16:creationId xmlns:a16="http://schemas.microsoft.com/office/drawing/2014/main" id="{34C165F1-D1F2-4820-9C24-F396B9F749C6}"/>
              </a:ext>
            </a:extLst>
          </p:cNvPr>
          <p:cNvSpPr>
            <a:spLocks noGrp="1"/>
          </p:cNvSpPr>
          <p:nvPr>
            <p:ph idx="1"/>
          </p:nvPr>
        </p:nvSpPr>
        <p:spPr>
          <a:xfrm>
            <a:off x="1230108" y="610150"/>
            <a:ext cx="5690179" cy="3513871"/>
          </a:xfrm>
        </p:spPr>
        <p:txBody>
          <a:bodyPr>
            <a:noAutofit/>
          </a:bodyPr>
          <a:lstStyle/>
          <a:p>
            <a:r>
              <a:rPr lang="zh-CN" altLang="en-US" sz="1800" dirty="0"/>
              <a:t>束束作用</a:t>
            </a:r>
            <a:endParaRPr lang="en-US" altLang="zh-CN" sz="1800" dirty="0"/>
          </a:p>
          <a:p>
            <a:pPr lvl="1"/>
            <a:r>
              <a:rPr lang="en-US" altLang="zh-CN" sz="1800" dirty="0"/>
              <a:t>Hourglass/disruption </a:t>
            </a:r>
            <a:r>
              <a:rPr lang="zh-CN" altLang="en-US" sz="1800" dirty="0"/>
              <a:t>效应的分析</a:t>
            </a:r>
            <a:endParaRPr lang="en-US" altLang="zh-CN" sz="1800" dirty="0"/>
          </a:p>
          <a:p>
            <a:pPr lvl="1"/>
            <a:r>
              <a:rPr lang="en-US" altLang="zh-CN" sz="1800" dirty="0"/>
              <a:t>PIC </a:t>
            </a:r>
            <a:r>
              <a:rPr lang="zh-CN" altLang="en-US" sz="1800" dirty="0"/>
              <a:t>的 </a:t>
            </a:r>
            <a:r>
              <a:rPr lang="en-US" altLang="zh-CN" sz="1800" dirty="0"/>
              <a:t>GPU </a:t>
            </a:r>
            <a:r>
              <a:rPr lang="zh-CN" altLang="en-US" sz="1800" dirty="0"/>
              <a:t>高效平行</a:t>
            </a:r>
            <a:endParaRPr lang="en-US" altLang="zh-CN" sz="1800" dirty="0"/>
          </a:p>
          <a:p>
            <a:pPr lvl="1"/>
            <a:r>
              <a:rPr lang="en-US" altLang="zh-CN" sz="1800" dirty="0"/>
              <a:t>Soft-Gaussian </a:t>
            </a:r>
            <a:r>
              <a:rPr lang="zh-CN" altLang="en-US" sz="1800" dirty="0"/>
              <a:t>方法的精度改进</a:t>
            </a:r>
            <a:endParaRPr lang="en-US" altLang="zh-CN" sz="1800" dirty="0"/>
          </a:p>
          <a:p>
            <a:r>
              <a:rPr lang="zh-CN" altLang="en-US" sz="1800" dirty="0"/>
              <a:t>束束作用与单粒子动力学</a:t>
            </a:r>
            <a:endParaRPr lang="en-US" altLang="zh-CN" sz="1800" dirty="0"/>
          </a:p>
          <a:p>
            <a:pPr lvl="1"/>
            <a:r>
              <a:rPr lang="zh-CN" altLang="en-US" sz="1800" dirty="0"/>
              <a:t>误差效应对峰值亮度、不稳定性及寿命的影响</a:t>
            </a:r>
            <a:endParaRPr lang="en-US" altLang="zh-CN" sz="1800" dirty="0"/>
          </a:p>
          <a:p>
            <a:pPr lvl="2"/>
            <a:r>
              <a:rPr lang="zh-CN" altLang="en-US" sz="1800" dirty="0"/>
              <a:t>非线性色品</a:t>
            </a:r>
            <a:endParaRPr lang="en-US" altLang="zh-CN" sz="1800" dirty="0"/>
          </a:p>
          <a:p>
            <a:pPr lvl="2"/>
            <a:r>
              <a:rPr lang="zh-CN" altLang="en-US" sz="1800" dirty="0"/>
              <a:t>广义耦合色品</a:t>
            </a:r>
            <a:r>
              <a:rPr lang="en-US" altLang="zh-CN" sz="1800" dirty="0"/>
              <a:t>	</a:t>
            </a:r>
          </a:p>
          <a:p>
            <a:pPr lvl="1"/>
            <a:r>
              <a:rPr lang="zh-CN" altLang="en-US" sz="1800" dirty="0"/>
              <a:t>同步辐射的分析研究</a:t>
            </a:r>
            <a:endParaRPr lang="en-US" altLang="zh-CN" sz="1800" dirty="0"/>
          </a:p>
          <a:p>
            <a:r>
              <a:rPr lang="zh-CN" altLang="en-US" sz="1800" dirty="0"/>
              <a:t>束束作用与集体效应</a:t>
            </a:r>
            <a:endParaRPr lang="en-US" altLang="zh-CN" sz="1800" dirty="0"/>
          </a:p>
          <a:p>
            <a:pPr lvl="1"/>
            <a:r>
              <a:rPr lang="zh-CN" altLang="en-US" sz="1800" dirty="0" smtClean="0"/>
              <a:t>水平头尾不稳定性的抑制</a:t>
            </a:r>
            <a:endParaRPr lang="en-US" altLang="zh-CN" sz="1800" dirty="0" smtClean="0"/>
          </a:p>
          <a:p>
            <a:pPr lvl="1"/>
            <a:r>
              <a:rPr lang="zh-CN" altLang="en-US" sz="1800" dirty="0" smtClean="0"/>
              <a:t>电子云</a:t>
            </a:r>
            <a:endParaRPr lang="en-US" altLang="zh-CN" sz="1800" dirty="0" smtClean="0"/>
          </a:p>
          <a:p>
            <a:pPr lvl="1"/>
            <a:r>
              <a:rPr lang="zh-CN" altLang="en-US" sz="1800" dirty="0" smtClean="0"/>
              <a:t>逐束团反馈系统的影响</a:t>
            </a:r>
            <a:endParaRPr lang="en-US" altLang="zh-CN" sz="1800" dirty="0"/>
          </a:p>
        </p:txBody>
      </p:sp>
      <p:sp>
        <p:nvSpPr>
          <p:cNvPr id="4" name="文本框 3">
            <a:extLst>
              <a:ext uri="{FF2B5EF4-FFF2-40B4-BE49-F238E27FC236}">
                <a16:creationId xmlns:a16="http://schemas.microsoft.com/office/drawing/2014/main" id="{4FB761AD-CF58-453A-8FF8-F70D7B39F4CA}"/>
              </a:ext>
            </a:extLst>
          </p:cNvPr>
          <p:cNvSpPr txBox="1"/>
          <p:nvPr/>
        </p:nvSpPr>
        <p:spPr>
          <a:xfrm>
            <a:off x="6814669" y="967004"/>
            <a:ext cx="4977882" cy="3139321"/>
          </a:xfrm>
          <a:prstGeom prst="rect">
            <a:avLst/>
          </a:prstGeom>
          <a:noFill/>
        </p:spPr>
        <p:txBody>
          <a:bodyPr wrap="square" rtlCol="0">
            <a:spAutoFit/>
          </a:bodyPr>
          <a:lstStyle/>
          <a:p>
            <a:pPr marL="342900" indent="-342900">
              <a:buAutoNum type="arabicPeriod"/>
            </a:pPr>
            <a:r>
              <a:rPr lang="zh-CN" altLang="en-US" dirty="0" smtClean="0">
                <a:latin typeface="+mn-ea"/>
              </a:rPr>
              <a:t>前期</a:t>
            </a:r>
            <a:r>
              <a:rPr lang="zh-CN" altLang="en-US" dirty="0">
                <a:latin typeface="+mn-ea"/>
              </a:rPr>
              <a:t>工作对 </a:t>
            </a:r>
            <a:r>
              <a:rPr lang="en-US" altLang="zh-CN" dirty="0">
                <a:latin typeface="+mn-ea"/>
              </a:rPr>
              <a:t>CEPC/</a:t>
            </a:r>
            <a:r>
              <a:rPr lang="en-US" altLang="zh-CN" dirty="0" err="1">
                <a:latin typeface="+mn-ea"/>
              </a:rPr>
              <a:t>FCCee</a:t>
            </a:r>
            <a:r>
              <a:rPr lang="en-US" altLang="zh-CN" dirty="0">
                <a:latin typeface="+mn-ea"/>
              </a:rPr>
              <a:t> </a:t>
            </a:r>
            <a:r>
              <a:rPr lang="zh-CN" altLang="en-US" dirty="0">
                <a:latin typeface="+mn-ea"/>
              </a:rPr>
              <a:t>的设计有</a:t>
            </a:r>
            <a:r>
              <a:rPr lang="zh-CN" altLang="en-US" dirty="0" smtClean="0">
                <a:latin typeface="+mn-ea"/>
              </a:rPr>
              <a:t>重要影响：在</a:t>
            </a:r>
            <a:r>
              <a:rPr lang="en-US" altLang="zh-CN" dirty="0" smtClean="0">
                <a:latin typeface="+mn-ea"/>
              </a:rPr>
              <a:t>CEPC/</a:t>
            </a:r>
            <a:r>
              <a:rPr lang="en-US" altLang="zh-CN" dirty="0" err="1" smtClean="0">
                <a:latin typeface="+mn-ea"/>
              </a:rPr>
              <a:t>FCCee</a:t>
            </a:r>
            <a:r>
              <a:rPr lang="en-US" altLang="zh-CN" dirty="0" smtClean="0">
                <a:latin typeface="+mn-ea"/>
              </a:rPr>
              <a:t> </a:t>
            </a:r>
            <a:r>
              <a:rPr lang="zh-CN" altLang="en-US" dirty="0">
                <a:latin typeface="+mn-ea"/>
              </a:rPr>
              <a:t>都发现 </a:t>
            </a:r>
            <a:r>
              <a:rPr lang="en-US" altLang="zh-CN" dirty="0">
                <a:latin typeface="+mn-ea"/>
              </a:rPr>
              <a:t>CDR </a:t>
            </a:r>
            <a:r>
              <a:rPr lang="zh-CN" altLang="en-US" dirty="0">
                <a:latin typeface="+mn-ea"/>
              </a:rPr>
              <a:t>模式不能正常稳定对撞，推动了设计的</a:t>
            </a:r>
            <a:r>
              <a:rPr lang="zh-CN" altLang="en-US" dirty="0" smtClean="0">
                <a:latin typeface="+mn-ea"/>
              </a:rPr>
              <a:t>优化。</a:t>
            </a:r>
            <a:endParaRPr lang="en-US" altLang="zh-CN" dirty="0" smtClean="0">
              <a:latin typeface="+mn-ea"/>
            </a:endParaRPr>
          </a:p>
          <a:p>
            <a:pPr marL="342900" indent="-342900">
              <a:buAutoNum type="arabicPeriod"/>
            </a:pPr>
            <a:r>
              <a:rPr lang="zh-CN" altLang="en-US" dirty="0" smtClean="0">
                <a:latin typeface="+mn-ea"/>
              </a:rPr>
              <a:t>对理解</a:t>
            </a:r>
            <a:r>
              <a:rPr lang="en-US" altLang="zh-CN" dirty="0" err="1" smtClean="0">
                <a:latin typeface="+mn-ea"/>
              </a:rPr>
              <a:t>SuperKEKB</a:t>
            </a:r>
            <a:r>
              <a:rPr lang="en-US" altLang="zh-CN" dirty="0" smtClean="0">
                <a:latin typeface="+mn-ea"/>
              </a:rPr>
              <a:t> </a:t>
            </a:r>
            <a:r>
              <a:rPr lang="zh-CN" altLang="en-US" dirty="0">
                <a:latin typeface="+mn-ea"/>
              </a:rPr>
              <a:t>的稳定对撞的工作点</a:t>
            </a:r>
            <a:r>
              <a:rPr lang="zh-CN" altLang="en-US" dirty="0" smtClean="0">
                <a:latin typeface="+mn-ea"/>
              </a:rPr>
              <a:t>选择，有</a:t>
            </a:r>
            <a:r>
              <a:rPr lang="zh-CN" altLang="en-US" dirty="0">
                <a:latin typeface="+mn-ea"/>
              </a:rPr>
              <a:t>重要</a:t>
            </a:r>
            <a:r>
              <a:rPr lang="zh-CN" altLang="en-US" dirty="0" smtClean="0">
                <a:latin typeface="+mn-ea"/>
              </a:rPr>
              <a:t>帮助。</a:t>
            </a:r>
            <a:endParaRPr lang="en-US" altLang="zh-CN" dirty="0" smtClean="0">
              <a:latin typeface="+mn-ea"/>
            </a:endParaRPr>
          </a:p>
          <a:p>
            <a:r>
              <a:rPr lang="en-US" altLang="zh-CN" dirty="0" smtClean="0">
                <a:latin typeface="+mn-ea"/>
              </a:rPr>
              <a:t>3.  </a:t>
            </a:r>
            <a:r>
              <a:rPr lang="zh-CN" altLang="en-US" dirty="0" smtClean="0">
                <a:latin typeface="+mn-ea"/>
              </a:rPr>
              <a:t>参与</a:t>
            </a:r>
            <a:r>
              <a:rPr lang="zh-CN" altLang="en-US" dirty="0">
                <a:latin typeface="+mn-ea"/>
              </a:rPr>
              <a:t>了 </a:t>
            </a:r>
            <a:r>
              <a:rPr lang="en-US" altLang="zh-CN" dirty="0" err="1">
                <a:latin typeface="+mn-ea"/>
              </a:rPr>
              <a:t>FCCee</a:t>
            </a:r>
            <a:r>
              <a:rPr lang="en-US" altLang="zh-CN" dirty="0">
                <a:latin typeface="+mn-ea"/>
              </a:rPr>
              <a:t> </a:t>
            </a:r>
            <a:r>
              <a:rPr lang="zh-CN" altLang="en-US" dirty="0">
                <a:latin typeface="+mn-ea"/>
              </a:rPr>
              <a:t>及 </a:t>
            </a:r>
            <a:r>
              <a:rPr lang="en-US" altLang="zh-CN" dirty="0" err="1">
                <a:latin typeface="+mn-ea"/>
              </a:rPr>
              <a:t>SuperKEKB</a:t>
            </a:r>
            <a:r>
              <a:rPr lang="en-US" altLang="zh-CN" dirty="0">
                <a:latin typeface="+mn-ea"/>
              </a:rPr>
              <a:t> </a:t>
            </a:r>
            <a:r>
              <a:rPr lang="zh-CN" altLang="en-US" dirty="0">
                <a:latin typeface="+mn-ea"/>
              </a:rPr>
              <a:t>的合作</a:t>
            </a:r>
            <a:r>
              <a:rPr lang="zh-CN" altLang="en-US" dirty="0" smtClean="0">
                <a:latin typeface="+mn-ea"/>
              </a:rPr>
              <a:t>研究</a:t>
            </a:r>
            <a:r>
              <a:rPr lang="zh-CN" altLang="en-US" dirty="0">
                <a:latin typeface="+mn-ea"/>
              </a:rPr>
              <a:t>，</a:t>
            </a:r>
            <a:r>
              <a:rPr lang="zh-CN" altLang="en-US" dirty="0" smtClean="0">
                <a:latin typeface="+mn-ea"/>
              </a:rPr>
              <a:t>以</a:t>
            </a:r>
            <a:r>
              <a:rPr lang="zh-CN" altLang="en-US" dirty="0">
                <a:latin typeface="+mn-ea"/>
              </a:rPr>
              <a:t>我方为第一作者，发表 </a:t>
            </a:r>
            <a:r>
              <a:rPr lang="en-US" altLang="zh-CN" dirty="0" err="1">
                <a:latin typeface="+mn-ea"/>
              </a:rPr>
              <a:t>FCCee</a:t>
            </a:r>
            <a:r>
              <a:rPr lang="en-US" altLang="zh-CN" dirty="0">
                <a:latin typeface="+mn-ea"/>
              </a:rPr>
              <a:t> </a:t>
            </a:r>
            <a:r>
              <a:rPr lang="zh-CN" altLang="en-US" dirty="0" smtClean="0">
                <a:latin typeface="+mn-ea"/>
              </a:rPr>
              <a:t>相关会议</a:t>
            </a:r>
            <a:r>
              <a:rPr lang="zh-CN" altLang="en-US" dirty="0">
                <a:latin typeface="+mn-ea"/>
              </a:rPr>
              <a:t>文章</a:t>
            </a:r>
            <a:endParaRPr lang="en-US" altLang="zh-CN" dirty="0">
              <a:latin typeface="+mn-ea"/>
            </a:endParaRPr>
          </a:p>
          <a:p>
            <a:r>
              <a:rPr lang="zh-CN" altLang="en-US" b="1" dirty="0">
                <a:latin typeface="+mn-ea"/>
              </a:rPr>
              <a:t>目标：引领相关领域的研究</a:t>
            </a:r>
            <a:endParaRPr lang="en-US" altLang="zh-CN" b="1" dirty="0">
              <a:latin typeface="+mn-ea"/>
            </a:endParaRPr>
          </a:p>
          <a:p>
            <a:endParaRPr lang="en-US" altLang="zh-CN" dirty="0" smtClean="0">
              <a:latin typeface="+mn-ea"/>
            </a:endParaRPr>
          </a:p>
          <a:p>
            <a:r>
              <a:rPr lang="zh-CN" altLang="en-US" dirty="0" smtClean="0">
                <a:latin typeface="+mn-ea"/>
              </a:rPr>
              <a:t>人员</a:t>
            </a:r>
            <a:r>
              <a:rPr lang="zh-CN" altLang="en-US" dirty="0">
                <a:latin typeface="+mn-ea"/>
              </a:rPr>
              <a:t>：张源、王娜等及</a:t>
            </a:r>
            <a:r>
              <a:rPr lang="zh-CN" altLang="en-US" dirty="0" smtClean="0">
                <a:latin typeface="+mn-ea"/>
              </a:rPr>
              <a:t>研究生</a:t>
            </a:r>
            <a:r>
              <a:rPr lang="en-US" altLang="zh-CN" dirty="0" smtClean="0">
                <a:latin typeface="+mn-ea"/>
              </a:rPr>
              <a:t>2</a:t>
            </a:r>
            <a:r>
              <a:rPr lang="zh-CN" altLang="en-US" dirty="0" smtClean="0">
                <a:latin typeface="+mn-ea"/>
              </a:rPr>
              <a:t>名</a:t>
            </a:r>
            <a:endParaRPr lang="en-US" altLang="zh-CN" dirty="0" smtClean="0">
              <a:latin typeface="+mn-ea"/>
            </a:endParaRPr>
          </a:p>
          <a:p>
            <a:r>
              <a:rPr lang="zh-CN" altLang="en-US" dirty="0" smtClean="0">
                <a:latin typeface="+mn-ea"/>
              </a:rPr>
              <a:t>经费需求：</a:t>
            </a:r>
            <a:r>
              <a:rPr lang="en-US" altLang="zh-CN" dirty="0" smtClean="0">
                <a:latin typeface="+mn-ea"/>
              </a:rPr>
              <a:t>40</a:t>
            </a:r>
            <a:r>
              <a:rPr lang="zh-CN" altLang="en-US" dirty="0" smtClean="0">
                <a:latin typeface="+mn-ea"/>
              </a:rPr>
              <a:t>万元</a:t>
            </a:r>
            <a:endParaRPr lang="en-US" altLang="zh-CN" dirty="0">
              <a:latin typeface="+mn-ea"/>
            </a:endParaRPr>
          </a:p>
        </p:txBody>
      </p:sp>
      <p:pic>
        <p:nvPicPr>
          <p:cNvPr id="6" name="图片 5">
            <a:extLst>
              <a:ext uri="{FF2B5EF4-FFF2-40B4-BE49-F238E27FC236}">
                <a16:creationId xmlns:a16="http://schemas.microsoft.com/office/drawing/2014/main" id="{4AE7DEC4-ADF2-4EE3-9CE7-22F4956F8A06}"/>
              </a:ext>
            </a:extLst>
          </p:cNvPr>
          <p:cNvPicPr>
            <a:picLocks noChangeAspect="1"/>
          </p:cNvPicPr>
          <p:nvPr/>
        </p:nvPicPr>
        <p:blipFill>
          <a:blip r:embed="rId2"/>
          <a:stretch>
            <a:fillRect/>
          </a:stretch>
        </p:blipFill>
        <p:spPr>
          <a:xfrm>
            <a:off x="622716" y="4822378"/>
            <a:ext cx="3599448" cy="2000983"/>
          </a:xfrm>
          <a:prstGeom prst="rect">
            <a:avLst/>
          </a:prstGeom>
        </p:spPr>
      </p:pic>
      <p:pic>
        <p:nvPicPr>
          <p:cNvPr id="8" name="图片 7">
            <a:extLst>
              <a:ext uri="{FF2B5EF4-FFF2-40B4-BE49-F238E27FC236}">
                <a16:creationId xmlns:a16="http://schemas.microsoft.com/office/drawing/2014/main" id="{30FFDAFD-C7D3-4278-82E2-B5A8803C4CF8}"/>
              </a:ext>
            </a:extLst>
          </p:cNvPr>
          <p:cNvPicPr>
            <a:picLocks noChangeAspect="1"/>
          </p:cNvPicPr>
          <p:nvPr/>
        </p:nvPicPr>
        <p:blipFill>
          <a:blip r:embed="rId3"/>
          <a:stretch>
            <a:fillRect/>
          </a:stretch>
        </p:blipFill>
        <p:spPr>
          <a:xfrm>
            <a:off x="4655975" y="4841780"/>
            <a:ext cx="3046699" cy="1671584"/>
          </a:xfrm>
          <a:prstGeom prst="rect">
            <a:avLst/>
          </a:prstGeom>
        </p:spPr>
      </p:pic>
      <p:pic>
        <p:nvPicPr>
          <p:cNvPr id="10" name="图片 9">
            <a:extLst>
              <a:ext uri="{FF2B5EF4-FFF2-40B4-BE49-F238E27FC236}">
                <a16:creationId xmlns:a16="http://schemas.microsoft.com/office/drawing/2014/main" id="{854C9EB3-E99D-4E7B-A1C7-D18BDB71DB4A}"/>
              </a:ext>
            </a:extLst>
          </p:cNvPr>
          <p:cNvPicPr>
            <a:picLocks noChangeAspect="1"/>
          </p:cNvPicPr>
          <p:nvPr/>
        </p:nvPicPr>
        <p:blipFill>
          <a:blip r:embed="rId4"/>
          <a:stretch>
            <a:fillRect/>
          </a:stretch>
        </p:blipFill>
        <p:spPr>
          <a:xfrm>
            <a:off x="8136484" y="4841780"/>
            <a:ext cx="2843735" cy="1777887"/>
          </a:xfrm>
          <a:prstGeom prst="rect">
            <a:avLst/>
          </a:prstGeom>
        </p:spPr>
      </p:pic>
      <p:pic>
        <p:nvPicPr>
          <p:cNvPr id="9" name="Picture 8" descr="logo_main2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11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0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0"/>
            <a:ext cx="10515600" cy="1325563"/>
          </a:xfrm>
        </p:spPr>
        <p:txBody>
          <a:bodyPr>
            <a:normAutofit/>
          </a:bodyPr>
          <a:lstStyle/>
          <a:p>
            <a:pPr algn="ctr"/>
            <a:r>
              <a:rPr lang="en-US" altLang="zh-CN" sz="3600" b="1" dirty="0" smtClean="0">
                <a:solidFill>
                  <a:srgbClr val="0070C0"/>
                </a:solidFill>
                <a:latin typeface="+mn-ea"/>
                <a:ea typeface="+mn-ea"/>
                <a:cs typeface="Arial" panose="020B0604020202020204" pitchFamily="34" charset="0"/>
              </a:rPr>
              <a:t>MDI</a:t>
            </a:r>
            <a:endParaRPr lang="zh-CN" altLang="en-US" sz="3600" b="1" dirty="0">
              <a:solidFill>
                <a:srgbClr val="0070C0"/>
              </a:solidFill>
              <a:latin typeface="+mn-ea"/>
              <a:ea typeface="+mn-ea"/>
              <a:cs typeface="Arial" panose="020B0604020202020204" pitchFamily="34" charset="0"/>
            </a:endParaRPr>
          </a:p>
        </p:txBody>
      </p:sp>
      <p:pic>
        <p:nvPicPr>
          <p:cNvPr id="5" name="图片 4"/>
          <p:cNvPicPr>
            <a:picLocks noChangeAspect="1"/>
          </p:cNvPicPr>
          <p:nvPr/>
        </p:nvPicPr>
        <p:blipFill>
          <a:blip r:embed="rId2"/>
          <a:stretch>
            <a:fillRect/>
          </a:stretch>
        </p:blipFill>
        <p:spPr>
          <a:xfrm>
            <a:off x="5553076" y="1240029"/>
            <a:ext cx="2057020" cy="1299133"/>
          </a:xfrm>
          <a:prstGeom prst="rect">
            <a:avLst/>
          </a:prstGeom>
        </p:spPr>
      </p:pic>
      <p:pic>
        <p:nvPicPr>
          <p:cNvPr id="6" name="图片 5"/>
          <p:cNvPicPr>
            <a:picLocks noChangeAspect="1"/>
          </p:cNvPicPr>
          <p:nvPr/>
        </p:nvPicPr>
        <p:blipFill>
          <a:blip r:embed="rId3"/>
          <a:stretch>
            <a:fillRect/>
          </a:stretch>
        </p:blipFill>
        <p:spPr>
          <a:xfrm>
            <a:off x="5553075" y="2699289"/>
            <a:ext cx="2057021" cy="1863524"/>
          </a:xfrm>
          <a:prstGeom prst="rect">
            <a:avLst/>
          </a:prstGeom>
        </p:spPr>
      </p:pic>
      <p:pic>
        <p:nvPicPr>
          <p:cNvPr id="7" name="图片 6"/>
          <p:cNvPicPr>
            <a:picLocks noChangeAspect="1"/>
          </p:cNvPicPr>
          <p:nvPr/>
        </p:nvPicPr>
        <p:blipFill>
          <a:blip r:embed="rId4"/>
          <a:stretch>
            <a:fillRect/>
          </a:stretch>
        </p:blipFill>
        <p:spPr>
          <a:xfrm>
            <a:off x="7796872" y="1325563"/>
            <a:ext cx="4395128" cy="2445102"/>
          </a:xfrm>
          <a:prstGeom prst="rect">
            <a:avLst/>
          </a:prstGeom>
        </p:spPr>
      </p:pic>
      <p:sp>
        <p:nvSpPr>
          <p:cNvPr id="8" name="文本框 7"/>
          <p:cNvSpPr txBox="1"/>
          <p:nvPr/>
        </p:nvSpPr>
        <p:spPr>
          <a:xfrm>
            <a:off x="5748148" y="2385967"/>
            <a:ext cx="1666875" cy="369332"/>
          </a:xfrm>
          <a:prstGeom prst="rect">
            <a:avLst/>
          </a:prstGeom>
          <a:noFill/>
        </p:spPr>
        <p:txBody>
          <a:bodyPr wrap="square" rtlCol="0">
            <a:spAutoFit/>
          </a:bodyPr>
          <a:lstStyle/>
          <a:p>
            <a:r>
              <a:rPr lang="en-US" altLang="zh-CN" dirty="0"/>
              <a:t>Photon BG</a:t>
            </a:r>
            <a:endParaRPr lang="zh-CN" altLang="en-US" dirty="0"/>
          </a:p>
        </p:txBody>
      </p:sp>
      <p:sp>
        <p:nvSpPr>
          <p:cNvPr id="9" name="文本框 8"/>
          <p:cNvSpPr txBox="1"/>
          <p:nvPr/>
        </p:nvSpPr>
        <p:spPr>
          <a:xfrm>
            <a:off x="9363075" y="3659124"/>
            <a:ext cx="1971675" cy="369332"/>
          </a:xfrm>
          <a:prstGeom prst="rect">
            <a:avLst/>
          </a:prstGeom>
          <a:noFill/>
        </p:spPr>
        <p:txBody>
          <a:bodyPr wrap="square" rtlCol="0">
            <a:spAutoFit/>
          </a:bodyPr>
          <a:lstStyle/>
          <a:p>
            <a:r>
              <a:rPr lang="en-US" altLang="zh-CN" dirty="0"/>
              <a:t>Beam loss BG</a:t>
            </a:r>
            <a:endParaRPr lang="zh-CN" altLang="en-US" dirty="0"/>
          </a:p>
        </p:txBody>
      </p:sp>
      <p:pic>
        <p:nvPicPr>
          <p:cNvPr id="10" name="图片 9"/>
          <p:cNvPicPr>
            <a:picLocks noChangeAspect="1"/>
          </p:cNvPicPr>
          <p:nvPr/>
        </p:nvPicPr>
        <p:blipFill>
          <a:blip r:embed="rId5"/>
          <a:stretch>
            <a:fillRect/>
          </a:stretch>
        </p:blipFill>
        <p:spPr>
          <a:xfrm>
            <a:off x="9814949" y="4433707"/>
            <a:ext cx="2377051" cy="2349218"/>
          </a:xfrm>
          <a:prstGeom prst="rect">
            <a:avLst/>
          </a:prstGeom>
        </p:spPr>
      </p:pic>
      <p:sp>
        <p:nvSpPr>
          <p:cNvPr id="11" name="文本框 10"/>
          <p:cNvSpPr txBox="1"/>
          <p:nvPr/>
        </p:nvSpPr>
        <p:spPr>
          <a:xfrm>
            <a:off x="9396525" y="4115304"/>
            <a:ext cx="2073088" cy="369332"/>
          </a:xfrm>
          <a:prstGeom prst="rect">
            <a:avLst/>
          </a:prstGeom>
          <a:noFill/>
        </p:spPr>
        <p:txBody>
          <a:bodyPr wrap="square" rtlCol="0">
            <a:spAutoFit/>
          </a:bodyPr>
          <a:lstStyle/>
          <a:p>
            <a:r>
              <a:rPr lang="en-US" altLang="zh-CN" dirty="0"/>
              <a:t>Injection BG</a:t>
            </a:r>
            <a:endParaRPr lang="zh-CN" altLang="en-US" dirty="0"/>
          </a:p>
        </p:txBody>
      </p:sp>
      <p:sp>
        <p:nvSpPr>
          <p:cNvPr id="12" name="文本框 11">
            <a:extLst>
              <a:ext uri="{FF2B5EF4-FFF2-40B4-BE49-F238E27FC236}">
                <a16:creationId xmlns:a16="http://schemas.microsoft.com/office/drawing/2014/main" id="{2EDE4961-BD96-2743-88A3-C6F55EE08AA9}"/>
              </a:ext>
            </a:extLst>
          </p:cNvPr>
          <p:cNvSpPr txBox="1"/>
          <p:nvPr/>
        </p:nvSpPr>
        <p:spPr>
          <a:xfrm>
            <a:off x="7515048" y="1298237"/>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
        <p:nvSpPr>
          <p:cNvPr id="13" name="文本框 12">
            <a:extLst>
              <a:ext uri="{FF2B5EF4-FFF2-40B4-BE49-F238E27FC236}">
                <a16:creationId xmlns:a16="http://schemas.microsoft.com/office/drawing/2014/main" id="{2EDE4961-BD96-2743-88A3-C6F55EE08AA9}"/>
              </a:ext>
            </a:extLst>
          </p:cNvPr>
          <p:cNvSpPr txBox="1"/>
          <p:nvPr/>
        </p:nvSpPr>
        <p:spPr>
          <a:xfrm>
            <a:off x="11080704" y="4176860"/>
            <a:ext cx="753732" cy="246221"/>
          </a:xfrm>
          <a:prstGeom prst="rect">
            <a:avLst/>
          </a:prstGeom>
          <a:noFill/>
        </p:spPr>
        <p:txBody>
          <a:bodyPr wrap="none" rtlCol="0">
            <a:spAutoFit/>
          </a:bodyPr>
          <a:lstStyle/>
          <a:p>
            <a:r>
              <a:rPr kumimoji="1" lang="en-US" altLang="zh-CN" sz="1000" dirty="0">
                <a:hlinkClick r:id="rId6"/>
              </a:rPr>
              <a:t>A. </a:t>
            </a:r>
            <a:r>
              <a:rPr kumimoji="1" lang="en-US" altLang="zh-CN" sz="1000" dirty="0" err="1">
                <a:hlinkClick r:id="rId6"/>
              </a:rPr>
              <a:t>Natochii</a:t>
            </a:r>
            <a:endParaRPr kumimoji="1" lang="zh-CN" altLang="en-US" sz="1000" dirty="0"/>
          </a:p>
        </p:txBody>
      </p:sp>
      <p:sp>
        <p:nvSpPr>
          <p:cNvPr id="14" name="圆角矩形 13"/>
          <p:cNvSpPr/>
          <p:nvPr/>
        </p:nvSpPr>
        <p:spPr bwMode="auto">
          <a:xfrm>
            <a:off x="18711" y="1631099"/>
            <a:ext cx="5151923" cy="2028026"/>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B0F0">
                  <a:alpha val="18000"/>
                </a:srgbClr>
              </a:solidFill>
              <a:effectLst/>
              <a:latin typeface="Arial" panose="020B0604020202020204" pitchFamily="34" charset="0"/>
              <a:ea typeface="宋体" panose="02010600030101010101" pitchFamily="2" charset="-122"/>
            </a:endParaRPr>
          </a:p>
        </p:txBody>
      </p:sp>
      <p:sp>
        <p:nvSpPr>
          <p:cNvPr id="15" name="矩形 14"/>
          <p:cNvSpPr/>
          <p:nvPr/>
        </p:nvSpPr>
        <p:spPr>
          <a:xfrm>
            <a:off x="164283" y="1791348"/>
            <a:ext cx="4961110" cy="1815882"/>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Improve the efficiency and accuracy of background simulation to narrow the difference with future experiments, including the improve the quality of the all the generation tools, the interface between different tools. </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Apply and test the toolkit on existing machines like BEPCII and </a:t>
            </a:r>
            <a:r>
              <a:rPr lang="en-US" altLang="zh-CN" sz="1600" kern="100" dirty="0" err="1">
                <a:latin typeface="Arial" panose="020B0604020202020204" pitchFamily="34" charset="0"/>
                <a:ea typeface="宋体" panose="02010600030101010101" pitchFamily="2" charset="-122"/>
                <a:cs typeface="Arial" panose="020B0604020202020204" pitchFamily="34" charset="0"/>
              </a:rPr>
              <a:t>SuperKEKB</a:t>
            </a:r>
            <a:r>
              <a:rPr lang="en-US" altLang="zh-CN" sz="1600" kern="100" dirty="0">
                <a:latin typeface="Arial" panose="020B0604020202020204" pitchFamily="34" charset="0"/>
                <a:ea typeface="宋体" panose="02010600030101010101" pitchFamily="2" charset="-122"/>
                <a:cs typeface="Arial" panose="020B0604020202020204" pitchFamily="34" charset="0"/>
              </a:rPr>
              <a:t>.</a:t>
            </a:r>
          </a:p>
        </p:txBody>
      </p:sp>
      <p:sp>
        <p:nvSpPr>
          <p:cNvPr id="3" name="文本框 2"/>
          <p:cNvSpPr txBox="1"/>
          <p:nvPr/>
        </p:nvSpPr>
        <p:spPr>
          <a:xfrm>
            <a:off x="576072" y="1298237"/>
            <a:ext cx="276193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Background EDR Plan:</a:t>
            </a:r>
            <a:endParaRPr lang="zh-CN" altLang="en-US" dirty="0">
              <a:latin typeface="Arial" panose="020B0604020202020204" pitchFamily="34" charset="0"/>
              <a:cs typeface="Arial" panose="020B0604020202020204" pitchFamily="34" charset="0"/>
            </a:endParaRPr>
          </a:p>
        </p:txBody>
      </p:sp>
      <p:sp>
        <p:nvSpPr>
          <p:cNvPr id="17" name="文本框 16"/>
          <p:cNvSpPr txBox="1"/>
          <p:nvPr/>
        </p:nvSpPr>
        <p:spPr>
          <a:xfrm>
            <a:off x="9338772" y="881013"/>
            <a:ext cx="3483864" cy="369332"/>
          </a:xfrm>
          <a:prstGeom prst="rect">
            <a:avLst/>
          </a:prstGeom>
          <a:noFill/>
        </p:spPr>
        <p:txBody>
          <a:bodyPr wrap="square" rtlCol="0">
            <a:spAutoFit/>
          </a:bodyPr>
          <a:lstStyle/>
          <a:p>
            <a:r>
              <a:rPr lang="en-US" altLang="zh-CN" dirty="0" err="1"/>
              <a:t>H.Y.Shi</a:t>
            </a:r>
            <a:r>
              <a:rPr lang="en-US" altLang="zh-CN" dirty="0"/>
              <a:t>, </a:t>
            </a:r>
            <a:r>
              <a:rPr lang="en-US" altLang="zh-CN" dirty="0" err="1"/>
              <a:t>B.Wang</a:t>
            </a:r>
            <a:r>
              <a:rPr lang="en-US" altLang="zh-CN" dirty="0"/>
              <a:t>, </a:t>
            </a:r>
            <a:r>
              <a:rPr lang="en-US" altLang="zh-CN" dirty="0" err="1"/>
              <a:t>S.Bai</a:t>
            </a:r>
            <a:endParaRPr lang="zh-CN" altLang="en-US" dirty="0"/>
          </a:p>
        </p:txBody>
      </p:sp>
      <p:pic>
        <p:nvPicPr>
          <p:cNvPr id="18" name="图片 17">
            <a:extLst>
              <a:ext uri="{FF2B5EF4-FFF2-40B4-BE49-F238E27FC236}">
                <a16:creationId xmlns:a16="http://schemas.microsoft.com/office/drawing/2014/main" id="{97DDB033-029F-4A9F-8FBE-FE31D8DAB166}"/>
              </a:ext>
            </a:extLst>
          </p:cNvPr>
          <p:cNvPicPr>
            <a:picLocks noChangeAspect="1"/>
          </p:cNvPicPr>
          <p:nvPr/>
        </p:nvPicPr>
        <p:blipFill>
          <a:blip r:embed="rId7"/>
          <a:stretch>
            <a:fillRect/>
          </a:stretch>
        </p:blipFill>
        <p:spPr>
          <a:xfrm>
            <a:off x="182804" y="3731009"/>
            <a:ext cx="4987830" cy="1901687"/>
          </a:xfrm>
          <a:prstGeom prst="rect">
            <a:avLst/>
          </a:prstGeom>
        </p:spPr>
      </p:pic>
      <p:sp>
        <p:nvSpPr>
          <p:cNvPr id="19" name="矩形 18">
            <a:extLst>
              <a:ext uri="{FF2B5EF4-FFF2-40B4-BE49-F238E27FC236}">
                <a16:creationId xmlns:a16="http://schemas.microsoft.com/office/drawing/2014/main" id="{2A11D77D-327E-4251-B29B-84F4C64D33DB}"/>
              </a:ext>
            </a:extLst>
          </p:cNvPr>
          <p:cNvSpPr/>
          <p:nvPr/>
        </p:nvSpPr>
        <p:spPr>
          <a:xfrm>
            <a:off x="164283" y="5625430"/>
            <a:ext cx="5180074" cy="584775"/>
          </a:xfrm>
          <a:prstGeom prst="rect">
            <a:avLst/>
          </a:prstGeom>
        </p:spPr>
        <p:txBody>
          <a:bodyPr wrap="square">
            <a:spAutoFit/>
          </a:bodyPr>
          <a:lstStyle/>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Masks will be processed and manufactured along with Tungsten alloy IR beam pipe</a:t>
            </a:r>
          </a:p>
        </p:txBody>
      </p:sp>
      <p:sp>
        <p:nvSpPr>
          <p:cNvPr id="20" name="圆角矩形 13">
            <a:extLst>
              <a:ext uri="{FF2B5EF4-FFF2-40B4-BE49-F238E27FC236}">
                <a16:creationId xmlns:a16="http://schemas.microsoft.com/office/drawing/2014/main" id="{F01C78BF-ACA3-4C51-819B-4DD1D04EFD73}"/>
              </a:ext>
            </a:extLst>
          </p:cNvPr>
          <p:cNvSpPr/>
          <p:nvPr/>
        </p:nvSpPr>
        <p:spPr bwMode="auto">
          <a:xfrm>
            <a:off x="37219" y="5565005"/>
            <a:ext cx="5133416" cy="870013"/>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B0F0">
                  <a:alpha val="18000"/>
                </a:srgbClr>
              </a:solidFill>
              <a:effectLst/>
              <a:latin typeface="Arial" panose="020B0604020202020204" pitchFamily="34" charset="0"/>
              <a:ea typeface="宋体" panose="02010600030101010101" pitchFamily="2" charset="-122"/>
            </a:endParaRPr>
          </a:p>
        </p:txBody>
      </p:sp>
      <p:sp>
        <p:nvSpPr>
          <p:cNvPr id="22" name="矩形 21">
            <a:extLst>
              <a:ext uri="{FF2B5EF4-FFF2-40B4-BE49-F238E27FC236}">
                <a16:creationId xmlns:a16="http://schemas.microsoft.com/office/drawing/2014/main" id="{F8FE60A3-37F8-4FE2-8D84-BC59654F3EBE}"/>
              </a:ext>
            </a:extLst>
          </p:cNvPr>
          <p:cNvSpPr/>
          <p:nvPr/>
        </p:nvSpPr>
        <p:spPr>
          <a:xfrm>
            <a:off x="5257496" y="5411434"/>
            <a:ext cx="4520847" cy="830997"/>
          </a:xfrm>
          <a:prstGeom prst="rect">
            <a:avLst/>
          </a:prstGeom>
        </p:spPr>
        <p:txBody>
          <a:bodyPr wrap="square">
            <a:spAutoFit/>
          </a:bodyPr>
          <a:lstStyle/>
          <a:p>
            <a:pPr marL="457200" indent="-457200">
              <a:buFont typeface="Wingdings" panose="05000000000000000000" pitchFamily="2" charset="2"/>
              <a:buChar char="Ø"/>
            </a:pPr>
            <a:r>
              <a:rPr lang="en-GB" altLang="zh-CN" sz="1600" dirty="0">
                <a:latin typeface="Arial" panose="020B0604020202020204" pitchFamily="34" charset="0"/>
                <a:cs typeface="Arial" panose="020B0604020202020204" pitchFamily="34" charset="0"/>
              </a:rPr>
              <a:t>Tungsten alloy IR beam pipe </a:t>
            </a:r>
          </a:p>
          <a:p>
            <a:pPr marL="457200" indent="-457200">
              <a:buFont typeface="Wingdings" panose="05000000000000000000" pitchFamily="2" charset="2"/>
              <a:buChar char="Ø"/>
            </a:pPr>
            <a:r>
              <a:rPr lang="en-GB" altLang="zh-CN" sz="1600" dirty="0">
                <a:latin typeface="Arial" panose="020B0604020202020204" pitchFamily="34" charset="0"/>
                <a:cs typeface="Arial" panose="020B0604020202020204" pitchFamily="34" charset="0"/>
              </a:rPr>
              <a:t>Combined iron and tungsten yoke of SC magnet</a:t>
            </a:r>
          </a:p>
        </p:txBody>
      </p:sp>
      <p:sp>
        <p:nvSpPr>
          <p:cNvPr id="23" name="文本框 22">
            <a:extLst>
              <a:ext uri="{FF2B5EF4-FFF2-40B4-BE49-F238E27FC236}">
                <a16:creationId xmlns:a16="http://schemas.microsoft.com/office/drawing/2014/main" id="{B4B45FB3-499D-4DC9-8F23-C269C24FA718}"/>
              </a:ext>
            </a:extLst>
          </p:cNvPr>
          <p:cNvSpPr txBox="1"/>
          <p:nvPr/>
        </p:nvSpPr>
        <p:spPr>
          <a:xfrm>
            <a:off x="5664938" y="4798289"/>
            <a:ext cx="6095170"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Shielding EDR plan:</a:t>
            </a:r>
            <a:endParaRPr lang="zh-CN" altLang="en-US" sz="1600" dirty="0">
              <a:latin typeface="Arial" panose="020B0604020202020204" pitchFamily="34" charset="0"/>
              <a:cs typeface="Arial" panose="020B0604020202020204" pitchFamily="34" charset="0"/>
            </a:endParaRPr>
          </a:p>
        </p:txBody>
      </p:sp>
      <p:sp>
        <p:nvSpPr>
          <p:cNvPr id="24" name="圆角矩形 13">
            <a:extLst>
              <a:ext uri="{FF2B5EF4-FFF2-40B4-BE49-F238E27FC236}">
                <a16:creationId xmlns:a16="http://schemas.microsoft.com/office/drawing/2014/main" id="{420AC61B-BFD6-4256-8F7E-12289E4AC31B}"/>
              </a:ext>
            </a:extLst>
          </p:cNvPr>
          <p:cNvSpPr/>
          <p:nvPr/>
        </p:nvSpPr>
        <p:spPr bwMode="auto">
          <a:xfrm>
            <a:off x="5170634" y="5252903"/>
            <a:ext cx="4520847" cy="1107618"/>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B0F0">
                  <a:alpha val="18000"/>
                </a:srgbClr>
              </a:solidFill>
              <a:effectLst/>
              <a:latin typeface="Arial" panose="020B0604020202020204" pitchFamily="34" charset="0"/>
              <a:ea typeface="宋体" panose="02010600030101010101" pitchFamily="2" charset="-122"/>
            </a:endParaRPr>
          </a:p>
        </p:txBody>
      </p:sp>
      <p:pic>
        <p:nvPicPr>
          <p:cNvPr id="25" name="Picture 8" descr="logo_main2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111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5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046" y="0"/>
            <a:ext cx="10515600" cy="1325563"/>
          </a:xfrm>
        </p:spPr>
        <p:txBody>
          <a:bodyPr>
            <a:normAutofit/>
          </a:bodyPr>
          <a:lstStyle/>
          <a:p>
            <a:pPr algn="ctr"/>
            <a:r>
              <a:rPr lang="en-US" altLang="zh-CN" sz="3600" dirty="0" smtClean="0">
                <a:solidFill>
                  <a:srgbClr val="0070C0"/>
                </a:solidFill>
                <a:latin typeface="Arial" panose="020B0604020202020204" pitchFamily="34" charset="0"/>
                <a:cs typeface="Arial" panose="020B0604020202020204" pitchFamily="34" charset="0"/>
              </a:rPr>
              <a:t>MDI</a:t>
            </a:r>
            <a:endParaRPr lang="zh-CN" altLang="en-US" sz="3600" dirty="0">
              <a:solidFill>
                <a:srgbClr val="0070C0"/>
              </a:solidFill>
            </a:endParaRPr>
          </a:p>
        </p:txBody>
      </p:sp>
      <p:sp>
        <p:nvSpPr>
          <p:cNvPr id="3" name="圆角矩形 2"/>
          <p:cNvSpPr/>
          <p:nvPr/>
        </p:nvSpPr>
        <p:spPr bwMode="auto">
          <a:xfrm>
            <a:off x="191205" y="1160455"/>
            <a:ext cx="5781578" cy="1783100"/>
          </a:xfrm>
          <a:prstGeom prst="roundRect">
            <a:avLst/>
          </a:prstGeom>
          <a:solidFill>
            <a:srgbClr val="00B0F0">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1" name="Text Box 4"/>
          <p:cNvSpPr txBox="1">
            <a:spLocks/>
          </p:cNvSpPr>
          <p:nvPr/>
        </p:nvSpPr>
        <p:spPr bwMode="auto">
          <a:xfrm>
            <a:off x="333473" y="1160453"/>
            <a:ext cx="5467861" cy="1734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marL="514350" indent="-333375">
              <a:defRPr sz="2400" b="1">
                <a:solidFill>
                  <a:srgbClr val="000000"/>
                </a:solidFill>
                <a:latin typeface="Helvetica Neue" charset="0"/>
                <a:ea typeface="Helvetica Neue" charset="0"/>
                <a:cs typeface="Helvetica Neue" charset="0"/>
                <a:sym typeface="Helvetica Neue" charset="0"/>
              </a:defRPr>
            </a:lvl1pPr>
            <a:lvl2pPr>
              <a:defRPr sz="2400" b="1">
                <a:solidFill>
                  <a:srgbClr val="000000"/>
                </a:solidFill>
                <a:latin typeface="Helvetica Neue" charset="0"/>
                <a:ea typeface="Helvetica Neue" charset="0"/>
                <a:cs typeface="Helvetica Neue" charset="0"/>
                <a:sym typeface="Helvetica Neue" charset="0"/>
              </a:defRPr>
            </a:lvl2pPr>
            <a:lvl3pPr>
              <a:defRPr sz="2400" b="1">
                <a:solidFill>
                  <a:srgbClr val="000000"/>
                </a:solidFill>
                <a:latin typeface="Helvetica Neue" charset="0"/>
                <a:ea typeface="Helvetica Neue" charset="0"/>
                <a:cs typeface="Helvetica Neue" charset="0"/>
                <a:sym typeface="Helvetica Neue" charset="0"/>
              </a:defRPr>
            </a:lvl3pPr>
            <a:lvl4pPr>
              <a:defRPr sz="2400" b="1">
                <a:solidFill>
                  <a:srgbClr val="000000"/>
                </a:solidFill>
                <a:latin typeface="Helvetica Neue" charset="0"/>
                <a:ea typeface="Helvetica Neue" charset="0"/>
                <a:cs typeface="Helvetica Neue" charset="0"/>
                <a:sym typeface="Helvetica Neue" charset="0"/>
              </a:defRPr>
            </a:lvl4pPr>
            <a:lvl5pPr>
              <a:defRPr sz="2400" b="1">
                <a:solidFill>
                  <a:srgbClr val="000000"/>
                </a:solidFill>
                <a:latin typeface="Helvetica Neue" charset="0"/>
                <a:ea typeface="Helvetica Neue" charset="0"/>
                <a:cs typeface="Helvetica Neue" charset="0"/>
                <a:sym typeface="Helvetica Neue" charset="0"/>
              </a:defRPr>
            </a:lvl5pPr>
            <a:lvl6pPr marL="4572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6pPr>
            <a:lvl7pPr marL="9144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7pPr>
            <a:lvl8pPr marL="13716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8pPr>
            <a:lvl9pPr marL="1828800" indent="914400" algn="ctr" defTabSz="584200" fontAlgn="base" hangingPunct="0">
              <a:spcBef>
                <a:spcPct val="0"/>
              </a:spcBef>
              <a:spcAft>
                <a:spcPct val="0"/>
              </a:spcAft>
              <a:defRPr sz="2400" b="1">
                <a:solidFill>
                  <a:srgbClr val="000000"/>
                </a:solidFill>
                <a:latin typeface="Helvetica Neue" charset="0"/>
                <a:ea typeface="Helvetica Neue" charset="0"/>
                <a:cs typeface="Helvetica Neue" charset="0"/>
                <a:sym typeface="Helvetica Neue" charset="0"/>
              </a:defRPr>
            </a:lvl9pPr>
          </a:lstStyle>
          <a:p>
            <a:pPr marL="180975" indent="0" algn="just"/>
            <a:r>
              <a:rPr lang="en-US" altLang="zh-CN" sz="1800" b="0" dirty="0">
                <a:solidFill>
                  <a:srgbClr val="002060"/>
                </a:solidFill>
                <a:latin typeface="Arial" panose="020B0604020202020204" pitchFamily="34" charset="0"/>
                <a:ea typeface="Times" panose="02020603050405020304" pitchFamily="18" charset="0"/>
                <a:cs typeface="Arial" panose="020B0604020202020204" pitchFamily="34" charset="0"/>
              </a:rPr>
              <a:t>With very small beam sizes at IP and the presence of strong FFS </a:t>
            </a:r>
            <a:r>
              <a:rPr lang="en-US" altLang="zh-CN" sz="1800" b="0" dirty="0" err="1">
                <a:solidFill>
                  <a:srgbClr val="002060"/>
                </a:solidFill>
                <a:latin typeface="Arial" panose="020B0604020202020204" pitchFamily="34" charset="0"/>
                <a:ea typeface="Times" panose="02020603050405020304" pitchFamily="18" charset="0"/>
                <a:cs typeface="Arial" panose="020B0604020202020204" pitchFamily="34" charset="0"/>
              </a:rPr>
              <a:t>quadrupoles</a:t>
            </a:r>
            <a:r>
              <a:rPr lang="en-US" altLang="zh-CN" sz="1800" b="0" dirty="0">
                <a:solidFill>
                  <a:srgbClr val="002060"/>
                </a:solidFill>
                <a:latin typeface="Arial" panose="020B0604020202020204" pitchFamily="34" charset="0"/>
                <a:ea typeface="Times" panose="02020603050405020304" pitchFamily="18" charset="0"/>
                <a:cs typeface="Arial" panose="020B0604020202020204" pitchFamily="34" charset="0"/>
              </a:rPr>
              <a:t> in the CEPC, the luminosity is very sensitive to the mechanical </a:t>
            </a:r>
            <a:r>
              <a:rPr lang="en-US" altLang="zh-CN" sz="1800" b="0" dirty="0">
                <a:solidFill>
                  <a:srgbClr val="002060"/>
                </a:solidFill>
                <a:latin typeface="Arial" panose="020B0604020202020204" pitchFamily="34" charset="0"/>
                <a:cs typeface="Arial" panose="020B0604020202020204" pitchFamily="34" charset="0"/>
              </a:rPr>
              <a:t>vibrations, </a:t>
            </a:r>
            <a:r>
              <a:rPr kumimoji="1" lang="en-US" altLang="zh-CN" sz="1800" dirty="0">
                <a:solidFill>
                  <a:srgbClr val="002060"/>
                </a:solidFill>
                <a:latin typeface="Arial" panose="020B0604020202020204" pitchFamily="34" charset="0"/>
                <a:cs typeface="Arial" panose="020B0604020202020204" pitchFamily="34" charset="0"/>
              </a:rPr>
              <a:t>Fast Luminosity Tuning System, including fast BPMs and fast luminosity monitor, would be necessary for CEPC. </a:t>
            </a:r>
          </a:p>
        </p:txBody>
      </p:sp>
      <p:sp>
        <p:nvSpPr>
          <p:cNvPr id="15" name="圆角矩形 14"/>
          <p:cNvSpPr/>
          <p:nvPr/>
        </p:nvSpPr>
        <p:spPr bwMode="auto">
          <a:xfrm>
            <a:off x="6231181" y="1135560"/>
            <a:ext cx="5882590" cy="2726322"/>
          </a:xfrm>
          <a:prstGeom prst="roundRect">
            <a:avLst/>
          </a:prstGeom>
          <a:solidFill>
            <a:srgbClr val="00B050">
              <a:alpha val="6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矩形 15"/>
          <p:cNvSpPr/>
          <p:nvPr/>
        </p:nvSpPr>
        <p:spPr>
          <a:xfrm>
            <a:off x="6447407" y="1349015"/>
            <a:ext cx="5361972" cy="2308324"/>
          </a:xfrm>
          <a:prstGeom prst="rect">
            <a:avLst/>
          </a:prstGeom>
        </p:spPr>
        <p:txBody>
          <a:bodyPr wrap="square">
            <a:spAutoFit/>
          </a:bodyPr>
          <a:lstStyle/>
          <a:p>
            <a:pPr algn="just"/>
            <a:r>
              <a:rPr kumimoji="1" lang="en-US" altLang="zh-CN" dirty="0">
                <a:latin typeface="Arial" panose="020B0604020202020204" pitchFamily="34" charset="0"/>
                <a:cs typeface="Arial" panose="020B0604020202020204" pitchFamily="34" charset="0"/>
              </a:rPr>
              <a:t>Currently,</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Using 4 sets of BPMs each ring and located at or near the largest beta function can be used for vertical orbit feedback in principle. </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The Fast Luminosity Monitor are needed as input to luminosity optimization and feedback. We already have some candidate positions and potential detector solutions.</a:t>
            </a:r>
          </a:p>
        </p:txBody>
      </p:sp>
      <p:sp>
        <p:nvSpPr>
          <p:cNvPr id="17" name="圆角矩形 16"/>
          <p:cNvSpPr/>
          <p:nvPr/>
        </p:nvSpPr>
        <p:spPr bwMode="auto">
          <a:xfrm>
            <a:off x="5515582" y="4176347"/>
            <a:ext cx="6598189" cy="2243908"/>
          </a:xfrm>
          <a:prstGeom prst="roundRect">
            <a:avLst/>
          </a:prstGeom>
          <a:solidFill>
            <a:srgbClr val="FF3399">
              <a:alpha val="7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grpSp>
        <p:nvGrpSpPr>
          <p:cNvPr id="18" name="组合 17">
            <a:extLst>
              <a:ext uri="{FF2B5EF4-FFF2-40B4-BE49-F238E27FC236}">
                <a16:creationId xmlns:a16="http://schemas.microsoft.com/office/drawing/2014/main" id="{F09881E7-AA07-30B1-00D5-315BD0F08BCA}"/>
              </a:ext>
            </a:extLst>
          </p:cNvPr>
          <p:cNvGrpSpPr/>
          <p:nvPr/>
        </p:nvGrpSpPr>
        <p:grpSpPr>
          <a:xfrm>
            <a:off x="585433" y="3036833"/>
            <a:ext cx="4657078" cy="572130"/>
            <a:chOff x="2926898" y="1071822"/>
            <a:chExt cx="5722548" cy="803841"/>
          </a:xfrm>
        </p:grpSpPr>
        <p:grpSp>
          <p:nvGrpSpPr>
            <p:cNvPr id="19" name="组合 18">
              <a:extLst>
                <a:ext uri="{FF2B5EF4-FFF2-40B4-BE49-F238E27FC236}">
                  <a16:creationId xmlns:a16="http://schemas.microsoft.com/office/drawing/2014/main" id="{179DC15D-995D-5003-48A6-A8DBDEE2E3E7}"/>
                </a:ext>
              </a:extLst>
            </p:cNvPr>
            <p:cNvGrpSpPr/>
            <p:nvPr/>
          </p:nvGrpSpPr>
          <p:grpSpPr>
            <a:xfrm>
              <a:off x="2926898" y="1071822"/>
              <a:ext cx="5722548" cy="543029"/>
              <a:chOff x="2346414" y="713592"/>
              <a:chExt cx="6068362" cy="714449"/>
            </a:xfrm>
          </p:grpSpPr>
          <p:pic>
            <p:nvPicPr>
              <p:cNvPr id="23" name="图片 22">
                <a:extLst>
                  <a:ext uri="{FF2B5EF4-FFF2-40B4-BE49-F238E27FC236}">
                    <a16:creationId xmlns:a16="http://schemas.microsoft.com/office/drawing/2014/main" id="{F3B8F316-2730-83AB-2B1D-E3927528F2F9}"/>
                  </a:ext>
                </a:extLst>
              </p:cNvPr>
              <p:cNvPicPr>
                <a:picLocks noChangeAspect="1"/>
              </p:cNvPicPr>
              <p:nvPr/>
            </p:nvPicPr>
            <p:blipFill rotWithShape="1">
              <a:blip r:embed="rId2"/>
              <a:srcRect t="82717"/>
              <a:stretch/>
            </p:blipFill>
            <p:spPr>
              <a:xfrm>
                <a:off x="2346414" y="713592"/>
                <a:ext cx="6068362" cy="714449"/>
              </a:xfrm>
              <a:prstGeom prst="rect">
                <a:avLst/>
              </a:prstGeom>
            </p:spPr>
          </p:pic>
          <p:sp>
            <p:nvSpPr>
              <p:cNvPr id="24" name="文本框 23">
                <a:extLst>
                  <a:ext uri="{FF2B5EF4-FFF2-40B4-BE49-F238E27FC236}">
                    <a16:creationId xmlns:a16="http://schemas.microsoft.com/office/drawing/2014/main" id="{CDB8FC93-EDC5-D05F-360A-90D3E2BB51A7}"/>
                  </a:ext>
                </a:extLst>
              </p:cNvPr>
              <p:cNvSpPr txBox="1"/>
              <p:nvPr/>
            </p:nvSpPr>
            <p:spPr>
              <a:xfrm>
                <a:off x="2667563" y="986976"/>
                <a:ext cx="424249" cy="276999"/>
              </a:xfrm>
              <a:prstGeom prst="rect">
                <a:avLst/>
              </a:prstGeom>
              <a:noFill/>
            </p:spPr>
            <p:txBody>
              <a:bodyPr wrap="square" rtlCol="0">
                <a:spAutoFit/>
              </a:bodyPr>
              <a:lstStyle/>
              <a:p>
                <a:r>
                  <a:rPr lang="en-US" altLang="zh-CN" sz="1200" b="1" dirty="0">
                    <a:solidFill>
                      <a:srgbClr val="FF0000"/>
                    </a:solidFill>
                    <a:latin typeface="Times" panose="02020603050405020304" pitchFamily="18" charset="0"/>
                    <a:cs typeface="Times" panose="02020603050405020304" pitchFamily="18" charset="0"/>
                  </a:rPr>
                  <a:t>IP</a:t>
                </a:r>
                <a:endParaRPr lang="zh-CN" altLang="en-US" sz="1200" b="1" dirty="0">
                  <a:solidFill>
                    <a:srgbClr val="FF0000"/>
                  </a:solidFill>
                  <a:latin typeface="Times" panose="02020603050405020304" pitchFamily="18" charset="0"/>
                  <a:cs typeface="Times" panose="02020603050405020304" pitchFamily="18" charset="0"/>
                </a:endParaRPr>
              </a:p>
            </p:txBody>
          </p:sp>
        </p:grpSp>
        <p:sp>
          <p:nvSpPr>
            <p:cNvPr id="20" name="文本框 19">
              <a:extLst>
                <a:ext uri="{FF2B5EF4-FFF2-40B4-BE49-F238E27FC236}">
                  <a16:creationId xmlns:a16="http://schemas.microsoft.com/office/drawing/2014/main" id="{D344A628-803B-9951-4C37-286B0BC2BECC}"/>
                </a:ext>
              </a:extLst>
            </p:cNvPr>
            <p:cNvSpPr txBox="1"/>
            <p:nvPr/>
          </p:nvSpPr>
          <p:spPr>
            <a:xfrm>
              <a:off x="3831417" y="1567886"/>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1</a:t>
              </a:r>
              <a:endParaRPr kumimoji="1" lang="zh-CN" altLang="en-US" sz="1400" b="1" dirty="0"/>
            </a:p>
          </p:txBody>
        </p:sp>
        <p:sp>
          <p:nvSpPr>
            <p:cNvPr id="21" name="文本框 20">
              <a:extLst>
                <a:ext uri="{FF2B5EF4-FFF2-40B4-BE49-F238E27FC236}">
                  <a16:creationId xmlns:a16="http://schemas.microsoft.com/office/drawing/2014/main" id="{8CD0DBB8-8270-20DB-E634-071ABDFAD889}"/>
                </a:ext>
              </a:extLst>
            </p:cNvPr>
            <p:cNvSpPr txBox="1"/>
            <p:nvPr/>
          </p:nvSpPr>
          <p:spPr>
            <a:xfrm>
              <a:off x="7770414" y="1566685"/>
              <a:ext cx="279244" cy="30897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2</a:t>
              </a:r>
              <a:endParaRPr kumimoji="1" lang="zh-CN" altLang="en-US" sz="1400" b="1" dirty="0"/>
            </a:p>
          </p:txBody>
        </p:sp>
        <p:sp>
          <p:nvSpPr>
            <p:cNvPr id="22" name="文本框 21">
              <a:extLst>
                <a:ext uri="{FF2B5EF4-FFF2-40B4-BE49-F238E27FC236}">
                  <a16:creationId xmlns:a16="http://schemas.microsoft.com/office/drawing/2014/main" id="{F577BAC9-EA80-1BDE-B51C-885F759EB5C8}"/>
                </a:ext>
              </a:extLst>
            </p:cNvPr>
            <p:cNvSpPr txBox="1"/>
            <p:nvPr/>
          </p:nvSpPr>
          <p:spPr>
            <a:xfrm>
              <a:off x="8140119" y="1567885"/>
              <a:ext cx="2792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sz="1400" b="1" dirty="0"/>
                <a:t>3</a:t>
              </a:r>
              <a:endParaRPr kumimoji="1" lang="zh-CN" altLang="en-US" sz="1400" b="1" dirty="0"/>
            </a:p>
          </p:txBody>
        </p:sp>
      </p:grpSp>
      <mc:AlternateContent xmlns:mc="http://schemas.openxmlformats.org/markup-compatibility/2006" xmlns:a14="http://schemas.microsoft.com/office/drawing/2010/main">
        <mc:Choice Requires="a14">
          <p:graphicFrame>
            <p:nvGraphicFramePr>
              <p:cNvPr id="25" name="内容占位符 6">
                <a:extLst>
                  <a:ext uri="{FF2B5EF4-FFF2-40B4-BE49-F238E27FC236}">
                    <a16:creationId xmlns:a16="http://schemas.microsoft.com/office/drawing/2014/main" id="{CECAAA11-6DA7-EA32-763B-20CADA07D7AF}"/>
                  </a:ext>
                </a:extLst>
              </p:cNvPr>
              <p:cNvGraphicFramePr>
                <a:graphicFrameLocks noGrp="1"/>
              </p:cNvGraphicFramePr>
              <p:nvPr>
                <p:ph idx="1"/>
                <p:extLst/>
              </p:nvPr>
            </p:nvGraphicFramePr>
            <p:xfrm>
              <a:off x="393264" y="3759061"/>
              <a:ext cx="4993119" cy="3078480"/>
            </p:xfrm>
            <a:graphic>
              <a:graphicData uri="http://schemas.openxmlformats.org/drawingml/2006/table">
                <a:tbl>
                  <a:tblPr firstRow="1" bandRow="1">
                    <a:tableStyleId>{7DF18680-E054-41AD-8BC1-D1AEF772440D}</a:tableStyleId>
                  </a:tblPr>
                  <a:tblGrid>
                    <a:gridCol w="1461569">
                      <a:extLst>
                        <a:ext uri="{9D8B030D-6E8A-4147-A177-3AD203B41FA5}">
                          <a16:colId xmlns:a16="http://schemas.microsoft.com/office/drawing/2014/main" val="1872440714"/>
                        </a:ext>
                      </a:extLst>
                    </a:gridCol>
                    <a:gridCol w="1483593">
                      <a:extLst>
                        <a:ext uri="{9D8B030D-6E8A-4147-A177-3AD203B41FA5}">
                          <a16:colId xmlns:a16="http://schemas.microsoft.com/office/drawing/2014/main" val="1227806273"/>
                        </a:ext>
                      </a:extLst>
                    </a:gridCol>
                    <a:gridCol w="1011144">
                      <a:extLst>
                        <a:ext uri="{9D8B030D-6E8A-4147-A177-3AD203B41FA5}">
                          <a16:colId xmlns:a16="http://schemas.microsoft.com/office/drawing/2014/main" val="75256774"/>
                        </a:ext>
                      </a:extLst>
                    </a:gridCol>
                    <a:gridCol w="1036813">
                      <a:extLst>
                        <a:ext uri="{9D8B030D-6E8A-4147-A177-3AD203B41FA5}">
                          <a16:colId xmlns:a16="http://schemas.microsoft.com/office/drawing/2014/main" val="1489669027"/>
                        </a:ext>
                      </a:extLst>
                    </a:gridCol>
                  </a:tblGrid>
                  <a:tr h="209949">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Position1</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𝟏𝟎</m:t>
                              </m:r>
                              <m:r>
                                <a:rPr lang="en-US" altLang="zh-CN" sz="800" smtClean="0">
                                  <a:latin typeface="Cambria Math" panose="02040503050406030204" pitchFamily="18" charset="0"/>
                                </a:rPr>
                                <m:t>𝒎</m:t>
                              </m:r>
                            </m:oMath>
                          </a14:m>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Position2</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𝟖𝟒</m:t>
                              </m:r>
                              <m:r>
                                <a:rPr lang="en-US" altLang="zh-CN" sz="800" smtClean="0">
                                  <a:latin typeface="Cambria Math" panose="02040503050406030204" pitchFamily="18" charset="0"/>
                                </a:rPr>
                                <m:t>𝒎</m:t>
                              </m:r>
                            </m:oMath>
                          </a14:m>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Position3</a:t>
                          </a:r>
                          <a14:m>
                            <m:oMath xmlns:m="http://schemas.openxmlformats.org/officeDocument/2006/math">
                              <m:r>
                                <a:rPr lang="en-US" altLang="zh-CN" sz="800" smtClean="0">
                                  <a:latin typeface="Cambria Math" panose="02040503050406030204" pitchFamily="18" charset="0"/>
                                </a:rPr>
                                <m:t>→</m:t>
                              </m:r>
                              <m:r>
                                <a:rPr lang="en-US" altLang="zh-CN" sz="800" smtClean="0">
                                  <a:latin typeface="Cambria Math" panose="02040503050406030204" pitchFamily="18" charset="0"/>
                                </a:rPr>
                                <m:t>𝟗𝟎</m:t>
                              </m:r>
                              <m:r>
                                <a:rPr lang="en-US" altLang="zh-CN" sz="800" smtClean="0">
                                  <a:latin typeface="Cambria Math" panose="02040503050406030204" pitchFamily="18" charset="0"/>
                                </a:rPr>
                                <m:t>.</m:t>
                              </m:r>
                              <m:r>
                                <a:rPr lang="en-US" altLang="zh-CN" sz="800" smtClean="0">
                                  <a:latin typeface="Cambria Math" panose="02040503050406030204" pitchFamily="18" charset="0"/>
                                </a:rPr>
                                <m:t>𝟓</m:t>
                              </m:r>
                              <m:r>
                                <a:rPr lang="en-US" altLang="zh-CN" sz="800" smtClean="0">
                                  <a:latin typeface="Cambria Math" panose="02040503050406030204" pitchFamily="18" charset="0"/>
                                </a:rPr>
                                <m:t>𝒎</m:t>
                              </m:r>
                            </m:oMath>
                          </a14:m>
                          <a:endParaRPr lang="zh-CN" altLang="en-US" sz="8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09396630"/>
                      </a:ext>
                    </a:extLst>
                  </a:tr>
                  <a:tr h="209949">
                    <a:tc>
                      <a:txBody>
                        <a:bodyPr/>
                        <a:lstStyle/>
                        <a:p>
                          <a:pPr algn="ctr"/>
                          <a:r>
                            <a:rPr lang="en-US" altLang="zh-CN" sz="800" dirty="0"/>
                            <a:t>Average Number detected/BX</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~3.4(Two sides)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~3(One Side)</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~3.2(One Side)</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95735152"/>
                      </a:ext>
                    </a:extLst>
                  </a:tr>
                  <a:tr h="209949">
                    <a:tc>
                      <a:txBody>
                        <a:bodyPr/>
                        <a:lstStyle/>
                        <a:p>
                          <a:pPr algn="ctr"/>
                          <a:r>
                            <a:rPr lang="en-US" altLang="zh-CN" sz="800" dirty="0"/>
                            <a:t>Average Bhabha Number /1ms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~2830</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~2500</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~2670</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72549729"/>
                      </a:ext>
                    </a:extLst>
                  </a:tr>
                  <a:tr h="209949">
                    <a:tc>
                      <a:txBody>
                        <a:bodyPr/>
                        <a:lstStyle/>
                        <a:p>
                          <a:pPr algn="ctr"/>
                          <a:r>
                            <a:rPr lang="en-US" altLang="zh-CN" sz="800" dirty="0"/>
                            <a:t>Expected measurement accuracy</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1.9%@1kHz</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7087224"/>
                      </a:ext>
                    </a:extLst>
                  </a:tr>
                  <a:tr h="209949">
                    <a:tc>
                      <a:txBody>
                        <a:bodyPr/>
                        <a:lstStyle/>
                        <a:p>
                          <a:pPr algn="ctr"/>
                          <a:r>
                            <a:rPr lang="en-US" altLang="zh-CN" sz="800" dirty="0"/>
                            <a:t>Average Energy of Pris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~24 GeV</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~70 GeV</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~75.3 GeV</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04288667"/>
                      </a:ext>
                    </a:extLst>
                  </a:tr>
                  <a:tr h="209949">
                    <a:tc>
                      <a:txBody>
                        <a:bodyPr/>
                        <a:lstStyle/>
                        <a:p>
                          <a:pPr algn="ctr"/>
                          <a:r>
                            <a:rPr lang="en-US" altLang="zh-CN" sz="800" dirty="0"/>
                            <a:t>Average Hitting Angel</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~1.7E-4 rad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~7E-4 rad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~7E-4 rad</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51512157"/>
                      </a:ext>
                    </a:extLst>
                  </a:tr>
                  <a:tr h="209949">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88.32</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103.85</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104.91</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82010641"/>
                      </a:ext>
                    </a:extLst>
                  </a:tr>
                  <a:tr h="209949">
                    <a:tc>
                      <a:txBody>
                        <a:bodyPr/>
                        <a:lstStyle/>
                        <a:p>
                          <a:pPr algn="ctr"/>
                          <a:r>
                            <a:rPr lang="en-US" altLang="zh-CN" sz="800" dirty="0"/>
                            <a:t>Detector Size assumed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5161219"/>
                      </a:ext>
                    </a:extLst>
                  </a:tr>
                  <a:tr h="209949">
                    <a:tc>
                      <a:txBody>
                        <a:bodyPr/>
                        <a:lstStyle/>
                        <a:p>
                          <a:pPr algn="ctr"/>
                          <a:r>
                            <a:rPr lang="en-US" altLang="zh-CN" sz="800" dirty="0"/>
                            <a:t>Backgrounds</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Arial" panose="020B0604020202020204" pitchFamily="34" charset="0"/>
                            <a:cs typeface="Arial" panose="020B0604020202020204" pitchFamily="34" charset="0"/>
                          </a:endParaRPr>
                        </a:p>
                      </a:txBody>
                      <a:tcPr anchor="ctr"/>
                    </a:tc>
                    <a:tc>
                      <a:txBody>
                        <a:bodyPr/>
                        <a:lstStyle/>
                        <a:p>
                          <a:pPr algn="ct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88455303"/>
                      </a:ext>
                    </a:extLst>
                  </a:tr>
                  <a:tr h="293352">
                    <a:tc>
                      <a:txBody>
                        <a:bodyPr/>
                        <a:lstStyle/>
                        <a:p>
                          <a:pPr algn="ctr"/>
                          <a:r>
                            <a:rPr lang="en-US" altLang="zh-CN" sz="800" dirty="0"/>
                            <a:t>Pros</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Arial" panose="020B0604020202020204" pitchFamily="34" charset="0"/>
                            <a:cs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018218079"/>
                      </a:ext>
                    </a:extLst>
                  </a:tr>
                  <a:tr h="209949">
                    <a:tc>
                      <a:txBody>
                        <a:bodyPr/>
                        <a:lstStyle/>
                        <a:p>
                          <a:pPr algn="ctr"/>
                          <a:r>
                            <a:rPr lang="en-US" altLang="zh-CN" sz="800" dirty="0"/>
                            <a:t>Detector technology</a:t>
                          </a:r>
                          <a:endParaRPr lang="zh-CN" altLang="en-US" sz="800" dirty="0">
                            <a:latin typeface="Arial" panose="020B0604020202020204" pitchFamily="34" charset="0"/>
                            <a:cs typeface="Arial" panose="020B060402020202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853318199"/>
                      </a:ext>
                    </a:extLst>
                  </a:tr>
                </a:tbl>
              </a:graphicData>
            </a:graphic>
          </p:graphicFrame>
        </mc:Choice>
        <mc:Fallback xmlns="">
          <p:graphicFrame>
            <p:nvGraphicFramePr>
              <p:cNvPr id="25" name="内容占位符 6">
                <a:extLst>
                  <a:ext uri="{FF2B5EF4-FFF2-40B4-BE49-F238E27FC236}">
                    <a16:creationId xmlns:a16="http://schemas.microsoft.com/office/drawing/2014/main" id="{CECAAA11-6DA7-EA32-763B-20CADA07D7AF}"/>
                  </a:ext>
                </a:extLst>
              </p:cNvPr>
              <p:cNvGraphicFramePr>
                <a:graphicFrameLocks noGrp="1"/>
              </p:cNvGraphicFramePr>
              <p:nvPr>
                <p:ph idx="1"/>
                <p:extLst>
                  <p:ext uri="{D42A27DB-BD31-4B8C-83A1-F6EECF244321}">
                    <p14:modId xmlns:p14="http://schemas.microsoft.com/office/powerpoint/2010/main" val="619247719"/>
                  </p:ext>
                </p:extLst>
              </p:nvPr>
            </p:nvGraphicFramePr>
            <p:xfrm>
              <a:off x="393264" y="3759061"/>
              <a:ext cx="4993119" cy="3078480"/>
            </p:xfrm>
            <a:graphic>
              <a:graphicData uri="http://schemas.openxmlformats.org/drawingml/2006/table">
                <a:tbl>
                  <a:tblPr firstRow="1" bandRow="1">
                    <a:tableStyleId>{7DF18680-E054-41AD-8BC1-D1AEF772440D}</a:tableStyleId>
                  </a:tblPr>
                  <a:tblGrid>
                    <a:gridCol w="1461569">
                      <a:extLst>
                        <a:ext uri="{9D8B030D-6E8A-4147-A177-3AD203B41FA5}">
                          <a16:colId xmlns:a16="http://schemas.microsoft.com/office/drawing/2014/main" val="1872440714"/>
                        </a:ext>
                      </a:extLst>
                    </a:gridCol>
                    <a:gridCol w="1483593">
                      <a:extLst>
                        <a:ext uri="{9D8B030D-6E8A-4147-A177-3AD203B41FA5}">
                          <a16:colId xmlns:a16="http://schemas.microsoft.com/office/drawing/2014/main" val="1227806273"/>
                        </a:ext>
                      </a:extLst>
                    </a:gridCol>
                    <a:gridCol w="1011144">
                      <a:extLst>
                        <a:ext uri="{9D8B030D-6E8A-4147-A177-3AD203B41FA5}">
                          <a16:colId xmlns:a16="http://schemas.microsoft.com/office/drawing/2014/main" val="75256774"/>
                        </a:ext>
                      </a:extLst>
                    </a:gridCol>
                    <a:gridCol w="1036813">
                      <a:extLst>
                        <a:ext uri="{9D8B030D-6E8A-4147-A177-3AD203B41FA5}">
                          <a16:colId xmlns:a16="http://schemas.microsoft.com/office/drawing/2014/main" val="1489669027"/>
                        </a:ext>
                      </a:extLst>
                    </a:gridCol>
                  </a:tblGrid>
                  <a:tr h="335280">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endParaRPr lang="zh-CN"/>
                        </a:p>
                      </a:txBody>
                      <a:tcPr anchor="ctr">
                        <a:blipFill>
                          <a:blip r:embed="rId3"/>
                          <a:stretch>
                            <a:fillRect l="-98770" t="-1818" r="-139344" b="-825455"/>
                          </a:stretch>
                        </a:blipFill>
                      </a:tcPr>
                    </a:tc>
                    <a:tc>
                      <a:txBody>
                        <a:bodyPr/>
                        <a:lstStyle/>
                        <a:p>
                          <a:endParaRPr lang="zh-CN"/>
                        </a:p>
                      </a:txBody>
                      <a:tcPr anchor="ctr">
                        <a:blipFill>
                          <a:blip r:embed="rId3"/>
                          <a:stretch>
                            <a:fillRect l="-292169" t="-1818" r="-104819" b="-825455"/>
                          </a:stretch>
                        </a:blipFill>
                      </a:tcPr>
                    </a:tc>
                    <a:tc>
                      <a:txBody>
                        <a:bodyPr/>
                        <a:lstStyle/>
                        <a:p>
                          <a:endParaRPr lang="zh-CN"/>
                        </a:p>
                      </a:txBody>
                      <a:tcPr anchor="ctr">
                        <a:blipFill>
                          <a:blip r:embed="rId3"/>
                          <a:stretch>
                            <a:fillRect l="-382941" t="-1818" r="-2353" b="-825455"/>
                          </a:stretch>
                        </a:blipFill>
                      </a:tcPr>
                    </a:tc>
                    <a:extLst>
                      <a:ext uri="{0D108BD9-81ED-4DB2-BD59-A6C34878D82A}">
                        <a16:rowId xmlns:a16="http://schemas.microsoft.com/office/drawing/2014/main" val="3109396630"/>
                      </a:ext>
                    </a:extLst>
                  </a:tr>
                  <a:tr h="335280">
                    <a:tc>
                      <a:txBody>
                        <a:bodyPr/>
                        <a:lstStyle/>
                        <a:p>
                          <a:pPr algn="ctr"/>
                          <a:r>
                            <a:rPr lang="en-US" altLang="zh-CN" sz="800" dirty="0"/>
                            <a:t>Average Number detected/BX</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~3.4(Two sides)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~3(One Side)</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~3.2(One Side)</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95735152"/>
                      </a:ext>
                    </a:extLst>
                  </a:tr>
                  <a:tr h="335280">
                    <a:tc>
                      <a:txBody>
                        <a:bodyPr/>
                        <a:lstStyle/>
                        <a:p>
                          <a:pPr algn="ctr"/>
                          <a:r>
                            <a:rPr lang="en-US" altLang="zh-CN" sz="800" dirty="0"/>
                            <a:t>Average Bhabha Number /1ms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~2830</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~2500</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~2670</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72549729"/>
                      </a:ext>
                    </a:extLst>
                  </a:tr>
                  <a:tr h="335280">
                    <a:tc>
                      <a:txBody>
                        <a:bodyPr/>
                        <a:lstStyle/>
                        <a:p>
                          <a:pPr algn="ctr"/>
                          <a:r>
                            <a:rPr lang="en-US" altLang="zh-CN" sz="800" dirty="0"/>
                            <a:t>Expected measurement accuracy</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1.9%@1kHz</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2%@1kHz</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1.95%@1kHz</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7087224"/>
                      </a:ext>
                    </a:extLst>
                  </a:tr>
                  <a:tr h="213360">
                    <a:tc>
                      <a:txBody>
                        <a:bodyPr/>
                        <a:lstStyle/>
                        <a:p>
                          <a:pPr algn="ctr"/>
                          <a:r>
                            <a:rPr lang="en-US" altLang="zh-CN" sz="800" dirty="0"/>
                            <a:t>Average Energy of Pris</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~24 GeV</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~70 GeV</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~75.3 GeV</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04288667"/>
                      </a:ext>
                    </a:extLst>
                  </a:tr>
                  <a:tr h="213360">
                    <a:tc>
                      <a:txBody>
                        <a:bodyPr/>
                        <a:lstStyle/>
                        <a:p>
                          <a:pPr algn="ctr"/>
                          <a:r>
                            <a:rPr lang="en-US" altLang="zh-CN" sz="800" dirty="0"/>
                            <a:t>Average Hitting Angel</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~1.7E-4 rad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~7E-4 rad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~7E-4 rad</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51512157"/>
                      </a:ext>
                    </a:extLst>
                  </a:tr>
                  <a:tr h="213360">
                    <a:tc>
                      <a:txBody>
                        <a:bodyPr/>
                        <a:lstStyle/>
                        <a:p>
                          <a:pPr algn="ctr"/>
                          <a:r>
                            <a:rPr lang="en-US" altLang="zh-CN" sz="800" dirty="0" err="1"/>
                            <a:t>T</a:t>
                          </a:r>
                          <a:r>
                            <a:rPr lang="en-US" altLang="zh-CN" sz="800" baseline="-25000" dirty="0" err="1"/>
                            <a:t>max</a:t>
                          </a:r>
                          <a:r>
                            <a:rPr lang="en-US" altLang="zh-CN" sz="800" dirty="0"/>
                            <a:t> in mm</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88.32</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103.85</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104.91</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82010641"/>
                      </a:ext>
                    </a:extLst>
                  </a:tr>
                  <a:tr h="213360">
                    <a:tc>
                      <a:txBody>
                        <a:bodyPr/>
                        <a:lstStyle/>
                        <a:p>
                          <a:pPr algn="ctr"/>
                          <a:r>
                            <a:rPr lang="en-US" altLang="zh-CN" sz="800" dirty="0"/>
                            <a:t>Detector Size assumed</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5*20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3*15 cm</a:t>
                          </a:r>
                          <a:r>
                            <a:rPr lang="en-US" altLang="zh-CN" sz="800" baseline="30000" dirty="0"/>
                            <a:t>2</a:t>
                          </a:r>
                          <a:endParaRPr lang="zh-CN" altLang="en-US" sz="800" baseline="30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5161219"/>
                      </a:ext>
                    </a:extLst>
                  </a:tr>
                  <a:tr h="213360">
                    <a:tc>
                      <a:txBody>
                        <a:bodyPr/>
                        <a:lstStyle/>
                        <a:p>
                          <a:pPr algn="ctr"/>
                          <a:r>
                            <a:rPr lang="en-US" altLang="zh-CN" sz="800" dirty="0"/>
                            <a:t>Backgrounds</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a:t>SR Photons in 1 Side</a:t>
                          </a:r>
                          <a:endParaRPr lang="zh-CN" altLang="en-US" sz="800">
                            <a:latin typeface="Arial" panose="020B0604020202020204" pitchFamily="34" charset="0"/>
                            <a:cs typeface="Arial" panose="020B0604020202020204" pitchFamily="34" charset="0"/>
                          </a:endParaRPr>
                        </a:p>
                      </a:txBody>
                      <a:tcPr anchor="ctr"/>
                    </a:tc>
                    <a:tc>
                      <a:txBody>
                        <a:bodyPr/>
                        <a:lstStyle/>
                        <a:p>
                          <a:pPr algn="ct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88455303"/>
                      </a:ext>
                    </a:extLst>
                  </a:tr>
                  <a:tr h="457200">
                    <a:tc>
                      <a:txBody>
                        <a:bodyPr/>
                        <a:lstStyle/>
                        <a:p>
                          <a:pPr algn="ctr"/>
                          <a:r>
                            <a:rPr lang="en-US" altLang="zh-CN" sz="800" dirty="0"/>
                            <a:t>Pros</a:t>
                          </a: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Measurement affected by beam-beam deflection angle, two detectors</a:t>
                          </a:r>
                          <a:endParaRPr lang="zh-CN" altLang="en-US" sz="800" dirty="0">
                            <a:latin typeface="Arial" panose="020B0604020202020204" pitchFamily="34" charset="0"/>
                            <a:cs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signals only on one side, measurement quite independent of beam-beam deflection angle</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018218079"/>
                      </a:ext>
                    </a:extLst>
                  </a:tr>
                  <a:tr h="213360">
                    <a:tc>
                      <a:txBody>
                        <a:bodyPr/>
                        <a:lstStyle/>
                        <a:p>
                          <a:pPr algn="ctr"/>
                          <a:r>
                            <a:rPr lang="en-US" altLang="zh-CN" sz="800" dirty="0"/>
                            <a:t>Detector technology</a:t>
                          </a:r>
                          <a:endParaRPr lang="zh-CN" altLang="en-US" sz="800" dirty="0">
                            <a:latin typeface="Arial" panose="020B0604020202020204" pitchFamily="34" charset="0"/>
                            <a:cs typeface="Arial" panose="020B060402020202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LGAD;   SiC;  Diamond</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853318199"/>
                      </a:ext>
                    </a:extLst>
                  </a:tr>
                </a:tbl>
              </a:graphicData>
            </a:graphic>
          </p:graphicFrame>
        </mc:Fallback>
      </mc:AlternateContent>
      <p:sp>
        <p:nvSpPr>
          <p:cNvPr id="26" name="矩形 25">
            <a:extLst>
              <a:ext uri="{FF2B5EF4-FFF2-40B4-BE49-F238E27FC236}">
                <a16:creationId xmlns:a16="http://schemas.microsoft.com/office/drawing/2014/main" id="{012D48B8-4DB1-FF16-1842-BF64370B0848}"/>
              </a:ext>
            </a:extLst>
          </p:cNvPr>
          <p:cNvSpPr/>
          <p:nvPr/>
        </p:nvSpPr>
        <p:spPr>
          <a:xfrm>
            <a:off x="4359313" y="4100265"/>
            <a:ext cx="967280" cy="187251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801334" y="4279047"/>
            <a:ext cx="6205432" cy="2523768"/>
          </a:xfrm>
          <a:prstGeom prst="rect">
            <a:avLst/>
          </a:prstGeom>
        </p:spPr>
        <p:txBody>
          <a:bodyPr wrap="square">
            <a:spAutoFit/>
          </a:bodyPr>
          <a:lstStyle/>
          <a:p>
            <a:pPr algn="just"/>
            <a:r>
              <a:rPr kumimoji="1" lang="en-US" altLang="zh-CN" dirty="0">
                <a:solidFill>
                  <a:srgbClr val="FF0000"/>
                </a:solidFill>
                <a:latin typeface="Arial" panose="020B0604020202020204" pitchFamily="34" charset="0"/>
                <a:cs typeface="Arial" panose="020B0604020202020204" pitchFamily="34" charset="0"/>
              </a:rPr>
              <a:t>Plan in EDR</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More detailed simulations to study, including determine the detailed location and quantity of BPMs and the reaction between the primary </a:t>
            </a:r>
            <a:r>
              <a:rPr kumimoji="1" lang="en-US" altLang="zh-CN" dirty="0" err="1">
                <a:latin typeface="Arial" panose="020B0604020202020204" pitchFamily="34" charset="0"/>
                <a:cs typeface="Arial" panose="020B0604020202020204" pitchFamily="34" charset="0"/>
              </a:rPr>
              <a:t>Bhabha</a:t>
            </a:r>
            <a:r>
              <a:rPr kumimoji="1" lang="en-US" altLang="zh-CN" dirty="0">
                <a:latin typeface="Arial" panose="020B0604020202020204" pitchFamily="34" charset="0"/>
                <a:cs typeface="Arial" panose="020B0604020202020204" pitchFamily="34" charset="0"/>
              </a:rPr>
              <a:t> scattering electrons and beam pipe, as well as the design of detectors and feedback .</a:t>
            </a:r>
          </a:p>
          <a:p>
            <a:pPr marL="285750" indent="-285750" algn="just">
              <a:buFont typeface="Wingdings" panose="05000000000000000000" pitchFamily="2" charset="2"/>
              <a:buChar char="Ø"/>
            </a:pPr>
            <a:r>
              <a:rPr kumimoji="1" lang="en-US" altLang="zh-CN" dirty="0">
                <a:latin typeface="Arial" panose="020B0604020202020204" pitchFamily="34" charset="0"/>
                <a:cs typeface="Arial" panose="020B0604020202020204" pitchFamily="34" charset="0"/>
              </a:rPr>
              <a:t>The detailed design of the detectors.</a:t>
            </a:r>
            <a:endParaRPr kumimoji="1" lang="zh-CN" altLang="en-US"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endParaRPr kumimoji="1" lang="en-US" altLang="zh-CN" sz="1600" dirty="0">
              <a:solidFill>
                <a:srgbClr val="FF3399"/>
              </a:solidFill>
              <a:latin typeface="Calibri (正文)"/>
              <a:cs typeface="Times" panose="02020603050405020304" pitchFamily="18" charset="0"/>
            </a:endParaRPr>
          </a:p>
          <a:p>
            <a:pPr marL="742950" lvl="1" indent="-285750" algn="just">
              <a:buFont typeface="Wingdings" panose="05000000000000000000" pitchFamily="2" charset="2"/>
              <a:buChar char="Ø"/>
            </a:pPr>
            <a:endParaRPr kumimoji="1" lang="en-US" altLang="zh-CN" sz="1600" dirty="0">
              <a:solidFill>
                <a:srgbClr val="FF3399"/>
              </a:solidFill>
              <a:latin typeface="Calibri (正文)"/>
              <a:cs typeface="Times" panose="02020603050405020304" pitchFamily="18" charset="0"/>
            </a:endParaRPr>
          </a:p>
        </p:txBody>
      </p:sp>
      <p:sp>
        <p:nvSpPr>
          <p:cNvPr id="27" name="文本框 26"/>
          <p:cNvSpPr txBox="1"/>
          <p:nvPr/>
        </p:nvSpPr>
        <p:spPr>
          <a:xfrm>
            <a:off x="8276745" y="513299"/>
            <a:ext cx="3190043" cy="646331"/>
          </a:xfrm>
          <a:prstGeom prst="rect">
            <a:avLst/>
          </a:prstGeom>
          <a:noFill/>
        </p:spPr>
        <p:txBody>
          <a:bodyPr wrap="square" rtlCol="0">
            <a:spAutoFit/>
          </a:bodyPr>
          <a:lstStyle/>
          <a:p>
            <a:r>
              <a:rPr lang="en-US" altLang="zh-CN" dirty="0" err="1"/>
              <a:t>M.Li</a:t>
            </a:r>
            <a:r>
              <a:rPr lang="en-US" altLang="zh-CN" dirty="0"/>
              <a:t>, </a:t>
            </a:r>
            <a:r>
              <a:rPr lang="en-US" altLang="zh-CN" dirty="0" err="1"/>
              <a:t>P.Bambade</a:t>
            </a:r>
            <a:r>
              <a:rPr lang="en-US" altLang="zh-CN" dirty="0"/>
              <a:t>, </a:t>
            </a:r>
            <a:r>
              <a:rPr lang="en-US" altLang="zh-CN" dirty="0" err="1"/>
              <a:t>D.Wang</a:t>
            </a:r>
            <a:endParaRPr lang="en-US" altLang="zh-CN" dirty="0"/>
          </a:p>
          <a:p>
            <a:r>
              <a:rPr lang="en-US" altLang="zh-CN" dirty="0" err="1"/>
              <a:t>S.Y.Hou</a:t>
            </a:r>
            <a:r>
              <a:rPr lang="en-US" altLang="zh-CN" dirty="0"/>
              <a:t>, </a:t>
            </a:r>
            <a:r>
              <a:rPr lang="en-US" altLang="zh-CN" dirty="0" err="1"/>
              <a:t>L.Zhang</a:t>
            </a:r>
            <a:r>
              <a:rPr lang="en-US" altLang="zh-CN" dirty="0"/>
              <a:t> </a:t>
            </a:r>
            <a:r>
              <a:rPr lang="en-US" altLang="zh-CN" dirty="0" err="1"/>
              <a:t>etc</a:t>
            </a:r>
            <a:r>
              <a:rPr lang="en-US" altLang="zh-CN" dirty="0"/>
              <a:t> on</a:t>
            </a:r>
            <a:endParaRPr lang="zh-CN" altLang="en-US" dirty="0"/>
          </a:p>
        </p:txBody>
      </p:sp>
      <p:sp>
        <p:nvSpPr>
          <p:cNvPr id="4" name="矩形 3">
            <a:extLst>
              <a:ext uri="{FF2B5EF4-FFF2-40B4-BE49-F238E27FC236}">
                <a16:creationId xmlns:a16="http://schemas.microsoft.com/office/drawing/2014/main" id="{D4514CD1-B7C1-4DE8-884C-C92252EE57FF}"/>
              </a:ext>
            </a:extLst>
          </p:cNvPr>
          <p:cNvSpPr/>
          <p:nvPr/>
        </p:nvSpPr>
        <p:spPr>
          <a:xfrm>
            <a:off x="4410690" y="793662"/>
            <a:ext cx="3211135"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Fast l</a:t>
            </a:r>
            <a:r>
              <a:rPr lang="zh-CN" altLang="zh-CN" dirty="0">
                <a:latin typeface="Arial" panose="020B0604020202020204" pitchFamily="34" charset="0"/>
                <a:cs typeface="Arial" panose="020B0604020202020204" pitchFamily="34" charset="0"/>
              </a:rPr>
              <a:t>uminosity </a:t>
            </a:r>
            <a:r>
              <a:rPr lang="en-US" altLang="zh-CN" dirty="0">
                <a:latin typeface="Arial" panose="020B0604020202020204" pitchFamily="34" charset="0"/>
                <a:cs typeface="Arial" panose="020B0604020202020204" pitchFamily="34" charset="0"/>
              </a:rPr>
              <a:t>tuning system</a:t>
            </a:r>
            <a:endParaRPr lang="zh-CN" altLang="en-US" dirty="0">
              <a:latin typeface="Arial" panose="020B0604020202020204" pitchFamily="34" charset="0"/>
              <a:cs typeface="Arial" panose="020B0604020202020204" pitchFamily="34" charset="0"/>
            </a:endParaRPr>
          </a:p>
        </p:txBody>
      </p:sp>
      <p:pic>
        <p:nvPicPr>
          <p:cNvPr id="29" name="Picture 8" descr="logo_main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111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9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5C974D-3290-4FF9-9ED8-AB707D446829}"/>
              </a:ext>
            </a:extLst>
          </p:cNvPr>
          <p:cNvSpPr>
            <a:spLocks noGrp="1"/>
          </p:cNvSpPr>
          <p:nvPr>
            <p:ph type="title"/>
          </p:nvPr>
        </p:nvSpPr>
        <p:spPr/>
        <p:txBody>
          <a:bodyPr>
            <a:normAutofit/>
          </a:bodyPr>
          <a:lstStyle/>
          <a:p>
            <a:pPr algn="ctr"/>
            <a:r>
              <a:rPr lang="zh-CN" altLang="en-US" sz="3600" b="1" dirty="0" smtClean="0">
                <a:solidFill>
                  <a:srgbClr val="0070C0"/>
                </a:solidFill>
                <a:latin typeface="+mn-ea"/>
                <a:ea typeface="+mn-ea"/>
              </a:rPr>
              <a:t>经费及人员安排</a:t>
            </a:r>
            <a:r>
              <a:rPr lang="zh-CN" altLang="en-US" sz="3600" dirty="0" smtClean="0"/>
              <a:t>（合计</a:t>
            </a:r>
            <a:r>
              <a:rPr lang="en-US" altLang="zh-CN" sz="3600" dirty="0" smtClean="0"/>
              <a:t>40</a:t>
            </a:r>
            <a:r>
              <a:rPr lang="zh-CN" altLang="en-US" sz="3600" dirty="0" smtClean="0"/>
              <a:t>万元</a:t>
            </a:r>
            <a:r>
              <a:rPr lang="zh-CN" altLang="en-US" sz="3600" dirty="0"/>
              <a:t>）</a:t>
            </a:r>
          </a:p>
        </p:txBody>
      </p:sp>
      <p:sp>
        <p:nvSpPr>
          <p:cNvPr id="9" name="内容占位符 4">
            <a:extLst>
              <a:ext uri="{FF2B5EF4-FFF2-40B4-BE49-F238E27FC236}">
                <a16:creationId xmlns:a16="http://schemas.microsoft.com/office/drawing/2014/main" id="{B70ADFB7-4D64-43AE-AB10-2DC48C2AF044}"/>
              </a:ext>
            </a:extLst>
          </p:cNvPr>
          <p:cNvSpPr>
            <a:spLocks noGrp="1"/>
          </p:cNvSpPr>
          <p:nvPr>
            <p:ph idx="1"/>
          </p:nvPr>
        </p:nvSpPr>
        <p:spPr>
          <a:xfrm>
            <a:off x="838200" y="1484313"/>
            <a:ext cx="10515600" cy="3927442"/>
          </a:xfrm>
        </p:spPr>
        <p:txBody>
          <a:bodyPr>
            <a:normAutofit/>
          </a:bodyPr>
          <a:lstStyle/>
          <a:p>
            <a:pPr>
              <a:lnSpc>
                <a:spcPct val="100000"/>
              </a:lnSpc>
              <a:spcBef>
                <a:spcPts val="600"/>
              </a:spcBef>
            </a:pPr>
            <a:r>
              <a:rPr lang="zh-CN" altLang="en-US" sz="2400" dirty="0" smtClean="0"/>
              <a:t>计算服务费（</a:t>
            </a:r>
            <a:r>
              <a:rPr lang="en-US" altLang="zh-CN" sz="2400" dirty="0"/>
              <a:t>1</a:t>
            </a:r>
            <a:r>
              <a:rPr lang="en-US" altLang="zh-CN" sz="2400" dirty="0" smtClean="0"/>
              <a:t>4</a:t>
            </a:r>
            <a:r>
              <a:rPr lang="zh-CN" altLang="en-US" sz="2400" dirty="0"/>
              <a:t>万元）</a:t>
            </a:r>
            <a:endParaRPr lang="en-US" altLang="zh-CN" sz="2400" dirty="0"/>
          </a:p>
          <a:p>
            <a:pPr>
              <a:lnSpc>
                <a:spcPct val="100000"/>
              </a:lnSpc>
              <a:spcBef>
                <a:spcPts val="600"/>
              </a:spcBef>
            </a:pPr>
            <a:r>
              <a:rPr lang="zh-CN" altLang="en-US" sz="2400" dirty="0" smtClean="0"/>
              <a:t>差旅费</a:t>
            </a:r>
            <a:r>
              <a:rPr lang="zh-CN" altLang="en-US" sz="2400" dirty="0"/>
              <a:t>（</a:t>
            </a:r>
            <a:r>
              <a:rPr lang="en-US" altLang="zh-CN" sz="2400" dirty="0"/>
              <a:t>6</a:t>
            </a:r>
            <a:r>
              <a:rPr lang="zh-CN" altLang="en-US" sz="2400" dirty="0"/>
              <a:t>万元）</a:t>
            </a:r>
            <a:endParaRPr lang="en-US" altLang="zh-CN" sz="2400" dirty="0"/>
          </a:p>
          <a:p>
            <a:pPr>
              <a:lnSpc>
                <a:spcPct val="100000"/>
              </a:lnSpc>
              <a:spcBef>
                <a:spcPts val="600"/>
              </a:spcBef>
            </a:pPr>
            <a:r>
              <a:rPr lang="zh-CN" altLang="en-US" sz="2400" dirty="0" smtClean="0"/>
              <a:t>国际</a:t>
            </a:r>
            <a:r>
              <a:rPr lang="zh-CN" altLang="en-US" sz="2400" dirty="0"/>
              <a:t>合作与交流费（</a:t>
            </a:r>
            <a:r>
              <a:rPr lang="en-US" altLang="zh-CN" sz="2400" dirty="0" smtClean="0"/>
              <a:t>10</a:t>
            </a:r>
            <a:r>
              <a:rPr lang="zh-CN" altLang="en-US" sz="2400" dirty="0" smtClean="0"/>
              <a:t>万元</a:t>
            </a:r>
            <a:r>
              <a:rPr lang="zh-CN" altLang="en-US" sz="2400" dirty="0"/>
              <a:t>）</a:t>
            </a:r>
            <a:endParaRPr lang="en-US" altLang="zh-CN" sz="2400" dirty="0"/>
          </a:p>
          <a:p>
            <a:pPr>
              <a:lnSpc>
                <a:spcPct val="100000"/>
              </a:lnSpc>
              <a:spcBef>
                <a:spcPts val="600"/>
              </a:spcBef>
            </a:pPr>
            <a:r>
              <a:rPr lang="zh-CN" altLang="en-US" sz="2400" dirty="0" smtClean="0"/>
              <a:t>学生</a:t>
            </a:r>
            <a:r>
              <a:rPr lang="en-US" altLang="zh-CN" sz="2400" dirty="0"/>
              <a:t>/</a:t>
            </a:r>
            <a:r>
              <a:rPr lang="zh-CN" altLang="en-US" sz="2400" dirty="0"/>
              <a:t>博士后劳务费</a:t>
            </a:r>
            <a:r>
              <a:rPr lang="zh-CN" altLang="en-US" sz="2400" dirty="0" smtClean="0"/>
              <a:t>（</a:t>
            </a:r>
            <a:r>
              <a:rPr lang="en-US" altLang="zh-CN" sz="2400" dirty="0" smtClean="0"/>
              <a:t>10</a:t>
            </a:r>
            <a:r>
              <a:rPr lang="zh-CN" altLang="en-US" sz="2400" dirty="0" smtClean="0"/>
              <a:t>万元）</a:t>
            </a:r>
            <a:endParaRPr lang="en-US" altLang="zh-CN" sz="2400" dirty="0"/>
          </a:p>
        </p:txBody>
      </p:sp>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50167" y="3695683"/>
            <a:ext cx="10657114" cy="369332"/>
          </a:xfrm>
          <a:prstGeom prst="rect">
            <a:avLst/>
          </a:prstGeom>
        </p:spPr>
        <p:txBody>
          <a:bodyPr wrap="square">
            <a:spAutoFit/>
          </a:bodyPr>
          <a:lstStyle/>
          <a:p>
            <a:r>
              <a:rPr lang="en-US" altLang="zh-CN" kern="0" dirty="0">
                <a:solidFill>
                  <a:srgbClr val="000000"/>
                </a:solidFill>
                <a:latin typeface="Microsoft YaHei UI" panose="020B0503020204020204" pitchFamily="34" charset="-122"/>
                <a:cs typeface="宋体" panose="02010600030101010101" pitchFamily="2" charset="-122"/>
              </a:rPr>
              <a:t>MDI</a:t>
            </a:r>
            <a:r>
              <a:rPr lang="zh-CN" altLang="zh-CN" kern="0" dirty="0">
                <a:solidFill>
                  <a:srgbClr val="000000"/>
                </a:solidFill>
                <a:latin typeface="等线" panose="02010600030101010101" pitchFamily="2" charset="-122"/>
                <a:ea typeface="Microsoft YaHei UI" panose="020B0503020204020204" pitchFamily="34" charset="-122"/>
                <a:cs typeface="宋体" panose="02010600030101010101" pitchFamily="2" charset="-122"/>
              </a:rPr>
              <a:t>：白莎、石澔玙、刘瑜冬、许威（博后）、王逗、王毅伟、李萌（研究生）、马安德（研究生）</a:t>
            </a:r>
            <a:endParaRPr lang="zh-CN" altLang="zh-CN"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5133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B9FE963-0F14-4FDE-B08A-69B05CA9481F}"/>
              </a:ext>
            </a:extLst>
          </p:cNvPr>
          <p:cNvSpPr>
            <a:spLocks noGrp="1"/>
          </p:cNvSpPr>
          <p:nvPr>
            <p:ph type="title"/>
          </p:nvPr>
        </p:nvSpPr>
        <p:spPr>
          <a:xfrm>
            <a:off x="639897" y="265973"/>
            <a:ext cx="10079516" cy="703511"/>
          </a:xfrm>
        </p:spPr>
        <p:txBody>
          <a:bodyPr>
            <a:normAutofit/>
          </a:bodyPr>
          <a:lstStyle/>
          <a:p>
            <a:pPr algn="ctr"/>
            <a:r>
              <a:rPr lang="zh-CN" altLang="en-US" sz="3600" b="1" dirty="0">
                <a:solidFill>
                  <a:srgbClr val="0070C0"/>
                </a:solidFill>
                <a:latin typeface="+mn-ea"/>
                <a:ea typeface="+mn-ea"/>
              </a:rPr>
              <a:t>阻抗和集体效应</a:t>
            </a:r>
          </a:p>
        </p:txBody>
      </p:sp>
      <p:sp>
        <p:nvSpPr>
          <p:cNvPr id="5" name="内容占位符 4">
            <a:extLst>
              <a:ext uri="{FF2B5EF4-FFF2-40B4-BE49-F238E27FC236}">
                <a16:creationId xmlns:a16="http://schemas.microsoft.com/office/drawing/2014/main" id="{75CFB160-AAA1-4CBB-AF70-DEE2273B133F}"/>
              </a:ext>
            </a:extLst>
          </p:cNvPr>
          <p:cNvSpPr>
            <a:spLocks noGrp="1"/>
          </p:cNvSpPr>
          <p:nvPr>
            <p:ph idx="1"/>
          </p:nvPr>
        </p:nvSpPr>
        <p:spPr>
          <a:xfrm>
            <a:off x="430574" y="1090670"/>
            <a:ext cx="11269337" cy="5402205"/>
          </a:xfrm>
        </p:spPr>
        <p:txBody>
          <a:bodyPr>
            <a:normAutofit/>
          </a:bodyPr>
          <a:lstStyle/>
          <a:p>
            <a:r>
              <a:rPr lang="zh-CN" altLang="en-US" sz="2000" dirty="0"/>
              <a:t>阻抗限制流强和亮度</a:t>
            </a:r>
            <a:endParaRPr lang="en-US" altLang="zh-CN" sz="2000" dirty="0"/>
          </a:p>
          <a:p>
            <a:r>
              <a:rPr lang="zh-CN" altLang="en-US" sz="2000" dirty="0"/>
              <a:t>加速器建成阻抗就确定了</a:t>
            </a:r>
            <a:endParaRPr lang="en-US" altLang="zh-CN" sz="2000" dirty="0"/>
          </a:p>
        </p:txBody>
      </p:sp>
      <p:sp>
        <p:nvSpPr>
          <p:cNvPr id="7" name="文本框 6">
            <a:extLst>
              <a:ext uri="{FF2B5EF4-FFF2-40B4-BE49-F238E27FC236}">
                <a16:creationId xmlns:a16="http://schemas.microsoft.com/office/drawing/2014/main" id="{71DD6C84-1A2D-4106-B435-D3E5D665D5D5}"/>
              </a:ext>
            </a:extLst>
          </p:cNvPr>
          <p:cNvSpPr txBox="1"/>
          <p:nvPr/>
        </p:nvSpPr>
        <p:spPr>
          <a:xfrm>
            <a:off x="3654842" y="1208967"/>
            <a:ext cx="7593378" cy="400110"/>
          </a:xfrm>
          <a:prstGeom prst="rect">
            <a:avLst/>
          </a:prstGeom>
          <a:noFill/>
        </p:spPr>
        <p:txBody>
          <a:bodyPr wrap="square">
            <a:spAutoFit/>
          </a:bodyPr>
          <a:lstStyle/>
          <a:p>
            <a:r>
              <a:rPr lang="zh-CN" altLang="zh-CN" sz="2000" dirty="0">
                <a:sym typeface="Symbol" panose="05050102010706020507" pitchFamily="18" charset="2"/>
              </a:rPr>
              <a:t></a:t>
            </a:r>
            <a:r>
              <a:rPr lang="en-US" altLang="zh-CN" sz="2000" dirty="0">
                <a:sym typeface="Symbol" panose="05050102010706020507" pitchFamily="18" charset="2"/>
              </a:rPr>
              <a:t> </a:t>
            </a:r>
            <a:r>
              <a:rPr lang="zh-CN" altLang="en-US" sz="2000" dirty="0">
                <a:sym typeface="Symbol" panose="05050102010706020507" pitchFamily="18" charset="2"/>
              </a:rPr>
              <a:t>设计阶段必须对阻抗及其影响进行准确评估，</a:t>
            </a:r>
            <a:r>
              <a:rPr lang="en-US" altLang="zh-CN" sz="2000" dirty="0">
                <a:sym typeface="Symbol" panose="05050102010706020507" pitchFamily="18" charset="2"/>
              </a:rPr>
              <a:t>EDR</a:t>
            </a:r>
            <a:r>
              <a:rPr lang="zh-CN" altLang="en-US" sz="2000" dirty="0">
                <a:sym typeface="Symbol" panose="05050102010706020507" pitchFamily="18" charset="2"/>
              </a:rPr>
              <a:t>阶段尤其重要</a:t>
            </a:r>
            <a:endParaRPr lang="zh-CN" altLang="en-US" sz="2000" dirty="0"/>
          </a:p>
        </p:txBody>
      </p:sp>
      <p:sp>
        <p:nvSpPr>
          <p:cNvPr id="8" name="内容占位符 4">
            <a:extLst>
              <a:ext uri="{FF2B5EF4-FFF2-40B4-BE49-F238E27FC236}">
                <a16:creationId xmlns:a16="http://schemas.microsoft.com/office/drawing/2014/main" id="{061B2FE9-04D1-4ED1-88AB-A1029D54BF5A}"/>
              </a:ext>
            </a:extLst>
          </p:cNvPr>
          <p:cNvSpPr txBox="1">
            <a:spLocks/>
          </p:cNvSpPr>
          <p:nvPr/>
        </p:nvSpPr>
        <p:spPr>
          <a:xfrm>
            <a:off x="3853145" y="1727374"/>
            <a:ext cx="6734063" cy="949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t>随着硬件设计深入，进一步完善阻抗模型</a:t>
            </a:r>
            <a:endParaRPr lang="en-US" altLang="zh-CN" sz="2000" b="1" dirty="0"/>
          </a:p>
          <a:p>
            <a:r>
              <a:rPr lang="zh-CN" altLang="en-US" sz="2000" b="1" dirty="0"/>
              <a:t>阻抗优化与有效控制</a:t>
            </a:r>
            <a:endParaRPr lang="en-US" altLang="zh-CN" sz="2000" b="1" dirty="0"/>
          </a:p>
        </p:txBody>
      </p:sp>
      <p:sp>
        <p:nvSpPr>
          <p:cNvPr id="12" name="文本框 11">
            <a:extLst>
              <a:ext uri="{FF2B5EF4-FFF2-40B4-BE49-F238E27FC236}">
                <a16:creationId xmlns:a16="http://schemas.microsoft.com/office/drawing/2014/main" id="{7A2B927E-485C-46B6-9D8D-757CDBC204F4}"/>
              </a:ext>
            </a:extLst>
          </p:cNvPr>
          <p:cNvSpPr txBox="1"/>
          <p:nvPr/>
        </p:nvSpPr>
        <p:spPr>
          <a:xfrm>
            <a:off x="8840118" y="1688201"/>
            <a:ext cx="3230695" cy="400110"/>
          </a:xfrm>
          <a:prstGeom prst="rect">
            <a:avLst/>
          </a:prstGeom>
          <a:noFill/>
        </p:spPr>
        <p:txBody>
          <a:bodyPr wrap="square">
            <a:spAutoFit/>
          </a:bodyPr>
          <a:lstStyle/>
          <a:p>
            <a:r>
              <a:rPr lang="zh-CN" altLang="en-US" sz="2000" b="1" dirty="0">
                <a:sym typeface="Symbol" panose="05050102010706020507" pitchFamily="18" charset="2"/>
              </a:rPr>
              <a:t> </a:t>
            </a:r>
            <a:r>
              <a:rPr lang="zh-CN" altLang="en-US" sz="2000" b="1" dirty="0"/>
              <a:t>需要硬件系统的</a:t>
            </a:r>
            <a:r>
              <a:rPr lang="en-US" altLang="zh-CN" sz="2000" b="1" dirty="0"/>
              <a:t>input</a:t>
            </a:r>
            <a:endParaRPr lang="zh-CN" altLang="en-US" sz="2000" b="1" dirty="0"/>
          </a:p>
        </p:txBody>
      </p:sp>
      <p:sp>
        <p:nvSpPr>
          <p:cNvPr id="19" name="文本框 18">
            <a:extLst>
              <a:ext uri="{FF2B5EF4-FFF2-40B4-BE49-F238E27FC236}">
                <a16:creationId xmlns:a16="http://schemas.microsoft.com/office/drawing/2014/main" id="{6B38E305-2BB5-4117-90B6-287F64CEEC03}"/>
              </a:ext>
            </a:extLst>
          </p:cNvPr>
          <p:cNvSpPr txBox="1"/>
          <p:nvPr/>
        </p:nvSpPr>
        <p:spPr>
          <a:xfrm>
            <a:off x="7308312" y="2075195"/>
            <a:ext cx="3719569" cy="400110"/>
          </a:xfrm>
          <a:prstGeom prst="rect">
            <a:avLst/>
          </a:prstGeom>
          <a:noFill/>
        </p:spPr>
        <p:txBody>
          <a:bodyPr wrap="square">
            <a:spAutoFit/>
          </a:bodyPr>
          <a:lstStyle/>
          <a:p>
            <a:r>
              <a:rPr lang="zh-CN" altLang="en-US" sz="2000" b="1" dirty="0">
                <a:sym typeface="Symbol" panose="05050102010706020507" pitchFamily="18" charset="2"/>
              </a:rPr>
              <a:t> </a:t>
            </a:r>
            <a:r>
              <a:rPr lang="zh-CN" altLang="en-US" sz="2000" b="1" dirty="0"/>
              <a:t>与硬件系统迭代优化设计</a:t>
            </a:r>
          </a:p>
        </p:txBody>
      </p:sp>
      <p:sp>
        <p:nvSpPr>
          <p:cNvPr id="21" name="内容占位符 4">
            <a:extLst>
              <a:ext uri="{FF2B5EF4-FFF2-40B4-BE49-F238E27FC236}">
                <a16:creationId xmlns:a16="http://schemas.microsoft.com/office/drawing/2014/main" id="{3711BC61-B873-4C26-91CC-B0CA71E1ABA0}"/>
              </a:ext>
            </a:extLst>
          </p:cNvPr>
          <p:cNvSpPr txBox="1">
            <a:spLocks/>
          </p:cNvSpPr>
          <p:nvPr/>
        </p:nvSpPr>
        <p:spPr>
          <a:xfrm>
            <a:off x="428736" y="3446631"/>
            <a:ext cx="11269337" cy="2868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阻抗限制因素</a:t>
            </a:r>
            <a:endParaRPr lang="en-US" altLang="zh-CN" sz="2000" dirty="0"/>
          </a:p>
        </p:txBody>
      </p:sp>
      <p:sp>
        <p:nvSpPr>
          <p:cNvPr id="22" name="左大括号 21">
            <a:extLst>
              <a:ext uri="{FF2B5EF4-FFF2-40B4-BE49-F238E27FC236}">
                <a16:creationId xmlns:a16="http://schemas.microsoft.com/office/drawing/2014/main" id="{3F327617-DE87-4527-B14E-D6E005921AD3}"/>
              </a:ext>
            </a:extLst>
          </p:cNvPr>
          <p:cNvSpPr/>
          <p:nvPr/>
        </p:nvSpPr>
        <p:spPr>
          <a:xfrm>
            <a:off x="2335573" y="2732184"/>
            <a:ext cx="246041" cy="19720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ABA1161D-FE63-484D-A7FD-F4A5ED2B9741}"/>
              </a:ext>
            </a:extLst>
          </p:cNvPr>
          <p:cNvSpPr txBox="1"/>
          <p:nvPr/>
        </p:nvSpPr>
        <p:spPr>
          <a:xfrm>
            <a:off x="2598145" y="2677099"/>
            <a:ext cx="4148305" cy="400110"/>
          </a:xfrm>
          <a:prstGeom prst="rect">
            <a:avLst/>
          </a:prstGeom>
          <a:noFill/>
        </p:spPr>
        <p:txBody>
          <a:bodyPr wrap="square">
            <a:spAutoFit/>
          </a:bodyPr>
          <a:lstStyle/>
          <a:p>
            <a:r>
              <a:rPr lang="zh-CN" altLang="en-US" sz="2000" dirty="0"/>
              <a:t>横向宽带阻抗限制单束团流强阈值</a:t>
            </a:r>
          </a:p>
        </p:txBody>
      </p:sp>
      <p:sp>
        <p:nvSpPr>
          <p:cNvPr id="25" name="文本框 24">
            <a:extLst>
              <a:ext uri="{FF2B5EF4-FFF2-40B4-BE49-F238E27FC236}">
                <a16:creationId xmlns:a16="http://schemas.microsoft.com/office/drawing/2014/main" id="{C1D43CDE-E711-45F7-9AB1-4A2BB2A504AC}"/>
              </a:ext>
            </a:extLst>
          </p:cNvPr>
          <p:cNvSpPr txBox="1"/>
          <p:nvPr/>
        </p:nvSpPr>
        <p:spPr>
          <a:xfrm>
            <a:off x="2598144" y="3125390"/>
            <a:ext cx="6105180" cy="400110"/>
          </a:xfrm>
          <a:prstGeom prst="rect">
            <a:avLst/>
          </a:prstGeom>
          <a:noFill/>
        </p:spPr>
        <p:txBody>
          <a:bodyPr wrap="square">
            <a:spAutoFit/>
          </a:bodyPr>
          <a:lstStyle/>
          <a:p>
            <a:r>
              <a:rPr lang="zh-CN" altLang="en-US" sz="2000" dirty="0"/>
              <a:t>纵向</a:t>
            </a:r>
            <a:r>
              <a:rPr lang="en-US" altLang="zh-CN" sz="2000" dirty="0"/>
              <a:t>/</a:t>
            </a:r>
            <a:r>
              <a:rPr lang="zh-CN" altLang="en-US" sz="2000" dirty="0"/>
              <a:t>横向宽带阻抗限制对撞亮度和稳定工作点区间</a:t>
            </a:r>
          </a:p>
        </p:txBody>
      </p:sp>
      <p:sp>
        <p:nvSpPr>
          <p:cNvPr id="26" name="文本框 25">
            <a:extLst>
              <a:ext uri="{FF2B5EF4-FFF2-40B4-BE49-F238E27FC236}">
                <a16:creationId xmlns:a16="http://schemas.microsoft.com/office/drawing/2014/main" id="{CD162C87-8ED9-40BE-9D36-3137DF05D42A}"/>
              </a:ext>
            </a:extLst>
          </p:cNvPr>
          <p:cNvSpPr txBox="1"/>
          <p:nvPr/>
        </p:nvSpPr>
        <p:spPr>
          <a:xfrm>
            <a:off x="2598144" y="3591717"/>
            <a:ext cx="6105180" cy="400110"/>
          </a:xfrm>
          <a:prstGeom prst="rect">
            <a:avLst/>
          </a:prstGeom>
          <a:noFill/>
        </p:spPr>
        <p:txBody>
          <a:bodyPr wrap="square">
            <a:spAutoFit/>
          </a:bodyPr>
          <a:lstStyle/>
          <a:p>
            <a:r>
              <a:rPr lang="zh-CN" altLang="en-US" sz="2000" dirty="0"/>
              <a:t>电阻壁阻抗限制总流强，</a:t>
            </a:r>
            <a:r>
              <a:rPr lang="zh-CN" altLang="en-US" sz="2000" dirty="0">
                <a:sym typeface="Symbol" panose="05050102010706020507" pitchFamily="18" charset="2"/>
              </a:rPr>
              <a:t></a:t>
            </a:r>
            <a:r>
              <a:rPr lang="en-US" altLang="zh-CN" sz="2000" dirty="0">
                <a:sym typeface="Symbol" panose="05050102010706020507" pitchFamily="18" charset="2"/>
              </a:rPr>
              <a:t>~2ms</a:t>
            </a:r>
            <a:endParaRPr lang="zh-CN" altLang="en-US" sz="2000" dirty="0"/>
          </a:p>
        </p:txBody>
      </p:sp>
      <p:cxnSp>
        <p:nvCxnSpPr>
          <p:cNvPr id="27" name="直接箭头连接符 26">
            <a:extLst>
              <a:ext uri="{FF2B5EF4-FFF2-40B4-BE49-F238E27FC236}">
                <a16:creationId xmlns:a16="http://schemas.microsoft.com/office/drawing/2014/main" id="{9EE19998-DBF8-4EEF-8301-32E1BD252C5A}"/>
              </a:ext>
            </a:extLst>
          </p:cNvPr>
          <p:cNvCxnSpPr>
            <a:cxnSpLocks/>
          </p:cNvCxnSpPr>
          <p:nvPr/>
        </p:nvCxnSpPr>
        <p:spPr>
          <a:xfrm>
            <a:off x="6592211" y="3798127"/>
            <a:ext cx="47372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8" name="文本框 27">
            <a:extLst>
              <a:ext uri="{FF2B5EF4-FFF2-40B4-BE49-F238E27FC236}">
                <a16:creationId xmlns:a16="http://schemas.microsoft.com/office/drawing/2014/main" id="{0072E378-0E3D-4640-ADA0-B729993EC7F0}"/>
              </a:ext>
            </a:extLst>
          </p:cNvPr>
          <p:cNvSpPr txBox="1"/>
          <p:nvPr/>
        </p:nvSpPr>
        <p:spPr>
          <a:xfrm>
            <a:off x="7220176" y="3598072"/>
            <a:ext cx="4850637" cy="400110"/>
          </a:xfrm>
          <a:prstGeom prst="rect">
            <a:avLst/>
          </a:prstGeom>
          <a:noFill/>
        </p:spPr>
        <p:txBody>
          <a:bodyPr wrap="square">
            <a:spAutoFit/>
          </a:bodyPr>
          <a:lstStyle/>
          <a:p>
            <a:r>
              <a:rPr lang="zh-CN" altLang="en-US" sz="2000" b="1" dirty="0"/>
              <a:t>模拟验证强反馈有效性以及对亮度的扰动</a:t>
            </a:r>
          </a:p>
        </p:txBody>
      </p:sp>
      <p:cxnSp>
        <p:nvCxnSpPr>
          <p:cNvPr id="29" name="直接箭头连接符 28">
            <a:extLst>
              <a:ext uri="{FF2B5EF4-FFF2-40B4-BE49-F238E27FC236}">
                <a16:creationId xmlns:a16="http://schemas.microsoft.com/office/drawing/2014/main" id="{5AB4C6B7-24D1-4AFD-891A-671CAB046398}"/>
              </a:ext>
            </a:extLst>
          </p:cNvPr>
          <p:cNvCxnSpPr>
            <a:cxnSpLocks/>
          </p:cNvCxnSpPr>
          <p:nvPr/>
        </p:nvCxnSpPr>
        <p:spPr>
          <a:xfrm>
            <a:off x="8229598" y="3040487"/>
            <a:ext cx="47372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0" name="文本框 29">
            <a:extLst>
              <a:ext uri="{FF2B5EF4-FFF2-40B4-BE49-F238E27FC236}">
                <a16:creationId xmlns:a16="http://schemas.microsoft.com/office/drawing/2014/main" id="{DFD126DC-9C52-4E5D-AFB7-892BDB77BE80}"/>
              </a:ext>
            </a:extLst>
          </p:cNvPr>
          <p:cNvSpPr txBox="1"/>
          <p:nvPr/>
        </p:nvSpPr>
        <p:spPr>
          <a:xfrm>
            <a:off x="8840118" y="2692578"/>
            <a:ext cx="3102165" cy="707886"/>
          </a:xfrm>
          <a:prstGeom prst="rect">
            <a:avLst/>
          </a:prstGeom>
          <a:noFill/>
        </p:spPr>
        <p:txBody>
          <a:bodyPr wrap="square">
            <a:spAutoFit/>
          </a:bodyPr>
          <a:lstStyle/>
          <a:p>
            <a:r>
              <a:rPr lang="zh-CN" altLang="en-US" sz="2000" b="1" dirty="0"/>
              <a:t>基于完善阻抗模型开展自洽评估，并验证抑制措施</a:t>
            </a:r>
          </a:p>
        </p:txBody>
      </p:sp>
      <p:sp>
        <p:nvSpPr>
          <p:cNvPr id="31" name="文本框 30">
            <a:extLst>
              <a:ext uri="{FF2B5EF4-FFF2-40B4-BE49-F238E27FC236}">
                <a16:creationId xmlns:a16="http://schemas.microsoft.com/office/drawing/2014/main" id="{6F831C33-2E18-41D8-9DC9-4186CF2B848D}"/>
              </a:ext>
            </a:extLst>
          </p:cNvPr>
          <p:cNvSpPr txBox="1"/>
          <p:nvPr/>
        </p:nvSpPr>
        <p:spPr>
          <a:xfrm>
            <a:off x="2583453" y="4063473"/>
            <a:ext cx="6105180" cy="400110"/>
          </a:xfrm>
          <a:prstGeom prst="rect">
            <a:avLst/>
          </a:prstGeom>
          <a:noFill/>
        </p:spPr>
        <p:txBody>
          <a:bodyPr wrap="square">
            <a:spAutoFit/>
          </a:bodyPr>
          <a:lstStyle/>
          <a:p>
            <a:r>
              <a:rPr lang="zh-CN" altLang="en-US" sz="2000" dirty="0"/>
              <a:t>其他窄带阻抗限制总流强</a:t>
            </a:r>
          </a:p>
        </p:txBody>
      </p:sp>
      <p:cxnSp>
        <p:nvCxnSpPr>
          <p:cNvPr id="32" name="直接箭头连接符 31">
            <a:extLst>
              <a:ext uri="{FF2B5EF4-FFF2-40B4-BE49-F238E27FC236}">
                <a16:creationId xmlns:a16="http://schemas.microsoft.com/office/drawing/2014/main" id="{4725E720-87F5-416D-92CC-0C0E20963C49}"/>
              </a:ext>
            </a:extLst>
          </p:cNvPr>
          <p:cNvCxnSpPr>
            <a:cxnSpLocks/>
          </p:cNvCxnSpPr>
          <p:nvPr/>
        </p:nvCxnSpPr>
        <p:spPr>
          <a:xfrm>
            <a:off x="6017495" y="4269883"/>
            <a:ext cx="47372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3" name="文本框 32">
            <a:extLst>
              <a:ext uri="{FF2B5EF4-FFF2-40B4-BE49-F238E27FC236}">
                <a16:creationId xmlns:a16="http://schemas.microsoft.com/office/drawing/2014/main" id="{E5ED2820-5442-419F-A628-68D5E61AF076}"/>
              </a:ext>
            </a:extLst>
          </p:cNvPr>
          <p:cNvSpPr txBox="1"/>
          <p:nvPr/>
        </p:nvSpPr>
        <p:spPr>
          <a:xfrm>
            <a:off x="6746450" y="4069828"/>
            <a:ext cx="5080159" cy="400110"/>
          </a:xfrm>
          <a:prstGeom prst="rect">
            <a:avLst/>
          </a:prstGeom>
          <a:noFill/>
        </p:spPr>
        <p:txBody>
          <a:bodyPr wrap="square">
            <a:spAutoFit/>
          </a:bodyPr>
          <a:lstStyle/>
          <a:p>
            <a:r>
              <a:rPr lang="zh-CN" altLang="en-US" sz="2000" b="1" dirty="0"/>
              <a:t>详细评估窄带阻抗模式，验证模式抑制方案</a:t>
            </a:r>
          </a:p>
        </p:txBody>
      </p:sp>
      <p:sp>
        <p:nvSpPr>
          <p:cNvPr id="34" name="内容占位符 4">
            <a:extLst>
              <a:ext uri="{FF2B5EF4-FFF2-40B4-BE49-F238E27FC236}">
                <a16:creationId xmlns:a16="http://schemas.microsoft.com/office/drawing/2014/main" id="{A4784A4A-D37A-4D60-A9A3-8D5E262C6984}"/>
              </a:ext>
            </a:extLst>
          </p:cNvPr>
          <p:cNvSpPr txBox="1">
            <a:spLocks/>
          </p:cNvSpPr>
          <p:nvPr/>
        </p:nvSpPr>
        <p:spPr>
          <a:xfrm>
            <a:off x="459948" y="5110177"/>
            <a:ext cx="11610863" cy="1742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2000" dirty="0"/>
              <a:t>电子云   </a:t>
            </a:r>
            <a:r>
              <a:rPr lang="zh-CN" altLang="zh-CN" sz="2000" dirty="0">
                <a:sym typeface="Symbol" panose="05050102010706020507" pitchFamily="18" charset="2"/>
              </a:rPr>
              <a:t></a:t>
            </a:r>
            <a:r>
              <a:rPr lang="en-US" altLang="zh-CN" sz="2000" dirty="0">
                <a:sym typeface="Symbol" panose="05050102010706020507" pitchFamily="18" charset="2"/>
              </a:rPr>
              <a:t> </a:t>
            </a:r>
            <a:r>
              <a:rPr lang="zh-CN" altLang="en-US" sz="2000" dirty="0"/>
              <a:t>依赖于理论模型参数选择，没有足够的安全裕量 </a:t>
            </a:r>
            <a:r>
              <a:rPr lang="zh-CN" altLang="zh-CN" sz="2000" b="1" dirty="0">
                <a:sym typeface="Symbol" panose="05050102010706020507" pitchFamily="18" charset="2"/>
              </a:rPr>
              <a:t></a:t>
            </a:r>
            <a:r>
              <a:rPr lang="en-US" altLang="zh-CN" sz="2000" b="1" dirty="0">
                <a:sym typeface="Symbol" panose="05050102010706020507" pitchFamily="18" charset="2"/>
              </a:rPr>
              <a:t> </a:t>
            </a:r>
            <a:r>
              <a:rPr lang="zh-CN" altLang="en-US" sz="2000" b="1" dirty="0"/>
              <a:t>需要明确安全裕量</a:t>
            </a:r>
            <a:r>
              <a:rPr lang="en-US" altLang="zh-CN" sz="2000" b="1" dirty="0"/>
              <a:t>+</a:t>
            </a:r>
            <a:r>
              <a:rPr lang="zh-CN" altLang="en-US" sz="2000" b="1" dirty="0"/>
              <a:t>可能的抑制措施</a:t>
            </a:r>
            <a:endParaRPr lang="en-US" altLang="zh-CN" sz="2000" b="1" dirty="0"/>
          </a:p>
          <a:p>
            <a:pPr marL="0" indent="0">
              <a:lnSpc>
                <a:spcPct val="100000"/>
              </a:lnSpc>
              <a:buNone/>
            </a:pPr>
            <a:r>
              <a:rPr lang="zh-CN" altLang="en-US" sz="2000" dirty="0"/>
              <a:t>           发展电子云模拟程序，研究不同外部磁场下电子云密度和稳定性</a:t>
            </a:r>
          </a:p>
          <a:p>
            <a:pPr marL="0" indent="0">
              <a:lnSpc>
                <a:spcPct val="100000"/>
              </a:lnSpc>
              <a:buNone/>
            </a:pPr>
            <a:r>
              <a:rPr lang="en-US" altLang="zh-CN" sz="2000" dirty="0"/>
              <a:t>           NEG</a:t>
            </a:r>
            <a:r>
              <a:rPr lang="zh-CN" altLang="en-US" sz="2000" dirty="0"/>
              <a:t>镀膜特性测量：厚度，均匀度，二次电子发射系数</a:t>
            </a:r>
            <a:endParaRPr lang="en-US" altLang="zh-CN" sz="2000" dirty="0"/>
          </a:p>
        </p:txBody>
      </p:sp>
      <p:sp>
        <p:nvSpPr>
          <p:cNvPr id="35" name="文本框 34">
            <a:extLst>
              <a:ext uri="{FF2B5EF4-FFF2-40B4-BE49-F238E27FC236}">
                <a16:creationId xmlns:a16="http://schemas.microsoft.com/office/drawing/2014/main" id="{62D3F089-8461-4D6F-BE57-17731E26550A}"/>
              </a:ext>
            </a:extLst>
          </p:cNvPr>
          <p:cNvSpPr txBox="1"/>
          <p:nvPr/>
        </p:nvSpPr>
        <p:spPr>
          <a:xfrm>
            <a:off x="2598143" y="4511764"/>
            <a:ext cx="9472669" cy="400110"/>
          </a:xfrm>
          <a:prstGeom prst="rect">
            <a:avLst/>
          </a:prstGeom>
          <a:noFill/>
        </p:spPr>
        <p:txBody>
          <a:bodyPr wrap="square">
            <a:spAutoFit/>
          </a:bodyPr>
          <a:lstStyle/>
          <a:p>
            <a:r>
              <a:rPr lang="en-US" altLang="zh-CN" sz="2000" b="1" dirty="0"/>
              <a:t>CEPC</a:t>
            </a:r>
            <a:r>
              <a:rPr lang="zh-CN" altLang="en-US" sz="2000" b="1" dirty="0"/>
              <a:t>特殊参数空间带来的新的阻抗不稳定性问题（如阻抗理论、不同效应耦合机制）</a:t>
            </a:r>
          </a:p>
        </p:txBody>
      </p:sp>
      <p:cxnSp>
        <p:nvCxnSpPr>
          <p:cNvPr id="36" name="直接箭头连接符 35">
            <a:extLst>
              <a:ext uri="{FF2B5EF4-FFF2-40B4-BE49-F238E27FC236}">
                <a16:creationId xmlns:a16="http://schemas.microsoft.com/office/drawing/2014/main" id="{0F45899A-DFD9-41D1-90D5-679473BC1058}"/>
              </a:ext>
            </a:extLst>
          </p:cNvPr>
          <p:cNvCxnSpPr>
            <a:cxnSpLocks/>
          </p:cNvCxnSpPr>
          <p:nvPr/>
        </p:nvCxnSpPr>
        <p:spPr>
          <a:xfrm>
            <a:off x="795500" y="5711258"/>
            <a:ext cx="47372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直接箭头连接符 36">
            <a:extLst>
              <a:ext uri="{FF2B5EF4-FFF2-40B4-BE49-F238E27FC236}">
                <a16:creationId xmlns:a16="http://schemas.microsoft.com/office/drawing/2014/main" id="{626257DE-B04F-4933-9643-885D2B23DE5E}"/>
              </a:ext>
            </a:extLst>
          </p:cNvPr>
          <p:cNvCxnSpPr>
            <a:cxnSpLocks/>
          </p:cNvCxnSpPr>
          <p:nvPr/>
        </p:nvCxnSpPr>
        <p:spPr>
          <a:xfrm>
            <a:off x="795500" y="6161114"/>
            <a:ext cx="47372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38"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5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45C974D-3290-4FF9-9ED8-AB707D446829}"/>
              </a:ext>
            </a:extLst>
          </p:cNvPr>
          <p:cNvSpPr>
            <a:spLocks noGrp="1"/>
          </p:cNvSpPr>
          <p:nvPr>
            <p:ph type="title"/>
          </p:nvPr>
        </p:nvSpPr>
        <p:spPr/>
        <p:txBody>
          <a:bodyPr>
            <a:normAutofit/>
          </a:bodyPr>
          <a:lstStyle/>
          <a:p>
            <a:pPr algn="ctr"/>
            <a:r>
              <a:rPr lang="zh-CN" altLang="en-US" sz="3600" b="1" dirty="0" smtClean="0">
                <a:solidFill>
                  <a:srgbClr val="0070C0"/>
                </a:solidFill>
                <a:latin typeface="+mn-ea"/>
                <a:ea typeface="+mn-ea"/>
              </a:rPr>
              <a:t>经费及人员安排</a:t>
            </a:r>
            <a:r>
              <a:rPr lang="zh-CN" altLang="en-US" sz="3600" dirty="0" smtClean="0"/>
              <a:t>（合计</a:t>
            </a:r>
            <a:r>
              <a:rPr lang="en-US" altLang="zh-CN" sz="3600" dirty="0" smtClean="0"/>
              <a:t>77</a:t>
            </a:r>
            <a:r>
              <a:rPr lang="zh-CN" altLang="en-US" sz="3600" dirty="0" smtClean="0"/>
              <a:t>万元</a:t>
            </a:r>
            <a:r>
              <a:rPr lang="zh-CN" altLang="en-US" sz="3600" dirty="0"/>
              <a:t>）</a:t>
            </a:r>
          </a:p>
        </p:txBody>
      </p:sp>
      <p:sp>
        <p:nvSpPr>
          <p:cNvPr id="6" name="内容占位符 2">
            <a:extLst>
              <a:ext uri="{FF2B5EF4-FFF2-40B4-BE49-F238E27FC236}">
                <a16:creationId xmlns:a16="http://schemas.microsoft.com/office/drawing/2014/main" id="{7BD7E91D-D3D7-4EF0-BA07-95FC210B7F56}"/>
              </a:ext>
            </a:extLst>
          </p:cNvPr>
          <p:cNvSpPr txBox="1">
            <a:spLocks/>
          </p:cNvSpPr>
          <p:nvPr/>
        </p:nvSpPr>
        <p:spPr>
          <a:xfrm>
            <a:off x="838200" y="5461322"/>
            <a:ext cx="10515600" cy="8604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王娜、刘瑜冬、张源、田赛克、许海生、苏金六（研究生）、潘立维（研究生）、李锦涛（研究生）、刘雨柘（研究生）</a:t>
            </a:r>
            <a:br>
              <a:rPr lang="zh-CN" altLang="en-US" dirty="0" smtClean="0"/>
            </a:br>
            <a:endParaRPr lang="zh-CN" altLang="en-US" dirty="0"/>
          </a:p>
        </p:txBody>
      </p:sp>
      <p:sp>
        <p:nvSpPr>
          <p:cNvPr id="9" name="内容占位符 4">
            <a:extLst>
              <a:ext uri="{FF2B5EF4-FFF2-40B4-BE49-F238E27FC236}">
                <a16:creationId xmlns:a16="http://schemas.microsoft.com/office/drawing/2014/main" id="{B70ADFB7-4D64-43AE-AB10-2DC48C2AF044}"/>
              </a:ext>
            </a:extLst>
          </p:cNvPr>
          <p:cNvSpPr>
            <a:spLocks noGrp="1"/>
          </p:cNvSpPr>
          <p:nvPr>
            <p:ph idx="1"/>
          </p:nvPr>
        </p:nvSpPr>
        <p:spPr>
          <a:xfrm>
            <a:off x="838200" y="1484313"/>
            <a:ext cx="10515600" cy="3927442"/>
          </a:xfrm>
        </p:spPr>
        <p:txBody>
          <a:bodyPr>
            <a:normAutofit/>
          </a:bodyPr>
          <a:lstStyle/>
          <a:p>
            <a:pPr>
              <a:lnSpc>
                <a:spcPct val="100000"/>
              </a:lnSpc>
              <a:spcBef>
                <a:spcPts val="600"/>
              </a:spcBef>
            </a:pPr>
            <a:r>
              <a:rPr lang="zh-CN" altLang="en-US" sz="2400" dirty="0"/>
              <a:t>材料费</a:t>
            </a:r>
            <a:r>
              <a:rPr lang="en-US" altLang="zh-CN" sz="2400" dirty="0"/>
              <a:t>&amp;</a:t>
            </a:r>
            <a:r>
              <a:rPr lang="zh-CN" altLang="en-US" sz="2400" dirty="0"/>
              <a:t>测试化验加工费（</a:t>
            </a:r>
            <a:r>
              <a:rPr lang="en-US" altLang="zh-CN" sz="2400" dirty="0"/>
              <a:t>24</a:t>
            </a:r>
            <a:r>
              <a:rPr lang="zh-CN" altLang="en-US" sz="2400" dirty="0"/>
              <a:t>万元）</a:t>
            </a:r>
            <a:endParaRPr lang="en-US" altLang="zh-CN" sz="2400" dirty="0"/>
          </a:p>
          <a:p>
            <a:pPr lvl="1">
              <a:lnSpc>
                <a:spcPct val="100000"/>
              </a:lnSpc>
              <a:spcBef>
                <a:spcPts val="600"/>
              </a:spcBef>
            </a:pPr>
            <a:r>
              <a:rPr lang="zh-CN" altLang="en-US" sz="2000" dirty="0"/>
              <a:t>用于阻抗测量加工、采购，电子云测量分析等</a:t>
            </a:r>
            <a:endParaRPr lang="en-US" altLang="zh-CN" sz="2000" dirty="0"/>
          </a:p>
          <a:p>
            <a:pPr>
              <a:lnSpc>
                <a:spcPct val="100000"/>
              </a:lnSpc>
              <a:spcBef>
                <a:spcPts val="600"/>
              </a:spcBef>
            </a:pPr>
            <a:r>
              <a:rPr lang="zh-CN" altLang="en-US" sz="2400" dirty="0"/>
              <a:t>差旅费（</a:t>
            </a:r>
            <a:r>
              <a:rPr lang="en-US" altLang="zh-CN" sz="2400" dirty="0"/>
              <a:t>6</a:t>
            </a:r>
            <a:r>
              <a:rPr lang="zh-CN" altLang="en-US" sz="2400" dirty="0"/>
              <a:t>万元）</a:t>
            </a:r>
            <a:endParaRPr lang="en-US" altLang="zh-CN" sz="2400" dirty="0"/>
          </a:p>
          <a:p>
            <a:pPr lvl="1">
              <a:lnSpc>
                <a:spcPct val="100000"/>
              </a:lnSpc>
              <a:spcBef>
                <a:spcPts val="600"/>
              </a:spcBef>
            </a:pPr>
            <a:r>
              <a:rPr lang="zh-CN" altLang="en-US" sz="2000" dirty="0"/>
              <a:t>国内差旅费</a:t>
            </a:r>
            <a:r>
              <a:rPr lang="en-US" altLang="zh-CN" sz="2000" dirty="0"/>
              <a:t>10</a:t>
            </a:r>
            <a:r>
              <a:rPr lang="zh-CN" altLang="en-US" sz="2000" dirty="0"/>
              <a:t>人次*</a:t>
            </a:r>
            <a:r>
              <a:rPr lang="en-US" altLang="zh-CN" sz="2000" dirty="0"/>
              <a:t>0.6</a:t>
            </a:r>
            <a:r>
              <a:rPr lang="zh-CN" altLang="en-US" sz="2000" dirty="0"/>
              <a:t>万元</a:t>
            </a:r>
            <a:r>
              <a:rPr lang="en-US" altLang="zh-CN" sz="2000" dirty="0"/>
              <a:t>/</a:t>
            </a:r>
            <a:r>
              <a:rPr lang="zh-CN" altLang="en-US" sz="2000" dirty="0"/>
              <a:t>人次</a:t>
            </a:r>
            <a:r>
              <a:rPr lang="en-US" altLang="zh-CN" sz="2000" dirty="0"/>
              <a:t>=6</a:t>
            </a:r>
            <a:r>
              <a:rPr lang="zh-CN" altLang="en-US" sz="2000" dirty="0"/>
              <a:t>万元</a:t>
            </a:r>
            <a:endParaRPr lang="en-US" altLang="zh-CN" sz="2000" dirty="0"/>
          </a:p>
          <a:p>
            <a:pPr>
              <a:lnSpc>
                <a:spcPct val="100000"/>
              </a:lnSpc>
              <a:spcBef>
                <a:spcPts val="600"/>
              </a:spcBef>
            </a:pPr>
            <a:r>
              <a:rPr lang="zh-CN" altLang="en-US" sz="2400" dirty="0"/>
              <a:t>国际合作与交流费（</a:t>
            </a:r>
            <a:r>
              <a:rPr lang="en-US" altLang="zh-CN" sz="2400" dirty="0"/>
              <a:t>12</a:t>
            </a:r>
            <a:r>
              <a:rPr lang="zh-CN" altLang="en-US" sz="2400" dirty="0"/>
              <a:t>万元）</a:t>
            </a:r>
            <a:endParaRPr lang="en-US" altLang="zh-CN" sz="2400" dirty="0"/>
          </a:p>
          <a:p>
            <a:pPr lvl="1">
              <a:lnSpc>
                <a:spcPct val="100000"/>
              </a:lnSpc>
              <a:spcBef>
                <a:spcPts val="600"/>
              </a:spcBef>
            </a:pPr>
            <a:r>
              <a:rPr lang="zh-CN" altLang="en-US" sz="2000" dirty="0"/>
              <a:t>国际来访及派出共计</a:t>
            </a:r>
            <a:r>
              <a:rPr lang="en-US" altLang="zh-CN" sz="2000" dirty="0"/>
              <a:t>4</a:t>
            </a:r>
            <a:r>
              <a:rPr lang="zh-CN" altLang="en-US" sz="2000" dirty="0"/>
              <a:t>人次*</a:t>
            </a:r>
            <a:r>
              <a:rPr lang="en-US" altLang="zh-CN" sz="2000" dirty="0"/>
              <a:t>3</a:t>
            </a:r>
            <a:r>
              <a:rPr lang="zh-CN" altLang="en-US" sz="2000" dirty="0"/>
              <a:t>万元</a:t>
            </a:r>
            <a:r>
              <a:rPr lang="en-US" altLang="zh-CN" sz="2000" dirty="0"/>
              <a:t>/</a:t>
            </a:r>
            <a:r>
              <a:rPr lang="zh-CN" altLang="en-US" sz="2000" dirty="0"/>
              <a:t>人次</a:t>
            </a:r>
            <a:r>
              <a:rPr lang="en-US" altLang="zh-CN" sz="2000" dirty="0"/>
              <a:t>=12</a:t>
            </a:r>
            <a:r>
              <a:rPr lang="zh-CN" altLang="en-US" sz="2000" dirty="0"/>
              <a:t>万元</a:t>
            </a:r>
            <a:endParaRPr lang="en-US" altLang="zh-CN" sz="2000" dirty="0"/>
          </a:p>
          <a:p>
            <a:pPr>
              <a:lnSpc>
                <a:spcPct val="100000"/>
              </a:lnSpc>
              <a:spcBef>
                <a:spcPts val="600"/>
              </a:spcBef>
            </a:pPr>
            <a:r>
              <a:rPr lang="zh-CN" altLang="en-US" sz="2400" dirty="0"/>
              <a:t>学生</a:t>
            </a:r>
            <a:r>
              <a:rPr lang="en-US" altLang="zh-CN" sz="2400" dirty="0"/>
              <a:t>/</a:t>
            </a:r>
            <a:r>
              <a:rPr lang="zh-CN" altLang="en-US" sz="2400" dirty="0"/>
              <a:t>博士后劳务费</a:t>
            </a:r>
            <a:r>
              <a:rPr lang="zh-CN" altLang="en-US" sz="2400" dirty="0" smtClean="0"/>
              <a:t>（</a:t>
            </a:r>
            <a:r>
              <a:rPr lang="en-US" altLang="zh-CN" sz="2400" dirty="0"/>
              <a:t>3</a:t>
            </a:r>
            <a:r>
              <a:rPr lang="en-US" altLang="zh-CN" sz="2400" dirty="0" smtClean="0"/>
              <a:t>5</a:t>
            </a:r>
            <a:r>
              <a:rPr lang="zh-CN" altLang="en-US" sz="2400" dirty="0"/>
              <a:t>万元）</a:t>
            </a:r>
            <a:endParaRPr lang="en-US" altLang="zh-CN" sz="2400" dirty="0"/>
          </a:p>
          <a:p>
            <a:pPr lvl="1">
              <a:lnSpc>
                <a:spcPct val="100000"/>
              </a:lnSpc>
              <a:spcBef>
                <a:spcPts val="600"/>
              </a:spcBef>
            </a:pPr>
            <a:r>
              <a:rPr lang="zh-CN" altLang="en-US" sz="2000" dirty="0"/>
              <a:t>研究生</a:t>
            </a:r>
            <a:r>
              <a:rPr lang="en-US" altLang="zh-CN" sz="2000" dirty="0"/>
              <a:t>1</a:t>
            </a:r>
            <a:r>
              <a:rPr lang="zh-CN" altLang="en-US" sz="2000" dirty="0"/>
              <a:t>名，</a:t>
            </a:r>
            <a:r>
              <a:rPr lang="en-US" altLang="zh-CN" sz="2000" dirty="0"/>
              <a:t>5</a:t>
            </a:r>
            <a:r>
              <a:rPr lang="zh-CN" altLang="en-US" sz="2000" dirty="0"/>
              <a:t>万元</a:t>
            </a:r>
            <a:r>
              <a:rPr lang="en-US" altLang="zh-CN" sz="2000" dirty="0"/>
              <a:t>/</a:t>
            </a:r>
            <a:r>
              <a:rPr lang="zh-CN" altLang="en-US" sz="2000" dirty="0"/>
              <a:t>年</a:t>
            </a:r>
            <a:r>
              <a:rPr lang="en-US" altLang="zh-CN" sz="2000" dirty="0"/>
              <a:t>*3</a:t>
            </a:r>
            <a:r>
              <a:rPr lang="zh-CN" altLang="en-US" sz="2000" dirty="0"/>
              <a:t>年</a:t>
            </a:r>
            <a:r>
              <a:rPr lang="en-US" altLang="zh-CN" sz="2000" dirty="0"/>
              <a:t>=15</a:t>
            </a:r>
            <a:r>
              <a:rPr lang="zh-CN" altLang="en-US" sz="2000" dirty="0"/>
              <a:t>万元</a:t>
            </a:r>
            <a:endParaRPr lang="en-US" altLang="zh-CN" sz="2000" dirty="0"/>
          </a:p>
          <a:p>
            <a:pPr lvl="1">
              <a:lnSpc>
                <a:spcPct val="100000"/>
              </a:lnSpc>
              <a:spcBef>
                <a:spcPts val="600"/>
              </a:spcBef>
            </a:pPr>
            <a:r>
              <a:rPr lang="zh-CN" altLang="en-US" sz="2000" dirty="0"/>
              <a:t>博士后</a:t>
            </a:r>
            <a:r>
              <a:rPr lang="en-US" altLang="zh-CN" sz="2000" dirty="0"/>
              <a:t>1</a:t>
            </a:r>
            <a:r>
              <a:rPr lang="zh-CN" altLang="en-US" sz="2000" dirty="0"/>
              <a:t>名</a:t>
            </a:r>
            <a:r>
              <a:rPr lang="zh-CN" altLang="en-US" sz="2000" dirty="0" smtClean="0"/>
              <a:t>，</a:t>
            </a:r>
            <a:r>
              <a:rPr lang="en-US" altLang="zh-CN" sz="2000" dirty="0"/>
              <a:t>1</a:t>
            </a:r>
            <a:r>
              <a:rPr lang="en-US" altLang="zh-CN" sz="2000" dirty="0" smtClean="0"/>
              <a:t>0</a:t>
            </a:r>
            <a:r>
              <a:rPr lang="zh-CN" altLang="en-US" sz="2000" dirty="0"/>
              <a:t>万元</a:t>
            </a:r>
            <a:r>
              <a:rPr lang="en-US" altLang="zh-CN" sz="2000" dirty="0"/>
              <a:t>/</a:t>
            </a:r>
            <a:r>
              <a:rPr lang="zh-CN" altLang="en-US" sz="2000" dirty="0"/>
              <a:t>年</a:t>
            </a:r>
            <a:r>
              <a:rPr lang="en-US" altLang="zh-CN" sz="2000" dirty="0"/>
              <a:t>*2</a:t>
            </a:r>
            <a:r>
              <a:rPr lang="zh-CN" altLang="en-US" sz="2000" dirty="0"/>
              <a:t>年</a:t>
            </a:r>
            <a:r>
              <a:rPr lang="en-US" altLang="zh-CN" sz="2000" dirty="0" smtClean="0"/>
              <a:t>=20</a:t>
            </a:r>
            <a:r>
              <a:rPr lang="zh-CN" altLang="en-US" sz="2000" dirty="0" smtClean="0"/>
              <a:t>万元</a:t>
            </a:r>
            <a:endParaRPr lang="en-US" altLang="zh-CN" sz="2000" dirty="0"/>
          </a:p>
        </p:txBody>
      </p:sp>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48214" y="236166"/>
            <a:ext cx="7189789" cy="830997"/>
          </a:xfrm>
          <a:prstGeom prst="rect">
            <a:avLst/>
          </a:prstGeom>
          <a:noFill/>
        </p:spPr>
        <p:txBody>
          <a:bodyPr wrap="none" rtlCol="0">
            <a:spAutoFit/>
          </a:bodyPr>
          <a:lstStyle/>
          <a:p>
            <a:r>
              <a:rPr lang="zh-CN" altLang="en-US" sz="2400" b="1" dirty="0">
                <a:solidFill>
                  <a:srgbClr val="0070C0"/>
                </a:solidFill>
                <a:latin typeface="+mn-ea"/>
                <a:cs typeface="+mj-cs"/>
              </a:rPr>
              <a:t>逐束团横向反馈系统与储存环</a:t>
            </a:r>
            <a:r>
              <a:rPr lang="en-US" altLang="zh-CN" sz="2400" b="1" dirty="0">
                <a:solidFill>
                  <a:srgbClr val="0070C0"/>
                </a:solidFill>
                <a:latin typeface="+mn-ea"/>
                <a:cs typeface="+mj-cs"/>
              </a:rPr>
              <a:t>lattice</a:t>
            </a:r>
            <a:r>
              <a:rPr lang="zh-CN" altLang="en-US" sz="2400" b="1" dirty="0">
                <a:solidFill>
                  <a:srgbClr val="0070C0"/>
                </a:solidFill>
                <a:latin typeface="+mn-ea"/>
                <a:cs typeface="+mj-cs"/>
              </a:rPr>
              <a:t>不匹配状态下</a:t>
            </a:r>
            <a:r>
              <a:rPr lang="zh-CN" altLang="en-US" sz="2400" b="1" dirty="0" smtClean="0">
                <a:solidFill>
                  <a:srgbClr val="0070C0"/>
                </a:solidFill>
                <a:latin typeface="+mn-ea"/>
                <a:cs typeface="+mj-cs"/>
              </a:rPr>
              <a:t>的</a:t>
            </a:r>
            <a:endParaRPr lang="en-US" altLang="zh-CN" sz="2400" b="1" dirty="0" smtClean="0">
              <a:solidFill>
                <a:srgbClr val="0070C0"/>
              </a:solidFill>
              <a:latin typeface="+mn-ea"/>
              <a:cs typeface="+mj-cs"/>
            </a:endParaRPr>
          </a:p>
          <a:p>
            <a:r>
              <a:rPr lang="zh-CN" altLang="en-US" sz="2400" b="1" dirty="0" smtClean="0">
                <a:solidFill>
                  <a:srgbClr val="0070C0"/>
                </a:solidFill>
                <a:latin typeface="+mn-ea"/>
                <a:cs typeface="+mj-cs"/>
              </a:rPr>
              <a:t>阻尼</a:t>
            </a:r>
            <a:r>
              <a:rPr lang="zh-CN" altLang="en-US" sz="2400" b="1" dirty="0">
                <a:solidFill>
                  <a:srgbClr val="0070C0"/>
                </a:solidFill>
                <a:latin typeface="+mn-ea"/>
                <a:cs typeface="+mj-cs"/>
              </a:rPr>
              <a:t>机制及其不稳定性影响</a:t>
            </a:r>
          </a:p>
        </p:txBody>
      </p:sp>
      <p:sp>
        <p:nvSpPr>
          <p:cNvPr id="5" name="文本框 4"/>
          <p:cNvSpPr txBox="1"/>
          <p:nvPr/>
        </p:nvSpPr>
        <p:spPr>
          <a:xfrm>
            <a:off x="197360" y="1179214"/>
            <a:ext cx="12192000" cy="2308324"/>
          </a:xfrm>
          <a:prstGeom prst="rect">
            <a:avLst/>
          </a:prstGeom>
          <a:noFill/>
        </p:spPr>
        <p:txBody>
          <a:bodyPr wrap="square" rtlCol="0">
            <a:spAutoFit/>
          </a:bodyPr>
          <a:lstStyle/>
          <a:p>
            <a:pPr>
              <a:lnSpc>
                <a:spcPct val="200000"/>
              </a:lnSpc>
            </a:pPr>
            <a:r>
              <a:rPr lang="zh-CN" altLang="en-US" b="1" dirty="0" smtClean="0"/>
              <a:t>研究必要性</a:t>
            </a:r>
            <a:r>
              <a:rPr lang="zh-CN" altLang="en-US" b="1" dirty="0" smtClean="0">
                <a:sym typeface="Wingdings" panose="05000000000000000000" pitchFamily="2" charset="2"/>
              </a:rPr>
              <a:t>：</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）横向逐束团反馈系统是抑制</a:t>
            </a:r>
            <a:r>
              <a:rPr lang="en-US" altLang="zh-CN" dirty="0" smtClean="0">
                <a:sym typeface="Wingdings" panose="05000000000000000000" pitchFamily="2" charset="2"/>
              </a:rPr>
              <a:t>CEPC</a:t>
            </a:r>
            <a:r>
              <a:rPr lang="zh-CN" altLang="en-US" dirty="0" smtClean="0">
                <a:sym typeface="Wingdings" panose="05000000000000000000" pitchFamily="2" charset="2"/>
              </a:rPr>
              <a:t>中耦合束团不稳定性抑制的必须选择</a:t>
            </a:r>
            <a:endParaRPr lang="en-US" altLang="zh-CN" dirty="0" smtClean="0">
              <a:sym typeface="Wingdings" panose="05000000000000000000" pitchFamily="2" charset="2"/>
            </a:endParaRPr>
          </a:p>
          <a:p>
            <a:pPr>
              <a:lnSpc>
                <a:spcPct val="200000"/>
              </a:lnSpc>
            </a:pPr>
            <a:r>
              <a:rPr lang="zh-CN" altLang="en-US" dirty="0" smtClean="0"/>
              <a:t>                      （</a:t>
            </a:r>
            <a:r>
              <a:rPr lang="en-US" altLang="zh-CN" dirty="0" smtClean="0"/>
              <a:t>2</a:t>
            </a:r>
            <a:r>
              <a:rPr lang="zh-CN" altLang="en-US" dirty="0" smtClean="0"/>
              <a:t>）</a:t>
            </a:r>
            <a:r>
              <a:rPr lang="en-US" altLang="zh-CN" dirty="0" smtClean="0"/>
              <a:t>CEPC</a:t>
            </a:r>
            <a:r>
              <a:rPr lang="zh-CN" altLang="en-US" dirty="0" smtClean="0"/>
              <a:t>的高流强，高稳定性束流必须要求逐束团反馈系统处于稳定性的工作状态</a:t>
            </a:r>
            <a:endParaRPr lang="en-US" altLang="zh-CN" dirty="0" smtClean="0"/>
          </a:p>
          <a:p>
            <a:pPr>
              <a:lnSpc>
                <a:spcPct val="200000"/>
              </a:lnSpc>
            </a:pPr>
            <a:r>
              <a:rPr lang="zh-CN" altLang="en-US" dirty="0" smtClean="0"/>
              <a:t>                      （</a:t>
            </a:r>
            <a:r>
              <a:rPr lang="en-US" altLang="zh-CN" dirty="0" smtClean="0"/>
              <a:t>3</a:t>
            </a:r>
            <a:r>
              <a:rPr lang="zh-CN" altLang="en-US" dirty="0" smtClean="0"/>
              <a:t>）</a:t>
            </a:r>
            <a:r>
              <a:rPr lang="en-US" altLang="zh-CN" dirty="0" smtClean="0"/>
              <a:t>BEPCII</a:t>
            </a:r>
            <a:r>
              <a:rPr lang="zh-CN" altLang="en-US" dirty="0" smtClean="0"/>
              <a:t>的实际运行（反馈漂移</a:t>
            </a:r>
            <a:r>
              <a:rPr lang="en-US" altLang="zh-CN" dirty="0" smtClean="0"/>
              <a:t>or</a:t>
            </a:r>
            <a:r>
              <a:rPr lang="zh-CN" altLang="en-US" dirty="0" smtClean="0"/>
              <a:t>环</a:t>
            </a:r>
            <a:r>
              <a:rPr lang="en-US" altLang="zh-CN" dirty="0" smtClean="0"/>
              <a:t>lattice</a:t>
            </a:r>
            <a:r>
              <a:rPr lang="zh-CN" altLang="en-US" dirty="0" smtClean="0"/>
              <a:t>漂移）现象证明该匹配直接影响了亮度的急剧降低</a:t>
            </a:r>
            <a:endParaRPr lang="en-US" altLang="zh-CN" dirty="0" smtClean="0"/>
          </a:p>
          <a:p>
            <a:pPr>
              <a:lnSpc>
                <a:spcPct val="200000"/>
              </a:lnSpc>
            </a:pPr>
            <a:r>
              <a:rPr lang="zh-CN" altLang="en-US" dirty="0" smtClean="0"/>
              <a:t>                      （</a:t>
            </a:r>
            <a:r>
              <a:rPr lang="en-US" altLang="zh-CN" dirty="0" smtClean="0"/>
              <a:t>4</a:t>
            </a:r>
            <a:r>
              <a:rPr lang="zh-CN" altLang="en-US" dirty="0" smtClean="0"/>
              <a:t>）横向反馈系统与环</a:t>
            </a:r>
            <a:r>
              <a:rPr lang="en-US" altLang="zh-CN" dirty="0" smtClean="0"/>
              <a:t>lattice</a:t>
            </a:r>
            <a:r>
              <a:rPr lang="zh-CN" altLang="en-US" dirty="0" smtClean="0"/>
              <a:t>不匹配超过限制导致束流某些不稳定性模式激励（</a:t>
            </a:r>
            <a:r>
              <a:rPr lang="en-US" altLang="zh-CN" dirty="0" err="1"/>
              <a:t>S</a:t>
            </a:r>
            <a:r>
              <a:rPr lang="en-US" altLang="zh-CN" dirty="0" err="1" smtClean="0"/>
              <a:t>uperKEK</a:t>
            </a:r>
            <a:r>
              <a:rPr lang="zh-CN" altLang="en-US" dirty="0" smtClean="0"/>
              <a:t>亮度限制</a:t>
            </a:r>
            <a:r>
              <a:rPr lang="zh-CN" altLang="en-US" dirty="0"/>
              <a:t>之一</a:t>
            </a:r>
            <a:r>
              <a:rPr lang="zh-CN" altLang="en-US" dirty="0" smtClean="0"/>
              <a:t>）</a:t>
            </a:r>
            <a:endParaRPr lang="zh-CN" altLang="en-US" dirty="0"/>
          </a:p>
        </p:txBody>
      </p:sp>
      <p:sp>
        <p:nvSpPr>
          <p:cNvPr id="6" name="文本框 5"/>
          <p:cNvSpPr txBox="1"/>
          <p:nvPr/>
        </p:nvSpPr>
        <p:spPr>
          <a:xfrm>
            <a:off x="141906" y="3781870"/>
            <a:ext cx="12050094" cy="2308324"/>
          </a:xfrm>
          <a:prstGeom prst="rect">
            <a:avLst/>
          </a:prstGeom>
          <a:noFill/>
        </p:spPr>
        <p:txBody>
          <a:bodyPr wrap="none" rtlCol="0">
            <a:spAutoFit/>
          </a:bodyPr>
          <a:lstStyle/>
          <a:p>
            <a:pPr>
              <a:lnSpc>
                <a:spcPct val="200000"/>
              </a:lnSpc>
            </a:pPr>
            <a:r>
              <a:rPr lang="zh-CN" altLang="en-US" b="1" dirty="0" smtClean="0"/>
              <a:t>研究内容</a:t>
            </a:r>
            <a:r>
              <a:rPr lang="zh-CN" altLang="en-US" b="1" dirty="0" smtClean="0">
                <a:sym typeface="Wingdings" panose="05000000000000000000" pitchFamily="2" charset="2"/>
              </a:rPr>
              <a:t>：</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）失配下的反馈阻尼率下降的物理机制分析</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2</a:t>
            </a:r>
            <a:r>
              <a:rPr lang="zh-CN" altLang="en-US" dirty="0" smtClean="0">
                <a:sym typeface="Wingdings" panose="05000000000000000000" pitchFamily="2" charset="2"/>
              </a:rPr>
              <a:t>）反馈功率饱和</a:t>
            </a:r>
            <a:r>
              <a:rPr lang="en-US" altLang="zh-CN" dirty="0" smtClean="0">
                <a:sym typeface="Wingdings" panose="05000000000000000000" pitchFamily="2" charset="2"/>
              </a:rPr>
              <a:t>+</a:t>
            </a:r>
            <a:r>
              <a:rPr lang="zh-CN" altLang="en-US" dirty="0" smtClean="0">
                <a:sym typeface="Wingdings" panose="05000000000000000000" pitchFamily="2" charset="2"/>
              </a:rPr>
              <a:t>失配下的阻尼率变化物理分析</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3</a:t>
            </a:r>
            <a:r>
              <a:rPr lang="zh-CN" altLang="en-US" dirty="0" smtClean="0">
                <a:sym typeface="Wingdings" panose="05000000000000000000" pitchFamily="2" charset="2"/>
              </a:rPr>
              <a:t>）考虑反馈系统误差</a:t>
            </a:r>
            <a:r>
              <a:rPr lang="en-US" altLang="zh-CN" dirty="0" smtClean="0">
                <a:sym typeface="Wingdings" panose="05000000000000000000" pitchFamily="2" charset="2"/>
              </a:rPr>
              <a:t>+</a:t>
            </a:r>
            <a:r>
              <a:rPr lang="zh-CN" altLang="en-US" dirty="0" smtClean="0">
                <a:sym typeface="Wingdings" panose="05000000000000000000" pitchFamily="2" charset="2"/>
              </a:rPr>
              <a:t>失配</a:t>
            </a:r>
            <a:r>
              <a:rPr lang="en-US" altLang="zh-CN" dirty="0" smtClean="0">
                <a:sym typeface="Wingdings" panose="05000000000000000000" pitchFamily="2" charset="2"/>
              </a:rPr>
              <a:t>+</a:t>
            </a:r>
            <a:r>
              <a:rPr lang="zh-CN" altLang="en-US" dirty="0" smtClean="0">
                <a:sym typeface="Wingdings" panose="05000000000000000000" pitchFamily="2" charset="2"/>
              </a:rPr>
              <a:t>反馈功率饱状态下的阻尼率变化物理分析</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4</a:t>
            </a:r>
            <a:r>
              <a:rPr lang="zh-CN" altLang="en-US" dirty="0" smtClean="0">
                <a:sym typeface="Wingdings" panose="05000000000000000000" pitchFamily="2" charset="2"/>
              </a:rPr>
              <a:t>）引入耦合束团不稳定性后，反馈饱和</a:t>
            </a:r>
            <a:r>
              <a:rPr lang="en-US" altLang="zh-CN" dirty="0" smtClean="0">
                <a:sym typeface="Wingdings" panose="05000000000000000000" pitchFamily="2" charset="2"/>
              </a:rPr>
              <a:t>+</a:t>
            </a:r>
            <a:r>
              <a:rPr lang="zh-CN" altLang="en-US" dirty="0" smtClean="0">
                <a:sym typeface="Wingdings" panose="05000000000000000000" pitchFamily="2" charset="2"/>
              </a:rPr>
              <a:t>失配</a:t>
            </a:r>
            <a:r>
              <a:rPr lang="en-US" altLang="zh-CN" dirty="0" smtClean="0">
                <a:sym typeface="Wingdings" panose="05000000000000000000" pitchFamily="2" charset="2"/>
              </a:rPr>
              <a:t>+</a:t>
            </a:r>
            <a:r>
              <a:rPr lang="zh-CN" altLang="en-US" dirty="0" smtClean="0">
                <a:sym typeface="Wingdings" panose="05000000000000000000" pitchFamily="2" charset="2"/>
              </a:rPr>
              <a:t>反馈误差的耦合束团不稳定性研究（理论分析</a:t>
            </a:r>
            <a:r>
              <a:rPr lang="en-US" altLang="zh-CN" dirty="0" smtClean="0">
                <a:sym typeface="Wingdings" panose="05000000000000000000" pitchFamily="2" charset="2"/>
              </a:rPr>
              <a:t>+</a:t>
            </a:r>
            <a:r>
              <a:rPr lang="zh-CN" altLang="en-US" dirty="0" smtClean="0">
                <a:sym typeface="Wingdings" panose="05000000000000000000" pitchFamily="2" charset="2"/>
              </a:rPr>
              <a:t>模拟）</a:t>
            </a:r>
            <a:endParaRPr lang="zh-CN" altLang="en-US" dirty="0"/>
          </a:p>
        </p:txBody>
      </p:sp>
      <p:pic>
        <p:nvPicPr>
          <p:cNvPr id="7"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5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479" y="3053650"/>
            <a:ext cx="11652549" cy="1677511"/>
          </a:xfrm>
          <a:prstGeom prst="rect">
            <a:avLst/>
          </a:prstGeom>
          <a:noFill/>
        </p:spPr>
        <p:txBody>
          <a:bodyPr wrap="none" rtlCol="0">
            <a:spAutoFit/>
          </a:bodyPr>
          <a:lstStyle/>
          <a:p>
            <a:pPr>
              <a:lnSpc>
                <a:spcPct val="200000"/>
              </a:lnSpc>
            </a:pPr>
            <a:r>
              <a:rPr lang="zh-CN" altLang="en-US" b="1" dirty="0" smtClean="0"/>
              <a:t>预期成果</a:t>
            </a:r>
            <a:r>
              <a:rPr lang="zh-CN" altLang="en-US" b="1" dirty="0" smtClean="0">
                <a:sym typeface="Wingdings" panose="05000000000000000000" pitchFamily="2" charset="2"/>
              </a:rPr>
              <a:t>：</a:t>
            </a:r>
            <a:r>
              <a:rPr lang="zh-CN" altLang="en-US" dirty="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）理论上定量给出反馈系统对</a:t>
            </a:r>
            <a:r>
              <a:rPr lang="en-US" altLang="zh-CN" dirty="0" smtClean="0">
                <a:sym typeface="Wingdings" panose="05000000000000000000" pitchFamily="2" charset="2"/>
              </a:rPr>
              <a:t>CEPC</a:t>
            </a:r>
            <a:r>
              <a:rPr lang="zh-CN" altLang="en-US" dirty="0" smtClean="0">
                <a:sym typeface="Wingdings" panose="05000000000000000000" pitchFamily="2" charset="2"/>
              </a:rPr>
              <a:t>耦合束团不稳定性抑制的最大偏离度</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2</a:t>
            </a:r>
            <a:r>
              <a:rPr lang="zh-CN" altLang="en-US" dirty="0" smtClean="0">
                <a:sym typeface="Wingdings" panose="05000000000000000000" pitchFamily="2" charset="2"/>
              </a:rPr>
              <a:t>）物理上给出针对不匹配予以调整的方法措施（反馈系统</a:t>
            </a:r>
            <a:r>
              <a:rPr lang="en-US" altLang="zh-CN" dirty="0" smtClean="0">
                <a:sym typeface="Wingdings" panose="05000000000000000000" pitchFamily="2" charset="2"/>
              </a:rPr>
              <a:t>&amp;</a:t>
            </a:r>
            <a:r>
              <a:rPr lang="zh-CN" altLang="en-US" dirty="0" smtClean="0">
                <a:sym typeface="Wingdings" panose="05000000000000000000" pitchFamily="2" charset="2"/>
              </a:rPr>
              <a:t>环</a:t>
            </a:r>
            <a:r>
              <a:rPr lang="en-US" altLang="zh-CN" dirty="0" smtClean="0">
                <a:sym typeface="Wingdings" panose="05000000000000000000" pitchFamily="2" charset="2"/>
              </a:rPr>
              <a:t>lattice</a:t>
            </a:r>
            <a:r>
              <a:rPr lang="zh-CN" altLang="en-US" dirty="0" smtClean="0">
                <a:sym typeface="Wingdings" panose="05000000000000000000" pitchFamily="2" charset="2"/>
              </a:rPr>
              <a:t>进行反馈调整，“</a:t>
            </a:r>
            <a:r>
              <a:rPr lang="zh-CN" altLang="en-US" dirty="0" smtClean="0">
                <a:solidFill>
                  <a:srgbClr val="FF0000"/>
                </a:solidFill>
                <a:sym typeface="Wingdings" panose="05000000000000000000" pitchFamily="2" charset="2"/>
              </a:rPr>
              <a:t>反馈的反馈</a:t>
            </a:r>
            <a:r>
              <a:rPr lang="zh-CN" altLang="en-US" dirty="0" smtClean="0">
                <a:sym typeface="Wingdings" panose="05000000000000000000" pitchFamily="2" charset="2"/>
              </a:rPr>
              <a:t>”</a:t>
            </a:r>
            <a:r>
              <a:rPr lang="zh-CN" altLang="en-US" dirty="0" smtClean="0">
                <a:solidFill>
                  <a:srgbClr val="FF0000"/>
                </a:solidFill>
                <a:sym typeface="Wingdings" panose="05000000000000000000" pitchFamily="2" charset="2"/>
              </a:rPr>
              <a:t> </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3</a:t>
            </a:r>
            <a:r>
              <a:rPr lang="zh-CN" altLang="en-US" dirty="0" smtClean="0">
                <a:sym typeface="Wingdings" panose="05000000000000000000" pitchFamily="2" charset="2"/>
              </a:rPr>
              <a:t>）针对</a:t>
            </a:r>
            <a:r>
              <a:rPr lang="en-US" altLang="zh-CN" dirty="0" smtClean="0">
                <a:sym typeface="Wingdings" panose="05000000000000000000" pitchFamily="2" charset="2"/>
              </a:rPr>
              <a:t>CEPC</a:t>
            </a:r>
            <a:r>
              <a:rPr lang="zh-CN" altLang="en-US" dirty="0" smtClean="0">
                <a:sym typeface="Wingdings" panose="05000000000000000000" pitchFamily="2" charset="2"/>
              </a:rPr>
              <a:t>横向反馈系统提出考虑上述偏差后的参数要求</a:t>
            </a:r>
            <a:endParaRPr lang="en-US" altLang="zh-CN" dirty="0" smtClean="0">
              <a:sym typeface="Wingdings" panose="05000000000000000000" pitchFamily="2" charset="2"/>
            </a:endParaRPr>
          </a:p>
        </p:txBody>
      </p:sp>
      <p:sp>
        <p:nvSpPr>
          <p:cNvPr id="5" name="文本框 4"/>
          <p:cNvSpPr txBox="1"/>
          <p:nvPr/>
        </p:nvSpPr>
        <p:spPr>
          <a:xfrm>
            <a:off x="1278464" y="145346"/>
            <a:ext cx="9648795" cy="507831"/>
          </a:xfrm>
          <a:prstGeom prst="rect">
            <a:avLst/>
          </a:prstGeom>
          <a:noFill/>
        </p:spPr>
        <p:txBody>
          <a:bodyPr wrap="none" rtlCol="0">
            <a:spAutoFit/>
          </a:bodyPr>
          <a:lstStyle/>
          <a:p>
            <a:pPr>
              <a:lnSpc>
                <a:spcPct val="150000"/>
              </a:lnSpc>
            </a:pPr>
            <a:r>
              <a:rPr lang="zh-CN" altLang="en-US" b="1" dirty="0" smtClean="0"/>
              <a:t>研究进展：</a:t>
            </a:r>
            <a:r>
              <a:rPr lang="zh-CN" altLang="en-US" dirty="0" smtClean="0"/>
              <a:t>反馈物理机制、考虑误差、反馈功率饱和下的阻尼率进行了初步分析，结果如下：</a:t>
            </a:r>
            <a:endParaRPr lang="zh-CN" altLang="en-US" dirty="0"/>
          </a:p>
        </p:txBody>
      </p:sp>
      <mc:AlternateContent xmlns:mc="http://schemas.openxmlformats.org/markup-compatibility/2006" xmlns:a14="http://schemas.microsoft.com/office/drawing/2010/main">
        <mc:Choice Requires="a14">
          <p:sp>
            <p:nvSpPr>
              <p:cNvPr id="6" name="矩形 5"/>
              <p:cNvSpPr/>
              <p:nvPr/>
            </p:nvSpPr>
            <p:spPr>
              <a:xfrm>
                <a:off x="1278464" y="814791"/>
                <a:ext cx="5130803" cy="6379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1200" i="1" smtClean="0">
                              <a:solidFill>
                                <a:srgbClr val="FF0000"/>
                              </a:solidFill>
                              <a:latin typeface="Cambria Math" panose="02040503050406030204" pitchFamily="18" charset="0"/>
                            </a:rPr>
                          </m:ctrlPr>
                        </m:fPr>
                        <m:num>
                          <m:r>
                            <a:rPr lang="zh-CN" altLang="en-US" sz="1200">
                              <a:solidFill>
                                <a:srgbClr val="FF0000"/>
                              </a:solidFill>
                              <a:latin typeface="Cambria Math" panose="02040503050406030204" pitchFamily="18" charset="0"/>
                            </a:rPr>
                            <m:t>1</m:t>
                          </m:r>
                        </m:num>
                        <m:den>
                          <m:r>
                            <a:rPr lang="zh-CN" altLang="en-US" sz="1200" i="1">
                              <a:solidFill>
                                <a:srgbClr val="FF0000"/>
                              </a:solidFill>
                              <a:latin typeface="Cambria Math" panose="02040503050406030204" pitchFamily="18" charset="0"/>
                            </a:rPr>
                            <m:t>𝜏</m:t>
                          </m:r>
                        </m:den>
                      </m:f>
                      <m:r>
                        <a:rPr lang="zh-CN" altLang="en-US" sz="1200" i="0">
                          <a:solidFill>
                            <a:srgbClr val="FF0000"/>
                          </a:solidFill>
                          <a:latin typeface="Cambria Math" panose="02040503050406030204" pitchFamily="18" charset="0"/>
                        </a:rPr>
                        <m:t>=</m:t>
                      </m:r>
                      <m:f>
                        <m:fPr>
                          <m:ctrlPr>
                            <a:rPr lang="zh-CN" altLang="en-US" sz="1200" i="1">
                              <a:solidFill>
                                <a:srgbClr val="FF0000"/>
                              </a:solidFill>
                              <a:latin typeface="Cambria Math" panose="02040503050406030204" pitchFamily="18" charset="0"/>
                            </a:rPr>
                          </m:ctrlPr>
                        </m:fPr>
                        <m:num>
                          <m:r>
                            <a:rPr lang="zh-CN" altLang="en-US" sz="1200" i="1">
                              <a:solidFill>
                                <a:srgbClr val="FF0000"/>
                              </a:solidFill>
                              <a:latin typeface="Cambria Math" panose="02040503050406030204" pitchFamily="18" charset="0"/>
                            </a:rPr>
                            <m:t>𝑔</m:t>
                          </m:r>
                          <m:r>
                            <a:rPr lang="zh-CN" altLang="en-US" sz="1200" i="1">
                              <a:solidFill>
                                <a:srgbClr val="FF0000"/>
                              </a:solidFill>
                              <a:latin typeface="Cambria Math" panose="02040503050406030204" pitchFamily="18" charset="0"/>
                            </a:rPr>
                            <m:t>𝛾</m:t>
                          </m:r>
                        </m:num>
                        <m:den>
                          <m:r>
                            <a:rPr lang="zh-CN" altLang="en-US" sz="1200" i="1">
                              <a:solidFill>
                                <a:srgbClr val="FF0000"/>
                              </a:solidFill>
                              <a:latin typeface="Cambria Math" panose="02040503050406030204" pitchFamily="18" charset="0"/>
                            </a:rPr>
                            <m:t>𝜋</m:t>
                          </m:r>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𝑇</m:t>
                              </m:r>
                            </m:e>
                            <m:sub>
                              <m:r>
                                <a:rPr lang="zh-CN" altLang="en-US" sz="1200" i="0">
                                  <a:solidFill>
                                    <a:srgbClr val="FF0000"/>
                                  </a:solidFill>
                                  <a:latin typeface="Cambria Math" panose="02040503050406030204" pitchFamily="18" charset="0"/>
                                </a:rPr>
                                <m:t>0</m:t>
                              </m:r>
                            </m:sub>
                          </m:sSub>
                        </m:den>
                      </m:f>
                      <m:r>
                        <a:rPr lang="zh-CN" altLang="en-US" sz="1200" i="1">
                          <a:solidFill>
                            <a:srgbClr val="FF0000"/>
                          </a:solidFill>
                          <a:latin typeface="Cambria Math" panose="02040503050406030204" pitchFamily="18" charset="0"/>
                        </a:rPr>
                        <m:t>𝑎𝑟𝑐𝑠𝑖𝑛</m:t>
                      </m:r>
                      <m:d>
                        <m:dPr>
                          <m:ctrlPr>
                            <a:rPr lang="zh-CN" altLang="en-US" sz="1200" i="1">
                              <a:solidFill>
                                <a:srgbClr val="FF0000"/>
                              </a:solidFill>
                              <a:latin typeface="Cambria Math" panose="02040503050406030204" pitchFamily="18" charset="0"/>
                            </a:rPr>
                          </m:ctrlPr>
                        </m:dPr>
                        <m:e>
                          <m:f>
                            <m:fPr>
                              <m:ctrlPr>
                                <a:rPr lang="zh-CN" altLang="en-US" sz="1200" i="1">
                                  <a:solidFill>
                                    <a:srgbClr val="FF0000"/>
                                  </a:solidFill>
                                  <a:latin typeface="Cambria Math" panose="02040503050406030204" pitchFamily="18" charset="0"/>
                                </a:rPr>
                              </m:ctrlPr>
                            </m:fPr>
                            <m:num>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𝑐h</m:t>
                                  </m:r>
                                </m:sub>
                              </m:sSub>
                            </m:num>
                            <m:den>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𝐵</m:t>
                                  </m:r>
                                </m:sub>
                              </m:sSub>
                            </m:den>
                          </m:f>
                        </m:e>
                      </m:d>
                      <m:r>
                        <a:rPr lang="zh-CN" altLang="en-US" sz="1200" i="0">
                          <a:solidFill>
                            <a:srgbClr val="FF0000"/>
                          </a:solidFill>
                          <a:latin typeface="Cambria Math" panose="02040503050406030204" pitchFamily="18" charset="0"/>
                        </a:rPr>
                        <m:t>+</m:t>
                      </m:r>
                      <m:f>
                        <m:fPr>
                          <m:ctrlPr>
                            <a:rPr lang="zh-CN" altLang="en-US" sz="1200" i="1">
                              <a:solidFill>
                                <a:srgbClr val="FF0000"/>
                              </a:solidFill>
                              <a:latin typeface="Cambria Math" panose="02040503050406030204" pitchFamily="18" charset="0"/>
                            </a:rPr>
                          </m:ctrlPr>
                        </m:fPr>
                        <m:num>
                          <m:r>
                            <a:rPr lang="zh-CN" altLang="en-US" sz="1200" i="1">
                              <a:solidFill>
                                <a:srgbClr val="FF0000"/>
                              </a:solidFill>
                              <a:latin typeface="Cambria Math" panose="02040503050406030204" pitchFamily="18" charset="0"/>
                            </a:rPr>
                            <m:t>𝑔</m:t>
                          </m:r>
                          <m:d>
                            <m:dPr>
                              <m:ctrlPr>
                                <a:rPr lang="zh-CN" altLang="en-US" sz="1200" i="1">
                                  <a:solidFill>
                                    <a:srgbClr val="FF0000"/>
                                  </a:solidFill>
                                  <a:latin typeface="Cambria Math" panose="02040503050406030204" pitchFamily="18" charset="0"/>
                                </a:rPr>
                              </m:ctrlPr>
                            </m:dPr>
                            <m:e>
                              <m:r>
                                <a:rPr lang="zh-CN" altLang="en-US" sz="1200" i="0">
                                  <a:solidFill>
                                    <a:srgbClr val="FF0000"/>
                                  </a:solidFill>
                                  <a:latin typeface="Cambria Math" panose="02040503050406030204" pitchFamily="18" charset="0"/>
                                </a:rPr>
                                <m:t>3−2</m:t>
                              </m:r>
                              <m:sSup>
                                <m:sSupPr>
                                  <m:ctrlPr>
                                    <a:rPr lang="zh-CN" altLang="en-US" sz="1200" i="1">
                                      <a:solidFill>
                                        <a:srgbClr val="FF0000"/>
                                      </a:solidFill>
                                      <a:latin typeface="Cambria Math" panose="02040503050406030204" pitchFamily="18" charset="0"/>
                                    </a:rPr>
                                  </m:ctrlPr>
                                </m:sSupPr>
                                <m:e>
                                  <m:r>
                                    <a:rPr lang="zh-CN" altLang="en-US" sz="1200" i="1">
                                      <a:solidFill>
                                        <a:srgbClr val="FF0000"/>
                                      </a:solidFill>
                                      <a:latin typeface="Cambria Math" panose="02040503050406030204" pitchFamily="18" charset="0"/>
                                    </a:rPr>
                                    <m:t>𝑐𝑜𝑠</m:t>
                                  </m:r>
                                </m:e>
                                <m:sup>
                                  <m:r>
                                    <a:rPr lang="zh-CN" altLang="en-US" sz="1200" i="0">
                                      <a:solidFill>
                                        <a:srgbClr val="FF0000"/>
                                      </a:solidFill>
                                      <a:latin typeface="Cambria Math" panose="02040503050406030204" pitchFamily="18" charset="0"/>
                                    </a:rPr>
                                    <m:t>2</m:t>
                                  </m:r>
                                </m:sup>
                              </m:sSup>
                              <m:r>
                                <a:rPr lang="zh-CN" altLang="en-US" sz="1200" i="0">
                                  <a:solidFill>
                                    <a:srgbClr val="FF0000"/>
                                  </a:solidFill>
                                  <a:latin typeface="Cambria Math" panose="02040503050406030204" pitchFamily="18" charset="0"/>
                                </a:rPr>
                                <m:t>∆</m:t>
                              </m:r>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𝜙</m:t>
                                  </m:r>
                                </m:e>
                                <m:sub>
                                  <m:r>
                                    <a:rPr lang="zh-CN" altLang="en-US" sz="1200" i="1">
                                      <a:solidFill>
                                        <a:srgbClr val="FF0000"/>
                                      </a:solidFill>
                                      <a:latin typeface="Cambria Math" panose="02040503050406030204" pitchFamily="18" charset="0"/>
                                    </a:rPr>
                                    <m:t>𝑘</m:t>
                                  </m:r>
                                </m:sub>
                              </m:sSub>
                            </m:e>
                          </m:d>
                          <m:r>
                            <a:rPr lang="zh-CN" altLang="en-US" sz="1200" i="1">
                              <a:solidFill>
                                <a:srgbClr val="FF0000"/>
                              </a:solidFill>
                              <a:latin typeface="Cambria Math" panose="02040503050406030204" pitchFamily="18" charset="0"/>
                            </a:rPr>
                            <m:t>𝑐𝑜𝑠</m:t>
                          </m:r>
                          <m:r>
                            <a:rPr lang="zh-CN" altLang="en-US" sz="1200" i="0">
                              <a:solidFill>
                                <a:srgbClr val="FF0000"/>
                              </a:solidFill>
                              <a:latin typeface="Cambria Math" panose="02040503050406030204" pitchFamily="18" charset="0"/>
                            </a:rPr>
                            <m:t>∆</m:t>
                          </m:r>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𝜙</m:t>
                              </m:r>
                            </m:e>
                            <m:sub>
                              <m:r>
                                <a:rPr lang="zh-CN" altLang="en-US" sz="1200" i="1">
                                  <a:solidFill>
                                    <a:srgbClr val="FF0000"/>
                                  </a:solidFill>
                                  <a:latin typeface="Cambria Math" panose="02040503050406030204" pitchFamily="18" charset="0"/>
                                </a:rPr>
                                <m:t>𝑘</m:t>
                              </m:r>
                            </m:sub>
                          </m:sSub>
                        </m:num>
                        <m:den>
                          <m:r>
                            <a:rPr lang="zh-CN" altLang="en-US" sz="1200" i="1">
                              <a:solidFill>
                                <a:srgbClr val="FF0000"/>
                              </a:solidFill>
                              <a:latin typeface="Cambria Math" panose="02040503050406030204" pitchFamily="18" charset="0"/>
                            </a:rPr>
                            <m:t>𝜋</m:t>
                          </m:r>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𝑇</m:t>
                              </m:r>
                            </m:e>
                            <m:sub>
                              <m:r>
                                <a:rPr lang="zh-CN" altLang="en-US" sz="1200" i="0">
                                  <a:solidFill>
                                    <a:srgbClr val="FF0000"/>
                                  </a:solidFill>
                                  <a:latin typeface="Cambria Math" panose="02040503050406030204" pitchFamily="18" charset="0"/>
                                </a:rPr>
                                <m:t>0</m:t>
                              </m:r>
                            </m:sub>
                          </m:sSub>
                        </m:den>
                      </m:f>
                      <m:f>
                        <m:fPr>
                          <m:ctrlPr>
                            <a:rPr lang="zh-CN" altLang="en-US" sz="1200" i="1">
                              <a:solidFill>
                                <a:srgbClr val="FF0000"/>
                              </a:solidFill>
                              <a:latin typeface="Cambria Math" panose="02040503050406030204" pitchFamily="18" charset="0"/>
                            </a:rPr>
                          </m:ctrlPr>
                        </m:fPr>
                        <m:num>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𝑐h</m:t>
                              </m:r>
                            </m:sub>
                          </m:sSub>
                        </m:num>
                        <m:den>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𝐵</m:t>
                              </m:r>
                            </m:sub>
                          </m:sSub>
                        </m:den>
                      </m:f>
                      <m:rad>
                        <m:radPr>
                          <m:degHide m:val="on"/>
                          <m:ctrlPr>
                            <a:rPr lang="zh-CN" altLang="en-US" sz="1200" i="1">
                              <a:solidFill>
                                <a:srgbClr val="FF0000"/>
                              </a:solidFill>
                              <a:latin typeface="Cambria Math" panose="02040503050406030204" pitchFamily="18" charset="0"/>
                            </a:rPr>
                          </m:ctrlPr>
                        </m:radPr>
                        <m:deg/>
                        <m:e>
                          <m:r>
                            <a:rPr lang="zh-CN" altLang="en-US" sz="1200" i="0">
                              <a:solidFill>
                                <a:srgbClr val="FF0000"/>
                              </a:solidFill>
                              <a:latin typeface="Cambria Math" panose="02040503050406030204" pitchFamily="18" charset="0"/>
                            </a:rPr>
                            <m:t>1−</m:t>
                          </m:r>
                          <m:sSup>
                            <m:sSupPr>
                              <m:ctrlPr>
                                <a:rPr lang="zh-CN" altLang="en-US" sz="1200" i="1">
                                  <a:solidFill>
                                    <a:srgbClr val="FF0000"/>
                                  </a:solidFill>
                                  <a:latin typeface="Cambria Math" panose="02040503050406030204" pitchFamily="18" charset="0"/>
                                </a:rPr>
                              </m:ctrlPr>
                            </m:sSupPr>
                            <m:e>
                              <m:d>
                                <m:dPr>
                                  <m:ctrlPr>
                                    <a:rPr lang="zh-CN" altLang="en-US" sz="1200" i="1">
                                      <a:solidFill>
                                        <a:srgbClr val="FF0000"/>
                                      </a:solidFill>
                                      <a:latin typeface="Cambria Math" panose="02040503050406030204" pitchFamily="18" charset="0"/>
                                    </a:rPr>
                                  </m:ctrlPr>
                                </m:dPr>
                                <m:e>
                                  <m:f>
                                    <m:fPr>
                                      <m:ctrlPr>
                                        <a:rPr lang="zh-CN" altLang="en-US" sz="1200" i="1">
                                          <a:solidFill>
                                            <a:srgbClr val="FF0000"/>
                                          </a:solidFill>
                                          <a:latin typeface="Cambria Math" panose="02040503050406030204" pitchFamily="18" charset="0"/>
                                        </a:rPr>
                                      </m:ctrlPr>
                                    </m:fPr>
                                    <m:num>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𝑐h</m:t>
                                          </m:r>
                                        </m:sub>
                                      </m:sSub>
                                    </m:num>
                                    <m:den>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𝐵</m:t>
                                          </m:r>
                                        </m:sub>
                                      </m:sSub>
                                    </m:den>
                                  </m:f>
                                </m:e>
                              </m:d>
                            </m:e>
                            <m:sup>
                              <m:r>
                                <a:rPr lang="zh-CN" altLang="en-US" sz="1200" i="0">
                                  <a:solidFill>
                                    <a:srgbClr val="FF0000"/>
                                  </a:solidFill>
                                  <a:latin typeface="Cambria Math" panose="02040503050406030204" pitchFamily="18" charset="0"/>
                                </a:rPr>
                                <m:t>2</m:t>
                              </m:r>
                            </m:sup>
                          </m:sSup>
                        </m:e>
                      </m:rad>
                      <m:r>
                        <a:rPr lang="zh-CN" altLang="en-US" sz="1200" i="0">
                          <a:solidFill>
                            <a:srgbClr val="FF0000"/>
                          </a:solidFill>
                          <a:latin typeface="Cambria Math" panose="02040503050406030204" pitchFamily="18" charset="0"/>
                        </a:rPr>
                        <m:t>−</m:t>
                      </m:r>
                      <m:f>
                        <m:fPr>
                          <m:ctrlPr>
                            <a:rPr lang="zh-CN" altLang="en-US" sz="1200" i="1">
                              <a:solidFill>
                                <a:srgbClr val="FF0000"/>
                              </a:solidFill>
                              <a:latin typeface="Cambria Math" panose="02040503050406030204" pitchFamily="18" charset="0"/>
                            </a:rPr>
                          </m:ctrlPr>
                        </m:fPr>
                        <m:num>
                          <m:r>
                            <a:rPr lang="zh-CN" altLang="en-US" sz="1200" i="1">
                              <a:solidFill>
                                <a:srgbClr val="FF0000"/>
                              </a:solidFill>
                              <a:latin typeface="Cambria Math" panose="02040503050406030204" pitchFamily="18" charset="0"/>
                            </a:rPr>
                            <m:t>𝜆</m:t>
                          </m:r>
                        </m:num>
                        <m:den>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𝐴</m:t>
                              </m:r>
                            </m:e>
                            <m:sub>
                              <m:r>
                                <a:rPr lang="zh-CN" altLang="en-US" sz="1200" i="1">
                                  <a:solidFill>
                                    <a:srgbClr val="FF0000"/>
                                  </a:solidFill>
                                  <a:latin typeface="Cambria Math" panose="02040503050406030204" pitchFamily="18" charset="0"/>
                                </a:rPr>
                                <m:t>𝐵</m:t>
                              </m:r>
                            </m:sub>
                          </m:sSub>
                          <m:sSub>
                            <m:sSubPr>
                              <m:ctrlPr>
                                <a:rPr lang="zh-CN" altLang="en-US" sz="1200" i="1">
                                  <a:solidFill>
                                    <a:srgbClr val="FF0000"/>
                                  </a:solidFill>
                                  <a:latin typeface="Cambria Math" panose="02040503050406030204" pitchFamily="18" charset="0"/>
                                </a:rPr>
                              </m:ctrlPr>
                            </m:sSubPr>
                            <m:e>
                              <m:r>
                                <a:rPr lang="zh-CN" altLang="en-US" sz="1200" i="1">
                                  <a:solidFill>
                                    <a:srgbClr val="FF0000"/>
                                  </a:solidFill>
                                  <a:latin typeface="Cambria Math" panose="02040503050406030204" pitchFamily="18" charset="0"/>
                                </a:rPr>
                                <m:t>𝑇</m:t>
                              </m:r>
                            </m:e>
                            <m:sub>
                              <m:r>
                                <a:rPr lang="zh-CN" altLang="en-US" sz="1200" i="0">
                                  <a:solidFill>
                                    <a:srgbClr val="FF0000"/>
                                  </a:solidFill>
                                  <a:latin typeface="Cambria Math" panose="02040503050406030204" pitchFamily="18" charset="0"/>
                                </a:rPr>
                                <m:t>0</m:t>
                              </m:r>
                            </m:sub>
                          </m:sSub>
                        </m:den>
                      </m:f>
                    </m:oMath>
                  </m:oMathPara>
                </a14:m>
                <a:endParaRPr lang="zh-CN" altLang="en-US" sz="1200" dirty="0"/>
              </a:p>
            </p:txBody>
          </p:sp>
        </mc:Choice>
        <mc:Fallback xmlns="">
          <p:sp>
            <p:nvSpPr>
              <p:cNvPr id="6" name="矩形 5"/>
              <p:cNvSpPr>
                <a:spLocks noRot="1" noChangeAspect="1" noMove="1" noResize="1" noEditPoints="1" noAdjustHandles="1" noChangeArrowheads="1" noChangeShapeType="1" noTextEdit="1"/>
              </p:cNvSpPr>
              <p:nvPr/>
            </p:nvSpPr>
            <p:spPr>
              <a:xfrm>
                <a:off x="1278464" y="814791"/>
                <a:ext cx="5130803" cy="637995"/>
              </a:xfrm>
              <a:prstGeom prst="rect">
                <a:avLst/>
              </a:prstGeom>
              <a:blipFill>
                <a:blip r:embed="rId2"/>
                <a:stretch>
                  <a:fillRect/>
                </a:stretch>
              </a:blipFill>
            </p:spPr>
            <p:txBody>
              <a:bodyPr/>
              <a:lstStyle/>
              <a:p>
                <a:r>
                  <a:rPr lang="zh-CN" altLang="en-US">
                    <a:noFill/>
                  </a:rPr>
                  <a:t> </a:t>
                </a:r>
              </a:p>
            </p:txBody>
          </p:sp>
        </mc:Fallback>
      </mc:AlternateContent>
      <p:sp>
        <p:nvSpPr>
          <p:cNvPr id="10" name="文本框 9"/>
          <p:cNvSpPr txBox="1"/>
          <p:nvPr/>
        </p:nvSpPr>
        <p:spPr>
          <a:xfrm>
            <a:off x="22479" y="995287"/>
            <a:ext cx="954107" cy="276999"/>
          </a:xfrm>
          <a:prstGeom prst="rect">
            <a:avLst/>
          </a:prstGeom>
          <a:noFill/>
        </p:spPr>
        <p:txBody>
          <a:bodyPr wrap="none" rtlCol="0">
            <a:spAutoFit/>
          </a:bodyPr>
          <a:lstStyle/>
          <a:p>
            <a:r>
              <a:rPr lang="zh-CN" altLang="en-US" sz="1200" dirty="0" smtClean="0"/>
              <a:t>反馈阻尼：</a:t>
            </a:r>
            <a:endParaRPr lang="zh-CN" altLang="en-US" sz="1200" dirty="0"/>
          </a:p>
        </p:txBody>
      </p:sp>
      <mc:AlternateContent xmlns:mc="http://schemas.openxmlformats.org/markup-compatibility/2006" xmlns:a14="http://schemas.microsoft.com/office/drawing/2010/main">
        <mc:Choice Requires="a14">
          <p:sp>
            <p:nvSpPr>
              <p:cNvPr id="11" name="矩形 10"/>
              <p:cNvSpPr/>
              <p:nvPr/>
            </p:nvSpPr>
            <p:spPr>
              <a:xfrm>
                <a:off x="0" y="1586537"/>
                <a:ext cx="555632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i="1" smtClean="0">
                          <a:solidFill>
                            <a:srgbClr val="FF0000"/>
                          </a:solidFill>
                          <a:latin typeface="Cambria Math" panose="02040503050406030204" pitchFamily="18" charset="0"/>
                        </a:rPr>
                        <m:t>（</m:t>
                      </m:r>
                      <m:r>
                        <a:rPr lang="zh-CN" altLang="en-US" sz="1400" i="1">
                          <a:solidFill>
                            <a:srgbClr val="FF0000"/>
                          </a:solidFill>
                          <a:latin typeface="Cambria Math" panose="02040503050406030204" pitchFamily="18" charset="0"/>
                        </a:rPr>
                        <m:t>理论推导出的反馈阻尼率随</m:t>
                      </m:r>
                      <m:r>
                        <m:rPr>
                          <m:sty m:val="p"/>
                        </m:rPr>
                        <a:rPr lang="en-US" altLang="zh-CN" sz="1400" i="1">
                          <a:solidFill>
                            <a:srgbClr val="FF0000"/>
                          </a:solidFill>
                          <a:latin typeface="Cambria Math" panose="02040503050406030204" pitchFamily="18" charset="0"/>
                        </a:rPr>
                        <m:t>lattcie</m:t>
                      </m:r>
                      <m:r>
                        <a:rPr lang="zh-CN" altLang="en-US" sz="1400" i="1">
                          <a:solidFill>
                            <a:srgbClr val="FF0000"/>
                          </a:solidFill>
                          <a:latin typeface="Cambria Math" panose="02040503050406030204" pitchFamily="18" charset="0"/>
                        </a:rPr>
                        <m:t>偏差下的变化，首次理论分析）</m:t>
                      </m:r>
                    </m:oMath>
                  </m:oMathPara>
                </a14:m>
                <a:endParaRPr lang="zh-CN" altLang="en-US" sz="1400" dirty="0">
                  <a:solidFill>
                    <a:srgbClr val="FF0000"/>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0" y="1586537"/>
                <a:ext cx="5556328" cy="307777"/>
              </a:xfrm>
              <a:prstGeom prst="rect">
                <a:avLst/>
              </a:prstGeom>
              <a:blipFill>
                <a:blip r:embed="rId3"/>
                <a:stretch>
                  <a:fillRect b="-5882"/>
                </a:stretch>
              </a:blipFill>
            </p:spPr>
            <p:txBody>
              <a:bodyPr/>
              <a:lstStyle/>
              <a:p>
                <a:r>
                  <a:rPr lang="zh-CN" altLang="en-US">
                    <a:noFill/>
                  </a:rPr>
                  <a:t> </a:t>
                </a:r>
              </a:p>
            </p:txBody>
          </p:sp>
        </mc:Fallback>
      </mc:AlternateContent>
      <p:pic>
        <p:nvPicPr>
          <p:cNvPr id="14" name="图片 13"/>
          <p:cNvPicPr/>
          <p:nvPr/>
        </p:nvPicPr>
        <p:blipFill>
          <a:blip r:embed="rId4"/>
          <a:stretch>
            <a:fillRect/>
          </a:stretch>
        </p:blipFill>
        <p:spPr>
          <a:xfrm>
            <a:off x="6351100" y="691138"/>
            <a:ext cx="2878666" cy="2335513"/>
          </a:xfrm>
          <a:prstGeom prst="rect">
            <a:avLst/>
          </a:prstGeom>
        </p:spPr>
      </p:pic>
      <p:pic>
        <p:nvPicPr>
          <p:cNvPr id="15" name="图片 14"/>
          <p:cNvPicPr/>
          <p:nvPr/>
        </p:nvPicPr>
        <p:blipFill>
          <a:blip r:embed="rId5"/>
          <a:stretch>
            <a:fillRect/>
          </a:stretch>
        </p:blipFill>
        <p:spPr>
          <a:xfrm>
            <a:off x="9147847" y="722925"/>
            <a:ext cx="2925620" cy="2303726"/>
          </a:xfrm>
          <a:prstGeom prst="rect">
            <a:avLst/>
          </a:prstGeom>
        </p:spPr>
      </p:pic>
      <mc:AlternateContent xmlns:mc="http://schemas.openxmlformats.org/markup-compatibility/2006" xmlns:a14="http://schemas.microsoft.com/office/drawing/2010/main">
        <mc:Choice Requires="a14">
          <p:sp>
            <p:nvSpPr>
              <p:cNvPr id="16" name="矩形 15"/>
              <p:cNvSpPr/>
              <p:nvPr/>
            </p:nvSpPr>
            <p:spPr>
              <a:xfrm>
                <a:off x="0" y="2348185"/>
                <a:ext cx="6742551" cy="400110"/>
              </a:xfrm>
              <a:prstGeom prst="rect">
                <a:avLst/>
              </a:prstGeom>
            </p:spPr>
            <p:txBody>
              <a:bodyPr wrap="none">
                <a:spAutoFit/>
              </a:bodyPr>
              <a:lstStyle/>
              <a:p>
                <a14:m>
                  <m:oMath xmlns:m="http://schemas.openxmlformats.org/officeDocument/2006/math">
                    <m:r>
                      <a:rPr lang="en-US" altLang="zh-CN" sz="2000" b="1" i="1" smtClean="0">
                        <a:solidFill>
                          <a:schemeClr val="tx1"/>
                        </a:solidFill>
                        <a:latin typeface="Cambria Math" panose="02040503050406030204" pitchFamily="18" charset="0"/>
                      </a:rPr>
                      <m:t>𝑩𝑬𝑷𝑪𝑰𝑰</m:t>
                    </m:r>
                  </m:oMath>
                </a14:m>
                <a:r>
                  <a:rPr lang="zh-CN" altLang="en-US" sz="2000" b="1" dirty="0" smtClean="0">
                    <a:solidFill>
                      <a:schemeClr val="tx1"/>
                    </a:solidFill>
                  </a:rPr>
                  <a:t>中正在申请机器研究时间对上述理论分析进行验证</a:t>
                </a:r>
                <a:endParaRPr lang="zh-CN" altLang="en-US" sz="2000" b="1" dirty="0">
                  <a:solidFill>
                    <a:schemeClr val="tx1"/>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0" y="2348185"/>
                <a:ext cx="6742551" cy="400110"/>
              </a:xfrm>
              <a:prstGeom prst="rect">
                <a:avLst/>
              </a:prstGeom>
              <a:blipFill>
                <a:blip r:embed="rId6"/>
                <a:stretch>
                  <a:fillRect t="-7576" r="-271" b="-25758"/>
                </a:stretch>
              </a:blipFill>
            </p:spPr>
            <p:txBody>
              <a:bodyPr/>
              <a:lstStyle/>
              <a:p>
                <a:r>
                  <a:rPr lang="zh-CN" altLang="en-US">
                    <a:noFill/>
                  </a:rPr>
                  <a:t> </a:t>
                </a:r>
              </a:p>
            </p:txBody>
          </p:sp>
        </mc:Fallback>
      </mc:AlternateContent>
      <p:sp>
        <p:nvSpPr>
          <p:cNvPr id="17" name="文本框 16"/>
          <p:cNvSpPr txBox="1"/>
          <p:nvPr/>
        </p:nvSpPr>
        <p:spPr>
          <a:xfrm>
            <a:off x="135937" y="4899595"/>
            <a:ext cx="6215163" cy="1754326"/>
          </a:xfrm>
          <a:prstGeom prst="rect">
            <a:avLst/>
          </a:prstGeom>
          <a:noFill/>
        </p:spPr>
        <p:txBody>
          <a:bodyPr wrap="none" rtlCol="0">
            <a:spAutoFit/>
          </a:bodyPr>
          <a:lstStyle/>
          <a:p>
            <a:pPr>
              <a:lnSpc>
                <a:spcPct val="200000"/>
              </a:lnSpc>
            </a:pPr>
            <a:r>
              <a:rPr lang="zh-CN" altLang="en-US" b="1" dirty="0" smtClean="0"/>
              <a:t>经费预算</a:t>
            </a:r>
            <a:r>
              <a:rPr lang="zh-CN" altLang="en-US" b="1" dirty="0" smtClean="0">
                <a:sym typeface="Wingdings" panose="05000000000000000000" pitchFamily="2" charset="2"/>
              </a:rPr>
              <a:t>：</a:t>
            </a:r>
            <a:r>
              <a:rPr lang="zh-CN" altLang="en-US" dirty="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）模拟分析计算： </a:t>
            </a:r>
            <a:r>
              <a:rPr lang="en-US" altLang="zh-CN" dirty="0" smtClean="0">
                <a:sym typeface="Wingdings" panose="05000000000000000000" pitchFamily="2" charset="2"/>
              </a:rPr>
              <a:t>~30</a:t>
            </a:r>
            <a:r>
              <a:rPr lang="zh-CN" altLang="en-US" dirty="0" smtClean="0">
                <a:sym typeface="Wingdings" panose="05000000000000000000" pitchFamily="2" charset="2"/>
              </a:rPr>
              <a:t>万</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2</a:t>
            </a:r>
            <a:r>
              <a:rPr lang="zh-CN" altLang="en-US" dirty="0" smtClean="0">
                <a:sym typeface="Wingdings" panose="05000000000000000000" pitchFamily="2" charset="2"/>
              </a:rPr>
              <a:t>）结果分析及与国外专家会议讨论：</a:t>
            </a:r>
            <a:r>
              <a:rPr lang="en-US" altLang="zh-CN" dirty="0" smtClean="0">
                <a:sym typeface="Wingdings" panose="05000000000000000000" pitchFamily="2" charset="2"/>
              </a:rPr>
              <a:t>~10</a:t>
            </a:r>
            <a:r>
              <a:rPr lang="zh-CN" altLang="en-US" dirty="0" smtClean="0">
                <a:sym typeface="Wingdings" panose="05000000000000000000" pitchFamily="2" charset="2"/>
              </a:rPr>
              <a:t>万</a:t>
            </a:r>
            <a:endParaRPr lang="en-US" altLang="zh-CN" dirty="0" smtClean="0">
              <a:sym typeface="Wingdings" panose="05000000000000000000" pitchFamily="2" charset="2"/>
            </a:endParaRPr>
          </a:p>
          <a:p>
            <a:pPr>
              <a:lnSpc>
                <a:spcPct val="200000"/>
              </a:lnSpc>
            </a:pPr>
            <a:r>
              <a:rPr lang="zh-CN" altLang="en-US" dirty="0" smtClean="0">
                <a:sym typeface="Wingdings" panose="05000000000000000000" pitchFamily="2" charset="2"/>
              </a:rPr>
              <a:t>                  （</a:t>
            </a:r>
            <a:r>
              <a:rPr lang="en-US" altLang="zh-CN" dirty="0" smtClean="0">
                <a:sym typeface="Wingdings" panose="05000000000000000000" pitchFamily="2" charset="2"/>
              </a:rPr>
              <a:t>3</a:t>
            </a:r>
            <a:r>
              <a:rPr lang="zh-CN" altLang="en-US" dirty="0" smtClean="0">
                <a:sym typeface="Wingdings" panose="05000000000000000000" pitchFamily="2" charset="2"/>
              </a:rPr>
              <a:t>）实验验证及测量：</a:t>
            </a:r>
            <a:r>
              <a:rPr lang="en-US" altLang="zh-CN" dirty="0" smtClean="0">
                <a:sym typeface="Wingdings" panose="05000000000000000000" pitchFamily="2" charset="2"/>
              </a:rPr>
              <a:t>~20</a:t>
            </a:r>
            <a:r>
              <a:rPr lang="zh-CN" altLang="en-US" dirty="0" smtClean="0">
                <a:sym typeface="Wingdings" panose="05000000000000000000" pitchFamily="2" charset="2"/>
              </a:rPr>
              <a:t>万</a:t>
            </a:r>
            <a:endParaRPr lang="en-US" altLang="zh-CN" dirty="0" smtClean="0">
              <a:sym typeface="Wingdings" panose="05000000000000000000" pitchFamily="2" charset="2"/>
            </a:endParaRPr>
          </a:p>
        </p:txBody>
      </p:sp>
      <p:sp>
        <p:nvSpPr>
          <p:cNvPr id="18" name="文本框 17"/>
          <p:cNvSpPr txBox="1"/>
          <p:nvPr/>
        </p:nvSpPr>
        <p:spPr>
          <a:xfrm>
            <a:off x="7068065" y="6277232"/>
            <a:ext cx="1505540" cy="369332"/>
          </a:xfrm>
          <a:prstGeom prst="rect">
            <a:avLst/>
          </a:prstGeom>
          <a:noFill/>
        </p:spPr>
        <p:txBody>
          <a:bodyPr wrap="none" rtlCol="0">
            <a:spAutoFit/>
          </a:bodyPr>
          <a:lstStyle/>
          <a:p>
            <a:r>
              <a:rPr lang="zh-CN" altLang="en-US" dirty="0" smtClean="0"/>
              <a:t>合计：</a:t>
            </a:r>
            <a:r>
              <a:rPr lang="en-US" altLang="zh-CN" dirty="0" smtClean="0"/>
              <a:t>~60</a:t>
            </a:r>
            <a:r>
              <a:rPr lang="zh-CN" altLang="en-US" dirty="0" smtClean="0"/>
              <a:t>万</a:t>
            </a:r>
            <a:endParaRPr lang="zh-CN" altLang="en-US" dirty="0"/>
          </a:p>
        </p:txBody>
      </p:sp>
      <p:sp>
        <p:nvSpPr>
          <p:cNvPr id="2" name="文本框 1"/>
          <p:cNvSpPr txBox="1"/>
          <p:nvPr/>
        </p:nvSpPr>
        <p:spPr>
          <a:xfrm>
            <a:off x="6555939" y="5113331"/>
            <a:ext cx="4678118" cy="369332"/>
          </a:xfrm>
          <a:prstGeom prst="rect">
            <a:avLst/>
          </a:prstGeom>
          <a:noFill/>
        </p:spPr>
        <p:txBody>
          <a:bodyPr wrap="square" rtlCol="0">
            <a:spAutoFit/>
          </a:bodyPr>
          <a:lstStyle/>
          <a:p>
            <a:r>
              <a:rPr lang="zh-CN" altLang="en-US" b="1" dirty="0" smtClean="0"/>
              <a:t>人员安排：</a:t>
            </a:r>
            <a:r>
              <a:rPr lang="zh-CN" altLang="en-US" dirty="0" smtClean="0"/>
              <a:t>刘瑜冬、苏金六、研究生</a:t>
            </a:r>
            <a:r>
              <a:rPr lang="en-US" altLang="zh-CN" dirty="0" smtClean="0"/>
              <a:t>2</a:t>
            </a:r>
            <a:r>
              <a:rPr lang="zh-CN" altLang="en-US" dirty="0" smtClean="0"/>
              <a:t>名</a:t>
            </a:r>
            <a:endParaRPr lang="zh-CN" altLang="en-US" dirty="0"/>
          </a:p>
        </p:txBody>
      </p:sp>
      <p:pic>
        <p:nvPicPr>
          <p:cNvPr id="13" name="Picture 8" descr="logo_main20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111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8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b="1" dirty="0">
                <a:solidFill>
                  <a:schemeClr val="accent1">
                    <a:lumMod val="75000"/>
                  </a:schemeClr>
                </a:solidFill>
                <a:latin typeface="+mn-ea"/>
                <a:ea typeface="+mn-ea"/>
              </a:rPr>
              <a:t>CEPC</a:t>
            </a:r>
            <a:r>
              <a:rPr lang="zh-CN" altLang="en-US" sz="3600" b="1" dirty="0">
                <a:solidFill>
                  <a:schemeClr val="accent1">
                    <a:lumMod val="75000"/>
                  </a:schemeClr>
                </a:solidFill>
                <a:latin typeface="+mn-ea"/>
                <a:ea typeface="+mn-ea"/>
              </a:rPr>
              <a:t>加速器物理</a:t>
            </a:r>
            <a:r>
              <a:rPr lang="en-US" altLang="zh-CN" sz="3600" b="1" dirty="0">
                <a:solidFill>
                  <a:schemeClr val="accent1">
                    <a:lumMod val="75000"/>
                  </a:schemeClr>
                </a:solidFill>
                <a:latin typeface="+mn-ea"/>
                <a:ea typeface="+mn-ea"/>
              </a:rPr>
              <a:t>EDR</a:t>
            </a:r>
            <a:r>
              <a:rPr lang="zh-CN" altLang="en-US" sz="3600" b="1" dirty="0">
                <a:solidFill>
                  <a:schemeClr val="accent1">
                    <a:lumMod val="75000"/>
                  </a:schemeClr>
                </a:solidFill>
                <a:latin typeface="+mn-ea"/>
                <a:ea typeface="+mn-ea"/>
              </a:rPr>
              <a:t>计划</a:t>
            </a:r>
          </a:p>
        </p:txBody>
      </p:sp>
      <p:sp>
        <p:nvSpPr>
          <p:cNvPr id="3" name="内容占位符 2"/>
          <p:cNvSpPr>
            <a:spLocks noGrp="1"/>
          </p:cNvSpPr>
          <p:nvPr>
            <p:ph idx="1"/>
          </p:nvPr>
        </p:nvSpPr>
        <p:spPr/>
        <p:txBody>
          <a:bodyPr/>
          <a:lstStyle/>
          <a:p>
            <a:r>
              <a:rPr lang="zh-CN" altLang="en-US" dirty="0"/>
              <a:t>面向</a:t>
            </a:r>
            <a:r>
              <a:rPr lang="en-US" altLang="zh-CN" dirty="0" smtClean="0"/>
              <a:t>EDR</a:t>
            </a:r>
            <a:r>
              <a:rPr lang="zh-CN" altLang="en-US" dirty="0"/>
              <a:t>设计、迭代物理参数、明确物理需求</a:t>
            </a:r>
            <a:r>
              <a:rPr lang="zh-CN" altLang="en-US" dirty="0" smtClean="0"/>
              <a:t>。</a:t>
            </a:r>
            <a:endParaRPr lang="en-US" altLang="zh-CN" dirty="0" smtClean="0"/>
          </a:p>
          <a:p>
            <a:r>
              <a:rPr lang="zh-CN" altLang="en-US" dirty="0" smtClean="0"/>
              <a:t>优化物理设计，探索创新方案</a:t>
            </a:r>
            <a:endParaRPr lang="en-US" altLang="zh-CN" dirty="0" smtClean="0"/>
          </a:p>
          <a:p>
            <a:r>
              <a:rPr lang="zh-CN" altLang="en-US" dirty="0" smtClean="0"/>
              <a:t>进一步</a:t>
            </a:r>
            <a:r>
              <a:rPr lang="zh-CN" altLang="en-US" dirty="0"/>
              <a:t>平衡对撞环、</a:t>
            </a:r>
            <a:r>
              <a:rPr lang="en-US" altLang="zh-CN" dirty="0"/>
              <a:t>MDI</a:t>
            </a:r>
            <a:r>
              <a:rPr lang="zh-CN" altLang="en-US" dirty="0"/>
              <a:t>、增能器、直线加速器、注入引出系统的参数要求，以获得更加优化的机器设计，进一步提高整体性能</a:t>
            </a:r>
            <a:r>
              <a:rPr lang="zh-CN" altLang="en-US" dirty="0" smtClean="0"/>
              <a:t>。</a:t>
            </a:r>
            <a:endParaRPr lang="en-US" altLang="zh-CN" dirty="0" smtClean="0"/>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3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824261-F977-4921-849A-E37D6026539A}"/>
              </a:ext>
            </a:extLst>
          </p:cNvPr>
          <p:cNvSpPr>
            <a:spLocks noGrp="1"/>
          </p:cNvSpPr>
          <p:nvPr>
            <p:ph type="title"/>
          </p:nvPr>
        </p:nvSpPr>
        <p:spPr>
          <a:xfrm>
            <a:off x="838200" y="113198"/>
            <a:ext cx="10515600" cy="1325563"/>
          </a:xfrm>
        </p:spPr>
        <p:txBody>
          <a:bodyPr>
            <a:normAutofit/>
          </a:bodyPr>
          <a:lstStyle/>
          <a:p>
            <a:pPr algn="ctr"/>
            <a:r>
              <a:rPr lang="zh-CN" altLang="en-US" sz="3600" b="1" dirty="0">
                <a:solidFill>
                  <a:srgbClr val="0070C0"/>
                </a:solidFill>
                <a:latin typeface="+mn-ea"/>
                <a:ea typeface="+mn-ea"/>
              </a:rPr>
              <a:t>面向 </a:t>
            </a:r>
            <a:r>
              <a:rPr lang="en-US" altLang="zh-CN" sz="3600" b="1" dirty="0">
                <a:solidFill>
                  <a:srgbClr val="0070C0"/>
                </a:solidFill>
                <a:latin typeface="+mn-ea"/>
                <a:ea typeface="+mn-ea"/>
              </a:rPr>
              <a:t>CEPC </a:t>
            </a:r>
            <a:r>
              <a:rPr lang="zh-CN" altLang="en-US" sz="3600" b="1" dirty="0">
                <a:solidFill>
                  <a:srgbClr val="0070C0"/>
                </a:solidFill>
                <a:latin typeface="+mn-ea"/>
                <a:ea typeface="+mn-ea"/>
              </a:rPr>
              <a:t>的束流动力学软件开发</a:t>
            </a:r>
          </a:p>
        </p:txBody>
      </p:sp>
      <p:sp>
        <p:nvSpPr>
          <p:cNvPr id="3" name="内容占位符 2">
            <a:extLst>
              <a:ext uri="{FF2B5EF4-FFF2-40B4-BE49-F238E27FC236}">
                <a16:creationId xmlns:a16="http://schemas.microsoft.com/office/drawing/2014/main" id="{5A782C03-C5C7-46CD-A7A6-14BA4CAA107C}"/>
              </a:ext>
            </a:extLst>
          </p:cNvPr>
          <p:cNvSpPr>
            <a:spLocks noGrp="1"/>
          </p:cNvSpPr>
          <p:nvPr>
            <p:ph idx="1"/>
          </p:nvPr>
        </p:nvSpPr>
        <p:spPr>
          <a:xfrm>
            <a:off x="520959" y="1265788"/>
            <a:ext cx="5699405" cy="5088358"/>
          </a:xfrm>
        </p:spPr>
        <p:txBody>
          <a:bodyPr>
            <a:normAutofit fontScale="70000" lnSpcReduction="20000"/>
          </a:bodyPr>
          <a:lstStyle/>
          <a:p>
            <a:r>
              <a:rPr lang="en-US" altLang="zh-CN" sz="2600" dirty="0"/>
              <a:t>Motivation</a:t>
            </a:r>
          </a:p>
          <a:p>
            <a:pPr lvl="1"/>
            <a:r>
              <a:rPr lang="zh-CN" altLang="en-US" sz="2600" dirty="0"/>
              <a:t>新的工具需要自恰的处理多种问题的复合效应（强同步辐射、束致辐射、双环耦合、</a:t>
            </a:r>
            <a:r>
              <a:rPr lang="en-US" altLang="zh-CN" sz="2600" dirty="0"/>
              <a:t>optics </a:t>
            </a:r>
            <a:r>
              <a:rPr lang="zh-CN" altLang="en-US" sz="2600" dirty="0"/>
              <a:t>误差）</a:t>
            </a:r>
            <a:endParaRPr lang="en-US" altLang="zh-CN" sz="2600" dirty="0"/>
          </a:p>
          <a:p>
            <a:pPr lvl="1"/>
            <a:r>
              <a:rPr lang="zh-CN" altLang="en-US" sz="2600" dirty="0"/>
              <a:t>提升模拟研究的预测精度</a:t>
            </a:r>
            <a:endParaRPr lang="en-US" altLang="zh-CN" sz="2600" dirty="0"/>
          </a:p>
          <a:p>
            <a:pPr lvl="1"/>
            <a:r>
              <a:rPr lang="zh-CN" altLang="en-US" sz="2600" dirty="0"/>
              <a:t>发展自主工具，实现领跑</a:t>
            </a:r>
            <a:endParaRPr lang="en-US" altLang="zh-CN" sz="2600" dirty="0"/>
          </a:p>
          <a:p>
            <a:r>
              <a:rPr lang="zh-CN" altLang="en-US" sz="2600" dirty="0"/>
              <a:t>目标统一框架下，应对所有的需求</a:t>
            </a:r>
            <a:endParaRPr lang="en-US" altLang="zh-CN" sz="2600" dirty="0"/>
          </a:p>
          <a:p>
            <a:pPr lvl="1"/>
            <a:r>
              <a:rPr lang="en-US" altLang="zh-CN" sz="2600" dirty="0"/>
              <a:t>Optics </a:t>
            </a:r>
            <a:r>
              <a:rPr lang="zh-CN" altLang="en-US" sz="2600" dirty="0"/>
              <a:t>设计</a:t>
            </a:r>
            <a:endParaRPr lang="en-US" altLang="zh-CN" sz="2600" dirty="0"/>
          </a:p>
          <a:p>
            <a:pPr lvl="2"/>
            <a:r>
              <a:rPr lang="en-US" altLang="zh-CN" sz="2600" dirty="0"/>
              <a:t>Lattice </a:t>
            </a:r>
            <a:r>
              <a:rPr lang="zh-CN" altLang="en-US" sz="2600" dirty="0"/>
              <a:t>设计优化</a:t>
            </a:r>
            <a:endParaRPr lang="en-US" altLang="zh-CN" sz="2600" dirty="0"/>
          </a:p>
          <a:p>
            <a:pPr lvl="2"/>
            <a:r>
              <a:rPr lang="zh-CN" altLang="en-US" sz="2600" dirty="0"/>
              <a:t>亮度调节设计</a:t>
            </a:r>
            <a:endParaRPr lang="en-US" altLang="zh-CN" sz="2600" dirty="0"/>
          </a:p>
          <a:p>
            <a:pPr lvl="1"/>
            <a:r>
              <a:rPr lang="zh-CN" altLang="en-US" sz="2600" dirty="0"/>
              <a:t>模拟跟踪：</a:t>
            </a:r>
            <a:endParaRPr lang="en-US" altLang="zh-CN" sz="2600" dirty="0"/>
          </a:p>
          <a:p>
            <a:pPr lvl="2"/>
            <a:r>
              <a:rPr lang="zh-CN" altLang="en-US" sz="2600" dirty="0"/>
              <a:t>加速器物理研究（亮度性能、不稳定性、寿命、注入）</a:t>
            </a:r>
            <a:endParaRPr lang="en-US" altLang="zh-CN" sz="2600" dirty="0"/>
          </a:p>
          <a:p>
            <a:pPr lvl="2"/>
            <a:r>
              <a:rPr lang="zh-CN" altLang="en-US" sz="2600" dirty="0"/>
              <a:t>支撑机器保护设计研究</a:t>
            </a:r>
            <a:endParaRPr lang="en-US" altLang="zh-CN" sz="2600" dirty="0"/>
          </a:p>
          <a:p>
            <a:pPr lvl="2"/>
            <a:r>
              <a:rPr lang="zh-CN" altLang="en-US" sz="2600" dirty="0"/>
              <a:t>支撑本底研究</a:t>
            </a:r>
            <a:endParaRPr lang="en-US" altLang="zh-CN" sz="2600" dirty="0"/>
          </a:p>
          <a:p>
            <a:pPr lvl="1"/>
            <a:r>
              <a:rPr lang="zh-CN" altLang="en-US" sz="2600" dirty="0"/>
              <a:t>未来的调束</a:t>
            </a:r>
            <a:endParaRPr lang="en-US" altLang="zh-CN" sz="2600" dirty="0"/>
          </a:p>
          <a:p>
            <a:pPr lvl="2"/>
            <a:r>
              <a:rPr lang="zh-CN" altLang="en-US" sz="2600" dirty="0"/>
              <a:t>以 </a:t>
            </a:r>
            <a:r>
              <a:rPr lang="en-US" altLang="zh-CN" sz="2600" dirty="0"/>
              <a:t>BEPCII </a:t>
            </a:r>
            <a:r>
              <a:rPr lang="zh-CN" altLang="en-US" sz="2600" dirty="0"/>
              <a:t>为测试，进行布置</a:t>
            </a:r>
            <a:endParaRPr lang="en-US" altLang="zh-CN" sz="2600" dirty="0"/>
          </a:p>
          <a:p>
            <a:pPr lvl="2"/>
            <a:r>
              <a:rPr lang="en-US" altLang="zh-CN" sz="2600" dirty="0"/>
              <a:t>CEPC </a:t>
            </a:r>
            <a:r>
              <a:rPr lang="zh-CN" altLang="en-US" sz="2600" dirty="0"/>
              <a:t>的调束模拟</a:t>
            </a:r>
            <a:endParaRPr lang="en-US" altLang="zh-CN" sz="2600" dirty="0"/>
          </a:p>
          <a:p>
            <a:pPr lvl="1"/>
            <a:r>
              <a:rPr lang="en-US" altLang="zh-CN" sz="2600" dirty="0"/>
              <a:t>AI </a:t>
            </a:r>
            <a:r>
              <a:rPr lang="zh-CN" altLang="en-US" sz="2600" dirty="0"/>
              <a:t>优化的底层支持</a:t>
            </a:r>
            <a:endParaRPr lang="en-US" altLang="zh-CN" sz="2600" dirty="0"/>
          </a:p>
          <a:p>
            <a:pPr lvl="1"/>
            <a:endParaRPr lang="zh-CN" altLang="en-US" dirty="0"/>
          </a:p>
        </p:txBody>
      </p:sp>
      <p:pic>
        <p:nvPicPr>
          <p:cNvPr id="4" name="内容占位符 5">
            <a:extLst>
              <a:ext uri="{FF2B5EF4-FFF2-40B4-BE49-F238E27FC236}">
                <a16:creationId xmlns:a16="http://schemas.microsoft.com/office/drawing/2014/main" id="{865AC75F-849D-402F-9F05-2B34B0B8074B}"/>
              </a:ext>
            </a:extLst>
          </p:cNvPr>
          <p:cNvPicPr>
            <a:picLocks noChangeAspect="1"/>
          </p:cNvPicPr>
          <p:nvPr/>
        </p:nvPicPr>
        <p:blipFill>
          <a:blip r:embed="rId2"/>
          <a:stretch>
            <a:fillRect/>
          </a:stretch>
        </p:blipFill>
        <p:spPr>
          <a:xfrm>
            <a:off x="6153527" y="2593910"/>
            <a:ext cx="5773893" cy="2615430"/>
          </a:xfrm>
          <a:prstGeom prst="rect">
            <a:avLst/>
          </a:prstGeom>
        </p:spPr>
      </p:pic>
      <p:pic>
        <p:nvPicPr>
          <p:cNvPr id="5"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3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BA3C-8225-4839-AC63-AD06DF0F7D9E}"/>
              </a:ext>
            </a:extLst>
          </p:cNvPr>
          <p:cNvSpPr>
            <a:spLocks noGrp="1"/>
          </p:cNvSpPr>
          <p:nvPr>
            <p:ph type="title"/>
          </p:nvPr>
        </p:nvSpPr>
        <p:spPr/>
        <p:txBody>
          <a:bodyPr>
            <a:normAutofit/>
          </a:bodyPr>
          <a:lstStyle/>
          <a:p>
            <a:pPr algn="ctr"/>
            <a:r>
              <a:rPr lang="zh-CN" altLang="en-US" sz="3600" b="1" dirty="0">
                <a:solidFill>
                  <a:srgbClr val="0070C0"/>
                </a:solidFill>
                <a:latin typeface="+mn-ea"/>
                <a:ea typeface="+mn-ea"/>
              </a:rPr>
              <a:t>总体研究方案</a:t>
            </a:r>
          </a:p>
        </p:txBody>
      </p:sp>
      <p:sp>
        <p:nvSpPr>
          <p:cNvPr id="3" name="内容占位符 2">
            <a:extLst>
              <a:ext uri="{FF2B5EF4-FFF2-40B4-BE49-F238E27FC236}">
                <a16:creationId xmlns:a16="http://schemas.microsoft.com/office/drawing/2014/main" id="{22E85A87-6D55-4E30-9804-EF8E895A8BA7}"/>
              </a:ext>
            </a:extLst>
          </p:cNvPr>
          <p:cNvSpPr>
            <a:spLocks noGrp="1"/>
          </p:cNvSpPr>
          <p:nvPr>
            <p:ph idx="1"/>
          </p:nvPr>
        </p:nvSpPr>
        <p:spPr>
          <a:xfrm>
            <a:off x="838200" y="1564903"/>
            <a:ext cx="10515600" cy="4351338"/>
          </a:xfrm>
        </p:spPr>
        <p:txBody>
          <a:bodyPr/>
          <a:lstStyle/>
          <a:p>
            <a:r>
              <a:rPr lang="en-US" altLang="zh-CN" dirty="0"/>
              <a:t>Python/</a:t>
            </a:r>
            <a:r>
              <a:rPr lang="en-US" altLang="zh-CN" dirty="0" err="1"/>
              <a:t>numpy</a:t>
            </a:r>
            <a:r>
              <a:rPr lang="en-US" altLang="zh-CN" dirty="0"/>
              <a:t>/pandas , extension to C/C++/Fortran</a:t>
            </a:r>
          </a:p>
          <a:p>
            <a:r>
              <a:rPr lang="zh-CN" altLang="en-US" dirty="0"/>
              <a:t>软件设计：可用性、可维护性、可持续发展</a:t>
            </a:r>
            <a:endParaRPr lang="en-US" altLang="zh-CN" dirty="0"/>
          </a:p>
          <a:p>
            <a:r>
              <a:rPr lang="zh-CN" altLang="en-US" dirty="0"/>
              <a:t>最新的加速器物理研究及计算机技术 </a:t>
            </a:r>
            <a:r>
              <a:rPr lang="en-US" altLang="zh-CN" dirty="0"/>
              <a:t>MPI/GPU</a:t>
            </a:r>
          </a:p>
          <a:p>
            <a:pPr lvl="1"/>
            <a:r>
              <a:rPr lang="zh-CN" altLang="en-US" dirty="0"/>
              <a:t>支持 </a:t>
            </a:r>
            <a:r>
              <a:rPr lang="en-US" altLang="zh-CN" dirty="0"/>
              <a:t>CUDA (NVIDIA)</a:t>
            </a:r>
          </a:p>
          <a:p>
            <a:pPr lvl="1"/>
            <a:r>
              <a:rPr lang="zh-CN" altLang="en-US" dirty="0"/>
              <a:t>国产 </a:t>
            </a:r>
            <a:r>
              <a:rPr lang="en-US" altLang="zh-CN" dirty="0"/>
              <a:t>GPU </a:t>
            </a:r>
            <a:r>
              <a:rPr lang="zh-CN" altLang="en-US" dirty="0"/>
              <a:t>支持</a:t>
            </a:r>
            <a:endParaRPr lang="en-US" altLang="zh-CN" dirty="0"/>
          </a:p>
          <a:p>
            <a:r>
              <a:rPr lang="zh-CN" altLang="en-US" dirty="0"/>
              <a:t>与高能所其他项目团队紧密联系</a:t>
            </a:r>
            <a:r>
              <a:rPr lang="en-US" altLang="zh-CN" dirty="0"/>
              <a:t> BEPCII-U/HEPS/CSNS</a:t>
            </a:r>
          </a:p>
        </p:txBody>
      </p:sp>
      <p:sp>
        <p:nvSpPr>
          <p:cNvPr id="5" name="灯片编号占位符 4">
            <a:extLst>
              <a:ext uri="{FF2B5EF4-FFF2-40B4-BE49-F238E27FC236}">
                <a16:creationId xmlns:a16="http://schemas.microsoft.com/office/drawing/2014/main" id="{892A8E3E-F92F-4962-B0C3-CBA4B5F08D59}"/>
              </a:ext>
            </a:extLst>
          </p:cNvPr>
          <p:cNvSpPr>
            <a:spLocks noGrp="1"/>
          </p:cNvSpPr>
          <p:nvPr>
            <p:ph type="sldNum" sz="quarter" idx="12"/>
          </p:nvPr>
        </p:nvSpPr>
        <p:spPr/>
        <p:txBody>
          <a:bodyPr/>
          <a:lstStyle/>
          <a:p>
            <a:fld id="{6641C79E-22CB-403A-9BC3-057C2AA948E0}" type="slidenum">
              <a:rPr lang="zh-CN" altLang="en-US" smtClean="0"/>
              <a:pPr/>
              <a:t>21</a:t>
            </a:fld>
            <a:endParaRPr lang="zh-CN" altLang="en-US" dirty="0"/>
          </a:p>
        </p:txBody>
      </p:sp>
      <p:pic>
        <p:nvPicPr>
          <p:cNvPr id="6"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440EB3-7652-4495-B302-BC07E327CB7F}"/>
              </a:ext>
            </a:extLst>
          </p:cNvPr>
          <p:cNvSpPr>
            <a:spLocks noGrp="1"/>
          </p:cNvSpPr>
          <p:nvPr>
            <p:ph type="title"/>
          </p:nvPr>
        </p:nvSpPr>
        <p:spPr>
          <a:xfrm>
            <a:off x="1433593" y="87947"/>
            <a:ext cx="10515600" cy="1325563"/>
          </a:xfrm>
        </p:spPr>
        <p:txBody>
          <a:bodyPr>
            <a:normAutofit/>
          </a:bodyPr>
          <a:lstStyle/>
          <a:p>
            <a:r>
              <a:rPr lang="zh-CN" altLang="en-US" sz="3600" b="1" dirty="0">
                <a:solidFill>
                  <a:srgbClr val="0070C0"/>
                </a:solidFill>
                <a:latin typeface="+mn-ea"/>
                <a:ea typeface="+mn-ea"/>
              </a:rPr>
              <a:t>主要工作内容</a:t>
            </a:r>
          </a:p>
        </p:txBody>
      </p:sp>
      <p:sp>
        <p:nvSpPr>
          <p:cNvPr id="3" name="内容占位符 2">
            <a:extLst>
              <a:ext uri="{FF2B5EF4-FFF2-40B4-BE49-F238E27FC236}">
                <a16:creationId xmlns:a16="http://schemas.microsoft.com/office/drawing/2014/main" id="{4B427A29-E6F2-42E2-9C3F-1F141E0B2E7A}"/>
              </a:ext>
            </a:extLst>
          </p:cNvPr>
          <p:cNvSpPr>
            <a:spLocks noGrp="1"/>
          </p:cNvSpPr>
          <p:nvPr>
            <p:ph idx="1"/>
          </p:nvPr>
        </p:nvSpPr>
        <p:spPr>
          <a:xfrm>
            <a:off x="371960" y="1413510"/>
            <a:ext cx="10515600" cy="4351338"/>
          </a:xfrm>
        </p:spPr>
        <p:txBody>
          <a:bodyPr/>
          <a:lstStyle/>
          <a:p>
            <a:r>
              <a:rPr lang="zh-CN" altLang="en-US" dirty="0"/>
              <a:t>整体加速器的精确建模</a:t>
            </a:r>
            <a:endParaRPr lang="en-US" altLang="zh-CN" dirty="0"/>
          </a:p>
          <a:p>
            <a:r>
              <a:rPr lang="zh-CN" altLang="en-US" dirty="0"/>
              <a:t>元件的精确建模</a:t>
            </a:r>
            <a:endParaRPr lang="en-US" altLang="zh-CN" dirty="0"/>
          </a:p>
          <a:p>
            <a:r>
              <a:rPr lang="en-US" altLang="zh-CN" dirty="0"/>
              <a:t>Optics </a:t>
            </a:r>
            <a:r>
              <a:rPr lang="zh-CN" altLang="en-US" dirty="0"/>
              <a:t>参数的计算</a:t>
            </a:r>
            <a:endParaRPr lang="en-US" altLang="zh-CN" dirty="0"/>
          </a:p>
          <a:p>
            <a:r>
              <a:rPr lang="zh-CN" altLang="en-US" dirty="0"/>
              <a:t>多个重要物理效应的自恰模拟</a:t>
            </a:r>
            <a:endParaRPr lang="en-US" altLang="zh-CN" dirty="0"/>
          </a:p>
          <a:p>
            <a:r>
              <a:rPr lang="zh-CN" altLang="en-US" dirty="0"/>
              <a:t>功能性的效率提升</a:t>
            </a:r>
            <a:endParaRPr lang="en-US" altLang="zh-CN" dirty="0"/>
          </a:p>
          <a:p>
            <a:r>
              <a:rPr lang="zh-CN" altLang="en-US" dirty="0"/>
              <a:t>各种维护、改进相关工作</a:t>
            </a:r>
            <a:endParaRPr lang="en-US" altLang="zh-CN" dirty="0"/>
          </a:p>
          <a:p>
            <a:endParaRPr lang="en-US" altLang="zh-CN" dirty="0"/>
          </a:p>
          <a:p>
            <a:endParaRPr lang="en-US" altLang="zh-CN" dirty="0"/>
          </a:p>
          <a:p>
            <a:endParaRPr lang="zh-CN" altLang="en-US" dirty="0"/>
          </a:p>
        </p:txBody>
      </p:sp>
      <p:pic>
        <p:nvPicPr>
          <p:cNvPr id="5" name="图片 4">
            <a:extLst>
              <a:ext uri="{FF2B5EF4-FFF2-40B4-BE49-F238E27FC236}">
                <a16:creationId xmlns:a16="http://schemas.microsoft.com/office/drawing/2014/main" id="{96A5B625-8A70-4717-9FFC-D16696066125}"/>
              </a:ext>
            </a:extLst>
          </p:cNvPr>
          <p:cNvPicPr>
            <a:picLocks noChangeAspect="1"/>
          </p:cNvPicPr>
          <p:nvPr/>
        </p:nvPicPr>
        <p:blipFill>
          <a:blip r:embed="rId2"/>
          <a:stretch>
            <a:fillRect/>
          </a:stretch>
        </p:blipFill>
        <p:spPr>
          <a:xfrm>
            <a:off x="6099760" y="224727"/>
            <a:ext cx="5671347" cy="2621440"/>
          </a:xfrm>
          <a:prstGeom prst="rect">
            <a:avLst/>
          </a:prstGeom>
        </p:spPr>
      </p:pic>
      <p:pic>
        <p:nvPicPr>
          <p:cNvPr id="7" name="图片 6">
            <a:extLst>
              <a:ext uri="{FF2B5EF4-FFF2-40B4-BE49-F238E27FC236}">
                <a16:creationId xmlns:a16="http://schemas.microsoft.com/office/drawing/2014/main" id="{601B6FC7-9FFE-467E-A00E-EE43CACA6D0F}"/>
              </a:ext>
            </a:extLst>
          </p:cNvPr>
          <p:cNvPicPr>
            <a:picLocks noChangeAspect="1"/>
          </p:cNvPicPr>
          <p:nvPr/>
        </p:nvPicPr>
        <p:blipFill>
          <a:blip r:embed="rId3"/>
          <a:stretch>
            <a:fillRect/>
          </a:stretch>
        </p:blipFill>
        <p:spPr>
          <a:xfrm>
            <a:off x="6096000" y="2843980"/>
            <a:ext cx="5724040" cy="1898203"/>
          </a:xfrm>
          <a:prstGeom prst="rect">
            <a:avLst/>
          </a:prstGeom>
        </p:spPr>
      </p:pic>
      <p:pic>
        <p:nvPicPr>
          <p:cNvPr id="8" name="图片 7">
            <a:extLst>
              <a:ext uri="{FF2B5EF4-FFF2-40B4-BE49-F238E27FC236}">
                <a16:creationId xmlns:a16="http://schemas.microsoft.com/office/drawing/2014/main" id="{99CBD41D-2622-4E27-9288-E74143AF2630}"/>
              </a:ext>
            </a:extLst>
          </p:cNvPr>
          <p:cNvPicPr>
            <a:picLocks noChangeAspect="1"/>
          </p:cNvPicPr>
          <p:nvPr/>
        </p:nvPicPr>
        <p:blipFill>
          <a:blip r:embed="rId4"/>
          <a:stretch>
            <a:fillRect/>
          </a:stretch>
        </p:blipFill>
        <p:spPr>
          <a:xfrm>
            <a:off x="1433593" y="4626328"/>
            <a:ext cx="2967925" cy="2231671"/>
          </a:xfrm>
          <a:prstGeom prst="rect">
            <a:avLst/>
          </a:prstGeom>
        </p:spPr>
      </p:pic>
      <p:pic>
        <p:nvPicPr>
          <p:cNvPr id="9" name="图片 8">
            <a:extLst>
              <a:ext uri="{FF2B5EF4-FFF2-40B4-BE49-F238E27FC236}">
                <a16:creationId xmlns:a16="http://schemas.microsoft.com/office/drawing/2014/main" id="{29402D30-9E34-45CB-B200-E0083727CEDA}"/>
              </a:ext>
            </a:extLst>
          </p:cNvPr>
          <p:cNvPicPr>
            <a:picLocks noChangeAspect="1"/>
          </p:cNvPicPr>
          <p:nvPr/>
        </p:nvPicPr>
        <p:blipFill>
          <a:blip r:embed="rId5"/>
          <a:stretch>
            <a:fillRect/>
          </a:stretch>
        </p:blipFill>
        <p:spPr>
          <a:xfrm>
            <a:off x="8591685" y="4714297"/>
            <a:ext cx="3143116" cy="2059605"/>
          </a:xfrm>
          <a:prstGeom prst="rect">
            <a:avLst/>
          </a:prstGeom>
        </p:spPr>
      </p:pic>
      <p:sp>
        <p:nvSpPr>
          <p:cNvPr id="10" name="文本框 9">
            <a:extLst>
              <a:ext uri="{FF2B5EF4-FFF2-40B4-BE49-F238E27FC236}">
                <a16:creationId xmlns:a16="http://schemas.microsoft.com/office/drawing/2014/main" id="{F421F6E3-E749-4248-8F92-F7ECAD90DD42}"/>
              </a:ext>
            </a:extLst>
          </p:cNvPr>
          <p:cNvSpPr txBox="1"/>
          <p:nvPr/>
        </p:nvSpPr>
        <p:spPr>
          <a:xfrm>
            <a:off x="9224919" y="6169580"/>
            <a:ext cx="1132885" cy="369332"/>
          </a:xfrm>
          <a:prstGeom prst="rect">
            <a:avLst/>
          </a:prstGeom>
          <a:noFill/>
        </p:spPr>
        <p:txBody>
          <a:bodyPr wrap="square" rtlCol="0">
            <a:spAutoFit/>
          </a:bodyPr>
          <a:lstStyle/>
          <a:p>
            <a:r>
              <a:rPr lang="en-US" altLang="zh-CN" dirty="0"/>
              <a:t>CEPC</a:t>
            </a:r>
            <a:endParaRPr lang="zh-CN" altLang="en-US" dirty="0"/>
          </a:p>
        </p:txBody>
      </p:sp>
      <p:pic>
        <p:nvPicPr>
          <p:cNvPr id="11" name="图片 10">
            <a:extLst>
              <a:ext uri="{FF2B5EF4-FFF2-40B4-BE49-F238E27FC236}">
                <a16:creationId xmlns:a16="http://schemas.microsoft.com/office/drawing/2014/main" id="{4ADAAE7A-EB0C-44D0-9304-A80F7E010ACD}"/>
              </a:ext>
            </a:extLst>
          </p:cNvPr>
          <p:cNvPicPr>
            <a:picLocks noChangeAspect="1"/>
          </p:cNvPicPr>
          <p:nvPr/>
        </p:nvPicPr>
        <p:blipFill>
          <a:blip r:embed="rId6"/>
          <a:stretch>
            <a:fillRect/>
          </a:stretch>
        </p:blipFill>
        <p:spPr>
          <a:xfrm>
            <a:off x="5490009" y="4714297"/>
            <a:ext cx="2853624" cy="2101102"/>
          </a:xfrm>
          <a:prstGeom prst="rect">
            <a:avLst/>
          </a:prstGeom>
        </p:spPr>
      </p:pic>
      <p:sp>
        <p:nvSpPr>
          <p:cNvPr id="12" name="文本框 11">
            <a:extLst>
              <a:ext uri="{FF2B5EF4-FFF2-40B4-BE49-F238E27FC236}">
                <a16:creationId xmlns:a16="http://schemas.microsoft.com/office/drawing/2014/main" id="{94D32972-9520-49B7-B93D-9F48B41D4334}"/>
              </a:ext>
            </a:extLst>
          </p:cNvPr>
          <p:cNvSpPr txBox="1"/>
          <p:nvPr/>
        </p:nvSpPr>
        <p:spPr>
          <a:xfrm>
            <a:off x="6422489" y="5526143"/>
            <a:ext cx="2046611" cy="369332"/>
          </a:xfrm>
          <a:prstGeom prst="rect">
            <a:avLst/>
          </a:prstGeom>
          <a:noFill/>
        </p:spPr>
        <p:txBody>
          <a:bodyPr wrap="square" rtlCol="0">
            <a:spAutoFit/>
          </a:bodyPr>
          <a:lstStyle/>
          <a:p>
            <a:r>
              <a:rPr lang="en-US" altLang="zh-CN" dirty="0" err="1"/>
              <a:t>SuperKEKB</a:t>
            </a:r>
            <a:endParaRPr lang="zh-CN" altLang="en-US" dirty="0"/>
          </a:p>
        </p:txBody>
      </p:sp>
      <p:pic>
        <p:nvPicPr>
          <p:cNvPr id="13" name="Picture 8" descr="logo_main20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0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9A7F83-93B1-4C04-B7C2-E99EBB91C701}"/>
              </a:ext>
            </a:extLst>
          </p:cNvPr>
          <p:cNvSpPr>
            <a:spLocks noGrp="1"/>
          </p:cNvSpPr>
          <p:nvPr>
            <p:ph type="title"/>
          </p:nvPr>
        </p:nvSpPr>
        <p:spPr>
          <a:xfrm>
            <a:off x="1355834" y="280106"/>
            <a:ext cx="10515600" cy="1325563"/>
          </a:xfrm>
        </p:spPr>
        <p:txBody>
          <a:bodyPr>
            <a:normAutofit/>
          </a:bodyPr>
          <a:lstStyle/>
          <a:p>
            <a:r>
              <a:rPr lang="zh-CN" altLang="en-US" sz="3600" b="1" dirty="0">
                <a:solidFill>
                  <a:srgbClr val="0070C0"/>
                </a:solidFill>
                <a:latin typeface="+mn-ea"/>
                <a:ea typeface="+mn-ea"/>
              </a:rPr>
              <a:t>人员需求及预算</a:t>
            </a:r>
            <a:r>
              <a:rPr lang="zh-CN" altLang="en-US" sz="3600" b="1" dirty="0">
                <a:latin typeface="+mn-ea"/>
                <a:ea typeface="+mn-ea"/>
              </a:rPr>
              <a:t>（</a:t>
            </a:r>
            <a:r>
              <a:rPr lang="en-US" altLang="zh-CN" sz="3600" b="1" dirty="0">
                <a:latin typeface="+mn-ea"/>
                <a:ea typeface="+mn-ea"/>
              </a:rPr>
              <a:t>50 </a:t>
            </a:r>
            <a:r>
              <a:rPr lang="zh-CN" altLang="en-US" sz="3600" b="1" dirty="0">
                <a:latin typeface="+mn-ea"/>
                <a:ea typeface="+mn-ea"/>
              </a:rPr>
              <a:t>万）</a:t>
            </a:r>
          </a:p>
        </p:txBody>
      </p:sp>
      <p:sp>
        <p:nvSpPr>
          <p:cNvPr id="3" name="内容占位符 2">
            <a:extLst>
              <a:ext uri="{FF2B5EF4-FFF2-40B4-BE49-F238E27FC236}">
                <a16:creationId xmlns:a16="http://schemas.microsoft.com/office/drawing/2014/main" id="{4792E481-86A4-48FF-8391-C62617DCF3EC}"/>
              </a:ext>
            </a:extLst>
          </p:cNvPr>
          <p:cNvSpPr>
            <a:spLocks noGrp="1"/>
          </p:cNvSpPr>
          <p:nvPr>
            <p:ph idx="1"/>
          </p:nvPr>
        </p:nvSpPr>
        <p:spPr/>
        <p:txBody>
          <a:bodyPr/>
          <a:lstStyle/>
          <a:p>
            <a:pPr marL="0" indent="0">
              <a:buNone/>
            </a:pPr>
            <a:r>
              <a:rPr lang="zh-CN" altLang="en-US" b="1" dirty="0">
                <a:solidFill>
                  <a:srgbClr val="FF0000"/>
                </a:solidFill>
              </a:rPr>
              <a:t>工具的发展离不开长期的支持和维护和改进：</a:t>
            </a:r>
            <a:endParaRPr lang="en-US" altLang="zh-CN" b="1" dirty="0">
              <a:solidFill>
                <a:srgbClr val="FF0000"/>
              </a:solidFill>
            </a:endParaRPr>
          </a:p>
          <a:p>
            <a:r>
              <a:rPr lang="en-US" altLang="zh-CN" dirty="0"/>
              <a:t>MAD8-&gt;MAD9-&gt;MADX-&gt;MADNG</a:t>
            </a:r>
          </a:p>
          <a:p>
            <a:r>
              <a:rPr lang="en-US" altLang="zh-CN" dirty="0"/>
              <a:t>EPFL-Xsuite</a:t>
            </a:r>
            <a:r>
              <a:rPr lang="zh-CN" altLang="en-US" dirty="0"/>
              <a:t>；</a:t>
            </a:r>
            <a:r>
              <a:rPr lang="en-US" altLang="zh-CN" dirty="0"/>
              <a:t>SAD</a:t>
            </a:r>
            <a:r>
              <a:rPr lang="zh-CN" altLang="en-US" dirty="0"/>
              <a:t>；</a:t>
            </a:r>
            <a:r>
              <a:rPr lang="en-US" altLang="zh-CN" dirty="0"/>
              <a:t>BMAD</a:t>
            </a:r>
            <a:r>
              <a:rPr lang="zh-CN" altLang="en-US" dirty="0"/>
              <a:t>；</a:t>
            </a:r>
            <a:r>
              <a:rPr lang="en-US" altLang="zh-CN" dirty="0"/>
              <a:t>ELEGANT</a:t>
            </a:r>
            <a:r>
              <a:rPr lang="zh-CN" altLang="en-US" dirty="0"/>
              <a:t>；</a:t>
            </a:r>
            <a:r>
              <a:rPr lang="en-US" altLang="zh-CN" dirty="0"/>
              <a:t>AT</a:t>
            </a:r>
            <a:endParaRPr lang="zh-CN" altLang="en-US" dirty="0"/>
          </a:p>
        </p:txBody>
      </p:sp>
      <p:pic>
        <p:nvPicPr>
          <p:cNvPr id="5" name="图片 4">
            <a:extLst>
              <a:ext uri="{FF2B5EF4-FFF2-40B4-BE49-F238E27FC236}">
                <a16:creationId xmlns:a16="http://schemas.microsoft.com/office/drawing/2014/main" id="{546BEE75-16BA-4ED7-81B3-FE23916EFF18}"/>
              </a:ext>
            </a:extLst>
          </p:cNvPr>
          <p:cNvPicPr>
            <a:picLocks noChangeAspect="1"/>
          </p:cNvPicPr>
          <p:nvPr/>
        </p:nvPicPr>
        <p:blipFill>
          <a:blip r:embed="rId2"/>
          <a:stretch>
            <a:fillRect/>
          </a:stretch>
        </p:blipFill>
        <p:spPr>
          <a:xfrm>
            <a:off x="838200" y="3865785"/>
            <a:ext cx="9370663" cy="2311178"/>
          </a:xfrm>
          <a:prstGeom prst="rect">
            <a:avLst/>
          </a:prstGeom>
        </p:spPr>
      </p:pic>
      <p:sp>
        <p:nvSpPr>
          <p:cNvPr id="6" name="文本框 5">
            <a:extLst>
              <a:ext uri="{FF2B5EF4-FFF2-40B4-BE49-F238E27FC236}">
                <a16:creationId xmlns:a16="http://schemas.microsoft.com/office/drawing/2014/main" id="{C441DDFF-3193-4027-B348-190143D1D015}"/>
              </a:ext>
            </a:extLst>
          </p:cNvPr>
          <p:cNvSpPr txBox="1"/>
          <p:nvPr/>
        </p:nvSpPr>
        <p:spPr>
          <a:xfrm>
            <a:off x="8115300" y="481223"/>
            <a:ext cx="3577439" cy="923330"/>
          </a:xfrm>
          <a:prstGeom prst="rect">
            <a:avLst/>
          </a:prstGeom>
          <a:noFill/>
        </p:spPr>
        <p:txBody>
          <a:bodyPr wrap="square" rtlCol="0">
            <a:spAutoFit/>
          </a:bodyPr>
          <a:lstStyle/>
          <a:p>
            <a:r>
              <a:rPr lang="zh-CN" altLang="en-US" dirty="0"/>
              <a:t>主要支出：</a:t>
            </a:r>
            <a:endParaRPr lang="en-US" altLang="zh-CN" dirty="0"/>
          </a:p>
          <a:p>
            <a:pPr marL="285750" indent="-285750">
              <a:buFont typeface="Arial" panose="020B0604020202020204" pitchFamily="34" charset="0"/>
              <a:buChar char="•"/>
            </a:pPr>
            <a:r>
              <a:rPr lang="zh-CN" altLang="en-US" dirty="0"/>
              <a:t>学生、博士后劳务</a:t>
            </a:r>
            <a:endParaRPr lang="en-US" altLang="zh-CN" dirty="0"/>
          </a:p>
          <a:p>
            <a:pPr marL="285750" indent="-285750">
              <a:buFont typeface="Arial" panose="020B0604020202020204" pitchFamily="34" charset="0"/>
              <a:buChar char="•"/>
            </a:pPr>
            <a:r>
              <a:rPr lang="zh-CN" altLang="en-US" dirty="0"/>
              <a:t>会议、出访交流</a:t>
            </a:r>
          </a:p>
        </p:txBody>
      </p:sp>
      <p:pic>
        <p:nvPicPr>
          <p:cNvPr id="8" name="图片 7">
            <a:extLst>
              <a:ext uri="{FF2B5EF4-FFF2-40B4-BE49-F238E27FC236}">
                <a16:creationId xmlns:a16="http://schemas.microsoft.com/office/drawing/2014/main" id="{30B93504-0DB2-4ECC-A49E-B4180A7FE7DA}"/>
              </a:ext>
            </a:extLst>
          </p:cNvPr>
          <p:cNvPicPr>
            <a:picLocks noChangeAspect="1"/>
          </p:cNvPicPr>
          <p:nvPr/>
        </p:nvPicPr>
        <p:blipFill>
          <a:blip r:embed="rId3"/>
          <a:stretch>
            <a:fillRect/>
          </a:stretch>
        </p:blipFill>
        <p:spPr>
          <a:xfrm>
            <a:off x="8121672" y="1517575"/>
            <a:ext cx="3838781" cy="1997149"/>
          </a:xfrm>
          <a:prstGeom prst="rect">
            <a:avLst/>
          </a:prstGeom>
        </p:spPr>
      </p:pic>
      <p:pic>
        <p:nvPicPr>
          <p:cNvPr id="7" name="Picture 8" descr="logo_main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111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3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7BEFB1DF-E67C-412B-86FB-D5D5A865183E}"/>
              </a:ext>
            </a:extLst>
          </p:cNvPr>
          <p:cNvGraphicFramePr>
            <a:graphicFrameLocks noGrp="1"/>
          </p:cNvGraphicFramePr>
          <p:nvPr>
            <p:extLst/>
          </p:nvPr>
        </p:nvGraphicFramePr>
        <p:xfrm>
          <a:off x="902070" y="1408060"/>
          <a:ext cx="10068264" cy="4876800"/>
        </p:xfrm>
        <a:graphic>
          <a:graphicData uri="http://schemas.openxmlformats.org/drawingml/2006/table">
            <a:tbl>
              <a:tblPr firstRow="1" bandRow="1">
                <a:tableStyleId>{5C22544A-7EE6-4342-B048-85BDC9FD1C3A}</a:tableStyleId>
              </a:tblPr>
              <a:tblGrid>
                <a:gridCol w="3356088">
                  <a:extLst>
                    <a:ext uri="{9D8B030D-6E8A-4147-A177-3AD203B41FA5}">
                      <a16:colId xmlns:a16="http://schemas.microsoft.com/office/drawing/2014/main" val="3096861867"/>
                    </a:ext>
                  </a:extLst>
                </a:gridCol>
                <a:gridCol w="3356088">
                  <a:extLst>
                    <a:ext uri="{9D8B030D-6E8A-4147-A177-3AD203B41FA5}">
                      <a16:colId xmlns:a16="http://schemas.microsoft.com/office/drawing/2014/main" val="671229521"/>
                    </a:ext>
                  </a:extLst>
                </a:gridCol>
                <a:gridCol w="3356088">
                  <a:extLst>
                    <a:ext uri="{9D8B030D-6E8A-4147-A177-3AD203B41FA5}">
                      <a16:colId xmlns:a16="http://schemas.microsoft.com/office/drawing/2014/main" val="2975050379"/>
                    </a:ext>
                  </a:extLst>
                </a:gridCol>
              </a:tblGrid>
              <a:tr h="363511">
                <a:tc>
                  <a:txBody>
                    <a:bodyPr/>
                    <a:lstStyle/>
                    <a:p>
                      <a:r>
                        <a:rPr lang="zh-CN" altLang="en-US" dirty="0"/>
                        <a:t>项目</a:t>
                      </a:r>
                    </a:p>
                  </a:txBody>
                  <a:tcPr/>
                </a:tc>
                <a:tc>
                  <a:txBody>
                    <a:bodyPr/>
                    <a:lstStyle/>
                    <a:p>
                      <a:r>
                        <a:rPr lang="zh-CN" altLang="en-US" dirty="0"/>
                        <a:t>必要性</a:t>
                      </a:r>
                    </a:p>
                  </a:txBody>
                  <a:tcPr/>
                </a:tc>
                <a:tc>
                  <a:txBody>
                    <a:bodyPr/>
                    <a:lstStyle/>
                    <a:p>
                      <a:r>
                        <a:rPr lang="zh-CN" altLang="en-US" dirty="0"/>
                        <a:t>目前状态</a:t>
                      </a:r>
                    </a:p>
                  </a:txBody>
                  <a:tcPr/>
                </a:tc>
                <a:extLst>
                  <a:ext uri="{0D108BD9-81ED-4DB2-BD59-A6C34878D82A}">
                    <a16:rowId xmlns:a16="http://schemas.microsoft.com/office/drawing/2014/main" val="757717343"/>
                  </a:ext>
                </a:extLst>
              </a:tr>
              <a:tr h="908778">
                <a:tc>
                  <a:txBody>
                    <a:bodyPr/>
                    <a:lstStyle/>
                    <a:p>
                      <a:pPr marL="0" algn="l" defTabSz="914400" rtl="0" eaLnBrk="1" latinLnBrk="0" hangingPunct="1"/>
                      <a:r>
                        <a:rPr lang="en-US" altLang="zh-CN" sz="1400" kern="1200" dirty="0">
                          <a:solidFill>
                            <a:schemeClr val="dk1"/>
                          </a:solidFill>
                          <a:latin typeface="+mn-lt"/>
                          <a:ea typeface="+mn-ea"/>
                          <a:cs typeface="+mn-cs"/>
                        </a:rPr>
                        <a:t>1. </a:t>
                      </a:r>
                      <a:r>
                        <a:rPr lang="zh-CN" altLang="en-US" sz="1400" kern="1200" dirty="0">
                          <a:solidFill>
                            <a:schemeClr val="dk1"/>
                          </a:solidFill>
                          <a:latin typeface="+mn-lt"/>
                          <a:ea typeface="+mn-ea"/>
                          <a:cs typeface="+mn-cs"/>
                        </a:rPr>
                        <a:t>优化注入</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引出系统的设计</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更好的优化注入引出设计，可以降低磁铁等硬件的制造难度和成本，提高粒子束流的稳定性和精度，从而减少系统误差，降低运行成本。</a:t>
                      </a:r>
                    </a:p>
                  </a:txBody>
                  <a:tcPr/>
                </a:tc>
                <a:tc>
                  <a:txBody>
                    <a:bodyPr/>
                    <a:lstStyle/>
                    <a:p>
                      <a:pPr marL="0" algn="l" defTabSz="914400" rtl="0" eaLnBrk="1" latinLnBrk="0" hangingPunct="1"/>
                      <a:r>
                        <a:rPr lang="en-US" altLang="zh-CN" sz="1400" kern="1200" dirty="0">
                          <a:solidFill>
                            <a:schemeClr val="dk1"/>
                          </a:solidFill>
                          <a:latin typeface="+mn-lt"/>
                          <a:ea typeface="+mn-ea"/>
                          <a:cs typeface="+mn-cs"/>
                        </a:rPr>
                        <a:t>TDR</a:t>
                      </a:r>
                      <a:r>
                        <a:rPr lang="zh-CN" altLang="en-US" sz="1400" kern="1200" dirty="0">
                          <a:solidFill>
                            <a:schemeClr val="dk1"/>
                          </a:solidFill>
                          <a:latin typeface="+mn-lt"/>
                          <a:ea typeface="+mn-ea"/>
                          <a:cs typeface="+mn-cs"/>
                        </a:rPr>
                        <a:t>阶段已经给出了注入引出的</a:t>
                      </a:r>
                      <a:r>
                        <a:rPr lang="en-US" altLang="zh-CN" sz="1400" kern="1200" dirty="0">
                          <a:solidFill>
                            <a:schemeClr val="dk1"/>
                          </a:solidFill>
                          <a:latin typeface="+mn-lt"/>
                          <a:ea typeface="+mn-ea"/>
                          <a:cs typeface="+mn-cs"/>
                        </a:rPr>
                        <a:t>base-line</a:t>
                      </a:r>
                      <a:r>
                        <a:rPr lang="zh-CN" altLang="en-US" sz="1400" kern="1200" dirty="0">
                          <a:solidFill>
                            <a:schemeClr val="dk1"/>
                          </a:solidFill>
                          <a:latin typeface="+mn-lt"/>
                          <a:ea typeface="+mn-ea"/>
                          <a:cs typeface="+mn-cs"/>
                        </a:rPr>
                        <a:t>设计，满足设计的流强和亮度要求</a:t>
                      </a:r>
                    </a:p>
                  </a:txBody>
                  <a:tcPr/>
                </a:tc>
                <a:extLst>
                  <a:ext uri="{0D108BD9-81ED-4DB2-BD59-A6C34878D82A}">
                    <a16:rowId xmlns:a16="http://schemas.microsoft.com/office/drawing/2014/main" val="3758402006"/>
                  </a:ext>
                </a:extLst>
              </a:tr>
              <a:tr h="363511">
                <a:tc>
                  <a:txBody>
                    <a:bodyPr/>
                    <a:lstStyle/>
                    <a:p>
                      <a:pPr marL="0" algn="l" defTabSz="914400" rtl="0" eaLnBrk="1" latinLnBrk="0" hangingPunct="1"/>
                      <a:r>
                        <a:rPr lang="en-US" altLang="zh-CN" sz="1400" kern="1200" dirty="0">
                          <a:solidFill>
                            <a:schemeClr val="dk1"/>
                          </a:solidFill>
                          <a:latin typeface="+mn-lt"/>
                          <a:ea typeface="+mn-ea"/>
                          <a:cs typeface="+mn-cs"/>
                        </a:rPr>
                        <a:t>2. </a:t>
                      </a:r>
                      <a:r>
                        <a:rPr lang="zh-CN" altLang="en-US" sz="1400" kern="1200" dirty="0">
                          <a:solidFill>
                            <a:schemeClr val="dk1"/>
                          </a:solidFill>
                          <a:latin typeface="+mn-lt"/>
                          <a:ea typeface="+mn-ea"/>
                          <a:cs typeface="+mn-cs"/>
                        </a:rPr>
                        <a:t>包含足够误差的注入</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引出过程的完整模拟工作</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模拟中包含足够的误差可以使模拟更贴近真实的工作环境，可以帮助优化注入</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引出系统的设计，降低束损，提高系统的性能和可靠性。</a:t>
                      </a:r>
                    </a:p>
                  </a:txBody>
                  <a:tcPr/>
                </a:tc>
                <a:tc>
                  <a:txBody>
                    <a:bodyPr/>
                    <a:lstStyle/>
                    <a:p>
                      <a:pPr marL="0" algn="l" defTabSz="914400" rtl="0" eaLnBrk="1" latinLnBrk="0" hangingPunct="1"/>
                      <a:r>
                        <a:rPr lang="en-US" altLang="zh-CN" sz="1400" kern="1200" dirty="0">
                          <a:solidFill>
                            <a:schemeClr val="dk1"/>
                          </a:solidFill>
                          <a:latin typeface="+mn-lt"/>
                          <a:ea typeface="+mn-ea"/>
                          <a:cs typeface="+mn-cs"/>
                        </a:rPr>
                        <a:t>TDR</a:t>
                      </a:r>
                      <a:r>
                        <a:rPr lang="zh-CN" altLang="en-US" sz="1400" kern="1200" dirty="0">
                          <a:solidFill>
                            <a:schemeClr val="dk1"/>
                          </a:solidFill>
                          <a:latin typeface="+mn-lt"/>
                          <a:ea typeface="+mn-ea"/>
                          <a:cs typeface="+mn-cs"/>
                        </a:rPr>
                        <a:t>阶段，对注入引出的关键部分做了模拟，证明了设计的可行性。</a:t>
                      </a:r>
                    </a:p>
                  </a:txBody>
                  <a:tcPr/>
                </a:tc>
                <a:extLst>
                  <a:ext uri="{0D108BD9-81ED-4DB2-BD59-A6C34878D82A}">
                    <a16:rowId xmlns:a16="http://schemas.microsoft.com/office/drawing/2014/main" val="2542511476"/>
                  </a:ext>
                </a:extLst>
              </a:tr>
              <a:tr h="363511">
                <a:tc>
                  <a:txBody>
                    <a:bodyPr/>
                    <a:lstStyle/>
                    <a:p>
                      <a:pPr marL="0" algn="l" defTabSz="914400" rtl="0" eaLnBrk="1" latinLnBrk="0" hangingPunct="1"/>
                      <a:r>
                        <a:rPr lang="en-US" altLang="zh-CN" sz="1400" kern="1200" dirty="0">
                          <a:solidFill>
                            <a:schemeClr val="dk1"/>
                          </a:solidFill>
                          <a:latin typeface="+mn-lt"/>
                          <a:ea typeface="+mn-ea"/>
                          <a:cs typeface="+mn-cs"/>
                        </a:rPr>
                        <a:t>3. </a:t>
                      </a:r>
                      <a:r>
                        <a:rPr lang="zh-CN" altLang="en-US" sz="1400" kern="1200" dirty="0">
                          <a:solidFill>
                            <a:schemeClr val="dk1"/>
                          </a:solidFill>
                          <a:latin typeface="+mn-lt"/>
                          <a:ea typeface="+mn-ea"/>
                          <a:cs typeface="+mn-cs"/>
                        </a:rPr>
                        <a:t>对束流垃圾桶中的束损及其对环境的影响进行模拟</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通过模拟束流垃圾桶中的束损及其对环境的影响，可以更好地理解和评估束流损失的潜在影响，最大限度地减少束流损失对环境和设备的影响。</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根据设计参数，估算了束流垃圾桶中的能量沉积</a:t>
                      </a:r>
                    </a:p>
                  </a:txBody>
                  <a:tcPr/>
                </a:tc>
                <a:extLst>
                  <a:ext uri="{0D108BD9-81ED-4DB2-BD59-A6C34878D82A}">
                    <a16:rowId xmlns:a16="http://schemas.microsoft.com/office/drawing/2014/main" val="716425642"/>
                  </a:ext>
                </a:extLst>
              </a:tr>
              <a:tr h="363511">
                <a:tc>
                  <a:txBody>
                    <a:bodyPr/>
                    <a:lstStyle/>
                    <a:p>
                      <a:pPr marL="0" algn="l" defTabSz="914400" rtl="0" eaLnBrk="1" latinLnBrk="0" hangingPunct="1"/>
                      <a:r>
                        <a:rPr lang="en-US" altLang="zh-CN" sz="1400" kern="1200" dirty="0">
                          <a:solidFill>
                            <a:schemeClr val="dk1"/>
                          </a:solidFill>
                          <a:latin typeface="+mn-lt"/>
                          <a:ea typeface="+mn-ea"/>
                          <a:cs typeface="+mn-cs"/>
                        </a:rPr>
                        <a:t>4.</a:t>
                      </a:r>
                      <a:r>
                        <a:rPr lang="zh-CN" altLang="en-US" sz="1400" kern="1200" dirty="0">
                          <a:solidFill>
                            <a:schemeClr val="dk1"/>
                          </a:solidFill>
                          <a:latin typeface="+mn-lt"/>
                          <a:ea typeface="+mn-ea"/>
                          <a:cs typeface="+mn-cs"/>
                        </a:rPr>
                        <a:t>根据</a:t>
                      </a:r>
                      <a:r>
                        <a:rPr lang="en-US" altLang="zh-CN" sz="1400" kern="1200" dirty="0">
                          <a:solidFill>
                            <a:schemeClr val="dk1"/>
                          </a:solidFill>
                          <a:latin typeface="+mn-lt"/>
                          <a:ea typeface="+mn-ea"/>
                          <a:cs typeface="+mn-cs"/>
                        </a:rPr>
                        <a:t>SAD</a:t>
                      </a:r>
                      <a:r>
                        <a:rPr lang="zh-CN" altLang="en-US" sz="1400" kern="1200" dirty="0">
                          <a:solidFill>
                            <a:schemeClr val="dk1"/>
                          </a:solidFill>
                          <a:latin typeface="+mn-lt"/>
                          <a:ea typeface="+mn-ea"/>
                          <a:cs typeface="+mn-cs"/>
                        </a:rPr>
                        <a:t>模拟结果，确定</a:t>
                      </a:r>
                      <a:r>
                        <a:rPr lang="en-US" altLang="zh-CN" sz="1400" kern="1200" dirty="0">
                          <a:solidFill>
                            <a:schemeClr val="dk1"/>
                          </a:solidFill>
                          <a:latin typeface="+mn-lt"/>
                          <a:ea typeface="+mn-ea"/>
                          <a:cs typeface="+mn-cs"/>
                        </a:rPr>
                        <a:t>collimator</a:t>
                      </a:r>
                      <a:r>
                        <a:rPr lang="zh-CN" altLang="en-US" sz="1400" kern="1200" dirty="0">
                          <a:solidFill>
                            <a:schemeClr val="dk1"/>
                          </a:solidFill>
                          <a:latin typeface="+mn-lt"/>
                          <a:ea typeface="+mn-ea"/>
                          <a:cs typeface="+mn-cs"/>
                        </a:rPr>
                        <a:t>的设计参数，包括尺寸、材料和位置</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环形对撞机中的</a:t>
                      </a:r>
                      <a:r>
                        <a:rPr lang="en-US" altLang="zh-CN" sz="1400" kern="1200" dirty="0">
                          <a:solidFill>
                            <a:schemeClr val="dk1"/>
                          </a:solidFill>
                          <a:latin typeface="+mn-lt"/>
                          <a:ea typeface="+mn-ea"/>
                          <a:cs typeface="+mn-cs"/>
                        </a:rPr>
                        <a:t>collimator</a:t>
                      </a:r>
                      <a:r>
                        <a:rPr lang="zh-CN" altLang="en-US" sz="1400" kern="1200" dirty="0">
                          <a:solidFill>
                            <a:schemeClr val="dk1"/>
                          </a:solidFill>
                          <a:latin typeface="+mn-lt"/>
                          <a:ea typeface="+mn-ea"/>
                          <a:cs typeface="+mn-cs"/>
                        </a:rPr>
                        <a:t>系统不仅能够保护设备和人员安全，还能够提高实验的准确性和可重复性</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根据程序对粒子在对撞区等关键位置的损失情况，给出了初步的</a:t>
                      </a:r>
                      <a:r>
                        <a:rPr lang="en-US" altLang="zh-CN" sz="1400" kern="1200" dirty="0">
                          <a:solidFill>
                            <a:schemeClr val="dk1"/>
                          </a:solidFill>
                          <a:latin typeface="+mn-lt"/>
                          <a:ea typeface="+mn-ea"/>
                          <a:cs typeface="+mn-cs"/>
                        </a:rPr>
                        <a:t>collimator</a:t>
                      </a:r>
                      <a:r>
                        <a:rPr lang="zh-CN" altLang="en-US" sz="1400" kern="1200" dirty="0">
                          <a:solidFill>
                            <a:schemeClr val="dk1"/>
                          </a:solidFill>
                          <a:latin typeface="+mn-lt"/>
                          <a:ea typeface="+mn-ea"/>
                          <a:cs typeface="+mn-cs"/>
                        </a:rPr>
                        <a:t>排布</a:t>
                      </a:r>
                    </a:p>
                  </a:txBody>
                  <a:tcPr/>
                </a:tc>
                <a:extLst>
                  <a:ext uri="{0D108BD9-81ED-4DB2-BD59-A6C34878D82A}">
                    <a16:rowId xmlns:a16="http://schemas.microsoft.com/office/drawing/2014/main" val="1908200157"/>
                  </a:ext>
                </a:extLst>
              </a:tr>
              <a:tr h="363511">
                <a:tc>
                  <a:txBody>
                    <a:bodyPr/>
                    <a:lstStyle/>
                    <a:p>
                      <a:pPr marL="0" algn="l" defTabSz="914400" rtl="0" eaLnBrk="1" latinLnBrk="0" hangingPunct="1"/>
                      <a:r>
                        <a:rPr lang="en-US" altLang="zh-CN" sz="1400" kern="1200" dirty="0">
                          <a:solidFill>
                            <a:schemeClr val="dk1"/>
                          </a:solidFill>
                          <a:latin typeface="+mn-lt"/>
                          <a:ea typeface="+mn-ea"/>
                          <a:cs typeface="+mn-cs"/>
                        </a:rPr>
                        <a:t>5.</a:t>
                      </a:r>
                      <a:r>
                        <a:rPr lang="zh-CN" altLang="en-US" sz="1400" kern="1200" dirty="0">
                          <a:solidFill>
                            <a:schemeClr val="dk1"/>
                          </a:solidFill>
                          <a:latin typeface="+mn-lt"/>
                          <a:ea typeface="+mn-ea"/>
                          <a:cs typeface="+mn-cs"/>
                        </a:rPr>
                        <a:t>对</a:t>
                      </a:r>
                      <a:r>
                        <a:rPr lang="en-US" altLang="zh-CN" sz="1400" kern="1200" dirty="0">
                          <a:solidFill>
                            <a:schemeClr val="dk1"/>
                          </a:solidFill>
                          <a:latin typeface="+mn-lt"/>
                          <a:ea typeface="+mn-ea"/>
                          <a:cs typeface="+mn-cs"/>
                        </a:rPr>
                        <a:t>collimator</a:t>
                      </a:r>
                      <a:r>
                        <a:rPr lang="zh-CN" altLang="en-US" sz="1400" kern="1200" dirty="0">
                          <a:solidFill>
                            <a:schemeClr val="dk1"/>
                          </a:solidFill>
                          <a:latin typeface="+mn-lt"/>
                          <a:ea typeface="+mn-ea"/>
                          <a:cs typeface="+mn-cs"/>
                        </a:rPr>
                        <a:t>中的粒子损失和能量沉积进行详细模拟。</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了解突发束流损失情况下，</a:t>
                      </a:r>
                      <a:r>
                        <a:rPr lang="en-US" altLang="zh-CN" sz="1400" kern="1200" dirty="0">
                          <a:solidFill>
                            <a:schemeClr val="dk1"/>
                          </a:solidFill>
                          <a:latin typeface="+mn-lt"/>
                          <a:ea typeface="+mn-ea"/>
                          <a:cs typeface="+mn-cs"/>
                        </a:rPr>
                        <a:t>collimator </a:t>
                      </a:r>
                      <a:r>
                        <a:rPr lang="zh-CN" altLang="en-US" sz="1400" kern="1200" dirty="0">
                          <a:solidFill>
                            <a:schemeClr val="dk1"/>
                          </a:solidFill>
                          <a:latin typeface="+mn-lt"/>
                          <a:ea typeface="+mn-ea"/>
                          <a:cs typeface="+mn-cs"/>
                        </a:rPr>
                        <a:t>上的能量沉积和次生粒子分布，评估束流丢失容限以及</a:t>
                      </a:r>
                      <a:r>
                        <a:rPr lang="en-US" altLang="zh-CN" sz="1400" kern="1200" dirty="0">
                          <a:solidFill>
                            <a:schemeClr val="dk1"/>
                          </a:solidFill>
                          <a:latin typeface="+mn-lt"/>
                          <a:ea typeface="+mn-ea"/>
                          <a:cs typeface="+mn-cs"/>
                        </a:rPr>
                        <a:t>collimator</a:t>
                      </a:r>
                      <a:r>
                        <a:rPr lang="zh-CN" altLang="en-US" sz="1400" kern="1200" dirty="0">
                          <a:solidFill>
                            <a:schemeClr val="dk1"/>
                          </a:solidFill>
                          <a:latin typeface="+mn-lt"/>
                          <a:ea typeface="+mn-ea"/>
                          <a:cs typeface="+mn-cs"/>
                        </a:rPr>
                        <a:t>的损伤情况</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评估准直孔径对阻抗的影响</a:t>
                      </a:r>
                    </a:p>
                  </a:txBody>
                  <a:tcPr/>
                </a:tc>
                <a:tc>
                  <a:txBody>
                    <a:bodyPr/>
                    <a:lstStyle/>
                    <a:p>
                      <a:pPr marL="0" algn="l" defTabSz="914400" rtl="0" eaLnBrk="1" latinLnBrk="0" hangingPunct="1"/>
                      <a:r>
                        <a:rPr lang="zh-CN" altLang="en-US" sz="1400" kern="1200" dirty="0">
                          <a:solidFill>
                            <a:schemeClr val="dk1"/>
                          </a:solidFill>
                          <a:latin typeface="+mn-lt"/>
                          <a:ea typeface="+mn-ea"/>
                          <a:cs typeface="+mn-cs"/>
                        </a:rPr>
                        <a:t>目前根据已有数据做了简略分析。</a:t>
                      </a:r>
                    </a:p>
                  </a:txBody>
                  <a:tcPr/>
                </a:tc>
                <a:extLst>
                  <a:ext uri="{0D108BD9-81ED-4DB2-BD59-A6C34878D82A}">
                    <a16:rowId xmlns:a16="http://schemas.microsoft.com/office/drawing/2014/main" val="1537022951"/>
                  </a:ext>
                </a:extLst>
              </a:tr>
            </a:tbl>
          </a:graphicData>
        </a:graphic>
      </p:graphicFrame>
      <p:sp>
        <p:nvSpPr>
          <p:cNvPr id="3" name="标题 1">
            <a:extLst>
              <a:ext uri="{FF2B5EF4-FFF2-40B4-BE49-F238E27FC236}">
                <a16:creationId xmlns:a16="http://schemas.microsoft.com/office/drawing/2014/main" id="{5C084EBB-8C96-4A68-9914-E49673E3679E}"/>
              </a:ext>
            </a:extLst>
          </p:cNvPr>
          <p:cNvSpPr>
            <a:spLocks noGrp="1"/>
          </p:cNvSpPr>
          <p:nvPr>
            <p:ph type="title"/>
          </p:nvPr>
        </p:nvSpPr>
        <p:spPr>
          <a:xfrm>
            <a:off x="838200" y="131856"/>
            <a:ext cx="10515600" cy="1325563"/>
          </a:xfrm>
        </p:spPr>
        <p:txBody>
          <a:bodyPr>
            <a:normAutofit/>
          </a:bodyPr>
          <a:lstStyle/>
          <a:p>
            <a:pPr algn="ctr"/>
            <a:r>
              <a:rPr lang="zh-CN" altLang="en-US" sz="3600" b="1" dirty="0" smtClean="0">
                <a:solidFill>
                  <a:srgbClr val="0070C0"/>
                </a:solidFill>
                <a:latin typeface="+mn-ea"/>
                <a:ea typeface="+mn-ea"/>
              </a:rPr>
              <a:t>注入</a:t>
            </a:r>
            <a:r>
              <a:rPr lang="zh-CN" altLang="en-US" sz="3600" b="1" dirty="0">
                <a:solidFill>
                  <a:srgbClr val="0070C0"/>
                </a:solidFill>
                <a:latin typeface="+mn-ea"/>
                <a:ea typeface="+mn-ea"/>
              </a:rPr>
              <a:t>引出系统和机器保护系统 </a:t>
            </a:r>
            <a:r>
              <a:rPr lang="en-US" altLang="zh-CN" sz="3600" b="1" dirty="0">
                <a:solidFill>
                  <a:srgbClr val="0070C0"/>
                </a:solidFill>
                <a:latin typeface="+mn-ea"/>
                <a:ea typeface="+mn-ea"/>
              </a:rPr>
              <a:t>EDR </a:t>
            </a:r>
            <a:r>
              <a:rPr lang="zh-CN" altLang="en-US" sz="3600" b="1" dirty="0">
                <a:solidFill>
                  <a:srgbClr val="0070C0"/>
                </a:solidFill>
                <a:latin typeface="+mn-ea"/>
                <a:ea typeface="+mn-ea"/>
              </a:rPr>
              <a:t>计划</a:t>
            </a:r>
          </a:p>
        </p:txBody>
      </p:sp>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99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84EBB-8C96-4A68-9914-E49673E3679E}"/>
              </a:ext>
            </a:extLst>
          </p:cNvPr>
          <p:cNvSpPr>
            <a:spLocks noGrp="1"/>
          </p:cNvSpPr>
          <p:nvPr>
            <p:ph type="title"/>
          </p:nvPr>
        </p:nvSpPr>
        <p:spPr/>
        <p:txBody>
          <a:bodyPr>
            <a:normAutofit/>
          </a:bodyPr>
          <a:lstStyle/>
          <a:p>
            <a:pPr algn="ctr"/>
            <a:r>
              <a:rPr lang="zh-CN" altLang="en-US" sz="3600" b="1" dirty="0" smtClean="0">
                <a:solidFill>
                  <a:srgbClr val="0070C0"/>
                </a:solidFill>
                <a:latin typeface="+mn-ea"/>
                <a:ea typeface="+mn-ea"/>
              </a:rPr>
              <a:t>经费需求及人员安排</a:t>
            </a:r>
            <a:endParaRPr lang="zh-CN" altLang="en-US" sz="3600" b="1" dirty="0">
              <a:solidFill>
                <a:srgbClr val="0070C0"/>
              </a:solidFill>
              <a:latin typeface="+mn-ea"/>
              <a:ea typeface="+mn-ea"/>
            </a:endParaRPr>
          </a:p>
        </p:txBody>
      </p:sp>
      <p:sp>
        <p:nvSpPr>
          <p:cNvPr id="3" name="内容占位符 2">
            <a:extLst>
              <a:ext uri="{FF2B5EF4-FFF2-40B4-BE49-F238E27FC236}">
                <a16:creationId xmlns:a16="http://schemas.microsoft.com/office/drawing/2014/main" id="{2521DBE6-EAAD-4461-ABE0-E0D5204E9D92}"/>
              </a:ext>
            </a:extLst>
          </p:cNvPr>
          <p:cNvSpPr>
            <a:spLocks noGrp="1"/>
          </p:cNvSpPr>
          <p:nvPr>
            <p:ph idx="1"/>
          </p:nvPr>
        </p:nvSpPr>
        <p:spPr/>
        <p:txBody>
          <a:bodyPr/>
          <a:lstStyle/>
          <a:p>
            <a:r>
              <a:rPr lang="en-US" altLang="zh-CN" dirty="0"/>
              <a:t>1 </a:t>
            </a:r>
            <a:r>
              <a:rPr lang="zh-CN" altLang="en-US" dirty="0"/>
              <a:t>软件费</a:t>
            </a:r>
            <a:r>
              <a:rPr lang="en-US" altLang="zh-CN" dirty="0"/>
              <a:t>~3</a:t>
            </a:r>
            <a:r>
              <a:rPr lang="zh-CN" altLang="en-US" dirty="0"/>
              <a:t>万</a:t>
            </a:r>
            <a:endParaRPr lang="en-US" altLang="zh-CN" dirty="0"/>
          </a:p>
          <a:p>
            <a:r>
              <a:rPr lang="en-US" altLang="zh-CN" dirty="0"/>
              <a:t>2. collimator</a:t>
            </a:r>
            <a:r>
              <a:rPr lang="zh-CN" altLang="en-US" dirty="0"/>
              <a:t>模拟机时费用</a:t>
            </a:r>
            <a:r>
              <a:rPr lang="en-US" altLang="zh-CN" dirty="0"/>
              <a:t>~40</a:t>
            </a:r>
            <a:r>
              <a:rPr lang="zh-CN" altLang="en-US" dirty="0"/>
              <a:t>万</a:t>
            </a:r>
            <a:endParaRPr lang="en-US" altLang="zh-CN" dirty="0"/>
          </a:p>
          <a:p>
            <a:r>
              <a:rPr lang="en-US" altLang="zh-CN" dirty="0"/>
              <a:t>3. </a:t>
            </a:r>
            <a:r>
              <a:rPr lang="zh-CN" altLang="en-US" dirty="0"/>
              <a:t>差旅评审费</a:t>
            </a:r>
            <a:r>
              <a:rPr lang="en-US" altLang="zh-CN" dirty="0"/>
              <a:t>~5</a:t>
            </a:r>
            <a:r>
              <a:rPr lang="zh-CN" altLang="en-US" dirty="0" smtClean="0"/>
              <a:t>万</a:t>
            </a:r>
            <a:endParaRPr lang="en-US" altLang="zh-CN" dirty="0"/>
          </a:p>
          <a:p>
            <a:r>
              <a:rPr lang="zh-CN" altLang="en-US" dirty="0"/>
              <a:t>合计：</a:t>
            </a:r>
            <a:r>
              <a:rPr lang="en-US" altLang="zh-CN" dirty="0"/>
              <a:t>48</a:t>
            </a:r>
            <a:r>
              <a:rPr lang="zh-CN" altLang="en-US" dirty="0"/>
              <a:t>万</a:t>
            </a:r>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041919" y="4533419"/>
            <a:ext cx="9641632" cy="461665"/>
          </a:xfrm>
          <a:prstGeom prst="rect">
            <a:avLst/>
          </a:prstGeom>
        </p:spPr>
        <p:txBody>
          <a:bodyPr wrap="square">
            <a:spAutoFit/>
          </a:bodyPr>
          <a:lstStyle/>
          <a:p>
            <a:r>
              <a:rPr lang="zh-CN" altLang="en-US" sz="2400" kern="0" dirty="0" smtClean="0">
                <a:solidFill>
                  <a:srgbClr val="000000"/>
                </a:solidFill>
                <a:latin typeface="+mn-ea"/>
                <a:cs typeface="宋体" panose="02010600030101010101" pitchFamily="2" charset="-122"/>
              </a:rPr>
              <a:t>人员安排</a:t>
            </a:r>
            <a:r>
              <a:rPr lang="zh-CN" altLang="zh-CN" sz="2400" kern="0" dirty="0" smtClean="0">
                <a:solidFill>
                  <a:srgbClr val="000000"/>
                </a:solidFill>
                <a:latin typeface="+mn-ea"/>
                <a:cs typeface="宋体" panose="02010600030101010101" pitchFamily="2" charset="-122"/>
              </a:rPr>
              <a:t>：</a:t>
            </a:r>
            <a:r>
              <a:rPr lang="zh-CN" altLang="zh-CN" sz="2400" kern="0" dirty="0">
                <a:solidFill>
                  <a:srgbClr val="000000"/>
                </a:solidFill>
                <a:latin typeface="+mn-ea"/>
                <a:cs typeface="宋体" panose="02010600030101010101" pitchFamily="2" charset="-122"/>
              </a:rPr>
              <a:t>崔小昊、王欲听（博后）、唐光毅、白莎</a:t>
            </a:r>
            <a:endParaRPr lang="zh-CN" altLang="zh-CN" sz="2400" kern="100" dirty="0">
              <a:latin typeface="+mn-ea"/>
              <a:cs typeface="Times New Roman" panose="02020603050405020304" pitchFamily="18" charset="0"/>
            </a:endParaRPr>
          </a:p>
        </p:txBody>
      </p:sp>
    </p:spTree>
    <p:extLst>
      <p:ext uri="{BB962C8B-B14F-4D97-AF65-F5344CB8AC3E}">
        <p14:creationId xmlns:p14="http://schemas.microsoft.com/office/powerpoint/2010/main" val="27077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b="1" dirty="0" smtClean="0">
                <a:solidFill>
                  <a:srgbClr val="0070C0"/>
                </a:solidFill>
                <a:latin typeface="+mn-ea"/>
                <a:ea typeface="+mn-ea"/>
              </a:rPr>
              <a:t>SPPC</a:t>
            </a:r>
            <a:endParaRPr lang="zh-CN" altLang="en-US" sz="3600" b="1" dirty="0">
              <a:solidFill>
                <a:srgbClr val="0070C0"/>
              </a:solidFill>
              <a:latin typeface="+mn-ea"/>
              <a:ea typeface="+mn-ea"/>
            </a:endParaRPr>
          </a:p>
        </p:txBody>
      </p:sp>
      <p:sp>
        <p:nvSpPr>
          <p:cNvPr id="3" name="内容占位符 2"/>
          <p:cNvSpPr>
            <a:spLocks noGrp="1"/>
          </p:cNvSpPr>
          <p:nvPr>
            <p:ph idx="1"/>
          </p:nvPr>
        </p:nvSpPr>
        <p:spPr>
          <a:xfrm>
            <a:off x="838200" y="1609328"/>
            <a:ext cx="10515600" cy="2720845"/>
          </a:xfrm>
        </p:spPr>
        <p:txBody>
          <a:bodyPr>
            <a:normAutofit/>
          </a:bodyPr>
          <a:lstStyle/>
          <a:p>
            <a:pPr fontAlgn="base">
              <a:lnSpc>
                <a:spcPct val="80000"/>
              </a:lnSpc>
              <a:spcAft>
                <a:spcPct val="0"/>
              </a:spcAft>
            </a:pPr>
            <a:r>
              <a:rPr lang="zh-CN" altLang="en-US" sz="2600" dirty="0" smtClean="0"/>
              <a:t>开展</a:t>
            </a:r>
            <a:r>
              <a:rPr lang="zh-CN" altLang="zh-CN" sz="2600" dirty="0" smtClean="0"/>
              <a:t>注入器</a:t>
            </a:r>
            <a:r>
              <a:rPr lang="zh-CN" altLang="zh-CN" sz="2600" dirty="0"/>
              <a:t>概念</a:t>
            </a:r>
            <a:r>
              <a:rPr lang="zh-CN" altLang="zh-CN" sz="2600" dirty="0" smtClean="0"/>
              <a:t>设计</a:t>
            </a:r>
            <a:r>
              <a:rPr lang="zh-CN" altLang="en-US" sz="2600" dirty="0" smtClean="0"/>
              <a:t>、</a:t>
            </a:r>
            <a:r>
              <a:rPr lang="en-US" altLang="zh-CN" sz="2600" dirty="0"/>
              <a:t>SPPC</a:t>
            </a:r>
            <a:r>
              <a:rPr lang="zh-CN" altLang="zh-CN" sz="2600" dirty="0"/>
              <a:t>更新束流准直</a:t>
            </a:r>
            <a:r>
              <a:rPr lang="zh-CN" altLang="zh-CN" sz="2600" dirty="0" smtClean="0"/>
              <a:t>系统设计</a:t>
            </a:r>
            <a:endParaRPr lang="en-US" altLang="zh-CN" sz="2600" dirty="0"/>
          </a:p>
          <a:p>
            <a:pPr fontAlgn="base">
              <a:lnSpc>
                <a:spcPct val="80000"/>
              </a:lnSpc>
              <a:spcAft>
                <a:spcPct val="0"/>
              </a:spcAft>
            </a:pPr>
            <a:r>
              <a:rPr lang="en-US" altLang="zh-CN" sz="2600" dirty="0"/>
              <a:t>SPPC</a:t>
            </a:r>
            <a:r>
              <a:rPr lang="zh-CN" altLang="zh-CN" sz="2600" dirty="0"/>
              <a:t>研究同步辐射效应和束流屏</a:t>
            </a:r>
            <a:r>
              <a:rPr lang="zh-CN" altLang="zh-CN" sz="2600" dirty="0" smtClean="0"/>
              <a:t>设计</a:t>
            </a:r>
            <a:endParaRPr lang="en-US" altLang="zh-CN" sz="2600" dirty="0" smtClean="0"/>
          </a:p>
          <a:p>
            <a:pPr lvl="0" fontAlgn="base">
              <a:lnSpc>
                <a:spcPct val="80000"/>
              </a:lnSpc>
              <a:spcAft>
                <a:spcPct val="0"/>
              </a:spcAft>
            </a:pPr>
            <a:r>
              <a:rPr lang="zh-CN" altLang="zh-CN" sz="2600" dirty="0" smtClean="0"/>
              <a:t>采用</a:t>
            </a:r>
            <a:r>
              <a:rPr lang="zh-CN" altLang="zh-CN" sz="2600" dirty="0"/>
              <a:t>更为真实的误差模型研究束流</a:t>
            </a:r>
            <a:r>
              <a:rPr lang="zh-CN" altLang="zh-CN" sz="2600" dirty="0" smtClean="0"/>
              <a:t>动力学</a:t>
            </a:r>
            <a:endParaRPr lang="en-US" altLang="zh-CN" sz="2600" dirty="0"/>
          </a:p>
          <a:p>
            <a:pPr lvl="0" fontAlgn="base">
              <a:lnSpc>
                <a:spcPct val="80000"/>
              </a:lnSpc>
              <a:spcAft>
                <a:spcPct val="0"/>
              </a:spcAft>
            </a:pPr>
            <a:r>
              <a:rPr lang="zh-CN" altLang="zh-CN" sz="2600" dirty="0" smtClean="0"/>
              <a:t>进一步</a:t>
            </a:r>
            <a:r>
              <a:rPr lang="zh-CN" altLang="zh-CN" sz="2600" dirty="0"/>
              <a:t>研究束束和纵向</a:t>
            </a:r>
            <a:r>
              <a:rPr lang="zh-CN" altLang="zh-CN" sz="2600" dirty="0" smtClean="0"/>
              <a:t>动力学</a:t>
            </a:r>
            <a:endParaRPr lang="en-US" altLang="zh-CN" sz="2600" dirty="0" smtClean="0"/>
          </a:p>
          <a:p>
            <a:pPr lvl="0" fontAlgn="base">
              <a:lnSpc>
                <a:spcPct val="80000"/>
              </a:lnSpc>
              <a:spcAft>
                <a:spcPct val="0"/>
              </a:spcAft>
            </a:pPr>
            <a:r>
              <a:rPr lang="en-US" altLang="zh-CN" sz="2600" dirty="0" smtClean="0"/>
              <a:t>SPPC</a:t>
            </a:r>
            <a:r>
              <a:rPr lang="zh-CN" altLang="zh-CN" sz="2600" dirty="0"/>
              <a:t>根据</a:t>
            </a:r>
            <a:r>
              <a:rPr lang="en-US" altLang="zh-CN" sz="2600" dirty="0"/>
              <a:t>CEPC</a:t>
            </a:r>
            <a:r>
              <a:rPr lang="zh-CN" altLang="zh-CN" sz="2600" dirty="0"/>
              <a:t>设计进展优化</a:t>
            </a:r>
            <a:r>
              <a:rPr lang="zh-CN" altLang="zh-CN" sz="2600" dirty="0" smtClean="0"/>
              <a:t>布局</a:t>
            </a:r>
            <a:endParaRPr lang="en-US" altLang="zh-CN" sz="2600" dirty="0"/>
          </a:p>
          <a:p>
            <a:pPr lvl="0" fontAlgn="base">
              <a:lnSpc>
                <a:spcPct val="80000"/>
              </a:lnSpc>
              <a:spcAft>
                <a:spcPct val="0"/>
              </a:spcAft>
            </a:pPr>
            <a:r>
              <a:rPr lang="zh-CN" altLang="zh-CN" sz="2600" dirty="0" smtClean="0"/>
              <a:t>确定</a:t>
            </a:r>
            <a:r>
              <a:rPr lang="en-US" altLang="zh-CN" sz="2600" dirty="0"/>
              <a:t>CEPC</a:t>
            </a:r>
            <a:r>
              <a:rPr lang="zh-CN" altLang="zh-CN" sz="2600" dirty="0"/>
              <a:t>和</a:t>
            </a:r>
            <a:r>
              <a:rPr lang="en-US" altLang="zh-CN" sz="2600" dirty="0"/>
              <a:t>SPPC</a:t>
            </a:r>
            <a:r>
              <a:rPr lang="zh-CN" altLang="zh-CN" sz="2600" dirty="0"/>
              <a:t>对撞机以及探测器的几何兼容</a:t>
            </a:r>
            <a:r>
              <a:rPr lang="zh-CN" altLang="zh-CN" sz="2600" dirty="0" smtClean="0"/>
              <a:t>方案</a:t>
            </a:r>
            <a:endParaRPr lang="en-US" altLang="zh-CN" sz="2600" dirty="0"/>
          </a:p>
        </p:txBody>
      </p:sp>
      <p:sp>
        <p:nvSpPr>
          <p:cNvPr id="6" name="矩形 5"/>
          <p:cNvSpPr/>
          <p:nvPr/>
        </p:nvSpPr>
        <p:spPr>
          <a:xfrm>
            <a:off x="894185" y="4757835"/>
            <a:ext cx="7571303" cy="923330"/>
          </a:xfrm>
          <a:prstGeom prst="rect">
            <a:avLst/>
          </a:prstGeom>
        </p:spPr>
        <p:txBody>
          <a:bodyPr wrap="none">
            <a:spAutoFit/>
          </a:bodyPr>
          <a:lstStyle/>
          <a:p>
            <a:r>
              <a:rPr lang="zh-CN" altLang="en-US" kern="0" dirty="0" smtClean="0">
                <a:solidFill>
                  <a:srgbClr val="000000"/>
                </a:solidFill>
                <a:ea typeface="Microsoft YaHei UI" panose="020B0503020204020204" pitchFamily="34" charset="-122"/>
                <a:cs typeface="宋体" panose="02010600030101010101" pitchFamily="2" charset="-122"/>
              </a:rPr>
              <a:t>成员：唐靖宇、</a:t>
            </a:r>
            <a:r>
              <a:rPr lang="zh-CN" altLang="zh-CN" kern="0" dirty="0" smtClean="0">
                <a:solidFill>
                  <a:srgbClr val="000000"/>
                </a:solidFill>
                <a:ea typeface="Microsoft YaHei UI" panose="020B0503020204020204" pitchFamily="34" charset="-122"/>
                <a:cs typeface="宋体" panose="02010600030101010101" pitchFamily="2" charset="-122"/>
              </a:rPr>
              <a:t>王毅伟</a:t>
            </a:r>
            <a:r>
              <a:rPr lang="zh-CN" altLang="zh-CN" kern="0" dirty="0">
                <a:solidFill>
                  <a:srgbClr val="000000"/>
                </a:solidFill>
                <a:ea typeface="Microsoft YaHei UI" panose="020B0503020204020204" pitchFamily="34" charset="-122"/>
                <a:cs typeface="宋体" panose="02010600030101010101" pitchFamily="2" charset="-122"/>
              </a:rPr>
              <a:t>、许皓程（研究生）、刘瑜冬、苏金六（研究生</a:t>
            </a:r>
            <a:r>
              <a:rPr lang="zh-CN" altLang="zh-CN" kern="0" dirty="0" smtClean="0">
                <a:solidFill>
                  <a:srgbClr val="000000"/>
                </a:solidFill>
                <a:ea typeface="Microsoft YaHei UI" panose="020B0503020204020204" pitchFamily="34" charset="-122"/>
                <a:cs typeface="宋体" panose="02010600030101010101" pitchFamily="2" charset="-122"/>
              </a:rPr>
              <a:t>）</a:t>
            </a:r>
            <a:endParaRPr lang="en-US" altLang="zh-CN" kern="0" dirty="0" smtClean="0">
              <a:solidFill>
                <a:srgbClr val="000000"/>
              </a:solidFill>
              <a:ea typeface="Microsoft YaHei UI" panose="020B0503020204020204" pitchFamily="34" charset="-122"/>
              <a:cs typeface="宋体" panose="02010600030101010101" pitchFamily="2" charset="-122"/>
            </a:endParaRPr>
          </a:p>
          <a:p>
            <a:endParaRPr lang="en-US" altLang="zh-CN" kern="0" dirty="0" smtClean="0">
              <a:solidFill>
                <a:srgbClr val="000000"/>
              </a:solidFill>
              <a:ea typeface="Microsoft YaHei UI" panose="020B0503020204020204" pitchFamily="34" charset="-122"/>
              <a:cs typeface="宋体" panose="02010600030101010101" pitchFamily="2" charset="-122"/>
            </a:endParaRPr>
          </a:p>
          <a:p>
            <a:r>
              <a:rPr lang="zh-CN" altLang="en-US" kern="0" dirty="0" smtClean="0">
                <a:solidFill>
                  <a:srgbClr val="000000"/>
                </a:solidFill>
                <a:ea typeface="Microsoft YaHei UI" panose="020B0503020204020204" pitchFamily="34" charset="-122"/>
              </a:rPr>
              <a:t>经费需求：</a:t>
            </a:r>
            <a:r>
              <a:rPr lang="en-US" altLang="zh-CN" kern="0" dirty="0" smtClean="0">
                <a:solidFill>
                  <a:srgbClr val="000000"/>
                </a:solidFill>
                <a:ea typeface="Microsoft YaHei UI" panose="020B0503020204020204" pitchFamily="34" charset="-122"/>
              </a:rPr>
              <a:t>30</a:t>
            </a:r>
            <a:r>
              <a:rPr lang="zh-CN" altLang="en-US" kern="0" dirty="0" smtClean="0">
                <a:solidFill>
                  <a:srgbClr val="000000"/>
                </a:solidFill>
                <a:ea typeface="Microsoft YaHei UI" panose="020B0503020204020204" pitchFamily="34" charset="-122"/>
              </a:rPr>
              <a:t>万</a:t>
            </a:r>
            <a:r>
              <a:rPr lang="zh-CN" altLang="en-US" kern="0" dirty="0">
                <a:solidFill>
                  <a:srgbClr val="000000"/>
                </a:solidFill>
                <a:ea typeface="Microsoft YaHei UI" panose="020B0503020204020204" pitchFamily="34" charset="-122"/>
              </a:rPr>
              <a:t>，</a:t>
            </a:r>
            <a:r>
              <a:rPr lang="zh-CN" altLang="en-US" kern="0" dirty="0" smtClean="0">
                <a:solidFill>
                  <a:srgbClr val="000000"/>
                </a:solidFill>
                <a:ea typeface="Microsoft YaHei UI" panose="020B0503020204020204" pitchFamily="34" charset="-122"/>
              </a:rPr>
              <a:t>主要用于计算、差旅及研究生费用。</a:t>
            </a:r>
            <a:endParaRPr lang="zh-CN" altLang="en-US" dirty="0"/>
          </a:p>
        </p:txBody>
      </p:sp>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27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164702" y="102637"/>
          <a:ext cx="8630816" cy="6680730"/>
        </p:xfrm>
        <a:graphic>
          <a:graphicData uri="http://schemas.openxmlformats.org/drawingml/2006/table">
            <a:tbl>
              <a:tblPr firstRow="1" firstCol="1" bandRow="1">
                <a:tableStyleId>{5940675A-B579-460E-94D1-54222C63F5DA}</a:tableStyleId>
              </a:tblPr>
              <a:tblGrid>
                <a:gridCol w="1884969">
                  <a:extLst>
                    <a:ext uri="{9D8B030D-6E8A-4147-A177-3AD203B41FA5}">
                      <a16:colId xmlns:a16="http://schemas.microsoft.com/office/drawing/2014/main" val="2471249123"/>
                    </a:ext>
                  </a:extLst>
                </a:gridCol>
                <a:gridCol w="1348133">
                  <a:extLst>
                    <a:ext uri="{9D8B030D-6E8A-4147-A177-3AD203B41FA5}">
                      <a16:colId xmlns:a16="http://schemas.microsoft.com/office/drawing/2014/main" val="1451235101"/>
                    </a:ext>
                  </a:extLst>
                </a:gridCol>
                <a:gridCol w="3270336">
                  <a:extLst>
                    <a:ext uri="{9D8B030D-6E8A-4147-A177-3AD203B41FA5}">
                      <a16:colId xmlns:a16="http://schemas.microsoft.com/office/drawing/2014/main" val="1617503122"/>
                    </a:ext>
                  </a:extLst>
                </a:gridCol>
                <a:gridCol w="2127378">
                  <a:extLst>
                    <a:ext uri="{9D8B030D-6E8A-4147-A177-3AD203B41FA5}">
                      <a16:colId xmlns:a16="http://schemas.microsoft.com/office/drawing/2014/main" val="3663125565"/>
                    </a:ext>
                  </a:extLst>
                </a:gridCol>
              </a:tblGrid>
              <a:tr h="223117">
                <a:tc>
                  <a:txBody>
                    <a:bodyPr/>
                    <a:lstStyle/>
                    <a:p>
                      <a:pPr algn="ctr">
                        <a:spcAft>
                          <a:spcPts val="0"/>
                        </a:spcAft>
                      </a:pPr>
                      <a:r>
                        <a:rPr lang="zh-CN" sz="1000" kern="0" dirty="0" smtClean="0">
                          <a:effectLst/>
                        </a:rPr>
                        <a:t>姓名</a:t>
                      </a:r>
                      <a:r>
                        <a:rPr lang="en-US" altLang="zh-CN" sz="1000" kern="0" dirty="0" smtClean="0">
                          <a:effectLst/>
                        </a:rPr>
                        <a:t>00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ctr">
                        <a:lnSpc>
                          <a:spcPts val="1700"/>
                        </a:lnSpc>
                        <a:spcAft>
                          <a:spcPts val="0"/>
                        </a:spcAft>
                      </a:pPr>
                      <a:r>
                        <a:rPr lang="zh-CN" sz="1000" kern="0" dirty="0">
                          <a:effectLst/>
                        </a:rPr>
                        <a:t>职务</a:t>
                      </a:r>
                      <a:r>
                        <a:rPr lang="en-US" sz="1000" kern="0" dirty="0">
                          <a:effectLst/>
                        </a:rPr>
                        <a:t>/</a:t>
                      </a:r>
                      <a:r>
                        <a:rPr lang="zh-CN" sz="1000" kern="0" dirty="0">
                          <a:effectLst/>
                        </a:rPr>
                        <a:t>职称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ctr">
                        <a:lnSpc>
                          <a:spcPts val="1700"/>
                        </a:lnSpc>
                        <a:spcAft>
                          <a:spcPts val="0"/>
                        </a:spcAft>
                      </a:pPr>
                      <a:r>
                        <a:rPr lang="zh-CN" sz="1000" kern="0">
                          <a:effectLst/>
                        </a:rPr>
                        <a:t>职责</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ctr">
                        <a:lnSpc>
                          <a:spcPts val="1700"/>
                        </a:lnSpc>
                        <a:spcAft>
                          <a:spcPts val="0"/>
                        </a:spcAft>
                      </a:pPr>
                      <a:r>
                        <a:rPr lang="zh-CN" sz="1000" kern="0">
                          <a:effectLst/>
                        </a:rPr>
                        <a:t>工作单位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798749047"/>
                  </a:ext>
                </a:extLst>
              </a:tr>
              <a:tr h="173632">
                <a:tc>
                  <a:txBody>
                    <a:bodyPr/>
                    <a:lstStyle/>
                    <a:p>
                      <a:pPr algn="l">
                        <a:spcAft>
                          <a:spcPts val="0"/>
                        </a:spcAft>
                      </a:pPr>
                      <a:r>
                        <a:rPr lang="zh-CN" sz="1000" kern="0" dirty="0">
                          <a:effectLst/>
                        </a:rPr>
                        <a:t>高杰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总体</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806067894"/>
                  </a:ext>
                </a:extLst>
              </a:tr>
              <a:tr h="173632">
                <a:tc>
                  <a:txBody>
                    <a:bodyPr/>
                    <a:lstStyle/>
                    <a:p>
                      <a:pPr algn="l">
                        <a:spcAft>
                          <a:spcPts val="0"/>
                        </a:spcAft>
                      </a:pPr>
                      <a:r>
                        <a:rPr lang="zh-CN" sz="1000" kern="0" dirty="0">
                          <a:effectLst/>
                        </a:rPr>
                        <a:t>于程辉</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总体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4167680847"/>
                  </a:ext>
                </a:extLst>
              </a:tr>
              <a:tr h="173632">
                <a:tc>
                  <a:txBody>
                    <a:bodyPr/>
                    <a:lstStyle/>
                    <a:p>
                      <a:pPr algn="l">
                        <a:spcAft>
                          <a:spcPts val="0"/>
                        </a:spcAft>
                      </a:pPr>
                      <a:r>
                        <a:rPr lang="zh-CN" sz="1000" kern="0" dirty="0">
                          <a:effectLst/>
                        </a:rPr>
                        <a:t>王毅伟</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a:t>
                      </a:r>
                      <a:r>
                        <a:rPr lang="en-US" sz="900" kern="0">
                          <a:effectLst/>
                        </a:rPr>
                        <a:t>SPPC</a:t>
                      </a:r>
                      <a:r>
                        <a:rPr lang="zh-CN" sz="900" kern="0">
                          <a:effectLst/>
                        </a:rPr>
                        <a:t>、</a:t>
                      </a:r>
                      <a:r>
                        <a:rPr lang="en-US" sz="1000" kern="0">
                          <a:effectLst/>
                        </a:rPr>
                        <a:t>MDI</a:t>
                      </a:r>
                      <a:r>
                        <a:rPr lang="zh-CN" sz="900" kern="0">
                          <a:effectLst/>
                        </a:rPr>
                        <a:t>、</a:t>
                      </a: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799278293"/>
                  </a:ext>
                </a:extLst>
              </a:tr>
              <a:tr h="173632">
                <a:tc>
                  <a:txBody>
                    <a:bodyPr/>
                    <a:lstStyle/>
                    <a:p>
                      <a:pPr algn="l">
                        <a:spcAft>
                          <a:spcPts val="0"/>
                        </a:spcAft>
                      </a:pPr>
                      <a:r>
                        <a:rPr lang="zh-CN" sz="1000" kern="0" dirty="0">
                          <a:effectLst/>
                        </a:rPr>
                        <a:t>张源</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4133568330"/>
                  </a:ext>
                </a:extLst>
              </a:tr>
              <a:tr h="173632">
                <a:tc>
                  <a:txBody>
                    <a:bodyPr/>
                    <a:lstStyle/>
                    <a:p>
                      <a:pPr algn="l">
                        <a:spcAft>
                          <a:spcPts val="0"/>
                        </a:spcAft>
                      </a:pPr>
                      <a:r>
                        <a:rPr lang="zh-CN" sz="1000" kern="0" dirty="0">
                          <a:effectLst/>
                        </a:rPr>
                        <a:t>王斌</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助理研究员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981215599"/>
                  </a:ext>
                </a:extLst>
              </a:tr>
              <a:tr h="173632">
                <a:tc>
                  <a:txBody>
                    <a:bodyPr/>
                    <a:lstStyle/>
                    <a:p>
                      <a:pPr algn="l">
                        <a:spcAft>
                          <a:spcPts val="0"/>
                        </a:spcAft>
                      </a:pPr>
                      <a:r>
                        <a:rPr lang="zh-CN" sz="1000" kern="0" dirty="0">
                          <a:effectLst/>
                        </a:rPr>
                        <a:t>季大恒</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a:t>
                      </a:r>
                      <a:r>
                        <a:rPr lang="zh-CN" sz="1000" kern="0">
                          <a:effectLst/>
                        </a:rPr>
                        <a:t>增强器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148279805"/>
                  </a:ext>
                </a:extLst>
              </a:tr>
              <a:tr h="173632">
                <a:tc>
                  <a:txBody>
                    <a:bodyPr/>
                    <a:lstStyle/>
                    <a:p>
                      <a:pPr algn="l">
                        <a:spcAft>
                          <a:spcPts val="0"/>
                        </a:spcAft>
                      </a:pPr>
                      <a:r>
                        <a:rPr lang="zh-CN" sz="1000" kern="0" dirty="0">
                          <a:effectLst/>
                        </a:rPr>
                        <a:t>魏源源</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a:t>
                      </a:r>
                      <a:r>
                        <a:rPr lang="zh-CN" sz="1000" kern="0">
                          <a:effectLst/>
                        </a:rPr>
                        <a:t>增强器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879771668"/>
                  </a:ext>
                </a:extLst>
              </a:tr>
              <a:tr h="173632">
                <a:tc>
                  <a:txBody>
                    <a:bodyPr/>
                    <a:lstStyle/>
                    <a:p>
                      <a:pPr algn="l">
                        <a:spcAft>
                          <a:spcPts val="0"/>
                        </a:spcAft>
                      </a:pPr>
                      <a:r>
                        <a:rPr lang="zh-CN" sz="1000" kern="0" dirty="0">
                          <a:effectLst/>
                        </a:rPr>
                        <a:t>段哲</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青年研究员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a:t>
                      </a:r>
                      <a:r>
                        <a:rPr lang="zh-CN" sz="1000" kern="0">
                          <a:effectLst/>
                        </a:rPr>
                        <a:t>增强器</a:t>
                      </a:r>
                      <a:r>
                        <a:rPr lang="zh-CN" sz="900" kern="0">
                          <a:effectLst/>
                        </a:rPr>
                        <a:t>、</a:t>
                      </a: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529913125"/>
                  </a:ext>
                </a:extLst>
              </a:tr>
              <a:tr h="206861">
                <a:tc>
                  <a:txBody>
                    <a:bodyPr/>
                    <a:lstStyle/>
                    <a:p>
                      <a:pPr algn="l">
                        <a:spcAft>
                          <a:spcPts val="0"/>
                        </a:spcAft>
                      </a:pPr>
                      <a:r>
                        <a:rPr lang="zh-CN" sz="1000" kern="0" dirty="0">
                          <a:effectLst/>
                        </a:rPr>
                        <a:t>崔小昊</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对撞环</a:t>
                      </a:r>
                      <a:r>
                        <a:rPr lang="zh-CN" sz="900" kern="0">
                          <a:effectLst/>
                        </a:rPr>
                        <a:t>、</a:t>
                      </a:r>
                      <a:r>
                        <a:rPr lang="zh-CN" sz="1000" kern="0">
                          <a:effectLst/>
                        </a:rPr>
                        <a:t>增强器</a:t>
                      </a:r>
                      <a:r>
                        <a:rPr lang="zh-CN" sz="900" kern="0">
                          <a:effectLst/>
                        </a:rPr>
                        <a:t>、</a:t>
                      </a:r>
                      <a:r>
                        <a:rPr lang="zh-CN" sz="1000" kern="0">
                          <a:effectLst/>
                        </a:rPr>
                        <a:t>注入引出及垃圾桶束线、机器保护</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306086092"/>
                  </a:ext>
                </a:extLst>
              </a:tr>
              <a:tr h="173632">
                <a:tc>
                  <a:txBody>
                    <a:bodyPr/>
                    <a:lstStyle/>
                    <a:p>
                      <a:pPr algn="l">
                        <a:spcAft>
                          <a:spcPts val="0"/>
                        </a:spcAft>
                      </a:pPr>
                      <a:r>
                        <a:rPr lang="zh-CN" sz="1000" kern="0" dirty="0">
                          <a:effectLst/>
                        </a:rPr>
                        <a:t>马安德</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对撞环</a:t>
                      </a:r>
                      <a:r>
                        <a:rPr lang="zh-CN" sz="900" kern="0" dirty="0">
                          <a:effectLst/>
                        </a:rPr>
                        <a:t>、</a:t>
                      </a:r>
                      <a:r>
                        <a:rPr lang="en-US" sz="1000" kern="0" dirty="0">
                          <a:effectLst/>
                        </a:rPr>
                        <a:t>MDI</a:t>
                      </a:r>
                      <a:r>
                        <a:rPr lang="zh-CN" sz="900" kern="0" dirty="0">
                          <a:effectLst/>
                        </a:rPr>
                        <a:t>、束流动力学及调束软件</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821989745"/>
                  </a:ext>
                </a:extLst>
              </a:tr>
              <a:tr h="173632">
                <a:tc>
                  <a:txBody>
                    <a:bodyPr/>
                    <a:lstStyle/>
                    <a:p>
                      <a:pPr algn="l">
                        <a:spcAft>
                          <a:spcPts val="0"/>
                        </a:spcAft>
                      </a:pPr>
                      <a:r>
                        <a:rPr lang="zh-CN" sz="1000" kern="0" dirty="0">
                          <a:effectLst/>
                        </a:rPr>
                        <a:t>王逗</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增强器</a:t>
                      </a:r>
                      <a:r>
                        <a:rPr lang="zh-CN" sz="900" kern="0">
                          <a:effectLst/>
                        </a:rPr>
                        <a:t>、</a:t>
                      </a:r>
                      <a:r>
                        <a:rPr lang="en-US" sz="1000" kern="0">
                          <a:effectLst/>
                        </a:rPr>
                        <a:t>MDI</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968808380"/>
                  </a:ext>
                </a:extLst>
              </a:tr>
              <a:tr h="173632">
                <a:tc>
                  <a:txBody>
                    <a:bodyPr/>
                    <a:lstStyle/>
                    <a:p>
                      <a:pPr algn="l">
                        <a:spcAft>
                          <a:spcPts val="0"/>
                        </a:spcAft>
                      </a:pPr>
                      <a:r>
                        <a:rPr lang="zh-CN" sz="1000" kern="0" dirty="0">
                          <a:effectLst/>
                        </a:rPr>
                        <a:t>孟才</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青年研究员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增强器</a:t>
                      </a:r>
                      <a:r>
                        <a:rPr lang="zh-CN" sz="900" kern="0">
                          <a:effectLst/>
                        </a:rPr>
                        <a:t>、</a:t>
                      </a:r>
                      <a:r>
                        <a:rPr lang="zh-CN" sz="1000" kern="0">
                          <a:effectLst/>
                        </a:rPr>
                        <a:t>直线加速器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675021663"/>
                  </a:ext>
                </a:extLst>
              </a:tr>
              <a:tr h="173632">
                <a:tc>
                  <a:txBody>
                    <a:bodyPr/>
                    <a:lstStyle/>
                    <a:p>
                      <a:pPr algn="l">
                        <a:spcAft>
                          <a:spcPts val="0"/>
                        </a:spcAft>
                      </a:pPr>
                      <a:r>
                        <a:rPr lang="zh-CN" sz="1000" kern="0" dirty="0">
                          <a:effectLst/>
                        </a:rPr>
                        <a:t>辛天牧</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青年研究员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增强器</a:t>
                      </a:r>
                      <a:r>
                        <a:rPr lang="zh-CN" sz="900" kern="0" dirty="0">
                          <a:effectLst/>
                        </a:rPr>
                        <a:t>、束流动力学及调束软件</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70551259"/>
                  </a:ext>
                </a:extLst>
              </a:tr>
              <a:tr h="173632">
                <a:tc>
                  <a:txBody>
                    <a:bodyPr/>
                    <a:lstStyle/>
                    <a:p>
                      <a:pPr algn="l">
                        <a:spcAft>
                          <a:spcPts val="0"/>
                        </a:spcAft>
                      </a:pPr>
                      <a:r>
                        <a:rPr lang="zh-CN" sz="1000" kern="0" dirty="0">
                          <a:effectLst/>
                        </a:rPr>
                        <a:t>王娜</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增强器</a:t>
                      </a:r>
                      <a:r>
                        <a:rPr lang="zh-CN" sz="900" kern="0" dirty="0">
                          <a:effectLst/>
                        </a:rPr>
                        <a:t>、</a:t>
                      </a:r>
                      <a:r>
                        <a:rPr lang="zh-CN" sz="1000" kern="0" dirty="0">
                          <a:effectLst/>
                        </a:rPr>
                        <a:t>束流集体效应及阻抗测量</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397210843"/>
                  </a:ext>
                </a:extLst>
              </a:tr>
              <a:tr h="173632">
                <a:tc>
                  <a:txBody>
                    <a:bodyPr/>
                    <a:lstStyle/>
                    <a:p>
                      <a:pPr algn="l">
                        <a:spcAft>
                          <a:spcPts val="0"/>
                        </a:spcAft>
                      </a:pPr>
                      <a:r>
                        <a:rPr lang="zh-CN" sz="1000" kern="0" dirty="0">
                          <a:effectLst/>
                        </a:rPr>
                        <a:t>刘瑜冬</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增强器</a:t>
                      </a:r>
                      <a:r>
                        <a:rPr lang="zh-CN" sz="900" kern="0" dirty="0">
                          <a:effectLst/>
                        </a:rPr>
                        <a:t>、</a:t>
                      </a:r>
                      <a:r>
                        <a:rPr lang="en-US" sz="1000" kern="0" dirty="0">
                          <a:effectLst/>
                        </a:rPr>
                        <a:t>MDI</a:t>
                      </a:r>
                      <a:r>
                        <a:rPr lang="zh-CN" sz="900" kern="0" dirty="0">
                          <a:effectLst/>
                        </a:rPr>
                        <a:t>、</a:t>
                      </a:r>
                      <a:r>
                        <a:rPr lang="zh-CN" sz="1000" kern="0" dirty="0">
                          <a:effectLst/>
                        </a:rPr>
                        <a:t>束流集体效应及阻抗测量</a:t>
                      </a:r>
                      <a:r>
                        <a:rPr lang="zh-CN" sz="900" kern="0" dirty="0">
                          <a:effectLst/>
                        </a:rPr>
                        <a:t>、</a:t>
                      </a:r>
                      <a:r>
                        <a:rPr lang="en-US" sz="900" kern="0" dirty="0">
                          <a:effectLst/>
                        </a:rPr>
                        <a:t>SPPC</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504352420"/>
                  </a:ext>
                </a:extLst>
              </a:tr>
              <a:tr h="173632">
                <a:tc>
                  <a:txBody>
                    <a:bodyPr/>
                    <a:lstStyle/>
                    <a:p>
                      <a:pPr algn="l">
                        <a:spcAft>
                          <a:spcPts val="0"/>
                        </a:spcAft>
                      </a:pPr>
                      <a:r>
                        <a:rPr lang="zh-CN" sz="1000" kern="0" dirty="0">
                          <a:effectLst/>
                        </a:rPr>
                        <a:t>许海生</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增强器</a:t>
                      </a:r>
                      <a:r>
                        <a:rPr lang="zh-CN" sz="900" kern="0">
                          <a:effectLst/>
                        </a:rPr>
                        <a:t>、</a:t>
                      </a:r>
                      <a:r>
                        <a:rPr lang="zh-CN" sz="1000" kern="0">
                          <a:effectLst/>
                        </a:rPr>
                        <a:t>束流集体效应及阻抗测量</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445541690"/>
                  </a:ext>
                </a:extLst>
              </a:tr>
              <a:tr h="173632">
                <a:tc>
                  <a:txBody>
                    <a:bodyPr/>
                    <a:lstStyle/>
                    <a:p>
                      <a:pPr algn="l">
                        <a:spcAft>
                          <a:spcPts val="0"/>
                        </a:spcAft>
                      </a:pPr>
                      <a:r>
                        <a:rPr lang="zh-CN" sz="1000" kern="0" dirty="0">
                          <a:effectLst/>
                        </a:rPr>
                        <a:t>白莎</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en-US" sz="1000" kern="0" dirty="0">
                          <a:effectLst/>
                        </a:rPr>
                        <a:t>MDI</a:t>
                      </a:r>
                      <a:r>
                        <a:rPr lang="zh-CN" sz="900" kern="0" dirty="0">
                          <a:effectLst/>
                        </a:rPr>
                        <a:t>、注入引出及垃圾桶束线、机器保护</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920026157"/>
                  </a:ext>
                </a:extLst>
              </a:tr>
              <a:tr h="173632">
                <a:tc>
                  <a:txBody>
                    <a:bodyPr/>
                    <a:lstStyle/>
                    <a:p>
                      <a:pPr algn="l">
                        <a:spcAft>
                          <a:spcPts val="0"/>
                        </a:spcAft>
                      </a:pPr>
                      <a:r>
                        <a:rPr lang="zh-CN" sz="1000" kern="0" dirty="0">
                          <a:effectLst/>
                        </a:rPr>
                        <a:t>石澔玙</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助理研究员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en-US" sz="1000" kern="0" dirty="0">
                          <a:effectLst/>
                        </a:rPr>
                        <a:t>MDI</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372078709"/>
                  </a:ext>
                </a:extLst>
              </a:tr>
              <a:tr h="173632">
                <a:tc>
                  <a:txBody>
                    <a:bodyPr/>
                    <a:lstStyle/>
                    <a:p>
                      <a:pPr algn="l">
                        <a:spcAft>
                          <a:spcPts val="0"/>
                        </a:spcAft>
                      </a:pPr>
                      <a:r>
                        <a:rPr lang="zh-CN" sz="1000" kern="0" dirty="0">
                          <a:effectLst/>
                        </a:rPr>
                        <a:t>许威</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博后</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en-US" sz="1000" kern="0">
                          <a:effectLst/>
                        </a:rPr>
                        <a:t>MDI</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223081822"/>
                  </a:ext>
                </a:extLst>
              </a:tr>
              <a:tr h="173632">
                <a:tc>
                  <a:txBody>
                    <a:bodyPr/>
                    <a:lstStyle/>
                    <a:p>
                      <a:pPr algn="l">
                        <a:spcAft>
                          <a:spcPts val="0"/>
                        </a:spcAft>
                      </a:pPr>
                      <a:r>
                        <a:rPr lang="zh-CN" sz="1000" kern="0" dirty="0">
                          <a:effectLst/>
                        </a:rPr>
                        <a:t>李萌</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en-US" sz="1000" kern="0">
                          <a:effectLst/>
                        </a:rPr>
                        <a:t>MDI</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203275683"/>
                  </a:ext>
                </a:extLst>
              </a:tr>
              <a:tr h="173632">
                <a:tc>
                  <a:txBody>
                    <a:bodyPr/>
                    <a:lstStyle/>
                    <a:p>
                      <a:pPr algn="l">
                        <a:spcAft>
                          <a:spcPts val="0"/>
                        </a:spcAft>
                      </a:pPr>
                      <a:r>
                        <a:rPr lang="zh-CN" sz="1000" kern="0" dirty="0">
                          <a:effectLst/>
                        </a:rPr>
                        <a:t>李京祎</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直线加速器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449163052"/>
                  </a:ext>
                </a:extLst>
              </a:tr>
              <a:tr h="173632">
                <a:tc>
                  <a:txBody>
                    <a:bodyPr/>
                    <a:lstStyle/>
                    <a:p>
                      <a:pPr algn="l">
                        <a:spcAft>
                          <a:spcPts val="0"/>
                        </a:spcAft>
                      </a:pPr>
                      <a:r>
                        <a:rPr lang="zh-CN" sz="1000" kern="0" dirty="0">
                          <a:effectLst/>
                        </a:rPr>
                        <a:t>杜磊</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直线加速器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45512311"/>
                  </a:ext>
                </a:extLst>
              </a:tr>
              <a:tr h="173632">
                <a:tc>
                  <a:txBody>
                    <a:bodyPr/>
                    <a:lstStyle/>
                    <a:p>
                      <a:pPr algn="l">
                        <a:spcAft>
                          <a:spcPts val="0"/>
                        </a:spcAft>
                      </a:pPr>
                      <a:r>
                        <a:rPr lang="zh-CN" sz="1000" kern="0" dirty="0">
                          <a:effectLst/>
                        </a:rPr>
                        <a:t>刘中天</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直线加速器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795518667"/>
                  </a:ext>
                </a:extLst>
              </a:tr>
              <a:tr h="173632">
                <a:tc>
                  <a:txBody>
                    <a:bodyPr/>
                    <a:lstStyle/>
                    <a:p>
                      <a:pPr algn="l">
                        <a:spcAft>
                          <a:spcPts val="0"/>
                        </a:spcAft>
                      </a:pPr>
                      <a:r>
                        <a:rPr lang="zh-CN" sz="1000" kern="0" dirty="0">
                          <a:effectLst/>
                        </a:rPr>
                        <a:t>李为</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直线加速器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747443941"/>
                  </a:ext>
                </a:extLst>
              </a:tr>
              <a:tr h="173632">
                <a:tc>
                  <a:txBody>
                    <a:bodyPr/>
                    <a:lstStyle/>
                    <a:p>
                      <a:pPr algn="l">
                        <a:spcAft>
                          <a:spcPts val="0"/>
                        </a:spcAft>
                      </a:pPr>
                      <a:r>
                        <a:rPr lang="zh-CN" sz="1000" kern="0" dirty="0">
                          <a:effectLst/>
                        </a:rPr>
                        <a:t>王欲听</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博后</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注入引出及垃圾桶束线、机器保护</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73637717"/>
                  </a:ext>
                </a:extLst>
              </a:tr>
              <a:tr h="173632">
                <a:tc>
                  <a:txBody>
                    <a:bodyPr/>
                    <a:lstStyle/>
                    <a:p>
                      <a:pPr algn="l">
                        <a:spcAft>
                          <a:spcPts val="0"/>
                        </a:spcAft>
                      </a:pPr>
                      <a:r>
                        <a:rPr lang="zh-CN" sz="1000" kern="0" dirty="0">
                          <a:effectLst/>
                        </a:rPr>
                        <a:t>唐光毅</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助理研究员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注入引出及垃圾桶束线、机器保护</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4228908693"/>
                  </a:ext>
                </a:extLst>
              </a:tr>
              <a:tr h="173632">
                <a:tc>
                  <a:txBody>
                    <a:bodyPr/>
                    <a:lstStyle/>
                    <a:p>
                      <a:pPr algn="l">
                        <a:spcAft>
                          <a:spcPts val="0"/>
                        </a:spcAft>
                      </a:pPr>
                      <a:r>
                        <a:rPr lang="zh-CN" sz="1000" kern="0" dirty="0">
                          <a:effectLst/>
                        </a:rPr>
                        <a:t>刘渭滨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672110528"/>
                  </a:ext>
                </a:extLst>
              </a:tr>
              <a:tr h="173632">
                <a:tc>
                  <a:txBody>
                    <a:bodyPr/>
                    <a:lstStyle/>
                    <a:p>
                      <a:pPr algn="l">
                        <a:spcAft>
                          <a:spcPts val="0"/>
                        </a:spcAft>
                      </a:pPr>
                      <a:r>
                        <a:rPr lang="zh-CN" sz="1000" kern="0" dirty="0">
                          <a:effectLst/>
                        </a:rPr>
                        <a:t>赵亚亮</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900" kern="0">
                          <a:effectLst/>
                        </a:rPr>
                        <a:t>高级工程师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610855909"/>
                  </a:ext>
                </a:extLst>
              </a:tr>
              <a:tr h="173632">
                <a:tc>
                  <a:txBody>
                    <a:bodyPr/>
                    <a:lstStyle/>
                    <a:p>
                      <a:pPr algn="l">
                        <a:spcAft>
                          <a:spcPts val="0"/>
                        </a:spcAft>
                      </a:pPr>
                      <a:r>
                        <a:rPr lang="zh-CN" sz="1000" kern="0" dirty="0">
                          <a:effectLst/>
                        </a:rPr>
                        <a:t>卢晓含</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72875362"/>
                  </a:ext>
                </a:extLst>
              </a:tr>
              <a:tr h="173632">
                <a:tc>
                  <a:txBody>
                    <a:bodyPr/>
                    <a:lstStyle/>
                    <a:p>
                      <a:pPr algn="l">
                        <a:spcAft>
                          <a:spcPts val="0"/>
                        </a:spcAft>
                      </a:pPr>
                      <a:r>
                        <a:rPr lang="zh-CN" sz="1000" kern="0" dirty="0">
                          <a:effectLst/>
                        </a:rPr>
                        <a:t>李志远</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2734636578"/>
                  </a:ext>
                </a:extLst>
              </a:tr>
              <a:tr h="173632">
                <a:tc>
                  <a:txBody>
                    <a:bodyPr/>
                    <a:lstStyle/>
                    <a:p>
                      <a:pPr algn="l">
                        <a:spcAft>
                          <a:spcPts val="0"/>
                        </a:spcAft>
                      </a:pPr>
                      <a:r>
                        <a:rPr lang="zh-CN" sz="1000" kern="0" dirty="0">
                          <a:effectLst/>
                        </a:rPr>
                        <a:t>苏梦雨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中国科学院高能物理研究所</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832834022"/>
                  </a:ext>
                </a:extLst>
              </a:tr>
              <a:tr h="173632">
                <a:tc>
                  <a:txBody>
                    <a:bodyPr/>
                    <a:lstStyle/>
                    <a:p>
                      <a:pPr algn="l">
                        <a:spcAft>
                          <a:spcPts val="0"/>
                        </a:spcAft>
                      </a:pPr>
                      <a:r>
                        <a:rPr lang="zh-CN" sz="1000" kern="0" dirty="0">
                          <a:effectLst/>
                        </a:rPr>
                        <a:t>戴亦贤</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束流动力学及调束软件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212017588"/>
                  </a:ext>
                </a:extLst>
              </a:tr>
              <a:tr h="173632">
                <a:tc>
                  <a:txBody>
                    <a:bodyPr/>
                    <a:lstStyle/>
                    <a:p>
                      <a:pPr algn="l">
                        <a:spcAft>
                          <a:spcPts val="0"/>
                        </a:spcAft>
                      </a:pPr>
                      <a:r>
                        <a:rPr lang="zh-CN" sz="1000" kern="0" dirty="0">
                          <a:effectLst/>
                        </a:rPr>
                        <a:t>田赛克</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副研究员</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束流集体效应及阻抗测量</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689062595"/>
                  </a:ext>
                </a:extLst>
              </a:tr>
              <a:tr h="173632">
                <a:tc>
                  <a:txBody>
                    <a:bodyPr/>
                    <a:lstStyle/>
                    <a:p>
                      <a:pPr algn="l">
                        <a:spcAft>
                          <a:spcPts val="0"/>
                        </a:spcAft>
                      </a:pPr>
                      <a:r>
                        <a:rPr lang="zh-CN" sz="1000" kern="0" dirty="0">
                          <a:effectLst/>
                        </a:rPr>
                        <a:t>苏金六</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束流集体效应及阻抗测量</a:t>
                      </a:r>
                      <a:r>
                        <a:rPr lang="zh-CN" sz="900" kern="0">
                          <a:effectLst/>
                        </a:rPr>
                        <a:t>、</a:t>
                      </a:r>
                      <a:r>
                        <a:rPr lang="en-US" sz="900" kern="0">
                          <a:effectLst/>
                        </a:rPr>
                        <a:t>SPPC</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465116246"/>
                  </a:ext>
                </a:extLst>
              </a:tr>
              <a:tr h="173632">
                <a:tc>
                  <a:txBody>
                    <a:bodyPr/>
                    <a:lstStyle/>
                    <a:p>
                      <a:pPr algn="l">
                        <a:spcAft>
                          <a:spcPts val="0"/>
                        </a:spcAft>
                      </a:pPr>
                      <a:r>
                        <a:rPr lang="zh-CN" sz="1000" kern="0" dirty="0">
                          <a:effectLst/>
                        </a:rPr>
                        <a:t>李锦涛</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束流集体效应及阻抗测量</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173714149"/>
                  </a:ext>
                </a:extLst>
              </a:tr>
              <a:tr h="173632">
                <a:tc>
                  <a:txBody>
                    <a:bodyPr/>
                    <a:lstStyle/>
                    <a:p>
                      <a:pPr algn="l">
                        <a:spcAft>
                          <a:spcPts val="0"/>
                        </a:spcAft>
                      </a:pPr>
                      <a:r>
                        <a:rPr lang="zh-CN" sz="1000" kern="0" dirty="0">
                          <a:effectLst/>
                        </a:rPr>
                        <a:t>刘雨柘</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束流集体效应及阻抗测量</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3277035589"/>
                  </a:ext>
                </a:extLst>
              </a:tr>
              <a:tr h="173632">
                <a:tc>
                  <a:txBody>
                    <a:bodyPr/>
                    <a:lstStyle/>
                    <a:p>
                      <a:pPr algn="l">
                        <a:spcAft>
                          <a:spcPts val="0"/>
                        </a:spcAft>
                      </a:pPr>
                      <a:r>
                        <a:rPr lang="zh-CN" sz="1000" kern="0" dirty="0">
                          <a:effectLst/>
                        </a:rPr>
                        <a:t>许皓程</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en-US" sz="1000" kern="0">
                          <a:effectLst/>
                        </a:rPr>
                        <a:t>SPPC</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tc>
                  <a:txBody>
                    <a:bodyPr/>
                    <a:lstStyle/>
                    <a:p>
                      <a:pPr algn="l">
                        <a:spcAft>
                          <a:spcPts val="0"/>
                        </a:spcAft>
                      </a:pPr>
                      <a:r>
                        <a:rPr lang="zh-CN" sz="1000" kern="0" dirty="0">
                          <a:effectLst/>
                        </a:rPr>
                        <a:t>中国科学院高能物理研究所</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36373" marR="36373" marT="0" marB="0" anchor="ctr"/>
                </a:tc>
                <a:extLst>
                  <a:ext uri="{0D108BD9-81ED-4DB2-BD59-A6C34878D82A}">
                    <a16:rowId xmlns:a16="http://schemas.microsoft.com/office/drawing/2014/main" val="1322958650"/>
                  </a:ext>
                </a:extLst>
              </a:tr>
            </a:tbl>
          </a:graphicData>
        </a:graphic>
      </p:graphicFrame>
      <p:sp>
        <p:nvSpPr>
          <p:cNvPr id="3" name="文本框 2"/>
          <p:cNvSpPr txBox="1"/>
          <p:nvPr/>
        </p:nvSpPr>
        <p:spPr>
          <a:xfrm>
            <a:off x="121297" y="1474237"/>
            <a:ext cx="2146041" cy="1754326"/>
          </a:xfrm>
          <a:prstGeom prst="rect">
            <a:avLst/>
          </a:prstGeom>
          <a:noFill/>
        </p:spPr>
        <p:txBody>
          <a:bodyPr wrap="square" rtlCol="0">
            <a:spAutoFit/>
          </a:bodyPr>
          <a:lstStyle/>
          <a:p>
            <a:r>
              <a:rPr lang="zh-CN" altLang="en-US" b="1" dirty="0"/>
              <a:t>人员统计共</a:t>
            </a:r>
            <a:r>
              <a:rPr lang="en-US" altLang="zh-CN" b="1" dirty="0"/>
              <a:t>37</a:t>
            </a:r>
            <a:r>
              <a:rPr lang="zh-CN" altLang="en-US" b="1" dirty="0" smtClean="0"/>
              <a:t>名</a:t>
            </a:r>
            <a:endParaRPr lang="en-US" altLang="zh-CN" b="1" dirty="0" smtClean="0"/>
          </a:p>
          <a:p>
            <a:r>
              <a:rPr lang="zh-CN" altLang="en-US" dirty="0" smtClean="0"/>
              <a:t>研究员：</a:t>
            </a:r>
            <a:r>
              <a:rPr lang="en-US" altLang="zh-CN" dirty="0" smtClean="0"/>
              <a:t>7</a:t>
            </a:r>
            <a:r>
              <a:rPr lang="zh-CN" altLang="en-US" dirty="0" smtClean="0"/>
              <a:t>名</a:t>
            </a:r>
            <a:endParaRPr lang="en-US" altLang="zh-CN" dirty="0" smtClean="0"/>
          </a:p>
          <a:p>
            <a:r>
              <a:rPr lang="zh-CN" altLang="en-US" dirty="0" smtClean="0"/>
              <a:t>副研究员：</a:t>
            </a:r>
            <a:r>
              <a:rPr lang="en-US" altLang="zh-CN" dirty="0" smtClean="0"/>
              <a:t>14</a:t>
            </a:r>
            <a:r>
              <a:rPr lang="zh-CN" altLang="en-US" dirty="0" smtClean="0"/>
              <a:t>名</a:t>
            </a:r>
            <a:endParaRPr lang="en-US" altLang="zh-CN" dirty="0" smtClean="0"/>
          </a:p>
          <a:p>
            <a:r>
              <a:rPr lang="zh-CN" altLang="en-US" dirty="0" smtClean="0"/>
              <a:t>助理研究员：</a:t>
            </a:r>
            <a:r>
              <a:rPr lang="en-US" altLang="zh-CN" dirty="0" smtClean="0"/>
              <a:t>3</a:t>
            </a:r>
            <a:r>
              <a:rPr lang="zh-CN" altLang="en-US" dirty="0"/>
              <a:t>名</a:t>
            </a:r>
            <a:endParaRPr lang="en-US" altLang="zh-CN" dirty="0" smtClean="0"/>
          </a:p>
          <a:p>
            <a:r>
              <a:rPr lang="zh-CN" altLang="en-US" dirty="0" smtClean="0"/>
              <a:t>研究生：</a:t>
            </a:r>
            <a:r>
              <a:rPr lang="en-US" altLang="zh-CN" dirty="0" smtClean="0"/>
              <a:t>11</a:t>
            </a:r>
            <a:r>
              <a:rPr lang="zh-CN" altLang="en-US" dirty="0"/>
              <a:t>名</a:t>
            </a:r>
            <a:endParaRPr lang="en-US" altLang="zh-CN" dirty="0" smtClean="0"/>
          </a:p>
          <a:p>
            <a:r>
              <a:rPr lang="zh-CN" altLang="en-US" dirty="0" smtClean="0"/>
              <a:t>博后：</a:t>
            </a:r>
            <a:r>
              <a:rPr lang="en-US" altLang="zh-CN" dirty="0" smtClean="0"/>
              <a:t>2</a:t>
            </a:r>
            <a:r>
              <a:rPr lang="zh-CN" altLang="en-US" dirty="0" smtClean="0"/>
              <a:t>名</a:t>
            </a:r>
            <a:endParaRPr lang="en-US" altLang="zh-CN" dirty="0" smtClean="0"/>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956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600" b="1" dirty="0">
                <a:solidFill>
                  <a:srgbClr val="0070C0"/>
                </a:solidFill>
                <a:latin typeface="+mn-ea"/>
                <a:ea typeface="+mn-ea"/>
              </a:rPr>
              <a:t>CEPC</a:t>
            </a:r>
            <a:r>
              <a:rPr lang="zh-CN" altLang="en-US" sz="3600" b="1" dirty="0">
                <a:solidFill>
                  <a:srgbClr val="0070C0"/>
                </a:solidFill>
                <a:latin typeface="+mn-ea"/>
                <a:ea typeface="+mn-ea"/>
              </a:rPr>
              <a:t>加速器物理</a:t>
            </a:r>
            <a:r>
              <a:rPr lang="en-US" altLang="zh-CN" sz="3600" b="1" dirty="0">
                <a:solidFill>
                  <a:srgbClr val="0070C0"/>
                </a:solidFill>
                <a:latin typeface="+mn-ea"/>
                <a:ea typeface="+mn-ea"/>
              </a:rPr>
              <a:t>EDR</a:t>
            </a:r>
            <a:r>
              <a:rPr lang="zh-CN" altLang="en-US" sz="3600" b="1" dirty="0" smtClean="0">
                <a:solidFill>
                  <a:srgbClr val="0070C0"/>
                </a:solidFill>
                <a:latin typeface="+mn-ea"/>
                <a:ea typeface="+mn-ea"/>
              </a:rPr>
              <a:t>计划经费统计</a:t>
            </a:r>
            <a:endParaRPr lang="zh-CN" altLang="en-US" sz="3600" b="1" dirty="0">
              <a:solidFill>
                <a:srgbClr val="0070C0"/>
              </a:solidFill>
              <a:latin typeface="+mn-ea"/>
              <a:ea typeface="+mn-ea"/>
            </a:endParaRPr>
          </a:p>
        </p:txBody>
      </p:sp>
      <p:sp>
        <p:nvSpPr>
          <p:cNvPr id="3" name="内容占位符 2"/>
          <p:cNvSpPr>
            <a:spLocks noGrp="1"/>
          </p:cNvSpPr>
          <p:nvPr>
            <p:ph idx="1"/>
          </p:nvPr>
        </p:nvSpPr>
        <p:spPr/>
        <p:txBody>
          <a:bodyPr>
            <a:normAutofit fontScale="85000" lnSpcReduction="20000"/>
          </a:bodyPr>
          <a:lstStyle/>
          <a:p>
            <a:r>
              <a:rPr lang="zh-CN" altLang="zh-CN" dirty="0" smtClean="0"/>
              <a:t>直线加速器</a:t>
            </a:r>
            <a:r>
              <a:rPr lang="en-US" altLang="zh-CN" dirty="0" smtClean="0"/>
              <a:t> 35</a:t>
            </a:r>
            <a:r>
              <a:rPr lang="zh-CN" altLang="en-US" dirty="0"/>
              <a:t>万</a:t>
            </a:r>
            <a:endParaRPr lang="en-US" altLang="zh-CN" dirty="0"/>
          </a:p>
          <a:p>
            <a:r>
              <a:rPr lang="zh-CN" altLang="zh-CN" dirty="0"/>
              <a:t>增强</a:t>
            </a:r>
            <a:r>
              <a:rPr lang="zh-CN" altLang="zh-CN" dirty="0" smtClean="0"/>
              <a:t>器</a:t>
            </a:r>
            <a:r>
              <a:rPr lang="en-US" altLang="zh-CN" dirty="0" smtClean="0"/>
              <a:t> </a:t>
            </a:r>
            <a:r>
              <a:rPr lang="zh-CN" altLang="en-US" dirty="0" smtClean="0"/>
              <a:t> </a:t>
            </a:r>
            <a:r>
              <a:rPr lang="en-US" altLang="zh-CN" dirty="0" smtClean="0"/>
              <a:t>40</a:t>
            </a:r>
            <a:r>
              <a:rPr lang="zh-CN" altLang="en-US" dirty="0"/>
              <a:t>万</a:t>
            </a:r>
            <a:endParaRPr lang="en-US" altLang="zh-CN" dirty="0" smtClean="0"/>
          </a:p>
          <a:p>
            <a:r>
              <a:rPr lang="zh-CN" altLang="zh-CN" dirty="0" smtClean="0"/>
              <a:t>对</a:t>
            </a:r>
            <a:r>
              <a:rPr lang="zh-CN" altLang="zh-CN" dirty="0"/>
              <a:t>撞</a:t>
            </a:r>
            <a:r>
              <a:rPr lang="zh-CN" altLang="zh-CN" dirty="0" smtClean="0"/>
              <a:t>环</a:t>
            </a:r>
            <a:r>
              <a:rPr lang="en-US" altLang="zh-CN" dirty="0" smtClean="0"/>
              <a:t> 50</a:t>
            </a:r>
            <a:r>
              <a:rPr lang="zh-CN" altLang="en-US" dirty="0" smtClean="0"/>
              <a:t>万</a:t>
            </a:r>
            <a:endParaRPr lang="en-US" altLang="zh-CN" dirty="0" smtClean="0"/>
          </a:p>
          <a:p>
            <a:r>
              <a:rPr lang="zh-CN" altLang="en-US" dirty="0" smtClean="0"/>
              <a:t>束束作用 </a:t>
            </a:r>
            <a:r>
              <a:rPr lang="en-US" altLang="zh-CN" dirty="0" smtClean="0"/>
              <a:t>40</a:t>
            </a:r>
            <a:r>
              <a:rPr lang="zh-CN" altLang="en-US" dirty="0" smtClean="0"/>
              <a:t>万</a:t>
            </a:r>
            <a:endParaRPr lang="en-US" altLang="zh-CN" dirty="0"/>
          </a:p>
          <a:p>
            <a:r>
              <a:rPr lang="zh-CN" altLang="zh-CN" dirty="0" smtClean="0"/>
              <a:t>束流</a:t>
            </a:r>
            <a:r>
              <a:rPr lang="zh-CN" altLang="zh-CN" dirty="0"/>
              <a:t>动力学及调束</a:t>
            </a:r>
            <a:r>
              <a:rPr lang="zh-CN" altLang="zh-CN" dirty="0" smtClean="0"/>
              <a:t>软件</a:t>
            </a:r>
            <a:r>
              <a:rPr lang="en-US" altLang="zh-CN" dirty="0" smtClean="0"/>
              <a:t> 50</a:t>
            </a:r>
            <a:r>
              <a:rPr lang="zh-CN" altLang="en-US" dirty="0" smtClean="0"/>
              <a:t>万</a:t>
            </a:r>
            <a:endParaRPr lang="en-US" altLang="zh-CN" dirty="0" smtClean="0"/>
          </a:p>
          <a:p>
            <a:r>
              <a:rPr lang="zh-CN" altLang="en-US" dirty="0" smtClean="0"/>
              <a:t>阻抗</a:t>
            </a:r>
            <a:r>
              <a:rPr lang="zh-CN" altLang="en-US" dirty="0"/>
              <a:t>和集体</a:t>
            </a:r>
            <a:r>
              <a:rPr lang="zh-CN" altLang="en-US" dirty="0" smtClean="0"/>
              <a:t>效应</a:t>
            </a:r>
            <a:r>
              <a:rPr lang="en-US" altLang="zh-CN" dirty="0" smtClean="0"/>
              <a:t> </a:t>
            </a:r>
            <a:r>
              <a:rPr lang="en-US" altLang="zh-CN" dirty="0"/>
              <a:t>77</a:t>
            </a:r>
            <a:r>
              <a:rPr lang="zh-CN" altLang="en-US" dirty="0"/>
              <a:t>万</a:t>
            </a:r>
            <a:endParaRPr lang="en-US" altLang="zh-CN" dirty="0" smtClean="0"/>
          </a:p>
          <a:p>
            <a:r>
              <a:rPr lang="zh-CN" altLang="en-US" dirty="0" smtClean="0"/>
              <a:t>逐束团反馈 </a:t>
            </a:r>
            <a:r>
              <a:rPr lang="en-US" altLang="zh-CN" dirty="0" smtClean="0"/>
              <a:t>60</a:t>
            </a:r>
            <a:r>
              <a:rPr lang="zh-CN" altLang="en-US" dirty="0" smtClean="0"/>
              <a:t>万</a:t>
            </a:r>
            <a:endParaRPr lang="en-US" altLang="zh-CN" dirty="0" smtClean="0"/>
          </a:p>
          <a:p>
            <a:r>
              <a:rPr lang="en-US" altLang="zh-CN" dirty="0" smtClean="0"/>
              <a:t>MDI 40</a:t>
            </a:r>
            <a:r>
              <a:rPr lang="zh-CN" altLang="en-US" dirty="0"/>
              <a:t>万</a:t>
            </a:r>
            <a:endParaRPr lang="en-US" altLang="zh-CN" dirty="0" smtClean="0"/>
          </a:p>
          <a:p>
            <a:r>
              <a:rPr lang="zh-CN" altLang="zh-CN" dirty="0"/>
              <a:t>注入引出及垃圾桶束线、机器</a:t>
            </a:r>
            <a:r>
              <a:rPr lang="zh-CN" altLang="zh-CN" dirty="0" smtClean="0"/>
              <a:t>保护</a:t>
            </a:r>
            <a:r>
              <a:rPr lang="en-US" altLang="zh-CN" dirty="0" smtClean="0"/>
              <a:t> 48</a:t>
            </a:r>
            <a:r>
              <a:rPr lang="zh-CN" altLang="en-US" dirty="0"/>
              <a:t>万</a:t>
            </a:r>
            <a:endParaRPr lang="en-US" altLang="zh-CN" dirty="0" smtClean="0"/>
          </a:p>
          <a:p>
            <a:r>
              <a:rPr lang="en-US" altLang="zh-CN" dirty="0" smtClean="0"/>
              <a:t>SPPC 30</a:t>
            </a:r>
            <a:r>
              <a:rPr lang="zh-CN" altLang="en-US" dirty="0" smtClean="0"/>
              <a:t>万</a:t>
            </a:r>
            <a:endParaRPr lang="en-US" altLang="zh-CN" dirty="0" smtClean="0"/>
          </a:p>
          <a:p>
            <a:r>
              <a:rPr lang="zh-CN" altLang="en-US" dirty="0" smtClean="0"/>
              <a:t>总体 </a:t>
            </a:r>
            <a:r>
              <a:rPr lang="en-US" altLang="zh-CN" dirty="0" smtClean="0"/>
              <a:t>30</a:t>
            </a:r>
            <a:r>
              <a:rPr lang="zh-CN" altLang="en-US" dirty="0" smtClean="0"/>
              <a:t>万</a:t>
            </a:r>
            <a:endParaRPr lang="en-US" altLang="zh-CN" dirty="0"/>
          </a:p>
        </p:txBody>
      </p:sp>
      <p:sp>
        <p:nvSpPr>
          <p:cNvPr id="4" name="文本框 3"/>
          <p:cNvSpPr txBox="1"/>
          <p:nvPr/>
        </p:nvSpPr>
        <p:spPr>
          <a:xfrm>
            <a:off x="7931020" y="1321356"/>
            <a:ext cx="3013788" cy="523220"/>
          </a:xfrm>
          <a:prstGeom prst="rect">
            <a:avLst/>
          </a:prstGeom>
          <a:noFill/>
        </p:spPr>
        <p:txBody>
          <a:bodyPr wrap="square" rtlCol="0">
            <a:spAutoFit/>
          </a:bodyPr>
          <a:lstStyle/>
          <a:p>
            <a:r>
              <a:rPr lang="zh-CN" altLang="en-US" sz="2800" dirty="0" smtClean="0"/>
              <a:t>总经费 </a:t>
            </a:r>
            <a:r>
              <a:rPr lang="en-US" altLang="zh-CN" sz="2800" dirty="0" smtClean="0"/>
              <a:t>500</a:t>
            </a:r>
            <a:r>
              <a:rPr lang="zh-CN" altLang="en-US" sz="2800" dirty="0" smtClean="0"/>
              <a:t>万</a:t>
            </a:r>
            <a:endParaRPr lang="zh-CN" altLang="en-US" sz="2800" dirty="0"/>
          </a:p>
        </p:txBody>
      </p:sp>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1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403225"/>
            <a:ext cx="11125200" cy="1325563"/>
          </a:xfrm>
        </p:spPr>
        <p:txBody>
          <a:bodyPr>
            <a:noAutofit/>
          </a:bodyPr>
          <a:lstStyle/>
          <a:p>
            <a:pPr algn="ctr"/>
            <a:r>
              <a:rPr lang="en-US" altLang="zh-CN" sz="3600" b="1" dirty="0">
                <a:solidFill>
                  <a:srgbClr val="0070C0"/>
                </a:solidFill>
                <a:latin typeface="+mn-ea"/>
                <a:ea typeface="+mn-ea"/>
              </a:rPr>
              <a:t>CEPC </a:t>
            </a:r>
            <a:r>
              <a:rPr lang="en-US" altLang="zh-CN" sz="3600" b="1" dirty="0" smtClean="0">
                <a:solidFill>
                  <a:srgbClr val="0070C0"/>
                </a:solidFill>
                <a:latin typeface="+mn-ea"/>
                <a:ea typeface="+mn-ea"/>
              </a:rPr>
              <a:t>2024</a:t>
            </a:r>
            <a:r>
              <a:rPr lang="zh-CN" altLang="en-US" sz="3600" b="1" dirty="0" smtClean="0">
                <a:solidFill>
                  <a:srgbClr val="0070C0"/>
                </a:solidFill>
                <a:latin typeface="+mn-ea"/>
                <a:ea typeface="+mn-ea"/>
              </a:rPr>
              <a:t>重点集群</a:t>
            </a:r>
            <a:r>
              <a:rPr lang="zh-CN" altLang="zh-CN" sz="3600" b="1" dirty="0" smtClean="0">
                <a:solidFill>
                  <a:srgbClr val="0070C0"/>
                </a:solidFill>
                <a:latin typeface="+mn-ea"/>
                <a:ea typeface="+mn-ea"/>
              </a:rPr>
              <a:t>指南提交</a:t>
            </a:r>
            <a:r>
              <a:rPr lang="zh-CN" altLang="zh-CN" sz="3600" b="1" dirty="0">
                <a:solidFill>
                  <a:srgbClr val="0070C0"/>
                </a:solidFill>
                <a:latin typeface="+mn-ea"/>
                <a:ea typeface="+mn-ea"/>
              </a:rPr>
              <a:t/>
            </a:r>
            <a:br>
              <a:rPr lang="zh-CN" altLang="zh-CN" sz="3600" b="1" dirty="0">
                <a:solidFill>
                  <a:srgbClr val="0070C0"/>
                </a:solidFill>
                <a:latin typeface="+mn-ea"/>
                <a:ea typeface="+mn-ea"/>
              </a:rPr>
            </a:br>
            <a:r>
              <a:rPr lang="en-US" altLang="zh-CN" sz="2800" dirty="0"/>
              <a:t>Higgs/Z/W/</a:t>
            </a:r>
            <a:r>
              <a:rPr lang="en-US" altLang="zh-CN" sz="2800" dirty="0" err="1"/>
              <a:t>ttbar</a:t>
            </a:r>
            <a:r>
              <a:rPr lang="zh-CN" altLang="zh-CN" sz="2800" dirty="0"/>
              <a:t>能区高亮度对撞机关键加速器物理问题</a:t>
            </a:r>
            <a:r>
              <a:rPr lang="zh-CN" altLang="zh-CN" sz="2800" dirty="0" smtClean="0"/>
              <a:t>研究</a:t>
            </a:r>
            <a:endParaRPr lang="zh-CN" altLang="en-US" sz="2800" dirty="0"/>
          </a:p>
        </p:txBody>
      </p:sp>
      <p:sp>
        <p:nvSpPr>
          <p:cNvPr id="3" name="内容占位符 2"/>
          <p:cNvSpPr>
            <a:spLocks noGrp="1"/>
          </p:cNvSpPr>
          <p:nvPr>
            <p:ph idx="1"/>
          </p:nvPr>
        </p:nvSpPr>
        <p:spPr>
          <a:xfrm>
            <a:off x="733425" y="1575647"/>
            <a:ext cx="10864526" cy="4724458"/>
          </a:xfrm>
        </p:spPr>
        <p:txBody>
          <a:bodyPr>
            <a:noAutofit/>
          </a:bodyPr>
          <a:lstStyle/>
          <a:p>
            <a:r>
              <a:rPr lang="zh-CN" altLang="zh-CN" sz="1800" dirty="0" smtClean="0"/>
              <a:t>环形</a:t>
            </a:r>
            <a:r>
              <a:rPr lang="zh-CN" altLang="zh-CN" sz="1800" dirty="0"/>
              <a:t>正负电子对撞机将工作在</a:t>
            </a:r>
            <a:r>
              <a:rPr lang="en-US" altLang="zh-CN" sz="1800" dirty="0"/>
              <a:t>Higgs/Z/W/</a:t>
            </a:r>
            <a:r>
              <a:rPr lang="en-US" altLang="zh-CN" sz="1800" dirty="0" err="1"/>
              <a:t>ttbar</a:t>
            </a:r>
            <a:r>
              <a:rPr lang="zh-CN" altLang="zh-CN" sz="1800" dirty="0"/>
              <a:t>能区，采用大流强、小束流发射度、对撞点极小</a:t>
            </a:r>
            <a:r>
              <a:rPr lang="en-US" altLang="zh-CN" sz="1800" dirty="0"/>
              <a:t>beta</a:t>
            </a:r>
            <a:r>
              <a:rPr lang="zh-CN" altLang="zh-CN" sz="1800" dirty="0"/>
              <a:t>函数、大</a:t>
            </a:r>
            <a:r>
              <a:rPr lang="en-US" altLang="zh-CN" sz="1800" dirty="0" err="1"/>
              <a:t>Piwinski</a:t>
            </a:r>
            <a:r>
              <a:rPr lang="zh-CN" altLang="zh-CN" sz="1800" dirty="0"/>
              <a:t>角</a:t>
            </a:r>
            <a:r>
              <a:rPr lang="en-US" altLang="zh-CN" sz="1800" dirty="0"/>
              <a:t>Crab-Waist</a:t>
            </a:r>
            <a:r>
              <a:rPr lang="zh-CN" altLang="zh-CN" sz="1800" dirty="0"/>
              <a:t>对撞。</a:t>
            </a:r>
          </a:p>
          <a:p>
            <a:r>
              <a:rPr lang="zh-CN" altLang="zh-CN" sz="1800" dirty="0"/>
              <a:t>研究目标：通过该研究，给出合理且可以实现的</a:t>
            </a:r>
            <a:r>
              <a:rPr lang="en-US" altLang="zh-CN" sz="1800" dirty="0"/>
              <a:t>Higgs/Z/W/</a:t>
            </a:r>
            <a:r>
              <a:rPr lang="en-US" altLang="zh-CN" sz="1800" dirty="0" err="1"/>
              <a:t>ttbar</a:t>
            </a:r>
            <a:r>
              <a:rPr lang="zh-CN" altLang="zh-CN" sz="1800" dirty="0"/>
              <a:t>能区环形正负电子对撞机设计，以保证</a:t>
            </a:r>
            <a:r>
              <a:rPr lang="en-US" altLang="zh-CN" sz="1800" dirty="0"/>
              <a:t>CEPC</a:t>
            </a:r>
            <a:r>
              <a:rPr lang="zh-CN" altLang="zh-CN" sz="1800" dirty="0"/>
              <a:t>加速器的高亮度运行。</a:t>
            </a:r>
            <a:endParaRPr lang="en-US" altLang="zh-CN" sz="1800" dirty="0"/>
          </a:p>
          <a:p>
            <a:r>
              <a:rPr lang="zh-CN" altLang="zh-CN" sz="1800" dirty="0"/>
              <a:t>重点研究如下关键加速器物理问题：</a:t>
            </a:r>
          </a:p>
          <a:p>
            <a:r>
              <a:rPr lang="zh-CN" altLang="zh-CN" sz="1800" dirty="0"/>
              <a:t>强辐射效应下高亮度对撞机束流光学设计以获得足够长的束流寿命（含整体设计、非线性校正、误差校正等）；</a:t>
            </a:r>
          </a:p>
          <a:p>
            <a:r>
              <a:rPr lang="zh-CN" altLang="zh-CN" sz="1800" dirty="0"/>
              <a:t>强束束相互作用下束流集体效应、非线性等多种复合效应的模拟及抑制</a:t>
            </a:r>
            <a:r>
              <a:rPr lang="zh-CN" altLang="en-US" sz="1800" dirty="0"/>
              <a:t>。</a:t>
            </a:r>
            <a:endParaRPr lang="en-US" altLang="zh-CN" sz="1800" dirty="0"/>
          </a:p>
          <a:p>
            <a:pPr lvl="1"/>
            <a:r>
              <a:rPr lang="zh-CN" altLang="zh-CN" sz="1800" dirty="0"/>
              <a:t>考虑各种效应并优化束流寿命、自洽模拟</a:t>
            </a:r>
            <a:r>
              <a:rPr lang="en-US" altLang="zh-CN" sz="1800" dirty="0"/>
              <a:t>lattice</a:t>
            </a:r>
            <a:r>
              <a:rPr lang="zh-CN" altLang="zh-CN" sz="1800" dirty="0"/>
              <a:t>非线性、集体效应、反馈系统和束束等复合效应</a:t>
            </a:r>
            <a:endParaRPr lang="en-US" altLang="zh-CN" sz="1800" dirty="0"/>
          </a:p>
          <a:p>
            <a:pPr lvl="1"/>
            <a:r>
              <a:rPr lang="zh-CN" altLang="zh-CN" sz="1800" dirty="0"/>
              <a:t>抑制</a:t>
            </a:r>
            <a:r>
              <a:rPr lang="en-US" altLang="zh-CN" sz="1800" dirty="0"/>
              <a:t>lattice</a:t>
            </a:r>
            <a:r>
              <a:rPr lang="zh-CN" altLang="zh-CN" sz="1800" dirty="0"/>
              <a:t>非线性、集体效应、束束、自旋等引起的复合不稳定性</a:t>
            </a:r>
            <a:r>
              <a:rPr lang="zh-CN" altLang="zh-CN" sz="1800" dirty="0" smtClean="0"/>
              <a:t>效应</a:t>
            </a:r>
            <a:endParaRPr lang="en-US" altLang="zh-CN" sz="1800" dirty="0"/>
          </a:p>
          <a:p>
            <a:r>
              <a:rPr lang="zh-CN" altLang="zh-CN" sz="1800" dirty="0" smtClean="0"/>
              <a:t>短</a:t>
            </a:r>
            <a:r>
              <a:rPr lang="zh-CN" altLang="zh-CN" sz="1800" dirty="0"/>
              <a:t>束流寿命情况下的束流注入方法（含增强器、直线加速器、输运线）；</a:t>
            </a:r>
            <a:endParaRPr lang="en-US" altLang="zh-CN" sz="1800" dirty="0"/>
          </a:p>
          <a:p>
            <a:pPr marL="685800" lvl="2">
              <a:spcBef>
                <a:spcPts val="1000"/>
              </a:spcBef>
            </a:pPr>
            <a:r>
              <a:rPr lang="en-US" altLang="zh-CN" sz="1800" dirty="0" smtClean="0"/>
              <a:t>CEPC</a:t>
            </a:r>
            <a:r>
              <a:rPr lang="zh-CN" altLang="en-US" sz="1800" dirty="0" smtClean="0"/>
              <a:t>直线加速器非常长，束流品质</a:t>
            </a:r>
            <a:r>
              <a:rPr lang="zh-CN" altLang="en-US" sz="1800" dirty="0"/>
              <a:t>的</a:t>
            </a:r>
            <a:r>
              <a:rPr lang="zh-CN" altLang="en-US" sz="1800" dirty="0" smtClean="0"/>
              <a:t>保持具有非常大的挑战。研究轨道校正，尤其双束轨道校正。</a:t>
            </a:r>
            <a:endParaRPr lang="en-US" altLang="zh-CN" sz="1800" dirty="0"/>
          </a:p>
          <a:p>
            <a:pPr marL="685800" lvl="2">
              <a:spcBef>
                <a:spcPts val="1000"/>
              </a:spcBef>
            </a:pPr>
            <a:r>
              <a:rPr lang="zh-CN" altLang="en-US" sz="1800" dirty="0"/>
              <a:t>考虑</a:t>
            </a:r>
            <a:r>
              <a:rPr lang="zh-CN" altLang="en-US" sz="1800" dirty="0" smtClean="0"/>
              <a:t>误差</a:t>
            </a:r>
            <a:r>
              <a:rPr lang="zh-CN" altLang="en-US" sz="1800" dirty="0"/>
              <a:t>的置换注入</a:t>
            </a:r>
            <a:r>
              <a:rPr lang="zh-CN" altLang="en-US" sz="1800" dirty="0" smtClean="0"/>
              <a:t>效率</a:t>
            </a:r>
          </a:p>
          <a:p>
            <a:pPr>
              <a:lnSpc>
                <a:spcPct val="100000"/>
              </a:lnSpc>
            </a:pPr>
            <a:r>
              <a:rPr lang="zh-CN" altLang="en-US" sz="1800" dirty="0" smtClean="0"/>
              <a:t>开展</a:t>
            </a:r>
            <a:r>
              <a:rPr lang="en-US" altLang="zh-CN" sz="1800" dirty="0" smtClean="0"/>
              <a:t>FEL</a:t>
            </a:r>
            <a:r>
              <a:rPr lang="zh-CN" altLang="en-US" sz="1800" dirty="0" smtClean="0"/>
              <a:t>方案设计、高亮度电子束流的注入器方案设计、与</a:t>
            </a:r>
            <a:r>
              <a:rPr lang="en-US" altLang="zh-CN" sz="1800" dirty="0" smtClean="0"/>
              <a:t>CEPC</a:t>
            </a:r>
            <a:r>
              <a:rPr lang="zh-CN" altLang="en-US" sz="1800" dirty="0" smtClean="0"/>
              <a:t>主直线的兼容性设计，将大大拓展</a:t>
            </a:r>
            <a:r>
              <a:rPr lang="en-US" altLang="zh-CN" sz="1800" dirty="0" smtClean="0"/>
              <a:t>CEPC</a:t>
            </a:r>
            <a:r>
              <a:rPr lang="zh-CN" altLang="en-US" sz="1800" dirty="0" smtClean="0"/>
              <a:t>直线加速器的能力。</a:t>
            </a:r>
            <a:endParaRPr lang="zh-CN" altLang="zh-CN" sz="1800" dirty="0"/>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8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5A684-481A-4BF8-85F2-0FE6AEA09E82}"/>
              </a:ext>
            </a:extLst>
          </p:cNvPr>
          <p:cNvSpPr>
            <a:spLocks noGrp="1"/>
          </p:cNvSpPr>
          <p:nvPr>
            <p:ph type="title"/>
          </p:nvPr>
        </p:nvSpPr>
        <p:spPr/>
        <p:txBody>
          <a:bodyPr>
            <a:normAutofit/>
          </a:bodyPr>
          <a:lstStyle/>
          <a:p>
            <a:pPr algn="ctr"/>
            <a:r>
              <a:rPr lang="zh-CN" altLang="zh-CN" sz="4000" b="1" dirty="0" smtClean="0">
                <a:solidFill>
                  <a:schemeClr val="accent1">
                    <a:lumMod val="75000"/>
                  </a:schemeClr>
                </a:solidFill>
                <a:latin typeface="+mn-ea"/>
                <a:ea typeface="+mn-ea"/>
              </a:rPr>
              <a:t>直线加速器</a:t>
            </a:r>
            <a:endParaRPr lang="zh-CN" altLang="en-US" sz="4000" dirty="0">
              <a:solidFill>
                <a:schemeClr val="accent1">
                  <a:lumMod val="75000"/>
                </a:schemeClr>
              </a:solidFill>
              <a:latin typeface="+mn-ea"/>
              <a:ea typeface="+mn-ea"/>
            </a:endParaRPr>
          </a:p>
        </p:txBody>
      </p:sp>
      <p:sp>
        <p:nvSpPr>
          <p:cNvPr id="3" name="内容占位符 2">
            <a:extLst>
              <a:ext uri="{FF2B5EF4-FFF2-40B4-BE49-F238E27FC236}">
                <a16:creationId xmlns:a16="http://schemas.microsoft.com/office/drawing/2014/main" id="{348D81C5-415B-4659-AF8E-8148A71F866E}"/>
              </a:ext>
            </a:extLst>
          </p:cNvPr>
          <p:cNvSpPr>
            <a:spLocks noGrp="1"/>
          </p:cNvSpPr>
          <p:nvPr>
            <p:ph idx="1"/>
          </p:nvPr>
        </p:nvSpPr>
        <p:spPr>
          <a:xfrm>
            <a:off x="410464" y="2292156"/>
            <a:ext cx="5384800" cy="4351338"/>
          </a:xfrm>
        </p:spPr>
        <p:txBody>
          <a:bodyPr>
            <a:normAutofit/>
          </a:bodyPr>
          <a:lstStyle/>
          <a:p>
            <a:pPr>
              <a:lnSpc>
                <a:spcPct val="100000"/>
              </a:lnSpc>
            </a:pPr>
            <a:r>
              <a:rPr lang="en-US" altLang="zh-CN" sz="2000" dirty="0">
                <a:latin typeface="微软雅黑" panose="020B0503020204020204" pitchFamily="34" charset="-122"/>
                <a:ea typeface="微软雅黑" panose="020B0503020204020204" pitchFamily="34" charset="-122"/>
              </a:rPr>
              <a:t>CEPC</a:t>
            </a:r>
            <a:r>
              <a:rPr lang="zh-CN" altLang="en-US" sz="2000" dirty="0">
                <a:latin typeface="微软雅黑" panose="020B0503020204020204" pitchFamily="34" charset="-122"/>
                <a:ea typeface="微软雅黑" panose="020B0503020204020204" pitchFamily="34" charset="-122"/>
              </a:rPr>
              <a:t>直线加速器长度非常长，由于误差及尾场的影响，束流品质的保持具有非常大的挑战，其轨道校正是重中之重</a:t>
            </a:r>
            <a:endParaRPr lang="en-US" altLang="zh-CN" sz="2000" dirty="0">
              <a:latin typeface="微软雅黑" panose="020B0503020204020204" pitchFamily="34" charset="-122"/>
              <a:ea typeface="微软雅黑" panose="020B0503020204020204" pitchFamily="34" charset="-122"/>
            </a:endParaRPr>
          </a:p>
          <a:p>
            <a:pPr>
              <a:lnSpc>
                <a:spcPct val="100000"/>
              </a:lnSpc>
            </a:pPr>
            <a:r>
              <a:rPr lang="zh-CN" altLang="en-US" sz="2000" dirty="0">
                <a:latin typeface="微软雅黑" panose="020B0503020204020204" pitchFamily="34" charset="-122"/>
                <a:ea typeface="微软雅黑" panose="020B0503020204020204" pitchFamily="34" charset="-122"/>
              </a:rPr>
              <a:t>在考虑残余色散</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尾场影响下，“理想轨道”并非通常情况下的零，利用</a:t>
            </a:r>
            <a:r>
              <a:rPr lang="en-US" altLang="zh-CN" sz="2000" dirty="0">
                <a:latin typeface="微软雅黑" panose="020B0503020204020204" pitchFamily="34" charset="-122"/>
                <a:ea typeface="微软雅黑" panose="020B0503020204020204" pitchFamily="34" charset="-122"/>
              </a:rPr>
              <a:t>DFS/WFS</a:t>
            </a:r>
            <a:r>
              <a:rPr lang="zh-CN" altLang="en-US" sz="2000" dirty="0">
                <a:latin typeface="微软雅黑" panose="020B0503020204020204" pitchFamily="34" charset="-122"/>
                <a:ea typeface="微软雅黑" panose="020B0503020204020204" pitchFamily="34" charset="-122"/>
              </a:rPr>
              <a:t>校正可以有效的控制发射度增长，但对于大型加速器其应用受限于实际参数测量，目前考虑的策略是分段校正，需要针对此进行模拟研究</a:t>
            </a:r>
            <a:endParaRPr lang="en-US" altLang="zh-CN" sz="2000" dirty="0">
              <a:latin typeface="微软雅黑" panose="020B0503020204020204" pitchFamily="34" charset="-122"/>
              <a:ea typeface="微软雅黑" panose="020B0503020204020204" pitchFamily="34" charset="-122"/>
            </a:endParaRPr>
          </a:p>
          <a:p>
            <a:pPr>
              <a:lnSpc>
                <a:spcPct val="100000"/>
              </a:lnSpc>
            </a:pPr>
            <a:r>
              <a:rPr lang="zh-CN" altLang="en-US" sz="2000" dirty="0">
                <a:latin typeface="微软雅黑" panose="020B0503020204020204" pitchFamily="34" charset="-122"/>
                <a:ea typeface="微软雅黑" panose="020B0503020204020204" pitchFamily="34" charset="-122"/>
              </a:rPr>
              <a:t>另外双束的轨道校正仍然是一个重要问题，需要考虑实际情况下的校正</a:t>
            </a:r>
          </a:p>
        </p:txBody>
      </p:sp>
      <p:pic>
        <p:nvPicPr>
          <p:cNvPr id="4" name="图片 3">
            <a:extLst>
              <a:ext uri="{FF2B5EF4-FFF2-40B4-BE49-F238E27FC236}">
                <a16:creationId xmlns:a16="http://schemas.microsoft.com/office/drawing/2014/main" id="{8BED639C-B171-4FBB-96A5-B9F0C2059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265" y="2292156"/>
            <a:ext cx="5375236" cy="4031427"/>
          </a:xfrm>
          <a:prstGeom prst="rect">
            <a:avLst/>
          </a:prstGeom>
        </p:spPr>
      </p:pic>
      <p:sp>
        <p:nvSpPr>
          <p:cNvPr id="5" name="文本框 4">
            <a:extLst>
              <a:ext uri="{FF2B5EF4-FFF2-40B4-BE49-F238E27FC236}">
                <a16:creationId xmlns:a16="http://schemas.microsoft.com/office/drawing/2014/main" id="{39791B78-C702-41DF-9AE8-424E632A191B}"/>
              </a:ext>
            </a:extLst>
          </p:cNvPr>
          <p:cNvSpPr txBox="1"/>
          <p:nvPr/>
        </p:nvSpPr>
        <p:spPr>
          <a:xfrm>
            <a:off x="5985821" y="1690688"/>
            <a:ext cx="499412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HEPS</a:t>
            </a:r>
            <a:r>
              <a:rPr lang="zh-CN" altLang="en-US" sz="2400" dirty="0">
                <a:latin typeface="微软雅黑" panose="020B0503020204020204" pitchFamily="34" charset="-122"/>
                <a:ea typeface="微软雅黑" panose="020B0503020204020204" pitchFamily="34" charset="-122"/>
              </a:rPr>
              <a:t>直线加速器</a:t>
            </a:r>
            <a:r>
              <a:rPr lang="en-US" altLang="zh-CN" sz="2400" dirty="0">
                <a:latin typeface="微软雅黑" panose="020B0503020204020204" pitchFamily="34" charset="-122"/>
                <a:ea typeface="微软雅黑" panose="020B0503020204020204" pitchFamily="34" charset="-122"/>
              </a:rPr>
              <a:t>WFS</a:t>
            </a:r>
            <a:r>
              <a:rPr lang="zh-CN" altLang="en-US" sz="2400" dirty="0">
                <a:latin typeface="微软雅黑" panose="020B0503020204020204" pitchFamily="34" charset="-122"/>
                <a:ea typeface="微软雅黑" panose="020B0503020204020204" pitchFamily="34" charset="-122"/>
              </a:rPr>
              <a:t>校正束流实验</a:t>
            </a:r>
          </a:p>
        </p:txBody>
      </p:sp>
      <p:sp>
        <p:nvSpPr>
          <p:cNvPr id="6" name="矩形 5"/>
          <p:cNvSpPr/>
          <p:nvPr/>
        </p:nvSpPr>
        <p:spPr>
          <a:xfrm>
            <a:off x="410464" y="1556512"/>
            <a:ext cx="2339102"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轨道</a:t>
            </a:r>
            <a:r>
              <a:rPr lang="zh-CN" altLang="en-US" sz="2800" b="1" dirty="0" smtClean="0">
                <a:latin typeface="微软雅黑" panose="020B0503020204020204" pitchFamily="34" charset="-122"/>
                <a:ea typeface="微软雅黑" panose="020B0503020204020204" pitchFamily="34" charset="-122"/>
              </a:rPr>
              <a:t>校正优化</a:t>
            </a:r>
            <a:endParaRPr lang="zh-CN" altLang="en-US" sz="2800" b="1" dirty="0"/>
          </a:p>
        </p:txBody>
      </p:sp>
      <p:pic>
        <p:nvPicPr>
          <p:cNvPr id="7"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28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403225"/>
            <a:ext cx="11125200" cy="1325563"/>
          </a:xfrm>
        </p:spPr>
        <p:txBody>
          <a:bodyPr>
            <a:noAutofit/>
          </a:bodyPr>
          <a:lstStyle/>
          <a:p>
            <a:pPr algn="ctr"/>
            <a:r>
              <a:rPr lang="en-US" altLang="zh-CN" sz="3600" b="1" dirty="0">
                <a:solidFill>
                  <a:srgbClr val="0070C0"/>
                </a:solidFill>
                <a:latin typeface="+mn-ea"/>
                <a:ea typeface="+mn-ea"/>
              </a:rPr>
              <a:t>CEPC </a:t>
            </a:r>
            <a:r>
              <a:rPr lang="en-US" altLang="zh-CN" sz="3600" b="1" dirty="0" smtClean="0">
                <a:solidFill>
                  <a:srgbClr val="0070C0"/>
                </a:solidFill>
                <a:latin typeface="+mn-ea"/>
                <a:ea typeface="+mn-ea"/>
              </a:rPr>
              <a:t>2024</a:t>
            </a:r>
            <a:r>
              <a:rPr lang="zh-CN" altLang="en-US" sz="3600" b="1" dirty="0" smtClean="0">
                <a:solidFill>
                  <a:srgbClr val="0070C0"/>
                </a:solidFill>
                <a:latin typeface="+mn-ea"/>
                <a:ea typeface="+mn-ea"/>
              </a:rPr>
              <a:t>重点集群</a:t>
            </a:r>
            <a:r>
              <a:rPr lang="zh-CN" altLang="zh-CN" sz="3600" b="1" dirty="0" smtClean="0">
                <a:solidFill>
                  <a:srgbClr val="0070C0"/>
                </a:solidFill>
                <a:latin typeface="+mn-ea"/>
                <a:ea typeface="+mn-ea"/>
              </a:rPr>
              <a:t>指南提交</a:t>
            </a:r>
            <a:r>
              <a:rPr lang="zh-CN" altLang="zh-CN" sz="3600" b="1" dirty="0">
                <a:solidFill>
                  <a:srgbClr val="0070C0"/>
                </a:solidFill>
                <a:latin typeface="+mn-ea"/>
                <a:ea typeface="+mn-ea"/>
              </a:rPr>
              <a:t/>
            </a:r>
            <a:br>
              <a:rPr lang="zh-CN" altLang="zh-CN" sz="3600" b="1" dirty="0">
                <a:solidFill>
                  <a:srgbClr val="0070C0"/>
                </a:solidFill>
                <a:latin typeface="+mn-ea"/>
                <a:ea typeface="+mn-ea"/>
              </a:rPr>
            </a:br>
            <a:r>
              <a:rPr lang="en-US" altLang="zh-CN" sz="2800" dirty="0"/>
              <a:t>Higgs/Z/W/</a:t>
            </a:r>
            <a:r>
              <a:rPr lang="en-US" altLang="zh-CN" sz="2800" dirty="0" err="1"/>
              <a:t>ttbar</a:t>
            </a:r>
            <a:r>
              <a:rPr lang="zh-CN" altLang="zh-CN" sz="2800" dirty="0"/>
              <a:t>能区高亮度对撞机关键加速器物理问题</a:t>
            </a:r>
            <a:r>
              <a:rPr lang="zh-CN" altLang="zh-CN" sz="2800" dirty="0" smtClean="0"/>
              <a:t>研究</a:t>
            </a:r>
            <a:endParaRPr lang="zh-CN" altLang="en-US" sz="2800" dirty="0"/>
          </a:p>
        </p:txBody>
      </p:sp>
      <p:sp>
        <p:nvSpPr>
          <p:cNvPr id="3" name="内容占位符 2"/>
          <p:cNvSpPr>
            <a:spLocks noGrp="1"/>
          </p:cNvSpPr>
          <p:nvPr>
            <p:ph idx="1"/>
          </p:nvPr>
        </p:nvSpPr>
        <p:spPr>
          <a:xfrm>
            <a:off x="733425" y="1939545"/>
            <a:ext cx="10515600" cy="3658824"/>
          </a:xfrm>
        </p:spPr>
        <p:txBody>
          <a:bodyPr>
            <a:normAutofit/>
          </a:bodyPr>
          <a:lstStyle/>
          <a:p>
            <a:r>
              <a:rPr lang="zh-CN" altLang="zh-CN" sz="1800" dirty="0" smtClean="0"/>
              <a:t>超高</a:t>
            </a:r>
            <a:r>
              <a:rPr lang="zh-CN" altLang="zh-CN" sz="1800" dirty="0"/>
              <a:t>能束流的对撞亮度优化</a:t>
            </a:r>
            <a:r>
              <a:rPr lang="zh-CN" altLang="zh-CN" sz="1800" dirty="0" smtClean="0"/>
              <a:t>方法</a:t>
            </a:r>
            <a:endParaRPr lang="en-US" altLang="zh-CN" sz="1800" dirty="0" smtClean="0"/>
          </a:p>
          <a:p>
            <a:pPr lvl="1"/>
            <a:r>
              <a:rPr lang="zh-CN" altLang="zh-CN" sz="1800" dirty="0" smtClean="0"/>
              <a:t>对</a:t>
            </a:r>
            <a:r>
              <a:rPr lang="zh-CN" altLang="zh-CN" sz="1800" dirty="0"/>
              <a:t>撞点调</a:t>
            </a:r>
            <a:r>
              <a:rPr lang="zh-CN" altLang="en-US" sz="1800" dirty="0"/>
              <a:t>谐</a:t>
            </a:r>
            <a:r>
              <a:rPr lang="zh-CN" altLang="zh-CN" sz="1800" dirty="0"/>
              <a:t>、</a:t>
            </a:r>
            <a:r>
              <a:rPr lang="en-US" altLang="zh-CN" sz="1800" dirty="0"/>
              <a:t>lattice</a:t>
            </a:r>
            <a:r>
              <a:rPr lang="zh-CN" altLang="zh-CN" sz="1800" dirty="0"/>
              <a:t>误差引起的亮度降低的束束性能调整</a:t>
            </a:r>
            <a:r>
              <a:rPr lang="zh-CN" altLang="zh-CN" sz="1800" dirty="0" smtClean="0"/>
              <a:t>设计</a:t>
            </a:r>
            <a:endParaRPr lang="en-US" altLang="zh-CN" sz="1800" dirty="0"/>
          </a:p>
          <a:p>
            <a:pPr lvl="1"/>
            <a:r>
              <a:rPr lang="en-US" altLang="zh-CN" sz="1800" dirty="0" smtClean="0"/>
              <a:t>MDI</a:t>
            </a:r>
            <a:r>
              <a:rPr lang="zh-CN" altLang="en-US" sz="1800" dirty="0" smtClean="0"/>
              <a:t>的影响</a:t>
            </a:r>
            <a:endParaRPr lang="en-US" altLang="zh-CN" sz="1800" dirty="0" smtClean="0"/>
          </a:p>
          <a:p>
            <a:pPr lvl="1"/>
            <a:r>
              <a:rPr lang="zh-CN" altLang="en-US" sz="1800" dirty="0" smtClean="0"/>
              <a:t>调束工具</a:t>
            </a:r>
            <a:endParaRPr lang="en-US" altLang="zh-CN" sz="1800" dirty="0"/>
          </a:p>
          <a:p>
            <a:r>
              <a:rPr lang="zh-CN" altLang="zh-CN" sz="1800" dirty="0" smtClean="0"/>
              <a:t>开发</a:t>
            </a:r>
            <a:r>
              <a:rPr lang="zh-CN" altLang="zh-CN" sz="1800" dirty="0"/>
              <a:t>束流动力学模拟</a:t>
            </a:r>
            <a:r>
              <a:rPr lang="zh-CN" altLang="zh-CN" sz="1800" dirty="0" smtClean="0"/>
              <a:t>软件</a:t>
            </a:r>
            <a:endParaRPr lang="en-US" altLang="zh-CN" sz="1800" dirty="0"/>
          </a:p>
          <a:p>
            <a:pPr lvl="1"/>
            <a:r>
              <a:rPr lang="zh-CN" altLang="en-US" sz="1800" dirty="0" smtClean="0"/>
              <a:t>目标新</a:t>
            </a:r>
            <a:r>
              <a:rPr lang="zh-CN" altLang="en-US" sz="1800" dirty="0"/>
              <a:t>的工具需要自恰的处理多种问题的复合效应（强同步辐射、束致辐射、双环耦合、</a:t>
            </a:r>
            <a:r>
              <a:rPr lang="en-US" altLang="zh-CN" sz="1800" dirty="0"/>
              <a:t>optics </a:t>
            </a:r>
            <a:r>
              <a:rPr lang="zh-CN" altLang="en-US" sz="1800" dirty="0"/>
              <a:t>误差</a:t>
            </a:r>
            <a:r>
              <a:rPr lang="zh-CN" altLang="en-US" sz="1800" dirty="0" smtClean="0"/>
              <a:t>），提升</a:t>
            </a:r>
            <a:r>
              <a:rPr lang="zh-CN" altLang="en-US" sz="1800" dirty="0"/>
              <a:t>模拟研究的预测</a:t>
            </a:r>
            <a:r>
              <a:rPr lang="zh-CN" altLang="en-US" sz="1800" dirty="0" smtClean="0"/>
              <a:t>精度，发展</a:t>
            </a:r>
            <a:r>
              <a:rPr lang="zh-CN" altLang="en-US" sz="1800" dirty="0"/>
              <a:t>自主工具，实现</a:t>
            </a:r>
            <a:r>
              <a:rPr lang="zh-CN" altLang="en-US" sz="1800" dirty="0" smtClean="0"/>
              <a:t>领跑</a:t>
            </a:r>
            <a:endParaRPr lang="en-US" altLang="zh-CN" sz="1800" dirty="0" smtClean="0"/>
          </a:p>
          <a:p>
            <a:pPr lvl="1"/>
            <a:r>
              <a:rPr lang="zh-CN" altLang="en-US" sz="1800" dirty="0"/>
              <a:t>整体加速器的精确</a:t>
            </a:r>
            <a:r>
              <a:rPr lang="zh-CN" altLang="en-US" sz="1800" dirty="0" smtClean="0"/>
              <a:t>建模、元件</a:t>
            </a:r>
            <a:r>
              <a:rPr lang="zh-CN" altLang="en-US" sz="1800" dirty="0"/>
              <a:t>的精确</a:t>
            </a:r>
            <a:r>
              <a:rPr lang="zh-CN" altLang="en-US" sz="1800" dirty="0" smtClean="0"/>
              <a:t>建模、</a:t>
            </a:r>
            <a:r>
              <a:rPr lang="en-US" altLang="zh-CN" sz="1800" dirty="0" smtClean="0"/>
              <a:t>Optics </a:t>
            </a:r>
            <a:r>
              <a:rPr lang="zh-CN" altLang="en-US" sz="1800" dirty="0"/>
              <a:t>参数的</a:t>
            </a:r>
            <a:r>
              <a:rPr lang="zh-CN" altLang="en-US" sz="1800" dirty="0" smtClean="0"/>
              <a:t>计算、多</a:t>
            </a:r>
            <a:r>
              <a:rPr lang="zh-CN" altLang="en-US" sz="1800" dirty="0"/>
              <a:t>个重要物理效应的自恰</a:t>
            </a:r>
            <a:r>
              <a:rPr lang="zh-CN" altLang="en-US" sz="1800" dirty="0" smtClean="0"/>
              <a:t>模拟、功能性</a:t>
            </a:r>
            <a:r>
              <a:rPr lang="zh-CN" altLang="en-US" sz="1800" dirty="0"/>
              <a:t>的效率</a:t>
            </a:r>
            <a:r>
              <a:rPr lang="zh-CN" altLang="en-US" sz="1800" dirty="0" smtClean="0"/>
              <a:t>提升</a:t>
            </a:r>
            <a:endParaRPr lang="zh-CN" altLang="zh-CN" sz="1800" dirty="0"/>
          </a:p>
          <a:p>
            <a:r>
              <a:rPr lang="zh-CN" altLang="zh-CN" sz="1800" dirty="0"/>
              <a:t>高极化度对撞</a:t>
            </a:r>
            <a:r>
              <a:rPr lang="zh-CN" altLang="zh-CN" sz="1800" dirty="0" smtClean="0"/>
              <a:t>设计</a:t>
            </a:r>
            <a:endParaRPr lang="zh-CN" altLang="zh-CN" sz="1800" dirty="0"/>
          </a:p>
          <a:p>
            <a:r>
              <a:rPr lang="zh-CN" altLang="zh-CN" sz="1800" dirty="0"/>
              <a:t>利用人工智能深度优化加速器设计及调束</a:t>
            </a:r>
            <a:r>
              <a:rPr lang="zh-CN" altLang="zh-CN" sz="1800" dirty="0" smtClean="0"/>
              <a:t>模拟</a:t>
            </a:r>
            <a:endParaRPr lang="en-US" altLang="zh-CN" sz="1800" dirty="0" smtClean="0"/>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7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B4937-D0A1-4F3E-967B-D8AD3DAFC469}"/>
              </a:ext>
            </a:extLst>
          </p:cNvPr>
          <p:cNvSpPr>
            <a:spLocks noGrp="1"/>
          </p:cNvSpPr>
          <p:nvPr>
            <p:ph type="title"/>
          </p:nvPr>
        </p:nvSpPr>
        <p:spPr>
          <a:xfrm>
            <a:off x="838200" y="66545"/>
            <a:ext cx="10515600" cy="1325563"/>
          </a:xfrm>
        </p:spPr>
        <p:txBody>
          <a:bodyPr>
            <a:normAutofit/>
          </a:bodyPr>
          <a:lstStyle/>
          <a:p>
            <a:pPr algn="ctr"/>
            <a:r>
              <a:rPr lang="zh-CN" altLang="zh-CN" sz="4000" b="1" dirty="0" smtClean="0">
                <a:solidFill>
                  <a:schemeClr val="accent1">
                    <a:lumMod val="75000"/>
                  </a:schemeClr>
                </a:solidFill>
                <a:latin typeface="+mn-ea"/>
                <a:ea typeface="+mn-ea"/>
              </a:rPr>
              <a:t>直线加速器</a:t>
            </a:r>
            <a:endParaRPr lang="zh-CN" altLang="en-US" sz="4000" dirty="0">
              <a:solidFill>
                <a:schemeClr val="accent1">
                  <a:lumMod val="75000"/>
                </a:schemeClr>
              </a:solidFill>
              <a:latin typeface="+mn-ea"/>
              <a:ea typeface="+mn-ea"/>
            </a:endParaRPr>
          </a:p>
        </p:txBody>
      </p:sp>
      <p:sp>
        <p:nvSpPr>
          <p:cNvPr id="3" name="内容占位符 2">
            <a:extLst>
              <a:ext uri="{FF2B5EF4-FFF2-40B4-BE49-F238E27FC236}">
                <a16:creationId xmlns:a16="http://schemas.microsoft.com/office/drawing/2014/main" id="{D27C51CD-CA5B-4F5E-B978-5FC66CA2A9E9}"/>
              </a:ext>
            </a:extLst>
          </p:cNvPr>
          <p:cNvSpPr>
            <a:spLocks noGrp="1"/>
          </p:cNvSpPr>
          <p:nvPr>
            <p:ph sz="half" idx="1"/>
          </p:nvPr>
        </p:nvSpPr>
        <p:spPr>
          <a:xfrm>
            <a:off x="666770" y="1583027"/>
            <a:ext cx="5855305" cy="4351338"/>
          </a:xfrm>
        </p:spPr>
        <p:txBody>
          <a:bodyPr/>
          <a:lstStyle/>
          <a:p>
            <a:pPr marL="0" indent="0">
              <a:lnSpc>
                <a:spcPct val="100000"/>
              </a:lnSpc>
              <a:buNone/>
            </a:pPr>
            <a:r>
              <a:rPr lang="zh-CN" altLang="en-US" b="1" dirty="0">
                <a:latin typeface="微软雅黑" panose="020B0503020204020204" pitchFamily="34" charset="-122"/>
                <a:ea typeface="微软雅黑" panose="020B0503020204020204" pitchFamily="34" charset="-122"/>
              </a:rPr>
              <a:t>高能</a:t>
            </a:r>
            <a:r>
              <a:rPr lang="en-US" altLang="zh-CN" b="1" dirty="0">
                <a:latin typeface="微软雅黑" panose="020B0503020204020204" pitchFamily="34" charset="-122"/>
                <a:ea typeface="微软雅黑" panose="020B0503020204020204" pitchFamily="34" charset="-122"/>
              </a:rPr>
              <a:t>XFEL</a:t>
            </a:r>
            <a:r>
              <a:rPr lang="zh-CN" altLang="en-US" b="1" dirty="0">
                <a:latin typeface="微软雅黑" panose="020B0503020204020204" pitchFamily="34" charset="-122"/>
                <a:ea typeface="微软雅黑" panose="020B0503020204020204" pitchFamily="34" charset="-122"/>
              </a:rPr>
              <a:t>方案</a:t>
            </a:r>
            <a:endParaRPr lang="en-US" altLang="zh-CN" b="1" dirty="0">
              <a:latin typeface="微软雅黑" panose="020B0503020204020204" pitchFamily="34" charset="-122"/>
              <a:ea typeface="微软雅黑" panose="020B0503020204020204" pitchFamily="34" charset="-122"/>
            </a:endParaRPr>
          </a:p>
          <a:p>
            <a:pPr>
              <a:lnSpc>
                <a:spcPct val="100000"/>
              </a:lnSpc>
            </a:pPr>
            <a:r>
              <a:rPr lang="zh-CN" altLang="en-US" sz="1800" dirty="0">
                <a:latin typeface="微软雅黑" panose="020B0503020204020204" pitchFamily="34" charset="-122"/>
                <a:ea typeface="微软雅黑" panose="020B0503020204020204" pitchFamily="34" charset="-122"/>
              </a:rPr>
              <a:t>光子能量</a:t>
            </a:r>
            <a:r>
              <a:rPr lang="en-US" altLang="zh-CN" sz="1800" dirty="0">
                <a:latin typeface="微软雅黑" panose="020B0503020204020204" pitchFamily="34" charset="-122"/>
                <a:ea typeface="微软雅黑" panose="020B0503020204020204" pitchFamily="34" charset="-122"/>
              </a:rPr>
              <a:t>50keV~100keV</a:t>
            </a:r>
            <a:r>
              <a:rPr lang="zh-CN" altLang="en-US" sz="1800" dirty="0">
                <a:latin typeface="微软雅黑" panose="020B0503020204020204" pitchFamily="34" charset="-122"/>
                <a:ea typeface="微软雅黑" panose="020B0503020204020204" pitchFamily="34" charset="-122"/>
              </a:rPr>
              <a:t>（国际最高的</a:t>
            </a:r>
            <a:r>
              <a:rPr lang="en-US" altLang="zh-CN" sz="1800" dirty="0">
                <a:latin typeface="微软雅黑" panose="020B0503020204020204" pitchFamily="34" charset="-122"/>
                <a:ea typeface="微软雅黑" panose="020B0503020204020204" pitchFamily="34" charset="-122"/>
              </a:rPr>
              <a:t>FEL</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00000"/>
              </a:lnSpc>
            </a:pPr>
            <a:r>
              <a:rPr lang="zh-CN" altLang="en-US" sz="1800" dirty="0">
                <a:latin typeface="微软雅黑" panose="020B0503020204020204" pitchFamily="34" charset="-122"/>
                <a:ea typeface="微软雅黑" panose="020B0503020204020204" pitchFamily="34" charset="-122"/>
              </a:rPr>
              <a:t>将开展</a:t>
            </a:r>
            <a:r>
              <a:rPr lang="en-US" altLang="zh-CN" sz="1800" dirty="0">
                <a:latin typeface="微软雅黑" panose="020B0503020204020204" pitchFamily="34" charset="-122"/>
                <a:ea typeface="微软雅黑" panose="020B0503020204020204" pitchFamily="34" charset="-122"/>
              </a:rPr>
              <a:t>FEL</a:t>
            </a:r>
            <a:r>
              <a:rPr lang="zh-CN" altLang="en-US" sz="1800" dirty="0">
                <a:latin typeface="微软雅黑" panose="020B0503020204020204" pitchFamily="34" charset="-122"/>
                <a:ea typeface="微软雅黑" panose="020B0503020204020204" pitchFamily="34" charset="-122"/>
              </a:rPr>
              <a:t>方案设计、高亮度电子束流的注入器方案设计、与</a:t>
            </a:r>
            <a:r>
              <a:rPr lang="en-US" altLang="zh-CN" sz="1800" dirty="0">
                <a:latin typeface="微软雅黑" panose="020B0503020204020204" pitchFamily="34" charset="-122"/>
                <a:ea typeface="微软雅黑" panose="020B0503020204020204" pitchFamily="34" charset="-122"/>
              </a:rPr>
              <a:t>CEPC</a:t>
            </a:r>
            <a:r>
              <a:rPr lang="zh-CN" altLang="en-US" sz="1800" dirty="0">
                <a:latin typeface="微软雅黑" panose="020B0503020204020204" pitchFamily="34" charset="-122"/>
                <a:ea typeface="微软雅黑" panose="020B0503020204020204" pitchFamily="34" charset="-122"/>
              </a:rPr>
              <a:t>主直线的兼容性设计</a:t>
            </a:r>
            <a:endParaRPr lang="en-US" altLang="zh-CN" sz="1800" dirty="0">
              <a:latin typeface="微软雅黑" panose="020B0503020204020204" pitchFamily="34" charset="-122"/>
              <a:ea typeface="微软雅黑" panose="020B0503020204020204" pitchFamily="34" charset="-122"/>
            </a:endParaRPr>
          </a:p>
          <a:p>
            <a:pPr>
              <a:lnSpc>
                <a:spcPct val="100000"/>
              </a:lnSpc>
            </a:pPr>
            <a:r>
              <a:rPr lang="zh-CN" altLang="en-US" sz="1800" dirty="0">
                <a:latin typeface="微软雅黑" panose="020B0503020204020204" pitchFamily="34" charset="-122"/>
                <a:ea typeface="微软雅黑" panose="020B0503020204020204" pitchFamily="34" charset="-122"/>
              </a:rPr>
              <a:t>将大大拓展</a:t>
            </a:r>
            <a:r>
              <a:rPr lang="en-US" altLang="zh-CN" sz="1800" dirty="0">
                <a:latin typeface="微软雅黑" panose="020B0503020204020204" pitchFamily="34" charset="-122"/>
                <a:ea typeface="微软雅黑" panose="020B0503020204020204" pitchFamily="34" charset="-122"/>
              </a:rPr>
              <a:t>CEPC</a:t>
            </a:r>
            <a:r>
              <a:rPr lang="zh-CN" altLang="en-US" sz="1800" dirty="0">
                <a:latin typeface="微软雅黑" panose="020B0503020204020204" pitchFamily="34" charset="-122"/>
                <a:ea typeface="微软雅黑" panose="020B0503020204020204" pitchFamily="34" charset="-122"/>
              </a:rPr>
              <a:t>直线加速器的能力</a:t>
            </a:r>
          </a:p>
        </p:txBody>
      </p:sp>
      <p:sp>
        <p:nvSpPr>
          <p:cNvPr id="4" name="内容占位符 3">
            <a:extLst>
              <a:ext uri="{FF2B5EF4-FFF2-40B4-BE49-F238E27FC236}">
                <a16:creationId xmlns:a16="http://schemas.microsoft.com/office/drawing/2014/main" id="{F730D669-D20D-4A9B-8758-618F45A31AF0}"/>
              </a:ext>
            </a:extLst>
          </p:cNvPr>
          <p:cNvSpPr>
            <a:spLocks noGrp="1"/>
          </p:cNvSpPr>
          <p:nvPr>
            <p:ph sz="half" idx="2"/>
          </p:nvPr>
        </p:nvSpPr>
        <p:spPr>
          <a:xfrm>
            <a:off x="6377473" y="1616042"/>
            <a:ext cx="5326203" cy="4351338"/>
          </a:xfrm>
        </p:spPr>
        <p:txBody>
          <a:bodyPr/>
          <a:lstStyle/>
          <a:p>
            <a:pPr marL="0" indent="0">
              <a:lnSpc>
                <a:spcPct val="100000"/>
              </a:lnSpc>
              <a:buNone/>
            </a:pPr>
            <a:r>
              <a:rPr lang="zh-CN" altLang="en-US" b="1" dirty="0">
                <a:latin typeface="微软雅黑" panose="020B0503020204020204" pitchFamily="34" charset="-122"/>
                <a:ea typeface="微软雅黑" panose="020B0503020204020204" pitchFamily="34" charset="-122"/>
              </a:rPr>
              <a:t>等离子体注入器方案</a:t>
            </a:r>
            <a:endParaRPr lang="en-US" altLang="zh-CN" b="1" dirty="0">
              <a:latin typeface="微软雅黑" panose="020B0503020204020204" pitchFamily="34" charset="-122"/>
              <a:ea typeface="微软雅黑" panose="020B0503020204020204" pitchFamily="34" charset="-122"/>
            </a:endParaRPr>
          </a:p>
          <a:p>
            <a:pPr>
              <a:lnSpc>
                <a:spcPct val="100000"/>
              </a:lnSpc>
            </a:pPr>
            <a:r>
              <a:rPr lang="zh-CN" altLang="en-US" sz="1800" dirty="0">
                <a:latin typeface="微软雅黑" panose="020B0503020204020204" pitchFamily="34" charset="-122"/>
                <a:ea typeface="微软雅黑" panose="020B0503020204020204" pitchFamily="34" charset="-122"/>
              </a:rPr>
              <a:t>双束合并方案研究，常规方案电子枪单枪双束、</a:t>
            </a:r>
            <a:r>
              <a:rPr lang="en-US" altLang="zh-CN" sz="1800" dirty="0">
                <a:latin typeface="微软雅黑" panose="020B0503020204020204" pitchFamily="34" charset="-122"/>
                <a:ea typeface="微软雅黑" panose="020B0503020204020204" pitchFamily="34" charset="-122"/>
              </a:rPr>
              <a:t>MASK</a:t>
            </a:r>
            <a:r>
              <a:rPr lang="zh-CN" altLang="en-US" sz="1800" dirty="0">
                <a:latin typeface="微软雅黑" panose="020B0503020204020204" pitchFamily="34" charset="-122"/>
                <a:ea typeface="微软雅黑" panose="020B0503020204020204" pitchFamily="34" charset="-122"/>
              </a:rPr>
              <a:t>卡束均处于探索实验阶段，目前均无法满足大电荷量特殊分布双束团的产生问题</a:t>
            </a:r>
            <a:endParaRPr lang="en-US" altLang="zh-CN" sz="1800" dirty="0">
              <a:latin typeface="微软雅黑" panose="020B0503020204020204" pitchFamily="34" charset="-122"/>
              <a:ea typeface="微软雅黑" panose="020B0503020204020204" pitchFamily="34" charset="-122"/>
            </a:endParaRPr>
          </a:p>
          <a:p>
            <a:pPr lvl="1">
              <a:lnSpc>
                <a:spcPct val="100000"/>
              </a:lnSpc>
            </a:pPr>
            <a:endParaRPr lang="zh-CN" altLang="en-US" sz="2000" dirty="0">
              <a:latin typeface="微软雅黑" panose="020B0503020204020204" pitchFamily="34" charset="-122"/>
              <a:ea typeface="微软雅黑" panose="020B0503020204020204" pitchFamily="34" charset="-122"/>
            </a:endParaRPr>
          </a:p>
        </p:txBody>
      </p:sp>
      <p:pic>
        <p:nvPicPr>
          <p:cNvPr id="5" name="Picture 1">
            <a:extLst>
              <a:ext uri="{FF2B5EF4-FFF2-40B4-BE49-F238E27FC236}">
                <a16:creationId xmlns:a16="http://schemas.microsoft.com/office/drawing/2014/main" id="{E27A3A36-D30C-44D8-8F29-21A8B63F05BB}"/>
              </a:ext>
            </a:extLst>
          </p:cNvPr>
          <p:cNvPicPr>
            <a:picLocks noChangeAspect="1"/>
          </p:cNvPicPr>
          <p:nvPr/>
        </p:nvPicPr>
        <p:blipFill>
          <a:blip r:embed="rId2"/>
          <a:stretch>
            <a:fillRect/>
          </a:stretch>
        </p:blipFill>
        <p:spPr>
          <a:xfrm>
            <a:off x="531499" y="3653739"/>
            <a:ext cx="5806556" cy="2933207"/>
          </a:xfrm>
          <a:prstGeom prst="rect">
            <a:avLst/>
          </a:prstGeom>
        </p:spPr>
      </p:pic>
      <p:pic>
        <p:nvPicPr>
          <p:cNvPr id="6" name="图片 5">
            <a:extLst>
              <a:ext uri="{FF2B5EF4-FFF2-40B4-BE49-F238E27FC236}">
                <a16:creationId xmlns:a16="http://schemas.microsoft.com/office/drawing/2014/main" id="{67C01DFF-596B-4A28-B844-A655F4D30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346" y="3500480"/>
            <a:ext cx="4991058" cy="2956686"/>
          </a:xfrm>
          <a:prstGeom prst="rect">
            <a:avLst/>
          </a:prstGeom>
          <a:ln>
            <a:noFill/>
          </a:ln>
        </p:spPr>
      </p:pic>
      <p:pic>
        <p:nvPicPr>
          <p:cNvPr id="7" name="Picture 8" descr="logo_main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6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30E9BB-0629-4ACB-AF98-1CCE5D60520B}"/>
              </a:ext>
            </a:extLst>
          </p:cNvPr>
          <p:cNvSpPr>
            <a:spLocks noGrp="1"/>
          </p:cNvSpPr>
          <p:nvPr>
            <p:ph type="title"/>
          </p:nvPr>
        </p:nvSpPr>
        <p:spPr>
          <a:xfrm>
            <a:off x="838200" y="60325"/>
            <a:ext cx="10515600" cy="1325563"/>
          </a:xfrm>
        </p:spPr>
        <p:txBody>
          <a:bodyPr>
            <a:normAutofit/>
          </a:bodyPr>
          <a:lstStyle/>
          <a:p>
            <a:pPr algn="ctr"/>
            <a:r>
              <a:rPr lang="zh-CN" altLang="zh-CN" sz="3600" b="1" dirty="0">
                <a:solidFill>
                  <a:srgbClr val="0070C0"/>
                </a:solidFill>
                <a:latin typeface="+mn-ea"/>
                <a:ea typeface="+mn-ea"/>
              </a:rPr>
              <a:t>直线加速器</a:t>
            </a:r>
            <a:endParaRPr lang="en-US" altLang="zh-CN" sz="3600" b="1" dirty="0">
              <a:solidFill>
                <a:srgbClr val="0070C0"/>
              </a:solidFill>
              <a:latin typeface="+mn-ea"/>
              <a:ea typeface="+mn-ea"/>
            </a:endParaRPr>
          </a:p>
        </p:txBody>
      </p:sp>
      <p:graphicFrame>
        <p:nvGraphicFramePr>
          <p:cNvPr id="4" name="表格 4">
            <a:extLst>
              <a:ext uri="{FF2B5EF4-FFF2-40B4-BE49-F238E27FC236}">
                <a16:creationId xmlns:a16="http://schemas.microsoft.com/office/drawing/2014/main" id="{175BC80C-BCCE-48A6-A916-280B497E14B9}"/>
              </a:ext>
            </a:extLst>
          </p:cNvPr>
          <p:cNvGraphicFramePr>
            <a:graphicFrameLocks noGrp="1"/>
          </p:cNvGraphicFramePr>
          <p:nvPr>
            <p:extLst>
              <p:ext uri="{D42A27DB-BD31-4B8C-83A1-F6EECF244321}">
                <p14:modId xmlns:p14="http://schemas.microsoft.com/office/powerpoint/2010/main" val="2551844741"/>
              </p:ext>
            </p:extLst>
          </p:nvPr>
        </p:nvGraphicFramePr>
        <p:xfrm>
          <a:off x="236883" y="1162051"/>
          <a:ext cx="11718234" cy="5481627"/>
        </p:xfrm>
        <a:graphic>
          <a:graphicData uri="http://schemas.openxmlformats.org/drawingml/2006/table">
            <a:tbl>
              <a:tblPr firstRow="1" bandRow="1">
                <a:tableStyleId>{5C22544A-7EE6-4342-B048-85BDC9FD1C3A}</a:tableStyleId>
              </a:tblPr>
              <a:tblGrid>
                <a:gridCol w="895726">
                  <a:extLst>
                    <a:ext uri="{9D8B030D-6E8A-4147-A177-3AD203B41FA5}">
                      <a16:colId xmlns:a16="http://schemas.microsoft.com/office/drawing/2014/main" val="3705794177"/>
                    </a:ext>
                  </a:extLst>
                </a:gridCol>
                <a:gridCol w="1355216">
                  <a:extLst>
                    <a:ext uri="{9D8B030D-6E8A-4147-A177-3AD203B41FA5}">
                      <a16:colId xmlns:a16="http://schemas.microsoft.com/office/drawing/2014/main" val="1420788203"/>
                    </a:ext>
                  </a:extLst>
                </a:gridCol>
                <a:gridCol w="2619570">
                  <a:extLst>
                    <a:ext uri="{9D8B030D-6E8A-4147-A177-3AD203B41FA5}">
                      <a16:colId xmlns:a16="http://schemas.microsoft.com/office/drawing/2014/main" val="689537382"/>
                    </a:ext>
                  </a:extLst>
                </a:gridCol>
                <a:gridCol w="2512605">
                  <a:extLst>
                    <a:ext uri="{9D8B030D-6E8A-4147-A177-3AD203B41FA5}">
                      <a16:colId xmlns:a16="http://schemas.microsoft.com/office/drawing/2014/main" val="2397429764"/>
                    </a:ext>
                  </a:extLst>
                </a:gridCol>
                <a:gridCol w="3137950">
                  <a:extLst>
                    <a:ext uri="{9D8B030D-6E8A-4147-A177-3AD203B41FA5}">
                      <a16:colId xmlns:a16="http://schemas.microsoft.com/office/drawing/2014/main" val="3861833082"/>
                    </a:ext>
                  </a:extLst>
                </a:gridCol>
                <a:gridCol w="1197167">
                  <a:extLst>
                    <a:ext uri="{9D8B030D-6E8A-4147-A177-3AD203B41FA5}">
                      <a16:colId xmlns:a16="http://schemas.microsoft.com/office/drawing/2014/main" val="641863846"/>
                    </a:ext>
                  </a:extLst>
                </a:gridCol>
              </a:tblGrid>
              <a:tr h="682023">
                <a:tc>
                  <a:txBody>
                    <a:bodyPr/>
                    <a:lstStyle/>
                    <a:p>
                      <a:r>
                        <a:rPr lang="zh-CN" altLang="en-US" sz="1400" dirty="0">
                          <a:latin typeface="微软雅黑" panose="020B0503020204020204" pitchFamily="34" charset="-122"/>
                          <a:ea typeface="微软雅黑" panose="020B0503020204020204" pitchFamily="34" charset="-122"/>
                        </a:rPr>
                        <a:t>主题</a:t>
                      </a:r>
                    </a:p>
                  </a:txBody>
                  <a:tcPr/>
                </a:tc>
                <a:tc>
                  <a:txBody>
                    <a:bodyPr/>
                    <a:lstStyle/>
                    <a:p>
                      <a:r>
                        <a:rPr lang="zh-CN" altLang="en-US" sz="1400" dirty="0">
                          <a:latin typeface="微软雅黑" panose="020B0503020204020204" pitchFamily="34" charset="-122"/>
                          <a:ea typeface="微软雅黑" panose="020B0503020204020204" pitchFamily="34" charset="-122"/>
                        </a:rPr>
                        <a:t>工作内容</a:t>
                      </a:r>
                    </a:p>
                  </a:txBody>
                  <a:tcPr/>
                </a:tc>
                <a:tc>
                  <a:txBody>
                    <a:bodyPr/>
                    <a:lstStyle/>
                    <a:p>
                      <a:r>
                        <a:rPr lang="zh-CN" altLang="en-US" sz="1400" dirty="0">
                          <a:latin typeface="微软雅黑" panose="020B0503020204020204" pitchFamily="34" charset="-122"/>
                          <a:ea typeface="微软雅黑" panose="020B0503020204020204" pitchFamily="34" charset="-122"/>
                        </a:rPr>
                        <a:t>必要性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panose="020B0503020204020204" pitchFamily="34" charset="-122"/>
                          <a:ea typeface="微软雅黑" panose="020B0503020204020204" pitchFamily="34" charset="-122"/>
                        </a:rPr>
                        <a:t>研究进度</a:t>
                      </a:r>
                    </a:p>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a:latin typeface="微软雅黑" panose="020B0503020204020204" pitchFamily="34" charset="-122"/>
                          <a:ea typeface="微软雅黑" panose="020B0503020204020204" pitchFamily="34" charset="-122"/>
                        </a:rPr>
                        <a:t>亮点及意义</a:t>
                      </a:r>
                    </a:p>
                  </a:txBody>
                  <a:tcPr/>
                </a:tc>
                <a:tc>
                  <a:txBody>
                    <a:bodyPr/>
                    <a:lstStyle/>
                    <a:p>
                      <a:r>
                        <a:rPr lang="zh-CN" altLang="en-US" sz="1400" dirty="0">
                          <a:latin typeface="微软雅黑" panose="020B0503020204020204" pitchFamily="34" charset="-122"/>
                          <a:ea typeface="微软雅黑" panose="020B0503020204020204" pitchFamily="34" charset="-122"/>
                        </a:rPr>
                        <a:t>人员安排</a:t>
                      </a:r>
                    </a:p>
                  </a:txBody>
                  <a:tcPr/>
                </a:tc>
                <a:extLst>
                  <a:ext uri="{0D108BD9-81ED-4DB2-BD59-A6C34878D82A}">
                    <a16:rowId xmlns:a16="http://schemas.microsoft.com/office/drawing/2014/main" val="3299302387"/>
                  </a:ext>
                </a:extLst>
              </a:tr>
              <a:tr h="1002975">
                <a:tc rowSpan="3">
                  <a:txBody>
                    <a:bodyPr/>
                    <a:lstStyle/>
                    <a:p>
                      <a:pPr algn="ctr"/>
                      <a:r>
                        <a:rPr lang="en-US" altLang="zh-CN" sz="1200" dirty="0">
                          <a:latin typeface="微软雅黑" panose="020B0503020204020204" pitchFamily="34" charset="-122"/>
                          <a:ea typeface="微软雅黑" panose="020B0503020204020204" pitchFamily="34" charset="-122"/>
                        </a:rPr>
                        <a:t>Linac</a:t>
                      </a:r>
                      <a:r>
                        <a:rPr lang="zh-CN" altLang="en-US" sz="1200" dirty="0">
                          <a:latin typeface="微软雅黑" panose="020B0503020204020204" pitchFamily="34" charset="-122"/>
                          <a:ea typeface="微软雅黑" panose="020B0503020204020204" pitchFamily="34" charset="-122"/>
                        </a:rPr>
                        <a:t>物理设计</a:t>
                      </a:r>
                    </a:p>
                  </a:txBody>
                  <a:tcPr anchor="ctr"/>
                </a:tc>
                <a:tc>
                  <a:txBody>
                    <a:bodyPr/>
                    <a:lstStyle/>
                    <a:p>
                      <a:r>
                        <a:rPr lang="zh-CN" altLang="en-US" sz="1200" dirty="0">
                          <a:solidFill>
                            <a:srgbClr val="FF0000"/>
                          </a:solidFill>
                          <a:latin typeface="微软雅黑" panose="020B0503020204020204" pitchFamily="34" charset="-122"/>
                          <a:ea typeface="微软雅黑" panose="020B0503020204020204" pitchFamily="34" charset="-122"/>
                        </a:rPr>
                        <a:t>轨道校正优化</a:t>
                      </a:r>
                    </a:p>
                  </a:txBody>
                  <a:tcPr/>
                </a:tc>
                <a:tc>
                  <a:txBody>
                    <a:bodyPr/>
                    <a:lstStyle/>
                    <a:p>
                      <a:r>
                        <a:rPr lang="zh-CN" altLang="en-US" sz="1200" dirty="0">
                          <a:latin typeface="微软雅黑" panose="020B0503020204020204" pitchFamily="34" charset="-122"/>
                          <a:ea typeface="微软雅黑" panose="020B0503020204020204" pitchFamily="34" charset="-122"/>
                        </a:rPr>
                        <a:t>直线加速器长度</a:t>
                      </a:r>
                      <a:r>
                        <a:rPr lang="en-US" altLang="zh-CN" sz="1200" dirty="0">
                          <a:latin typeface="微软雅黑" panose="020B0503020204020204" pitchFamily="34" charset="-122"/>
                          <a:ea typeface="微软雅黑" panose="020B0503020204020204" pitchFamily="34" charset="-122"/>
                        </a:rPr>
                        <a:t>1.6km</a:t>
                      </a:r>
                      <a:r>
                        <a:rPr lang="zh-CN" altLang="en-US" sz="1200" dirty="0">
                          <a:latin typeface="微软雅黑" panose="020B0503020204020204" pitchFamily="34" charset="-122"/>
                          <a:ea typeface="微软雅黑" panose="020B0503020204020204" pitchFamily="34" charset="-122"/>
                        </a:rPr>
                        <a:t>，轨道校正需要分段执行，另外束团电荷量高；</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为获得更好的束流品质，需要逐段应用</a:t>
                      </a:r>
                      <a:r>
                        <a:rPr lang="en-US" altLang="zh-CN" sz="1200" dirty="0">
                          <a:latin typeface="微软雅黑" panose="020B0503020204020204" pitchFamily="34" charset="-122"/>
                          <a:ea typeface="微软雅黑" panose="020B0503020204020204" pitchFamily="34" charset="-122"/>
                        </a:rPr>
                        <a:t>DFS/WFS</a:t>
                      </a:r>
                      <a:r>
                        <a:rPr lang="zh-CN" altLang="en-US" sz="1200" dirty="0">
                          <a:latin typeface="微软雅黑" panose="020B0503020204020204" pitchFamily="34" charset="-122"/>
                          <a:ea typeface="微软雅黑" panose="020B0503020204020204" pitchFamily="34" charset="-122"/>
                        </a:rPr>
                        <a:t>校正</a:t>
                      </a:r>
                    </a:p>
                  </a:txBody>
                  <a:tcPr/>
                </a:tc>
                <a:tc>
                  <a:txBody>
                    <a:bodyPr/>
                    <a:lstStyle/>
                    <a:p>
                      <a:r>
                        <a:rPr lang="en-US" altLang="zh-CN" sz="1200" dirty="0">
                          <a:latin typeface="微软雅黑" panose="020B0503020204020204" pitchFamily="34" charset="-122"/>
                          <a:ea typeface="微软雅黑" panose="020B0503020204020204" pitchFamily="34" charset="-122"/>
                        </a:rPr>
                        <a:t>2024</a:t>
                      </a:r>
                      <a:r>
                        <a:rPr lang="zh-CN" altLang="en-US" sz="1200" dirty="0">
                          <a:latin typeface="微软雅黑" panose="020B0503020204020204" pitchFamily="34" charset="-122"/>
                          <a:ea typeface="微软雅黑" panose="020B0503020204020204" pitchFamily="34" charset="-122"/>
                        </a:rPr>
                        <a:t>年深入设计优化；</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2025</a:t>
                      </a:r>
                      <a:r>
                        <a:rPr lang="zh-CN" altLang="en-US" sz="1200" dirty="0">
                          <a:latin typeface="微软雅黑" panose="020B0503020204020204" pitchFamily="34" charset="-122"/>
                          <a:ea typeface="微软雅黑" panose="020B0503020204020204" pitchFamily="34" charset="-122"/>
                        </a:rPr>
                        <a:t>年在</a:t>
                      </a:r>
                      <a:r>
                        <a:rPr lang="en-US" altLang="zh-CN" sz="1200" dirty="0">
                          <a:latin typeface="微软雅黑" panose="020B0503020204020204" pitchFamily="34" charset="-122"/>
                          <a:ea typeface="微软雅黑" panose="020B0503020204020204" pitchFamily="34" charset="-122"/>
                        </a:rPr>
                        <a:t>HEPS</a:t>
                      </a:r>
                      <a:r>
                        <a:rPr lang="zh-CN" altLang="en-US" sz="1200" dirty="0">
                          <a:latin typeface="微软雅黑" panose="020B0503020204020204" pitchFamily="34" charset="-122"/>
                          <a:ea typeface="微软雅黑" panose="020B0503020204020204" pitchFamily="34" charset="-122"/>
                        </a:rPr>
                        <a:t>进行更高电荷量的机器研究</a:t>
                      </a:r>
                    </a:p>
                  </a:txBody>
                  <a:tcPr/>
                </a:tc>
                <a:tc>
                  <a:txBody>
                    <a:bodyPr/>
                    <a:lstStyle/>
                    <a:p>
                      <a:r>
                        <a:rPr lang="zh-CN" altLang="en-US" sz="1200" dirty="0">
                          <a:latin typeface="微软雅黑" panose="020B0503020204020204" pitchFamily="34" charset="-122"/>
                          <a:ea typeface="微软雅黑" panose="020B0503020204020204" pitchFamily="34" charset="-122"/>
                        </a:rPr>
                        <a:t>高束团电荷量下束流品质的保持是极具挑战的工作，经过模拟研究和机器研究，可以为</a:t>
                      </a:r>
                      <a:r>
                        <a:rPr lang="en-US" altLang="zh-CN" sz="1200" dirty="0">
                          <a:latin typeface="微软雅黑" panose="020B0503020204020204" pitchFamily="34" charset="-122"/>
                          <a:ea typeface="微软雅黑" panose="020B0503020204020204" pitchFamily="34" charset="-122"/>
                        </a:rPr>
                        <a:t>CEPC</a:t>
                      </a:r>
                      <a:r>
                        <a:rPr lang="zh-CN" altLang="en-US" sz="1200" dirty="0">
                          <a:latin typeface="微软雅黑" panose="020B0503020204020204" pitchFamily="34" charset="-122"/>
                          <a:ea typeface="微软雅黑" panose="020B0503020204020204" pitchFamily="34" charset="-122"/>
                        </a:rPr>
                        <a:t>运行提供重要的经验</a:t>
                      </a:r>
                    </a:p>
                  </a:txBody>
                  <a:tcPr/>
                </a:tc>
                <a:tc>
                  <a:txBody>
                    <a:bodyPr/>
                    <a:lstStyle/>
                    <a:p>
                      <a:r>
                        <a:rPr lang="zh-CN" altLang="en-US" sz="1200" dirty="0">
                          <a:latin typeface="微软雅黑" panose="020B0503020204020204" pitchFamily="34" charset="-122"/>
                          <a:ea typeface="微软雅黑" panose="020B0503020204020204" pitchFamily="34" charset="-122"/>
                        </a:rPr>
                        <a:t>张相、孟才</a:t>
                      </a:r>
                    </a:p>
                  </a:txBody>
                  <a:tcPr/>
                </a:tc>
                <a:extLst>
                  <a:ext uri="{0D108BD9-81ED-4DB2-BD59-A6C34878D82A}">
                    <a16:rowId xmlns:a16="http://schemas.microsoft.com/office/drawing/2014/main" val="4024474394"/>
                  </a:ext>
                </a:extLst>
              </a:tr>
              <a:tr h="561666">
                <a:tc vMerge="1">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200" dirty="0">
                          <a:latin typeface="微软雅黑" panose="020B0503020204020204" pitchFamily="34" charset="-122"/>
                          <a:ea typeface="微软雅黑" panose="020B0503020204020204" pitchFamily="34" charset="-122"/>
                        </a:rPr>
                        <a:t>双束束流实验</a:t>
                      </a:r>
                    </a:p>
                  </a:txBody>
                  <a:tcPr/>
                </a:tc>
                <a:tc>
                  <a:txBody>
                    <a:bodyPr/>
                    <a:lstStyle/>
                    <a:p>
                      <a:r>
                        <a:rPr lang="zh-CN" altLang="en-US" sz="1200" dirty="0">
                          <a:latin typeface="微软雅黑" panose="020B0503020204020204" pitchFamily="34" charset="-122"/>
                          <a:ea typeface="微软雅黑" panose="020B0503020204020204" pitchFamily="34" charset="-122"/>
                        </a:rPr>
                        <a:t>双束运行是</a:t>
                      </a:r>
                      <a:r>
                        <a:rPr lang="en-US" altLang="zh-CN" sz="1200" dirty="0">
                          <a:latin typeface="微软雅黑" panose="020B0503020204020204" pitchFamily="34" charset="-122"/>
                          <a:ea typeface="微软雅黑" panose="020B0503020204020204" pitchFamily="34" charset="-122"/>
                        </a:rPr>
                        <a:t>CEPC Z</a:t>
                      </a:r>
                      <a:r>
                        <a:rPr lang="zh-CN" altLang="en-US" sz="1200" dirty="0">
                          <a:latin typeface="微软雅黑" panose="020B0503020204020204" pitchFamily="34" charset="-122"/>
                          <a:ea typeface="微软雅黑" panose="020B0503020204020204" pitchFamily="34" charset="-122"/>
                        </a:rPr>
                        <a:t>模式的必要运行模式，需要掌握器物理及技术</a:t>
                      </a:r>
                    </a:p>
                  </a:txBody>
                  <a:tcPr/>
                </a:tc>
                <a:tc>
                  <a:txBody>
                    <a:bodyPr/>
                    <a:lstStyle/>
                    <a:p>
                      <a:r>
                        <a:rPr lang="en-US" altLang="zh-CN" sz="1200" dirty="0">
                          <a:latin typeface="微软雅黑" panose="020B0503020204020204" pitchFamily="34" charset="-122"/>
                          <a:ea typeface="微软雅黑" panose="020B0503020204020204" pitchFamily="34" charset="-122"/>
                        </a:rPr>
                        <a:t>2024</a:t>
                      </a:r>
                      <a:r>
                        <a:rPr lang="zh-CN" altLang="en-US" sz="1200" dirty="0">
                          <a:latin typeface="微软雅黑" panose="020B0503020204020204" pitchFamily="34" charset="-122"/>
                          <a:ea typeface="微软雅黑" panose="020B0503020204020204" pitchFamily="34" charset="-122"/>
                        </a:rPr>
                        <a:t>年在</a:t>
                      </a:r>
                      <a:r>
                        <a:rPr lang="en-US" altLang="zh-CN" sz="1200" dirty="0">
                          <a:latin typeface="微软雅黑" panose="020B0503020204020204" pitchFamily="34" charset="-122"/>
                          <a:ea typeface="微软雅黑" panose="020B0503020204020204" pitchFamily="34" charset="-122"/>
                        </a:rPr>
                        <a:t>HEPS</a:t>
                      </a:r>
                      <a:r>
                        <a:rPr lang="zh-CN" altLang="en-US" sz="1200" dirty="0">
                          <a:latin typeface="微软雅黑" panose="020B0503020204020204" pitchFamily="34" charset="-122"/>
                          <a:ea typeface="微软雅黑" panose="020B0503020204020204" pitchFamily="34" charset="-122"/>
                        </a:rPr>
                        <a:t>上进行双束束流实验</a:t>
                      </a:r>
                    </a:p>
                  </a:txBody>
                  <a:tcPr/>
                </a:tc>
                <a:tc>
                  <a:txBody>
                    <a:bodyPr/>
                    <a:lstStyle/>
                    <a:p>
                      <a:r>
                        <a:rPr lang="zh-CN" altLang="en-US" sz="1200" dirty="0">
                          <a:latin typeface="微软雅黑" panose="020B0503020204020204" pitchFamily="34" charset="-122"/>
                          <a:ea typeface="微软雅黑" panose="020B0503020204020204" pitchFamily="34" charset="-122"/>
                        </a:rPr>
                        <a:t>计划进行可调间隔的束流实验，不仅为</a:t>
                      </a:r>
                      <a:r>
                        <a:rPr lang="en-US" altLang="zh-CN" sz="1200" dirty="0">
                          <a:latin typeface="微软雅黑" panose="020B0503020204020204" pitchFamily="34" charset="-122"/>
                          <a:ea typeface="微软雅黑" panose="020B0503020204020204" pitchFamily="34" charset="-122"/>
                        </a:rPr>
                        <a:t>CEPC</a:t>
                      </a:r>
                      <a:r>
                        <a:rPr lang="zh-CN" altLang="en-US" sz="1200" dirty="0">
                          <a:latin typeface="微软雅黑" panose="020B0503020204020204" pitchFamily="34" charset="-122"/>
                          <a:ea typeface="微软雅黑" panose="020B0503020204020204" pitchFamily="34" charset="-122"/>
                        </a:rPr>
                        <a:t>双束运行积累经验，也可以进行物理研究</a:t>
                      </a:r>
                    </a:p>
                  </a:txBody>
                  <a:tcPr/>
                </a:tc>
                <a:tc>
                  <a:txBody>
                    <a:bodyPr/>
                    <a:lstStyle/>
                    <a:p>
                      <a:r>
                        <a:rPr lang="zh-CN" altLang="en-US" sz="1200" dirty="0">
                          <a:latin typeface="微软雅黑" panose="020B0503020204020204" pitchFamily="34" charset="-122"/>
                          <a:ea typeface="微软雅黑" panose="020B0503020204020204" pitchFamily="34" charset="-122"/>
                        </a:rPr>
                        <a:t>孟才、李京祎、张敬如、李为</a:t>
                      </a:r>
                      <a:endParaRPr lang="en-US" altLang="zh-CN"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297474171"/>
                  </a:ext>
                </a:extLst>
              </a:tr>
              <a:tr h="782321">
                <a:tc vMerge="1">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200" dirty="0">
                          <a:latin typeface="微软雅黑" panose="020B0503020204020204" pitchFamily="34" charset="-122"/>
                          <a:ea typeface="微软雅黑" panose="020B0503020204020204" pitchFamily="34" charset="-122"/>
                        </a:rPr>
                        <a:t>加速器可用性分析</a:t>
                      </a:r>
                    </a:p>
                  </a:txBody>
                  <a:tcPr/>
                </a:tc>
                <a:tc>
                  <a:txBody>
                    <a:bodyPr/>
                    <a:lstStyle/>
                    <a:p>
                      <a:r>
                        <a:rPr lang="zh-CN" altLang="en-US" sz="1200" dirty="0">
                          <a:latin typeface="微软雅黑" panose="020B0503020204020204" pitchFamily="34" charset="-122"/>
                          <a:ea typeface="微软雅黑" panose="020B0503020204020204" pitchFamily="34" charset="-122"/>
                        </a:rPr>
                        <a:t>为保证</a:t>
                      </a:r>
                      <a:r>
                        <a:rPr lang="en-US" altLang="zh-CN" sz="1200" dirty="0">
                          <a:latin typeface="微软雅黑" panose="020B0503020204020204" pitchFamily="34" charset="-122"/>
                          <a:ea typeface="微软雅黑" panose="020B0503020204020204" pitchFamily="34" charset="-122"/>
                        </a:rPr>
                        <a:t>CEPC</a:t>
                      </a:r>
                      <a:r>
                        <a:rPr lang="zh-CN" altLang="en-US" sz="1200" dirty="0">
                          <a:latin typeface="微软雅黑" panose="020B0503020204020204" pitchFamily="34" charset="-122"/>
                          <a:ea typeface="微软雅黑" panose="020B0503020204020204" pitchFamily="34" charset="-122"/>
                        </a:rPr>
                        <a:t>的积分亮度，直线加速器的高可用性是基本要求，针对可用性展开分析并给出提高可用性建议</a:t>
                      </a:r>
                    </a:p>
                  </a:txBody>
                  <a:tcPr/>
                </a:tc>
                <a:tc>
                  <a:txBody>
                    <a:bodyPr/>
                    <a:lstStyle/>
                    <a:p>
                      <a:r>
                        <a:rPr lang="en-US" altLang="zh-CN" sz="1200" dirty="0">
                          <a:latin typeface="微软雅黑" panose="020B0503020204020204" pitchFamily="34" charset="-122"/>
                          <a:ea typeface="微软雅黑" panose="020B0503020204020204" pitchFamily="34" charset="-122"/>
                        </a:rPr>
                        <a:t>2025</a:t>
                      </a:r>
                      <a:r>
                        <a:rPr lang="zh-CN" altLang="en-US" sz="1200" dirty="0">
                          <a:latin typeface="微软雅黑" panose="020B0503020204020204" pitchFamily="34" charset="-122"/>
                          <a:ea typeface="微软雅黑" panose="020B0503020204020204" pitchFamily="34" charset="-122"/>
                        </a:rPr>
                        <a:t>年利用自开发程序进行相关研究（难点是各设备的可靠性数据）</a:t>
                      </a:r>
                    </a:p>
                  </a:txBody>
                  <a:tcPr/>
                </a:tc>
                <a:tc>
                  <a:txBody>
                    <a:bodyPr/>
                    <a:lstStyle/>
                    <a:p>
                      <a:r>
                        <a:rPr lang="zh-CN" altLang="en-US" sz="1200" dirty="0">
                          <a:latin typeface="微软雅黑" panose="020B0503020204020204" pitchFamily="34" charset="-122"/>
                          <a:ea typeface="微软雅黑" panose="020B0503020204020204" pitchFamily="34" charset="-122"/>
                        </a:rPr>
                        <a:t>预先研究可用性，并讨论提高可用性的措施，为建设打下基础</a:t>
                      </a:r>
                    </a:p>
                  </a:txBody>
                  <a:tcPr/>
                </a:tc>
                <a:tc>
                  <a:txBody>
                    <a:bodyPr/>
                    <a:lstStyle/>
                    <a:p>
                      <a:r>
                        <a:rPr lang="zh-CN" altLang="en-US" sz="1200" dirty="0">
                          <a:latin typeface="微软雅黑" panose="020B0503020204020204" pitchFamily="34" charset="-122"/>
                          <a:ea typeface="微软雅黑" panose="020B0503020204020204" pitchFamily="34" charset="-122"/>
                        </a:rPr>
                        <a:t>杜磊、孟才</a:t>
                      </a:r>
                    </a:p>
                  </a:txBody>
                  <a:tcPr/>
                </a:tc>
                <a:extLst>
                  <a:ext uri="{0D108BD9-81ED-4DB2-BD59-A6C34878D82A}">
                    <a16:rowId xmlns:a16="http://schemas.microsoft.com/office/drawing/2014/main" val="2620401434"/>
                  </a:ext>
                </a:extLst>
              </a:tr>
              <a:tr h="488115">
                <a:tc>
                  <a:txBody>
                    <a:bodyPr/>
                    <a:lstStyle/>
                    <a:p>
                      <a:pPr algn="ctr"/>
                      <a:r>
                        <a:rPr lang="en-US" altLang="zh-CN" sz="1200" dirty="0">
                          <a:latin typeface="微软雅黑" panose="020B0503020204020204" pitchFamily="34" charset="-122"/>
                          <a:ea typeface="微软雅黑" panose="020B0503020204020204" pitchFamily="34" charset="-122"/>
                        </a:rPr>
                        <a:t>DR</a:t>
                      </a:r>
                      <a:r>
                        <a:rPr lang="zh-CN" altLang="en-US" sz="1200" dirty="0">
                          <a:latin typeface="微软雅黑" panose="020B0503020204020204" pitchFamily="34" charset="-122"/>
                          <a:ea typeface="微软雅黑" panose="020B0503020204020204" pitchFamily="34" charset="-122"/>
                        </a:rPr>
                        <a:t>研究</a:t>
                      </a:r>
                    </a:p>
                  </a:txBody>
                  <a:tcPr anchor="ctr"/>
                </a:tc>
                <a:tc>
                  <a:txBody>
                    <a:bodyPr/>
                    <a:lstStyle/>
                    <a:p>
                      <a:r>
                        <a:rPr lang="en-US" altLang="zh-CN" sz="1200" dirty="0">
                          <a:latin typeface="微软雅黑" panose="020B0503020204020204" pitchFamily="34" charset="-122"/>
                          <a:ea typeface="微软雅黑" panose="020B0503020204020204" pitchFamily="34" charset="-122"/>
                        </a:rPr>
                        <a:t>DR</a:t>
                      </a:r>
                      <a:r>
                        <a:rPr lang="zh-CN" altLang="en-US" sz="1200" dirty="0">
                          <a:latin typeface="微软雅黑" panose="020B0503020204020204" pitchFamily="34" charset="-122"/>
                          <a:ea typeface="微软雅黑" panose="020B0503020204020204" pitchFamily="34" charset="-122"/>
                        </a:rPr>
                        <a:t>的误差分析</a:t>
                      </a:r>
                    </a:p>
                  </a:txBody>
                  <a:tcPr/>
                </a:tc>
                <a:tc>
                  <a:txBody>
                    <a:bodyPr/>
                    <a:lstStyle/>
                    <a:p>
                      <a:r>
                        <a:rPr lang="zh-CN" altLang="en-US" sz="1200" dirty="0">
                          <a:latin typeface="微软雅黑" panose="020B0503020204020204" pitchFamily="34" charset="-122"/>
                          <a:ea typeface="微软雅黑" panose="020B0503020204020204" pitchFamily="34" charset="-122"/>
                        </a:rPr>
                        <a:t>确保</a:t>
                      </a:r>
                      <a:r>
                        <a:rPr lang="en-US" altLang="zh-CN" sz="1200" dirty="0">
                          <a:latin typeface="微软雅黑" panose="020B0503020204020204" pitchFamily="34" charset="-122"/>
                          <a:ea typeface="微软雅黑" panose="020B0503020204020204" pitchFamily="34" charset="-122"/>
                        </a:rPr>
                        <a:t>CEPC Damping ring</a:t>
                      </a:r>
                      <a:r>
                        <a:rPr lang="zh-CN" altLang="en-US" sz="1200" dirty="0">
                          <a:latin typeface="微软雅黑" panose="020B0503020204020204" pitchFamily="34" charset="-122"/>
                          <a:ea typeface="微软雅黑" panose="020B0503020204020204" pitchFamily="34" charset="-122"/>
                        </a:rPr>
                        <a:t>的可行</a:t>
                      </a:r>
                    </a:p>
                  </a:txBody>
                  <a:tcPr/>
                </a:tc>
                <a:tc>
                  <a:txBody>
                    <a:bodyPr/>
                    <a:lstStyle/>
                    <a:p>
                      <a:r>
                        <a:rPr lang="en-US" altLang="zh-CN" sz="1200" dirty="0">
                          <a:latin typeface="微软雅黑" panose="020B0503020204020204" pitchFamily="34" charset="-122"/>
                          <a:ea typeface="微软雅黑" panose="020B0503020204020204" pitchFamily="34" charset="-122"/>
                        </a:rPr>
                        <a:t>2025</a:t>
                      </a:r>
                      <a:r>
                        <a:rPr lang="zh-CN" altLang="en-US" sz="1200" dirty="0">
                          <a:latin typeface="微软雅黑" panose="020B0503020204020204" pitchFamily="34" charset="-122"/>
                          <a:ea typeface="微软雅黑" panose="020B0503020204020204" pitchFamily="34" charset="-122"/>
                        </a:rPr>
                        <a:t>年年完成误差分析</a:t>
                      </a:r>
                    </a:p>
                  </a:txBody>
                  <a:tcPr/>
                </a:tc>
                <a:tc>
                  <a:txBody>
                    <a:bodyPr/>
                    <a:lstStyle/>
                    <a:p>
                      <a:r>
                        <a:rPr lang="zh-CN" altLang="en-US" sz="1200" dirty="0">
                          <a:latin typeface="微软雅黑" panose="020B0503020204020204" pitchFamily="34" charset="-122"/>
                          <a:ea typeface="微软雅黑" panose="020B0503020204020204" pitchFamily="34" charset="-122"/>
                        </a:rPr>
                        <a:t>确保方案的可行性，为工程建设打下基础</a:t>
                      </a:r>
                    </a:p>
                  </a:txBody>
                  <a:tcPr/>
                </a:tc>
                <a:tc>
                  <a:txBody>
                    <a:bodyPr/>
                    <a:lstStyle/>
                    <a:p>
                      <a:r>
                        <a:rPr lang="zh-CN" altLang="en-US" sz="1200" dirty="0">
                          <a:latin typeface="微软雅黑" panose="020B0503020204020204" pitchFamily="34" charset="-122"/>
                          <a:ea typeface="微软雅黑" panose="020B0503020204020204" pitchFamily="34" charset="-122"/>
                        </a:rPr>
                        <a:t>王逗</a:t>
                      </a:r>
                    </a:p>
                  </a:txBody>
                  <a:tcPr/>
                </a:tc>
                <a:extLst>
                  <a:ext uri="{0D108BD9-81ED-4DB2-BD59-A6C34878D82A}">
                    <a16:rowId xmlns:a16="http://schemas.microsoft.com/office/drawing/2014/main" val="2964890833"/>
                  </a:ext>
                </a:extLst>
              </a:tr>
              <a:tr h="1002975">
                <a:tc>
                  <a:txBody>
                    <a:bodyPr/>
                    <a:lstStyle/>
                    <a:p>
                      <a:pPr algn="ctr"/>
                      <a:r>
                        <a:rPr lang="en-US" altLang="zh-CN" sz="1200" dirty="0">
                          <a:latin typeface="微软雅黑" panose="020B0503020204020204" pitchFamily="34" charset="-122"/>
                          <a:ea typeface="微软雅黑" panose="020B0503020204020204" pitchFamily="34" charset="-122"/>
                        </a:rPr>
                        <a:t>XFEL</a:t>
                      </a:r>
                      <a:r>
                        <a:rPr lang="zh-CN" altLang="en-US" sz="1200" dirty="0">
                          <a:latin typeface="微软雅黑" panose="020B0503020204020204" pitchFamily="34" charset="-122"/>
                          <a:ea typeface="微软雅黑" panose="020B0503020204020204" pitchFamily="34" charset="-122"/>
                        </a:rPr>
                        <a:t>研究</a:t>
                      </a:r>
                    </a:p>
                  </a:txBody>
                  <a:tcPr anchor="ctr"/>
                </a:tc>
                <a:tc>
                  <a:txBody>
                    <a:bodyPr/>
                    <a:lstStyle/>
                    <a:p>
                      <a:r>
                        <a:rPr lang="zh-CN" altLang="en-US" sz="1200" dirty="0">
                          <a:solidFill>
                            <a:srgbClr val="FF0000"/>
                          </a:solidFill>
                          <a:latin typeface="微软雅黑" panose="020B0503020204020204" pitchFamily="34" charset="-122"/>
                          <a:ea typeface="微软雅黑" panose="020B0503020204020204" pitchFamily="34" charset="-122"/>
                        </a:rPr>
                        <a:t>基于</a:t>
                      </a:r>
                      <a:r>
                        <a:rPr lang="en-US" altLang="zh-CN" sz="1200" dirty="0">
                          <a:solidFill>
                            <a:srgbClr val="FF0000"/>
                          </a:solidFill>
                          <a:latin typeface="微软雅黑" panose="020B0503020204020204" pitchFamily="34" charset="-122"/>
                          <a:ea typeface="微软雅黑" panose="020B0503020204020204" pitchFamily="34" charset="-122"/>
                        </a:rPr>
                        <a:t>CEPC LINAC</a:t>
                      </a:r>
                      <a:r>
                        <a:rPr lang="zh-CN" altLang="en-US" sz="1200" dirty="0">
                          <a:solidFill>
                            <a:srgbClr val="FF0000"/>
                          </a:solidFill>
                          <a:latin typeface="微软雅黑" panose="020B0503020204020204" pitchFamily="34" charset="-122"/>
                          <a:ea typeface="微软雅黑" panose="020B0503020204020204" pitchFamily="34" charset="-122"/>
                        </a:rPr>
                        <a:t>开展高能</a:t>
                      </a:r>
                      <a:r>
                        <a:rPr lang="en-US" altLang="zh-CN" sz="1200" dirty="0">
                          <a:solidFill>
                            <a:srgbClr val="FF0000"/>
                          </a:solidFill>
                          <a:latin typeface="微软雅黑" panose="020B0503020204020204" pitchFamily="34" charset="-122"/>
                          <a:ea typeface="微软雅黑" panose="020B0503020204020204" pitchFamily="34" charset="-122"/>
                        </a:rPr>
                        <a:t>XFEL</a:t>
                      </a:r>
                      <a:r>
                        <a:rPr lang="zh-CN" altLang="en-US" sz="1200" dirty="0">
                          <a:solidFill>
                            <a:srgbClr val="FF0000"/>
                          </a:solidFill>
                          <a:latin typeface="微软雅黑" panose="020B0503020204020204" pitchFamily="34" charset="-122"/>
                          <a:ea typeface="微软雅黑" panose="020B0503020204020204" pitchFamily="34" charset="-122"/>
                        </a:rPr>
                        <a:t>研究</a:t>
                      </a:r>
                    </a:p>
                  </a:txBody>
                  <a:tcPr/>
                </a:tc>
                <a:tc>
                  <a:txBody>
                    <a:bodyPr/>
                    <a:lstStyle/>
                    <a:p>
                      <a:r>
                        <a:rPr lang="zh-CN" altLang="en-US" sz="1200" dirty="0">
                          <a:latin typeface="微软雅黑" panose="020B0503020204020204" pitchFamily="34" charset="-122"/>
                          <a:ea typeface="微软雅黑" panose="020B0503020204020204" pitchFamily="34" charset="-122"/>
                        </a:rPr>
                        <a:t>可以充分利用</a:t>
                      </a:r>
                      <a:r>
                        <a:rPr lang="en-US" altLang="zh-CN" sz="1200" dirty="0">
                          <a:latin typeface="微软雅黑" panose="020B0503020204020204" pitchFamily="34" charset="-122"/>
                          <a:ea typeface="微软雅黑" panose="020B0503020204020204" pitchFamily="34" charset="-122"/>
                        </a:rPr>
                        <a:t>CEPC</a:t>
                      </a:r>
                      <a:r>
                        <a:rPr lang="zh-CN" altLang="en-US" sz="1200" dirty="0">
                          <a:latin typeface="微软雅黑" panose="020B0503020204020204" pitchFamily="34" charset="-122"/>
                          <a:ea typeface="微软雅黑" panose="020B0503020204020204" pitchFamily="34" charset="-122"/>
                        </a:rPr>
                        <a:t>高能直线加速器的潜能，另外可以产生</a:t>
                      </a:r>
                      <a:r>
                        <a:rPr lang="en-US" altLang="zh-CN" sz="1200" dirty="0">
                          <a:latin typeface="微软雅黑" panose="020B0503020204020204" pitchFamily="34" charset="-122"/>
                          <a:ea typeface="微软雅黑" panose="020B0503020204020204" pitchFamily="34" charset="-122"/>
                        </a:rPr>
                        <a:t>50keV~100keV</a:t>
                      </a:r>
                      <a:r>
                        <a:rPr lang="zh-CN" altLang="en-US" sz="1200" dirty="0">
                          <a:latin typeface="微软雅黑" panose="020B0503020204020204" pitchFamily="34" charset="-122"/>
                          <a:ea typeface="微软雅黑" panose="020B0503020204020204" pitchFamily="34" charset="-122"/>
                        </a:rPr>
                        <a:t>的硬</a:t>
                      </a:r>
                      <a:r>
                        <a:rPr lang="en-US" altLang="zh-CN" sz="1200" dirty="0">
                          <a:latin typeface="微软雅黑" panose="020B0503020204020204" pitchFamily="34" charset="-122"/>
                          <a:ea typeface="微软雅黑" panose="020B0503020204020204" pitchFamily="34" charset="-122"/>
                        </a:rPr>
                        <a:t>XFEL</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2024</a:t>
                      </a:r>
                      <a:r>
                        <a:rPr lang="zh-CN" altLang="en-US" sz="1200" dirty="0">
                          <a:latin typeface="微软雅黑" panose="020B0503020204020204" pitchFamily="34" charset="-122"/>
                          <a:ea typeface="微软雅黑" panose="020B0503020204020204" pitchFamily="34" charset="-122"/>
                        </a:rPr>
                        <a:t>年完成基础参数设计</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2025</a:t>
                      </a:r>
                      <a:r>
                        <a:rPr lang="zh-CN" altLang="en-US" sz="1200" dirty="0">
                          <a:latin typeface="微软雅黑" panose="020B0503020204020204" pitchFamily="34" charset="-122"/>
                          <a:ea typeface="微软雅黑" panose="020B0503020204020204" pitchFamily="34" charset="-122"/>
                        </a:rPr>
                        <a:t>年完成基础方案设计并与</a:t>
                      </a:r>
                      <a:r>
                        <a:rPr lang="en-US" altLang="zh-CN" sz="1200" dirty="0">
                          <a:latin typeface="微软雅黑" panose="020B0503020204020204" pitchFamily="34" charset="-122"/>
                          <a:ea typeface="微软雅黑" panose="020B0503020204020204" pitchFamily="34" charset="-122"/>
                        </a:rPr>
                        <a:t>CEPC LINAC</a:t>
                      </a:r>
                      <a:r>
                        <a:rPr lang="zh-CN" altLang="en-US" sz="1200" dirty="0">
                          <a:latin typeface="微软雅黑" panose="020B0503020204020204" pitchFamily="34" charset="-122"/>
                          <a:ea typeface="微软雅黑" panose="020B0503020204020204" pitchFamily="34" charset="-122"/>
                        </a:rPr>
                        <a:t>方案兼容</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2026</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持续深入方案研究</a:t>
                      </a:r>
                    </a:p>
                  </a:txBody>
                  <a:tcPr/>
                </a:tc>
                <a:tc>
                  <a:txBody>
                    <a:bodyPr/>
                    <a:lstStyle/>
                    <a:p>
                      <a:r>
                        <a:rPr lang="zh-CN" altLang="en-US" sz="1200" dirty="0">
                          <a:latin typeface="微软雅黑" panose="020B0503020204020204" pitchFamily="34" charset="-122"/>
                          <a:ea typeface="微软雅黑" panose="020B0503020204020204" pitchFamily="34" charset="-122"/>
                        </a:rPr>
                        <a:t>开展高能</a:t>
                      </a:r>
                      <a:r>
                        <a:rPr lang="en-US" altLang="zh-CN" sz="1200" dirty="0">
                          <a:latin typeface="微软雅黑" panose="020B0503020204020204" pitchFamily="34" charset="-122"/>
                          <a:ea typeface="微软雅黑" panose="020B0503020204020204" pitchFamily="34" charset="-122"/>
                        </a:rPr>
                        <a:t>XFEL</a:t>
                      </a:r>
                      <a:r>
                        <a:rPr lang="zh-CN" altLang="en-US" sz="1200" dirty="0">
                          <a:latin typeface="微软雅黑" panose="020B0503020204020204" pitchFamily="34" charset="-122"/>
                          <a:ea typeface="微软雅黑" panose="020B0503020204020204" pitchFamily="34" charset="-122"/>
                        </a:rPr>
                        <a:t>的研究（光子能量远高于目前</a:t>
                      </a:r>
                      <a:r>
                        <a:rPr lang="en-US" altLang="zh-CN" sz="1200" dirty="0">
                          <a:latin typeface="微软雅黑" panose="020B0503020204020204" pitchFamily="34" charset="-122"/>
                          <a:ea typeface="微软雅黑" panose="020B0503020204020204" pitchFamily="34" charset="-122"/>
                        </a:rPr>
                        <a:t>XFEL</a:t>
                      </a:r>
                      <a:r>
                        <a:rPr lang="zh-CN" altLang="en-US" sz="1200" dirty="0">
                          <a:latin typeface="微软雅黑" panose="020B0503020204020204" pitchFamily="34" charset="-122"/>
                          <a:ea typeface="微软雅黑" panose="020B0503020204020204" pitchFamily="34" charset="-122"/>
                        </a:rPr>
                        <a:t>装置），为未来发展做好技术储备</a:t>
                      </a:r>
                    </a:p>
                  </a:txBody>
                  <a:tcPr/>
                </a:tc>
                <a:tc>
                  <a:txBody>
                    <a:bodyPr/>
                    <a:lstStyle/>
                    <a:p>
                      <a:r>
                        <a:rPr lang="zh-CN" altLang="en-US" sz="1200" dirty="0">
                          <a:latin typeface="微软雅黑" panose="020B0503020204020204" pitchFamily="34" charset="-122"/>
                          <a:ea typeface="微软雅黑" panose="020B0503020204020204" pitchFamily="34" charset="-122"/>
                        </a:rPr>
                        <a:t>刘中天、李为、徐雪怡、孟才</a:t>
                      </a:r>
                    </a:p>
                  </a:txBody>
                  <a:tcPr/>
                </a:tc>
                <a:extLst>
                  <a:ext uri="{0D108BD9-81ED-4DB2-BD59-A6C34878D82A}">
                    <a16:rowId xmlns:a16="http://schemas.microsoft.com/office/drawing/2014/main" val="4045047240"/>
                  </a:ext>
                </a:extLst>
              </a:tr>
              <a:tr h="842499">
                <a:tc>
                  <a:txBody>
                    <a:bodyPr/>
                    <a:lstStyle/>
                    <a:p>
                      <a:pPr algn="ctr"/>
                      <a:r>
                        <a:rPr lang="zh-CN" altLang="en-US" sz="1200" dirty="0">
                          <a:latin typeface="微软雅黑" panose="020B0503020204020204" pitchFamily="34" charset="-122"/>
                          <a:ea typeface="微软雅黑" panose="020B0503020204020204" pitchFamily="34" charset="-122"/>
                        </a:rPr>
                        <a:t>等离子体注入器方案</a:t>
                      </a:r>
                    </a:p>
                  </a:txBody>
                  <a:tcPr anchor="ctr"/>
                </a:tc>
                <a:tc>
                  <a:txBody>
                    <a:bodyPr/>
                    <a:lstStyle/>
                    <a:p>
                      <a:r>
                        <a:rPr lang="zh-CN" altLang="en-US" sz="1200" dirty="0">
                          <a:solidFill>
                            <a:srgbClr val="FF0000"/>
                          </a:solidFill>
                          <a:latin typeface="微软雅黑" panose="020B0503020204020204" pitchFamily="34" charset="-122"/>
                          <a:ea typeface="微软雅黑" panose="020B0503020204020204" pitchFamily="34" charset="-122"/>
                        </a:rPr>
                        <a:t>等离子体方案中直线加速器物理设计</a:t>
                      </a:r>
                    </a:p>
                  </a:txBody>
                  <a:tcPr/>
                </a:tc>
                <a:tc>
                  <a:txBody>
                    <a:bodyPr/>
                    <a:lstStyle/>
                    <a:p>
                      <a:r>
                        <a:rPr lang="zh-CN" altLang="en-US" sz="1200" dirty="0">
                          <a:latin typeface="微软雅黑" panose="020B0503020204020204" pitchFamily="34" charset="-122"/>
                          <a:ea typeface="微软雅黑" panose="020B0503020204020204" pitchFamily="34" charset="-122"/>
                        </a:rPr>
                        <a:t>完成从头到尾的物理设计</a:t>
                      </a:r>
                    </a:p>
                  </a:txBody>
                  <a:tcPr/>
                </a:tc>
                <a:tc>
                  <a:txBody>
                    <a:bodyPr/>
                    <a:lstStyle/>
                    <a:p>
                      <a:r>
                        <a:rPr lang="en-US" altLang="zh-CN" sz="1200" dirty="0">
                          <a:latin typeface="微软雅黑" panose="020B0503020204020204" pitchFamily="34" charset="-122"/>
                          <a:ea typeface="微软雅黑" panose="020B0503020204020204" pitchFamily="34" charset="-122"/>
                        </a:rPr>
                        <a:t>2024</a:t>
                      </a:r>
                      <a:r>
                        <a:rPr lang="zh-CN" altLang="en-US" sz="1200" dirty="0">
                          <a:latin typeface="微软雅黑" panose="020B0503020204020204" pitchFamily="34" charset="-122"/>
                          <a:ea typeface="微软雅黑" panose="020B0503020204020204" pitchFamily="34" charset="-122"/>
                        </a:rPr>
                        <a:t>年完成双束合并方案的研究</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2025</a:t>
                      </a:r>
                      <a:r>
                        <a:rPr lang="zh-CN" altLang="en-US" sz="1200" dirty="0">
                          <a:latin typeface="微软雅黑" panose="020B0503020204020204" pitchFamily="34" charset="-122"/>
                          <a:ea typeface="微软雅黑" panose="020B0503020204020204" pitchFamily="34" charset="-122"/>
                        </a:rPr>
                        <a:t>年完成基本方案设计</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2026~  </a:t>
                      </a:r>
                      <a:r>
                        <a:rPr lang="zh-CN" altLang="en-US" sz="1200" dirty="0">
                          <a:latin typeface="微软雅黑" panose="020B0503020204020204" pitchFamily="34" charset="-122"/>
                          <a:ea typeface="微软雅黑" panose="020B0503020204020204" pitchFamily="34" charset="-122"/>
                        </a:rPr>
                        <a:t>细化物理设计及误差分析</a:t>
                      </a:r>
                    </a:p>
                  </a:txBody>
                  <a:tcPr/>
                </a:tc>
                <a:tc>
                  <a:txBody>
                    <a:bodyPr/>
                    <a:lstStyle/>
                    <a:p>
                      <a:r>
                        <a:rPr lang="zh-CN" altLang="en-US" sz="1200" dirty="0">
                          <a:latin typeface="微软雅黑" panose="020B0503020204020204" pitchFamily="34" charset="-122"/>
                          <a:ea typeface="微软雅黑" panose="020B0503020204020204" pitchFamily="34" charset="-122"/>
                        </a:rPr>
                        <a:t>利用等离子体方案实现注入，其中双束方案将为束流驱动等离子体方案提供新的解决思路（大电荷量无损、可调的实现双束合并）</a:t>
                      </a:r>
                    </a:p>
                  </a:txBody>
                  <a:tcPr/>
                </a:tc>
                <a:tc>
                  <a:txBody>
                    <a:bodyPr/>
                    <a:lstStyle/>
                    <a:p>
                      <a:r>
                        <a:rPr lang="zh-CN" altLang="en-US" sz="1200" dirty="0">
                          <a:latin typeface="微软雅黑" panose="020B0503020204020204" pitchFamily="34" charset="-122"/>
                          <a:ea typeface="微软雅黑" panose="020B0503020204020204" pitchFamily="34" charset="-122"/>
                        </a:rPr>
                        <a:t>李为、孟才</a:t>
                      </a:r>
                    </a:p>
                  </a:txBody>
                  <a:tcPr/>
                </a:tc>
                <a:extLst>
                  <a:ext uri="{0D108BD9-81ED-4DB2-BD59-A6C34878D82A}">
                    <a16:rowId xmlns:a16="http://schemas.microsoft.com/office/drawing/2014/main" val="873590196"/>
                  </a:ext>
                </a:extLst>
              </a:tr>
            </a:tbl>
          </a:graphicData>
        </a:graphic>
      </p:graphicFrame>
      <p:pic>
        <p:nvPicPr>
          <p:cNvPr id="5"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6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8B66B5-F62F-4849-851F-BDA359D99E7C}"/>
              </a:ext>
            </a:extLst>
          </p:cNvPr>
          <p:cNvSpPr>
            <a:spLocks noGrp="1"/>
          </p:cNvSpPr>
          <p:nvPr>
            <p:ph type="title"/>
          </p:nvPr>
        </p:nvSpPr>
        <p:spPr/>
        <p:txBody>
          <a:bodyPr>
            <a:normAutofit/>
          </a:bodyPr>
          <a:lstStyle/>
          <a:p>
            <a:pPr algn="ctr"/>
            <a:r>
              <a:rPr lang="zh-CN" altLang="zh-CN" sz="3600" b="1" dirty="0">
                <a:solidFill>
                  <a:srgbClr val="0070C0"/>
                </a:solidFill>
                <a:latin typeface="+mn-ea"/>
                <a:ea typeface="+mn-ea"/>
              </a:rPr>
              <a:t>直线加速器</a:t>
            </a:r>
            <a:r>
              <a:rPr lang="zh-CN" altLang="en-US" sz="3600" b="1" dirty="0" smtClean="0">
                <a:solidFill>
                  <a:srgbClr val="0070C0"/>
                </a:solidFill>
                <a:latin typeface="+mn-ea"/>
                <a:ea typeface="+mn-ea"/>
              </a:rPr>
              <a:t>经费</a:t>
            </a:r>
            <a:r>
              <a:rPr lang="zh-CN" altLang="en-US" sz="3600" b="1" dirty="0">
                <a:solidFill>
                  <a:srgbClr val="0070C0"/>
                </a:solidFill>
                <a:latin typeface="+mn-ea"/>
                <a:ea typeface="+mn-ea"/>
              </a:rPr>
              <a:t>需求</a:t>
            </a:r>
          </a:p>
        </p:txBody>
      </p:sp>
      <p:graphicFrame>
        <p:nvGraphicFramePr>
          <p:cNvPr id="6" name="表格 6">
            <a:extLst>
              <a:ext uri="{FF2B5EF4-FFF2-40B4-BE49-F238E27FC236}">
                <a16:creationId xmlns:a16="http://schemas.microsoft.com/office/drawing/2014/main" id="{3E67CD23-6048-4DE3-9B10-466AAE30A606}"/>
              </a:ext>
            </a:extLst>
          </p:cNvPr>
          <p:cNvGraphicFramePr>
            <a:graphicFrameLocks noGrp="1"/>
          </p:cNvGraphicFramePr>
          <p:nvPr>
            <p:ph idx="1"/>
            <p:extLst>
              <p:ext uri="{D42A27DB-BD31-4B8C-83A1-F6EECF244321}">
                <p14:modId xmlns:p14="http://schemas.microsoft.com/office/powerpoint/2010/main" val="4025724283"/>
              </p:ext>
            </p:extLst>
          </p:nvPr>
        </p:nvGraphicFramePr>
        <p:xfrm>
          <a:off x="2060510" y="1872278"/>
          <a:ext cx="7886700" cy="27635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563006796"/>
                    </a:ext>
                  </a:extLst>
                </a:gridCol>
                <a:gridCol w="1557130">
                  <a:extLst>
                    <a:ext uri="{9D8B030D-6E8A-4147-A177-3AD203B41FA5}">
                      <a16:colId xmlns:a16="http://schemas.microsoft.com/office/drawing/2014/main" val="2488242954"/>
                    </a:ext>
                  </a:extLst>
                </a:gridCol>
                <a:gridCol w="3700670">
                  <a:extLst>
                    <a:ext uri="{9D8B030D-6E8A-4147-A177-3AD203B41FA5}">
                      <a16:colId xmlns:a16="http://schemas.microsoft.com/office/drawing/2014/main" val="2835619296"/>
                    </a:ext>
                  </a:extLst>
                </a:gridCol>
              </a:tblGrid>
              <a:tr h="370840">
                <a:tc>
                  <a:txBody>
                    <a:bodyPr/>
                    <a:lstStyle/>
                    <a:p>
                      <a:pPr algn="ctr"/>
                      <a:r>
                        <a:rPr lang="zh-CN" altLang="en-US" dirty="0"/>
                        <a:t>类别</a:t>
                      </a:r>
                    </a:p>
                  </a:txBody>
                  <a:tcPr/>
                </a:tc>
                <a:tc>
                  <a:txBody>
                    <a:bodyPr/>
                    <a:lstStyle/>
                    <a:p>
                      <a:pPr algn="ctr"/>
                      <a:r>
                        <a:rPr lang="zh-CN" altLang="en-US" dirty="0"/>
                        <a:t>经费</a:t>
                      </a:r>
                    </a:p>
                  </a:txBody>
                  <a:tcPr/>
                </a:tc>
                <a:tc>
                  <a:txBody>
                    <a:bodyPr/>
                    <a:lstStyle/>
                    <a:p>
                      <a:pPr algn="ctr"/>
                      <a:r>
                        <a:rPr lang="zh-CN" altLang="en-US" dirty="0"/>
                        <a:t>备注</a:t>
                      </a:r>
                    </a:p>
                  </a:txBody>
                  <a:tcPr/>
                </a:tc>
                <a:extLst>
                  <a:ext uri="{0D108BD9-81ED-4DB2-BD59-A6C34878D82A}">
                    <a16:rowId xmlns:a16="http://schemas.microsoft.com/office/drawing/2014/main" val="144381799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设备费</a:t>
                      </a:r>
                    </a:p>
                    <a:p>
                      <a:pPr algn="ctr"/>
                      <a:endParaRPr lang="zh-CN" altLang="en-US" dirty="0"/>
                    </a:p>
                  </a:txBody>
                  <a:tcPr/>
                </a:tc>
                <a:tc>
                  <a:txBody>
                    <a:bodyPr/>
                    <a:lstStyle/>
                    <a:p>
                      <a:pPr algn="ctr"/>
                      <a:r>
                        <a:rPr lang="en-US" altLang="zh-CN" dirty="0" smtClean="0"/>
                        <a:t>11.5</a:t>
                      </a:r>
                      <a:r>
                        <a:rPr lang="zh-CN" altLang="en-US" dirty="0" smtClean="0"/>
                        <a:t>万</a:t>
                      </a:r>
                      <a:endParaRPr lang="zh-CN" altLang="en-US" dirty="0"/>
                    </a:p>
                  </a:txBody>
                  <a:tcPr/>
                </a:tc>
                <a:tc>
                  <a:txBody>
                    <a:bodyPr/>
                    <a:lstStyle/>
                    <a:p>
                      <a:pPr algn="ctr"/>
                      <a:r>
                        <a:rPr lang="zh-CN" altLang="en-US" dirty="0"/>
                        <a:t>部分程序需要工作在</a:t>
                      </a:r>
                      <a:r>
                        <a:rPr lang="en-US" altLang="zh-CN" dirty="0"/>
                        <a:t>Windows</a:t>
                      </a:r>
                      <a:r>
                        <a:rPr lang="zh-CN" altLang="en-US" dirty="0"/>
                        <a:t>环境下且计算资源要求较高</a:t>
                      </a:r>
                    </a:p>
                  </a:txBody>
                  <a:tcPr/>
                </a:tc>
                <a:extLst>
                  <a:ext uri="{0D108BD9-81ED-4DB2-BD59-A6C34878D82A}">
                    <a16:rowId xmlns:a16="http://schemas.microsoft.com/office/drawing/2014/main" val="3822365326"/>
                  </a:ext>
                </a:extLst>
              </a:tr>
              <a:tr h="370840">
                <a:tc>
                  <a:txBody>
                    <a:bodyPr/>
                    <a:lstStyle/>
                    <a:p>
                      <a:pPr algn="ctr"/>
                      <a:r>
                        <a:rPr lang="zh-CN" altLang="en-US" dirty="0"/>
                        <a:t>差旅费</a:t>
                      </a:r>
                    </a:p>
                  </a:txBody>
                  <a:tcPr/>
                </a:tc>
                <a:tc>
                  <a:txBody>
                    <a:bodyPr/>
                    <a:lstStyle/>
                    <a:p>
                      <a:pPr algn="ctr"/>
                      <a:r>
                        <a:rPr lang="en-US" altLang="zh-CN" dirty="0"/>
                        <a:t>6</a:t>
                      </a:r>
                      <a:r>
                        <a:rPr lang="zh-CN" altLang="en-US" dirty="0"/>
                        <a:t>万</a:t>
                      </a:r>
                    </a:p>
                  </a:txBody>
                  <a:tcPr/>
                </a:tc>
                <a:tc>
                  <a:txBody>
                    <a:bodyPr/>
                    <a:lstStyle/>
                    <a:p>
                      <a:pPr algn="ctr"/>
                      <a:r>
                        <a:rPr lang="zh-CN" altLang="en-US" dirty="0"/>
                        <a:t>参加国内会议及交流合作，</a:t>
                      </a:r>
                      <a:r>
                        <a:rPr lang="en-US" altLang="zh-CN" dirty="0"/>
                        <a:t>15</a:t>
                      </a:r>
                      <a:r>
                        <a:rPr lang="zh-CN" altLang="en-US" dirty="0"/>
                        <a:t>人次</a:t>
                      </a:r>
                    </a:p>
                  </a:txBody>
                  <a:tcPr/>
                </a:tc>
                <a:extLst>
                  <a:ext uri="{0D108BD9-81ED-4DB2-BD59-A6C34878D82A}">
                    <a16:rowId xmlns:a16="http://schemas.microsoft.com/office/drawing/2014/main" val="1581616881"/>
                  </a:ext>
                </a:extLst>
              </a:tr>
              <a:tr h="370840">
                <a:tc>
                  <a:txBody>
                    <a:bodyPr/>
                    <a:lstStyle/>
                    <a:p>
                      <a:pPr algn="ctr"/>
                      <a:r>
                        <a:rPr lang="zh-CN" altLang="en-US" dirty="0"/>
                        <a:t>国际会议费</a:t>
                      </a:r>
                    </a:p>
                  </a:txBody>
                  <a:tcPr/>
                </a:tc>
                <a:tc>
                  <a:txBody>
                    <a:bodyPr/>
                    <a:lstStyle/>
                    <a:p>
                      <a:pPr algn="ctr"/>
                      <a:r>
                        <a:rPr lang="en-US" altLang="zh-CN" dirty="0"/>
                        <a:t>16</a:t>
                      </a:r>
                      <a:r>
                        <a:rPr lang="zh-CN" altLang="en-US" dirty="0"/>
                        <a:t>万</a:t>
                      </a:r>
                    </a:p>
                  </a:txBody>
                  <a:tcPr/>
                </a:tc>
                <a:tc>
                  <a:txBody>
                    <a:bodyPr/>
                    <a:lstStyle/>
                    <a:p>
                      <a:pPr algn="ctr"/>
                      <a:r>
                        <a:rPr lang="zh-CN" altLang="en-US" dirty="0"/>
                        <a:t>参加</a:t>
                      </a:r>
                      <a:r>
                        <a:rPr lang="en-US" altLang="zh-CN" dirty="0"/>
                        <a:t>CEPC</a:t>
                      </a:r>
                      <a:r>
                        <a:rPr lang="zh-CN" altLang="en-US" dirty="0"/>
                        <a:t>国际会议、参加如</a:t>
                      </a:r>
                      <a:r>
                        <a:rPr lang="en-US" altLang="zh-CN" dirty="0"/>
                        <a:t>FEL</a:t>
                      </a:r>
                      <a:r>
                        <a:rPr lang="zh-CN" altLang="en-US" dirty="0"/>
                        <a:t>、</a:t>
                      </a:r>
                      <a:r>
                        <a:rPr lang="en-US" altLang="zh-CN" dirty="0"/>
                        <a:t>ARW</a:t>
                      </a:r>
                      <a:r>
                        <a:rPr lang="zh-CN" altLang="en-US" dirty="0"/>
                        <a:t>等国际会议，预计</a:t>
                      </a:r>
                      <a:r>
                        <a:rPr lang="en-US" altLang="zh-CN" dirty="0"/>
                        <a:t>8</a:t>
                      </a:r>
                      <a:r>
                        <a:rPr lang="zh-CN" altLang="en-US" dirty="0"/>
                        <a:t>人次</a:t>
                      </a:r>
                    </a:p>
                  </a:txBody>
                  <a:tcPr/>
                </a:tc>
                <a:extLst>
                  <a:ext uri="{0D108BD9-81ED-4DB2-BD59-A6C34878D82A}">
                    <a16:rowId xmlns:a16="http://schemas.microsoft.com/office/drawing/2014/main" val="4005434184"/>
                  </a:ext>
                </a:extLst>
              </a:tr>
              <a:tr h="370840">
                <a:tc>
                  <a:txBody>
                    <a:bodyPr/>
                    <a:lstStyle/>
                    <a:p>
                      <a:pPr algn="ctr"/>
                      <a:r>
                        <a:rPr lang="zh-CN" altLang="en-US" dirty="0"/>
                        <a:t>出版费</a:t>
                      </a:r>
                    </a:p>
                  </a:txBody>
                  <a:tcPr/>
                </a:tc>
                <a:tc>
                  <a:txBody>
                    <a:bodyPr/>
                    <a:lstStyle/>
                    <a:p>
                      <a:pPr algn="ctr"/>
                      <a:r>
                        <a:rPr lang="en-US" altLang="zh-CN" dirty="0"/>
                        <a:t>1.5</a:t>
                      </a:r>
                      <a:r>
                        <a:rPr lang="zh-CN" altLang="en-US" dirty="0"/>
                        <a:t>万</a:t>
                      </a:r>
                    </a:p>
                  </a:txBody>
                  <a:tcPr/>
                </a:tc>
                <a:tc>
                  <a:txBody>
                    <a:bodyPr/>
                    <a:lstStyle/>
                    <a:p>
                      <a:pPr algn="ctr"/>
                      <a:r>
                        <a:rPr lang="zh-CN" altLang="en-US" dirty="0"/>
                        <a:t>发表文章</a:t>
                      </a:r>
                      <a:r>
                        <a:rPr lang="en-US" altLang="zh-CN" dirty="0"/>
                        <a:t>3~6</a:t>
                      </a:r>
                      <a:r>
                        <a:rPr lang="zh-CN" altLang="en-US" dirty="0"/>
                        <a:t>篇</a:t>
                      </a:r>
                    </a:p>
                  </a:txBody>
                  <a:tcPr/>
                </a:tc>
                <a:extLst>
                  <a:ext uri="{0D108BD9-81ED-4DB2-BD59-A6C34878D82A}">
                    <a16:rowId xmlns:a16="http://schemas.microsoft.com/office/drawing/2014/main" val="568315613"/>
                  </a:ext>
                </a:extLst>
              </a:tr>
              <a:tr h="370840">
                <a:tc>
                  <a:txBody>
                    <a:bodyPr/>
                    <a:lstStyle/>
                    <a:p>
                      <a:pPr algn="ctr"/>
                      <a:r>
                        <a:rPr lang="zh-CN" altLang="en-US" dirty="0"/>
                        <a:t>合计</a:t>
                      </a:r>
                    </a:p>
                  </a:txBody>
                  <a:tcPr/>
                </a:tc>
                <a:tc>
                  <a:txBody>
                    <a:bodyPr/>
                    <a:lstStyle/>
                    <a:p>
                      <a:pPr algn="ctr"/>
                      <a:r>
                        <a:rPr lang="en-US" altLang="zh-CN" dirty="0"/>
                        <a:t>35</a:t>
                      </a:r>
                      <a:r>
                        <a:rPr lang="zh-CN" altLang="en-US" dirty="0"/>
                        <a:t>万</a:t>
                      </a:r>
                    </a:p>
                  </a:txBody>
                  <a:tcPr/>
                </a:tc>
                <a:tc>
                  <a:txBody>
                    <a:bodyPr/>
                    <a:lstStyle/>
                    <a:p>
                      <a:pPr algn="ctr"/>
                      <a:endParaRPr lang="zh-CN" altLang="en-US" dirty="0"/>
                    </a:p>
                  </a:txBody>
                  <a:tcPr/>
                </a:tc>
                <a:extLst>
                  <a:ext uri="{0D108BD9-81ED-4DB2-BD59-A6C34878D82A}">
                    <a16:rowId xmlns:a16="http://schemas.microsoft.com/office/drawing/2014/main" val="964120038"/>
                  </a:ext>
                </a:extLst>
              </a:tr>
            </a:tbl>
          </a:graphicData>
        </a:graphic>
      </p:graphicFrame>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18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88AA64A-AA69-43DC-8310-DFBC8EAA4C89}"/>
              </a:ext>
            </a:extLst>
          </p:cNvPr>
          <p:cNvSpPr txBox="1"/>
          <p:nvPr/>
        </p:nvSpPr>
        <p:spPr>
          <a:xfrm>
            <a:off x="1252254" y="1065488"/>
            <a:ext cx="9465049" cy="5109091"/>
          </a:xfrm>
          <a:prstGeom prst="rect">
            <a:avLst/>
          </a:prstGeom>
          <a:noFill/>
        </p:spPr>
        <p:txBody>
          <a:bodyPr wrap="square">
            <a:spAutoFit/>
          </a:bodyPr>
          <a:lstStyle/>
          <a:p>
            <a:pPr algn="just">
              <a:spcAft>
                <a:spcPts val="1200"/>
              </a:spcAft>
            </a:pPr>
            <a:r>
              <a:rPr lang="en-US" altLang="zh-SG"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 </a:t>
            </a:r>
            <a:endParaRPr lang="zh-CN" altLang="zh-SG" sz="20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RF Beam loading effect study in the Booster. </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Redundancy study for the BPM and correctors. Try to reduce the number of BPM, correctors, and also optimize the quadrupole’s length according to the cost issue.</a:t>
            </a:r>
          </a:p>
          <a:p>
            <a:pPr marL="342900" indent="-342900" algn="just">
              <a:buSzPts val="1000"/>
              <a:buFont typeface="Symbol" panose="05050102010706020507" pitchFamily="18" charset="2"/>
              <a:buChar char=""/>
            </a:pPr>
            <a:r>
              <a:rPr lang="en-US" altLang="zh-CN" sz="16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Study of error </a:t>
            </a:r>
            <a:r>
              <a:rPr lang="en-US" altLang="zh-CN" sz="1600" dirty="0">
                <a:solidFill>
                  <a:srgbClr val="000000"/>
                </a:solidFill>
                <a:latin typeface="Times New Roman" panose="02020603050405020304" pitchFamily="18" charset="0"/>
                <a:cs typeface="Times New Roman" panose="02020603050405020304" pitchFamily="18" charset="0"/>
              </a:rPr>
              <a:t>tolerance and </a:t>
            </a:r>
            <a:r>
              <a:rPr lang="en-US" altLang="zh-SG" sz="1600" dirty="0">
                <a:latin typeface="Times New Roman" panose="02020603050405020304" pitchFamily="18" charset="0"/>
                <a:cs typeface="Times New Roman" panose="02020603050405020304" pitchFamily="18" charset="0"/>
              </a:rPr>
              <a:t>beam dynamics issues due to polarization</a:t>
            </a:r>
            <a:endParaRPr lang="en-US" altLang="zh-CN" sz="1600" dirty="0">
              <a:solidFill>
                <a:srgbClr val="000000"/>
              </a:solidFill>
              <a:latin typeface="Times New Roman" panose="02020603050405020304" pitchFamily="18" charset="0"/>
              <a:cs typeface="Times New Roman" panose="02020603050405020304" pitchFamily="18" charset="0"/>
            </a:endParaRPr>
          </a:p>
          <a:p>
            <a:pPr marL="342900" lvl="0" indent="-342900" algn="just">
              <a:buSzPts val="1000"/>
              <a:buFont typeface="Symbol" panose="05050102010706020507" pitchFamily="18" charset="2"/>
              <a:buChar char=""/>
            </a:pPr>
            <a:endParaRPr lang="zh-CN" altLang="zh-SG" sz="1400" dirty="0">
              <a:effectLst/>
              <a:latin typeface="Calibri" panose="020F0502020204030204" pitchFamily="34" charset="0"/>
              <a:ea typeface="等线" panose="02010600030101010101" pitchFamily="2" charset="-122"/>
              <a:cs typeface="Times New Roman" panose="02020603050405020304" pitchFamily="18" charset="0"/>
            </a:endParaRPr>
          </a:p>
          <a:p>
            <a:pPr algn="just">
              <a:spcAft>
                <a:spcPts val="1200"/>
              </a:spcAft>
            </a:pPr>
            <a:r>
              <a:rPr lang="en-US" altLang="zh-SG"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 </a:t>
            </a:r>
            <a:endParaRPr lang="zh-CN" altLang="zh-SG" sz="20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Injection efficiency simulations both at injection energy and extraction energy, especially for the swap-out injection scheme, </a:t>
            </a:r>
            <a:r>
              <a:rPr lang="en-US" altLang="zh-SG" sz="16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including the effect of the transverse-mode coupling instability and errors</a:t>
            </a: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Dynamic simulations with complete set of errors to check the transmission efficiency. </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the possibility of lower power consumption with faster booster ramping scheme.</a:t>
            </a:r>
          </a:p>
          <a:p>
            <a:pPr marL="342900" lvl="0" indent="-342900" algn="just">
              <a:buSzPts val="1000"/>
              <a:buFont typeface="Symbol" panose="05050102010706020507" pitchFamily="18" charset="2"/>
              <a:buChar char=""/>
            </a:pPr>
            <a:endParaRPr lang="zh-CN" altLang="zh-SG" sz="1400" dirty="0">
              <a:effectLst/>
              <a:latin typeface="Calibri" panose="020F0502020204030204" pitchFamily="34" charset="0"/>
              <a:ea typeface="等线" panose="02010600030101010101" pitchFamily="2" charset="-122"/>
              <a:cs typeface="Times New Roman" panose="02020603050405020304" pitchFamily="18" charset="0"/>
            </a:endParaRPr>
          </a:p>
          <a:p>
            <a:pPr algn="just">
              <a:spcAft>
                <a:spcPts val="1200"/>
              </a:spcAft>
            </a:pPr>
            <a:r>
              <a:rPr lang="en-US" altLang="zh-SG"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 </a:t>
            </a:r>
            <a:endParaRPr lang="zh-CN" altLang="zh-SG" sz="20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Booster table ramping design is proposed. </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Booster machine/beam commissioning plan is proposed. </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a:p>
            <a:pPr marL="342900" lvl="0" indent="-342900" algn="just">
              <a:buSzPts val="1000"/>
              <a:buFont typeface="Symbol" panose="05050102010706020507" pitchFamily="18" charset="2"/>
              <a:buChar char=""/>
            </a:pPr>
            <a:r>
              <a:rPr lang="en-US" altLang="zh-SG"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Instrumentation and beam-tuning scheme to control beam parameters in top-up injections, including to reduce effects from beam tail/halo particle loss on detector backgrounds and the final focus (FF) quadrupole quenching is devised.</a:t>
            </a:r>
            <a:endParaRPr lang="zh-CN" altLang="zh-SG" sz="16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标题 3">
            <a:extLst>
              <a:ext uri="{FF2B5EF4-FFF2-40B4-BE49-F238E27FC236}">
                <a16:creationId xmlns:a16="http://schemas.microsoft.com/office/drawing/2014/main" id="{C9603228-572E-4C70-9134-63DCA9734998}"/>
              </a:ext>
            </a:extLst>
          </p:cNvPr>
          <p:cNvSpPr>
            <a:spLocks noGrp="1"/>
          </p:cNvSpPr>
          <p:nvPr>
            <p:ph type="title"/>
          </p:nvPr>
        </p:nvSpPr>
        <p:spPr>
          <a:xfrm>
            <a:off x="663389" y="55844"/>
            <a:ext cx="10515600" cy="932516"/>
          </a:xfrm>
        </p:spPr>
        <p:txBody>
          <a:bodyPr>
            <a:normAutofit/>
          </a:bodyPr>
          <a:lstStyle/>
          <a:p>
            <a:pPr algn="ctr"/>
            <a:r>
              <a:rPr lang="zh-CN" altLang="zh-CN" sz="3600" b="1" dirty="0">
                <a:solidFill>
                  <a:srgbClr val="0070C0"/>
                </a:solidFill>
                <a:latin typeface="+mn-ea"/>
                <a:ea typeface="+mn-ea"/>
              </a:rPr>
              <a:t>增强器</a:t>
            </a:r>
            <a:endParaRPr lang="en-US" altLang="zh-CN" sz="3600" b="1" dirty="0">
              <a:solidFill>
                <a:srgbClr val="0070C0"/>
              </a:solidFill>
              <a:latin typeface="+mn-ea"/>
              <a:ea typeface="+mn-ea"/>
            </a:endParaRPr>
          </a:p>
        </p:txBody>
      </p:sp>
      <p:sp>
        <p:nvSpPr>
          <p:cNvPr id="5" name="文本框 4">
            <a:extLst>
              <a:ext uri="{FF2B5EF4-FFF2-40B4-BE49-F238E27FC236}">
                <a16:creationId xmlns:a16="http://schemas.microsoft.com/office/drawing/2014/main" id="{386D881C-99DF-4CD3-B702-3613A4097558}"/>
              </a:ext>
            </a:extLst>
          </p:cNvPr>
          <p:cNvSpPr txBox="1"/>
          <p:nvPr/>
        </p:nvSpPr>
        <p:spPr>
          <a:xfrm>
            <a:off x="1203511" y="6185648"/>
            <a:ext cx="3112994" cy="400110"/>
          </a:xfrm>
          <a:prstGeom prst="rect">
            <a:avLst/>
          </a:prstGeom>
          <a:noFill/>
        </p:spPr>
        <p:txBody>
          <a:bodyPr wrap="square" rtlCol="0">
            <a:spAutoFit/>
          </a:bodyPr>
          <a:lstStyle/>
          <a:p>
            <a:r>
              <a:rPr lang="zh-CN" altLang="en-US" sz="2000" b="1" dirty="0" smtClean="0">
                <a:latin typeface="Times New Roman" panose="02020603050405020304" pitchFamily="18" charset="0"/>
                <a:cs typeface="Times New Roman" panose="02020603050405020304" pitchFamily="18" charset="0"/>
              </a:rPr>
              <a:t>经费需求</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40</a:t>
            </a:r>
            <a:r>
              <a:rPr lang="zh-CN" altLang="en-US" sz="2000" dirty="0" smtClean="0">
                <a:latin typeface="Times New Roman" panose="02020603050405020304" pitchFamily="18" charset="0"/>
                <a:cs typeface="Times New Roman" panose="02020603050405020304" pitchFamily="18" charset="0"/>
              </a:rPr>
              <a:t>万</a:t>
            </a:r>
            <a:endParaRPr lang="zh-SG" altLang="en-US" sz="2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F0E2781-F20F-45C5-B591-8EC6DEE28AEB}"/>
              </a:ext>
            </a:extLst>
          </p:cNvPr>
          <p:cNvSpPr txBox="1"/>
          <p:nvPr/>
        </p:nvSpPr>
        <p:spPr>
          <a:xfrm>
            <a:off x="3758327" y="6218164"/>
            <a:ext cx="6135017" cy="369332"/>
          </a:xfrm>
          <a:prstGeom prst="rect">
            <a:avLst/>
          </a:prstGeom>
          <a:noFill/>
        </p:spPr>
        <p:txBody>
          <a:bodyPr wrap="square" rtlCol="0">
            <a:spAutoFit/>
          </a:bodyPr>
          <a:lstStyle/>
          <a:p>
            <a:r>
              <a:rPr lang="zh-CN" altLang="en-US" b="1" dirty="0" smtClean="0"/>
              <a:t>人员安排</a:t>
            </a:r>
            <a:r>
              <a:rPr lang="zh-CN" altLang="en-US" dirty="0" smtClean="0"/>
              <a:t>：王逗、季大恒、刘瑜冬、崔小昊、辛天牧、段哲</a:t>
            </a:r>
            <a:endParaRPr lang="zh-SG" altLang="en-US" dirty="0"/>
          </a:p>
        </p:txBody>
      </p:sp>
      <p:pic>
        <p:nvPicPr>
          <p:cNvPr id="7"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60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800"/>
            <a:ext cx="10515600" cy="1325563"/>
          </a:xfrm>
        </p:spPr>
        <p:txBody>
          <a:bodyPr>
            <a:normAutofit/>
          </a:bodyPr>
          <a:lstStyle/>
          <a:p>
            <a:pPr algn="ctr"/>
            <a:r>
              <a:rPr lang="zh-CN" altLang="en-US" sz="3600" b="1" dirty="0">
                <a:solidFill>
                  <a:srgbClr val="0070C0"/>
                </a:solidFill>
                <a:latin typeface="+mn-ea"/>
                <a:ea typeface="+mn-ea"/>
              </a:rPr>
              <a:t>对撞</a:t>
            </a:r>
            <a:r>
              <a:rPr lang="zh-CN" altLang="en-US" sz="3600" b="1" dirty="0" smtClean="0">
                <a:solidFill>
                  <a:srgbClr val="0070C0"/>
                </a:solidFill>
                <a:latin typeface="+mn-ea"/>
                <a:ea typeface="+mn-ea"/>
              </a:rPr>
              <a:t>环 </a:t>
            </a:r>
            <a:endParaRPr lang="zh-CN" altLang="en-US" sz="3600" b="1" dirty="0">
              <a:solidFill>
                <a:srgbClr val="0070C0"/>
              </a:solidFill>
              <a:latin typeface="+mn-ea"/>
              <a:ea typeface="+mn-ea"/>
            </a:endParaRPr>
          </a:p>
        </p:txBody>
      </p:sp>
      <p:sp>
        <p:nvSpPr>
          <p:cNvPr id="3" name="内容占位符 2"/>
          <p:cNvSpPr>
            <a:spLocks noGrp="1"/>
          </p:cNvSpPr>
          <p:nvPr>
            <p:ph idx="1"/>
          </p:nvPr>
        </p:nvSpPr>
        <p:spPr>
          <a:xfrm>
            <a:off x="838200" y="1361960"/>
            <a:ext cx="10515600" cy="5234778"/>
          </a:xfrm>
        </p:spPr>
        <p:txBody>
          <a:bodyPr>
            <a:noAutofit/>
          </a:bodyPr>
          <a:lstStyle/>
          <a:p>
            <a:r>
              <a:rPr lang="zh-CN" altLang="zh-CN" sz="2000" dirty="0" smtClean="0"/>
              <a:t>建立更加真实</a:t>
            </a:r>
            <a:r>
              <a:rPr lang="zh-CN" altLang="zh-CN" sz="2000" dirty="0"/>
              <a:t>的束流光学</a:t>
            </a:r>
            <a:r>
              <a:rPr lang="zh-CN" altLang="zh-CN" sz="2000" dirty="0" smtClean="0"/>
              <a:t>设计</a:t>
            </a:r>
            <a:r>
              <a:rPr lang="zh-CN" altLang="en-US" sz="2000" dirty="0"/>
              <a:t>（从源考虑</a:t>
            </a:r>
            <a:r>
              <a:rPr lang="zh-CN" altLang="en-US" sz="2000" dirty="0" smtClean="0"/>
              <a:t>、重新整体</a:t>
            </a:r>
            <a:r>
              <a:rPr lang="zh-CN" altLang="en-US" sz="2000" dirty="0"/>
              <a:t>设计及优化）</a:t>
            </a:r>
            <a:endParaRPr lang="en-US" altLang="zh-CN" sz="2000" dirty="0"/>
          </a:p>
          <a:p>
            <a:pPr lvl="1"/>
            <a:r>
              <a:rPr lang="zh-CN" altLang="en-US" sz="2000" dirty="0" smtClean="0"/>
              <a:t>复杂</a:t>
            </a:r>
            <a:r>
              <a:rPr lang="zh-CN" altLang="en-US" sz="2000" dirty="0"/>
              <a:t>的对撞区</a:t>
            </a:r>
            <a:r>
              <a:rPr lang="zh-CN" altLang="en-US" sz="2000" dirty="0" smtClean="0"/>
              <a:t>元件（螺线管、四极铁、多极子自洽建模）</a:t>
            </a:r>
            <a:endParaRPr lang="en-US" altLang="zh-CN" sz="2000" dirty="0"/>
          </a:p>
          <a:p>
            <a:pPr lvl="1"/>
            <a:r>
              <a:rPr lang="zh-CN" altLang="en-US" sz="2000" dirty="0" smtClean="0"/>
              <a:t>极化系统（</a:t>
            </a:r>
            <a:r>
              <a:rPr lang="en-US" altLang="zh-CN" sz="2000" dirty="0" smtClean="0"/>
              <a:t> </a:t>
            </a:r>
            <a:r>
              <a:rPr lang="en-US" altLang="zh-CN" sz="2000" dirty="0"/>
              <a:t>Compton</a:t>
            </a:r>
            <a:r>
              <a:rPr lang="zh-CN" altLang="en-US" sz="2000" dirty="0"/>
              <a:t> </a:t>
            </a:r>
            <a:r>
              <a:rPr lang="en-US" altLang="zh-CN" sz="2000" dirty="0" err="1" smtClean="0"/>
              <a:t>polarimeters</a:t>
            </a:r>
            <a:r>
              <a:rPr lang="zh-CN" altLang="en-US" sz="2000" dirty="0" smtClean="0"/>
              <a:t>、</a:t>
            </a:r>
            <a:r>
              <a:rPr lang="en-US" altLang="zh-CN" sz="2000" dirty="0" smtClean="0"/>
              <a:t>Wigglers</a:t>
            </a:r>
            <a:r>
              <a:rPr lang="zh-CN" altLang="en-US" sz="2000" dirty="0" smtClean="0"/>
              <a:t>、</a:t>
            </a:r>
            <a:r>
              <a:rPr lang="en-US" altLang="zh-CN" sz="2000" dirty="0" smtClean="0"/>
              <a:t>Spin</a:t>
            </a:r>
            <a:r>
              <a:rPr lang="zh-CN" altLang="en-US" sz="2000" dirty="0" smtClean="0"/>
              <a:t> </a:t>
            </a:r>
            <a:r>
              <a:rPr lang="en-US" altLang="zh-CN" sz="2000" dirty="0" smtClean="0"/>
              <a:t>rotators</a:t>
            </a:r>
            <a:r>
              <a:rPr lang="zh-CN" altLang="en-US" sz="2000" dirty="0" smtClean="0"/>
              <a:t>）</a:t>
            </a:r>
            <a:endParaRPr lang="en-US" altLang="zh-CN" sz="2000" dirty="0" smtClean="0"/>
          </a:p>
          <a:p>
            <a:pPr lvl="1"/>
            <a:r>
              <a:rPr lang="en-US" altLang="zh-CN" sz="2000" dirty="0" smtClean="0"/>
              <a:t>gamma</a:t>
            </a:r>
            <a:r>
              <a:rPr lang="zh-CN" altLang="en-US" sz="2000" dirty="0" smtClean="0"/>
              <a:t>光系统（</a:t>
            </a:r>
            <a:r>
              <a:rPr lang="en-US" altLang="zh-CN" sz="2000" dirty="0" smtClean="0"/>
              <a:t>Wiggler</a:t>
            </a:r>
            <a:r>
              <a:rPr lang="zh-CN" altLang="en-US" sz="2000" dirty="0" smtClean="0"/>
              <a:t>、</a:t>
            </a:r>
            <a:r>
              <a:rPr lang="en-US" altLang="zh-CN" sz="2000" dirty="0" err="1" smtClean="0"/>
              <a:t>Undulator</a:t>
            </a:r>
            <a:r>
              <a:rPr lang="zh-CN" altLang="en-US" sz="2000" dirty="0" smtClean="0"/>
              <a:t>等）</a:t>
            </a:r>
            <a:endParaRPr lang="en-US" altLang="zh-CN" sz="2000" dirty="0" smtClean="0"/>
          </a:p>
          <a:p>
            <a:pPr lvl="1"/>
            <a:r>
              <a:rPr lang="zh-CN" altLang="en-US" sz="2000" dirty="0" smtClean="0"/>
              <a:t>能量测量系统</a:t>
            </a:r>
            <a:endParaRPr lang="en-US" altLang="zh-CN" sz="2000" dirty="0" smtClean="0"/>
          </a:p>
          <a:p>
            <a:r>
              <a:rPr lang="zh-CN" altLang="en-US" sz="2000" dirty="0" smtClean="0"/>
              <a:t>研究</a:t>
            </a:r>
            <a:r>
              <a:rPr lang="zh-CN" altLang="en-US" sz="2000" dirty="0"/>
              <a:t>鲁棒性更好的</a:t>
            </a:r>
            <a:r>
              <a:rPr lang="en-US" altLang="zh-CN" sz="2000" dirty="0"/>
              <a:t>lattice</a:t>
            </a:r>
            <a:r>
              <a:rPr lang="zh-CN" altLang="en-US" sz="2000" dirty="0" smtClean="0"/>
              <a:t>设计</a:t>
            </a:r>
            <a:endParaRPr lang="en-US" altLang="zh-CN" sz="1600" dirty="0" smtClean="0"/>
          </a:p>
          <a:p>
            <a:pPr lvl="1"/>
            <a:r>
              <a:rPr lang="zh-CN" altLang="en-US" sz="2000" dirty="0" smtClean="0"/>
              <a:t>以降低对各种误差效应的敏感性</a:t>
            </a:r>
            <a:endParaRPr lang="en-US" altLang="zh-CN" sz="2000" dirty="0" smtClean="0"/>
          </a:p>
          <a:p>
            <a:pPr lvl="1"/>
            <a:r>
              <a:rPr lang="zh-CN" altLang="en-US" sz="2000" dirty="0" smtClean="0"/>
              <a:t>探索</a:t>
            </a:r>
            <a:r>
              <a:rPr lang="zh-CN" altLang="zh-CN" sz="2000" dirty="0" smtClean="0"/>
              <a:t>四六</a:t>
            </a:r>
            <a:r>
              <a:rPr lang="zh-CN" altLang="zh-CN" sz="2000" dirty="0"/>
              <a:t>极组合</a:t>
            </a:r>
            <a:r>
              <a:rPr lang="zh-CN" altLang="zh-CN" sz="2000" dirty="0" smtClean="0"/>
              <a:t>铁</a:t>
            </a:r>
            <a:r>
              <a:rPr lang="zh-CN" altLang="en-US" sz="2000" dirty="0" smtClean="0"/>
              <a:t>方案，</a:t>
            </a:r>
            <a:r>
              <a:rPr lang="zh-CN" altLang="zh-CN" sz="2000" dirty="0" smtClean="0"/>
              <a:t>两者</a:t>
            </a:r>
            <a:r>
              <a:rPr lang="zh-CN" altLang="zh-CN" sz="2000" dirty="0"/>
              <a:t>准直</a:t>
            </a:r>
            <a:r>
              <a:rPr lang="zh-CN" altLang="zh-CN" sz="2000" dirty="0" smtClean="0"/>
              <a:t>锁定</a:t>
            </a:r>
            <a:r>
              <a:rPr lang="zh-CN" altLang="en-US" sz="2000" dirty="0" smtClean="0"/>
              <a:t>，</a:t>
            </a:r>
            <a:r>
              <a:rPr lang="zh-CN" altLang="zh-CN" sz="2000" dirty="0" smtClean="0"/>
              <a:t>解决</a:t>
            </a:r>
            <a:r>
              <a:rPr lang="en-US" altLang="zh-CN" sz="2000" dirty="0"/>
              <a:t>BBA</a:t>
            </a:r>
            <a:r>
              <a:rPr lang="zh-CN" altLang="zh-CN" sz="2000" dirty="0" smtClean="0"/>
              <a:t>问题</a:t>
            </a:r>
            <a:r>
              <a:rPr lang="zh-CN" altLang="en-US" sz="2000" dirty="0" smtClean="0"/>
              <a:t>。</a:t>
            </a:r>
            <a:endParaRPr lang="en-US" altLang="zh-CN" sz="2000" dirty="0" smtClean="0"/>
          </a:p>
          <a:p>
            <a:r>
              <a:rPr lang="zh-CN" altLang="en-US" sz="2000" dirty="0"/>
              <a:t>进一步</a:t>
            </a:r>
            <a:r>
              <a:rPr lang="zh-CN" altLang="en-US" sz="2000" dirty="0" smtClean="0"/>
              <a:t>优化</a:t>
            </a:r>
            <a:r>
              <a:rPr lang="en-US" altLang="zh-CN" sz="2000" dirty="0" smtClean="0"/>
              <a:t>lattice + </a:t>
            </a:r>
            <a:r>
              <a:rPr lang="zh-CN" altLang="en-US" sz="2000" dirty="0" smtClean="0"/>
              <a:t>束束</a:t>
            </a:r>
            <a:r>
              <a:rPr lang="en-US" altLang="zh-CN" sz="2000" dirty="0" smtClean="0"/>
              <a:t>+ </a:t>
            </a:r>
            <a:r>
              <a:rPr lang="en-US" altLang="zh-CN" sz="2000" dirty="0" err="1" smtClean="0"/>
              <a:t>beamstrahlung</a:t>
            </a:r>
            <a:r>
              <a:rPr lang="zh-CN" altLang="en-US" sz="2000" dirty="0" smtClean="0"/>
              <a:t>束流寿命</a:t>
            </a:r>
            <a:endParaRPr lang="en-US" altLang="zh-CN" sz="2000" dirty="0" smtClean="0"/>
          </a:p>
          <a:p>
            <a:pPr lvl="1"/>
            <a:r>
              <a:rPr lang="zh-CN" altLang="en-US" sz="2000" dirty="0" smtClean="0"/>
              <a:t>尤其</a:t>
            </a:r>
            <a:r>
              <a:rPr lang="en-US" altLang="zh-CN" sz="2000" dirty="0"/>
              <a:t>Z</a:t>
            </a:r>
            <a:r>
              <a:rPr lang="zh-CN" altLang="en-US" sz="2000" dirty="0" smtClean="0"/>
              <a:t>模式寿命要求很高：直线重复频率、</a:t>
            </a:r>
            <a:r>
              <a:rPr lang="en-US" altLang="zh-CN" sz="2000" dirty="0" smtClean="0"/>
              <a:t>booster</a:t>
            </a:r>
            <a:r>
              <a:rPr lang="zh-CN" altLang="en-US" sz="2000" dirty="0" smtClean="0"/>
              <a:t>流强限</a:t>
            </a:r>
            <a:endParaRPr lang="en-US" altLang="zh-CN" sz="2000" dirty="0" smtClean="0"/>
          </a:p>
          <a:p>
            <a:pPr lvl="1"/>
            <a:r>
              <a:rPr lang="zh-CN" altLang="en-US" sz="2000" dirty="0" smtClean="0"/>
              <a:t>平衡加速器系统参数以降低寿命要求，并优化对撞环束流寿命</a:t>
            </a:r>
            <a:endParaRPr lang="en-US" altLang="zh-CN" sz="2000" dirty="0" smtClean="0"/>
          </a:p>
          <a:p>
            <a:r>
              <a:rPr lang="zh-CN" altLang="zh-CN" sz="2000" dirty="0"/>
              <a:t>对撞点调</a:t>
            </a:r>
            <a:r>
              <a:rPr lang="zh-CN" altLang="en-US" sz="2000" dirty="0"/>
              <a:t>谐</a:t>
            </a:r>
            <a:r>
              <a:rPr lang="zh-CN" altLang="zh-CN" sz="2000" dirty="0" smtClean="0"/>
              <a:t>、</a:t>
            </a:r>
            <a:r>
              <a:rPr lang="en-US" altLang="zh-CN" sz="2000" dirty="0" smtClean="0"/>
              <a:t>lattice</a:t>
            </a:r>
            <a:r>
              <a:rPr lang="zh-CN" altLang="zh-CN" sz="2000" dirty="0"/>
              <a:t>误差引起的亮度降低的束束性能调整设计</a:t>
            </a:r>
            <a:endParaRPr lang="en-US" altLang="zh-CN" sz="2000" dirty="0"/>
          </a:p>
          <a:p>
            <a:pPr lvl="1"/>
            <a:r>
              <a:rPr lang="zh-CN" altLang="en-US" sz="2000" dirty="0"/>
              <a:t>能量、工作点、局部耦合参数、轨道 </a:t>
            </a:r>
            <a:endParaRPr lang="en-US" altLang="zh-CN" sz="2000" dirty="0"/>
          </a:p>
        </p:txBody>
      </p:sp>
      <p:pic>
        <p:nvPicPr>
          <p:cNvPr id="7"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3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800"/>
            <a:ext cx="10515600" cy="1325563"/>
          </a:xfrm>
        </p:spPr>
        <p:txBody>
          <a:bodyPr>
            <a:normAutofit/>
          </a:bodyPr>
          <a:lstStyle/>
          <a:p>
            <a:pPr algn="ctr"/>
            <a:r>
              <a:rPr lang="zh-CN" altLang="en-US" sz="3600" b="1" dirty="0">
                <a:solidFill>
                  <a:srgbClr val="0070C0"/>
                </a:solidFill>
                <a:latin typeface="+mn-ea"/>
                <a:ea typeface="+mn-ea"/>
              </a:rPr>
              <a:t>对撞</a:t>
            </a:r>
            <a:r>
              <a:rPr lang="zh-CN" altLang="en-US" sz="3600" b="1" dirty="0" smtClean="0">
                <a:solidFill>
                  <a:srgbClr val="0070C0"/>
                </a:solidFill>
                <a:latin typeface="+mn-ea"/>
                <a:ea typeface="+mn-ea"/>
              </a:rPr>
              <a:t>环 </a:t>
            </a:r>
            <a:r>
              <a:rPr lang="en-US" altLang="zh-CN" sz="3600" b="1" dirty="0" smtClean="0">
                <a:solidFill>
                  <a:srgbClr val="0070C0"/>
                </a:solidFill>
                <a:latin typeface="+mn-ea"/>
                <a:ea typeface="+mn-ea"/>
              </a:rPr>
              <a:t>(cont</a:t>
            </a:r>
            <a:r>
              <a:rPr lang="en-US" altLang="zh-CN" sz="3600" b="1" dirty="0">
                <a:solidFill>
                  <a:srgbClr val="0070C0"/>
                </a:solidFill>
                <a:latin typeface="+mn-ea"/>
                <a:ea typeface="+mn-ea"/>
              </a:rPr>
              <a:t>.</a:t>
            </a:r>
            <a:r>
              <a:rPr lang="en-US" altLang="zh-CN" sz="3600" b="1" dirty="0" smtClean="0">
                <a:solidFill>
                  <a:srgbClr val="0070C0"/>
                </a:solidFill>
                <a:latin typeface="+mn-ea"/>
                <a:ea typeface="+mn-ea"/>
              </a:rPr>
              <a:t>)</a:t>
            </a:r>
            <a:endParaRPr lang="zh-CN" altLang="en-US" sz="3600" b="1" dirty="0">
              <a:solidFill>
                <a:srgbClr val="0070C0"/>
              </a:solidFill>
              <a:latin typeface="+mn-ea"/>
              <a:ea typeface="+mn-ea"/>
            </a:endParaRPr>
          </a:p>
        </p:txBody>
      </p:sp>
      <p:sp>
        <p:nvSpPr>
          <p:cNvPr id="3" name="内容占位符 2"/>
          <p:cNvSpPr>
            <a:spLocks noGrp="1"/>
          </p:cNvSpPr>
          <p:nvPr>
            <p:ph idx="1"/>
          </p:nvPr>
        </p:nvSpPr>
        <p:spPr>
          <a:xfrm>
            <a:off x="838200" y="1473932"/>
            <a:ext cx="10515600" cy="4656280"/>
          </a:xfrm>
        </p:spPr>
        <p:txBody>
          <a:bodyPr>
            <a:noAutofit/>
          </a:bodyPr>
          <a:lstStyle/>
          <a:p>
            <a:r>
              <a:rPr lang="zh-CN" altLang="en-US" sz="2000" dirty="0"/>
              <a:t>建立首圈注入、调谐、运行和不同模式切换等算法</a:t>
            </a:r>
            <a:r>
              <a:rPr lang="zh-CN" altLang="en-US" sz="2000" dirty="0" smtClean="0"/>
              <a:t>。</a:t>
            </a:r>
            <a:endParaRPr lang="en-US" altLang="zh-CN" sz="2000" dirty="0" smtClean="0"/>
          </a:p>
          <a:p>
            <a:r>
              <a:rPr lang="zh-CN" altLang="zh-CN" sz="2000" dirty="0" smtClean="0"/>
              <a:t>研究</a:t>
            </a:r>
            <a:r>
              <a:rPr lang="zh-CN" altLang="en-US" sz="2000" dirty="0" smtClean="0"/>
              <a:t>更加</a:t>
            </a:r>
            <a:r>
              <a:rPr lang="zh-CN" altLang="zh-CN" sz="2000" dirty="0" smtClean="0"/>
              <a:t>完整</a:t>
            </a:r>
            <a:r>
              <a:rPr lang="zh-CN" altLang="zh-CN" sz="2000" dirty="0"/>
              <a:t>的静态误差效应及全局</a:t>
            </a:r>
            <a:r>
              <a:rPr lang="zh-CN" altLang="en-US" sz="2000" dirty="0"/>
              <a:t>误差</a:t>
            </a:r>
            <a:r>
              <a:rPr lang="zh-CN" altLang="zh-CN" sz="2000" dirty="0" smtClean="0"/>
              <a:t>校正</a:t>
            </a:r>
            <a:endParaRPr lang="en-US" altLang="zh-CN" sz="2000" dirty="0" smtClean="0"/>
          </a:p>
          <a:p>
            <a:pPr lvl="1"/>
            <a:r>
              <a:rPr lang="zh-CN" altLang="en-US" sz="2000" dirty="0" smtClean="0"/>
              <a:t>基于</a:t>
            </a:r>
            <a:r>
              <a:rPr lang="zh-CN" altLang="en-US" sz="2000" dirty="0"/>
              <a:t>束流的</a:t>
            </a:r>
            <a:r>
              <a:rPr lang="zh-CN" altLang="en-US" sz="2000" dirty="0" smtClean="0"/>
              <a:t>准直、</a:t>
            </a:r>
            <a:r>
              <a:rPr lang="zh-CN" altLang="en-US" sz="2000" dirty="0">
                <a:latin typeface="Times New Roman" panose="02020603050405020304" pitchFamily="18" charset="0"/>
                <a:cs typeface="Times New Roman" panose="02020603050405020304" pitchFamily="18" charset="0"/>
              </a:rPr>
              <a:t>长程准直误差、</a:t>
            </a:r>
            <a:r>
              <a:rPr lang="zh-CN" altLang="en-US" sz="2000" dirty="0" smtClean="0">
                <a:latin typeface="Times New Roman" panose="02020603050405020304" pitchFamily="18" charset="0"/>
                <a:cs typeface="Times New Roman" panose="02020603050405020304" pitchFamily="18" charset="0"/>
              </a:rPr>
              <a:t>高阶场误差、</a:t>
            </a:r>
            <a:r>
              <a:rPr lang="en-US" altLang="zh-CN" sz="2000" dirty="0" smtClean="0">
                <a:latin typeface="Times New Roman" panose="02020603050405020304" pitchFamily="18" charset="0"/>
                <a:cs typeface="Times New Roman" panose="02020603050405020304" pitchFamily="18" charset="0"/>
              </a:rPr>
              <a:t>BPM</a:t>
            </a:r>
            <a:r>
              <a:rPr lang="zh-CN" altLang="en-US" sz="2000" dirty="0" smtClean="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双孔径二极铁两孔径场系统误差</a:t>
            </a:r>
            <a:endParaRPr lang="en-US" altLang="zh-CN" sz="2000" dirty="0">
              <a:latin typeface="Times New Roman" panose="02020603050405020304" pitchFamily="18" charset="0"/>
              <a:cs typeface="Times New Roman" panose="02020603050405020304" pitchFamily="18" charset="0"/>
            </a:endParaRPr>
          </a:p>
          <a:p>
            <a:r>
              <a:rPr lang="zh-CN" altLang="zh-CN" sz="2000" dirty="0" smtClean="0"/>
              <a:t>研究</a:t>
            </a:r>
            <a:r>
              <a:rPr lang="zh-CN" altLang="zh-CN" sz="2000" dirty="0"/>
              <a:t>各种动态误差</a:t>
            </a:r>
            <a:r>
              <a:rPr lang="zh-CN" altLang="zh-CN" sz="2000" dirty="0" smtClean="0"/>
              <a:t>效应和</a:t>
            </a:r>
            <a:r>
              <a:rPr lang="zh-CN" altLang="zh-CN" sz="2000" dirty="0"/>
              <a:t>可能的</a:t>
            </a:r>
            <a:r>
              <a:rPr lang="zh-CN" altLang="zh-CN" sz="2000" dirty="0" smtClean="0"/>
              <a:t>反馈</a:t>
            </a:r>
            <a:r>
              <a:rPr lang="zh-CN" altLang="en-US" sz="2000" dirty="0" smtClean="0"/>
              <a:t>（工作点、轨道，快轨道反馈）</a:t>
            </a:r>
            <a:endParaRPr lang="en-US" altLang="zh-CN" sz="2000" dirty="0" smtClean="0"/>
          </a:p>
          <a:p>
            <a:pPr lvl="1"/>
            <a:r>
              <a:rPr lang="zh-CN" altLang="en-US" sz="2000" dirty="0"/>
              <a:t>各种抖动</a:t>
            </a:r>
            <a:r>
              <a:rPr lang="zh-CN" altLang="en-US" sz="2000" dirty="0" smtClean="0"/>
              <a:t>源、选址有关的地面运动、潮汐效应等</a:t>
            </a:r>
            <a:endParaRPr lang="en-US" altLang="zh-CN" sz="2000" dirty="0" smtClean="0"/>
          </a:p>
          <a:p>
            <a:r>
              <a:rPr lang="zh-CN" altLang="en-US" sz="2000" dirty="0" smtClean="0"/>
              <a:t>建立</a:t>
            </a:r>
            <a:r>
              <a:rPr lang="zh-CN" altLang="en-US" sz="2000" dirty="0"/>
              <a:t>调束和运行的工具</a:t>
            </a:r>
            <a:r>
              <a:rPr lang="zh-CN" altLang="en-US" sz="2000" dirty="0" smtClean="0"/>
              <a:t>。</a:t>
            </a:r>
            <a:endParaRPr lang="en-US" altLang="zh-CN" sz="2000" dirty="0" smtClean="0"/>
          </a:p>
          <a:p>
            <a:r>
              <a:rPr lang="zh-CN" altLang="zh-CN" sz="2000" dirty="0"/>
              <a:t>研究束束作用在机器误差、束流光学非线性、阻抗及其他集体效应下对亮度的影响</a:t>
            </a:r>
            <a:r>
              <a:rPr lang="zh-CN" altLang="zh-CN" sz="2000" dirty="0" smtClean="0"/>
              <a:t>。</a:t>
            </a:r>
            <a:endParaRPr lang="en-US" altLang="zh-CN" sz="2000" dirty="0" smtClean="0"/>
          </a:p>
        </p:txBody>
      </p:sp>
      <p:pic>
        <p:nvPicPr>
          <p:cNvPr id="5"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 y="9434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6109" y="187028"/>
            <a:ext cx="1015325" cy="5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50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4317</Words>
  <Application>Microsoft Office PowerPoint</Application>
  <PresentationFormat>宽屏</PresentationFormat>
  <Paragraphs>573</Paragraphs>
  <Slides>30</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Calibri (正文)</vt:lpstr>
      <vt:lpstr>Helvetica Neue</vt:lpstr>
      <vt:lpstr>Microsoft YaHei UI</vt:lpstr>
      <vt:lpstr>等线</vt:lpstr>
      <vt:lpstr>等线 Light</vt:lpstr>
      <vt:lpstr>宋体</vt:lpstr>
      <vt:lpstr>微软雅黑</vt:lpstr>
      <vt:lpstr>Arial</vt:lpstr>
      <vt:lpstr>Calibri</vt:lpstr>
      <vt:lpstr>Cambria Math</vt:lpstr>
      <vt:lpstr>Symbol</vt:lpstr>
      <vt:lpstr>Times</vt:lpstr>
      <vt:lpstr>Times New Roman</vt:lpstr>
      <vt:lpstr>Wingdings</vt:lpstr>
      <vt:lpstr>Office 主题​​</vt:lpstr>
      <vt:lpstr>CEPC Accelerator physics EDR plans</vt:lpstr>
      <vt:lpstr>CEPC加速器物理EDR计划</vt:lpstr>
      <vt:lpstr>直线加速器</vt:lpstr>
      <vt:lpstr>直线加速器</vt:lpstr>
      <vt:lpstr>直线加速器</vt:lpstr>
      <vt:lpstr>直线加速器经费需求</vt:lpstr>
      <vt:lpstr>增强器</vt:lpstr>
      <vt:lpstr>对撞环 </vt:lpstr>
      <vt:lpstr>对撞环 (cont.)</vt:lpstr>
      <vt:lpstr>PowerPoint 演示文稿</vt:lpstr>
      <vt:lpstr>对撞环经费需求</vt:lpstr>
      <vt:lpstr>束束作用</vt:lpstr>
      <vt:lpstr>MDI</vt:lpstr>
      <vt:lpstr>MDI</vt:lpstr>
      <vt:lpstr>经费及人员安排（合计40万元）</vt:lpstr>
      <vt:lpstr>阻抗和集体效应</vt:lpstr>
      <vt:lpstr>经费及人员安排（合计77万元）</vt:lpstr>
      <vt:lpstr>PowerPoint 演示文稿</vt:lpstr>
      <vt:lpstr>PowerPoint 演示文稿</vt:lpstr>
      <vt:lpstr>面向 CEPC 的束流动力学软件开发</vt:lpstr>
      <vt:lpstr>总体研究方案</vt:lpstr>
      <vt:lpstr>主要工作内容</vt:lpstr>
      <vt:lpstr>人员需求及预算（50 万）</vt:lpstr>
      <vt:lpstr>注入引出系统和机器保护系统 EDR 计划</vt:lpstr>
      <vt:lpstr>经费需求及人员安排</vt:lpstr>
      <vt:lpstr>SPPC</vt:lpstr>
      <vt:lpstr>PowerPoint 演示文稿</vt:lpstr>
      <vt:lpstr>CEPC加速器物理EDR计划经费统计</vt:lpstr>
      <vt:lpstr>CEPC 2024重点集群指南提交 Higgs/Z/W/ttbar能区高亮度对撞机关键加速器物理问题研究</vt:lpstr>
      <vt:lpstr>CEPC 2024重点集群指南提交 Higgs/Z/W/ttbar能区高亮度对撞机关键加速器物理问题研究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webuser</dc:creator>
  <cp:lastModifiedBy>webuser</cp:lastModifiedBy>
  <cp:revision>763</cp:revision>
  <dcterms:created xsi:type="dcterms:W3CDTF">2024-03-13T03:07:28Z</dcterms:created>
  <dcterms:modified xsi:type="dcterms:W3CDTF">2024-03-14T23:54:34Z</dcterms:modified>
</cp:coreProperties>
</file>