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953" r:id="rId2"/>
    <p:sldId id="907" r:id="rId3"/>
    <p:sldId id="1009" r:id="rId4"/>
    <p:sldId id="1010" r:id="rId5"/>
    <p:sldId id="1031" r:id="rId6"/>
    <p:sldId id="1047" r:id="rId7"/>
    <p:sldId id="1048" r:id="rId8"/>
    <p:sldId id="1053" r:id="rId9"/>
    <p:sldId id="1054" r:id="rId10"/>
    <p:sldId id="1061" r:id="rId11"/>
    <p:sldId id="1056" r:id="rId12"/>
    <p:sldId id="1059" r:id="rId13"/>
    <p:sldId id="1057" r:id="rId14"/>
    <p:sldId id="1104" r:id="rId15"/>
    <p:sldId id="1107" r:id="rId16"/>
    <p:sldId id="1106" r:id="rId17"/>
    <p:sldId id="1012" r:id="rId18"/>
    <p:sldId id="1082" r:id="rId19"/>
    <p:sldId id="1083" r:id="rId20"/>
    <p:sldId id="1086" r:id="rId21"/>
    <p:sldId id="1089" r:id="rId22"/>
    <p:sldId id="1111" r:id="rId23"/>
    <p:sldId id="1110" r:id="rId24"/>
    <p:sldId id="1101" r:id="rId25"/>
    <p:sldId id="1109" r:id="rId26"/>
    <p:sldId id="1114" r:id="rId27"/>
    <p:sldId id="1102" r:id="rId28"/>
    <p:sldId id="1113" r:id="rId29"/>
    <p:sldId id="1115" r:id="rId30"/>
    <p:sldId id="1081" r:id="rId31"/>
    <p:sldId id="1112" r:id="rId32"/>
    <p:sldId id="957" r:id="rId33"/>
    <p:sldId id="1023" r:id="rId34"/>
    <p:sldId id="1024" r:id="rId35"/>
    <p:sldId id="1079" r:id="rId3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00FF"/>
    <a:srgbClr val="008400"/>
    <a:srgbClr val="2214AC"/>
    <a:srgbClr val="005800"/>
    <a:srgbClr val="FFFFFF"/>
    <a:srgbClr val="E6E6E6"/>
    <a:srgbClr val="0070C0"/>
    <a:srgbClr val="4D8357"/>
    <a:srgbClr val="FDC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732" autoAdjust="0"/>
  </p:normalViewPr>
  <p:slideViewPr>
    <p:cSldViewPr>
      <p:cViewPr>
        <p:scale>
          <a:sx n="80" d="100"/>
          <a:sy n="80" d="100"/>
        </p:scale>
        <p:origin x="566" y="1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1519026621563"/>
          <c:y val="9.3359089819671462E-2"/>
          <c:w val="0.63229548568677552"/>
          <c:h val="0.875000193284095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cost of inj.&amp;ext.system is 121.18 (millon CNY)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84-4A8D-88D4-A712A5B093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84-4A8D-88D4-A712A5B093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84-4A8D-88D4-A712A5B093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84-4A8D-88D4-A712A5B0930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D84-4A8D-88D4-A712A5B0930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D84-4A8D-88D4-A712A5B09300}"/>
              </c:ext>
            </c:extLst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D84-4A8D-88D4-A712A5B0930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C0504D"/>
                  </a:solidFill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D84-4A8D-88D4-A712A5B0930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spPr>
                <a:solidFill>
                  <a:prstClr val="white"/>
                </a:solidFill>
                <a:ln>
                  <a:solidFill>
                    <a:srgbClr val="9BBB59"/>
                  </a:solidFill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D84-4A8D-88D4-A712A5B0930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spPr>
                <a:solidFill>
                  <a:prstClr val="white"/>
                </a:solidFill>
                <a:ln>
                  <a:solidFill>
                    <a:srgbClr val="8064A2"/>
                  </a:solidFill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D84-4A8D-88D4-A712A5B0930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prstClr val="white"/>
                </a:solidFill>
                <a:ln>
                  <a:solidFill>
                    <a:srgbClr val="4BACC6"/>
                  </a:solidFill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D84-4A8D-88D4-A712A5B0930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prstClr val="white"/>
                </a:solidFill>
                <a:ln>
                  <a:solidFill>
                    <a:srgbClr val="F79646"/>
                  </a:solidFill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D84-4A8D-88D4-A712A5B0930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F81BD"/>
                </a:solidFill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Kicker magnets</c:v>
                </c:pt>
                <c:pt idx="1">
                  <c:v>Kicker pulsers</c:v>
                </c:pt>
                <c:pt idx="2">
                  <c:v>Thin septums</c:v>
                </c:pt>
                <c:pt idx="3">
                  <c:v>Thick septums</c:v>
                </c:pt>
                <c:pt idx="4">
                  <c:v>others</c:v>
                </c:pt>
                <c:pt idx="5">
                  <c:v>installation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19.88</c:v>
                </c:pt>
                <c:pt idx="1">
                  <c:v>33.979999999999997</c:v>
                </c:pt>
                <c:pt idx="2">
                  <c:v>16.239999999999998</c:v>
                </c:pt>
                <c:pt idx="3">
                  <c:v>39.055999999999997</c:v>
                </c:pt>
                <c:pt idx="4">
                  <c:v>8.5</c:v>
                </c:pt>
                <c:pt idx="5">
                  <c:v>3.5296799999999999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D84-4A8D-88D4-A712A5B0930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2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07053813174782"/>
          <c:y val="9.3048097705105581E-2"/>
          <c:w val="0.59021757132162234"/>
          <c:h val="0.8611145855291412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cost of inj.&amp;ext.system is 121.1857 (million CNY)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46-4057-B59F-B6BC58F63D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46-4057-B59F-B6BC58F63D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46-4057-B59F-B6BC58F63DAD}"/>
              </c:ext>
            </c:extLst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046-4057-B59F-B6BC58F63DA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C0504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46-4057-B59F-B6BC58F63DA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spPr>
                <a:solidFill>
                  <a:prstClr val="white"/>
                </a:solidFill>
                <a:ln>
                  <a:solidFill>
                    <a:srgbClr val="9BBB59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046-4057-B59F-B6BC58F63DA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F81BD"/>
                </a:solidFill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Collider ring</c:v>
                </c:pt>
                <c:pt idx="1">
                  <c:v>Booster ring</c:v>
                </c:pt>
                <c:pt idx="2">
                  <c:v>Damping ring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66.282560000000004</c:v>
                </c:pt>
                <c:pt idx="1">
                  <c:v>52.713340000000002</c:v>
                </c:pt>
                <c:pt idx="2">
                  <c:v>2.1898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046-4057-B59F-B6BC58F63DA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7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HR</a:t>
            </a:r>
            <a:endParaRPr lang="zh-CN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6.8469660748433123E-2"/>
          <c:y val="0"/>
          <c:w val="0.93153033925156692"/>
          <c:h val="0.839186671566407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Researcher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Sheet1!$A$3:$A$5</c:f>
              <c:numCache>
                <c:formatCode>General</c:formatCode>
                <c:ptCount val="3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B4-4524-9DDE-402EB16D16D7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associate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Sheet1!$A$3:$A$5</c:f>
              <c:numCache>
                <c:formatCode>General</c:formatCode>
                <c:ptCount val="3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B4-4524-9DDE-402EB16D16D7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engineer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Sheet1!$A$3:$A$5</c:f>
              <c:numCache>
                <c:formatCode>General</c:formatCode>
                <c:ptCount val="3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B4-4524-9DDE-402EB16D16D7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Post-doctor</c:v>
                </c:pt>
              </c:strCache>
            </c:strRef>
          </c:tx>
          <c:spPr>
            <a:pattFill prst="narVert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Sheet1!$A$3:$A$5</c:f>
              <c:numCache>
                <c:formatCode>General</c:formatCode>
                <c:ptCount val="3"/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4B4-4524-9DDE-402EB16D16D7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Doctor</c:v>
                </c:pt>
              </c:strCache>
            </c:strRef>
          </c:tx>
          <c:spPr>
            <a:pattFill prst="narVert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Sheet1!$A$3:$A$5</c:f>
              <c:numCache>
                <c:formatCode>General</c:formatCode>
                <c:ptCount val="3"/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4B4-4524-9DDE-402EB16D1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416735168"/>
        <c:axId val="416729008"/>
      </c:barChart>
      <c:catAx>
        <c:axId val="416735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6729008"/>
        <c:crosses val="autoZero"/>
        <c:auto val="1"/>
        <c:lblAlgn val="ctr"/>
        <c:lblOffset val="100"/>
        <c:noMultiLvlLbl val="0"/>
      </c:catAx>
      <c:valAx>
        <c:axId val="41672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673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0596548551169238E-2"/>
          <c:y val="0.2330667211524802"/>
          <c:w val="0.91152785972747075"/>
          <c:h val="0.21955122864924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2024-3-14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2024-3-14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358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545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533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55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684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64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146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576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547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302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3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2024-3-14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CEPC Day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Day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2024-3-14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Day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2024-3-14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Day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2024-3-14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CEPC Day</a:t>
            </a:r>
            <a:endParaRPr lang="zh-CN" altLang="en-US" dirty="0"/>
          </a:p>
        </p:txBody>
      </p:sp>
      <p:sp>
        <p:nvSpPr>
          <p:cNvPr id="12" name="内容占位符 13"/>
          <p:cNvSpPr>
            <a:spLocks noGrp="1"/>
          </p:cNvSpPr>
          <p:nvPr>
            <p:ph sz="quarter" idx="13" hasCustomPrompt="1"/>
          </p:nvPr>
        </p:nvSpPr>
        <p:spPr>
          <a:xfrm>
            <a:off x="0" y="1329893"/>
            <a:ext cx="8783781" cy="1912071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877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2024-3-14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Day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  <p:sldLayoutId id="2147483675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46770" y="2480570"/>
            <a:ext cx="9129750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rgbClr val="C00000"/>
                </a:solidFill>
              </a:rPr>
              <a:t>CEPC Injection and Extraction System EDR Plan</a:t>
            </a:r>
          </a:p>
        </p:txBody>
      </p:sp>
      <p:sp>
        <p:nvSpPr>
          <p:cNvPr id="7" name="文本框 7">
            <a:extLst>
              <a:ext uri="{FF2B5EF4-FFF2-40B4-BE49-F238E27FC236}">
                <a16:creationId xmlns=""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487488" y="4190691"/>
            <a:ext cx="84798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Jinhui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Chen</a:t>
            </a:r>
          </a:p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the CEPC injection &amp; extraction team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15. March. 2024, CEPC Day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19"/>
    </mc:Choice>
    <mc:Fallback xmlns="">
      <p:transition spd="slow" advTm="368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Type and quantity of kicker and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 err="1">
                <a:solidFill>
                  <a:srgbClr val="C00000"/>
                </a:solidFill>
              </a:rPr>
              <a:t>pulser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887428"/>
              </p:ext>
            </p:extLst>
          </p:nvPr>
        </p:nvGraphicFramePr>
        <p:xfrm>
          <a:off x="174357" y="3184458"/>
          <a:ext cx="11881318" cy="320266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97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5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685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4301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92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No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Hardware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Type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Typical parameters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Unit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Number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Unit price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 (10,000 </a:t>
                      </a:r>
                      <a:r>
                        <a:rPr lang="en-US" altLang="zh-CN" sz="1200" b="1" u="none" strike="noStrike" dirty="0">
                          <a:effectLst/>
                        </a:rPr>
                        <a:t>CN</a:t>
                      </a:r>
                      <a:r>
                        <a:rPr lang="en-US" sz="1200" b="1" u="none" strike="noStrike" dirty="0">
                          <a:effectLst/>
                        </a:rPr>
                        <a:t>Y)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Total Price 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(10,000 </a:t>
                      </a:r>
                      <a:r>
                        <a:rPr lang="en-US" altLang="zh-CN" sz="1200" b="1" u="none" strike="noStrike" dirty="0">
                          <a:effectLst/>
                        </a:rPr>
                        <a:t>CNY</a:t>
                      </a:r>
                      <a:r>
                        <a:rPr lang="en-US" sz="1200" b="1" u="none" strike="noStrike" dirty="0">
                          <a:effectLst/>
                        </a:rPr>
                        <a:t>)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kicker1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delay-line dipole kicker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in-air delay-line dipole kicker, horizontal, 0.1mrad, 0.04T·m, L=1m, B=0.04T(H), </a:t>
                      </a:r>
                      <a:r>
                        <a:rPr lang="en-US" sz="1000" u="none" strike="noStrike" dirty="0" err="1">
                          <a:effectLst/>
                        </a:rPr>
                        <a:t>inc.</a:t>
                      </a:r>
                      <a:r>
                        <a:rPr lang="en-US" sz="1000" u="none" strike="noStrike" dirty="0">
                          <a:effectLst/>
                        </a:rPr>
                        <a:t> ion pump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24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50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1200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2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kicker pulser1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trapezoidal wave pulser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PFN, solid-state,440~2400ns, </a:t>
                      </a:r>
                      <a:r>
                        <a:rPr lang="en-US" sz="1000" u="none" strike="noStrike" dirty="0" err="1">
                          <a:effectLst/>
                        </a:rPr>
                        <a:t>inc.</a:t>
                      </a:r>
                      <a:r>
                        <a:rPr lang="en-US" sz="1000" u="none" strike="noStrike" dirty="0">
                          <a:effectLst/>
                        </a:rPr>
                        <a:t> cable 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24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2400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9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3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kicker2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ferrite-core dipole kicker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in-air ferrite-core dipole kicker, horizontal,0.2mrad,0.08T·m, L=1m, B=0.04T(H)， </a:t>
                      </a:r>
                      <a:r>
                        <a:rPr lang="en-US" sz="1000" u="none" strike="noStrike" dirty="0" err="1">
                          <a:effectLst/>
                        </a:rPr>
                        <a:t>inc.</a:t>
                      </a:r>
                      <a:r>
                        <a:rPr lang="en-US" sz="1000" u="none" strike="noStrike" dirty="0">
                          <a:effectLst/>
                        </a:rPr>
                        <a:t> ion pump 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6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33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198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4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kicker pulser2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half-sine wave </a:t>
                      </a:r>
                      <a:r>
                        <a:rPr lang="en-US" sz="1000" u="none" strike="noStrike" dirty="0" err="1">
                          <a:effectLst/>
                        </a:rPr>
                        <a:t>pulser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LC, solid-state,1360ns, </a:t>
                      </a:r>
                      <a:r>
                        <a:rPr lang="en-US" sz="1000" u="none" strike="noStrike" dirty="0" err="1">
                          <a:effectLst/>
                        </a:rPr>
                        <a:t>halfsine</a:t>
                      </a:r>
                      <a:r>
                        <a:rPr lang="en-US" sz="1000" u="none" strike="noStrike" dirty="0">
                          <a:effectLst/>
                        </a:rPr>
                        <a:t>,  </a:t>
                      </a:r>
                      <a:r>
                        <a:rPr lang="en-US" sz="1000" u="none" strike="noStrike" dirty="0" err="1">
                          <a:effectLst/>
                        </a:rPr>
                        <a:t>inc.</a:t>
                      </a:r>
                      <a:r>
                        <a:rPr lang="en-US" sz="1000" u="none" strike="noStrike" dirty="0">
                          <a:effectLst/>
                        </a:rPr>
                        <a:t> cable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6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186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5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kicker3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strip-line kicker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Strip-line kicker, vertical, 46ns, L=1m,  </a:t>
                      </a:r>
                      <a:r>
                        <a:rPr lang="en-US" sz="1000" u="none" strike="noStrike" dirty="0" err="1">
                          <a:effectLst/>
                        </a:rPr>
                        <a:t>inc.</a:t>
                      </a:r>
                      <a:r>
                        <a:rPr lang="en-US" sz="1000" u="none" strike="noStrike" dirty="0">
                          <a:effectLst/>
                        </a:rPr>
                        <a:t> ion pump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</a:rPr>
                        <a:t>6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</a:rPr>
                        <a:t>28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168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6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kicker pulser3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DSRD pulser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46ns, ±12.5kV,DSRD </a:t>
                      </a:r>
                      <a:r>
                        <a:rPr lang="en-US" sz="1000" u="none" strike="noStrike" dirty="0" err="1">
                          <a:effectLst/>
                        </a:rPr>
                        <a:t>pulser</a:t>
                      </a:r>
                      <a:r>
                        <a:rPr lang="en-US" sz="1000" u="none" strike="noStrike" dirty="0">
                          <a:effectLst/>
                        </a:rPr>
                        <a:t>, </a:t>
                      </a:r>
                      <a:r>
                        <a:rPr lang="en-US" sz="1000" u="none" strike="noStrike" dirty="0" err="1">
                          <a:effectLst/>
                        </a:rPr>
                        <a:t>inc.</a:t>
                      </a:r>
                      <a:r>
                        <a:rPr lang="en-US" sz="1000" u="none" strike="noStrike" dirty="0">
                          <a:effectLst/>
                        </a:rPr>
                        <a:t> cable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</a:rPr>
                        <a:t>6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402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9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7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kicker4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slotted-pipe kicker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Slotted-pipe kicker,vertical,250ns,L=0.25m,  DR beam pipe </a:t>
                      </a:r>
                      <a:r>
                        <a:rPr lang="el-GR" sz="1000" u="none" strike="noStrike" dirty="0">
                          <a:effectLst/>
                        </a:rPr>
                        <a:t>φ=30</a:t>
                      </a:r>
                      <a:r>
                        <a:rPr lang="en-US" sz="1000" u="none" strike="noStrike" dirty="0">
                          <a:effectLst/>
                        </a:rPr>
                        <a:t>mm, </a:t>
                      </a:r>
                      <a:r>
                        <a:rPr lang="en-US" sz="1000" u="none" strike="noStrike" dirty="0" err="1">
                          <a:effectLst/>
                        </a:rPr>
                        <a:t>inc.</a:t>
                      </a:r>
                      <a:r>
                        <a:rPr lang="en-US" sz="1000" u="none" strike="noStrike" dirty="0">
                          <a:effectLst/>
                        </a:rPr>
                        <a:t> ion pump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</a:rPr>
                        <a:t>2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</a:rPr>
                        <a:t>23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46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8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kicker pulser4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trapezoidal wave pulser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solid-</a:t>
                      </a:r>
                      <a:r>
                        <a:rPr lang="en-US" sz="1000" u="none" strike="noStrike" dirty="0" err="1">
                          <a:effectLst/>
                        </a:rPr>
                        <a:t>state,inductive</a:t>
                      </a:r>
                      <a:r>
                        <a:rPr lang="en-US" sz="1000" u="none" strike="noStrike" dirty="0">
                          <a:effectLst/>
                        </a:rPr>
                        <a:t> adder, 250ns, </a:t>
                      </a:r>
                      <a:r>
                        <a:rPr lang="en-US" sz="1000" u="none" strike="noStrike" dirty="0" err="1">
                          <a:effectLst/>
                        </a:rPr>
                        <a:t>inc.</a:t>
                      </a:r>
                      <a:r>
                        <a:rPr lang="en-US" sz="1000" u="none" strike="noStrike" dirty="0">
                          <a:effectLst/>
                        </a:rPr>
                        <a:t> cable 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</a:rPr>
                        <a:t>2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</a:rPr>
                        <a:t>40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80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9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dilution kicker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CW full-sine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CW </a:t>
                      </a:r>
                      <a:r>
                        <a:rPr lang="en-US" sz="1000" u="none" strike="noStrike" dirty="0" err="1">
                          <a:effectLst/>
                        </a:rPr>
                        <a:t>full-sine，L</a:t>
                      </a:r>
                      <a:r>
                        <a:rPr lang="en-US" sz="1000" u="none" strike="noStrike" dirty="0">
                          <a:effectLst/>
                        </a:rPr>
                        <a:t>=2m，150Gauss，T=25us, total length=10m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10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30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300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10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dilution kicker pulser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CW full-sine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CW </a:t>
                      </a:r>
                      <a:r>
                        <a:rPr lang="en-US" sz="1000" u="none" strike="noStrike" dirty="0" err="1">
                          <a:effectLst/>
                        </a:rPr>
                        <a:t>full-sine，T</a:t>
                      </a:r>
                      <a:r>
                        <a:rPr lang="en-US" sz="1000" u="none" strike="noStrike" dirty="0">
                          <a:effectLst/>
                        </a:rPr>
                        <a:t>=25us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10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30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300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9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11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NLK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NLK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in-air Nonlinear kicker or pulsed </a:t>
                      </a:r>
                      <a:r>
                        <a:rPr lang="en-US" sz="1000" u="none" strike="noStrike" dirty="0" err="1">
                          <a:effectLst/>
                        </a:rPr>
                        <a:t>sextupole</a:t>
                      </a:r>
                      <a:r>
                        <a:rPr lang="en-US" sz="1000" u="none" strike="noStrike" dirty="0">
                          <a:effectLst/>
                        </a:rPr>
                        <a:t>, horizontal, 0.1mrad, 0.04T·m, L=1m, </a:t>
                      </a:r>
                      <a:r>
                        <a:rPr lang="en-US" sz="1000" u="none" strike="noStrike" dirty="0" err="1">
                          <a:effectLst/>
                        </a:rPr>
                        <a:t>inc.</a:t>
                      </a:r>
                      <a:r>
                        <a:rPr lang="en-US" sz="1000" u="none" strike="noStrike" dirty="0">
                          <a:effectLst/>
                        </a:rPr>
                        <a:t> ion pump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set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2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38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76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9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NLK  </a:t>
                      </a:r>
                      <a:r>
                        <a:rPr lang="en-US" sz="1000" b="0" i="0" u="none" strike="noStrike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pulser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half-sine wave pulser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LC, solid-state,0.3ms, halfsine, inc. cable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9294">
                <a:tc>
                  <a:txBody>
                    <a:bodyPr/>
                    <a:lstStyle/>
                    <a:p>
                      <a:pPr algn="ctr" fontAlgn="ctr"/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Total Number:</a:t>
                      </a: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set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price:</a:t>
                      </a: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5386</a:t>
                      </a: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圆角矩形 7"/>
          <p:cNvSpPr/>
          <p:nvPr/>
        </p:nvSpPr>
        <p:spPr>
          <a:xfrm>
            <a:off x="54119" y="3573016"/>
            <a:ext cx="12105494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4357" y="1072728"/>
            <a:ext cx="11754291" cy="2428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CEPC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inj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.&amp;ext.  System, there are 6 kinds of  kicker and its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pulser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total quantity of kicker and its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pulser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CEPC is 100 sets, and the delay-line kicker and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trapezoidal wave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pulser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account for largest proportion.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326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Design parameters of ferrite core kickers for CEPC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951974"/>
              </p:ext>
            </p:extLst>
          </p:nvPr>
        </p:nvGraphicFramePr>
        <p:xfrm>
          <a:off x="387876" y="1570713"/>
          <a:ext cx="11054107" cy="450683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528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21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parameter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Unit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BST-EXT-</a:t>
                      </a:r>
                      <a:r>
                        <a:rPr lang="en-US" altLang="zh-CN" sz="1600" b="1" kern="100" baseline="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kicker1/CR-inj-kicker1/dump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00" baseline="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600" b="1" kern="100" baseline="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for CR off-axis inj.</a:t>
                      </a:r>
                      <a:r>
                        <a:rPr lang="zh-CN" altLang="en-US" sz="1600" b="1" kern="100" baseline="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BST-EXT-</a:t>
                      </a:r>
                      <a:r>
                        <a:rPr lang="en-US" altLang="zh-CN" sz="1600" b="1" kern="1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kicker2/CR-inj-kicker2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600" b="1" kern="1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CR on-axis inj.</a:t>
                      </a:r>
                      <a:r>
                        <a:rPr lang="zh-CN" altLang="en-US" sz="1600" b="1" kern="1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zh-CN" sz="16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576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Type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zh-CN" alt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In-air d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+mj-lt"/>
                        </a:rPr>
                        <a:t>elay-line</a:t>
                      </a:r>
                      <a:r>
                        <a:rPr lang="en-US" altLang="zh-CN" sz="1600" baseline="0" dirty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+mj-lt"/>
                        </a:rPr>
                        <a:t>dipole</a:t>
                      </a:r>
                      <a:r>
                        <a:rPr lang="en-US" altLang="zh-CN" sz="1600" baseline="0" dirty="0">
                          <a:solidFill>
                            <a:srgbClr val="FF0000"/>
                          </a:solidFill>
                          <a:latin typeface="+mj-lt"/>
                        </a:rPr>
                        <a:t> kicker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In-air</a:t>
                      </a:r>
                      <a:r>
                        <a:rPr lang="en-US" altLang="zh-CN" sz="1600" b="0" kern="100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+mj-lt"/>
                        </a:rPr>
                        <a:t>lumped</a:t>
                      </a:r>
                      <a:r>
                        <a:rPr lang="en-US" altLang="zh-CN" sz="1600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 parameter 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+mj-lt"/>
                        </a:rPr>
                        <a:t>dipole</a:t>
                      </a:r>
                      <a:r>
                        <a:rPr lang="en-US" altLang="zh-CN" sz="1600" baseline="0" dirty="0">
                          <a:solidFill>
                            <a:srgbClr val="FF0000"/>
                          </a:solidFill>
                          <a:latin typeface="+mj-lt"/>
                        </a:rPr>
                        <a:t> kicker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324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Deflect direction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Horizontal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Horizontal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24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Beam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Energy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GeV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120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120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Deflect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angle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mrad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0.1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0.2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Magnetic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effective length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1+1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Magnetic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strength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0.04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0.04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324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Integral magnetic strength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T·m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0.04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0.08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Clearance</a:t>
                      </a:r>
                      <a:r>
                        <a:rPr lang="en-US" sz="1600" b="0" kern="100" baseline="0" dirty="0">
                          <a:effectLst/>
                          <a:latin typeface="+mj-lt"/>
                        </a:rPr>
                        <a:t> region</a:t>
                      </a:r>
                      <a:r>
                        <a:rPr lang="en-US" sz="1600" b="0" kern="100" dirty="0">
                          <a:effectLst/>
                          <a:latin typeface="+mj-lt"/>
                        </a:rPr>
                        <a:t>(H×V)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56×56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56×56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effectLst/>
                          <a:latin typeface="+mj-lt"/>
                        </a:rPr>
                        <a:t>Good</a:t>
                      </a:r>
                      <a:r>
                        <a:rPr lang="en-US" altLang="zh-CN" sz="1600" b="0" kern="100" baseline="0" dirty="0">
                          <a:effectLst/>
                          <a:latin typeface="+mj-lt"/>
                        </a:rPr>
                        <a:t> field region</a:t>
                      </a:r>
                      <a:r>
                        <a:rPr lang="en-US" sz="1600" b="0" kern="100" dirty="0">
                          <a:effectLst/>
                          <a:latin typeface="+mj-lt"/>
                        </a:rPr>
                        <a:t>(H×V)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×50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50×50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997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Field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uniformity in good field region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-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±1.5%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±1.5%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Repetition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rate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Hz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1k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1k</a:t>
                      </a:r>
                      <a:endParaRPr lang="zh-CN" altLang="zh-CN" sz="1600" b="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Amplitude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repeatability 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-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±0.5%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±0.5%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Pulse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jitter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ns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≤5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≤5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4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Bottom</a:t>
                      </a:r>
                      <a:r>
                        <a:rPr lang="en-US" altLang="zh-CN" sz="1600" b="0" kern="100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width of pulse(5%-5%)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ns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+mj-lt"/>
                        </a:rPr>
                        <a:t>Trapezoid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+mj-lt"/>
                        </a:rPr>
                        <a:t>：</a:t>
                      </a: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440~2420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Half-sine</a:t>
                      </a:r>
                      <a:r>
                        <a:rPr lang="zh-CN" altLang="en-US" sz="16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1360</a:t>
                      </a:r>
                      <a:endParaRPr lang="zh-CN" altLang="zh-CN" sz="16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28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err="1">
                          <a:solidFill>
                            <a:srgbClr val="FF0000"/>
                          </a:solidFill>
                          <a:latin typeface="+mj-lt"/>
                        </a:rPr>
                        <a:t>Tr</a:t>
                      </a:r>
                      <a:r>
                        <a:rPr lang="en-US" altLang="zh-CN" sz="1600" b="0" dirty="0">
                          <a:solidFill>
                            <a:srgbClr val="FF0000"/>
                          </a:solidFill>
                          <a:latin typeface="+mj-lt"/>
                        </a:rPr>
                        <a:t>/</a:t>
                      </a:r>
                      <a:r>
                        <a:rPr lang="en-US" altLang="zh-CN" sz="1600" b="0" dirty="0" err="1">
                          <a:solidFill>
                            <a:srgbClr val="FF0000"/>
                          </a:solidFill>
                          <a:latin typeface="+mj-lt"/>
                        </a:rPr>
                        <a:t>Tf</a:t>
                      </a:r>
                      <a:r>
                        <a:rPr lang="en-US" altLang="zh-CN" sz="1600" b="0" dirty="0">
                          <a:solidFill>
                            <a:srgbClr val="FF0000"/>
                          </a:solidFill>
                          <a:latin typeface="+mj-lt"/>
                        </a:rPr>
                        <a:t>(5%-95%)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ns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&lt;200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&lt;680</a:t>
                      </a:r>
                      <a:endParaRPr lang="zh-CN" altLang="zh-CN" sz="16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5591944" y="6167747"/>
            <a:ext cx="1759938" cy="661607"/>
            <a:chOff x="6988165" y="5614471"/>
            <a:chExt cx="2262351" cy="850476"/>
          </a:xfrm>
        </p:grpSpPr>
        <p:grpSp>
          <p:nvGrpSpPr>
            <p:cNvPr id="6" name="组合 5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18" name="直接连接符 17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直接连接符 6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7048193" y="6101257"/>
              <a:ext cx="813173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200ns</a:t>
              </a:r>
              <a:endParaRPr lang="zh-CN" altLang="en-US" sz="1200" dirty="0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7328387" y="5670791"/>
              <a:ext cx="1152127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40~2000ns</a:t>
              </a:r>
              <a:endParaRPr lang="zh-CN" altLang="en-US" sz="1200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155509" y="6108873"/>
              <a:ext cx="916979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200ns</a:t>
              </a:r>
              <a:endParaRPr lang="zh-CN" altLang="en-US" sz="1200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297359" y="5624722"/>
              <a:ext cx="953157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1kHz</a:t>
              </a:r>
              <a:endParaRPr lang="zh-CN" altLang="en-US" sz="12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336360" y="6094063"/>
            <a:ext cx="1080123" cy="743432"/>
            <a:chOff x="7594893" y="4385476"/>
            <a:chExt cx="424560" cy="1090018"/>
          </a:xfrm>
        </p:grpSpPr>
        <p:grpSp>
          <p:nvGrpSpPr>
            <p:cNvPr id="24" name="组合 23"/>
            <p:cNvGrpSpPr/>
            <p:nvPr/>
          </p:nvGrpSpPr>
          <p:grpSpPr>
            <a:xfrm>
              <a:off x="7658439" y="4385476"/>
              <a:ext cx="236214" cy="561981"/>
              <a:chOff x="7611301" y="4514844"/>
              <a:chExt cx="257878" cy="561981"/>
            </a:xfrm>
          </p:grpSpPr>
          <p:sp>
            <p:nvSpPr>
              <p:cNvPr id="30" name="任意多边形 29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 flipV="1">
                <a:off x="7800975" y="5075758"/>
                <a:ext cx="68204" cy="1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7611301" y="5064980"/>
                <a:ext cx="75374" cy="23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直接连接符 24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7830335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flipV="1">
              <a:off x="7644408" y="5089077"/>
              <a:ext cx="83075" cy="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 flipH="1">
              <a:off x="7832179" y="5100483"/>
              <a:ext cx="887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7594893" y="5069359"/>
              <a:ext cx="424560" cy="406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1360ns,1kHz</a:t>
              </a:r>
              <a:endParaRPr lang="zh-CN" altLang="en-US" sz="1200" dirty="0"/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191344" y="1044058"/>
            <a:ext cx="11881320" cy="800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2 kinds of kicker with ferrite core for trapezoid wave and half-sine wave pulsed system. </a:t>
            </a:r>
            <a:endParaRPr lang="zh-CN" altLang="en-US" sz="1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98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Trapezoid wave kicker system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841306" y="206489"/>
            <a:ext cx="1716190" cy="665198"/>
            <a:chOff x="6988165" y="5614471"/>
            <a:chExt cx="2109717" cy="817730"/>
          </a:xfrm>
        </p:grpSpPr>
        <p:grpSp>
          <p:nvGrpSpPr>
            <p:cNvPr id="8" name="组合 7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7012498" y="6091685"/>
              <a:ext cx="813172" cy="340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200n</a:t>
              </a:r>
              <a:r>
                <a:rPr lang="en-US" altLang="zh-CN" sz="1200" dirty="0"/>
                <a:t>s</a:t>
              </a:r>
              <a:endParaRPr lang="zh-CN" altLang="en-US" sz="1200" dirty="0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7380913" y="5718485"/>
              <a:ext cx="1152129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40~2000ns</a:t>
              </a:r>
              <a:endParaRPr lang="zh-CN" altLang="en-US" sz="1000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155509" y="6108873"/>
              <a:ext cx="762846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200ns</a:t>
              </a:r>
              <a:endParaRPr lang="zh-CN" altLang="en-US" sz="1000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477732" y="5753745"/>
              <a:ext cx="620150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1kHz</a:t>
              </a:r>
              <a:endParaRPr lang="zh-CN" altLang="en-US" sz="1000" dirty="0"/>
            </a:p>
          </p:txBody>
        </p:sp>
      </p:grp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919505"/>
              </p:ext>
            </p:extLst>
          </p:nvPr>
        </p:nvGraphicFramePr>
        <p:xfrm>
          <a:off x="7884505" y="2469341"/>
          <a:ext cx="3977023" cy="378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9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60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4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dirty="0">
                          <a:effectLst/>
                        </a:rPr>
                        <a:t>Delay-line dipole kicker and </a:t>
                      </a:r>
                      <a:r>
                        <a:rPr lang="en-US" altLang="zh-CN" sz="1000" dirty="0" err="1">
                          <a:effectLst/>
                        </a:rPr>
                        <a:t>pulser</a:t>
                      </a:r>
                      <a:r>
                        <a:rPr lang="en-US" altLang="zh-CN" sz="1000" dirty="0">
                          <a:effectLst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Parameter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9202" marR="492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Value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9202" marR="49202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4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Aperture of magnet (mm)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100 × 80</a:t>
                      </a:r>
                      <a:endParaRPr lang="zh-CN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4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Longitudinal length of magnet cell (mm)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36</a:t>
                      </a:r>
                      <a:endParaRPr lang="zh-CN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4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Cell number of magnet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26</a:t>
                      </a:r>
                      <a:endParaRPr lang="zh-CN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4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Differential impedance of magnet (Ω)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</a:rPr>
                        <a:t>12.5</a:t>
                      </a:r>
                      <a:endParaRPr lang="zh-CN" sz="1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4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Length of magnet (mm)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942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4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Total mechanical Length of magnet (mm)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1018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4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Inductance of magnet cell (</a:t>
                      </a:r>
                      <a:r>
                        <a:rPr lang="en-US" sz="1000" kern="1200" dirty="0" err="1">
                          <a:effectLst/>
                        </a:rPr>
                        <a:t>nH</a:t>
                      </a:r>
                      <a:r>
                        <a:rPr lang="en-US" sz="1000" kern="1200" dirty="0">
                          <a:effectLst/>
                        </a:rPr>
                        <a:t>)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56.6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4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Total inductance of magnet (</a:t>
                      </a:r>
                      <a:r>
                        <a:rPr lang="en-US" sz="1000" kern="1200" dirty="0" err="1">
                          <a:effectLst/>
                        </a:rPr>
                        <a:t>nH</a:t>
                      </a:r>
                      <a:r>
                        <a:rPr lang="en-US" sz="1000" kern="1200" dirty="0">
                          <a:effectLst/>
                        </a:rPr>
                        <a:t>)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1471.6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4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Capacitance of magnet cell (pF)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362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4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Total capacitance of magnet (</a:t>
                      </a:r>
                      <a:r>
                        <a:rPr lang="en-US" sz="1000" kern="1200" dirty="0" err="1">
                          <a:effectLst/>
                        </a:rPr>
                        <a:t>nF</a:t>
                      </a:r>
                      <a:r>
                        <a:rPr lang="en-US" sz="1000" kern="1200" dirty="0">
                          <a:effectLst/>
                        </a:rPr>
                        <a:t>)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9.412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4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Magnetic strength (</a:t>
                      </a:r>
                      <a:r>
                        <a:rPr lang="en-US" sz="1000" kern="1200" dirty="0" err="1">
                          <a:effectLst/>
                        </a:rPr>
                        <a:t>Gs</a:t>
                      </a:r>
                      <a:r>
                        <a:rPr lang="en-US" sz="1000" kern="1200" dirty="0">
                          <a:effectLst/>
                        </a:rPr>
                        <a:t>)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425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4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Exciting current of magnet (A)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2703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4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Differential voltage of magnet (V)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200" dirty="0">
                          <a:solidFill>
                            <a:srgbClr val="FF0000"/>
                          </a:solidFill>
                          <a:effectLst/>
                        </a:rPr>
                        <a:t>+/-16895.5</a:t>
                      </a:r>
                      <a:endParaRPr lang="zh-CN" altLang="zh-CN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4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Pulse</a:t>
                      </a:r>
                      <a:r>
                        <a:rPr lang="en-US" altLang="zh-CN" sz="10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waveform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trapezoid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950" marR="7095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6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Rise/fall time (ns)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94" marR="4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200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94" marR="42094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0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Flat-top width of pulse (ns)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94" marR="4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40~2000 adjustable 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94" marR="42094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6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Filling time of magnet (ns)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94" marR="4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117.728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94" marR="42094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6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Rise/fall time of </a:t>
                      </a:r>
                      <a:r>
                        <a:rPr lang="en-US" sz="1000" kern="1200" dirty="0" err="1">
                          <a:effectLst/>
                        </a:rPr>
                        <a:t>pulser</a:t>
                      </a:r>
                      <a:r>
                        <a:rPr lang="en-US" sz="1000" kern="1200" dirty="0">
                          <a:effectLst/>
                        </a:rPr>
                        <a:t> (ns)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94" marR="4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80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94" marR="42094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6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Repetition rate (kHz)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94" marR="4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1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94" marR="42094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27" name="图片 2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786" y="2245709"/>
            <a:ext cx="2552449" cy="122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图片 27" descr="Diagram&#10;&#10;Description automatically generated with medium confidenc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7044" y="2249519"/>
            <a:ext cx="2231431" cy="1126480"/>
          </a:xfrm>
          <a:prstGeom prst="rect">
            <a:avLst/>
          </a:prstGeom>
          <a:noFill/>
        </p:spPr>
      </p:pic>
      <p:pic>
        <p:nvPicPr>
          <p:cNvPr id="29" name="图片 2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0235" y="2186772"/>
            <a:ext cx="2425678" cy="1333914"/>
          </a:xfrm>
          <a:prstGeom prst="rect">
            <a:avLst/>
          </a:prstGeom>
          <a:noFill/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27" y="5024495"/>
            <a:ext cx="2717562" cy="148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17" y="4864300"/>
            <a:ext cx="1409412" cy="172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Content Placeholder 2"/>
          <p:cNvSpPr txBox="1">
            <a:spLocks noGrp="1"/>
          </p:cNvSpPr>
          <p:nvPr>
            <p:ph idx="1"/>
          </p:nvPr>
        </p:nvSpPr>
        <p:spPr>
          <a:xfrm>
            <a:off x="135101" y="1094336"/>
            <a:ext cx="11841481" cy="1126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900" b="1" dirty="0">
                <a:solidFill>
                  <a:srgbClr val="FF0000"/>
                </a:solidFill>
              </a:rPr>
              <a:t>Research status</a:t>
            </a:r>
            <a:r>
              <a:rPr lang="zh-CN" altLang="en-US" sz="1900" b="1" dirty="0">
                <a:solidFill>
                  <a:srgbClr val="FF0000"/>
                </a:solidFill>
              </a:rPr>
              <a:t>： </a:t>
            </a:r>
            <a:endParaRPr lang="en-US" altLang="zh-CN" sz="1900" b="1" dirty="0">
              <a:solidFill>
                <a:srgbClr val="FF0000"/>
              </a:solidFill>
            </a:endParaRPr>
          </a:p>
          <a:p>
            <a:pPr marL="87313" indent="-87313" algn="just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delay-line kicker 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(NLK) prototype was done.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magnet </a:t>
            </a:r>
            <a:r>
              <a:rPr lang="en-US" altLang="zh-CN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haracteristic impedance is a</a:t>
            </a:r>
            <a:r>
              <a:rPr lang="zh-CN" altLang="en-US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high and volume is Large; Beam impedance issue of ceramic vacuum chamber with </a:t>
            </a:r>
            <a:r>
              <a:rPr lang="en-US" altLang="zh-CN" sz="1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zh-CN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coating is not clear   </a:t>
            </a:r>
          </a:p>
          <a:p>
            <a:pPr marL="87313" indent="-87313" algn="just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solid-state 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pulser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prototype based on </a:t>
            </a:r>
            <a:r>
              <a:rPr lang="en-US" altLang="zh-CN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MOSFET was done. But the pulse HV dose not meet CEPC requirement yet.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r="14996"/>
          <a:stretch>
            <a:fillRect/>
          </a:stretch>
        </p:blipFill>
        <p:spPr bwMode="auto">
          <a:xfrm>
            <a:off x="1351454" y="3603963"/>
            <a:ext cx="1673162" cy="110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3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489" y="3579426"/>
            <a:ext cx="1476508" cy="110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2323" y="3579425"/>
            <a:ext cx="594457" cy="110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 3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25" y="5000195"/>
            <a:ext cx="1230788" cy="151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052" y="4939506"/>
            <a:ext cx="2081358" cy="156034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矩形 39"/>
          <p:cNvSpPr/>
          <p:nvPr/>
        </p:nvSpPr>
        <p:spPr>
          <a:xfrm>
            <a:off x="5731223" y="5995366"/>
            <a:ext cx="1413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18-stage@800V</a:t>
            </a:r>
            <a:r>
              <a:rPr lang="zh-CN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14.2kV into 10</a:t>
            </a:r>
            <a:r>
              <a:rPr lang="el-GR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endParaRPr lang="zh-CN" alt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563401" y="5322870"/>
            <a:ext cx="1947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850" indent="-1968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 is lower</a:t>
            </a:r>
          </a:p>
        </p:txBody>
      </p:sp>
    </p:spTree>
    <p:extLst>
      <p:ext uri="{BB962C8B-B14F-4D97-AF65-F5344CB8AC3E}">
        <p14:creationId xmlns:p14="http://schemas.microsoft.com/office/powerpoint/2010/main" val="1938663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Half-sine wave kicker system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194" y="2890938"/>
            <a:ext cx="2305430" cy="1261819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8415" y="2812804"/>
            <a:ext cx="2919918" cy="160946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矩形 26"/>
          <p:cNvSpPr/>
          <p:nvPr/>
        </p:nvSpPr>
        <p:spPr>
          <a:xfrm>
            <a:off x="164862" y="1136612"/>
            <a:ext cx="115477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FF0000"/>
                </a:solidFill>
              </a:rPr>
              <a:t>Research status</a:t>
            </a:r>
            <a:r>
              <a:rPr lang="zh-CN" altLang="en-US" sz="1800" b="1" dirty="0">
                <a:solidFill>
                  <a:srgbClr val="FF0000"/>
                </a:solidFill>
              </a:rPr>
              <a:t>： </a:t>
            </a:r>
            <a:endParaRPr lang="en-GB" altLang="zh-CN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A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novel</a:t>
            </a:r>
            <a:r>
              <a:rPr lang="en-US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 solid-state pulser circuit is proposed. (LC resonance discharge with inductive-adder  based on IGBT and </a:t>
            </a:r>
            <a:r>
              <a:rPr lang="en-US" altLang="zh-CN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SiC</a:t>
            </a:r>
            <a:r>
              <a:rPr lang="en-US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-SBD) 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The IGBT module(</a:t>
            </a:r>
            <a:r>
              <a:rPr lang="en-US" altLang="zh-CN" dirty="0"/>
              <a:t>FZ600R12KS4: 1.2kV/1200A</a:t>
            </a:r>
            <a:r>
              <a:rPr lang="en-US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) is adopted for its higher performance-cost ratio.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 verify circuit in condition of 2 stages is being test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altLang="zh-CN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000719"/>
              </p:ext>
            </p:extLst>
          </p:nvPr>
        </p:nvGraphicFramePr>
        <p:xfrm>
          <a:off x="213366" y="3159228"/>
          <a:ext cx="4291033" cy="3041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4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75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7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</a:rPr>
                        <a:t>Lumped dipole kicker </a:t>
                      </a:r>
                      <a:r>
                        <a:rPr lang="en-GB" sz="1200" dirty="0">
                          <a:effectLst/>
                        </a:rPr>
                        <a:t>Parameter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159" marR="591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Value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159" marR="59159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Magnetic field B (T)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159" marR="591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0.04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159" marR="59159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8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Inner aperture of ceramic vacuum chamber (</a:t>
                      </a:r>
                      <a:r>
                        <a:rPr lang="en-GB" sz="1200" dirty="0" err="1">
                          <a:effectLst/>
                        </a:rPr>
                        <a:t>mm×mm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159" marR="591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56×56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159" marR="59159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7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Ceramic vacuum chamber outer aperture (</a:t>
                      </a:r>
                      <a:r>
                        <a:rPr lang="en-GB" sz="1200" dirty="0" err="1">
                          <a:effectLst/>
                        </a:rPr>
                        <a:t>mm×mm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159" marR="591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85×66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159" marR="59159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6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Magnet aperture w × h (</a:t>
                      </a:r>
                      <a:r>
                        <a:rPr lang="en-GB" sz="1200" dirty="0" err="1">
                          <a:effectLst/>
                        </a:rPr>
                        <a:t>mm×mm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159" marR="591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100×80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159" marR="59159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2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Length of magnet l (m)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159" marR="591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159" marR="59159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7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Inductance of magnet L (</a:t>
                      </a:r>
                      <a:r>
                        <a:rPr lang="el-GR" sz="1200" dirty="0">
                          <a:effectLst/>
                        </a:rPr>
                        <a:t>μ</a:t>
                      </a:r>
                      <a:r>
                        <a:rPr lang="en-GB" sz="1200" dirty="0">
                          <a:effectLst/>
                        </a:rPr>
                        <a:t>H)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159" marR="591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1.6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159" marR="59159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7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Magnet exercitation current I (kA)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159" marR="591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2.6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159" marR="59159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7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Impedance Z (</a:t>
                      </a:r>
                      <a:r>
                        <a:rPr lang="el-GR" sz="1200" dirty="0">
                          <a:effectLst/>
                        </a:rPr>
                        <a:t>Ω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159" marR="591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3.7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159" marR="59159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7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Voltage of magnet U (kV)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159" marR="591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9.62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159" marR="59159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7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Pules bottom width τ</a:t>
                      </a:r>
                      <a:r>
                        <a:rPr lang="en-GB" sz="1200" dirty="0">
                          <a:effectLst/>
                        </a:rPr>
                        <a:t> (ns)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159" marR="591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1360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159" marR="59159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7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Repetition rate</a:t>
                      </a:r>
                      <a:r>
                        <a:rPr lang="ja-JP" sz="1200" dirty="0">
                          <a:effectLst/>
                        </a:rPr>
                        <a:t>（</a:t>
                      </a:r>
                      <a:r>
                        <a:rPr lang="el-GR" sz="1200" dirty="0">
                          <a:effectLst/>
                        </a:rPr>
                        <a:t>Hz</a:t>
                      </a:r>
                      <a:r>
                        <a:rPr lang="ja-JP" sz="1200" dirty="0">
                          <a:effectLst/>
                        </a:rPr>
                        <a:t>）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159" marR="591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1000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159" marR="59159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10160001" y="178130"/>
            <a:ext cx="1192584" cy="768772"/>
            <a:chOff x="7644408" y="4385476"/>
            <a:chExt cx="425713" cy="1023651"/>
          </a:xfrm>
        </p:grpSpPr>
        <p:grpSp>
          <p:nvGrpSpPr>
            <p:cNvPr id="10" name="组合 9"/>
            <p:cNvGrpSpPr/>
            <p:nvPr/>
          </p:nvGrpSpPr>
          <p:grpSpPr>
            <a:xfrm>
              <a:off x="7658439" y="4385476"/>
              <a:ext cx="236214" cy="561981"/>
              <a:chOff x="7611301" y="4514844"/>
              <a:chExt cx="257878" cy="561981"/>
            </a:xfrm>
          </p:grpSpPr>
          <p:sp>
            <p:nvSpPr>
              <p:cNvPr id="16" name="任意多边形 15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 flipV="1">
                <a:off x="7800975" y="5075758"/>
                <a:ext cx="68204" cy="1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7611301" y="5064980"/>
                <a:ext cx="75374" cy="23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接连接符 10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7830335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V="1">
              <a:off x="7644408" y="5089077"/>
              <a:ext cx="83075" cy="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H="1">
              <a:off x="7832179" y="5100483"/>
              <a:ext cx="887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7667022" y="5160022"/>
              <a:ext cx="403099" cy="24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&lt;1360ns,1kHz</a:t>
              </a:r>
              <a:endParaRPr lang="zh-CN" altLang="en-US" sz="1000" dirty="0"/>
            </a:p>
          </p:txBody>
        </p:sp>
      </p:grpSp>
      <p:pic>
        <p:nvPicPr>
          <p:cNvPr id="29" name="Picture 2" descr="Diagram&#10;&#10;Description automatically generat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1215" y="4649184"/>
            <a:ext cx="2285640" cy="170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507" y="2918702"/>
            <a:ext cx="1223723" cy="79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357572CE-672E-4047-A414-6F1B4A7BA0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566" y="3790531"/>
            <a:ext cx="2147918" cy="111890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B58B68C9-2E51-4E06-BE06-30989BDD6B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1918" y="4681029"/>
            <a:ext cx="2044657" cy="184267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D936989F-0712-4A9F-B04F-92BCFAE690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760" y="5013260"/>
            <a:ext cx="2626993" cy="141084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98FBF317-470A-48D5-B42A-69D502CCB862}"/>
              </a:ext>
            </a:extLst>
          </p:cNvPr>
          <p:cNvSpPr txBox="1"/>
          <p:nvPr/>
        </p:nvSpPr>
        <p:spPr>
          <a:xfrm>
            <a:off x="10089723" y="5033956"/>
            <a:ext cx="1918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</a:rPr>
              <a:t>DC=800V</a:t>
            </a:r>
            <a:endParaRPr lang="en-US" altLang="zh-CN" sz="1000" dirty="0">
              <a:solidFill>
                <a:schemeClr val="bg1"/>
              </a:solidFill>
            </a:endParaRPr>
          </a:p>
          <a:p>
            <a:r>
              <a:rPr lang="en-US" altLang="zh-CN" sz="1000" dirty="0" err="1" smtClean="0">
                <a:solidFill>
                  <a:schemeClr val="bg1"/>
                </a:solidFill>
              </a:rPr>
              <a:t>Ip</a:t>
            </a:r>
            <a:r>
              <a:rPr lang="en-US" altLang="zh-CN" sz="1000" dirty="0" smtClean="0">
                <a:solidFill>
                  <a:schemeClr val="bg1"/>
                </a:solidFill>
              </a:rPr>
              <a:t>=</a:t>
            </a:r>
            <a:r>
              <a:rPr lang="en-US" altLang="zh-CN" sz="1000" dirty="0" smtClean="0">
                <a:solidFill>
                  <a:schemeClr val="bg1"/>
                </a:solidFill>
              </a:rPr>
              <a:t>~1300A</a:t>
            </a:r>
            <a:r>
              <a:rPr lang="zh-CN" altLang="en-US" sz="1000" dirty="0" smtClean="0">
                <a:solidFill>
                  <a:schemeClr val="bg1"/>
                </a:solidFill>
              </a:rPr>
              <a:t>，</a:t>
            </a:r>
            <a:r>
              <a:rPr lang="en-US" altLang="zh-CN" sz="1000" dirty="0" smtClean="0">
                <a:solidFill>
                  <a:schemeClr val="bg1"/>
                </a:solidFill>
              </a:rPr>
              <a:t>Tw=</a:t>
            </a:r>
            <a:r>
              <a:rPr lang="en-US" altLang="zh-CN" sz="1000" dirty="0" smtClean="0">
                <a:solidFill>
                  <a:schemeClr val="bg1"/>
                </a:solidFill>
              </a:rPr>
              <a:t>~400ns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02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285861"/>
            <a:ext cx="11031016" cy="5070490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2900" dirty="0"/>
              <a:t>Main</a:t>
            </a:r>
            <a:r>
              <a:rPr lang="zh-CN" altLang="en-US" sz="2900" dirty="0"/>
              <a:t> </a:t>
            </a:r>
            <a:r>
              <a:rPr lang="en-US" altLang="zh-CN" sz="2900" dirty="0"/>
              <a:t>goals</a:t>
            </a:r>
            <a:r>
              <a:rPr lang="zh-CN" altLang="en-US" sz="2900" dirty="0"/>
              <a:t> </a:t>
            </a:r>
            <a:r>
              <a:rPr lang="en-US" altLang="zh-CN" sz="2900" dirty="0"/>
              <a:t>in</a:t>
            </a:r>
            <a:r>
              <a:rPr lang="zh-CN" altLang="en-US" sz="2900" dirty="0"/>
              <a:t> </a:t>
            </a:r>
            <a:r>
              <a:rPr lang="en-US" altLang="zh-CN" sz="2900" dirty="0"/>
              <a:t>EDR</a:t>
            </a:r>
          </a:p>
          <a:p>
            <a:pPr lvl="1"/>
            <a:r>
              <a:rPr lang="en-US" altLang="zh-CN" sz="2900" dirty="0"/>
              <a:t>To complete the design iteration of all kinds of component</a:t>
            </a:r>
          </a:p>
          <a:p>
            <a:pPr lvl="1"/>
            <a:r>
              <a:rPr lang="en-US" altLang="zh-CN" sz="2900" dirty="0"/>
              <a:t>To verify the feasibility of the schemes</a:t>
            </a:r>
          </a:p>
          <a:p>
            <a:pPr lvl="1"/>
            <a:r>
              <a:rPr lang="en-US" altLang="zh-CN" sz="2900" dirty="0"/>
              <a:t>To train the engineering team</a:t>
            </a:r>
          </a:p>
          <a:p>
            <a:pPr lvl="1"/>
            <a:r>
              <a:rPr lang="en-US" altLang="zh-CN" sz="2900" dirty="0"/>
              <a:t>To cultivate manufacturers</a:t>
            </a:r>
          </a:p>
          <a:p>
            <a:pPr marL="457200" lvl="1" indent="0">
              <a:buNone/>
            </a:pPr>
            <a:r>
              <a:rPr lang="zh-CN" altLang="en-US" sz="2900" dirty="0"/>
              <a:t>（</a:t>
            </a:r>
            <a:r>
              <a:rPr lang="en-US" altLang="zh-CN" sz="2900" dirty="0"/>
              <a:t> To ensure the CEPC being completed in 2035, it need around 25 FTEs and 4 factories. </a:t>
            </a:r>
            <a:r>
              <a:rPr lang="zh-CN" altLang="en-US" sz="2900" dirty="0"/>
              <a:t>）</a:t>
            </a:r>
            <a:endParaRPr lang="en-US" altLang="zh-CN" sz="2900" dirty="0"/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en-US" altLang="zh-CN" dirty="0"/>
              <a:t>Hardware R&amp;D plan to be considered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sz="2900" dirty="0"/>
              <a:t>3m-long-Lambertson septum magnet: machining</a:t>
            </a:r>
            <a:r>
              <a:rPr lang="zh-CN" altLang="en-US" sz="2900" dirty="0"/>
              <a:t>、</a:t>
            </a:r>
            <a:r>
              <a:rPr lang="en-US" altLang="zh-CN" sz="2900" dirty="0"/>
              <a:t>structure</a:t>
            </a:r>
            <a:r>
              <a:rPr lang="zh-CN" altLang="en-US" sz="2900" dirty="0"/>
              <a:t>、</a:t>
            </a:r>
            <a:r>
              <a:rPr lang="en-US" altLang="zh-CN" sz="2900" dirty="0"/>
              <a:t>magnet field measurement</a:t>
            </a:r>
            <a:r>
              <a:rPr lang="zh-CN" altLang="en-US" sz="2900" dirty="0"/>
              <a:t>、</a:t>
            </a:r>
            <a:r>
              <a:rPr lang="en-US" altLang="zh-CN" sz="2900" dirty="0"/>
              <a:t>cost</a:t>
            </a:r>
          </a:p>
          <a:p>
            <a:pPr lvl="1"/>
            <a:r>
              <a:rPr lang="en-US" altLang="zh-CN" sz="2900" dirty="0"/>
              <a:t>trapezoidal-wave kicker magnet and pulser</a:t>
            </a:r>
          </a:p>
          <a:p>
            <a:pPr lvl="1"/>
            <a:r>
              <a:rPr lang="en-US" altLang="zh-CN" sz="2900" dirty="0"/>
              <a:t>Half-sine kicker pulser </a:t>
            </a:r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en-US" altLang="zh-CN" dirty="0"/>
              <a:t>Schedule:</a:t>
            </a:r>
          </a:p>
          <a:p>
            <a:pPr lvl="1"/>
            <a:r>
              <a:rPr lang="en-US" altLang="zh-CN" dirty="0"/>
              <a:t>2023</a:t>
            </a:r>
            <a:r>
              <a:rPr lang="zh-CN" altLang="zh-CN" dirty="0"/>
              <a:t>：</a:t>
            </a:r>
            <a:r>
              <a:rPr lang="en-US" altLang="zh-CN" dirty="0"/>
              <a:t>To complete the engineering design of all components, including 4 kinds of kicker system, 3 kinds of </a:t>
            </a:r>
            <a:r>
              <a:rPr lang="en-US" altLang="zh-CN" dirty="0" err="1"/>
              <a:t>Lambertson</a:t>
            </a:r>
            <a:r>
              <a:rPr lang="en-US" altLang="zh-CN" dirty="0"/>
              <a:t> magnets. </a:t>
            </a:r>
          </a:p>
          <a:p>
            <a:pPr lvl="1"/>
            <a:r>
              <a:rPr lang="en-US" altLang="zh-CN" dirty="0"/>
              <a:t>2024</a:t>
            </a:r>
            <a:r>
              <a:rPr lang="zh-CN" altLang="zh-CN" dirty="0"/>
              <a:t>：</a:t>
            </a:r>
            <a:r>
              <a:rPr lang="en-US" altLang="zh-CN" dirty="0"/>
              <a:t>To start the prototype R&amp;D of trapezoidal-wave kicker system and </a:t>
            </a:r>
            <a:r>
              <a:rPr lang="en-US" altLang="zh-CN" dirty="0" err="1"/>
              <a:t>Lambertson</a:t>
            </a:r>
            <a:r>
              <a:rPr lang="en-US" altLang="zh-CN" dirty="0"/>
              <a:t> magnet.</a:t>
            </a:r>
            <a:endParaRPr lang="zh-CN" altLang="zh-CN" dirty="0"/>
          </a:p>
          <a:p>
            <a:pPr lvl="1"/>
            <a:r>
              <a:rPr lang="en-US" altLang="zh-CN" dirty="0"/>
              <a:t>2025</a:t>
            </a:r>
            <a:r>
              <a:rPr lang="zh-CN" altLang="zh-CN" dirty="0"/>
              <a:t>：</a:t>
            </a:r>
            <a:r>
              <a:rPr lang="en-US" altLang="zh-CN" dirty="0"/>
              <a:t>Complete R&amp;D on prototype of the trapezoidal-wave kicker system and </a:t>
            </a:r>
            <a:r>
              <a:rPr lang="en-US" altLang="zh-CN" dirty="0" err="1"/>
              <a:t>Lambertson</a:t>
            </a:r>
            <a:r>
              <a:rPr lang="en-US" altLang="zh-CN" dirty="0"/>
              <a:t> magnet.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Plan in EDR phase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Day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6710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1" y="1329893"/>
            <a:ext cx="7752184" cy="1912071"/>
          </a:xfrm>
        </p:spPr>
        <p:txBody>
          <a:bodyPr>
            <a:normAutofit/>
          </a:bodyPr>
          <a:lstStyle/>
          <a:p>
            <a:r>
              <a:rPr lang="en-US" altLang="zh-CN" dirty="0"/>
              <a:t>New RF region beam separating scheme research</a:t>
            </a:r>
          </a:p>
        </p:txBody>
      </p:sp>
    </p:spTree>
    <p:extLst>
      <p:ext uri="{BB962C8B-B14F-4D97-AF65-F5344CB8AC3E}">
        <p14:creationId xmlns:p14="http://schemas.microsoft.com/office/powerpoint/2010/main" val="28031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60000" y="73386"/>
            <a:ext cx="11520000" cy="72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Electro-magnetic Separator R&amp;D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（陈斌）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000" y="1080000"/>
            <a:ext cx="11520000" cy="5400000"/>
          </a:xfrm>
        </p:spPr>
        <p:txBody>
          <a:bodyPr/>
          <a:lstStyle/>
          <a:p>
            <a:pPr marL="360000" lvl="1" indent="-3600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Introduction</a:t>
            </a:r>
            <a:endParaRPr lang="en-US" altLang="zh-CN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800" dirty="0">
                <a:latin typeface="Times New Roman" pitchFamily="18" charset="0"/>
                <a:ea typeface="宋体" panose="02010600030101010101" pitchFamily="2" charset="-122"/>
              </a:rPr>
              <a:t>The Electro-Magnetic Separator is a device consisting of perpendicular electric and magnetic fields. </a:t>
            </a:r>
          </a:p>
          <a:p>
            <a:pPr marL="720000" lvl="2" indent="-3600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800" dirty="0">
                <a:latin typeface="Times New Roman" pitchFamily="18" charset="0"/>
                <a:ea typeface="宋体" panose="02010600030101010101" pitchFamily="2" charset="-122"/>
              </a:rPr>
              <a:t>One set of Electro-Magnetic Separators including 8 units, total 32 units will be need for CEPC.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4755DB24-7578-43B0-8FE0-CE5369134DE4}"/>
              </a:ext>
            </a:extLst>
          </p:cNvPr>
          <p:cNvGrpSpPr/>
          <p:nvPr/>
        </p:nvGrpSpPr>
        <p:grpSpPr>
          <a:xfrm>
            <a:off x="4647892" y="4430217"/>
            <a:ext cx="3132990" cy="2053849"/>
            <a:chOff x="6840000" y="4284000"/>
            <a:chExt cx="3240000" cy="2124000"/>
          </a:xfrm>
        </p:grpSpPr>
        <p:pic>
          <p:nvPicPr>
            <p:cNvPr id="12" name="Picture 2" descr="装配图7">
              <a:extLst>
                <a:ext uri="{FF2B5EF4-FFF2-40B4-BE49-F238E27FC236}">
                  <a16:creationId xmlns="" xmlns:a16="http://schemas.microsoft.com/office/drawing/2014/main" id="{BB1B2E2E-E783-8E51-D5C7-0C3488D11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0" t="6693" r="7825"/>
            <a:stretch>
              <a:fillRect/>
            </a:stretch>
          </p:blipFill>
          <p:spPr bwMode="auto">
            <a:xfrm>
              <a:off x="6840000" y="4284000"/>
              <a:ext cx="3240000" cy="1884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 Box 5">
              <a:extLst>
                <a:ext uri="{FF2B5EF4-FFF2-40B4-BE49-F238E27FC236}">
                  <a16:creationId xmlns="" xmlns:a16="http://schemas.microsoft.com/office/drawing/2014/main" id="{5324F8EE-9791-A472-168A-10854152A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0000" y="6120000"/>
              <a:ext cx="108000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Electrode</a:t>
              </a:r>
              <a:endParaRPr lang="zh-CN" altLang="zh-CN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Line 6">
              <a:extLst>
                <a:ext uri="{FF2B5EF4-FFF2-40B4-BE49-F238E27FC236}">
                  <a16:creationId xmlns="" xmlns:a16="http://schemas.microsoft.com/office/drawing/2014/main" id="{F80F1B4F-96A3-3FB4-ECC2-6CAD91DE1C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316000" y="5040000"/>
              <a:ext cx="1026000" cy="1080000"/>
            </a:xfrm>
            <a:prstGeom prst="line">
              <a:avLst/>
            </a:prstGeom>
            <a:noFill/>
            <a:ln w="15875" cap="flat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 sz="12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" name="Line 7">
              <a:extLst>
                <a:ext uri="{FF2B5EF4-FFF2-40B4-BE49-F238E27FC236}">
                  <a16:creationId xmlns="" xmlns:a16="http://schemas.microsoft.com/office/drawing/2014/main" id="{D5D082BE-5B31-B2A9-3A89-5A72BD35BC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40000" y="5040000"/>
              <a:ext cx="720000" cy="1116000"/>
            </a:xfrm>
            <a:prstGeom prst="line">
              <a:avLst/>
            </a:prstGeom>
            <a:noFill/>
            <a:ln w="15875" cap="flat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 sz="12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" name="Text Box 15">
              <a:extLst>
                <a:ext uri="{FF2B5EF4-FFF2-40B4-BE49-F238E27FC236}">
                  <a16:creationId xmlns="" xmlns:a16="http://schemas.microsoft.com/office/drawing/2014/main" id="{FA45E2A7-DBBA-71E9-5A31-A095E2B7A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0000" y="6120000"/>
              <a:ext cx="72000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Coil</a:t>
              </a:r>
              <a:endParaRPr lang="zh-CN" altLang="zh-CN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Line 7">
              <a:extLst>
                <a:ext uri="{FF2B5EF4-FFF2-40B4-BE49-F238E27FC236}">
                  <a16:creationId xmlns="" xmlns:a16="http://schemas.microsoft.com/office/drawing/2014/main" id="{36256651-6D9D-EDB4-E4DD-E033B7ACE6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560000" y="5796000"/>
              <a:ext cx="360000" cy="360000"/>
            </a:xfrm>
            <a:prstGeom prst="line">
              <a:avLst/>
            </a:prstGeom>
            <a:noFill/>
            <a:ln w="15875" cap="flat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 sz="12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21139488-81F2-43F3-872A-C52B84092712}"/>
              </a:ext>
            </a:extLst>
          </p:cNvPr>
          <p:cNvGrpSpPr/>
          <p:nvPr/>
        </p:nvGrpSpPr>
        <p:grpSpPr>
          <a:xfrm>
            <a:off x="29318" y="4162357"/>
            <a:ext cx="4661460" cy="2238621"/>
            <a:chOff x="1440000" y="3600000"/>
            <a:chExt cx="5939999" cy="2852627"/>
          </a:xfrm>
        </p:grpSpPr>
        <p:pic>
          <p:nvPicPr>
            <p:cNvPr id="11" name="Picture 2" descr="装配图6">
              <a:extLst>
                <a:ext uri="{FF2B5EF4-FFF2-40B4-BE49-F238E27FC236}">
                  <a16:creationId xmlns="" xmlns:a16="http://schemas.microsoft.com/office/drawing/2014/main" id="{CD7DDCA9-E3B9-E6F3-7C0D-B41BCE7B7F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3" t="5090" r="21049" b="4977"/>
            <a:stretch>
              <a:fillRect/>
            </a:stretch>
          </p:blipFill>
          <p:spPr bwMode="auto">
            <a:xfrm>
              <a:off x="2160000" y="3600000"/>
              <a:ext cx="3960000" cy="2852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Line 73">
              <a:extLst>
                <a:ext uri="{FF2B5EF4-FFF2-40B4-BE49-F238E27FC236}">
                  <a16:creationId xmlns="" xmlns:a16="http://schemas.microsoft.com/office/drawing/2014/main" id="{1B1C52D7-241A-C3E2-D80F-163673BD4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48000" y="4500000"/>
              <a:ext cx="1188000" cy="612000"/>
            </a:xfrm>
            <a:prstGeom prst="line">
              <a:avLst/>
            </a:prstGeom>
            <a:noFill/>
            <a:ln w="15875" cap="flat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" name="Text Box 74">
              <a:extLst>
                <a:ext uri="{FF2B5EF4-FFF2-40B4-BE49-F238E27FC236}">
                  <a16:creationId xmlns="" xmlns:a16="http://schemas.microsoft.com/office/drawing/2014/main" id="{E92ADC7D-46EF-34E3-6B8F-309E998183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000" y="5760000"/>
              <a:ext cx="1081087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UHV tank</a:t>
              </a:r>
              <a:endParaRPr lang="zh-CN" altLang="zh-CN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Line 75">
              <a:extLst>
                <a:ext uri="{FF2B5EF4-FFF2-40B4-BE49-F238E27FC236}">
                  <a16:creationId xmlns="" xmlns:a16="http://schemas.microsoft.com/office/drawing/2014/main" id="{86FAAD11-FA8F-DC1F-638C-FAC47FE1FC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0000" y="5256000"/>
              <a:ext cx="720000" cy="540000"/>
            </a:xfrm>
            <a:prstGeom prst="line">
              <a:avLst/>
            </a:prstGeom>
            <a:noFill/>
            <a:ln w="15875" cap="flat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 sz="12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4" name="Text Box 76">
              <a:extLst>
                <a:ext uri="{FF2B5EF4-FFF2-40B4-BE49-F238E27FC236}">
                  <a16:creationId xmlns="" xmlns:a16="http://schemas.microsoft.com/office/drawing/2014/main" id="{1928B2A1-9366-0E52-959A-917DBAB9E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000" y="5039998"/>
              <a:ext cx="1439999" cy="48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Metal-ceramic support</a:t>
              </a:r>
              <a:endParaRPr lang="zh-CN" altLang="zh-CN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Line 77">
              <a:extLst>
                <a:ext uri="{FF2B5EF4-FFF2-40B4-BE49-F238E27FC236}">
                  <a16:creationId xmlns="" xmlns:a16="http://schemas.microsoft.com/office/drawing/2014/main" id="{3883FA64-C06B-F9CA-ED92-AA2C20F768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000" y="5039998"/>
              <a:ext cx="252000" cy="1152000"/>
            </a:xfrm>
            <a:prstGeom prst="line">
              <a:avLst/>
            </a:prstGeom>
            <a:noFill/>
            <a:ln w="15875" cap="flat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 sz="12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" name="Text Box 78">
              <a:extLst>
                <a:ext uri="{FF2B5EF4-FFF2-40B4-BE49-F238E27FC236}">
                  <a16:creationId xmlns="" xmlns:a16="http://schemas.microsoft.com/office/drawing/2014/main" id="{781CE10D-E7B4-F989-3A29-E3390A26EB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000" y="6120000"/>
              <a:ext cx="1081087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Magnet</a:t>
              </a:r>
            </a:p>
          </p:txBody>
        </p:sp>
        <p:sp>
          <p:nvSpPr>
            <p:cNvPr id="27" name="Text Box 79">
              <a:extLst>
                <a:ext uri="{FF2B5EF4-FFF2-40B4-BE49-F238E27FC236}">
                  <a16:creationId xmlns="" xmlns:a16="http://schemas.microsoft.com/office/drawing/2014/main" id="{70D9EEDA-6CE3-D7E5-63D0-4730587AA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999" y="5940000"/>
              <a:ext cx="1165492" cy="352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Support</a:t>
              </a:r>
              <a:endParaRPr lang="zh-CN" altLang="zh-CN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Line 80">
              <a:extLst>
                <a:ext uri="{FF2B5EF4-FFF2-40B4-BE49-F238E27FC236}">
                  <a16:creationId xmlns="" xmlns:a16="http://schemas.microsoft.com/office/drawing/2014/main" id="{72AE62A3-8F50-D75E-602C-591B06E03E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0000" y="5580000"/>
              <a:ext cx="360000" cy="432000"/>
            </a:xfrm>
            <a:prstGeom prst="line">
              <a:avLst/>
            </a:prstGeom>
            <a:noFill/>
            <a:ln w="15875" cap="flat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 sz="12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9" name="Line 81">
              <a:extLst>
                <a:ext uri="{FF2B5EF4-FFF2-40B4-BE49-F238E27FC236}">
                  <a16:creationId xmlns="" xmlns:a16="http://schemas.microsoft.com/office/drawing/2014/main" id="{EDE80C2A-6567-AEDA-A3FE-66CAE86C6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0000" y="4860000"/>
              <a:ext cx="1188000" cy="900000"/>
            </a:xfrm>
            <a:prstGeom prst="line">
              <a:avLst/>
            </a:prstGeom>
            <a:noFill/>
            <a:ln w="15875" cap="flat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 sz="12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" name="Text Box 82">
              <a:extLst>
                <a:ext uri="{FF2B5EF4-FFF2-40B4-BE49-F238E27FC236}">
                  <a16:creationId xmlns="" xmlns:a16="http://schemas.microsoft.com/office/drawing/2014/main" id="{4663878C-F72A-795D-0089-67FE54DEC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0000" y="5579998"/>
              <a:ext cx="1440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High voltage feedthrough</a:t>
              </a:r>
              <a:endParaRPr lang="zh-CN" altLang="zh-CN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3" name="表格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517293"/>
              </p:ext>
            </p:extLst>
          </p:nvPr>
        </p:nvGraphicFramePr>
        <p:xfrm>
          <a:off x="1519265" y="2670956"/>
          <a:ext cx="4535999" cy="1296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59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37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4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80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8799"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Filed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Effective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Length 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Good field region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Stability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79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Electrostatic</a:t>
                      </a:r>
                      <a:r>
                        <a:rPr lang="en-US" altLang="zh-CN" sz="120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separator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2.0MV/m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4m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46mm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×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11mm</a:t>
                      </a:r>
                      <a:endParaRPr lang="ko-KR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×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200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-4</a:t>
                      </a:r>
                      <a:endParaRPr lang="ko-KR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240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Dipole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66.7Gauss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4m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46mm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×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11mm</a:t>
                      </a:r>
                      <a:endParaRPr lang="ko-KR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×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200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-4</a:t>
                      </a:r>
                      <a:endParaRPr lang="ko-KR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4" name="图片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2326972"/>
            <a:ext cx="4320000" cy="185742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42B8AAA4-53F7-A6E5-C8E2-40B5C746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480000"/>
            <a:ext cx="2880000" cy="360000"/>
          </a:xfrm>
        </p:spPr>
        <p:txBody>
          <a:bodyPr anchor="t" anchorCtr="0"/>
          <a:lstStyle/>
          <a:p>
            <a:fld id="{27F552FA-C358-4F70-9CE8-3E41459FCE36}" type="slidenum">
              <a:rPr lang="zh-CN" altLang="en-US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fld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1" name="表格 30">
            <a:extLst>
              <a:ext uri="{FF2B5EF4-FFF2-40B4-BE49-F238E27FC236}">
                <a16:creationId xmlns="" xmlns:a16="http://schemas.microsoft.com/office/drawing/2014/main" id="{9953AD26-974C-4BE3-A306-9EF05FA92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1911"/>
              </p:ext>
            </p:extLst>
          </p:nvPr>
        </p:nvGraphicFramePr>
        <p:xfrm>
          <a:off x="8171273" y="4255328"/>
          <a:ext cx="3604543" cy="2151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3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1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37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Separator length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4.5m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7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Inner diameter of separator tank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380mm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37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Electrode length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4.0m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37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Electrode width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180mm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777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Nominal gap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75mm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736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Maximum operating field strength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2MV/m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37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Maximum operating voltage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±75kV 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37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Maximum conditioning voltage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±135kV 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37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Good field </a:t>
                      </a:r>
                      <a:r>
                        <a:rPr lang="en-US" altLang="zh-CN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region (0.5‰ limit)</a:t>
                      </a:r>
                      <a:endParaRPr lang="zh-CN" altLang="en-US" sz="1200" u="none" strike="noStrike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en-US" altLang="ko-KR" sz="12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altLang="zh-CN" sz="12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×11</a:t>
                      </a:r>
                      <a:r>
                        <a:rPr lang="en-US" altLang="ko-KR" sz="12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ko-KR" altLang="en-US" sz="1200" b="1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321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Nominal vacuum pressure</a:t>
                      </a:r>
                      <a:endParaRPr lang="zh-CN" alt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12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altLang="zh-CN" sz="12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×1</a:t>
                      </a:r>
                      <a:r>
                        <a:rPr lang="en-US" altLang="zh-CN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r>
                        <a:rPr lang="en-US" altLang="zh-CN" sz="1200" b="1" kern="12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-8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Pa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5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="" xmlns:a16="http://schemas.microsoft.com/office/drawing/2014/main" id="{6970BFA3-F35C-48E0-8E9F-4F72E1834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665" y="1177165"/>
            <a:ext cx="11535826" cy="4840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 smtClean="0"/>
              <a:t>Beam thermal power deposition of a separator is high</a:t>
            </a:r>
            <a:r>
              <a:rPr lang="zh-CN" altLang="en-US" sz="2000" dirty="0" smtClean="0"/>
              <a:t>（</a:t>
            </a:r>
            <a:r>
              <a:rPr lang="en-US" altLang="zh-CN" sz="2000" dirty="0" smtClean="0">
                <a:sym typeface="Symbol" panose="05050102010706020507" pitchFamily="18" charset="2"/>
              </a:rPr>
              <a:t>&gt;</a:t>
            </a:r>
            <a:r>
              <a:rPr lang="en-US" altLang="zh-CN" sz="2000" dirty="0" smtClean="0">
                <a:sym typeface="Symbol" panose="05050102010706020507" pitchFamily="18" charset="2"/>
              </a:rPr>
              <a:t>10kW, most loss power on electrodes</a:t>
            </a:r>
            <a:r>
              <a:rPr lang="zh-CN" altLang="en-US" sz="2000" dirty="0" smtClean="0">
                <a:sym typeface="Symbol" panose="05050102010706020507" pitchFamily="18" charset="2"/>
              </a:rPr>
              <a:t>）</a:t>
            </a: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000" dirty="0" smtClean="0"/>
              <a:t>存在</a:t>
            </a:r>
            <a:r>
              <a:rPr lang="zh-CN" altLang="en-US" sz="2000" dirty="0"/>
              <a:t>丰富的</a:t>
            </a:r>
            <a:r>
              <a:rPr lang="en-US" altLang="zh-CN" sz="2000" dirty="0"/>
              <a:t>HOM</a:t>
            </a:r>
            <a:r>
              <a:rPr lang="zh-CN" altLang="en-US" sz="2000" dirty="0"/>
              <a:t>，可能引起耦合束团不稳定性，需要进一步模拟明确</a:t>
            </a:r>
            <a:r>
              <a:rPr lang="en-US" altLang="zh-CN" sz="2000" dirty="0"/>
              <a:t>HOM</a:t>
            </a:r>
            <a:r>
              <a:rPr lang="zh-CN" altLang="en-US" sz="2000" dirty="0"/>
              <a:t>信息及抑制措施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="" xmlns:a16="http://schemas.microsoft.com/office/drawing/2014/main" id="{6BC75441-9940-41BE-B8A5-FE69A3C04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Beam impedance of electro-static separator</a:t>
            </a:r>
            <a:r>
              <a:rPr lang="zh-CN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zh-CN" alt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王娜）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C9CBE671-BBF5-4977-9621-2EE313F0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="" xmlns:a16="http://schemas.microsoft.com/office/drawing/2014/main" id="{E41665C8-C8E8-4470-8A14-9EAD95465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038714"/>
              </p:ext>
            </p:extLst>
          </p:nvPr>
        </p:nvGraphicFramePr>
        <p:xfrm>
          <a:off x="666712" y="1609688"/>
          <a:ext cx="6629942" cy="1828896"/>
        </p:xfrm>
        <a:graphic>
          <a:graphicData uri="http://schemas.openxmlformats.org/drawingml/2006/table">
            <a:tbl>
              <a:tblPr/>
              <a:tblGrid>
                <a:gridCol w="1604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96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72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72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58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5817">
                  <a:extLst>
                    <a:ext uri="{9D8B030D-6E8A-4147-A177-3AD203B41FA5}">
                      <a16:colId xmlns="" xmlns:a16="http://schemas.microsoft.com/office/drawing/2014/main" val="2825345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Higgs-30MW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Z-30MW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LEP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with ZL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with ZL&amp;BB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with ZL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with ZL&amp;BB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Beam current [mA]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16.7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16.7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803.5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803.5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9703452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Bunch length [mm]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3.0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8.7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kloss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[V/</a:t>
                      </a:r>
                      <a:r>
                        <a:rPr kumimoji="0" lang="en-US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Ploss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[W]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590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486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18045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14436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575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206AA7F5-1636-4B37-B008-2EEEBA1EEF4C}"/>
              </a:ext>
            </a:extLst>
          </p:cNvPr>
          <p:cNvSpPr txBox="1"/>
          <p:nvPr/>
        </p:nvSpPr>
        <p:spPr>
          <a:xfrm>
            <a:off x="7444489" y="1785472"/>
            <a:ext cx="45262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High power loss deposition can induce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High voltage arcing/breakdown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Burning of energy absorbing resistors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Increased outgassing which would raise the electron background in the experiments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7DB4BE5-72FE-4251-AA0B-A8CB946E1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76" y="4170426"/>
            <a:ext cx="3043317" cy="24361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1508FAE-CBF9-466F-8533-FD0C2819A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14" y="4170426"/>
            <a:ext cx="3043318" cy="2280771"/>
          </a:xfrm>
          <a:prstGeom prst="rect">
            <a:avLst/>
          </a:prstGeom>
        </p:spPr>
      </p:pic>
      <p:pic>
        <p:nvPicPr>
          <p:cNvPr id="14" name="内容占位符 6">
            <a:extLst>
              <a:ext uri="{FF2B5EF4-FFF2-40B4-BE49-F238E27FC236}">
                <a16:creationId xmlns="" xmlns:a16="http://schemas.microsoft.com/office/drawing/2014/main" id="{C5F8A967-B590-42CB-A3C8-20B2D8542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347839"/>
            <a:ext cx="3332095" cy="182889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E0533865-9C8C-9ECF-58B2-D8C43EE31C8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0942" y="5246745"/>
            <a:ext cx="1806532" cy="1502565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>
            <a:off x="3466401" y="5998027"/>
            <a:ext cx="219427" cy="194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83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07368" y="150040"/>
            <a:ext cx="11405952" cy="725470"/>
          </a:xfrm>
        </p:spPr>
        <p:txBody>
          <a:bodyPr>
            <a:no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Alternative scheme of RF region beam separating system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79" name="组合 278"/>
          <p:cNvGrpSpPr/>
          <p:nvPr/>
        </p:nvGrpSpPr>
        <p:grpSpPr>
          <a:xfrm>
            <a:off x="7783893" y="1127967"/>
            <a:ext cx="3803442" cy="3234852"/>
            <a:chOff x="1486492" y="1127525"/>
            <a:chExt cx="5999736" cy="510281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1680" y="1127525"/>
              <a:ext cx="5544616" cy="5102814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2358802" y="227687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2267744" y="242927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176686" y="2574429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104678" y="274282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2032670" y="294399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989237" y="3112393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960662" y="328498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907704" y="360692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898179" y="3961631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941612" y="4158605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008287" y="436510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104678" y="458112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214786" y="479715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2373660" y="501317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2520727" y="5219675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2699792" y="537321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2872383" y="551723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3112790" y="568029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3347864" y="5795739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3573413" y="5886797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3789437" y="5939755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3554363" y="139372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3300239" y="151221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059832" y="1638325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2858666" y="177281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2646834" y="195493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2483768" y="21328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3861445" y="1297335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 flipH="1" flipV="1">
              <a:off x="6554316" y="4979268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flipH="1" flipV="1">
              <a:off x="6654899" y="4836393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 flipH="1" flipV="1">
              <a:off x="6745957" y="4681711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flipH="1" flipV="1">
              <a:off x="6817965" y="4513312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flipH="1" flipV="1">
              <a:off x="6899498" y="4321671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flipH="1" flipV="1">
              <a:off x="6948264" y="4153272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flipH="1" flipV="1">
              <a:off x="6976839" y="3980681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 flipH="1" flipV="1">
              <a:off x="6957789" y="3649216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 flipH="1" flipV="1">
              <a:off x="6938739" y="3294509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 flipH="1" flipV="1">
              <a:off x="6895306" y="3097535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 flipH="1" flipV="1">
              <a:off x="6838156" y="2891036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 flipH="1" flipV="1">
              <a:off x="6751290" y="2675012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flipH="1" flipV="1">
              <a:off x="6641182" y="2458988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 flipH="1" flipV="1">
              <a:off x="6482308" y="2242964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 flipH="1" flipV="1">
              <a:off x="6335241" y="2036465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 flipH="1" flipV="1">
              <a:off x="6156176" y="1882924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 flipH="1" flipV="1">
              <a:off x="5983585" y="1738908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 flipH="1" flipV="1">
              <a:off x="5743178" y="1575842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 flipH="1" flipV="1">
              <a:off x="5508104" y="1460401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 flipH="1" flipV="1">
              <a:off x="5282555" y="1369343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flipH="1" flipV="1">
              <a:off x="5066531" y="1316385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 flipH="1" flipV="1">
              <a:off x="5301605" y="5862414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 flipH="1" flipV="1">
              <a:off x="5584304" y="5743922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 flipH="1" flipV="1">
              <a:off x="5834236" y="5617815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 flipH="1" flipV="1">
              <a:off x="6025877" y="5483324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 flipH="1" flipV="1">
              <a:off x="6228184" y="5310733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 flipH="1" flipV="1">
              <a:off x="6429350" y="5132809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 flipH="1" flipV="1">
              <a:off x="4994523" y="5958805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1835696" y="3248326"/>
              <a:ext cx="268982" cy="6104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835696" y="3955644"/>
              <a:ext cx="268982" cy="6104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6860168" y="3292358"/>
              <a:ext cx="268982" cy="6104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6868882" y="4005064"/>
              <a:ext cx="268982" cy="6104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1502135" y="3016002"/>
              <a:ext cx="216024" cy="494531"/>
              <a:chOff x="1475656" y="2814836"/>
              <a:chExt cx="216024" cy="639146"/>
            </a:xfrm>
          </p:grpSpPr>
          <p:cxnSp>
            <p:nvCxnSpPr>
              <p:cNvPr id="72" name="直接连接符 71"/>
              <p:cNvCxnSpPr/>
              <p:nvPr/>
            </p:nvCxnSpPr>
            <p:spPr>
              <a:xfrm>
                <a:off x="1475656" y="2814836"/>
                <a:ext cx="0" cy="2011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1475656" y="3016002"/>
                <a:ext cx="21602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>
                <a:off x="1691680" y="3016002"/>
                <a:ext cx="0" cy="2323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>
                <a:off x="1475656" y="3248326"/>
                <a:ext cx="21602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>
                <a:off x="1475656" y="3252816"/>
                <a:ext cx="0" cy="2011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组合 85"/>
            <p:cNvGrpSpPr/>
            <p:nvPr/>
          </p:nvGrpSpPr>
          <p:grpSpPr>
            <a:xfrm>
              <a:off x="1486492" y="3733415"/>
              <a:ext cx="216024" cy="494531"/>
              <a:chOff x="1475656" y="2814836"/>
              <a:chExt cx="216024" cy="639146"/>
            </a:xfrm>
          </p:grpSpPr>
          <p:cxnSp>
            <p:nvCxnSpPr>
              <p:cNvPr id="87" name="直接连接符 86"/>
              <p:cNvCxnSpPr/>
              <p:nvPr/>
            </p:nvCxnSpPr>
            <p:spPr>
              <a:xfrm>
                <a:off x="1475656" y="2814836"/>
                <a:ext cx="0" cy="201166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>
                <a:off x="1475656" y="3016002"/>
                <a:ext cx="216024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1691680" y="3016002"/>
                <a:ext cx="0" cy="232324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1475656" y="3248326"/>
                <a:ext cx="216024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>
                <a:off x="1475656" y="3252816"/>
                <a:ext cx="0" cy="201166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组合 91"/>
            <p:cNvGrpSpPr/>
            <p:nvPr/>
          </p:nvGrpSpPr>
          <p:grpSpPr>
            <a:xfrm flipH="1">
              <a:off x="7261463" y="3805423"/>
              <a:ext cx="216024" cy="494531"/>
              <a:chOff x="1475656" y="2814836"/>
              <a:chExt cx="216024" cy="639146"/>
            </a:xfrm>
          </p:grpSpPr>
          <p:cxnSp>
            <p:nvCxnSpPr>
              <p:cNvPr id="93" name="直接连接符 92"/>
              <p:cNvCxnSpPr/>
              <p:nvPr/>
            </p:nvCxnSpPr>
            <p:spPr>
              <a:xfrm>
                <a:off x="1475656" y="2814836"/>
                <a:ext cx="0" cy="2011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1475656" y="3016002"/>
                <a:ext cx="21602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1691680" y="3016002"/>
                <a:ext cx="0" cy="2323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>
                <a:off x="1475656" y="3248326"/>
                <a:ext cx="21602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1475656" y="3252816"/>
                <a:ext cx="0" cy="2011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组合 97"/>
            <p:cNvGrpSpPr/>
            <p:nvPr/>
          </p:nvGrpSpPr>
          <p:grpSpPr>
            <a:xfrm flipH="1">
              <a:off x="7236296" y="3062101"/>
              <a:ext cx="216024" cy="494531"/>
              <a:chOff x="1475656" y="2814836"/>
              <a:chExt cx="216024" cy="639146"/>
            </a:xfrm>
          </p:grpSpPr>
          <p:cxnSp>
            <p:nvCxnSpPr>
              <p:cNvPr id="99" name="直接连接符 98"/>
              <p:cNvCxnSpPr/>
              <p:nvPr/>
            </p:nvCxnSpPr>
            <p:spPr>
              <a:xfrm>
                <a:off x="1475656" y="2814836"/>
                <a:ext cx="0" cy="201166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>
                <a:off x="1475656" y="3016002"/>
                <a:ext cx="216024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>
                <a:off x="1691680" y="3016002"/>
                <a:ext cx="0" cy="232324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>
                <a:off x="1475656" y="3248326"/>
                <a:ext cx="216024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1475656" y="3252816"/>
                <a:ext cx="0" cy="201166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文本框 131"/>
            <p:cNvSpPr txBox="1"/>
            <p:nvPr/>
          </p:nvSpPr>
          <p:spPr>
            <a:xfrm>
              <a:off x="2032670" y="3100317"/>
              <a:ext cx="1054040" cy="486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k1</a:t>
              </a:r>
              <a:endParaRPr lang="zh-CN" altLang="en-US" sz="1400" dirty="0"/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2017898" y="3812969"/>
              <a:ext cx="792089" cy="48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k2</a:t>
              </a:r>
              <a:endParaRPr lang="zh-CN" altLang="en-US" sz="1400" dirty="0"/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6387056" y="3883247"/>
              <a:ext cx="1099172" cy="486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k4</a:t>
              </a:r>
              <a:endParaRPr lang="zh-CN" altLang="en-US" sz="1400" dirty="0"/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6406822" y="3100317"/>
              <a:ext cx="789652" cy="486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k3</a:t>
              </a:r>
              <a:endParaRPr lang="zh-CN" altLang="en-US" sz="1400" dirty="0"/>
            </a:p>
          </p:txBody>
        </p:sp>
        <p:sp>
          <p:nvSpPr>
            <p:cNvPr id="136" name="矩形 135"/>
            <p:cNvSpPr/>
            <p:nvPr/>
          </p:nvSpPr>
          <p:spPr>
            <a:xfrm>
              <a:off x="2521974" y="3463160"/>
              <a:ext cx="3892649" cy="16475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2" name="直接连接符 151"/>
            <p:cNvCxnSpPr/>
            <p:nvPr/>
          </p:nvCxnSpPr>
          <p:spPr>
            <a:xfrm>
              <a:off x="3642619" y="4321164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V="1">
              <a:off x="3638809" y="4319676"/>
              <a:ext cx="501143" cy="14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4139952" y="4321164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文本框 159"/>
            <p:cNvSpPr txBox="1"/>
            <p:nvPr/>
          </p:nvSpPr>
          <p:spPr>
            <a:xfrm>
              <a:off x="3024616" y="3805901"/>
              <a:ext cx="896595" cy="388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165us</a:t>
              </a:r>
              <a:endParaRPr lang="zh-CN" altLang="en-US" sz="1000" dirty="0"/>
            </a:p>
          </p:txBody>
        </p:sp>
        <p:sp>
          <p:nvSpPr>
            <p:cNvPr id="161" name="文本框 160"/>
            <p:cNvSpPr txBox="1"/>
            <p:nvPr/>
          </p:nvSpPr>
          <p:spPr>
            <a:xfrm>
              <a:off x="4038697" y="3787150"/>
              <a:ext cx="877213" cy="388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165us</a:t>
              </a:r>
              <a:endParaRPr lang="zh-CN" altLang="en-US" sz="1000" dirty="0"/>
            </a:p>
          </p:txBody>
        </p:sp>
        <p:cxnSp>
          <p:nvCxnSpPr>
            <p:cNvPr id="174" name="直接连接符 173"/>
            <p:cNvCxnSpPr/>
            <p:nvPr/>
          </p:nvCxnSpPr>
          <p:spPr>
            <a:xfrm>
              <a:off x="3111468" y="4508027"/>
              <a:ext cx="529722" cy="79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>
              <a:off x="4141050" y="4504057"/>
              <a:ext cx="529722" cy="79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>
              <a:off x="4667819" y="4313902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 flipV="1">
              <a:off x="4667819" y="4312414"/>
              <a:ext cx="501143" cy="14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>
              <a:off x="5168962" y="4313902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5169493" y="4496912"/>
              <a:ext cx="529722" cy="79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8" name="组合 217"/>
            <p:cNvGrpSpPr/>
            <p:nvPr/>
          </p:nvGrpSpPr>
          <p:grpSpPr>
            <a:xfrm>
              <a:off x="3080000" y="4062482"/>
              <a:ext cx="2647621" cy="202546"/>
              <a:chOff x="3080000" y="4062482"/>
              <a:chExt cx="2647621" cy="202546"/>
            </a:xfrm>
          </p:grpSpPr>
          <p:cxnSp>
            <p:nvCxnSpPr>
              <p:cNvPr id="184" name="直接连接符 183"/>
              <p:cNvCxnSpPr/>
              <p:nvPr/>
            </p:nvCxnSpPr>
            <p:spPr>
              <a:xfrm>
                <a:off x="4156348" y="4071232"/>
                <a:ext cx="0" cy="1879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/>
              <p:cNvCxnSpPr/>
              <p:nvPr/>
            </p:nvCxnSpPr>
            <p:spPr>
              <a:xfrm flipV="1">
                <a:off x="4156348" y="4069744"/>
                <a:ext cx="501143" cy="14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/>
              <p:nvPr/>
            </p:nvCxnSpPr>
            <p:spPr>
              <a:xfrm>
                <a:off x="4657491" y="4071232"/>
                <a:ext cx="0" cy="1879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/>
              <p:cNvCxnSpPr/>
              <p:nvPr/>
            </p:nvCxnSpPr>
            <p:spPr>
              <a:xfrm>
                <a:off x="3629007" y="4258095"/>
                <a:ext cx="529722" cy="79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/>
              <p:cNvCxnSpPr/>
              <p:nvPr/>
            </p:nvCxnSpPr>
            <p:spPr>
              <a:xfrm>
                <a:off x="4658589" y="4254125"/>
                <a:ext cx="529722" cy="79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/>
              <p:cNvCxnSpPr/>
              <p:nvPr/>
            </p:nvCxnSpPr>
            <p:spPr>
              <a:xfrm>
                <a:off x="5185358" y="4063970"/>
                <a:ext cx="0" cy="1879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/>
              <p:cNvCxnSpPr/>
              <p:nvPr/>
            </p:nvCxnSpPr>
            <p:spPr>
              <a:xfrm flipV="1">
                <a:off x="5185358" y="4062482"/>
                <a:ext cx="501143" cy="14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/>
              <p:cNvCxnSpPr/>
              <p:nvPr/>
            </p:nvCxnSpPr>
            <p:spPr>
              <a:xfrm>
                <a:off x="5686501" y="4063970"/>
                <a:ext cx="0" cy="1879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 flipV="1">
                <a:off x="5689435" y="4251469"/>
                <a:ext cx="38186" cy="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/>
            </p:nvCxnSpPr>
            <p:spPr>
              <a:xfrm>
                <a:off x="3632086" y="4074660"/>
                <a:ext cx="0" cy="1879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接连接符 193"/>
              <p:cNvCxnSpPr/>
              <p:nvPr/>
            </p:nvCxnSpPr>
            <p:spPr>
              <a:xfrm flipV="1">
                <a:off x="3134753" y="4077072"/>
                <a:ext cx="501143" cy="14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接连接符 194"/>
              <p:cNvCxnSpPr/>
              <p:nvPr/>
            </p:nvCxnSpPr>
            <p:spPr>
              <a:xfrm>
                <a:off x="3135650" y="4077072"/>
                <a:ext cx="0" cy="1879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接连接符 195"/>
              <p:cNvCxnSpPr/>
              <p:nvPr/>
            </p:nvCxnSpPr>
            <p:spPr>
              <a:xfrm>
                <a:off x="3080000" y="4262575"/>
                <a:ext cx="63307" cy="4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5" name="直接连接符 204"/>
            <p:cNvCxnSpPr/>
            <p:nvPr/>
          </p:nvCxnSpPr>
          <p:spPr>
            <a:xfrm>
              <a:off x="4150699" y="4565256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 flipV="1">
              <a:off x="4149019" y="4559700"/>
              <a:ext cx="508248" cy="269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>
              <a:off x="4651842" y="4565256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>
              <a:off x="3624079" y="4752119"/>
              <a:ext cx="529722" cy="79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 flipV="1">
              <a:off x="4643073" y="4744585"/>
              <a:ext cx="533346" cy="356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>
              <a:off x="5181572" y="4557994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 flipV="1">
              <a:off x="5176419" y="4552438"/>
              <a:ext cx="494566" cy="726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/>
          </p:nvCxnSpPr>
          <p:spPr>
            <a:xfrm>
              <a:off x="5670985" y="4557994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flipV="1">
              <a:off x="5673919" y="4745493"/>
              <a:ext cx="38186" cy="3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>
              <a:off x="3627158" y="4568684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flipV="1">
              <a:off x="3129825" y="4571096"/>
              <a:ext cx="501143" cy="14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>
              <a:off x="3130722" y="4571096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>
              <a:off x="3075072" y="4756599"/>
              <a:ext cx="63307" cy="4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/>
            <p:nvPr/>
          </p:nvCxnSpPr>
          <p:spPr>
            <a:xfrm flipH="1">
              <a:off x="3624079" y="4251469"/>
              <a:ext cx="5735" cy="859219"/>
            </a:xfrm>
            <a:prstGeom prst="line">
              <a:avLst/>
            </a:prstGeom>
            <a:ln w="63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/>
            <p:nvPr/>
          </p:nvCxnSpPr>
          <p:spPr>
            <a:xfrm flipH="1">
              <a:off x="4151033" y="4253565"/>
              <a:ext cx="4650" cy="891502"/>
            </a:xfrm>
            <a:prstGeom prst="line">
              <a:avLst/>
            </a:prstGeom>
            <a:ln w="63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文本框 218"/>
            <p:cNvSpPr txBox="1"/>
            <p:nvPr/>
          </p:nvSpPr>
          <p:spPr>
            <a:xfrm>
              <a:off x="2725780" y="3979920"/>
              <a:ext cx="832702" cy="48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k1</a:t>
              </a:r>
              <a:endParaRPr lang="zh-CN" altLang="en-US" sz="1400" dirty="0"/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2726540" y="4250611"/>
              <a:ext cx="926531" cy="48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k2</a:t>
              </a:r>
              <a:endParaRPr lang="zh-CN" altLang="en-US" sz="1400" dirty="0"/>
            </a:p>
          </p:txBody>
        </p:sp>
        <p:sp>
          <p:nvSpPr>
            <p:cNvPr id="224" name="文本框 223"/>
            <p:cNvSpPr txBox="1"/>
            <p:nvPr/>
          </p:nvSpPr>
          <p:spPr>
            <a:xfrm>
              <a:off x="2729157" y="4527614"/>
              <a:ext cx="910124" cy="486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k3</a:t>
              </a:r>
              <a:endParaRPr lang="zh-CN" altLang="en-US" sz="1400" dirty="0"/>
            </a:p>
          </p:txBody>
        </p:sp>
        <p:sp>
          <p:nvSpPr>
            <p:cNvPr id="225" name="文本框 224"/>
            <p:cNvSpPr txBox="1"/>
            <p:nvPr/>
          </p:nvSpPr>
          <p:spPr>
            <a:xfrm>
              <a:off x="2730544" y="4765036"/>
              <a:ext cx="868367" cy="48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k4</a:t>
              </a:r>
              <a:endParaRPr lang="zh-CN" altLang="en-US" sz="1400" dirty="0"/>
            </a:p>
          </p:txBody>
        </p:sp>
        <p:cxnSp>
          <p:nvCxnSpPr>
            <p:cNvPr id="226" name="直接连接符 225"/>
            <p:cNvCxnSpPr/>
            <p:nvPr/>
          </p:nvCxnSpPr>
          <p:spPr>
            <a:xfrm>
              <a:off x="3641528" y="4819850"/>
              <a:ext cx="497961" cy="4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连接符 226"/>
            <p:cNvCxnSpPr/>
            <p:nvPr/>
          </p:nvCxnSpPr>
          <p:spPr>
            <a:xfrm flipV="1">
              <a:off x="3086710" y="4998503"/>
              <a:ext cx="556842" cy="13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/>
            <p:cNvCxnSpPr/>
            <p:nvPr/>
          </p:nvCxnSpPr>
          <p:spPr>
            <a:xfrm>
              <a:off x="4130942" y="4996523"/>
              <a:ext cx="529722" cy="7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/>
            <p:nvPr/>
          </p:nvCxnSpPr>
          <p:spPr>
            <a:xfrm>
              <a:off x="4662863" y="4803792"/>
              <a:ext cx="0" cy="1879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连接符 229"/>
            <p:cNvCxnSpPr/>
            <p:nvPr/>
          </p:nvCxnSpPr>
          <p:spPr>
            <a:xfrm flipV="1">
              <a:off x="4657711" y="4805702"/>
              <a:ext cx="509092" cy="32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30"/>
            <p:cNvCxnSpPr/>
            <p:nvPr/>
          </p:nvCxnSpPr>
          <p:spPr>
            <a:xfrm>
              <a:off x="5166804" y="4808944"/>
              <a:ext cx="0" cy="1879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 flipH="1">
              <a:off x="4650201" y="4246848"/>
              <a:ext cx="5735" cy="859219"/>
            </a:xfrm>
            <a:prstGeom prst="line">
              <a:avLst/>
            </a:prstGeom>
            <a:ln w="63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 flipH="1">
              <a:off x="5178999" y="4233783"/>
              <a:ext cx="5735" cy="859219"/>
            </a:xfrm>
            <a:prstGeom prst="line">
              <a:avLst/>
            </a:prstGeom>
            <a:ln w="63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/>
          </p:nvCxnSpPr>
          <p:spPr>
            <a:xfrm>
              <a:off x="5163361" y="4991954"/>
              <a:ext cx="529722" cy="7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连接符 253"/>
            <p:cNvCxnSpPr/>
            <p:nvPr/>
          </p:nvCxnSpPr>
          <p:spPr>
            <a:xfrm flipV="1">
              <a:off x="3641506" y="4822743"/>
              <a:ext cx="496" cy="17960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/>
            <p:cNvCxnSpPr/>
            <p:nvPr/>
          </p:nvCxnSpPr>
          <p:spPr>
            <a:xfrm flipV="1">
              <a:off x="4139127" y="4818812"/>
              <a:ext cx="825" cy="1731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文本框 273"/>
            <p:cNvSpPr txBox="1"/>
            <p:nvPr/>
          </p:nvSpPr>
          <p:spPr>
            <a:xfrm>
              <a:off x="3526327" y="3987194"/>
              <a:ext cx="863259" cy="388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165us</a:t>
              </a:r>
              <a:endParaRPr lang="zh-CN" altLang="en-US" sz="1000" dirty="0"/>
            </a:p>
          </p:txBody>
        </p:sp>
        <p:sp>
          <p:nvSpPr>
            <p:cNvPr id="278" name="文本框 277"/>
            <p:cNvSpPr txBox="1"/>
            <p:nvPr/>
          </p:nvSpPr>
          <p:spPr>
            <a:xfrm>
              <a:off x="3322334" y="5175896"/>
              <a:ext cx="2905849" cy="486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CW=6.06kHz, 50%</a:t>
              </a:r>
              <a:endParaRPr lang="zh-CN" altLang="en-US" sz="1400" dirty="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01303" y="1057671"/>
            <a:ext cx="73427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just">
              <a:buFont typeface="Arial" panose="020B0604020202020204" pitchFamily="34" charset="0"/>
              <a:buChar char="•"/>
            </a:pPr>
            <a:r>
              <a:rPr lang="en-US" altLang="zh-CN" sz="1600" dirty="0"/>
              <a:t>Motivations</a:t>
            </a:r>
            <a:r>
              <a:rPr lang="zh-CN" altLang="en-US" sz="1600" dirty="0"/>
              <a:t>：</a:t>
            </a:r>
            <a:r>
              <a:rPr lang="en-US" altLang="zh-CN" sz="1600" dirty="0"/>
              <a:t>The adverse issues of DC HV as high as hundred kV and beam impedance of the electrostatic separator are inevitable </a:t>
            </a:r>
          </a:p>
          <a:p>
            <a:pPr marL="87313" indent="-87313" algn="just">
              <a:buFont typeface="Arial" panose="020B0604020202020204" pitchFamily="34" charset="0"/>
              <a:buChar char="•"/>
            </a:pPr>
            <a:r>
              <a:rPr lang="en-US" altLang="zh-CN" sz="1600" dirty="0"/>
              <a:t>The alternative scheme was proposed first in 2019. Similar idea was found in ILC head-on-collision option scheme*</a:t>
            </a:r>
            <a:r>
              <a:rPr lang="zh-CN" altLang="en-US" sz="1600" dirty="0"/>
              <a:t>（</a:t>
            </a:r>
            <a:r>
              <a:rPr lang="en-US" altLang="zh-CN" sz="1600" dirty="0"/>
              <a:t>EPAC2006</a:t>
            </a:r>
            <a:r>
              <a:rPr lang="zh-CN" altLang="en-US" sz="1600" dirty="0"/>
              <a:t>，</a:t>
            </a:r>
            <a:r>
              <a:rPr lang="en-US" altLang="zh-CN" sz="1600" dirty="0"/>
              <a:t>TESLA-scheme is electrostatic-separator</a:t>
            </a:r>
            <a:r>
              <a:rPr lang="zh-CN" altLang="en-US" sz="1600" dirty="0"/>
              <a:t>）</a:t>
            </a:r>
            <a:r>
              <a:rPr lang="en-US" altLang="zh-CN" sz="1600" dirty="0"/>
              <a:t>.</a:t>
            </a:r>
          </a:p>
          <a:p>
            <a:pPr marL="87313" indent="-87313" algn="just">
              <a:buFont typeface="Arial" panose="020B0604020202020204" pitchFamily="34" charset="0"/>
              <a:buChar char="•"/>
            </a:pPr>
            <a:r>
              <a:rPr lang="en-US" altLang="zh-CN" sz="1600" dirty="0"/>
              <a:t>In Higgs mode</a:t>
            </a:r>
            <a:r>
              <a:rPr lang="zh-CN" altLang="en-US" sz="1600" dirty="0"/>
              <a:t>，</a:t>
            </a:r>
            <a:r>
              <a:rPr lang="en-US" altLang="zh-CN" sz="1600" dirty="0"/>
              <a:t>e- /e+ beams only fill half ring respectively. So, it is possible to separate beams by kickers.</a:t>
            </a:r>
          </a:p>
          <a:p>
            <a:pPr marL="87313" indent="-87313" algn="just">
              <a:buFont typeface="Arial" panose="020B0604020202020204" pitchFamily="34" charset="0"/>
              <a:buChar char="•"/>
            </a:pPr>
            <a:r>
              <a:rPr lang="en-US" altLang="zh-CN" sz="1600" dirty="0"/>
              <a:t>Compared with static-electrical separator,  kicker magnet is stronger and contributes lower beam impedance.</a:t>
            </a:r>
          </a:p>
          <a:p>
            <a:pPr marL="87313" indent="-87313" algn="just">
              <a:buFont typeface="Arial" panose="020B0604020202020204" pitchFamily="34" charset="0"/>
              <a:buChar char="•"/>
            </a:pPr>
            <a:r>
              <a:rPr lang="en-US" altLang="zh-CN" sz="1600" dirty="0"/>
              <a:t>4 sets of kicker locate at both sides of RF region, K1</a:t>
            </a:r>
            <a:r>
              <a:rPr lang="zh-CN" altLang="en-US" sz="1600" dirty="0"/>
              <a:t> </a:t>
            </a:r>
            <a:r>
              <a:rPr lang="en-US" altLang="zh-CN" sz="1600" dirty="0"/>
              <a:t>and k4 applied for e+ beam,K2 and K3 applied for e- beam;</a:t>
            </a:r>
          </a:p>
          <a:p>
            <a:pPr marL="87313" indent="-87313" algn="just">
              <a:buFont typeface="Arial" panose="020B0604020202020204" pitchFamily="34" charset="0"/>
              <a:buChar char="•"/>
            </a:pPr>
            <a:r>
              <a:rPr lang="en-US" altLang="zh-CN" sz="1600" dirty="0"/>
              <a:t>The waveform of kicker </a:t>
            </a:r>
            <a:r>
              <a:rPr lang="en-US" altLang="zh-CN" sz="1600" dirty="0" err="1"/>
              <a:t>pulsers</a:t>
            </a:r>
            <a:r>
              <a:rPr lang="en-US" altLang="zh-CN" sz="1600" dirty="0"/>
              <a:t> is square wave with  duty cycle of 50%, pulse width of 165 us and frequency of 6.06 kHz;</a:t>
            </a:r>
          </a:p>
          <a:p>
            <a:pPr marL="87313" indent="-87313" algn="just">
              <a:buFont typeface="Arial" panose="020B0604020202020204" pitchFamily="34" charset="0"/>
              <a:buChar char="•"/>
            </a:pPr>
            <a:r>
              <a:rPr lang="en-US" altLang="zh-CN" sz="1600" dirty="0"/>
              <a:t>The phase difference between K1 (K3) and K2(K4) is </a:t>
            </a:r>
            <a:r>
              <a:rPr lang="el-GR" altLang="zh-CN" sz="1600" dirty="0"/>
              <a:t>π</a:t>
            </a:r>
            <a:r>
              <a:rPr lang="en-US" altLang="zh-CN" sz="1600" dirty="0"/>
              <a:t>.</a:t>
            </a:r>
            <a:endParaRPr lang="zh-CN" altLang="en-US" sz="1600" dirty="0"/>
          </a:p>
        </p:txBody>
      </p:sp>
      <p:grpSp>
        <p:nvGrpSpPr>
          <p:cNvPr id="156" name="组合 155"/>
          <p:cNvGrpSpPr/>
          <p:nvPr/>
        </p:nvGrpSpPr>
        <p:grpSpPr>
          <a:xfrm>
            <a:off x="1996692" y="4633951"/>
            <a:ext cx="3424483" cy="838046"/>
            <a:chOff x="569572" y="1204013"/>
            <a:chExt cx="3424483" cy="838046"/>
          </a:xfrm>
        </p:grpSpPr>
        <p:pic>
          <p:nvPicPr>
            <p:cNvPr id="157" name="图片 15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5277" y="1596452"/>
              <a:ext cx="2192738" cy="445607"/>
            </a:xfrm>
            <a:prstGeom prst="rect">
              <a:avLst/>
            </a:prstGeom>
          </p:spPr>
        </p:pic>
        <p:grpSp>
          <p:nvGrpSpPr>
            <p:cNvPr id="158" name="组合 157"/>
            <p:cNvGrpSpPr/>
            <p:nvPr/>
          </p:nvGrpSpPr>
          <p:grpSpPr>
            <a:xfrm>
              <a:off x="569572" y="1204013"/>
              <a:ext cx="3424483" cy="435186"/>
              <a:chOff x="569572" y="1204013"/>
              <a:chExt cx="3424483" cy="435186"/>
            </a:xfrm>
          </p:grpSpPr>
          <p:sp>
            <p:nvSpPr>
              <p:cNvPr id="159" name="矩形 158"/>
              <p:cNvSpPr/>
              <p:nvPr/>
            </p:nvSpPr>
            <p:spPr>
              <a:xfrm>
                <a:off x="1566090" y="1204014"/>
                <a:ext cx="291598" cy="2427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矩形 161"/>
              <p:cNvSpPr/>
              <p:nvPr/>
            </p:nvSpPr>
            <p:spPr>
              <a:xfrm>
                <a:off x="2460207" y="1204013"/>
                <a:ext cx="291598" cy="2427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3" name="直接连接符 162"/>
              <p:cNvCxnSpPr/>
              <p:nvPr/>
            </p:nvCxnSpPr>
            <p:spPr>
              <a:xfrm flipH="1">
                <a:off x="2751805" y="1347222"/>
                <a:ext cx="1242250" cy="0"/>
              </a:xfrm>
              <a:prstGeom prst="line">
                <a:avLst/>
              </a:prstGeom>
              <a:ln w="1905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 flipH="1">
                <a:off x="1857688" y="1347222"/>
                <a:ext cx="602519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 flipH="1">
                <a:off x="1209616" y="1347222"/>
                <a:ext cx="354473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 flipH="1">
                <a:off x="1040283" y="1347222"/>
                <a:ext cx="178592" cy="226862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 flipH="1">
                <a:off x="685810" y="1574084"/>
                <a:ext cx="354473" cy="0"/>
              </a:xfrm>
              <a:prstGeom prst="line">
                <a:avLst/>
              </a:prstGeom>
              <a:ln w="1905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 flipH="1">
                <a:off x="569572" y="1347222"/>
                <a:ext cx="64004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>
                <a:stCxn id="197" idx="3"/>
              </p:cNvCxnSpPr>
              <p:nvPr/>
            </p:nvCxnSpPr>
            <p:spPr>
              <a:xfrm flipH="1" flipV="1">
                <a:off x="2865801" y="1347222"/>
                <a:ext cx="268289" cy="7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3145570" y="1336831"/>
                <a:ext cx="208754" cy="21793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3354324" y="1554762"/>
                <a:ext cx="340299" cy="1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2119908" y="1344772"/>
                <a:ext cx="340299" cy="1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 flipH="1">
                <a:off x="1857688" y="1351128"/>
                <a:ext cx="354473" cy="0"/>
              </a:xfrm>
              <a:prstGeom prst="line">
                <a:avLst/>
              </a:prstGeom>
              <a:ln w="1905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/>
              <p:cNvCxnSpPr/>
              <p:nvPr/>
            </p:nvCxnSpPr>
            <p:spPr>
              <a:xfrm>
                <a:off x="644440" y="1352794"/>
                <a:ext cx="340299" cy="1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/>
              <p:nvPr/>
            </p:nvCxnSpPr>
            <p:spPr>
              <a:xfrm flipH="1">
                <a:off x="3510777" y="1351128"/>
                <a:ext cx="354473" cy="0"/>
              </a:xfrm>
              <a:prstGeom prst="line">
                <a:avLst/>
              </a:prstGeom>
              <a:ln w="1905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文本框 176"/>
              <p:cNvSpPr txBox="1"/>
              <p:nvPr/>
            </p:nvSpPr>
            <p:spPr>
              <a:xfrm>
                <a:off x="1531587" y="1213721"/>
                <a:ext cx="41504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/>
                  <a:t>RFC</a:t>
                </a:r>
                <a:endParaRPr lang="zh-CN" altLang="en-US" sz="1000" dirty="0"/>
              </a:p>
            </p:txBody>
          </p:sp>
          <p:sp>
            <p:nvSpPr>
              <p:cNvPr id="178" name="文本框 177"/>
              <p:cNvSpPr txBox="1"/>
              <p:nvPr/>
            </p:nvSpPr>
            <p:spPr>
              <a:xfrm>
                <a:off x="2413911" y="1213721"/>
                <a:ext cx="41504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/>
                  <a:t>RFC</a:t>
                </a:r>
                <a:endParaRPr lang="zh-CN" altLang="en-US" sz="1000" dirty="0"/>
              </a:p>
            </p:txBody>
          </p:sp>
          <p:sp>
            <p:nvSpPr>
              <p:cNvPr id="197" name="矩形 196"/>
              <p:cNvSpPr/>
              <p:nvPr/>
            </p:nvSpPr>
            <p:spPr>
              <a:xfrm>
                <a:off x="2865800" y="1263187"/>
                <a:ext cx="268290" cy="168219"/>
              </a:xfrm>
              <a:prstGeom prst="rect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矩形 197"/>
              <p:cNvSpPr/>
              <p:nvPr/>
            </p:nvSpPr>
            <p:spPr>
              <a:xfrm>
                <a:off x="1215529" y="1269279"/>
                <a:ext cx="268290" cy="168219"/>
              </a:xfrm>
              <a:prstGeom prst="rect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9" name="文本框 198"/>
              <p:cNvSpPr txBox="1"/>
              <p:nvPr/>
            </p:nvSpPr>
            <p:spPr>
              <a:xfrm>
                <a:off x="1196679" y="1392978"/>
                <a:ext cx="41504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/>
                  <a:t>K2</a:t>
                </a:r>
                <a:endParaRPr lang="zh-CN" altLang="en-US" sz="1000" dirty="0"/>
              </a:p>
            </p:txBody>
          </p:sp>
          <p:sp>
            <p:nvSpPr>
              <p:cNvPr id="200" name="文本框 199"/>
              <p:cNvSpPr txBox="1"/>
              <p:nvPr/>
            </p:nvSpPr>
            <p:spPr>
              <a:xfrm>
                <a:off x="2845383" y="1377252"/>
                <a:ext cx="41504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/>
                  <a:t>K1</a:t>
                </a:r>
                <a:endParaRPr lang="zh-CN" altLang="en-US" sz="1000" dirty="0"/>
              </a:p>
            </p:txBody>
          </p:sp>
          <p:cxnSp>
            <p:nvCxnSpPr>
              <p:cNvPr id="201" name="直接连接符 200"/>
              <p:cNvCxnSpPr/>
              <p:nvPr/>
            </p:nvCxnSpPr>
            <p:spPr>
              <a:xfrm>
                <a:off x="1431606" y="1345936"/>
                <a:ext cx="127385" cy="1906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53" name="表格 2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231876"/>
              </p:ext>
            </p:extLst>
          </p:nvPr>
        </p:nvGraphicFramePr>
        <p:xfrm>
          <a:off x="7504909" y="4658974"/>
          <a:ext cx="4078853" cy="1875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44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71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72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5411">
                <a:tc>
                  <a:txBody>
                    <a:bodyPr/>
                    <a:lstStyle/>
                    <a:p>
                      <a:pPr algn="l" fontAlgn="b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Kicker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Septa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208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u="none" strike="noStrike" dirty="0">
                          <a:effectLst/>
                        </a:rPr>
                        <a:t>Integrated</a:t>
                      </a:r>
                      <a:r>
                        <a:rPr lang="en-US" altLang="zh-CN" sz="1200" b="1" u="none" strike="noStrike" baseline="0" dirty="0">
                          <a:effectLst/>
                        </a:rPr>
                        <a:t> strength </a:t>
                      </a:r>
                      <a:r>
                        <a:rPr lang="en-US" sz="1200" b="1" u="none" strike="noStrike" dirty="0">
                          <a:effectLst/>
                        </a:rPr>
                        <a:t>BL [T*m]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0.1624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1.4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208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u="none" strike="noStrike" dirty="0">
                          <a:effectLst/>
                        </a:rPr>
                        <a:t>Strength</a:t>
                      </a:r>
                      <a:r>
                        <a:rPr lang="en-US" altLang="zh-CN" sz="1200" b="1" u="none" strike="noStrike" baseline="0" dirty="0"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</a:rPr>
                        <a:t>B [</a:t>
                      </a:r>
                      <a:r>
                        <a:rPr lang="en-US" sz="1200" b="1" u="none" strike="noStrike" dirty="0" err="1">
                          <a:effectLst/>
                        </a:rPr>
                        <a:t>Guass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203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1000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208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u="none" strike="noStrike" dirty="0">
                          <a:effectLst/>
                        </a:rPr>
                        <a:t>Effective length</a:t>
                      </a:r>
                      <a:r>
                        <a:rPr lang="en-US" altLang="zh-CN" sz="1200" b="1" u="none" strike="noStrike" baseline="0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Leff</a:t>
                      </a:r>
                      <a:r>
                        <a:rPr lang="en-US" sz="1200" b="1" u="none" strike="noStrike" dirty="0">
                          <a:effectLst/>
                        </a:rPr>
                        <a:t> [m]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14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Half width of good</a:t>
                      </a:r>
                      <a:r>
                        <a:rPr lang="en-US" sz="1200" b="1" u="none" strike="noStrike" baseline="0" dirty="0">
                          <a:effectLst/>
                        </a:rPr>
                        <a:t> field region </a:t>
                      </a:r>
                      <a:r>
                        <a:rPr lang="en-US" sz="1200" b="1" u="none" strike="noStrike" dirty="0" err="1">
                          <a:effectLst/>
                        </a:rPr>
                        <a:t>Hgf</a:t>
                      </a:r>
                      <a:r>
                        <a:rPr lang="en-US" sz="1200" b="1" u="none" strike="noStrike" dirty="0">
                          <a:effectLst/>
                        </a:rPr>
                        <a:t>/</a:t>
                      </a:r>
                      <a:r>
                        <a:rPr lang="en-US" sz="1200" b="1" u="none" strike="noStrike" dirty="0" err="1">
                          <a:effectLst/>
                        </a:rPr>
                        <a:t>Vgf</a:t>
                      </a:r>
                      <a:r>
                        <a:rPr lang="en-US" sz="1200" b="1" u="none" strike="noStrike" baseline="0" dirty="0"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</a:rPr>
                        <a:t>[mm]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10.1/3.8</a:t>
                      </a:r>
                    </a:p>
                    <a:p>
                      <a:pPr algn="ctr" fontAlgn="b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 5E-4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18.9/3.8</a:t>
                      </a:r>
                    </a:p>
                    <a:p>
                      <a:pPr algn="ctr" fontAlgn="b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 5E-4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64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1" u="none" strike="noStrike" dirty="0">
                          <a:effectLst/>
                        </a:rPr>
                        <a:t>Half width of beam</a:t>
                      </a:r>
                      <a:r>
                        <a:rPr lang="en-US" altLang="zh-CN" sz="1200" b="1" u="none" strike="noStrike" baseline="0" dirty="0">
                          <a:effectLst/>
                        </a:rPr>
                        <a:t> stay clear </a:t>
                      </a:r>
                      <a:endParaRPr lang="en-US" sz="12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US" sz="1200" b="1" u="none" strike="noStrike" dirty="0" err="1">
                          <a:effectLst/>
                        </a:rPr>
                        <a:t>Hbsc</a:t>
                      </a:r>
                      <a:r>
                        <a:rPr lang="en-US" sz="1200" b="1" u="none" strike="noStrike" dirty="0">
                          <a:effectLst/>
                        </a:rPr>
                        <a:t>/</a:t>
                      </a:r>
                      <a:r>
                        <a:rPr lang="en-US" sz="1200" b="1" u="none" strike="noStrike" dirty="0" err="1">
                          <a:effectLst/>
                        </a:rPr>
                        <a:t>Vbsc</a:t>
                      </a:r>
                      <a:r>
                        <a:rPr lang="en-US" sz="1200" b="1" u="none" strike="noStrike" dirty="0">
                          <a:effectLst/>
                        </a:rPr>
                        <a:t> [mm]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9.6/3.6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9.2/3.6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2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Septum</a:t>
                      </a:r>
                      <a:r>
                        <a:rPr lang="en-US" sz="1200" b="1" u="none" strike="noStrike" baseline="0" dirty="0">
                          <a:effectLst/>
                        </a:rPr>
                        <a:t> width </a:t>
                      </a:r>
                      <a:r>
                        <a:rPr lang="en-US" sz="1200" b="1" u="none" strike="noStrike" dirty="0" err="1">
                          <a:effectLst/>
                        </a:rPr>
                        <a:t>width</a:t>
                      </a:r>
                      <a:r>
                        <a:rPr lang="en-US" sz="1200" b="1" u="none" strike="noStrike" dirty="0">
                          <a:effectLst/>
                        </a:rPr>
                        <a:t> [mm]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-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6" name="组合 65"/>
          <p:cNvGrpSpPr/>
          <p:nvPr/>
        </p:nvGrpSpPr>
        <p:grpSpPr>
          <a:xfrm>
            <a:off x="1400037" y="5464939"/>
            <a:ext cx="5024067" cy="1194882"/>
            <a:chOff x="54043" y="5030850"/>
            <a:chExt cx="5024067" cy="1194882"/>
          </a:xfrm>
        </p:grpSpPr>
        <p:grpSp>
          <p:nvGrpSpPr>
            <p:cNvPr id="255" name="组合 254"/>
            <p:cNvGrpSpPr/>
            <p:nvPr/>
          </p:nvGrpSpPr>
          <p:grpSpPr>
            <a:xfrm>
              <a:off x="54043" y="5030850"/>
              <a:ext cx="5024067" cy="1194882"/>
              <a:chOff x="855642" y="2297919"/>
              <a:chExt cx="6857291" cy="1630881"/>
            </a:xfrm>
          </p:grpSpPr>
          <p:grpSp>
            <p:nvGrpSpPr>
              <p:cNvPr id="256" name="组合 255"/>
              <p:cNvGrpSpPr/>
              <p:nvPr/>
            </p:nvGrpSpPr>
            <p:grpSpPr>
              <a:xfrm>
                <a:off x="855642" y="2446513"/>
                <a:ext cx="6857291" cy="1482287"/>
                <a:chOff x="1027077" y="3015238"/>
                <a:chExt cx="6857291" cy="1482287"/>
              </a:xfrm>
            </p:grpSpPr>
            <p:grpSp>
              <p:nvGrpSpPr>
                <p:cNvPr id="259" name="组合 258"/>
                <p:cNvGrpSpPr/>
                <p:nvPr/>
              </p:nvGrpSpPr>
              <p:grpSpPr>
                <a:xfrm>
                  <a:off x="1027077" y="3015238"/>
                  <a:ext cx="6857291" cy="1401576"/>
                  <a:chOff x="1027077" y="3015238"/>
                  <a:chExt cx="6857291" cy="1401576"/>
                </a:xfrm>
              </p:grpSpPr>
              <p:cxnSp>
                <p:nvCxnSpPr>
                  <p:cNvPr id="261" name="直接连接符 260"/>
                  <p:cNvCxnSpPr/>
                  <p:nvPr/>
                </p:nvCxnSpPr>
                <p:spPr>
                  <a:xfrm>
                    <a:off x="1403648" y="3645024"/>
                    <a:ext cx="648072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2" name="矩形 261"/>
                  <p:cNvSpPr/>
                  <p:nvPr/>
                </p:nvSpPr>
                <p:spPr>
                  <a:xfrm>
                    <a:off x="2411760" y="3284984"/>
                    <a:ext cx="864096" cy="7200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3" name="矩形 262"/>
                  <p:cNvSpPr/>
                  <p:nvPr/>
                </p:nvSpPr>
                <p:spPr>
                  <a:xfrm>
                    <a:off x="2411760" y="3861048"/>
                    <a:ext cx="864096" cy="7200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265" name="直接连接符 264"/>
                  <p:cNvCxnSpPr>
                    <a:endCxn id="260" idx="3"/>
                  </p:cNvCxnSpPr>
                  <p:nvPr/>
                </p:nvCxnSpPr>
                <p:spPr>
                  <a:xfrm>
                    <a:off x="2433753" y="3648435"/>
                    <a:ext cx="2786319" cy="326806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6" name="矩形 265"/>
                  <p:cNvSpPr/>
                  <p:nvPr/>
                </p:nvSpPr>
                <p:spPr>
                  <a:xfrm>
                    <a:off x="4355976" y="3767278"/>
                    <a:ext cx="813406" cy="45719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267" name="直接连接符 266"/>
                  <p:cNvCxnSpPr/>
                  <p:nvPr/>
                </p:nvCxnSpPr>
                <p:spPr>
                  <a:xfrm>
                    <a:off x="5220072" y="3977168"/>
                    <a:ext cx="1574078" cy="439646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8" name="文本框 267"/>
                  <p:cNvSpPr txBox="1"/>
                  <p:nvPr/>
                </p:nvSpPr>
                <p:spPr>
                  <a:xfrm>
                    <a:off x="2172932" y="3948063"/>
                    <a:ext cx="1447273" cy="4200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400" dirty="0"/>
                      <a:t>kickers</a:t>
                    </a:r>
                    <a:endParaRPr lang="zh-CN" altLang="en-US" sz="1400" dirty="0"/>
                  </a:p>
                </p:txBody>
              </p:sp>
              <p:sp>
                <p:nvSpPr>
                  <p:cNvPr id="269" name="文本框 268"/>
                  <p:cNvSpPr txBox="1"/>
                  <p:nvPr/>
                </p:nvSpPr>
                <p:spPr>
                  <a:xfrm>
                    <a:off x="4135814" y="3015238"/>
                    <a:ext cx="1599595" cy="4200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dirty="0"/>
                      <a:t>DC </a:t>
                    </a:r>
                    <a:r>
                      <a:rPr lang="en-US" altLang="zh-CN" sz="1400" dirty="0" err="1"/>
                      <a:t>septas</a:t>
                    </a:r>
                    <a:endParaRPr lang="zh-CN" altLang="en-US" sz="1400" dirty="0"/>
                  </a:p>
                </p:txBody>
              </p:sp>
              <p:cxnSp>
                <p:nvCxnSpPr>
                  <p:cNvPr id="270" name="直接箭头连接符 269"/>
                  <p:cNvCxnSpPr/>
                  <p:nvPr/>
                </p:nvCxnSpPr>
                <p:spPr>
                  <a:xfrm>
                    <a:off x="6394431" y="4302388"/>
                    <a:ext cx="246841" cy="71933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1" name="椭圆 270"/>
                  <p:cNvSpPr/>
                  <p:nvPr/>
                </p:nvSpPr>
                <p:spPr>
                  <a:xfrm flipV="1">
                    <a:off x="1438484" y="3608302"/>
                    <a:ext cx="197378" cy="88938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72" name="椭圆 271"/>
                  <p:cNvSpPr/>
                  <p:nvPr/>
                </p:nvSpPr>
                <p:spPr>
                  <a:xfrm flipV="1">
                    <a:off x="4555814" y="3861379"/>
                    <a:ext cx="197378" cy="88938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73" name="椭圆 272"/>
                  <p:cNvSpPr/>
                  <p:nvPr/>
                </p:nvSpPr>
                <p:spPr>
                  <a:xfrm flipV="1">
                    <a:off x="6002837" y="3603966"/>
                    <a:ext cx="197378" cy="88938"/>
                  </a:xfrm>
                  <a:prstGeom prst="ellipse">
                    <a:avLst/>
                  </a:prstGeom>
                  <a:solidFill>
                    <a:srgbClr val="0000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275" name="直接箭头连接符 274"/>
                  <p:cNvCxnSpPr/>
                  <p:nvPr/>
                </p:nvCxnSpPr>
                <p:spPr>
                  <a:xfrm>
                    <a:off x="1635862" y="3645024"/>
                    <a:ext cx="288032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直接箭头连接符 275"/>
                  <p:cNvCxnSpPr/>
                  <p:nvPr/>
                </p:nvCxnSpPr>
                <p:spPr>
                  <a:xfrm flipH="1">
                    <a:off x="5786813" y="3645024"/>
                    <a:ext cx="197377" cy="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7" name="文本框 276"/>
                  <p:cNvSpPr txBox="1"/>
                  <p:nvPr/>
                </p:nvSpPr>
                <p:spPr>
                  <a:xfrm>
                    <a:off x="1027077" y="3252247"/>
                    <a:ext cx="1957550" cy="3780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dirty="0">
                        <a:solidFill>
                          <a:srgbClr val="FF0000"/>
                        </a:solidFill>
                      </a:rPr>
                      <a:t>Last e+ Bunch</a:t>
                    </a:r>
                    <a:endParaRPr lang="zh-CN" altLang="en-US" sz="12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80" name="文本框 279"/>
                  <p:cNvSpPr txBox="1"/>
                  <p:nvPr/>
                </p:nvSpPr>
                <p:spPr>
                  <a:xfrm>
                    <a:off x="5481250" y="3197952"/>
                    <a:ext cx="1840865" cy="3780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dirty="0">
                        <a:solidFill>
                          <a:srgbClr val="0000FF"/>
                        </a:solidFill>
                      </a:rPr>
                      <a:t>First e- Bunch</a:t>
                    </a:r>
                    <a:endParaRPr lang="zh-CN" altLang="en-US" sz="12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81" name="椭圆 280"/>
                  <p:cNvSpPr/>
                  <p:nvPr/>
                </p:nvSpPr>
                <p:spPr>
                  <a:xfrm flipV="1">
                    <a:off x="7389635" y="3600555"/>
                    <a:ext cx="197378" cy="88938"/>
                  </a:xfrm>
                  <a:prstGeom prst="ellipse">
                    <a:avLst/>
                  </a:prstGeom>
                  <a:solidFill>
                    <a:srgbClr val="0000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2" name="椭圆 281"/>
                  <p:cNvSpPr/>
                  <p:nvPr/>
                </p:nvSpPr>
                <p:spPr>
                  <a:xfrm flipV="1">
                    <a:off x="2891699" y="3666411"/>
                    <a:ext cx="197378" cy="88938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3" name="椭圆 282"/>
                  <p:cNvSpPr/>
                  <p:nvPr/>
                </p:nvSpPr>
                <p:spPr>
                  <a:xfrm flipV="1">
                    <a:off x="6012160" y="4183403"/>
                    <a:ext cx="197378" cy="88938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60" name="矩形 259"/>
                <p:cNvSpPr/>
                <p:nvPr/>
              </p:nvSpPr>
              <p:spPr>
                <a:xfrm>
                  <a:off x="4283968" y="3452957"/>
                  <a:ext cx="936104" cy="104456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257" name="直接连接符 256"/>
              <p:cNvCxnSpPr/>
              <p:nvPr/>
            </p:nvCxnSpPr>
            <p:spPr>
              <a:xfrm>
                <a:off x="1752459" y="3074372"/>
                <a:ext cx="529355" cy="192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文本框 257"/>
              <p:cNvSpPr txBox="1"/>
              <p:nvPr/>
            </p:nvSpPr>
            <p:spPr>
              <a:xfrm>
                <a:off x="2391260" y="2297919"/>
                <a:ext cx="636753" cy="420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/>
                  <a:t>k1</a:t>
                </a:r>
                <a:endParaRPr lang="zh-CN" altLang="en-US" sz="1400" dirty="0"/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121795" y="5780588"/>
              <a:ext cx="1064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Top view</a:t>
              </a:r>
              <a:endParaRPr lang="zh-CN" altLang="en-US" sz="1400" dirty="0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7697359" y="4698047"/>
            <a:ext cx="180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Yiwei</a:t>
            </a:r>
            <a:r>
              <a:rPr lang="en-US" altLang="zh-CN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Wang</a:t>
            </a:r>
            <a:endParaRPr lang="zh-CN" altLang="en-US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0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907450" y="2277038"/>
            <a:ext cx="4481516" cy="1141809"/>
          </a:xfrm>
        </p:spPr>
        <p:txBody>
          <a:bodyPr>
            <a:normAutofit fontScale="47500" lnSpcReduction="2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Kicker </a:t>
            </a:r>
            <a:r>
              <a:rPr lang="en-US" altLang="zh-CN" dirty="0" err="1">
                <a:solidFill>
                  <a:srgbClr val="FF0000"/>
                </a:solidFill>
              </a:rPr>
              <a:t>pulser</a:t>
            </a:r>
            <a:r>
              <a:rPr lang="en-US" altLang="zh-CN" dirty="0">
                <a:solidFill>
                  <a:srgbClr val="FF0000"/>
                </a:solidFill>
              </a:rPr>
              <a:t> requirements are special:</a:t>
            </a:r>
          </a:p>
          <a:p>
            <a:pPr lvl="1"/>
            <a:r>
              <a:rPr lang="en-US" altLang="zh-CN" sz="2500" dirty="0"/>
              <a:t>Flat-top dropping</a:t>
            </a:r>
          </a:p>
          <a:p>
            <a:pPr lvl="1"/>
            <a:r>
              <a:rPr lang="en-US" altLang="zh-CN" sz="2500" dirty="0"/>
              <a:t>Amplitude long term stability  </a:t>
            </a:r>
            <a:endParaRPr lang="en-US" altLang="zh-CN" sz="2500" dirty="0" smtClean="0"/>
          </a:p>
          <a:p>
            <a:pPr lvl="1"/>
            <a:r>
              <a:rPr lang="en-US" altLang="zh-CN" sz="2500" dirty="0" smtClean="0"/>
              <a:t>High </a:t>
            </a:r>
            <a:r>
              <a:rPr lang="en-US" altLang="zh-CN" sz="2500" dirty="0"/>
              <a:t>r</a:t>
            </a:r>
            <a:r>
              <a:rPr lang="en-US" altLang="zh-CN" sz="2500" dirty="0" smtClean="0"/>
              <a:t>epetition rate (CW)</a:t>
            </a:r>
          </a:p>
          <a:p>
            <a:pPr lvl="1"/>
            <a:r>
              <a:rPr lang="en-US" altLang="zh-CN" sz="2500" dirty="0" smtClean="0"/>
              <a:t>Pulse width is large (PFN is too long)</a:t>
            </a:r>
            <a:endParaRPr lang="en-US" altLang="zh-CN" sz="25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Challenge of new beam separating system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279576" y="3422470"/>
            <a:ext cx="6518132" cy="1897329"/>
            <a:chOff x="586047" y="4490217"/>
            <a:chExt cx="6518132" cy="1897329"/>
          </a:xfrm>
        </p:grpSpPr>
        <p:grpSp>
          <p:nvGrpSpPr>
            <p:cNvPr id="29" name="组合 28"/>
            <p:cNvGrpSpPr/>
            <p:nvPr/>
          </p:nvGrpSpPr>
          <p:grpSpPr>
            <a:xfrm>
              <a:off x="1768865" y="5229200"/>
              <a:ext cx="5335314" cy="1158346"/>
              <a:chOff x="1160267" y="1484784"/>
              <a:chExt cx="5335314" cy="1158346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1780683" y="1685723"/>
                <a:ext cx="4285171" cy="725845"/>
                <a:chOff x="1780683" y="1685723"/>
                <a:chExt cx="4285171" cy="725845"/>
              </a:xfrm>
            </p:grpSpPr>
            <p:grpSp>
              <p:nvGrpSpPr>
                <p:cNvPr id="73" name="组合 72"/>
                <p:cNvGrpSpPr/>
                <p:nvPr/>
              </p:nvGrpSpPr>
              <p:grpSpPr>
                <a:xfrm>
                  <a:off x="1780683" y="1685723"/>
                  <a:ext cx="879847" cy="725845"/>
                  <a:chOff x="6554804" y="3477824"/>
                  <a:chExt cx="1842759" cy="1181077"/>
                </a:xfrm>
              </p:grpSpPr>
              <p:sp>
                <p:nvSpPr>
                  <p:cNvPr id="95" name="任意多边形 94"/>
                  <p:cNvSpPr/>
                  <p:nvPr/>
                </p:nvSpPr>
                <p:spPr>
                  <a:xfrm>
                    <a:off x="6810915" y="3477824"/>
                    <a:ext cx="256321" cy="1034381"/>
                  </a:xfrm>
                  <a:custGeom>
                    <a:avLst/>
                    <a:gdLst>
                      <a:gd name="connsiteX0" fmla="*/ 0 w 82550"/>
                      <a:gd name="connsiteY0" fmla="*/ 1224852 h 1224852"/>
                      <a:gd name="connsiteX1" fmla="*/ 25400 w 82550"/>
                      <a:gd name="connsiteY1" fmla="*/ 56452 h 1224852"/>
                      <a:gd name="connsiteX2" fmla="*/ 82550 w 82550"/>
                      <a:gd name="connsiteY2" fmla="*/ 196152 h 1224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50" h="1224852">
                        <a:moveTo>
                          <a:pt x="0" y="1224852"/>
                        </a:moveTo>
                        <a:cubicBezTo>
                          <a:pt x="5821" y="726377"/>
                          <a:pt x="11642" y="227902"/>
                          <a:pt x="25400" y="56452"/>
                        </a:cubicBezTo>
                        <a:cubicBezTo>
                          <a:pt x="39158" y="-114998"/>
                          <a:pt x="47625" y="154877"/>
                          <a:pt x="82550" y="196152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6" name="直接连接符 95"/>
                  <p:cNvCxnSpPr/>
                  <p:nvPr/>
                </p:nvCxnSpPr>
                <p:spPr>
                  <a:xfrm flipH="1">
                    <a:off x="6554804" y="4512205"/>
                    <a:ext cx="256111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接连接符 96"/>
                  <p:cNvCxnSpPr/>
                  <p:nvPr/>
                </p:nvCxnSpPr>
                <p:spPr>
                  <a:xfrm>
                    <a:off x="7062403" y="3644975"/>
                    <a:ext cx="938259" cy="10201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任意多边形 97"/>
                  <p:cNvSpPr/>
                  <p:nvPr/>
                </p:nvSpPr>
                <p:spPr>
                  <a:xfrm>
                    <a:off x="8000038" y="3750107"/>
                    <a:ext cx="147010" cy="908794"/>
                  </a:xfrm>
                  <a:custGeom>
                    <a:avLst/>
                    <a:gdLst>
                      <a:gd name="connsiteX0" fmla="*/ 0 w 139700"/>
                      <a:gd name="connsiteY0" fmla="*/ 0 h 951442"/>
                      <a:gd name="connsiteX1" fmla="*/ 88900 w 139700"/>
                      <a:gd name="connsiteY1" fmla="*/ 889000 h 951442"/>
                      <a:gd name="connsiteX2" fmla="*/ 139700 w 139700"/>
                      <a:gd name="connsiteY2" fmla="*/ 806450 h 951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9700" h="951442">
                        <a:moveTo>
                          <a:pt x="0" y="0"/>
                        </a:moveTo>
                        <a:cubicBezTo>
                          <a:pt x="32808" y="377296"/>
                          <a:pt x="65617" y="754592"/>
                          <a:pt x="88900" y="889000"/>
                        </a:cubicBezTo>
                        <a:cubicBezTo>
                          <a:pt x="112183" y="1023408"/>
                          <a:pt x="125941" y="914929"/>
                          <a:pt x="139700" y="80645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9" name="直接连接符 98"/>
                  <p:cNvCxnSpPr/>
                  <p:nvPr/>
                </p:nvCxnSpPr>
                <p:spPr>
                  <a:xfrm flipH="1">
                    <a:off x="8141452" y="4512205"/>
                    <a:ext cx="256111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4" name="直接连接符 73"/>
                <p:cNvCxnSpPr/>
                <p:nvPr/>
              </p:nvCxnSpPr>
              <p:spPr>
                <a:xfrm flipV="1">
                  <a:off x="2660530" y="2321414"/>
                  <a:ext cx="261349" cy="2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5" name="组合 74"/>
                <p:cNvGrpSpPr/>
                <p:nvPr/>
              </p:nvGrpSpPr>
              <p:grpSpPr>
                <a:xfrm>
                  <a:off x="2915816" y="1772816"/>
                  <a:ext cx="879847" cy="626052"/>
                  <a:chOff x="6554804" y="3477824"/>
                  <a:chExt cx="1842759" cy="1181077"/>
                </a:xfrm>
              </p:grpSpPr>
              <p:sp>
                <p:nvSpPr>
                  <p:cNvPr id="90" name="任意多边形 89"/>
                  <p:cNvSpPr/>
                  <p:nvPr/>
                </p:nvSpPr>
                <p:spPr>
                  <a:xfrm>
                    <a:off x="6810915" y="3477824"/>
                    <a:ext cx="256321" cy="1034381"/>
                  </a:xfrm>
                  <a:custGeom>
                    <a:avLst/>
                    <a:gdLst>
                      <a:gd name="connsiteX0" fmla="*/ 0 w 82550"/>
                      <a:gd name="connsiteY0" fmla="*/ 1224852 h 1224852"/>
                      <a:gd name="connsiteX1" fmla="*/ 25400 w 82550"/>
                      <a:gd name="connsiteY1" fmla="*/ 56452 h 1224852"/>
                      <a:gd name="connsiteX2" fmla="*/ 82550 w 82550"/>
                      <a:gd name="connsiteY2" fmla="*/ 196152 h 1224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50" h="1224852">
                        <a:moveTo>
                          <a:pt x="0" y="1224852"/>
                        </a:moveTo>
                        <a:cubicBezTo>
                          <a:pt x="5821" y="726377"/>
                          <a:pt x="11642" y="227902"/>
                          <a:pt x="25400" y="56452"/>
                        </a:cubicBezTo>
                        <a:cubicBezTo>
                          <a:pt x="39158" y="-114998"/>
                          <a:pt x="47625" y="154877"/>
                          <a:pt x="82550" y="196152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1" name="直接连接符 90"/>
                  <p:cNvCxnSpPr/>
                  <p:nvPr/>
                </p:nvCxnSpPr>
                <p:spPr>
                  <a:xfrm flipH="1">
                    <a:off x="6554804" y="4512205"/>
                    <a:ext cx="256111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直接连接符 91"/>
                  <p:cNvCxnSpPr/>
                  <p:nvPr/>
                </p:nvCxnSpPr>
                <p:spPr>
                  <a:xfrm>
                    <a:off x="7062403" y="3644975"/>
                    <a:ext cx="938259" cy="10201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" name="任意多边形 92"/>
                  <p:cNvSpPr/>
                  <p:nvPr/>
                </p:nvSpPr>
                <p:spPr>
                  <a:xfrm>
                    <a:off x="8000038" y="3750107"/>
                    <a:ext cx="147010" cy="908794"/>
                  </a:xfrm>
                  <a:custGeom>
                    <a:avLst/>
                    <a:gdLst>
                      <a:gd name="connsiteX0" fmla="*/ 0 w 139700"/>
                      <a:gd name="connsiteY0" fmla="*/ 0 h 951442"/>
                      <a:gd name="connsiteX1" fmla="*/ 88900 w 139700"/>
                      <a:gd name="connsiteY1" fmla="*/ 889000 h 951442"/>
                      <a:gd name="connsiteX2" fmla="*/ 139700 w 139700"/>
                      <a:gd name="connsiteY2" fmla="*/ 806450 h 951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9700" h="951442">
                        <a:moveTo>
                          <a:pt x="0" y="0"/>
                        </a:moveTo>
                        <a:cubicBezTo>
                          <a:pt x="32808" y="377296"/>
                          <a:pt x="65617" y="754592"/>
                          <a:pt x="88900" y="889000"/>
                        </a:cubicBezTo>
                        <a:cubicBezTo>
                          <a:pt x="112183" y="1023408"/>
                          <a:pt x="125941" y="914929"/>
                          <a:pt x="139700" y="80645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4" name="直接连接符 93"/>
                  <p:cNvCxnSpPr/>
                  <p:nvPr/>
                </p:nvCxnSpPr>
                <p:spPr>
                  <a:xfrm flipH="1">
                    <a:off x="8141452" y="4512205"/>
                    <a:ext cx="256111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" name="组合 75"/>
                <p:cNvGrpSpPr/>
                <p:nvPr/>
              </p:nvGrpSpPr>
              <p:grpSpPr>
                <a:xfrm>
                  <a:off x="4047750" y="1855068"/>
                  <a:ext cx="879847" cy="537450"/>
                  <a:chOff x="6554804" y="3477824"/>
                  <a:chExt cx="1842759" cy="1181077"/>
                </a:xfrm>
              </p:grpSpPr>
              <p:sp>
                <p:nvSpPr>
                  <p:cNvPr id="85" name="任意多边形 84"/>
                  <p:cNvSpPr/>
                  <p:nvPr/>
                </p:nvSpPr>
                <p:spPr>
                  <a:xfrm>
                    <a:off x="6810915" y="3477824"/>
                    <a:ext cx="256321" cy="1034381"/>
                  </a:xfrm>
                  <a:custGeom>
                    <a:avLst/>
                    <a:gdLst>
                      <a:gd name="connsiteX0" fmla="*/ 0 w 82550"/>
                      <a:gd name="connsiteY0" fmla="*/ 1224852 h 1224852"/>
                      <a:gd name="connsiteX1" fmla="*/ 25400 w 82550"/>
                      <a:gd name="connsiteY1" fmla="*/ 56452 h 1224852"/>
                      <a:gd name="connsiteX2" fmla="*/ 82550 w 82550"/>
                      <a:gd name="connsiteY2" fmla="*/ 196152 h 1224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50" h="1224852">
                        <a:moveTo>
                          <a:pt x="0" y="1224852"/>
                        </a:moveTo>
                        <a:cubicBezTo>
                          <a:pt x="5821" y="726377"/>
                          <a:pt x="11642" y="227902"/>
                          <a:pt x="25400" y="56452"/>
                        </a:cubicBezTo>
                        <a:cubicBezTo>
                          <a:pt x="39158" y="-114998"/>
                          <a:pt x="47625" y="154877"/>
                          <a:pt x="82550" y="196152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86" name="直接连接符 85"/>
                  <p:cNvCxnSpPr/>
                  <p:nvPr/>
                </p:nvCxnSpPr>
                <p:spPr>
                  <a:xfrm flipH="1">
                    <a:off x="6554804" y="4512205"/>
                    <a:ext cx="256111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直接连接符 86"/>
                  <p:cNvCxnSpPr/>
                  <p:nvPr/>
                </p:nvCxnSpPr>
                <p:spPr>
                  <a:xfrm>
                    <a:off x="7062403" y="3644975"/>
                    <a:ext cx="938259" cy="10201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" name="任意多边形 87"/>
                  <p:cNvSpPr/>
                  <p:nvPr/>
                </p:nvSpPr>
                <p:spPr>
                  <a:xfrm>
                    <a:off x="8000038" y="3750107"/>
                    <a:ext cx="147010" cy="908794"/>
                  </a:xfrm>
                  <a:custGeom>
                    <a:avLst/>
                    <a:gdLst>
                      <a:gd name="connsiteX0" fmla="*/ 0 w 139700"/>
                      <a:gd name="connsiteY0" fmla="*/ 0 h 951442"/>
                      <a:gd name="connsiteX1" fmla="*/ 88900 w 139700"/>
                      <a:gd name="connsiteY1" fmla="*/ 889000 h 951442"/>
                      <a:gd name="connsiteX2" fmla="*/ 139700 w 139700"/>
                      <a:gd name="connsiteY2" fmla="*/ 806450 h 951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9700" h="951442">
                        <a:moveTo>
                          <a:pt x="0" y="0"/>
                        </a:moveTo>
                        <a:cubicBezTo>
                          <a:pt x="32808" y="377296"/>
                          <a:pt x="65617" y="754592"/>
                          <a:pt x="88900" y="889000"/>
                        </a:cubicBezTo>
                        <a:cubicBezTo>
                          <a:pt x="112183" y="1023408"/>
                          <a:pt x="125941" y="914929"/>
                          <a:pt x="139700" y="80645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89" name="直接连接符 88"/>
                  <p:cNvCxnSpPr/>
                  <p:nvPr/>
                </p:nvCxnSpPr>
                <p:spPr>
                  <a:xfrm flipH="1">
                    <a:off x="8141452" y="4512205"/>
                    <a:ext cx="256111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7" name="直接连接符 76"/>
                <p:cNvCxnSpPr/>
                <p:nvPr/>
              </p:nvCxnSpPr>
              <p:spPr>
                <a:xfrm flipV="1">
                  <a:off x="3786401" y="2321109"/>
                  <a:ext cx="261349" cy="2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8" name="组合 77"/>
                <p:cNvGrpSpPr/>
                <p:nvPr/>
              </p:nvGrpSpPr>
              <p:grpSpPr>
                <a:xfrm>
                  <a:off x="5186007" y="1766466"/>
                  <a:ext cx="879847" cy="638752"/>
                  <a:chOff x="6554804" y="3477824"/>
                  <a:chExt cx="1842759" cy="1181077"/>
                </a:xfrm>
              </p:grpSpPr>
              <p:sp>
                <p:nvSpPr>
                  <p:cNvPr id="80" name="任意多边形 79"/>
                  <p:cNvSpPr/>
                  <p:nvPr/>
                </p:nvSpPr>
                <p:spPr>
                  <a:xfrm>
                    <a:off x="6810915" y="3477824"/>
                    <a:ext cx="256321" cy="1034381"/>
                  </a:xfrm>
                  <a:custGeom>
                    <a:avLst/>
                    <a:gdLst>
                      <a:gd name="connsiteX0" fmla="*/ 0 w 82550"/>
                      <a:gd name="connsiteY0" fmla="*/ 1224852 h 1224852"/>
                      <a:gd name="connsiteX1" fmla="*/ 25400 w 82550"/>
                      <a:gd name="connsiteY1" fmla="*/ 56452 h 1224852"/>
                      <a:gd name="connsiteX2" fmla="*/ 82550 w 82550"/>
                      <a:gd name="connsiteY2" fmla="*/ 196152 h 1224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50" h="1224852">
                        <a:moveTo>
                          <a:pt x="0" y="1224852"/>
                        </a:moveTo>
                        <a:cubicBezTo>
                          <a:pt x="5821" y="726377"/>
                          <a:pt x="11642" y="227902"/>
                          <a:pt x="25400" y="56452"/>
                        </a:cubicBezTo>
                        <a:cubicBezTo>
                          <a:pt x="39158" y="-114998"/>
                          <a:pt x="47625" y="154877"/>
                          <a:pt x="82550" y="196152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81" name="直接连接符 80"/>
                  <p:cNvCxnSpPr/>
                  <p:nvPr/>
                </p:nvCxnSpPr>
                <p:spPr>
                  <a:xfrm flipH="1">
                    <a:off x="6554804" y="4512205"/>
                    <a:ext cx="256111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>
                  <a:xfrm>
                    <a:off x="7062403" y="3644975"/>
                    <a:ext cx="938259" cy="10201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任意多边形 82"/>
                  <p:cNvSpPr/>
                  <p:nvPr/>
                </p:nvSpPr>
                <p:spPr>
                  <a:xfrm>
                    <a:off x="8000038" y="3750107"/>
                    <a:ext cx="147010" cy="908794"/>
                  </a:xfrm>
                  <a:custGeom>
                    <a:avLst/>
                    <a:gdLst>
                      <a:gd name="connsiteX0" fmla="*/ 0 w 139700"/>
                      <a:gd name="connsiteY0" fmla="*/ 0 h 951442"/>
                      <a:gd name="connsiteX1" fmla="*/ 88900 w 139700"/>
                      <a:gd name="connsiteY1" fmla="*/ 889000 h 951442"/>
                      <a:gd name="connsiteX2" fmla="*/ 139700 w 139700"/>
                      <a:gd name="connsiteY2" fmla="*/ 806450 h 951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9700" h="951442">
                        <a:moveTo>
                          <a:pt x="0" y="0"/>
                        </a:moveTo>
                        <a:cubicBezTo>
                          <a:pt x="32808" y="377296"/>
                          <a:pt x="65617" y="754592"/>
                          <a:pt x="88900" y="889000"/>
                        </a:cubicBezTo>
                        <a:cubicBezTo>
                          <a:pt x="112183" y="1023408"/>
                          <a:pt x="125941" y="914929"/>
                          <a:pt x="139700" y="80645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84" name="直接连接符 83"/>
                  <p:cNvCxnSpPr/>
                  <p:nvPr/>
                </p:nvCxnSpPr>
                <p:spPr>
                  <a:xfrm flipH="1">
                    <a:off x="8141452" y="4512205"/>
                    <a:ext cx="256111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9" name="直接连接符 78"/>
                <p:cNvCxnSpPr/>
                <p:nvPr/>
              </p:nvCxnSpPr>
              <p:spPr>
                <a:xfrm flipV="1">
                  <a:off x="4930665" y="2321109"/>
                  <a:ext cx="261349" cy="2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直接连接符 59"/>
              <p:cNvCxnSpPr/>
              <p:nvPr/>
            </p:nvCxnSpPr>
            <p:spPr>
              <a:xfrm>
                <a:off x="1779498" y="1788448"/>
                <a:ext cx="920294" cy="0"/>
              </a:xfrm>
              <a:prstGeom prst="line">
                <a:avLst/>
              </a:prstGeom>
              <a:ln w="6350">
                <a:solidFill>
                  <a:srgbClr val="0FC80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2177080" y="1861418"/>
                <a:ext cx="508850" cy="0"/>
              </a:xfrm>
              <a:prstGeom prst="line">
                <a:avLst/>
              </a:prstGeom>
              <a:ln w="6350">
                <a:solidFill>
                  <a:srgbClr val="0FC80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782738" y="1685723"/>
                <a:ext cx="444190" cy="0"/>
              </a:xfrm>
              <a:prstGeom prst="line">
                <a:avLst/>
              </a:prstGeom>
              <a:ln w="6350">
                <a:solidFill>
                  <a:srgbClr val="0FC80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2195736" y="2321109"/>
                <a:ext cx="508850" cy="0"/>
              </a:xfrm>
              <a:prstGeom prst="line">
                <a:avLst/>
              </a:prstGeom>
              <a:ln w="6350">
                <a:solidFill>
                  <a:srgbClr val="0FC80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2195736" y="2420888"/>
                <a:ext cx="508850" cy="0"/>
              </a:xfrm>
              <a:prstGeom prst="line">
                <a:avLst/>
              </a:prstGeom>
              <a:ln w="6350">
                <a:solidFill>
                  <a:srgbClr val="0FC80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箭头连接符 64"/>
              <p:cNvCxnSpPr/>
              <p:nvPr/>
            </p:nvCxnSpPr>
            <p:spPr>
              <a:xfrm>
                <a:off x="1902966" y="1484784"/>
                <a:ext cx="0" cy="200939"/>
              </a:xfrm>
              <a:prstGeom prst="straightConnector1">
                <a:avLst/>
              </a:prstGeom>
              <a:ln>
                <a:solidFill>
                  <a:srgbClr val="0FC80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文本框 65"/>
              <p:cNvSpPr txBox="1"/>
              <p:nvPr/>
            </p:nvSpPr>
            <p:spPr>
              <a:xfrm>
                <a:off x="1160267" y="1624843"/>
                <a:ext cx="71621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>
                    <a:solidFill>
                      <a:srgbClr val="0FC80A"/>
                    </a:solidFill>
                  </a:rPr>
                  <a:t>overshoot</a:t>
                </a:r>
                <a:endParaRPr lang="zh-CN" altLang="en-US" sz="900" dirty="0">
                  <a:solidFill>
                    <a:srgbClr val="0FC80A"/>
                  </a:solidFill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2524744" y="1561312"/>
                <a:ext cx="71805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>
                    <a:solidFill>
                      <a:srgbClr val="0FC80A"/>
                    </a:solidFill>
                  </a:rPr>
                  <a:t>Top-drop</a:t>
                </a:r>
                <a:endParaRPr lang="zh-CN" altLang="en-US" sz="900" dirty="0">
                  <a:solidFill>
                    <a:srgbClr val="0FC80A"/>
                  </a:solidFill>
                </a:endParaRPr>
              </a:p>
            </p:txBody>
          </p:sp>
          <p:cxnSp>
            <p:nvCxnSpPr>
              <p:cNvPr id="68" name="直接箭头连接符 67"/>
              <p:cNvCxnSpPr/>
              <p:nvPr/>
            </p:nvCxnSpPr>
            <p:spPr>
              <a:xfrm>
                <a:off x="2556494" y="1588542"/>
                <a:ext cx="0" cy="200939"/>
              </a:xfrm>
              <a:prstGeom prst="straightConnector1">
                <a:avLst/>
              </a:prstGeom>
              <a:ln>
                <a:solidFill>
                  <a:srgbClr val="0FC80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箭头连接符 68"/>
              <p:cNvCxnSpPr/>
              <p:nvPr/>
            </p:nvCxnSpPr>
            <p:spPr>
              <a:xfrm flipV="1">
                <a:off x="2524743" y="2420721"/>
                <a:ext cx="1" cy="184577"/>
              </a:xfrm>
              <a:prstGeom prst="straightConnector1">
                <a:avLst/>
              </a:prstGeom>
              <a:ln>
                <a:solidFill>
                  <a:srgbClr val="0FC80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文本框 69"/>
              <p:cNvSpPr txBox="1"/>
              <p:nvPr/>
            </p:nvSpPr>
            <p:spPr>
              <a:xfrm>
                <a:off x="2483767" y="2412298"/>
                <a:ext cx="43204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>
                    <a:solidFill>
                      <a:srgbClr val="0FC80A"/>
                    </a:solidFill>
                  </a:rPr>
                  <a:t>Tail </a:t>
                </a:r>
                <a:endParaRPr lang="zh-CN" altLang="en-US" sz="900" dirty="0">
                  <a:solidFill>
                    <a:srgbClr val="0FC80A"/>
                  </a:solidFill>
                </a:endParaRPr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 flipV="1">
                <a:off x="2483767" y="1852378"/>
                <a:ext cx="3662110" cy="7390"/>
              </a:xfrm>
              <a:prstGeom prst="line">
                <a:avLst/>
              </a:prstGeom>
              <a:ln w="6350">
                <a:solidFill>
                  <a:srgbClr val="0FC80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文本框 71"/>
              <p:cNvSpPr txBox="1"/>
              <p:nvPr/>
            </p:nvSpPr>
            <p:spPr>
              <a:xfrm>
                <a:off x="5596961" y="1658983"/>
                <a:ext cx="898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>
                    <a:solidFill>
                      <a:srgbClr val="0FC80A"/>
                    </a:solidFill>
                  </a:rPr>
                  <a:t>Amplitude drift</a:t>
                </a:r>
                <a:endParaRPr lang="zh-CN" altLang="en-US" sz="900" dirty="0">
                  <a:solidFill>
                    <a:srgbClr val="0FC80A"/>
                  </a:solidFill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053029" y="4490217"/>
              <a:ext cx="4930171" cy="778880"/>
              <a:chOff x="1403648" y="2125567"/>
              <a:chExt cx="4930171" cy="778880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1403648" y="2831610"/>
                <a:ext cx="50530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908957" y="2514125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908957" y="2514125"/>
                <a:ext cx="5735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2489592" y="2514125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2489592" y="2831610"/>
                <a:ext cx="5323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3021929" y="2514125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3021929" y="2514125"/>
                <a:ext cx="5735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3602564" y="2514125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3602564" y="2831610"/>
                <a:ext cx="50530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文本框 46"/>
              <p:cNvSpPr txBox="1"/>
              <p:nvPr/>
            </p:nvSpPr>
            <p:spPr>
              <a:xfrm>
                <a:off x="1908499" y="2316549"/>
                <a:ext cx="5956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165us</a:t>
                </a:r>
                <a:endParaRPr lang="zh-CN" altLang="en-US" sz="1200" dirty="0"/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2489591" y="2627448"/>
                <a:ext cx="5956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165us</a:t>
                </a:r>
                <a:endParaRPr lang="zh-CN" altLang="en-US" sz="1200" dirty="0"/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2996797" y="2316246"/>
                <a:ext cx="5956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165us</a:t>
                </a:r>
                <a:endParaRPr lang="zh-CN" altLang="en-US" sz="1200" dirty="0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3211066" y="2125567"/>
                <a:ext cx="1381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CW=6.06kHz,50%</a:t>
                </a:r>
                <a:endParaRPr lang="zh-CN" altLang="en-US" sz="1200" dirty="0"/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4107873" y="2514125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107873" y="2514125"/>
                <a:ext cx="5735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4688508" y="2514125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4688508" y="2831610"/>
                <a:ext cx="5323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5220846" y="2514125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5220846" y="2514125"/>
                <a:ext cx="5735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5801481" y="2514125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5801481" y="2831610"/>
                <a:ext cx="5323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文本框 33"/>
            <p:cNvSpPr txBox="1"/>
            <p:nvPr/>
          </p:nvSpPr>
          <p:spPr>
            <a:xfrm>
              <a:off x="586047" y="4852851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Ideal waveform </a:t>
              </a:r>
              <a:r>
                <a:rPr lang="zh-CN" altLang="en-US" sz="1400" dirty="0"/>
                <a:t>：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04222" y="5642561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Practical waveform</a:t>
              </a:r>
              <a:r>
                <a:rPr lang="zh-CN" altLang="en-US" sz="1400" dirty="0"/>
                <a:t>：</a:t>
              </a: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3738604" y="5476147"/>
            <a:ext cx="4781745" cy="1049197"/>
            <a:chOff x="2214603" y="5085184"/>
            <a:chExt cx="4781745" cy="1049197"/>
          </a:xfrm>
        </p:grpSpPr>
        <p:sp>
          <p:nvSpPr>
            <p:cNvPr id="21" name="圆柱形 20"/>
            <p:cNvSpPr/>
            <p:nvPr/>
          </p:nvSpPr>
          <p:spPr>
            <a:xfrm rot="16200000">
              <a:off x="2923639" y="4943181"/>
              <a:ext cx="178952" cy="60651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2214603" y="5404371"/>
              <a:ext cx="197157" cy="197157"/>
              <a:chOff x="1835696" y="5301208"/>
              <a:chExt cx="576064" cy="576064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1835696" y="5301208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1934527" y="5419012"/>
                <a:ext cx="405225" cy="357838"/>
                <a:chOff x="1934527" y="5419012"/>
                <a:chExt cx="405225" cy="357838"/>
              </a:xfrm>
            </p:grpSpPr>
            <p:cxnSp>
              <p:nvCxnSpPr>
                <p:cNvPr id="6" name="直接连接符 5"/>
                <p:cNvCxnSpPr/>
                <p:nvPr/>
              </p:nvCxnSpPr>
              <p:spPr>
                <a:xfrm>
                  <a:off x="1934527" y="5769260"/>
                  <a:ext cx="117193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/>
                <p:cNvCxnSpPr/>
                <p:nvPr/>
              </p:nvCxnSpPr>
              <p:spPr>
                <a:xfrm flipV="1">
                  <a:off x="2051720" y="5419013"/>
                  <a:ext cx="0" cy="35024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接连接符 100"/>
                <p:cNvCxnSpPr/>
                <p:nvPr/>
              </p:nvCxnSpPr>
              <p:spPr>
                <a:xfrm flipV="1">
                  <a:off x="2222558" y="5426603"/>
                  <a:ext cx="0" cy="35024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接连接符 101"/>
                <p:cNvCxnSpPr/>
                <p:nvPr/>
              </p:nvCxnSpPr>
              <p:spPr>
                <a:xfrm flipV="1">
                  <a:off x="2051720" y="5419012"/>
                  <a:ext cx="170838" cy="1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/>
                <p:cNvCxnSpPr/>
                <p:nvPr/>
              </p:nvCxnSpPr>
              <p:spPr>
                <a:xfrm>
                  <a:off x="2222558" y="5776850"/>
                  <a:ext cx="11719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直接连接符 17"/>
            <p:cNvCxnSpPr>
              <a:endCxn id="4" idx="0"/>
            </p:cNvCxnSpPr>
            <p:nvPr/>
          </p:nvCxnSpPr>
          <p:spPr>
            <a:xfrm flipH="1">
              <a:off x="2313182" y="5235131"/>
              <a:ext cx="2" cy="169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2311651" y="5234408"/>
              <a:ext cx="413412" cy="56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3936302" y="5164883"/>
              <a:ext cx="428532" cy="184481"/>
              <a:chOff x="4117247" y="5335916"/>
              <a:chExt cx="790802" cy="340437"/>
            </a:xfrm>
          </p:grpSpPr>
          <p:sp>
            <p:nvSpPr>
              <p:cNvPr id="26" name="空心弧 25"/>
              <p:cNvSpPr/>
              <p:nvPr/>
            </p:nvSpPr>
            <p:spPr>
              <a:xfrm>
                <a:off x="4117247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空心弧 104"/>
              <p:cNvSpPr/>
              <p:nvPr/>
            </p:nvSpPr>
            <p:spPr>
              <a:xfrm>
                <a:off x="4379278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空心弧 105"/>
              <p:cNvSpPr/>
              <p:nvPr/>
            </p:nvSpPr>
            <p:spPr>
              <a:xfrm>
                <a:off x="4641309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flipV="1">
              <a:off x="4510433" y="5534515"/>
              <a:ext cx="126714" cy="78167"/>
              <a:chOff x="4569158" y="5235131"/>
              <a:chExt cx="357625" cy="220611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573790" y="5235131"/>
                <a:ext cx="352993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4569158" y="5410023"/>
                <a:ext cx="357625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08" name="直接连接符 107"/>
            <p:cNvCxnSpPr/>
            <p:nvPr/>
          </p:nvCxnSpPr>
          <p:spPr>
            <a:xfrm>
              <a:off x="3228288" y="5248410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4364834" y="5257123"/>
              <a:ext cx="4432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4581860" y="5257123"/>
              <a:ext cx="680" cy="270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组合 112"/>
            <p:cNvGrpSpPr/>
            <p:nvPr/>
          </p:nvGrpSpPr>
          <p:grpSpPr>
            <a:xfrm>
              <a:off x="4811112" y="5166322"/>
              <a:ext cx="428532" cy="184481"/>
              <a:chOff x="4117247" y="5335916"/>
              <a:chExt cx="790802" cy="340437"/>
            </a:xfrm>
          </p:grpSpPr>
          <p:sp>
            <p:nvSpPr>
              <p:cNvPr id="114" name="空心弧 113"/>
              <p:cNvSpPr/>
              <p:nvPr/>
            </p:nvSpPr>
            <p:spPr>
              <a:xfrm>
                <a:off x="4117247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空心弧 114"/>
              <p:cNvSpPr/>
              <p:nvPr/>
            </p:nvSpPr>
            <p:spPr>
              <a:xfrm>
                <a:off x="4379278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空心弧 115"/>
              <p:cNvSpPr/>
              <p:nvPr/>
            </p:nvSpPr>
            <p:spPr>
              <a:xfrm>
                <a:off x="4641309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1" name="直接连接符 120"/>
            <p:cNvCxnSpPr/>
            <p:nvPr/>
          </p:nvCxnSpPr>
          <p:spPr>
            <a:xfrm>
              <a:off x="5237092" y="5258758"/>
              <a:ext cx="4432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组合 121"/>
            <p:cNvGrpSpPr/>
            <p:nvPr/>
          </p:nvGrpSpPr>
          <p:grpSpPr>
            <a:xfrm>
              <a:off x="5683370" y="5167957"/>
              <a:ext cx="428532" cy="184481"/>
              <a:chOff x="4117247" y="5335916"/>
              <a:chExt cx="790802" cy="340437"/>
            </a:xfrm>
          </p:grpSpPr>
          <p:sp>
            <p:nvSpPr>
              <p:cNvPr id="123" name="空心弧 122"/>
              <p:cNvSpPr/>
              <p:nvPr/>
            </p:nvSpPr>
            <p:spPr>
              <a:xfrm>
                <a:off x="4117247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空心弧 123"/>
              <p:cNvSpPr/>
              <p:nvPr/>
            </p:nvSpPr>
            <p:spPr>
              <a:xfrm>
                <a:off x="4379278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空心弧 124"/>
              <p:cNvSpPr/>
              <p:nvPr/>
            </p:nvSpPr>
            <p:spPr>
              <a:xfrm>
                <a:off x="4641309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6" name="直接连接符 125"/>
            <p:cNvCxnSpPr/>
            <p:nvPr/>
          </p:nvCxnSpPr>
          <p:spPr>
            <a:xfrm>
              <a:off x="4581180" y="5626175"/>
              <a:ext cx="680" cy="270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2311651" y="5889643"/>
              <a:ext cx="46366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组合 127"/>
            <p:cNvGrpSpPr/>
            <p:nvPr/>
          </p:nvGrpSpPr>
          <p:grpSpPr>
            <a:xfrm flipV="1">
              <a:off x="5392610" y="5527915"/>
              <a:ext cx="126714" cy="78167"/>
              <a:chOff x="4569158" y="5235131"/>
              <a:chExt cx="357625" cy="220611"/>
            </a:xfrm>
          </p:grpSpPr>
          <p:sp>
            <p:nvSpPr>
              <p:cNvPr id="129" name="矩形 128"/>
              <p:cNvSpPr/>
              <p:nvPr/>
            </p:nvSpPr>
            <p:spPr>
              <a:xfrm>
                <a:off x="4573790" y="5235131"/>
                <a:ext cx="352993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4569158" y="5410023"/>
                <a:ext cx="357625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31" name="直接连接符 130"/>
            <p:cNvCxnSpPr/>
            <p:nvPr/>
          </p:nvCxnSpPr>
          <p:spPr>
            <a:xfrm>
              <a:off x="5464037" y="5250523"/>
              <a:ext cx="680" cy="270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>
              <a:off x="5463357" y="5619575"/>
              <a:ext cx="680" cy="270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组合 132"/>
            <p:cNvGrpSpPr/>
            <p:nvPr/>
          </p:nvGrpSpPr>
          <p:grpSpPr>
            <a:xfrm flipV="1">
              <a:off x="3649849" y="5527191"/>
              <a:ext cx="126714" cy="78167"/>
              <a:chOff x="4569158" y="5235131"/>
              <a:chExt cx="357625" cy="220611"/>
            </a:xfrm>
          </p:grpSpPr>
          <p:sp>
            <p:nvSpPr>
              <p:cNvPr id="134" name="矩形 133"/>
              <p:cNvSpPr/>
              <p:nvPr/>
            </p:nvSpPr>
            <p:spPr>
              <a:xfrm>
                <a:off x="4573790" y="5235131"/>
                <a:ext cx="352993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4569158" y="5410023"/>
                <a:ext cx="357625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36" name="直接连接符 135"/>
            <p:cNvCxnSpPr/>
            <p:nvPr/>
          </p:nvCxnSpPr>
          <p:spPr>
            <a:xfrm>
              <a:off x="3721276" y="5249799"/>
              <a:ext cx="680" cy="270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>
              <a:off x="3720596" y="5618851"/>
              <a:ext cx="680" cy="270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>
              <a:off x="2311651" y="5601506"/>
              <a:ext cx="1530" cy="2954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8" name="组合 147"/>
            <p:cNvGrpSpPr/>
            <p:nvPr/>
          </p:nvGrpSpPr>
          <p:grpSpPr>
            <a:xfrm flipV="1">
              <a:off x="6262343" y="5528714"/>
              <a:ext cx="126714" cy="78167"/>
              <a:chOff x="4569158" y="5235131"/>
              <a:chExt cx="357625" cy="220611"/>
            </a:xfrm>
          </p:grpSpPr>
          <p:sp>
            <p:nvSpPr>
              <p:cNvPr id="149" name="矩形 148"/>
              <p:cNvSpPr/>
              <p:nvPr/>
            </p:nvSpPr>
            <p:spPr>
              <a:xfrm>
                <a:off x="4573790" y="5235131"/>
                <a:ext cx="352993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矩形 149"/>
              <p:cNvSpPr/>
              <p:nvPr/>
            </p:nvSpPr>
            <p:spPr>
              <a:xfrm>
                <a:off x="4569158" y="5410023"/>
                <a:ext cx="357625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51" name="直接连接符 150"/>
            <p:cNvCxnSpPr/>
            <p:nvPr/>
          </p:nvCxnSpPr>
          <p:spPr>
            <a:xfrm>
              <a:off x="6333770" y="5251322"/>
              <a:ext cx="680" cy="270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>
              <a:off x="6333090" y="5620374"/>
              <a:ext cx="680" cy="270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flipV="1">
              <a:off x="6109350" y="5258562"/>
              <a:ext cx="838914" cy="19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矩形 174"/>
            <p:cNvSpPr/>
            <p:nvPr/>
          </p:nvSpPr>
          <p:spPr>
            <a:xfrm>
              <a:off x="3569331" y="5085184"/>
              <a:ext cx="2959476" cy="100811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文本框 175"/>
            <p:cNvSpPr txBox="1"/>
            <p:nvPr/>
          </p:nvSpPr>
          <p:spPr>
            <a:xfrm>
              <a:off x="4231919" y="5857382"/>
              <a:ext cx="1642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Delay-line kicker model</a:t>
              </a:r>
              <a:endParaRPr lang="zh-CN" altLang="en-US" sz="1200" dirty="0"/>
            </a:p>
          </p:txBody>
        </p:sp>
        <p:cxnSp>
          <p:nvCxnSpPr>
            <p:cNvPr id="182" name="直接连接符 181"/>
            <p:cNvCxnSpPr/>
            <p:nvPr/>
          </p:nvCxnSpPr>
          <p:spPr>
            <a:xfrm>
              <a:off x="6948264" y="5257123"/>
              <a:ext cx="0" cy="6398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矩形 176"/>
            <p:cNvSpPr/>
            <p:nvPr/>
          </p:nvSpPr>
          <p:spPr>
            <a:xfrm>
              <a:off x="6900080" y="5433924"/>
              <a:ext cx="96268" cy="240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5" name="直接连接符 184"/>
            <p:cNvCxnSpPr/>
            <p:nvPr/>
          </p:nvCxnSpPr>
          <p:spPr>
            <a:xfrm flipH="1">
              <a:off x="2725063" y="5333273"/>
              <a:ext cx="6715" cy="556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/>
          </p:nvCxnSpPr>
          <p:spPr>
            <a:xfrm flipH="1">
              <a:off x="3288436" y="5324436"/>
              <a:ext cx="6715" cy="556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文本框 144"/>
          <p:cNvSpPr txBox="1"/>
          <p:nvPr/>
        </p:nvSpPr>
        <p:spPr>
          <a:xfrm>
            <a:off x="473213" y="1070110"/>
            <a:ext cx="9029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b="1" u="sng" dirty="0">
                <a:solidFill>
                  <a:srgbClr val="0033CC"/>
                </a:solidFill>
              </a:rPr>
              <a:t>Septa: </a:t>
            </a:r>
            <a:r>
              <a:rPr lang="en-US" altLang="zh-CN" dirty="0">
                <a:solidFill>
                  <a:srgbClr val="0033CC"/>
                </a:solidFill>
              </a:rPr>
              <a:t>horizontal vacuum out DC Cu septum magnet</a:t>
            </a:r>
            <a:r>
              <a:rPr lang="zh-CN" altLang="en-US" dirty="0">
                <a:solidFill>
                  <a:srgbClr val="0033CC"/>
                </a:solidFill>
              </a:rPr>
              <a:t>（</a:t>
            </a:r>
            <a:r>
              <a:rPr lang="en-US" altLang="zh-CN" dirty="0">
                <a:solidFill>
                  <a:srgbClr val="0033CC"/>
                </a:solidFill>
              </a:rPr>
              <a:t>septum wall=10mm</a:t>
            </a:r>
            <a:r>
              <a:rPr lang="zh-CN" altLang="en-US" dirty="0" smtClean="0">
                <a:solidFill>
                  <a:srgbClr val="0033CC"/>
                </a:solidFill>
              </a:rPr>
              <a:t>）</a:t>
            </a:r>
            <a:r>
              <a:rPr lang="en-US" altLang="zh-CN" dirty="0" smtClean="0">
                <a:solidFill>
                  <a:srgbClr val="0033CC"/>
                </a:solidFill>
              </a:rPr>
              <a:t>or </a:t>
            </a:r>
            <a:r>
              <a:rPr lang="en-US" altLang="zh-CN" dirty="0" err="1" smtClean="0">
                <a:solidFill>
                  <a:srgbClr val="0033CC"/>
                </a:solidFill>
              </a:rPr>
              <a:t>Lambertson</a:t>
            </a:r>
            <a:r>
              <a:rPr lang="en-US" altLang="zh-CN" dirty="0" smtClean="0">
                <a:solidFill>
                  <a:srgbClr val="0033CC"/>
                </a:solidFill>
              </a:rPr>
              <a:t>?</a:t>
            </a:r>
            <a:endParaRPr lang="en-US" altLang="zh-CN" dirty="0">
              <a:solidFill>
                <a:srgbClr val="0033CC"/>
              </a:solidFill>
            </a:endParaRP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en-US" altLang="zh-CN" b="1" u="sng" dirty="0">
                <a:solidFill>
                  <a:srgbClr val="0033CC"/>
                </a:solidFill>
              </a:rPr>
              <a:t>kicker: </a:t>
            </a:r>
            <a:r>
              <a:rPr lang="en-US" altLang="zh-CN" dirty="0">
                <a:solidFill>
                  <a:srgbClr val="0033CC"/>
                </a:solidFill>
              </a:rPr>
              <a:t>horizontal vacuum out delay-line </a:t>
            </a:r>
            <a:r>
              <a:rPr lang="en-US" altLang="zh-CN" dirty="0" err="1">
                <a:solidFill>
                  <a:srgbClr val="0033CC"/>
                </a:solidFill>
              </a:rPr>
              <a:t>kicker</a:t>
            </a:r>
            <a:r>
              <a:rPr lang="en-US" altLang="zh-CN" b="1" dirty="0" err="1">
                <a:solidFill>
                  <a:srgbClr val="0033CC"/>
                </a:solidFill>
              </a:rPr>
              <a:t>+</a:t>
            </a:r>
            <a:r>
              <a:rPr lang="en-US" altLang="zh-CN" dirty="0" err="1">
                <a:solidFill>
                  <a:srgbClr val="0033CC"/>
                </a:solidFill>
              </a:rPr>
              <a:t>coating</a:t>
            </a:r>
            <a:r>
              <a:rPr lang="en-US" altLang="zh-CN" dirty="0">
                <a:solidFill>
                  <a:srgbClr val="0033CC"/>
                </a:solidFill>
              </a:rPr>
              <a:t> ceramic </a:t>
            </a:r>
            <a:r>
              <a:rPr lang="en-US" altLang="zh-CN" dirty="0" err="1">
                <a:solidFill>
                  <a:srgbClr val="0033CC"/>
                </a:solidFill>
              </a:rPr>
              <a:t>chamber</a:t>
            </a:r>
            <a:r>
              <a:rPr lang="en-US" altLang="zh-CN" b="1" dirty="0" err="1">
                <a:solidFill>
                  <a:srgbClr val="0033CC"/>
                </a:solidFill>
              </a:rPr>
              <a:t>+</a:t>
            </a:r>
            <a:r>
              <a:rPr lang="en-US" altLang="zh-CN" dirty="0" err="1">
                <a:solidFill>
                  <a:srgbClr val="0033CC"/>
                </a:solidFill>
              </a:rPr>
              <a:t>PFN-based</a:t>
            </a:r>
            <a:r>
              <a:rPr lang="en-US" altLang="zh-CN" dirty="0">
                <a:solidFill>
                  <a:srgbClr val="0033CC"/>
                </a:solidFill>
              </a:rPr>
              <a:t> solid-state </a:t>
            </a:r>
            <a:r>
              <a:rPr lang="en-US" altLang="zh-CN" dirty="0" err="1">
                <a:solidFill>
                  <a:srgbClr val="0033CC"/>
                </a:solidFill>
              </a:rPr>
              <a:t>pulser</a:t>
            </a:r>
            <a:r>
              <a:rPr lang="en-US" altLang="zh-CN" dirty="0">
                <a:solidFill>
                  <a:srgbClr val="0033CC"/>
                </a:solidFill>
              </a:rPr>
              <a:t> </a:t>
            </a:r>
            <a:r>
              <a:rPr lang="zh-CN" altLang="en-US" dirty="0" smtClean="0">
                <a:solidFill>
                  <a:srgbClr val="0033CC"/>
                </a:solidFill>
              </a:rPr>
              <a:t>？？？</a:t>
            </a:r>
            <a:endParaRPr lang="zh-CN" altLang="en-US" dirty="0">
              <a:solidFill>
                <a:srgbClr val="0033CC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91157" y="2524037"/>
            <a:ext cx="2125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FC80A"/>
                </a:solidFill>
              </a:rPr>
              <a:t>compensate topology</a:t>
            </a:r>
          </a:p>
        </p:txBody>
      </p:sp>
      <p:pic>
        <p:nvPicPr>
          <p:cNvPr id="138" name="图片 137" descr="报告插图1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63" t="4055" r="8294" b="3806"/>
          <a:stretch/>
        </p:blipFill>
        <p:spPr bwMode="auto">
          <a:xfrm>
            <a:off x="10325743" y="2465925"/>
            <a:ext cx="1433970" cy="1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图片 138" descr="报告插图2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44472" y="1074128"/>
            <a:ext cx="1491578" cy="119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文本框 139"/>
          <p:cNvSpPr txBox="1"/>
          <p:nvPr/>
        </p:nvSpPr>
        <p:spPr>
          <a:xfrm>
            <a:off x="9931813" y="3641437"/>
            <a:ext cx="222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ISPB </a:t>
            </a:r>
            <a:r>
              <a:rPr lang="en-US" altLang="zh-CN" dirty="0" smtClean="0"/>
              <a:t>near</a:t>
            </a:r>
            <a:r>
              <a:rPr lang="en-US" altLang="zh-CN" dirty="0" smtClean="0"/>
              <a:t> IP of BEPCII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793175" y="2705358"/>
            <a:ext cx="20013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0FC80A"/>
                </a:solidFill>
              </a:rPr>
              <a:t>controlling technique 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249064" y="2756156"/>
            <a:ext cx="427119" cy="0"/>
          </a:xfrm>
          <a:prstGeom prst="line">
            <a:avLst/>
          </a:prstGeom>
          <a:ln>
            <a:solidFill>
              <a:srgbClr val="0FC8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>
            <a:off x="4265647" y="2925433"/>
            <a:ext cx="427119" cy="0"/>
          </a:xfrm>
          <a:prstGeom prst="line">
            <a:avLst/>
          </a:prstGeom>
          <a:ln>
            <a:solidFill>
              <a:srgbClr val="0FC8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 flipH="1">
            <a:off x="8555696" y="5590398"/>
            <a:ext cx="156380" cy="255653"/>
          </a:xfrm>
          <a:prstGeom prst="line">
            <a:avLst/>
          </a:prstGeom>
          <a:ln>
            <a:solidFill>
              <a:srgbClr val="0FC8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文本框 143"/>
          <p:cNvSpPr txBox="1"/>
          <p:nvPr/>
        </p:nvSpPr>
        <p:spPr>
          <a:xfrm>
            <a:off x="8638531" y="5440430"/>
            <a:ext cx="16742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solidFill>
                  <a:srgbClr val="0FC80A"/>
                </a:solidFill>
              </a:rPr>
              <a:t>Very high Power loss</a:t>
            </a:r>
            <a:endParaRPr lang="zh-CN" altLang="en-US" sz="900" dirty="0">
              <a:solidFill>
                <a:srgbClr val="0FC80A"/>
              </a:solidFill>
            </a:endParaRPr>
          </a:p>
        </p:txBody>
      </p:sp>
      <p:cxnSp>
        <p:nvCxnSpPr>
          <p:cNvPr id="146" name="直接连接符 145"/>
          <p:cNvCxnSpPr/>
          <p:nvPr/>
        </p:nvCxnSpPr>
        <p:spPr>
          <a:xfrm>
            <a:off x="4265647" y="3087987"/>
            <a:ext cx="427119" cy="0"/>
          </a:xfrm>
          <a:prstGeom prst="line">
            <a:avLst/>
          </a:prstGeom>
          <a:ln>
            <a:solidFill>
              <a:srgbClr val="0FC8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矩形 146"/>
          <p:cNvSpPr/>
          <p:nvPr/>
        </p:nvSpPr>
        <p:spPr>
          <a:xfrm>
            <a:off x="4793175" y="2884583"/>
            <a:ext cx="2040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0FC80A"/>
                </a:solidFill>
              </a:rPr>
              <a:t>Energy recycling tech. </a:t>
            </a:r>
            <a:endParaRPr lang="en-US" altLang="zh-CN" sz="1600" dirty="0">
              <a:solidFill>
                <a:srgbClr val="0FC80A"/>
              </a:solidFill>
            </a:endParaRPr>
          </a:p>
        </p:txBody>
      </p:sp>
      <p:cxnSp>
        <p:nvCxnSpPr>
          <p:cNvPr id="153" name="直接连接符 152"/>
          <p:cNvCxnSpPr/>
          <p:nvPr/>
        </p:nvCxnSpPr>
        <p:spPr>
          <a:xfrm>
            <a:off x="4284303" y="3284984"/>
            <a:ext cx="427119" cy="0"/>
          </a:xfrm>
          <a:prstGeom prst="line">
            <a:avLst/>
          </a:prstGeom>
          <a:ln>
            <a:solidFill>
              <a:srgbClr val="0FC8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矩形 153"/>
          <p:cNvSpPr/>
          <p:nvPr/>
        </p:nvSpPr>
        <p:spPr>
          <a:xfrm>
            <a:off x="4785894" y="3075785"/>
            <a:ext cx="1834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0FC80A"/>
                </a:solidFill>
              </a:rPr>
              <a:t>Pulse forming</a:t>
            </a:r>
            <a:r>
              <a:rPr lang="en-US" altLang="zh-CN" sz="1600" dirty="0" smtClean="0">
                <a:solidFill>
                  <a:srgbClr val="0FC80A"/>
                </a:solidFill>
              </a:rPr>
              <a:t> tech. </a:t>
            </a:r>
            <a:endParaRPr lang="en-US" altLang="zh-CN" sz="1600" dirty="0">
              <a:solidFill>
                <a:srgbClr val="0FC80A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61188" y="5885950"/>
            <a:ext cx="33247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P=I</a:t>
            </a:r>
            <a:r>
              <a:rPr lang="en-US" altLang="zh-CN" sz="1400" baseline="30000" dirty="0"/>
              <a:t>2</a:t>
            </a:r>
            <a:r>
              <a:rPr lang="en-US" altLang="zh-CN" sz="1400" dirty="0"/>
              <a:t>R</a:t>
            </a:r>
            <a:r>
              <a:rPr lang="zh-CN" altLang="en-US" sz="1400" dirty="0"/>
              <a:t>*</a:t>
            </a:r>
            <a:r>
              <a:rPr lang="en-US" altLang="zh-CN" sz="1400" dirty="0"/>
              <a:t>50%=1000A</a:t>
            </a:r>
            <a:r>
              <a:rPr lang="zh-CN" altLang="en-US" sz="1400" dirty="0"/>
              <a:t>*</a:t>
            </a:r>
            <a:r>
              <a:rPr lang="en-US" altLang="zh-CN" sz="1400" dirty="0"/>
              <a:t>1000A</a:t>
            </a:r>
            <a:r>
              <a:rPr lang="zh-CN" altLang="en-US" sz="1400" dirty="0"/>
              <a:t>*</a:t>
            </a:r>
            <a:r>
              <a:rPr lang="en-US" altLang="zh-CN" sz="1400" dirty="0"/>
              <a:t>10</a:t>
            </a:r>
            <a:r>
              <a:rPr lang="el-GR" altLang="zh-CN" sz="1400" dirty="0"/>
              <a:t>Ω</a:t>
            </a:r>
            <a:r>
              <a:rPr lang="zh-CN" altLang="en-US" sz="1400" dirty="0"/>
              <a:t>*</a:t>
            </a:r>
            <a:r>
              <a:rPr lang="en-US" altLang="zh-CN" sz="1400" dirty="0"/>
              <a:t>0.5=5MW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9272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911424" y="1268760"/>
            <a:ext cx="10002506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863" indent="-533400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Injection &amp; extraction system EDR plan</a:t>
            </a:r>
          </a:p>
          <a:p>
            <a:pPr marL="1262063" lvl="1" indent="-533400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Research status in TDR phase</a:t>
            </a:r>
          </a:p>
          <a:p>
            <a:pPr marL="1262063" lvl="1" indent="-533400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Hardware R&amp;D plan and schedule</a:t>
            </a:r>
          </a:p>
          <a:p>
            <a:pPr marL="804863" indent="-533400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New RF region beam separating scheme research</a:t>
            </a:r>
          </a:p>
          <a:p>
            <a:pPr marL="1262063" lvl="1" indent="-533400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adverse issues of electrostatic separator</a:t>
            </a:r>
          </a:p>
          <a:p>
            <a:pPr marL="1262063" lvl="1" indent="-533400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New scheme conception design</a:t>
            </a:r>
          </a:p>
          <a:p>
            <a:pPr marL="1262063" lvl="1" indent="-533400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Hardware challenges and potential schemes</a:t>
            </a:r>
          </a:p>
          <a:p>
            <a:pPr marL="804863" indent="-533400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Funding and manpower requirements</a:t>
            </a:r>
          </a:p>
          <a:p>
            <a:pPr marL="804863" indent="-533400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88"/>
    </mc:Choice>
    <mc:Fallback xmlns="">
      <p:transition spd="slow" advTm="5618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75262" y="1188379"/>
            <a:ext cx="11453386" cy="2791202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CSNS RCS</a:t>
            </a:r>
            <a:r>
              <a:rPr lang="zh-CN" altLang="en-US" dirty="0"/>
              <a:t>环主环磁铁电源采用怀特电路，是一个带直流偏置的</a:t>
            </a:r>
            <a:r>
              <a:rPr lang="en-US" altLang="zh-CN" dirty="0"/>
              <a:t>25Hz CW </a:t>
            </a:r>
            <a:r>
              <a:rPr lang="zh-CN" altLang="en-US" dirty="0" smtClean="0"/>
              <a:t>正弦波</a:t>
            </a:r>
            <a:r>
              <a:rPr lang="zh-CN" altLang="en-US" dirty="0" smtClean="0"/>
              <a:t>电流，</a:t>
            </a:r>
            <a:r>
              <a:rPr lang="zh-CN" altLang="en-US" dirty="0" smtClean="0"/>
              <a:t>采用开关电流源技术（怀特电路实质是利用谐振原理，对无功功率进行补偿）</a:t>
            </a:r>
            <a:endParaRPr lang="en-US" altLang="zh-CN" dirty="0"/>
          </a:p>
          <a:p>
            <a:r>
              <a:rPr lang="zh-CN" altLang="en-US" dirty="0"/>
              <a:t>是否</a:t>
            </a:r>
            <a:r>
              <a:rPr lang="zh-CN" altLang="en-US" dirty="0" smtClean="0"/>
              <a:t>可以类似的动态开关电源技术来产生</a:t>
            </a:r>
            <a:r>
              <a:rPr lang="zh-CN" altLang="en-US" dirty="0"/>
              <a:t>带直流偏置的</a:t>
            </a:r>
            <a:r>
              <a:rPr lang="en-US" altLang="zh-CN" dirty="0"/>
              <a:t>6kHz CW</a:t>
            </a:r>
            <a:r>
              <a:rPr lang="zh-CN" altLang="en-US" dirty="0"/>
              <a:t>方波信号呢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电路拓扑如何？（励磁电流、负载电感参数未知）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闭环控制带宽是否足够快？控制算法（</a:t>
            </a:r>
            <a:r>
              <a:rPr lang="en-US" altLang="zh-CN" dirty="0" smtClean="0"/>
              <a:t>HEPS</a:t>
            </a:r>
            <a:r>
              <a:rPr lang="zh-CN" altLang="en-US" dirty="0" smtClean="0"/>
              <a:t>快校正磁铁）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Kicker</a:t>
            </a:r>
            <a:r>
              <a:rPr lang="zh-CN" altLang="en-US" dirty="0" smtClean="0"/>
              <a:t>磁铁可以采用慢凸轨磁铁？真空外设计，镀膜陶瓷真空盒，束流阻抗低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连续方波电源方案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0" name="Line 65"/>
          <p:cNvSpPr>
            <a:spLocks noChangeShapeType="1"/>
          </p:cNvSpPr>
          <p:nvPr/>
        </p:nvSpPr>
        <p:spPr bwMode="auto">
          <a:xfrm>
            <a:off x="2810818" y="1728665"/>
            <a:ext cx="4729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5447928" y="5013176"/>
            <a:ext cx="455440" cy="30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en-US" altLang="zh-CN" sz="1200" i="1" dirty="0">
                <a:solidFill>
                  <a:srgbClr val="000000"/>
                </a:solidFill>
                <a:ea typeface="黑体" pitchFamily="49" charset="-122"/>
              </a:rPr>
              <a:t>L</a:t>
            </a:r>
            <a:r>
              <a:rPr lang="en-US" altLang="zh-CN" sz="1200" i="1" baseline="-25000" dirty="0">
                <a:solidFill>
                  <a:srgbClr val="000000"/>
                </a:solidFill>
                <a:ea typeface="黑体" pitchFamily="49" charset="-122"/>
              </a:rPr>
              <a:t>R </a:t>
            </a:r>
            <a:endParaRPr lang="en-US" altLang="zh-CN" sz="1200" i="1" dirty="0">
              <a:solidFill>
                <a:srgbClr val="000000"/>
              </a:solidFill>
              <a:ea typeface="黑体" pitchFamily="49" charset="-122"/>
            </a:endParaRPr>
          </a:p>
        </p:txBody>
      </p:sp>
      <p:grpSp>
        <p:nvGrpSpPr>
          <p:cNvPr id="156" name="组合 155"/>
          <p:cNvGrpSpPr/>
          <p:nvPr/>
        </p:nvGrpSpPr>
        <p:grpSpPr>
          <a:xfrm>
            <a:off x="2076796" y="4247102"/>
            <a:ext cx="3407819" cy="1948569"/>
            <a:chOff x="1168978" y="2924945"/>
            <a:chExt cx="3407819" cy="1948569"/>
          </a:xfrm>
        </p:grpSpPr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2755789" y="2924945"/>
              <a:ext cx="455440" cy="30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en-US" altLang="zh-CN" sz="1200" i="1" dirty="0">
                  <a:solidFill>
                    <a:srgbClr val="000000"/>
                  </a:solidFill>
                  <a:ea typeface="黑体" pitchFamily="49" charset="-122"/>
                </a:rPr>
                <a:t>L</a:t>
              </a:r>
              <a:r>
                <a:rPr lang="en-US" altLang="zh-CN" sz="1200" i="1" baseline="-25000" dirty="0">
                  <a:solidFill>
                    <a:srgbClr val="000000"/>
                  </a:solidFill>
                  <a:ea typeface="黑体" pitchFamily="49" charset="-122"/>
                </a:rPr>
                <a:t>M </a:t>
              </a:r>
              <a:endParaRPr lang="en-US" altLang="zh-CN" sz="1200" i="1" dirty="0">
                <a:solidFill>
                  <a:srgbClr val="000000"/>
                </a:solidFill>
                <a:ea typeface="黑体" pitchFamily="49" charset="-122"/>
              </a:endParaRPr>
            </a:p>
          </p:txBody>
        </p:sp>
        <p:grpSp>
          <p:nvGrpSpPr>
            <p:cNvPr id="13" name="Group 21"/>
            <p:cNvGrpSpPr>
              <a:grpSpLocks/>
            </p:cNvGrpSpPr>
            <p:nvPr/>
          </p:nvGrpSpPr>
          <p:grpSpPr bwMode="auto">
            <a:xfrm rot="5400000">
              <a:off x="4015881" y="3755778"/>
              <a:ext cx="121307" cy="177699"/>
              <a:chOff x="3329" y="3238"/>
              <a:chExt cx="148" cy="381"/>
            </a:xfrm>
          </p:grpSpPr>
          <p:sp>
            <p:nvSpPr>
              <p:cNvPr id="55" name="Line 22"/>
              <p:cNvSpPr>
                <a:spLocks noChangeShapeType="1"/>
              </p:cNvSpPr>
              <p:nvPr/>
            </p:nvSpPr>
            <p:spPr bwMode="auto">
              <a:xfrm>
                <a:off x="3329" y="3238"/>
                <a:ext cx="0" cy="3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56" name="Line 23"/>
              <p:cNvSpPr>
                <a:spLocks noChangeShapeType="1"/>
              </p:cNvSpPr>
              <p:nvPr/>
            </p:nvSpPr>
            <p:spPr bwMode="auto">
              <a:xfrm>
                <a:off x="3477" y="3238"/>
                <a:ext cx="0" cy="3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3" name="Group 87"/>
            <p:cNvGrpSpPr>
              <a:grpSpLocks/>
            </p:cNvGrpSpPr>
            <p:nvPr/>
          </p:nvGrpSpPr>
          <p:grpSpPr bwMode="auto">
            <a:xfrm>
              <a:off x="2688693" y="3199124"/>
              <a:ext cx="418428" cy="177512"/>
              <a:chOff x="4090" y="5171"/>
              <a:chExt cx="1097" cy="284"/>
            </a:xfrm>
          </p:grpSpPr>
          <p:sp>
            <p:nvSpPr>
              <p:cNvPr id="45" name="Arc 88"/>
              <p:cNvSpPr>
                <a:spLocks/>
              </p:cNvSpPr>
              <p:nvPr/>
            </p:nvSpPr>
            <p:spPr bwMode="auto">
              <a:xfrm>
                <a:off x="4444" y="5172"/>
                <a:ext cx="352" cy="283"/>
              </a:xfrm>
              <a:custGeom>
                <a:avLst/>
                <a:gdLst>
                  <a:gd name="G0" fmla="+- 18995 0 0"/>
                  <a:gd name="G1" fmla="+- 21600 0 0"/>
                  <a:gd name="G2" fmla="+- 21600 0 0"/>
                  <a:gd name="T0" fmla="*/ 0 w 37715"/>
                  <a:gd name="T1" fmla="*/ 11317 h 21600"/>
                  <a:gd name="T2" fmla="*/ 37715 w 37715"/>
                  <a:gd name="T3" fmla="*/ 10824 h 21600"/>
                  <a:gd name="T4" fmla="*/ 18995 w 3771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715" h="21600" fill="none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6721" y="0"/>
                      <a:pt x="33860" y="4127"/>
                      <a:pt x="37714" y="10824"/>
                    </a:cubicBezTo>
                  </a:path>
                  <a:path w="37715" h="21600" stroke="0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6721" y="0"/>
                      <a:pt x="33860" y="4127"/>
                      <a:pt x="37714" y="10824"/>
                    </a:cubicBezTo>
                    <a:lnTo>
                      <a:pt x="18995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46" name="Arc 89"/>
              <p:cNvSpPr>
                <a:spLocks/>
              </p:cNvSpPr>
              <p:nvPr/>
            </p:nvSpPr>
            <p:spPr bwMode="auto">
              <a:xfrm>
                <a:off x="4796" y="5171"/>
                <a:ext cx="391" cy="283"/>
              </a:xfrm>
              <a:custGeom>
                <a:avLst/>
                <a:gdLst>
                  <a:gd name="G0" fmla="+- 18995 0 0"/>
                  <a:gd name="G1" fmla="+- 21600 0 0"/>
                  <a:gd name="G2" fmla="+- 21600 0 0"/>
                  <a:gd name="T0" fmla="*/ 0 w 38863"/>
                  <a:gd name="T1" fmla="*/ 11317 h 21600"/>
                  <a:gd name="T2" fmla="*/ 38863 w 38863"/>
                  <a:gd name="T3" fmla="*/ 13125 h 21600"/>
                  <a:gd name="T4" fmla="*/ 18995 w 3886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863" h="21600" fill="none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7648" y="0"/>
                      <a:pt x="35467" y="5165"/>
                      <a:pt x="38862" y="13125"/>
                    </a:cubicBezTo>
                  </a:path>
                  <a:path w="38863" h="21600" stroke="0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7648" y="0"/>
                      <a:pt x="35467" y="5165"/>
                      <a:pt x="38862" y="13125"/>
                    </a:cubicBezTo>
                    <a:lnTo>
                      <a:pt x="18995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47" name="Arc 90"/>
              <p:cNvSpPr>
                <a:spLocks/>
              </p:cNvSpPr>
              <p:nvPr/>
            </p:nvSpPr>
            <p:spPr bwMode="auto">
              <a:xfrm>
                <a:off x="4090" y="5171"/>
                <a:ext cx="352" cy="283"/>
              </a:xfrm>
              <a:custGeom>
                <a:avLst/>
                <a:gdLst>
                  <a:gd name="G0" fmla="+- 19901 0 0"/>
                  <a:gd name="G1" fmla="+- 21600 0 0"/>
                  <a:gd name="G2" fmla="+- 21600 0 0"/>
                  <a:gd name="T0" fmla="*/ 0 w 38621"/>
                  <a:gd name="T1" fmla="*/ 13202 h 21600"/>
                  <a:gd name="T2" fmla="*/ 38621 w 38621"/>
                  <a:gd name="T3" fmla="*/ 10824 h 21600"/>
                  <a:gd name="T4" fmla="*/ 19901 w 3862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621" h="21600" fill="none" extrusionOk="0">
                    <a:moveTo>
                      <a:pt x="0" y="13202"/>
                    </a:moveTo>
                    <a:cubicBezTo>
                      <a:pt x="3376" y="5201"/>
                      <a:pt x="11216" y="-1"/>
                      <a:pt x="19901" y="0"/>
                    </a:cubicBezTo>
                    <a:cubicBezTo>
                      <a:pt x="27627" y="0"/>
                      <a:pt x="34766" y="4127"/>
                      <a:pt x="38620" y="10824"/>
                    </a:cubicBezTo>
                  </a:path>
                  <a:path w="38621" h="21600" stroke="0" extrusionOk="0">
                    <a:moveTo>
                      <a:pt x="0" y="13202"/>
                    </a:moveTo>
                    <a:cubicBezTo>
                      <a:pt x="3376" y="5201"/>
                      <a:pt x="11216" y="-1"/>
                      <a:pt x="19901" y="0"/>
                    </a:cubicBezTo>
                    <a:cubicBezTo>
                      <a:pt x="27627" y="0"/>
                      <a:pt x="34766" y="4127"/>
                      <a:pt x="38620" y="10824"/>
                    </a:cubicBezTo>
                    <a:lnTo>
                      <a:pt x="19901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25" name="Line 91"/>
            <p:cNvSpPr>
              <a:spLocks noChangeShapeType="1"/>
            </p:cNvSpPr>
            <p:nvPr/>
          </p:nvSpPr>
          <p:spPr bwMode="auto">
            <a:xfrm>
              <a:off x="3101580" y="3310136"/>
              <a:ext cx="136947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57" name="椭圆 56"/>
            <p:cNvSpPr/>
            <p:nvPr/>
          </p:nvSpPr>
          <p:spPr>
            <a:xfrm>
              <a:off x="1168978" y="3614417"/>
              <a:ext cx="288032" cy="2880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1886325" y="3237081"/>
              <a:ext cx="208444" cy="134869"/>
              <a:chOff x="2491543" y="3674238"/>
              <a:chExt cx="208444" cy="134869"/>
            </a:xfrm>
          </p:grpSpPr>
          <p:sp>
            <p:nvSpPr>
              <p:cNvPr id="60" name="Line 91"/>
              <p:cNvSpPr>
                <a:spLocks noChangeShapeType="1"/>
              </p:cNvSpPr>
              <p:nvPr/>
            </p:nvSpPr>
            <p:spPr bwMode="auto">
              <a:xfrm>
                <a:off x="2491543" y="3677220"/>
                <a:ext cx="2084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1" name="Line 91"/>
              <p:cNvSpPr>
                <a:spLocks noChangeShapeType="1"/>
              </p:cNvSpPr>
              <p:nvPr/>
            </p:nvSpPr>
            <p:spPr bwMode="auto">
              <a:xfrm>
                <a:off x="2491543" y="3809107"/>
                <a:ext cx="2084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2" name="Line 91"/>
              <p:cNvSpPr>
                <a:spLocks noChangeShapeType="1"/>
              </p:cNvSpPr>
              <p:nvPr/>
            </p:nvSpPr>
            <p:spPr bwMode="auto">
              <a:xfrm>
                <a:off x="2496387" y="3677910"/>
                <a:ext cx="0" cy="131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3" name="Line 91"/>
              <p:cNvSpPr>
                <a:spLocks noChangeShapeType="1"/>
              </p:cNvSpPr>
              <p:nvPr/>
            </p:nvSpPr>
            <p:spPr bwMode="auto">
              <a:xfrm>
                <a:off x="2699987" y="3674238"/>
                <a:ext cx="0" cy="131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64" name="Line 91"/>
            <p:cNvSpPr>
              <a:spLocks noChangeShapeType="1"/>
            </p:cNvSpPr>
            <p:nvPr/>
          </p:nvSpPr>
          <p:spPr bwMode="auto">
            <a:xfrm>
              <a:off x="1310482" y="3300506"/>
              <a:ext cx="58725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5" name="Line 91"/>
            <p:cNvSpPr>
              <a:spLocks noChangeShapeType="1"/>
            </p:cNvSpPr>
            <p:nvPr/>
          </p:nvSpPr>
          <p:spPr bwMode="auto">
            <a:xfrm>
              <a:off x="2095532" y="3316838"/>
              <a:ext cx="58725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grpSp>
          <p:nvGrpSpPr>
            <p:cNvPr id="66" name="Group 87"/>
            <p:cNvGrpSpPr>
              <a:grpSpLocks/>
            </p:cNvGrpSpPr>
            <p:nvPr/>
          </p:nvGrpSpPr>
          <p:grpSpPr bwMode="auto">
            <a:xfrm rot="5400000">
              <a:off x="4291787" y="3720441"/>
              <a:ext cx="363731" cy="206289"/>
              <a:chOff x="4090" y="5171"/>
              <a:chExt cx="1097" cy="284"/>
            </a:xfrm>
          </p:grpSpPr>
          <p:sp>
            <p:nvSpPr>
              <p:cNvPr id="67" name="Arc 88"/>
              <p:cNvSpPr>
                <a:spLocks/>
              </p:cNvSpPr>
              <p:nvPr/>
            </p:nvSpPr>
            <p:spPr bwMode="auto">
              <a:xfrm>
                <a:off x="4444" y="5172"/>
                <a:ext cx="352" cy="283"/>
              </a:xfrm>
              <a:custGeom>
                <a:avLst/>
                <a:gdLst>
                  <a:gd name="G0" fmla="+- 18995 0 0"/>
                  <a:gd name="G1" fmla="+- 21600 0 0"/>
                  <a:gd name="G2" fmla="+- 21600 0 0"/>
                  <a:gd name="T0" fmla="*/ 0 w 37715"/>
                  <a:gd name="T1" fmla="*/ 11317 h 21600"/>
                  <a:gd name="T2" fmla="*/ 37715 w 37715"/>
                  <a:gd name="T3" fmla="*/ 10824 h 21600"/>
                  <a:gd name="T4" fmla="*/ 18995 w 3771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715" h="21600" fill="none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6721" y="0"/>
                      <a:pt x="33860" y="4127"/>
                      <a:pt x="37714" y="10824"/>
                    </a:cubicBezTo>
                  </a:path>
                  <a:path w="37715" h="21600" stroke="0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6721" y="0"/>
                      <a:pt x="33860" y="4127"/>
                      <a:pt x="37714" y="10824"/>
                    </a:cubicBezTo>
                    <a:lnTo>
                      <a:pt x="18995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8" name="Arc 89"/>
              <p:cNvSpPr>
                <a:spLocks/>
              </p:cNvSpPr>
              <p:nvPr/>
            </p:nvSpPr>
            <p:spPr bwMode="auto">
              <a:xfrm>
                <a:off x="4796" y="5171"/>
                <a:ext cx="391" cy="283"/>
              </a:xfrm>
              <a:custGeom>
                <a:avLst/>
                <a:gdLst>
                  <a:gd name="G0" fmla="+- 18995 0 0"/>
                  <a:gd name="G1" fmla="+- 21600 0 0"/>
                  <a:gd name="G2" fmla="+- 21600 0 0"/>
                  <a:gd name="T0" fmla="*/ 0 w 38863"/>
                  <a:gd name="T1" fmla="*/ 11317 h 21600"/>
                  <a:gd name="T2" fmla="*/ 38863 w 38863"/>
                  <a:gd name="T3" fmla="*/ 13125 h 21600"/>
                  <a:gd name="T4" fmla="*/ 18995 w 3886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863" h="21600" fill="none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7648" y="0"/>
                      <a:pt x="35467" y="5165"/>
                      <a:pt x="38862" y="13125"/>
                    </a:cubicBezTo>
                  </a:path>
                  <a:path w="38863" h="21600" stroke="0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7648" y="0"/>
                      <a:pt x="35467" y="5165"/>
                      <a:pt x="38862" y="13125"/>
                    </a:cubicBezTo>
                    <a:lnTo>
                      <a:pt x="18995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9" name="Arc 90"/>
              <p:cNvSpPr>
                <a:spLocks/>
              </p:cNvSpPr>
              <p:nvPr/>
            </p:nvSpPr>
            <p:spPr bwMode="auto">
              <a:xfrm>
                <a:off x="4090" y="5171"/>
                <a:ext cx="352" cy="283"/>
              </a:xfrm>
              <a:custGeom>
                <a:avLst/>
                <a:gdLst>
                  <a:gd name="G0" fmla="+- 19901 0 0"/>
                  <a:gd name="G1" fmla="+- 21600 0 0"/>
                  <a:gd name="G2" fmla="+- 21600 0 0"/>
                  <a:gd name="T0" fmla="*/ 0 w 38621"/>
                  <a:gd name="T1" fmla="*/ 13202 h 21600"/>
                  <a:gd name="T2" fmla="*/ 38621 w 38621"/>
                  <a:gd name="T3" fmla="*/ 10824 h 21600"/>
                  <a:gd name="T4" fmla="*/ 19901 w 3862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621" h="21600" fill="none" extrusionOk="0">
                    <a:moveTo>
                      <a:pt x="0" y="13202"/>
                    </a:moveTo>
                    <a:cubicBezTo>
                      <a:pt x="3376" y="5201"/>
                      <a:pt x="11216" y="-1"/>
                      <a:pt x="19901" y="0"/>
                    </a:cubicBezTo>
                    <a:cubicBezTo>
                      <a:pt x="27627" y="0"/>
                      <a:pt x="34766" y="4127"/>
                      <a:pt x="38620" y="10824"/>
                    </a:cubicBezTo>
                  </a:path>
                  <a:path w="38621" h="21600" stroke="0" extrusionOk="0">
                    <a:moveTo>
                      <a:pt x="0" y="13202"/>
                    </a:moveTo>
                    <a:cubicBezTo>
                      <a:pt x="3376" y="5201"/>
                      <a:pt x="11216" y="-1"/>
                      <a:pt x="19901" y="0"/>
                    </a:cubicBezTo>
                    <a:cubicBezTo>
                      <a:pt x="27627" y="0"/>
                      <a:pt x="34766" y="4127"/>
                      <a:pt x="38620" y="10824"/>
                    </a:cubicBezTo>
                    <a:lnTo>
                      <a:pt x="19901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70" name="Line 91"/>
            <p:cNvSpPr>
              <a:spLocks noChangeShapeType="1"/>
            </p:cNvSpPr>
            <p:nvPr/>
          </p:nvSpPr>
          <p:spPr bwMode="auto">
            <a:xfrm>
              <a:off x="4085343" y="3310137"/>
              <a:ext cx="0" cy="4711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71" name="Line 91"/>
            <p:cNvSpPr>
              <a:spLocks noChangeShapeType="1"/>
            </p:cNvSpPr>
            <p:nvPr/>
          </p:nvSpPr>
          <p:spPr bwMode="auto">
            <a:xfrm flipH="1">
              <a:off x="4085343" y="3902449"/>
              <a:ext cx="0" cy="4298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72" name="Line 91"/>
            <p:cNvSpPr>
              <a:spLocks noChangeShapeType="1"/>
            </p:cNvSpPr>
            <p:nvPr/>
          </p:nvSpPr>
          <p:spPr bwMode="auto">
            <a:xfrm>
              <a:off x="4471059" y="4014971"/>
              <a:ext cx="0" cy="3173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74" name="Line 91"/>
            <p:cNvSpPr>
              <a:spLocks noChangeShapeType="1"/>
            </p:cNvSpPr>
            <p:nvPr/>
          </p:nvSpPr>
          <p:spPr bwMode="auto">
            <a:xfrm>
              <a:off x="4471059" y="3317860"/>
              <a:ext cx="0" cy="3173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75" name="Line 91"/>
            <p:cNvSpPr>
              <a:spLocks noChangeShapeType="1"/>
            </p:cNvSpPr>
            <p:nvPr/>
          </p:nvSpPr>
          <p:spPr bwMode="auto">
            <a:xfrm>
              <a:off x="1320800" y="4338917"/>
              <a:ext cx="3150259" cy="28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76" name="Line 91"/>
            <p:cNvSpPr>
              <a:spLocks noChangeShapeType="1"/>
            </p:cNvSpPr>
            <p:nvPr/>
          </p:nvSpPr>
          <p:spPr bwMode="auto">
            <a:xfrm>
              <a:off x="1310482" y="3300507"/>
              <a:ext cx="0" cy="3346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77" name="Line 91"/>
            <p:cNvSpPr>
              <a:spLocks noChangeShapeType="1"/>
            </p:cNvSpPr>
            <p:nvPr/>
          </p:nvSpPr>
          <p:spPr bwMode="auto">
            <a:xfrm flipH="1">
              <a:off x="1310480" y="3902449"/>
              <a:ext cx="1" cy="4326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79" name="Text Box 16"/>
            <p:cNvSpPr txBox="1">
              <a:spLocks noChangeArrowheads="1"/>
            </p:cNvSpPr>
            <p:nvPr/>
          </p:nvSpPr>
          <p:spPr bwMode="auto">
            <a:xfrm>
              <a:off x="1823099" y="2951099"/>
              <a:ext cx="455440" cy="30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en-US" altLang="zh-CN" sz="1200" i="1" dirty="0">
                  <a:solidFill>
                    <a:srgbClr val="000000"/>
                  </a:solidFill>
                  <a:ea typeface="黑体" pitchFamily="49" charset="-122"/>
                </a:rPr>
                <a:t>R</a:t>
              </a:r>
              <a:r>
                <a:rPr lang="en-US" altLang="zh-CN" sz="1200" i="1" baseline="-25000" dirty="0">
                  <a:solidFill>
                    <a:srgbClr val="000000"/>
                  </a:solidFill>
                  <a:ea typeface="黑体" pitchFamily="49" charset="-122"/>
                </a:rPr>
                <a:t>M </a:t>
              </a:r>
              <a:endParaRPr lang="en-US" altLang="zh-CN" sz="1200" i="1" dirty="0">
                <a:solidFill>
                  <a:srgbClr val="000000"/>
                </a:solidFill>
                <a:ea typeface="黑体" pitchFamily="49" charset="-122"/>
              </a:endParaRPr>
            </a:p>
          </p:txBody>
        </p:sp>
        <p:sp>
          <p:nvSpPr>
            <p:cNvPr id="81" name="Text Box 16"/>
            <p:cNvSpPr txBox="1">
              <a:spLocks noChangeArrowheads="1"/>
            </p:cNvSpPr>
            <p:nvPr/>
          </p:nvSpPr>
          <p:spPr bwMode="auto">
            <a:xfrm>
              <a:off x="3686984" y="3672624"/>
              <a:ext cx="455440" cy="30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en-US" altLang="zh-CN" sz="1200" i="1" dirty="0">
                  <a:solidFill>
                    <a:srgbClr val="000000"/>
                  </a:solidFill>
                  <a:ea typeface="黑体" pitchFamily="49" charset="-122"/>
                </a:rPr>
                <a:t>C</a:t>
              </a:r>
              <a:r>
                <a:rPr lang="en-US" altLang="zh-CN" sz="1200" i="1" baseline="-25000" dirty="0">
                  <a:solidFill>
                    <a:srgbClr val="000000"/>
                  </a:solidFill>
                  <a:ea typeface="黑体" pitchFamily="49" charset="-122"/>
                </a:rPr>
                <a:t>R </a:t>
              </a:r>
              <a:endParaRPr lang="en-US" altLang="zh-CN" sz="1200" i="1" dirty="0">
                <a:solidFill>
                  <a:srgbClr val="000000"/>
                </a:solidFill>
                <a:ea typeface="黑体" pitchFamily="49" charset="-122"/>
              </a:endParaRPr>
            </a:p>
          </p:txBody>
        </p:sp>
        <p:sp>
          <p:nvSpPr>
            <p:cNvPr id="82" name="Oval 69"/>
            <p:cNvSpPr>
              <a:spLocks noChangeArrowheads="1"/>
            </p:cNvSpPr>
            <p:nvPr/>
          </p:nvSpPr>
          <p:spPr bwMode="auto">
            <a:xfrm flipH="1">
              <a:off x="4054106" y="4304549"/>
              <a:ext cx="62474" cy="5445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83" name="Oval 69"/>
            <p:cNvSpPr>
              <a:spLocks noChangeArrowheads="1"/>
            </p:cNvSpPr>
            <p:nvPr/>
          </p:nvSpPr>
          <p:spPr bwMode="auto">
            <a:xfrm flipH="1">
              <a:off x="4050963" y="3275137"/>
              <a:ext cx="62474" cy="5445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84" name="Text Box 16"/>
            <p:cNvSpPr txBox="1">
              <a:spLocks noChangeArrowheads="1"/>
            </p:cNvSpPr>
            <p:nvPr/>
          </p:nvSpPr>
          <p:spPr bwMode="auto">
            <a:xfrm>
              <a:off x="1393830" y="3639893"/>
              <a:ext cx="668207" cy="30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en-US" altLang="zh-CN" sz="1200" i="1" dirty="0">
                  <a:solidFill>
                    <a:srgbClr val="000000"/>
                  </a:solidFill>
                  <a:ea typeface="黑体" pitchFamily="49" charset="-122"/>
                </a:rPr>
                <a:t>AC+DC</a:t>
              </a:r>
              <a:r>
                <a:rPr lang="en-US" altLang="zh-CN" sz="1200" i="1" baseline="-25000" dirty="0">
                  <a:solidFill>
                    <a:srgbClr val="000000"/>
                  </a:solidFill>
                  <a:ea typeface="黑体" pitchFamily="49" charset="-122"/>
                </a:rPr>
                <a:t> </a:t>
              </a:r>
              <a:endParaRPr lang="en-US" altLang="zh-CN" sz="1200" i="1" dirty="0">
                <a:solidFill>
                  <a:srgbClr val="000000"/>
                </a:solidFill>
                <a:ea typeface="黑体" pitchFamily="49" charset="-122"/>
              </a:endParaRPr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1217746" y="3691214"/>
              <a:ext cx="190134" cy="154804"/>
            </a:xfrm>
            <a:custGeom>
              <a:avLst/>
              <a:gdLst>
                <a:gd name="connsiteX0" fmla="*/ 0 w 352612"/>
                <a:gd name="connsiteY0" fmla="*/ 512903 h 951248"/>
                <a:gd name="connsiteX1" fmla="*/ 119529 w 352612"/>
                <a:gd name="connsiteY1" fmla="*/ 10879 h 951248"/>
                <a:gd name="connsiteX2" fmla="*/ 239059 w 352612"/>
                <a:gd name="connsiteY2" fmla="*/ 937232 h 951248"/>
                <a:gd name="connsiteX3" fmla="*/ 352612 w 352612"/>
                <a:gd name="connsiteY3" fmla="*/ 483021 h 95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612" h="951248">
                  <a:moveTo>
                    <a:pt x="0" y="512903"/>
                  </a:moveTo>
                  <a:cubicBezTo>
                    <a:pt x="39843" y="226530"/>
                    <a:pt x="79686" y="-59842"/>
                    <a:pt x="119529" y="10879"/>
                  </a:cubicBezTo>
                  <a:cubicBezTo>
                    <a:pt x="159372" y="81600"/>
                    <a:pt x="200212" y="858542"/>
                    <a:pt x="239059" y="937232"/>
                  </a:cubicBezTo>
                  <a:cubicBezTo>
                    <a:pt x="277906" y="1015922"/>
                    <a:pt x="315259" y="749471"/>
                    <a:pt x="352612" y="48302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1793763" y="4504182"/>
              <a:ext cx="2058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串联怀特谐振电路</a:t>
              </a: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5950450" y="4309909"/>
            <a:ext cx="3817007" cy="1882508"/>
            <a:chOff x="5042632" y="2987753"/>
            <a:chExt cx="3817007" cy="1882508"/>
          </a:xfrm>
        </p:grpSpPr>
        <p:sp>
          <p:nvSpPr>
            <p:cNvPr id="93" name="Text Box 16"/>
            <p:cNvSpPr txBox="1">
              <a:spLocks noChangeArrowheads="1"/>
            </p:cNvSpPr>
            <p:nvPr/>
          </p:nvSpPr>
          <p:spPr bwMode="auto">
            <a:xfrm>
              <a:off x="8404199" y="3678843"/>
              <a:ext cx="455440" cy="30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en-US" altLang="zh-CN" sz="1200" i="1" dirty="0">
                  <a:solidFill>
                    <a:srgbClr val="000000"/>
                  </a:solidFill>
                  <a:ea typeface="黑体" pitchFamily="49" charset="-122"/>
                </a:rPr>
                <a:t>L</a:t>
              </a:r>
              <a:r>
                <a:rPr lang="en-US" altLang="zh-CN" sz="1200" i="1" baseline="-25000" dirty="0">
                  <a:solidFill>
                    <a:srgbClr val="000000"/>
                  </a:solidFill>
                  <a:ea typeface="黑体" pitchFamily="49" charset="-122"/>
                </a:rPr>
                <a:t>M </a:t>
              </a:r>
              <a:endParaRPr lang="en-US" altLang="zh-CN" sz="1200" i="1" dirty="0">
                <a:solidFill>
                  <a:srgbClr val="000000"/>
                </a:solidFill>
                <a:ea typeface="黑体" pitchFamily="49" charset="-122"/>
              </a:endParaRPr>
            </a:p>
          </p:txBody>
        </p:sp>
        <p:grpSp>
          <p:nvGrpSpPr>
            <p:cNvPr id="94" name="Group 21"/>
            <p:cNvGrpSpPr>
              <a:grpSpLocks/>
            </p:cNvGrpSpPr>
            <p:nvPr/>
          </p:nvGrpSpPr>
          <p:grpSpPr bwMode="auto">
            <a:xfrm rot="5400000">
              <a:off x="7131902" y="3738934"/>
              <a:ext cx="121307" cy="177699"/>
              <a:chOff x="3329" y="3238"/>
              <a:chExt cx="148" cy="381"/>
            </a:xfrm>
          </p:grpSpPr>
          <p:sp>
            <p:nvSpPr>
              <p:cNvPr id="132" name="Line 22"/>
              <p:cNvSpPr>
                <a:spLocks noChangeShapeType="1"/>
              </p:cNvSpPr>
              <p:nvPr/>
            </p:nvSpPr>
            <p:spPr bwMode="auto">
              <a:xfrm>
                <a:off x="3329" y="3238"/>
                <a:ext cx="0" cy="3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33" name="Line 23"/>
              <p:cNvSpPr>
                <a:spLocks noChangeShapeType="1"/>
              </p:cNvSpPr>
              <p:nvPr/>
            </p:nvSpPr>
            <p:spPr bwMode="auto">
              <a:xfrm>
                <a:off x="3477" y="3238"/>
                <a:ext cx="0" cy="3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96" name="Group 87"/>
            <p:cNvGrpSpPr>
              <a:grpSpLocks/>
            </p:cNvGrpSpPr>
            <p:nvPr/>
          </p:nvGrpSpPr>
          <p:grpSpPr bwMode="auto">
            <a:xfrm rot="16200000">
              <a:off x="5857036" y="3716195"/>
              <a:ext cx="418428" cy="177512"/>
              <a:chOff x="4090" y="5171"/>
              <a:chExt cx="1097" cy="284"/>
            </a:xfrm>
          </p:grpSpPr>
          <p:sp>
            <p:nvSpPr>
              <p:cNvPr id="125" name="Arc 88"/>
              <p:cNvSpPr>
                <a:spLocks/>
              </p:cNvSpPr>
              <p:nvPr/>
            </p:nvSpPr>
            <p:spPr bwMode="auto">
              <a:xfrm>
                <a:off x="4444" y="5172"/>
                <a:ext cx="352" cy="283"/>
              </a:xfrm>
              <a:custGeom>
                <a:avLst/>
                <a:gdLst>
                  <a:gd name="G0" fmla="+- 18995 0 0"/>
                  <a:gd name="G1" fmla="+- 21600 0 0"/>
                  <a:gd name="G2" fmla="+- 21600 0 0"/>
                  <a:gd name="T0" fmla="*/ 0 w 37715"/>
                  <a:gd name="T1" fmla="*/ 11317 h 21600"/>
                  <a:gd name="T2" fmla="*/ 37715 w 37715"/>
                  <a:gd name="T3" fmla="*/ 10824 h 21600"/>
                  <a:gd name="T4" fmla="*/ 18995 w 3771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715" h="21600" fill="none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6721" y="0"/>
                      <a:pt x="33860" y="4127"/>
                      <a:pt x="37714" y="10824"/>
                    </a:cubicBezTo>
                  </a:path>
                  <a:path w="37715" h="21600" stroke="0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6721" y="0"/>
                      <a:pt x="33860" y="4127"/>
                      <a:pt x="37714" y="10824"/>
                    </a:cubicBezTo>
                    <a:lnTo>
                      <a:pt x="18995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26" name="Arc 89"/>
              <p:cNvSpPr>
                <a:spLocks/>
              </p:cNvSpPr>
              <p:nvPr/>
            </p:nvSpPr>
            <p:spPr bwMode="auto">
              <a:xfrm>
                <a:off x="4796" y="5171"/>
                <a:ext cx="391" cy="283"/>
              </a:xfrm>
              <a:custGeom>
                <a:avLst/>
                <a:gdLst>
                  <a:gd name="G0" fmla="+- 18995 0 0"/>
                  <a:gd name="G1" fmla="+- 21600 0 0"/>
                  <a:gd name="G2" fmla="+- 21600 0 0"/>
                  <a:gd name="T0" fmla="*/ 0 w 38863"/>
                  <a:gd name="T1" fmla="*/ 11317 h 21600"/>
                  <a:gd name="T2" fmla="*/ 38863 w 38863"/>
                  <a:gd name="T3" fmla="*/ 13125 h 21600"/>
                  <a:gd name="T4" fmla="*/ 18995 w 3886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863" h="21600" fill="none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7648" y="0"/>
                      <a:pt x="35467" y="5165"/>
                      <a:pt x="38862" y="13125"/>
                    </a:cubicBezTo>
                  </a:path>
                  <a:path w="38863" h="21600" stroke="0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7648" y="0"/>
                      <a:pt x="35467" y="5165"/>
                      <a:pt x="38862" y="13125"/>
                    </a:cubicBezTo>
                    <a:lnTo>
                      <a:pt x="18995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27" name="Arc 90"/>
              <p:cNvSpPr>
                <a:spLocks/>
              </p:cNvSpPr>
              <p:nvPr/>
            </p:nvSpPr>
            <p:spPr bwMode="auto">
              <a:xfrm>
                <a:off x="4090" y="5171"/>
                <a:ext cx="352" cy="283"/>
              </a:xfrm>
              <a:custGeom>
                <a:avLst/>
                <a:gdLst>
                  <a:gd name="G0" fmla="+- 19901 0 0"/>
                  <a:gd name="G1" fmla="+- 21600 0 0"/>
                  <a:gd name="G2" fmla="+- 21600 0 0"/>
                  <a:gd name="T0" fmla="*/ 0 w 38621"/>
                  <a:gd name="T1" fmla="*/ 13202 h 21600"/>
                  <a:gd name="T2" fmla="*/ 38621 w 38621"/>
                  <a:gd name="T3" fmla="*/ 10824 h 21600"/>
                  <a:gd name="T4" fmla="*/ 19901 w 3862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621" h="21600" fill="none" extrusionOk="0">
                    <a:moveTo>
                      <a:pt x="0" y="13202"/>
                    </a:moveTo>
                    <a:cubicBezTo>
                      <a:pt x="3376" y="5201"/>
                      <a:pt x="11216" y="-1"/>
                      <a:pt x="19901" y="0"/>
                    </a:cubicBezTo>
                    <a:cubicBezTo>
                      <a:pt x="27627" y="0"/>
                      <a:pt x="34766" y="4127"/>
                      <a:pt x="38620" y="10824"/>
                    </a:cubicBezTo>
                  </a:path>
                  <a:path w="38621" h="21600" stroke="0" extrusionOk="0">
                    <a:moveTo>
                      <a:pt x="0" y="13202"/>
                    </a:moveTo>
                    <a:cubicBezTo>
                      <a:pt x="3376" y="5201"/>
                      <a:pt x="11216" y="-1"/>
                      <a:pt x="19901" y="0"/>
                    </a:cubicBezTo>
                    <a:cubicBezTo>
                      <a:pt x="27627" y="0"/>
                      <a:pt x="34766" y="4127"/>
                      <a:pt x="38620" y="10824"/>
                    </a:cubicBezTo>
                    <a:lnTo>
                      <a:pt x="19901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97" name="Line 91"/>
            <p:cNvSpPr>
              <a:spLocks noChangeShapeType="1"/>
            </p:cNvSpPr>
            <p:nvPr/>
          </p:nvSpPr>
          <p:spPr bwMode="auto">
            <a:xfrm>
              <a:off x="7202954" y="3284984"/>
              <a:ext cx="6678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98" name="椭圆 97"/>
            <p:cNvSpPr/>
            <p:nvPr/>
          </p:nvSpPr>
          <p:spPr>
            <a:xfrm>
              <a:off x="5042632" y="3590872"/>
              <a:ext cx="288032" cy="2880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7870762" y="3219423"/>
              <a:ext cx="208444" cy="134869"/>
              <a:chOff x="2491543" y="3674238"/>
              <a:chExt cx="208444" cy="134869"/>
            </a:xfrm>
          </p:grpSpPr>
          <p:sp>
            <p:nvSpPr>
              <p:cNvPr id="121" name="Line 91"/>
              <p:cNvSpPr>
                <a:spLocks noChangeShapeType="1"/>
              </p:cNvSpPr>
              <p:nvPr/>
            </p:nvSpPr>
            <p:spPr bwMode="auto">
              <a:xfrm>
                <a:off x="2491543" y="3677220"/>
                <a:ext cx="2084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22" name="Line 91"/>
              <p:cNvSpPr>
                <a:spLocks noChangeShapeType="1"/>
              </p:cNvSpPr>
              <p:nvPr/>
            </p:nvSpPr>
            <p:spPr bwMode="auto">
              <a:xfrm>
                <a:off x="2491543" y="3809107"/>
                <a:ext cx="2084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23" name="Line 91"/>
              <p:cNvSpPr>
                <a:spLocks noChangeShapeType="1"/>
              </p:cNvSpPr>
              <p:nvPr/>
            </p:nvSpPr>
            <p:spPr bwMode="auto">
              <a:xfrm>
                <a:off x="2496387" y="3677910"/>
                <a:ext cx="0" cy="131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24" name="Line 91"/>
              <p:cNvSpPr>
                <a:spLocks noChangeShapeType="1"/>
              </p:cNvSpPr>
              <p:nvPr/>
            </p:nvSpPr>
            <p:spPr bwMode="auto">
              <a:xfrm>
                <a:off x="2699987" y="3674238"/>
                <a:ext cx="0" cy="131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100" name="Line 91"/>
            <p:cNvSpPr>
              <a:spLocks noChangeShapeType="1"/>
            </p:cNvSpPr>
            <p:nvPr/>
          </p:nvSpPr>
          <p:spPr bwMode="auto">
            <a:xfrm>
              <a:off x="5184136" y="3276961"/>
              <a:ext cx="58725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1" name="Line 91"/>
            <p:cNvSpPr>
              <a:spLocks noChangeShapeType="1"/>
            </p:cNvSpPr>
            <p:nvPr/>
          </p:nvSpPr>
          <p:spPr bwMode="auto">
            <a:xfrm>
              <a:off x="8084051" y="3284984"/>
              <a:ext cx="26066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grpSp>
          <p:nvGrpSpPr>
            <p:cNvPr id="102" name="Group 87"/>
            <p:cNvGrpSpPr>
              <a:grpSpLocks/>
            </p:cNvGrpSpPr>
            <p:nvPr/>
          </p:nvGrpSpPr>
          <p:grpSpPr bwMode="auto">
            <a:xfrm rot="5400000">
              <a:off x="8165441" y="3696896"/>
              <a:ext cx="363731" cy="206289"/>
              <a:chOff x="4090" y="5171"/>
              <a:chExt cx="1097" cy="284"/>
            </a:xfrm>
          </p:grpSpPr>
          <p:sp>
            <p:nvSpPr>
              <p:cNvPr id="118" name="Arc 88"/>
              <p:cNvSpPr>
                <a:spLocks/>
              </p:cNvSpPr>
              <p:nvPr/>
            </p:nvSpPr>
            <p:spPr bwMode="auto">
              <a:xfrm>
                <a:off x="4444" y="5172"/>
                <a:ext cx="352" cy="283"/>
              </a:xfrm>
              <a:custGeom>
                <a:avLst/>
                <a:gdLst>
                  <a:gd name="G0" fmla="+- 18995 0 0"/>
                  <a:gd name="G1" fmla="+- 21600 0 0"/>
                  <a:gd name="G2" fmla="+- 21600 0 0"/>
                  <a:gd name="T0" fmla="*/ 0 w 37715"/>
                  <a:gd name="T1" fmla="*/ 11317 h 21600"/>
                  <a:gd name="T2" fmla="*/ 37715 w 37715"/>
                  <a:gd name="T3" fmla="*/ 10824 h 21600"/>
                  <a:gd name="T4" fmla="*/ 18995 w 3771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715" h="21600" fill="none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6721" y="0"/>
                      <a:pt x="33860" y="4127"/>
                      <a:pt x="37714" y="10824"/>
                    </a:cubicBezTo>
                  </a:path>
                  <a:path w="37715" h="21600" stroke="0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6721" y="0"/>
                      <a:pt x="33860" y="4127"/>
                      <a:pt x="37714" y="10824"/>
                    </a:cubicBezTo>
                    <a:lnTo>
                      <a:pt x="18995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19" name="Arc 89"/>
              <p:cNvSpPr>
                <a:spLocks/>
              </p:cNvSpPr>
              <p:nvPr/>
            </p:nvSpPr>
            <p:spPr bwMode="auto">
              <a:xfrm>
                <a:off x="4796" y="5171"/>
                <a:ext cx="391" cy="283"/>
              </a:xfrm>
              <a:custGeom>
                <a:avLst/>
                <a:gdLst>
                  <a:gd name="G0" fmla="+- 18995 0 0"/>
                  <a:gd name="G1" fmla="+- 21600 0 0"/>
                  <a:gd name="G2" fmla="+- 21600 0 0"/>
                  <a:gd name="T0" fmla="*/ 0 w 38863"/>
                  <a:gd name="T1" fmla="*/ 11317 h 21600"/>
                  <a:gd name="T2" fmla="*/ 38863 w 38863"/>
                  <a:gd name="T3" fmla="*/ 13125 h 21600"/>
                  <a:gd name="T4" fmla="*/ 18995 w 3886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863" h="21600" fill="none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7648" y="0"/>
                      <a:pt x="35467" y="5165"/>
                      <a:pt x="38862" y="13125"/>
                    </a:cubicBezTo>
                  </a:path>
                  <a:path w="38863" h="21600" stroke="0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7648" y="0"/>
                      <a:pt x="35467" y="5165"/>
                      <a:pt x="38862" y="13125"/>
                    </a:cubicBezTo>
                    <a:lnTo>
                      <a:pt x="18995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20" name="Arc 90"/>
              <p:cNvSpPr>
                <a:spLocks/>
              </p:cNvSpPr>
              <p:nvPr/>
            </p:nvSpPr>
            <p:spPr bwMode="auto">
              <a:xfrm>
                <a:off x="4090" y="5171"/>
                <a:ext cx="352" cy="283"/>
              </a:xfrm>
              <a:custGeom>
                <a:avLst/>
                <a:gdLst>
                  <a:gd name="G0" fmla="+- 19901 0 0"/>
                  <a:gd name="G1" fmla="+- 21600 0 0"/>
                  <a:gd name="G2" fmla="+- 21600 0 0"/>
                  <a:gd name="T0" fmla="*/ 0 w 38621"/>
                  <a:gd name="T1" fmla="*/ 13202 h 21600"/>
                  <a:gd name="T2" fmla="*/ 38621 w 38621"/>
                  <a:gd name="T3" fmla="*/ 10824 h 21600"/>
                  <a:gd name="T4" fmla="*/ 19901 w 3862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621" h="21600" fill="none" extrusionOk="0">
                    <a:moveTo>
                      <a:pt x="0" y="13202"/>
                    </a:moveTo>
                    <a:cubicBezTo>
                      <a:pt x="3376" y="5201"/>
                      <a:pt x="11216" y="-1"/>
                      <a:pt x="19901" y="0"/>
                    </a:cubicBezTo>
                    <a:cubicBezTo>
                      <a:pt x="27627" y="0"/>
                      <a:pt x="34766" y="4127"/>
                      <a:pt x="38620" y="10824"/>
                    </a:cubicBezTo>
                  </a:path>
                  <a:path w="38621" h="21600" stroke="0" extrusionOk="0">
                    <a:moveTo>
                      <a:pt x="0" y="13202"/>
                    </a:moveTo>
                    <a:cubicBezTo>
                      <a:pt x="3376" y="5201"/>
                      <a:pt x="11216" y="-1"/>
                      <a:pt x="19901" y="0"/>
                    </a:cubicBezTo>
                    <a:cubicBezTo>
                      <a:pt x="27627" y="0"/>
                      <a:pt x="34766" y="4127"/>
                      <a:pt x="38620" y="10824"/>
                    </a:cubicBezTo>
                    <a:lnTo>
                      <a:pt x="19901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103" name="Line 91"/>
            <p:cNvSpPr>
              <a:spLocks noChangeShapeType="1"/>
            </p:cNvSpPr>
            <p:nvPr/>
          </p:nvSpPr>
          <p:spPr bwMode="auto">
            <a:xfrm>
              <a:off x="7201364" y="3293293"/>
              <a:ext cx="0" cy="4711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4" name="Line 91"/>
            <p:cNvSpPr>
              <a:spLocks noChangeShapeType="1"/>
            </p:cNvSpPr>
            <p:nvPr/>
          </p:nvSpPr>
          <p:spPr bwMode="auto">
            <a:xfrm flipH="1">
              <a:off x="7201364" y="3885605"/>
              <a:ext cx="0" cy="4298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5" name="Line 91"/>
            <p:cNvSpPr>
              <a:spLocks noChangeShapeType="1"/>
            </p:cNvSpPr>
            <p:nvPr/>
          </p:nvSpPr>
          <p:spPr bwMode="auto">
            <a:xfrm>
              <a:off x="8344713" y="3991426"/>
              <a:ext cx="0" cy="3173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6" name="Line 91"/>
            <p:cNvSpPr>
              <a:spLocks noChangeShapeType="1"/>
            </p:cNvSpPr>
            <p:nvPr/>
          </p:nvSpPr>
          <p:spPr bwMode="auto">
            <a:xfrm>
              <a:off x="8344713" y="3284983"/>
              <a:ext cx="0" cy="3266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7" name="Line 91"/>
            <p:cNvSpPr>
              <a:spLocks noChangeShapeType="1"/>
            </p:cNvSpPr>
            <p:nvPr/>
          </p:nvSpPr>
          <p:spPr bwMode="auto">
            <a:xfrm flipV="1">
              <a:off x="6079705" y="4308742"/>
              <a:ext cx="50565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8" name="Line 91"/>
            <p:cNvSpPr>
              <a:spLocks noChangeShapeType="1"/>
            </p:cNvSpPr>
            <p:nvPr/>
          </p:nvSpPr>
          <p:spPr bwMode="auto">
            <a:xfrm>
              <a:off x="5184136" y="3276962"/>
              <a:ext cx="0" cy="3346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9" name="Line 91"/>
            <p:cNvSpPr>
              <a:spLocks noChangeShapeType="1"/>
            </p:cNvSpPr>
            <p:nvPr/>
          </p:nvSpPr>
          <p:spPr bwMode="auto">
            <a:xfrm flipH="1">
              <a:off x="5184134" y="3878904"/>
              <a:ext cx="1" cy="4326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1" name="Text Box 16"/>
            <p:cNvSpPr txBox="1">
              <a:spLocks noChangeArrowheads="1"/>
            </p:cNvSpPr>
            <p:nvPr/>
          </p:nvSpPr>
          <p:spPr bwMode="auto">
            <a:xfrm>
              <a:off x="7801627" y="2987753"/>
              <a:ext cx="455440" cy="30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en-US" altLang="zh-CN" sz="1200" i="1" dirty="0">
                  <a:solidFill>
                    <a:srgbClr val="000000"/>
                  </a:solidFill>
                  <a:ea typeface="黑体" pitchFamily="49" charset="-122"/>
                </a:rPr>
                <a:t>R</a:t>
              </a:r>
              <a:r>
                <a:rPr lang="en-US" altLang="zh-CN" sz="1200" i="1" baseline="-25000" dirty="0">
                  <a:solidFill>
                    <a:srgbClr val="000000"/>
                  </a:solidFill>
                  <a:ea typeface="黑体" pitchFamily="49" charset="-122"/>
                </a:rPr>
                <a:t>M </a:t>
              </a:r>
              <a:endParaRPr lang="en-US" altLang="zh-CN" sz="1200" i="1" dirty="0">
                <a:solidFill>
                  <a:srgbClr val="000000"/>
                </a:solidFill>
                <a:ea typeface="黑体" pitchFamily="49" charset="-122"/>
              </a:endParaRPr>
            </a:p>
          </p:txBody>
        </p:sp>
        <p:sp>
          <p:nvSpPr>
            <p:cNvPr id="112" name="Text Box 16"/>
            <p:cNvSpPr txBox="1">
              <a:spLocks noChangeArrowheads="1"/>
            </p:cNvSpPr>
            <p:nvPr/>
          </p:nvSpPr>
          <p:spPr bwMode="auto">
            <a:xfrm>
              <a:off x="6054315" y="3645275"/>
              <a:ext cx="455440" cy="30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en-US" altLang="zh-CN" sz="1200" i="1" dirty="0">
                  <a:solidFill>
                    <a:srgbClr val="000000"/>
                  </a:solidFill>
                  <a:ea typeface="黑体" pitchFamily="49" charset="-122"/>
                </a:rPr>
                <a:t>L</a:t>
              </a:r>
              <a:r>
                <a:rPr lang="en-US" altLang="zh-CN" sz="1200" i="1" baseline="-25000" dirty="0">
                  <a:solidFill>
                    <a:srgbClr val="000000"/>
                  </a:solidFill>
                  <a:ea typeface="黑体" pitchFamily="49" charset="-122"/>
                </a:rPr>
                <a:t>R </a:t>
              </a:r>
              <a:endParaRPr lang="en-US" altLang="zh-CN" sz="1200" i="1" dirty="0">
                <a:solidFill>
                  <a:srgbClr val="000000"/>
                </a:solidFill>
                <a:ea typeface="黑体" pitchFamily="49" charset="-122"/>
              </a:endParaRPr>
            </a:p>
          </p:txBody>
        </p:sp>
        <p:sp>
          <p:nvSpPr>
            <p:cNvPr id="113" name="Text Box 16"/>
            <p:cNvSpPr txBox="1">
              <a:spLocks noChangeArrowheads="1"/>
            </p:cNvSpPr>
            <p:nvPr/>
          </p:nvSpPr>
          <p:spPr bwMode="auto">
            <a:xfrm>
              <a:off x="7229458" y="3680104"/>
              <a:ext cx="455440" cy="30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en-US" altLang="zh-CN" sz="1200" i="1" dirty="0">
                  <a:solidFill>
                    <a:srgbClr val="000000"/>
                  </a:solidFill>
                  <a:ea typeface="黑体" pitchFamily="49" charset="-122"/>
                </a:rPr>
                <a:t>C</a:t>
              </a:r>
              <a:r>
                <a:rPr lang="en-US" altLang="zh-CN" sz="1200" i="1" baseline="-25000" dirty="0">
                  <a:solidFill>
                    <a:srgbClr val="000000"/>
                  </a:solidFill>
                  <a:ea typeface="黑体" pitchFamily="49" charset="-122"/>
                </a:rPr>
                <a:t>R </a:t>
              </a:r>
              <a:endParaRPr lang="en-US" altLang="zh-CN" sz="1200" i="1" dirty="0">
                <a:solidFill>
                  <a:srgbClr val="000000"/>
                </a:solidFill>
                <a:ea typeface="黑体" pitchFamily="49" charset="-122"/>
              </a:endParaRPr>
            </a:p>
          </p:txBody>
        </p:sp>
        <p:sp>
          <p:nvSpPr>
            <p:cNvPr id="114" name="Oval 69"/>
            <p:cNvSpPr>
              <a:spLocks noChangeArrowheads="1"/>
            </p:cNvSpPr>
            <p:nvPr/>
          </p:nvSpPr>
          <p:spPr bwMode="auto">
            <a:xfrm flipH="1">
              <a:off x="7170127" y="4287705"/>
              <a:ext cx="62474" cy="5445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5" name="Oval 69"/>
            <p:cNvSpPr>
              <a:spLocks noChangeArrowheads="1"/>
            </p:cNvSpPr>
            <p:nvPr/>
          </p:nvSpPr>
          <p:spPr bwMode="auto">
            <a:xfrm flipH="1">
              <a:off x="7166984" y="3258293"/>
              <a:ext cx="62474" cy="5445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6" name="Text Box 16"/>
            <p:cNvSpPr txBox="1">
              <a:spLocks noChangeArrowheads="1"/>
            </p:cNvSpPr>
            <p:nvPr/>
          </p:nvSpPr>
          <p:spPr bwMode="auto">
            <a:xfrm>
              <a:off x="5267485" y="3616348"/>
              <a:ext cx="420802" cy="30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en-US" altLang="zh-CN" sz="1200" i="1" dirty="0">
                  <a:solidFill>
                    <a:srgbClr val="000000"/>
                  </a:solidFill>
                  <a:ea typeface="黑体" pitchFamily="49" charset="-122"/>
                </a:rPr>
                <a:t>AC</a:t>
              </a:r>
            </a:p>
          </p:txBody>
        </p:sp>
        <p:sp>
          <p:nvSpPr>
            <p:cNvPr id="117" name="任意多边形 116"/>
            <p:cNvSpPr/>
            <p:nvPr/>
          </p:nvSpPr>
          <p:spPr>
            <a:xfrm>
              <a:off x="5091400" y="3667669"/>
              <a:ext cx="190134" cy="154804"/>
            </a:xfrm>
            <a:custGeom>
              <a:avLst/>
              <a:gdLst>
                <a:gd name="connsiteX0" fmla="*/ 0 w 352612"/>
                <a:gd name="connsiteY0" fmla="*/ 512903 h 951248"/>
                <a:gd name="connsiteX1" fmla="*/ 119529 w 352612"/>
                <a:gd name="connsiteY1" fmla="*/ 10879 h 951248"/>
                <a:gd name="connsiteX2" fmla="*/ 239059 w 352612"/>
                <a:gd name="connsiteY2" fmla="*/ 937232 h 951248"/>
                <a:gd name="connsiteX3" fmla="*/ 352612 w 352612"/>
                <a:gd name="connsiteY3" fmla="*/ 483021 h 95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612" h="951248">
                  <a:moveTo>
                    <a:pt x="0" y="512903"/>
                  </a:moveTo>
                  <a:cubicBezTo>
                    <a:pt x="39843" y="226530"/>
                    <a:pt x="79686" y="-59842"/>
                    <a:pt x="119529" y="10879"/>
                  </a:cubicBezTo>
                  <a:cubicBezTo>
                    <a:pt x="159372" y="81600"/>
                    <a:pt x="200212" y="858542"/>
                    <a:pt x="239059" y="937232"/>
                  </a:cubicBezTo>
                  <a:cubicBezTo>
                    <a:pt x="277906" y="1015922"/>
                    <a:pt x="315259" y="749471"/>
                    <a:pt x="352612" y="48302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5667417" y="4500929"/>
              <a:ext cx="2058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并联怀特谐振电路</a:t>
              </a:r>
            </a:p>
          </p:txBody>
        </p:sp>
        <p:sp>
          <p:nvSpPr>
            <p:cNvPr id="135" name="Text Box 16"/>
            <p:cNvSpPr txBox="1">
              <a:spLocks noChangeArrowheads="1"/>
            </p:cNvSpPr>
            <p:nvPr/>
          </p:nvSpPr>
          <p:spPr bwMode="auto">
            <a:xfrm>
              <a:off x="6469764" y="3933145"/>
              <a:ext cx="416304" cy="30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en-US" altLang="zh-CN" sz="1200" i="1" dirty="0">
                  <a:solidFill>
                    <a:srgbClr val="000000"/>
                  </a:solidFill>
                  <a:ea typeface="黑体" pitchFamily="49" charset="-122"/>
                </a:rPr>
                <a:t>DC</a:t>
              </a:r>
              <a:r>
                <a:rPr lang="en-US" altLang="zh-CN" sz="1200" i="1" baseline="-25000" dirty="0">
                  <a:solidFill>
                    <a:srgbClr val="000000"/>
                  </a:solidFill>
                  <a:ea typeface="黑体" pitchFamily="49" charset="-122"/>
                </a:rPr>
                <a:t> </a:t>
              </a:r>
              <a:endParaRPr lang="en-US" altLang="zh-CN" sz="1200" i="1" dirty="0">
                <a:solidFill>
                  <a:srgbClr val="000000"/>
                </a:solidFill>
                <a:ea typeface="黑体" pitchFamily="49" charset="-122"/>
              </a:endParaRPr>
            </a:p>
          </p:txBody>
        </p:sp>
        <p:grpSp>
          <p:nvGrpSpPr>
            <p:cNvPr id="136" name="Group 87"/>
            <p:cNvGrpSpPr>
              <a:grpSpLocks/>
            </p:cNvGrpSpPr>
            <p:nvPr/>
          </p:nvGrpSpPr>
          <p:grpSpPr bwMode="auto">
            <a:xfrm rot="5400000">
              <a:off x="5578602" y="3716460"/>
              <a:ext cx="418428" cy="177512"/>
              <a:chOff x="4090" y="5171"/>
              <a:chExt cx="1097" cy="284"/>
            </a:xfrm>
          </p:grpSpPr>
          <p:sp>
            <p:nvSpPr>
              <p:cNvPr id="137" name="Arc 88"/>
              <p:cNvSpPr>
                <a:spLocks/>
              </p:cNvSpPr>
              <p:nvPr/>
            </p:nvSpPr>
            <p:spPr bwMode="auto">
              <a:xfrm>
                <a:off x="4444" y="5172"/>
                <a:ext cx="352" cy="283"/>
              </a:xfrm>
              <a:custGeom>
                <a:avLst/>
                <a:gdLst>
                  <a:gd name="G0" fmla="+- 18995 0 0"/>
                  <a:gd name="G1" fmla="+- 21600 0 0"/>
                  <a:gd name="G2" fmla="+- 21600 0 0"/>
                  <a:gd name="T0" fmla="*/ 0 w 37715"/>
                  <a:gd name="T1" fmla="*/ 11317 h 21600"/>
                  <a:gd name="T2" fmla="*/ 37715 w 37715"/>
                  <a:gd name="T3" fmla="*/ 10824 h 21600"/>
                  <a:gd name="T4" fmla="*/ 18995 w 3771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715" h="21600" fill="none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6721" y="0"/>
                      <a:pt x="33860" y="4127"/>
                      <a:pt x="37714" y="10824"/>
                    </a:cubicBezTo>
                  </a:path>
                  <a:path w="37715" h="21600" stroke="0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6721" y="0"/>
                      <a:pt x="33860" y="4127"/>
                      <a:pt x="37714" y="10824"/>
                    </a:cubicBezTo>
                    <a:lnTo>
                      <a:pt x="18995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38" name="Arc 89"/>
              <p:cNvSpPr>
                <a:spLocks/>
              </p:cNvSpPr>
              <p:nvPr/>
            </p:nvSpPr>
            <p:spPr bwMode="auto">
              <a:xfrm>
                <a:off x="4796" y="5171"/>
                <a:ext cx="391" cy="283"/>
              </a:xfrm>
              <a:custGeom>
                <a:avLst/>
                <a:gdLst>
                  <a:gd name="G0" fmla="+- 18995 0 0"/>
                  <a:gd name="G1" fmla="+- 21600 0 0"/>
                  <a:gd name="G2" fmla="+- 21600 0 0"/>
                  <a:gd name="T0" fmla="*/ 0 w 38863"/>
                  <a:gd name="T1" fmla="*/ 11317 h 21600"/>
                  <a:gd name="T2" fmla="*/ 38863 w 38863"/>
                  <a:gd name="T3" fmla="*/ 13125 h 21600"/>
                  <a:gd name="T4" fmla="*/ 18995 w 3886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863" h="21600" fill="none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7648" y="0"/>
                      <a:pt x="35467" y="5165"/>
                      <a:pt x="38862" y="13125"/>
                    </a:cubicBezTo>
                  </a:path>
                  <a:path w="38863" h="21600" stroke="0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7648" y="0"/>
                      <a:pt x="35467" y="5165"/>
                      <a:pt x="38862" y="13125"/>
                    </a:cubicBezTo>
                    <a:lnTo>
                      <a:pt x="18995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39" name="Arc 90"/>
              <p:cNvSpPr>
                <a:spLocks/>
              </p:cNvSpPr>
              <p:nvPr/>
            </p:nvSpPr>
            <p:spPr bwMode="auto">
              <a:xfrm>
                <a:off x="4090" y="5171"/>
                <a:ext cx="352" cy="283"/>
              </a:xfrm>
              <a:custGeom>
                <a:avLst/>
                <a:gdLst>
                  <a:gd name="G0" fmla="+- 19901 0 0"/>
                  <a:gd name="G1" fmla="+- 21600 0 0"/>
                  <a:gd name="G2" fmla="+- 21600 0 0"/>
                  <a:gd name="T0" fmla="*/ 0 w 38621"/>
                  <a:gd name="T1" fmla="*/ 13202 h 21600"/>
                  <a:gd name="T2" fmla="*/ 38621 w 38621"/>
                  <a:gd name="T3" fmla="*/ 10824 h 21600"/>
                  <a:gd name="T4" fmla="*/ 19901 w 3862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621" h="21600" fill="none" extrusionOk="0">
                    <a:moveTo>
                      <a:pt x="0" y="13202"/>
                    </a:moveTo>
                    <a:cubicBezTo>
                      <a:pt x="3376" y="5201"/>
                      <a:pt x="11216" y="-1"/>
                      <a:pt x="19901" y="0"/>
                    </a:cubicBezTo>
                    <a:cubicBezTo>
                      <a:pt x="27627" y="0"/>
                      <a:pt x="34766" y="4127"/>
                      <a:pt x="38620" y="10824"/>
                    </a:cubicBezTo>
                  </a:path>
                  <a:path w="38621" h="21600" stroke="0" extrusionOk="0">
                    <a:moveTo>
                      <a:pt x="0" y="13202"/>
                    </a:moveTo>
                    <a:cubicBezTo>
                      <a:pt x="3376" y="5201"/>
                      <a:pt x="11216" y="-1"/>
                      <a:pt x="19901" y="0"/>
                    </a:cubicBezTo>
                    <a:cubicBezTo>
                      <a:pt x="27627" y="0"/>
                      <a:pt x="34766" y="4127"/>
                      <a:pt x="38620" y="10824"/>
                    </a:cubicBezTo>
                    <a:lnTo>
                      <a:pt x="19901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140" name="Line 91"/>
            <p:cNvSpPr>
              <a:spLocks noChangeShapeType="1"/>
            </p:cNvSpPr>
            <p:nvPr/>
          </p:nvSpPr>
          <p:spPr bwMode="auto">
            <a:xfrm>
              <a:off x="5929679" y="3570084"/>
              <a:ext cx="0" cy="4711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41" name="Line 91"/>
            <p:cNvSpPr>
              <a:spLocks noChangeShapeType="1"/>
            </p:cNvSpPr>
            <p:nvPr/>
          </p:nvSpPr>
          <p:spPr bwMode="auto">
            <a:xfrm>
              <a:off x="5771394" y="3275136"/>
              <a:ext cx="0" cy="3157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42" name="Line 91"/>
            <p:cNvSpPr>
              <a:spLocks noChangeShapeType="1"/>
            </p:cNvSpPr>
            <p:nvPr/>
          </p:nvSpPr>
          <p:spPr bwMode="auto">
            <a:xfrm>
              <a:off x="5771394" y="4012633"/>
              <a:ext cx="2491" cy="2904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43" name="Line 91"/>
            <p:cNvSpPr>
              <a:spLocks noChangeShapeType="1"/>
            </p:cNvSpPr>
            <p:nvPr/>
          </p:nvSpPr>
          <p:spPr bwMode="auto">
            <a:xfrm>
              <a:off x="5178783" y="4309743"/>
              <a:ext cx="592612" cy="18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44" name="Line 91"/>
            <p:cNvSpPr>
              <a:spLocks noChangeShapeType="1"/>
            </p:cNvSpPr>
            <p:nvPr/>
          </p:nvSpPr>
          <p:spPr bwMode="auto">
            <a:xfrm flipH="1">
              <a:off x="6086272" y="4012633"/>
              <a:ext cx="386" cy="2932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45" name="Line 91"/>
            <p:cNvSpPr>
              <a:spLocks noChangeShapeType="1"/>
            </p:cNvSpPr>
            <p:nvPr/>
          </p:nvSpPr>
          <p:spPr bwMode="auto">
            <a:xfrm>
              <a:off x="6084168" y="3284983"/>
              <a:ext cx="0" cy="3247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46" name="Line 91"/>
            <p:cNvSpPr>
              <a:spLocks noChangeShapeType="1"/>
            </p:cNvSpPr>
            <p:nvPr/>
          </p:nvSpPr>
          <p:spPr bwMode="auto">
            <a:xfrm>
              <a:off x="6079705" y="3284984"/>
              <a:ext cx="10904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48" name="Line 22"/>
            <p:cNvSpPr>
              <a:spLocks noChangeShapeType="1"/>
            </p:cNvSpPr>
            <p:nvPr/>
          </p:nvSpPr>
          <p:spPr bwMode="auto">
            <a:xfrm rot="5400000">
              <a:off x="6441342" y="4293096"/>
              <a:ext cx="28803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49" name="Line 23"/>
            <p:cNvSpPr>
              <a:spLocks noChangeShapeType="1"/>
            </p:cNvSpPr>
            <p:nvPr/>
          </p:nvSpPr>
          <p:spPr bwMode="auto">
            <a:xfrm rot="5400000" flipV="1">
              <a:off x="6597580" y="4310699"/>
              <a:ext cx="1429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50" name="Line 91"/>
            <p:cNvSpPr>
              <a:spLocks noChangeShapeType="1"/>
            </p:cNvSpPr>
            <p:nvPr/>
          </p:nvSpPr>
          <p:spPr bwMode="auto">
            <a:xfrm>
              <a:off x="6670514" y="4302285"/>
              <a:ext cx="1674199" cy="8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51" name="Line 23"/>
            <p:cNvSpPr>
              <a:spLocks noChangeShapeType="1"/>
            </p:cNvSpPr>
            <p:nvPr/>
          </p:nvSpPr>
          <p:spPr bwMode="auto">
            <a:xfrm rot="5400000" flipH="1" flipV="1">
              <a:off x="6491474" y="4196341"/>
              <a:ext cx="1" cy="664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52" name="Line 23"/>
            <p:cNvSpPr>
              <a:spLocks noChangeShapeType="1"/>
            </p:cNvSpPr>
            <p:nvPr/>
          </p:nvSpPr>
          <p:spPr bwMode="auto">
            <a:xfrm rot="5400000">
              <a:off x="6457661" y="4227803"/>
              <a:ext cx="7193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53" name="Line 23"/>
            <p:cNvSpPr>
              <a:spLocks noChangeShapeType="1"/>
            </p:cNvSpPr>
            <p:nvPr/>
          </p:nvSpPr>
          <p:spPr bwMode="auto">
            <a:xfrm rot="5400000" flipH="1">
              <a:off x="6725336" y="4198849"/>
              <a:ext cx="2" cy="487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157" name="圆角矩形 156"/>
          <p:cNvSpPr/>
          <p:nvPr/>
        </p:nvSpPr>
        <p:spPr>
          <a:xfrm>
            <a:off x="4564567" y="4409476"/>
            <a:ext cx="1203283" cy="141361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714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64070" y="1100566"/>
            <a:ext cx="11568608" cy="2212111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dirty="0"/>
              <a:t>自由电子激光的束流分配系统</a:t>
            </a:r>
            <a:r>
              <a:rPr lang="zh-CN" altLang="en-US" dirty="0" smtClean="0"/>
              <a:t>上有</a:t>
            </a:r>
            <a:r>
              <a:rPr lang="zh-CN" altLang="en-US" dirty="0"/>
              <a:t>类似</a:t>
            </a:r>
            <a:r>
              <a:rPr lang="zh-CN" altLang="en-US" dirty="0" smtClean="0"/>
              <a:t>的</a:t>
            </a:r>
            <a:r>
              <a:rPr lang="en-US" altLang="zh-CN" dirty="0" smtClean="0"/>
              <a:t>kicker</a:t>
            </a:r>
            <a:r>
              <a:rPr lang="zh-CN" altLang="en-US" dirty="0" smtClean="0"/>
              <a:t>电源设计。</a:t>
            </a:r>
            <a:endParaRPr lang="en-US" altLang="zh-CN" dirty="0" smtClean="0"/>
          </a:p>
          <a:p>
            <a:r>
              <a:rPr lang="zh-CN" altLang="en-US" dirty="0" smtClean="0"/>
              <a:t>优点：效率</a:t>
            </a:r>
            <a:r>
              <a:rPr lang="zh-CN" altLang="en-US" dirty="0"/>
              <a:t>更高，脉冲电源的充能元件体积更小</a:t>
            </a:r>
            <a:r>
              <a:rPr lang="zh-CN" altLang="en-US" dirty="0" smtClean="0"/>
              <a:t>。匹配放电电路，按照</a:t>
            </a:r>
            <a:r>
              <a:rPr lang="en-US" altLang="zh-CN" dirty="0"/>
              <a:t>10ns/10kV/50</a:t>
            </a:r>
            <a:r>
              <a:rPr lang="el-GR" altLang="zh-CN" dirty="0"/>
              <a:t>Ω</a:t>
            </a:r>
            <a:r>
              <a:rPr lang="zh-CN" altLang="en-US" dirty="0"/>
              <a:t>计算，终端电阻上的平均功率是：</a:t>
            </a:r>
            <a:r>
              <a:rPr lang="en-US" altLang="zh-CN" dirty="0"/>
              <a:t>16.7kW</a:t>
            </a:r>
            <a:r>
              <a:rPr lang="en-US" altLang="zh-CN" dirty="0" smtClean="0"/>
              <a:t>.</a:t>
            </a:r>
            <a:r>
              <a:rPr lang="zh-CN" altLang="en-US" dirty="0"/>
              <a:t> </a:t>
            </a:r>
            <a:r>
              <a:rPr lang="zh-CN" altLang="en-US" dirty="0" smtClean="0"/>
              <a:t>谐振放电电路，能量可以回收</a:t>
            </a:r>
            <a:endParaRPr lang="en-US" altLang="zh-CN" dirty="0"/>
          </a:p>
          <a:p>
            <a:r>
              <a:rPr lang="zh-CN" altLang="en-US" dirty="0"/>
              <a:t>特点：重复频率高达</a:t>
            </a:r>
            <a:r>
              <a:rPr lang="en-US" altLang="zh-CN" dirty="0"/>
              <a:t>1.5MHz</a:t>
            </a:r>
            <a:r>
              <a:rPr lang="zh-CN" altLang="en-US" dirty="0"/>
              <a:t>，商业的半导体开关器件</a:t>
            </a:r>
            <a:r>
              <a:rPr lang="en-US" altLang="zh-CN" dirty="0"/>
              <a:t>MOSFET</a:t>
            </a:r>
            <a:r>
              <a:rPr lang="zh-CN" altLang="en-US" dirty="0"/>
              <a:t>和特殊</a:t>
            </a:r>
            <a:r>
              <a:rPr lang="en-US" altLang="zh-CN" dirty="0"/>
              <a:t>DSRD</a:t>
            </a:r>
            <a:r>
              <a:rPr lang="zh-CN" altLang="en-US" dirty="0"/>
              <a:t>开关工作频率已达到这个量级。为</a:t>
            </a:r>
            <a:r>
              <a:rPr lang="en-US" altLang="zh-CN" dirty="0"/>
              <a:t>HEPS</a:t>
            </a:r>
            <a:r>
              <a:rPr lang="zh-CN" altLang="en-US" dirty="0"/>
              <a:t>研发</a:t>
            </a:r>
            <a:r>
              <a:rPr lang="zh-CN" altLang="en-US" dirty="0" smtClean="0"/>
              <a:t>的</a:t>
            </a:r>
            <a:r>
              <a:rPr lang="en-US" altLang="zh-CN" dirty="0" smtClean="0"/>
              <a:t>strip-line kicker10ns</a:t>
            </a:r>
            <a:r>
              <a:rPr lang="zh-CN" altLang="en-US" dirty="0"/>
              <a:t>快脉冲电源测试结果显示，可以工作在</a:t>
            </a:r>
            <a:r>
              <a:rPr lang="en-US" altLang="zh-CN" dirty="0"/>
              <a:t>1MHz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难点：高</a:t>
            </a:r>
            <a:r>
              <a:rPr lang="zh-CN" altLang="en-US" dirty="0"/>
              <a:t>重复频率下如何解决脉冲幅度一致性和稳定性的问题</a:t>
            </a:r>
            <a:r>
              <a:rPr lang="zh-CN" altLang="en-US" dirty="0" smtClean="0"/>
              <a:t>。需要研究快速充电</a:t>
            </a:r>
            <a:r>
              <a:rPr lang="zh-CN" altLang="en-US" dirty="0"/>
              <a:t>技术和补偿控制技术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高重复频率窄</a:t>
            </a:r>
            <a:r>
              <a:rPr lang="zh-CN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脉冲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kicker</a:t>
            </a:r>
            <a:r>
              <a:rPr lang="zh-CN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电源方案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252321" y="2942531"/>
            <a:ext cx="4922373" cy="3705098"/>
            <a:chOff x="457436" y="1239307"/>
            <a:chExt cx="6392186" cy="4811434"/>
          </a:xfrm>
        </p:grpSpPr>
        <p:sp>
          <p:nvSpPr>
            <p:cNvPr id="5" name="弧形 4"/>
            <p:cNvSpPr/>
            <p:nvPr/>
          </p:nvSpPr>
          <p:spPr>
            <a:xfrm>
              <a:off x="2915816" y="1772816"/>
              <a:ext cx="3888432" cy="3744416"/>
            </a:xfrm>
            <a:prstGeom prst="arc">
              <a:avLst>
                <a:gd name="adj1" fmla="val 16200000"/>
                <a:gd name="adj2" fmla="val 536892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弧形 5"/>
            <p:cNvSpPr/>
            <p:nvPr/>
          </p:nvSpPr>
          <p:spPr>
            <a:xfrm flipH="1">
              <a:off x="2915816" y="1772816"/>
              <a:ext cx="3888432" cy="3744416"/>
            </a:xfrm>
            <a:prstGeom prst="arc">
              <a:avLst>
                <a:gd name="adj1" fmla="val 16200000"/>
                <a:gd name="adj2" fmla="val 5416665"/>
              </a:avLst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4211960" y="1844824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3851920" y="1997224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563888" y="2195986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330108" y="2429766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131840" y="2708920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978946" y="3023586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2906446" y="3346386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880304" y="3717032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951328" y="4111597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059832" y="4437112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4337726" y="5426484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906172" y="5256818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563888" y="5013176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3275856" y="4742900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 flipH="1">
              <a:off x="5346826" y="1835946"/>
              <a:ext cx="1502796" cy="3653668"/>
              <a:chOff x="3059338" y="1997224"/>
              <a:chExt cx="1502796" cy="3653668"/>
            </a:xfrm>
            <a:solidFill>
              <a:srgbClr val="0000FF"/>
            </a:solidFill>
          </p:grpSpPr>
          <p:sp>
            <p:nvSpPr>
              <p:cNvPr id="31" name="椭圆 30"/>
              <p:cNvSpPr/>
              <p:nvPr/>
            </p:nvSpPr>
            <p:spPr>
              <a:xfrm>
                <a:off x="4373238" y="1997224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4013198" y="2149624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3725166" y="234838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519004" y="258216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301996" y="286132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157980" y="317598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085480" y="349878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3059338" y="3869432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121484" y="4263997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3256622" y="4589512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4490126" y="5578884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058572" y="540921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3716288" y="516557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446012" y="489530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>
              <a:off x="2195736" y="3373512"/>
              <a:ext cx="6653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195736" y="3763390"/>
              <a:ext cx="6653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528404" y="2835306"/>
              <a:ext cx="0" cy="520576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528404" y="3789040"/>
              <a:ext cx="0" cy="394566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3834407" y="1239307"/>
              <a:ext cx="377553" cy="5966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4139952" y="5517232"/>
              <a:ext cx="211583" cy="5335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任意多边形 27"/>
            <p:cNvSpPr/>
            <p:nvPr/>
          </p:nvSpPr>
          <p:spPr>
            <a:xfrm>
              <a:off x="1610052" y="1414884"/>
              <a:ext cx="2430766" cy="4510111"/>
            </a:xfrm>
            <a:custGeom>
              <a:avLst/>
              <a:gdLst>
                <a:gd name="connsiteX0" fmla="*/ 2247930 w 2576403"/>
                <a:gd name="connsiteY0" fmla="*/ 0 h 4438835"/>
                <a:gd name="connsiteX1" fmla="*/ 1879 w 2576403"/>
                <a:gd name="connsiteY1" fmla="*/ 1961965 h 4438835"/>
                <a:gd name="connsiteX2" fmla="*/ 2576403 w 2576403"/>
                <a:gd name="connsiteY2" fmla="*/ 4438835 h 443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03" h="4438835">
                  <a:moveTo>
                    <a:pt x="2247930" y="0"/>
                  </a:moveTo>
                  <a:cubicBezTo>
                    <a:pt x="1097531" y="611079"/>
                    <a:pt x="-52867" y="1222159"/>
                    <a:pt x="1879" y="1961965"/>
                  </a:cubicBezTo>
                  <a:cubicBezTo>
                    <a:pt x="56624" y="2701771"/>
                    <a:pt x="1316513" y="3570303"/>
                    <a:pt x="2576403" y="4438835"/>
                  </a:cubicBezTo>
                </a:path>
              </a:pathLst>
            </a:custGeom>
            <a:noFill/>
            <a:ln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57436" y="3195387"/>
              <a:ext cx="1639166" cy="599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165us</a:t>
              </a:r>
            </a:p>
            <a:p>
              <a:pPr algn="ctr"/>
              <a:r>
                <a:rPr lang="en-US" altLang="zh-CN" sz="1200" dirty="0"/>
                <a:t>(242bunch)</a:t>
              </a:r>
              <a:endParaRPr lang="zh-CN" altLang="en-US" sz="1200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704503" y="3398436"/>
              <a:ext cx="3831219" cy="35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680ns</a:t>
              </a:r>
              <a:r>
                <a:rPr lang="zh-CN" altLang="en-US" sz="1200" dirty="0"/>
                <a:t>，</a:t>
              </a:r>
              <a:r>
                <a:rPr lang="en-US" altLang="zh-CN" sz="1200" dirty="0"/>
                <a:t>1.5MHz</a:t>
              </a:r>
              <a:r>
                <a:rPr lang="zh-CN" altLang="en-US" sz="1200" dirty="0"/>
                <a:t>，占空比</a:t>
              </a:r>
              <a:r>
                <a:rPr lang="en-US" altLang="zh-CN" sz="1200" dirty="0"/>
                <a:t>50%</a:t>
              </a: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1955989" y="4656581"/>
            <a:ext cx="2640432" cy="542082"/>
            <a:chOff x="6425781" y="2473691"/>
            <a:chExt cx="2640432" cy="542082"/>
          </a:xfrm>
        </p:grpSpPr>
        <p:grpSp>
          <p:nvGrpSpPr>
            <p:cNvPr id="171" name="组合 170"/>
            <p:cNvGrpSpPr/>
            <p:nvPr/>
          </p:nvGrpSpPr>
          <p:grpSpPr>
            <a:xfrm>
              <a:off x="6425781" y="2685633"/>
              <a:ext cx="2640432" cy="330140"/>
              <a:chOff x="6413486" y="2296693"/>
              <a:chExt cx="2640432" cy="330140"/>
            </a:xfrm>
          </p:grpSpPr>
          <p:grpSp>
            <p:nvGrpSpPr>
              <p:cNvPr id="99" name="组合 98"/>
              <p:cNvGrpSpPr/>
              <p:nvPr/>
            </p:nvGrpSpPr>
            <p:grpSpPr>
              <a:xfrm>
                <a:off x="6858683" y="2296693"/>
                <a:ext cx="571623" cy="321035"/>
                <a:chOff x="7008447" y="2607783"/>
                <a:chExt cx="1463745" cy="981701"/>
              </a:xfrm>
            </p:grpSpPr>
            <p:grpSp>
              <p:nvGrpSpPr>
                <p:cNvPr id="100" name="组合 99"/>
                <p:cNvGrpSpPr/>
                <p:nvPr/>
              </p:nvGrpSpPr>
              <p:grpSpPr>
                <a:xfrm>
                  <a:off x="7008447" y="2607783"/>
                  <a:ext cx="767057" cy="981701"/>
                  <a:chOff x="6566153" y="3038440"/>
                  <a:chExt cx="2447139" cy="981701"/>
                </a:xfrm>
              </p:grpSpPr>
              <p:grpSp>
                <p:nvGrpSpPr>
                  <p:cNvPr id="118" name="组合 117"/>
                  <p:cNvGrpSpPr/>
                  <p:nvPr/>
                </p:nvGrpSpPr>
                <p:grpSpPr>
                  <a:xfrm>
                    <a:off x="6566153" y="3038440"/>
                    <a:ext cx="1374660" cy="981701"/>
                    <a:chOff x="6566153" y="3038440"/>
                    <a:chExt cx="1374660" cy="981701"/>
                  </a:xfrm>
                </p:grpSpPr>
                <p:sp>
                  <p:nvSpPr>
                    <p:cNvPr id="127" name="任意多边形 126"/>
                    <p:cNvSpPr/>
                    <p:nvPr/>
                  </p:nvSpPr>
                  <p:spPr>
                    <a:xfrm flipH="1">
                      <a:off x="6869431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8" name="任意多边形 127"/>
                    <p:cNvSpPr/>
                    <p:nvPr/>
                  </p:nvSpPr>
                  <p:spPr>
                    <a:xfrm flipH="1">
                      <a:off x="7240148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9" name="任意多边形 128"/>
                    <p:cNvSpPr/>
                    <p:nvPr/>
                  </p:nvSpPr>
                  <p:spPr>
                    <a:xfrm flipH="1">
                      <a:off x="7591816" y="3048556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130" name="直接连接符 129"/>
                    <p:cNvCxnSpPr>
                      <a:endCxn id="127" idx="2"/>
                    </p:cNvCxnSpPr>
                    <p:nvPr/>
                  </p:nvCxnSpPr>
                  <p:spPr>
                    <a:xfrm>
                      <a:off x="6566153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直接连接符 130"/>
                    <p:cNvCxnSpPr/>
                    <p:nvPr/>
                  </p:nvCxnSpPr>
                  <p:spPr>
                    <a:xfrm>
                      <a:off x="6936870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直接连接符 131"/>
                    <p:cNvCxnSpPr/>
                    <p:nvPr/>
                  </p:nvCxnSpPr>
                  <p:spPr>
                    <a:xfrm>
                      <a:off x="7302483" y="4020141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直接连接符 132"/>
                    <p:cNvCxnSpPr/>
                    <p:nvPr/>
                  </p:nvCxnSpPr>
                  <p:spPr>
                    <a:xfrm>
                      <a:off x="7637535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9" name="组合 118"/>
                  <p:cNvGrpSpPr/>
                  <p:nvPr/>
                </p:nvGrpSpPr>
                <p:grpSpPr>
                  <a:xfrm>
                    <a:off x="7638632" y="3038440"/>
                    <a:ext cx="1374660" cy="981701"/>
                    <a:chOff x="6566153" y="3038440"/>
                    <a:chExt cx="1374660" cy="981701"/>
                  </a:xfrm>
                </p:grpSpPr>
                <p:sp>
                  <p:nvSpPr>
                    <p:cNvPr id="120" name="任意多边形 119"/>
                    <p:cNvSpPr/>
                    <p:nvPr/>
                  </p:nvSpPr>
                  <p:spPr>
                    <a:xfrm flipH="1">
                      <a:off x="6869431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1" name="任意多边形 120"/>
                    <p:cNvSpPr/>
                    <p:nvPr/>
                  </p:nvSpPr>
                  <p:spPr>
                    <a:xfrm flipH="1">
                      <a:off x="7240148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2" name="任意多边形 121"/>
                    <p:cNvSpPr/>
                    <p:nvPr/>
                  </p:nvSpPr>
                  <p:spPr>
                    <a:xfrm flipH="1">
                      <a:off x="7591816" y="3048556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123" name="直接连接符 122"/>
                    <p:cNvCxnSpPr>
                      <a:endCxn id="120" idx="2"/>
                    </p:cNvCxnSpPr>
                    <p:nvPr/>
                  </p:nvCxnSpPr>
                  <p:spPr>
                    <a:xfrm>
                      <a:off x="6566153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直接连接符 123"/>
                    <p:cNvCxnSpPr/>
                    <p:nvPr/>
                  </p:nvCxnSpPr>
                  <p:spPr>
                    <a:xfrm>
                      <a:off x="6936870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直接连接符 124"/>
                    <p:cNvCxnSpPr/>
                    <p:nvPr/>
                  </p:nvCxnSpPr>
                  <p:spPr>
                    <a:xfrm>
                      <a:off x="7302483" y="4020141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直接连接符 125"/>
                    <p:cNvCxnSpPr/>
                    <p:nvPr/>
                  </p:nvCxnSpPr>
                  <p:spPr>
                    <a:xfrm>
                      <a:off x="7637535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1" name="组合 100"/>
                <p:cNvGrpSpPr/>
                <p:nvPr/>
              </p:nvGrpSpPr>
              <p:grpSpPr>
                <a:xfrm>
                  <a:off x="7705135" y="2607783"/>
                  <a:ext cx="767057" cy="981701"/>
                  <a:chOff x="6566153" y="3038440"/>
                  <a:chExt cx="2447139" cy="981701"/>
                </a:xfrm>
              </p:grpSpPr>
              <p:grpSp>
                <p:nvGrpSpPr>
                  <p:cNvPr id="102" name="组合 101"/>
                  <p:cNvGrpSpPr/>
                  <p:nvPr/>
                </p:nvGrpSpPr>
                <p:grpSpPr>
                  <a:xfrm>
                    <a:off x="6566153" y="3038440"/>
                    <a:ext cx="1374660" cy="981701"/>
                    <a:chOff x="6566153" y="3038440"/>
                    <a:chExt cx="1374660" cy="981701"/>
                  </a:xfrm>
                </p:grpSpPr>
                <p:sp>
                  <p:nvSpPr>
                    <p:cNvPr id="111" name="任意多边形 110"/>
                    <p:cNvSpPr/>
                    <p:nvPr/>
                  </p:nvSpPr>
                  <p:spPr>
                    <a:xfrm flipH="1">
                      <a:off x="6869431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2" name="任意多边形 111"/>
                    <p:cNvSpPr/>
                    <p:nvPr/>
                  </p:nvSpPr>
                  <p:spPr>
                    <a:xfrm flipH="1">
                      <a:off x="7240148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3" name="任意多边形 112"/>
                    <p:cNvSpPr/>
                    <p:nvPr/>
                  </p:nvSpPr>
                  <p:spPr>
                    <a:xfrm flipH="1">
                      <a:off x="7591816" y="3048556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114" name="直接连接符 113"/>
                    <p:cNvCxnSpPr>
                      <a:endCxn id="111" idx="2"/>
                    </p:cNvCxnSpPr>
                    <p:nvPr/>
                  </p:nvCxnSpPr>
                  <p:spPr>
                    <a:xfrm>
                      <a:off x="6566153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直接连接符 114"/>
                    <p:cNvCxnSpPr/>
                    <p:nvPr/>
                  </p:nvCxnSpPr>
                  <p:spPr>
                    <a:xfrm>
                      <a:off x="6936870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直接连接符 115"/>
                    <p:cNvCxnSpPr/>
                    <p:nvPr/>
                  </p:nvCxnSpPr>
                  <p:spPr>
                    <a:xfrm>
                      <a:off x="7302483" y="4020141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直接连接符 116"/>
                    <p:cNvCxnSpPr/>
                    <p:nvPr/>
                  </p:nvCxnSpPr>
                  <p:spPr>
                    <a:xfrm>
                      <a:off x="7637535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3" name="组合 102"/>
                  <p:cNvGrpSpPr/>
                  <p:nvPr/>
                </p:nvGrpSpPr>
                <p:grpSpPr>
                  <a:xfrm>
                    <a:off x="7638632" y="3038440"/>
                    <a:ext cx="1374660" cy="981701"/>
                    <a:chOff x="6566153" y="3038440"/>
                    <a:chExt cx="1374660" cy="981701"/>
                  </a:xfrm>
                </p:grpSpPr>
                <p:sp>
                  <p:nvSpPr>
                    <p:cNvPr id="104" name="任意多边形 103"/>
                    <p:cNvSpPr/>
                    <p:nvPr/>
                  </p:nvSpPr>
                  <p:spPr>
                    <a:xfrm flipH="1">
                      <a:off x="6869431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5" name="任意多边形 104"/>
                    <p:cNvSpPr/>
                    <p:nvPr/>
                  </p:nvSpPr>
                  <p:spPr>
                    <a:xfrm flipH="1">
                      <a:off x="7240148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6" name="任意多边形 105"/>
                    <p:cNvSpPr/>
                    <p:nvPr/>
                  </p:nvSpPr>
                  <p:spPr>
                    <a:xfrm flipH="1">
                      <a:off x="7591816" y="3048556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107" name="直接连接符 106"/>
                    <p:cNvCxnSpPr>
                      <a:endCxn id="104" idx="2"/>
                    </p:cNvCxnSpPr>
                    <p:nvPr/>
                  </p:nvCxnSpPr>
                  <p:spPr>
                    <a:xfrm>
                      <a:off x="6566153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直接连接符 107"/>
                    <p:cNvCxnSpPr/>
                    <p:nvPr/>
                  </p:nvCxnSpPr>
                  <p:spPr>
                    <a:xfrm>
                      <a:off x="6936870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直接连接符 108"/>
                    <p:cNvCxnSpPr/>
                    <p:nvPr/>
                  </p:nvCxnSpPr>
                  <p:spPr>
                    <a:xfrm>
                      <a:off x="7302483" y="4020141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直接连接符 109"/>
                    <p:cNvCxnSpPr/>
                    <p:nvPr/>
                  </p:nvCxnSpPr>
                  <p:spPr>
                    <a:xfrm>
                      <a:off x="7637535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34" name="组合 133"/>
              <p:cNvGrpSpPr/>
              <p:nvPr/>
            </p:nvGrpSpPr>
            <p:grpSpPr>
              <a:xfrm>
                <a:off x="7978745" y="2305798"/>
                <a:ext cx="571623" cy="321035"/>
                <a:chOff x="7008447" y="2607783"/>
                <a:chExt cx="1463745" cy="981701"/>
              </a:xfrm>
            </p:grpSpPr>
            <p:grpSp>
              <p:nvGrpSpPr>
                <p:cNvPr id="135" name="组合 134"/>
                <p:cNvGrpSpPr/>
                <p:nvPr/>
              </p:nvGrpSpPr>
              <p:grpSpPr>
                <a:xfrm>
                  <a:off x="7008447" y="2607783"/>
                  <a:ext cx="767057" cy="981701"/>
                  <a:chOff x="6566153" y="3038440"/>
                  <a:chExt cx="2447139" cy="981701"/>
                </a:xfrm>
              </p:grpSpPr>
              <p:grpSp>
                <p:nvGrpSpPr>
                  <p:cNvPr id="153" name="组合 152"/>
                  <p:cNvGrpSpPr/>
                  <p:nvPr/>
                </p:nvGrpSpPr>
                <p:grpSpPr>
                  <a:xfrm>
                    <a:off x="6566153" y="3038440"/>
                    <a:ext cx="1374660" cy="981701"/>
                    <a:chOff x="6566153" y="3038440"/>
                    <a:chExt cx="1374660" cy="981701"/>
                  </a:xfrm>
                </p:grpSpPr>
                <p:sp>
                  <p:nvSpPr>
                    <p:cNvPr id="162" name="任意多边形 161"/>
                    <p:cNvSpPr/>
                    <p:nvPr/>
                  </p:nvSpPr>
                  <p:spPr>
                    <a:xfrm flipH="1">
                      <a:off x="6869431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3" name="任意多边形 162"/>
                    <p:cNvSpPr/>
                    <p:nvPr/>
                  </p:nvSpPr>
                  <p:spPr>
                    <a:xfrm flipH="1">
                      <a:off x="7240148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4" name="任意多边形 163"/>
                    <p:cNvSpPr/>
                    <p:nvPr/>
                  </p:nvSpPr>
                  <p:spPr>
                    <a:xfrm flipH="1">
                      <a:off x="7591816" y="3048556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165" name="直接连接符 164"/>
                    <p:cNvCxnSpPr>
                      <a:endCxn id="162" idx="2"/>
                    </p:cNvCxnSpPr>
                    <p:nvPr/>
                  </p:nvCxnSpPr>
                  <p:spPr>
                    <a:xfrm>
                      <a:off x="6566153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直接连接符 165"/>
                    <p:cNvCxnSpPr/>
                    <p:nvPr/>
                  </p:nvCxnSpPr>
                  <p:spPr>
                    <a:xfrm>
                      <a:off x="6936870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直接连接符 166"/>
                    <p:cNvCxnSpPr/>
                    <p:nvPr/>
                  </p:nvCxnSpPr>
                  <p:spPr>
                    <a:xfrm>
                      <a:off x="7302483" y="4020141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直接连接符 167"/>
                    <p:cNvCxnSpPr/>
                    <p:nvPr/>
                  </p:nvCxnSpPr>
                  <p:spPr>
                    <a:xfrm>
                      <a:off x="7637535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4" name="组合 153"/>
                  <p:cNvGrpSpPr/>
                  <p:nvPr/>
                </p:nvGrpSpPr>
                <p:grpSpPr>
                  <a:xfrm>
                    <a:off x="7638632" y="3038440"/>
                    <a:ext cx="1374660" cy="981701"/>
                    <a:chOff x="6566153" y="3038440"/>
                    <a:chExt cx="1374660" cy="981701"/>
                  </a:xfrm>
                </p:grpSpPr>
                <p:sp>
                  <p:nvSpPr>
                    <p:cNvPr id="155" name="任意多边形 154"/>
                    <p:cNvSpPr/>
                    <p:nvPr/>
                  </p:nvSpPr>
                  <p:spPr>
                    <a:xfrm flipH="1">
                      <a:off x="6869431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6" name="任意多边形 155"/>
                    <p:cNvSpPr/>
                    <p:nvPr/>
                  </p:nvSpPr>
                  <p:spPr>
                    <a:xfrm flipH="1">
                      <a:off x="7240148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7" name="任意多边形 156"/>
                    <p:cNvSpPr/>
                    <p:nvPr/>
                  </p:nvSpPr>
                  <p:spPr>
                    <a:xfrm flipH="1">
                      <a:off x="7591816" y="3048556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158" name="直接连接符 157"/>
                    <p:cNvCxnSpPr>
                      <a:endCxn id="155" idx="2"/>
                    </p:cNvCxnSpPr>
                    <p:nvPr/>
                  </p:nvCxnSpPr>
                  <p:spPr>
                    <a:xfrm>
                      <a:off x="6566153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直接连接符 158"/>
                    <p:cNvCxnSpPr/>
                    <p:nvPr/>
                  </p:nvCxnSpPr>
                  <p:spPr>
                    <a:xfrm>
                      <a:off x="6936870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直接连接符 159"/>
                    <p:cNvCxnSpPr/>
                    <p:nvPr/>
                  </p:nvCxnSpPr>
                  <p:spPr>
                    <a:xfrm>
                      <a:off x="7302483" y="4020141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直接连接符 160"/>
                    <p:cNvCxnSpPr/>
                    <p:nvPr/>
                  </p:nvCxnSpPr>
                  <p:spPr>
                    <a:xfrm>
                      <a:off x="7637535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36" name="组合 135"/>
                <p:cNvGrpSpPr/>
                <p:nvPr/>
              </p:nvGrpSpPr>
              <p:grpSpPr>
                <a:xfrm>
                  <a:off x="7705135" y="2607783"/>
                  <a:ext cx="767057" cy="981701"/>
                  <a:chOff x="6566153" y="3038440"/>
                  <a:chExt cx="2447139" cy="981701"/>
                </a:xfrm>
              </p:grpSpPr>
              <p:grpSp>
                <p:nvGrpSpPr>
                  <p:cNvPr id="137" name="组合 136"/>
                  <p:cNvGrpSpPr/>
                  <p:nvPr/>
                </p:nvGrpSpPr>
                <p:grpSpPr>
                  <a:xfrm>
                    <a:off x="6566153" y="3038440"/>
                    <a:ext cx="1374660" cy="981701"/>
                    <a:chOff x="6566153" y="3038440"/>
                    <a:chExt cx="1374660" cy="981701"/>
                  </a:xfrm>
                </p:grpSpPr>
                <p:sp>
                  <p:nvSpPr>
                    <p:cNvPr id="146" name="任意多边形 145"/>
                    <p:cNvSpPr/>
                    <p:nvPr/>
                  </p:nvSpPr>
                  <p:spPr>
                    <a:xfrm flipH="1">
                      <a:off x="6869431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7" name="任意多边形 146"/>
                    <p:cNvSpPr/>
                    <p:nvPr/>
                  </p:nvSpPr>
                  <p:spPr>
                    <a:xfrm flipH="1">
                      <a:off x="7240148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8" name="任意多边形 147"/>
                    <p:cNvSpPr/>
                    <p:nvPr/>
                  </p:nvSpPr>
                  <p:spPr>
                    <a:xfrm flipH="1">
                      <a:off x="7591816" y="3048556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149" name="直接连接符 148"/>
                    <p:cNvCxnSpPr>
                      <a:endCxn id="146" idx="2"/>
                    </p:cNvCxnSpPr>
                    <p:nvPr/>
                  </p:nvCxnSpPr>
                  <p:spPr>
                    <a:xfrm>
                      <a:off x="6566153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直接连接符 149"/>
                    <p:cNvCxnSpPr/>
                    <p:nvPr/>
                  </p:nvCxnSpPr>
                  <p:spPr>
                    <a:xfrm>
                      <a:off x="6936870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直接连接符 150"/>
                    <p:cNvCxnSpPr/>
                    <p:nvPr/>
                  </p:nvCxnSpPr>
                  <p:spPr>
                    <a:xfrm>
                      <a:off x="7302483" y="4020141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直接连接符 151"/>
                    <p:cNvCxnSpPr/>
                    <p:nvPr/>
                  </p:nvCxnSpPr>
                  <p:spPr>
                    <a:xfrm>
                      <a:off x="7637535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8" name="组合 137"/>
                  <p:cNvGrpSpPr/>
                  <p:nvPr/>
                </p:nvGrpSpPr>
                <p:grpSpPr>
                  <a:xfrm>
                    <a:off x="7638632" y="3038440"/>
                    <a:ext cx="1374660" cy="981701"/>
                    <a:chOff x="6566153" y="3038440"/>
                    <a:chExt cx="1374660" cy="981701"/>
                  </a:xfrm>
                </p:grpSpPr>
                <p:sp>
                  <p:nvSpPr>
                    <p:cNvPr id="139" name="任意多边形 138"/>
                    <p:cNvSpPr/>
                    <p:nvPr/>
                  </p:nvSpPr>
                  <p:spPr>
                    <a:xfrm flipH="1">
                      <a:off x="6869431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0" name="任意多边形 139"/>
                    <p:cNvSpPr/>
                    <p:nvPr/>
                  </p:nvSpPr>
                  <p:spPr>
                    <a:xfrm flipH="1">
                      <a:off x="7240148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1" name="任意多边形 140"/>
                    <p:cNvSpPr/>
                    <p:nvPr/>
                  </p:nvSpPr>
                  <p:spPr>
                    <a:xfrm flipH="1">
                      <a:off x="7591816" y="3048556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142" name="直接连接符 141"/>
                    <p:cNvCxnSpPr>
                      <a:endCxn id="139" idx="2"/>
                    </p:cNvCxnSpPr>
                    <p:nvPr/>
                  </p:nvCxnSpPr>
                  <p:spPr>
                    <a:xfrm>
                      <a:off x="6566153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直接连接符 142"/>
                    <p:cNvCxnSpPr/>
                    <p:nvPr/>
                  </p:nvCxnSpPr>
                  <p:spPr>
                    <a:xfrm>
                      <a:off x="6936870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直接连接符 143"/>
                    <p:cNvCxnSpPr/>
                    <p:nvPr/>
                  </p:nvCxnSpPr>
                  <p:spPr>
                    <a:xfrm>
                      <a:off x="7302483" y="4020141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直接连接符 144"/>
                    <p:cNvCxnSpPr/>
                    <p:nvPr/>
                  </p:nvCxnSpPr>
                  <p:spPr>
                    <a:xfrm>
                      <a:off x="7637535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55" name="直接连接符 54"/>
              <p:cNvCxnSpPr/>
              <p:nvPr/>
            </p:nvCxnSpPr>
            <p:spPr>
              <a:xfrm>
                <a:off x="6413486" y="2614177"/>
                <a:ext cx="2640432" cy="934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2" name="文本框 171"/>
            <p:cNvSpPr txBox="1"/>
            <p:nvPr/>
          </p:nvSpPr>
          <p:spPr>
            <a:xfrm>
              <a:off x="6758966" y="2473691"/>
              <a:ext cx="9563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242,1.5MHz</a:t>
              </a:r>
              <a:endParaRPr lang="zh-CN" altLang="en-US" sz="1200" dirty="0"/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1918943" y="3683572"/>
            <a:ext cx="2704225" cy="734050"/>
            <a:chOff x="6351452" y="1460391"/>
            <a:chExt cx="2704225" cy="734050"/>
          </a:xfrm>
        </p:grpSpPr>
        <p:grpSp>
          <p:nvGrpSpPr>
            <p:cNvPr id="74" name="组合 73"/>
            <p:cNvGrpSpPr/>
            <p:nvPr/>
          </p:nvGrpSpPr>
          <p:grpSpPr>
            <a:xfrm>
              <a:off x="6351452" y="1604385"/>
              <a:ext cx="2704225" cy="590056"/>
              <a:chOff x="4330572" y="5823409"/>
              <a:chExt cx="4331836" cy="590056"/>
            </a:xfrm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4330572" y="6338773"/>
                <a:ext cx="8094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5140015" y="6021288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5140015" y="6021288"/>
                <a:ext cx="9187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70120" y="6021288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6070120" y="6338773"/>
                <a:ext cx="8527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>
                <a:off x="6922860" y="6021288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6922860" y="6021288"/>
                <a:ext cx="9187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7852965" y="6021288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>
                <a:off x="7852965" y="6338773"/>
                <a:ext cx="8094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文本框 69"/>
              <p:cNvSpPr txBox="1"/>
              <p:nvPr/>
            </p:nvSpPr>
            <p:spPr>
              <a:xfrm>
                <a:off x="5139281" y="5823712"/>
                <a:ext cx="9542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165us</a:t>
                </a:r>
                <a:endParaRPr lang="zh-CN" altLang="en-US" sz="1200" dirty="0"/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6043715" y="6136466"/>
                <a:ext cx="9542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165us</a:t>
                </a:r>
                <a:endParaRPr lang="zh-CN" altLang="en-US" sz="1200" dirty="0"/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6882601" y="5823409"/>
                <a:ext cx="9542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165us</a:t>
                </a:r>
                <a:endParaRPr lang="zh-CN" altLang="en-US" sz="1200" dirty="0"/>
              </a:p>
            </p:txBody>
          </p:sp>
        </p:grpSp>
        <p:sp>
          <p:nvSpPr>
            <p:cNvPr id="173" name="文本框 172"/>
            <p:cNvSpPr txBox="1"/>
            <p:nvPr/>
          </p:nvSpPr>
          <p:spPr>
            <a:xfrm>
              <a:off x="7008392" y="1460391"/>
              <a:ext cx="1381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CW=6.06kHz,50%</a:t>
              </a:r>
              <a:endParaRPr lang="zh-CN" altLang="en-US" sz="1200" dirty="0"/>
            </a:p>
          </p:txBody>
        </p:sp>
      </p:grpSp>
      <p:sp>
        <p:nvSpPr>
          <p:cNvPr id="45" name="矩形 44"/>
          <p:cNvSpPr/>
          <p:nvPr/>
        </p:nvSpPr>
        <p:spPr>
          <a:xfrm>
            <a:off x="1978545" y="524746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实际波形：</a:t>
            </a:r>
          </a:p>
        </p:txBody>
      </p:sp>
      <p:sp>
        <p:nvSpPr>
          <p:cNvPr id="252" name="文本框 251"/>
          <p:cNvSpPr txBox="1"/>
          <p:nvPr/>
        </p:nvSpPr>
        <p:spPr>
          <a:xfrm>
            <a:off x="1890218" y="43534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理想波形：</a:t>
            </a:r>
          </a:p>
        </p:txBody>
      </p:sp>
      <p:grpSp>
        <p:nvGrpSpPr>
          <p:cNvPr id="93" name="组合 92"/>
          <p:cNvGrpSpPr/>
          <p:nvPr/>
        </p:nvGrpSpPr>
        <p:grpSpPr>
          <a:xfrm>
            <a:off x="1972314" y="5779255"/>
            <a:ext cx="2640432" cy="323267"/>
            <a:chOff x="448314" y="5779254"/>
            <a:chExt cx="2640432" cy="323267"/>
          </a:xfrm>
        </p:grpSpPr>
        <p:cxnSp>
          <p:nvCxnSpPr>
            <p:cNvPr id="183" name="直接连接符 182"/>
            <p:cNvCxnSpPr/>
            <p:nvPr/>
          </p:nvCxnSpPr>
          <p:spPr>
            <a:xfrm>
              <a:off x="448314" y="6093173"/>
              <a:ext cx="2640432" cy="934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899793" y="5779254"/>
              <a:ext cx="0" cy="31391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接连接符 252"/>
            <p:cNvCxnSpPr/>
            <p:nvPr/>
          </p:nvCxnSpPr>
          <p:spPr>
            <a:xfrm>
              <a:off x="939817" y="5786092"/>
              <a:ext cx="1846" cy="31391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连接符 253"/>
            <p:cNvCxnSpPr/>
            <p:nvPr/>
          </p:nvCxnSpPr>
          <p:spPr>
            <a:xfrm>
              <a:off x="988564" y="5798955"/>
              <a:ext cx="0" cy="29574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连接符 254"/>
            <p:cNvCxnSpPr/>
            <p:nvPr/>
          </p:nvCxnSpPr>
          <p:spPr>
            <a:xfrm>
              <a:off x="1030618" y="5798955"/>
              <a:ext cx="0" cy="30105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接连接符 255"/>
            <p:cNvCxnSpPr/>
            <p:nvPr/>
          </p:nvCxnSpPr>
          <p:spPr>
            <a:xfrm>
              <a:off x="1079085" y="5828089"/>
              <a:ext cx="269" cy="26177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/>
            <p:cNvCxnSpPr/>
            <p:nvPr/>
          </p:nvCxnSpPr>
          <p:spPr>
            <a:xfrm>
              <a:off x="1130908" y="5827817"/>
              <a:ext cx="1459" cy="27079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/>
            <p:nvPr/>
          </p:nvCxnSpPr>
          <p:spPr>
            <a:xfrm flipH="1">
              <a:off x="1187023" y="5845328"/>
              <a:ext cx="249" cy="24453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/>
            <p:cNvCxnSpPr/>
            <p:nvPr/>
          </p:nvCxnSpPr>
          <p:spPr>
            <a:xfrm flipH="1">
              <a:off x="1238705" y="5861294"/>
              <a:ext cx="1265" cy="23655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/>
            <p:cNvCxnSpPr/>
            <p:nvPr/>
          </p:nvCxnSpPr>
          <p:spPr>
            <a:xfrm>
              <a:off x="1369986" y="5889019"/>
              <a:ext cx="0" cy="20882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/>
            <p:nvPr/>
          </p:nvCxnSpPr>
          <p:spPr>
            <a:xfrm>
              <a:off x="1300315" y="5882181"/>
              <a:ext cx="0" cy="20768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/>
            <p:cNvCxnSpPr/>
            <p:nvPr/>
          </p:nvCxnSpPr>
          <p:spPr>
            <a:xfrm>
              <a:off x="2068305" y="5780714"/>
              <a:ext cx="0" cy="31391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/>
            <p:cNvCxnSpPr/>
            <p:nvPr/>
          </p:nvCxnSpPr>
          <p:spPr>
            <a:xfrm>
              <a:off x="2108329" y="5787552"/>
              <a:ext cx="1846" cy="31391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/>
            <p:cNvCxnSpPr/>
            <p:nvPr/>
          </p:nvCxnSpPr>
          <p:spPr>
            <a:xfrm>
              <a:off x="2157076" y="5800415"/>
              <a:ext cx="0" cy="29574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接连接符 264"/>
            <p:cNvCxnSpPr/>
            <p:nvPr/>
          </p:nvCxnSpPr>
          <p:spPr>
            <a:xfrm>
              <a:off x="2199130" y="5800415"/>
              <a:ext cx="0" cy="30105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265"/>
            <p:cNvCxnSpPr/>
            <p:nvPr/>
          </p:nvCxnSpPr>
          <p:spPr>
            <a:xfrm>
              <a:off x="2247597" y="5829549"/>
              <a:ext cx="269" cy="26177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/>
            <p:cNvCxnSpPr/>
            <p:nvPr/>
          </p:nvCxnSpPr>
          <p:spPr>
            <a:xfrm>
              <a:off x="2299420" y="5829277"/>
              <a:ext cx="1459" cy="27079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/>
            <p:cNvCxnSpPr/>
            <p:nvPr/>
          </p:nvCxnSpPr>
          <p:spPr>
            <a:xfrm flipH="1">
              <a:off x="2355535" y="5846788"/>
              <a:ext cx="249" cy="24453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/>
          </p:nvCxnSpPr>
          <p:spPr>
            <a:xfrm flipH="1">
              <a:off x="2407217" y="5862754"/>
              <a:ext cx="1265" cy="23655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/>
            <p:nvPr/>
          </p:nvCxnSpPr>
          <p:spPr>
            <a:xfrm>
              <a:off x="2538498" y="5890479"/>
              <a:ext cx="0" cy="20882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>
              <a:off x="2468827" y="5883641"/>
              <a:ext cx="0" cy="20768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9160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高重复频率</a:t>
            </a:r>
            <a:r>
              <a:rPr lang="zh-CN" alt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窄脉冲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kicker</a:t>
            </a:r>
            <a:r>
              <a:rPr lang="zh-CN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方案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Day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4895" y="114204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HEPS fast kicker </a:t>
            </a:r>
            <a:r>
              <a:rPr lang="en-US" altLang="zh-CN" dirty="0" err="1" smtClean="0"/>
              <a:t>pulser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8464069" y="1160065"/>
            <a:ext cx="3616431" cy="2965302"/>
            <a:chOff x="5331668" y="1250302"/>
            <a:chExt cx="3357068" cy="2786082"/>
          </a:xfrm>
        </p:grpSpPr>
        <p:grpSp>
          <p:nvGrpSpPr>
            <p:cNvPr id="14" name="组合 13"/>
            <p:cNvGrpSpPr/>
            <p:nvPr/>
          </p:nvGrpSpPr>
          <p:grpSpPr>
            <a:xfrm>
              <a:off x="5331668" y="1250302"/>
              <a:ext cx="3357068" cy="2786082"/>
              <a:chOff x="5331668" y="3912888"/>
              <a:chExt cx="3357068" cy="2786082"/>
            </a:xfrm>
          </p:grpSpPr>
          <p:grpSp>
            <p:nvGrpSpPr>
              <p:cNvPr id="16" name="组合 43"/>
              <p:cNvGrpSpPr/>
              <p:nvPr/>
            </p:nvGrpSpPr>
            <p:grpSpPr>
              <a:xfrm>
                <a:off x="5331668" y="3912888"/>
                <a:ext cx="3122798" cy="2786082"/>
                <a:chOff x="5040812" y="3588236"/>
                <a:chExt cx="3286148" cy="3122372"/>
              </a:xfrm>
            </p:grpSpPr>
            <p:pic>
              <p:nvPicPr>
                <p:cNvPr id="23" name="图片 22" descr="I:\BAPS\fastpulser\DSRD\第二版电路实验\180628_084410_1.png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812" y="3588236"/>
                  <a:ext cx="3286148" cy="3122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500958" y="4857760"/>
                  <a:ext cx="714380" cy="6435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cxnSp>
            <p:nvCxnSpPr>
              <p:cNvPr id="17" name="直接连接符 16"/>
              <p:cNvCxnSpPr/>
              <p:nvPr/>
            </p:nvCxnSpPr>
            <p:spPr>
              <a:xfrm rot="5400000">
                <a:off x="5584554" y="4959396"/>
                <a:ext cx="157793" cy="127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5884364" y="4962906"/>
                <a:ext cx="157793" cy="127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矩形 18"/>
              <p:cNvSpPr/>
              <p:nvPr/>
            </p:nvSpPr>
            <p:spPr>
              <a:xfrm>
                <a:off x="5652257" y="4743939"/>
                <a:ext cx="373795" cy="238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5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4ns</a:t>
                </a:r>
                <a:endParaRPr lang="zh-CN" altLang="en-US" sz="1050" dirty="0"/>
              </a:p>
            </p:txBody>
          </p:sp>
          <p:cxnSp>
            <p:nvCxnSpPr>
              <p:cNvPr id="20" name="直接箭头连接符 19"/>
              <p:cNvCxnSpPr/>
              <p:nvPr/>
            </p:nvCxnSpPr>
            <p:spPr>
              <a:xfrm>
                <a:off x="5432868" y="4972309"/>
                <a:ext cx="228672" cy="116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 rot="10800000">
                <a:off x="5963896" y="4972309"/>
                <a:ext cx="228672" cy="116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矩形 21"/>
              <p:cNvSpPr/>
              <p:nvPr/>
            </p:nvSpPr>
            <p:spPr>
              <a:xfrm>
                <a:off x="6682151" y="3970009"/>
                <a:ext cx="2006585" cy="845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zh-CN" sz="105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Vpeak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=17kV, 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zh-CN" sz="105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FWHM=5ns,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zh-CN" sz="105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CN" sz="1050" baseline="-25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(10-90%)&lt;2.6ns,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zh-CN" sz="105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CN" sz="1050" baseline="-25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CN" sz="105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(90-10%)&lt;3.2ns,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zh-CN" sz="105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Bottom width(3%-3%)&lt;10ns</a:t>
                </a:r>
              </a:p>
            </p:txBody>
          </p:sp>
        </p:grpSp>
        <p:sp>
          <p:nvSpPr>
            <p:cNvPr id="15" name="TextBox 38"/>
            <p:cNvSpPr txBox="1"/>
            <p:nvPr/>
          </p:nvSpPr>
          <p:spPr>
            <a:xfrm>
              <a:off x="5432868" y="1270383"/>
              <a:ext cx="928694" cy="216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rgbClr val="FF0000"/>
                  </a:solidFill>
                </a:rPr>
                <a:t>PFL=0.3m</a:t>
              </a:r>
              <a:endParaRPr lang="zh-CN" altLang="en-US" sz="9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983443" y="1080050"/>
            <a:ext cx="4119399" cy="301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8" name="组合 27"/>
          <p:cNvGrpSpPr/>
          <p:nvPr/>
        </p:nvGrpSpPr>
        <p:grpSpPr>
          <a:xfrm>
            <a:off x="1997720" y="4255148"/>
            <a:ext cx="6657624" cy="2243283"/>
            <a:chOff x="1140642" y="4177071"/>
            <a:chExt cx="6657624" cy="224328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3673" y="4177071"/>
              <a:ext cx="3162337" cy="2243283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0642" y="4211910"/>
              <a:ext cx="3130738" cy="2006597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1398367" y="5941507"/>
              <a:ext cx="28504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</a:rPr>
                <a:t>A DSRD driven by a single stage pumper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622826" y="6068496"/>
              <a:ext cx="27705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</a:rPr>
                <a:t>3 pulses at 1MHz rate in every 2ms cycle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641364" y="4614952"/>
              <a:ext cx="3156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</a:rPr>
                <a:t>Operating at 1MHz test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387839" y="586957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</a:rPr>
              <a:t>Amplitude dropping</a:t>
            </a:r>
            <a:endParaRPr lang="zh-CN" altLang="en-US" sz="1200" dirty="0">
              <a:solidFill>
                <a:srgbClr val="0000FF"/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6112893" y="5998870"/>
            <a:ext cx="1351986" cy="12698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88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高重复频率</a:t>
            </a:r>
            <a:r>
              <a:rPr lang="zh-CN" alt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窄脉冲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kicker</a:t>
            </a:r>
            <a:r>
              <a:rPr lang="zh-CN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方案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Day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30" y="1712175"/>
            <a:ext cx="4536504" cy="187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384895" y="114204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已结题基金课题：</a:t>
            </a:r>
            <a:r>
              <a:rPr lang="zh-CN" altLang="zh-CN" dirty="0"/>
              <a:t>紧凑型超快冲击</a:t>
            </a:r>
            <a:r>
              <a:rPr lang="zh-CN" altLang="zh-CN" dirty="0" smtClean="0"/>
              <a:t>器</a:t>
            </a:r>
            <a:endParaRPr lang="zh-CN" altLang="en-US" dirty="0"/>
          </a:p>
        </p:txBody>
      </p:sp>
      <p:pic>
        <p:nvPicPr>
          <p:cNvPr id="9" name="图片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785106"/>
            <a:ext cx="1584176" cy="19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488" y="1657579"/>
            <a:ext cx="3455268" cy="20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G:\考核准备\新建文件夹\新建文件夹 (2)\微信图片_20200920163928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68" y="4039320"/>
            <a:ext cx="4349750" cy="2191385"/>
          </a:xfrm>
          <a:prstGeom prst="rect">
            <a:avLst/>
          </a:prstGeom>
          <a:noFill/>
          <a:extLst/>
        </p:spPr>
      </p:pic>
      <p:pic>
        <p:nvPicPr>
          <p:cNvPr id="12" name="图片 11" descr="200702_165354"/>
          <p:cNvPicPr/>
          <p:nvPr/>
        </p:nvPicPr>
        <p:blipFill>
          <a:blip r:embed="rId6"/>
          <a:stretch>
            <a:fillRect/>
          </a:stretch>
        </p:blipFill>
        <p:spPr>
          <a:xfrm>
            <a:off x="6168008" y="4011173"/>
            <a:ext cx="2996908" cy="224768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04515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谐振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kicker</a:t>
            </a:r>
            <a:r>
              <a:rPr lang="zh-CN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磁铁方案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81" name="组合 180"/>
          <p:cNvGrpSpPr/>
          <p:nvPr/>
        </p:nvGrpSpPr>
        <p:grpSpPr>
          <a:xfrm>
            <a:off x="1773398" y="1332461"/>
            <a:ext cx="8661880" cy="771264"/>
            <a:chOff x="179603" y="1566756"/>
            <a:chExt cx="8661880" cy="771264"/>
          </a:xfrm>
        </p:grpSpPr>
        <p:grpSp>
          <p:nvGrpSpPr>
            <p:cNvPr id="121" name="组合 120"/>
            <p:cNvGrpSpPr/>
            <p:nvPr/>
          </p:nvGrpSpPr>
          <p:grpSpPr>
            <a:xfrm>
              <a:off x="5213290" y="1566756"/>
              <a:ext cx="2275797" cy="771264"/>
              <a:chOff x="2162547" y="1730950"/>
              <a:chExt cx="4207722" cy="771264"/>
            </a:xfrm>
          </p:grpSpPr>
          <p:grpSp>
            <p:nvGrpSpPr>
              <p:cNvPr id="76" name="组合 75"/>
              <p:cNvGrpSpPr/>
              <p:nvPr/>
            </p:nvGrpSpPr>
            <p:grpSpPr>
              <a:xfrm>
                <a:off x="2162547" y="1730950"/>
                <a:ext cx="1403540" cy="758407"/>
                <a:chOff x="701323" y="1222123"/>
                <a:chExt cx="6226976" cy="1174477"/>
              </a:xfrm>
            </p:grpSpPr>
            <p:grpSp>
              <p:nvGrpSpPr>
                <p:cNvPr id="77" name="组合 76"/>
                <p:cNvGrpSpPr/>
                <p:nvPr/>
              </p:nvGrpSpPr>
              <p:grpSpPr>
                <a:xfrm>
                  <a:off x="701323" y="1222123"/>
                  <a:ext cx="3123013" cy="1174477"/>
                  <a:chOff x="1457325" y="1230727"/>
                  <a:chExt cx="5323802" cy="2002131"/>
                </a:xfrm>
              </p:grpSpPr>
              <p:sp>
                <p:nvSpPr>
                  <p:cNvPr id="85" name="任意多边形 84"/>
                  <p:cNvSpPr/>
                  <p:nvPr/>
                </p:nvSpPr>
                <p:spPr>
                  <a:xfrm>
                    <a:off x="1457325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6" name="任意多边形 85"/>
                  <p:cNvSpPr/>
                  <p:nvPr/>
                </p:nvSpPr>
                <p:spPr>
                  <a:xfrm>
                    <a:off x="2333577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7" name="任意多边形 86"/>
                  <p:cNvSpPr/>
                  <p:nvPr/>
                </p:nvSpPr>
                <p:spPr>
                  <a:xfrm>
                    <a:off x="3220322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8" name="任意多边形 87"/>
                  <p:cNvSpPr/>
                  <p:nvPr/>
                </p:nvSpPr>
                <p:spPr>
                  <a:xfrm>
                    <a:off x="4113255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9" name="任意多边形 88"/>
                  <p:cNvSpPr/>
                  <p:nvPr/>
                </p:nvSpPr>
                <p:spPr>
                  <a:xfrm>
                    <a:off x="4989507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0" name="任意多边形 89"/>
                  <p:cNvSpPr/>
                  <p:nvPr/>
                </p:nvSpPr>
                <p:spPr>
                  <a:xfrm>
                    <a:off x="5876252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8" name="组合 77"/>
                <p:cNvGrpSpPr/>
                <p:nvPr/>
              </p:nvGrpSpPr>
              <p:grpSpPr>
                <a:xfrm>
                  <a:off x="3805286" y="1222123"/>
                  <a:ext cx="3123013" cy="1174477"/>
                  <a:chOff x="1457325" y="1230727"/>
                  <a:chExt cx="5323802" cy="2002131"/>
                </a:xfrm>
              </p:grpSpPr>
              <p:sp>
                <p:nvSpPr>
                  <p:cNvPr id="79" name="任意多边形 78"/>
                  <p:cNvSpPr/>
                  <p:nvPr/>
                </p:nvSpPr>
                <p:spPr>
                  <a:xfrm>
                    <a:off x="1457325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" name="任意多边形 79"/>
                  <p:cNvSpPr/>
                  <p:nvPr/>
                </p:nvSpPr>
                <p:spPr>
                  <a:xfrm>
                    <a:off x="2333577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" name="任意多边形 80"/>
                  <p:cNvSpPr/>
                  <p:nvPr/>
                </p:nvSpPr>
                <p:spPr>
                  <a:xfrm>
                    <a:off x="3220322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" name="任意多边形 81"/>
                  <p:cNvSpPr/>
                  <p:nvPr/>
                </p:nvSpPr>
                <p:spPr>
                  <a:xfrm>
                    <a:off x="4113255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3" name="任意多边形 82"/>
                  <p:cNvSpPr/>
                  <p:nvPr/>
                </p:nvSpPr>
                <p:spPr>
                  <a:xfrm>
                    <a:off x="4989507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4" name="任意多边形 83"/>
                  <p:cNvSpPr/>
                  <p:nvPr/>
                </p:nvSpPr>
                <p:spPr>
                  <a:xfrm>
                    <a:off x="5876252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91" name="组合 90"/>
              <p:cNvGrpSpPr/>
              <p:nvPr/>
            </p:nvGrpSpPr>
            <p:grpSpPr>
              <a:xfrm>
                <a:off x="3562303" y="1730950"/>
                <a:ext cx="1403540" cy="758407"/>
                <a:chOff x="701323" y="1222123"/>
                <a:chExt cx="6226976" cy="1174477"/>
              </a:xfrm>
            </p:grpSpPr>
            <p:grpSp>
              <p:nvGrpSpPr>
                <p:cNvPr id="92" name="组合 91"/>
                <p:cNvGrpSpPr/>
                <p:nvPr/>
              </p:nvGrpSpPr>
              <p:grpSpPr>
                <a:xfrm>
                  <a:off x="701323" y="1222123"/>
                  <a:ext cx="3123013" cy="1174477"/>
                  <a:chOff x="1457325" y="1230727"/>
                  <a:chExt cx="5323802" cy="2002131"/>
                </a:xfrm>
              </p:grpSpPr>
              <p:sp>
                <p:nvSpPr>
                  <p:cNvPr id="100" name="任意多边形 99"/>
                  <p:cNvSpPr/>
                  <p:nvPr/>
                </p:nvSpPr>
                <p:spPr>
                  <a:xfrm>
                    <a:off x="1457325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1" name="任意多边形 100"/>
                  <p:cNvSpPr/>
                  <p:nvPr/>
                </p:nvSpPr>
                <p:spPr>
                  <a:xfrm>
                    <a:off x="2333577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2" name="任意多边形 101"/>
                  <p:cNvSpPr/>
                  <p:nvPr/>
                </p:nvSpPr>
                <p:spPr>
                  <a:xfrm>
                    <a:off x="3220322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3" name="任意多边形 102"/>
                  <p:cNvSpPr/>
                  <p:nvPr/>
                </p:nvSpPr>
                <p:spPr>
                  <a:xfrm>
                    <a:off x="4113255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4" name="任意多边形 103"/>
                  <p:cNvSpPr/>
                  <p:nvPr/>
                </p:nvSpPr>
                <p:spPr>
                  <a:xfrm>
                    <a:off x="4989507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5" name="任意多边形 104"/>
                  <p:cNvSpPr/>
                  <p:nvPr/>
                </p:nvSpPr>
                <p:spPr>
                  <a:xfrm>
                    <a:off x="5876252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3" name="组合 92"/>
                <p:cNvGrpSpPr/>
                <p:nvPr/>
              </p:nvGrpSpPr>
              <p:grpSpPr>
                <a:xfrm>
                  <a:off x="3805286" y="1222123"/>
                  <a:ext cx="3123013" cy="1174477"/>
                  <a:chOff x="1457325" y="1230727"/>
                  <a:chExt cx="5323802" cy="2002131"/>
                </a:xfrm>
              </p:grpSpPr>
              <p:sp>
                <p:nvSpPr>
                  <p:cNvPr id="94" name="任意多边形 93"/>
                  <p:cNvSpPr/>
                  <p:nvPr/>
                </p:nvSpPr>
                <p:spPr>
                  <a:xfrm>
                    <a:off x="1457325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5" name="任意多边形 94"/>
                  <p:cNvSpPr/>
                  <p:nvPr/>
                </p:nvSpPr>
                <p:spPr>
                  <a:xfrm>
                    <a:off x="2333577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6" name="任意多边形 95"/>
                  <p:cNvSpPr/>
                  <p:nvPr/>
                </p:nvSpPr>
                <p:spPr>
                  <a:xfrm>
                    <a:off x="3220322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7" name="任意多边形 96"/>
                  <p:cNvSpPr/>
                  <p:nvPr/>
                </p:nvSpPr>
                <p:spPr>
                  <a:xfrm>
                    <a:off x="4113255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8" name="任意多边形 97"/>
                  <p:cNvSpPr/>
                  <p:nvPr/>
                </p:nvSpPr>
                <p:spPr>
                  <a:xfrm>
                    <a:off x="4989507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9" name="任意多边形 98"/>
                  <p:cNvSpPr/>
                  <p:nvPr/>
                </p:nvSpPr>
                <p:spPr>
                  <a:xfrm>
                    <a:off x="5876252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06" name="组合 105"/>
              <p:cNvGrpSpPr/>
              <p:nvPr/>
            </p:nvGrpSpPr>
            <p:grpSpPr>
              <a:xfrm>
                <a:off x="4966729" y="1743807"/>
                <a:ext cx="1403540" cy="758407"/>
                <a:chOff x="701323" y="1222123"/>
                <a:chExt cx="6226976" cy="1174477"/>
              </a:xfrm>
            </p:grpSpPr>
            <p:grpSp>
              <p:nvGrpSpPr>
                <p:cNvPr id="107" name="组合 106"/>
                <p:cNvGrpSpPr/>
                <p:nvPr/>
              </p:nvGrpSpPr>
              <p:grpSpPr>
                <a:xfrm>
                  <a:off x="701323" y="1222123"/>
                  <a:ext cx="3123013" cy="1174477"/>
                  <a:chOff x="1457325" y="1230727"/>
                  <a:chExt cx="5323802" cy="2002131"/>
                </a:xfrm>
              </p:grpSpPr>
              <p:sp>
                <p:nvSpPr>
                  <p:cNvPr id="115" name="任意多边形 114"/>
                  <p:cNvSpPr/>
                  <p:nvPr/>
                </p:nvSpPr>
                <p:spPr>
                  <a:xfrm>
                    <a:off x="1457325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6" name="任意多边形 115"/>
                  <p:cNvSpPr/>
                  <p:nvPr/>
                </p:nvSpPr>
                <p:spPr>
                  <a:xfrm>
                    <a:off x="2333577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7" name="任意多边形 116"/>
                  <p:cNvSpPr/>
                  <p:nvPr/>
                </p:nvSpPr>
                <p:spPr>
                  <a:xfrm>
                    <a:off x="3220322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8" name="任意多边形 117"/>
                  <p:cNvSpPr/>
                  <p:nvPr/>
                </p:nvSpPr>
                <p:spPr>
                  <a:xfrm>
                    <a:off x="4113255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9" name="任意多边形 118"/>
                  <p:cNvSpPr/>
                  <p:nvPr/>
                </p:nvSpPr>
                <p:spPr>
                  <a:xfrm>
                    <a:off x="4989507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0" name="任意多边形 119"/>
                  <p:cNvSpPr/>
                  <p:nvPr/>
                </p:nvSpPr>
                <p:spPr>
                  <a:xfrm>
                    <a:off x="5876252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8" name="组合 107"/>
                <p:cNvGrpSpPr/>
                <p:nvPr/>
              </p:nvGrpSpPr>
              <p:grpSpPr>
                <a:xfrm>
                  <a:off x="3805286" y="1222123"/>
                  <a:ext cx="3123013" cy="1174477"/>
                  <a:chOff x="1457325" y="1230727"/>
                  <a:chExt cx="5323802" cy="2002131"/>
                </a:xfrm>
              </p:grpSpPr>
              <p:sp>
                <p:nvSpPr>
                  <p:cNvPr id="109" name="任意多边形 108"/>
                  <p:cNvSpPr/>
                  <p:nvPr/>
                </p:nvSpPr>
                <p:spPr>
                  <a:xfrm>
                    <a:off x="1457325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0" name="任意多边形 109"/>
                  <p:cNvSpPr/>
                  <p:nvPr/>
                </p:nvSpPr>
                <p:spPr>
                  <a:xfrm>
                    <a:off x="2333577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1" name="任意多边形 110"/>
                  <p:cNvSpPr/>
                  <p:nvPr/>
                </p:nvSpPr>
                <p:spPr>
                  <a:xfrm>
                    <a:off x="3220322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2" name="任意多边形 111"/>
                  <p:cNvSpPr/>
                  <p:nvPr/>
                </p:nvSpPr>
                <p:spPr>
                  <a:xfrm>
                    <a:off x="4113255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3" name="任意多边形 112"/>
                  <p:cNvSpPr/>
                  <p:nvPr/>
                </p:nvSpPr>
                <p:spPr>
                  <a:xfrm>
                    <a:off x="4989507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4" name="任意多边形 113"/>
                  <p:cNvSpPr/>
                  <p:nvPr/>
                </p:nvSpPr>
                <p:spPr>
                  <a:xfrm>
                    <a:off x="5876252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grpSp>
          <p:nvGrpSpPr>
            <p:cNvPr id="122" name="组合 121"/>
            <p:cNvGrpSpPr/>
            <p:nvPr/>
          </p:nvGrpSpPr>
          <p:grpSpPr>
            <a:xfrm>
              <a:off x="616034" y="1566756"/>
              <a:ext cx="2275797" cy="771264"/>
              <a:chOff x="2162547" y="1730950"/>
              <a:chExt cx="4207722" cy="771264"/>
            </a:xfrm>
          </p:grpSpPr>
          <p:grpSp>
            <p:nvGrpSpPr>
              <p:cNvPr id="123" name="组合 122"/>
              <p:cNvGrpSpPr/>
              <p:nvPr/>
            </p:nvGrpSpPr>
            <p:grpSpPr>
              <a:xfrm>
                <a:off x="2162547" y="1730950"/>
                <a:ext cx="1403540" cy="758407"/>
                <a:chOff x="701323" y="1222123"/>
                <a:chExt cx="6226976" cy="1174477"/>
              </a:xfrm>
            </p:grpSpPr>
            <p:grpSp>
              <p:nvGrpSpPr>
                <p:cNvPr id="154" name="组合 153"/>
                <p:cNvGrpSpPr/>
                <p:nvPr/>
              </p:nvGrpSpPr>
              <p:grpSpPr>
                <a:xfrm>
                  <a:off x="701323" y="1222123"/>
                  <a:ext cx="3123013" cy="1174477"/>
                  <a:chOff x="1457325" y="1230727"/>
                  <a:chExt cx="5323802" cy="2002131"/>
                </a:xfrm>
              </p:grpSpPr>
              <p:sp>
                <p:nvSpPr>
                  <p:cNvPr id="162" name="任意多边形 161"/>
                  <p:cNvSpPr/>
                  <p:nvPr/>
                </p:nvSpPr>
                <p:spPr>
                  <a:xfrm>
                    <a:off x="1457325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3" name="任意多边形 162"/>
                  <p:cNvSpPr/>
                  <p:nvPr/>
                </p:nvSpPr>
                <p:spPr>
                  <a:xfrm>
                    <a:off x="2333577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4" name="任意多边形 163"/>
                  <p:cNvSpPr/>
                  <p:nvPr/>
                </p:nvSpPr>
                <p:spPr>
                  <a:xfrm>
                    <a:off x="3220322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5" name="任意多边形 164"/>
                  <p:cNvSpPr/>
                  <p:nvPr/>
                </p:nvSpPr>
                <p:spPr>
                  <a:xfrm>
                    <a:off x="4113255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6" name="任意多边形 165"/>
                  <p:cNvSpPr/>
                  <p:nvPr/>
                </p:nvSpPr>
                <p:spPr>
                  <a:xfrm>
                    <a:off x="4989507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7" name="任意多边形 166"/>
                  <p:cNvSpPr/>
                  <p:nvPr/>
                </p:nvSpPr>
                <p:spPr>
                  <a:xfrm>
                    <a:off x="5876252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3805286" y="1222123"/>
                  <a:ext cx="3123013" cy="1174477"/>
                  <a:chOff x="1457325" y="1230727"/>
                  <a:chExt cx="5323802" cy="2002131"/>
                </a:xfrm>
              </p:grpSpPr>
              <p:sp>
                <p:nvSpPr>
                  <p:cNvPr id="156" name="任意多边形 155"/>
                  <p:cNvSpPr/>
                  <p:nvPr/>
                </p:nvSpPr>
                <p:spPr>
                  <a:xfrm>
                    <a:off x="1457325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7" name="任意多边形 156"/>
                  <p:cNvSpPr/>
                  <p:nvPr/>
                </p:nvSpPr>
                <p:spPr>
                  <a:xfrm>
                    <a:off x="2333577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8" name="任意多边形 157"/>
                  <p:cNvSpPr/>
                  <p:nvPr/>
                </p:nvSpPr>
                <p:spPr>
                  <a:xfrm>
                    <a:off x="3220322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9" name="任意多边形 158"/>
                  <p:cNvSpPr/>
                  <p:nvPr/>
                </p:nvSpPr>
                <p:spPr>
                  <a:xfrm>
                    <a:off x="4113255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0" name="任意多边形 159"/>
                  <p:cNvSpPr/>
                  <p:nvPr/>
                </p:nvSpPr>
                <p:spPr>
                  <a:xfrm>
                    <a:off x="4989507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1" name="任意多边形 160"/>
                  <p:cNvSpPr/>
                  <p:nvPr/>
                </p:nvSpPr>
                <p:spPr>
                  <a:xfrm>
                    <a:off x="5876252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24" name="组合 123"/>
              <p:cNvGrpSpPr/>
              <p:nvPr/>
            </p:nvGrpSpPr>
            <p:grpSpPr>
              <a:xfrm>
                <a:off x="3562303" y="1730950"/>
                <a:ext cx="1403540" cy="758407"/>
                <a:chOff x="701323" y="1222123"/>
                <a:chExt cx="6226976" cy="1174477"/>
              </a:xfrm>
            </p:grpSpPr>
            <p:grpSp>
              <p:nvGrpSpPr>
                <p:cNvPr id="140" name="组合 139"/>
                <p:cNvGrpSpPr/>
                <p:nvPr/>
              </p:nvGrpSpPr>
              <p:grpSpPr>
                <a:xfrm>
                  <a:off x="701323" y="1222123"/>
                  <a:ext cx="3123013" cy="1174477"/>
                  <a:chOff x="1457325" y="1230727"/>
                  <a:chExt cx="5323802" cy="2002131"/>
                </a:xfrm>
              </p:grpSpPr>
              <p:sp>
                <p:nvSpPr>
                  <p:cNvPr id="148" name="任意多边形 147"/>
                  <p:cNvSpPr/>
                  <p:nvPr/>
                </p:nvSpPr>
                <p:spPr>
                  <a:xfrm>
                    <a:off x="1457325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9" name="任意多边形 148"/>
                  <p:cNvSpPr/>
                  <p:nvPr/>
                </p:nvSpPr>
                <p:spPr>
                  <a:xfrm>
                    <a:off x="2333577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0" name="任意多边形 149"/>
                  <p:cNvSpPr/>
                  <p:nvPr/>
                </p:nvSpPr>
                <p:spPr>
                  <a:xfrm>
                    <a:off x="3220322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1" name="任意多边形 150"/>
                  <p:cNvSpPr/>
                  <p:nvPr/>
                </p:nvSpPr>
                <p:spPr>
                  <a:xfrm>
                    <a:off x="4113255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2" name="任意多边形 151"/>
                  <p:cNvSpPr/>
                  <p:nvPr/>
                </p:nvSpPr>
                <p:spPr>
                  <a:xfrm>
                    <a:off x="4989507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3" name="任意多边形 152"/>
                  <p:cNvSpPr/>
                  <p:nvPr/>
                </p:nvSpPr>
                <p:spPr>
                  <a:xfrm>
                    <a:off x="5876252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41" name="组合 140"/>
                <p:cNvGrpSpPr/>
                <p:nvPr/>
              </p:nvGrpSpPr>
              <p:grpSpPr>
                <a:xfrm>
                  <a:off x="3805286" y="1222123"/>
                  <a:ext cx="3123013" cy="1174477"/>
                  <a:chOff x="1457325" y="1230727"/>
                  <a:chExt cx="5323802" cy="2002131"/>
                </a:xfrm>
              </p:grpSpPr>
              <p:sp>
                <p:nvSpPr>
                  <p:cNvPr id="142" name="任意多边形 141"/>
                  <p:cNvSpPr/>
                  <p:nvPr/>
                </p:nvSpPr>
                <p:spPr>
                  <a:xfrm>
                    <a:off x="1457325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3" name="任意多边形 142"/>
                  <p:cNvSpPr/>
                  <p:nvPr/>
                </p:nvSpPr>
                <p:spPr>
                  <a:xfrm>
                    <a:off x="2333577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4" name="任意多边形 143"/>
                  <p:cNvSpPr/>
                  <p:nvPr/>
                </p:nvSpPr>
                <p:spPr>
                  <a:xfrm>
                    <a:off x="3220322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5" name="任意多边形 144"/>
                  <p:cNvSpPr/>
                  <p:nvPr/>
                </p:nvSpPr>
                <p:spPr>
                  <a:xfrm>
                    <a:off x="4113255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6" name="任意多边形 145"/>
                  <p:cNvSpPr/>
                  <p:nvPr/>
                </p:nvSpPr>
                <p:spPr>
                  <a:xfrm>
                    <a:off x="4989507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7" name="任意多边形 146"/>
                  <p:cNvSpPr/>
                  <p:nvPr/>
                </p:nvSpPr>
                <p:spPr>
                  <a:xfrm>
                    <a:off x="5876252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25" name="组合 124"/>
              <p:cNvGrpSpPr/>
              <p:nvPr/>
            </p:nvGrpSpPr>
            <p:grpSpPr>
              <a:xfrm>
                <a:off x="4966729" y="1743807"/>
                <a:ext cx="1403540" cy="758407"/>
                <a:chOff x="701323" y="1222123"/>
                <a:chExt cx="6226976" cy="1174477"/>
              </a:xfrm>
            </p:grpSpPr>
            <p:grpSp>
              <p:nvGrpSpPr>
                <p:cNvPr id="126" name="组合 125"/>
                <p:cNvGrpSpPr/>
                <p:nvPr/>
              </p:nvGrpSpPr>
              <p:grpSpPr>
                <a:xfrm>
                  <a:off x="701323" y="1222123"/>
                  <a:ext cx="3123013" cy="1174477"/>
                  <a:chOff x="1457325" y="1230727"/>
                  <a:chExt cx="5323802" cy="2002131"/>
                </a:xfrm>
              </p:grpSpPr>
              <p:sp>
                <p:nvSpPr>
                  <p:cNvPr id="134" name="任意多边形 133"/>
                  <p:cNvSpPr/>
                  <p:nvPr/>
                </p:nvSpPr>
                <p:spPr>
                  <a:xfrm>
                    <a:off x="1457325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5" name="任意多边形 134"/>
                  <p:cNvSpPr/>
                  <p:nvPr/>
                </p:nvSpPr>
                <p:spPr>
                  <a:xfrm>
                    <a:off x="2333577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6" name="任意多边形 135"/>
                  <p:cNvSpPr/>
                  <p:nvPr/>
                </p:nvSpPr>
                <p:spPr>
                  <a:xfrm>
                    <a:off x="3220322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7" name="任意多边形 136"/>
                  <p:cNvSpPr/>
                  <p:nvPr/>
                </p:nvSpPr>
                <p:spPr>
                  <a:xfrm>
                    <a:off x="4113255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8" name="任意多边形 137"/>
                  <p:cNvSpPr/>
                  <p:nvPr/>
                </p:nvSpPr>
                <p:spPr>
                  <a:xfrm>
                    <a:off x="4989507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9" name="任意多边形 138"/>
                  <p:cNvSpPr/>
                  <p:nvPr/>
                </p:nvSpPr>
                <p:spPr>
                  <a:xfrm>
                    <a:off x="5876252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7" name="组合 126"/>
                <p:cNvGrpSpPr/>
                <p:nvPr/>
              </p:nvGrpSpPr>
              <p:grpSpPr>
                <a:xfrm>
                  <a:off x="3805286" y="1222123"/>
                  <a:ext cx="3123013" cy="1174477"/>
                  <a:chOff x="1457325" y="1230727"/>
                  <a:chExt cx="5323802" cy="2002131"/>
                </a:xfrm>
              </p:grpSpPr>
              <p:sp>
                <p:nvSpPr>
                  <p:cNvPr id="128" name="任意多边形 127"/>
                  <p:cNvSpPr/>
                  <p:nvPr/>
                </p:nvSpPr>
                <p:spPr>
                  <a:xfrm>
                    <a:off x="1457325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9" name="任意多边形 128"/>
                  <p:cNvSpPr/>
                  <p:nvPr/>
                </p:nvSpPr>
                <p:spPr>
                  <a:xfrm>
                    <a:off x="2333577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0" name="任意多边形 129"/>
                  <p:cNvSpPr/>
                  <p:nvPr/>
                </p:nvSpPr>
                <p:spPr>
                  <a:xfrm>
                    <a:off x="3220322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1" name="任意多边形 130"/>
                  <p:cNvSpPr/>
                  <p:nvPr/>
                </p:nvSpPr>
                <p:spPr>
                  <a:xfrm>
                    <a:off x="4113255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2" name="任意多边形 131"/>
                  <p:cNvSpPr/>
                  <p:nvPr/>
                </p:nvSpPr>
                <p:spPr>
                  <a:xfrm>
                    <a:off x="4989507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3" name="任意多边形 132"/>
                  <p:cNvSpPr/>
                  <p:nvPr/>
                </p:nvSpPr>
                <p:spPr>
                  <a:xfrm>
                    <a:off x="5876252" y="1230727"/>
                    <a:ext cx="904875" cy="2002131"/>
                  </a:xfrm>
                  <a:custGeom>
                    <a:avLst/>
                    <a:gdLst>
                      <a:gd name="connsiteX0" fmla="*/ 0 w 904875"/>
                      <a:gd name="connsiteY0" fmla="*/ 1053453 h 2002131"/>
                      <a:gd name="connsiteX1" fmla="*/ 304800 w 904875"/>
                      <a:gd name="connsiteY1" fmla="*/ 24753 h 2002131"/>
                      <a:gd name="connsiteX2" fmla="*/ 571500 w 904875"/>
                      <a:gd name="connsiteY2" fmla="*/ 1977378 h 2002131"/>
                      <a:gd name="connsiteX3" fmla="*/ 904875 w 904875"/>
                      <a:gd name="connsiteY3" fmla="*/ 948678 h 200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5" h="2002131">
                        <a:moveTo>
                          <a:pt x="0" y="1053453"/>
                        </a:moveTo>
                        <a:cubicBezTo>
                          <a:pt x="104775" y="462109"/>
                          <a:pt x="209550" y="-129235"/>
                          <a:pt x="304800" y="24753"/>
                        </a:cubicBezTo>
                        <a:cubicBezTo>
                          <a:pt x="400050" y="178740"/>
                          <a:pt x="471488" y="1823391"/>
                          <a:pt x="571500" y="1977378"/>
                        </a:cubicBezTo>
                        <a:cubicBezTo>
                          <a:pt x="671513" y="2131366"/>
                          <a:pt x="788194" y="1540022"/>
                          <a:pt x="904875" y="94867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cxnSp>
          <p:nvCxnSpPr>
            <p:cNvPr id="169" name="直接连接符 168"/>
            <p:cNvCxnSpPr/>
            <p:nvPr/>
          </p:nvCxnSpPr>
          <p:spPr>
            <a:xfrm flipV="1">
              <a:off x="179603" y="1971673"/>
              <a:ext cx="40374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/>
          </p:nvCxnSpPr>
          <p:spPr>
            <a:xfrm>
              <a:off x="2905542" y="1951970"/>
              <a:ext cx="23084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>
              <a:off x="7489087" y="1958816"/>
              <a:ext cx="13523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5" name="直接连接符 184"/>
          <p:cNvCxnSpPr/>
          <p:nvPr/>
        </p:nvCxnSpPr>
        <p:spPr>
          <a:xfrm>
            <a:off x="2224065" y="1260453"/>
            <a:ext cx="1659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/>
          <p:nvPr/>
        </p:nvCxnSpPr>
        <p:spPr>
          <a:xfrm>
            <a:off x="2278116" y="1260453"/>
            <a:ext cx="1659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箭头连接符 189"/>
          <p:cNvCxnSpPr/>
          <p:nvPr/>
        </p:nvCxnSpPr>
        <p:spPr>
          <a:xfrm>
            <a:off x="2022190" y="1316848"/>
            <a:ext cx="2018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接箭头连接符 190"/>
          <p:cNvCxnSpPr/>
          <p:nvPr/>
        </p:nvCxnSpPr>
        <p:spPr>
          <a:xfrm flipH="1">
            <a:off x="2298377" y="1317418"/>
            <a:ext cx="202818" cy="8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文本框 195"/>
          <p:cNvSpPr txBox="1"/>
          <p:nvPr/>
        </p:nvSpPr>
        <p:spPr>
          <a:xfrm>
            <a:off x="2300105" y="1137343"/>
            <a:ext cx="608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680ns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cxnSp>
        <p:nvCxnSpPr>
          <p:cNvPr id="198" name="直接连接符 197"/>
          <p:cNvCxnSpPr/>
          <p:nvPr/>
        </p:nvCxnSpPr>
        <p:spPr>
          <a:xfrm>
            <a:off x="2177147" y="1916832"/>
            <a:ext cx="0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箭头连接符 198"/>
          <p:cNvCxnSpPr/>
          <p:nvPr/>
        </p:nvCxnSpPr>
        <p:spPr>
          <a:xfrm>
            <a:off x="2183534" y="2276872"/>
            <a:ext cx="2302092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连接符 199"/>
          <p:cNvCxnSpPr/>
          <p:nvPr/>
        </p:nvCxnSpPr>
        <p:spPr>
          <a:xfrm>
            <a:off x="4499337" y="1916832"/>
            <a:ext cx="0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文本框 201"/>
          <p:cNvSpPr txBox="1"/>
          <p:nvPr/>
        </p:nvSpPr>
        <p:spPr>
          <a:xfrm>
            <a:off x="3046166" y="2095217"/>
            <a:ext cx="608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165us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cxnSp>
        <p:nvCxnSpPr>
          <p:cNvPr id="203" name="直接连接符 202"/>
          <p:cNvCxnSpPr/>
          <p:nvPr/>
        </p:nvCxnSpPr>
        <p:spPr>
          <a:xfrm>
            <a:off x="6809256" y="1916832"/>
            <a:ext cx="0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接箭头连接符 203"/>
          <p:cNvCxnSpPr/>
          <p:nvPr/>
        </p:nvCxnSpPr>
        <p:spPr>
          <a:xfrm>
            <a:off x="4505259" y="2276872"/>
            <a:ext cx="2302092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文本框 204"/>
          <p:cNvSpPr txBox="1"/>
          <p:nvPr/>
        </p:nvSpPr>
        <p:spPr>
          <a:xfrm>
            <a:off x="5376107" y="2095217"/>
            <a:ext cx="608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165us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0793" y="2623599"/>
            <a:ext cx="679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Swiss FEL beam separating system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35" y="3185345"/>
            <a:ext cx="2850697" cy="19779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7851"/>
          <a:stretch/>
        </p:blipFill>
        <p:spPr>
          <a:xfrm>
            <a:off x="4239906" y="3142382"/>
            <a:ext cx="3475867" cy="16258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362" y="3229272"/>
            <a:ext cx="3869028" cy="15389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517" y="4917686"/>
            <a:ext cx="2539802" cy="1804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6025" y="4917686"/>
            <a:ext cx="2546688" cy="18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2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51384" y="1196752"/>
            <a:ext cx="8870776" cy="486955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1800" dirty="0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  <a:t>RESONANT KICKER SYSTEM FOR HEAD-ON-COLLISION OPTION OF LINEAR COLLIDER*</a:t>
            </a:r>
            <a:endParaRPr lang="zh-CN" altLang="en-US" sz="1800" dirty="0">
              <a:solidFill>
                <a:srgbClr val="C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谐振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kicker</a:t>
            </a:r>
            <a:r>
              <a:rPr lang="zh-CN" alt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磁铁方案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1596478"/>
            <a:ext cx="4000776" cy="20194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60" y="1529010"/>
            <a:ext cx="2257148" cy="50783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656" y="3615888"/>
            <a:ext cx="3645283" cy="28833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8212" y="1835894"/>
            <a:ext cx="2086060" cy="17659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4272" y="2030836"/>
            <a:ext cx="3621757" cy="157800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6987" y="3944255"/>
            <a:ext cx="3874135" cy="245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73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谐振腔式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kicker</a:t>
            </a:r>
            <a:r>
              <a:rPr lang="zh-CN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方案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Day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063" y="1311897"/>
            <a:ext cx="2915606" cy="20183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14129" r="11367"/>
          <a:stretch/>
        </p:blipFill>
        <p:spPr>
          <a:xfrm>
            <a:off x="104475" y="1203915"/>
            <a:ext cx="4176464" cy="18234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027" y="1069725"/>
            <a:ext cx="4007768" cy="24674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365" y="3791606"/>
            <a:ext cx="3821023" cy="26710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1906" y="3856824"/>
            <a:ext cx="3136188" cy="26058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66" y="3350793"/>
            <a:ext cx="3950281" cy="311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53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2498" y="166229"/>
            <a:ext cx="3679366" cy="70670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商业谐振式高频电源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340767"/>
            <a:ext cx="3765521" cy="52288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545" y="1340767"/>
            <a:ext cx="448406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60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连续方波方案</a:t>
            </a:r>
            <a:endParaRPr lang="en-US" altLang="zh-CN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建议由电源组动态电源团队研发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谐振</a:t>
            </a:r>
            <a:r>
              <a:rPr lang="en-US" altLang="zh-CN" dirty="0" smtClean="0"/>
              <a:t>kicker</a:t>
            </a:r>
            <a:r>
              <a:rPr lang="zh-CN" altLang="en-US" dirty="0" smtClean="0"/>
              <a:t>方案</a:t>
            </a:r>
            <a:endParaRPr lang="en-US" altLang="zh-CN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谐振</a:t>
            </a:r>
            <a:r>
              <a:rPr lang="en-US" altLang="zh-CN" dirty="0" smtClean="0"/>
              <a:t>kicker</a:t>
            </a:r>
            <a:r>
              <a:rPr lang="zh-CN" altLang="en-US" dirty="0" smtClean="0"/>
              <a:t>研制</a:t>
            </a:r>
            <a:endParaRPr lang="en-US" altLang="zh-CN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谐振电源研制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plan</a:t>
            </a:r>
            <a:r>
              <a:rPr lang="zh-CN" alt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separating system research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Day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935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1" y="1329893"/>
            <a:ext cx="7752184" cy="191207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Manpower and funding requirements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1506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1" y="1329893"/>
            <a:ext cx="7752184" cy="1912071"/>
          </a:xfrm>
        </p:spPr>
        <p:txBody>
          <a:bodyPr>
            <a:normAutofit/>
          </a:bodyPr>
          <a:lstStyle/>
          <a:p>
            <a:r>
              <a:rPr lang="en-US" altLang="zh-CN" dirty="0"/>
              <a:t>Injection &amp; extraction system EDR plan</a:t>
            </a:r>
          </a:p>
        </p:txBody>
      </p:sp>
    </p:spTree>
    <p:extLst>
      <p:ext uri="{BB962C8B-B14F-4D97-AF65-F5344CB8AC3E}">
        <p14:creationId xmlns:p14="http://schemas.microsoft.com/office/powerpoint/2010/main" val="2018092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b="1" dirty="0">
                <a:solidFill>
                  <a:srgbClr val="C00000"/>
                </a:solidFill>
              </a:rPr>
              <a:t>Research Team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18860" y="1104098"/>
            <a:ext cx="11879160" cy="268494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 member in TDR phase : 11 persons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Researcher:                           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Jinhui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Chen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Associate-researcher:             Lei Wang,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Lihua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Huo</a:t>
            </a:r>
            <a:r>
              <a:rPr lang="en-US" altLang="zh-C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Yuwen</a:t>
            </a:r>
            <a:r>
              <a:rPr lang="en-US" altLang="zh-CN" sz="1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Wu</a:t>
            </a:r>
            <a:r>
              <a:rPr lang="en-US" altLang="zh-C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Hua Shi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Engineer:                               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Guanwen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Wang, Peng Liu, </a:t>
            </a:r>
            <a:r>
              <a:rPr lang="en-US" sz="1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Xiaolei</a:t>
            </a:r>
            <a:r>
              <a:rPr lang="en-US" sz="1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Shi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Post-doctor:                           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Guanjian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Wu, </a:t>
            </a:r>
            <a:r>
              <a:rPr lang="en-US" sz="1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Zilin</a:t>
            </a:r>
            <a:r>
              <a:rPr lang="en-US" sz="1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Chen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Doctoral-graduate-student:     </a:t>
            </a:r>
            <a:r>
              <a:rPr lang="en-US" sz="1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Xinzhe</a:t>
            </a:r>
            <a:r>
              <a:rPr lang="en-US" sz="1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Zhai</a:t>
            </a:r>
            <a:endParaRPr lang="en-US" sz="1800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图表 20"/>
          <p:cNvGraphicFramePr/>
          <p:nvPr>
            <p:extLst>
              <p:ext uri="{D42A27DB-BD31-4B8C-83A1-F6EECF244321}">
                <p14:modId xmlns:p14="http://schemas.microsoft.com/office/powerpoint/2010/main" val="804203077"/>
              </p:ext>
            </p:extLst>
          </p:nvPr>
        </p:nvGraphicFramePr>
        <p:xfrm>
          <a:off x="8184232" y="1182841"/>
          <a:ext cx="3489607" cy="228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479376" y="3789040"/>
            <a:ext cx="10441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Problems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Team members are from several groups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All </a:t>
            </a:r>
            <a:r>
              <a:rPr lang="en-US" altLang="zh-CN" dirty="0"/>
              <a:t>people is part-time: </a:t>
            </a:r>
            <a:r>
              <a:rPr lang="en-US" altLang="zh-CN" b="1" dirty="0">
                <a:solidFill>
                  <a:srgbClr val="FF0000"/>
                </a:solidFill>
              </a:rPr>
              <a:t>HEPS</a:t>
            </a:r>
            <a:r>
              <a:rPr lang="en-US" altLang="zh-CN" dirty="0"/>
              <a:t> (first half of this year), </a:t>
            </a:r>
            <a:r>
              <a:rPr lang="en-US" altLang="zh-CN" b="1" dirty="0">
                <a:solidFill>
                  <a:srgbClr val="FF0000"/>
                </a:solidFill>
              </a:rPr>
              <a:t>BEPCII-U</a:t>
            </a:r>
            <a:r>
              <a:rPr lang="en-US" altLang="zh-CN" dirty="0"/>
              <a:t>(second half of this year), </a:t>
            </a:r>
            <a:r>
              <a:rPr lang="en-US" altLang="zh-CN" b="1" dirty="0" smtClean="0">
                <a:solidFill>
                  <a:srgbClr val="FF0000"/>
                </a:solidFill>
              </a:rPr>
              <a:t>CSNSII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Some people are leaving 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Need at least 25 FTEs in future construction phase</a:t>
            </a:r>
          </a:p>
          <a:p>
            <a:r>
              <a:rPr lang="en-US" altLang="zh-CN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510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195"/>
    </mc:Choice>
    <mc:Fallback xmlns="">
      <p:transition spd="slow" advTm="191195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260648"/>
            <a:ext cx="11690652" cy="5457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Funding </a:t>
            </a:r>
            <a:r>
              <a:rPr lang="en-US" altLang="zh-CN" b="1" dirty="0">
                <a:solidFill>
                  <a:srgbClr val="C00000"/>
                </a:solidFill>
                <a:ea typeface="微软雅黑" panose="020B0503020204020204" pitchFamily="34" charset="-122"/>
              </a:rPr>
              <a:t>and manpower </a:t>
            </a:r>
            <a:r>
              <a:rPr lang="en-US" altLang="zh-CN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requirements</a:t>
            </a:r>
            <a:endParaRPr lang="en-US" altLang="zh-CN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934858"/>
              </p:ext>
            </p:extLst>
          </p:nvPr>
        </p:nvGraphicFramePr>
        <p:xfrm>
          <a:off x="407368" y="1628800"/>
          <a:ext cx="1130525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419"/>
                <a:gridCol w="2856317"/>
                <a:gridCol w="46805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R&amp;D item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Budget</a:t>
                      </a:r>
                      <a:r>
                        <a:rPr lang="en-US" altLang="zh-CN" baseline="0" dirty="0" smtClean="0"/>
                        <a:t> (X10000CNY)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Man power</a:t>
                      </a:r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FTEs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Lambertson</a:t>
                      </a:r>
                      <a:r>
                        <a:rPr lang="en-US" altLang="zh-CN" dirty="0" smtClean="0"/>
                        <a:t> magnet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 </a:t>
                      </a:r>
                      <a:r>
                        <a:rPr lang="zh-CN" altLang="en-US" dirty="0" smtClean="0"/>
                        <a:t>（</a:t>
                      </a:r>
                      <a:r>
                        <a:rPr lang="zh-CN" altLang="en-US" dirty="0" smtClean="0"/>
                        <a:t>霍丽华、吴官健、吴煜文</a:t>
                      </a:r>
                      <a:r>
                        <a:rPr lang="zh-CN" altLang="en-US" dirty="0" smtClean="0"/>
                        <a:t>）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Delay-line Kicker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 </a:t>
                      </a:r>
                      <a:r>
                        <a:rPr lang="zh-CN" altLang="en-US" dirty="0" smtClean="0"/>
                        <a:t>（</a:t>
                      </a:r>
                      <a:r>
                        <a:rPr lang="zh-CN" altLang="en-US" dirty="0" smtClean="0"/>
                        <a:t>王磊、吴官健</a:t>
                      </a:r>
                      <a:r>
                        <a:rPr lang="zh-CN" altLang="en-US" dirty="0" smtClean="0"/>
                        <a:t>）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Kicker </a:t>
                      </a:r>
                      <a:r>
                        <a:rPr lang="en-US" altLang="zh-CN" dirty="0" err="1" smtClean="0"/>
                        <a:t>pulser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（翟心哲、王冠文、陈锦晖）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Resonance kicker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（王磊、吴官健、霍丽华、施华）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Resonance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power supply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（陈锦晖、</a:t>
                      </a:r>
                      <a:r>
                        <a:rPr lang="zh-CN" altLang="en-US" dirty="0" smtClean="0"/>
                        <a:t>翟心哲、王冠文、</a:t>
                      </a:r>
                      <a:r>
                        <a:rPr lang="zh-CN" altLang="en-US" dirty="0" smtClean="0"/>
                        <a:t>刘鹏）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Bumper magnet</a:t>
                      </a:r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6kHz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（霍丽华）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Continue square wave power</a:t>
                      </a:r>
                      <a:r>
                        <a:rPr lang="en-US" altLang="zh-CN" baseline="0" dirty="0" smtClean="0"/>
                        <a:t> supply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（</a:t>
                      </a:r>
                      <a:r>
                        <a:rPr lang="zh-CN" altLang="en-US" dirty="0" smtClean="0"/>
                        <a:t>刘鹏、</a:t>
                      </a:r>
                      <a:r>
                        <a:rPr lang="zh-CN" altLang="en-US" dirty="0" smtClean="0"/>
                        <a:t>？）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total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85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195"/>
    </mc:Choice>
    <mc:Fallback xmlns="">
      <p:transition spd="slow" advTm="19119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32</a:t>
            </a:fld>
            <a:endParaRPr lang="zh-CN" altLang="en-US"/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49140" y="116632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Summary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3352" y="1196752"/>
            <a:ext cx="1169065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8537" y="1444676"/>
            <a:ext cx="11430236" cy="3196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various types of  hardware for CEPC injection system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limited time of EDR phase, we plan to select only the most important or difficult components for R&amp;D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CEPC injection system and RF region beam separating system research plans are both proposed.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R&amp;D schedule, budget and manpower requirements are considered.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0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37"/>
    </mc:Choice>
    <mc:Fallback xmlns="">
      <p:transition spd="slow" advTm="101537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Thank you for attentions!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33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6000" dirty="0"/>
              <a:t>END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42205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34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8503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List of all type of hardware 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35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011105"/>
              </p:ext>
            </p:extLst>
          </p:nvPr>
        </p:nvGraphicFramePr>
        <p:xfrm>
          <a:off x="166207" y="1108917"/>
          <a:ext cx="11881318" cy="527307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97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5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685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4301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6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1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Hardware</a:t>
                      </a:r>
                      <a:endParaRPr lang="en-US" sz="1000" b="1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Type</a:t>
                      </a:r>
                      <a:endParaRPr lang="en-US" sz="1000" b="1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Typical parameters</a:t>
                      </a:r>
                      <a:endParaRPr lang="en-US" sz="1000" b="1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Unit</a:t>
                      </a:r>
                      <a:endParaRPr lang="en-US" sz="1000" b="1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Number</a:t>
                      </a:r>
                      <a:endParaRPr lang="en-US" sz="1000" b="1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Unit price (10,000 CNY)</a:t>
                      </a:r>
                      <a:endParaRPr lang="en-US" sz="1000" b="1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Total Price (10,000 CNY)</a:t>
                      </a:r>
                      <a:endParaRPr lang="en-US" sz="1000" b="1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kicker1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delay-line dipole kicker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in-air delay-line dipole kicker, horizontal, 0.1mrad, 0.04T·m, L=1m, B=0.04T(H), </a:t>
                      </a:r>
                      <a:r>
                        <a:rPr lang="en-US" sz="1000" u="none" strike="noStrike" dirty="0" err="1">
                          <a:effectLst/>
                        </a:rPr>
                        <a:t>inc.</a:t>
                      </a:r>
                      <a:r>
                        <a:rPr lang="en-US" sz="1000" u="none" strike="noStrike" dirty="0">
                          <a:effectLst/>
                        </a:rPr>
                        <a:t> ion pump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set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24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50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1200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2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kicker pulser1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trapezoidal wave pulser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PFN, solid-state,440~2400ns, </a:t>
                      </a:r>
                      <a:r>
                        <a:rPr lang="en-US" sz="1000" u="none" strike="noStrike" dirty="0" err="1">
                          <a:effectLst/>
                        </a:rPr>
                        <a:t>inc.</a:t>
                      </a:r>
                      <a:r>
                        <a:rPr lang="en-US" sz="1000" u="none" strike="noStrike" dirty="0">
                          <a:effectLst/>
                        </a:rPr>
                        <a:t> cable 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24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100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2400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9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3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kicker2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ferrite-core dipole kicker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in-air ferrite-core dipole kicker, horizontal,0.2mrad,0.08T·m, L=1m, B=0.04T(H)， </a:t>
                      </a:r>
                      <a:r>
                        <a:rPr lang="en-US" sz="1000" u="none" strike="noStrike" dirty="0" err="1">
                          <a:effectLst/>
                        </a:rPr>
                        <a:t>inc.</a:t>
                      </a:r>
                      <a:r>
                        <a:rPr lang="en-US" sz="1000" u="none" strike="noStrike" dirty="0">
                          <a:effectLst/>
                        </a:rPr>
                        <a:t> ion pump 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6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33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198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4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kicker pulser2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half-sine wave </a:t>
                      </a:r>
                      <a:r>
                        <a:rPr lang="en-US" sz="1000" u="none" strike="noStrike" dirty="0" err="1">
                          <a:effectLst/>
                        </a:rPr>
                        <a:t>pulser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LC, solid-state,1360ns, </a:t>
                      </a:r>
                      <a:r>
                        <a:rPr lang="en-US" sz="1000" u="none" strike="noStrike" dirty="0" err="1">
                          <a:effectLst/>
                        </a:rPr>
                        <a:t>halfsine</a:t>
                      </a:r>
                      <a:r>
                        <a:rPr lang="en-US" sz="1000" u="none" strike="noStrike" dirty="0">
                          <a:effectLst/>
                        </a:rPr>
                        <a:t>,  </a:t>
                      </a:r>
                      <a:r>
                        <a:rPr lang="en-US" sz="1000" u="none" strike="noStrike" dirty="0" err="1">
                          <a:effectLst/>
                        </a:rPr>
                        <a:t>inc.</a:t>
                      </a:r>
                      <a:r>
                        <a:rPr lang="en-US" sz="1000" u="none" strike="noStrike" dirty="0">
                          <a:effectLst/>
                        </a:rPr>
                        <a:t> cable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6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31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186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5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kicker3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strip-line kicker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Strip-line kicker, vertical, 46ns, L=1m,  </a:t>
                      </a:r>
                      <a:r>
                        <a:rPr lang="en-US" sz="1000" u="none" strike="noStrike" dirty="0" err="1">
                          <a:effectLst/>
                        </a:rPr>
                        <a:t>inc.</a:t>
                      </a:r>
                      <a:r>
                        <a:rPr lang="en-US" sz="1000" u="none" strike="noStrike" dirty="0">
                          <a:effectLst/>
                        </a:rPr>
                        <a:t> ion pump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</a:rPr>
                        <a:t>6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</a:rPr>
                        <a:t>28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168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6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kicker pulser3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DSRD pulser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46ns, ±12.5kV,DSRD </a:t>
                      </a:r>
                      <a:r>
                        <a:rPr lang="en-US" sz="1000" u="none" strike="noStrike" dirty="0" err="1">
                          <a:effectLst/>
                        </a:rPr>
                        <a:t>pulser</a:t>
                      </a:r>
                      <a:r>
                        <a:rPr lang="en-US" sz="1000" u="none" strike="noStrike" dirty="0">
                          <a:effectLst/>
                        </a:rPr>
                        <a:t>, </a:t>
                      </a:r>
                      <a:r>
                        <a:rPr lang="en-US" sz="1000" u="none" strike="noStrike" dirty="0" err="1">
                          <a:effectLst/>
                        </a:rPr>
                        <a:t>inc.</a:t>
                      </a:r>
                      <a:r>
                        <a:rPr lang="en-US" sz="1000" u="none" strike="noStrike" dirty="0">
                          <a:effectLst/>
                        </a:rPr>
                        <a:t> cable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</a:rPr>
                        <a:t>6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</a:rPr>
                        <a:t>67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402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9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7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kicker4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slotted-pipe kicker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Slotted-pipe kicker,vertical,250ns,L=0.25m,  DR beam pipe </a:t>
                      </a:r>
                      <a:r>
                        <a:rPr lang="el-GR" sz="1000" u="none" strike="noStrike" dirty="0">
                          <a:effectLst/>
                        </a:rPr>
                        <a:t>φ=30</a:t>
                      </a:r>
                      <a:r>
                        <a:rPr lang="en-US" sz="1000" u="none" strike="noStrike" dirty="0">
                          <a:effectLst/>
                        </a:rPr>
                        <a:t>mm, </a:t>
                      </a:r>
                      <a:r>
                        <a:rPr lang="en-US" sz="1000" u="none" strike="noStrike" dirty="0" err="1">
                          <a:effectLst/>
                        </a:rPr>
                        <a:t>inc.</a:t>
                      </a:r>
                      <a:r>
                        <a:rPr lang="en-US" sz="1000" u="none" strike="noStrike" dirty="0">
                          <a:effectLst/>
                        </a:rPr>
                        <a:t> ion pump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</a:rPr>
                        <a:t>2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</a:rPr>
                        <a:t>23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46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8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kicker pulser4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trapezoidal wave pulser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solid-</a:t>
                      </a:r>
                      <a:r>
                        <a:rPr lang="en-US" sz="1000" u="none" strike="noStrike" dirty="0" err="1">
                          <a:effectLst/>
                        </a:rPr>
                        <a:t>state,inductive</a:t>
                      </a:r>
                      <a:r>
                        <a:rPr lang="en-US" sz="1000" u="none" strike="noStrike" dirty="0">
                          <a:effectLst/>
                        </a:rPr>
                        <a:t> adder, 250ns, </a:t>
                      </a:r>
                      <a:r>
                        <a:rPr lang="en-US" sz="1000" u="none" strike="noStrike" dirty="0" err="1">
                          <a:effectLst/>
                        </a:rPr>
                        <a:t>inc.</a:t>
                      </a:r>
                      <a:r>
                        <a:rPr lang="en-US" sz="1000" u="none" strike="noStrike" dirty="0">
                          <a:effectLst/>
                        </a:rPr>
                        <a:t> cable 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</a:rPr>
                        <a:t>2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</a:rPr>
                        <a:t>40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80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9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dilution kicker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CW full-sine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CW </a:t>
                      </a:r>
                      <a:r>
                        <a:rPr lang="en-US" sz="1000" u="none" strike="noStrike" dirty="0" err="1">
                          <a:effectLst/>
                        </a:rPr>
                        <a:t>full-sine，L</a:t>
                      </a:r>
                      <a:r>
                        <a:rPr lang="en-US" sz="1000" u="none" strike="noStrike" dirty="0">
                          <a:effectLst/>
                        </a:rPr>
                        <a:t>=2m，150Gauss，T=25us, total length=10m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10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30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300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10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dilution kicker pulser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CW full-sine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CW </a:t>
                      </a:r>
                      <a:r>
                        <a:rPr lang="en-US" sz="1000" u="none" strike="noStrike" dirty="0" err="1">
                          <a:effectLst/>
                        </a:rPr>
                        <a:t>full-sine，T</a:t>
                      </a:r>
                      <a:r>
                        <a:rPr lang="en-US" sz="1000" u="none" strike="noStrike" dirty="0">
                          <a:effectLst/>
                        </a:rPr>
                        <a:t>=25us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10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30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300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9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11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NLK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NLK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in-air Nonlinear kicker or pulsed </a:t>
                      </a:r>
                      <a:r>
                        <a:rPr lang="en-US" sz="1000" u="none" strike="noStrike" dirty="0" err="1">
                          <a:effectLst/>
                        </a:rPr>
                        <a:t>sextupole</a:t>
                      </a:r>
                      <a:r>
                        <a:rPr lang="en-US" sz="1000" u="none" strike="noStrike" dirty="0">
                          <a:effectLst/>
                        </a:rPr>
                        <a:t>, horizontal, 0.1mrad, 0.04T·m, L=1m, </a:t>
                      </a:r>
                      <a:r>
                        <a:rPr lang="en-US" sz="1000" u="none" strike="noStrike" dirty="0" err="1">
                          <a:effectLst/>
                        </a:rPr>
                        <a:t>inc.</a:t>
                      </a:r>
                      <a:r>
                        <a:rPr lang="en-US" sz="1000" u="none" strike="noStrike" dirty="0">
                          <a:effectLst/>
                        </a:rPr>
                        <a:t> ion pump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set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2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38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76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12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NLK  pulser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half-sine wave pulser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LC, solid-state,0.3ms, </a:t>
                      </a:r>
                      <a:r>
                        <a:rPr lang="en-US" sz="1000" u="none" strike="noStrike" dirty="0" err="1">
                          <a:effectLst/>
                        </a:rPr>
                        <a:t>halfsine</a:t>
                      </a:r>
                      <a:r>
                        <a:rPr lang="en-US" sz="1000" u="none" strike="noStrike" dirty="0">
                          <a:effectLst/>
                        </a:rPr>
                        <a:t>, </a:t>
                      </a:r>
                      <a:r>
                        <a:rPr lang="en-US" sz="1000" u="none" strike="noStrike" dirty="0" err="1">
                          <a:effectLst/>
                        </a:rPr>
                        <a:t>inc.</a:t>
                      </a:r>
                      <a:r>
                        <a:rPr lang="en-US" sz="1000" u="none" strike="noStrike" dirty="0">
                          <a:effectLst/>
                        </a:rPr>
                        <a:t> cable 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2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15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30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9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13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thin septa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In-vacuum Lambertson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Lambertson,vertical,DC,L=1.75m,B=0.8T,Septum=2mm,  mainfield clearance=20*20mm, 13mrad, 5.22T·m,inc. ion pump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28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58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1624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9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14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thick septa1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In-air Lambertson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</a:rPr>
                        <a:t>Lambertson,vertical,DC,L</a:t>
                      </a:r>
                      <a:r>
                        <a:rPr lang="en-US" sz="1000" u="none" strike="noStrike" dirty="0">
                          <a:effectLst/>
                        </a:rPr>
                        <a:t>=1.75m,B=0.8T,Septum=6mm,  </a:t>
                      </a:r>
                      <a:r>
                        <a:rPr lang="en-US" sz="1000" u="none" strike="noStrike" dirty="0" err="1">
                          <a:effectLst/>
                        </a:rPr>
                        <a:t>mainfield</a:t>
                      </a:r>
                      <a:r>
                        <a:rPr lang="en-US" sz="1000" u="none" strike="noStrike" dirty="0">
                          <a:effectLst/>
                        </a:rPr>
                        <a:t> clearance=20*20mm, 13mrad, 5.22T·m,inc. ion pump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148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25.8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3818.4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9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15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thick septa2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In-air Lambertson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</a:rPr>
                        <a:t>Lambertson,horizontal,DC,L</a:t>
                      </a:r>
                      <a:r>
                        <a:rPr lang="en-US" sz="1000" u="none" strike="noStrike" dirty="0">
                          <a:effectLst/>
                        </a:rPr>
                        <a:t>=1.2m, B=0.8T, Septum=5.5mm, </a:t>
                      </a:r>
                      <a:r>
                        <a:rPr lang="en-US" sz="1000" u="none" strike="noStrike" dirty="0" err="1">
                          <a:effectLst/>
                        </a:rPr>
                        <a:t>mainfield</a:t>
                      </a:r>
                      <a:r>
                        <a:rPr lang="en-US" sz="1000" u="none" strike="noStrike" dirty="0">
                          <a:effectLst/>
                        </a:rPr>
                        <a:t> clearance=50*50mm, 45mrad, 0.92T-m,inc. ion pump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2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22.8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45.6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9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16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thick septa3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In-air Lambertson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</a:rPr>
                        <a:t>Lambertson,horizontal,DC,L</a:t>
                      </a:r>
                      <a:r>
                        <a:rPr lang="en-US" sz="1000" u="none" strike="noStrike" dirty="0">
                          <a:effectLst/>
                        </a:rPr>
                        <a:t>=0.5m,Septum=3.5mm, DR beam pipe </a:t>
                      </a:r>
                      <a:r>
                        <a:rPr lang="el-GR" sz="1000" u="none" strike="noStrike" dirty="0">
                          <a:effectLst/>
                        </a:rPr>
                        <a:t>φ=30</a:t>
                      </a:r>
                      <a:r>
                        <a:rPr lang="en-US" sz="1000" u="none" strike="noStrike" dirty="0" err="1">
                          <a:effectLst/>
                        </a:rPr>
                        <a:t>mm,inc</a:t>
                      </a:r>
                      <a:r>
                        <a:rPr lang="en-US" sz="1000" u="none" strike="noStrike" dirty="0">
                          <a:effectLst/>
                        </a:rPr>
                        <a:t>. ion pump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set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</a:rPr>
                        <a:t>2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>
                          <a:effectLst/>
                        </a:rPr>
                        <a:t>20.8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41.6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17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septa power supply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DC power supply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DC switch power supply, </a:t>
                      </a:r>
                      <a:r>
                        <a:rPr lang="en-US" sz="1000" u="none" strike="noStrike" dirty="0" err="1">
                          <a:effectLst/>
                        </a:rPr>
                        <a:t>inc.</a:t>
                      </a:r>
                      <a:r>
                        <a:rPr lang="en-US" sz="1000" u="none" strike="noStrike" dirty="0">
                          <a:effectLst/>
                        </a:rPr>
                        <a:t> cable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28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12.5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350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503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18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local control system1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PLC，touch screen，oscilloscope 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16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10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160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19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local control system2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PLC，touch screen，oscilloscope 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2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5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10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696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20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Field measurement devices1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hall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Hall point measurement system for Lambertson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2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160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320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6967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21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Field measurement devices2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inductive coil measurement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inductive coil measurement system for kicker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set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</a:rPr>
                        <a:t>1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>
                          <a:effectLst/>
                        </a:rPr>
                        <a:t>10</a:t>
                      </a:r>
                      <a:endParaRPr lang="en-US" altLang="zh-CN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10</a:t>
                      </a:r>
                      <a:endParaRPr lang="en-US" altLang="zh-CN" sz="10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71386">
                <a:tc>
                  <a:txBody>
                    <a:bodyPr/>
                    <a:lstStyle/>
                    <a:p>
                      <a:pPr algn="ctr" fontAlgn="b"/>
                      <a:endParaRPr lang="zh-CN" alt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 cost</a:t>
                      </a:r>
                      <a:r>
                        <a:rPr lang="zh-CN" alt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：</a:t>
                      </a:r>
                      <a:endParaRPr lang="zh-CN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11765.6</a:t>
                      </a:r>
                      <a:endParaRPr lang="en-US" altLang="zh-CN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71386">
                <a:tc>
                  <a:txBody>
                    <a:bodyPr/>
                    <a:lstStyle/>
                    <a:p>
                      <a:pPr algn="ctr" fontAlgn="b"/>
                      <a:endParaRPr lang="zh-CN" altLang="en-US" sz="10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Toal</a:t>
                      </a:r>
                      <a:r>
                        <a:rPr lang="en-US" altLang="zh-CN" sz="10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 cost with </a:t>
                      </a:r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installation</a:t>
                      </a:r>
                      <a:r>
                        <a:rPr lang="en-US" altLang="zh-CN" sz="10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 fee(</a:t>
                      </a:r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3%</a:t>
                      </a:r>
                      <a:r>
                        <a:rPr lang="en-US" altLang="zh-CN" sz="10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r>
                        <a:rPr lang="zh-CN" alt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：</a:t>
                      </a:r>
                      <a:endParaRPr lang="zh-CN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12118.568</a:t>
                      </a:r>
                      <a:endParaRPr lang="en-US" altLang="zh-CN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11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97100" y="142852"/>
            <a:ext cx="11032938" cy="725470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Overview of the </a:t>
            </a:r>
            <a:r>
              <a:rPr lang="en-US" altLang="zh-CN" sz="40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inj</a:t>
            </a: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.&amp;ext. systems in CEPC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6" name="内容占位符 1"/>
          <p:cNvSpPr>
            <a:spLocks noGrp="1"/>
          </p:cNvSpPr>
          <p:nvPr>
            <p:ph idx="1"/>
          </p:nvPr>
        </p:nvSpPr>
        <p:spPr>
          <a:xfrm>
            <a:off x="5519936" y="1553292"/>
            <a:ext cx="5496122" cy="1618966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dirty="0"/>
              <a:t>    </a:t>
            </a:r>
            <a:r>
              <a:rPr lang="en-US" altLang="zh-CN" sz="2900" dirty="0"/>
              <a:t>The CEPC complex consists of 4 circular accelerators</a:t>
            </a:r>
            <a:r>
              <a:rPr lang="zh-CN" altLang="en-US" sz="2900" dirty="0"/>
              <a:t>：</a:t>
            </a:r>
            <a:endParaRPr lang="en-US" altLang="zh-CN" sz="2900" dirty="0"/>
          </a:p>
          <a:p>
            <a:pPr marL="541338" indent="-276225" algn="just">
              <a:lnSpc>
                <a:spcPct val="120000"/>
              </a:lnSpc>
            </a:pPr>
            <a:r>
              <a:rPr lang="en-US" altLang="zh-CN" sz="3000" dirty="0"/>
              <a:t>A damping ring (1.1Gev/147m)</a:t>
            </a:r>
          </a:p>
          <a:p>
            <a:pPr marL="541338" indent="-276225" algn="just">
              <a:lnSpc>
                <a:spcPct val="120000"/>
              </a:lnSpc>
            </a:pPr>
            <a:r>
              <a:rPr lang="en-US" altLang="zh-CN" sz="3000" dirty="0"/>
              <a:t>A booster ring (30~120GeV/100km)</a:t>
            </a:r>
          </a:p>
          <a:p>
            <a:pPr marL="541338" indent="-276225" algn="just">
              <a:lnSpc>
                <a:spcPct val="120000"/>
              </a:lnSpc>
            </a:pPr>
            <a:r>
              <a:rPr lang="en-US" altLang="zh-CN" sz="3000" dirty="0"/>
              <a:t>2 storage rings</a:t>
            </a:r>
            <a:r>
              <a:rPr lang="en-US" altLang="zh-CN" sz="2900" dirty="0"/>
              <a:t> (120GeV/100km)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CN" sz="3200" dirty="0"/>
              <a:t>    there are 10 injection and extraction sub-systems, including:</a:t>
            </a:r>
            <a:endParaRPr lang="zh-CN" altLang="en-US" sz="3200" dirty="0"/>
          </a:p>
        </p:txBody>
      </p:sp>
      <p:pic>
        <p:nvPicPr>
          <p:cNvPr id="7" name="图片 6" descr="H:\CEPC\TDR\20221228版CEPC机器示意图\CEPC机器示意图\CEPC机器示意图-视角1-20221229-jpeg格式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t="5801" r="9893" b="5260"/>
          <a:stretch/>
        </p:blipFill>
        <p:spPr bwMode="auto">
          <a:xfrm>
            <a:off x="932063" y="1647211"/>
            <a:ext cx="4282972" cy="33392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397099" y="4900734"/>
            <a:ext cx="5651275" cy="1383064"/>
            <a:chOff x="2456289" y="4521371"/>
            <a:chExt cx="7110282" cy="1740134"/>
          </a:xfrm>
        </p:grpSpPr>
        <p:cxnSp>
          <p:nvCxnSpPr>
            <p:cNvPr id="9" name="直接箭头连接符 8"/>
            <p:cNvCxnSpPr/>
            <p:nvPr/>
          </p:nvCxnSpPr>
          <p:spPr>
            <a:xfrm>
              <a:off x="2456289" y="5587608"/>
              <a:ext cx="391103" cy="1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2981010" y="5333893"/>
              <a:ext cx="148356" cy="30066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109070" y="4900067"/>
              <a:ext cx="1410866" cy="1347787"/>
            </a:xfrm>
            <a:prstGeom prst="ellipse">
              <a:avLst/>
            </a:prstGeom>
            <a:noFill/>
            <a:ln w="28575">
              <a:solidFill>
                <a:srgbClr val="0FC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箭头连接符 11"/>
            <p:cNvCxnSpPr/>
            <p:nvPr/>
          </p:nvCxnSpPr>
          <p:spPr>
            <a:xfrm>
              <a:off x="3261238" y="5587608"/>
              <a:ext cx="535048" cy="1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6312024" y="4860706"/>
              <a:ext cx="1410866" cy="1347787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312024" y="4913718"/>
              <a:ext cx="1410866" cy="134778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箭头连接符 14"/>
            <p:cNvCxnSpPr>
              <a:stCxn id="11" idx="0"/>
              <a:endCxn id="13" idx="0"/>
            </p:cNvCxnSpPr>
            <p:nvPr/>
          </p:nvCxnSpPr>
          <p:spPr>
            <a:xfrm flipV="1">
              <a:off x="4814503" y="4860706"/>
              <a:ext cx="2202954" cy="39361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3189478" y="5259188"/>
              <a:ext cx="1381092" cy="42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/>
                <a:t>Linac</a:t>
              </a:r>
              <a:endParaRPr lang="zh-CN" altLang="en-US" sz="1600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647867" y="5614274"/>
              <a:ext cx="6770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DR</a:t>
              </a:r>
              <a:endParaRPr lang="zh-CN" altLang="en-US" sz="1600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332060" y="5203125"/>
              <a:ext cx="1185452" cy="42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Booster</a:t>
              </a:r>
              <a:endParaRPr lang="zh-CN" altLang="en-US" sz="1600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498362" y="5100033"/>
              <a:ext cx="1854850" cy="42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Collider</a:t>
              </a:r>
              <a:endParaRPr lang="zh-CN" altLang="en-US" sz="1600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11708" y="5389812"/>
              <a:ext cx="1113098" cy="42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120GeV</a:t>
              </a:r>
              <a:endParaRPr lang="zh-CN" altLang="en-US" sz="1600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997385" y="5618351"/>
              <a:ext cx="1561779" cy="42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1.1GeV</a:t>
              </a:r>
              <a:endParaRPr lang="zh-CN" altLang="en-US" sz="1600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158890" y="5432013"/>
              <a:ext cx="1640020" cy="42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30~120GeV</a:t>
              </a:r>
              <a:endParaRPr lang="zh-CN" altLang="en-US" sz="1600" dirty="0"/>
            </a:p>
          </p:txBody>
        </p:sp>
        <p:cxnSp>
          <p:nvCxnSpPr>
            <p:cNvPr id="23" name="直接箭头连接符 22"/>
            <p:cNvCxnSpPr>
              <a:stCxn id="11" idx="4"/>
              <a:endCxn id="14" idx="4"/>
            </p:cNvCxnSpPr>
            <p:nvPr/>
          </p:nvCxnSpPr>
          <p:spPr>
            <a:xfrm>
              <a:off x="4814503" y="6247854"/>
              <a:ext cx="2202954" cy="1365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7722890" y="5492127"/>
              <a:ext cx="1021168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>
              <a:off x="7745354" y="5587608"/>
              <a:ext cx="99870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圆角矩形 25"/>
            <p:cNvSpPr/>
            <p:nvPr/>
          </p:nvSpPr>
          <p:spPr>
            <a:xfrm>
              <a:off x="8766521" y="5370803"/>
              <a:ext cx="542386" cy="478795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650981" y="5409877"/>
              <a:ext cx="9155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dump</a:t>
              </a:r>
              <a:endParaRPr lang="zh-CN" altLang="en-US" sz="1600" dirty="0"/>
            </a:p>
          </p:txBody>
        </p:sp>
        <p:cxnSp>
          <p:nvCxnSpPr>
            <p:cNvPr id="28" name="直接箭头连接符 27"/>
            <p:cNvCxnSpPr/>
            <p:nvPr/>
          </p:nvCxnSpPr>
          <p:spPr>
            <a:xfrm flipH="1">
              <a:off x="5438269" y="5969077"/>
              <a:ext cx="95542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5324385" y="6063853"/>
              <a:ext cx="1162555" cy="27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flipV="1">
              <a:off x="3802286" y="5313542"/>
              <a:ext cx="359067" cy="274067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>
              <a:off x="3813264" y="5600473"/>
              <a:ext cx="345627" cy="24798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>
              <a:off x="2834664" y="5015189"/>
              <a:ext cx="3510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/>
                <a:t>①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858893" y="5177418"/>
              <a:ext cx="390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/>
                <a:t>⑨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464188" y="4521371"/>
              <a:ext cx="452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/>
                <a:t>④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695762" y="5066210"/>
              <a:ext cx="420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/>
                <a:t>②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473368" y="5218798"/>
              <a:ext cx="273253" cy="39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/>
                <a:t>⑥</a:t>
              </a:r>
            </a:p>
          </p:txBody>
        </p:sp>
        <p:cxnSp>
          <p:nvCxnSpPr>
            <p:cNvPr id="37" name="直接箭头连接符 36"/>
            <p:cNvCxnSpPr>
              <a:endCxn id="10" idx="2"/>
            </p:cNvCxnSpPr>
            <p:nvPr/>
          </p:nvCxnSpPr>
          <p:spPr>
            <a:xfrm flipV="1">
              <a:off x="2825242" y="5484227"/>
              <a:ext cx="155769" cy="10338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>
              <a:stCxn id="10" idx="6"/>
            </p:cNvCxnSpPr>
            <p:nvPr/>
          </p:nvCxnSpPr>
          <p:spPr>
            <a:xfrm>
              <a:off x="3129366" y="5484226"/>
              <a:ext cx="142690" cy="11624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4947450" y="4577068"/>
              <a:ext cx="305770" cy="387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/>
                <a:t>③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5934829" y="5186926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/>
                <a:t>⑧</a:t>
              </a:r>
            </a:p>
          </p:txBody>
        </p:sp>
        <p:cxnSp>
          <p:nvCxnSpPr>
            <p:cNvPr id="41" name="直接箭头连接符 40"/>
            <p:cNvCxnSpPr/>
            <p:nvPr/>
          </p:nvCxnSpPr>
          <p:spPr>
            <a:xfrm flipH="1">
              <a:off x="5427950" y="5229200"/>
              <a:ext cx="955422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/>
            <p:nvPr/>
          </p:nvCxnSpPr>
          <p:spPr>
            <a:xfrm>
              <a:off x="5301633" y="5084912"/>
              <a:ext cx="1162555" cy="273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5962771" y="4802355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/>
                <a:t>⑦</a:t>
              </a:r>
              <a:endParaRPr lang="en-US" altLang="zh-CN" sz="1400" dirty="0"/>
            </a:p>
          </p:txBody>
        </p:sp>
        <p:sp>
          <p:nvSpPr>
            <p:cNvPr id="44" name="矩形 43"/>
            <p:cNvSpPr/>
            <p:nvPr/>
          </p:nvSpPr>
          <p:spPr>
            <a:xfrm>
              <a:off x="5314302" y="4795619"/>
              <a:ext cx="3027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/>
                <a:t>⑤</a:t>
              </a:r>
              <a:endParaRPr lang="en-US" altLang="zh-CN" sz="1400" dirty="0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858893" y="5765529"/>
              <a:ext cx="390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Calibri" panose="020F0502020204030204" pitchFamily="34" charset="0"/>
                </a:rPr>
                <a:t>⑩</a:t>
              </a:r>
              <a:endParaRPr lang="zh-CN" altLang="en-US" sz="1400" dirty="0"/>
            </a:p>
          </p:txBody>
        </p:sp>
        <p:cxnSp>
          <p:nvCxnSpPr>
            <p:cNvPr id="46" name="直接箭头连接符 45"/>
            <p:cNvCxnSpPr/>
            <p:nvPr/>
          </p:nvCxnSpPr>
          <p:spPr>
            <a:xfrm flipV="1">
              <a:off x="5519936" y="5715567"/>
              <a:ext cx="3224122" cy="29353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 flipV="1">
              <a:off x="5517513" y="5802810"/>
              <a:ext cx="3228968" cy="2592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文本框 47"/>
          <p:cNvSpPr txBox="1"/>
          <p:nvPr/>
        </p:nvSpPr>
        <p:spPr>
          <a:xfrm>
            <a:off x="5899476" y="3014950"/>
            <a:ext cx="62643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DR injection and Extraction system(e+)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Booster LE injection system (</a:t>
            </a:r>
            <a:r>
              <a:rPr lang="en-US" altLang="zh-CN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-)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Booster Extraction system1 (</a:t>
            </a:r>
            <a:r>
              <a:rPr lang="en-US" altLang="zh-CN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-)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Collider off-axis injection system (</a:t>
            </a:r>
            <a:r>
              <a:rPr lang="en-US" altLang="zh-CN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-)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Booster Extraction system2 (</a:t>
            </a:r>
            <a:r>
              <a:rPr lang="en-US" altLang="zh-CN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-)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Booster HE injection system (</a:t>
            </a:r>
            <a:r>
              <a:rPr lang="en-US" altLang="zh-CN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-)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Collider swap out injection system (</a:t>
            </a:r>
            <a:r>
              <a:rPr lang="en-US" altLang="zh-CN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-)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Collider swap out extraction system (</a:t>
            </a:r>
            <a:r>
              <a:rPr lang="en-US" altLang="zh-CN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-)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Collider beam dump system(</a:t>
            </a:r>
            <a:r>
              <a:rPr lang="en-US" altLang="zh-CN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-)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Booster beam dump system(</a:t>
            </a:r>
            <a:r>
              <a:rPr lang="en-US" altLang="zh-CN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-)</a:t>
            </a:r>
            <a:endParaRPr lang="zh-CN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5814225" y="3616937"/>
            <a:ext cx="4432556" cy="50122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814226" y="4170009"/>
            <a:ext cx="4432555" cy="1042201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51" name="直接箭头连接符 50"/>
          <p:cNvCxnSpPr/>
          <p:nvPr/>
        </p:nvCxnSpPr>
        <p:spPr>
          <a:xfrm>
            <a:off x="10246781" y="4788739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10246781" y="3910228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10491600" y="3682644"/>
            <a:ext cx="15006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Off-axis injection</a:t>
            </a:r>
          </a:p>
          <a:p>
            <a:r>
              <a:rPr lang="en-US" altLang="zh-CN" sz="1400" dirty="0"/>
              <a:t>(in W and Z mode)</a:t>
            </a:r>
            <a:endParaRPr lang="zh-CN" altLang="en-US" sz="1400" dirty="0"/>
          </a:p>
          <a:p>
            <a:endParaRPr lang="zh-CN" altLang="en-US" dirty="0"/>
          </a:p>
        </p:txBody>
      </p:sp>
      <p:sp>
        <p:nvSpPr>
          <p:cNvPr id="54" name="文本框 53"/>
          <p:cNvSpPr txBox="1"/>
          <p:nvPr/>
        </p:nvSpPr>
        <p:spPr>
          <a:xfrm>
            <a:off x="10462492" y="4580582"/>
            <a:ext cx="163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On-axis injection </a:t>
            </a:r>
          </a:p>
          <a:p>
            <a:r>
              <a:rPr lang="en-US" altLang="zh-CN" sz="1400" dirty="0"/>
              <a:t>(only in Higgs mode)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46828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0296" y="6309320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Proportion of </a:t>
            </a:r>
            <a:r>
              <a:rPr lang="en-US" altLang="zh-CN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</a:t>
            </a:r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.&amp;ext. hardware costs</a:t>
            </a:r>
            <a:endParaRPr lang="zh-CN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2425680984"/>
              </p:ext>
            </p:extLst>
          </p:nvPr>
        </p:nvGraphicFramePr>
        <p:xfrm>
          <a:off x="5591944" y="1268760"/>
          <a:ext cx="5621281" cy="4062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1308301915"/>
              </p:ext>
            </p:extLst>
          </p:nvPr>
        </p:nvGraphicFramePr>
        <p:xfrm>
          <a:off x="-113720" y="1318382"/>
          <a:ext cx="5986811" cy="410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199455" y="5216297"/>
            <a:ext cx="417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Statistics by machines</a:t>
            </a:r>
            <a:r>
              <a:rPr lang="zh-CN" altLang="en-US" dirty="0"/>
              <a:t>（</a:t>
            </a:r>
            <a:r>
              <a:rPr lang="en-US" altLang="zh-CN" dirty="0"/>
              <a:t>million CNY</a:t>
            </a:r>
            <a:r>
              <a:rPr lang="zh-CN" altLang="en-US" dirty="0"/>
              <a:t>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88088" y="5237143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Statistics by hardware type (million CNY)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51384" y="1081507"/>
            <a:ext cx="684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Hardware</a:t>
            </a:r>
            <a:r>
              <a:rPr lang="zh-CN" altLang="en-US" dirty="0"/>
              <a:t>：</a:t>
            </a:r>
            <a:r>
              <a:rPr lang="en-US" altLang="zh-CN" dirty="0" err="1"/>
              <a:t>septums</a:t>
            </a:r>
            <a:r>
              <a:rPr lang="zh-CN" altLang="en-US" dirty="0"/>
              <a:t>、</a:t>
            </a:r>
            <a:r>
              <a:rPr lang="en-US" altLang="zh-CN" dirty="0"/>
              <a:t>kickers</a:t>
            </a:r>
            <a:r>
              <a:rPr lang="zh-CN" altLang="en-US" dirty="0"/>
              <a:t> </a:t>
            </a:r>
            <a:r>
              <a:rPr lang="en-US" altLang="zh-CN" dirty="0"/>
              <a:t>and </a:t>
            </a:r>
            <a:r>
              <a:rPr lang="en-US" altLang="zh-CN" dirty="0" err="1"/>
              <a:t>pulsers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490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195"/>
    </mc:Choice>
    <mc:Fallback xmlns="">
      <p:transition spd="slow" advTm="19119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0296" y="6309320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b="1" dirty="0">
                <a:solidFill>
                  <a:srgbClr val="C00000"/>
                </a:solidFill>
              </a:rPr>
              <a:t>Type and quantity of septum magnets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749322"/>
              </p:ext>
            </p:extLst>
          </p:nvPr>
        </p:nvGraphicFramePr>
        <p:xfrm>
          <a:off x="407368" y="1927426"/>
          <a:ext cx="11422868" cy="43098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76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6480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Hardware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Type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Typical parameters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Unit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Number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Unit price </a:t>
                      </a:r>
                    </a:p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(10,000 CNY)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Total Price </a:t>
                      </a:r>
                    </a:p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(10,000 CNY)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463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Length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78" marR="5878" marT="5878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78" marR="5878" marT="5878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Septum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78" marR="5878" marT="5878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Clearance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78" marR="5878" marT="5878" marB="0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9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thin septa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In-</a:t>
                      </a:r>
                      <a:r>
                        <a:rPr lang="en-US" sz="1600" u="none" strike="noStrike" dirty="0" err="1">
                          <a:effectLst/>
                        </a:rPr>
                        <a:t>vac</a:t>
                      </a:r>
                      <a:r>
                        <a:rPr lang="en-US" sz="1600" u="none" strike="noStrike" dirty="0">
                          <a:effectLst/>
                        </a:rPr>
                        <a:t> LSM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1.75m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0.8T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2mm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20*20mm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set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28</a:t>
                      </a:r>
                      <a:endParaRPr lang="en-US" altLang="zh-CN" sz="16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58</a:t>
                      </a:r>
                      <a:endParaRPr lang="en-US" altLang="zh-CN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1624</a:t>
                      </a:r>
                      <a:endParaRPr lang="en-US" altLang="zh-CN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9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thick septa1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In-air LSM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1.75m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0.8T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6mm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20*20mm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set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148</a:t>
                      </a:r>
                      <a:endParaRPr lang="en-US" altLang="zh-CN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25.8</a:t>
                      </a:r>
                      <a:endParaRPr lang="en-US" altLang="zh-CN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3818.4</a:t>
                      </a:r>
                      <a:endParaRPr lang="en-US" altLang="zh-CN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9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thick septa2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In-air LSM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1.2m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0.8T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5.5mm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50*50mm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set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22.8</a:t>
                      </a:r>
                      <a:endParaRPr lang="en-US" altLang="zh-CN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45.6</a:t>
                      </a:r>
                      <a:endParaRPr lang="en-US" altLang="zh-CN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9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</a:t>
                      </a:r>
                      <a:endParaRPr lang="en-US" altLang="zh-CN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thick septa3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In-air LSM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0.5m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0.8T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3.5mm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30*30mm</a:t>
                      </a: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set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effectLst/>
                        </a:rPr>
                        <a:t>20.8</a:t>
                      </a:r>
                      <a:endParaRPr lang="en-US" altLang="zh-CN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41.6</a:t>
                      </a:r>
                      <a:endParaRPr lang="en-US" altLang="zh-CN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9436">
                <a:tc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Total Number:</a:t>
                      </a: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set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180</a:t>
                      </a: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price:</a:t>
                      </a:r>
                    </a:p>
                  </a:txBody>
                  <a:tcPr marL="5878" marR="5878" marT="5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5529.6</a:t>
                      </a:r>
                    </a:p>
                  </a:txBody>
                  <a:tcPr marL="5878" marR="5878" marT="5878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圆角矩形 11"/>
          <p:cNvSpPr/>
          <p:nvPr/>
        </p:nvSpPr>
        <p:spPr>
          <a:xfrm>
            <a:off x="308956" y="3151562"/>
            <a:ext cx="11593288" cy="12241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4357" y="1072728"/>
            <a:ext cx="12156674" cy="7622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Lambertson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magnet (LSM)with DC exciting was adopted in CEPC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inj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.&amp;ext. system due to its higher reliability.</a:t>
            </a:r>
          </a:p>
          <a:p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total number of LSM is180 sets. 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6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195"/>
    </mc:Choice>
    <mc:Fallback xmlns="">
      <p:transition spd="slow" advTm="19119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0296" y="6309320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b="1" dirty="0">
                <a:solidFill>
                  <a:srgbClr val="C00000"/>
                </a:solidFill>
              </a:rPr>
              <a:t>Two types of </a:t>
            </a:r>
            <a:r>
              <a:rPr lang="en-US" altLang="zh-CN" b="1" dirty="0" err="1">
                <a:solidFill>
                  <a:srgbClr val="C00000"/>
                </a:solidFill>
              </a:rPr>
              <a:t>Lambertson</a:t>
            </a:r>
            <a:r>
              <a:rPr lang="en-US" altLang="zh-CN" b="1" dirty="0">
                <a:solidFill>
                  <a:srgbClr val="C00000"/>
                </a:solidFill>
              </a:rPr>
              <a:t> magnets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4891" y="1253612"/>
            <a:ext cx="11690652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To realize thinner septum as possible, 2 novel structures of magnet were proposed:</a:t>
            </a:r>
            <a:endParaRPr lang="zh-CN" altLang="zh-CN" sz="2400" dirty="0"/>
          </a:p>
        </p:txBody>
      </p:sp>
      <p:grpSp>
        <p:nvGrpSpPr>
          <p:cNvPr id="9" name="组合 8"/>
          <p:cNvGrpSpPr/>
          <p:nvPr/>
        </p:nvGrpSpPr>
        <p:grpSpPr>
          <a:xfrm>
            <a:off x="767408" y="1762694"/>
            <a:ext cx="5887719" cy="4932210"/>
            <a:chOff x="983406" y="1480636"/>
            <a:chExt cx="5887719" cy="4932210"/>
          </a:xfrm>
        </p:grpSpPr>
        <p:grpSp>
          <p:nvGrpSpPr>
            <p:cNvPr id="11" name="组合 10"/>
            <p:cNvGrpSpPr/>
            <p:nvPr/>
          </p:nvGrpSpPr>
          <p:grpSpPr>
            <a:xfrm>
              <a:off x="4572000" y="1723179"/>
              <a:ext cx="2299125" cy="1977069"/>
              <a:chOff x="8140990" y="2225200"/>
              <a:chExt cx="2847085" cy="2448272"/>
            </a:xfrm>
          </p:grpSpPr>
          <p:grpSp>
            <p:nvGrpSpPr>
              <p:cNvPr id="74" name="组合 73"/>
              <p:cNvGrpSpPr/>
              <p:nvPr/>
            </p:nvGrpSpPr>
            <p:grpSpPr>
              <a:xfrm>
                <a:off x="8140990" y="2225200"/>
                <a:ext cx="2847085" cy="2448272"/>
                <a:chOff x="4745630" y="2708920"/>
                <a:chExt cx="3530667" cy="3113018"/>
              </a:xfrm>
            </p:grpSpPr>
            <p:grpSp>
              <p:nvGrpSpPr>
                <p:cNvPr id="80" name="组合 79"/>
                <p:cNvGrpSpPr/>
                <p:nvPr/>
              </p:nvGrpSpPr>
              <p:grpSpPr>
                <a:xfrm>
                  <a:off x="4944382" y="2708920"/>
                  <a:ext cx="3110951" cy="2935994"/>
                  <a:chOff x="1698172" y="118569"/>
                  <a:chExt cx="3788229" cy="3532750"/>
                </a:xfrm>
              </p:grpSpPr>
              <p:sp>
                <p:nvSpPr>
                  <p:cNvPr id="82" name="矩形 81"/>
                  <p:cNvSpPr/>
                  <p:nvPr/>
                </p:nvSpPr>
                <p:spPr>
                  <a:xfrm>
                    <a:off x="1698172" y="118569"/>
                    <a:ext cx="3788228" cy="7200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矩形 82"/>
                  <p:cNvSpPr/>
                  <p:nvPr/>
                </p:nvSpPr>
                <p:spPr>
                  <a:xfrm>
                    <a:off x="1698172" y="838567"/>
                    <a:ext cx="3788228" cy="2160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矩形 83"/>
                  <p:cNvSpPr/>
                  <p:nvPr/>
                </p:nvSpPr>
                <p:spPr>
                  <a:xfrm>
                    <a:off x="1698172" y="2180114"/>
                    <a:ext cx="3788229" cy="1471205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" name="椭圆 84"/>
                  <p:cNvSpPr/>
                  <p:nvPr/>
                </p:nvSpPr>
                <p:spPr>
                  <a:xfrm>
                    <a:off x="3023942" y="2366425"/>
                    <a:ext cx="1136687" cy="113668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6" name="椭圆 85"/>
                  <p:cNvSpPr/>
                  <p:nvPr/>
                </p:nvSpPr>
                <p:spPr>
                  <a:xfrm>
                    <a:off x="3479800" y="1533167"/>
                    <a:ext cx="241300" cy="10940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7" name="椭圆 86"/>
                  <p:cNvSpPr/>
                  <p:nvPr/>
                </p:nvSpPr>
                <p:spPr>
                  <a:xfrm>
                    <a:off x="3479800" y="2618980"/>
                    <a:ext cx="241300" cy="10940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81" name="圆角矩形 80"/>
                <p:cNvSpPr/>
                <p:nvPr/>
              </p:nvSpPr>
              <p:spPr>
                <a:xfrm>
                  <a:off x="4745630" y="3543016"/>
                  <a:ext cx="3530667" cy="2278922"/>
                </a:xfrm>
                <a:prstGeom prst="roundRect">
                  <a:avLst/>
                </a:prstGeom>
                <a:noFill/>
                <a:ln w="952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5" name="文本框 74"/>
              <p:cNvSpPr txBox="1"/>
              <p:nvPr/>
            </p:nvSpPr>
            <p:spPr>
              <a:xfrm>
                <a:off x="8847761" y="2870306"/>
                <a:ext cx="1755493" cy="38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Injected bunch</a:t>
                </a:r>
                <a:endParaRPr lang="zh-CN" altLang="en-US" sz="1400" b="1" dirty="0"/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8883646" y="3985646"/>
                <a:ext cx="1503414" cy="38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Stored bunch</a:t>
                </a:r>
                <a:endParaRPr lang="zh-CN" altLang="en-US" sz="1400" b="1" dirty="0"/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8976751" y="2281190"/>
                <a:ext cx="1626503" cy="348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Magnet pole</a:t>
                </a:r>
                <a:endParaRPr lang="zh-CN" altLang="en-US" sz="1200" b="1" dirty="0"/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8874892" y="2610420"/>
                <a:ext cx="1864710" cy="314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b="1" dirty="0"/>
                  <a:t>Installation margin</a:t>
                </a:r>
                <a:endParaRPr lang="zh-CN" altLang="en-US" sz="1050" b="1" dirty="0"/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10140071" y="3561791"/>
                <a:ext cx="669819" cy="343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Yoke</a:t>
                </a:r>
                <a:endParaRPr lang="zh-CN" altLang="en-US" sz="1200" b="1" dirty="0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716016" y="4230137"/>
              <a:ext cx="2072541" cy="1864643"/>
              <a:chOff x="4295800" y="4648341"/>
              <a:chExt cx="2566498" cy="2309051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4295800" y="4648341"/>
                <a:ext cx="2508632" cy="2309051"/>
                <a:chOff x="611933" y="3536176"/>
                <a:chExt cx="3015822" cy="2543293"/>
              </a:xfrm>
            </p:grpSpPr>
            <p:grpSp>
              <p:nvGrpSpPr>
                <p:cNvPr id="65" name="组合 64"/>
                <p:cNvGrpSpPr/>
                <p:nvPr/>
              </p:nvGrpSpPr>
              <p:grpSpPr>
                <a:xfrm>
                  <a:off x="1043608" y="4245752"/>
                  <a:ext cx="2160240" cy="936000"/>
                  <a:chOff x="1043608" y="4245753"/>
                  <a:chExt cx="2160240" cy="901179"/>
                </a:xfrm>
              </p:grpSpPr>
              <p:sp>
                <p:nvSpPr>
                  <p:cNvPr id="72" name="圆角矩形 71"/>
                  <p:cNvSpPr/>
                  <p:nvPr/>
                </p:nvSpPr>
                <p:spPr>
                  <a:xfrm>
                    <a:off x="1181299" y="4245753"/>
                    <a:ext cx="1877090" cy="702140"/>
                  </a:xfrm>
                  <a:prstGeom prst="roundRect">
                    <a:avLst/>
                  </a:prstGeom>
                  <a:noFill/>
                  <a:ln w="952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3" name="矩形 72"/>
                  <p:cNvSpPr/>
                  <p:nvPr/>
                </p:nvSpPr>
                <p:spPr>
                  <a:xfrm>
                    <a:off x="1043608" y="5021968"/>
                    <a:ext cx="2160240" cy="1249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66" name="矩形 65"/>
                <p:cNvSpPr/>
                <p:nvPr/>
              </p:nvSpPr>
              <p:spPr>
                <a:xfrm>
                  <a:off x="611933" y="3536176"/>
                  <a:ext cx="3015822" cy="51834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矩形 66"/>
                <p:cNvSpPr/>
                <p:nvPr/>
              </p:nvSpPr>
              <p:spPr>
                <a:xfrm>
                  <a:off x="611933" y="4054516"/>
                  <a:ext cx="3015822" cy="15550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矩形 67"/>
                <p:cNvSpPr/>
                <p:nvPr/>
              </p:nvSpPr>
              <p:spPr>
                <a:xfrm>
                  <a:off x="611933" y="5020321"/>
                  <a:ext cx="3015822" cy="105914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1667383" y="5154449"/>
                  <a:ext cx="904921" cy="81832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2030293" y="4554571"/>
                  <a:ext cx="192100" cy="7876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2030293" y="5336268"/>
                  <a:ext cx="192100" cy="7876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0" name="文本框 59"/>
              <p:cNvSpPr txBox="1"/>
              <p:nvPr/>
            </p:nvSpPr>
            <p:spPr>
              <a:xfrm>
                <a:off x="4929641" y="5308660"/>
                <a:ext cx="1796309" cy="38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Injected bunch</a:t>
                </a:r>
                <a:endParaRPr lang="zh-CN" altLang="en-US" sz="1400" b="1" dirty="0"/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5058632" y="4699587"/>
                <a:ext cx="1451127" cy="343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Magnet pole</a:t>
                </a:r>
                <a:endParaRPr lang="zh-CN" altLang="en-US" sz="1200" b="1" dirty="0"/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4956774" y="5036637"/>
                <a:ext cx="1864708" cy="314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b="1" dirty="0"/>
                  <a:t>Installation margin</a:t>
                </a:r>
                <a:endParaRPr lang="zh-CN" altLang="en-US" sz="1050" b="1" dirty="0"/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6221952" y="6000145"/>
                <a:ext cx="640346" cy="343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Yoke</a:t>
                </a:r>
                <a:endParaRPr lang="zh-CN" altLang="en-US" sz="1200" b="1" dirty="0"/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4965527" y="6423999"/>
                <a:ext cx="1503415" cy="38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Stored bunch</a:t>
                </a:r>
                <a:endParaRPr lang="zh-CN" altLang="en-US" sz="1400" b="1" dirty="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65024" y="3196827"/>
              <a:ext cx="2620553" cy="2860565"/>
              <a:chOff x="370319" y="2634084"/>
              <a:chExt cx="3245120" cy="3542333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370319" y="2634084"/>
                <a:ext cx="3245120" cy="3542333"/>
                <a:chOff x="370319" y="2634084"/>
                <a:chExt cx="3245120" cy="3542333"/>
              </a:xfrm>
            </p:grpSpPr>
            <p:grpSp>
              <p:nvGrpSpPr>
                <p:cNvPr id="36" name="组合 35"/>
                <p:cNvGrpSpPr/>
                <p:nvPr/>
              </p:nvGrpSpPr>
              <p:grpSpPr>
                <a:xfrm>
                  <a:off x="370319" y="2634084"/>
                  <a:ext cx="2745608" cy="2309051"/>
                  <a:chOff x="611560" y="3534461"/>
                  <a:chExt cx="3300713" cy="2543293"/>
                </a:xfrm>
              </p:grpSpPr>
              <p:grpSp>
                <p:nvGrpSpPr>
                  <p:cNvPr id="42" name="组合 41"/>
                  <p:cNvGrpSpPr/>
                  <p:nvPr/>
                </p:nvGrpSpPr>
                <p:grpSpPr>
                  <a:xfrm>
                    <a:off x="611560" y="3534461"/>
                    <a:ext cx="3300713" cy="2543293"/>
                    <a:chOff x="1698172" y="118569"/>
                    <a:chExt cx="4146083" cy="3532751"/>
                  </a:xfrm>
                </p:grpSpPr>
                <p:sp>
                  <p:nvSpPr>
                    <p:cNvPr id="45" name="圆角矩形 44"/>
                    <p:cNvSpPr/>
                    <p:nvPr/>
                  </p:nvSpPr>
                  <p:spPr>
                    <a:xfrm>
                      <a:off x="2413363" y="1104206"/>
                      <a:ext cx="2357846" cy="828000"/>
                    </a:xfrm>
                    <a:prstGeom prst="roundRect">
                      <a:avLst/>
                    </a:prstGeom>
                    <a:noFill/>
                    <a:ln w="952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6" name="矩形 45"/>
                    <p:cNvSpPr/>
                    <p:nvPr/>
                  </p:nvSpPr>
                  <p:spPr>
                    <a:xfrm>
                      <a:off x="1698172" y="118569"/>
                      <a:ext cx="3788228" cy="719999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7" name="矩形 46"/>
                    <p:cNvSpPr/>
                    <p:nvPr/>
                  </p:nvSpPr>
                  <p:spPr>
                    <a:xfrm>
                      <a:off x="1698172" y="838567"/>
                      <a:ext cx="3788228" cy="21600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矩形 47"/>
                    <p:cNvSpPr/>
                    <p:nvPr/>
                  </p:nvSpPr>
                  <p:spPr>
                    <a:xfrm>
                      <a:off x="1698172" y="1964115"/>
                      <a:ext cx="3788228" cy="21600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9" name="矩形 48"/>
                    <p:cNvSpPr/>
                    <p:nvPr/>
                  </p:nvSpPr>
                  <p:spPr>
                    <a:xfrm>
                      <a:off x="1698172" y="2180115"/>
                      <a:ext cx="3788228" cy="147120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0" name="椭圆 49"/>
                    <p:cNvSpPr/>
                    <p:nvPr/>
                  </p:nvSpPr>
                  <p:spPr>
                    <a:xfrm>
                      <a:off x="3023942" y="2366425"/>
                      <a:ext cx="1136687" cy="113668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1" name="椭圆 50"/>
                    <p:cNvSpPr/>
                    <p:nvPr/>
                  </p:nvSpPr>
                  <p:spPr>
                    <a:xfrm>
                      <a:off x="3479800" y="1533167"/>
                      <a:ext cx="241300" cy="10940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2" name="椭圆 51"/>
                    <p:cNvSpPr/>
                    <p:nvPr/>
                  </p:nvSpPr>
                  <p:spPr>
                    <a:xfrm>
                      <a:off x="3479800" y="2618980"/>
                      <a:ext cx="241300" cy="10940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3" name="文本框 52"/>
                    <p:cNvSpPr txBox="1"/>
                    <p:nvPr/>
                  </p:nvSpPr>
                  <p:spPr>
                    <a:xfrm>
                      <a:off x="2609870" y="1062388"/>
                      <a:ext cx="2398817" cy="5831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400" b="1" dirty="0"/>
                        <a:t>Injected bunch</a:t>
                      </a:r>
                      <a:endParaRPr lang="zh-CN" altLang="en-US" sz="1400" b="1" dirty="0"/>
                    </a:p>
                  </p:txBody>
                </p:sp>
                <p:sp>
                  <p:nvSpPr>
                    <p:cNvPr id="54" name="文本框 53"/>
                    <p:cNvSpPr txBox="1"/>
                    <p:nvPr/>
                  </p:nvSpPr>
                  <p:spPr>
                    <a:xfrm>
                      <a:off x="2879178" y="334315"/>
                      <a:ext cx="2424803" cy="52480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200" b="1" dirty="0"/>
                        <a:t>Magnet pole</a:t>
                      </a:r>
                      <a:endParaRPr lang="zh-CN" altLang="en-US" sz="1200" b="1" dirty="0"/>
                    </a:p>
                  </p:txBody>
                </p:sp>
                <p:sp>
                  <p:nvSpPr>
                    <p:cNvPr id="55" name="文本框 54"/>
                    <p:cNvSpPr txBox="1"/>
                    <p:nvPr/>
                  </p:nvSpPr>
                  <p:spPr>
                    <a:xfrm>
                      <a:off x="2640747" y="704972"/>
                      <a:ext cx="2815857" cy="4810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050" b="1" dirty="0"/>
                        <a:t>Installation margin</a:t>
                      </a:r>
                      <a:endParaRPr lang="zh-CN" altLang="en-US" sz="1050" b="1" dirty="0"/>
                    </a:p>
                  </p:txBody>
                </p:sp>
                <p:sp>
                  <p:nvSpPr>
                    <p:cNvPr id="56" name="文本框 55"/>
                    <p:cNvSpPr txBox="1"/>
                    <p:nvPr/>
                  </p:nvSpPr>
                  <p:spPr>
                    <a:xfrm>
                      <a:off x="2506094" y="1813209"/>
                      <a:ext cx="2787087" cy="4810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050" b="1" dirty="0"/>
                        <a:t>Installation margin</a:t>
                      </a:r>
                      <a:endParaRPr lang="zh-CN" altLang="en-US" sz="1050" b="1" dirty="0"/>
                    </a:p>
                  </p:txBody>
                </p:sp>
                <p:sp>
                  <p:nvSpPr>
                    <p:cNvPr id="57" name="文本框 56"/>
                    <p:cNvSpPr txBox="1"/>
                    <p:nvPr/>
                  </p:nvSpPr>
                  <p:spPr>
                    <a:xfrm>
                      <a:off x="4681738" y="2196959"/>
                      <a:ext cx="1162517" cy="52480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200" b="1" dirty="0"/>
                        <a:t>Yoke</a:t>
                      </a:r>
                      <a:endParaRPr lang="zh-CN" altLang="en-US" sz="1200" b="1" dirty="0"/>
                    </a:p>
                  </p:txBody>
                </p:sp>
                <p:sp>
                  <p:nvSpPr>
                    <p:cNvPr id="58" name="文本框 57"/>
                    <p:cNvSpPr txBox="1"/>
                    <p:nvPr/>
                  </p:nvSpPr>
                  <p:spPr>
                    <a:xfrm>
                      <a:off x="2528401" y="2677339"/>
                      <a:ext cx="2270273" cy="5831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400" b="1" dirty="0"/>
                        <a:t>Stored bunch</a:t>
                      </a:r>
                      <a:endParaRPr lang="zh-CN" altLang="en-US" sz="1400" b="1" dirty="0"/>
                    </a:p>
                  </p:txBody>
                </p:sp>
              </p:grpSp>
              <p:sp>
                <p:nvSpPr>
                  <p:cNvPr id="43" name="同心圆 42"/>
                  <p:cNvSpPr/>
                  <p:nvPr/>
                </p:nvSpPr>
                <p:spPr>
                  <a:xfrm>
                    <a:off x="1669392" y="5152734"/>
                    <a:ext cx="904920" cy="818322"/>
                  </a:xfrm>
                  <a:prstGeom prst="donut">
                    <a:avLst>
                      <a:gd name="adj" fmla="val 1769"/>
                    </a:avLst>
                  </a:pr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" name="同心圆 43"/>
                  <p:cNvSpPr/>
                  <p:nvPr/>
                </p:nvSpPr>
                <p:spPr>
                  <a:xfrm>
                    <a:off x="1699057" y="5188397"/>
                    <a:ext cx="846000" cy="756000"/>
                  </a:xfrm>
                  <a:prstGeom prst="donut">
                    <a:avLst>
                      <a:gd name="adj" fmla="val 6453"/>
                    </a:avLst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7" name="文本框 36"/>
                <p:cNvSpPr txBox="1"/>
                <p:nvPr/>
              </p:nvSpPr>
              <p:spPr>
                <a:xfrm>
                  <a:off x="2707864" y="3379813"/>
                  <a:ext cx="907575" cy="457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SS</a:t>
                  </a:r>
                  <a:endParaRPr lang="zh-CN" altLang="en-US" dirty="0"/>
                </a:p>
              </p:txBody>
            </p:sp>
            <p:sp>
              <p:nvSpPr>
                <p:cNvPr id="38" name="文本框 37"/>
                <p:cNvSpPr txBox="1"/>
                <p:nvPr/>
              </p:nvSpPr>
              <p:spPr>
                <a:xfrm>
                  <a:off x="1116238" y="4968605"/>
                  <a:ext cx="2265402" cy="660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:r>
                    <a:rPr lang="en-US" altLang="zh-CN" dirty="0"/>
                    <a:t>Iron or </a:t>
                  </a:r>
                </a:p>
                <a:p>
                  <a:pPr algn="ctr">
                    <a:lnSpc>
                      <a:spcPts val="1700"/>
                    </a:lnSpc>
                  </a:pPr>
                  <a:r>
                    <a:rPr lang="en-US" altLang="zh-CN" dirty="0"/>
                    <a:t>VP(</a:t>
                  </a:r>
                  <a:r>
                    <a:rPr lang="en-US" altLang="zh-CN" dirty="0" err="1"/>
                    <a:t>FeCoV</a:t>
                  </a:r>
                  <a:r>
                    <a:rPr lang="zh-CN" altLang="en-US" dirty="0"/>
                    <a:t>，</a:t>
                  </a:r>
                  <a:r>
                    <a:rPr lang="en-US" altLang="zh-CN" dirty="0"/>
                    <a:t>1J22)</a:t>
                  </a:r>
                  <a:endParaRPr lang="zh-CN" altLang="en-US" dirty="0"/>
                </a:p>
              </p:txBody>
            </p:sp>
            <p:cxnSp>
              <p:nvCxnSpPr>
                <p:cNvPr id="39" name="直接连接符 38"/>
                <p:cNvCxnSpPr/>
                <p:nvPr/>
              </p:nvCxnSpPr>
              <p:spPr>
                <a:xfrm>
                  <a:off x="2462773" y="3503176"/>
                  <a:ext cx="274718" cy="498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2105427" y="4731525"/>
                  <a:ext cx="285770" cy="31124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文本框 40"/>
                <p:cNvSpPr txBox="1"/>
                <p:nvPr/>
              </p:nvSpPr>
              <p:spPr>
                <a:xfrm>
                  <a:off x="571775" y="5719061"/>
                  <a:ext cx="2082682" cy="457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FF0000"/>
                      </a:solidFill>
                    </a:rPr>
                    <a:t>Traditional LSM</a:t>
                  </a:r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34" name="直接连接符 33"/>
              <p:cNvCxnSpPr/>
              <p:nvPr/>
            </p:nvCxnSpPr>
            <p:spPr>
              <a:xfrm flipH="1">
                <a:off x="1049743" y="4699713"/>
                <a:ext cx="367377" cy="432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框 34"/>
              <p:cNvSpPr txBox="1"/>
              <p:nvPr/>
            </p:nvSpPr>
            <p:spPr>
              <a:xfrm>
                <a:off x="625576" y="4980880"/>
                <a:ext cx="931160" cy="457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SS</a:t>
                </a:r>
                <a:endParaRPr lang="zh-CN" altLang="en-US" dirty="0"/>
              </a:p>
            </p:txBody>
          </p:sp>
        </p:grpSp>
        <p:sp>
          <p:nvSpPr>
            <p:cNvPr id="14" name="右箭头 13"/>
            <p:cNvSpPr/>
            <p:nvPr/>
          </p:nvSpPr>
          <p:spPr>
            <a:xfrm rot="20113189">
              <a:off x="4010015" y="2958528"/>
              <a:ext cx="495201" cy="4632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右箭头 14"/>
            <p:cNvSpPr/>
            <p:nvPr/>
          </p:nvSpPr>
          <p:spPr>
            <a:xfrm rot="859674">
              <a:off x="4026254" y="4258222"/>
              <a:ext cx="506685" cy="4632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5196906" y="3694762"/>
              <a:ext cx="16512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Half in-vacuum </a:t>
              </a:r>
              <a:endParaRPr lang="zh-CN" altLang="en-US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5429695" y="6043514"/>
              <a:ext cx="7264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in-air </a:t>
              </a:r>
              <a:endParaRPr lang="zh-CN" altLang="en-US" dirty="0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983406" y="1986315"/>
              <a:ext cx="3237811" cy="1037694"/>
              <a:chOff x="678132" y="2109698"/>
              <a:chExt cx="3237811" cy="1037694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1994182" y="2137924"/>
                <a:ext cx="1653546" cy="17721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678132" y="2109698"/>
                <a:ext cx="3237811" cy="1037694"/>
                <a:chOff x="678132" y="2109698"/>
                <a:chExt cx="3237811" cy="1037694"/>
              </a:xfrm>
            </p:grpSpPr>
            <p:sp>
              <p:nvSpPr>
                <p:cNvPr id="30" name="文本框 29"/>
                <p:cNvSpPr txBox="1"/>
                <p:nvPr/>
              </p:nvSpPr>
              <p:spPr>
                <a:xfrm>
                  <a:off x="678132" y="2367734"/>
                  <a:ext cx="969960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Septum</a:t>
                  </a:r>
                </a:p>
                <a:p>
                  <a:pPr algn="ctr">
                    <a:lnSpc>
                      <a:spcPts val="1500"/>
                    </a:lnSpc>
                  </a:pP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thickness</a:t>
                  </a:r>
                  <a:endParaRPr lang="zh-CN" altLang="en-US" sz="12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1" name="左大括号 30"/>
                <p:cNvSpPr/>
                <p:nvPr/>
              </p:nvSpPr>
              <p:spPr>
                <a:xfrm>
                  <a:off x="1719471" y="2109698"/>
                  <a:ext cx="162483" cy="979620"/>
                </a:xfrm>
                <a:prstGeom prst="leftBrac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1728204" y="2142052"/>
                  <a:ext cx="2187739" cy="10053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000"/>
                    </a:lnSpc>
                  </a:pP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Wall of stored beam pipe</a:t>
                  </a:r>
                </a:p>
                <a:p>
                  <a:pPr algn="ctr">
                    <a:lnSpc>
                      <a:spcPts val="1000"/>
                    </a:lnSpc>
                  </a:pPr>
                  <a:r>
                    <a:rPr lang="en-US" altLang="zh-CN" sz="1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+</a:t>
                  </a:r>
                </a:p>
                <a:p>
                  <a:pPr algn="ctr">
                    <a:lnSpc>
                      <a:spcPts val="1000"/>
                    </a:lnSpc>
                  </a:pP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Wall of injected beam pipe</a:t>
                  </a:r>
                </a:p>
                <a:p>
                  <a:pPr algn="ctr">
                    <a:lnSpc>
                      <a:spcPts val="1000"/>
                    </a:lnSpc>
                  </a:pPr>
                  <a:r>
                    <a:rPr lang="en-US" altLang="zh-CN" sz="1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+</a:t>
                  </a:r>
                </a:p>
                <a:p>
                  <a:pPr algn="ctr">
                    <a:lnSpc>
                      <a:spcPts val="1000"/>
                    </a:lnSpc>
                  </a:pP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Iron septum</a:t>
                  </a:r>
                </a:p>
                <a:p>
                  <a:pPr algn="ctr">
                    <a:lnSpc>
                      <a:spcPts val="1000"/>
                    </a:lnSpc>
                  </a:pPr>
                  <a:r>
                    <a:rPr lang="en-US" altLang="zh-CN" sz="1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+</a:t>
                  </a:r>
                </a:p>
                <a:p>
                  <a:pPr algn="ctr">
                    <a:lnSpc>
                      <a:spcPts val="1000"/>
                    </a:lnSpc>
                  </a:pP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installation margins</a:t>
                  </a:r>
                  <a:endParaRPr lang="zh-CN" altLang="en-US" sz="12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5" name="矩形 24"/>
              <p:cNvSpPr/>
              <p:nvPr/>
            </p:nvSpPr>
            <p:spPr>
              <a:xfrm>
                <a:off x="1428122" y="2488474"/>
                <a:ext cx="300082" cy="2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altLang="zh-CN" dirty="0">
                    <a:solidFill>
                      <a:schemeClr val="accent1">
                        <a:lumMod val="50000"/>
                      </a:schemeClr>
                    </a:solidFill>
                  </a:rPr>
                  <a:t>=</a:t>
                </a:r>
                <a:endParaRPr lang="zh-CN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1991544" y="2411835"/>
                <a:ext cx="1653546" cy="17721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1991544" y="2664071"/>
                <a:ext cx="1653546" cy="17721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1991544" y="2927542"/>
                <a:ext cx="1653546" cy="17721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806339" y="2407707"/>
                <a:ext cx="690620" cy="39788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1012785" y="1789513"/>
              <a:ext cx="3014717" cy="428700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同心圆 19"/>
            <p:cNvSpPr/>
            <p:nvPr/>
          </p:nvSpPr>
          <p:spPr>
            <a:xfrm>
              <a:off x="5440401" y="5434406"/>
              <a:ext cx="566973" cy="552994"/>
            </a:xfrm>
            <a:prstGeom prst="donut">
              <a:avLst>
                <a:gd name="adj" fmla="val 6453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L 形 20"/>
            <p:cNvSpPr/>
            <p:nvPr/>
          </p:nvSpPr>
          <p:spPr>
            <a:xfrm rot="18540252">
              <a:off x="6227766" y="1625853"/>
              <a:ext cx="569436" cy="279001"/>
            </a:xfrm>
            <a:prstGeom prst="corne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L 形 21"/>
            <p:cNvSpPr/>
            <p:nvPr/>
          </p:nvSpPr>
          <p:spPr>
            <a:xfrm rot="18540252">
              <a:off x="6317664" y="4143532"/>
              <a:ext cx="522352" cy="255932"/>
            </a:xfrm>
            <a:prstGeom prst="corne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8" name="矩形 87"/>
          <p:cNvSpPr/>
          <p:nvPr/>
        </p:nvSpPr>
        <p:spPr>
          <a:xfrm>
            <a:off x="6463940" y="3067855"/>
            <a:ext cx="3088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</a:rPr>
              <a:t>half-in-vacuum </a:t>
            </a:r>
          </a:p>
          <a:p>
            <a:pPr lvl="1"/>
            <a:r>
              <a:rPr lang="en-US" altLang="zh-CN" sz="2000" b="1" dirty="0">
                <a:solidFill>
                  <a:srgbClr val="FF0000"/>
                </a:solidFill>
              </a:rPr>
              <a:t>  (for septum of 2mm)</a:t>
            </a:r>
          </a:p>
        </p:txBody>
      </p:sp>
      <p:sp>
        <p:nvSpPr>
          <p:cNvPr id="89" name="矩形 88"/>
          <p:cNvSpPr/>
          <p:nvPr/>
        </p:nvSpPr>
        <p:spPr>
          <a:xfrm>
            <a:off x="6493353" y="5132907"/>
            <a:ext cx="37791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</a:rPr>
              <a:t>embedded thin-wall vacuum chamber </a:t>
            </a:r>
          </a:p>
          <a:p>
            <a:pPr lvl="1"/>
            <a:r>
              <a:rPr lang="en-US" altLang="zh-CN" sz="2000" b="1" dirty="0">
                <a:solidFill>
                  <a:srgbClr val="FF0000"/>
                </a:solidFill>
              </a:rPr>
              <a:t>    (for septum≥3.5mm)</a:t>
            </a:r>
            <a:endParaRPr lang="zh-CN" altLang="zh-CN" sz="2000" b="1" dirty="0">
              <a:solidFill>
                <a:srgbClr val="FF0000"/>
              </a:solidFill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9768406" y="3361582"/>
            <a:ext cx="360041" cy="344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272464" y="3361582"/>
            <a:ext cx="1601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Thin septum</a:t>
            </a:r>
          </a:p>
          <a:p>
            <a:pPr algn="ctr"/>
            <a:r>
              <a:rPr lang="en-US" altLang="zh-CN" dirty="0"/>
              <a:t>(IN-VAC)</a:t>
            </a:r>
            <a:endParaRPr lang="zh-CN" altLang="en-US" dirty="0"/>
          </a:p>
        </p:txBody>
      </p:sp>
      <p:sp>
        <p:nvSpPr>
          <p:cNvPr id="90" name="右箭头 89"/>
          <p:cNvSpPr/>
          <p:nvPr/>
        </p:nvSpPr>
        <p:spPr>
          <a:xfrm>
            <a:off x="9757700" y="5468355"/>
            <a:ext cx="360041" cy="344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1" name="文本框 90"/>
          <p:cNvSpPr txBox="1"/>
          <p:nvPr/>
        </p:nvSpPr>
        <p:spPr>
          <a:xfrm>
            <a:off x="10272463" y="5423991"/>
            <a:ext cx="1601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Thick septum</a:t>
            </a:r>
          </a:p>
          <a:p>
            <a:pPr algn="ctr"/>
            <a:r>
              <a:rPr lang="en-US" altLang="zh-CN" dirty="0"/>
              <a:t>(IN-AIR)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0128447" y="6070322"/>
            <a:ext cx="187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Quantity:152 sets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10200456" y="3972920"/>
            <a:ext cx="180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Quantity:28 sets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0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195"/>
    </mc:Choice>
    <mc:Fallback xmlns="">
      <p:transition spd="slow" advTm="19119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0296" y="6309320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b="1" dirty="0">
                <a:solidFill>
                  <a:srgbClr val="C00000"/>
                </a:solidFill>
              </a:rPr>
              <a:t>IN-Vacuum LSM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30" y="1667796"/>
            <a:ext cx="5749556" cy="299869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032104" y="1707744"/>
            <a:ext cx="3600400" cy="2700300"/>
            <a:chOff x="6519402" y="1952393"/>
            <a:chExt cx="2113500" cy="1585125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5BC7C484-04C7-4FEA-8FDA-E311EBA72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9402" y="1952393"/>
              <a:ext cx="2113500" cy="1585125"/>
            </a:xfrm>
            <a:prstGeom prst="rect">
              <a:avLst/>
            </a:prstGeom>
          </p:spPr>
        </p:pic>
        <p:cxnSp>
          <p:nvCxnSpPr>
            <p:cNvPr id="15" name="直接箭头连接符 14"/>
            <p:cNvCxnSpPr/>
            <p:nvPr/>
          </p:nvCxnSpPr>
          <p:spPr>
            <a:xfrm>
              <a:off x="6712894" y="2486940"/>
              <a:ext cx="99052" cy="102918"/>
            </a:xfrm>
            <a:prstGeom prst="straightConnector1">
              <a:avLst/>
            </a:prstGeom>
            <a:ln>
              <a:solidFill>
                <a:srgbClr val="66FF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6568081" y="2250829"/>
              <a:ext cx="103409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 err="1">
                  <a:solidFill>
                    <a:srgbClr val="66FF33"/>
                  </a:solidFill>
                </a:rPr>
                <a:t>FeCoV</a:t>
              </a:r>
              <a:endParaRPr lang="zh-CN" altLang="en-US" sz="1350" dirty="0">
                <a:solidFill>
                  <a:srgbClr val="66FF33"/>
                </a:solidFill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H="1" flipV="1">
              <a:off x="7014051" y="2653483"/>
              <a:ext cx="174017" cy="228969"/>
            </a:xfrm>
            <a:prstGeom prst="straightConnector1">
              <a:avLst/>
            </a:prstGeom>
            <a:ln>
              <a:solidFill>
                <a:srgbClr val="66FF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7111069" y="2864569"/>
              <a:ext cx="57782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srgbClr val="66FF33"/>
                  </a:solidFill>
                </a:rPr>
                <a:t>Cu</a:t>
              </a:r>
              <a:endParaRPr lang="zh-CN" altLang="en-US" sz="1350" dirty="0">
                <a:solidFill>
                  <a:srgbClr val="66FF33"/>
                </a:solidFill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7014142" y="2557100"/>
              <a:ext cx="457504" cy="0"/>
            </a:xfrm>
            <a:prstGeom prst="line">
              <a:avLst/>
            </a:prstGeom>
            <a:ln w="3175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014142" y="2589858"/>
              <a:ext cx="457504" cy="0"/>
            </a:xfrm>
            <a:prstGeom prst="line">
              <a:avLst/>
            </a:prstGeom>
            <a:ln w="3175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>
              <a:off x="7381577" y="2388744"/>
              <a:ext cx="0" cy="139084"/>
            </a:xfrm>
            <a:prstGeom prst="straightConnector1">
              <a:avLst/>
            </a:prstGeom>
            <a:ln w="3175">
              <a:solidFill>
                <a:srgbClr val="66FF3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V="1">
              <a:off x="7381577" y="2589858"/>
              <a:ext cx="0" cy="213665"/>
            </a:xfrm>
            <a:prstGeom prst="straightConnector1">
              <a:avLst/>
            </a:prstGeom>
            <a:ln w="3175">
              <a:solidFill>
                <a:srgbClr val="66FF3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7468533" y="2445927"/>
              <a:ext cx="74109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srgbClr val="66FF33"/>
                  </a:solidFill>
                </a:rPr>
                <a:t>2mm</a:t>
              </a:r>
              <a:endParaRPr lang="zh-CN" altLang="en-US" sz="1350" dirty="0">
                <a:solidFill>
                  <a:srgbClr val="66FF33"/>
                </a:solidFill>
              </a:endParaRPr>
            </a:p>
          </p:txBody>
        </p:sp>
        <p:cxnSp>
          <p:nvCxnSpPr>
            <p:cNvPr id="28" name="直接箭头连接符 27"/>
            <p:cNvCxnSpPr/>
            <p:nvPr/>
          </p:nvCxnSpPr>
          <p:spPr>
            <a:xfrm flipV="1">
              <a:off x="6821112" y="2742000"/>
              <a:ext cx="127506" cy="178294"/>
            </a:xfrm>
            <a:prstGeom prst="straightConnector1">
              <a:avLst/>
            </a:prstGeom>
            <a:ln>
              <a:solidFill>
                <a:srgbClr val="66FF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6658852" y="2839299"/>
              <a:ext cx="52921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srgbClr val="66FF33"/>
                  </a:solidFill>
                </a:rPr>
                <a:t>DT4</a:t>
              </a:r>
              <a:endParaRPr lang="zh-CN" altLang="en-US" sz="1350" dirty="0">
                <a:solidFill>
                  <a:srgbClr val="66FF33"/>
                </a:solidFill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730" y="4751900"/>
            <a:ext cx="2234327" cy="167574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CD3C1AB1-B5D5-4694-8C32-CC41F1629E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714" y="4740398"/>
            <a:ext cx="2245826" cy="168437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71163D0C-3408-4087-B4C1-799C35254C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678" y="4751900"/>
            <a:ext cx="2245826" cy="168437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468DD7D8-CDE8-4BE2-9B22-86DC0464F3B7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400" y="4738063"/>
            <a:ext cx="2977072" cy="16867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2202" y="1078011"/>
            <a:ext cx="993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Research status</a:t>
            </a:r>
            <a:r>
              <a:rPr lang="zh-CN" altLang="en-US" b="1" dirty="0">
                <a:solidFill>
                  <a:srgbClr val="FF0000"/>
                </a:solidFill>
              </a:rPr>
              <a:t>：</a:t>
            </a:r>
            <a:r>
              <a:rPr lang="en-US" altLang="zh-CN" b="1" dirty="0">
                <a:solidFill>
                  <a:srgbClr val="FF0000"/>
                </a:solidFill>
              </a:rPr>
              <a:t>final magnets for HEPS SR injection will see first beam this year.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195"/>
    </mc:Choice>
    <mc:Fallback xmlns="">
      <p:transition spd="slow" advTm="19119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0296" y="6309320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b="1" dirty="0">
                <a:solidFill>
                  <a:srgbClr val="C00000"/>
                </a:solidFill>
              </a:rPr>
              <a:t>IN-Air LSM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8" name="图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456" y="4683864"/>
            <a:ext cx="3168352" cy="174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70B8779-E31F-46B2-9488-C098E3273483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5920" y="2381336"/>
            <a:ext cx="4509554" cy="20905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736F3B4-E3C7-4E04-8F21-8803277B3C48}"/>
              </a:ext>
            </a:extLst>
          </p:cNvPr>
          <p:cNvPicPr/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90" b="74"/>
          <a:stretch/>
        </p:blipFill>
        <p:spPr>
          <a:xfrm>
            <a:off x="5462366" y="1791848"/>
            <a:ext cx="4363752" cy="886305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1" y="1772815"/>
            <a:ext cx="3965849" cy="26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968" y="4718951"/>
            <a:ext cx="3240362" cy="164302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2202" y="1078011"/>
            <a:ext cx="11594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Research status</a:t>
            </a:r>
            <a:r>
              <a:rPr lang="zh-CN" altLang="en-US" b="1" dirty="0">
                <a:solidFill>
                  <a:srgbClr val="FF0000"/>
                </a:solidFill>
              </a:rPr>
              <a:t>：</a:t>
            </a:r>
            <a:r>
              <a:rPr lang="en-US" altLang="zh-CN" b="1" dirty="0">
                <a:solidFill>
                  <a:srgbClr val="FF0000"/>
                </a:solidFill>
              </a:rPr>
              <a:t>final magnets for HEPS BST injection was applied in beam commissioning successfully last year.</a:t>
            </a:r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899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195"/>
    </mc:Choice>
    <mc:Fallback xmlns="">
      <p:transition spd="slow" advTm="191195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45876</TotalTime>
  <Words>3374</Words>
  <Application>Microsoft Office PowerPoint</Application>
  <PresentationFormat>宽屏</PresentationFormat>
  <Paragraphs>984</Paragraphs>
  <Slides>35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0" baseType="lpstr">
      <vt:lpstr>맑은 고딕</vt:lpstr>
      <vt:lpstr>MS Mincho</vt:lpstr>
      <vt:lpstr>ＭＳ Ｐゴシック</vt:lpstr>
      <vt:lpstr>等线</vt:lpstr>
      <vt:lpstr>黑体</vt:lpstr>
      <vt:lpstr>宋体</vt:lpstr>
      <vt:lpstr>微软雅黑</vt:lpstr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Office 主题</vt:lpstr>
      <vt:lpstr>PowerPoint 演示文稿</vt:lpstr>
      <vt:lpstr>Content</vt:lpstr>
      <vt:lpstr>PowerPoint 演示文稿</vt:lpstr>
      <vt:lpstr>Overview of the inj.&amp;ext. systems in CEPC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Type and quantity of kicker and pulser</vt:lpstr>
      <vt:lpstr>Design parameters of ferrite core kickers for CEPC</vt:lpstr>
      <vt:lpstr>Trapezoid wave kicker system</vt:lpstr>
      <vt:lpstr>Half-sine wave kicker system</vt:lpstr>
      <vt:lpstr>Plan in EDR phase</vt:lpstr>
      <vt:lpstr>PowerPoint 演示文稿</vt:lpstr>
      <vt:lpstr>PowerPoint 演示文稿</vt:lpstr>
      <vt:lpstr>Beam impedance of electro-static separator（王娜）</vt:lpstr>
      <vt:lpstr>Alternative scheme of RF region beam separating system</vt:lpstr>
      <vt:lpstr>Challenge of new beam separating system</vt:lpstr>
      <vt:lpstr>连续方波电源方案</vt:lpstr>
      <vt:lpstr>高重复频率窄脉冲kicker电源方案</vt:lpstr>
      <vt:lpstr>高重复频率窄脉冲kicker方案</vt:lpstr>
      <vt:lpstr>高重复频率窄脉冲kicker方案</vt:lpstr>
      <vt:lpstr>谐振kicker磁铁方案</vt:lpstr>
      <vt:lpstr>谐振kicker磁铁方案</vt:lpstr>
      <vt:lpstr>谐振腔式kicker方案</vt:lpstr>
      <vt:lpstr>商业谐振式高频电源</vt:lpstr>
      <vt:lpstr>R&amp;D plan for separating system research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List of all type of hardware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reviewer</cp:lastModifiedBy>
  <cp:revision>2706</cp:revision>
  <cp:lastPrinted>2022-11-06T05:19:21Z</cp:lastPrinted>
  <dcterms:created xsi:type="dcterms:W3CDTF">2012-09-04T11:33:36Z</dcterms:created>
  <dcterms:modified xsi:type="dcterms:W3CDTF">2024-03-14T17:13:00Z</dcterms:modified>
</cp:coreProperties>
</file>