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784" r:id="rId2"/>
  </p:sldMasterIdLst>
  <p:notesMasterIdLst>
    <p:notesMasterId r:id="rId52"/>
  </p:notesMasterIdLst>
  <p:sldIdLst>
    <p:sldId id="953" r:id="rId3"/>
    <p:sldId id="1420" r:id="rId4"/>
    <p:sldId id="1466" r:id="rId5"/>
    <p:sldId id="1422" r:id="rId6"/>
    <p:sldId id="1501" r:id="rId7"/>
    <p:sldId id="1438" r:id="rId8"/>
    <p:sldId id="1427" r:id="rId9"/>
    <p:sldId id="1449" r:id="rId10"/>
    <p:sldId id="1446" r:id="rId11"/>
    <p:sldId id="1448" r:id="rId12"/>
    <p:sldId id="1450" r:id="rId13"/>
    <p:sldId id="1430" r:id="rId14"/>
    <p:sldId id="1431" r:id="rId15"/>
    <p:sldId id="1429" r:id="rId16"/>
    <p:sldId id="1470" r:id="rId17"/>
    <p:sldId id="1475" r:id="rId18"/>
    <p:sldId id="1504" r:id="rId19"/>
    <p:sldId id="1505" r:id="rId20"/>
    <p:sldId id="1493" r:id="rId21"/>
    <p:sldId id="1502" r:id="rId22"/>
    <p:sldId id="1507" r:id="rId23"/>
    <p:sldId id="1508" r:id="rId24"/>
    <p:sldId id="1476" r:id="rId25"/>
    <p:sldId id="1498" r:id="rId26"/>
    <p:sldId id="1436" r:id="rId27"/>
    <p:sldId id="1442" r:id="rId28"/>
    <p:sldId id="1499" r:id="rId29"/>
    <p:sldId id="1506" r:id="rId30"/>
    <p:sldId id="1500" r:id="rId31"/>
    <p:sldId id="1452" r:id="rId32"/>
    <p:sldId id="1451" r:id="rId33"/>
    <p:sldId id="1447" r:id="rId34"/>
    <p:sldId id="1520" r:id="rId35"/>
    <p:sldId id="1521" r:id="rId36"/>
    <p:sldId id="1522" r:id="rId37"/>
    <p:sldId id="1523" r:id="rId38"/>
    <p:sldId id="1524" r:id="rId39"/>
    <p:sldId id="1525" r:id="rId40"/>
    <p:sldId id="1526" r:id="rId41"/>
    <p:sldId id="1517" r:id="rId42"/>
    <p:sldId id="1518" r:id="rId43"/>
    <p:sldId id="1519" r:id="rId44"/>
    <p:sldId id="1527" r:id="rId45"/>
    <p:sldId id="1474" r:id="rId46"/>
    <p:sldId id="1189" r:id="rId47"/>
    <p:sldId id="1421" r:id="rId48"/>
    <p:sldId id="1425" r:id="rId49"/>
    <p:sldId id="1426" r:id="rId50"/>
    <p:sldId id="1432"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葛锐]" initials="l" lastIdx="2" clrIdx="0">
    <p:extLst>
      <p:ext uri="{19B8F6BF-5375-455C-9EA6-DF929625EA0E}">
        <p15:presenceInfo xmlns:p15="http://schemas.microsoft.com/office/powerpoint/2012/main" userId="[葛锐]" providerId="None"/>
      </p:ext>
    </p:extLst>
  </p:cmAuthor>
  <p:cmAuthor id="2" name="Li Mei" initials="LM" lastIdx="3" clrIdx="1">
    <p:extLst>
      <p:ext uri="{19B8F6BF-5375-455C-9EA6-DF929625EA0E}">
        <p15:presenceInfo xmlns:p15="http://schemas.microsoft.com/office/powerpoint/2012/main" userId="27f4163e153943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a:srgbClr val="00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4" autoAdjust="0"/>
    <p:restoredTop sz="94053" autoAdjust="0"/>
  </p:normalViewPr>
  <p:slideViewPr>
    <p:cSldViewPr snapToGrid="0">
      <p:cViewPr varScale="1">
        <p:scale>
          <a:sx n="65" d="100"/>
          <a:sy n="65" d="100"/>
        </p:scale>
        <p:origin x="736"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E8B7C-F3A0-4612-8B70-8B6C33AD70AD}"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zh-CN" altLang="en-US"/>
        </a:p>
      </dgm:t>
    </dgm:pt>
    <dgm:pt modelId="{CCF7F5B2-C961-4BEC-B858-22D6032B8878}">
      <dgm:prSet phldrT="[文本]" custT="1"/>
      <dgm:spPr/>
      <dgm:t>
        <a:bodyPr/>
        <a:lstStyle/>
        <a:p>
          <a:r>
            <a:rPr lang="en-US" altLang="zh-CN" sz="1400" dirty="0">
              <a:latin typeface="Comic Sans MS" panose="030F0702030302020204" pitchFamily="66" charset="0"/>
            </a:rPr>
            <a:t>Detailed PID in CAD version</a:t>
          </a:r>
          <a:endParaRPr lang="zh-CN" altLang="en-US" sz="1400" dirty="0">
            <a:latin typeface="Comic Sans MS" panose="030F0702030302020204" pitchFamily="66" charset="0"/>
          </a:endParaRPr>
        </a:p>
      </dgm:t>
    </dgm:pt>
    <dgm:pt modelId="{C7DE4960-7EA2-48D8-BE30-08145871CB58}" type="parTrans" cxnId="{3999A048-23C6-42C0-8EFD-9654248CEB15}">
      <dgm:prSet/>
      <dgm:spPr/>
      <dgm:t>
        <a:bodyPr/>
        <a:lstStyle/>
        <a:p>
          <a:endParaRPr lang="zh-CN" altLang="en-US" sz="1400">
            <a:latin typeface="Comic Sans MS" panose="030F0702030302020204" pitchFamily="66" charset="0"/>
          </a:endParaRPr>
        </a:p>
      </dgm:t>
    </dgm:pt>
    <dgm:pt modelId="{F5DEA825-AE9B-4984-94CA-3D3C7F785BCB}" type="sibTrans" cxnId="{3999A048-23C6-42C0-8EFD-9654248CEB15}">
      <dgm:prSet/>
      <dgm:spPr/>
      <dgm:t>
        <a:bodyPr/>
        <a:lstStyle/>
        <a:p>
          <a:endParaRPr lang="zh-CN" altLang="en-US" sz="1400">
            <a:latin typeface="Comic Sans MS" panose="030F0702030302020204" pitchFamily="66" charset="0"/>
          </a:endParaRPr>
        </a:p>
      </dgm:t>
    </dgm:pt>
    <dgm:pt modelId="{FD3E836F-3ECD-49A0-9983-046C0581BE70}">
      <dgm:prSet phldrT="[文本]" custT="1"/>
      <dgm:spPr/>
      <dgm:t>
        <a:bodyPr/>
        <a:lstStyle/>
        <a:p>
          <a:r>
            <a:rPr lang="en-US" altLang="zh-CN" sz="1400" dirty="0">
              <a:latin typeface="Comic Sans MS" panose="030F0702030302020204" pitchFamily="66" charset="0"/>
            </a:rPr>
            <a:t>Proper cryogenic transfer lines (TL) sizes</a:t>
          </a:r>
          <a:endParaRPr lang="zh-CN" altLang="en-US" sz="1400" dirty="0">
            <a:latin typeface="Comic Sans MS" panose="030F0702030302020204" pitchFamily="66" charset="0"/>
          </a:endParaRPr>
        </a:p>
      </dgm:t>
    </dgm:pt>
    <dgm:pt modelId="{EBD21835-3B49-4CE5-9CC0-91CB558558D5}" type="parTrans" cxnId="{30067C30-5731-477A-B55C-382FD4D7DB29}">
      <dgm:prSet custT="1"/>
      <dgm:spPr/>
      <dgm:t>
        <a:bodyPr/>
        <a:lstStyle/>
        <a:p>
          <a:endParaRPr lang="zh-CN" altLang="en-US" sz="1400">
            <a:latin typeface="Comic Sans MS" panose="030F0702030302020204" pitchFamily="66" charset="0"/>
          </a:endParaRPr>
        </a:p>
      </dgm:t>
    </dgm:pt>
    <dgm:pt modelId="{80FAF471-A19F-4BA3-B4DF-7F3F5B1D4DA6}" type="sibTrans" cxnId="{30067C30-5731-477A-B55C-382FD4D7DB29}">
      <dgm:prSet/>
      <dgm:spPr/>
      <dgm:t>
        <a:bodyPr/>
        <a:lstStyle/>
        <a:p>
          <a:endParaRPr lang="zh-CN" altLang="en-US" sz="1400">
            <a:latin typeface="Comic Sans MS" panose="030F0702030302020204" pitchFamily="66" charset="0"/>
          </a:endParaRPr>
        </a:p>
      </dgm:t>
    </dgm:pt>
    <dgm:pt modelId="{F2A48EF5-DC77-4101-A5A3-0A163576E1CB}">
      <dgm:prSet phldrT="[文本]" custT="1"/>
      <dgm:spPr/>
      <dgm:t>
        <a:bodyPr/>
        <a:lstStyle/>
        <a:p>
          <a:r>
            <a:rPr lang="en-US" altLang="zh-CN" sz="1400" dirty="0">
              <a:latin typeface="Comic Sans MS" panose="030F0702030302020204" pitchFamily="66" charset="0"/>
            </a:rPr>
            <a:t>Measurement point (P, T, F, etc.)</a:t>
          </a:r>
          <a:endParaRPr lang="zh-CN" altLang="en-US" sz="1400" dirty="0">
            <a:latin typeface="Comic Sans MS" panose="030F0702030302020204" pitchFamily="66" charset="0"/>
          </a:endParaRPr>
        </a:p>
      </dgm:t>
    </dgm:pt>
    <dgm:pt modelId="{164F10D5-F2B4-4312-A6B4-95F217BB95E7}" type="parTrans" cxnId="{A2967AAD-58EE-4D17-8A40-F885B217384E}">
      <dgm:prSet custT="1"/>
      <dgm:spPr/>
      <dgm:t>
        <a:bodyPr/>
        <a:lstStyle/>
        <a:p>
          <a:endParaRPr lang="zh-CN" altLang="en-US" sz="1400">
            <a:latin typeface="Comic Sans MS" panose="030F0702030302020204" pitchFamily="66" charset="0"/>
          </a:endParaRPr>
        </a:p>
      </dgm:t>
    </dgm:pt>
    <dgm:pt modelId="{166F1059-1A78-418C-A653-8FDB5CCA069D}" type="sibTrans" cxnId="{A2967AAD-58EE-4D17-8A40-F885B217384E}">
      <dgm:prSet/>
      <dgm:spPr/>
      <dgm:t>
        <a:bodyPr/>
        <a:lstStyle/>
        <a:p>
          <a:endParaRPr lang="zh-CN" altLang="en-US" sz="1400">
            <a:latin typeface="Comic Sans MS" panose="030F0702030302020204" pitchFamily="66" charset="0"/>
          </a:endParaRPr>
        </a:p>
      </dgm:t>
    </dgm:pt>
    <dgm:pt modelId="{65EF6C6A-EC6E-4484-B6DE-09338EA1538A}">
      <dgm:prSet phldrT="[文本]" custT="1"/>
      <dgm:spPr/>
      <dgm:t>
        <a:bodyPr/>
        <a:lstStyle/>
        <a:p>
          <a:r>
            <a:rPr lang="en-US" altLang="zh-CN" sz="1400" dirty="0">
              <a:latin typeface="Comic Sans MS" panose="030F0702030302020204" pitchFamily="66" charset="0"/>
            </a:rPr>
            <a:t>Control logic</a:t>
          </a:r>
          <a:endParaRPr lang="zh-CN" altLang="en-US" sz="1400" dirty="0">
            <a:latin typeface="Comic Sans MS" panose="030F0702030302020204" pitchFamily="66" charset="0"/>
          </a:endParaRPr>
        </a:p>
      </dgm:t>
    </dgm:pt>
    <dgm:pt modelId="{CE3CBA1E-23D9-4BC2-91D2-C7676580A30B}" type="parTrans" cxnId="{031C973F-5D3E-4B3C-9299-375C22265697}">
      <dgm:prSet custT="1"/>
      <dgm:spPr/>
      <dgm:t>
        <a:bodyPr/>
        <a:lstStyle/>
        <a:p>
          <a:endParaRPr lang="zh-CN" altLang="en-US" sz="1400">
            <a:latin typeface="Comic Sans MS" panose="030F0702030302020204" pitchFamily="66" charset="0"/>
          </a:endParaRPr>
        </a:p>
      </dgm:t>
    </dgm:pt>
    <dgm:pt modelId="{AC264B96-9317-441B-8C99-271B02B1375B}" type="sibTrans" cxnId="{031C973F-5D3E-4B3C-9299-375C22265697}">
      <dgm:prSet/>
      <dgm:spPr/>
      <dgm:t>
        <a:bodyPr/>
        <a:lstStyle/>
        <a:p>
          <a:endParaRPr lang="zh-CN" altLang="en-US" sz="1400">
            <a:latin typeface="Comic Sans MS" panose="030F0702030302020204" pitchFamily="66" charset="0"/>
          </a:endParaRPr>
        </a:p>
      </dgm:t>
    </dgm:pt>
    <dgm:pt modelId="{F929715A-F658-4951-A527-0788E360AE36}">
      <dgm:prSet phldrT="[文本]" custT="1"/>
      <dgm:spPr/>
      <dgm:t>
        <a:bodyPr/>
        <a:lstStyle/>
        <a:p>
          <a:r>
            <a:rPr lang="en-US" altLang="zh-CN" sz="1400" dirty="0">
              <a:latin typeface="Comic Sans MS" panose="030F0702030302020204" pitchFamily="66" charset="0"/>
            </a:rPr>
            <a:t>Contains all process flow function, meeting different operation requirements</a:t>
          </a:r>
          <a:endParaRPr lang="zh-CN" altLang="en-US" sz="1400" dirty="0">
            <a:latin typeface="Comic Sans MS" panose="030F0702030302020204" pitchFamily="66" charset="0"/>
          </a:endParaRPr>
        </a:p>
      </dgm:t>
    </dgm:pt>
    <dgm:pt modelId="{BFFF79A2-C240-4FE9-8929-2457B8218D3B}" type="parTrans" cxnId="{33D654A3-8717-46FB-A167-874E3CB10166}">
      <dgm:prSet custT="1"/>
      <dgm:spPr/>
      <dgm:t>
        <a:bodyPr/>
        <a:lstStyle/>
        <a:p>
          <a:endParaRPr lang="zh-CN" altLang="en-US" sz="400">
            <a:latin typeface="Comic Sans MS" panose="030F0702030302020204" pitchFamily="66" charset="0"/>
          </a:endParaRPr>
        </a:p>
      </dgm:t>
    </dgm:pt>
    <dgm:pt modelId="{7AD9FC54-5EF5-42FD-BE51-BDF24B07B4FF}" type="sibTrans" cxnId="{33D654A3-8717-46FB-A167-874E3CB10166}">
      <dgm:prSet/>
      <dgm:spPr/>
      <dgm:t>
        <a:bodyPr/>
        <a:lstStyle/>
        <a:p>
          <a:endParaRPr lang="zh-CN" altLang="en-US" sz="1600">
            <a:latin typeface="Comic Sans MS" panose="030F0702030302020204" pitchFamily="66" charset="0"/>
          </a:endParaRPr>
        </a:p>
      </dgm:t>
    </dgm:pt>
    <dgm:pt modelId="{53EE1B4B-05FC-4A15-8C12-40274530B620}">
      <dgm:prSet phldrT="[文本]" custT="1"/>
      <dgm:spPr/>
      <dgm:t>
        <a:bodyPr/>
        <a:lstStyle/>
        <a:p>
          <a:r>
            <a:rPr lang="en-US" altLang="zh-CN" sz="1400" dirty="0">
              <a:latin typeface="Comic Sans MS" panose="030F0702030302020204" pitchFamily="66" charset="0"/>
            </a:rPr>
            <a:t>……</a:t>
          </a:r>
          <a:endParaRPr lang="zh-CN" altLang="en-US" sz="1400" dirty="0">
            <a:latin typeface="Comic Sans MS" panose="030F0702030302020204" pitchFamily="66" charset="0"/>
          </a:endParaRPr>
        </a:p>
      </dgm:t>
    </dgm:pt>
    <dgm:pt modelId="{19DBBD1E-B202-4589-93D6-EEA4F8647E65}" type="parTrans" cxnId="{C3B8A385-3C1C-4A5F-95B6-61E2E21F0367}">
      <dgm:prSet/>
      <dgm:spPr/>
      <dgm:t>
        <a:bodyPr/>
        <a:lstStyle/>
        <a:p>
          <a:endParaRPr lang="zh-CN" altLang="en-US">
            <a:latin typeface="Comic Sans MS" panose="030F0702030302020204" pitchFamily="66" charset="0"/>
          </a:endParaRPr>
        </a:p>
      </dgm:t>
    </dgm:pt>
    <dgm:pt modelId="{1C76A210-0018-4F38-8BD4-B442D312CDB7}" type="sibTrans" cxnId="{C3B8A385-3C1C-4A5F-95B6-61E2E21F0367}">
      <dgm:prSet/>
      <dgm:spPr/>
      <dgm:t>
        <a:bodyPr/>
        <a:lstStyle/>
        <a:p>
          <a:endParaRPr lang="zh-CN" altLang="en-US">
            <a:latin typeface="Comic Sans MS" panose="030F0702030302020204" pitchFamily="66" charset="0"/>
          </a:endParaRPr>
        </a:p>
      </dgm:t>
    </dgm:pt>
    <dgm:pt modelId="{A9317612-E3B8-47DA-9213-9286BA420C82}">
      <dgm:prSet phldrT="[文本]" custT="1"/>
      <dgm:spPr/>
      <dgm:t>
        <a:bodyPr/>
        <a:lstStyle/>
        <a:p>
          <a:r>
            <a:rPr lang="en-US" altLang="zh-CN" sz="1400" dirty="0">
              <a:latin typeface="Comic Sans MS" panose="030F0702030302020204" pitchFamily="66" charset="0"/>
            </a:rPr>
            <a:t>Safety valve and cryomodule quench protection</a:t>
          </a:r>
          <a:endParaRPr lang="zh-CN" altLang="en-US" sz="1400" dirty="0">
            <a:latin typeface="Comic Sans MS" panose="030F0702030302020204" pitchFamily="66" charset="0"/>
          </a:endParaRPr>
        </a:p>
      </dgm:t>
    </dgm:pt>
    <dgm:pt modelId="{0031933A-F6F8-49ED-A870-55C5218C82C3}" type="parTrans" cxnId="{858FFAD4-5B80-4B77-92F0-369AB4D7F630}">
      <dgm:prSet/>
      <dgm:spPr/>
      <dgm:t>
        <a:bodyPr/>
        <a:lstStyle/>
        <a:p>
          <a:endParaRPr lang="zh-CN" altLang="en-US"/>
        </a:p>
      </dgm:t>
    </dgm:pt>
    <dgm:pt modelId="{88E4E446-BEAD-4983-89A7-9D1B3F12F8E4}" type="sibTrans" cxnId="{858FFAD4-5B80-4B77-92F0-369AB4D7F630}">
      <dgm:prSet/>
      <dgm:spPr/>
      <dgm:t>
        <a:bodyPr/>
        <a:lstStyle/>
        <a:p>
          <a:endParaRPr lang="zh-CN" altLang="en-US"/>
        </a:p>
      </dgm:t>
    </dgm:pt>
    <dgm:pt modelId="{2248606D-7CA2-4742-ABEB-C636122D739B}" type="pres">
      <dgm:prSet presAssocID="{533E8B7C-F3A0-4612-8B70-8B6C33AD70AD}" presName="Name0" presStyleCnt="0">
        <dgm:presLayoutVars>
          <dgm:chPref val="1"/>
          <dgm:dir/>
          <dgm:animOne val="branch"/>
          <dgm:animLvl val="lvl"/>
          <dgm:resizeHandles val="exact"/>
        </dgm:presLayoutVars>
      </dgm:prSet>
      <dgm:spPr/>
    </dgm:pt>
    <dgm:pt modelId="{4C28DBE4-BFD2-49E1-BF74-0678C093781E}" type="pres">
      <dgm:prSet presAssocID="{CCF7F5B2-C961-4BEC-B858-22D6032B8878}" presName="root1" presStyleCnt="0"/>
      <dgm:spPr/>
    </dgm:pt>
    <dgm:pt modelId="{54B329E1-7DD1-4DA2-BD65-5107CA306B28}" type="pres">
      <dgm:prSet presAssocID="{CCF7F5B2-C961-4BEC-B858-22D6032B8878}" presName="LevelOneTextNode" presStyleLbl="node0" presStyleIdx="0" presStyleCnt="1">
        <dgm:presLayoutVars>
          <dgm:chPref val="3"/>
        </dgm:presLayoutVars>
      </dgm:prSet>
      <dgm:spPr/>
    </dgm:pt>
    <dgm:pt modelId="{A2ECBD37-48A6-4FB8-983B-3B453593CF4E}" type="pres">
      <dgm:prSet presAssocID="{CCF7F5B2-C961-4BEC-B858-22D6032B8878}" presName="level2hierChild" presStyleCnt="0"/>
      <dgm:spPr/>
    </dgm:pt>
    <dgm:pt modelId="{4C06F928-89B7-41D9-8237-078006CF9A1D}" type="pres">
      <dgm:prSet presAssocID="{BFFF79A2-C240-4FE9-8929-2457B8218D3B}" presName="conn2-1" presStyleLbl="parChTrans1D2" presStyleIdx="0" presStyleCnt="6"/>
      <dgm:spPr/>
    </dgm:pt>
    <dgm:pt modelId="{B50B9AD8-48CD-4672-A78F-C9CBD0858089}" type="pres">
      <dgm:prSet presAssocID="{BFFF79A2-C240-4FE9-8929-2457B8218D3B}" presName="connTx" presStyleLbl="parChTrans1D2" presStyleIdx="0" presStyleCnt="6"/>
      <dgm:spPr/>
    </dgm:pt>
    <dgm:pt modelId="{6D1AF38A-1EAD-450A-AFD1-2CD5C435D956}" type="pres">
      <dgm:prSet presAssocID="{F929715A-F658-4951-A527-0788E360AE36}" presName="root2" presStyleCnt="0"/>
      <dgm:spPr/>
    </dgm:pt>
    <dgm:pt modelId="{006E260A-5ABF-4495-A651-49F403644CE6}" type="pres">
      <dgm:prSet presAssocID="{F929715A-F658-4951-A527-0788E360AE36}" presName="LevelTwoTextNode" presStyleLbl="node2" presStyleIdx="0" presStyleCnt="6" custScaleX="181496" custScaleY="189223">
        <dgm:presLayoutVars>
          <dgm:chPref val="3"/>
        </dgm:presLayoutVars>
      </dgm:prSet>
      <dgm:spPr/>
    </dgm:pt>
    <dgm:pt modelId="{D3F87181-C243-4345-8A13-C7E246ED00BA}" type="pres">
      <dgm:prSet presAssocID="{F929715A-F658-4951-A527-0788E360AE36}" presName="level3hierChild" presStyleCnt="0"/>
      <dgm:spPr/>
    </dgm:pt>
    <dgm:pt modelId="{9D7EAB50-37B3-4A9D-A998-AE9E74C652E9}" type="pres">
      <dgm:prSet presAssocID="{EBD21835-3B49-4CE5-9CC0-91CB558558D5}" presName="conn2-1" presStyleLbl="parChTrans1D2" presStyleIdx="1" presStyleCnt="6"/>
      <dgm:spPr/>
    </dgm:pt>
    <dgm:pt modelId="{BACDE832-3E62-4B8C-9AB9-56B3CBB1C7BC}" type="pres">
      <dgm:prSet presAssocID="{EBD21835-3B49-4CE5-9CC0-91CB558558D5}" presName="connTx" presStyleLbl="parChTrans1D2" presStyleIdx="1" presStyleCnt="6"/>
      <dgm:spPr/>
    </dgm:pt>
    <dgm:pt modelId="{7302C8ED-40DC-4647-A408-9700F7BB3EEA}" type="pres">
      <dgm:prSet presAssocID="{FD3E836F-3ECD-49A0-9983-046C0581BE70}" presName="root2" presStyleCnt="0"/>
      <dgm:spPr/>
    </dgm:pt>
    <dgm:pt modelId="{F8227C56-D5BA-451B-BB48-5AA2E9068E9A}" type="pres">
      <dgm:prSet presAssocID="{FD3E836F-3ECD-49A0-9983-046C0581BE70}" presName="LevelTwoTextNode" presStyleLbl="node2" presStyleIdx="1" presStyleCnt="6" custScaleX="179574">
        <dgm:presLayoutVars>
          <dgm:chPref val="3"/>
        </dgm:presLayoutVars>
      </dgm:prSet>
      <dgm:spPr/>
    </dgm:pt>
    <dgm:pt modelId="{FDCC2C79-2CE5-48B7-8ADF-C28FB8CBB8A8}" type="pres">
      <dgm:prSet presAssocID="{FD3E836F-3ECD-49A0-9983-046C0581BE70}" presName="level3hierChild" presStyleCnt="0"/>
      <dgm:spPr/>
    </dgm:pt>
    <dgm:pt modelId="{EDBD6F43-2C06-4375-BA32-DD5F0DC7993F}" type="pres">
      <dgm:prSet presAssocID="{164F10D5-F2B4-4312-A6B4-95F217BB95E7}" presName="conn2-1" presStyleLbl="parChTrans1D2" presStyleIdx="2" presStyleCnt="6"/>
      <dgm:spPr/>
    </dgm:pt>
    <dgm:pt modelId="{DFCE1A6D-4B60-41B1-B1DB-C4E936C879FF}" type="pres">
      <dgm:prSet presAssocID="{164F10D5-F2B4-4312-A6B4-95F217BB95E7}" presName="connTx" presStyleLbl="parChTrans1D2" presStyleIdx="2" presStyleCnt="6"/>
      <dgm:spPr/>
    </dgm:pt>
    <dgm:pt modelId="{DFA6DF70-C90A-4FB7-B642-C85317701476}" type="pres">
      <dgm:prSet presAssocID="{F2A48EF5-DC77-4101-A5A3-0A163576E1CB}" presName="root2" presStyleCnt="0"/>
      <dgm:spPr/>
    </dgm:pt>
    <dgm:pt modelId="{ACA5DF03-BB3C-4D67-AA6B-B6AD946ED811}" type="pres">
      <dgm:prSet presAssocID="{F2A48EF5-DC77-4101-A5A3-0A163576E1CB}" presName="LevelTwoTextNode" presStyleLbl="node2" presStyleIdx="2" presStyleCnt="6" custScaleX="181402">
        <dgm:presLayoutVars>
          <dgm:chPref val="3"/>
        </dgm:presLayoutVars>
      </dgm:prSet>
      <dgm:spPr/>
    </dgm:pt>
    <dgm:pt modelId="{12E0212F-78B7-4EC3-A678-94828D80D3EA}" type="pres">
      <dgm:prSet presAssocID="{F2A48EF5-DC77-4101-A5A3-0A163576E1CB}" presName="level3hierChild" presStyleCnt="0"/>
      <dgm:spPr/>
    </dgm:pt>
    <dgm:pt modelId="{5B490BCC-CF79-47A5-85C9-1DBED8EE6311}" type="pres">
      <dgm:prSet presAssocID="{CE3CBA1E-23D9-4BC2-91D2-C7676580A30B}" presName="conn2-1" presStyleLbl="parChTrans1D2" presStyleIdx="3" presStyleCnt="6"/>
      <dgm:spPr/>
    </dgm:pt>
    <dgm:pt modelId="{81A257BA-4AED-49B0-9E0A-012D6328EC2C}" type="pres">
      <dgm:prSet presAssocID="{CE3CBA1E-23D9-4BC2-91D2-C7676580A30B}" presName="connTx" presStyleLbl="parChTrans1D2" presStyleIdx="3" presStyleCnt="6"/>
      <dgm:spPr/>
    </dgm:pt>
    <dgm:pt modelId="{84755A2E-5F55-4760-A19E-25C2DB6B11C1}" type="pres">
      <dgm:prSet presAssocID="{65EF6C6A-EC6E-4484-B6DE-09338EA1538A}" presName="root2" presStyleCnt="0"/>
      <dgm:spPr/>
    </dgm:pt>
    <dgm:pt modelId="{5DD23C8C-BD3E-4B93-9091-14238A997EDA}" type="pres">
      <dgm:prSet presAssocID="{65EF6C6A-EC6E-4484-B6DE-09338EA1538A}" presName="LevelTwoTextNode" presStyleLbl="node2" presStyleIdx="3" presStyleCnt="6" custScaleX="181402">
        <dgm:presLayoutVars>
          <dgm:chPref val="3"/>
        </dgm:presLayoutVars>
      </dgm:prSet>
      <dgm:spPr/>
    </dgm:pt>
    <dgm:pt modelId="{14A9259B-7A1A-4C2F-A464-AEC8E2E58DA0}" type="pres">
      <dgm:prSet presAssocID="{65EF6C6A-EC6E-4484-B6DE-09338EA1538A}" presName="level3hierChild" presStyleCnt="0"/>
      <dgm:spPr/>
    </dgm:pt>
    <dgm:pt modelId="{3B3C3792-C1F6-4493-9875-76C5CFB81C23}" type="pres">
      <dgm:prSet presAssocID="{0031933A-F6F8-49ED-A870-55C5218C82C3}" presName="conn2-1" presStyleLbl="parChTrans1D2" presStyleIdx="4" presStyleCnt="6"/>
      <dgm:spPr/>
    </dgm:pt>
    <dgm:pt modelId="{3C9863AB-48C5-4226-97AE-C7569551CB43}" type="pres">
      <dgm:prSet presAssocID="{0031933A-F6F8-49ED-A870-55C5218C82C3}" presName="connTx" presStyleLbl="parChTrans1D2" presStyleIdx="4" presStyleCnt="6"/>
      <dgm:spPr/>
    </dgm:pt>
    <dgm:pt modelId="{99BD0761-D960-4A47-BA29-66D5B283127B}" type="pres">
      <dgm:prSet presAssocID="{A9317612-E3B8-47DA-9213-9286BA420C82}" presName="root2" presStyleCnt="0"/>
      <dgm:spPr/>
    </dgm:pt>
    <dgm:pt modelId="{088EBFF3-74EF-42A9-A6F9-6D6015DC928C}" type="pres">
      <dgm:prSet presAssocID="{A9317612-E3B8-47DA-9213-9286BA420C82}" presName="LevelTwoTextNode" presStyleLbl="node2" presStyleIdx="4" presStyleCnt="6" custScaleX="179479">
        <dgm:presLayoutVars>
          <dgm:chPref val="3"/>
        </dgm:presLayoutVars>
      </dgm:prSet>
      <dgm:spPr/>
    </dgm:pt>
    <dgm:pt modelId="{3E54C04F-E77A-4B1C-93D9-C4B0003629FA}" type="pres">
      <dgm:prSet presAssocID="{A9317612-E3B8-47DA-9213-9286BA420C82}" presName="level3hierChild" presStyleCnt="0"/>
      <dgm:spPr/>
    </dgm:pt>
    <dgm:pt modelId="{59263951-0B67-4030-B599-D877C03C8EF5}" type="pres">
      <dgm:prSet presAssocID="{19DBBD1E-B202-4589-93D6-EEA4F8647E65}" presName="conn2-1" presStyleLbl="parChTrans1D2" presStyleIdx="5" presStyleCnt="6"/>
      <dgm:spPr/>
    </dgm:pt>
    <dgm:pt modelId="{2AB80686-9A15-4CFC-B910-780753143B33}" type="pres">
      <dgm:prSet presAssocID="{19DBBD1E-B202-4589-93D6-EEA4F8647E65}" presName="connTx" presStyleLbl="parChTrans1D2" presStyleIdx="5" presStyleCnt="6"/>
      <dgm:spPr/>
    </dgm:pt>
    <dgm:pt modelId="{A1A3D0C0-34D0-42AE-86BF-73C3BEBF85D7}" type="pres">
      <dgm:prSet presAssocID="{53EE1B4B-05FC-4A15-8C12-40274530B620}" presName="root2" presStyleCnt="0"/>
      <dgm:spPr/>
    </dgm:pt>
    <dgm:pt modelId="{6CFFC8A3-AF52-491C-B4CD-BC0410EE00C6}" type="pres">
      <dgm:prSet presAssocID="{53EE1B4B-05FC-4A15-8C12-40274530B620}" presName="LevelTwoTextNode" presStyleLbl="node2" presStyleIdx="5" presStyleCnt="6" custScaleX="178993">
        <dgm:presLayoutVars>
          <dgm:chPref val="3"/>
        </dgm:presLayoutVars>
      </dgm:prSet>
      <dgm:spPr/>
    </dgm:pt>
    <dgm:pt modelId="{0B9797FA-F89A-4430-B560-C7AA827607E3}" type="pres">
      <dgm:prSet presAssocID="{53EE1B4B-05FC-4A15-8C12-40274530B620}" presName="level3hierChild" presStyleCnt="0"/>
      <dgm:spPr/>
    </dgm:pt>
  </dgm:ptLst>
  <dgm:cxnLst>
    <dgm:cxn modelId="{7A7B8B0A-C28F-43F3-A061-56F57913E538}" type="presOf" srcId="{F2A48EF5-DC77-4101-A5A3-0A163576E1CB}" destId="{ACA5DF03-BB3C-4D67-AA6B-B6AD946ED811}" srcOrd="0" destOrd="0" presId="urn:microsoft.com/office/officeart/2008/layout/HorizontalMultiLevelHierarchy"/>
    <dgm:cxn modelId="{E058E21D-4736-4BF3-A04F-CBD8E2844A2C}" type="presOf" srcId="{0031933A-F6F8-49ED-A870-55C5218C82C3}" destId="{3C9863AB-48C5-4226-97AE-C7569551CB43}" srcOrd="1" destOrd="0" presId="urn:microsoft.com/office/officeart/2008/layout/HorizontalMultiLevelHierarchy"/>
    <dgm:cxn modelId="{5A7B361E-B5FB-4C5F-90F4-DB416B8908B6}" type="presOf" srcId="{164F10D5-F2B4-4312-A6B4-95F217BB95E7}" destId="{DFCE1A6D-4B60-41B1-B1DB-C4E936C879FF}" srcOrd="1" destOrd="0" presId="urn:microsoft.com/office/officeart/2008/layout/HorizontalMultiLevelHierarchy"/>
    <dgm:cxn modelId="{FE454929-644A-4EB6-AE59-8B72BCDE0590}" type="presOf" srcId="{0031933A-F6F8-49ED-A870-55C5218C82C3}" destId="{3B3C3792-C1F6-4493-9875-76C5CFB81C23}" srcOrd="0" destOrd="0" presId="urn:microsoft.com/office/officeart/2008/layout/HorizontalMultiLevelHierarchy"/>
    <dgm:cxn modelId="{F84B6A2A-5EB7-4451-B4D2-8A74F4D19B43}" type="presOf" srcId="{BFFF79A2-C240-4FE9-8929-2457B8218D3B}" destId="{4C06F928-89B7-41D9-8237-078006CF9A1D}" srcOrd="0" destOrd="0" presId="urn:microsoft.com/office/officeart/2008/layout/HorizontalMultiLevelHierarchy"/>
    <dgm:cxn modelId="{232C032C-3A39-4E93-87AA-C02DF129E463}" type="presOf" srcId="{F929715A-F658-4951-A527-0788E360AE36}" destId="{006E260A-5ABF-4495-A651-49F403644CE6}" srcOrd="0" destOrd="0" presId="urn:microsoft.com/office/officeart/2008/layout/HorizontalMultiLevelHierarchy"/>
    <dgm:cxn modelId="{30067C30-5731-477A-B55C-382FD4D7DB29}" srcId="{CCF7F5B2-C961-4BEC-B858-22D6032B8878}" destId="{FD3E836F-3ECD-49A0-9983-046C0581BE70}" srcOrd="1" destOrd="0" parTransId="{EBD21835-3B49-4CE5-9CC0-91CB558558D5}" sibTransId="{80FAF471-A19F-4BA3-B4DF-7F3F5B1D4DA6}"/>
    <dgm:cxn modelId="{50DBF63C-599C-4C99-9AFA-A222DCDD270D}" type="presOf" srcId="{164F10D5-F2B4-4312-A6B4-95F217BB95E7}" destId="{EDBD6F43-2C06-4375-BA32-DD5F0DC7993F}" srcOrd="0" destOrd="0" presId="urn:microsoft.com/office/officeart/2008/layout/HorizontalMultiLevelHierarchy"/>
    <dgm:cxn modelId="{031C973F-5D3E-4B3C-9299-375C22265697}" srcId="{CCF7F5B2-C961-4BEC-B858-22D6032B8878}" destId="{65EF6C6A-EC6E-4484-B6DE-09338EA1538A}" srcOrd="3" destOrd="0" parTransId="{CE3CBA1E-23D9-4BC2-91D2-C7676580A30B}" sibTransId="{AC264B96-9317-441B-8C99-271B02B1375B}"/>
    <dgm:cxn modelId="{038BAD64-7DDD-4AE9-B716-5112BD71A71A}" type="presOf" srcId="{CE3CBA1E-23D9-4BC2-91D2-C7676580A30B}" destId="{81A257BA-4AED-49B0-9E0A-012D6328EC2C}" srcOrd="1" destOrd="0" presId="urn:microsoft.com/office/officeart/2008/layout/HorizontalMultiLevelHierarchy"/>
    <dgm:cxn modelId="{3999A048-23C6-42C0-8EFD-9654248CEB15}" srcId="{533E8B7C-F3A0-4612-8B70-8B6C33AD70AD}" destId="{CCF7F5B2-C961-4BEC-B858-22D6032B8878}" srcOrd="0" destOrd="0" parTransId="{C7DE4960-7EA2-48D8-BE30-08145871CB58}" sibTransId="{F5DEA825-AE9B-4984-94CA-3D3C7F785BCB}"/>
    <dgm:cxn modelId="{1F06EE6C-2038-4267-AA01-E9B59958C796}" type="presOf" srcId="{EBD21835-3B49-4CE5-9CC0-91CB558558D5}" destId="{9D7EAB50-37B3-4A9D-A998-AE9E74C652E9}" srcOrd="0" destOrd="0" presId="urn:microsoft.com/office/officeart/2008/layout/HorizontalMultiLevelHierarchy"/>
    <dgm:cxn modelId="{3D419A77-DA71-4D34-9E23-7C0B36C8000C}" type="presOf" srcId="{19DBBD1E-B202-4589-93D6-EEA4F8647E65}" destId="{59263951-0B67-4030-B599-D877C03C8EF5}" srcOrd="0" destOrd="0" presId="urn:microsoft.com/office/officeart/2008/layout/HorizontalMultiLevelHierarchy"/>
    <dgm:cxn modelId="{4CD12B7D-3821-4EA6-AF42-C9ADB542FDFF}" type="presOf" srcId="{53EE1B4B-05FC-4A15-8C12-40274530B620}" destId="{6CFFC8A3-AF52-491C-B4CD-BC0410EE00C6}" srcOrd="0" destOrd="0" presId="urn:microsoft.com/office/officeart/2008/layout/HorizontalMultiLevelHierarchy"/>
    <dgm:cxn modelId="{C3B8A385-3C1C-4A5F-95B6-61E2E21F0367}" srcId="{CCF7F5B2-C961-4BEC-B858-22D6032B8878}" destId="{53EE1B4B-05FC-4A15-8C12-40274530B620}" srcOrd="5" destOrd="0" parTransId="{19DBBD1E-B202-4589-93D6-EEA4F8647E65}" sibTransId="{1C76A210-0018-4F38-8BD4-B442D312CDB7}"/>
    <dgm:cxn modelId="{33D654A3-8717-46FB-A167-874E3CB10166}" srcId="{CCF7F5B2-C961-4BEC-B858-22D6032B8878}" destId="{F929715A-F658-4951-A527-0788E360AE36}" srcOrd="0" destOrd="0" parTransId="{BFFF79A2-C240-4FE9-8929-2457B8218D3B}" sibTransId="{7AD9FC54-5EF5-42FD-BE51-BDF24B07B4FF}"/>
    <dgm:cxn modelId="{A2967AAD-58EE-4D17-8A40-F885B217384E}" srcId="{CCF7F5B2-C961-4BEC-B858-22D6032B8878}" destId="{F2A48EF5-DC77-4101-A5A3-0A163576E1CB}" srcOrd="2" destOrd="0" parTransId="{164F10D5-F2B4-4312-A6B4-95F217BB95E7}" sibTransId="{166F1059-1A78-418C-A653-8FDB5CCA069D}"/>
    <dgm:cxn modelId="{14AF94BB-AC76-483D-9130-D66CF4D644BF}" type="presOf" srcId="{EBD21835-3B49-4CE5-9CC0-91CB558558D5}" destId="{BACDE832-3E62-4B8C-9AB9-56B3CBB1C7BC}" srcOrd="1" destOrd="0" presId="urn:microsoft.com/office/officeart/2008/layout/HorizontalMultiLevelHierarchy"/>
    <dgm:cxn modelId="{B2E4F9BD-8AA2-4E96-BC51-4A628ED20740}" type="presOf" srcId="{BFFF79A2-C240-4FE9-8929-2457B8218D3B}" destId="{B50B9AD8-48CD-4672-A78F-C9CBD0858089}" srcOrd="1" destOrd="0" presId="urn:microsoft.com/office/officeart/2008/layout/HorizontalMultiLevelHierarchy"/>
    <dgm:cxn modelId="{7AF7DCC4-CAFE-40BF-ACFB-130D7D155F1F}" type="presOf" srcId="{19DBBD1E-B202-4589-93D6-EEA4F8647E65}" destId="{2AB80686-9A15-4CFC-B910-780753143B33}" srcOrd="1" destOrd="0" presId="urn:microsoft.com/office/officeart/2008/layout/HorizontalMultiLevelHierarchy"/>
    <dgm:cxn modelId="{E73C90CB-B4EB-4984-9AB4-0BDAE42061C8}" type="presOf" srcId="{533E8B7C-F3A0-4612-8B70-8B6C33AD70AD}" destId="{2248606D-7CA2-4742-ABEB-C636122D739B}" srcOrd="0" destOrd="0" presId="urn:microsoft.com/office/officeart/2008/layout/HorizontalMultiLevelHierarchy"/>
    <dgm:cxn modelId="{F874F8CB-FE0C-4519-B17F-68F2B00252D5}" type="presOf" srcId="{CE3CBA1E-23D9-4BC2-91D2-C7676580A30B}" destId="{5B490BCC-CF79-47A5-85C9-1DBED8EE6311}" srcOrd="0" destOrd="0" presId="urn:microsoft.com/office/officeart/2008/layout/HorizontalMultiLevelHierarchy"/>
    <dgm:cxn modelId="{858FFAD4-5B80-4B77-92F0-369AB4D7F630}" srcId="{CCF7F5B2-C961-4BEC-B858-22D6032B8878}" destId="{A9317612-E3B8-47DA-9213-9286BA420C82}" srcOrd="4" destOrd="0" parTransId="{0031933A-F6F8-49ED-A870-55C5218C82C3}" sibTransId="{88E4E446-BEAD-4983-89A7-9D1B3F12F8E4}"/>
    <dgm:cxn modelId="{0A98BDE1-A074-4E19-BC44-BEE55BA12544}" type="presOf" srcId="{CCF7F5B2-C961-4BEC-B858-22D6032B8878}" destId="{54B329E1-7DD1-4DA2-BD65-5107CA306B28}" srcOrd="0" destOrd="0" presId="urn:microsoft.com/office/officeart/2008/layout/HorizontalMultiLevelHierarchy"/>
    <dgm:cxn modelId="{332EADE6-638C-4DC2-89DC-20AE065A79BF}" type="presOf" srcId="{A9317612-E3B8-47DA-9213-9286BA420C82}" destId="{088EBFF3-74EF-42A9-A6F9-6D6015DC928C}" srcOrd="0" destOrd="0" presId="urn:microsoft.com/office/officeart/2008/layout/HorizontalMultiLevelHierarchy"/>
    <dgm:cxn modelId="{DDF362F5-6AF8-4070-BD17-9346880CC239}" type="presOf" srcId="{FD3E836F-3ECD-49A0-9983-046C0581BE70}" destId="{F8227C56-D5BA-451B-BB48-5AA2E9068E9A}" srcOrd="0" destOrd="0" presId="urn:microsoft.com/office/officeart/2008/layout/HorizontalMultiLevelHierarchy"/>
    <dgm:cxn modelId="{45666EF6-9E35-45FE-B9AD-B422D5807255}" type="presOf" srcId="{65EF6C6A-EC6E-4484-B6DE-09338EA1538A}" destId="{5DD23C8C-BD3E-4B93-9091-14238A997EDA}" srcOrd="0" destOrd="0" presId="urn:microsoft.com/office/officeart/2008/layout/HorizontalMultiLevelHierarchy"/>
    <dgm:cxn modelId="{4FB2A4EF-7C98-4715-B7BA-325F87631DBA}" type="presParOf" srcId="{2248606D-7CA2-4742-ABEB-C636122D739B}" destId="{4C28DBE4-BFD2-49E1-BF74-0678C093781E}" srcOrd="0" destOrd="0" presId="urn:microsoft.com/office/officeart/2008/layout/HorizontalMultiLevelHierarchy"/>
    <dgm:cxn modelId="{5B447289-35D1-47EB-A54B-721DA3C4DC06}" type="presParOf" srcId="{4C28DBE4-BFD2-49E1-BF74-0678C093781E}" destId="{54B329E1-7DD1-4DA2-BD65-5107CA306B28}" srcOrd="0" destOrd="0" presId="urn:microsoft.com/office/officeart/2008/layout/HorizontalMultiLevelHierarchy"/>
    <dgm:cxn modelId="{826E75F0-3941-4922-A323-3106ACAC801F}" type="presParOf" srcId="{4C28DBE4-BFD2-49E1-BF74-0678C093781E}" destId="{A2ECBD37-48A6-4FB8-983B-3B453593CF4E}" srcOrd="1" destOrd="0" presId="urn:microsoft.com/office/officeart/2008/layout/HorizontalMultiLevelHierarchy"/>
    <dgm:cxn modelId="{1CCA9696-9B9F-4CC6-AC46-E6A0A4D82C47}" type="presParOf" srcId="{A2ECBD37-48A6-4FB8-983B-3B453593CF4E}" destId="{4C06F928-89B7-41D9-8237-078006CF9A1D}" srcOrd="0" destOrd="0" presId="urn:microsoft.com/office/officeart/2008/layout/HorizontalMultiLevelHierarchy"/>
    <dgm:cxn modelId="{49C53B9C-AFB3-41A9-AE63-9FD9D0C8C682}" type="presParOf" srcId="{4C06F928-89B7-41D9-8237-078006CF9A1D}" destId="{B50B9AD8-48CD-4672-A78F-C9CBD0858089}" srcOrd="0" destOrd="0" presId="urn:microsoft.com/office/officeart/2008/layout/HorizontalMultiLevelHierarchy"/>
    <dgm:cxn modelId="{4AA8A21A-A406-4EA5-A98A-86B38393A505}" type="presParOf" srcId="{A2ECBD37-48A6-4FB8-983B-3B453593CF4E}" destId="{6D1AF38A-1EAD-450A-AFD1-2CD5C435D956}" srcOrd="1" destOrd="0" presId="urn:microsoft.com/office/officeart/2008/layout/HorizontalMultiLevelHierarchy"/>
    <dgm:cxn modelId="{0708F4BF-D4A7-4BD6-9F65-909AB6E64EAC}" type="presParOf" srcId="{6D1AF38A-1EAD-450A-AFD1-2CD5C435D956}" destId="{006E260A-5ABF-4495-A651-49F403644CE6}" srcOrd="0" destOrd="0" presId="urn:microsoft.com/office/officeart/2008/layout/HorizontalMultiLevelHierarchy"/>
    <dgm:cxn modelId="{150505CF-FE8D-4110-A566-7C4064DFD7D2}" type="presParOf" srcId="{6D1AF38A-1EAD-450A-AFD1-2CD5C435D956}" destId="{D3F87181-C243-4345-8A13-C7E246ED00BA}" srcOrd="1" destOrd="0" presId="urn:microsoft.com/office/officeart/2008/layout/HorizontalMultiLevelHierarchy"/>
    <dgm:cxn modelId="{0C06FA63-4687-47D0-8921-B44C21490ECC}" type="presParOf" srcId="{A2ECBD37-48A6-4FB8-983B-3B453593CF4E}" destId="{9D7EAB50-37B3-4A9D-A998-AE9E74C652E9}" srcOrd="2" destOrd="0" presId="urn:microsoft.com/office/officeart/2008/layout/HorizontalMultiLevelHierarchy"/>
    <dgm:cxn modelId="{E2189B0C-5B12-466F-93B6-BB4BC4FDC65B}" type="presParOf" srcId="{9D7EAB50-37B3-4A9D-A998-AE9E74C652E9}" destId="{BACDE832-3E62-4B8C-9AB9-56B3CBB1C7BC}" srcOrd="0" destOrd="0" presId="urn:microsoft.com/office/officeart/2008/layout/HorizontalMultiLevelHierarchy"/>
    <dgm:cxn modelId="{6B3EEB38-9CCE-4E19-AE29-E975A43BDEAF}" type="presParOf" srcId="{A2ECBD37-48A6-4FB8-983B-3B453593CF4E}" destId="{7302C8ED-40DC-4647-A408-9700F7BB3EEA}" srcOrd="3" destOrd="0" presId="urn:microsoft.com/office/officeart/2008/layout/HorizontalMultiLevelHierarchy"/>
    <dgm:cxn modelId="{7A0EE804-F6C8-4EFA-BA5F-B17F1DC0266E}" type="presParOf" srcId="{7302C8ED-40DC-4647-A408-9700F7BB3EEA}" destId="{F8227C56-D5BA-451B-BB48-5AA2E9068E9A}" srcOrd="0" destOrd="0" presId="urn:microsoft.com/office/officeart/2008/layout/HorizontalMultiLevelHierarchy"/>
    <dgm:cxn modelId="{4666F115-3AE0-4695-BD55-5B122017FCC8}" type="presParOf" srcId="{7302C8ED-40DC-4647-A408-9700F7BB3EEA}" destId="{FDCC2C79-2CE5-48B7-8ADF-C28FB8CBB8A8}" srcOrd="1" destOrd="0" presId="urn:microsoft.com/office/officeart/2008/layout/HorizontalMultiLevelHierarchy"/>
    <dgm:cxn modelId="{CA901046-2FFA-47D9-9A08-7B84A132F39E}" type="presParOf" srcId="{A2ECBD37-48A6-4FB8-983B-3B453593CF4E}" destId="{EDBD6F43-2C06-4375-BA32-DD5F0DC7993F}" srcOrd="4" destOrd="0" presId="urn:microsoft.com/office/officeart/2008/layout/HorizontalMultiLevelHierarchy"/>
    <dgm:cxn modelId="{2C43E54C-F283-4673-BB77-CE1A2266CE69}" type="presParOf" srcId="{EDBD6F43-2C06-4375-BA32-DD5F0DC7993F}" destId="{DFCE1A6D-4B60-41B1-B1DB-C4E936C879FF}" srcOrd="0" destOrd="0" presId="urn:microsoft.com/office/officeart/2008/layout/HorizontalMultiLevelHierarchy"/>
    <dgm:cxn modelId="{B311A0D4-A893-4E6D-B03C-FAD0FC622356}" type="presParOf" srcId="{A2ECBD37-48A6-4FB8-983B-3B453593CF4E}" destId="{DFA6DF70-C90A-4FB7-B642-C85317701476}" srcOrd="5" destOrd="0" presId="urn:microsoft.com/office/officeart/2008/layout/HorizontalMultiLevelHierarchy"/>
    <dgm:cxn modelId="{186FAEFF-BEBF-4F29-A05C-84C1187C6418}" type="presParOf" srcId="{DFA6DF70-C90A-4FB7-B642-C85317701476}" destId="{ACA5DF03-BB3C-4D67-AA6B-B6AD946ED811}" srcOrd="0" destOrd="0" presId="urn:microsoft.com/office/officeart/2008/layout/HorizontalMultiLevelHierarchy"/>
    <dgm:cxn modelId="{0EB269B6-0427-4AC6-A698-9B1582859677}" type="presParOf" srcId="{DFA6DF70-C90A-4FB7-B642-C85317701476}" destId="{12E0212F-78B7-4EC3-A678-94828D80D3EA}" srcOrd="1" destOrd="0" presId="urn:microsoft.com/office/officeart/2008/layout/HorizontalMultiLevelHierarchy"/>
    <dgm:cxn modelId="{5168C0C8-30B4-443B-BE62-62B1FFD746DC}" type="presParOf" srcId="{A2ECBD37-48A6-4FB8-983B-3B453593CF4E}" destId="{5B490BCC-CF79-47A5-85C9-1DBED8EE6311}" srcOrd="6" destOrd="0" presId="urn:microsoft.com/office/officeart/2008/layout/HorizontalMultiLevelHierarchy"/>
    <dgm:cxn modelId="{D8077FC1-C5A0-491A-9882-C699B54074EE}" type="presParOf" srcId="{5B490BCC-CF79-47A5-85C9-1DBED8EE6311}" destId="{81A257BA-4AED-49B0-9E0A-012D6328EC2C}" srcOrd="0" destOrd="0" presId="urn:microsoft.com/office/officeart/2008/layout/HorizontalMultiLevelHierarchy"/>
    <dgm:cxn modelId="{D7069F32-17AA-4A87-A839-16E6F06C0BE2}" type="presParOf" srcId="{A2ECBD37-48A6-4FB8-983B-3B453593CF4E}" destId="{84755A2E-5F55-4760-A19E-25C2DB6B11C1}" srcOrd="7" destOrd="0" presId="urn:microsoft.com/office/officeart/2008/layout/HorizontalMultiLevelHierarchy"/>
    <dgm:cxn modelId="{50B69374-9339-4859-B372-C684DC3A1B07}" type="presParOf" srcId="{84755A2E-5F55-4760-A19E-25C2DB6B11C1}" destId="{5DD23C8C-BD3E-4B93-9091-14238A997EDA}" srcOrd="0" destOrd="0" presId="urn:microsoft.com/office/officeart/2008/layout/HorizontalMultiLevelHierarchy"/>
    <dgm:cxn modelId="{44BEE6B7-13E9-4CB9-8E8F-EE52CC4C0343}" type="presParOf" srcId="{84755A2E-5F55-4760-A19E-25C2DB6B11C1}" destId="{14A9259B-7A1A-4C2F-A464-AEC8E2E58DA0}" srcOrd="1" destOrd="0" presId="urn:microsoft.com/office/officeart/2008/layout/HorizontalMultiLevelHierarchy"/>
    <dgm:cxn modelId="{3AFA02AB-8E61-4E08-B78E-EB544D318B85}" type="presParOf" srcId="{A2ECBD37-48A6-4FB8-983B-3B453593CF4E}" destId="{3B3C3792-C1F6-4493-9875-76C5CFB81C23}" srcOrd="8" destOrd="0" presId="urn:microsoft.com/office/officeart/2008/layout/HorizontalMultiLevelHierarchy"/>
    <dgm:cxn modelId="{D80678BC-8D34-48B0-A82B-FA1167990FBB}" type="presParOf" srcId="{3B3C3792-C1F6-4493-9875-76C5CFB81C23}" destId="{3C9863AB-48C5-4226-97AE-C7569551CB43}" srcOrd="0" destOrd="0" presId="urn:microsoft.com/office/officeart/2008/layout/HorizontalMultiLevelHierarchy"/>
    <dgm:cxn modelId="{B3B76409-2ADF-4C48-B44C-A943A4861A16}" type="presParOf" srcId="{A2ECBD37-48A6-4FB8-983B-3B453593CF4E}" destId="{99BD0761-D960-4A47-BA29-66D5B283127B}" srcOrd="9" destOrd="0" presId="urn:microsoft.com/office/officeart/2008/layout/HorizontalMultiLevelHierarchy"/>
    <dgm:cxn modelId="{2180AD4C-E5B6-437D-9832-5907EC7D937F}" type="presParOf" srcId="{99BD0761-D960-4A47-BA29-66D5B283127B}" destId="{088EBFF3-74EF-42A9-A6F9-6D6015DC928C}" srcOrd="0" destOrd="0" presId="urn:microsoft.com/office/officeart/2008/layout/HorizontalMultiLevelHierarchy"/>
    <dgm:cxn modelId="{B6117134-2D79-46B0-8CF6-E3359301986D}" type="presParOf" srcId="{99BD0761-D960-4A47-BA29-66D5B283127B}" destId="{3E54C04F-E77A-4B1C-93D9-C4B0003629FA}" srcOrd="1" destOrd="0" presId="urn:microsoft.com/office/officeart/2008/layout/HorizontalMultiLevelHierarchy"/>
    <dgm:cxn modelId="{B0648A1F-71D5-43FE-B138-49EAE39CD0A1}" type="presParOf" srcId="{A2ECBD37-48A6-4FB8-983B-3B453593CF4E}" destId="{59263951-0B67-4030-B599-D877C03C8EF5}" srcOrd="10" destOrd="0" presId="urn:microsoft.com/office/officeart/2008/layout/HorizontalMultiLevelHierarchy"/>
    <dgm:cxn modelId="{0D879F10-A6CB-4E39-8ADC-47F913E506B1}" type="presParOf" srcId="{59263951-0B67-4030-B599-D877C03C8EF5}" destId="{2AB80686-9A15-4CFC-B910-780753143B33}" srcOrd="0" destOrd="0" presId="urn:microsoft.com/office/officeart/2008/layout/HorizontalMultiLevelHierarchy"/>
    <dgm:cxn modelId="{B2D8B13F-8E32-4EE2-9F2F-962B56AEF970}" type="presParOf" srcId="{A2ECBD37-48A6-4FB8-983B-3B453593CF4E}" destId="{A1A3D0C0-34D0-42AE-86BF-73C3BEBF85D7}" srcOrd="11" destOrd="0" presId="urn:microsoft.com/office/officeart/2008/layout/HorizontalMultiLevelHierarchy"/>
    <dgm:cxn modelId="{C20DDD9D-02D8-4F29-9653-72E14FFFA694}" type="presParOf" srcId="{A1A3D0C0-34D0-42AE-86BF-73C3BEBF85D7}" destId="{6CFFC8A3-AF52-491C-B4CD-BC0410EE00C6}" srcOrd="0" destOrd="0" presId="urn:microsoft.com/office/officeart/2008/layout/HorizontalMultiLevelHierarchy"/>
    <dgm:cxn modelId="{4649EF75-0F22-4D24-9903-9FBAAAAF1BA6}" type="presParOf" srcId="{A1A3D0C0-34D0-42AE-86BF-73C3BEBF85D7}" destId="{0B9797FA-F89A-4430-B560-C7AA827607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63951-0B67-4030-B599-D877C03C8EF5}">
      <dsp:nvSpPr>
        <dsp:cNvPr id="0" name=""/>
        <dsp:cNvSpPr/>
      </dsp:nvSpPr>
      <dsp:spPr>
        <a:xfrm>
          <a:off x="1415867" y="1726261"/>
          <a:ext cx="277505" cy="1510675"/>
        </a:xfrm>
        <a:custGeom>
          <a:avLst/>
          <a:gdLst/>
          <a:ahLst/>
          <a:cxnLst/>
          <a:rect l="0" t="0" r="0" b="0"/>
          <a:pathLst>
            <a:path>
              <a:moveTo>
                <a:pt x="0" y="0"/>
              </a:moveTo>
              <a:lnTo>
                <a:pt x="138752" y="0"/>
              </a:lnTo>
              <a:lnTo>
                <a:pt x="138752" y="1510675"/>
              </a:lnTo>
              <a:lnTo>
                <a:pt x="277505" y="15106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Comic Sans MS" panose="030F0702030302020204" pitchFamily="66" charset="0"/>
          </a:endParaRPr>
        </a:p>
      </dsp:txBody>
      <dsp:txXfrm>
        <a:off x="1516221" y="2443200"/>
        <a:ext cx="76797" cy="76797"/>
      </dsp:txXfrm>
    </dsp:sp>
    <dsp:sp modelId="{3B3C3792-C1F6-4493-9875-76C5CFB81C23}">
      <dsp:nvSpPr>
        <dsp:cNvPr id="0" name=""/>
        <dsp:cNvSpPr/>
      </dsp:nvSpPr>
      <dsp:spPr>
        <a:xfrm>
          <a:off x="1415867" y="1726261"/>
          <a:ext cx="277505" cy="981892"/>
        </a:xfrm>
        <a:custGeom>
          <a:avLst/>
          <a:gdLst/>
          <a:ahLst/>
          <a:cxnLst/>
          <a:rect l="0" t="0" r="0" b="0"/>
          <a:pathLst>
            <a:path>
              <a:moveTo>
                <a:pt x="0" y="0"/>
              </a:moveTo>
              <a:lnTo>
                <a:pt x="138752" y="0"/>
              </a:lnTo>
              <a:lnTo>
                <a:pt x="138752" y="981892"/>
              </a:lnTo>
              <a:lnTo>
                <a:pt x="277505" y="9818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1529110" y="2191698"/>
        <a:ext cx="51017" cy="51017"/>
      </dsp:txXfrm>
    </dsp:sp>
    <dsp:sp modelId="{5B490BCC-CF79-47A5-85C9-1DBED8EE6311}">
      <dsp:nvSpPr>
        <dsp:cNvPr id="0" name=""/>
        <dsp:cNvSpPr/>
      </dsp:nvSpPr>
      <dsp:spPr>
        <a:xfrm>
          <a:off x="1415867" y="1726261"/>
          <a:ext cx="277505" cy="453109"/>
        </a:xfrm>
        <a:custGeom>
          <a:avLst/>
          <a:gdLst/>
          <a:ahLst/>
          <a:cxnLst/>
          <a:rect l="0" t="0" r="0" b="0"/>
          <a:pathLst>
            <a:path>
              <a:moveTo>
                <a:pt x="0" y="0"/>
              </a:moveTo>
              <a:lnTo>
                <a:pt x="138752" y="0"/>
              </a:lnTo>
              <a:lnTo>
                <a:pt x="138752" y="453109"/>
              </a:lnTo>
              <a:lnTo>
                <a:pt x="277505" y="4531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latin typeface="Comic Sans MS" panose="030F0702030302020204" pitchFamily="66" charset="0"/>
          </a:endParaRPr>
        </a:p>
      </dsp:txBody>
      <dsp:txXfrm>
        <a:off x="1541336" y="1939533"/>
        <a:ext cx="26566" cy="26566"/>
      </dsp:txXfrm>
    </dsp:sp>
    <dsp:sp modelId="{EDBD6F43-2C06-4375-BA32-DD5F0DC7993F}">
      <dsp:nvSpPr>
        <dsp:cNvPr id="0" name=""/>
        <dsp:cNvSpPr/>
      </dsp:nvSpPr>
      <dsp:spPr>
        <a:xfrm>
          <a:off x="1415867" y="1604868"/>
          <a:ext cx="277505" cy="91440"/>
        </a:xfrm>
        <a:custGeom>
          <a:avLst/>
          <a:gdLst/>
          <a:ahLst/>
          <a:cxnLst/>
          <a:rect l="0" t="0" r="0" b="0"/>
          <a:pathLst>
            <a:path>
              <a:moveTo>
                <a:pt x="0" y="121393"/>
              </a:moveTo>
              <a:lnTo>
                <a:pt x="138752" y="121393"/>
              </a:lnTo>
              <a:lnTo>
                <a:pt x="138752" y="45720"/>
              </a:lnTo>
              <a:lnTo>
                <a:pt x="27750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latin typeface="Comic Sans MS" panose="030F0702030302020204" pitchFamily="66" charset="0"/>
          </a:endParaRPr>
        </a:p>
      </dsp:txBody>
      <dsp:txXfrm>
        <a:off x="1547428" y="1643397"/>
        <a:ext cx="14381" cy="14381"/>
      </dsp:txXfrm>
    </dsp:sp>
    <dsp:sp modelId="{9D7EAB50-37B3-4A9D-A998-AE9E74C652E9}">
      <dsp:nvSpPr>
        <dsp:cNvPr id="0" name=""/>
        <dsp:cNvSpPr/>
      </dsp:nvSpPr>
      <dsp:spPr>
        <a:xfrm>
          <a:off x="1415867" y="1121805"/>
          <a:ext cx="277505" cy="604455"/>
        </a:xfrm>
        <a:custGeom>
          <a:avLst/>
          <a:gdLst/>
          <a:ahLst/>
          <a:cxnLst/>
          <a:rect l="0" t="0" r="0" b="0"/>
          <a:pathLst>
            <a:path>
              <a:moveTo>
                <a:pt x="0" y="604455"/>
              </a:moveTo>
              <a:lnTo>
                <a:pt x="138752" y="604455"/>
              </a:lnTo>
              <a:lnTo>
                <a:pt x="138752" y="0"/>
              </a:lnTo>
              <a:lnTo>
                <a:pt x="27750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latin typeface="Comic Sans MS" panose="030F0702030302020204" pitchFamily="66" charset="0"/>
          </a:endParaRPr>
        </a:p>
      </dsp:txBody>
      <dsp:txXfrm>
        <a:off x="1537991" y="1407405"/>
        <a:ext cx="33255" cy="33255"/>
      </dsp:txXfrm>
    </dsp:sp>
    <dsp:sp modelId="{4C06F928-89B7-41D9-8237-078006CF9A1D}">
      <dsp:nvSpPr>
        <dsp:cNvPr id="0" name=""/>
        <dsp:cNvSpPr/>
      </dsp:nvSpPr>
      <dsp:spPr>
        <a:xfrm>
          <a:off x="1415867" y="404304"/>
          <a:ext cx="277505" cy="1321957"/>
        </a:xfrm>
        <a:custGeom>
          <a:avLst/>
          <a:gdLst/>
          <a:ahLst/>
          <a:cxnLst/>
          <a:rect l="0" t="0" r="0" b="0"/>
          <a:pathLst>
            <a:path>
              <a:moveTo>
                <a:pt x="0" y="1321957"/>
              </a:moveTo>
              <a:lnTo>
                <a:pt x="138752" y="1321957"/>
              </a:lnTo>
              <a:lnTo>
                <a:pt x="138752" y="0"/>
              </a:lnTo>
              <a:lnTo>
                <a:pt x="27750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latin typeface="Comic Sans MS" panose="030F0702030302020204" pitchFamily="66" charset="0"/>
          </a:endParaRPr>
        </a:p>
      </dsp:txBody>
      <dsp:txXfrm>
        <a:off x="1520850" y="1031513"/>
        <a:ext cx="67538" cy="67538"/>
      </dsp:txXfrm>
    </dsp:sp>
    <dsp:sp modelId="{54B329E1-7DD1-4DA2-BD65-5107CA306B28}">
      <dsp:nvSpPr>
        <dsp:cNvPr id="0" name=""/>
        <dsp:cNvSpPr/>
      </dsp:nvSpPr>
      <dsp:spPr>
        <a:xfrm rot="16200000">
          <a:off x="91126" y="1514748"/>
          <a:ext cx="2226454"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Detailed PID in CAD version</a:t>
          </a:r>
          <a:endParaRPr lang="zh-CN" altLang="en-US" sz="1400" kern="1200" dirty="0">
            <a:latin typeface="Comic Sans MS" panose="030F0702030302020204" pitchFamily="66" charset="0"/>
          </a:endParaRPr>
        </a:p>
      </dsp:txBody>
      <dsp:txXfrm>
        <a:off x="91126" y="1514748"/>
        <a:ext cx="2226454" cy="423026"/>
      </dsp:txXfrm>
    </dsp:sp>
    <dsp:sp modelId="{006E260A-5ABF-4495-A651-49F403644CE6}">
      <dsp:nvSpPr>
        <dsp:cNvPr id="0" name=""/>
        <dsp:cNvSpPr/>
      </dsp:nvSpPr>
      <dsp:spPr>
        <a:xfrm>
          <a:off x="1693372" y="4072"/>
          <a:ext cx="2518304" cy="800463"/>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Contains all process flow function, meeting different operation requirements</a:t>
          </a:r>
          <a:endParaRPr lang="zh-CN" altLang="en-US" sz="1400" kern="1200" dirty="0">
            <a:latin typeface="Comic Sans MS" panose="030F0702030302020204" pitchFamily="66" charset="0"/>
          </a:endParaRPr>
        </a:p>
      </dsp:txBody>
      <dsp:txXfrm>
        <a:off x="1693372" y="4072"/>
        <a:ext cx="2518304" cy="800463"/>
      </dsp:txXfrm>
    </dsp:sp>
    <dsp:sp modelId="{F8227C56-D5BA-451B-BB48-5AA2E9068E9A}">
      <dsp:nvSpPr>
        <dsp:cNvPr id="0" name=""/>
        <dsp:cNvSpPr/>
      </dsp:nvSpPr>
      <dsp:spPr>
        <a:xfrm>
          <a:off x="1693372" y="910292"/>
          <a:ext cx="2491636"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Proper cryogenic transfer lines (TL) sizes</a:t>
          </a:r>
          <a:endParaRPr lang="zh-CN" altLang="en-US" sz="1400" kern="1200" dirty="0">
            <a:latin typeface="Comic Sans MS" panose="030F0702030302020204" pitchFamily="66" charset="0"/>
          </a:endParaRPr>
        </a:p>
      </dsp:txBody>
      <dsp:txXfrm>
        <a:off x="1693372" y="910292"/>
        <a:ext cx="2491636" cy="423026"/>
      </dsp:txXfrm>
    </dsp:sp>
    <dsp:sp modelId="{ACA5DF03-BB3C-4D67-AA6B-B6AD946ED811}">
      <dsp:nvSpPr>
        <dsp:cNvPr id="0" name=""/>
        <dsp:cNvSpPr/>
      </dsp:nvSpPr>
      <dsp:spPr>
        <a:xfrm>
          <a:off x="1693372" y="1439075"/>
          <a:ext cx="2517000"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Measurement point (P, T, F, etc.)</a:t>
          </a:r>
          <a:endParaRPr lang="zh-CN" altLang="en-US" sz="1400" kern="1200" dirty="0">
            <a:latin typeface="Comic Sans MS" panose="030F0702030302020204" pitchFamily="66" charset="0"/>
          </a:endParaRPr>
        </a:p>
      </dsp:txBody>
      <dsp:txXfrm>
        <a:off x="1693372" y="1439075"/>
        <a:ext cx="2517000" cy="423026"/>
      </dsp:txXfrm>
    </dsp:sp>
    <dsp:sp modelId="{5DD23C8C-BD3E-4B93-9091-14238A997EDA}">
      <dsp:nvSpPr>
        <dsp:cNvPr id="0" name=""/>
        <dsp:cNvSpPr/>
      </dsp:nvSpPr>
      <dsp:spPr>
        <a:xfrm>
          <a:off x="1693372" y="1967858"/>
          <a:ext cx="2517000"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Control logic</a:t>
          </a:r>
          <a:endParaRPr lang="zh-CN" altLang="en-US" sz="1400" kern="1200" dirty="0">
            <a:latin typeface="Comic Sans MS" panose="030F0702030302020204" pitchFamily="66" charset="0"/>
          </a:endParaRPr>
        </a:p>
      </dsp:txBody>
      <dsp:txXfrm>
        <a:off x="1693372" y="1967858"/>
        <a:ext cx="2517000" cy="423026"/>
      </dsp:txXfrm>
    </dsp:sp>
    <dsp:sp modelId="{088EBFF3-74EF-42A9-A6F9-6D6015DC928C}">
      <dsp:nvSpPr>
        <dsp:cNvPr id="0" name=""/>
        <dsp:cNvSpPr/>
      </dsp:nvSpPr>
      <dsp:spPr>
        <a:xfrm>
          <a:off x="1693372" y="2496641"/>
          <a:ext cx="2490318"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Safety valve and cryomodule quench protection</a:t>
          </a:r>
          <a:endParaRPr lang="zh-CN" altLang="en-US" sz="1400" kern="1200" dirty="0">
            <a:latin typeface="Comic Sans MS" panose="030F0702030302020204" pitchFamily="66" charset="0"/>
          </a:endParaRPr>
        </a:p>
      </dsp:txBody>
      <dsp:txXfrm>
        <a:off x="1693372" y="2496641"/>
        <a:ext cx="2490318" cy="423026"/>
      </dsp:txXfrm>
    </dsp:sp>
    <dsp:sp modelId="{6CFFC8A3-AF52-491C-B4CD-BC0410EE00C6}">
      <dsp:nvSpPr>
        <dsp:cNvPr id="0" name=""/>
        <dsp:cNvSpPr/>
      </dsp:nvSpPr>
      <dsp:spPr>
        <a:xfrm>
          <a:off x="1693372" y="3025423"/>
          <a:ext cx="2483574" cy="42302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Comic Sans MS" panose="030F0702030302020204" pitchFamily="66" charset="0"/>
            </a:rPr>
            <a:t>……</a:t>
          </a:r>
          <a:endParaRPr lang="zh-CN" altLang="en-US" sz="1400" kern="1200" dirty="0">
            <a:latin typeface="Comic Sans MS" panose="030F0702030302020204" pitchFamily="66" charset="0"/>
          </a:endParaRPr>
        </a:p>
      </dsp:txBody>
      <dsp:txXfrm>
        <a:off x="1693372" y="3025423"/>
        <a:ext cx="2483574" cy="42302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F30E-ECEF-4DE7-8582-33AD8F89BB46}" type="datetimeFigureOut">
              <a:rPr lang="zh-CN" altLang="en-US" smtClean="0"/>
              <a:t>2024/3/14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6BB68-145E-4D6B-A52C-7C0A0198E3B0}" type="slidenum">
              <a:rPr lang="zh-CN" altLang="en-US" smtClean="0"/>
              <a:t>‹#›</a:t>
            </a:fld>
            <a:endParaRPr lang="zh-CN" altLang="en-US"/>
          </a:p>
        </p:txBody>
      </p:sp>
    </p:spTree>
    <p:extLst>
      <p:ext uri="{BB962C8B-B14F-4D97-AF65-F5344CB8AC3E}">
        <p14:creationId xmlns:p14="http://schemas.microsoft.com/office/powerpoint/2010/main" val="199700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a:t>
            </a:fld>
            <a:endParaRPr lang="zh-CN" altLang="en-US"/>
          </a:p>
        </p:txBody>
      </p:sp>
    </p:spTree>
    <p:extLst>
      <p:ext uri="{BB962C8B-B14F-4D97-AF65-F5344CB8AC3E}">
        <p14:creationId xmlns:p14="http://schemas.microsoft.com/office/powerpoint/2010/main" val="377752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stage is from 300K to 150K. In this stage, we use the automatic cooling method to guarantee the cavity can be cooled smoothly and safely. And the temperature difference  in the radial and axial direction should be controlled in the accepted domain. </a:t>
            </a:r>
          </a:p>
          <a:p>
            <a:r>
              <a:rPr lang="en-US" altLang="zh-CN" dirty="0"/>
              <a:t>The second stage is 150K to 50K transition zone, we need to increase the cooling speed to </a:t>
            </a:r>
            <a:r>
              <a:rPr lang="en-US" altLang="zh-CN" sz="1800" dirty="0">
                <a:effectLst/>
                <a:latin typeface="等线" panose="02010600030101010101" pitchFamily="2" charset="-122"/>
                <a:ea typeface="Times New Roman" panose="02020603050405020304" pitchFamily="18" charset="0"/>
                <a:cs typeface="Times New Roman" panose="02020603050405020304" pitchFamily="18" charset="0"/>
              </a:rPr>
              <a:t>prevent "hydrogen poisoning" phenomenon happening. </a:t>
            </a:r>
          </a:p>
          <a:p>
            <a:r>
              <a:rPr lang="en-US" altLang="zh-CN" sz="1800" dirty="0">
                <a:effectLst/>
                <a:latin typeface="等线" panose="02010600030101010101" pitchFamily="2" charset="-122"/>
                <a:cs typeface="Times New Roman" panose="02020603050405020304" pitchFamily="18" charset="0"/>
              </a:rPr>
              <a:t>When the temperature reaches 50K, we start the third stage : large flow rate fast cooldown. In this way, it will be established a large temperature gradient to expel magnetic flux, which can improve the cavity performance greatly.</a:t>
            </a:r>
          </a:p>
          <a:p>
            <a:r>
              <a:rPr lang="en-US" altLang="zh-CN" sz="1800" dirty="0">
                <a:effectLst/>
                <a:latin typeface="等线" panose="02010600030101010101" pitchFamily="2" charset="-122"/>
                <a:cs typeface="Times New Roman" panose="02020603050405020304" pitchFamily="18" charset="0"/>
              </a:rPr>
              <a:t>The whole cooldown process is about more 3 days.</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10</a:t>
            </a:fld>
            <a:endParaRPr lang="zh-CN" altLang="en-US"/>
          </a:p>
        </p:txBody>
      </p:sp>
    </p:spTree>
    <p:extLst>
      <p:ext uri="{BB962C8B-B14F-4D97-AF65-F5344CB8AC3E}">
        <p14:creationId xmlns:p14="http://schemas.microsoft.com/office/powerpoint/2010/main" val="182807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2K operation control interface. All the temperatures on the cavity surface are all 2K. And Prof. </a:t>
            </a:r>
            <a:r>
              <a:rPr lang="en-US" altLang="zh-CN" dirty="0" err="1"/>
              <a:t>Jiyuan</a:t>
            </a:r>
            <a:r>
              <a:rPr lang="en-US" altLang="zh-CN" dirty="0"/>
              <a:t> </a:t>
            </a:r>
            <a:r>
              <a:rPr lang="en-US" altLang="zh-CN" dirty="0" err="1"/>
              <a:t>Zhai</a:t>
            </a:r>
            <a:r>
              <a:rPr lang="en-US" altLang="zh-CN" dirty="0"/>
              <a:t> has already introduced the test results, so I won’t go over this part again.</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11</a:t>
            </a:fld>
            <a:endParaRPr lang="zh-CN" altLang="en-US"/>
          </a:p>
        </p:txBody>
      </p:sp>
    </p:spTree>
    <p:extLst>
      <p:ext uri="{BB962C8B-B14F-4D97-AF65-F5344CB8AC3E}">
        <p14:creationId xmlns:p14="http://schemas.microsoft.com/office/powerpoint/2010/main" val="4260754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Ok, the above-mentioned content is the 1.3GHz 9-cell cavity cryomodule, another cryomodule is </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650MHz 2-cell cavities cryomodule. </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diagram shows the cross section view, Including six 2-cell cavities, high power couplers, mechanical tuners and Higher-Order-Mode (HOM) Absorbers. The total length is about 9.5 meters.  These two table shows the parameters.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12</a:t>
            </a:fld>
            <a:endParaRPr lang="zh-CN" altLang="en-US"/>
          </a:p>
        </p:txBody>
      </p:sp>
    </p:spTree>
    <p:extLst>
      <p:ext uri="{BB962C8B-B14F-4D97-AF65-F5344CB8AC3E}">
        <p14:creationId xmlns:p14="http://schemas.microsoft.com/office/powerpoint/2010/main" val="2754478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prototype cryomodule with two 2-cell 650 MHz superconducting cavities was operated in the PAPS system beam test stand last year, but without beam, just completed the cryogenic test.</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13</a:t>
            </a:fld>
            <a:endParaRPr lang="zh-CN" altLang="en-US"/>
          </a:p>
        </p:txBody>
      </p:sp>
    </p:spTree>
    <p:extLst>
      <p:ext uri="{BB962C8B-B14F-4D97-AF65-F5344CB8AC3E}">
        <p14:creationId xmlns:p14="http://schemas.microsoft.com/office/powerpoint/2010/main" val="64837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And during the cryogenic test period, the pressure stability and temperature stability at 2K have been verified to meet the requirements . And the whole cooling capacity test is 300W@2K.</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14</a:t>
            </a:fld>
            <a:endParaRPr lang="zh-CN" altLang="en-US"/>
          </a:p>
        </p:txBody>
      </p:sp>
    </p:spTree>
    <p:extLst>
      <p:ext uri="{BB962C8B-B14F-4D97-AF65-F5344CB8AC3E}">
        <p14:creationId xmlns:p14="http://schemas.microsoft.com/office/powerpoint/2010/main" val="2991682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the both sides of the collision points in the interaction region of CEPC collider ring, there are four IR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sc</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magnets cryomodules. </a:t>
            </a:r>
            <a:r>
              <a:rPr lang="en-US" altLang="zh-CN" sz="1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The primary goal of the cryostat design is to create reliable safe cryogenic system with the possibility of failure-free operation for SC magnets with helium refrigerator.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15</a:t>
            </a:fld>
            <a:endParaRPr lang="zh-CN" altLang="en-US"/>
          </a:p>
        </p:txBody>
      </p:sp>
    </p:spTree>
    <p:extLst>
      <p:ext uri="{BB962C8B-B14F-4D97-AF65-F5344CB8AC3E}">
        <p14:creationId xmlns:p14="http://schemas.microsoft.com/office/powerpoint/2010/main" val="12241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Here is for the key equipment for the CEPC magnets side, that is IR magnets cryostat. This is the structure of the cryostat, the total weight of cryostat is about 2.5 Tones, total length is 6.7m. Mechanical design, stress analysis and thermal simulation have been finished.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16</a:t>
            </a:fld>
            <a:endParaRPr lang="zh-CN" altLang="en-US"/>
          </a:p>
        </p:txBody>
      </p:sp>
    </p:spTree>
    <p:extLst>
      <p:ext uri="{BB962C8B-B14F-4D97-AF65-F5344CB8AC3E}">
        <p14:creationId xmlns:p14="http://schemas.microsoft.com/office/powerpoint/2010/main" val="173238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We also simulated the temperature field of the vacuum chamber, and the stress analysis.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17</a:t>
            </a:fld>
            <a:endParaRPr lang="zh-CN" altLang="en-US"/>
          </a:p>
        </p:txBody>
      </p:sp>
    </p:spTree>
    <p:extLst>
      <p:ext uri="{BB962C8B-B14F-4D97-AF65-F5344CB8AC3E}">
        <p14:creationId xmlns:p14="http://schemas.microsoft.com/office/powerpoint/2010/main" val="404768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outline is including 4 parts: first of all, I will give you a brief introduction of the cryogenic system, Then, the cryogenic system for SRF design. The cooling scheme optimization and process calculation and key equipment and technology R&amp;D are concluded. The third one, is the cryogenic system for SC magnets. Last, a </a:t>
            </a:r>
            <a:r>
              <a:rPr lang="en-US" altLang="zh-CN" dirty="0" err="1"/>
              <a:t>shsort</a:t>
            </a:r>
            <a:r>
              <a:rPr lang="en-US" altLang="zh-CN" dirty="0"/>
              <a:t> summary.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18</a:t>
            </a:fld>
            <a:endParaRPr lang="zh-CN" altLang="en-US"/>
          </a:p>
        </p:txBody>
      </p:sp>
    </p:spTree>
    <p:extLst>
      <p:ext uri="{BB962C8B-B14F-4D97-AF65-F5344CB8AC3E}">
        <p14:creationId xmlns:p14="http://schemas.microsoft.com/office/powerpoint/2010/main" val="4228741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 will introduce the Development of the key equipment and technology, including :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19</a:t>
            </a:fld>
            <a:endParaRPr lang="zh-CN" altLang="en-US"/>
          </a:p>
        </p:txBody>
      </p:sp>
    </p:spTree>
    <p:extLst>
      <p:ext uri="{BB962C8B-B14F-4D97-AF65-F5344CB8AC3E}">
        <p14:creationId xmlns:p14="http://schemas.microsoft.com/office/powerpoint/2010/main" val="92509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outline is including 4 parts: first of all, I will give you a brief introduction of the cryogenic system, Then, the cryogenic system for SRF design. The cooling scheme optimization and process calculation and key equipment and technology R&amp;D are concluded. The third one, is the cryogenic system for SC magnets. Last, a </a:t>
            </a:r>
            <a:r>
              <a:rPr lang="en-US" altLang="zh-CN" dirty="0" err="1"/>
              <a:t>shsort</a:t>
            </a:r>
            <a:r>
              <a:rPr lang="en-US" altLang="zh-CN" dirty="0"/>
              <a:t> summary.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2</a:t>
            </a:fld>
            <a:endParaRPr lang="zh-CN" altLang="en-US"/>
          </a:p>
        </p:txBody>
      </p:sp>
    </p:spTree>
    <p:extLst>
      <p:ext uri="{BB962C8B-B14F-4D97-AF65-F5344CB8AC3E}">
        <p14:creationId xmlns:p14="http://schemas.microsoft.com/office/powerpoint/2010/main" val="138367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Next, I will introduce another key technology--the 2K JT HX. JT heat exchanger </a:t>
            </a:r>
            <a:r>
              <a:rPr lang="en-GB" altLang="zh-CN" sz="1800" dirty="0">
                <a:effectLst/>
                <a:latin typeface="Times New Roman" panose="02020603050405020304" pitchFamily="18" charset="0"/>
                <a:ea typeface="MS Mincho" panose="02020609040205080304" pitchFamily="49" charset="-128"/>
              </a:rPr>
              <a:t>is an indispensable component in the 2K cryogenic system. According to our experience, it is demonstrated that an efficient HX can increase the liquid helium concentration from 62% to 89% after the JT valve. </a:t>
            </a:r>
          </a:p>
          <a:p>
            <a:pPr algn="just"/>
            <a:r>
              <a:rPr lang="en-GB" altLang="zh-CN" sz="1800" dirty="0">
                <a:effectLst/>
                <a:latin typeface="Times New Roman" panose="02020603050405020304" pitchFamily="18" charset="0"/>
                <a:ea typeface="MS Mincho" panose="02020609040205080304" pitchFamily="49" charset="-128"/>
              </a:rPr>
              <a:t>For</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CEPC,</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there</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are</a:t>
            </a:r>
            <a:r>
              <a:rPr lang="zh-CN" altLang="en-US" sz="1800" dirty="0">
                <a:effectLst/>
                <a:latin typeface="Times New Roman" panose="02020603050405020304" pitchFamily="18" charset="0"/>
                <a:ea typeface="MS Mincho" panose="02020609040205080304" pitchFamily="49" charset="-128"/>
              </a:rPr>
              <a:t> </a:t>
            </a:r>
            <a:r>
              <a:rPr lang="en-US" altLang="zh-CN" sz="1800" dirty="0">
                <a:effectLst/>
                <a:latin typeface="Times New Roman" panose="02020603050405020304" pitchFamily="18" charset="0"/>
                <a:ea typeface="MS Mincho" panose="02020609040205080304" pitchFamily="49" charset="-128"/>
              </a:rPr>
              <a:t>4 cryo-stations with the cooling capacity 2kW@2K, so we need 4 JT heat exchanger with the larger mass flow rate. The </a:t>
            </a:r>
            <a:r>
              <a:rPr lang="en-US" altLang="zh-CN" sz="2800" dirty="0">
                <a:latin typeface="微软雅黑" panose="020B0503020204020204" pitchFamily="34" charset="-122"/>
                <a:ea typeface="微软雅黑" panose="020B0503020204020204" pitchFamily="34" charset="-122"/>
              </a:rPr>
              <a:t>kilo-watt scale heat exchanger project began in 2022.</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30</a:t>
            </a:fld>
            <a:endParaRPr lang="zh-CN" altLang="en-US"/>
          </a:p>
        </p:txBody>
      </p:sp>
    </p:spTree>
    <p:extLst>
      <p:ext uri="{BB962C8B-B14F-4D97-AF65-F5344CB8AC3E}">
        <p14:creationId xmlns:p14="http://schemas.microsoft.com/office/powerpoint/2010/main" val="4075825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31</a:t>
            </a:fld>
            <a:endParaRPr lang="zh-CN" altLang="en-US"/>
          </a:p>
        </p:txBody>
      </p:sp>
    </p:spTree>
    <p:extLst>
      <p:ext uri="{BB962C8B-B14F-4D97-AF65-F5344CB8AC3E}">
        <p14:creationId xmlns:p14="http://schemas.microsoft.com/office/powerpoint/2010/main" val="4161907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BF6BB68-145E-4D6B-A52C-7C0A0198E3B0}" type="slidenum">
              <a:rPr lang="zh-CN" altLang="en-US" smtClean="0"/>
              <a:t>32</a:t>
            </a:fld>
            <a:endParaRPr lang="zh-CN" altLang="en-US"/>
          </a:p>
        </p:txBody>
      </p:sp>
    </p:spTree>
    <p:extLst>
      <p:ext uri="{BB962C8B-B14F-4D97-AF65-F5344CB8AC3E}">
        <p14:creationId xmlns:p14="http://schemas.microsoft.com/office/powerpoint/2010/main" val="140392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8045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供暖工况：供热效率为</a:t>
            </a:r>
            <a:r>
              <a:rPr lang="en-US" altLang="zh-CN" dirty="0"/>
              <a:t>1.5=</a:t>
            </a:r>
            <a:r>
              <a:rPr lang="zh-CN" altLang="en-US" dirty="0"/>
              <a:t>（燃气</a:t>
            </a:r>
            <a:r>
              <a:rPr lang="en-US" altLang="zh-CN" dirty="0"/>
              <a:t>+</a:t>
            </a:r>
            <a:r>
              <a:rPr lang="zh-CN" altLang="en-US" dirty="0"/>
              <a:t>光热</a:t>
            </a:r>
            <a:r>
              <a:rPr lang="en-US" altLang="zh-CN" dirty="0"/>
              <a:t>+</a:t>
            </a:r>
            <a:r>
              <a:rPr lang="zh-CN" altLang="en-US" dirty="0"/>
              <a:t>余热）</a:t>
            </a:r>
            <a:r>
              <a:rPr lang="en-US" altLang="zh-CN" dirty="0"/>
              <a:t>/</a:t>
            </a:r>
            <a:r>
              <a:rPr lang="zh-CN" altLang="en-US" dirty="0"/>
              <a:t>（燃气</a:t>
            </a:r>
            <a:r>
              <a:rPr lang="en-US" altLang="zh-CN" dirty="0"/>
              <a:t>+</a:t>
            </a:r>
            <a:r>
              <a:rPr lang="zh-CN" altLang="en-US" dirty="0"/>
              <a:t>光热）</a:t>
            </a:r>
            <a:r>
              <a:rPr lang="en-US" altLang="zh-CN" dirty="0"/>
              <a:t>=</a:t>
            </a:r>
            <a:r>
              <a:rPr lang="zh-CN" altLang="en-US" dirty="0"/>
              <a:t>（</a:t>
            </a:r>
            <a:r>
              <a:rPr lang="en-US" altLang="zh-CN" dirty="0"/>
              <a:t>0.6+0.4+0.5</a:t>
            </a:r>
            <a:r>
              <a:rPr lang="zh-CN" altLang="en-US" dirty="0"/>
              <a:t>）</a:t>
            </a:r>
            <a:r>
              <a:rPr lang="en-US" altLang="zh-CN" dirty="0"/>
              <a:t>/(0.6+0.4)</a:t>
            </a:r>
            <a:r>
              <a:rPr lang="zh-CN" altLang="en-US" dirty="0"/>
              <a:t>，意味着回收</a:t>
            </a:r>
            <a:r>
              <a:rPr lang="en-US" altLang="zh-CN" dirty="0"/>
              <a:t>0.5</a:t>
            </a:r>
            <a:r>
              <a:rPr lang="zh-CN" altLang="en-US" dirty="0"/>
              <a:t>份余热消耗</a:t>
            </a:r>
            <a:r>
              <a:rPr lang="en-US" altLang="zh-CN" dirty="0"/>
              <a:t>1</a:t>
            </a:r>
            <a:r>
              <a:rPr lang="zh-CN" altLang="en-US" dirty="0"/>
              <a:t>份驱动热</a:t>
            </a:r>
            <a:r>
              <a:rPr lang="en-US" altLang="zh-CN" dirty="0"/>
              <a:t>(</a:t>
            </a:r>
            <a:r>
              <a:rPr lang="zh-CN" altLang="en-US" dirty="0"/>
              <a:t>余热</a:t>
            </a:r>
            <a:r>
              <a:rPr lang="en-US" altLang="zh-CN" dirty="0"/>
              <a:t>+</a:t>
            </a:r>
            <a:r>
              <a:rPr lang="zh-CN" altLang="en-US" dirty="0"/>
              <a:t>光热</a:t>
            </a:r>
            <a:r>
              <a:rPr lang="en-US" altLang="zh-CN" dirty="0"/>
              <a:t>)</a:t>
            </a:r>
            <a:r>
              <a:rPr lang="zh-CN" altLang="en-US" dirty="0"/>
              <a:t>来供应</a:t>
            </a:r>
            <a:r>
              <a:rPr lang="en-US" altLang="zh-CN" dirty="0"/>
              <a:t>1.5</a:t>
            </a:r>
            <a:r>
              <a:rPr lang="zh-CN" altLang="en-US" dirty="0"/>
              <a:t>份热，余热</a:t>
            </a:r>
            <a:r>
              <a:rPr lang="en-US" altLang="zh-CN" dirty="0"/>
              <a:t>+</a:t>
            </a:r>
            <a:r>
              <a:rPr lang="zh-CN" altLang="en-US" dirty="0"/>
              <a:t>光热总量</a:t>
            </a:r>
            <a:r>
              <a:rPr lang="en-US" altLang="zh-CN" dirty="0"/>
              <a:t>=636.5*</a:t>
            </a:r>
            <a:r>
              <a:rPr lang="zh-CN" altLang="en-US" dirty="0"/>
              <a:t>（</a:t>
            </a:r>
            <a:r>
              <a:rPr lang="en-US" altLang="zh-CN" dirty="0"/>
              <a:t>0.4+0.5</a:t>
            </a:r>
            <a:r>
              <a:rPr lang="zh-CN" altLang="en-US" dirty="0"/>
              <a:t>）</a:t>
            </a:r>
            <a:r>
              <a:rPr lang="en-US" altLang="zh-CN" dirty="0"/>
              <a:t>/0.5=1145.7GWh</a:t>
            </a:r>
            <a:r>
              <a:rPr lang="zh-CN" altLang="en-US" dirty="0"/>
              <a:t>；总供暖量为余热回收量的</a:t>
            </a:r>
            <a:r>
              <a:rPr lang="en-US" altLang="zh-CN" dirty="0"/>
              <a:t>3</a:t>
            </a:r>
            <a:r>
              <a:rPr lang="zh-CN" altLang="en-US" dirty="0"/>
              <a:t>倍；单位建筑面积供暖功率为</a:t>
            </a:r>
            <a:r>
              <a:rPr lang="en-US" altLang="zh-CN" dirty="0"/>
              <a:t>50w/m2</a:t>
            </a:r>
            <a:r>
              <a:rPr lang="zh-CN" altLang="en-US" dirty="0"/>
              <a:t>，可以得到总供暖面积</a:t>
            </a:r>
            <a:r>
              <a:rPr lang="en-US" altLang="zh-CN" dirty="0"/>
              <a:t>=</a:t>
            </a:r>
            <a:r>
              <a:rPr lang="zh-CN" altLang="en-US" dirty="0"/>
              <a:t>（</a:t>
            </a:r>
            <a:r>
              <a:rPr lang="en-US" altLang="zh-CN" dirty="0"/>
              <a:t>1909.5/2880)/50*10^9/10000=1326</a:t>
            </a:r>
            <a:r>
              <a:rPr lang="zh-CN" altLang="en-US" dirty="0"/>
              <a:t>万平方米；天然气热值按照</a:t>
            </a:r>
            <a:r>
              <a:rPr lang="en-US" altLang="zh-CN" dirty="0"/>
              <a:t>36000kJ/m3</a:t>
            </a:r>
            <a:r>
              <a:rPr lang="zh-CN" altLang="en-US" dirty="0"/>
              <a:t>，可得：减少燃气消耗</a:t>
            </a:r>
            <a:r>
              <a:rPr lang="en-US" altLang="zh-CN" dirty="0"/>
              <a:t>=</a:t>
            </a:r>
            <a:r>
              <a:rPr lang="zh-CN" altLang="en-US" dirty="0"/>
              <a:t>余热</a:t>
            </a:r>
            <a:r>
              <a:rPr lang="en-US" altLang="zh-CN" dirty="0"/>
              <a:t>+</a:t>
            </a:r>
            <a:r>
              <a:rPr lang="zh-CN" altLang="en-US" dirty="0"/>
              <a:t>光热总量</a:t>
            </a:r>
            <a:r>
              <a:rPr lang="en-US" altLang="zh-CN" dirty="0"/>
              <a:t>÷</a:t>
            </a:r>
            <a:r>
              <a:rPr lang="zh-CN" altLang="en-US" dirty="0"/>
              <a:t>天然气热值</a:t>
            </a:r>
            <a:r>
              <a:rPr lang="en-US" altLang="zh-CN" dirty="0"/>
              <a:t>=1145.7*10^9*3600/(36000*10^3)/10000=11457</a:t>
            </a:r>
            <a:r>
              <a:rPr lang="zh-CN" altLang="en-US" dirty="0"/>
              <a:t>万标方；节约燃气成本用燃气标方</a:t>
            </a:r>
            <a:r>
              <a:rPr lang="en-US" altLang="zh-CN" dirty="0"/>
              <a:t>*</a:t>
            </a:r>
            <a:r>
              <a:rPr lang="zh-CN" altLang="en-US" dirty="0"/>
              <a:t>价格就可以</a:t>
            </a:r>
            <a:endParaRPr lang="en-US" altLang="zh-CN" dirty="0"/>
          </a:p>
          <a:p>
            <a:r>
              <a:rPr lang="zh-CN" altLang="en-US" dirty="0"/>
              <a:t>制冷工况：吸收式制冷效率为</a:t>
            </a:r>
            <a:r>
              <a:rPr lang="en-US" altLang="zh-CN" dirty="0"/>
              <a:t>0.8</a:t>
            </a:r>
            <a:r>
              <a:rPr lang="zh-CN" altLang="en-US" dirty="0"/>
              <a:t>意味着消耗</a:t>
            </a:r>
            <a:r>
              <a:rPr lang="en-US" altLang="zh-CN" dirty="0"/>
              <a:t>1</a:t>
            </a:r>
            <a:r>
              <a:rPr lang="zh-CN" altLang="en-US" dirty="0"/>
              <a:t>份驱动热能获得</a:t>
            </a:r>
            <a:r>
              <a:rPr lang="en-US" altLang="zh-CN" dirty="0"/>
              <a:t>0.8</a:t>
            </a:r>
            <a:r>
              <a:rPr lang="zh-CN" altLang="en-US" dirty="0"/>
              <a:t>份冷量，因此天然气燃烧热</a:t>
            </a:r>
            <a:r>
              <a:rPr lang="en-US" altLang="zh-CN" dirty="0"/>
              <a:t>=</a:t>
            </a:r>
            <a:r>
              <a:rPr lang="zh-CN" altLang="en-US" dirty="0"/>
              <a:t>制冷总量</a:t>
            </a:r>
            <a:r>
              <a:rPr lang="en-US" altLang="zh-CN" dirty="0"/>
              <a:t>÷0.8*0.6=985/0.8*0.6</a:t>
            </a:r>
            <a:r>
              <a:rPr lang="zh-CN" altLang="en-US" dirty="0"/>
              <a:t>，</a:t>
            </a:r>
            <a:r>
              <a:rPr lang="en-US" altLang="zh-CN" dirty="0"/>
              <a:t>738.8GWh</a:t>
            </a:r>
            <a:r>
              <a:rPr lang="zh-CN" altLang="en-US" dirty="0"/>
              <a:t>，天然气热值按照</a:t>
            </a:r>
            <a:r>
              <a:rPr lang="en-US" altLang="zh-CN" dirty="0"/>
              <a:t>36000kJ/m3</a:t>
            </a:r>
            <a:r>
              <a:rPr lang="zh-CN" altLang="en-US" dirty="0"/>
              <a:t>，天然气消耗量</a:t>
            </a:r>
            <a:r>
              <a:rPr lang="en-US" altLang="zh-CN" dirty="0"/>
              <a:t>=</a:t>
            </a:r>
            <a:r>
              <a:rPr lang="zh-CN" altLang="en-US" dirty="0"/>
              <a:t>天然气燃烧热</a:t>
            </a:r>
            <a:r>
              <a:rPr lang="en-US" altLang="zh-CN" dirty="0"/>
              <a:t>÷</a:t>
            </a:r>
            <a:r>
              <a:rPr lang="zh-CN" altLang="en-US" dirty="0"/>
              <a:t>天然气热值</a:t>
            </a:r>
            <a:r>
              <a:rPr lang="en-US" altLang="zh-CN" dirty="0"/>
              <a:t>=738.8*10^9*3600/(36000*10^3)/10000=7380</a:t>
            </a:r>
            <a:r>
              <a:rPr lang="zh-CN" altLang="en-US" dirty="0"/>
              <a:t>万标方，燃气成本</a:t>
            </a:r>
            <a:r>
              <a:rPr lang="en-US" altLang="zh-CN" dirty="0"/>
              <a:t>7380*10000*2/10^8=1.48</a:t>
            </a:r>
            <a:r>
              <a:rPr lang="zh-CN" altLang="en-US" dirty="0"/>
              <a:t>亿元；电驱压缩式制冷效率按照</a:t>
            </a:r>
            <a:r>
              <a:rPr lang="en-US" altLang="zh-CN" dirty="0"/>
              <a:t>2.8</a:t>
            </a:r>
            <a:r>
              <a:rPr lang="zh-CN" altLang="en-US" dirty="0"/>
              <a:t>，耗电量</a:t>
            </a:r>
            <a:r>
              <a:rPr lang="en-US" altLang="zh-CN" dirty="0"/>
              <a:t>=</a:t>
            </a:r>
            <a:r>
              <a:rPr lang="zh-CN" altLang="en-US" dirty="0"/>
              <a:t>制冷总量</a:t>
            </a:r>
            <a:r>
              <a:rPr lang="en-US" altLang="zh-CN" dirty="0"/>
              <a:t>÷2.8=351.8GWh</a:t>
            </a:r>
            <a:r>
              <a:rPr lang="zh-CN" altLang="en-US" dirty="0"/>
              <a:t>，工业用电</a:t>
            </a:r>
            <a:r>
              <a:rPr lang="en-US" altLang="zh-CN" dirty="0"/>
              <a:t>0.8</a:t>
            </a:r>
            <a:r>
              <a:rPr lang="zh-CN" altLang="en-US" dirty="0"/>
              <a:t>元</a:t>
            </a:r>
            <a:r>
              <a:rPr lang="en-US" altLang="zh-CN" dirty="0"/>
              <a:t>/kWh</a:t>
            </a:r>
            <a:r>
              <a:rPr lang="zh-CN" altLang="en-US" dirty="0"/>
              <a:t>，节约电成本</a:t>
            </a:r>
            <a:r>
              <a:rPr lang="en-US" altLang="zh-CN" dirty="0"/>
              <a:t>=351.8*10^6*0.8=2.81</a:t>
            </a:r>
            <a:r>
              <a:rPr lang="zh-CN" altLang="en-US" dirty="0"/>
              <a:t>亿元。</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F6BB68-145E-4D6B-A52C-7C0A0198E3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047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auxiliary tunnel and beam tunnel layout are shown in this diagram. For the Higgs 30</a:t>
            </a:r>
            <a:r>
              <a:rPr lang="zh-CN" altLang="en-US" dirty="0"/>
              <a:t> </a:t>
            </a:r>
            <a:r>
              <a:rPr lang="en-US" altLang="zh-CN" dirty="0"/>
              <a:t>and 50 MW, the cryo-equipment locates in this blue section, and the liquid helium is transferred to the collider ring and booster ring cryomodule through the multiple transfer lines.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3</a:t>
            </a:fld>
            <a:endParaRPr lang="zh-CN" altLang="en-US"/>
          </a:p>
        </p:txBody>
      </p:sp>
    </p:spTree>
    <p:extLst>
      <p:ext uri="{BB962C8B-B14F-4D97-AF65-F5344CB8AC3E}">
        <p14:creationId xmlns:p14="http://schemas.microsoft.com/office/powerpoint/2010/main" val="335598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effectLst/>
                <a:latin typeface="等线" panose="02010600030101010101" pitchFamily="2" charset="-122"/>
                <a:cs typeface="Times New Roman" panose="02020603050405020304" pitchFamily="18" charset="0"/>
              </a:rPr>
              <a:t>For the SC magnets side, there are total 4 IR magnets working 4K in the MDI. Besides, the detectors locate at two Ips with two separated schemes., And it’s cooling scheme is designed by Professor Zhu Zian and Wang </a:t>
            </a:r>
            <a:r>
              <a:rPr lang="en-US" altLang="zh-CN" sz="1200" dirty="0" err="1">
                <a:effectLst/>
                <a:latin typeface="等线" panose="02010600030101010101" pitchFamily="2" charset="-122"/>
                <a:cs typeface="Times New Roman" panose="02020603050405020304" pitchFamily="18" charset="0"/>
              </a:rPr>
              <a:t>Meifen</a:t>
            </a:r>
            <a:r>
              <a:rPr lang="en-US" altLang="zh-CN" sz="1200" dirty="0">
                <a:effectLst/>
                <a:latin typeface="等线" panose="02010600030101010101" pitchFamily="2" charset="-122"/>
                <a:cs typeface="Times New Roman" panose="02020603050405020304" pitchFamily="18" charset="0"/>
              </a:rPr>
              <a:t>. Now this two colleagues have left IHEP, and this section needs to be designed in detail. Therefore, my report mainly introduce the IR magnets cryogenic system.</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4</a:t>
            </a:fld>
            <a:endParaRPr lang="zh-CN" altLang="en-US"/>
          </a:p>
        </p:txBody>
      </p:sp>
    </p:spTree>
    <p:extLst>
      <p:ext uri="{BB962C8B-B14F-4D97-AF65-F5344CB8AC3E}">
        <p14:creationId xmlns:p14="http://schemas.microsoft.com/office/powerpoint/2010/main" val="803583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outline is including 4 parts: first of all, I will give you a brief introduction of the cryogenic system, Then, the cryogenic system for SRF design. The cooling scheme optimization and process calculation and key equipment and technology R&amp;D are concluded. The third one, is the cryogenic system for SC magnets. Last, a </a:t>
            </a:r>
            <a:r>
              <a:rPr lang="en-US" altLang="zh-CN" dirty="0" err="1"/>
              <a:t>shsort</a:t>
            </a:r>
            <a:r>
              <a:rPr lang="en-US" altLang="zh-CN" dirty="0"/>
              <a:t> summary.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5</a:t>
            </a:fld>
            <a:endParaRPr lang="zh-CN" altLang="en-US"/>
          </a:p>
        </p:txBody>
      </p:sp>
    </p:spTree>
    <p:extLst>
      <p:ext uri="{BB962C8B-B14F-4D97-AF65-F5344CB8AC3E}">
        <p14:creationId xmlns:p14="http://schemas.microsoft.com/office/powerpoint/2010/main" val="194163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is the flow chart of the SRF TDR scheme. In the previous conceptional design report, the cooling scheme is parallel for the SRF cryomodules. That means each cryomodule has a separated valve box in the </a:t>
            </a:r>
            <a:r>
              <a:rPr lang="en-US" altLang="zh-CN" sz="1800" dirty="0"/>
              <a:t>auxiliary</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tunnel. And the length of main TL is very long. </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Later, to improve the cryogenic system efficiency and reduce the cost, the cooling scheme has been modified, from parallel to series. In this way, there will not have a lot of small valve boxes in the tunnel, and we just use two big valve box to replace them. Besides, </a:t>
            </a:r>
            <a:r>
              <a:rPr lang="en-US" altLang="zh-CN" sz="1800" dirty="0">
                <a:effectLst/>
                <a:latin typeface="等线" panose="02010600030101010101" pitchFamily="2" charset="-122"/>
                <a:cs typeface="Times New Roman" panose="02020603050405020304" pitchFamily="18" charset="0"/>
              </a:rPr>
              <a:t> the length of the TL is much reduced, and the process scheme looks more easier. Most importantly, much expenses and space will be saved.</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6</a:t>
            </a:fld>
            <a:endParaRPr lang="zh-CN" altLang="en-US"/>
          </a:p>
        </p:txBody>
      </p:sp>
    </p:spTree>
    <p:extLst>
      <p:ext uri="{BB962C8B-B14F-4D97-AF65-F5344CB8AC3E}">
        <p14:creationId xmlns:p14="http://schemas.microsoft.com/office/powerpoint/2010/main" val="301933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panose="05000000000000000000" pitchFamily="2" charset="2"/>
              <a:buChar char="n"/>
            </a:pPr>
            <a:r>
              <a:rPr lang="en-US" altLang="zh-CN" dirty="0"/>
              <a:t>5K@3bara supercritical helium subcooled to 4.5K, and then through 2K JT heat exchanger reduced to 2.2K@3bara.</a:t>
            </a:r>
          </a:p>
          <a:p>
            <a:pPr marL="285750" indent="-285750">
              <a:buFont typeface="Wingdings" panose="05000000000000000000" pitchFamily="2" charset="2"/>
              <a:buChar char="n"/>
            </a:pPr>
            <a:r>
              <a:rPr lang="en-US" altLang="zh-CN" dirty="0"/>
              <a:t>2.2K@3bara helium throttled by JT valve to produce the 2K super fluid helium.</a:t>
            </a:r>
          </a:p>
          <a:p>
            <a:pPr marL="285750" indent="-285750">
              <a:buFont typeface="Wingdings" panose="05000000000000000000" pitchFamily="2" charset="2"/>
              <a:buChar char="n"/>
            </a:pPr>
            <a:r>
              <a:rPr lang="en-US" altLang="zh-CN" dirty="0"/>
              <a:t>40-80K loop to cool down the cryomodules' thermal shield.</a:t>
            </a:r>
          </a:p>
          <a:p>
            <a:pPr marL="285750" indent="-285750">
              <a:buFont typeface="Wingdings" panose="05000000000000000000" pitchFamily="2" charset="2"/>
              <a:buChar char="n"/>
            </a:pPr>
            <a:r>
              <a:rPr lang="en-US" altLang="zh-CN" dirty="0"/>
              <a:t>5-8K loop to cool down the coupler.</a:t>
            </a:r>
          </a:p>
          <a:p>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7</a:t>
            </a:fld>
            <a:endParaRPr lang="zh-CN" altLang="en-US"/>
          </a:p>
        </p:txBody>
      </p:sp>
    </p:spTree>
    <p:extLst>
      <p:ext uri="{BB962C8B-B14F-4D97-AF65-F5344CB8AC3E}">
        <p14:creationId xmlns:p14="http://schemas.microsoft.com/office/powerpoint/2010/main" val="416253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Another key technology is 1.3 GHz cavity cryomodule. The horizontal test has been carried out in PAPS project, and all cryogenic functions, including cooldown, 2K operation, warming up process, have been verified successfully.</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8</a:t>
            </a:fld>
            <a:endParaRPr lang="zh-CN" altLang="en-US"/>
          </a:p>
        </p:txBody>
      </p:sp>
    </p:spTree>
    <p:extLst>
      <p:ext uri="{BB962C8B-B14F-4D97-AF65-F5344CB8AC3E}">
        <p14:creationId xmlns:p14="http://schemas.microsoft.com/office/powerpoint/2010/main" val="235778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5K helium from </a:t>
            </a:r>
            <a:r>
              <a:rPr lang="en-US" altLang="zh-CN" dirty="0" err="1"/>
              <a:t>coldbox</a:t>
            </a:r>
            <a:r>
              <a:rPr lang="en-US" altLang="zh-CN" dirty="0"/>
              <a:t> is supplied to be transferred, in 2K valve box, the helium is subcooled by the saturated liquid helium from DW. And then go to the heat exchanger, the temperature is further lowered, then transferred to cryomodule. 2K superfluid helium is produced by the JT valve, and the cavity can be immersed in the helium bath. The helium vapor gas is collected in gas return pipe, return to heat exchanger to recover the cold quantity. And then is heated by the electrical heater, then enter the pump station. Finally, it goes to compressor suction side to complete the whole circle. </a:t>
            </a:r>
            <a:endParaRPr lang="zh-CN" altLang="en-US" dirty="0"/>
          </a:p>
        </p:txBody>
      </p:sp>
      <p:sp>
        <p:nvSpPr>
          <p:cNvPr id="4" name="灯片编号占位符 3"/>
          <p:cNvSpPr>
            <a:spLocks noGrp="1"/>
          </p:cNvSpPr>
          <p:nvPr>
            <p:ph type="sldNum" sz="quarter" idx="5"/>
          </p:nvPr>
        </p:nvSpPr>
        <p:spPr/>
        <p:txBody>
          <a:bodyPr/>
          <a:lstStyle/>
          <a:p>
            <a:fld id="{ABF6BB68-145E-4D6B-A52C-7C0A0198E3B0}" type="slidenum">
              <a:rPr lang="zh-CN" altLang="en-US" smtClean="0"/>
              <a:t>9</a:t>
            </a:fld>
            <a:endParaRPr lang="zh-CN" altLang="en-US"/>
          </a:p>
        </p:txBody>
      </p:sp>
    </p:spTree>
    <p:extLst>
      <p:ext uri="{BB962C8B-B14F-4D97-AF65-F5344CB8AC3E}">
        <p14:creationId xmlns:p14="http://schemas.microsoft.com/office/powerpoint/2010/main" val="3646132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143A80FB-A8ED-43D2-B2CA-2DAE69E5D87F}" type="datetime1">
              <a:rPr lang="zh-CN" altLang="en-US" smtClean="0"/>
              <a:t>2024/3/14</a:t>
            </a:fld>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398833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E315AF6A-52DC-4802-83F2-94AEEBC406E5}" type="datetime1">
              <a:rPr lang="zh-CN" altLang="en-US"/>
              <a:pPr>
                <a:defRPr/>
              </a:pPr>
              <a:t>2024/3/14</a:t>
            </a:fld>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712948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56316514-12AA-447E-822F-DD9EDA71C173}" type="datetime1">
              <a:rPr lang="zh-CN" altLang="en-US"/>
              <a:pPr>
                <a:defRPr/>
              </a:pPr>
              <a:t>2024/3/14</a:t>
            </a:fld>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7638521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A2E35B66-8F1E-468F-A06B-AB51DFF38B68}" type="datetime1">
              <a:rPr lang="zh-CN" altLang="en-US"/>
              <a:pPr>
                <a:defRPr/>
              </a:pPr>
              <a:t>2024/3/14</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502372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0FC2FB9D-30A9-4BE6-B289-DEFC83ECD8DC}" type="datetime1">
              <a:rPr lang="zh-CN" altLang="en-US"/>
              <a:pPr>
                <a:defRPr/>
              </a:pPr>
              <a:t>2024/3/14</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815977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22EB8559-02A1-4B24-86EC-BE3DB242B9D9}" type="datetime1">
              <a:rPr lang="zh-CN" altLang="en-US"/>
              <a:pPr>
                <a:defRPr/>
              </a:pPr>
              <a:t>2024/3/14</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7098676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034A0C16-74D8-4C89-8613-5E45EB8B4208}" type="datetime1">
              <a:rPr lang="zh-CN" altLang="en-US"/>
              <a:pPr>
                <a:defRPr/>
              </a:pPr>
              <a:t>2024/3/14</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1009253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BB84907-F742-4188-8053-661FECC26264}" type="datetime1">
              <a:rPr lang="zh-CN" altLang="en-US" smtClean="0"/>
              <a:t>2024/3/14</a:t>
            </a:fld>
            <a:endParaRPr lang="zh-CN" altLang="en-US"/>
          </a:p>
        </p:txBody>
      </p:sp>
      <p:sp>
        <p:nvSpPr>
          <p:cNvPr id="2" name="标题 1"/>
          <p:cNvSpPr>
            <a:spLocks noGrp="1"/>
          </p:cNvSpPr>
          <p:nvPr>
            <p:ph type="title"/>
          </p:nvPr>
        </p:nvSpPr>
        <p:spPr>
          <a:xfrm>
            <a:off x="0" y="8570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80417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2700001" y="6380773"/>
            <a:ext cx="6791996" cy="354977"/>
          </a:xfrm>
        </p:spPr>
        <p:txBody>
          <a:bodyPr/>
          <a:lstStyle>
            <a:lvl1pPr>
              <a:defRPr sz="1050">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1683929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FB078D1-C5BE-4DC9-A38D-39B37552D0D4}" type="datetime1">
              <a:rPr lang="zh-CN" altLang="en-US" smtClean="0"/>
              <a:t>2024/3/14</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extLst>
      <p:ext uri="{BB962C8B-B14F-4D97-AF65-F5344CB8AC3E}">
        <p14:creationId xmlns:p14="http://schemas.microsoft.com/office/powerpoint/2010/main" val="22414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8592717-4372-4D4E-94FE-176F8E6D2796}" type="datetime1">
              <a:rPr lang="zh-CN" altLang="en-US" smtClean="0"/>
              <a:t>2024/3/14</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dirty="0"/>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404780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stretch>
            <a:fillRect/>
          </a:stretch>
        </p:blipFill>
        <p:spPr>
          <a:xfrm>
            <a:off x="0" y="0"/>
            <a:ext cx="12192000" cy="6858000"/>
          </a:xfrm>
          <a:prstGeom prst="rect">
            <a:avLst/>
          </a:prstGeom>
        </p:spPr>
      </p:pic>
      <p:sp>
        <p:nvSpPr>
          <p:cNvPr id="155650" name="Rectangle 2"/>
          <p:cNvSpPr>
            <a:spLocks noGrp="1" noChangeArrowheads="1"/>
          </p:cNvSpPr>
          <p:nvPr>
            <p:ph type="ctrTitle"/>
          </p:nvPr>
        </p:nvSpPr>
        <p:spPr>
          <a:xfrm>
            <a:off x="914400" y="2130426"/>
            <a:ext cx="10363200" cy="1470025"/>
          </a:xfrm>
        </p:spPr>
        <p:txBody>
          <a:bodyPr/>
          <a:lstStyle>
            <a:lvl1pPr algn="ctr">
              <a:defRPr sz="6000" b="1">
                <a:solidFill>
                  <a:srgbClr val="FF0000"/>
                </a:solidFill>
              </a:defRPr>
            </a:lvl1pPr>
          </a:lstStyle>
          <a:p>
            <a:r>
              <a:rPr lang="zh-CN" altLang="en-US" dirty="0"/>
              <a:t>单击此处编辑母版标题样式</a:t>
            </a:r>
          </a:p>
        </p:txBody>
      </p:sp>
      <p:sp>
        <p:nvSpPr>
          <p:cNvPr id="4" name="Rectangle 4"/>
          <p:cNvSpPr>
            <a:spLocks noGrp="1" noChangeArrowheads="1"/>
          </p:cNvSpPr>
          <p:nvPr>
            <p:ph type="dt" sz="half" idx="10"/>
          </p:nvPr>
        </p:nvSpPr>
        <p:spPr/>
        <p:txBody>
          <a:bodyPr/>
          <a:lstStyle>
            <a:lvl1pPr>
              <a:defRPr/>
            </a:lvl1pPr>
          </a:lstStyle>
          <a:p>
            <a:pPr>
              <a:defRPr/>
            </a:pPr>
            <a:fld id="{6636E63E-8F84-4652-8FB1-FF44450FEA66}" type="datetime1">
              <a:rPr lang="zh-CN" altLang="en-US"/>
              <a:pPr>
                <a:defRPr/>
              </a:pPr>
              <a:t>2024/3/14</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19" name="文本占位符 18"/>
          <p:cNvSpPr>
            <a:spLocks noGrp="1"/>
          </p:cNvSpPr>
          <p:nvPr>
            <p:ph type="body" sz="quarter" idx="12"/>
          </p:nvPr>
        </p:nvSpPr>
        <p:spPr>
          <a:xfrm>
            <a:off x="2639616" y="4581526"/>
            <a:ext cx="6624736" cy="792163"/>
          </a:xfrm>
        </p:spPr>
        <p:txBody>
          <a:bodyPr/>
          <a:lstStyle>
            <a:lvl1pPr algn="ctr">
              <a:buNone/>
              <a:defRPr/>
            </a:lvl1pPr>
          </a:lstStyle>
          <a:p>
            <a:pPr lvl="0"/>
            <a:r>
              <a:rPr lang="zh-CN" altLang="en-US" dirty="0"/>
              <a:t>单击此处编辑母版文本样式</a:t>
            </a:r>
          </a:p>
        </p:txBody>
      </p:sp>
    </p:spTree>
    <p:extLst>
      <p:ext uri="{BB962C8B-B14F-4D97-AF65-F5344CB8AC3E}">
        <p14:creationId xmlns:p14="http://schemas.microsoft.com/office/powerpoint/2010/main" val="37171526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p:txBody>
          <a:bodyPr/>
          <a:lstStyle>
            <a:lvl1pPr>
              <a:defRPr/>
            </a:lvl1pPr>
          </a:lstStyle>
          <a:p>
            <a:pPr>
              <a:defRPr/>
            </a:pPr>
            <a:fld id="{02FD1267-7E2F-4700-9C61-E44B3548C528}" type="datetime1">
              <a:rPr lang="zh-CN" altLang="en-US"/>
              <a:pPr>
                <a:defRPr/>
              </a:pPr>
              <a:t>2024/3/14</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35078440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390A3148-A2A2-499D-8AD4-A42AA392E762}" type="datetime1">
              <a:rPr lang="zh-CN" altLang="en-US"/>
              <a:pPr>
                <a:defRPr/>
              </a:pPr>
              <a:t>2024/3/14</a:t>
            </a:fld>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41893404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7103C93E-36B2-40C1-B7AC-83420700120D}" type="datetime1">
              <a:rPr lang="zh-CN" altLang="en-US"/>
              <a:pPr>
                <a:defRPr/>
              </a:pPr>
              <a:t>2024/3/14</a:t>
            </a:fld>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4631057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844F64D9-8DB8-45C9-BE2D-5E39827271F5}" type="datetime1">
              <a:rPr lang="zh-CN" altLang="en-US"/>
              <a:pPr>
                <a:defRPr/>
              </a:pPr>
              <a:t>2024/3/14</a:t>
            </a:fld>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253152657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BDE87-CA23-492A-841C-4A5FD624EE7A}" type="datetime1">
              <a:rPr lang="zh-CN" altLang="en-US" smtClean="0"/>
              <a:t>2024/3/14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extLst>
      <p:ext uri="{BB962C8B-B14F-4D97-AF65-F5344CB8AC3E}">
        <p14:creationId xmlns:p14="http://schemas.microsoft.com/office/powerpoint/2010/main" val="335102763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871531" y="53752"/>
            <a:ext cx="951884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endParaRPr lang="zh-CN" altLang="en-US" dirty="0"/>
          </a:p>
        </p:txBody>
      </p:sp>
      <p:sp>
        <p:nvSpPr>
          <p:cNvPr id="1536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vl1pPr>
          </a:lstStyle>
          <a:p>
            <a:pPr>
              <a:defRPr/>
            </a:pPr>
            <a:fld id="{1DFA9564-8B1D-46BF-A8FC-7DF2AC969463}" type="datetime1">
              <a:rPr lang="zh-CN" altLang="en-US"/>
              <a:pPr>
                <a:defRPr/>
              </a:pPr>
              <a:t>2024/3/14</a:t>
            </a:fld>
            <a:endParaRPr lang="en-US" altLang="zh-CN"/>
          </a:p>
        </p:txBody>
      </p:sp>
      <p:sp>
        <p:nvSpPr>
          <p:cNvPr id="1536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ltLang="zh-CN"/>
          </a:p>
        </p:txBody>
      </p:sp>
      <p:sp>
        <p:nvSpPr>
          <p:cNvPr id="10" name="矩形 9"/>
          <p:cNvSpPr/>
          <p:nvPr userDrawn="1"/>
        </p:nvSpPr>
        <p:spPr bwMode="auto">
          <a:xfrm>
            <a:off x="0" y="6669361"/>
            <a:ext cx="12192000" cy="646331"/>
          </a:xfrm>
          <a:prstGeom prst="rect">
            <a:avLst/>
          </a:prstGeom>
          <a:solidFill>
            <a:srgbClr val="C3C3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1026"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67664"/>
            <a:ext cx="1871069" cy="102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19670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split orient="vert"/>
  </p:transition>
  <p:txStyles>
    <p:title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itchFamily="34" charset="-122"/>
          <a:ea typeface="微软雅黑" pitchFamily="34" charset="-122"/>
          <a:cs typeface="+mj-cs"/>
        </a:defRPr>
      </a:lvl1pPr>
      <a:lvl2pPr algn="l" rtl="0" eaLnBrk="0" fontAlgn="base" hangingPunct="0">
        <a:spcBef>
          <a:spcPct val="0"/>
        </a:spcBef>
        <a:spcAft>
          <a:spcPct val="0"/>
        </a:spcAft>
        <a:defRPr sz="4000" b="1">
          <a:solidFill>
            <a:schemeClr val="bg1"/>
          </a:solidFill>
          <a:latin typeface="Arial" charset="0"/>
          <a:ea typeface="黑体" pitchFamily="2" charset="-122"/>
        </a:defRPr>
      </a:lvl2pPr>
      <a:lvl3pPr algn="l" rtl="0" eaLnBrk="0" fontAlgn="base" hangingPunct="0">
        <a:spcBef>
          <a:spcPct val="0"/>
        </a:spcBef>
        <a:spcAft>
          <a:spcPct val="0"/>
        </a:spcAft>
        <a:defRPr sz="4000" b="1">
          <a:solidFill>
            <a:schemeClr val="bg1"/>
          </a:solidFill>
          <a:latin typeface="Arial" charset="0"/>
          <a:ea typeface="黑体" pitchFamily="2" charset="-122"/>
        </a:defRPr>
      </a:lvl3pPr>
      <a:lvl4pPr algn="l" rtl="0" eaLnBrk="0" fontAlgn="base" hangingPunct="0">
        <a:spcBef>
          <a:spcPct val="0"/>
        </a:spcBef>
        <a:spcAft>
          <a:spcPct val="0"/>
        </a:spcAft>
        <a:defRPr sz="4000" b="1">
          <a:solidFill>
            <a:schemeClr val="bg1"/>
          </a:solidFill>
          <a:latin typeface="Arial" charset="0"/>
          <a:ea typeface="黑体" pitchFamily="2" charset="-122"/>
        </a:defRPr>
      </a:lvl4pPr>
      <a:lvl5pPr algn="l" rtl="0" eaLnBrk="0" fontAlgn="base" hangingPunct="0">
        <a:spcBef>
          <a:spcPct val="0"/>
        </a:spcBef>
        <a:spcAft>
          <a:spcPct val="0"/>
        </a:spcAft>
        <a:defRPr sz="4000" b="1">
          <a:solidFill>
            <a:schemeClr val="bg1"/>
          </a:solidFill>
          <a:latin typeface="Arial" charset="0"/>
          <a:ea typeface="黑体" pitchFamily="2" charset="-122"/>
        </a:defRPr>
      </a:lvl5pPr>
      <a:lvl6pPr marL="457200" algn="l" rtl="0" fontAlgn="base">
        <a:spcBef>
          <a:spcPct val="0"/>
        </a:spcBef>
        <a:spcAft>
          <a:spcPct val="0"/>
        </a:spcAft>
        <a:defRPr sz="4000" b="1">
          <a:solidFill>
            <a:srgbClr val="0090F2"/>
          </a:solidFill>
          <a:latin typeface="Arial" charset="0"/>
          <a:ea typeface="黑体" pitchFamily="2" charset="-122"/>
        </a:defRPr>
      </a:lvl6pPr>
      <a:lvl7pPr marL="914400" algn="l" rtl="0" fontAlgn="base">
        <a:spcBef>
          <a:spcPct val="0"/>
        </a:spcBef>
        <a:spcAft>
          <a:spcPct val="0"/>
        </a:spcAft>
        <a:defRPr sz="4000" b="1">
          <a:solidFill>
            <a:srgbClr val="0090F2"/>
          </a:solidFill>
          <a:latin typeface="Arial" charset="0"/>
          <a:ea typeface="黑体" pitchFamily="2" charset="-122"/>
        </a:defRPr>
      </a:lvl7pPr>
      <a:lvl8pPr marL="1371600" algn="l" rtl="0" fontAlgn="base">
        <a:spcBef>
          <a:spcPct val="0"/>
        </a:spcBef>
        <a:spcAft>
          <a:spcPct val="0"/>
        </a:spcAft>
        <a:defRPr sz="4000" b="1">
          <a:solidFill>
            <a:srgbClr val="0090F2"/>
          </a:solidFill>
          <a:latin typeface="Arial" charset="0"/>
          <a:ea typeface="黑体" pitchFamily="2" charset="-122"/>
        </a:defRPr>
      </a:lvl8pPr>
      <a:lvl9pPr marL="1828800" algn="l" rtl="0" fontAlgn="base">
        <a:spcBef>
          <a:spcPct val="0"/>
        </a:spcBef>
        <a:spcAft>
          <a:spcPct val="0"/>
        </a:spcAft>
        <a:defRPr sz="4000" b="1">
          <a:solidFill>
            <a:srgbClr val="0090F2"/>
          </a:solidFill>
          <a:latin typeface="Arial" charset="0"/>
          <a:ea typeface="黑体" pitchFamily="2" charset="-122"/>
        </a:defRPr>
      </a:lvl9pPr>
    </p:titleStyle>
    <p:bodyStyle>
      <a:lvl1pPr marL="342900" indent="-342900" algn="l" rtl="0" eaLnBrk="0" fontAlgn="base" hangingPunct="0">
        <a:spcBef>
          <a:spcPct val="20000"/>
        </a:spcBef>
        <a:spcAft>
          <a:spcPct val="0"/>
        </a:spcAft>
        <a:buClr>
          <a:srgbClr val="00B0F0"/>
        </a:buClr>
        <a:buSzPct val="90000"/>
        <a:buFont typeface="Wingdings" pitchFamily="2" charset="2"/>
        <a:buChar char="n"/>
        <a:defRPr sz="2800">
          <a:solidFill>
            <a:srgbClr val="003399"/>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lr>
          <a:srgbClr val="00B050"/>
        </a:buClr>
        <a:buSzPct val="75000"/>
        <a:buFont typeface="Wingdings" pitchFamily="2" charset="2"/>
        <a:buChar char="l"/>
        <a:defRPr sz="24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3399"/>
          </a:solidFill>
          <a:latin typeface="+mn-lt"/>
          <a:ea typeface="+mn-ea"/>
        </a:defRPr>
      </a:lvl3pPr>
      <a:lvl4pPr marL="1600200" indent="-228600" algn="l" rtl="0" eaLnBrk="0" fontAlgn="base" hangingPunct="0">
        <a:spcBef>
          <a:spcPct val="20000"/>
        </a:spcBef>
        <a:spcAft>
          <a:spcPct val="0"/>
        </a:spcAft>
        <a:buChar char="–"/>
        <a:defRPr sz="2800">
          <a:solidFill>
            <a:srgbClr val="003399"/>
          </a:solidFill>
          <a:latin typeface="+mn-lt"/>
          <a:ea typeface="+mn-ea"/>
        </a:defRPr>
      </a:lvl4pPr>
      <a:lvl5pPr marL="2057400" indent="-228600" algn="l" rtl="0" eaLnBrk="0" fontAlgn="base" hangingPunct="0">
        <a:spcBef>
          <a:spcPct val="20000"/>
        </a:spcBef>
        <a:spcAft>
          <a:spcPct val="0"/>
        </a:spcAft>
        <a:buChar char="»"/>
        <a:defRPr sz="2800">
          <a:solidFill>
            <a:srgbClr val="003399"/>
          </a:solidFill>
          <a:latin typeface="+mn-lt"/>
          <a:ea typeface="+mn-ea"/>
        </a:defRPr>
      </a:lvl5pPr>
      <a:lvl6pPr marL="2514600" indent="-228600" algn="l" rtl="0" fontAlgn="base">
        <a:spcBef>
          <a:spcPct val="20000"/>
        </a:spcBef>
        <a:spcAft>
          <a:spcPct val="0"/>
        </a:spcAft>
        <a:buChar char="»"/>
        <a:defRPr sz="2800">
          <a:solidFill>
            <a:srgbClr val="003399"/>
          </a:solidFill>
          <a:latin typeface="+mn-lt"/>
          <a:ea typeface="+mn-ea"/>
        </a:defRPr>
      </a:lvl6pPr>
      <a:lvl7pPr marL="2971800" indent="-228600" algn="l" rtl="0" fontAlgn="base">
        <a:spcBef>
          <a:spcPct val="20000"/>
        </a:spcBef>
        <a:spcAft>
          <a:spcPct val="0"/>
        </a:spcAft>
        <a:buChar char="»"/>
        <a:defRPr sz="2800">
          <a:solidFill>
            <a:srgbClr val="003399"/>
          </a:solidFill>
          <a:latin typeface="+mn-lt"/>
          <a:ea typeface="+mn-ea"/>
        </a:defRPr>
      </a:lvl7pPr>
      <a:lvl8pPr marL="3429000" indent="-228600" algn="l" rtl="0" fontAlgn="base">
        <a:spcBef>
          <a:spcPct val="20000"/>
        </a:spcBef>
        <a:spcAft>
          <a:spcPct val="0"/>
        </a:spcAft>
        <a:buChar char="»"/>
        <a:defRPr sz="2800">
          <a:solidFill>
            <a:srgbClr val="003399"/>
          </a:solidFill>
          <a:latin typeface="+mn-lt"/>
          <a:ea typeface="+mn-ea"/>
        </a:defRPr>
      </a:lvl8pPr>
      <a:lvl9pPr marL="3886200" indent="-228600" algn="l" rtl="0" fontAlgn="base">
        <a:spcBef>
          <a:spcPct val="20000"/>
        </a:spcBef>
        <a:spcAft>
          <a:spcPct val="0"/>
        </a:spcAft>
        <a:buChar char="»"/>
        <a:defRPr sz="2800">
          <a:solidFill>
            <a:srgbClr val="00339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20.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50.png"/><Relationship Id="rId7" Type="http://schemas.openxmlformats.org/officeDocument/2006/relationships/image" Target="../media/image29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40.png"/><Relationship Id="rId10" Type="http://schemas.openxmlformats.org/officeDocument/2006/relationships/image" Target="../media/image320.png"/><Relationship Id="rId4" Type="http://schemas.openxmlformats.org/officeDocument/2006/relationships/image" Target="../media/image260.png"/><Relationship Id="rId9" Type="http://schemas.openxmlformats.org/officeDocument/2006/relationships/image" Target="../media/image31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sp>
        <p:nvSpPr>
          <p:cNvPr id="6" name="标题 3"/>
          <p:cNvSpPr txBox="1">
            <a:spLocks/>
          </p:cNvSpPr>
          <p:nvPr/>
        </p:nvSpPr>
        <p:spPr>
          <a:xfrm>
            <a:off x="1692720" y="2480570"/>
            <a:ext cx="8627534"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CEPC cryogenic system </a:t>
            </a:r>
          </a:p>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EDR plan</a:t>
            </a:r>
            <a:endParaRPr kumimoji="0" lang="zh-CN" altLang="en-US" sz="4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39616" y="4345724"/>
            <a:ext cx="67695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Rui Ge</a:t>
            </a:r>
            <a:endParaRPr kumimoji="0" lang="en-US" altLang="zh-CN" sz="2800" b="0" i="0" u="sng"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9" name="TextBox 8"/>
          <p:cNvSpPr txBox="1"/>
          <p:nvPr/>
        </p:nvSpPr>
        <p:spPr>
          <a:xfrm>
            <a:off x="635" y="6452689"/>
            <a:ext cx="12191365"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CEPC day, 15</a:t>
            </a:r>
            <a:r>
              <a:rPr kumimoji="0" lang="en-US" altLang="zh-CN" sz="1800" b="0" i="0" u="none" strike="noStrike" kern="1200" cap="none" spc="0" normalizeH="0" baseline="3000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th</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March, 2024, IHEP</a:t>
            </a: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3" name="灯片编号占位符 2">
            <a:extLst>
              <a:ext uri="{FF2B5EF4-FFF2-40B4-BE49-F238E27FC236}">
                <a16:creationId xmlns:a16="http://schemas.microsoft.com/office/drawing/2014/main" id="{E99D5C31-49CF-4433-9D75-D1055CDE2D05}"/>
              </a:ext>
            </a:extLst>
          </p:cNvPr>
          <p:cNvSpPr>
            <a:spLocks noGrp="1"/>
          </p:cNvSpPr>
          <p:nvPr>
            <p:ph type="sldNum" sz="quarter" idx="12"/>
          </p:nvPr>
        </p:nvSpPr>
        <p:spPr/>
        <p:txBody>
          <a:bodyPr/>
          <a:lstStyle/>
          <a:p>
            <a:fld id="{27F552FA-C358-4F70-9CE8-3E41459FCE36}" type="slidenum">
              <a:rPr lang="zh-CN" altLang="en-US" smtClean="0"/>
              <a:t>1</a:t>
            </a:fld>
            <a:endParaRPr lang="zh-CN" altLang="en-US"/>
          </a:p>
        </p:txBody>
      </p:sp>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D0D37F6-332B-4205-B3C0-FE4AC8219EFB}"/>
              </a:ext>
            </a:extLst>
          </p:cNvPr>
          <p:cNvSpPr>
            <a:spLocks noGrp="1"/>
          </p:cNvSpPr>
          <p:nvPr>
            <p:ph type="title"/>
          </p:nvPr>
        </p:nvSpPr>
        <p:spPr/>
        <p:txBody>
          <a:bodyPr/>
          <a:lstStyle/>
          <a:p>
            <a:r>
              <a:rPr lang="en-US" altLang="zh-CN" dirty="0"/>
              <a:t>1.3GHz cavity Cryomodule Cooldown</a:t>
            </a:r>
            <a:endParaRPr lang="zh-CN" altLang="en-US" dirty="0"/>
          </a:p>
        </p:txBody>
      </p:sp>
      <p:sp>
        <p:nvSpPr>
          <p:cNvPr id="5" name="灯片编号占位符 4">
            <a:extLst>
              <a:ext uri="{FF2B5EF4-FFF2-40B4-BE49-F238E27FC236}">
                <a16:creationId xmlns:a16="http://schemas.microsoft.com/office/drawing/2014/main" id="{5B63997E-89DA-4C97-AF37-901C4F5DE3DF}"/>
              </a:ext>
            </a:extLst>
          </p:cNvPr>
          <p:cNvSpPr>
            <a:spLocks noGrp="1"/>
          </p:cNvSpPr>
          <p:nvPr>
            <p:ph type="sldNum" sz="quarter" idx="12"/>
          </p:nvPr>
        </p:nvSpPr>
        <p:spPr/>
        <p:txBody>
          <a:bodyPr/>
          <a:lstStyle/>
          <a:p>
            <a:fld id="{F15E9139-A00B-4B2A-98A6-095DC08F1345}" type="slidenum">
              <a:rPr lang="zh-CN" altLang="en-US" smtClean="0"/>
              <a:pPr/>
              <a:t>10</a:t>
            </a:fld>
            <a:endParaRPr lang="zh-CN" altLang="en-US"/>
          </a:p>
        </p:txBody>
      </p:sp>
      <p:pic>
        <p:nvPicPr>
          <p:cNvPr id="2" name="图片 1">
            <a:extLst>
              <a:ext uri="{FF2B5EF4-FFF2-40B4-BE49-F238E27FC236}">
                <a16:creationId xmlns:a16="http://schemas.microsoft.com/office/drawing/2014/main" id="{F30B6E89-76DD-48A3-BABC-848C1A140221}"/>
              </a:ext>
            </a:extLst>
          </p:cNvPr>
          <p:cNvPicPr>
            <a:picLocks noChangeAspect="1"/>
          </p:cNvPicPr>
          <p:nvPr/>
        </p:nvPicPr>
        <p:blipFill>
          <a:blip r:embed="rId3"/>
          <a:stretch>
            <a:fillRect/>
          </a:stretch>
        </p:blipFill>
        <p:spPr>
          <a:xfrm>
            <a:off x="704226" y="2207875"/>
            <a:ext cx="7695596" cy="4448105"/>
          </a:xfrm>
          <a:prstGeom prst="rect">
            <a:avLst/>
          </a:prstGeom>
        </p:spPr>
      </p:pic>
      <p:sp>
        <p:nvSpPr>
          <p:cNvPr id="6" name="文本框 5">
            <a:extLst>
              <a:ext uri="{FF2B5EF4-FFF2-40B4-BE49-F238E27FC236}">
                <a16:creationId xmlns:a16="http://schemas.microsoft.com/office/drawing/2014/main" id="{86BCC11A-C013-0396-F87C-E6085AF937F4}"/>
              </a:ext>
            </a:extLst>
          </p:cNvPr>
          <p:cNvSpPr txBox="1"/>
          <p:nvPr/>
        </p:nvSpPr>
        <p:spPr>
          <a:xfrm>
            <a:off x="574158" y="884436"/>
            <a:ext cx="11249246" cy="1323439"/>
          </a:xfrm>
          <a:prstGeom prst="rect">
            <a:avLst/>
          </a:prstGeom>
          <a:noFill/>
        </p:spPr>
        <p:txBody>
          <a:bodyPr wrap="square">
            <a:spAutoFit/>
          </a:bodyPr>
          <a:lstStyle/>
          <a:p>
            <a:pPr marL="285750" indent="-285750">
              <a:buFont typeface="Wingdings" panose="05000000000000000000" pitchFamily="2" charset="2"/>
              <a:buChar char="p"/>
            </a:pPr>
            <a:r>
              <a:rPr lang="en-US" altLang="zh-CN" sz="1600" dirty="0">
                <a:latin typeface="Comic Sans MS" panose="030F0702030302020204" pitchFamily="66" charset="0"/>
              </a:rPr>
              <a:t>The first stage is from 300K to 150K. </a:t>
            </a:r>
          </a:p>
          <a:p>
            <a:pPr marL="285750" indent="-285750">
              <a:buFont typeface="Arial" panose="020B0604020202020204" pitchFamily="34" charset="0"/>
              <a:buChar char="•"/>
            </a:pPr>
            <a:r>
              <a:rPr lang="en-US" altLang="zh-CN" sz="1600" dirty="0">
                <a:latin typeface="Comic Sans MS" panose="030F0702030302020204" pitchFamily="66" charset="0"/>
              </a:rPr>
              <a:t> Automatic cooling method was adopted to guarantee the cavity can be cooled smoothly and safely. </a:t>
            </a:r>
          </a:p>
          <a:p>
            <a:pPr marL="285750" indent="-285750">
              <a:buFont typeface="Arial" panose="020B0604020202020204" pitchFamily="34" charset="0"/>
              <a:buChar char="•"/>
            </a:pPr>
            <a:r>
              <a:rPr lang="en-US" altLang="zh-CN" sz="1600" dirty="0">
                <a:latin typeface="Comic Sans MS" panose="030F0702030302020204" pitchFamily="66" charset="0"/>
              </a:rPr>
              <a:t>Temperature difference  in the radial and axial direction should be controlled in the accepted domain. </a:t>
            </a:r>
          </a:p>
          <a:p>
            <a:pPr marL="285750" indent="-285750">
              <a:buFont typeface="Wingdings" panose="05000000000000000000" pitchFamily="2" charset="2"/>
              <a:buChar char="p"/>
            </a:pPr>
            <a:r>
              <a:rPr lang="en-US" altLang="zh-CN" sz="1600" dirty="0">
                <a:latin typeface="Comic Sans MS" panose="030F0702030302020204" pitchFamily="66" charset="0"/>
              </a:rPr>
              <a:t>The second stage is 150K to 50K transition zone;</a:t>
            </a:r>
          </a:p>
          <a:p>
            <a:pPr marL="285750" indent="-285750">
              <a:buFont typeface="Arial" panose="020B0604020202020204" pitchFamily="34" charset="0"/>
              <a:buChar char="•"/>
            </a:pPr>
            <a:r>
              <a:rPr lang="en-US" altLang="zh-CN" sz="1600" dirty="0">
                <a:latin typeface="Comic Sans MS" panose="030F0702030302020204" pitchFamily="66" charset="0"/>
              </a:rPr>
              <a:t>To increase the cooling speed to </a:t>
            </a:r>
            <a:r>
              <a:rPr lang="en-US" altLang="zh-CN" sz="1600" dirty="0">
                <a:effectLst/>
                <a:latin typeface="Comic Sans MS" panose="030F0702030302020204" pitchFamily="66" charset="0"/>
                <a:ea typeface="Times New Roman" panose="02020603050405020304" pitchFamily="18" charset="0"/>
                <a:cs typeface="Times New Roman" panose="02020603050405020304" pitchFamily="18" charset="0"/>
              </a:rPr>
              <a:t>prevent "hydrogen poisoning" phenomenon happening. </a:t>
            </a:r>
          </a:p>
        </p:txBody>
      </p:sp>
      <p:sp>
        <p:nvSpPr>
          <p:cNvPr id="8" name="文本框 7">
            <a:extLst>
              <a:ext uri="{FF2B5EF4-FFF2-40B4-BE49-F238E27FC236}">
                <a16:creationId xmlns:a16="http://schemas.microsoft.com/office/drawing/2014/main" id="{984658A9-2291-5C81-8432-DAE2FC28A6F9}"/>
              </a:ext>
            </a:extLst>
          </p:cNvPr>
          <p:cNvSpPr txBox="1"/>
          <p:nvPr/>
        </p:nvSpPr>
        <p:spPr>
          <a:xfrm>
            <a:off x="8278629" y="2996908"/>
            <a:ext cx="3736162" cy="1569660"/>
          </a:xfrm>
          <a:prstGeom prst="rect">
            <a:avLst/>
          </a:prstGeom>
          <a:noFill/>
        </p:spPr>
        <p:txBody>
          <a:bodyPr wrap="square">
            <a:spAutoFit/>
          </a:bodyPr>
          <a:lstStyle/>
          <a:p>
            <a:pPr marL="285750" indent="-285750">
              <a:buFont typeface="Wingdings" panose="05000000000000000000" pitchFamily="2" charset="2"/>
              <a:buChar char="p"/>
            </a:pPr>
            <a:r>
              <a:rPr lang="en-US" altLang="zh-CN" sz="1600" dirty="0">
                <a:effectLst/>
                <a:latin typeface="Comic Sans MS" panose="030F0702030302020204" pitchFamily="66" charset="0"/>
                <a:cs typeface="Times New Roman" panose="02020603050405020304" pitchFamily="18" charset="0"/>
              </a:rPr>
              <a:t>The third stage : large flow rate fast cooldown. </a:t>
            </a:r>
          </a:p>
          <a:p>
            <a:pPr marL="285750" indent="-285750">
              <a:buFont typeface="Arial" panose="020B0604020202020204" pitchFamily="34" charset="0"/>
              <a:buChar char="•"/>
            </a:pPr>
            <a:r>
              <a:rPr lang="en-US" altLang="zh-CN" sz="1600" dirty="0">
                <a:latin typeface="Comic Sans MS" panose="030F0702030302020204" pitchFamily="66" charset="0"/>
                <a:cs typeface="Times New Roman" panose="02020603050405020304" pitchFamily="18" charset="0"/>
              </a:rPr>
              <a:t>E</a:t>
            </a:r>
            <a:r>
              <a:rPr lang="en-US" altLang="zh-CN" sz="1600" dirty="0">
                <a:effectLst/>
                <a:latin typeface="Comic Sans MS" panose="030F0702030302020204" pitchFamily="66" charset="0"/>
                <a:cs typeface="Times New Roman" panose="02020603050405020304" pitchFamily="18" charset="0"/>
              </a:rPr>
              <a:t>stablished a large temperature gradient to expel magnetic flux, which can improve the cavity performance greatly.</a:t>
            </a:r>
            <a:endParaRPr lang="zh-CN" altLang="en-US" sz="1600" dirty="0">
              <a:latin typeface="Comic Sans MS" panose="030F0702030302020204" pitchFamily="66" charset="0"/>
            </a:endParaRPr>
          </a:p>
        </p:txBody>
      </p:sp>
    </p:spTree>
    <p:extLst>
      <p:ext uri="{BB962C8B-B14F-4D97-AF65-F5344CB8AC3E}">
        <p14:creationId xmlns:p14="http://schemas.microsoft.com/office/powerpoint/2010/main" val="49834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46E769D-7B75-4495-B22C-AD8772759BF9}"/>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69AFB94A-27A1-40CE-A9C5-D6CCDB4D161A}"/>
              </a:ext>
            </a:extLst>
          </p:cNvPr>
          <p:cNvSpPr>
            <a:spLocks noGrp="1"/>
          </p:cNvSpPr>
          <p:nvPr>
            <p:ph type="sldNum" sz="quarter" idx="12"/>
          </p:nvPr>
        </p:nvSpPr>
        <p:spPr/>
        <p:txBody>
          <a:bodyPr/>
          <a:lstStyle/>
          <a:p>
            <a:fld id="{F15E9139-A00B-4B2A-98A6-095DC08F1345}" type="slidenum">
              <a:rPr lang="zh-CN" altLang="en-US" smtClean="0"/>
              <a:pPr/>
              <a:t>11</a:t>
            </a:fld>
            <a:endParaRPr lang="zh-CN" altLang="en-US"/>
          </a:p>
        </p:txBody>
      </p:sp>
      <p:pic>
        <p:nvPicPr>
          <p:cNvPr id="6" name="图片 5">
            <a:extLst>
              <a:ext uri="{FF2B5EF4-FFF2-40B4-BE49-F238E27FC236}">
                <a16:creationId xmlns:a16="http://schemas.microsoft.com/office/drawing/2014/main" id="{CB56C8D4-4188-43D2-9025-F177D3037662}"/>
              </a:ext>
            </a:extLst>
          </p:cNvPr>
          <p:cNvPicPr/>
          <p:nvPr/>
        </p:nvPicPr>
        <p:blipFill>
          <a:blip r:embed="rId3"/>
          <a:stretch>
            <a:fillRect/>
          </a:stretch>
        </p:blipFill>
        <p:spPr>
          <a:xfrm>
            <a:off x="919118" y="1070162"/>
            <a:ext cx="10353764" cy="5384801"/>
          </a:xfrm>
          <a:prstGeom prst="rect">
            <a:avLst/>
          </a:prstGeom>
        </p:spPr>
      </p:pic>
    </p:spTree>
    <p:extLst>
      <p:ext uri="{BB962C8B-B14F-4D97-AF65-F5344CB8AC3E}">
        <p14:creationId xmlns:p14="http://schemas.microsoft.com/office/powerpoint/2010/main" val="1998551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CB7BF8-1E42-42DE-83EA-9F8FF3656676}"/>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E2DB42D7-D1B7-4D87-88EE-1747C573D5BB}"/>
              </a:ext>
            </a:extLst>
          </p:cNvPr>
          <p:cNvSpPr>
            <a:spLocks noGrp="1"/>
          </p:cNvSpPr>
          <p:nvPr>
            <p:ph type="sldNum" sz="quarter" idx="12"/>
          </p:nvPr>
        </p:nvSpPr>
        <p:spPr/>
        <p:txBody>
          <a:bodyPr/>
          <a:lstStyle/>
          <a:p>
            <a:fld id="{F15E9139-A00B-4B2A-98A6-095DC08F1345}" type="slidenum">
              <a:rPr lang="zh-CN" altLang="en-US" smtClean="0"/>
              <a:pPr/>
              <a:t>12</a:t>
            </a:fld>
            <a:endParaRPr lang="zh-CN" altLang="en-US"/>
          </a:p>
        </p:txBody>
      </p:sp>
      <p:sp>
        <p:nvSpPr>
          <p:cNvPr id="6" name="内容占位符 2">
            <a:extLst>
              <a:ext uri="{FF2B5EF4-FFF2-40B4-BE49-F238E27FC236}">
                <a16:creationId xmlns:a16="http://schemas.microsoft.com/office/drawing/2014/main" id="{C3CC16E4-6DD0-4D65-B4C8-9F21214E9791}"/>
              </a:ext>
            </a:extLst>
          </p:cNvPr>
          <p:cNvSpPr txBox="1">
            <a:spLocks/>
          </p:cNvSpPr>
          <p:nvPr/>
        </p:nvSpPr>
        <p:spPr>
          <a:xfrm>
            <a:off x="1408377" y="1105633"/>
            <a:ext cx="8407400" cy="847738"/>
          </a:xfrm>
          <a:prstGeom prst="rect">
            <a:avLst/>
          </a:prstGeom>
        </p:spPr>
        <p:txBody>
          <a:bodyPr/>
          <a:lstStyle>
            <a:lvl1pPr marL="262890" indent="-262890" algn="l" defTabSz="350045" rtl="0" eaLnBrk="0" fontAlgn="base" hangingPunct="0">
              <a:spcBef>
                <a:spcPts val="462"/>
              </a:spcBef>
              <a:spcAft>
                <a:spcPct val="0"/>
              </a:spcAft>
              <a:buClr>
                <a:srgbClr val="000000"/>
              </a:buClr>
              <a:buSzPct val="100000"/>
              <a:buFont typeface="Times New Roman" panose="02020603050405020304" pitchFamily="18" charset="0"/>
              <a:defRPr sz="1800" b="1" kern="1200">
                <a:solidFill>
                  <a:srgbClr val="000000"/>
                </a:solidFill>
                <a:latin typeface="+mn-lt"/>
                <a:ea typeface="+mn-ea"/>
                <a:cs typeface="+mn-cs"/>
              </a:defRPr>
            </a:lvl1pPr>
            <a:lvl2pPr marL="568643" indent="-218600" algn="l" defTabSz="350045" rtl="0" eaLnBrk="0" fontAlgn="base" hangingPunct="0">
              <a:spcBef>
                <a:spcPts val="405"/>
              </a:spcBef>
              <a:spcAft>
                <a:spcPct val="0"/>
              </a:spcAft>
              <a:buClr>
                <a:srgbClr val="000000"/>
              </a:buClr>
              <a:buSzPct val="100000"/>
              <a:buFont typeface="Times New Roman" panose="02020603050405020304" pitchFamily="18" charset="0"/>
              <a:defRPr kern="1200">
                <a:solidFill>
                  <a:srgbClr val="00338F"/>
                </a:solidFill>
                <a:latin typeface="+mn-lt"/>
                <a:ea typeface="+mn-ea"/>
                <a:cs typeface="+mn-cs"/>
              </a:defRPr>
            </a:lvl2pPr>
            <a:lvl3pPr marL="875825" indent="-174308" algn="l" defTabSz="350045" rtl="0" eaLnBrk="0" fontAlgn="base" hangingPunct="0">
              <a:spcBef>
                <a:spcPts val="360"/>
              </a:spcBef>
              <a:spcAft>
                <a:spcPct val="0"/>
              </a:spcAft>
              <a:buClr>
                <a:srgbClr val="000000"/>
              </a:buClr>
              <a:buSzPct val="100000"/>
              <a:buFont typeface="Times New Roman" panose="02020603050405020304" pitchFamily="18" charset="0"/>
              <a:defRPr sz="1440" kern="1200">
                <a:solidFill>
                  <a:srgbClr val="00338F"/>
                </a:solidFill>
                <a:latin typeface="+mn-lt"/>
                <a:ea typeface="+mn-ea"/>
                <a:cs typeface="+mn-cs"/>
              </a:defRPr>
            </a:lvl3pPr>
            <a:lvl4pPr marL="1225868" indent="-174308" algn="l" defTabSz="350045" rtl="0" eaLnBrk="0" fontAlgn="base" hangingPunct="0">
              <a:spcBef>
                <a:spcPts val="383"/>
              </a:spcBef>
              <a:spcAft>
                <a:spcPct val="0"/>
              </a:spcAft>
              <a:buClr>
                <a:srgbClr val="000000"/>
              </a:buClr>
              <a:buSzPct val="100000"/>
              <a:buFont typeface="Times New Roman" panose="02020603050405020304" pitchFamily="18" charset="0"/>
              <a:defRPr sz="1530" i="1" kern="1200">
                <a:solidFill>
                  <a:srgbClr val="00338F"/>
                </a:solidFill>
                <a:latin typeface="+mn-lt"/>
                <a:ea typeface="+mn-ea"/>
                <a:cs typeface="+mn-cs"/>
              </a:defRPr>
            </a:lvl4pPr>
            <a:lvl5pPr marL="1577340" indent="-174308" algn="l" defTabSz="350045" rtl="0" eaLnBrk="0" fontAlgn="base" hangingPunct="0">
              <a:spcBef>
                <a:spcPts val="304"/>
              </a:spcBef>
              <a:spcAft>
                <a:spcPct val="0"/>
              </a:spcAft>
              <a:buClr>
                <a:srgbClr val="000000"/>
              </a:buClr>
              <a:buSzPct val="100000"/>
              <a:buFont typeface="Times New Roman" panose="02020603050405020304" pitchFamily="18" charset="0"/>
              <a:defRPr sz="1260" kern="1200">
                <a:solidFill>
                  <a:srgbClr val="00338F"/>
                </a:solidFill>
                <a:latin typeface="+mn-lt"/>
                <a:ea typeface="+mn-ea"/>
                <a:cs typeface="+mn-cs"/>
              </a:defRPr>
            </a:lvl5pPr>
            <a:lvl6pPr marL="1928422"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6pPr>
            <a:lvl7pPr marL="2279044"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7pPr>
            <a:lvl8pPr marL="2629666"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8pPr>
            <a:lvl9pPr marL="2980288" indent="-175311" algn="l" defTabSz="701244" rtl="0" eaLnBrk="1" latinLnBrk="0" hangingPunct="1">
              <a:lnSpc>
                <a:spcPct val="90000"/>
              </a:lnSpc>
              <a:spcBef>
                <a:spcPts val="383"/>
              </a:spcBef>
              <a:buFont typeface="Arial" panose="020B0604020202020204" pitchFamily="34" charset="0"/>
              <a:buChar char="•"/>
              <a:defRPr sz="1350" kern="1200">
                <a:solidFill>
                  <a:schemeClr val="tx1"/>
                </a:solidFill>
                <a:latin typeface="+mn-lt"/>
                <a:ea typeface="+mn-ea"/>
                <a:cs typeface="+mn-cs"/>
              </a:defRPr>
            </a:lvl9pPr>
          </a:lstStyle>
          <a:p>
            <a:pPr marL="228600" indent="-228600" eaLnBrk="1" hangingPunct="1">
              <a:lnSpc>
                <a:spcPct val="90000"/>
              </a:lnSpc>
              <a:spcBef>
                <a:spcPts val="1000"/>
              </a:spcBef>
              <a:buClrTx/>
              <a:buSzTx/>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Including six 2-cell 650 MHz superconducting cavities, six high power couplers, six mechanical tuners and two HOM absorbers</a:t>
            </a:r>
          </a:p>
        </p:txBody>
      </p:sp>
      <p:graphicFrame>
        <p:nvGraphicFramePr>
          <p:cNvPr id="7" name="表格 6">
            <a:extLst>
              <a:ext uri="{FF2B5EF4-FFF2-40B4-BE49-F238E27FC236}">
                <a16:creationId xmlns:a16="http://schemas.microsoft.com/office/drawing/2014/main" id="{00BB2A47-27B3-4CED-8B08-8528C1B835C5}"/>
              </a:ext>
            </a:extLst>
          </p:cNvPr>
          <p:cNvGraphicFramePr>
            <a:graphicFrameLocks noGrp="1"/>
          </p:cNvGraphicFramePr>
          <p:nvPr/>
        </p:nvGraphicFramePr>
        <p:xfrm>
          <a:off x="5684044" y="3911377"/>
          <a:ext cx="5442479" cy="2657508"/>
        </p:xfrm>
        <a:graphic>
          <a:graphicData uri="http://schemas.openxmlformats.org/drawingml/2006/table">
            <a:tbl>
              <a:tblPr/>
              <a:tblGrid>
                <a:gridCol w="1901613">
                  <a:extLst>
                    <a:ext uri="{9D8B030D-6E8A-4147-A177-3AD203B41FA5}">
                      <a16:colId xmlns:a16="http://schemas.microsoft.com/office/drawing/2014/main" val="20000"/>
                    </a:ext>
                  </a:extLst>
                </a:gridCol>
                <a:gridCol w="1911783">
                  <a:extLst>
                    <a:ext uri="{9D8B030D-6E8A-4147-A177-3AD203B41FA5}">
                      <a16:colId xmlns:a16="http://schemas.microsoft.com/office/drawing/2014/main" val="20001"/>
                    </a:ext>
                  </a:extLst>
                </a:gridCol>
                <a:gridCol w="1629083">
                  <a:extLst>
                    <a:ext uri="{9D8B030D-6E8A-4147-A177-3AD203B41FA5}">
                      <a16:colId xmlns:a16="http://schemas.microsoft.com/office/drawing/2014/main" val="20002"/>
                    </a:ext>
                  </a:extLst>
                </a:gridCol>
              </a:tblGrid>
              <a:tr h="342666">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rgbClr val="FFFFFF"/>
                          </a:solidFill>
                          <a:effectLst/>
                          <a:latin typeface="Calibri" panose="020F0502020204030204" pitchFamily="34" charset="0"/>
                          <a:ea typeface="黑体" panose="02010609060101010101" pitchFamily="49" charset="-122"/>
                        </a:rPr>
                        <a:t>Cryomodule performance</a:t>
                      </a:r>
                      <a:endParaRPr kumimoji="0" lang="zh-CN" altLang="zh-CN" sz="1800" b="1" i="0" u="none" strike="noStrike" cap="none" normalizeH="0" baseline="0">
                        <a:ln>
                          <a:noFill/>
                        </a:ln>
                        <a:solidFill>
                          <a:schemeClr val="bg1"/>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rgbClr val="FFFFFF"/>
                          </a:solidFill>
                          <a:effectLst/>
                          <a:latin typeface="Calibri" panose="020F0502020204030204" pitchFamily="34" charset="0"/>
                          <a:ea typeface="黑体" panose="02010609060101010101" pitchFamily="49" charset="-122"/>
                        </a:rPr>
                        <a:t>Specification</a:t>
                      </a:r>
                      <a:endParaRPr kumimoji="0" lang="zh-CN" altLang="zh-CN" sz="1800" b="1" i="0" u="none" strike="noStrike" cap="none" normalizeH="0" baseline="0">
                        <a:ln>
                          <a:noFill/>
                        </a:ln>
                        <a:solidFill>
                          <a:schemeClr val="bg1"/>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CC"/>
                    </a:solidFill>
                  </a:tcPr>
                </a:tc>
                <a:extLst>
                  <a:ext uri="{0D108BD9-81ED-4DB2-BD59-A6C34878D82A}">
                    <a16:rowId xmlns:a16="http://schemas.microsoft.com/office/drawing/2014/main" val="10000"/>
                  </a:ext>
                </a:extLst>
              </a:tr>
              <a:tr h="186457">
                <a:tc rowSpan="5">
                  <a:txBody>
                    <a:bodyPr/>
                    <a:lstStyle>
                      <a:lvl1pPr marL="1676400" indent="-167640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1676400" marR="0" lvl="0" indent="-167640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rPr>
                        <a:t> </a:t>
                      </a:r>
                      <a:endParaRPr kumimoji="0" lang="zh-CN" altLang="zh-CN" sz="20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endParaRPr>
                    </a:p>
                    <a:p>
                      <a:pPr marL="1676400" marR="0" lvl="0" indent="-1676400" algn="l" defTabSz="914400" rtl="0" eaLnBrk="1" fontAlgn="base" latinLnBrk="0" hangingPunct="1">
                        <a:lnSpc>
                          <a:spcPct val="100000"/>
                        </a:lnSpc>
                        <a:spcBef>
                          <a:spcPct val="0"/>
                        </a:spcBef>
                        <a:spcAft>
                          <a:spcPct val="0"/>
                        </a:spcAft>
                        <a:buClrTx/>
                        <a:buSzTx/>
                        <a:buFontTx/>
                        <a:buNone/>
                        <a:tabLst/>
                      </a:pPr>
                      <a:r>
                        <a:rPr kumimoji="0" lang="en-GB" altLang="zh-CN" sz="1400" b="1" i="0" u="none" strike="noStrike" cap="none" normalizeH="0" baseline="0" dirty="0">
                          <a:ln>
                            <a:noFill/>
                          </a:ln>
                          <a:solidFill>
                            <a:srgbClr val="FFFFFF"/>
                          </a:solidFill>
                          <a:effectLst/>
                          <a:latin typeface="Calibri" panose="020F0502020204030204" pitchFamily="34" charset="0"/>
                          <a:ea typeface="黑体" panose="02010609060101010101" pitchFamily="49" charset="-122"/>
                        </a:rPr>
                        <a:t> Number of  leakage</a:t>
                      </a:r>
                      <a:endParaRPr kumimoji="0" lang="zh-CN" altLang="zh-CN" sz="2000" b="1" i="0" u="none" strike="noStrike" cap="none" normalizeH="0" baseline="0" dirty="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He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186457">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He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186457">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coupler</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3"/>
                  </a:ext>
                </a:extLst>
              </a:tr>
              <a:tr h="372914">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Insulation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 </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r h="372914">
                <a:tc v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Coupler </a:t>
                      </a:r>
                      <a:r>
                        <a:rPr kumimoji="0" lang="zh-CN"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400" b="0" i="0" u="none" strike="noStrike" cap="none" normalizeH="0" baseline="0">
                          <a:ln>
                            <a:noFill/>
                          </a:ln>
                          <a:solidFill>
                            <a:srgbClr val="000000"/>
                          </a:solidFill>
                          <a:effectLst/>
                          <a:latin typeface="Calibri" panose="020F0502020204030204" pitchFamily="34" charset="0"/>
                          <a:ea typeface="黑体" panose="02010609060101010101" pitchFamily="49" charset="-122"/>
                        </a:rPr>
                        <a:t>beam pipe</a:t>
                      </a:r>
                      <a:endParaRPr kumimoji="0" lang="zh-CN" altLang="zh-CN" sz="20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5"/>
                  </a:ext>
                </a:extLst>
              </a:tr>
              <a:tr h="284202">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Alignment x/y inside (Cavities)</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a:t>
                      </a:r>
                      <a:r>
                        <a:rPr kumimoji="0" lang="en-GB"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0.5mm</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6"/>
                  </a:ext>
                </a:extLst>
              </a:tr>
              <a:tr h="389762">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Alignment z inside</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a:ln>
                            <a:noFill/>
                          </a:ln>
                          <a:solidFill>
                            <a:srgbClr val="000000"/>
                          </a:solidFill>
                          <a:effectLst/>
                          <a:latin typeface="Calibri" panose="020F0502020204030204" pitchFamily="34" charset="0"/>
                          <a:ea typeface="黑体" panose="02010609060101010101" pitchFamily="49" charset="-122"/>
                        </a:rPr>
                        <a:t>within 2 mm</a:t>
                      </a:r>
                      <a:endParaRPr kumimoji="0" lang="zh-CN" altLang="zh-CN" sz="1800" b="0" i="0" u="none" strike="noStrike" cap="none" normalizeH="0" baseline="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7"/>
                  </a:ext>
                </a:extLst>
              </a:tr>
              <a:tr h="254970">
                <a:tc gridSpan="2">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latin typeface="Calibri" panose="020F0502020204030204" pitchFamily="34" charset="0"/>
                          <a:ea typeface="黑体" panose="02010609060101010101" pitchFamily="49" charset="-122"/>
                        </a:rPr>
                        <a:t>Coupler antenna design z </a:t>
                      </a:r>
                      <a:endParaRPr kumimoji="0" lang="zh-CN" altLang="zh-CN" sz="2400" b="1" i="0" u="none" strike="noStrike" cap="none" normalizeH="0" baseline="0">
                        <a:ln>
                          <a:noFill/>
                        </a:ln>
                        <a:solidFill>
                          <a:srgbClr val="FFFFFF"/>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3333CC"/>
                    </a:solidFill>
                  </a:tcPr>
                </a:tc>
                <a:tc hMerge="1">
                  <a:txBody>
                    <a:bodyPr/>
                    <a:lstStyle/>
                    <a:p>
                      <a:endParaRPr lang="zh-CN" altLang="en-US"/>
                    </a:p>
                  </a:txBody>
                  <a:tcPr/>
                </a:tc>
                <a:tc>
                  <a:txBody>
                    <a:bodyPr/>
                    <a:lstStyle>
                      <a:lvl1pPr marL="0" algn="l" defTabSz="914400" rtl="0" eaLnBrk="1" latinLnBrk="0" hangingPunct="1">
                        <a:spcBef>
                          <a:spcPct val="20000"/>
                        </a:spcBef>
                        <a:buClr>
                          <a:srgbClr val="00B0F0"/>
                        </a:buClr>
                        <a:buSzPct val="90000"/>
                        <a:buFont typeface="Wingdings" panose="05000000000000000000" pitchFamily="2" charset="2"/>
                        <a:defRPr sz="2400" kern="1200">
                          <a:solidFill>
                            <a:srgbClr val="003399"/>
                          </a:solidFill>
                          <a:latin typeface="微软雅黑" panose="020B0503020204020204" pitchFamily="34" charset="-122"/>
                          <a:ea typeface="微软雅黑" panose="020B0503020204020204" pitchFamily="34" charset="-122"/>
                        </a:defRPr>
                      </a:lvl1pPr>
                      <a:lvl2pPr marL="742950" indent="-285750" algn="l" defTabSz="914400" rtl="0" eaLnBrk="1" latinLnBrk="0" hangingPunct="1">
                        <a:spcBef>
                          <a:spcPct val="20000"/>
                        </a:spcBef>
                        <a:buClr>
                          <a:srgbClr val="00B050"/>
                        </a:buClr>
                        <a:buSzPct val="75000"/>
                        <a:buFont typeface="Wingdings" panose="05000000000000000000" pitchFamily="2" charset="2"/>
                        <a:defRPr sz="2000" kern="1200">
                          <a:solidFill>
                            <a:schemeClr val="tx1"/>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spcBef>
                          <a:spcPct val="20000"/>
                        </a:spcBef>
                        <a:defRPr sz="2000" kern="1200">
                          <a:solidFill>
                            <a:srgbClr val="003399"/>
                          </a:solidFill>
                          <a:latin typeface="Arial" panose="020B0604020202020204" pitchFamily="34" charset="0"/>
                          <a:ea typeface="黑体" panose="02010609060101010101" pitchFamily="49" charset="-122"/>
                        </a:defRPr>
                      </a:lvl3pPr>
                      <a:lvl4pPr marL="16002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4pPr>
                      <a:lvl5pPr marL="2057400" indent="-228600" algn="l" defTabSz="914400" rtl="0" eaLnBrk="1" latinLnBrk="0" hangingPunct="1">
                        <a:spcBef>
                          <a:spcPct val="20000"/>
                        </a:spcBef>
                        <a:defRPr sz="2400" kern="1200">
                          <a:solidFill>
                            <a:srgbClr val="003399"/>
                          </a:solidFill>
                          <a:latin typeface="Arial" panose="020B0604020202020204" pitchFamily="34" charset="0"/>
                          <a:ea typeface="黑体" panose="02010609060101010101" pitchFamily="49" charset="-122"/>
                        </a:defRPr>
                      </a:lvl5pPr>
                      <a:lvl6pPr marL="25146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6pPr>
                      <a:lvl7pPr marL="29718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7pPr>
                      <a:lvl8pPr marL="34290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8pPr>
                      <a:lvl9pPr marL="3886200" indent="-228600" algn="l" defTabSz="914400" rtl="0" eaLnBrk="0" fontAlgn="base" latinLnBrk="0" hangingPunct="0">
                        <a:spcBef>
                          <a:spcPct val="20000"/>
                        </a:spcBef>
                        <a:spcAft>
                          <a:spcPct val="0"/>
                        </a:spcAft>
                        <a:defRPr sz="2400" kern="1200">
                          <a:solidFill>
                            <a:srgbClr val="003399"/>
                          </a:solidFill>
                          <a:latin typeface="Arial" panose="020B0604020202020204" pitchFamily="34" charset="0"/>
                          <a:ea typeface="黑体" panose="02010609060101010101" pitchFamily="49"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Calibri" panose="020F0502020204030204" pitchFamily="34" charset="0"/>
                          <a:ea typeface="黑体" panose="02010609060101010101" pitchFamily="49" charset="-122"/>
                        </a:rPr>
                        <a:t>within 2 mm </a:t>
                      </a:r>
                      <a:endParaRPr kumimoji="0" lang="zh-CN" altLang="zh-CN" sz="1800" b="0" i="0" u="none" strike="noStrike" cap="none" normalizeH="0" baseline="0" dirty="0">
                        <a:ln>
                          <a:noFill/>
                        </a:ln>
                        <a:solidFill>
                          <a:srgbClr val="000000"/>
                        </a:solidFill>
                        <a:effectLst/>
                        <a:latin typeface="Times New Roman" panose="02020603050405020304" pitchFamily="18" charset="0"/>
                        <a:ea typeface="MS Mincho" pitchFamily="49" charset="-128"/>
                      </a:endParaRPr>
                    </a:p>
                  </a:txBody>
                  <a:tcPr marL="68580" marR="6858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8"/>
                  </a:ext>
                </a:extLst>
              </a:tr>
            </a:tbl>
          </a:graphicData>
        </a:graphic>
      </p:graphicFrame>
      <p:graphicFrame>
        <p:nvGraphicFramePr>
          <p:cNvPr id="8" name="表格 7">
            <a:extLst>
              <a:ext uri="{FF2B5EF4-FFF2-40B4-BE49-F238E27FC236}">
                <a16:creationId xmlns:a16="http://schemas.microsoft.com/office/drawing/2014/main" id="{B1AADF72-E79E-469C-B2AF-ACA6D499B3F1}"/>
              </a:ext>
            </a:extLst>
          </p:cNvPr>
          <p:cNvGraphicFramePr>
            <a:graphicFrameLocks noGrp="1"/>
          </p:cNvGraphicFramePr>
          <p:nvPr/>
        </p:nvGraphicFramePr>
        <p:xfrm>
          <a:off x="368300" y="3911377"/>
          <a:ext cx="4859867" cy="2705322"/>
        </p:xfrm>
        <a:graphic>
          <a:graphicData uri="http://schemas.openxmlformats.org/drawingml/2006/table">
            <a:tbl>
              <a:tblPr firstRow="1" bandRow="1"/>
              <a:tblGrid>
                <a:gridCol w="3876763">
                  <a:extLst>
                    <a:ext uri="{9D8B030D-6E8A-4147-A177-3AD203B41FA5}">
                      <a16:colId xmlns:a16="http://schemas.microsoft.com/office/drawing/2014/main" val="20000"/>
                    </a:ext>
                  </a:extLst>
                </a:gridCol>
                <a:gridCol w="983104">
                  <a:extLst>
                    <a:ext uri="{9D8B030D-6E8A-4147-A177-3AD203B41FA5}">
                      <a16:colId xmlns:a16="http://schemas.microsoft.com/office/drawing/2014/main" val="20001"/>
                    </a:ext>
                  </a:extLst>
                </a:gridCol>
              </a:tblGrid>
              <a:tr h="450887">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400" b="1" dirty="0"/>
                        <a:t>Six 2-cell</a:t>
                      </a:r>
                      <a:r>
                        <a:rPr lang="en-US" altLang="zh-CN" sz="1400" b="1" baseline="0" dirty="0"/>
                        <a:t> Cavities </a:t>
                      </a:r>
                      <a:r>
                        <a:rPr lang="en-US" altLang="zh-CN" sz="1400" b="1" baseline="0" dirty="0" err="1"/>
                        <a:t>Cryomodule</a:t>
                      </a:r>
                      <a:endParaRPr lang="zh-CN" altLang="en-US" sz="1400" b="1" dirty="0">
                        <a:solidFill>
                          <a:schemeClr val="bg1"/>
                        </a:solidFill>
                        <a:latin typeface="Calibri" panose="020F0502020204030204" pitchFamily="34" charset="0"/>
                        <a:cs typeface="Times New Roman" panose="02020603050405020304" pitchFamily="18" charset="0"/>
                      </a:endParaRPr>
                    </a:p>
                  </a:txBody>
                  <a:tcPr marL="91460" marR="91460" marT="45721" marB="45721">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CC"/>
                    </a:solidFill>
                  </a:tcPr>
                </a:tc>
                <a:tc hMerge="1">
                  <a:txBody>
                    <a:bodyPr/>
                    <a:lstStyle/>
                    <a:p>
                      <a:endParaRPr lang="zh-CN" altLang="en-US" dirty="0"/>
                    </a:p>
                  </a:txBody>
                  <a:tcPr/>
                </a:tc>
                <a:extLst>
                  <a:ext uri="{0D108BD9-81ED-4DB2-BD59-A6C34878D82A}">
                    <a16:rowId xmlns:a16="http://schemas.microsoft.com/office/drawing/2014/main" val="10000"/>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Overall length(flange to flange, m)</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8.0</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1"/>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b="1" kern="1200" dirty="0">
                          <a:effectLst/>
                        </a:rPr>
                        <a:t>Diameter of Vacuum vessel ,m</a:t>
                      </a:r>
                      <a:endParaRPr lang="en-US" altLang="zh-CN"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1.3</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extLst>
                  <a:ext uri="{0D108BD9-81ED-4DB2-BD59-A6C34878D82A}">
                    <a16:rowId xmlns:a16="http://schemas.microsoft.com/office/drawing/2014/main" val="10002"/>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b="1" kern="1200" dirty="0">
                          <a:effectLst/>
                        </a:rPr>
                        <a:t>Beamline height from floor, m</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1.5</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3"/>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Cryo-system working temperature, K</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2</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20000"/>
                      </a:srgbClr>
                    </a:solidFill>
                  </a:tcPr>
                </a:tc>
                <a:extLst>
                  <a:ext uri="{0D108BD9-81ED-4DB2-BD59-A6C34878D82A}">
                    <a16:rowId xmlns:a16="http://schemas.microsoft.com/office/drawing/2014/main" val="10004"/>
                  </a:ext>
                </a:extLst>
              </a:tr>
              <a:tr h="45088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400" b="1" kern="1200" dirty="0">
                          <a:effectLst/>
                        </a:rPr>
                        <a:t>Number of 200-POST</a:t>
                      </a:r>
                      <a:endParaRPr lang="zh-CN" altLang="en-US" sz="1400" b="1"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spcAft>
                          <a:spcPts val="0"/>
                        </a:spcAft>
                      </a:pPr>
                      <a:r>
                        <a:rPr lang="en-US" altLang="zh-CN" sz="1400" kern="1200" dirty="0">
                          <a:effectLst/>
                        </a:rPr>
                        <a:t>6</a:t>
                      </a:r>
                      <a:endParaRPr lang="zh-CN" altLang="en-US" sz="1400" kern="1200" dirty="0">
                        <a:solidFill>
                          <a:schemeClr val="dk1"/>
                        </a:solidFill>
                        <a:effectLst/>
                        <a:latin typeface="Calibri" panose="020F0502020204030204"/>
                        <a:ea typeface="+mn-ea"/>
                        <a:cs typeface="+mn-cs"/>
                      </a:endParaRPr>
                    </a:p>
                  </a:txBody>
                  <a:tcPr marL="91460" marR="91460" marT="45721" marB="45721">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CC">
                        <a:tint val="40000"/>
                      </a:srgbClr>
                    </a:solidFill>
                  </a:tcPr>
                </a:tc>
                <a:extLst>
                  <a:ext uri="{0D108BD9-81ED-4DB2-BD59-A6C34878D82A}">
                    <a16:rowId xmlns:a16="http://schemas.microsoft.com/office/drawing/2014/main" val="10005"/>
                  </a:ext>
                </a:extLst>
              </a:tr>
            </a:tbl>
          </a:graphicData>
        </a:graphic>
      </p:graphicFrame>
      <p:pic>
        <p:nvPicPr>
          <p:cNvPr id="9" name="图片 2">
            <a:extLst>
              <a:ext uri="{FF2B5EF4-FFF2-40B4-BE49-F238E27FC236}">
                <a16:creationId xmlns:a16="http://schemas.microsoft.com/office/drawing/2014/main" id="{50E7B43B-8201-46C5-948D-A1775E975A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758" y="1807348"/>
            <a:ext cx="865663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54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CD86E4-6991-4A25-BEFA-1A9BF3DCE591}"/>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BA39919F-9E35-4EB5-A55F-861D71EB1BC1}"/>
              </a:ext>
            </a:extLst>
          </p:cNvPr>
          <p:cNvSpPr>
            <a:spLocks noGrp="1"/>
          </p:cNvSpPr>
          <p:nvPr>
            <p:ph type="sldNum" sz="quarter" idx="12"/>
          </p:nvPr>
        </p:nvSpPr>
        <p:spPr/>
        <p:txBody>
          <a:bodyPr/>
          <a:lstStyle/>
          <a:p>
            <a:fld id="{F15E9139-A00B-4B2A-98A6-095DC08F1345}" type="slidenum">
              <a:rPr lang="zh-CN" altLang="en-US" smtClean="0"/>
              <a:pPr/>
              <a:t>13</a:t>
            </a:fld>
            <a:endParaRPr lang="zh-CN" altLang="en-US"/>
          </a:p>
        </p:txBody>
      </p:sp>
      <p:pic>
        <p:nvPicPr>
          <p:cNvPr id="6" name="内容占位符 4">
            <a:extLst>
              <a:ext uri="{FF2B5EF4-FFF2-40B4-BE49-F238E27FC236}">
                <a16:creationId xmlns:a16="http://schemas.microsoft.com/office/drawing/2014/main" id="{03CFB9A6-4DE0-4E36-B8D9-D32FD23EB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0" y="2354902"/>
            <a:ext cx="5611971" cy="4208977"/>
          </a:xfrm>
          <a:prstGeom prst="rect">
            <a:avLst/>
          </a:prstGeom>
        </p:spPr>
      </p:pic>
      <p:pic>
        <p:nvPicPr>
          <p:cNvPr id="7" name="图片 6">
            <a:extLst>
              <a:ext uri="{FF2B5EF4-FFF2-40B4-BE49-F238E27FC236}">
                <a16:creationId xmlns:a16="http://schemas.microsoft.com/office/drawing/2014/main" id="{1988D571-0BBA-488C-8F60-F5D02FD9E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63" y="2434319"/>
            <a:ext cx="3854438" cy="2313708"/>
          </a:xfrm>
          <a:prstGeom prst="rect">
            <a:avLst/>
          </a:prstGeom>
        </p:spPr>
      </p:pic>
      <p:pic>
        <p:nvPicPr>
          <p:cNvPr id="8" name="图片 7">
            <a:extLst>
              <a:ext uri="{FF2B5EF4-FFF2-40B4-BE49-F238E27FC236}">
                <a16:creationId xmlns:a16="http://schemas.microsoft.com/office/drawing/2014/main" id="{CA74F97F-E855-4160-878B-A0BAE8F64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29"/>
          <a:stretch/>
        </p:blipFill>
        <p:spPr>
          <a:xfrm>
            <a:off x="7270762" y="4798827"/>
            <a:ext cx="3901727" cy="2021073"/>
          </a:xfrm>
          <a:prstGeom prst="rect">
            <a:avLst/>
          </a:prstGeom>
        </p:spPr>
      </p:pic>
      <p:pic>
        <p:nvPicPr>
          <p:cNvPr id="9" name="图片 8">
            <a:extLst>
              <a:ext uri="{FF2B5EF4-FFF2-40B4-BE49-F238E27FC236}">
                <a16:creationId xmlns:a16="http://schemas.microsoft.com/office/drawing/2014/main" id="{C74CD743-CA90-4D92-934E-BE1C7C37F2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3" t="19556" r="2750"/>
          <a:stretch/>
        </p:blipFill>
        <p:spPr>
          <a:xfrm>
            <a:off x="7270763" y="1066800"/>
            <a:ext cx="3854438" cy="1310321"/>
          </a:xfrm>
          <a:prstGeom prst="rect">
            <a:avLst/>
          </a:prstGeom>
        </p:spPr>
      </p:pic>
      <p:sp>
        <p:nvSpPr>
          <p:cNvPr id="10" name="文本框 9">
            <a:extLst>
              <a:ext uri="{FF2B5EF4-FFF2-40B4-BE49-F238E27FC236}">
                <a16:creationId xmlns:a16="http://schemas.microsoft.com/office/drawing/2014/main" id="{15D75104-F92D-4B4E-9320-04E948F504A0}"/>
              </a:ext>
            </a:extLst>
          </p:cNvPr>
          <p:cNvSpPr txBox="1"/>
          <p:nvPr/>
        </p:nvSpPr>
        <p:spPr>
          <a:xfrm>
            <a:off x="528918" y="1057835"/>
            <a:ext cx="6445444" cy="1015663"/>
          </a:xfrm>
          <a:prstGeom prst="rect">
            <a:avLst/>
          </a:prstGeom>
          <a:noFill/>
        </p:spPr>
        <p:txBody>
          <a:bodyPr wrap="square" rtlCol="0">
            <a:spAutoFit/>
          </a:bodyPr>
          <a:lstStyle/>
          <a:p>
            <a:r>
              <a:rPr lang="en-US" altLang="zh-CN" sz="2000" dirty="0">
                <a:latin typeface="Comic Sans MS" panose="030F0702030302020204" pitchFamily="66" charset="0"/>
              </a:rPr>
              <a:t>Prototype of 650MHz cryomodule with 2* 2cell cavities have been installed in PAPS tunnel and past the cryogenic test in 2021.</a:t>
            </a:r>
            <a:endParaRPr lang="zh-CN" altLang="en-US" sz="2000" dirty="0">
              <a:latin typeface="Comic Sans MS" panose="030F0702030302020204" pitchFamily="66" charset="0"/>
            </a:endParaRPr>
          </a:p>
        </p:txBody>
      </p:sp>
    </p:spTree>
    <p:extLst>
      <p:ext uri="{BB962C8B-B14F-4D97-AF65-F5344CB8AC3E}">
        <p14:creationId xmlns:p14="http://schemas.microsoft.com/office/powerpoint/2010/main" val="3203857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4BBF612-D6AC-4B7D-894E-4C3732A7360C}"/>
              </a:ext>
            </a:extLst>
          </p:cNvPr>
          <p:cNvSpPr>
            <a:spLocks noGrp="1"/>
          </p:cNvSpPr>
          <p:nvPr>
            <p:ph type="title"/>
          </p:nvPr>
        </p:nvSpPr>
        <p:spPr/>
        <p:txBody>
          <a:bodyPr/>
          <a:lstStyle/>
          <a:p>
            <a:r>
              <a:rPr lang="en-US" altLang="zh-CN" dirty="0"/>
              <a:t>650MHz cavity Cryomodule</a:t>
            </a:r>
            <a:endParaRPr lang="zh-CN" altLang="en-US" dirty="0"/>
          </a:p>
        </p:txBody>
      </p:sp>
      <p:sp>
        <p:nvSpPr>
          <p:cNvPr id="5" name="灯片编号占位符 4">
            <a:extLst>
              <a:ext uri="{FF2B5EF4-FFF2-40B4-BE49-F238E27FC236}">
                <a16:creationId xmlns:a16="http://schemas.microsoft.com/office/drawing/2014/main" id="{2EE2B3BE-97A9-40BC-A5ED-89B492983BCA}"/>
              </a:ext>
            </a:extLst>
          </p:cNvPr>
          <p:cNvSpPr>
            <a:spLocks noGrp="1"/>
          </p:cNvSpPr>
          <p:nvPr>
            <p:ph type="sldNum" sz="quarter" idx="12"/>
          </p:nvPr>
        </p:nvSpPr>
        <p:spPr/>
        <p:txBody>
          <a:bodyPr/>
          <a:lstStyle/>
          <a:p>
            <a:fld id="{F15E9139-A00B-4B2A-98A6-095DC08F1345}" type="slidenum">
              <a:rPr lang="zh-CN" altLang="en-US" smtClean="0"/>
              <a:pPr/>
              <a:t>14</a:t>
            </a:fld>
            <a:endParaRPr lang="zh-CN" altLang="en-US"/>
          </a:p>
        </p:txBody>
      </p:sp>
      <p:pic>
        <p:nvPicPr>
          <p:cNvPr id="6" name="图片 5">
            <a:extLst>
              <a:ext uri="{FF2B5EF4-FFF2-40B4-BE49-F238E27FC236}">
                <a16:creationId xmlns:a16="http://schemas.microsoft.com/office/drawing/2014/main" id="{ECC44373-AE1A-4911-A04B-9FC7248A50B9}"/>
              </a:ext>
            </a:extLst>
          </p:cNvPr>
          <p:cNvPicPr/>
          <p:nvPr/>
        </p:nvPicPr>
        <p:blipFill rotWithShape="1">
          <a:blip r:embed="rId3"/>
          <a:srcRect b="17593"/>
          <a:stretch/>
        </p:blipFill>
        <p:spPr>
          <a:xfrm>
            <a:off x="6105832" y="1091850"/>
            <a:ext cx="5060693" cy="2742064"/>
          </a:xfrm>
          <a:prstGeom prst="rect">
            <a:avLst/>
          </a:prstGeom>
        </p:spPr>
      </p:pic>
      <p:sp>
        <p:nvSpPr>
          <p:cNvPr id="7" name="矩形 6">
            <a:extLst>
              <a:ext uri="{FF2B5EF4-FFF2-40B4-BE49-F238E27FC236}">
                <a16:creationId xmlns:a16="http://schemas.microsoft.com/office/drawing/2014/main" id="{49D6F143-8233-49C0-BFFB-E3DA01AF0E0C}"/>
              </a:ext>
            </a:extLst>
          </p:cNvPr>
          <p:cNvSpPr/>
          <p:nvPr/>
        </p:nvSpPr>
        <p:spPr>
          <a:xfrm>
            <a:off x="7860709" y="1067564"/>
            <a:ext cx="190308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cooldown</a:t>
            </a:r>
            <a:endParaRPr kumimoji="0" lang="zh-CN" altLang="en-US" sz="1800" b="0" i="0" u="none" strike="noStrike" kern="0" cap="none" spc="0" normalizeH="0" baseline="0" noProof="0" dirty="0">
              <a:ln>
                <a:noFill/>
              </a:ln>
              <a:solidFill>
                <a:srgbClr val="000000"/>
              </a:solidFill>
              <a:effectLst/>
              <a:uLnTx/>
              <a:uFillTx/>
            </a:endParaRPr>
          </a:p>
        </p:txBody>
      </p:sp>
      <p:pic>
        <p:nvPicPr>
          <p:cNvPr id="8" name="图片 7">
            <a:extLst>
              <a:ext uri="{FF2B5EF4-FFF2-40B4-BE49-F238E27FC236}">
                <a16:creationId xmlns:a16="http://schemas.microsoft.com/office/drawing/2014/main" id="{BEA215C2-A0C6-4AA6-BEA8-37B61DD1CCD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116" y="1091850"/>
            <a:ext cx="5259944" cy="2742063"/>
          </a:xfrm>
          <a:prstGeom prst="rect">
            <a:avLst/>
          </a:prstGeom>
          <a:noFill/>
          <a:ln>
            <a:noFill/>
          </a:ln>
        </p:spPr>
      </p:pic>
      <p:sp>
        <p:nvSpPr>
          <p:cNvPr id="9" name="矩形 8">
            <a:extLst>
              <a:ext uri="{FF2B5EF4-FFF2-40B4-BE49-F238E27FC236}">
                <a16:creationId xmlns:a16="http://schemas.microsoft.com/office/drawing/2014/main" id="{671FD98C-88BE-444F-A242-95E33CD40BD9}"/>
              </a:ext>
            </a:extLst>
          </p:cNvPr>
          <p:cNvSpPr/>
          <p:nvPr/>
        </p:nvSpPr>
        <p:spPr>
          <a:xfrm>
            <a:off x="2124477" y="3501958"/>
            <a:ext cx="2207656"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100.7W@2K</a:t>
            </a:r>
            <a:endParaRPr kumimoji="0" lang="zh-CN" altLang="zh-CN" sz="1800" b="1" i="0" u="none" strike="noStrike" kern="100" cap="none" spc="0" normalizeH="0" baseline="0" noProof="0" dirty="0">
              <a:ln>
                <a:noFill/>
              </a:ln>
              <a:solidFill>
                <a:srgbClr val="FF0000"/>
              </a:solidFill>
              <a:effectLst/>
              <a:uLnTx/>
              <a:uFillTx/>
              <a:latin typeface="等线"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AB3EA1C3-F005-4F8A-B1A9-957C6859B2B8}"/>
              </a:ext>
            </a:extLst>
          </p:cNvPr>
          <p:cNvGrpSpPr/>
          <p:nvPr/>
        </p:nvGrpSpPr>
        <p:grpSpPr>
          <a:xfrm>
            <a:off x="501446" y="3962399"/>
            <a:ext cx="5272614" cy="2772698"/>
            <a:chOff x="121920" y="961390"/>
            <a:chExt cx="4876800" cy="2467610"/>
          </a:xfrm>
        </p:grpSpPr>
        <p:pic>
          <p:nvPicPr>
            <p:cNvPr id="11" name="图片 10">
              <a:extLst>
                <a:ext uri="{FF2B5EF4-FFF2-40B4-BE49-F238E27FC236}">
                  <a16:creationId xmlns:a16="http://schemas.microsoft.com/office/drawing/2014/main" id="{0F7F1F48-5A39-45BA-89B7-AFDF7760EB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 y="961390"/>
              <a:ext cx="4876800" cy="2467610"/>
            </a:xfrm>
            <a:prstGeom prst="rect">
              <a:avLst/>
            </a:prstGeom>
            <a:noFill/>
            <a:ln>
              <a:noFill/>
            </a:ln>
          </p:spPr>
        </p:pic>
        <p:cxnSp>
          <p:nvCxnSpPr>
            <p:cNvPr id="12" name="直接连接符 11">
              <a:extLst>
                <a:ext uri="{FF2B5EF4-FFF2-40B4-BE49-F238E27FC236}">
                  <a16:creationId xmlns:a16="http://schemas.microsoft.com/office/drawing/2014/main" id="{44D4CF0E-06A1-43DA-B571-5A340BF4699E}"/>
                </a:ext>
              </a:extLst>
            </p:cNvPr>
            <p:cNvCxnSpPr/>
            <p:nvPr/>
          </p:nvCxnSpPr>
          <p:spPr>
            <a:xfrm>
              <a:off x="1418645" y="1439100"/>
              <a:ext cx="538480" cy="0"/>
            </a:xfrm>
            <a:prstGeom prst="line">
              <a:avLst/>
            </a:prstGeom>
            <a:noFill/>
            <a:ln w="28575" cap="flat" cmpd="sng" algn="ctr">
              <a:solidFill>
                <a:srgbClr val="FF00FF"/>
              </a:solidFill>
              <a:prstDash val="solid"/>
              <a:miter lim="800000"/>
            </a:ln>
            <a:effectLst/>
          </p:spPr>
        </p:cxnSp>
        <p:cxnSp>
          <p:nvCxnSpPr>
            <p:cNvPr id="13" name="直接连接符 12">
              <a:extLst>
                <a:ext uri="{FF2B5EF4-FFF2-40B4-BE49-F238E27FC236}">
                  <a16:creationId xmlns:a16="http://schemas.microsoft.com/office/drawing/2014/main" id="{FAED0BD0-E14F-4A10-AA60-5F11E22F06EC}"/>
                </a:ext>
              </a:extLst>
            </p:cNvPr>
            <p:cNvCxnSpPr/>
            <p:nvPr/>
          </p:nvCxnSpPr>
          <p:spPr>
            <a:xfrm>
              <a:off x="1418645" y="1642300"/>
              <a:ext cx="538480" cy="0"/>
            </a:xfrm>
            <a:prstGeom prst="line">
              <a:avLst/>
            </a:prstGeom>
            <a:noFill/>
            <a:ln w="28575" cap="flat" cmpd="sng" algn="ctr">
              <a:solidFill>
                <a:srgbClr val="FFC000"/>
              </a:solidFill>
              <a:prstDash val="solid"/>
              <a:miter lim="800000"/>
            </a:ln>
            <a:effectLst/>
          </p:spPr>
        </p:cxnSp>
        <p:cxnSp>
          <p:nvCxnSpPr>
            <p:cNvPr id="14" name="直接连接符 13">
              <a:extLst>
                <a:ext uri="{FF2B5EF4-FFF2-40B4-BE49-F238E27FC236}">
                  <a16:creationId xmlns:a16="http://schemas.microsoft.com/office/drawing/2014/main" id="{E6269602-28B2-41BB-AF4F-648DEBED9709}"/>
                </a:ext>
              </a:extLst>
            </p:cNvPr>
            <p:cNvCxnSpPr/>
            <p:nvPr/>
          </p:nvCxnSpPr>
          <p:spPr>
            <a:xfrm>
              <a:off x="3105205" y="1439100"/>
              <a:ext cx="538480" cy="0"/>
            </a:xfrm>
            <a:prstGeom prst="line">
              <a:avLst/>
            </a:prstGeom>
            <a:noFill/>
            <a:ln w="28575" cap="flat" cmpd="sng" algn="ctr">
              <a:solidFill>
                <a:srgbClr val="0000FF"/>
              </a:solidFill>
              <a:prstDash val="solid"/>
              <a:miter lim="800000"/>
            </a:ln>
            <a:effectLst/>
          </p:spPr>
        </p:cxnSp>
        <p:cxnSp>
          <p:nvCxnSpPr>
            <p:cNvPr id="15" name="直接连接符 14">
              <a:extLst>
                <a:ext uri="{FF2B5EF4-FFF2-40B4-BE49-F238E27FC236}">
                  <a16:creationId xmlns:a16="http://schemas.microsoft.com/office/drawing/2014/main" id="{4A181562-64F7-48CE-BB6E-A178E1B87B04}"/>
                </a:ext>
              </a:extLst>
            </p:cNvPr>
            <p:cNvCxnSpPr/>
            <p:nvPr/>
          </p:nvCxnSpPr>
          <p:spPr>
            <a:xfrm>
              <a:off x="3105205" y="1651190"/>
              <a:ext cx="538480" cy="0"/>
            </a:xfrm>
            <a:prstGeom prst="line">
              <a:avLst/>
            </a:prstGeom>
            <a:noFill/>
            <a:ln w="28575" cap="flat" cmpd="sng" algn="ctr">
              <a:solidFill>
                <a:srgbClr val="2D2DB7">
                  <a:lumMod val="75000"/>
                </a:srgbClr>
              </a:solidFill>
              <a:prstDash val="solid"/>
              <a:miter lim="800000"/>
            </a:ln>
            <a:effectLst/>
          </p:spPr>
        </p:cxnSp>
        <p:sp>
          <p:nvSpPr>
            <p:cNvPr id="16" name="文本框 15">
              <a:extLst>
                <a:ext uri="{FF2B5EF4-FFF2-40B4-BE49-F238E27FC236}">
                  <a16:creationId xmlns:a16="http://schemas.microsoft.com/office/drawing/2014/main" id="{98248961-3F50-4D56-A19F-A0E3C74638C7}"/>
                </a:ext>
              </a:extLst>
            </p:cNvPr>
            <p:cNvSpPr txBox="1"/>
            <p:nvPr/>
          </p:nvSpPr>
          <p:spPr>
            <a:xfrm>
              <a:off x="2040202" y="1242655"/>
              <a:ext cx="8026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Level</a:t>
              </a:r>
              <a:endParaRPr kumimoji="0" lang="zh-CN" altLang="en-US" sz="1200" b="1" i="0" u="none" strike="noStrike" kern="0" cap="none" spc="0" normalizeH="0" baseline="0" noProof="0" dirty="0">
                <a:ln>
                  <a:noFill/>
                </a:ln>
                <a:solidFill>
                  <a:srgbClr val="FF0000"/>
                </a:solidFill>
                <a:effectLst/>
                <a:uLnTx/>
                <a:uFillTx/>
              </a:endParaRPr>
            </a:p>
          </p:txBody>
        </p:sp>
        <p:sp>
          <p:nvSpPr>
            <p:cNvPr id="17" name="文本框 16">
              <a:extLst>
                <a:ext uri="{FF2B5EF4-FFF2-40B4-BE49-F238E27FC236}">
                  <a16:creationId xmlns:a16="http://schemas.microsoft.com/office/drawing/2014/main" id="{3D9B4DEE-2518-4659-8D39-2841E71EDE1B}"/>
                </a:ext>
              </a:extLst>
            </p:cNvPr>
            <p:cNvSpPr txBox="1"/>
            <p:nvPr/>
          </p:nvSpPr>
          <p:spPr>
            <a:xfrm>
              <a:off x="2048578" y="1457634"/>
              <a:ext cx="8026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Pressure</a:t>
              </a:r>
              <a:endParaRPr kumimoji="0" lang="zh-CN" altLang="en-US" sz="1200" b="1" i="0" u="none" strike="noStrike" kern="0" cap="none" spc="0" normalizeH="0" baseline="0" noProof="0" dirty="0">
                <a:ln>
                  <a:noFill/>
                </a:ln>
                <a:solidFill>
                  <a:srgbClr val="FF0000"/>
                </a:solidFill>
                <a:effectLst/>
                <a:uLnTx/>
                <a:uFillTx/>
              </a:endParaRPr>
            </a:p>
          </p:txBody>
        </p:sp>
        <p:sp>
          <p:nvSpPr>
            <p:cNvPr id="18" name="文本框 17">
              <a:extLst>
                <a:ext uri="{FF2B5EF4-FFF2-40B4-BE49-F238E27FC236}">
                  <a16:creationId xmlns:a16="http://schemas.microsoft.com/office/drawing/2014/main" id="{7DEE4CF1-74A0-4995-AD3F-DDAC2787AC5B}"/>
                </a:ext>
              </a:extLst>
            </p:cNvPr>
            <p:cNvSpPr txBox="1"/>
            <p:nvPr/>
          </p:nvSpPr>
          <p:spPr>
            <a:xfrm>
              <a:off x="3643684" y="1300600"/>
              <a:ext cx="11699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Temperature</a:t>
              </a:r>
              <a:endParaRPr kumimoji="0" lang="zh-CN" altLang="en-US" sz="1200" b="1" i="0" u="none" strike="noStrike" kern="0" cap="none" spc="0" normalizeH="0" baseline="0" noProof="0" dirty="0">
                <a:ln>
                  <a:noFill/>
                </a:ln>
                <a:solidFill>
                  <a:srgbClr val="FF0000"/>
                </a:solidFill>
                <a:effectLst/>
                <a:uLnTx/>
                <a:uFillTx/>
              </a:endParaRPr>
            </a:p>
          </p:txBody>
        </p:sp>
        <p:sp>
          <p:nvSpPr>
            <p:cNvPr id="19" name="文本框 18">
              <a:extLst>
                <a:ext uri="{FF2B5EF4-FFF2-40B4-BE49-F238E27FC236}">
                  <a16:creationId xmlns:a16="http://schemas.microsoft.com/office/drawing/2014/main" id="{8A1861ED-D696-40E2-A221-24F93BBD4865}"/>
                </a:ext>
              </a:extLst>
            </p:cNvPr>
            <p:cNvSpPr txBox="1"/>
            <p:nvPr/>
          </p:nvSpPr>
          <p:spPr>
            <a:xfrm>
              <a:off x="3641036" y="1526946"/>
              <a:ext cx="116991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rPr>
                <a:t>Mass flow</a:t>
              </a:r>
              <a:endParaRPr kumimoji="0" lang="zh-CN" altLang="en-US" sz="1200" b="1" i="0" u="none" strike="noStrike" kern="0" cap="none" spc="0" normalizeH="0" baseline="0" noProof="0" dirty="0">
                <a:ln>
                  <a:noFill/>
                </a:ln>
                <a:solidFill>
                  <a:srgbClr val="FF0000"/>
                </a:solidFill>
                <a:effectLst/>
                <a:uLnTx/>
                <a:uFillTx/>
              </a:endParaRPr>
            </a:p>
          </p:txBody>
        </p:sp>
      </p:grpSp>
      <p:sp>
        <p:nvSpPr>
          <p:cNvPr id="20" name="矩形 19">
            <a:extLst>
              <a:ext uri="{FF2B5EF4-FFF2-40B4-BE49-F238E27FC236}">
                <a16:creationId xmlns:a16="http://schemas.microsoft.com/office/drawing/2014/main" id="{9F5BF4F3-0295-4640-9A36-988EE789ED3F}"/>
              </a:ext>
            </a:extLst>
          </p:cNvPr>
          <p:cNvSpPr/>
          <p:nvPr/>
        </p:nvSpPr>
        <p:spPr>
          <a:xfrm>
            <a:off x="1887285" y="6186552"/>
            <a:ext cx="2917786"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rPr>
              <a:t>BTCM 2K stable operation</a:t>
            </a:r>
            <a:endParaRPr kumimoji="0" lang="zh-CN" altLang="zh-CN" sz="1800" b="1" i="0" u="none" strike="noStrike" kern="100" cap="none" spc="0" normalizeH="0" baseline="0" noProof="0" dirty="0">
              <a:ln>
                <a:noFill/>
              </a:ln>
              <a:solidFill>
                <a:srgbClr val="FF0000"/>
              </a:solidFill>
              <a:effectLst/>
              <a:uLnTx/>
              <a:uFillTx/>
              <a:latin typeface="等线"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6AC98578-A975-44D5-8667-5A4CE89A8639}"/>
              </a:ext>
            </a:extLst>
          </p:cNvPr>
          <p:cNvSpPr txBox="1"/>
          <p:nvPr/>
        </p:nvSpPr>
        <p:spPr>
          <a:xfrm>
            <a:off x="2990953" y="4986701"/>
            <a:ext cx="190609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9933"/>
                </a:solidFill>
                <a:effectLst/>
                <a:uLnTx/>
                <a:uFillTx/>
              </a:rPr>
              <a:t>Pressure 31mbar±10Pa</a:t>
            </a:r>
            <a:endParaRPr kumimoji="0" lang="zh-CN" altLang="en-US" sz="1200" b="1" i="0" u="none" strike="noStrike" kern="0" cap="none" spc="0" normalizeH="0" baseline="0" noProof="0" dirty="0">
              <a:ln>
                <a:noFill/>
              </a:ln>
              <a:solidFill>
                <a:srgbClr val="FF9933"/>
              </a:solidFill>
              <a:effectLst/>
              <a:uLnTx/>
              <a:uFillTx/>
            </a:endParaRPr>
          </a:p>
        </p:txBody>
      </p:sp>
      <p:sp>
        <p:nvSpPr>
          <p:cNvPr id="22" name="文本框 21">
            <a:extLst>
              <a:ext uri="{FF2B5EF4-FFF2-40B4-BE49-F238E27FC236}">
                <a16:creationId xmlns:a16="http://schemas.microsoft.com/office/drawing/2014/main" id="{33911D31-A405-4EFB-85BC-5E66A29416B7}"/>
              </a:ext>
            </a:extLst>
          </p:cNvPr>
          <p:cNvSpPr txBox="1"/>
          <p:nvPr/>
        </p:nvSpPr>
        <p:spPr>
          <a:xfrm>
            <a:off x="2981119" y="5210230"/>
            <a:ext cx="190609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FF"/>
                </a:solidFill>
                <a:effectLst/>
                <a:uLnTx/>
                <a:uFillTx/>
              </a:rPr>
              <a:t>Temperature 2K±0.02K</a:t>
            </a:r>
            <a:endParaRPr kumimoji="0" lang="zh-CN" altLang="en-US" sz="1200" b="1" i="0" u="none" strike="noStrike" kern="0" cap="none" spc="0" normalizeH="0" baseline="0" noProof="0" dirty="0">
              <a:ln>
                <a:noFill/>
              </a:ln>
              <a:solidFill>
                <a:srgbClr val="0000FF"/>
              </a:solidFill>
              <a:effectLst/>
              <a:uLnTx/>
              <a:uFillTx/>
            </a:endParaRPr>
          </a:p>
        </p:txBody>
      </p:sp>
      <p:grpSp>
        <p:nvGrpSpPr>
          <p:cNvPr id="23" name="组合 22">
            <a:extLst>
              <a:ext uri="{FF2B5EF4-FFF2-40B4-BE49-F238E27FC236}">
                <a16:creationId xmlns:a16="http://schemas.microsoft.com/office/drawing/2014/main" id="{AE99FE7A-B65E-4683-85AB-F7931212B971}"/>
              </a:ext>
            </a:extLst>
          </p:cNvPr>
          <p:cNvGrpSpPr/>
          <p:nvPr/>
        </p:nvGrpSpPr>
        <p:grpSpPr>
          <a:xfrm>
            <a:off x="6126894" y="3953648"/>
            <a:ext cx="5106776" cy="2769322"/>
            <a:chOff x="541941" y="29797470"/>
            <a:chExt cx="16055989" cy="8486917"/>
          </a:xfrm>
        </p:grpSpPr>
        <p:pic>
          <p:nvPicPr>
            <p:cNvPr id="24" name="图片 23">
              <a:extLst>
                <a:ext uri="{FF2B5EF4-FFF2-40B4-BE49-F238E27FC236}">
                  <a16:creationId xmlns:a16="http://schemas.microsoft.com/office/drawing/2014/main" id="{31CE073A-C6CB-4D9E-86C6-6EE490C4D4AD}"/>
                </a:ext>
              </a:extLst>
            </p:cNvPr>
            <p:cNvPicPr>
              <a:picLocks noChangeAspect="1"/>
            </p:cNvPicPr>
            <p:nvPr/>
          </p:nvPicPr>
          <p:blipFill>
            <a:blip r:embed="rId6"/>
            <a:stretch>
              <a:fillRect/>
            </a:stretch>
          </p:blipFill>
          <p:spPr>
            <a:xfrm>
              <a:off x="541941" y="29797470"/>
              <a:ext cx="15911097" cy="8486917"/>
            </a:xfrm>
            <a:prstGeom prst="rect">
              <a:avLst/>
            </a:prstGeom>
          </p:spPr>
        </p:pic>
        <p:sp>
          <p:nvSpPr>
            <p:cNvPr id="25" name="内容占位符 2">
              <a:extLst>
                <a:ext uri="{FF2B5EF4-FFF2-40B4-BE49-F238E27FC236}">
                  <a16:creationId xmlns:a16="http://schemas.microsoft.com/office/drawing/2014/main" id="{9F29BBDE-00B7-4713-8A57-335E42EDDF43}"/>
                </a:ext>
              </a:extLst>
            </p:cNvPr>
            <p:cNvSpPr txBox="1">
              <a:spLocks/>
            </p:cNvSpPr>
            <p:nvPr/>
          </p:nvSpPr>
          <p:spPr>
            <a:xfrm>
              <a:off x="541942" y="36418768"/>
              <a:ext cx="16055988" cy="1865149"/>
            </a:xfrm>
            <a:prstGeom prst="rect">
              <a:avLst/>
            </a:prstGeom>
            <a:noFill/>
          </p:spPr>
          <p:txBody>
            <a:bodyPr vert="horz" lIns="91440" tIns="45721" rIns="91440" bIns="45721" rtlCol="0">
              <a:noAutofit/>
            </a:bodyPr>
            <a:lstStyle>
              <a:lvl1pPr marL="809976" indent="-809976" algn="l" defTabSz="3239902" rtl="0" eaLnBrk="1" latinLnBrk="0" hangingPunct="1">
                <a:lnSpc>
                  <a:spcPct val="90000"/>
                </a:lnSpc>
                <a:spcBef>
                  <a:spcPts val="3542"/>
                </a:spcBef>
                <a:buFont typeface="Arial" panose="020B0604020202020204" pitchFamily="34" charset="0"/>
                <a:buChar char="•"/>
                <a:defRPr sz="9900"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0"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100"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4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ltLang="zh-CN" sz="2000" b="1" kern="0" dirty="0">
                  <a:solidFill>
                    <a:srgbClr val="000099"/>
                  </a:solidFill>
                  <a:latin typeface="Arial"/>
                </a:rPr>
                <a:t>Cryogenic capacity test, 300W@2K return gas flow rate</a:t>
              </a:r>
            </a:p>
          </p:txBody>
        </p:sp>
      </p:grpSp>
    </p:spTree>
    <p:extLst>
      <p:ext uri="{BB962C8B-B14F-4D97-AF65-F5344CB8AC3E}">
        <p14:creationId xmlns:p14="http://schemas.microsoft.com/office/powerpoint/2010/main" val="3331694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A7EADA0-433E-41A2-BD6B-351841A0923F}"/>
              </a:ext>
            </a:extLst>
          </p:cNvPr>
          <p:cNvSpPr>
            <a:spLocks noGrp="1"/>
          </p:cNvSpPr>
          <p:nvPr>
            <p:ph type="title"/>
          </p:nvPr>
        </p:nvSpPr>
        <p:spPr/>
        <p:txBody>
          <a:bodyPr vert="horz" lIns="91440" tIns="45720" rIns="91440" bIns="45720" rtlCol="0" anchor="ctr">
            <a:normAutofit/>
          </a:bodyPr>
          <a:lstStyle/>
          <a:p>
            <a:r>
              <a:rPr lang="en-GB" altLang="zh-CN" dirty="0"/>
              <a:t>Detailed flow chart for the IR Cryostat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29BCA341-A749-49D6-84C4-813C0FC8314E}"/>
              </a:ext>
            </a:extLst>
          </p:cNvPr>
          <p:cNvSpPr>
            <a:spLocks noGrp="1"/>
          </p:cNvSpPr>
          <p:nvPr>
            <p:ph type="sldNum" sz="quarter" idx="12"/>
          </p:nvPr>
        </p:nvSpPr>
        <p:spPr/>
        <p:txBody>
          <a:bodyPr/>
          <a:lstStyle/>
          <a:p>
            <a:fld id="{F15E9139-A00B-4B2A-98A6-095DC08F1345}" type="slidenum">
              <a:rPr lang="zh-CN" altLang="en-US" smtClean="0"/>
              <a:pPr/>
              <a:t>15</a:t>
            </a:fld>
            <a:endParaRPr lang="zh-CN" altLang="en-US"/>
          </a:p>
        </p:txBody>
      </p:sp>
      <p:grpSp>
        <p:nvGrpSpPr>
          <p:cNvPr id="6" name="组合 5">
            <a:extLst>
              <a:ext uri="{FF2B5EF4-FFF2-40B4-BE49-F238E27FC236}">
                <a16:creationId xmlns:a16="http://schemas.microsoft.com/office/drawing/2014/main" id="{7BE006D5-D377-4851-9DED-B6CDFAF3171B}"/>
              </a:ext>
            </a:extLst>
          </p:cNvPr>
          <p:cNvGrpSpPr/>
          <p:nvPr/>
        </p:nvGrpSpPr>
        <p:grpSpPr>
          <a:xfrm>
            <a:off x="1333365" y="1801906"/>
            <a:ext cx="8751930" cy="4919570"/>
            <a:chOff x="1179778" y="795867"/>
            <a:chExt cx="9586959" cy="5928530"/>
          </a:xfrm>
        </p:grpSpPr>
        <p:pic>
          <p:nvPicPr>
            <p:cNvPr id="7" name="Picture 3">
              <a:extLst>
                <a:ext uri="{FF2B5EF4-FFF2-40B4-BE49-F238E27FC236}">
                  <a16:creationId xmlns:a16="http://schemas.microsoft.com/office/drawing/2014/main" id="{143081C6-63DE-46E9-AC2E-9641E3773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0" r="2513"/>
            <a:stretch/>
          </p:blipFill>
          <p:spPr bwMode="auto">
            <a:xfrm>
              <a:off x="1179778" y="795867"/>
              <a:ext cx="9586959" cy="592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本框 7">
              <a:extLst>
                <a:ext uri="{FF2B5EF4-FFF2-40B4-BE49-F238E27FC236}">
                  <a16:creationId xmlns:a16="http://schemas.microsoft.com/office/drawing/2014/main" id="{8D82CC1A-AC30-4068-BF09-791B416D3B74}"/>
                </a:ext>
              </a:extLst>
            </p:cNvPr>
            <p:cNvSpPr txBox="1"/>
            <p:nvPr/>
          </p:nvSpPr>
          <p:spPr>
            <a:xfrm>
              <a:off x="1414429" y="3135300"/>
              <a:ext cx="1441420"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Compressor</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6714A4E-6A2E-4090-A9AE-A6CCDB201852}"/>
                </a:ext>
              </a:extLst>
            </p:cNvPr>
            <p:cNvSpPr txBox="1"/>
            <p:nvPr/>
          </p:nvSpPr>
          <p:spPr>
            <a:xfrm>
              <a:off x="3025604" y="3135300"/>
              <a:ext cx="1362105" cy="485288"/>
            </a:xfrm>
            <a:prstGeom prst="rect">
              <a:avLst/>
            </a:prstGeom>
            <a:solidFill>
              <a:schemeClr val="bg1"/>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Cold box</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8EB623FE-0155-4873-A628-FFB31232D5F0}"/>
                </a:ext>
              </a:extLst>
            </p:cNvPr>
            <p:cNvSpPr txBox="1"/>
            <p:nvPr/>
          </p:nvSpPr>
          <p:spPr>
            <a:xfrm>
              <a:off x="4982119" y="3135300"/>
              <a:ext cx="851515"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Dewar</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836D2F73-4579-485C-B31C-CA61D9A41808}"/>
                </a:ext>
              </a:extLst>
            </p:cNvPr>
            <p:cNvSpPr txBox="1"/>
            <p:nvPr/>
          </p:nvSpPr>
          <p:spPr>
            <a:xfrm>
              <a:off x="7391541" y="3135300"/>
              <a:ext cx="2988832"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Main Distribution Valve Box</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2036B8DE-B76A-482F-9B48-0793D8C44F2E}"/>
                </a:ext>
              </a:extLst>
            </p:cNvPr>
            <p:cNvSpPr txBox="1"/>
            <p:nvPr/>
          </p:nvSpPr>
          <p:spPr>
            <a:xfrm>
              <a:off x="3087357" y="4907298"/>
              <a:ext cx="2463437" cy="768371"/>
            </a:xfrm>
            <a:prstGeom prst="rect">
              <a:avLst/>
            </a:prstGeom>
            <a:solidFill>
              <a:schemeClr val="bg1"/>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Helium circulating system 1</a:t>
              </a:r>
              <a:endParaRPr lang="zh-CN" altLang="en-US" sz="16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00E0830-4F6D-4211-8231-1B2B4EDD1E20}"/>
                </a:ext>
              </a:extLst>
            </p:cNvPr>
            <p:cNvSpPr txBox="1"/>
            <p:nvPr/>
          </p:nvSpPr>
          <p:spPr>
            <a:xfrm>
              <a:off x="6172867" y="4925983"/>
              <a:ext cx="2657235" cy="768371"/>
            </a:xfrm>
            <a:prstGeom prst="rect">
              <a:avLst/>
            </a:prstGeom>
            <a:solidFill>
              <a:schemeClr val="bg1"/>
            </a:solid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Helium circulating system 2</a:t>
              </a:r>
              <a:endParaRPr lang="zh-CN" altLang="en-US" sz="16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15AAE2AF-4FB8-425D-BBE0-5CB20729F09C}"/>
                </a:ext>
              </a:extLst>
            </p:cNvPr>
            <p:cNvSpPr txBox="1"/>
            <p:nvPr/>
          </p:nvSpPr>
          <p:spPr>
            <a:xfrm>
              <a:off x="3468725" y="6241346"/>
              <a:ext cx="1236236"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Cryostat 1</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D695BE2C-C5A8-4461-BB1F-7138E959D123}"/>
                </a:ext>
              </a:extLst>
            </p:cNvPr>
            <p:cNvSpPr txBox="1"/>
            <p:nvPr/>
          </p:nvSpPr>
          <p:spPr>
            <a:xfrm>
              <a:off x="7593865" y="6241346"/>
              <a:ext cx="1236236"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Cryostat 2</a:t>
              </a:r>
              <a:endParaRPr lang="zh-CN" altLang="en-US"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65A68FEA-D4B2-419F-AB87-5E26C5B3825F}"/>
                </a:ext>
              </a:extLst>
            </p:cNvPr>
            <p:cNvSpPr txBox="1"/>
            <p:nvPr/>
          </p:nvSpPr>
          <p:spPr>
            <a:xfrm>
              <a:off x="5234642" y="6236438"/>
              <a:ext cx="1847622" cy="369332"/>
            </a:xfrm>
            <a:prstGeom prst="rect">
              <a:avLst/>
            </a:prstGeom>
            <a:solidFill>
              <a:schemeClr val="bg1"/>
            </a:solidFill>
          </p:spPr>
          <p:txBody>
            <a:bodyPr wrap="none" rtlCol="0">
              <a:spAutoFit/>
            </a:bodyPr>
            <a:lstStyle/>
            <a:p>
              <a:r>
                <a:rPr lang="en-US" altLang="zh-CN" dirty="0">
                  <a:latin typeface="Arial" panose="020B0604020202020204" pitchFamily="34" charset="0"/>
                  <a:cs typeface="Arial" panose="020B0604020202020204" pitchFamily="34" charset="0"/>
                </a:rPr>
                <a:t>IP collision point</a:t>
              </a:r>
              <a:endParaRPr lang="zh-CN" altLang="en-US" dirty="0">
                <a:latin typeface="Arial" panose="020B0604020202020204" pitchFamily="34" charset="0"/>
                <a:cs typeface="Arial" panose="020B0604020202020204" pitchFamily="34" charset="0"/>
              </a:endParaRPr>
            </a:p>
          </p:txBody>
        </p:sp>
      </p:grpSp>
      <p:sp>
        <p:nvSpPr>
          <p:cNvPr id="17" name="文本框 16">
            <a:extLst>
              <a:ext uri="{FF2B5EF4-FFF2-40B4-BE49-F238E27FC236}">
                <a16:creationId xmlns:a16="http://schemas.microsoft.com/office/drawing/2014/main" id="{DB88A037-692C-455B-87E4-6CD785940C5C}"/>
              </a:ext>
            </a:extLst>
          </p:cNvPr>
          <p:cNvSpPr txBox="1"/>
          <p:nvPr/>
        </p:nvSpPr>
        <p:spPr>
          <a:xfrm>
            <a:off x="109004" y="955571"/>
            <a:ext cx="11973991" cy="9233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In CEPC collider ring IPs, there are four IR SC magnets cryomodules. The primary goal of the cryostat design is to create reliable safe cryogenic system with the possibility of failure-free operation for SC magnets with helium refrigerator.</a:t>
            </a:r>
            <a:endParaRPr lang="zh-CN" altLang="zh-CN" sz="1800" kern="100" dirty="0">
              <a:effectLst/>
              <a:latin typeface="Comic Sans MS" panose="030F0702030302020204" pitchFamily="66"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0540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F58E527-5722-4318-994A-FF74E8F0F74D}"/>
              </a:ext>
            </a:extLst>
          </p:cNvPr>
          <p:cNvSpPr>
            <a:spLocks noGrp="1"/>
          </p:cNvSpPr>
          <p:nvPr>
            <p:ph type="title"/>
          </p:nvPr>
        </p:nvSpPr>
        <p:spPr/>
        <p:txBody>
          <a:bodyPr vert="horz" lIns="91440" tIns="45720" rIns="91440" bIns="45720" rtlCol="0" anchor="ctr">
            <a:normAutofit/>
          </a:bodyPr>
          <a:lstStyle/>
          <a:p>
            <a:r>
              <a:rPr lang="en-GB" altLang="zh-CN" dirty="0"/>
              <a:t>Mechanical structure of IR Cryostat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4B84FFBF-06E2-466C-9707-F6923EE0DACF}"/>
              </a:ext>
            </a:extLst>
          </p:cNvPr>
          <p:cNvSpPr>
            <a:spLocks noGrp="1"/>
          </p:cNvSpPr>
          <p:nvPr>
            <p:ph type="sldNum" sz="quarter" idx="12"/>
          </p:nvPr>
        </p:nvSpPr>
        <p:spPr/>
        <p:txBody>
          <a:bodyPr/>
          <a:lstStyle/>
          <a:p>
            <a:fld id="{F15E9139-A00B-4B2A-98A6-095DC08F1345}" type="slidenum">
              <a:rPr lang="zh-CN" altLang="en-US" smtClean="0"/>
              <a:pPr/>
              <a:t>16</a:t>
            </a:fld>
            <a:endParaRPr lang="zh-CN" altLang="en-US"/>
          </a:p>
        </p:txBody>
      </p:sp>
      <p:pic>
        <p:nvPicPr>
          <p:cNvPr id="6" name="图片 5">
            <a:extLst>
              <a:ext uri="{FF2B5EF4-FFF2-40B4-BE49-F238E27FC236}">
                <a16:creationId xmlns:a16="http://schemas.microsoft.com/office/drawing/2014/main" id="{84BA8A9E-920A-4539-A119-3423417417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5" y="2348753"/>
            <a:ext cx="6449960" cy="3657215"/>
          </a:xfrm>
          <a:prstGeom prst="rect">
            <a:avLst/>
          </a:prstGeom>
          <a:noFill/>
          <a:ln>
            <a:noFill/>
          </a:ln>
        </p:spPr>
      </p:pic>
      <p:pic>
        <p:nvPicPr>
          <p:cNvPr id="7" name="图片 6">
            <a:extLst>
              <a:ext uri="{FF2B5EF4-FFF2-40B4-BE49-F238E27FC236}">
                <a16:creationId xmlns:a16="http://schemas.microsoft.com/office/drawing/2014/main" id="{86BDBFC4-7A1C-436B-B1A5-C535C920C6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312" y="2508767"/>
            <a:ext cx="5339203" cy="3353680"/>
          </a:xfrm>
          <a:prstGeom prst="rect">
            <a:avLst/>
          </a:prstGeom>
          <a:noFill/>
          <a:ln>
            <a:noFill/>
          </a:ln>
        </p:spPr>
      </p:pic>
      <p:sp>
        <p:nvSpPr>
          <p:cNvPr id="8" name="文本框 7">
            <a:extLst>
              <a:ext uri="{FF2B5EF4-FFF2-40B4-BE49-F238E27FC236}">
                <a16:creationId xmlns:a16="http://schemas.microsoft.com/office/drawing/2014/main" id="{88D13138-8879-4960-88B1-E7A0ADA66EDD}"/>
              </a:ext>
            </a:extLst>
          </p:cNvPr>
          <p:cNvSpPr txBox="1"/>
          <p:nvPr/>
        </p:nvSpPr>
        <p:spPr>
          <a:xfrm>
            <a:off x="501445" y="1013867"/>
            <a:ext cx="10641684" cy="1292854"/>
          </a:xfrm>
          <a:prstGeom prst="rect">
            <a:avLst/>
          </a:prstGeom>
          <a:noFill/>
        </p:spPr>
        <p:txBody>
          <a:bodyPr wrap="square">
            <a:spAutoFit/>
          </a:bodyPr>
          <a:lstStyle/>
          <a:p>
            <a:pPr marL="285750" lvl="0" indent="-285750">
              <a:lnSpc>
                <a:spcPct val="150000"/>
              </a:lnSpc>
              <a:buFont typeface="Wingdings" panose="05000000000000000000" pitchFamily="2" charset="2"/>
              <a:buChar char="p"/>
              <a:defRPr/>
            </a:pP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The structure of the IR </a:t>
            </a: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SC magnets cryostat </a:t>
            </a: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has been designed.</a:t>
            </a:r>
          </a:p>
          <a:p>
            <a:pPr marL="285750" lvl="0" indent="-285750">
              <a:lnSpc>
                <a:spcPct val="150000"/>
              </a:lnSpc>
              <a:buFont typeface="Wingdings" panose="05000000000000000000" pitchFamily="2" charset="2"/>
              <a:buChar char="p"/>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The total weight of cryostat is about 2.5 Tones, total length is 6.7m. </a:t>
            </a:r>
          </a:p>
          <a:p>
            <a:pPr marL="285750" lvl="0" indent="-285750">
              <a:lnSpc>
                <a:spcPct val="150000"/>
              </a:lnSpc>
              <a:buFont typeface="Wingdings" panose="05000000000000000000" pitchFamily="2" charset="2"/>
              <a:buChar char="p"/>
              <a:defRPr/>
            </a:pPr>
            <a:r>
              <a:rPr lang="en-US" altLang="zh-CN" sz="1800" kern="100" dirty="0">
                <a:effectLst/>
                <a:latin typeface="Comic Sans MS" panose="030F0702030302020204" pitchFamily="66" charset="0"/>
                <a:ea typeface="等线" panose="02010600030101010101" pitchFamily="2" charset="-122"/>
                <a:cs typeface="Times New Roman" panose="02020603050405020304" pitchFamily="18" charset="0"/>
              </a:rPr>
              <a:t>Mechanical design, stress analysis and thermal simulation have been finished.</a:t>
            </a:r>
            <a:endParaRPr lang="zh-CN" altLang="zh-CN" sz="1800" kern="100" dirty="0">
              <a:effectLst/>
              <a:latin typeface="Comic Sans MS" panose="030F0702030302020204" pitchFamily="66"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1269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A18F938-529B-4F76-ADB0-69522D5B6766}"/>
              </a:ext>
            </a:extLst>
          </p:cNvPr>
          <p:cNvSpPr>
            <a:spLocks noGrp="1"/>
          </p:cNvSpPr>
          <p:nvPr>
            <p:ph type="title"/>
          </p:nvPr>
        </p:nvSpPr>
        <p:spPr/>
        <p:txBody>
          <a:bodyPr vert="horz" lIns="91440" tIns="45720" rIns="91440" bIns="45720" rtlCol="0" anchor="ctr">
            <a:normAutofit/>
          </a:bodyPr>
          <a:lstStyle/>
          <a:p>
            <a:r>
              <a:rPr lang="en-US" altLang="zh-CN" dirty="0">
                <a:latin typeface="Times New Roman" pitchFamily="18" charset="0"/>
                <a:ea typeface="黑体" pitchFamily="49" charset="-122"/>
              </a:rPr>
              <a:t>Thermal dynamics simulation </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E4AF0698-B158-4623-9F5C-8BBA5F8C8A0B}"/>
              </a:ext>
            </a:extLst>
          </p:cNvPr>
          <p:cNvSpPr>
            <a:spLocks noGrp="1"/>
          </p:cNvSpPr>
          <p:nvPr>
            <p:ph type="sldNum" sz="quarter" idx="12"/>
          </p:nvPr>
        </p:nvSpPr>
        <p:spPr/>
        <p:txBody>
          <a:bodyPr/>
          <a:lstStyle/>
          <a:p>
            <a:fld id="{F15E9139-A00B-4B2A-98A6-095DC08F1345}" type="slidenum">
              <a:rPr lang="zh-CN" altLang="en-US" smtClean="0"/>
              <a:pPr/>
              <a:t>17</a:t>
            </a:fld>
            <a:endParaRPr lang="zh-CN" altLang="en-US"/>
          </a:p>
        </p:txBody>
      </p:sp>
      <p:pic>
        <p:nvPicPr>
          <p:cNvPr id="7" name="图片 6">
            <a:extLst>
              <a:ext uri="{FF2B5EF4-FFF2-40B4-BE49-F238E27FC236}">
                <a16:creationId xmlns:a16="http://schemas.microsoft.com/office/drawing/2014/main" id="{7A45F678-714B-4768-B98D-6EF6E11830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475" y="1559304"/>
            <a:ext cx="6159031" cy="2980741"/>
          </a:xfrm>
          <a:prstGeom prst="rect">
            <a:avLst/>
          </a:prstGeom>
          <a:noFill/>
        </p:spPr>
      </p:pic>
      <p:pic>
        <p:nvPicPr>
          <p:cNvPr id="8" name="图片 7">
            <a:extLst>
              <a:ext uri="{FF2B5EF4-FFF2-40B4-BE49-F238E27FC236}">
                <a16:creationId xmlns:a16="http://schemas.microsoft.com/office/drawing/2014/main" id="{A564017C-A396-44A8-961C-053453E1709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5963" y="1559304"/>
            <a:ext cx="5886037" cy="2980741"/>
          </a:xfrm>
          <a:prstGeom prst="rect">
            <a:avLst/>
          </a:prstGeom>
          <a:noFill/>
        </p:spPr>
      </p:pic>
      <p:sp>
        <p:nvSpPr>
          <p:cNvPr id="2" name="文本框 1">
            <a:extLst>
              <a:ext uri="{FF2B5EF4-FFF2-40B4-BE49-F238E27FC236}">
                <a16:creationId xmlns:a16="http://schemas.microsoft.com/office/drawing/2014/main" id="{0E710E36-51A4-40EB-BFF6-6B21D21318C7}"/>
              </a:ext>
            </a:extLst>
          </p:cNvPr>
          <p:cNvSpPr txBox="1"/>
          <p:nvPr/>
        </p:nvSpPr>
        <p:spPr>
          <a:xfrm>
            <a:off x="2310581" y="5053781"/>
            <a:ext cx="9173207" cy="1200329"/>
          </a:xfrm>
          <a:prstGeom prst="rect">
            <a:avLst/>
          </a:prstGeom>
          <a:noFill/>
        </p:spPr>
        <p:txBody>
          <a:bodyPr wrap="square" rtlCol="0">
            <a:spAutoFit/>
          </a:bodyPr>
          <a:lstStyle/>
          <a:p>
            <a:pPr marL="342900" indent="-342900">
              <a:buFont typeface="Wingdings" panose="05000000000000000000" pitchFamily="2" charset="2"/>
              <a:buChar char="n"/>
            </a:pPr>
            <a:r>
              <a:rPr lang="en-US" altLang="zh-CN" sz="2400" dirty="0">
                <a:latin typeface="Comic Sans MS" panose="030F0702030302020204" pitchFamily="66" charset="0"/>
              </a:rPr>
              <a:t>Research on the flow and heat transfer of helium in the narrow channels.</a:t>
            </a:r>
          </a:p>
          <a:p>
            <a:pPr marL="342900" indent="-342900">
              <a:buFont typeface="Wingdings" panose="05000000000000000000" pitchFamily="2" charset="2"/>
              <a:buChar char="n"/>
            </a:pPr>
            <a:r>
              <a:rPr lang="en-US" altLang="zh-CN" sz="2400" dirty="0">
                <a:latin typeface="Comic Sans MS" panose="030F0702030302020204" pitchFamily="66" charset="0"/>
              </a:rPr>
              <a:t>Choose the appropriate cooling method.</a:t>
            </a:r>
            <a:endParaRPr lang="zh-CN" altLang="en-US" sz="2400" dirty="0">
              <a:latin typeface="Comic Sans MS" panose="030F0702030302020204" pitchFamily="66" charset="0"/>
            </a:endParaRPr>
          </a:p>
        </p:txBody>
      </p:sp>
    </p:spTree>
    <p:extLst>
      <p:ext uri="{BB962C8B-B14F-4D97-AF65-F5344CB8AC3E}">
        <p14:creationId xmlns:p14="http://schemas.microsoft.com/office/powerpoint/2010/main" val="2957215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p:txBody>
          <a:bodyPr>
            <a:normAutofit/>
          </a:bodyPr>
          <a:lstStyle/>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Brief Introduction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SRF and SC magnet cryogenic system</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Cryogenic system EDR plan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cs typeface="Times New Roman" panose="02020603050405020304" pitchFamily="18" charset="0"/>
              </a:rPr>
              <a:t>Summary</a:t>
            </a:r>
          </a:p>
          <a:p>
            <a:pPr marL="0" indent="0">
              <a:buNone/>
            </a:pPr>
            <a:endParaRPr lang="zh-CN" altLang="en-US" sz="36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18</a:t>
            </a:fld>
            <a:endParaRPr lang="zh-CN" altLang="en-US"/>
          </a:p>
        </p:txBody>
      </p:sp>
    </p:spTree>
    <p:extLst>
      <p:ext uri="{BB962C8B-B14F-4D97-AF65-F5344CB8AC3E}">
        <p14:creationId xmlns:p14="http://schemas.microsoft.com/office/powerpoint/2010/main" val="406395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DEDA9A9-EF18-4764-A6A1-3A1D38F16033}"/>
              </a:ext>
            </a:extLst>
          </p:cNvPr>
          <p:cNvSpPr>
            <a:spLocks noGrp="1"/>
          </p:cNvSpPr>
          <p:nvPr>
            <p:ph idx="1"/>
          </p:nvPr>
        </p:nvSpPr>
        <p:spPr>
          <a:xfrm>
            <a:off x="400594" y="1247544"/>
            <a:ext cx="5486400" cy="4840303"/>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r>
              <a:rPr lang="en-US" altLang="zh-CN" b="1" dirty="0"/>
              <a:t>Conventional work: </a:t>
            </a:r>
          </a:p>
          <a:p>
            <a:pPr>
              <a:buFont typeface="Arial" panose="020B0604020202020204" pitchFamily="34" charset="0"/>
              <a:buChar char="•"/>
            </a:pPr>
            <a:r>
              <a:rPr lang="en-US" altLang="zh-CN" sz="2600" dirty="0"/>
              <a:t>CEPC 650MHz cavity Cryomodule 2K test</a:t>
            </a:r>
          </a:p>
          <a:p>
            <a:pPr>
              <a:buFont typeface="Arial" panose="020B0604020202020204" pitchFamily="34" charset="0"/>
              <a:buChar char="•"/>
            </a:pPr>
            <a:r>
              <a:rPr lang="en-US" altLang="zh-CN" sz="2600" dirty="0"/>
              <a:t>Detailed PID; </a:t>
            </a:r>
          </a:p>
          <a:p>
            <a:pPr>
              <a:buFont typeface="Arial" panose="020B0604020202020204" pitchFamily="34" charset="0"/>
              <a:buChar char="•"/>
            </a:pPr>
            <a:r>
              <a:rPr lang="en-US" altLang="zh-CN" sz="2600" dirty="0"/>
              <a:t>Mechanical layout</a:t>
            </a:r>
            <a:r>
              <a:rPr lang="zh-CN" altLang="en-US" sz="2600" dirty="0"/>
              <a:t>；</a:t>
            </a:r>
            <a:endParaRPr lang="en-US" altLang="zh-CN" sz="2600" dirty="0"/>
          </a:p>
          <a:p>
            <a:pPr>
              <a:buFont typeface="Arial" panose="020B0604020202020204" pitchFamily="34" charset="0"/>
              <a:buChar char="•"/>
            </a:pPr>
            <a:r>
              <a:rPr lang="en-US" altLang="zh-CN" sz="2600" dirty="0"/>
              <a:t>Large refrigerator</a:t>
            </a:r>
            <a:r>
              <a:rPr lang="zh-CN" altLang="en-US" sz="2600" dirty="0"/>
              <a:t>；</a:t>
            </a:r>
            <a:endParaRPr lang="en-US" altLang="zh-CN" sz="2600" dirty="0"/>
          </a:p>
          <a:p>
            <a:pPr>
              <a:buFont typeface="Arial" panose="020B0604020202020204" pitchFamily="34" charset="0"/>
              <a:buChar char="•"/>
            </a:pPr>
            <a:r>
              <a:rPr lang="en-US" altLang="zh-CN" sz="2600" dirty="0"/>
              <a:t>KW 2K HX 2K test</a:t>
            </a:r>
            <a:r>
              <a:rPr lang="zh-CN" altLang="en-US" sz="2600" dirty="0"/>
              <a:t>；</a:t>
            </a:r>
            <a:endParaRPr lang="en-US" altLang="zh-CN" sz="2600" dirty="0"/>
          </a:p>
          <a:p>
            <a:pPr>
              <a:buFont typeface="Arial" panose="020B0604020202020204" pitchFamily="34" charset="0"/>
              <a:buChar char="•"/>
            </a:pPr>
            <a:r>
              <a:rPr lang="en-US" altLang="zh-CN" sz="2600" dirty="0"/>
              <a:t>SC magnet cryostat more detailed design</a:t>
            </a:r>
          </a:p>
          <a:p>
            <a:pPr>
              <a:buFont typeface="Arial" panose="020B0604020202020204" pitchFamily="34" charset="0"/>
              <a:buChar cha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a:t>
            </a:r>
          </a:p>
          <a:p>
            <a:pPr>
              <a:buFont typeface="Arial" panose="020B0604020202020204" pitchFamily="34" charset="0"/>
              <a:buChar char="•"/>
            </a:pPr>
            <a:endParaRPr lang="en-US" altLang="zh-CN" dirty="0"/>
          </a:p>
        </p:txBody>
      </p:sp>
      <p:sp>
        <p:nvSpPr>
          <p:cNvPr id="3" name="标题 2">
            <a:extLst>
              <a:ext uri="{FF2B5EF4-FFF2-40B4-BE49-F238E27FC236}">
                <a16:creationId xmlns:a16="http://schemas.microsoft.com/office/drawing/2014/main" id="{80B66F76-026D-48EE-96F7-D2842A2E516C}"/>
              </a:ext>
            </a:extLst>
          </p:cNvPr>
          <p:cNvSpPr>
            <a:spLocks noGrp="1"/>
          </p:cNvSpPr>
          <p:nvPr>
            <p:ph type="title"/>
          </p:nvPr>
        </p:nvSpPr>
        <p:spPr/>
        <p:txBody>
          <a:bodyPr/>
          <a:lstStyle/>
          <a:p>
            <a:r>
              <a:rPr lang="en-US" altLang="zh-CN" dirty="0"/>
              <a:t>Our Plan in EDR</a:t>
            </a:r>
            <a:endParaRPr lang="zh-CN" altLang="en-US" dirty="0"/>
          </a:p>
        </p:txBody>
      </p:sp>
      <p:sp>
        <p:nvSpPr>
          <p:cNvPr id="5" name="灯片编号占位符 4">
            <a:extLst>
              <a:ext uri="{FF2B5EF4-FFF2-40B4-BE49-F238E27FC236}">
                <a16:creationId xmlns:a16="http://schemas.microsoft.com/office/drawing/2014/main" id="{48147968-AFB3-441E-A475-901C653F0E40}"/>
              </a:ext>
            </a:extLst>
          </p:cNvPr>
          <p:cNvSpPr>
            <a:spLocks noGrp="1"/>
          </p:cNvSpPr>
          <p:nvPr>
            <p:ph type="sldNum" sz="quarter" idx="12"/>
          </p:nvPr>
        </p:nvSpPr>
        <p:spPr/>
        <p:txBody>
          <a:bodyPr/>
          <a:lstStyle/>
          <a:p>
            <a:fld id="{F15E9139-A00B-4B2A-98A6-095DC08F1345}" type="slidenum">
              <a:rPr lang="zh-CN" altLang="en-US" smtClean="0"/>
              <a:pPr/>
              <a:t>19</a:t>
            </a:fld>
            <a:endParaRPr lang="zh-CN" altLang="en-US"/>
          </a:p>
        </p:txBody>
      </p:sp>
      <p:sp>
        <p:nvSpPr>
          <p:cNvPr id="8" name="文本框 7">
            <a:extLst>
              <a:ext uri="{FF2B5EF4-FFF2-40B4-BE49-F238E27FC236}">
                <a16:creationId xmlns:a16="http://schemas.microsoft.com/office/drawing/2014/main" id="{05D1D86E-8E43-4540-85E9-3FFF2CEFB3FC}"/>
              </a:ext>
            </a:extLst>
          </p:cNvPr>
          <p:cNvSpPr txBox="1"/>
          <p:nvPr/>
        </p:nvSpPr>
        <p:spPr>
          <a:xfrm>
            <a:off x="6157504" y="1247544"/>
            <a:ext cx="6097088" cy="233621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marR="0" lvl="0" indent="-342900" algn="l" defTabSz="914400" rtl="0" eaLnBrk="1" fontAlgn="auto" latinLnBrk="0" hangingPunct="1">
              <a:lnSpc>
                <a:spcPct val="110000"/>
              </a:lnSpc>
              <a:spcBef>
                <a:spcPts val="0"/>
              </a:spcBef>
              <a:spcAft>
                <a:spcPts val="1000"/>
              </a:spcAft>
              <a:buClr>
                <a:srgbClr val="FFC000"/>
              </a:buClr>
              <a:buSzPct val="80000"/>
              <a:buFont typeface="Wingdings" pitchFamily="2" charset="2"/>
              <a:buChar char="n"/>
              <a:tabLst/>
              <a:defRPr/>
            </a:pPr>
            <a:r>
              <a:rPr kumimoji="0" lang="en-US"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More creative work:</a:t>
            </a:r>
          </a:p>
          <a:p>
            <a:pPr marL="342900" marR="0" lvl="0" indent="-342900" algn="l" defTabSz="914400" rtl="0" eaLnBrk="1" fontAlgn="auto" latinLnBrk="0" hangingPunct="1">
              <a:lnSpc>
                <a:spcPct val="110000"/>
              </a:lnSpc>
              <a:spcBef>
                <a:spcPts val="0"/>
              </a:spcBef>
              <a:spcAft>
                <a:spcPts val="1000"/>
              </a:spcAft>
              <a:buClr>
                <a:srgbClr val="FFC000"/>
              </a:buClr>
              <a:buSzPct val="80000"/>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Virtual system establishment</a:t>
            </a:r>
          </a:p>
          <a:p>
            <a:pPr marL="342900" marR="0" lvl="0" indent="-342900" algn="l" defTabSz="914400" rtl="0" eaLnBrk="1" fontAlgn="auto" latinLnBrk="0" hangingPunct="1">
              <a:lnSpc>
                <a:spcPct val="110000"/>
              </a:lnSpc>
              <a:spcBef>
                <a:spcPts val="0"/>
              </a:spcBef>
              <a:spcAft>
                <a:spcPts val="1000"/>
              </a:spcAft>
              <a:buClr>
                <a:srgbClr val="FFC000"/>
              </a:buClr>
              <a:buSzPct val="80000"/>
              <a:buFont typeface="Arial" panose="020B0604020202020204" pitchFamily="34" charset="0"/>
              <a:buChar char="•"/>
              <a:tabLst/>
              <a:defRPr/>
            </a:pPr>
            <a:r>
              <a:rPr kumimoji="0" lang="en-US"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Green accelerator</a:t>
            </a:r>
          </a:p>
          <a:p>
            <a:pPr marL="342900" marR="0" lvl="0" indent="-342900" algn="l" defTabSz="914400" rtl="0" eaLnBrk="1" fontAlgn="auto" latinLnBrk="0" hangingPunct="1">
              <a:lnSpc>
                <a:spcPct val="110000"/>
              </a:lnSpc>
              <a:spcBef>
                <a:spcPts val="0"/>
              </a:spcBef>
              <a:spcAft>
                <a:spcPts val="1000"/>
              </a:spcAft>
              <a:buClr>
                <a:srgbClr val="FFC000"/>
              </a:buClr>
              <a:buSzPct val="80000"/>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itchFamily="34" charset="-122"/>
                <a:cs typeface="Arial" panose="020B0604020202020204" pitchFamily="34" charset="0"/>
              </a:rPr>
              <a:t>……</a:t>
            </a:r>
          </a:p>
        </p:txBody>
      </p:sp>
    </p:spTree>
    <p:extLst>
      <p:ext uri="{BB962C8B-B14F-4D97-AF65-F5344CB8AC3E}">
        <p14:creationId xmlns:p14="http://schemas.microsoft.com/office/powerpoint/2010/main" val="50450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a:xfrm>
            <a:off x="744584" y="1272798"/>
            <a:ext cx="10561320" cy="4840303"/>
          </a:xfrm>
        </p:spPr>
        <p:txBody>
          <a:bodyPr>
            <a:normAutofit/>
          </a:bodyPr>
          <a:lstStyle/>
          <a:p>
            <a:pPr lvl="0">
              <a:lnSpc>
                <a:spcPct val="90000"/>
              </a:lnSpc>
              <a:spcBef>
                <a:spcPts val="1000"/>
              </a:spcBef>
              <a:spcAft>
                <a:spcPts val="0"/>
              </a:spcAft>
              <a:buClrTx/>
              <a:buSzTx/>
              <a:buFont typeface="Wingdings" panose="05000000000000000000" pitchFamily="2" charset="2"/>
              <a:buChar char="u"/>
              <a:defRPr/>
            </a:pPr>
            <a:r>
              <a:rPr lang="en-US" altLang="zh-CN" sz="3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Brief Introduction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SRF and SC magnet cryogenic system TDR design overview</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Cryogenic system EDR plan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cs typeface="Times New Roman" panose="02020603050405020304" pitchFamily="18" charset="0"/>
              </a:rPr>
              <a:t>Summary</a:t>
            </a:r>
            <a:endParaRPr lang="en-US" altLang="zh-CN" sz="3600" b="1" dirty="0">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sz="36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2</a:t>
            </a:fld>
            <a:endParaRPr lang="zh-CN" altLang="en-US"/>
          </a:p>
        </p:txBody>
      </p:sp>
    </p:spTree>
    <p:extLst>
      <p:ext uri="{BB962C8B-B14F-4D97-AF65-F5344CB8AC3E}">
        <p14:creationId xmlns:p14="http://schemas.microsoft.com/office/powerpoint/2010/main" val="202238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9525F9B-F89C-4C1B-BAA4-ED72F8944C3C}"/>
              </a:ext>
            </a:extLst>
          </p:cNvPr>
          <p:cNvSpPr>
            <a:spLocks noGrp="1"/>
          </p:cNvSpPr>
          <p:nvPr>
            <p:ph type="title"/>
          </p:nvPr>
        </p:nvSpPr>
        <p:spPr/>
        <p:txBody>
          <a:bodyPr/>
          <a:lstStyle/>
          <a:p>
            <a:r>
              <a:rPr lang="en-US" altLang="zh-CN" dirty="0"/>
              <a:t>Next: CEPC 650MHz cavity Cryomodule</a:t>
            </a:r>
            <a:endParaRPr lang="zh-CN" altLang="en-US" dirty="0"/>
          </a:p>
        </p:txBody>
      </p:sp>
      <p:sp>
        <p:nvSpPr>
          <p:cNvPr id="4" name="灯片编号占位符 3">
            <a:extLst>
              <a:ext uri="{FF2B5EF4-FFF2-40B4-BE49-F238E27FC236}">
                <a16:creationId xmlns:a16="http://schemas.microsoft.com/office/drawing/2014/main" id="{547EBC90-151F-440F-81C2-D17E25C6CA40}"/>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pic>
        <p:nvPicPr>
          <p:cNvPr id="5" name="图片 2">
            <a:extLst>
              <a:ext uri="{FF2B5EF4-FFF2-40B4-BE49-F238E27FC236}">
                <a16:creationId xmlns:a16="http://schemas.microsoft.com/office/drawing/2014/main" id="{DD7635E2-4C97-4AF0-B304-2E3E76F509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5657" y="977856"/>
            <a:ext cx="9748282" cy="203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id="{3366FDAB-220C-498B-9078-C32D2FFE58B2}"/>
              </a:ext>
            </a:extLst>
          </p:cNvPr>
          <p:cNvGrpSpPr/>
          <p:nvPr/>
        </p:nvGrpSpPr>
        <p:grpSpPr>
          <a:xfrm>
            <a:off x="1094893" y="3093108"/>
            <a:ext cx="4954905" cy="3679190"/>
            <a:chOff x="1094893" y="3093108"/>
            <a:chExt cx="4954905" cy="3679190"/>
          </a:xfrm>
        </p:grpSpPr>
        <p:pic>
          <p:nvPicPr>
            <p:cNvPr id="6" name="图片 5">
              <a:extLst>
                <a:ext uri="{FF2B5EF4-FFF2-40B4-BE49-F238E27FC236}">
                  <a16:creationId xmlns:a16="http://schemas.microsoft.com/office/drawing/2014/main" id="{C21BEECF-E0CF-4FA1-9E7D-7D77BE84A5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893" y="3093108"/>
              <a:ext cx="4954905" cy="3679190"/>
            </a:xfrm>
            <a:prstGeom prst="rect">
              <a:avLst/>
            </a:prstGeom>
            <a:noFill/>
          </p:spPr>
        </p:pic>
        <p:pic>
          <p:nvPicPr>
            <p:cNvPr id="7" name="图片 2">
              <a:extLst>
                <a:ext uri="{FF2B5EF4-FFF2-40B4-BE49-F238E27FC236}">
                  <a16:creationId xmlns:a16="http://schemas.microsoft.com/office/drawing/2014/main" id="{BC95CA77-353E-40E0-8BA6-C30E2869E4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3248" y="5708469"/>
              <a:ext cx="2074816" cy="4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文本框 7">
            <a:extLst>
              <a:ext uri="{FF2B5EF4-FFF2-40B4-BE49-F238E27FC236}">
                <a16:creationId xmlns:a16="http://schemas.microsoft.com/office/drawing/2014/main" id="{86599C93-CBB2-45C6-BC47-378E15FFF8D4}"/>
              </a:ext>
            </a:extLst>
          </p:cNvPr>
          <p:cNvSpPr txBox="1"/>
          <p:nvPr/>
        </p:nvSpPr>
        <p:spPr>
          <a:xfrm>
            <a:off x="6460435" y="3593875"/>
            <a:ext cx="4636672" cy="2197525"/>
          </a:xfrm>
          <a:prstGeom prst="rect">
            <a:avLst/>
          </a:prstGeom>
          <a:noFill/>
        </p:spPr>
        <p:txBody>
          <a:bodyPr wrap="square" rtlCol="0">
            <a:spAutoFit/>
          </a:bodyPr>
          <a:lstStyle/>
          <a:p>
            <a:pPr marL="285750" indent="-285750" algn="just">
              <a:spcBef>
                <a:spcPct val="20000"/>
              </a:spcBef>
              <a:buClr>
                <a:srgbClr val="00B0F0"/>
              </a:buClr>
              <a:buSzPct val="90000"/>
              <a:buFont typeface="Wingdings" panose="05000000000000000000" pitchFamily="2" charset="2"/>
              <a:buChar char="n"/>
              <a:defRPr/>
            </a:pPr>
            <a:r>
              <a:rPr lang="zh-CN" altLang="en-US" kern="0" dirty="0">
                <a:solidFill>
                  <a:srgbClr val="003399"/>
                </a:solidFill>
                <a:latin typeface="Comic Sans MS" panose="030F0702030302020204" pitchFamily="66" charset="0"/>
                <a:ea typeface="微软雅黑" panose="020B0503020204020204" pitchFamily="34" charset="-122"/>
              </a:rPr>
              <a:t>新设计</a:t>
            </a:r>
            <a:r>
              <a:rPr lang="en-US" altLang="zh-CN" kern="0" dirty="0">
                <a:solidFill>
                  <a:srgbClr val="003399"/>
                </a:solidFill>
                <a:latin typeface="Comic Sans MS" panose="030F0702030302020204" pitchFamily="66" charset="0"/>
                <a:ea typeface="微软雅黑" panose="020B0503020204020204" pitchFamily="34" charset="-122"/>
              </a:rPr>
              <a:t>650MHz</a:t>
            </a:r>
            <a:r>
              <a:rPr lang="zh-CN" altLang="en-US" kern="0" dirty="0">
                <a:solidFill>
                  <a:srgbClr val="003399"/>
                </a:solidFill>
                <a:latin typeface="Comic Sans MS" panose="030F0702030302020204" pitchFamily="66" charset="0"/>
                <a:ea typeface="微软雅黑" panose="020B0503020204020204" pitchFamily="34" charset="-122"/>
              </a:rPr>
              <a:t>超导模组低温冷却方案；</a:t>
            </a:r>
            <a:endParaRPr lang="en-US" altLang="zh-CN" kern="0" dirty="0">
              <a:solidFill>
                <a:srgbClr val="003399"/>
              </a:solidFill>
              <a:latin typeface="Comic Sans MS" panose="030F0702030302020204" pitchFamily="66" charset="0"/>
              <a:ea typeface="微软雅黑" panose="020B0503020204020204" pitchFamily="34" charset="-122"/>
            </a:endParaRPr>
          </a:p>
          <a:p>
            <a:pPr marL="285750" indent="-285750" algn="just">
              <a:spcBef>
                <a:spcPct val="20000"/>
              </a:spcBef>
              <a:buClr>
                <a:srgbClr val="00B0F0"/>
              </a:buClr>
              <a:buSzPct val="90000"/>
              <a:buFont typeface="Wingdings" panose="05000000000000000000" pitchFamily="2" charset="2"/>
              <a:buChar char="n"/>
              <a:defRPr/>
            </a:pPr>
            <a:r>
              <a:rPr lang="zh-CN" altLang="en-US" kern="0" dirty="0">
                <a:solidFill>
                  <a:srgbClr val="003399"/>
                </a:solidFill>
                <a:latin typeface="Comic Sans MS" panose="030F0702030302020204" pitchFamily="66" charset="0"/>
                <a:ea typeface="微软雅黑" panose="020B0503020204020204" pitchFamily="34" charset="-122"/>
              </a:rPr>
              <a:t>参考</a:t>
            </a:r>
            <a:r>
              <a:rPr lang="en-US" altLang="zh-CN" kern="0" dirty="0">
                <a:solidFill>
                  <a:srgbClr val="003399"/>
                </a:solidFill>
                <a:latin typeface="Comic Sans MS" panose="030F0702030302020204" pitchFamily="66" charset="0"/>
                <a:ea typeface="微软雅黑" panose="020B0503020204020204" pitchFamily="34" charset="-122"/>
              </a:rPr>
              <a:t>1.3GHz</a:t>
            </a:r>
            <a:r>
              <a:rPr lang="zh-CN" altLang="en-US" kern="0" dirty="0">
                <a:solidFill>
                  <a:srgbClr val="003399"/>
                </a:solidFill>
                <a:latin typeface="Comic Sans MS" panose="030F0702030302020204" pitchFamily="66" charset="0"/>
                <a:ea typeface="微软雅黑" panose="020B0503020204020204" pitchFamily="34" charset="-122"/>
              </a:rPr>
              <a:t>超导模组测试站在</a:t>
            </a:r>
            <a:r>
              <a:rPr lang="en-US" altLang="zh-CN" kern="0" dirty="0">
                <a:solidFill>
                  <a:srgbClr val="003399"/>
                </a:solidFill>
                <a:latin typeface="Comic Sans MS" panose="030F0702030302020204" pitchFamily="66" charset="0"/>
                <a:ea typeface="微软雅黑" panose="020B0503020204020204" pitchFamily="34" charset="-122"/>
              </a:rPr>
              <a:t>PAPS</a:t>
            </a:r>
            <a:r>
              <a:rPr lang="zh-CN" altLang="en-US" kern="0" dirty="0">
                <a:solidFill>
                  <a:srgbClr val="003399"/>
                </a:solidFill>
                <a:latin typeface="Comic Sans MS" panose="030F0702030302020204" pitchFamily="66" charset="0"/>
                <a:ea typeface="微软雅黑" panose="020B0503020204020204" pitchFamily="34" charset="-122"/>
              </a:rPr>
              <a:t>平台北侧水平测试站建设低温测试平台；</a:t>
            </a:r>
            <a:endParaRPr lang="en-US" altLang="zh-CN" kern="0" dirty="0">
              <a:solidFill>
                <a:srgbClr val="003399"/>
              </a:solidFill>
              <a:latin typeface="Comic Sans MS" panose="030F0702030302020204" pitchFamily="66" charset="0"/>
              <a:ea typeface="微软雅黑" panose="020B0503020204020204" pitchFamily="34" charset="-122"/>
            </a:endParaRPr>
          </a:p>
          <a:p>
            <a:pPr marL="285750" indent="-285750" algn="just">
              <a:spcBef>
                <a:spcPct val="20000"/>
              </a:spcBef>
              <a:buClr>
                <a:srgbClr val="00B0F0"/>
              </a:buClr>
              <a:buSzPct val="90000"/>
              <a:buFont typeface="Wingdings" panose="05000000000000000000" pitchFamily="2" charset="2"/>
              <a:buChar char="n"/>
              <a:defRPr/>
            </a:pPr>
            <a:r>
              <a:rPr lang="en-US" altLang="zh-CN" kern="0" dirty="0">
                <a:solidFill>
                  <a:srgbClr val="003399"/>
                </a:solidFill>
                <a:latin typeface="Comic Sans MS" panose="030F0702030302020204" pitchFamily="66" charset="0"/>
                <a:ea typeface="微软雅黑" panose="020B0503020204020204" pitchFamily="34" charset="-122"/>
              </a:rPr>
              <a:t>2024</a:t>
            </a:r>
            <a:r>
              <a:rPr lang="zh-CN" altLang="en-US" kern="0" dirty="0">
                <a:solidFill>
                  <a:srgbClr val="003399"/>
                </a:solidFill>
                <a:latin typeface="Comic Sans MS" panose="030F0702030302020204" pitchFamily="66" charset="0"/>
                <a:ea typeface="微软雅黑" panose="020B0503020204020204" pitchFamily="34" charset="-122"/>
              </a:rPr>
              <a:t>年完成低温测试方案，低温流程、低温控制逻辑等设计，并投入加工制造</a:t>
            </a:r>
            <a:endParaRPr lang="en-US" altLang="zh-CN" kern="0" dirty="0">
              <a:solidFill>
                <a:srgbClr val="003399"/>
              </a:solidFill>
              <a:latin typeface="Comic Sans MS" panose="030F0702030302020204" pitchFamily="66" charset="0"/>
              <a:ea typeface="微软雅黑" panose="020B0503020204020204" pitchFamily="34" charset="-122"/>
            </a:endParaRPr>
          </a:p>
          <a:p>
            <a:pPr marL="285750" indent="-285750" algn="just">
              <a:spcBef>
                <a:spcPct val="20000"/>
              </a:spcBef>
              <a:buClr>
                <a:srgbClr val="00B0F0"/>
              </a:buClr>
              <a:buSzPct val="90000"/>
              <a:buFont typeface="Wingdings" panose="05000000000000000000" pitchFamily="2" charset="2"/>
              <a:buChar char="n"/>
              <a:defRPr/>
            </a:pPr>
            <a:r>
              <a:rPr lang="zh-CN" altLang="en-US" kern="0" dirty="0">
                <a:solidFill>
                  <a:srgbClr val="003399"/>
                </a:solidFill>
                <a:latin typeface="Comic Sans MS" panose="030F0702030302020204" pitchFamily="66" charset="0"/>
                <a:ea typeface="微软雅黑" panose="020B0503020204020204" pitchFamily="34" charset="-122"/>
              </a:rPr>
              <a:t>时间安排在</a:t>
            </a:r>
            <a:r>
              <a:rPr lang="en-US" altLang="zh-CN" kern="0" dirty="0">
                <a:solidFill>
                  <a:srgbClr val="003399"/>
                </a:solidFill>
                <a:latin typeface="Comic Sans MS" panose="030F0702030302020204" pitchFamily="66" charset="0"/>
                <a:ea typeface="微软雅黑" panose="020B0503020204020204" pitchFamily="34" charset="-122"/>
              </a:rPr>
              <a:t>2025</a:t>
            </a:r>
            <a:r>
              <a:rPr lang="zh-CN" altLang="en-US" kern="0" dirty="0">
                <a:solidFill>
                  <a:srgbClr val="003399"/>
                </a:solidFill>
                <a:latin typeface="Comic Sans MS" panose="030F0702030302020204" pitchFamily="66" charset="0"/>
                <a:ea typeface="微软雅黑" panose="020B0503020204020204" pitchFamily="34" charset="-122"/>
              </a:rPr>
              <a:t>年底，完成低温测试平台搭建。</a:t>
            </a:r>
          </a:p>
        </p:txBody>
      </p:sp>
    </p:spTree>
    <p:extLst>
      <p:ext uri="{BB962C8B-B14F-4D97-AF65-F5344CB8AC3E}">
        <p14:creationId xmlns:p14="http://schemas.microsoft.com/office/powerpoint/2010/main" val="2089928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F86D2B9-37CC-4AC9-9766-9568F4874574}"/>
              </a:ext>
            </a:extLst>
          </p:cNvPr>
          <p:cNvSpPr>
            <a:spLocks noGrp="1"/>
          </p:cNvSpPr>
          <p:nvPr>
            <p:ph type="title"/>
          </p:nvPr>
        </p:nvSpPr>
        <p:spPr/>
        <p:txBody>
          <a:bodyPr/>
          <a:lstStyle/>
          <a:p>
            <a:r>
              <a:rPr lang="en-US" altLang="zh-CN" dirty="0"/>
              <a:t>Next: CEPC 650MHz cavity Cryomodule</a:t>
            </a:r>
            <a:endParaRPr lang="zh-CN" altLang="en-US" dirty="0"/>
          </a:p>
        </p:txBody>
      </p:sp>
      <p:sp>
        <p:nvSpPr>
          <p:cNvPr id="4" name="灯片编号占位符 3">
            <a:extLst>
              <a:ext uri="{FF2B5EF4-FFF2-40B4-BE49-F238E27FC236}">
                <a16:creationId xmlns:a16="http://schemas.microsoft.com/office/drawing/2014/main" id="{086B928D-F654-4D13-9942-7B6AFD6CF8B3}"/>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pic>
        <p:nvPicPr>
          <p:cNvPr id="5" name="内容占位符 5">
            <a:extLst>
              <a:ext uri="{FF2B5EF4-FFF2-40B4-BE49-F238E27FC236}">
                <a16:creationId xmlns:a16="http://schemas.microsoft.com/office/drawing/2014/main" id="{41E25931-545A-4D3C-B560-A5C2DB042D1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902789" y="898556"/>
            <a:ext cx="6023740" cy="4466272"/>
          </a:xfrm>
        </p:spPr>
      </p:pic>
      <p:pic>
        <p:nvPicPr>
          <p:cNvPr id="6" name="Picture 3">
            <a:extLst>
              <a:ext uri="{FF2B5EF4-FFF2-40B4-BE49-F238E27FC236}">
                <a16:creationId xmlns:a16="http://schemas.microsoft.com/office/drawing/2014/main" id="{4F99C745-E5ED-490E-9166-E99005EAC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3" t="7200" r="17545" b="12754"/>
          <a:stretch/>
        </p:blipFill>
        <p:spPr bwMode="auto">
          <a:xfrm>
            <a:off x="251670" y="880329"/>
            <a:ext cx="5381539" cy="445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a:extLst>
              <a:ext uri="{FF2B5EF4-FFF2-40B4-BE49-F238E27FC236}">
                <a16:creationId xmlns:a16="http://schemas.microsoft.com/office/drawing/2014/main" id="{EEDD11AD-78C0-4E43-9DAB-73B575E50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217" y="5385732"/>
            <a:ext cx="1885427" cy="1413518"/>
          </a:xfrm>
          <a:prstGeom prst="rect">
            <a:avLst/>
          </a:prstGeom>
        </p:spPr>
      </p:pic>
      <p:pic>
        <p:nvPicPr>
          <p:cNvPr id="8" name="Picture 2">
            <a:extLst>
              <a:ext uri="{FF2B5EF4-FFF2-40B4-BE49-F238E27FC236}">
                <a16:creationId xmlns:a16="http://schemas.microsoft.com/office/drawing/2014/main" id="{DA9D061A-72CF-4966-A5AA-C24962BE64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07" t="41275" r="18877" b="39807"/>
          <a:stretch/>
        </p:blipFill>
        <p:spPr bwMode="auto">
          <a:xfrm>
            <a:off x="251670" y="5385732"/>
            <a:ext cx="9023687" cy="145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对话气泡: 圆角矩形 8">
            <a:extLst>
              <a:ext uri="{FF2B5EF4-FFF2-40B4-BE49-F238E27FC236}">
                <a16:creationId xmlns:a16="http://schemas.microsoft.com/office/drawing/2014/main" id="{A376E5A2-8FEE-4837-AFCC-A1856E33CF06}"/>
              </a:ext>
            </a:extLst>
          </p:cNvPr>
          <p:cNvSpPr/>
          <p:nvPr/>
        </p:nvSpPr>
        <p:spPr>
          <a:xfrm>
            <a:off x="9546672" y="1217879"/>
            <a:ext cx="2013358" cy="595619"/>
          </a:xfrm>
          <a:prstGeom prst="wedgeRoundRectCallout">
            <a:avLst>
              <a:gd name="adj1" fmla="val -93544"/>
              <a:gd name="adj2" fmla="val 2174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1.3GHz</a:t>
            </a:r>
            <a:r>
              <a:rPr lang="zh-CN" altLang="en-US" sz="1600" dirty="0"/>
              <a:t>模组本身长度</a:t>
            </a:r>
            <a:r>
              <a:rPr lang="en-US" altLang="zh-CN" sz="1600" dirty="0"/>
              <a:t>12</a:t>
            </a:r>
            <a:r>
              <a:rPr lang="zh-CN" altLang="en-US" sz="1600" dirty="0"/>
              <a:t>米</a:t>
            </a:r>
          </a:p>
        </p:txBody>
      </p:sp>
      <p:sp>
        <p:nvSpPr>
          <p:cNvPr id="10" name="对话气泡: 圆角矩形 9">
            <a:extLst>
              <a:ext uri="{FF2B5EF4-FFF2-40B4-BE49-F238E27FC236}">
                <a16:creationId xmlns:a16="http://schemas.microsoft.com/office/drawing/2014/main" id="{D89A220E-72A8-469C-8251-8538062FEA27}"/>
              </a:ext>
            </a:extLst>
          </p:cNvPr>
          <p:cNvSpPr/>
          <p:nvPr/>
        </p:nvSpPr>
        <p:spPr>
          <a:xfrm>
            <a:off x="7255008" y="5411402"/>
            <a:ext cx="2013358" cy="595619"/>
          </a:xfrm>
          <a:prstGeom prst="wedgeRoundRectCallout">
            <a:avLst>
              <a:gd name="adj1" fmla="val -70211"/>
              <a:gd name="adj2" fmla="val 554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单个</a:t>
            </a:r>
            <a:r>
              <a:rPr lang="en-US" altLang="zh-CN" sz="1600" dirty="0"/>
              <a:t>650</a:t>
            </a:r>
            <a:r>
              <a:rPr lang="zh-CN" altLang="en-US" sz="1600" dirty="0"/>
              <a:t>组元示意图，总长约</a:t>
            </a:r>
            <a:r>
              <a:rPr lang="en-US" altLang="zh-CN" sz="1600" dirty="0"/>
              <a:t>10</a:t>
            </a:r>
            <a:r>
              <a:rPr lang="zh-CN" altLang="en-US" sz="1600" dirty="0"/>
              <a:t>米</a:t>
            </a:r>
          </a:p>
        </p:txBody>
      </p:sp>
      <p:sp>
        <p:nvSpPr>
          <p:cNvPr id="11" name="对话气泡: 圆角矩形 10">
            <a:extLst>
              <a:ext uri="{FF2B5EF4-FFF2-40B4-BE49-F238E27FC236}">
                <a16:creationId xmlns:a16="http://schemas.microsoft.com/office/drawing/2014/main" id="{AA0C8B48-CD2F-4181-85FD-8C2F0685EA42}"/>
              </a:ext>
            </a:extLst>
          </p:cNvPr>
          <p:cNvSpPr/>
          <p:nvPr/>
        </p:nvSpPr>
        <p:spPr>
          <a:xfrm>
            <a:off x="2055303" y="4561296"/>
            <a:ext cx="2013287" cy="505654"/>
          </a:xfrm>
          <a:prstGeom prst="wedgeRoundRectCallout">
            <a:avLst>
              <a:gd name="adj1" fmla="val -2933"/>
              <a:gd name="adj2" fmla="val -2462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散裂水平测试用</a:t>
            </a:r>
            <a:r>
              <a:rPr lang="en-US" altLang="zh-CN" sz="1600" dirty="0"/>
              <a:t>2K</a:t>
            </a:r>
            <a:r>
              <a:rPr lang="zh-CN" altLang="en-US" sz="1600" dirty="0"/>
              <a:t>阀箱</a:t>
            </a:r>
          </a:p>
        </p:txBody>
      </p:sp>
      <p:cxnSp>
        <p:nvCxnSpPr>
          <p:cNvPr id="12" name="直接箭头连接符 11">
            <a:extLst>
              <a:ext uri="{FF2B5EF4-FFF2-40B4-BE49-F238E27FC236}">
                <a16:creationId xmlns:a16="http://schemas.microsoft.com/office/drawing/2014/main" id="{D4F4E6C3-9F15-4575-A17A-39310D673F42}"/>
              </a:ext>
            </a:extLst>
          </p:cNvPr>
          <p:cNvCxnSpPr>
            <a:cxnSpLocks/>
          </p:cNvCxnSpPr>
          <p:nvPr/>
        </p:nvCxnSpPr>
        <p:spPr>
          <a:xfrm>
            <a:off x="2080470" y="1661020"/>
            <a:ext cx="1795244" cy="18288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对话气泡: 圆角矩形 12">
            <a:extLst>
              <a:ext uri="{FF2B5EF4-FFF2-40B4-BE49-F238E27FC236}">
                <a16:creationId xmlns:a16="http://schemas.microsoft.com/office/drawing/2014/main" id="{14647106-13AC-4361-83BC-3FC2076462E8}"/>
              </a:ext>
            </a:extLst>
          </p:cNvPr>
          <p:cNvSpPr/>
          <p:nvPr/>
        </p:nvSpPr>
        <p:spPr>
          <a:xfrm>
            <a:off x="145410" y="3975465"/>
            <a:ext cx="1742044" cy="585831"/>
          </a:xfrm>
          <a:prstGeom prst="wedgeRoundRectCallout">
            <a:avLst>
              <a:gd name="adj1" fmla="val 49112"/>
              <a:gd name="adj2" fmla="val -270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1.3GHz</a:t>
            </a:r>
            <a:r>
              <a:rPr lang="zh-CN" altLang="en-US" sz="1600" dirty="0"/>
              <a:t>模组水平测试用</a:t>
            </a:r>
            <a:r>
              <a:rPr lang="en-US" altLang="zh-CN" sz="1600" dirty="0"/>
              <a:t>2K</a:t>
            </a:r>
            <a:r>
              <a:rPr lang="zh-CN" altLang="en-US" sz="1600" dirty="0"/>
              <a:t>阀箱</a:t>
            </a:r>
          </a:p>
        </p:txBody>
      </p:sp>
      <p:sp>
        <p:nvSpPr>
          <p:cNvPr id="14" name="对话气泡: 圆角矩形 13">
            <a:extLst>
              <a:ext uri="{FF2B5EF4-FFF2-40B4-BE49-F238E27FC236}">
                <a16:creationId xmlns:a16="http://schemas.microsoft.com/office/drawing/2014/main" id="{8F7AA14E-2F6E-4C37-B534-1CE6AB590423}"/>
              </a:ext>
            </a:extLst>
          </p:cNvPr>
          <p:cNvSpPr/>
          <p:nvPr/>
        </p:nvSpPr>
        <p:spPr>
          <a:xfrm>
            <a:off x="6186882" y="4211996"/>
            <a:ext cx="1742044" cy="585831"/>
          </a:xfrm>
          <a:prstGeom prst="wedgeRoundRectCallout">
            <a:avLst>
              <a:gd name="adj1" fmla="val -29864"/>
              <a:gd name="adj2" fmla="val -2357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1.3GHz</a:t>
            </a:r>
            <a:r>
              <a:rPr lang="zh-CN" altLang="en-US" sz="1600" dirty="0"/>
              <a:t>模组水平测试用</a:t>
            </a:r>
            <a:r>
              <a:rPr lang="en-US" altLang="zh-CN" sz="1600" dirty="0"/>
              <a:t>2K</a:t>
            </a:r>
            <a:r>
              <a:rPr lang="zh-CN" altLang="en-US" sz="1600" dirty="0"/>
              <a:t>阀箱</a:t>
            </a:r>
          </a:p>
        </p:txBody>
      </p:sp>
      <p:cxnSp>
        <p:nvCxnSpPr>
          <p:cNvPr id="15" name="直接箭头连接符 14">
            <a:extLst>
              <a:ext uri="{FF2B5EF4-FFF2-40B4-BE49-F238E27FC236}">
                <a16:creationId xmlns:a16="http://schemas.microsoft.com/office/drawing/2014/main" id="{2A511779-967D-4979-B4BE-391C6796492C}"/>
              </a:ext>
            </a:extLst>
          </p:cNvPr>
          <p:cNvCxnSpPr>
            <a:cxnSpLocks/>
          </p:cNvCxnSpPr>
          <p:nvPr/>
        </p:nvCxnSpPr>
        <p:spPr>
          <a:xfrm>
            <a:off x="3865891" y="3489820"/>
            <a:ext cx="1767318" cy="184933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标注: 线形 15">
            <a:extLst>
              <a:ext uri="{FF2B5EF4-FFF2-40B4-BE49-F238E27FC236}">
                <a16:creationId xmlns:a16="http://schemas.microsoft.com/office/drawing/2014/main" id="{CF15D59B-487C-4A72-8DA6-198E90BAD463}"/>
              </a:ext>
            </a:extLst>
          </p:cNvPr>
          <p:cNvSpPr/>
          <p:nvPr/>
        </p:nvSpPr>
        <p:spPr>
          <a:xfrm>
            <a:off x="3726093" y="2192395"/>
            <a:ext cx="1023457" cy="302004"/>
          </a:xfrm>
          <a:prstGeom prst="borderCallout1">
            <a:avLst>
              <a:gd name="adj1" fmla="val 18750"/>
              <a:gd name="adj2" fmla="val -8333"/>
              <a:gd name="adj3" fmla="val 156945"/>
              <a:gd name="adj4" fmla="val -61305"/>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rPr>
              <a:t>5230mm</a:t>
            </a:r>
            <a:endParaRPr lang="zh-CN" altLang="en-US" sz="1400" dirty="0">
              <a:solidFill>
                <a:srgbClr val="FF0000"/>
              </a:solidFill>
            </a:endParaRPr>
          </a:p>
        </p:txBody>
      </p:sp>
      <p:sp>
        <p:nvSpPr>
          <p:cNvPr id="17" name="标注: 线形 16">
            <a:extLst>
              <a:ext uri="{FF2B5EF4-FFF2-40B4-BE49-F238E27FC236}">
                <a16:creationId xmlns:a16="http://schemas.microsoft.com/office/drawing/2014/main" id="{ADD3F743-42A5-4E73-B8B4-DC61E7D70CE6}"/>
              </a:ext>
            </a:extLst>
          </p:cNvPr>
          <p:cNvSpPr/>
          <p:nvPr/>
        </p:nvSpPr>
        <p:spPr>
          <a:xfrm>
            <a:off x="4503192" y="2533089"/>
            <a:ext cx="1399597" cy="692092"/>
          </a:xfrm>
          <a:prstGeom prst="borderCallout1">
            <a:avLst>
              <a:gd name="adj1" fmla="val 18750"/>
              <a:gd name="adj2" fmla="val -8333"/>
              <a:gd name="adj3" fmla="val 177145"/>
              <a:gd name="adj4" fmla="val -26080"/>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0000"/>
                </a:solidFill>
              </a:rPr>
              <a:t>离屏蔽体移动门距离为</a:t>
            </a:r>
            <a:r>
              <a:rPr lang="en-US" altLang="zh-CN" sz="1400" dirty="0">
                <a:solidFill>
                  <a:srgbClr val="FF0000"/>
                </a:solidFill>
              </a:rPr>
              <a:t>9500mm</a:t>
            </a:r>
            <a:endParaRPr lang="zh-CN" altLang="en-US" sz="1400" dirty="0">
              <a:solidFill>
                <a:srgbClr val="FF0000"/>
              </a:solidFill>
            </a:endParaRPr>
          </a:p>
        </p:txBody>
      </p:sp>
    </p:spTree>
    <p:extLst>
      <p:ext uri="{BB962C8B-B14F-4D97-AF65-F5344CB8AC3E}">
        <p14:creationId xmlns:p14="http://schemas.microsoft.com/office/powerpoint/2010/main" val="276102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E78A5B6-F4A4-4760-8A3B-639DED359A46}"/>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sp>
        <p:nvSpPr>
          <p:cNvPr id="5" name="标题 2">
            <a:extLst>
              <a:ext uri="{FF2B5EF4-FFF2-40B4-BE49-F238E27FC236}">
                <a16:creationId xmlns:a16="http://schemas.microsoft.com/office/drawing/2014/main" id="{DEBEC2FB-9BFD-4553-B2A1-DDDEE1BEF54D}"/>
              </a:ext>
            </a:extLst>
          </p:cNvPr>
          <p:cNvSpPr>
            <a:spLocks noGrp="1"/>
          </p:cNvSpPr>
          <p:nvPr>
            <p:ph type="title"/>
          </p:nvPr>
        </p:nvSpPr>
        <p:spPr>
          <a:xfrm>
            <a:off x="0" y="85725"/>
            <a:ext cx="12192000" cy="725488"/>
          </a:xfrm>
        </p:spPr>
        <p:txBody>
          <a:bodyPr/>
          <a:lstStyle/>
          <a:p>
            <a:r>
              <a:rPr lang="en-US" altLang="zh-CN" dirty="0"/>
              <a:t>Next: CEPC 650MHz cavity Cryomodule</a:t>
            </a:r>
            <a:endParaRPr lang="zh-CN" altLang="en-US" dirty="0"/>
          </a:p>
        </p:txBody>
      </p:sp>
      <p:graphicFrame>
        <p:nvGraphicFramePr>
          <p:cNvPr id="6" name="表格 5">
            <a:extLst>
              <a:ext uri="{FF2B5EF4-FFF2-40B4-BE49-F238E27FC236}">
                <a16:creationId xmlns:a16="http://schemas.microsoft.com/office/drawing/2014/main" id="{3DDD8607-4AE2-40E5-B863-A3799310478C}"/>
              </a:ext>
            </a:extLst>
          </p:cNvPr>
          <p:cNvGraphicFramePr>
            <a:graphicFrameLocks noGrp="1"/>
          </p:cNvGraphicFramePr>
          <p:nvPr>
            <p:extLst>
              <p:ext uri="{D42A27DB-BD31-4B8C-83A1-F6EECF244321}">
                <p14:modId xmlns:p14="http://schemas.microsoft.com/office/powerpoint/2010/main" val="2946194185"/>
              </p:ext>
            </p:extLst>
          </p:nvPr>
        </p:nvGraphicFramePr>
        <p:xfrm>
          <a:off x="245806" y="961923"/>
          <a:ext cx="11867537" cy="5759553"/>
        </p:xfrm>
        <a:graphic>
          <a:graphicData uri="http://schemas.openxmlformats.org/drawingml/2006/table">
            <a:tbl>
              <a:tblPr firstRow="1" bandRow="1">
                <a:tableStyleId>{5940675A-B579-460E-94D1-54222C63F5DA}</a:tableStyleId>
              </a:tblPr>
              <a:tblGrid>
                <a:gridCol w="615739">
                  <a:extLst>
                    <a:ext uri="{9D8B030D-6E8A-4147-A177-3AD203B41FA5}">
                      <a16:colId xmlns:a16="http://schemas.microsoft.com/office/drawing/2014/main" val="1465943040"/>
                    </a:ext>
                  </a:extLst>
                </a:gridCol>
                <a:gridCol w="1720529">
                  <a:extLst>
                    <a:ext uri="{9D8B030D-6E8A-4147-A177-3AD203B41FA5}">
                      <a16:colId xmlns:a16="http://schemas.microsoft.com/office/drawing/2014/main" val="3314754466"/>
                    </a:ext>
                  </a:extLst>
                </a:gridCol>
                <a:gridCol w="5007701">
                  <a:extLst>
                    <a:ext uri="{9D8B030D-6E8A-4147-A177-3AD203B41FA5}">
                      <a16:colId xmlns:a16="http://schemas.microsoft.com/office/drawing/2014/main" val="2269304575"/>
                    </a:ext>
                  </a:extLst>
                </a:gridCol>
                <a:gridCol w="734236">
                  <a:extLst>
                    <a:ext uri="{9D8B030D-6E8A-4147-A177-3AD203B41FA5}">
                      <a16:colId xmlns:a16="http://schemas.microsoft.com/office/drawing/2014/main" val="3495303958"/>
                    </a:ext>
                  </a:extLst>
                </a:gridCol>
                <a:gridCol w="708918">
                  <a:extLst>
                    <a:ext uri="{9D8B030D-6E8A-4147-A177-3AD203B41FA5}">
                      <a16:colId xmlns:a16="http://schemas.microsoft.com/office/drawing/2014/main" val="3279277811"/>
                    </a:ext>
                  </a:extLst>
                </a:gridCol>
                <a:gridCol w="1038057">
                  <a:extLst>
                    <a:ext uri="{9D8B030D-6E8A-4147-A177-3AD203B41FA5}">
                      <a16:colId xmlns:a16="http://schemas.microsoft.com/office/drawing/2014/main" val="1434648901"/>
                    </a:ext>
                  </a:extLst>
                </a:gridCol>
                <a:gridCol w="970542">
                  <a:extLst>
                    <a:ext uri="{9D8B030D-6E8A-4147-A177-3AD203B41FA5}">
                      <a16:colId xmlns:a16="http://schemas.microsoft.com/office/drawing/2014/main" val="567034081"/>
                    </a:ext>
                  </a:extLst>
                </a:gridCol>
                <a:gridCol w="1071815">
                  <a:extLst>
                    <a:ext uri="{9D8B030D-6E8A-4147-A177-3AD203B41FA5}">
                      <a16:colId xmlns:a16="http://schemas.microsoft.com/office/drawing/2014/main" val="4140039270"/>
                    </a:ext>
                  </a:extLst>
                </a:gridCol>
              </a:tblGrid>
              <a:tr h="598853">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zh-CN" altLang="en-US" sz="1400" dirty="0"/>
                        <a:t>序号</a:t>
                      </a:r>
                    </a:p>
                  </a:txBody>
                  <a:tcPr anchor="ctr"/>
                </a:tc>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zh-CN" altLang="en-US" sz="1400" dirty="0"/>
                        <a:t>分项名称</a:t>
                      </a:r>
                    </a:p>
                  </a:txBody>
                  <a:tcPr anchor="ctr"/>
                </a:tc>
                <a:tc>
                  <a:txBody>
                    <a:bodyPr/>
                    <a:lstStyle/>
                    <a:p>
                      <a:pPr algn="ctr"/>
                      <a:r>
                        <a:rPr lang="zh-CN" altLang="en-US" sz="1400" dirty="0"/>
                        <a:t>新建</a:t>
                      </a:r>
                      <a:r>
                        <a:rPr lang="en-US" altLang="zh-CN" sz="1400" dirty="0"/>
                        <a:t>/</a:t>
                      </a:r>
                      <a:r>
                        <a:rPr lang="zh-CN" altLang="en-US" sz="1400" dirty="0"/>
                        <a:t>改造内容</a:t>
                      </a:r>
                    </a:p>
                  </a:txBody>
                  <a:tcPr anchor="ctr"/>
                </a:tc>
                <a:tc>
                  <a:txBody>
                    <a:bodyPr/>
                    <a:lstStyle/>
                    <a:p>
                      <a:pPr algn="ctr"/>
                      <a:r>
                        <a:rPr lang="zh-CN" altLang="en-US" sz="1400" dirty="0"/>
                        <a:t>数量</a:t>
                      </a:r>
                    </a:p>
                  </a:txBody>
                  <a:tcPr anchor="ctr"/>
                </a:tc>
                <a:tc>
                  <a:txBody>
                    <a:bodyPr/>
                    <a:lstStyle/>
                    <a:p>
                      <a:pPr algn="ctr"/>
                      <a:r>
                        <a:rPr lang="zh-CN" altLang="en-US" sz="1400" dirty="0"/>
                        <a:t>单位</a:t>
                      </a:r>
                    </a:p>
                  </a:txBody>
                  <a:tcPr anchor="ctr"/>
                </a:tc>
                <a:tc>
                  <a:txBody>
                    <a:bodyPr/>
                    <a:lstStyle/>
                    <a:p>
                      <a:pPr algn="ctr"/>
                      <a:r>
                        <a:rPr lang="zh-CN" altLang="en-US" sz="1400" dirty="0"/>
                        <a:t>综合单价</a:t>
                      </a:r>
                      <a:r>
                        <a:rPr lang="en-US" altLang="zh-CN" sz="1400" dirty="0"/>
                        <a:t>(</a:t>
                      </a:r>
                      <a:r>
                        <a:rPr lang="zh-CN" altLang="en-US" sz="1400" dirty="0"/>
                        <a:t>万元</a:t>
                      </a:r>
                      <a:r>
                        <a:rPr lang="en-US" altLang="zh-CN" sz="1400" dirty="0"/>
                        <a:t>)</a:t>
                      </a:r>
                      <a:endParaRPr lang="zh-CN" altLang="en-US" sz="1400" dirty="0"/>
                    </a:p>
                  </a:txBody>
                  <a:tcPr anchor="ctr"/>
                </a:tc>
                <a:tc>
                  <a:txBody>
                    <a:bodyPr/>
                    <a:lstStyle/>
                    <a:p>
                      <a:pPr algn="ctr"/>
                      <a:r>
                        <a:rPr lang="zh-CN" altLang="en-US" sz="1400" dirty="0"/>
                        <a:t>总价</a:t>
                      </a:r>
                      <a:endParaRPr lang="en-US" altLang="zh-CN" sz="1400" dirty="0"/>
                    </a:p>
                    <a:p>
                      <a:pPr algn="ctr"/>
                      <a:r>
                        <a:rPr lang="en-US" altLang="zh-CN" sz="1400" dirty="0"/>
                        <a:t>(</a:t>
                      </a:r>
                      <a:r>
                        <a:rPr lang="zh-CN" altLang="en-US" sz="1400" dirty="0"/>
                        <a:t>万元</a:t>
                      </a:r>
                      <a:r>
                        <a:rPr lang="en-US" altLang="zh-CN" sz="1400" dirty="0"/>
                        <a:t>)</a:t>
                      </a:r>
                      <a:endParaRPr lang="zh-CN" altLang="en-US" sz="1400" dirty="0"/>
                    </a:p>
                  </a:txBody>
                  <a:tcPr anchor="ctr"/>
                </a:tc>
                <a:tc>
                  <a:txBody>
                    <a:bodyPr/>
                    <a:lstStyle/>
                    <a:p>
                      <a:pPr algn="ctr"/>
                      <a:r>
                        <a:rPr lang="zh-CN" altLang="en-US" sz="1400" dirty="0"/>
                        <a:t>其它</a:t>
                      </a:r>
                    </a:p>
                  </a:txBody>
                  <a:tcPr anchor="ctr"/>
                </a:tc>
                <a:extLst>
                  <a:ext uri="{0D108BD9-81ED-4DB2-BD59-A6C34878D82A}">
                    <a16:rowId xmlns:a16="http://schemas.microsoft.com/office/drawing/2014/main" val="2072757291"/>
                  </a:ext>
                </a:extLst>
              </a:tr>
              <a:tr h="428591">
                <a:tc>
                  <a:txBody>
                    <a:bodyPr/>
                    <a:lstStyle/>
                    <a:p>
                      <a:pPr algn="ctr"/>
                      <a:r>
                        <a:rPr lang="en-US" altLang="zh-CN" sz="1400" dirty="0"/>
                        <a:t>1</a:t>
                      </a:r>
                      <a:endParaRPr lang="zh-CN" altLang="en-US" sz="1400" dirty="0"/>
                    </a:p>
                  </a:txBody>
                  <a:tcPr anchor="ctr"/>
                </a:tc>
                <a:tc>
                  <a:txBody>
                    <a:bodyPr/>
                    <a:lstStyle/>
                    <a:p>
                      <a:pPr algn="ctr"/>
                      <a:r>
                        <a:rPr lang="zh-CN" altLang="en-US" sz="1400" dirty="0"/>
                        <a:t>低温测试阀箱</a:t>
                      </a:r>
                    </a:p>
                  </a:txBody>
                  <a:tcPr anchor="ctr"/>
                </a:tc>
                <a:tc>
                  <a:txBody>
                    <a:bodyPr/>
                    <a:lstStyle/>
                    <a:p>
                      <a:pPr algn="ctr"/>
                      <a:r>
                        <a:rPr lang="en-US" altLang="zh-CN" sz="1400" dirty="0"/>
                        <a:t>2K</a:t>
                      </a:r>
                      <a:r>
                        <a:rPr lang="zh-CN" altLang="en-US" sz="1400" dirty="0"/>
                        <a:t>低温测试阀箱，含</a:t>
                      </a:r>
                      <a:r>
                        <a:rPr lang="en-US" altLang="zh-CN" sz="1400" dirty="0"/>
                        <a:t>2K</a:t>
                      </a:r>
                      <a:r>
                        <a:rPr lang="zh-CN" altLang="en-US" sz="1400" dirty="0"/>
                        <a:t>换热器、过冷器</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220</a:t>
                      </a:r>
                      <a:endParaRPr lang="zh-CN" altLang="en-US" sz="1400" dirty="0"/>
                    </a:p>
                  </a:txBody>
                  <a:tcPr anchor="ctr"/>
                </a:tc>
                <a:tc>
                  <a:txBody>
                    <a:bodyPr/>
                    <a:lstStyle/>
                    <a:p>
                      <a:pPr algn="ctr"/>
                      <a:r>
                        <a:rPr lang="en-US" altLang="zh-CN" sz="1400" dirty="0"/>
                        <a:t>220</a:t>
                      </a:r>
                      <a:endParaRPr lang="zh-CN" altLang="en-US" sz="1400" dirty="0"/>
                    </a:p>
                  </a:txBody>
                  <a:tcPr anchor="ctr"/>
                </a:tc>
                <a:tc>
                  <a:txBody>
                    <a:bodyPr/>
                    <a:lstStyle/>
                    <a:p>
                      <a:pPr algn="ctr"/>
                      <a:endParaRPr lang="zh-CN" altLang="en-US" sz="1400"/>
                    </a:p>
                  </a:txBody>
                  <a:tcPr anchor="ctr"/>
                </a:tc>
                <a:extLst>
                  <a:ext uri="{0D108BD9-81ED-4DB2-BD59-A6C34878D82A}">
                    <a16:rowId xmlns:a16="http://schemas.microsoft.com/office/drawing/2014/main" val="1402381168"/>
                  </a:ext>
                </a:extLst>
              </a:tr>
              <a:tr h="598853">
                <a:tc>
                  <a:txBody>
                    <a:bodyPr/>
                    <a:lstStyle/>
                    <a:p>
                      <a:pPr algn="ctr"/>
                      <a:r>
                        <a:rPr lang="en-US" altLang="zh-CN" sz="1400" dirty="0"/>
                        <a:t>2</a:t>
                      </a:r>
                      <a:endParaRPr lang="zh-CN"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t>组装工装</a:t>
                      </a:r>
                    </a:p>
                    <a:p>
                      <a:pPr algn="ctr"/>
                      <a:r>
                        <a:rPr lang="zh-CN" altLang="en-US" sz="1400" dirty="0"/>
                        <a:t>运输小车</a:t>
                      </a:r>
                    </a:p>
                  </a:txBody>
                  <a:tcPr anchor="ctr"/>
                </a:tc>
                <a:tc>
                  <a:txBody>
                    <a:bodyPr/>
                    <a:lstStyle/>
                    <a:p>
                      <a:pPr algn="ctr"/>
                      <a:r>
                        <a:rPr lang="zh-CN" altLang="en-US" sz="1400" dirty="0"/>
                        <a:t>模组推进水平测试站需要专门的运输小车，需新研制</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60</a:t>
                      </a:r>
                      <a:endParaRPr lang="zh-CN" altLang="en-US" sz="1400" dirty="0"/>
                    </a:p>
                  </a:txBody>
                  <a:tcPr anchor="ctr"/>
                </a:tc>
                <a:tc>
                  <a:txBody>
                    <a:bodyPr/>
                    <a:lstStyle/>
                    <a:p>
                      <a:pPr algn="ctr"/>
                      <a:r>
                        <a:rPr lang="en-US" altLang="zh-CN" sz="1400" dirty="0"/>
                        <a:t>60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3134800329"/>
                  </a:ext>
                </a:extLst>
              </a:tr>
              <a:tr h="1338611">
                <a:tc>
                  <a:txBody>
                    <a:bodyPr/>
                    <a:lstStyle/>
                    <a:p>
                      <a:pPr algn="ctr"/>
                      <a:r>
                        <a:rPr lang="en-US" altLang="zh-CN" sz="1400" dirty="0"/>
                        <a:t>3</a:t>
                      </a:r>
                      <a:endParaRPr lang="zh-CN" altLang="en-US" sz="1400" dirty="0"/>
                    </a:p>
                  </a:txBody>
                  <a:tcPr anchor="ctr"/>
                </a:tc>
                <a:tc>
                  <a:txBody>
                    <a:bodyPr/>
                    <a:lstStyle/>
                    <a:p>
                      <a:pPr algn="ctr"/>
                      <a:r>
                        <a:rPr lang="zh-CN" altLang="en-US" sz="1400" dirty="0"/>
                        <a:t>低温管线改造</a:t>
                      </a:r>
                    </a:p>
                  </a:txBody>
                  <a:tcPr anchor="ctr"/>
                </a:tc>
                <a:tc>
                  <a:txBody>
                    <a:bodyPr/>
                    <a:lstStyle/>
                    <a:p>
                      <a:pPr algn="ctr"/>
                      <a:r>
                        <a:rPr lang="zh-CN" altLang="en-US" sz="1400" dirty="0"/>
                        <a:t>设备移除及恢复、低温传输线改造，与其他测试系统隔离改造，增加相关阀门。</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60</a:t>
                      </a:r>
                      <a:endParaRPr lang="zh-CN" altLang="en-US" sz="1400" dirty="0"/>
                    </a:p>
                  </a:txBody>
                  <a:tcPr anchor="ctr"/>
                </a:tc>
                <a:tc>
                  <a:txBody>
                    <a:bodyPr/>
                    <a:lstStyle/>
                    <a:p>
                      <a:pPr algn="ctr"/>
                      <a:r>
                        <a:rPr lang="en-US" altLang="zh-CN" sz="1400" dirty="0"/>
                        <a:t>60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2308998161"/>
                  </a:ext>
                </a:extLst>
              </a:tr>
              <a:tr h="1092024">
                <a:tc>
                  <a:txBody>
                    <a:bodyPr/>
                    <a:lstStyle/>
                    <a:p>
                      <a:pPr algn="ctr"/>
                      <a:r>
                        <a:rPr lang="en-US" altLang="zh-CN" sz="1400" dirty="0"/>
                        <a:t>4</a:t>
                      </a:r>
                      <a:endParaRPr lang="zh-CN" altLang="en-US" sz="1400" dirty="0"/>
                    </a:p>
                  </a:txBody>
                  <a:tcPr anchor="ctr"/>
                </a:tc>
                <a:tc>
                  <a:txBody>
                    <a:bodyPr/>
                    <a:lstStyle/>
                    <a:p>
                      <a:pPr algn="ctr"/>
                      <a:r>
                        <a:rPr lang="zh-CN" altLang="en-US" sz="1400" dirty="0"/>
                        <a:t>低温测量及</a:t>
                      </a:r>
                      <a:endParaRPr lang="en-US" altLang="zh-CN" sz="1400" dirty="0"/>
                    </a:p>
                    <a:p>
                      <a:pPr algn="ctr"/>
                      <a:r>
                        <a:rPr lang="zh-CN" altLang="en-US" sz="1400" dirty="0"/>
                        <a:t>控制系统</a:t>
                      </a:r>
                    </a:p>
                  </a:txBody>
                  <a:tcPr anchor="ctr"/>
                </a:tc>
                <a:tc>
                  <a:txBody>
                    <a:bodyPr/>
                    <a:lstStyle/>
                    <a:p>
                      <a:pPr algn="l"/>
                      <a:r>
                        <a:rPr lang="en-US" altLang="zh-CN" sz="1400" dirty="0"/>
                        <a:t>1.</a:t>
                      </a:r>
                      <a:r>
                        <a:rPr lang="zh-CN" altLang="en-US" sz="1400" dirty="0"/>
                        <a:t>温度、压力、液位、流量传感器</a:t>
                      </a:r>
                      <a:endParaRPr lang="en-US" altLang="zh-CN" sz="1400" dirty="0"/>
                    </a:p>
                    <a:p>
                      <a:pPr algn="l"/>
                      <a:r>
                        <a:rPr lang="en-US" altLang="zh-CN" sz="1400" dirty="0"/>
                        <a:t>2.</a:t>
                      </a:r>
                      <a:r>
                        <a:rPr lang="zh-CN" altLang="en-US" sz="1400" dirty="0"/>
                        <a:t>针对</a:t>
                      </a:r>
                      <a:r>
                        <a:rPr lang="en-US" altLang="zh-CN" sz="1400" dirty="0"/>
                        <a:t>650</a:t>
                      </a:r>
                      <a:r>
                        <a:rPr lang="zh-CN" altLang="en-US" sz="1400" dirty="0"/>
                        <a:t>组元新铺设控制电缆、控制柜、</a:t>
                      </a:r>
                      <a:r>
                        <a:rPr lang="en-US" altLang="zh-CN" sz="1400" dirty="0"/>
                        <a:t>PLC</a:t>
                      </a:r>
                      <a:r>
                        <a:rPr lang="zh-CN" altLang="en-US" sz="1400" dirty="0"/>
                        <a:t>和电缆槽等</a:t>
                      </a:r>
                      <a:endParaRPr lang="en-US" altLang="zh-CN" sz="1400" dirty="0"/>
                    </a:p>
                    <a:p>
                      <a:pPr algn="l"/>
                      <a:r>
                        <a:rPr lang="en-US" altLang="zh-CN" sz="1400" dirty="0"/>
                        <a:t>3.</a:t>
                      </a:r>
                      <a:r>
                        <a:rPr lang="zh-CN" altLang="en-US" sz="1400" dirty="0"/>
                        <a:t>针对</a:t>
                      </a:r>
                      <a:r>
                        <a:rPr lang="en-US" altLang="zh-CN" sz="1400" dirty="0"/>
                        <a:t>650</a:t>
                      </a:r>
                      <a:r>
                        <a:rPr lang="zh-CN" altLang="en-US" sz="1400" dirty="0"/>
                        <a:t>组元测试开发控制软件和</a:t>
                      </a:r>
                      <a:r>
                        <a:rPr lang="en-US" altLang="zh-CN" sz="1400" dirty="0"/>
                        <a:t>UI</a:t>
                      </a:r>
                      <a:r>
                        <a:rPr lang="zh-CN" altLang="en-US" sz="1400" dirty="0"/>
                        <a:t>界面</a:t>
                      </a:r>
                      <a:endParaRPr lang="en-US" altLang="zh-CN" sz="1400" dirty="0"/>
                    </a:p>
                    <a:p>
                      <a:pPr algn="l"/>
                      <a:r>
                        <a:rPr lang="en-US" altLang="zh-CN" sz="1400" dirty="0"/>
                        <a:t>4.</a:t>
                      </a:r>
                      <a:r>
                        <a:rPr lang="zh-CN" altLang="en-US" sz="1400" dirty="0"/>
                        <a:t>系统调试</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150</a:t>
                      </a:r>
                      <a:endParaRPr lang="zh-CN" altLang="en-US" sz="1400" dirty="0"/>
                    </a:p>
                  </a:txBody>
                  <a:tcPr anchor="ctr"/>
                </a:tc>
                <a:tc>
                  <a:txBody>
                    <a:bodyPr/>
                    <a:lstStyle/>
                    <a:p>
                      <a:pPr algn="ctr"/>
                      <a:r>
                        <a:rPr lang="en-US" altLang="zh-CN" sz="1400" dirty="0"/>
                        <a:t>150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1289918024"/>
                  </a:ext>
                </a:extLst>
              </a:tr>
              <a:tr h="845439">
                <a:tc>
                  <a:txBody>
                    <a:bodyPr/>
                    <a:lstStyle/>
                    <a:p>
                      <a:pPr algn="ctr"/>
                      <a:r>
                        <a:rPr lang="en-US" altLang="zh-CN" sz="1400" dirty="0"/>
                        <a:t>5</a:t>
                      </a:r>
                      <a:endParaRPr lang="zh-CN" altLang="en-US" sz="1400" dirty="0"/>
                    </a:p>
                  </a:txBody>
                  <a:tcPr anchor="ctr"/>
                </a:tc>
                <a:tc>
                  <a:txBody>
                    <a:bodyPr/>
                    <a:lstStyle/>
                    <a:p>
                      <a:pPr algn="ctr"/>
                      <a:r>
                        <a:rPr lang="zh-CN" altLang="en-US" sz="1400" dirty="0"/>
                        <a:t>低温测试费用</a:t>
                      </a:r>
                    </a:p>
                  </a:txBody>
                  <a:tcPr anchor="ctr"/>
                </a:tc>
                <a:tc>
                  <a:txBody>
                    <a:bodyPr/>
                    <a:lstStyle/>
                    <a:p>
                      <a:pPr algn="ctr"/>
                      <a:r>
                        <a:rPr lang="en-US" altLang="zh-CN" sz="1400" dirty="0"/>
                        <a:t>1.</a:t>
                      </a:r>
                      <a:r>
                        <a:rPr lang="zh-CN" altLang="en-US" sz="1400" dirty="0"/>
                        <a:t>液氮消耗</a:t>
                      </a:r>
                      <a:endParaRPr lang="en-US" altLang="zh-CN" sz="1400" dirty="0"/>
                    </a:p>
                    <a:p>
                      <a:pPr algn="ctr"/>
                      <a:r>
                        <a:rPr lang="en-US" altLang="zh-CN" sz="1400" dirty="0"/>
                        <a:t>2.</a:t>
                      </a:r>
                      <a:r>
                        <a:rPr lang="zh-CN" altLang="en-US" sz="1400" dirty="0"/>
                        <a:t>液氦</a:t>
                      </a:r>
                      <a:r>
                        <a:rPr lang="en-US" altLang="zh-CN" sz="1400" dirty="0"/>
                        <a:t>/</a:t>
                      </a:r>
                      <a:r>
                        <a:rPr lang="zh-CN" altLang="en-US" sz="1400" dirty="0"/>
                        <a:t>氦气消耗</a:t>
                      </a:r>
                      <a:endParaRPr lang="en-US" altLang="zh-CN" sz="1400" dirty="0"/>
                    </a:p>
                    <a:p>
                      <a:pPr algn="ctr"/>
                      <a:r>
                        <a:rPr lang="en-US" altLang="zh-CN" sz="1400" dirty="0"/>
                        <a:t>3.</a:t>
                      </a:r>
                      <a:r>
                        <a:rPr lang="zh-CN" altLang="en-US" sz="1400" dirty="0"/>
                        <a:t>水、电等</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批</a:t>
                      </a:r>
                    </a:p>
                  </a:txBody>
                  <a:tcPr anchor="ctr"/>
                </a:tc>
                <a:tc>
                  <a:txBody>
                    <a:bodyPr/>
                    <a:lstStyle/>
                    <a:p>
                      <a:pPr algn="ctr"/>
                      <a:r>
                        <a:rPr lang="en-US" altLang="zh-CN" sz="1400" dirty="0"/>
                        <a:t>70</a:t>
                      </a:r>
                      <a:endParaRPr lang="zh-CN" altLang="en-US" sz="1400" dirty="0"/>
                    </a:p>
                  </a:txBody>
                  <a:tcPr anchor="ctr"/>
                </a:tc>
                <a:tc>
                  <a:txBody>
                    <a:bodyPr/>
                    <a:lstStyle/>
                    <a:p>
                      <a:pPr algn="ctr"/>
                      <a:r>
                        <a:rPr lang="en-US" altLang="zh-CN" sz="1400" dirty="0"/>
                        <a:t>70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147102020"/>
                  </a:ext>
                </a:extLst>
              </a:tr>
              <a:tr h="428591">
                <a:tc>
                  <a:txBody>
                    <a:bodyPr/>
                    <a:lstStyle/>
                    <a:p>
                      <a:pPr algn="ctr"/>
                      <a:r>
                        <a:rPr lang="en-US" altLang="zh-CN" sz="1400" dirty="0"/>
                        <a:t>6</a:t>
                      </a:r>
                      <a:endParaRPr lang="zh-CN" altLang="en-US" sz="1400" dirty="0"/>
                    </a:p>
                  </a:txBody>
                  <a:tcPr anchor="ctr"/>
                </a:tc>
                <a:tc>
                  <a:txBody>
                    <a:bodyPr/>
                    <a:lstStyle/>
                    <a:p>
                      <a:pPr algn="ctr"/>
                      <a:r>
                        <a:rPr lang="zh-CN" altLang="en-US" sz="1400" dirty="0"/>
                        <a:t>真空泵组及配件</a:t>
                      </a:r>
                    </a:p>
                  </a:txBody>
                  <a:tcPr anchor="ctr"/>
                </a:tc>
                <a:tc>
                  <a:txBody>
                    <a:bodyPr/>
                    <a:lstStyle/>
                    <a:p>
                      <a:pPr algn="ctr"/>
                      <a:r>
                        <a:rPr lang="zh-CN" altLang="en-US" sz="1400" dirty="0"/>
                        <a:t>隔热真空泵、规计、波纹管及接头、角阀等</a:t>
                      </a:r>
                    </a:p>
                  </a:txBody>
                  <a:tcPr anchor="ctr"/>
                </a:tc>
                <a:tc>
                  <a:txBody>
                    <a:bodyPr/>
                    <a:lstStyle/>
                    <a:p>
                      <a:pPr algn="ctr"/>
                      <a:r>
                        <a:rPr lang="en-US" altLang="zh-CN" sz="1400" dirty="0"/>
                        <a:t>2</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20</a:t>
                      </a:r>
                      <a:endParaRPr lang="zh-CN" altLang="en-US" sz="1400" dirty="0"/>
                    </a:p>
                  </a:txBody>
                  <a:tcPr anchor="ctr"/>
                </a:tc>
                <a:tc>
                  <a:txBody>
                    <a:bodyPr/>
                    <a:lstStyle/>
                    <a:p>
                      <a:pPr algn="ctr"/>
                      <a:r>
                        <a:rPr lang="en-US" altLang="zh-CN" sz="1400" dirty="0"/>
                        <a:t>40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1470724303"/>
                  </a:ext>
                </a:extLst>
              </a:tr>
              <a:tr h="428591">
                <a:tc gridSpan="3">
                  <a:txBody>
                    <a:bodyPr/>
                    <a:lstStyle/>
                    <a:p>
                      <a:pPr algn="ctr"/>
                      <a:r>
                        <a:rPr lang="zh-CN" altLang="en-US" sz="1400" dirty="0"/>
                        <a:t>总计（万元）</a:t>
                      </a:r>
                    </a:p>
                  </a:txBody>
                  <a:tcPr anchor="ctr"/>
                </a:tc>
                <a:tc hMerge="1">
                  <a:txBody>
                    <a:bodyPr/>
                    <a:lstStyle/>
                    <a:p>
                      <a:pPr algn="ctr"/>
                      <a:endParaRPr lang="zh-CN" altLang="en-US" sz="1400" dirty="0"/>
                    </a:p>
                  </a:txBody>
                  <a:tcPr/>
                </a:tc>
                <a:tc hMerge="1">
                  <a:txBody>
                    <a:bodyPr/>
                    <a:lstStyle/>
                    <a:p>
                      <a:pPr algn="ctr"/>
                      <a:endParaRPr lang="zh-CN" altLang="en-US" sz="1400" dirty="0"/>
                    </a:p>
                  </a:txBody>
                  <a:tcPr/>
                </a:tc>
                <a:tc>
                  <a:txBody>
                    <a:bodyPr/>
                    <a:lstStyle/>
                    <a:p>
                      <a:pPr algn="ctr"/>
                      <a:endParaRPr lang="zh-CN" altLang="en-US" sz="1400"/>
                    </a:p>
                  </a:txBody>
                  <a:tcPr anchor="ctr"/>
                </a:tc>
                <a:tc>
                  <a:txBody>
                    <a:bodyPr/>
                    <a:lstStyle/>
                    <a:p>
                      <a:pPr algn="ctr"/>
                      <a:endParaRPr lang="zh-CN" altLang="en-US" sz="1400"/>
                    </a:p>
                  </a:txBody>
                  <a:tcPr anchor="ctr"/>
                </a:tc>
                <a:tc>
                  <a:txBody>
                    <a:bodyPr/>
                    <a:lstStyle/>
                    <a:p>
                      <a:pPr algn="ctr"/>
                      <a:endParaRPr lang="zh-CN" altLang="en-US" sz="1400"/>
                    </a:p>
                  </a:txBody>
                  <a:tcPr anchor="ctr"/>
                </a:tc>
                <a:tc>
                  <a:txBody>
                    <a:bodyPr/>
                    <a:lstStyle/>
                    <a:p>
                      <a:pPr algn="ctr"/>
                      <a:r>
                        <a:rPr lang="en-US" altLang="zh-CN" sz="1400" dirty="0"/>
                        <a:t>600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2523098476"/>
                  </a:ext>
                </a:extLst>
              </a:tr>
            </a:tbl>
          </a:graphicData>
        </a:graphic>
      </p:graphicFrame>
    </p:spTree>
    <p:extLst>
      <p:ext uri="{BB962C8B-B14F-4D97-AF65-F5344CB8AC3E}">
        <p14:creationId xmlns:p14="http://schemas.microsoft.com/office/powerpoint/2010/main" val="102787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081E231-359B-47EA-918C-BC060841E305}"/>
              </a:ext>
            </a:extLst>
          </p:cNvPr>
          <p:cNvSpPr>
            <a:spLocks noGrp="1"/>
          </p:cNvSpPr>
          <p:nvPr>
            <p:ph type="title"/>
          </p:nvPr>
        </p:nvSpPr>
        <p:spPr>
          <a:xfrm>
            <a:off x="0" y="85702"/>
            <a:ext cx="12192000" cy="725470"/>
          </a:xfrm>
        </p:spPr>
        <p:txBody>
          <a:bodyPr>
            <a:normAutofit/>
          </a:bodyPr>
          <a:lstStyle/>
          <a:p>
            <a:r>
              <a:rPr lang="en-US" altLang="zh-CN" dirty="0"/>
              <a:t>Next: Detailed PID in CAD version</a:t>
            </a:r>
            <a:endParaRPr lang="zh-CN" altLang="en-US" dirty="0"/>
          </a:p>
        </p:txBody>
      </p:sp>
      <p:sp>
        <p:nvSpPr>
          <p:cNvPr id="4" name="灯片编号占位符 3">
            <a:extLst>
              <a:ext uri="{FF2B5EF4-FFF2-40B4-BE49-F238E27FC236}">
                <a16:creationId xmlns:a16="http://schemas.microsoft.com/office/drawing/2014/main" id="{90B1EE9F-CC92-4BB7-9D28-2D5786273685}"/>
              </a:ext>
            </a:extLst>
          </p:cNvPr>
          <p:cNvSpPr>
            <a:spLocks noGrp="1"/>
          </p:cNvSpPr>
          <p:nvPr>
            <p:ph type="sldNum" sz="quarter" idx="12"/>
          </p:nvPr>
        </p:nvSpPr>
        <p:spPr/>
        <p:txBody>
          <a:bodyPr/>
          <a:lstStyle/>
          <a:p>
            <a:fld id="{F15E9139-A00B-4B2A-98A6-095DC08F1345}" type="slidenum">
              <a:rPr lang="zh-CN" altLang="en-US" smtClean="0"/>
              <a:pPr/>
              <a:t>23</a:t>
            </a:fld>
            <a:endParaRPr lang="zh-CN" altLang="en-US"/>
          </a:p>
        </p:txBody>
      </p:sp>
      <p:pic>
        <p:nvPicPr>
          <p:cNvPr id="5" name="图片 4">
            <a:extLst>
              <a:ext uri="{FF2B5EF4-FFF2-40B4-BE49-F238E27FC236}">
                <a16:creationId xmlns:a16="http://schemas.microsoft.com/office/drawing/2014/main" id="{948D818A-6BA8-48A8-8E44-D16CE1B450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6872" y="1082363"/>
            <a:ext cx="7483965" cy="5456550"/>
          </a:xfrm>
          <a:prstGeom prst="rect">
            <a:avLst/>
          </a:prstGeom>
          <a:noFill/>
        </p:spPr>
      </p:pic>
      <p:graphicFrame>
        <p:nvGraphicFramePr>
          <p:cNvPr id="2" name="图示 1">
            <a:extLst>
              <a:ext uri="{FF2B5EF4-FFF2-40B4-BE49-F238E27FC236}">
                <a16:creationId xmlns:a16="http://schemas.microsoft.com/office/drawing/2014/main" id="{CAAEE26C-D652-451B-9E2F-C61C0326FB41}"/>
              </a:ext>
            </a:extLst>
          </p:cNvPr>
          <p:cNvGraphicFramePr/>
          <p:nvPr>
            <p:extLst>
              <p:ext uri="{D42A27DB-BD31-4B8C-83A1-F6EECF244321}">
                <p14:modId xmlns:p14="http://schemas.microsoft.com/office/powerpoint/2010/main" val="2938041852"/>
              </p:ext>
            </p:extLst>
          </p:nvPr>
        </p:nvGraphicFramePr>
        <p:xfrm>
          <a:off x="7169860" y="1702738"/>
          <a:ext cx="5204518" cy="3452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60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ECBB8BA-A02D-4093-BDD7-0D5D1D24617B}"/>
              </a:ext>
            </a:extLst>
          </p:cNvPr>
          <p:cNvSpPr>
            <a:spLocks noGrp="1"/>
          </p:cNvSpPr>
          <p:nvPr>
            <p:ph type="title"/>
          </p:nvPr>
        </p:nvSpPr>
        <p:spPr/>
        <p:txBody>
          <a:bodyPr>
            <a:normAutofit/>
          </a:bodyPr>
          <a:lstStyle/>
          <a:p>
            <a:r>
              <a:rPr lang="en-US" altLang="zh-CN" dirty="0"/>
              <a:t>Cryogenic system mechanical layout diagram upgrade</a:t>
            </a:r>
            <a:endParaRPr lang="zh-CN" altLang="en-US" dirty="0"/>
          </a:p>
        </p:txBody>
      </p:sp>
      <p:sp>
        <p:nvSpPr>
          <p:cNvPr id="4" name="灯片编号占位符 3">
            <a:extLst>
              <a:ext uri="{FF2B5EF4-FFF2-40B4-BE49-F238E27FC236}">
                <a16:creationId xmlns:a16="http://schemas.microsoft.com/office/drawing/2014/main" id="{2EEEE8B9-E492-410A-BE12-A83562E1C639}"/>
              </a:ext>
            </a:extLst>
          </p:cNvPr>
          <p:cNvSpPr>
            <a:spLocks noGrp="1"/>
          </p:cNvSpPr>
          <p:nvPr>
            <p:ph type="sldNum" sz="quarter" idx="12"/>
          </p:nvPr>
        </p:nvSpPr>
        <p:spPr/>
        <p:txBody>
          <a:bodyPr/>
          <a:lstStyle/>
          <a:p>
            <a:fld id="{F15E9139-A00B-4B2A-98A6-095DC08F1345}" type="slidenum">
              <a:rPr lang="zh-CN" altLang="en-US" smtClean="0"/>
              <a:pPr/>
              <a:t>24</a:t>
            </a:fld>
            <a:endParaRPr lang="zh-CN" altLang="en-US"/>
          </a:p>
        </p:txBody>
      </p:sp>
      <p:pic>
        <p:nvPicPr>
          <p:cNvPr id="5" name="图片 4">
            <a:extLst>
              <a:ext uri="{FF2B5EF4-FFF2-40B4-BE49-F238E27FC236}">
                <a16:creationId xmlns:a16="http://schemas.microsoft.com/office/drawing/2014/main" id="{85DC8CB6-3BDF-4AE3-91C4-6BD6139527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7832" y="4104632"/>
            <a:ext cx="5204460" cy="2443020"/>
          </a:xfrm>
          <a:prstGeom prst="rect">
            <a:avLst/>
          </a:prstGeom>
          <a:noFill/>
        </p:spPr>
      </p:pic>
      <p:pic>
        <p:nvPicPr>
          <p:cNvPr id="6" name="图片 5">
            <a:extLst>
              <a:ext uri="{FF2B5EF4-FFF2-40B4-BE49-F238E27FC236}">
                <a16:creationId xmlns:a16="http://schemas.microsoft.com/office/drawing/2014/main" id="{DC108E43-E71D-4EE5-9335-67CD96E24F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330" y="878602"/>
            <a:ext cx="5005070" cy="2721610"/>
          </a:xfrm>
          <a:prstGeom prst="rect">
            <a:avLst/>
          </a:prstGeom>
          <a:noFill/>
        </p:spPr>
      </p:pic>
      <p:pic>
        <p:nvPicPr>
          <p:cNvPr id="7" name="图片 6">
            <a:extLst>
              <a:ext uri="{FF2B5EF4-FFF2-40B4-BE49-F238E27FC236}">
                <a16:creationId xmlns:a16="http://schemas.microsoft.com/office/drawing/2014/main" id="{F21E1A84-FADE-4331-B4A3-A0A2D2F1FCF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29" y="936356"/>
            <a:ext cx="4766763" cy="2903796"/>
          </a:xfrm>
          <a:prstGeom prst="rect">
            <a:avLst/>
          </a:prstGeom>
          <a:noFill/>
          <a:ln>
            <a:noFill/>
          </a:ln>
        </p:spPr>
      </p:pic>
      <p:pic>
        <p:nvPicPr>
          <p:cNvPr id="8" name="图片 7">
            <a:extLst>
              <a:ext uri="{FF2B5EF4-FFF2-40B4-BE49-F238E27FC236}">
                <a16:creationId xmlns:a16="http://schemas.microsoft.com/office/drawing/2014/main" id="{67F84333-5377-46B8-9A86-CA70CA9F129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55177" y="3965337"/>
            <a:ext cx="4457159" cy="2721611"/>
          </a:xfrm>
          <a:prstGeom prst="rect">
            <a:avLst/>
          </a:prstGeom>
          <a:noFill/>
          <a:ln>
            <a:noFill/>
          </a:ln>
        </p:spPr>
      </p:pic>
    </p:spTree>
    <p:extLst>
      <p:ext uri="{BB962C8B-B14F-4D97-AF65-F5344CB8AC3E}">
        <p14:creationId xmlns:p14="http://schemas.microsoft.com/office/powerpoint/2010/main" val="143408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B7AA0FB-92C6-4C04-9E95-812D10141257}"/>
              </a:ext>
            </a:extLst>
          </p:cNvPr>
          <p:cNvSpPr>
            <a:spLocks noGrp="1"/>
          </p:cNvSpPr>
          <p:nvPr>
            <p:ph idx="1"/>
          </p:nvPr>
        </p:nvSpPr>
        <p:spPr>
          <a:xfrm>
            <a:off x="469900" y="1026650"/>
            <a:ext cx="10972800" cy="5170950"/>
          </a:xfrm>
        </p:spPr>
        <p:txBody>
          <a:bodyPr/>
          <a:lstStyle/>
          <a:p>
            <a:pPr marL="0" indent="0">
              <a:buNone/>
            </a:pPr>
            <a:r>
              <a:rPr lang="en-US" altLang="zh-CN" b="1" dirty="0"/>
              <a:t>Large refrigerator</a:t>
            </a:r>
          </a:p>
          <a:p>
            <a:r>
              <a:rPr lang="en-US" altLang="zh-CN" dirty="0"/>
              <a:t>Technical supported by FULL CRYO Company and TIPC, CAS</a:t>
            </a:r>
          </a:p>
          <a:p>
            <a:r>
              <a:rPr lang="zh-CN" altLang="zh-CN" dirty="0"/>
              <a:t> </a:t>
            </a:r>
            <a:r>
              <a:rPr lang="en-US" altLang="zh-CN" dirty="0"/>
              <a:t>2.5 kW @4.5K or 500W @2K refrigerator have passed test and will be installed in CIADS campus for the long time running to verify the stability. </a:t>
            </a:r>
          </a:p>
          <a:p>
            <a:r>
              <a:rPr lang="en-US" altLang="zh-CN" dirty="0"/>
              <a:t>The CAS pilot project for the 10 kW @4.5K or 15 kW @4.5K (required for CEPC) has been approved, and it is expected to be developed and fully prepared for CEPC in the next few years. </a:t>
            </a:r>
            <a:endParaRPr lang="zh-CN" altLang="en-US" dirty="0"/>
          </a:p>
        </p:txBody>
      </p:sp>
      <p:sp>
        <p:nvSpPr>
          <p:cNvPr id="3" name="标题 2">
            <a:extLst>
              <a:ext uri="{FF2B5EF4-FFF2-40B4-BE49-F238E27FC236}">
                <a16:creationId xmlns:a16="http://schemas.microsoft.com/office/drawing/2014/main" id="{22C98EF3-3CFA-4FF2-A055-0F3588228A55}"/>
              </a:ext>
            </a:extLst>
          </p:cNvPr>
          <p:cNvSpPr>
            <a:spLocks noGrp="1"/>
          </p:cNvSpPr>
          <p:nvPr>
            <p:ph type="title"/>
          </p:nvPr>
        </p:nvSpPr>
        <p:spPr/>
        <p:txBody>
          <a:bodyPr/>
          <a:lstStyle/>
          <a:p>
            <a:pPr marL="0" indent="0">
              <a:buNone/>
            </a:pPr>
            <a:r>
              <a:rPr lang="en-US" altLang="zh-CN" b="1" dirty="0"/>
              <a:t>Large refrigerator</a:t>
            </a:r>
          </a:p>
        </p:txBody>
      </p:sp>
      <p:sp>
        <p:nvSpPr>
          <p:cNvPr id="5" name="灯片编号占位符 4">
            <a:extLst>
              <a:ext uri="{FF2B5EF4-FFF2-40B4-BE49-F238E27FC236}">
                <a16:creationId xmlns:a16="http://schemas.microsoft.com/office/drawing/2014/main" id="{3E7C432C-1532-428A-8CB4-C1347EC3D2FF}"/>
              </a:ext>
            </a:extLst>
          </p:cNvPr>
          <p:cNvSpPr>
            <a:spLocks noGrp="1"/>
          </p:cNvSpPr>
          <p:nvPr>
            <p:ph type="sldNum" sz="quarter" idx="12"/>
          </p:nvPr>
        </p:nvSpPr>
        <p:spPr/>
        <p:txBody>
          <a:bodyPr/>
          <a:lstStyle/>
          <a:p>
            <a:fld id="{F15E9139-A00B-4B2A-98A6-095DC08F1345}" type="slidenum">
              <a:rPr lang="zh-CN" altLang="en-US" smtClean="0"/>
              <a:pPr/>
              <a:t>25</a:t>
            </a:fld>
            <a:endParaRPr lang="zh-CN" altLang="en-US"/>
          </a:p>
        </p:txBody>
      </p:sp>
    </p:spTree>
    <p:extLst>
      <p:ext uri="{BB962C8B-B14F-4D97-AF65-F5344CB8AC3E}">
        <p14:creationId xmlns:p14="http://schemas.microsoft.com/office/powerpoint/2010/main" val="282459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B7AA0FB-92C6-4C04-9E95-812D10141257}"/>
              </a:ext>
            </a:extLst>
          </p:cNvPr>
          <p:cNvSpPr>
            <a:spLocks noGrp="1"/>
          </p:cNvSpPr>
          <p:nvPr>
            <p:ph idx="1"/>
          </p:nvPr>
        </p:nvSpPr>
        <p:spPr>
          <a:xfrm>
            <a:off x="469900" y="1026650"/>
            <a:ext cx="10972800" cy="725470"/>
          </a:xfrm>
        </p:spPr>
        <p:txBody>
          <a:bodyPr/>
          <a:lstStyle/>
          <a:p>
            <a:r>
              <a:rPr lang="en-US" altLang="zh-CN" dirty="0"/>
              <a:t>Large refrigerator</a:t>
            </a:r>
            <a:endParaRPr lang="zh-CN" altLang="en-US" dirty="0"/>
          </a:p>
        </p:txBody>
      </p:sp>
      <p:sp>
        <p:nvSpPr>
          <p:cNvPr id="3" name="标题 2">
            <a:extLst>
              <a:ext uri="{FF2B5EF4-FFF2-40B4-BE49-F238E27FC236}">
                <a16:creationId xmlns:a16="http://schemas.microsoft.com/office/drawing/2014/main" id="{22C98EF3-3CFA-4FF2-A055-0F3588228A55}"/>
              </a:ext>
            </a:extLst>
          </p:cNvPr>
          <p:cNvSpPr>
            <a:spLocks noGrp="1"/>
          </p:cNvSpPr>
          <p:nvPr>
            <p:ph type="title"/>
          </p:nvPr>
        </p:nvSpPr>
        <p:spPr/>
        <p:txBody>
          <a:bodyPr/>
          <a:lstStyle/>
          <a:p>
            <a:pPr marL="0" indent="0">
              <a:buNone/>
            </a:pPr>
            <a:r>
              <a:rPr lang="en-US" altLang="zh-CN" b="1" dirty="0"/>
              <a:t>Large refrigerator Parameters</a:t>
            </a:r>
          </a:p>
        </p:txBody>
      </p:sp>
      <p:sp>
        <p:nvSpPr>
          <p:cNvPr id="5" name="灯片编号占位符 4">
            <a:extLst>
              <a:ext uri="{FF2B5EF4-FFF2-40B4-BE49-F238E27FC236}">
                <a16:creationId xmlns:a16="http://schemas.microsoft.com/office/drawing/2014/main" id="{3E7C432C-1532-428A-8CB4-C1347EC3D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35A09AC8-EBE2-4B1E-A2CE-DEB2F1CBF5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9700" y="2103935"/>
            <a:ext cx="4876800" cy="4282456"/>
          </a:xfrm>
          <a:prstGeom prst="rect">
            <a:avLst/>
          </a:prstGeom>
          <a:noFill/>
        </p:spPr>
      </p:pic>
      <p:graphicFrame>
        <p:nvGraphicFramePr>
          <p:cNvPr id="7" name="表格 6">
            <a:extLst>
              <a:ext uri="{FF2B5EF4-FFF2-40B4-BE49-F238E27FC236}">
                <a16:creationId xmlns:a16="http://schemas.microsoft.com/office/drawing/2014/main" id="{C5897FE8-6432-4591-836E-2DBCCA1D1533}"/>
              </a:ext>
            </a:extLst>
          </p:cNvPr>
          <p:cNvGraphicFramePr>
            <a:graphicFrameLocks noGrp="1"/>
          </p:cNvGraphicFramePr>
          <p:nvPr/>
        </p:nvGraphicFramePr>
        <p:xfrm>
          <a:off x="5283199" y="1388613"/>
          <a:ext cx="6769101" cy="1952192"/>
        </p:xfrm>
        <a:graphic>
          <a:graphicData uri="http://schemas.openxmlformats.org/drawingml/2006/table">
            <a:tbl>
              <a:tblPr>
                <a:tableStyleId>{5C22544A-7EE6-4342-B048-85BDC9FD1C3A}</a:tableStyleId>
              </a:tblPr>
              <a:tblGrid>
                <a:gridCol w="2757611">
                  <a:extLst>
                    <a:ext uri="{9D8B030D-6E8A-4147-A177-3AD203B41FA5}">
                      <a16:colId xmlns:a16="http://schemas.microsoft.com/office/drawing/2014/main" val="2865532070"/>
                    </a:ext>
                  </a:extLst>
                </a:gridCol>
                <a:gridCol w="2047259">
                  <a:extLst>
                    <a:ext uri="{9D8B030D-6E8A-4147-A177-3AD203B41FA5}">
                      <a16:colId xmlns:a16="http://schemas.microsoft.com/office/drawing/2014/main" val="1738342658"/>
                    </a:ext>
                  </a:extLst>
                </a:gridCol>
                <a:gridCol w="1964231">
                  <a:extLst>
                    <a:ext uri="{9D8B030D-6E8A-4147-A177-3AD203B41FA5}">
                      <a16:colId xmlns:a16="http://schemas.microsoft.com/office/drawing/2014/main" val="1448069085"/>
                    </a:ext>
                  </a:extLst>
                </a:gridCol>
              </a:tblGrid>
              <a:tr h="547634">
                <a:tc>
                  <a:txBody>
                    <a:bodyPr/>
                    <a:lstStyle/>
                    <a:p>
                      <a:pPr algn="ctr">
                        <a:lnSpc>
                          <a:spcPts val="1100"/>
                        </a:lnSpc>
                        <a:spcBef>
                          <a:spcPts val="300"/>
                        </a:spcBef>
                        <a:spcAft>
                          <a:spcPts val="300"/>
                        </a:spcAft>
                      </a:pPr>
                      <a:r>
                        <a:rPr lang="en-US" sz="1400" dirty="0">
                          <a:effectLst/>
                          <a:latin typeface="Comic Sans MS" panose="030F0702030302020204" pitchFamily="66" charset="0"/>
                        </a:rPr>
                        <a:t>Other parameters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Precooled by Turbin expanders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Precooled by liquid nitrogen</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468707601"/>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The consumption of the Liquid Nitrogen</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0g/s (0L/h)</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428.7g/s(2043L/h)</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427007484"/>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Gas flow for precooling</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100g/s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0g/s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4649556"/>
                  </a:ext>
                </a:extLst>
              </a:tr>
              <a:tr h="341334">
                <a:tc>
                  <a:txBody>
                    <a:bodyPr/>
                    <a:lstStyle/>
                    <a:p>
                      <a:pPr algn="ctr">
                        <a:lnSpc>
                          <a:spcPts val="1100"/>
                        </a:lnSpc>
                        <a:spcBef>
                          <a:spcPts val="300"/>
                        </a:spcBef>
                        <a:spcAft>
                          <a:spcPts val="300"/>
                        </a:spcAft>
                      </a:pPr>
                      <a:r>
                        <a:rPr lang="en-US" sz="1400">
                          <a:effectLst/>
                          <a:latin typeface="Comic Sans MS" panose="030F0702030302020204" pitchFamily="66" charset="0"/>
                        </a:rPr>
                        <a:t>Gas flow</a:t>
                      </a:r>
                      <a:r>
                        <a:rPr lang="zh-CN" sz="1400">
                          <a:effectLst/>
                          <a:latin typeface="Comic Sans MS" panose="030F0702030302020204" pitchFamily="66" charset="0"/>
                        </a:rPr>
                        <a:t>（</a:t>
                      </a:r>
                      <a:r>
                        <a:rPr lang="en-US" sz="1400">
                          <a:effectLst/>
                          <a:latin typeface="Comic Sans MS" panose="030F0702030302020204" pitchFamily="66" charset="0"/>
                        </a:rPr>
                        <a:t>g/s</a:t>
                      </a:r>
                      <a:r>
                        <a:rPr lang="zh-CN" sz="1400">
                          <a:effectLst/>
                          <a:latin typeface="Comic Sans MS" panose="030F0702030302020204" pitchFamily="66" charset="0"/>
                        </a:rPr>
                        <a:t>）</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1668g/s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a:effectLst/>
                          <a:latin typeface="Comic Sans MS" panose="030F0702030302020204" pitchFamily="66" charset="0"/>
                        </a:rPr>
                        <a:t>1551g/s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815569343"/>
                  </a:ext>
                </a:extLst>
              </a:tr>
              <a:tr h="341334">
                <a:tc>
                  <a:txBody>
                    <a:bodyPr/>
                    <a:lstStyle/>
                    <a:p>
                      <a:pPr algn="ctr">
                        <a:lnSpc>
                          <a:spcPts val="1100"/>
                        </a:lnSpc>
                        <a:spcBef>
                          <a:spcPts val="300"/>
                        </a:spcBef>
                        <a:spcAft>
                          <a:spcPts val="300"/>
                        </a:spcAft>
                      </a:pPr>
                      <a:r>
                        <a:rPr lang="en-US" sz="1400" dirty="0">
                          <a:effectLst/>
                          <a:latin typeface="Comic Sans MS" panose="030F0702030302020204" pitchFamily="66" charset="0"/>
                        </a:rPr>
                        <a:t>Power Consumption</a:t>
                      </a:r>
                      <a:r>
                        <a:rPr lang="zh-CN" sz="1400" dirty="0">
                          <a:effectLst/>
                          <a:latin typeface="Comic Sans MS" panose="030F0702030302020204" pitchFamily="66" charset="0"/>
                        </a:rPr>
                        <a:t>（</a:t>
                      </a:r>
                      <a:r>
                        <a:rPr lang="en-US" sz="1400" dirty="0">
                          <a:effectLst/>
                          <a:latin typeface="Comic Sans MS" panose="030F0702030302020204" pitchFamily="66" charset="0"/>
                        </a:rPr>
                        <a:t>KW</a:t>
                      </a:r>
                      <a:r>
                        <a:rPr lang="zh-CN" sz="1400" dirty="0">
                          <a:effectLst/>
                          <a:latin typeface="Comic Sans MS" panose="030F0702030302020204" pitchFamily="66" charset="0"/>
                        </a:rPr>
                        <a:t>）</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3935.13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100"/>
                        </a:lnSpc>
                        <a:spcBef>
                          <a:spcPts val="300"/>
                        </a:spcBef>
                        <a:spcAft>
                          <a:spcPts val="300"/>
                        </a:spcAft>
                      </a:pPr>
                      <a:r>
                        <a:rPr lang="en-US" sz="1400" dirty="0">
                          <a:effectLst/>
                          <a:latin typeface="Comic Sans MS" panose="030F0702030302020204" pitchFamily="66" charset="0"/>
                        </a:rPr>
                        <a:t>3721.3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745766334"/>
                  </a:ext>
                </a:extLst>
              </a:tr>
            </a:tbl>
          </a:graphicData>
        </a:graphic>
      </p:graphicFrame>
      <p:graphicFrame>
        <p:nvGraphicFramePr>
          <p:cNvPr id="8" name="表格 7">
            <a:extLst>
              <a:ext uri="{FF2B5EF4-FFF2-40B4-BE49-F238E27FC236}">
                <a16:creationId xmlns:a16="http://schemas.microsoft.com/office/drawing/2014/main" id="{38BCF9BB-461E-4FF7-A54D-2E96FA79802D}"/>
              </a:ext>
            </a:extLst>
          </p:cNvPr>
          <p:cNvGraphicFramePr>
            <a:graphicFrameLocks noGrp="1"/>
          </p:cNvGraphicFramePr>
          <p:nvPr/>
        </p:nvGraphicFramePr>
        <p:xfrm>
          <a:off x="5270500" y="3773474"/>
          <a:ext cx="6781800" cy="2897681"/>
        </p:xfrm>
        <a:graphic>
          <a:graphicData uri="http://schemas.openxmlformats.org/drawingml/2006/table">
            <a:tbl>
              <a:tblPr>
                <a:tableStyleId>{5C22544A-7EE6-4342-B048-85BDC9FD1C3A}</a:tableStyleId>
              </a:tblPr>
              <a:tblGrid>
                <a:gridCol w="1408793">
                  <a:extLst>
                    <a:ext uri="{9D8B030D-6E8A-4147-A177-3AD203B41FA5}">
                      <a16:colId xmlns:a16="http://schemas.microsoft.com/office/drawing/2014/main" val="1975550377"/>
                    </a:ext>
                  </a:extLst>
                </a:gridCol>
                <a:gridCol w="1677490">
                  <a:extLst>
                    <a:ext uri="{9D8B030D-6E8A-4147-A177-3AD203B41FA5}">
                      <a16:colId xmlns:a16="http://schemas.microsoft.com/office/drawing/2014/main" val="3729816018"/>
                    </a:ext>
                  </a:extLst>
                </a:gridCol>
                <a:gridCol w="1984439">
                  <a:extLst>
                    <a:ext uri="{9D8B030D-6E8A-4147-A177-3AD203B41FA5}">
                      <a16:colId xmlns:a16="http://schemas.microsoft.com/office/drawing/2014/main" val="2516489943"/>
                    </a:ext>
                  </a:extLst>
                </a:gridCol>
                <a:gridCol w="1711078">
                  <a:extLst>
                    <a:ext uri="{9D8B030D-6E8A-4147-A177-3AD203B41FA5}">
                      <a16:colId xmlns:a16="http://schemas.microsoft.com/office/drawing/2014/main" val="2696221739"/>
                    </a:ext>
                  </a:extLst>
                </a:gridCol>
              </a:tblGrid>
              <a:tr h="459458">
                <a:tc>
                  <a:txBody>
                    <a:bodyPr/>
                    <a:lstStyle/>
                    <a:p>
                      <a:pPr algn="ctr">
                        <a:lnSpc>
                          <a:spcPts val="1000"/>
                        </a:lnSpc>
                        <a:spcBef>
                          <a:spcPts val="300"/>
                        </a:spcBef>
                        <a:spcAft>
                          <a:spcPts val="300"/>
                        </a:spcAft>
                      </a:pPr>
                      <a:r>
                        <a:rPr lang="en-US" sz="1400">
                          <a:effectLst/>
                          <a:latin typeface="Comic Sans MS" panose="030F0702030302020204" pitchFamily="66" charset="0"/>
                        </a:rPr>
                        <a:t>Parameters</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high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medium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The low pressure compressor</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4092898"/>
                  </a:ext>
                </a:extLst>
              </a:tr>
              <a:tr h="292595">
                <a:tc>
                  <a:txBody>
                    <a:bodyPr/>
                    <a:lstStyle/>
                    <a:p>
                      <a:pPr algn="ctr">
                        <a:lnSpc>
                          <a:spcPts val="1000"/>
                        </a:lnSpc>
                        <a:spcBef>
                          <a:spcPts val="300"/>
                        </a:spcBef>
                        <a:spcAft>
                          <a:spcPts val="300"/>
                        </a:spcAft>
                      </a:pPr>
                      <a:r>
                        <a:rPr lang="en-US" sz="1400" dirty="0">
                          <a:effectLst/>
                          <a:latin typeface="Comic Sans MS" panose="030F0702030302020204" pitchFamily="66" charset="0"/>
                        </a:rPr>
                        <a:t>Gas flow (g/s)*</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1668.00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862.80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230.7</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899755447"/>
                  </a:ext>
                </a:extLst>
              </a:tr>
              <a:tr h="459458">
                <a:tc>
                  <a:txBody>
                    <a:bodyPr/>
                    <a:lstStyle/>
                    <a:p>
                      <a:pPr algn="ctr">
                        <a:lnSpc>
                          <a:spcPts val="1000"/>
                        </a:lnSpc>
                        <a:spcBef>
                          <a:spcPts val="300"/>
                        </a:spcBef>
                        <a:spcAft>
                          <a:spcPts val="300"/>
                        </a:spcAft>
                      </a:pPr>
                      <a:r>
                        <a:rPr lang="en-US" sz="1400">
                          <a:effectLst/>
                          <a:latin typeface="Comic Sans MS" panose="030F0702030302020204" pitchFamily="66" charset="0"/>
                        </a:rPr>
                        <a:t>Pressure of the inlet (bara)</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4.05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0.40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747786000"/>
                  </a:ext>
                </a:extLst>
              </a:tr>
              <a:tr h="459458">
                <a:tc>
                  <a:txBody>
                    <a:bodyPr/>
                    <a:lstStyle/>
                    <a:p>
                      <a:pPr algn="ctr">
                        <a:lnSpc>
                          <a:spcPts val="1000"/>
                        </a:lnSpc>
                        <a:spcBef>
                          <a:spcPts val="300"/>
                        </a:spcBef>
                        <a:spcAft>
                          <a:spcPts val="300"/>
                        </a:spcAft>
                      </a:pPr>
                      <a:r>
                        <a:rPr lang="en-US" sz="1400">
                          <a:effectLst/>
                          <a:latin typeface="Comic Sans MS" panose="030F0702030302020204" pitchFamily="66" charset="0"/>
                        </a:rPr>
                        <a:t>Pressure of the outlet (bara)</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18.54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4.05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1.05 </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39560211"/>
                  </a:ext>
                </a:extLst>
              </a:tr>
              <a:tr h="457037">
                <a:tc>
                  <a:txBody>
                    <a:bodyPr/>
                    <a:lstStyle/>
                    <a:p>
                      <a:pPr algn="ctr">
                        <a:lnSpc>
                          <a:spcPts val="1000"/>
                        </a:lnSpc>
                        <a:spcBef>
                          <a:spcPts val="300"/>
                        </a:spcBef>
                        <a:spcAft>
                          <a:spcPts val="300"/>
                        </a:spcAft>
                      </a:pPr>
                      <a:r>
                        <a:rPr lang="en-US" sz="1400" dirty="0">
                          <a:effectLst/>
                          <a:latin typeface="Comic Sans MS" panose="030F0702030302020204" pitchFamily="66" charset="0"/>
                        </a:rPr>
                        <a:t>Adiabatic efficiency </a:t>
                      </a:r>
                      <a:r>
                        <a:rPr lang="zh-CN" sz="1400" dirty="0">
                          <a:effectLst/>
                          <a:latin typeface="Comic Sans MS" panose="030F0702030302020204" pitchFamily="66" charset="0"/>
                        </a:rPr>
                        <a:t>（</a:t>
                      </a:r>
                      <a:r>
                        <a:rPr lang="en-US" sz="1400" dirty="0">
                          <a:effectLst/>
                          <a:latin typeface="Comic Sans MS" panose="030F0702030302020204" pitchFamily="66" charset="0"/>
                        </a:rPr>
                        <a:t>%</a:t>
                      </a:r>
                      <a:r>
                        <a:rPr lang="zh-CN" sz="1400" dirty="0">
                          <a:effectLst/>
                          <a:latin typeface="Comic Sans MS" panose="030F0702030302020204" pitchFamily="66" charset="0"/>
                        </a:rPr>
                        <a:t>）</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85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166941458"/>
                  </a:ext>
                </a:extLst>
              </a:tr>
              <a:tr h="626320">
                <a:tc>
                  <a:txBody>
                    <a:bodyPr/>
                    <a:lstStyle/>
                    <a:p>
                      <a:pPr algn="ctr">
                        <a:lnSpc>
                          <a:spcPts val="1000"/>
                        </a:lnSpc>
                        <a:spcBef>
                          <a:spcPts val="300"/>
                        </a:spcBef>
                        <a:spcAft>
                          <a:spcPts val="300"/>
                        </a:spcAft>
                      </a:pPr>
                      <a:r>
                        <a:rPr lang="en-US" sz="1400">
                          <a:effectLst/>
                          <a:latin typeface="Comic Sans MS" panose="030F0702030302020204" pitchFamily="66" charset="0"/>
                        </a:rPr>
                        <a:t>Power consumption (kW)</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dirty="0">
                          <a:effectLst/>
                          <a:latin typeface="Comic Sans MS" panose="030F0702030302020204" pitchFamily="66" charset="0"/>
                        </a:rPr>
                        <a:t>2568 </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a:effectLst/>
                          <a:latin typeface="Comic Sans MS" panose="030F0702030302020204" pitchFamily="66" charset="0"/>
                        </a:rPr>
                        <a:t>1155</a:t>
                      </a:r>
                      <a:endParaRPr lang="zh-CN" sz="140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tc>
                  <a:txBody>
                    <a:bodyPr/>
                    <a:lstStyle/>
                    <a:p>
                      <a:pPr algn="ctr">
                        <a:lnSpc>
                          <a:spcPts val="1000"/>
                        </a:lnSpc>
                        <a:spcBef>
                          <a:spcPts val="300"/>
                        </a:spcBef>
                        <a:spcAft>
                          <a:spcPts val="300"/>
                        </a:spcAft>
                      </a:pPr>
                      <a:r>
                        <a:rPr lang="en-US" sz="1400" dirty="0">
                          <a:effectLst/>
                          <a:latin typeface="Comic Sans MS" panose="030F0702030302020204" pitchFamily="66" charset="0"/>
                        </a:rPr>
                        <a:t>196.3</a:t>
                      </a:r>
                      <a:endParaRPr lang="zh-CN" sz="1400" dirty="0">
                        <a:effectLst/>
                        <a:latin typeface="Comic Sans MS" panose="030F0702030302020204" pitchFamily="66" charset="0"/>
                        <a:ea typeface="等线"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904550448"/>
                  </a:ext>
                </a:extLst>
              </a:tr>
            </a:tbl>
          </a:graphicData>
        </a:graphic>
      </p:graphicFrame>
      <p:sp>
        <p:nvSpPr>
          <p:cNvPr id="9" name="矩形 8">
            <a:extLst>
              <a:ext uri="{FF2B5EF4-FFF2-40B4-BE49-F238E27FC236}">
                <a16:creationId xmlns:a16="http://schemas.microsoft.com/office/drawing/2014/main" id="{D4AE11C5-73F1-4CB4-93F8-AF274931CB2A}"/>
              </a:ext>
            </a:extLst>
          </p:cNvPr>
          <p:cNvSpPr/>
          <p:nvPr/>
        </p:nvSpPr>
        <p:spPr>
          <a:xfrm>
            <a:off x="7282714" y="1022966"/>
            <a:ext cx="35798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MS Mincho" panose="02020609040205080304" pitchFamily="49" charset="-128"/>
              </a:rPr>
              <a:t>Parameters of the refrigerator</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endParaRPr>
          </a:p>
        </p:txBody>
      </p:sp>
      <p:sp>
        <p:nvSpPr>
          <p:cNvPr id="10" name="矩形 9">
            <a:extLst>
              <a:ext uri="{FF2B5EF4-FFF2-40B4-BE49-F238E27FC236}">
                <a16:creationId xmlns:a16="http://schemas.microsoft.com/office/drawing/2014/main" id="{C0D750D4-4F9E-4192-B83A-8C2898841CC5}"/>
              </a:ext>
            </a:extLst>
          </p:cNvPr>
          <p:cNvSpPr/>
          <p:nvPr/>
        </p:nvSpPr>
        <p:spPr>
          <a:xfrm>
            <a:off x="7282714" y="3358743"/>
            <a:ext cx="39773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0" i="0" u="none" strike="noStrike" kern="1200" cap="none" spc="0" normalizeH="0" baseline="0" noProof="0" dirty="0">
                <a:ln>
                  <a:noFill/>
                </a:ln>
                <a:solidFill>
                  <a:srgbClr val="FF0000"/>
                </a:solidFill>
                <a:effectLst/>
                <a:uLnTx/>
                <a:uFillTx/>
                <a:latin typeface="Comic Sans MS" panose="030F0702030302020204" pitchFamily="66" charset="0"/>
                <a:ea typeface="MS Mincho" panose="02020609040205080304" pitchFamily="49" charset="-128"/>
              </a:rPr>
              <a:t>Parameters of the cold compressor</a:t>
            </a:r>
            <a:endParaRPr kumimoji="0" lang="zh-CN" altLang="en-US" sz="1800" b="0"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endParaRPr>
          </a:p>
        </p:txBody>
      </p:sp>
      <p:sp>
        <p:nvSpPr>
          <p:cNvPr id="11" name="文本框 10">
            <a:extLst>
              <a:ext uri="{FF2B5EF4-FFF2-40B4-BE49-F238E27FC236}">
                <a16:creationId xmlns:a16="http://schemas.microsoft.com/office/drawing/2014/main" id="{D348852D-3E8C-47F5-87F5-15E629C45345}"/>
              </a:ext>
            </a:extLst>
          </p:cNvPr>
          <p:cNvSpPr txBox="1"/>
          <p:nvPr/>
        </p:nvSpPr>
        <p:spPr>
          <a:xfrm>
            <a:off x="243840" y="1558696"/>
            <a:ext cx="4906010" cy="369332"/>
          </a:xfrm>
          <a:prstGeom prst="rect">
            <a:avLst/>
          </a:prstGeom>
          <a:noFill/>
        </p:spPr>
        <p:txBody>
          <a:bodyPr wrap="square">
            <a:spAutoFit/>
          </a:bodyPr>
          <a:lstStyle/>
          <a:p>
            <a:pPr>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中科院理化所</a:t>
            </a:r>
            <a:r>
              <a:rPr lang="en-US" altLang="zh-CN" b="1" dirty="0">
                <a:latin typeface="微软雅黑" panose="020B0503020204020204" pitchFamily="34" charset="-122"/>
                <a:ea typeface="微软雅黑" panose="020B0503020204020204" pitchFamily="34" charset="-122"/>
              </a:rPr>
              <a:t>&amp;</a:t>
            </a:r>
            <a:r>
              <a:rPr lang="zh-CN" altLang="en-US" b="1" dirty="0">
                <a:latin typeface="微软雅黑" panose="020B0503020204020204" pitchFamily="34" charset="-122"/>
                <a:ea typeface="微软雅黑" panose="020B0503020204020204" pitchFamily="34" charset="-122"/>
              </a:rPr>
              <a:t>中山低温研究院万瓦级制冷机</a:t>
            </a:r>
            <a:endParaRPr lang="en-US" altLang="zh-CN"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8933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865A87E-F982-473F-A593-9903B1E59D4E}"/>
              </a:ext>
            </a:extLst>
          </p:cNvPr>
          <p:cNvSpPr>
            <a:spLocks noGrp="1"/>
          </p:cNvSpPr>
          <p:nvPr>
            <p:ph type="sldNum" sz="quarter" idx="12"/>
          </p:nvPr>
        </p:nvSpPr>
        <p:spPr/>
        <p:txBody>
          <a:bodyPr/>
          <a:lstStyle/>
          <a:p>
            <a:fld id="{F15E9139-A00B-4B2A-98A6-095DC08F1345}" type="slidenum">
              <a:rPr lang="zh-CN" altLang="en-US" smtClean="0"/>
              <a:pPr/>
              <a:t>27</a:t>
            </a:fld>
            <a:endParaRPr lang="zh-CN" altLang="en-US"/>
          </a:p>
        </p:txBody>
      </p:sp>
      <p:pic>
        <p:nvPicPr>
          <p:cNvPr id="5" name="图片 4">
            <a:extLst>
              <a:ext uri="{FF2B5EF4-FFF2-40B4-BE49-F238E27FC236}">
                <a16:creationId xmlns:a16="http://schemas.microsoft.com/office/drawing/2014/main" id="{8551A79F-FF86-479B-A27D-99358C7119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0562" y="1028778"/>
            <a:ext cx="4327065" cy="2333189"/>
          </a:xfrm>
          <a:prstGeom prst="rect">
            <a:avLst/>
          </a:prstGeom>
          <a:noFill/>
          <a:ln>
            <a:noFill/>
          </a:ln>
        </p:spPr>
      </p:pic>
      <p:pic>
        <p:nvPicPr>
          <p:cNvPr id="6" name="图片 5">
            <a:extLst>
              <a:ext uri="{FF2B5EF4-FFF2-40B4-BE49-F238E27FC236}">
                <a16:creationId xmlns:a16="http://schemas.microsoft.com/office/drawing/2014/main" id="{A9DFD7C7-E720-472E-BFC7-A05656C1A7A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01785" y="1028777"/>
            <a:ext cx="5458504" cy="2333189"/>
          </a:xfrm>
          <a:prstGeom prst="rect">
            <a:avLst/>
          </a:prstGeom>
          <a:noFill/>
        </p:spPr>
      </p:pic>
      <p:pic>
        <p:nvPicPr>
          <p:cNvPr id="7" name="图片 6">
            <a:extLst>
              <a:ext uri="{FF2B5EF4-FFF2-40B4-BE49-F238E27FC236}">
                <a16:creationId xmlns:a16="http://schemas.microsoft.com/office/drawing/2014/main" id="{8971CE06-3954-48EA-B4C2-E3ED4766CC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0562" y="3721913"/>
            <a:ext cx="4222115" cy="2453005"/>
          </a:xfrm>
          <a:prstGeom prst="rect">
            <a:avLst/>
          </a:prstGeom>
          <a:noFill/>
          <a:ln>
            <a:noFill/>
          </a:ln>
        </p:spPr>
      </p:pic>
      <p:sp>
        <p:nvSpPr>
          <p:cNvPr id="8" name="Rectangle 2">
            <a:extLst>
              <a:ext uri="{FF2B5EF4-FFF2-40B4-BE49-F238E27FC236}">
                <a16:creationId xmlns:a16="http://schemas.microsoft.com/office/drawing/2014/main" id="{F3F1CB59-C5D1-47E2-B9B1-BE312BAD8B0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图片 28">
            <a:extLst>
              <a:ext uri="{FF2B5EF4-FFF2-40B4-BE49-F238E27FC236}">
                <a16:creationId xmlns:a16="http://schemas.microsoft.com/office/drawing/2014/main" id="{476543C6-75EE-4290-8261-35A5638AED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4520" y="3579571"/>
            <a:ext cx="5018888" cy="28410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FA9A739-39EB-4015-AC7C-4F38BDABC671}"/>
              </a:ext>
            </a:extLst>
          </p:cNvPr>
          <p:cNvSpPr>
            <a:spLocks noChangeArrowheads="1"/>
          </p:cNvSpPr>
          <p:nvPr/>
        </p:nvSpPr>
        <p:spPr bwMode="auto">
          <a:xfrm>
            <a:off x="6531429" y="6356351"/>
            <a:ext cx="27019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2K </a:t>
            </a:r>
            <a:r>
              <a:rPr kumimoji="0" lang="en-GB" altLang="zh-CN" sz="12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coldbox</a:t>
            </a:r>
            <a:endParaRPr kumimoji="0" lang="en-GB" altLang="zh-CN"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A606F9B-60C4-45CE-82E4-488A69ED48D3}"/>
              </a:ext>
            </a:extLst>
          </p:cNvPr>
          <p:cNvSpPr>
            <a:spLocks noChangeArrowheads="1"/>
          </p:cNvSpPr>
          <p:nvPr/>
        </p:nvSpPr>
        <p:spPr bwMode="auto">
          <a:xfrm>
            <a:off x="6230067" y="3429000"/>
            <a:ext cx="27019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 4K </a:t>
            </a:r>
            <a:r>
              <a:rPr kumimoji="0" lang="en-GB" altLang="zh-CN" sz="12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coldbox</a:t>
            </a:r>
            <a:endParaRPr kumimoji="0" lang="en-GB" altLang="zh-CN" sz="1800" b="0" i="0" u="none" strike="noStrike" cap="none" normalizeH="0" baseline="0" dirty="0">
              <a:ln>
                <a:noFill/>
              </a:ln>
              <a:solidFill>
                <a:schemeClr val="tx1"/>
              </a:solidFill>
              <a:effectLst/>
              <a:latin typeface="Arial" panose="020B0604020202020204" pitchFamily="34" charset="0"/>
            </a:endParaRPr>
          </a:p>
        </p:txBody>
      </p:sp>
      <p:sp>
        <p:nvSpPr>
          <p:cNvPr id="18" name="标题 2">
            <a:extLst>
              <a:ext uri="{FF2B5EF4-FFF2-40B4-BE49-F238E27FC236}">
                <a16:creationId xmlns:a16="http://schemas.microsoft.com/office/drawing/2014/main" id="{877D18C7-D028-4160-9597-BAE8D7B096CE}"/>
              </a:ext>
            </a:extLst>
          </p:cNvPr>
          <p:cNvSpPr>
            <a:spLocks noGrp="1"/>
          </p:cNvSpPr>
          <p:nvPr>
            <p:ph type="title"/>
          </p:nvPr>
        </p:nvSpPr>
        <p:spPr>
          <a:xfrm>
            <a:off x="0" y="85702"/>
            <a:ext cx="12192000" cy="725470"/>
          </a:xfrm>
        </p:spPr>
        <p:txBody>
          <a:bodyPr/>
          <a:lstStyle/>
          <a:p>
            <a:pPr marL="0" indent="0">
              <a:buNone/>
            </a:pPr>
            <a:r>
              <a:rPr lang="en-US" altLang="zh-CN" b="1" dirty="0"/>
              <a:t>Large refrigerator Mechanical Design</a:t>
            </a:r>
          </a:p>
        </p:txBody>
      </p:sp>
    </p:spTree>
    <p:extLst>
      <p:ext uri="{BB962C8B-B14F-4D97-AF65-F5344CB8AC3E}">
        <p14:creationId xmlns:p14="http://schemas.microsoft.com/office/powerpoint/2010/main" val="1305060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2A62C0B-EB6E-41C1-8E44-874DE20F9B47}"/>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sp>
        <p:nvSpPr>
          <p:cNvPr id="5" name="标题 2">
            <a:extLst>
              <a:ext uri="{FF2B5EF4-FFF2-40B4-BE49-F238E27FC236}">
                <a16:creationId xmlns:a16="http://schemas.microsoft.com/office/drawing/2014/main" id="{66BF7C34-F98C-4FC3-BEC6-ADF7A899F0AA}"/>
              </a:ext>
            </a:extLst>
          </p:cNvPr>
          <p:cNvSpPr>
            <a:spLocks noGrp="1"/>
          </p:cNvSpPr>
          <p:nvPr>
            <p:ph type="title"/>
          </p:nvPr>
        </p:nvSpPr>
        <p:spPr>
          <a:xfrm>
            <a:off x="0" y="85725"/>
            <a:ext cx="12192000" cy="725488"/>
          </a:xfrm>
        </p:spPr>
        <p:txBody>
          <a:bodyPr/>
          <a:lstStyle/>
          <a:p>
            <a:pPr marL="0" indent="0">
              <a:buNone/>
            </a:pPr>
            <a:r>
              <a:rPr lang="en-US" altLang="zh-CN" b="1" dirty="0"/>
              <a:t>Large refrigerator Assembling</a:t>
            </a:r>
          </a:p>
        </p:txBody>
      </p:sp>
      <p:pic>
        <p:nvPicPr>
          <p:cNvPr id="6" name="图片 5">
            <a:extLst>
              <a:ext uri="{FF2B5EF4-FFF2-40B4-BE49-F238E27FC236}">
                <a16:creationId xmlns:a16="http://schemas.microsoft.com/office/drawing/2014/main" id="{856F9A89-1E6E-4ED1-8424-82A7105C7312}"/>
              </a:ext>
            </a:extLst>
          </p:cNvPr>
          <p:cNvPicPr>
            <a:picLocks noChangeAspect="1"/>
          </p:cNvPicPr>
          <p:nvPr/>
        </p:nvPicPr>
        <p:blipFill rotWithShape="1">
          <a:blip r:embed="rId2">
            <a:extLst>
              <a:ext uri="{28A0092B-C50C-407E-A947-70E740481C1C}">
                <a14:useLocalDpi xmlns:a14="http://schemas.microsoft.com/office/drawing/2010/main" val="0"/>
              </a:ext>
            </a:extLst>
          </a:blip>
          <a:srcRect l="6897" t="14321" r="15370" b="33545"/>
          <a:stretch/>
        </p:blipFill>
        <p:spPr>
          <a:xfrm>
            <a:off x="4809182" y="1009119"/>
            <a:ext cx="7237939" cy="3643622"/>
          </a:xfrm>
          <a:prstGeom prst="rect">
            <a:avLst/>
          </a:prstGeom>
        </p:spPr>
      </p:pic>
      <p:sp>
        <p:nvSpPr>
          <p:cNvPr id="7" name="文本框 6">
            <a:extLst>
              <a:ext uri="{FF2B5EF4-FFF2-40B4-BE49-F238E27FC236}">
                <a16:creationId xmlns:a16="http://schemas.microsoft.com/office/drawing/2014/main" id="{EE91F612-7BFC-4DF2-A1AF-13254DB54EA0}"/>
              </a:ext>
            </a:extLst>
          </p:cNvPr>
          <p:cNvSpPr txBox="1"/>
          <p:nvPr/>
        </p:nvSpPr>
        <p:spPr>
          <a:xfrm>
            <a:off x="418054" y="1843687"/>
            <a:ext cx="3721053" cy="4662815"/>
          </a:xfrm>
          <a:prstGeom prst="rect">
            <a:avLst/>
          </a:prstGeom>
          <a:noFill/>
        </p:spPr>
        <p:txBody>
          <a:bodyPr wrap="square" rtlCol="0">
            <a:spAutoFit/>
          </a:bodyPr>
          <a:lstStyle/>
          <a:p>
            <a:pPr>
              <a:lnSpc>
                <a:spcPct val="150000"/>
              </a:lnSpc>
            </a:pPr>
            <a:r>
              <a:rPr lang="zh-CN" altLang="en-US" sz="2400" dirty="0">
                <a:latin typeface="微软雅黑" panose="020B0503020204020204" pitchFamily="34" charset="-122"/>
                <a:ea typeface="微软雅黑" panose="020B0503020204020204" pitchFamily="34" charset="-122"/>
              </a:rPr>
              <a:t>进展：</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、已完成所有部件研制；</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、已完成冷箱撬装研制；</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、正在同步开展冷箱整体集成及公用工程施工；</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目标：</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2024</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月底完成冷箱研制；</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2024</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11</a:t>
            </a:r>
            <a:r>
              <a:rPr lang="zh-CN" altLang="en-US" dirty="0">
                <a:latin typeface="微软雅黑" panose="020B0503020204020204" pitchFamily="34" charset="-122"/>
                <a:ea typeface="微软雅黑" panose="020B0503020204020204" pitchFamily="34" charset="-122"/>
              </a:rPr>
              <a:t>月底前完成整机调试，全面达到预期指标。</a:t>
            </a:r>
          </a:p>
        </p:txBody>
      </p:sp>
      <p:sp>
        <p:nvSpPr>
          <p:cNvPr id="8" name="文本框 7">
            <a:extLst>
              <a:ext uri="{FF2B5EF4-FFF2-40B4-BE49-F238E27FC236}">
                <a16:creationId xmlns:a16="http://schemas.microsoft.com/office/drawing/2014/main" id="{E8C8E01A-0193-46EB-B25B-A01EF3599F6E}"/>
              </a:ext>
            </a:extLst>
          </p:cNvPr>
          <p:cNvSpPr txBox="1"/>
          <p:nvPr/>
        </p:nvSpPr>
        <p:spPr>
          <a:xfrm>
            <a:off x="574701" y="924528"/>
            <a:ext cx="3189149" cy="584775"/>
          </a:xfrm>
          <a:prstGeom prst="rect">
            <a:avLst/>
          </a:prstGeom>
          <a:noFill/>
        </p:spPr>
        <p:txBody>
          <a:bodyPr wrap="square" rtlCol="0">
            <a:spAutoFit/>
          </a:bodyPr>
          <a:lstStyle/>
          <a:p>
            <a:r>
              <a:rPr lang="zh-CN" altLang="en-US" sz="3200" b="1" dirty="0">
                <a:latin typeface="黑体" panose="02010609060101010101" pitchFamily="49" charset="-122"/>
                <a:ea typeface="黑体" panose="02010609060101010101" pitchFamily="49" charset="-122"/>
              </a:rPr>
              <a:t>万瓦级氦制冷机</a:t>
            </a:r>
            <a:endParaRPr lang="zh-CN" altLang="en-US" sz="2400" b="1" dirty="0">
              <a:latin typeface="仿宋" panose="02010609060101010101" pitchFamily="49" charset="-122"/>
              <a:ea typeface="仿宋" panose="02010609060101010101" pitchFamily="49" charset="-122"/>
            </a:endParaRPr>
          </a:p>
        </p:txBody>
      </p:sp>
      <p:pic>
        <p:nvPicPr>
          <p:cNvPr id="9" name="图片 8">
            <a:extLst>
              <a:ext uri="{FF2B5EF4-FFF2-40B4-BE49-F238E27FC236}">
                <a16:creationId xmlns:a16="http://schemas.microsoft.com/office/drawing/2014/main" id="{41CDBA9B-F7A4-4F45-B984-325D74195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183" y="4808125"/>
            <a:ext cx="2160000" cy="1620000"/>
          </a:xfrm>
          <a:prstGeom prst="rect">
            <a:avLst/>
          </a:prstGeom>
        </p:spPr>
      </p:pic>
      <p:pic>
        <p:nvPicPr>
          <p:cNvPr id="10" name="图片 9">
            <a:extLst>
              <a:ext uri="{FF2B5EF4-FFF2-40B4-BE49-F238E27FC236}">
                <a16:creationId xmlns:a16="http://schemas.microsoft.com/office/drawing/2014/main" id="{E38805EB-1B46-451C-9882-67DDBAFD4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8152" y="4808125"/>
            <a:ext cx="2160000" cy="1620000"/>
          </a:xfrm>
          <a:prstGeom prst="rect">
            <a:avLst/>
          </a:prstGeom>
        </p:spPr>
      </p:pic>
      <p:pic>
        <p:nvPicPr>
          <p:cNvPr id="11" name="图片 10">
            <a:extLst>
              <a:ext uri="{FF2B5EF4-FFF2-40B4-BE49-F238E27FC236}">
                <a16:creationId xmlns:a16="http://schemas.microsoft.com/office/drawing/2014/main" id="{3112FB2A-2465-43DA-9BCE-0A9E886A9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7121" y="4808125"/>
            <a:ext cx="2160000" cy="1620000"/>
          </a:xfrm>
          <a:prstGeom prst="rect">
            <a:avLst/>
          </a:prstGeom>
        </p:spPr>
      </p:pic>
      <p:sp>
        <p:nvSpPr>
          <p:cNvPr id="12" name="文本框 11">
            <a:extLst>
              <a:ext uri="{FF2B5EF4-FFF2-40B4-BE49-F238E27FC236}">
                <a16:creationId xmlns:a16="http://schemas.microsoft.com/office/drawing/2014/main" id="{D6E2E66D-06B2-45D5-B671-D8110631DC0C}"/>
              </a:ext>
            </a:extLst>
          </p:cNvPr>
          <p:cNvSpPr txBox="1"/>
          <p:nvPr/>
        </p:nvSpPr>
        <p:spPr>
          <a:xfrm>
            <a:off x="72134" y="1522543"/>
            <a:ext cx="4906010" cy="369332"/>
          </a:xfrm>
          <a:prstGeom prst="rect">
            <a:avLst/>
          </a:prstGeom>
          <a:noFill/>
        </p:spPr>
        <p:txBody>
          <a:bodyPr wrap="square">
            <a:spAutoFit/>
          </a:bodyPr>
          <a:lstStyle/>
          <a:p>
            <a:pPr>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中科院理化所</a:t>
            </a:r>
            <a:r>
              <a:rPr lang="en-US" altLang="zh-CN" b="1" dirty="0">
                <a:latin typeface="微软雅黑" panose="020B0503020204020204" pitchFamily="34" charset="-122"/>
                <a:ea typeface="微软雅黑" panose="020B0503020204020204" pitchFamily="34" charset="-122"/>
              </a:rPr>
              <a:t>&amp;</a:t>
            </a:r>
            <a:r>
              <a:rPr lang="zh-CN" altLang="en-US" b="1" dirty="0">
                <a:latin typeface="微软雅黑" panose="020B0503020204020204" pitchFamily="34" charset="-122"/>
                <a:ea typeface="微软雅黑" panose="020B0503020204020204" pitchFamily="34" charset="-122"/>
              </a:rPr>
              <a:t>中山低温研究院万瓦级制冷机</a:t>
            </a:r>
            <a:endParaRPr lang="en-US" altLang="zh-CN"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52475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B8A6CF89-3551-464D-82F2-9F544A99968A}"/>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pic>
        <p:nvPicPr>
          <p:cNvPr id="5" name="图片 4">
            <a:extLst>
              <a:ext uri="{FF2B5EF4-FFF2-40B4-BE49-F238E27FC236}">
                <a16:creationId xmlns:a16="http://schemas.microsoft.com/office/drawing/2014/main" id="{AF4C4C8A-1D13-4A4C-988F-2FB9FDDA77B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812" y="1302344"/>
            <a:ext cx="10023740" cy="5153457"/>
          </a:xfrm>
          <a:prstGeom prst="rect">
            <a:avLst/>
          </a:prstGeom>
          <a:noFill/>
        </p:spPr>
      </p:pic>
      <p:sp>
        <p:nvSpPr>
          <p:cNvPr id="6" name="标题 2">
            <a:extLst>
              <a:ext uri="{FF2B5EF4-FFF2-40B4-BE49-F238E27FC236}">
                <a16:creationId xmlns:a16="http://schemas.microsoft.com/office/drawing/2014/main" id="{2E2AF8A3-8B1B-4378-8EF6-34DE1ACEAEC8}"/>
              </a:ext>
            </a:extLst>
          </p:cNvPr>
          <p:cNvSpPr>
            <a:spLocks noGrp="1"/>
          </p:cNvSpPr>
          <p:nvPr>
            <p:ph type="title"/>
          </p:nvPr>
        </p:nvSpPr>
        <p:spPr>
          <a:xfrm>
            <a:off x="0" y="85702"/>
            <a:ext cx="12192000" cy="725470"/>
          </a:xfrm>
        </p:spPr>
        <p:txBody>
          <a:bodyPr/>
          <a:lstStyle/>
          <a:p>
            <a:r>
              <a:rPr lang="en-US" altLang="zh-CN" dirty="0"/>
              <a:t>Large refrigerator Plan by</a:t>
            </a:r>
            <a:r>
              <a:rPr lang="zh-CN" altLang="en-US" dirty="0"/>
              <a:t> </a:t>
            </a:r>
            <a:r>
              <a:rPr lang="en-US" altLang="zh-CN" dirty="0"/>
              <a:t>FULLCRYO</a:t>
            </a:r>
            <a:endParaRPr lang="zh-CN" altLang="en-US" dirty="0"/>
          </a:p>
        </p:txBody>
      </p:sp>
    </p:spTree>
    <p:extLst>
      <p:ext uri="{BB962C8B-B14F-4D97-AF65-F5344CB8AC3E}">
        <p14:creationId xmlns:p14="http://schemas.microsoft.com/office/powerpoint/2010/main" val="2988555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ADE4F16-7DFE-40A3-9678-1F8E6F879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04" y="1689161"/>
            <a:ext cx="6262165" cy="2555002"/>
          </a:xfrm>
          <a:prstGeom prst="rect">
            <a:avLst/>
          </a:prstGeom>
        </p:spPr>
      </p:pic>
      <p:sp>
        <p:nvSpPr>
          <p:cNvPr id="3" name="标题 2">
            <a:extLst>
              <a:ext uri="{FF2B5EF4-FFF2-40B4-BE49-F238E27FC236}">
                <a16:creationId xmlns:a16="http://schemas.microsoft.com/office/drawing/2014/main" id="{6419E7A6-DA85-44D9-A26C-1A6DB9DB3CB1}"/>
              </a:ext>
            </a:extLst>
          </p:cNvPr>
          <p:cNvSpPr>
            <a:spLocks noGrp="1"/>
          </p:cNvSpPr>
          <p:nvPr>
            <p:ph type="title"/>
          </p:nvPr>
        </p:nvSpPr>
        <p:spPr/>
        <p:txBody>
          <a:bodyPr/>
          <a:lstStyle/>
          <a:p>
            <a:pPr defTabSz="1097280" fontAlgn="base" latinLnBrk="1">
              <a:spcAft>
                <a:spcPct val="0"/>
              </a:spcAft>
              <a:tabLst>
                <a:tab pos="0" algn="l"/>
                <a:tab pos="1097280" algn="l"/>
                <a:tab pos="2194560" algn="l"/>
                <a:tab pos="3291840" algn="l"/>
                <a:tab pos="4389120" algn="l"/>
                <a:tab pos="5486400" algn="l"/>
                <a:tab pos="6583680" algn="l"/>
                <a:tab pos="7680960" algn="l"/>
                <a:tab pos="8778240" algn="l"/>
                <a:tab pos="9875520" algn="l"/>
                <a:tab pos="10972800" algn="l"/>
                <a:tab pos="12070080" algn="l"/>
              </a:tabLst>
            </a:pPr>
            <a:r>
              <a:rPr lang="en-US" altLang="zh-CN" dirty="0">
                <a:latin typeface="Times New Roman" panose="02020603050405020304" pitchFamily="18" charset="0"/>
                <a:cs typeface="Times New Roman" panose="02020603050405020304" pitchFamily="18" charset="0"/>
                <a:sym typeface="Arial" pitchFamily="34" charset="0"/>
              </a:rPr>
              <a:t>CEPC Cryogenic System Brief Introduction</a:t>
            </a:r>
            <a:endParaRPr lang="zh-CN" altLang="en-US" dirty="0">
              <a:latin typeface="Times New Roman" panose="02020603050405020304" pitchFamily="18" charset="0"/>
              <a:cs typeface="Times New Roman" panose="02020603050405020304" pitchFamily="18" charset="0"/>
              <a:sym typeface="Arial" pitchFamily="34" charset="0"/>
            </a:endParaRPr>
          </a:p>
        </p:txBody>
      </p:sp>
      <p:sp>
        <p:nvSpPr>
          <p:cNvPr id="5" name="灯片编号占位符 4">
            <a:extLst>
              <a:ext uri="{FF2B5EF4-FFF2-40B4-BE49-F238E27FC236}">
                <a16:creationId xmlns:a16="http://schemas.microsoft.com/office/drawing/2014/main" id="{2870C57D-F35B-49D2-881D-6888C5AB123E}"/>
              </a:ext>
            </a:extLst>
          </p:cNvPr>
          <p:cNvSpPr>
            <a:spLocks noGrp="1"/>
          </p:cNvSpPr>
          <p:nvPr>
            <p:ph type="sldNum" sz="quarter" idx="12"/>
          </p:nvPr>
        </p:nvSpPr>
        <p:spPr>
          <a:xfrm>
            <a:off x="8737600" y="6376015"/>
            <a:ext cx="2844800" cy="365125"/>
          </a:xfrm>
        </p:spPr>
        <p:txBody>
          <a:bodyPr/>
          <a:lstStyle/>
          <a:p>
            <a:fld id="{F15E9139-A00B-4B2A-98A6-095DC08F1345}" type="slidenum">
              <a:rPr lang="zh-CN" altLang="en-US" smtClean="0"/>
              <a:pPr/>
              <a:t>3</a:t>
            </a:fld>
            <a:endParaRPr lang="zh-CN" altLang="en-US"/>
          </a:p>
        </p:txBody>
      </p:sp>
      <p:sp>
        <p:nvSpPr>
          <p:cNvPr id="7" name="矩形 6">
            <a:extLst>
              <a:ext uri="{FF2B5EF4-FFF2-40B4-BE49-F238E27FC236}">
                <a16:creationId xmlns:a16="http://schemas.microsoft.com/office/drawing/2014/main" id="{46885229-A050-47B1-8BDE-D65201F200D1}"/>
              </a:ext>
            </a:extLst>
          </p:cNvPr>
          <p:cNvSpPr/>
          <p:nvPr/>
        </p:nvSpPr>
        <p:spPr>
          <a:xfrm>
            <a:off x="2622175" y="2140334"/>
            <a:ext cx="1647527" cy="13895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28965A5-D685-4FD0-B7EB-3B3BEAAC1363}"/>
              </a:ext>
            </a:extLst>
          </p:cNvPr>
          <p:cNvSpPr/>
          <p:nvPr/>
        </p:nvSpPr>
        <p:spPr>
          <a:xfrm>
            <a:off x="6490549" y="1730388"/>
            <a:ext cx="5707916" cy="1922578"/>
          </a:xfrm>
          <a:prstGeom prst="rect">
            <a:avLst/>
          </a:prstGeom>
        </p:spPr>
        <p:txBody>
          <a:bodyPr wrap="square">
            <a:spAutoFit/>
          </a:bodyPr>
          <a:lstStyle/>
          <a:p>
            <a:pPr marL="0" lvl="1">
              <a:lnSpc>
                <a:spcPct val="90000"/>
              </a:lnSpc>
              <a:spcBef>
                <a:spcPts val="500"/>
              </a:spcBef>
              <a:buClr>
                <a:prstClr val="black"/>
              </a:buClr>
              <a:defRPr/>
            </a:pPr>
            <a:r>
              <a:rPr lang="en-US" altLang="zh-CN" sz="1400" b="1" dirty="0">
                <a:solidFill>
                  <a:srgbClr val="003399"/>
                </a:solidFill>
                <a:latin typeface="Comic Sans MS" panose="030F0702030302020204" pitchFamily="66" charset="0"/>
              </a:rPr>
              <a:t>30 MW Higgs:</a:t>
            </a:r>
          </a:p>
          <a:p>
            <a:pPr>
              <a:lnSpc>
                <a:spcPct val="90000"/>
              </a:lnSpc>
              <a:spcBef>
                <a:spcPts val="1000"/>
              </a:spcBef>
              <a:defRPr/>
            </a:pPr>
            <a:r>
              <a:rPr lang="en-GB" altLang="ja-JP" sz="1400" dirty="0">
                <a:latin typeface="Comic Sans MS" panose="030F0702030302020204" pitchFamily="66" charset="0"/>
              </a:rPr>
              <a:t>Collider: 192 650 MHz 2-cell </a:t>
            </a:r>
            <a:r>
              <a:rPr lang="en-US" altLang="zh-CN" sz="1400" dirty="0">
                <a:latin typeface="Comic Sans MS" panose="030F0702030302020204" pitchFamily="66" charset="0"/>
              </a:rPr>
              <a:t>cavities in 32 modules (6 HV / CM) </a:t>
            </a:r>
            <a:endParaRPr lang="en-GB" altLang="zh-CN" sz="1400" dirty="0">
              <a:latin typeface="Comic Sans MS" panose="030F0702030302020204" pitchFamily="66" charset="0"/>
            </a:endParaRPr>
          </a:p>
          <a:p>
            <a:pPr>
              <a:lnSpc>
                <a:spcPct val="90000"/>
              </a:lnSpc>
              <a:spcBef>
                <a:spcPts val="1000"/>
              </a:spcBef>
              <a:defRPr/>
            </a:pPr>
            <a:r>
              <a:rPr lang="en-US" altLang="zh-CN" sz="1400" dirty="0">
                <a:latin typeface="Comic Sans MS" panose="030F0702030302020204" pitchFamily="66" charset="0"/>
              </a:rPr>
              <a:t>Booster: 96 1.3 GHz 9-cell cavities in 12 modules (8 HV / CM)</a:t>
            </a:r>
          </a:p>
          <a:p>
            <a:pPr marL="0" lvl="1">
              <a:lnSpc>
                <a:spcPct val="90000"/>
              </a:lnSpc>
              <a:spcBef>
                <a:spcPts val="1200"/>
              </a:spcBef>
              <a:buClr>
                <a:prstClr val="black"/>
              </a:buClr>
              <a:defRPr/>
            </a:pPr>
            <a:r>
              <a:rPr lang="en-US" altLang="zh-CN" sz="1400" b="1" dirty="0">
                <a:solidFill>
                  <a:srgbClr val="003399"/>
                </a:solidFill>
                <a:latin typeface="Comic Sans MS" panose="030F0702030302020204" pitchFamily="66" charset="0"/>
              </a:rPr>
              <a:t>50 MW Higgs:</a:t>
            </a:r>
          </a:p>
          <a:p>
            <a:pPr>
              <a:lnSpc>
                <a:spcPct val="90000"/>
              </a:lnSpc>
              <a:spcBef>
                <a:spcPts val="1000"/>
              </a:spcBef>
              <a:defRPr/>
            </a:pPr>
            <a:r>
              <a:rPr lang="en-GB" altLang="ja-JP" sz="1400" dirty="0">
                <a:latin typeface="Comic Sans MS" panose="030F0702030302020204" pitchFamily="66" charset="0"/>
              </a:rPr>
              <a:t>Collider: </a:t>
            </a:r>
            <a:r>
              <a:rPr lang="en-US" altLang="ja-JP" sz="1400" dirty="0">
                <a:latin typeface="Comic Sans MS" panose="030F0702030302020204" pitchFamily="66" charset="0"/>
              </a:rPr>
              <a:t>add 24</a:t>
            </a:r>
            <a:r>
              <a:rPr lang="en-US" altLang="zh-CN" sz="1400" dirty="0">
                <a:latin typeface="Comic Sans MS" panose="030F0702030302020204" pitchFamily="66" charset="0"/>
              </a:rPr>
              <a:t> modules, in total 56 650 MHz modules  </a:t>
            </a:r>
            <a:endParaRPr lang="en-GB" altLang="zh-CN" sz="1400" dirty="0">
              <a:latin typeface="Comic Sans MS" panose="030F0702030302020204" pitchFamily="66" charset="0"/>
            </a:endParaRPr>
          </a:p>
          <a:p>
            <a:pPr>
              <a:lnSpc>
                <a:spcPct val="90000"/>
              </a:lnSpc>
              <a:spcBef>
                <a:spcPts val="1000"/>
              </a:spcBef>
              <a:defRPr/>
            </a:pPr>
            <a:r>
              <a:rPr lang="en-US" altLang="zh-CN" sz="1400" dirty="0">
                <a:latin typeface="Comic Sans MS" panose="030F0702030302020204" pitchFamily="66" charset="0"/>
              </a:rPr>
              <a:t>Booster: 96 1.3 GHz 9-cell cavities in 12 modules (8 HV / CM)</a:t>
            </a:r>
          </a:p>
        </p:txBody>
      </p:sp>
      <p:pic>
        <p:nvPicPr>
          <p:cNvPr id="11" name="Picture 3" descr="F10009945-6.jpg">
            <a:extLst>
              <a:ext uri="{FF2B5EF4-FFF2-40B4-BE49-F238E27FC236}">
                <a16:creationId xmlns:a16="http://schemas.microsoft.com/office/drawing/2014/main" id="{307F632B-AEF5-4AD5-B6BB-B0A959C53D8F}"/>
              </a:ext>
            </a:extLst>
          </p:cNvPr>
          <p:cNvPicPr>
            <a:picLocks noChangeAspect="1"/>
          </p:cNvPicPr>
          <p:nvPr/>
        </p:nvPicPr>
        <p:blipFill>
          <a:blip r:embed="rId4" cstate="print">
            <a:extLst>
              <a:ext uri="{28A0092B-C50C-407E-A947-70E740481C1C}">
                <a14:useLocalDpi xmlns:a14="http://schemas.microsoft.com/office/drawing/2010/main" val="0"/>
              </a:ext>
            </a:extLst>
          </a:blip>
          <a:srcRect l="13731" t="25270" r="24776" b="7846"/>
          <a:stretch>
            <a:fillRect/>
          </a:stretch>
        </p:blipFill>
        <p:spPr bwMode="auto">
          <a:xfrm>
            <a:off x="8234944" y="4627927"/>
            <a:ext cx="3347456" cy="186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a:extLst>
              <a:ext uri="{FF2B5EF4-FFF2-40B4-BE49-F238E27FC236}">
                <a16:creationId xmlns:a16="http://schemas.microsoft.com/office/drawing/2014/main" id="{92589BDB-7FED-4184-82C1-982A909D8B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837" y="4695336"/>
            <a:ext cx="7570440" cy="15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077CB054-D17E-43D2-BDD2-F9D7EB2A8757}"/>
              </a:ext>
            </a:extLst>
          </p:cNvPr>
          <p:cNvSpPr/>
          <p:nvPr/>
        </p:nvSpPr>
        <p:spPr>
          <a:xfrm>
            <a:off x="275304" y="1158771"/>
            <a:ext cx="6096000" cy="400110"/>
          </a:xfrm>
          <a:prstGeom prst="rect">
            <a:avLst/>
          </a:prstGeom>
        </p:spPr>
        <p:txBody>
          <a:bodyPr>
            <a:spAutoFit/>
          </a:bodyPr>
          <a:lstStyle/>
          <a:p>
            <a:r>
              <a:rPr lang="en-US" altLang="zh-CN" sz="2000" b="1" dirty="0">
                <a:solidFill>
                  <a:srgbClr val="C00000"/>
                </a:solidFill>
                <a:latin typeface="Arial" panose="020B0604020202020204" pitchFamily="34" charset="0"/>
                <a:ea typeface="微软雅黑" pitchFamily="34" charset="-122"/>
                <a:cs typeface="Arial" panose="020B0604020202020204" pitchFamily="34" charset="0"/>
              </a:rPr>
              <a:t>Cryomodules for Higgs 30 / 50 MW</a:t>
            </a:r>
            <a:endParaRPr lang="zh-CN" altLang="en-US" sz="2000" dirty="0"/>
          </a:p>
        </p:txBody>
      </p:sp>
    </p:spTree>
    <p:extLst>
      <p:ext uri="{BB962C8B-B14F-4D97-AF65-F5344CB8AC3E}">
        <p14:creationId xmlns:p14="http://schemas.microsoft.com/office/powerpoint/2010/main" val="2768320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0BDF6271-3C63-4DD0-A387-A1168D44C077}"/>
              </a:ext>
            </a:extLst>
          </p:cNvPr>
          <p:cNvSpPr txBox="1"/>
          <p:nvPr/>
        </p:nvSpPr>
        <p:spPr>
          <a:xfrm>
            <a:off x="208727" y="967248"/>
            <a:ext cx="11774546" cy="1754326"/>
          </a:xfrm>
          <a:prstGeom prst="rect">
            <a:avLst/>
          </a:prstGeom>
          <a:noFill/>
        </p:spPr>
        <p:txBody>
          <a:bodyPr wrap="square" rtlCol="0">
            <a:spAutoFit/>
          </a:bodyPr>
          <a:lstStyle/>
          <a:p>
            <a:pPr marL="285750" indent="-285750" algn="just">
              <a:buFont typeface="Wingdings" panose="05000000000000000000" pitchFamily="2" charset="2"/>
              <a:buChar char="u"/>
            </a:pPr>
            <a:r>
              <a:rPr lang="en-US" altLang="zh-CN" dirty="0">
                <a:latin typeface="Comic Sans MS" panose="030F0702030302020204" pitchFamily="66" charset="0"/>
                <a:ea typeface="微软雅黑" panose="020B0503020204020204" pitchFamily="34" charset="-122"/>
              </a:rPr>
              <a:t>JT heat exchanger is an indispensable component in the 2K cryogenic system. According to our experience, it is demonstrated that an efficient HX can increase the liquid helium concentration from 62% to 89% after the JT valve. </a:t>
            </a:r>
          </a:p>
          <a:p>
            <a:pPr marL="285750" indent="-285750" algn="just">
              <a:buFont typeface="Wingdings" panose="05000000000000000000" pitchFamily="2" charset="2"/>
              <a:buChar char="u"/>
            </a:pPr>
            <a:r>
              <a:rPr lang="en-US" altLang="zh-CN" dirty="0">
                <a:latin typeface="Comic Sans MS" panose="030F0702030302020204" pitchFamily="66" charset="0"/>
                <a:ea typeface="微软雅黑" panose="020B0503020204020204" pitchFamily="34" charset="-122"/>
              </a:rPr>
              <a:t>For CEPC, there are 4 cryo-stations with the cooling capacity 2kW@2K, so we need 4 JT heat exchanger with the larger mass flow rate. </a:t>
            </a:r>
          </a:p>
          <a:p>
            <a:pPr marL="285750" indent="-285750" algn="just">
              <a:buFont typeface="Wingdings" panose="05000000000000000000" pitchFamily="2" charset="2"/>
              <a:buChar char="u"/>
            </a:pPr>
            <a:r>
              <a:rPr lang="en-US" altLang="zh-CN" b="1" dirty="0">
                <a:solidFill>
                  <a:srgbClr val="FF0000"/>
                </a:solidFill>
                <a:latin typeface="Comic Sans MS" panose="030F0702030302020204" pitchFamily="66" charset="0"/>
                <a:ea typeface="微软雅黑" panose="020B0503020204020204" pitchFamily="34" charset="-122"/>
              </a:rPr>
              <a:t>2022.05-2022.10</a:t>
            </a:r>
            <a:r>
              <a:rPr lang="en-US" altLang="zh-CN" dirty="0">
                <a:latin typeface="Comic Sans MS" panose="030F0702030302020204" pitchFamily="66" charset="0"/>
                <a:ea typeface="微软雅黑" panose="020B0503020204020204" pitchFamily="34" charset="-122"/>
              </a:rPr>
              <a:t> Basic Design and Optimization.</a:t>
            </a:r>
            <a:endParaRPr lang="zh-CN" altLang="en-US" dirty="0">
              <a:latin typeface="Comic Sans MS" panose="030F0702030302020204" pitchFamily="66" charset="0"/>
              <a:ea typeface="微软雅黑" panose="020B0503020204020204" pitchFamily="34" charset="-122"/>
            </a:endParaRPr>
          </a:p>
        </p:txBody>
      </p:sp>
      <p:sp>
        <p:nvSpPr>
          <p:cNvPr id="3" name="标题 2">
            <a:extLst>
              <a:ext uri="{FF2B5EF4-FFF2-40B4-BE49-F238E27FC236}">
                <a16:creationId xmlns:a16="http://schemas.microsoft.com/office/drawing/2014/main" id="{272AC33D-E590-4F87-89E6-F0D0140F4874}"/>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BACB562B-2895-4F41-8EA5-69A1D1D91ECA}"/>
              </a:ext>
            </a:extLst>
          </p:cNvPr>
          <p:cNvSpPr>
            <a:spLocks noGrp="1"/>
          </p:cNvSpPr>
          <p:nvPr>
            <p:ph type="sldNum" sz="quarter" idx="12"/>
          </p:nvPr>
        </p:nvSpPr>
        <p:spPr>
          <a:xfrm>
            <a:off x="9029700" y="6407151"/>
            <a:ext cx="2844800" cy="365125"/>
          </a:xfrm>
        </p:spPr>
        <p:txBody>
          <a:bodyPr/>
          <a:lstStyle/>
          <a:p>
            <a:fld id="{F15E9139-A00B-4B2A-98A6-095DC08F1345}" type="slidenum">
              <a:rPr lang="zh-CN" altLang="en-US" smtClean="0"/>
              <a:pPr/>
              <a:t>30</a:t>
            </a:fld>
            <a:endParaRPr lang="zh-CN" altLang="en-US"/>
          </a:p>
        </p:txBody>
      </p:sp>
      <p:grpSp>
        <p:nvGrpSpPr>
          <p:cNvPr id="6" name="组合 5">
            <a:extLst>
              <a:ext uri="{FF2B5EF4-FFF2-40B4-BE49-F238E27FC236}">
                <a16:creationId xmlns:a16="http://schemas.microsoft.com/office/drawing/2014/main" id="{A30809FB-6FB8-44D2-ABA2-6B71AB00DD70}"/>
              </a:ext>
            </a:extLst>
          </p:cNvPr>
          <p:cNvGrpSpPr/>
          <p:nvPr/>
        </p:nvGrpSpPr>
        <p:grpSpPr>
          <a:xfrm>
            <a:off x="591791" y="3770592"/>
            <a:ext cx="3125448" cy="762074"/>
            <a:chOff x="6182918" y="2295957"/>
            <a:chExt cx="4737402" cy="1155114"/>
          </a:xfrm>
        </p:grpSpPr>
        <p:pic>
          <p:nvPicPr>
            <p:cNvPr id="7" name="图片 6">
              <a:extLst>
                <a:ext uri="{FF2B5EF4-FFF2-40B4-BE49-F238E27FC236}">
                  <a16:creationId xmlns:a16="http://schemas.microsoft.com/office/drawing/2014/main" id="{65A649B9-92F4-430A-90DB-E14EEC8C5AC8}"/>
                </a:ext>
              </a:extLst>
            </p:cNvPr>
            <p:cNvPicPr>
              <a:picLocks noChangeAspect="1"/>
            </p:cNvPicPr>
            <p:nvPr/>
          </p:nvPicPr>
          <p:blipFill rotWithShape="1">
            <a:blip r:embed="rId3"/>
            <a:srcRect l="9259" t="5604" r="3529" b="10715"/>
            <a:stretch/>
          </p:blipFill>
          <p:spPr>
            <a:xfrm>
              <a:off x="6182918" y="2312824"/>
              <a:ext cx="1455454" cy="1138149"/>
            </a:xfrm>
            <a:prstGeom prst="rect">
              <a:avLst/>
            </a:prstGeom>
          </p:spPr>
        </p:pic>
        <p:pic>
          <p:nvPicPr>
            <p:cNvPr id="8" name="图片 7">
              <a:extLst>
                <a:ext uri="{FF2B5EF4-FFF2-40B4-BE49-F238E27FC236}">
                  <a16:creationId xmlns:a16="http://schemas.microsoft.com/office/drawing/2014/main" id="{8D23EFE7-DB4F-4740-9FB3-29C09C07385B}"/>
                </a:ext>
              </a:extLst>
            </p:cNvPr>
            <p:cNvPicPr>
              <a:picLocks noChangeAspect="1"/>
            </p:cNvPicPr>
            <p:nvPr/>
          </p:nvPicPr>
          <p:blipFill rotWithShape="1">
            <a:blip r:embed="rId4"/>
            <a:srcRect l="6133" t="8378" r="4632" b="11404"/>
            <a:stretch/>
          </p:blipFill>
          <p:spPr>
            <a:xfrm>
              <a:off x="9464866" y="2295957"/>
              <a:ext cx="1455454" cy="1123024"/>
            </a:xfrm>
            <a:prstGeom prst="rect">
              <a:avLst/>
            </a:prstGeom>
          </p:spPr>
        </p:pic>
        <p:pic>
          <p:nvPicPr>
            <p:cNvPr id="9" name="图片 8">
              <a:extLst>
                <a:ext uri="{FF2B5EF4-FFF2-40B4-BE49-F238E27FC236}">
                  <a16:creationId xmlns:a16="http://schemas.microsoft.com/office/drawing/2014/main" id="{59917F29-4A86-4B5B-B166-040EAD3B8ED1}"/>
                </a:ext>
              </a:extLst>
            </p:cNvPr>
            <p:cNvPicPr>
              <a:picLocks noChangeAspect="1"/>
            </p:cNvPicPr>
            <p:nvPr/>
          </p:nvPicPr>
          <p:blipFill rotWithShape="1">
            <a:blip r:embed="rId5"/>
            <a:srcRect l="5444" t="9343" r="14737" b="12034"/>
            <a:stretch/>
          </p:blipFill>
          <p:spPr>
            <a:xfrm>
              <a:off x="7823892" y="2303686"/>
              <a:ext cx="1455454" cy="1147385"/>
            </a:xfrm>
            <a:prstGeom prst="rect">
              <a:avLst/>
            </a:prstGeom>
          </p:spPr>
        </p:pic>
      </p:grpSp>
      <p:pic>
        <p:nvPicPr>
          <p:cNvPr id="10" name="图片 9">
            <a:extLst>
              <a:ext uri="{FF2B5EF4-FFF2-40B4-BE49-F238E27FC236}">
                <a16:creationId xmlns:a16="http://schemas.microsoft.com/office/drawing/2014/main" id="{18E076AD-DDC5-4DBD-A7D8-FBC51F50EB9F}"/>
              </a:ext>
            </a:extLst>
          </p:cNvPr>
          <p:cNvPicPr>
            <a:picLocks noChangeAspect="1"/>
          </p:cNvPicPr>
          <p:nvPr/>
        </p:nvPicPr>
        <p:blipFill rotWithShape="1">
          <a:blip r:embed="rId6"/>
          <a:srcRect r="50000" b="64949"/>
          <a:stretch/>
        </p:blipFill>
        <p:spPr>
          <a:xfrm>
            <a:off x="591791" y="2766769"/>
            <a:ext cx="960219" cy="547999"/>
          </a:xfrm>
          <a:prstGeom prst="rect">
            <a:avLst/>
          </a:prstGeom>
        </p:spPr>
      </p:pic>
      <p:pic>
        <p:nvPicPr>
          <p:cNvPr id="11" name="图片 10">
            <a:extLst>
              <a:ext uri="{FF2B5EF4-FFF2-40B4-BE49-F238E27FC236}">
                <a16:creationId xmlns:a16="http://schemas.microsoft.com/office/drawing/2014/main" id="{86F5D63B-E9ED-49B5-A2D1-209904FFF7AE}"/>
              </a:ext>
            </a:extLst>
          </p:cNvPr>
          <p:cNvPicPr>
            <a:picLocks noChangeAspect="1"/>
          </p:cNvPicPr>
          <p:nvPr/>
        </p:nvPicPr>
        <p:blipFill rotWithShape="1">
          <a:blip r:embed="rId6"/>
          <a:srcRect l="50000" t="47238" b="16458"/>
          <a:stretch/>
        </p:blipFill>
        <p:spPr>
          <a:xfrm>
            <a:off x="1628197" y="2749727"/>
            <a:ext cx="960219" cy="541253"/>
          </a:xfrm>
          <a:prstGeom prst="rect">
            <a:avLst/>
          </a:prstGeom>
        </p:spPr>
      </p:pic>
      <p:pic>
        <p:nvPicPr>
          <p:cNvPr id="12" name="图片 11">
            <a:extLst>
              <a:ext uri="{FF2B5EF4-FFF2-40B4-BE49-F238E27FC236}">
                <a16:creationId xmlns:a16="http://schemas.microsoft.com/office/drawing/2014/main" id="{019815D2-E23E-4033-8555-ECF909F6C8EC}"/>
              </a:ext>
            </a:extLst>
          </p:cNvPr>
          <p:cNvPicPr>
            <a:picLocks noChangeAspect="1"/>
          </p:cNvPicPr>
          <p:nvPr/>
        </p:nvPicPr>
        <p:blipFill rotWithShape="1">
          <a:blip r:embed="rId6"/>
          <a:srcRect l="50000" t="524" r="204" b="64568"/>
          <a:stretch/>
        </p:blipFill>
        <p:spPr>
          <a:xfrm>
            <a:off x="2683416" y="2775627"/>
            <a:ext cx="960218" cy="522564"/>
          </a:xfrm>
          <a:prstGeom prst="rect">
            <a:avLst/>
          </a:prstGeom>
        </p:spPr>
      </p:pic>
      <p:sp>
        <p:nvSpPr>
          <p:cNvPr id="13" name="箭头: 下 12">
            <a:extLst>
              <a:ext uri="{FF2B5EF4-FFF2-40B4-BE49-F238E27FC236}">
                <a16:creationId xmlns:a16="http://schemas.microsoft.com/office/drawing/2014/main" id="{DB346333-550D-4277-B0BB-90C0961D1F21}"/>
              </a:ext>
            </a:extLst>
          </p:cNvPr>
          <p:cNvSpPr/>
          <p:nvPr/>
        </p:nvSpPr>
        <p:spPr>
          <a:xfrm>
            <a:off x="100612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下 13">
            <a:extLst>
              <a:ext uri="{FF2B5EF4-FFF2-40B4-BE49-F238E27FC236}">
                <a16:creationId xmlns:a16="http://schemas.microsoft.com/office/drawing/2014/main" id="{23B6707D-DB90-4F1B-AE8E-F0D122F2C743}"/>
              </a:ext>
            </a:extLst>
          </p:cNvPr>
          <p:cNvSpPr/>
          <p:nvPr/>
        </p:nvSpPr>
        <p:spPr>
          <a:xfrm>
            <a:off x="208746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下 14">
            <a:extLst>
              <a:ext uri="{FF2B5EF4-FFF2-40B4-BE49-F238E27FC236}">
                <a16:creationId xmlns:a16="http://schemas.microsoft.com/office/drawing/2014/main" id="{EE5767D6-4C8B-4F6C-AFE5-2ECD470807DD}"/>
              </a:ext>
            </a:extLst>
          </p:cNvPr>
          <p:cNvSpPr/>
          <p:nvPr/>
        </p:nvSpPr>
        <p:spPr>
          <a:xfrm>
            <a:off x="3133973" y="3475410"/>
            <a:ext cx="131551" cy="163350"/>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下 15">
            <a:extLst>
              <a:ext uri="{FF2B5EF4-FFF2-40B4-BE49-F238E27FC236}">
                <a16:creationId xmlns:a16="http://schemas.microsoft.com/office/drawing/2014/main" id="{781A8DD5-E7F9-4BD2-80B4-00311FD344B9}"/>
              </a:ext>
            </a:extLst>
          </p:cNvPr>
          <p:cNvSpPr/>
          <p:nvPr/>
        </p:nvSpPr>
        <p:spPr>
          <a:xfrm>
            <a:off x="1006124"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下 16">
            <a:extLst>
              <a:ext uri="{FF2B5EF4-FFF2-40B4-BE49-F238E27FC236}">
                <a16:creationId xmlns:a16="http://schemas.microsoft.com/office/drawing/2014/main" id="{BC244329-9EEC-4296-8190-8E828C105B0A}"/>
              </a:ext>
            </a:extLst>
          </p:cNvPr>
          <p:cNvSpPr/>
          <p:nvPr/>
        </p:nvSpPr>
        <p:spPr>
          <a:xfrm>
            <a:off x="2087463"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下 17">
            <a:extLst>
              <a:ext uri="{FF2B5EF4-FFF2-40B4-BE49-F238E27FC236}">
                <a16:creationId xmlns:a16="http://schemas.microsoft.com/office/drawing/2014/main" id="{2D2E125F-1C94-4D18-8E6A-4ED34DFDA133}"/>
              </a:ext>
            </a:extLst>
          </p:cNvPr>
          <p:cNvSpPr/>
          <p:nvPr/>
        </p:nvSpPr>
        <p:spPr>
          <a:xfrm>
            <a:off x="3168802" y="4909785"/>
            <a:ext cx="131551" cy="163350"/>
          </a:xfrm>
          <a:prstGeom prst="downArrow">
            <a:avLst/>
          </a:prstGeom>
          <a:solidFill>
            <a:schemeClr val="bg1"/>
          </a:solidFill>
          <a:ln w="28575">
            <a:solidFill>
              <a:srgbClr val="0C4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31588E8A-4EFC-40CE-838E-820AC272CD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9589"/>
          <a:stretch/>
        </p:blipFill>
        <p:spPr bwMode="auto">
          <a:xfrm rot="5400000" flipV="1">
            <a:off x="653545" y="5207686"/>
            <a:ext cx="836715" cy="960221"/>
          </a:xfrm>
          <a:prstGeom prst="rect">
            <a:avLst/>
          </a:prstGeom>
          <a:noFill/>
        </p:spPr>
      </p:pic>
      <p:pic>
        <p:nvPicPr>
          <p:cNvPr id="20" name="图片 19">
            <a:extLst>
              <a:ext uri="{FF2B5EF4-FFF2-40B4-BE49-F238E27FC236}">
                <a16:creationId xmlns:a16="http://schemas.microsoft.com/office/drawing/2014/main" id="{41EE255D-5631-4E69-B331-7E4F161733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9670"/>
          <a:stretch/>
        </p:blipFill>
        <p:spPr bwMode="auto">
          <a:xfrm rot="5400000" flipV="1">
            <a:off x="1773382" y="5207688"/>
            <a:ext cx="836711" cy="960219"/>
          </a:xfrm>
          <a:prstGeom prst="rect">
            <a:avLst/>
          </a:prstGeom>
          <a:noFill/>
        </p:spPr>
      </p:pic>
      <p:pic>
        <p:nvPicPr>
          <p:cNvPr id="21" name="图片 20">
            <a:extLst>
              <a:ext uri="{FF2B5EF4-FFF2-40B4-BE49-F238E27FC236}">
                <a16:creationId xmlns:a16="http://schemas.microsoft.com/office/drawing/2014/main" id="{CEA87D61-5160-4E08-9BBF-3A2B00941AC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3" r="49228"/>
          <a:stretch/>
        </p:blipFill>
        <p:spPr bwMode="auto">
          <a:xfrm rot="5400000" flipV="1">
            <a:off x="2893216" y="5200495"/>
            <a:ext cx="836712" cy="960219"/>
          </a:xfrm>
          <a:prstGeom prst="rect">
            <a:avLst/>
          </a:prstGeom>
          <a:noFill/>
        </p:spPr>
      </p:pic>
      <p:pic>
        <p:nvPicPr>
          <p:cNvPr id="22" name="图片 21">
            <a:extLst>
              <a:ext uri="{FF2B5EF4-FFF2-40B4-BE49-F238E27FC236}">
                <a16:creationId xmlns:a16="http://schemas.microsoft.com/office/drawing/2014/main" id="{B56A1F8A-6708-4330-9E4F-A2CEDC5171BD}"/>
              </a:ext>
            </a:extLst>
          </p:cNvPr>
          <p:cNvPicPr>
            <a:picLocks noChangeAspect="1"/>
          </p:cNvPicPr>
          <p:nvPr/>
        </p:nvPicPr>
        <p:blipFill rotWithShape="1">
          <a:blip r:embed="rId10"/>
          <a:srcRect t="1662" r="3169"/>
          <a:stretch/>
        </p:blipFill>
        <p:spPr bwMode="auto">
          <a:xfrm>
            <a:off x="8769059" y="2163020"/>
            <a:ext cx="2409266" cy="1973407"/>
          </a:xfrm>
          <a:prstGeom prst="rect">
            <a:avLst/>
          </a:prstGeom>
          <a:ln>
            <a:noFill/>
          </a:ln>
          <a:extLst>
            <a:ext uri="{53640926-AAD7-44D8-BBD7-CCE9431645EC}">
              <a14:shadowObscured xmlns:a14="http://schemas.microsoft.com/office/drawing/2010/main"/>
            </a:ext>
          </a:extLst>
        </p:spPr>
      </p:pic>
      <p:pic>
        <p:nvPicPr>
          <p:cNvPr id="23" name="图片 22">
            <a:extLst>
              <a:ext uri="{FF2B5EF4-FFF2-40B4-BE49-F238E27FC236}">
                <a16:creationId xmlns:a16="http://schemas.microsoft.com/office/drawing/2014/main" id="{15F5237D-5B59-446F-AE00-07B74A218B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981" y="4087926"/>
            <a:ext cx="2380920" cy="1970417"/>
          </a:xfrm>
          <a:prstGeom prst="rect">
            <a:avLst/>
          </a:prstGeom>
        </p:spPr>
      </p:pic>
      <p:sp>
        <p:nvSpPr>
          <p:cNvPr id="24" name="文本框 23">
            <a:extLst>
              <a:ext uri="{FF2B5EF4-FFF2-40B4-BE49-F238E27FC236}">
                <a16:creationId xmlns:a16="http://schemas.microsoft.com/office/drawing/2014/main" id="{2BD5AE42-817E-4F74-B74F-4FA537ED041F}"/>
              </a:ext>
            </a:extLst>
          </p:cNvPr>
          <p:cNvSpPr txBox="1"/>
          <p:nvPr/>
        </p:nvSpPr>
        <p:spPr>
          <a:xfrm>
            <a:off x="602307" y="6283071"/>
            <a:ext cx="334047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Designing &amp; Verification</a:t>
            </a:r>
          </a:p>
        </p:txBody>
      </p:sp>
      <p:sp>
        <p:nvSpPr>
          <p:cNvPr id="25" name="文本框 24">
            <a:extLst>
              <a:ext uri="{FF2B5EF4-FFF2-40B4-BE49-F238E27FC236}">
                <a16:creationId xmlns:a16="http://schemas.microsoft.com/office/drawing/2014/main" id="{C4B0D69C-2F77-45A5-8F95-69896CFE11F3}"/>
              </a:ext>
            </a:extLst>
          </p:cNvPr>
          <p:cNvSpPr txBox="1"/>
          <p:nvPr/>
        </p:nvSpPr>
        <p:spPr>
          <a:xfrm>
            <a:off x="9108279" y="6039572"/>
            <a:ext cx="2044334" cy="707886"/>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NSGA-II Optimization</a:t>
            </a:r>
          </a:p>
        </p:txBody>
      </p:sp>
      <p:grpSp>
        <p:nvGrpSpPr>
          <p:cNvPr id="27" name="组合 20">
            <a:extLst>
              <a:ext uri="{FF2B5EF4-FFF2-40B4-BE49-F238E27FC236}">
                <a16:creationId xmlns:a16="http://schemas.microsoft.com/office/drawing/2014/main" id="{93AB8842-4692-4992-B8FE-6270EDC47D33}"/>
              </a:ext>
            </a:extLst>
          </p:cNvPr>
          <p:cNvGrpSpPr>
            <a:grpSpLocks/>
          </p:cNvGrpSpPr>
          <p:nvPr/>
        </p:nvGrpSpPr>
        <p:grpSpPr bwMode="auto">
          <a:xfrm>
            <a:off x="4595157" y="2644592"/>
            <a:ext cx="3340478" cy="1723172"/>
            <a:chOff x="838200" y="1864063"/>
            <a:chExt cx="4236116" cy="2255042"/>
          </a:xfrm>
        </p:grpSpPr>
        <p:grpSp>
          <p:nvGrpSpPr>
            <p:cNvPr id="28" name="组合 2">
              <a:extLst>
                <a:ext uri="{FF2B5EF4-FFF2-40B4-BE49-F238E27FC236}">
                  <a16:creationId xmlns:a16="http://schemas.microsoft.com/office/drawing/2014/main" id="{CCD11654-9B66-44F1-A324-2FB54D3CD2C7}"/>
                </a:ext>
              </a:extLst>
            </p:cNvPr>
            <p:cNvGrpSpPr>
              <a:grpSpLocks/>
            </p:cNvGrpSpPr>
            <p:nvPr/>
          </p:nvGrpSpPr>
          <p:grpSpPr bwMode="auto">
            <a:xfrm>
              <a:off x="1755721" y="1965042"/>
              <a:ext cx="3318595" cy="2053089"/>
              <a:chOff x="1667384" y="1245486"/>
              <a:chExt cx="4195534" cy="2328919"/>
            </a:xfrm>
          </p:grpSpPr>
          <p:pic>
            <p:nvPicPr>
              <p:cNvPr id="31" name="图片 3">
                <a:extLst>
                  <a:ext uri="{FF2B5EF4-FFF2-40B4-BE49-F238E27FC236}">
                    <a16:creationId xmlns:a16="http://schemas.microsoft.com/office/drawing/2014/main" id="{82B20DE6-B476-4D40-A42B-EA8DB52820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11336" t="40726" r="10956" b="40787"/>
              <a:stretch>
                <a:fillRect/>
              </a:stretch>
            </p:blipFill>
            <p:spPr bwMode="auto">
              <a:xfrm>
                <a:off x="1667384" y="1245486"/>
                <a:ext cx="4081871" cy="7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4">
                <a:extLst>
                  <a:ext uri="{FF2B5EF4-FFF2-40B4-BE49-F238E27FC236}">
                    <a16:creationId xmlns:a16="http://schemas.microsoft.com/office/drawing/2014/main" id="{C8EBC474-6BA6-490A-B2C9-79F58DD6F42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11336" t="40726" r="8792" b="40787"/>
              <a:stretch>
                <a:fillRect/>
              </a:stretch>
            </p:blipFill>
            <p:spPr bwMode="auto">
              <a:xfrm>
                <a:off x="1667384" y="2010619"/>
                <a:ext cx="4195534" cy="7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5">
                <a:extLst>
                  <a:ext uri="{FF2B5EF4-FFF2-40B4-BE49-F238E27FC236}">
                    <a16:creationId xmlns:a16="http://schemas.microsoft.com/office/drawing/2014/main" id="{92425001-EBD1-4B0C-9AD9-EB5DBB5BE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11005" t="40726" r="9880" b="40787"/>
              <a:stretch>
                <a:fillRect/>
              </a:stretch>
            </p:blipFill>
            <p:spPr bwMode="auto">
              <a:xfrm>
                <a:off x="1698557" y="2775752"/>
                <a:ext cx="4081871" cy="79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图片 6">
              <a:extLst>
                <a:ext uri="{FF2B5EF4-FFF2-40B4-BE49-F238E27FC236}">
                  <a16:creationId xmlns:a16="http://schemas.microsoft.com/office/drawing/2014/main" id="{C2406F5E-F38B-43A2-A275-2D5BB3174F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88866" b="40787"/>
            <a:stretch>
              <a:fillRect/>
            </a:stretch>
          </p:blipFill>
          <p:spPr bwMode="auto">
            <a:xfrm>
              <a:off x="838200" y="1864063"/>
              <a:ext cx="922949" cy="22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a:extLst>
                <a:ext uri="{FF2B5EF4-FFF2-40B4-BE49-F238E27FC236}">
                  <a16:creationId xmlns:a16="http://schemas.microsoft.com/office/drawing/2014/main" id="{8D554A38-0612-410A-9226-28E9C95DD495}"/>
                </a:ext>
              </a:extLst>
            </p:cNvPr>
            <p:cNvSpPr/>
            <p:nvPr/>
          </p:nvSpPr>
          <p:spPr>
            <a:xfrm>
              <a:off x="1270068" y="2189386"/>
              <a:ext cx="431868" cy="1828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34" name="组合 50">
            <a:extLst>
              <a:ext uri="{FF2B5EF4-FFF2-40B4-BE49-F238E27FC236}">
                <a16:creationId xmlns:a16="http://schemas.microsoft.com/office/drawing/2014/main" id="{C1AFFDF2-2693-422B-A578-E0B0A68BCF6F}"/>
              </a:ext>
            </a:extLst>
          </p:cNvPr>
          <p:cNvGrpSpPr>
            <a:grpSpLocks/>
          </p:cNvGrpSpPr>
          <p:nvPr/>
        </p:nvGrpSpPr>
        <p:grpSpPr bwMode="auto">
          <a:xfrm>
            <a:off x="4641198" y="4532602"/>
            <a:ext cx="3163290" cy="1914088"/>
            <a:chOff x="838200" y="4174051"/>
            <a:chExt cx="4093225" cy="2255042"/>
          </a:xfrm>
        </p:grpSpPr>
        <p:grpSp>
          <p:nvGrpSpPr>
            <p:cNvPr id="35" name="组合 31">
              <a:extLst>
                <a:ext uri="{FF2B5EF4-FFF2-40B4-BE49-F238E27FC236}">
                  <a16:creationId xmlns:a16="http://schemas.microsoft.com/office/drawing/2014/main" id="{A8D880F2-1E63-431A-84C1-41C12477C6CC}"/>
                </a:ext>
              </a:extLst>
            </p:cNvPr>
            <p:cNvGrpSpPr>
              <a:grpSpLocks/>
            </p:cNvGrpSpPr>
            <p:nvPr/>
          </p:nvGrpSpPr>
          <p:grpSpPr bwMode="auto">
            <a:xfrm>
              <a:off x="838200" y="4174051"/>
              <a:ext cx="4093225" cy="2255042"/>
              <a:chOff x="838200" y="4174051"/>
              <a:chExt cx="4093225" cy="2255042"/>
            </a:xfrm>
          </p:grpSpPr>
          <p:pic>
            <p:nvPicPr>
              <p:cNvPr id="37" name="图片 8">
                <a:extLst>
                  <a:ext uri="{FF2B5EF4-FFF2-40B4-BE49-F238E27FC236}">
                    <a16:creationId xmlns:a16="http://schemas.microsoft.com/office/drawing/2014/main" id="{80F948F5-066F-411B-BB1A-B4182FF89D4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13744" t="40726" r="12915" b="40787"/>
              <a:stretch>
                <a:fillRect/>
              </a:stretch>
            </p:blipFill>
            <p:spPr bwMode="auto">
              <a:xfrm rot="10800000">
                <a:off x="1806760" y="4241779"/>
                <a:ext cx="3086149"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9">
                <a:extLst>
                  <a:ext uri="{FF2B5EF4-FFF2-40B4-BE49-F238E27FC236}">
                    <a16:creationId xmlns:a16="http://schemas.microsoft.com/office/drawing/2014/main" id="{E0D7614F-406F-45E8-BF8D-AD1EA63897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13744" t="40726" r="12915" b="40787"/>
              <a:stretch>
                <a:fillRect/>
              </a:stretch>
            </p:blipFill>
            <p:spPr bwMode="auto">
              <a:xfrm rot="10800000">
                <a:off x="1802290" y="4945841"/>
                <a:ext cx="3101567"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2">
                <a:extLst>
                  <a:ext uri="{FF2B5EF4-FFF2-40B4-BE49-F238E27FC236}">
                    <a16:creationId xmlns:a16="http://schemas.microsoft.com/office/drawing/2014/main" id="{D4572868-D18D-4755-985F-74E54C27708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l="12184" t="40726" r="13148" b="40787"/>
              <a:stretch>
                <a:fillRect/>
              </a:stretch>
            </p:blipFill>
            <p:spPr bwMode="auto">
              <a:xfrm rot="10800000">
                <a:off x="1845276" y="5662382"/>
                <a:ext cx="3086149" cy="7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4">
                <a:extLst>
                  <a:ext uri="{FF2B5EF4-FFF2-40B4-BE49-F238E27FC236}">
                    <a16:creationId xmlns:a16="http://schemas.microsoft.com/office/drawing/2014/main" id="{0EB74716-1357-40DB-8EE4-C0DD7B6E01F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l="43" r="88295" b="40788"/>
              <a:stretch>
                <a:fillRect/>
              </a:stretch>
            </p:blipFill>
            <p:spPr bwMode="auto">
              <a:xfrm>
                <a:off x="838200" y="4174051"/>
                <a:ext cx="922949" cy="22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矩形 35">
              <a:extLst>
                <a:ext uri="{FF2B5EF4-FFF2-40B4-BE49-F238E27FC236}">
                  <a16:creationId xmlns:a16="http://schemas.microsoft.com/office/drawing/2014/main" id="{E542B544-3519-43EF-9F4E-CCD0E3E8CB57}"/>
                </a:ext>
              </a:extLst>
            </p:cNvPr>
            <p:cNvSpPr/>
            <p:nvPr/>
          </p:nvSpPr>
          <p:spPr>
            <a:xfrm>
              <a:off x="1235138" y="4500961"/>
              <a:ext cx="482677" cy="1828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41" name="文本框 40">
            <a:extLst>
              <a:ext uri="{FF2B5EF4-FFF2-40B4-BE49-F238E27FC236}">
                <a16:creationId xmlns:a16="http://schemas.microsoft.com/office/drawing/2014/main" id="{292198AC-B09A-47A8-9B99-649FD1F3B2C2}"/>
              </a:ext>
            </a:extLst>
          </p:cNvPr>
          <p:cNvSpPr txBox="1"/>
          <p:nvPr/>
        </p:nvSpPr>
        <p:spPr>
          <a:xfrm>
            <a:off x="4717861" y="6404316"/>
            <a:ext cx="3340478"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CFD Designing </a:t>
            </a:r>
            <a:r>
              <a:rPr lang="en-US" altLang="zh-CN" sz="2000" dirty="0" err="1">
                <a:latin typeface="微软雅黑" panose="020B0503020204020204" pitchFamily="34" charset="-122"/>
                <a:ea typeface="微软雅黑" panose="020B0503020204020204" pitchFamily="34" charset="-122"/>
              </a:rPr>
              <a:t>Reslut</a:t>
            </a:r>
            <a:endParaRPr lang="en-US" altLang="zh-CN"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5315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CA622E5-B23C-4A68-A75E-00FA3C84B65D}"/>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C214B669-8CCD-4E87-BC4E-B0C91225009E}"/>
              </a:ext>
            </a:extLst>
          </p:cNvPr>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6" name="文本框 5">
            <a:extLst>
              <a:ext uri="{FF2B5EF4-FFF2-40B4-BE49-F238E27FC236}">
                <a16:creationId xmlns:a16="http://schemas.microsoft.com/office/drawing/2014/main" id="{CBD47B6E-D8E5-40DC-8AC3-7A3762360CDE}"/>
              </a:ext>
            </a:extLst>
          </p:cNvPr>
          <p:cNvSpPr txBox="1"/>
          <p:nvPr/>
        </p:nvSpPr>
        <p:spPr>
          <a:xfrm rot="16200000">
            <a:off x="2158534" y="2903206"/>
            <a:ext cx="492443" cy="2410596"/>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Checking  Thickness</a:t>
            </a:r>
            <a:endParaRPr lang="zh-CN" altLang="en-US" sz="2000" dirty="0">
              <a:latin typeface="Georgia" panose="02040502050405020303" pitchFamily="18" charset="0"/>
              <a:ea typeface="楷体" panose="02010609060101010101" pitchFamily="49" charset="-122"/>
            </a:endParaRPr>
          </a:p>
        </p:txBody>
      </p:sp>
      <p:sp>
        <p:nvSpPr>
          <p:cNvPr id="7" name="文本框 6">
            <a:extLst>
              <a:ext uri="{FF2B5EF4-FFF2-40B4-BE49-F238E27FC236}">
                <a16:creationId xmlns:a16="http://schemas.microsoft.com/office/drawing/2014/main" id="{13D2326B-711B-4197-9DEA-4B9A36534E29}"/>
              </a:ext>
            </a:extLst>
          </p:cNvPr>
          <p:cNvSpPr txBox="1"/>
          <p:nvPr/>
        </p:nvSpPr>
        <p:spPr>
          <a:xfrm rot="16200000">
            <a:off x="5476536" y="3572439"/>
            <a:ext cx="492443" cy="1209243"/>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Build Up</a:t>
            </a:r>
            <a:endParaRPr lang="zh-CN" altLang="en-US" sz="2000" dirty="0">
              <a:latin typeface="Georgia" panose="02040502050405020303" pitchFamily="18" charset="0"/>
              <a:ea typeface="楷体" panose="02010609060101010101" pitchFamily="49" charset="-122"/>
            </a:endParaRPr>
          </a:p>
        </p:txBody>
      </p:sp>
      <p:sp>
        <p:nvSpPr>
          <p:cNvPr id="8" name="文本框 7">
            <a:extLst>
              <a:ext uri="{FF2B5EF4-FFF2-40B4-BE49-F238E27FC236}">
                <a16:creationId xmlns:a16="http://schemas.microsoft.com/office/drawing/2014/main" id="{9AD0DB48-84C5-4AAC-B9C8-4A6601EADCD8}"/>
              </a:ext>
            </a:extLst>
          </p:cNvPr>
          <p:cNvSpPr txBox="1"/>
          <p:nvPr/>
        </p:nvSpPr>
        <p:spPr>
          <a:xfrm rot="16200000">
            <a:off x="8872710" y="3242360"/>
            <a:ext cx="492443" cy="186940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Before Brazing</a:t>
            </a:r>
            <a:endParaRPr lang="zh-CN" altLang="en-US" sz="2000" dirty="0">
              <a:latin typeface="Georgia" panose="02040502050405020303" pitchFamily="18" charset="0"/>
              <a:ea typeface="楷体" panose="02010609060101010101" pitchFamily="49" charset="-122"/>
            </a:endParaRPr>
          </a:p>
        </p:txBody>
      </p:sp>
      <p:sp>
        <p:nvSpPr>
          <p:cNvPr id="9" name="文本框 8">
            <a:extLst>
              <a:ext uri="{FF2B5EF4-FFF2-40B4-BE49-F238E27FC236}">
                <a16:creationId xmlns:a16="http://schemas.microsoft.com/office/drawing/2014/main" id="{239A1C20-E271-4769-B51B-C2D0998B9AED}"/>
              </a:ext>
            </a:extLst>
          </p:cNvPr>
          <p:cNvSpPr txBox="1"/>
          <p:nvPr/>
        </p:nvSpPr>
        <p:spPr>
          <a:xfrm rot="16200000">
            <a:off x="2158533" y="5545191"/>
            <a:ext cx="492443" cy="186940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After Product</a:t>
            </a:r>
            <a:endParaRPr lang="zh-CN" altLang="en-US" sz="2000" dirty="0">
              <a:latin typeface="Georgia" panose="02040502050405020303" pitchFamily="18" charset="0"/>
              <a:ea typeface="楷体" panose="02010609060101010101" pitchFamily="49" charset="-122"/>
            </a:endParaRPr>
          </a:p>
        </p:txBody>
      </p:sp>
      <p:sp>
        <p:nvSpPr>
          <p:cNvPr id="10" name="文本框 9">
            <a:extLst>
              <a:ext uri="{FF2B5EF4-FFF2-40B4-BE49-F238E27FC236}">
                <a16:creationId xmlns:a16="http://schemas.microsoft.com/office/drawing/2014/main" id="{455493DA-2057-4206-B71D-11E24A1CBEB6}"/>
              </a:ext>
            </a:extLst>
          </p:cNvPr>
          <p:cNvSpPr txBox="1"/>
          <p:nvPr/>
        </p:nvSpPr>
        <p:spPr>
          <a:xfrm>
            <a:off x="479376" y="1149058"/>
            <a:ext cx="9277520" cy="400110"/>
          </a:xfrm>
          <a:prstGeom prst="rect">
            <a:avLst/>
          </a:prstGeom>
          <a:noFill/>
        </p:spPr>
        <p:txBody>
          <a:bodyPr wrap="square" rtlCol="0">
            <a:spAutoFit/>
          </a:bodyPr>
          <a:lstStyle/>
          <a:p>
            <a:r>
              <a:rPr lang="en-US" altLang="zh-CN" sz="2000" b="1" dirty="0">
                <a:solidFill>
                  <a:srgbClr val="FF0000"/>
                </a:solidFill>
                <a:latin typeface="Comic Sans MS" panose="030F0702030302020204" pitchFamily="66" charset="0"/>
                <a:ea typeface="微软雅黑" panose="020B0503020204020204" pitchFamily="34" charset="-122"/>
              </a:rPr>
              <a:t>2022.10-2023.05</a:t>
            </a:r>
            <a:r>
              <a:rPr lang="en-US" altLang="zh-CN" sz="2000" dirty="0">
                <a:latin typeface="Comic Sans MS" panose="030F0702030302020204" pitchFamily="66" charset="0"/>
                <a:ea typeface="微软雅黑" panose="020B0503020204020204" pitchFamily="34" charset="-122"/>
              </a:rPr>
              <a:t> Manufacturing and Quality Detection.</a:t>
            </a:r>
            <a:endParaRPr lang="zh-CN" altLang="en-US" sz="2000" dirty="0">
              <a:latin typeface="Comic Sans MS" panose="030F0702030302020204" pitchFamily="66" charset="0"/>
              <a:ea typeface="微软雅黑" panose="020B0503020204020204" pitchFamily="34" charset="-122"/>
            </a:endParaRPr>
          </a:p>
        </p:txBody>
      </p:sp>
      <p:pic>
        <p:nvPicPr>
          <p:cNvPr id="11" name="图片 10">
            <a:extLst>
              <a:ext uri="{FF2B5EF4-FFF2-40B4-BE49-F238E27FC236}">
                <a16:creationId xmlns:a16="http://schemas.microsoft.com/office/drawing/2014/main" id="{154C2C07-F6C9-4E15-808F-C78BF917836D}"/>
              </a:ext>
            </a:extLst>
          </p:cNvPr>
          <p:cNvPicPr/>
          <p:nvPr/>
        </p:nvPicPr>
        <p:blipFill rotWithShape="1">
          <a:blip r:embed="rId3" cstate="print">
            <a:extLst>
              <a:ext uri="{28A0092B-C50C-407E-A947-70E740481C1C}">
                <a14:useLocalDpi xmlns:a14="http://schemas.microsoft.com/office/drawing/2010/main" val="0"/>
              </a:ext>
            </a:extLst>
          </a:blip>
          <a:srcRect r="50102" b="11081"/>
          <a:stretch/>
        </p:blipFill>
        <p:spPr bwMode="auto">
          <a:xfrm>
            <a:off x="4495800" y="4507265"/>
            <a:ext cx="2697982" cy="1848409"/>
          </a:xfrm>
          <a:prstGeom prst="rect">
            <a:avLst/>
          </a:prstGeom>
          <a:noFill/>
          <a:ln>
            <a:noFill/>
          </a:ln>
          <a:extLst>
            <a:ext uri="{53640926-AAD7-44D8-BBD7-CCE9431645EC}">
              <a14:shadowObscured xmlns:a14="http://schemas.microsoft.com/office/drawing/2010/main"/>
            </a:ext>
          </a:extLst>
        </p:spPr>
      </p:pic>
      <p:pic>
        <p:nvPicPr>
          <p:cNvPr id="12" name="图片 11">
            <a:extLst>
              <a:ext uri="{FF2B5EF4-FFF2-40B4-BE49-F238E27FC236}">
                <a16:creationId xmlns:a16="http://schemas.microsoft.com/office/drawing/2014/main" id="{6021FF4F-80F8-4ED6-85EB-387DCFCE7945}"/>
              </a:ext>
            </a:extLst>
          </p:cNvPr>
          <p:cNvPicPr/>
          <p:nvPr/>
        </p:nvPicPr>
        <p:blipFill rotWithShape="1">
          <a:blip r:embed="rId4" cstate="print">
            <a:extLst>
              <a:ext uri="{28A0092B-C50C-407E-A947-70E740481C1C}">
                <a14:useLocalDpi xmlns:a14="http://schemas.microsoft.com/office/drawing/2010/main" val="0"/>
              </a:ext>
            </a:extLst>
          </a:blip>
          <a:srcRect b="15266"/>
          <a:stretch/>
        </p:blipFill>
        <p:spPr bwMode="auto">
          <a:xfrm>
            <a:off x="7451823" y="4615480"/>
            <a:ext cx="4470394" cy="1686818"/>
          </a:xfrm>
          <a:prstGeom prst="rect">
            <a:avLst/>
          </a:prstGeom>
          <a:noFill/>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0BFA8790-E36A-4006-BAB9-730997B6997E}"/>
              </a:ext>
            </a:extLst>
          </p:cNvPr>
          <p:cNvSpPr txBox="1"/>
          <p:nvPr/>
        </p:nvSpPr>
        <p:spPr>
          <a:xfrm rot="16200000">
            <a:off x="7323369" y="5273724"/>
            <a:ext cx="492443" cy="2381410"/>
          </a:xfrm>
          <a:prstGeom prst="rect">
            <a:avLst/>
          </a:prstGeom>
          <a:noFill/>
        </p:spPr>
        <p:txBody>
          <a:bodyPr vert="eaVert" wrap="square" rtlCol="0">
            <a:spAutoFit/>
          </a:bodyPr>
          <a:lstStyle/>
          <a:p>
            <a:r>
              <a:rPr lang="en-US" altLang="zh-CN" sz="2000" dirty="0">
                <a:latin typeface="Georgia" panose="02040502050405020303" pitchFamily="18" charset="0"/>
                <a:ea typeface="楷体" panose="02010609060101010101" pitchFamily="49" charset="-122"/>
              </a:rPr>
              <a:t>Leakage Detection</a:t>
            </a:r>
            <a:endParaRPr lang="zh-CN" altLang="en-US" sz="2000" dirty="0">
              <a:latin typeface="Georgia" panose="02040502050405020303" pitchFamily="18" charset="0"/>
              <a:ea typeface="楷体" panose="02010609060101010101" pitchFamily="49" charset="-122"/>
            </a:endParaRPr>
          </a:p>
        </p:txBody>
      </p:sp>
      <p:pic>
        <p:nvPicPr>
          <p:cNvPr id="14" name="图片 13">
            <a:extLst>
              <a:ext uri="{FF2B5EF4-FFF2-40B4-BE49-F238E27FC236}">
                <a16:creationId xmlns:a16="http://schemas.microsoft.com/office/drawing/2014/main" id="{AFB7DC3A-D6D6-4204-840C-C2E355B7DB5F}"/>
              </a:ext>
            </a:extLst>
          </p:cNvPr>
          <p:cNvPicPr>
            <a:picLocks noChangeAspect="1"/>
          </p:cNvPicPr>
          <p:nvPr/>
        </p:nvPicPr>
        <p:blipFill>
          <a:blip r:embed="rId5"/>
          <a:stretch>
            <a:fillRect/>
          </a:stretch>
        </p:blipFill>
        <p:spPr>
          <a:xfrm>
            <a:off x="529188" y="4403423"/>
            <a:ext cx="3766612" cy="1936607"/>
          </a:xfrm>
          <a:prstGeom prst="rect">
            <a:avLst/>
          </a:prstGeom>
        </p:spPr>
      </p:pic>
      <p:pic>
        <p:nvPicPr>
          <p:cNvPr id="15" name="图片 14">
            <a:extLst>
              <a:ext uri="{FF2B5EF4-FFF2-40B4-BE49-F238E27FC236}">
                <a16:creationId xmlns:a16="http://schemas.microsoft.com/office/drawing/2014/main" id="{AF89338B-8E9F-4BEE-B151-E8B858C989EB}"/>
              </a:ext>
            </a:extLst>
          </p:cNvPr>
          <p:cNvPicPr>
            <a:picLocks noChangeAspect="1"/>
          </p:cNvPicPr>
          <p:nvPr/>
        </p:nvPicPr>
        <p:blipFill>
          <a:blip r:embed="rId6"/>
          <a:stretch>
            <a:fillRect/>
          </a:stretch>
        </p:blipFill>
        <p:spPr>
          <a:xfrm>
            <a:off x="4277438" y="1597865"/>
            <a:ext cx="2914980" cy="2390639"/>
          </a:xfrm>
          <a:prstGeom prst="rect">
            <a:avLst/>
          </a:prstGeom>
        </p:spPr>
      </p:pic>
      <p:pic>
        <p:nvPicPr>
          <p:cNvPr id="16" name="图片 15">
            <a:extLst>
              <a:ext uri="{FF2B5EF4-FFF2-40B4-BE49-F238E27FC236}">
                <a16:creationId xmlns:a16="http://schemas.microsoft.com/office/drawing/2014/main" id="{E90FC89E-4A5A-4C50-8263-024F94861CE9}"/>
              </a:ext>
            </a:extLst>
          </p:cNvPr>
          <p:cNvPicPr>
            <a:picLocks noChangeAspect="1"/>
          </p:cNvPicPr>
          <p:nvPr/>
        </p:nvPicPr>
        <p:blipFill>
          <a:blip r:embed="rId7"/>
          <a:stretch>
            <a:fillRect/>
          </a:stretch>
        </p:blipFill>
        <p:spPr>
          <a:xfrm>
            <a:off x="780339" y="1749852"/>
            <a:ext cx="3165090" cy="2180986"/>
          </a:xfrm>
          <a:prstGeom prst="rect">
            <a:avLst/>
          </a:prstGeom>
        </p:spPr>
      </p:pic>
      <p:pic>
        <p:nvPicPr>
          <p:cNvPr id="17" name="图片 16">
            <a:extLst>
              <a:ext uri="{FF2B5EF4-FFF2-40B4-BE49-F238E27FC236}">
                <a16:creationId xmlns:a16="http://schemas.microsoft.com/office/drawing/2014/main" id="{5BD82E18-803E-4947-AAB7-F84AB3DA2018}"/>
              </a:ext>
            </a:extLst>
          </p:cNvPr>
          <p:cNvPicPr>
            <a:picLocks noChangeAspect="1"/>
          </p:cNvPicPr>
          <p:nvPr/>
        </p:nvPicPr>
        <p:blipFill>
          <a:blip r:embed="rId8"/>
          <a:stretch>
            <a:fillRect/>
          </a:stretch>
        </p:blipFill>
        <p:spPr>
          <a:xfrm>
            <a:off x="7451823" y="1633151"/>
            <a:ext cx="4225877" cy="2390639"/>
          </a:xfrm>
          <a:prstGeom prst="rect">
            <a:avLst/>
          </a:prstGeom>
        </p:spPr>
      </p:pic>
    </p:spTree>
    <p:extLst>
      <p:ext uri="{BB962C8B-B14F-4D97-AF65-F5344CB8AC3E}">
        <p14:creationId xmlns:p14="http://schemas.microsoft.com/office/powerpoint/2010/main" val="82845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A9A999E-F8E4-415F-AF62-F5CD4D3BCFF2}"/>
              </a:ext>
            </a:extLst>
          </p:cNvPr>
          <p:cNvSpPr>
            <a:spLocks noGrp="1"/>
          </p:cNvSpPr>
          <p:nvPr>
            <p:ph type="title"/>
          </p:nvPr>
        </p:nvSpPr>
        <p:spPr/>
        <p:txBody>
          <a:bodyPr/>
          <a:lstStyle/>
          <a:p>
            <a:r>
              <a:rPr lang="en-US" altLang="zh-CN" dirty="0"/>
              <a:t>KW JT heat exchanger</a:t>
            </a:r>
            <a:endParaRPr lang="zh-CN" altLang="en-US" dirty="0"/>
          </a:p>
        </p:txBody>
      </p:sp>
      <p:sp>
        <p:nvSpPr>
          <p:cNvPr id="5" name="灯片编号占位符 4">
            <a:extLst>
              <a:ext uri="{FF2B5EF4-FFF2-40B4-BE49-F238E27FC236}">
                <a16:creationId xmlns:a16="http://schemas.microsoft.com/office/drawing/2014/main" id="{1DBC27F8-FA8C-401E-B3B4-8B2DE86554E3}"/>
              </a:ext>
            </a:extLst>
          </p:cNvPr>
          <p:cNvSpPr>
            <a:spLocks noGrp="1"/>
          </p:cNvSpPr>
          <p:nvPr>
            <p:ph type="sldNum" sz="quarter" idx="12"/>
          </p:nvPr>
        </p:nvSpPr>
        <p:spPr/>
        <p:txBody>
          <a:bodyPr/>
          <a:lstStyle/>
          <a:p>
            <a:fld id="{F15E9139-A00B-4B2A-98A6-095DC08F1345}" type="slidenum">
              <a:rPr lang="zh-CN" altLang="en-US" smtClean="0"/>
              <a:pPr/>
              <a:t>32</a:t>
            </a:fld>
            <a:endParaRPr lang="zh-CN" altLang="en-US"/>
          </a:p>
        </p:txBody>
      </p:sp>
      <p:pic>
        <p:nvPicPr>
          <p:cNvPr id="6" name="图片 5">
            <a:extLst>
              <a:ext uri="{FF2B5EF4-FFF2-40B4-BE49-F238E27FC236}">
                <a16:creationId xmlns:a16="http://schemas.microsoft.com/office/drawing/2014/main" id="{526E0261-5CF1-44D6-BBBC-5E97935B9949}"/>
              </a:ext>
            </a:extLst>
          </p:cNvPr>
          <p:cNvPicPr>
            <a:picLocks noChangeAspect="1"/>
          </p:cNvPicPr>
          <p:nvPr/>
        </p:nvPicPr>
        <p:blipFill>
          <a:blip r:embed="rId3"/>
          <a:stretch>
            <a:fillRect/>
          </a:stretch>
        </p:blipFill>
        <p:spPr>
          <a:xfrm>
            <a:off x="781644" y="1447941"/>
            <a:ext cx="5035731" cy="1790774"/>
          </a:xfrm>
          <a:prstGeom prst="rect">
            <a:avLst/>
          </a:prstGeom>
          <a:ln>
            <a:solidFill>
              <a:srgbClr val="CCCFDC"/>
            </a:solidFill>
          </a:ln>
        </p:spPr>
      </p:pic>
      <p:sp>
        <p:nvSpPr>
          <p:cNvPr id="8" name="文本框 7">
            <a:extLst>
              <a:ext uri="{FF2B5EF4-FFF2-40B4-BE49-F238E27FC236}">
                <a16:creationId xmlns:a16="http://schemas.microsoft.com/office/drawing/2014/main" id="{9CD41EF2-19DD-46D9-B003-F825D8B8AE08}"/>
              </a:ext>
            </a:extLst>
          </p:cNvPr>
          <p:cNvSpPr txBox="1"/>
          <p:nvPr/>
        </p:nvSpPr>
        <p:spPr>
          <a:xfrm>
            <a:off x="357329" y="945789"/>
            <a:ext cx="10585176" cy="400110"/>
          </a:xfrm>
          <a:prstGeom prst="rect">
            <a:avLst/>
          </a:prstGeom>
          <a:noFill/>
        </p:spPr>
        <p:txBody>
          <a:bodyPr wrap="square" rtlCol="0">
            <a:spAutoFit/>
          </a:bodyPr>
          <a:lstStyle/>
          <a:p>
            <a:r>
              <a:rPr lang="en-US" altLang="zh-CN" sz="2000" b="1" dirty="0">
                <a:solidFill>
                  <a:srgbClr val="FF0000"/>
                </a:solidFill>
                <a:latin typeface="Comic Sans MS" panose="030F0702030302020204" pitchFamily="66" charset="0"/>
                <a:ea typeface="微软雅黑" panose="020B0503020204020204" pitchFamily="34" charset="-122"/>
              </a:rPr>
              <a:t>2023.06-2024.12</a:t>
            </a:r>
            <a:r>
              <a:rPr lang="en-US" altLang="zh-CN" sz="2000" dirty="0">
                <a:latin typeface="Comic Sans MS" panose="030F0702030302020204" pitchFamily="66" charset="0"/>
                <a:ea typeface="微软雅黑" panose="020B0503020204020204" pitchFamily="34" charset="-122"/>
              </a:rPr>
              <a:t> Cryogenic experiment design and similarity experiment design.</a:t>
            </a:r>
            <a:endParaRPr lang="zh-CN" altLang="en-US" sz="2000" dirty="0">
              <a:latin typeface="Comic Sans MS" panose="030F0702030302020204" pitchFamily="66" charset="0"/>
              <a:ea typeface="微软雅黑" panose="020B0503020204020204" pitchFamily="34" charset="-122"/>
            </a:endParaRPr>
          </a:p>
        </p:txBody>
      </p:sp>
      <p:pic>
        <p:nvPicPr>
          <p:cNvPr id="9" name="图片 8">
            <a:extLst>
              <a:ext uri="{FF2B5EF4-FFF2-40B4-BE49-F238E27FC236}">
                <a16:creationId xmlns:a16="http://schemas.microsoft.com/office/drawing/2014/main" id="{816A78EE-EF0C-4243-B774-F45AF5069E3B}"/>
              </a:ext>
            </a:extLst>
          </p:cNvPr>
          <p:cNvPicPr>
            <a:picLocks noChangeAspect="1"/>
          </p:cNvPicPr>
          <p:nvPr/>
        </p:nvPicPr>
        <p:blipFill>
          <a:blip r:embed="rId4"/>
          <a:stretch>
            <a:fillRect/>
          </a:stretch>
        </p:blipFill>
        <p:spPr>
          <a:xfrm>
            <a:off x="6608739" y="1420517"/>
            <a:ext cx="4624836" cy="1951044"/>
          </a:xfrm>
          <a:prstGeom prst="rect">
            <a:avLst/>
          </a:prstGeom>
        </p:spPr>
      </p:pic>
      <p:pic>
        <p:nvPicPr>
          <p:cNvPr id="11" name="图片 10">
            <a:extLst>
              <a:ext uri="{FF2B5EF4-FFF2-40B4-BE49-F238E27FC236}">
                <a16:creationId xmlns:a16="http://schemas.microsoft.com/office/drawing/2014/main" id="{8F6BE967-6AC4-4D2F-A157-B850BA488238}"/>
              </a:ext>
            </a:extLst>
          </p:cNvPr>
          <p:cNvPicPr>
            <a:picLocks noChangeAspect="1"/>
          </p:cNvPicPr>
          <p:nvPr/>
        </p:nvPicPr>
        <p:blipFill>
          <a:blip r:embed="rId5"/>
          <a:stretch>
            <a:fillRect/>
          </a:stretch>
        </p:blipFill>
        <p:spPr>
          <a:xfrm>
            <a:off x="958425" y="3324283"/>
            <a:ext cx="3907478" cy="2692985"/>
          </a:xfrm>
          <a:prstGeom prst="rect">
            <a:avLst/>
          </a:prstGeom>
        </p:spPr>
      </p:pic>
      <p:pic>
        <p:nvPicPr>
          <p:cNvPr id="13" name="图片 12">
            <a:extLst>
              <a:ext uri="{FF2B5EF4-FFF2-40B4-BE49-F238E27FC236}">
                <a16:creationId xmlns:a16="http://schemas.microsoft.com/office/drawing/2014/main" id="{01526F24-74CE-49DB-9027-12466550A843}"/>
              </a:ext>
            </a:extLst>
          </p:cNvPr>
          <p:cNvPicPr>
            <a:picLocks noChangeAspect="1"/>
          </p:cNvPicPr>
          <p:nvPr/>
        </p:nvPicPr>
        <p:blipFill>
          <a:blip r:embed="rId6"/>
          <a:stretch>
            <a:fillRect/>
          </a:stretch>
        </p:blipFill>
        <p:spPr>
          <a:xfrm>
            <a:off x="7383381" y="3489698"/>
            <a:ext cx="3278369" cy="2570041"/>
          </a:xfrm>
          <a:prstGeom prst="rect">
            <a:avLst/>
          </a:prstGeom>
        </p:spPr>
      </p:pic>
      <p:sp>
        <p:nvSpPr>
          <p:cNvPr id="14" name="文本框 13">
            <a:extLst>
              <a:ext uri="{FF2B5EF4-FFF2-40B4-BE49-F238E27FC236}">
                <a16:creationId xmlns:a16="http://schemas.microsoft.com/office/drawing/2014/main" id="{922038A9-6821-415D-9A35-C394E24F40DF}"/>
              </a:ext>
            </a:extLst>
          </p:cNvPr>
          <p:cNvSpPr txBox="1"/>
          <p:nvPr/>
        </p:nvSpPr>
        <p:spPr>
          <a:xfrm>
            <a:off x="6956240" y="5997272"/>
            <a:ext cx="4194101" cy="707886"/>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Similarity Experiment Dewar </a:t>
            </a:r>
          </a:p>
          <a:p>
            <a:pPr algn="ctr"/>
            <a:r>
              <a:rPr lang="en-US" altLang="zh-CN" sz="2000" dirty="0">
                <a:latin typeface="微软雅黑" panose="020B0503020204020204" pitchFamily="34" charset="-122"/>
                <a:ea typeface="微软雅黑" panose="020B0503020204020204" pitchFamily="34" charset="-122"/>
              </a:rPr>
              <a:t>and Inner structure</a:t>
            </a:r>
            <a:endParaRPr lang="zh-CN" altLang="en-US" sz="20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252CEED8-5F49-4361-9B8C-3DC13B3609FA}"/>
              </a:ext>
            </a:extLst>
          </p:cNvPr>
          <p:cNvSpPr txBox="1"/>
          <p:nvPr/>
        </p:nvSpPr>
        <p:spPr>
          <a:xfrm>
            <a:off x="236844" y="5995258"/>
            <a:ext cx="7020588" cy="707886"/>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The similarity experiment has completed in </a:t>
            </a:r>
            <a:r>
              <a:rPr lang="en-US" altLang="zh-CN" sz="2000" dirty="0">
                <a:solidFill>
                  <a:srgbClr val="0000FF"/>
                </a:solidFill>
                <a:latin typeface="微软雅黑" panose="020B0503020204020204" pitchFamily="34" charset="-122"/>
                <a:ea typeface="微软雅黑" panose="020B0503020204020204" pitchFamily="34" charset="-122"/>
              </a:rPr>
              <a:t>2024.1 </a:t>
            </a:r>
          </a:p>
          <a:p>
            <a:r>
              <a:rPr lang="en-US" altLang="zh-CN" sz="2000" dirty="0">
                <a:latin typeface="微软雅黑" panose="020B0503020204020204" pitchFamily="34" charset="-122"/>
                <a:ea typeface="微软雅黑" panose="020B0503020204020204" pitchFamily="34" charset="-122"/>
              </a:rPr>
              <a:t>and cryogenic experiment will hold in </a:t>
            </a:r>
            <a:r>
              <a:rPr lang="en-US" altLang="zh-CN" sz="2000" dirty="0">
                <a:solidFill>
                  <a:srgbClr val="0000FF"/>
                </a:solidFill>
                <a:latin typeface="微软雅黑" panose="020B0503020204020204" pitchFamily="34" charset="-122"/>
                <a:ea typeface="微软雅黑" panose="020B0503020204020204" pitchFamily="34" charset="-122"/>
              </a:rPr>
              <a:t>2024.12</a:t>
            </a:r>
            <a:endParaRPr lang="zh-CN" altLang="en-US" sz="2000"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7370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B5AD989-C26C-4DBA-B9C4-AC57B759429C}"/>
              </a:ext>
            </a:extLst>
          </p:cNvPr>
          <p:cNvSpPr>
            <a:spLocks noGrp="1"/>
          </p:cNvSpPr>
          <p:nvPr>
            <p:ph type="title"/>
          </p:nvPr>
        </p:nvSpPr>
        <p:spPr/>
        <p:txBody>
          <a:bodyPr vert="horz" lIns="91440" tIns="45720" rIns="91440" bIns="45720" rtlCol="0" anchor="ctr">
            <a:normAutofit/>
          </a:bodyPr>
          <a:lstStyle/>
          <a:p>
            <a:r>
              <a:rPr lang="en-US" altLang="zh-CN" dirty="0"/>
              <a:t>Digital Cryogenic System</a:t>
            </a:r>
            <a:endParaRPr lang="zh-CN" altLang="en-US" dirty="0"/>
          </a:p>
        </p:txBody>
      </p:sp>
      <p:sp>
        <p:nvSpPr>
          <p:cNvPr id="4" name="灯片编号占位符 3">
            <a:extLst>
              <a:ext uri="{FF2B5EF4-FFF2-40B4-BE49-F238E27FC236}">
                <a16:creationId xmlns:a16="http://schemas.microsoft.com/office/drawing/2014/main" id="{21368F50-2D01-4333-B5A2-0C17C48DD589}"/>
              </a:ext>
            </a:extLst>
          </p:cNvPr>
          <p:cNvSpPr>
            <a:spLocks noGrp="1"/>
          </p:cNvSpPr>
          <p:nvPr>
            <p:ph type="sldNum" sz="quarter" idx="12"/>
          </p:nvPr>
        </p:nvSpPr>
        <p:spPr/>
        <p:txBody>
          <a:bodyPr/>
          <a:lstStyle/>
          <a:p>
            <a:fld id="{F15E9139-A00B-4B2A-98A6-095DC08F1345}" type="slidenum">
              <a:rPr lang="zh-CN" altLang="en-US" smtClean="0"/>
              <a:pPr/>
              <a:t>33</a:t>
            </a:fld>
            <a:endParaRPr lang="zh-CN" altLang="en-US"/>
          </a:p>
        </p:txBody>
      </p:sp>
      <p:sp>
        <p:nvSpPr>
          <p:cNvPr id="5" name="文本框 4">
            <a:extLst>
              <a:ext uri="{FF2B5EF4-FFF2-40B4-BE49-F238E27FC236}">
                <a16:creationId xmlns:a16="http://schemas.microsoft.com/office/drawing/2014/main" id="{F160B6DA-BBD9-40A5-8A6D-4D2F58B0EFED}"/>
              </a:ext>
            </a:extLst>
          </p:cNvPr>
          <p:cNvSpPr txBox="1"/>
          <p:nvPr/>
        </p:nvSpPr>
        <p:spPr>
          <a:xfrm>
            <a:off x="501444" y="1278195"/>
            <a:ext cx="11035235" cy="4431983"/>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Research Target</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Establish a complete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digital twin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cryogenic system of CEPC, and enhance the digitalization, automation, and intelligence level of the cryogenic system.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digital cryogenic system is an essential component of the virtual accelerator and will play a role in various stages of equipment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design, manufacturing, optimization, and operation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enables more efficient and faster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simulation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more precise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measurement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evaluation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more effective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optimization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control</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as well as accurate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prediction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fault diagnosis</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49883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987CEBF-9064-4D96-974F-3A20FB12E724}"/>
              </a:ext>
            </a:extLst>
          </p:cNvPr>
          <p:cNvSpPr>
            <a:spLocks noGrp="1"/>
          </p:cNvSpPr>
          <p:nvPr>
            <p:ph type="sldNum" sz="quarter" idx="12"/>
          </p:nvPr>
        </p:nvSpPr>
        <p:spPr/>
        <p:txBody>
          <a:bodyPr/>
          <a:lstStyle/>
          <a:p>
            <a:fld id="{F15E9139-A00B-4B2A-98A6-095DC08F1345}" type="slidenum">
              <a:rPr lang="zh-CN" altLang="en-US" smtClean="0"/>
              <a:pPr/>
              <a:t>34</a:t>
            </a:fld>
            <a:endParaRPr lang="zh-CN" altLang="en-US"/>
          </a:p>
        </p:txBody>
      </p:sp>
      <p:sp>
        <p:nvSpPr>
          <p:cNvPr id="5" name="页脚占位符 1">
            <a:extLst>
              <a:ext uri="{FF2B5EF4-FFF2-40B4-BE49-F238E27FC236}">
                <a16:creationId xmlns:a16="http://schemas.microsoft.com/office/drawing/2014/main" id="{E645A3DA-A470-4FE0-B7FC-0A1BE7407E58}"/>
              </a:ext>
            </a:extLst>
          </p:cNvPr>
          <p:cNvSpPr txBox="1">
            <a:spLocks/>
          </p:cNvSpPr>
          <p:nvPr/>
        </p:nvSpPr>
        <p:spPr>
          <a:xfrm>
            <a:off x="10351478" y="6486240"/>
            <a:ext cx="1674641" cy="37176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050" b="1">
                <a:solidFill>
                  <a:srgbClr val="FFFFFF"/>
                </a:solidFill>
                <a:latin typeface="黑体" panose="02010609060101010101" pitchFamily="49" charset="-122"/>
                <a:ea typeface="黑体" panose="02010609060101010101" pitchFamily="49" charset="-122"/>
              </a:rPr>
              <a:t>加速器中心低温组</a:t>
            </a:r>
            <a:endParaRPr lang="en-US" altLang="zh-CN" sz="1050" b="1">
              <a:solidFill>
                <a:srgbClr val="FFFFFF"/>
              </a:solidFill>
              <a:latin typeface="黑体" panose="02010609060101010101" pitchFamily="49" charset="-122"/>
              <a:ea typeface="黑体" panose="02010609060101010101" pitchFamily="49" charset="-122"/>
            </a:endParaRPr>
          </a:p>
        </p:txBody>
      </p:sp>
      <p:sp>
        <p:nvSpPr>
          <p:cNvPr id="6" name="矩形 5">
            <a:extLst>
              <a:ext uri="{FF2B5EF4-FFF2-40B4-BE49-F238E27FC236}">
                <a16:creationId xmlns:a16="http://schemas.microsoft.com/office/drawing/2014/main" id="{5631A1D6-2617-4AF1-B964-D0550CE0B669}"/>
              </a:ext>
            </a:extLst>
          </p:cNvPr>
          <p:cNvSpPr/>
          <p:nvPr/>
        </p:nvSpPr>
        <p:spPr>
          <a:xfrm>
            <a:off x="453864" y="1059701"/>
            <a:ext cx="73124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Background: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 do we need to carry out this research?</a:t>
            </a:r>
          </a:p>
        </p:txBody>
      </p:sp>
      <p:pic>
        <p:nvPicPr>
          <p:cNvPr id="7" name="图片 6">
            <a:extLst>
              <a:ext uri="{FF2B5EF4-FFF2-40B4-BE49-F238E27FC236}">
                <a16:creationId xmlns:a16="http://schemas.microsoft.com/office/drawing/2014/main" id="{7CFFBEB5-E47E-4684-BFA9-E36C19226557}"/>
              </a:ext>
            </a:extLst>
          </p:cNvPr>
          <p:cNvPicPr>
            <a:picLocks noChangeAspect="1"/>
          </p:cNvPicPr>
          <p:nvPr/>
        </p:nvPicPr>
        <p:blipFill>
          <a:blip r:embed="rId2"/>
          <a:stretch>
            <a:fillRect/>
          </a:stretch>
        </p:blipFill>
        <p:spPr>
          <a:xfrm>
            <a:off x="301943" y="4751813"/>
            <a:ext cx="4361498" cy="1623317"/>
          </a:xfrm>
          <a:prstGeom prst="rect">
            <a:avLst/>
          </a:prstGeom>
        </p:spPr>
      </p:pic>
      <p:sp>
        <p:nvSpPr>
          <p:cNvPr id="8" name="文本框 7">
            <a:extLst>
              <a:ext uri="{FF2B5EF4-FFF2-40B4-BE49-F238E27FC236}">
                <a16:creationId xmlns:a16="http://schemas.microsoft.com/office/drawing/2014/main" id="{EC51B6E0-7E60-4BC0-A185-E0B4B53E2E51}"/>
              </a:ext>
            </a:extLst>
          </p:cNvPr>
          <p:cNvSpPr txBox="1"/>
          <p:nvPr/>
        </p:nvSpPr>
        <p:spPr>
          <a:xfrm>
            <a:off x="453865" y="6379940"/>
            <a:ext cx="39957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ESS  </a:t>
            </a:r>
            <a:r>
              <a:rPr kumimoji="0" lang="en-US" altLang="zh-CN" sz="11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Cryoplant</a:t>
            </a: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Dynamic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 Chao et al 2022 IOP Conf. Ser.: Mater. Sci. Eng. 1240 012071</a:t>
            </a:r>
          </a:p>
        </p:txBody>
      </p:sp>
      <p:pic>
        <p:nvPicPr>
          <p:cNvPr id="9" name="图片 8">
            <a:extLst>
              <a:ext uri="{FF2B5EF4-FFF2-40B4-BE49-F238E27FC236}">
                <a16:creationId xmlns:a16="http://schemas.microsoft.com/office/drawing/2014/main" id="{E973CA48-FB21-46AA-B371-85ADFBBFE92D}"/>
              </a:ext>
            </a:extLst>
          </p:cNvPr>
          <p:cNvPicPr>
            <a:picLocks noChangeAspect="1"/>
          </p:cNvPicPr>
          <p:nvPr/>
        </p:nvPicPr>
        <p:blipFill>
          <a:blip r:embed="rId3"/>
          <a:stretch>
            <a:fillRect/>
          </a:stretch>
        </p:blipFill>
        <p:spPr>
          <a:xfrm>
            <a:off x="5404088" y="4710983"/>
            <a:ext cx="2446475" cy="1734551"/>
          </a:xfrm>
          <a:prstGeom prst="rect">
            <a:avLst/>
          </a:prstGeom>
        </p:spPr>
      </p:pic>
      <p:sp>
        <p:nvSpPr>
          <p:cNvPr id="10" name="文本框 9">
            <a:extLst>
              <a:ext uri="{FF2B5EF4-FFF2-40B4-BE49-F238E27FC236}">
                <a16:creationId xmlns:a16="http://schemas.microsoft.com/office/drawing/2014/main" id="{6B3A7EC4-6248-4618-9DAE-DAF4FC02EC19}"/>
              </a:ext>
            </a:extLst>
          </p:cNvPr>
          <p:cNvSpPr txBox="1"/>
          <p:nvPr/>
        </p:nvSpPr>
        <p:spPr>
          <a:xfrm>
            <a:off x="6652260" y="6375130"/>
            <a:ext cx="32191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Dynamic simulations of the HL-LHC cryogenic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https://doi.org/10.1016/j.cryogenics.2020.103214</a:t>
            </a:r>
            <a:endParaRPr kumimoji="0" lang="zh-CN" altLang="en-US" sz="11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7767EC16-8825-4F3F-8220-152547A21CA1}"/>
              </a:ext>
            </a:extLst>
          </p:cNvPr>
          <p:cNvPicPr>
            <a:picLocks noChangeAspect="1"/>
          </p:cNvPicPr>
          <p:nvPr/>
        </p:nvPicPr>
        <p:blipFill>
          <a:blip r:embed="rId4"/>
          <a:stretch>
            <a:fillRect/>
          </a:stretch>
        </p:blipFill>
        <p:spPr>
          <a:xfrm>
            <a:off x="7850563" y="4884543"/>
            <a:ext cx="3326298" cy="1125937"/>
          </a:xfrm>
          <a:prstGeom prst="rect">
            <a:avLst/>
          </a:prstGeom>
        </p:spPr>
      </p:pic>
      <p:sp>
        <p:nvSpPr>
          <p:cNvPr id="12" name="文本框 11">
            <a:extLst>
              <a:ext uri="{FF2B5EF4-FFF2-40B4-BE49-F238E27FC236}">
                <a16:creationId xmlns:a16="http://schemas.microsoft.com/office/drawing/2014/main" id="{1EF701D3-93CF-4931-99A2-F4F0DA4D5B43}"/>
              </a:ext>
            </a:extLst>
          </p:cNvPr>
          <p:cNvSpPr txBox="1"/>
          <p:nvPr/>
        </p:nvSpPr>
        <p:spPr>
          <a:xfrm>
            <a:off x="395543" y="1580176"/>
            <a:ext cx="10793255" cy="280698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line with the trend of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international development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CERN/ ESS/ DESY and other institutions have carried out work related to digital cryogenic systems.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Better and faster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simulation, monitoring, evaluation, prediction, optimization and control of large and complex CEPC cryogenic systems.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Consistent with </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dual-carbon strategy, intelligent manufacturing, AI4Science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and other national science and technology development requirements.</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标题 2">
            <a:extLst>
              <a:ext uri="{FF2B5EF4-FFF2-40B4-BE49-F238E27FC236}">
                <a16:creationId xmlns:a16="http://schemas.microsoft.com/office/drawing/2014/main" id="{A424A43F-7318-4E25-BC6C-4E8AE61C297A}"/>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Tree>
    <p:extLst>
      <p:ext uri="{BB962C8B-B14F-4D97-AF65-F5344CB8AC3E}">
        <p14:creationId xmlns:p14="http://schemas.microsoft.com/office/powerpoint/2010/main" val="211607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0050305-CB1B-429B-B50F-2C86F9757363}"/>
              </a:ext>
            </a:extLst>
          </p:cNvPr>
          <p:cNvSpPr>
            <a:spLocks noGrp="1"/>
          </p:cNvSpPr>
          <p:nvPr>
            <p:ph type="sldNum" sz="quarter" idx="12"/>
          </p:nvPr>
        </p:nvSpPr>
        <p:spPr/>
        <p:txBody>
          <a:bodyPr/>
          <a:lstStyle/>
          <a:p>
            <a:fld id="{F15E9139-A00B-4B2A-98A6-095DC08F1345}" type="slidenum">
              <a:rPr lang="zh-CN" altLang="en-US" smtClean="0"/>
              <a:pPr/>
              <a:t>35</a:t>
            </a:fld>
            <a:endParaRPr lang="zh-CN" altLang="en-US"/>
          </a:p>
        </p:txBody>
      </p:sp>
      <p:sp>
        <p:nvSpPr>
          <p:cNvPr id="5" name="矩形 4">
            <a:extLst>
              <a:ext uri="{FF2B5EF4-FFF2-40B4-BE49-F238E27FC236}">
                <a16:creationId xmlns:a16="http://schemas.microsoft.com/office/drawing/2014/main" id="{07809E2C-7EDA-457D-A9CA-B9C965F6B92A}"/>
              </a:ext>
            </a:extLst>
          </p:cNvPr>
          <p:cNvSpPr/>
          <p:nvPr/>
        </p:nvSpPr>
        <p:spPr>
          <a:xfrm>
            <a:off x="699672" y="1180092"/>
            <a:ext cx="73124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Background: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 do we need to carry out this research?</a:t>
            </a:r>
          </a:p>
        </p:txBody>
      </p:sp>
      <p:pic>
        <p:nvPicPr>
          <p:cNvPr id="6" name="图片 5">
            <a:extLst>
              <a:ext uri="{FF2B5EF4-FFF2-40B4-BE49-F238E27FC236}">
                <a16:creationId xmlns:a16="http://schemas.microsoft.com/office/drawing/2014/main" id="{4FB8CB6E-1F71-44FD-B4A7-F79B251215B2}"/>
              </a:ext>
            </a:extLst>
          </p:cNvPr>
          <p:cNvPicPr>
            <a:picLocks noChangeAspect="1"/>
          </p:cNvPicPr>
          <p:nvPr/>
        </p:nvPicPr>
        <p:blipFill>
          <a:blip r:embed="rId2"/>
          <a:stretch>
            <a:fillRect/>
          </a:stretch>
        </p:blipFill>
        <p:spPr>
          <a:xfrm>
            <a:off x="436307" y="1641757"/>
            <a:ext cx="9281160" cy="4682896"/>
          </a:xfrm>
          <a:prstGeom prst="rect">
            <a:avLst/>
          </a:prstGeom>
        </p:spPr>
      </p:pic>
      <p:sp>
        <p:nvSpPr>
          <p:cNvPr id="7" name="文本框 6">
            <a:extLst>
              <a:ext uri="{FF2B5EF4-FFF2-40B4-BE49-F238E27FC236}">
                <a16:creationId xmlns:a16="http://schemas.microsoft.com/office/drawing/2014/main" id="{9774BCB9-AE42-445C-BC3D-D75A381A1F8E}"/>
              </a:ext>
            </a:extLst>
          </p:cNvPr>
          <p:cNvSpPr txBox="1"/>
          <p:nvPr/>
        </p:nvSpPr>
        <p:spPr>
          <a:xfrm>
            <a:off x="3069017" y="6287601"/>
            <a:ext cx="40157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Digital Twin Technology Maturity</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DBB48FD7-BE61-435E-841E-6C04FF097A46}"/>
              </a:ext>
            </a:extLst>
          </p:cNvPr>
          <p:cNvSpPr txBox="1"/>
          <p:nvPr/>
        </p:nvSpPr>
        <p:spPr>
          <a:xfrm>
            <a:off x="7559248" y="4352121"/>
            <a:ext cx="468805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Currently, most digital work is still at Level 0, with some research being conducted on L1 and L2.</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标题 2">
            <a:extLst>
              <a:ext uri="{FF2B5EF4-FFF2-40B4-BE49-F238E27FC236}">
                <a16:creationId xmlns:a16="http://schemas.microsoft.com/office/drawing/2014/main" id="{8E9160CF-9FDE-4B7E-B66E-C26645C2F14A}"/>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Tree>
    <p:extLst>
      <p:ext uri="{BB962C8B-B14F-4D97-AF65-F5344CB8AC3E}">
        <p14:creationId xmlns:p14="http://schemas.microsoft.com/office/powerpoint/2010/main" val="2732774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BD11E373-9855-49DA-9B7E-CF0D15955B02}"/>
              </a:ext>
            </a:extLst>
          </p:cNvPr>
          <p:cNvSpPr>
            <a:spLocks noGrp="1"/>
          </p:cNvSpPr>
          <p:nvPr>
            <p:ph type="sldNum" sz="quarter" idx="12"/>
          </p:nvPr>
        </p:nvSpPr>
        <p:spPr/>
        <p:txBody>
          <a:bodyPr/>
          <a:lstStyle/>
          <a:p>
            <a:fld id="{F15E9139-A00B-4B2A-98A6-095DC08F1345}" type="slidenum">
              <a:rPr lang="zh-CN" altLang="en-US" smtClean="0"/>
              <a:pPr/>
              <a:t>36</a:t>
            </a:fld>
            <a:endParaRPr lang="zh-CN" altLang="en-US"/>
          </a:p>
        </p:txBody>
      </p:sp>
      <p:sp>
        <p:nvSpPr>
          <p:cNvPr id="5" name="矩形 4">
            <a:extLst>
              <a:ext uri="{FF2B5EF4-FFF2-40B4-BE49-F238E27FC236}">
                <a16:creationId xmlns:a16="http://schemas.microsoft.com/office/drawing/2014/main" id="{AB5C1178-251F-4FFB-88C1-13241B3125BC}"/>
              </a:ext>
            </a:extLst>
          </p:cNvPr>
          <p:cNvSpPr/>
          <p:nvPr/>
        </p:nvSpPr>
        <p:spPr>
          <a:xfrm>
            <a:off x="453865" y="1180092"/>
            <a:ext cx="59379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Research Contents: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works need to do?</a:t>
            </a:r>
          </a:p>
        </p:txBody>
      </p:sp>
      <p:pic>
        <p:nvPicPr>
          <p:cNvPr id="6" name="图片 5">
            <a:extLst>
              <a:ext uri="{FF2B5EF4-FFF2-40B4-BE49-F238E27FC236}">
                <a16:creationId xmlns:a16="http://schemas.microsoft.com/office/drawing/2014/main" id="{C49CF1A2-70A6-4AAE-8055-2E2992965CB3}"/>
              </a:ext>
            </a:extLst>
          </p:cNvPr>
          <p:cNvPicPr>
            <a:picLocks noChangeAspect="1"/>
          </p:cNvPicPr>
          <p:nvPr/>
        </p:nvPicPr>
        <p:blipFill>
          <a:blip r:embed="rId2"/>
          <a:stretch>
            <a:fillRect/>
          </a:stretch>
        </p:blipFill>
        <p:spPr>
          <a:xfrm>
            <a:off x="399622" y="2612232"/>
            <a:ext cx="4419600" cy="3162300"/>
          </a:xfrm>
          <a:prstGeom prst="rect">
            <a:avLst/>
          </a:prstGeom>
        </p:spPr>
      </p:pic>
      <p:sp>
        <p:nvSpPr>
          <p:cNvPr id="7" name="矩形 6">
            <a:extLst>
              <a:ext uri="{FF2B5EF4-FFF2-40B4-BE49-F238E27FC236}">
                <a16:creationId xmlns:a16="http://schemas.microsoft.com/office/drawing/2014/main" id="{ACB6AA09-5825-4402-9A3E-1AE19D49578D}"/>
              </a:ext>
            </a:extLst>
          </p:cNvPr>
          <p:cNvSpPr/>
          <p:nvPr/>
        </p:nvSpPr>
        <p:spPr>
          <a:xfrm>
            <a:off x="3787009" y="2027456"/>
            <a:ext cx="1678665"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PE: Physical 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VE: Virtual 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DD: Digital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Ss:Support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Cn: Connection </a:t>
            </a:r>
            <a:endParaRPr kumimoji="0" lang="zh-CN" altLang="en-US" sz="14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8" name="矩形 7">
            <a:extLst>
              <a:ext uri="{FF2B5EF4-FFF2-40B4-BE49-F238E27FC236}">
                <a16:creationId xmlns:a16="http://schemas.microsoft.com/office/drawing/2014/main" id="{FA9B6731-ADC8-44D2-86FF-03B8E0217289}"/>
              </a:ext>
            </a:extLst>
          </p:cNvPr>
          <p:cNvSpPr/>
          <p:nvPr/>
        </p:nvSpPr>
        <p:spPr>
          <a:xfrm>
            <a:off x="310360" y="5774532"/>
            <a:ext cx="3951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Five-dimension model for the Digital Twin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DOI: 10.1109/TII.2018.2873186</a:t>
            </a:r>
            <a:endParaRPr kumimoji="0" lang="zh-CN" altLang="en-US"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5209A92F-2716-4B53-9606-1FF2C603F02A}"/>
              </a:ext>
            </a:extLst>
          </p:cNvPr>
          <p:cNvSpPr/>
          <p:nvPr/>
        </p:nvSpPr>
        <p:spPr>
          <a:xfrm>
            <a:off x="5465674" y="1758048"/>
            <a:ext cx="6415966" cy="427809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Numerical simulation</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Develop high-precision, fast dynamic simulation methods for key components of cryogenic systems to achieve real-time online operation.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Automatic control</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Implement advanced control methods such as model predictive control based on online computational results to improve the automatic control accuracy of critical cryogenic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Data fusion</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Quantify the uncertainty of measurement and simulation data, and reduce overall uncertainty through data fusion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Optimized design</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Develop automatic optimization criteria and methods to achieve online parameter calibration and data assimilation, improving the accuracy of numerical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Fault prediction and diagnosis</a:t>
            </a: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Reduce overall failure rates and shorten fault recovery time.</a:t>
            </a:r>
            <a:endParaRPr kumimoji="0" lang="zh-CN" altLang="en-US"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标题 2">
            <a:extLst>
              <a:ext uri="{FF2B5EF4-FFF2-40B4-BE49-F238E27FC236}">
                <a16:creationId xmlns:a16="http://schemas.microsoft.com/office/drawing/2014/main" id="{6BE62917-7394-4DCC-AAFF-7D7FAC96C895}"/>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Tree>
    <p:extLst>
      <p:ext uri="{BB962C8B-B14F-4D97-AF65-F5344CB8AC3E}">
        <p14:creationId xmlns:p14="http://schemas.microsoft.com/office/powerpoint/2010/main" val="3766950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85D9E7E-4E59-4D87-8450-E537DB99F271}"/>
              </a:ext>
            </a:extLst>
          </p:cNvPr>
          <p:cNvSpPr>
            <a:spLocks noGrp="1"/>
          </p:cNvSpPr>
          <p:nvPr>
            <p:ph type="sldNum" sz="quarter" idx="12"/>
          </p:nvPr>
        </p:nvSpPr>
        <p:spPr/>
        <p:txBody>
          <a:bodyPr/>
          <a:lstStyle/>
          <a:p>
            <a:fld id="{F15E9139-A00B-4B2A-98A6-095DC08F1345}" type="slidenum">
              <a:rPr lang="zh-CN" altLang="en-US" smtClean="0"/>
              <a:pPr/>
              <a:t>37</a:t>
            </a:fld>
            <a:endParaRPr lang="zh-CN" altLang="en-US"/>
          </a:p>
        </p:txBody>
      </p:sp>
      <p:sp>
        <p:nvSpPr>
          <p:cNvPr id="5" name="矩形 4">
            <a:extLst>
              <a:ext uri="{FF2B5EF4-FFF2-40B4-BE49-F238E27FC236}">
                <a16:creationId xmlns:a16="http://schemas.microsoft.com/office/drawing/2014/main" id="{4B99C8B1-2CF7-45D6-B386-ACCF48396380}"/>
              </a:ext>
            </a:extLst>
          </p:cNvPr>
          <p:cNvSpPr/>
          <p:nvPr/>
        </p:nvSpPr>
        <p:spPr>
          <a:xfrm>
            <a:off x="453865" y="1180092"/>
            <a:ext cx="52788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Methods / Key Technology: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How to do?</a:t>
            </a:r>
          </a:p>
        </p:txBody>
      </p:sp>
      <p:pic>
        <p:nvPicPr>
          <p:cNvPr id="6" name="图片 5">
            <a:extLst>
              <a:ext uri="{FF2B5EF4-FFF2-40B4-BE49-F238E27FC236}">
                <a16:creationId xmlns:a16="http://schemas.microsoft.com/office/drawing/2014/main" id="{3513F3C3-138E-4ADD-A0F2-670157E2B294}"/>
              </a:ext>
            </a:extLst>
          </p:cNvPr>
          <p:cNvPicPr>
            <a:picLocks noChangeAspect="1"/>
          </p:cNvPicPr>
          <p:nvPr/>
        </p:nvPicPr>
        <p:blipFill>
          <a:blip r:embed="rId2"/>
          <a:stretch>
            <a:fillRect/>
          </a:stretch>
        </p:blipFill>
        <p:spPr>
          <a:xfrm>
            <a:off x="196689" y="1796330"/>
            <a:ext cx="7655761" cy="4320578"/>
          </a:xfrm>
          <a:prstGeom prst="rect">
            <a:avLst/>
          </a:prstGeom>
        </p:spPr>
      </p:pic>
      <p:sp>
        <p:nvSpPr>
          <p:cNvPr id="7" name="矩形 6">
            <a:extLst>
              <a:ext uri="{FF2B5EF4-FFF2-40B4-BE49-F238E27FC236}">
                <a16:creationId xmlns:a16="http://schemas.microsoft.com/office/drawing/2014/main" id="{A2D62862-A779-44AB-9334-D0C65759F9E1}"/>
              </a:ext>
            </a:extLst>
          </p:cNvPr>
          <p:cNvSpPr/>
          <p:nvPr/>
        </p:nvSpPr>
        <p:spPr>
          <a:xfrm>
            <a:off x="2182653" y="6116908"/>
            <a:ext cx="345383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Technologies and Tools in Digital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https://doi.org/10.1016/j.jmsy.2022.06.015</a:t>
            </a:r>
            <a:endParaRPr kumimoji="0" lang="zh-CN" altLang="en-US" sz="1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5E45F506-25F1-471F-8949-7B70B848BDCA}"/>
              </a:ext>
            </a:extLst>
          </p:cNvPr>
          <p:cNvSpPr/>
          <p:nvPr/>
        </p:nvSpPr>
        <p:spPr>
          <a:xfrm>
            <a:off x="7508080" y="1758048"/>
            <a:ext cx="4373559" cy="272574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For CEPC digital cryogenic system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High-precision surrogate models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Advanced control methods research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Data fusion framework and data fusion methods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Application of AI algorithms for online optimization and design optimization</a:t>
            </a:r>
            <a:endParaRPr kumimoji="0" lang="zh-CN" altLang="en-US" sz="1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标题 2">
            <a:extLst>
              <a:ext uri="{FF2B5EF4-FFF2-40B4-BE49-F238E27FC236}">
                <a16:creationId xmlns:a16="http://schemas.microsoft.com/office/drawing/2014/main" id="{D8AD61D9-8D71-4035-BD49-56A86109C532}"/>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Tree>
    <p:extLst>
      <p:ext uri="{BB962C8B-B14F-4D97-AF65-F5344CB8AC3E}">
        <p14:creationId xmlns:p14="http://schemas.microsoft.com/office/powerpoint/2010/main" val="2445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094C77F-09D5-4569-8114-6A2822481EC6}"/>
              </a:ext>
            </a:extLst>
          </p:cNvPr>
          <p:cNvSpPr>
            <a:spLocks noGrp="1"/>
          </p:cNvSpPr>
          <p:nvPr>
            <p:ph type="sldNum" sz="quarter" idx="12"/>
          </p:nvPr>
        </p:nvSpPr>
        <p:spPr/>
        <p:txBody>
          <a:bodyPr/>
          <a:lstStyle/>
          <a:p>
            <a:fld id="{F15E9139-A00B-4B2A-98A6-095DC08F1345}" type="slidenum">
              <a:rPr lang="zh-CN" altLang="en-US" smtClean="0"/>
              <a:pPr/>
              <a:t>38</a:t>
            </a:fld>
            <a:endParaRPr lang="zh-CN" altLang="en-US"/>
          </a:p>
        </p:txBody>
      </p:sp>
      <p:sp>
        <p:nvSpPr>
          <p:cNvPr id="5" name="矩形 4">
            <a:extLst>
              <a:ext uri="{FF2B5EF4-FFF2-40B4-BE49-F238E27FC236}">
                <a16:creationId xmlns:a16="http://schemas.microsoft.com/office/drawing/2014/main" id="{F1391C84-E70C-4B58-B38E-83DFEF694300}"/>
              </a:ext>
            </a:extLst>
          </p:cNvPr>
          <p:cNvSpPr/>
          <p:nvPr/>
        </p:nvSpPr>
        <p:spPr>
          <a:xfrm>
            <a:off x="601349" y="1062108"/>
            <a:ext cx="29923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Research Foundation</a:t>
            </a:r>
            <a:endPar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C1858D96-6F40-4B45-9752-C24157EC4F2B}"/>
              </a:ext>
            </a:extLst>
          </p:cNvPr>
          <p:cNvPicPr>
            <a:picLocks noChangeAspect="1"/>
          </p:cNvPicPr>
          <p:nvPr/>
        </p:nvPicPr>
        <p:blipFill>
          <a:blip r:embed="rId2"/>
          <a:stretch>
            <a:fillRect/>
          </a:stretch>
        </p:blipFill>
        <p:spPr>
          <a:xfrm>
            <a:off x="8123717" y="4174279"/>
            <a:ext cx="3109293" cy="1716292"/>
          </a:xfrm>
          <a:prstGeom prst="rect">
            <a:avLst/>
          </a:prstGeom>
        </p:spPr>
      </p:pic>
      <p:pic>
        <p:nvPicPr>
          <p:cNvPr id="7" name="图片 6">
            <a:extLst>
              <a:ext uri="{FF2B5EF4-FFF2-40B4-BE49-F238E27FC236}">
                <a16:creationId xmlns:a16="http://schemas.microsoft.com/office/drawing/2014/main" id="{92FB56BE-8382-44C4-91D1-D23C04FF7EC7}"/>
              </a:ext>
            </a:extLst>
          </p:cNvPr>
          <p:cNvPicPr>
            <a:picLocks noChangeAspect="1"/>
          </p:cNvPicPr>
          <p:nvPr/>
        </p:nvPicPr>
        <p:blipFill>
          <a:blip r:embed="rId3"/>
          <a:stretch>
            <a:fillRect/>
          </a:stretch>
        </p:blipFill>
        <p:spPr>
          <a:xfrm>
            <a:off x="8123717" y="2400936"/>
            <a:ext cx="3109293" cy="1754326"/>
          </a:xfrm>
          <a:prstGeom prst="rect">
            <a:avLst/>
          </a:prstGeom>
        </p:spPr>
      </p:pic>
      <p:sp>
        <p:nvSpPr>
          <p:cNvPr id="8" name="矩形 7">
            <a:extLst>
              <a:ext uri="{FF2B5EF4-FFF2-40B4-BE49-F238E27FC236}">
                <a16:creationId xmlns:a16="http://schemas.microsoft.com/office/drawing/2014/main" id="{CD3FCD88-1C0A-41B7-8944-7199861240E8}"/>
              </a:ext>
            </a:extLst>
          </p:cNvPr>
          <p:cNvSpPr/>
          <p:nvPr/>
        </p:nvSpPr>
        <p:spPr>
          <a:xfrm>
            <a:off x="494192" y="1523773"/>
            <a:ext cx="1039749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this research 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national natural science foundation general project, 2 youth projects, 2 Xie Jialin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 SCI 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 Invention patent;</a:t>
            </a:r>
            <a:endParaRPr kumimoji="0" lang="zh-CN" altLang="en-US" sz="1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B3DE2216-1FCE-4CD0-8895-5D85004BAD53}"/>
              </a:ext>
            </a:extLst>
          </p:cNvPr>
          <p:cNvSpPr/>
          <p:nvPr/>
        </p:nvSpPr>
        <p:spPr>
          <a:xfrm>
            <a:off x="8334197" y="5909588"/>
            <a:ext cx="268833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Configuration interface for virtual cryogenic system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(Valve box and cryomodule in HEPS)</a:t>
            </a:r>
            <a:endParaRPr kumimoji="0" lang="zh-CN" altLang="en-US" sz="12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205CE386-EF6B-4693-AE4D-157CF8A7FF5A}"/>
              </a:ext>
            </a:extLst>
          </p:cNvPr>
          <p:cNvSpPr/>
          <p:nvPr/>
        </p:nvSpPr>
        <p:spPr>
          <a:xfrm>
            <a:off x="494192" y="2916462"/>
            <a:ext cx="6839905" cy="366254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2022.01-2025.12</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No.12175250. Dynamic simulation modeling and advanced process control strategies for large helium cryogenic system of superconducting accelerator.</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2020.01-2023.12 No.11905230. Study on Flow and Heat Transfer Mechanism and Automatic Control Technology in Superconducting Cavity Cooling Process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2021.01-2024.12 No.12005237. Research on the coupling mechanism and simulation method of multiple physical fields for power input coupler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2022.01-2023.12 </a:t>
            </a:r>
            <a:r>
              <a:rPr kumimoji="0" lang="en-US" altLang="zh-CN" sz="12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XieJialing</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Fund. Research on key technologies of digital twin for superconducting accelerator cryogenic system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2024.04-2026.04 </a:t>
            </a:r>
            <a:r>
              <a:rPr kumimoji="0" lang="en-US" altLang="zh-CN" sz="12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XieJialing</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Fund. Online optimization method for dynamic simulation model of large-scale cryogenic system based on reinforcement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https://doi.org/10.1016/j.applthermaleng.2022.118178 (Q1,IF 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https://doi.org/10.1016/j.applthermaleng.2023.120767 (Q1,IF 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https://doi.org/10.1016/j.tsep.2023.102007 (Q1, IF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https://doi.org/10.1016/j.tsep.2021.101100 (Q1, IF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https://doi.org/10.1016/j.cryogenics.2024.103824 (Q3, IF 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https://doi.org/10.1016/j.applthermaleng.2023.119973 (Q1, IF 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标题 2">
            <a:extLst>
              <a:ext uri="{FF2B5EF4-FFF2-40B4-BE49-F238E27FC236}">
                <a16:creationId xmlns:a16="http://schemas.microsoft.com/office/drawing/2014/main" id="{381523FC-C3E4-40D8-B1C6-099C2E4A8B3F}"/>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Tree>
    <p:extLst>
      <p:ext uri="{BB962C8B-B14F-4D97-AF65-F5344CB8AC3E}">
        <p14:creationId xmlns:p14="http://schemas.microsoft.com/office/powerpoint/2010/main" val="1477085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C319D54-61C1-460A-9727-C337B1AE71E1}"/>
              </a:ext>
            </a:extLst>
          </p:cNvPr>
          <p:cNvSpPr>
            <a:spLocks noGrp="1"/>
          </p:cNvSpPr>
          <p:nvPr>
            <p:ph type="sldNum" sz="quarter" idx="12"/>
          </p:nvPr>
        </p:nvSpPr>
        <p:spPr/>
        <p:txBody>
          <a:bodyPr/>
          <a:lstStyle/>
          <a:p>
            <a:fld id="{F15E9139-A00B-4B2A-98A6-095DC08F1345}" type="slidenum">
              <a:rPr lang="zh-CN" altLang="en-US" smtClean="0"/>
              <a:pPr/>
              <a:t>39</a:t>
            </a:fld>
            <a:endParaRPr lang="zh-CN" altLang="en-US"/>
          </a:p>
        </p:txBody>
      </p:sp>
      <p:graphicFrame>
        <p:nvGraphicFramePr>
          <p:cNvPr id="5" name="表格 4">
            <a:extLst>
              <a:ext uri="{FF2B5EF4-FFF2-40B4-BE49-F238E27FC236}">
                <a16:creationId xmlns:a16="http://schemas.microsoft.com/office/drawing/2014/main" id="{CF5040DE-469C-4A33-87C9-F6779FE057B0}"/>
              </a:ext>
            </a:extLst>
          </p:cNvPr>
          <p:cNvGraphicFramePr>
            <a:graphicFrameLocks noGrp="1"/>
          </p:cNvGraphicFramePr>
          <p:nvPr>
            <p:extLst>
              <p:ext uri="{D42A27DB-BD31-4B8C-83A1-F6EECF244321}">
                <p14:modId xmlns:p14="http://schemas.microsoft.com/office/powerpoint/2010/main" val="3688762800"/>
              </p:ext>
            </p:extLst>
          </p:nvPr>
        </p:nvGraphicFramePr>
        <p:xfrm>
          <a:off x="240889" y="1452993"/>
          <a:ext cx="11867537" cy="2592469"/>
        </p:xfrm>
        <a:graphic>
          <a:graphicData uri="http://schemas.openxmlformats.org/drawingml/2006/table">
            <a:tbl>
              <a:tblPr firstRow="1" bandRow="1">
                <a:tableStyleId>{5940675A-B579-460E-94D1-54222C63F5DA}</a:tableStyleId>
              </a:tblPr>
              <a:tblGrid>
                <a:gridCol w="615739">
                  <a:extLst>
                    <a:ext uri="{9D8B030D-6E8A-4147-A177-3AD203B41FA5}">
                      <a16:colId xmlns:a16="http://schemas.microsoft.com/office/drawing/2014/main" val="1465943040"/>
                    </a:ext>
                  </a:extLst>
                </a:gridCol>
                <a:gridCol w="1720529">
                  <a:extLst>
                    <a:ext uri="{9D8B030D-6E8A-4147-A177-3AD203B41FA5}">
                      <a16:colId xmlns:a16="http://schemas.microsoft.com/office/drawing/2014/main" val="3314754466"/>
                    </a:ext>
                  </a:extLst>
                </a:gridCol>
                <a:gridCol w="5007701">
                  <a:extLst>
                    <a:ext uri="{9D8B030D-6E8A-4147-A177-3AD203B41FA5}">
                      <a16:colId xmlns:a16="http://schemas.microsoft.com/office/drawing/2014/main" val="2269304575"/>
                    </a:ext>
                  </a:extLst>
                </a:gridCol>
                <a:gridCol w="734236">
                  <a:extLst>
                    <a:ext uri="{9D8B030D-6E8A-4147-A177-3AD203B41FA5}">
                      <a16:colId xmlns:a16="http://schemas.microsoft.com/office/drawing/2014/main" val="3495303958"/>
                    </a:ext>
                  </a:extLst>
                </a:gridCol>
                <a:gridCol w="708918">
                  <a:extLst>
                    <a:ext uri="{9D8B030D-6E8A-4147-A177-3AD203B41FA5}">
                      <a16:colId xmlns:a16="http://schemas.microsoft.com/office/drawing/2014/main" val="3279277811"/>
                    </a:ext>
                  </a:extLst>
                </a:gridCol>
                <a:gridCol w="1038057">
                  <a:extLst>
                    <a:ext uri="{9D8B030D-6E8A-4147-A177-3AD203B41FA5}">
                      <a16:colId xmlns:a16="http://schemas.microsoft.com/office/drawing/2014/main" val="1434648901"/>
                    </a:ext>
                  </a:extLst>
                </a:gridCol>
                <a:gridCol w="970542">
                  <a:extLst>
                    <a:ext uri="{9D8B030D-6E8A-4147-A177-3AD203B41FA5}">
                      <a16:colId xmlns:a16="http://schemas.microsoft.com/office/drawing/2014/main" val="567034081"/>
                    </a:ext>
                  </a:extLst>
                </a:gridCol>
                <a:gridCol w="1071815">
                  <a:extLst>
                    <a:ext uri="{9D8B030D-6E8A-4147-A177-3AD203B41FA5}">
                      <a16:colId xmlns:a16="http://schemas.microsoft.com/office/drawing/2014/main" val="4140039270"/>
                    </a:ext>
                  </a:extLst>
                </a:gridCol>
              </a:tblGrid>
              <a:tr h="598853">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zh-CN" altLang="en-US" sz="1400" dirty="0"/>
                        <a:t>序号</a:t>
                      </a:r>
                    </a:p>
                  </a:txBody>
                  <a:tcPr anchor="ctr"/>
                </a:tc>
                <a:tc>
                  <a:txBody>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lang="zh-CN" altLang="en-US" sz="1400" dirty="0"/>
                        <a:t>分项名称</a:t>
                      </a:r>
                    </a:p>
                  </a:txBody>
                  <a:tcPr anchor="ctr"/>
                </a:tc>
                <a:tc>
                  <a:txBody>
                    <a:bodyPr/>
                    <a:lstStyle/>
                    <a:p>
                      <a:pPr algn="ctr"/>
                      <a:r>
                        <a:rPr lang="zh-CN" altLang="en-US" sz="1400" dirty="0"/>
                        <a:t>新建</a:t>
                      </a:r>
                      <a:r>
                        <a:rPr lang="en-US" altLang="zh-CN" sz="1400" dirty="0"/>
                        <a:t>/</a:t>
                      </a:r>
                      <a:r>
                        <a:rPr lang="zh-CN" altLang="en-US" sz="1400" dirty="0"/>
                        <a:t>改造内容</a:t>
                      </a:r>
                    </a:p>
                  </a:txBody>
                  <a:tcPr anchor="ctr"/>
                </a:tc>
                <a:tc>
                  <a:txBody>
                    <a:bodyPr/>
                    <a:lstStyle/>
                    <a:p>
                      <a:pPr algn="ctr"/>
                      <a:r>
                        <a:rPr lang="zh-CN" altLang="en-US" sz="1400" dirty="0"/>
                        <a:t>数量</a:t>
                      </a:r>
                    </a:p>
                  </a:txBody>
                  <a:tcPr anchor="ctr"/>
                </a:tc>
                <a:tc>
                  <a:txBody>
                    <a:bodyPr/>
                    <a:lstStyle/>
                    <a:p>
                      <a:pPr algn="ctr"/>
                      <a:r>
                        <a:rPr lang="zh-CN" altLang="en-US" sz="1400" dirty="0"/>
                        <a:t>单位</a:t>
                      </a:r>
                    </a:p>
                  </a:txBody>
                  <a:tcPr anchor="ctr"/>
                </a:tc>
                <a:tc>
                  <a:txBody>
                    <a:bodyPr/>
                    <a:lstStyle/>
                    <a:p>
                      <a:pPr algn="ctr"/>
                      <a:r>
                        <a:rPr lang="zh-CN" altLang="en-US" sz="1400" dirty="0"/>
                        <a:t>综合单价</a:t>
                      </a:r>
                      <a:r>
                        <a:rPr lang="en-US" altLang="zh-CN" sz="1400" dirty="0"/>
                        <a:t>(</a:t>
                      </a:r>
                      <a:r>
                        <a:rPr lang="zh-CN" altLang="en-US" sz="1400" dirty="0"/>
                        <a:t>万元</a:t>
                      </a:r>
                      <a:r>
                        <a:rPr lang="en-US" altLang="zh-CN" sz="1400" dirty="0"/>
                        <a:t>)</a:t>
                      </a:r>
                      <a:endParaRPr lang="zh-CN" altLang="en-US" sz="1400" dirty="0"/>
                    </a:p>
                  </a:txBody>
                  <a:tcPr anchor="ctr"/>
                </a:tc>
                <a:tc>
                  <a:txBody>
                    <a:bodyPr/>
                    <a:lstStyle/>
                    <a:p>
                      <a:pPr algn="ctr"/>
                      <a:r>
                        <a:rPr lang="zh-CN" altLang="en-US" sz="1400" dirty="0"/>
                        <a:t>总价</a:t>
                      </a:r>
                      <a:endParaRPr lang="en-US" altLang="zh-CN" sz="1400" dirty="0"/>
                    </a:p>
                    <a:p>
                      <a:pPr algn="ctr"/>
                      <a:r>
                        <a:rPr lang="en-US" altLang="zh-CN" sz="1400" dirty="0"/>
                        <a:t>(</a:t>
                      </a:r>
                      <a:r>
                        <a:rPr lang="zh-CN" altLang="en-US" sz="1400" dirty="0"/>
                        <a:t>万元</a:t>
                      </a:r>
                      <a:r>
                        <a:rPr lang="en-US" altLang="zh-CN" sz="1400" dirty="0"/>
                        <a:t>)</a:t>
                      </a:r>
                      <a:endParaRPr lang="zh-CN" altLang="en-US" sz="1400" dirty="0"/>
                    </a:p>
                  </a:txBody>
                  <a:tcPr anchor="ctr"/>
                </a:tc>
                <a:tc>
                  <a:txBody>
                    <a:bodyPr/>
                    <a:lstStyle/>
                    <a:p>
                      <a:pPr algn="ctr"/>
                      <a:r>
                        <a:rPr lang="zh-CN" altLang="en-US" sz="1400" dirty="0"/>
                        <a:t>其它</a:t>
                      </a:r>
                    </a:p>
                  </a:txBody>
                  <a:tcPr anchor="ctr"/>
                </a:tc>
                <a:extLst>
                  <a:ext uri="{0D108BD9-81ED-4DB2-BD59-A6C34878D82A}">
                    <a16:rowId xmlns:a16="http://schemas.microsoft.com/office/drawing/2014/main" val="2072757291"/>
                  </a:ext>
                </a:extLst>
              </a:tr>
              <a:tr h="428591">
                <a:tc>
                  <a:txBody>
                    <a:bodyPr/>
                    <a:lstStyle/>
                    <a:p>
                      <a:pPr algn="ctr"/>
                      <a:r>
                        <a:rPr lang="en-US" altLang="zh-CN" sz="1400" dirty="0"/>
                        <a:t>1</a:t>
                      </a:r>
                      <a:endParaRPr lang="zh-CN" altLang="en-US" sz="1400" dirty="0"/>
                    </a:p>
                  </a:txBody>
                  <a:tcPr anchor="ctr"/>
                </a:tc>
                <a:tc>
                  <a:txBody>
                    <a:bodyPr/>
                    <a:lstStyle/>
                    <a:p>
                      <a:pPr algn="ctr"/>
                      <a:r>
                        <a:rPr lang="zh-CN" altLang="en-US" sz="1400" dirty="0"/>
                        <a:t>设备改造</a:t>
                      </a:r>
                    </a:p>
                  </a:txBody>
                  <a:tcPr anchor="ctr"/>
                </a:tc>
                <a:tc>
                  <a:txBody>
                    <a:bodyPr/>
                    <a:lstStyle/>
                    <a:p>
                      <a:pPr algn="ctr"/>
                      <a:r>
                        <a:rPr lang="zh-CN" altLang="en-US" sz="1400" dirty="0"/>
                        <a:t>含精密温度、压力、流量等传感器及二次仪表</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80</a:t>
                      </a:r>
                      <a:endParaRPr lang="zh-CN" altLang="en-US" sz="1400" dirty="0"/>
                    </a:p>
                  </a:txBody>
                  <a:tcPr anchor="ctr"/>
                </a:tc>
                <a:tc>
                  <a:txBody>
                    <a:bodyPr/>
                    <a:lstStyle/>
                    <a:p>
                      <a:pPr algn="ctr"/>
                      <a:r>
                        <a:rPr lang="en-US" altLang="zh-CN" sz="1400" dirty="0"/>
                        <a:t>80</a:t>
                      </a:r>
                      <a:endParaRPr lang="zh-CN" altLang="en-US" sz="1400" dirty="0"/>
                    </a:p>
                  </a:txBody>
                  <a:tcPr anchor="ctr"/>
                </a:tc>
                <a:tc>
                  <a:txBody>
                    <a:bodyPr/>
                    <a:lstStyle/>
                    <a:p>
                      <a:pPr algn="ctr"/>
                      <a:endParaRPr lang="zh-CN" altLang="en-US" sz="1400"/>
                    </a:p>
                  </a:txBody>
                  <a:tcPr anchor="ctr"/>
                </a:tc>
                <a:extLst>
                  <a:ext uri="{0D108BD9-81ED-4DB2-BD59-A6C34878D82A}">
                    <a16:rowId xmlns:a16="http://schemas.microsoft.com/office/drawing/2014/main" val="1402381168"/>
                  </a:ext>
                </a:extLst>
              </a:tr>
              <a:tr h="598853">
                <a:tc>
                  <a:txBody>
                    <a:bodyPr/>
                    <a:lstStyle/>
                    <a:p>
                      <a:pPr algn="ctr"/>
                      <a:r>
                        <a:rPr lang="en-US" altLang="zh-CN" sz="1400" dirty="0"/>
                        <a:t>2</a:t>
                      </a:r>
                      <a:endParaRPr lang="zh-CN"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t>数字化低温控制系统搭建</a:t>
                      </a:r>
                    </a:p>
                  </a:txBody>
                  <a:tcPr anchor="ctr"/>
                </a:tc>
                <a:tc>
                  <a:txBody>
                    <a:bodyPr/>
                    <a:lstStyle/>
                    <a:p>
                      <a:pPr algn="ctr"/>
                      <a:r>
                        <a:rPr lang="zh-CN" altLang="en-US" sz="1400" dirty="0"/>
                        <a:t>含服务器及控制网络搭建</a:t>
                      </a:r>
                    </a:p>
                  </a:txBody>
                  <a:tcPr anchor="ctr"/>
                </a:tc>
                <a:tc>
                  <a:txBody>
                    <a:bodyPr/>
                    <a:lstStyle/>
                    <a:p>
                      <a:pPr algn="ctr"/>
                      <a:r>
                        <a:rPr lang="en-US" altLang="zh-CN" sz="1400" dirty="0"/>
                        <a:t>1</a:t>
                      </a:r>
                      <a:endParaRPr lang="zh-CN" altLang="en-US" sz="1400" dirty="0"/>
                    </a:p>
                  </a:txBody>
                  <a:tcPr anchor="ctr"/>
                </a:tc>
                <a:tc>
                  <a:txBody>
                    <a:bodyPr/>
                    <a:lstStyle/>
                    <a:p>
                      <a:pPr algn="ctr"/>
                      <a:r>
                        <a:rPr lang="zh-CN" altLang="en-US" sz="1400" dirty="0"/>
                        <a:t>套</a:t>
                      </a:r>
                    </a:p>
                  </a:txBody>
                  <a:tcPr anchor="ctr"/>
                </a:tc>
                <a:tc>
                  <a:txBody>
                    <a:bodyPr/>
                    <a:lstStyle/>
                    <a:p>
                      <a:pPr algn="ctr"/>
                      <a:r>
                        <a:rPr lang="en-US" altLang="zh-CN" sz="1400" dirty="0"/>
                        <a:t>60</a:t>
                      </a:r>
                      <a:endParaRPr lang="zh-CN" altLang="en-US" sz="1400" dirty="0"/>
                    </a:p>
                  </a:txBody>
                  <a:tcPr anchor="ctr"/>
                </a:tc>
                <a:tc>
                  <a:txBody>
                    <a:bodyPr/>
                    <a:lstStyle/>
                    <a:p>
                      <a:pPr algn="ctr"/>
                      <a:r>
                        <a:rPr lang="en-US" altLang="zh-CN" sz="1400" dirty="0"/>
                        <a:t>60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3134800329"/>
                  </a:ext>
                </a:extLst>
              </a:tr>
              <a:tr h="537581">
                <a:tc>
                  <a:txBody>
                    <a:bodyPr/>
                    <a:lstStyle/>
                    <a:p>
                      <a:pPr algn="ctr"/>
                      <a:r>
                        <a:rPr lang="en-US" altLang="zh-CN" sz="1400" dirty="0"/>
                        <a:t>3</a:t>
                      </a:r>
                      <a:endParaRPr lang="zh-CN" altLang="en-US" sz="1400" dirty="0"/>
                    </a:p>
                  </a:txBody>
                  <a:tcPr anchor="ctr"/>
                </a:tc>
                <a:tc>
                  <a:txBody>
                    <a:bodyPr/>
                    <a:lstStyle/>
                    <a:p>
                      <a:pPr algn="ctr"/>
                      <a:r>
                        <a:rPr lang="zh-CN" altLang="en-US" sz="1400" dirty="0"/>
                        <a:t>低温测试</a:t>
                      </a:r>
                    </a:p>
                  </a:txBody>
                  <a:tcPr anchor="ctr"/>
                </a:tc>
                <a:tc>
                  <a:txBody>
                    <a:bodyPr/>
                    <a:lstStyle/>
                    <a:p>
                      <a:pPr algn="ctr"/>
                      <a:r>
                        <a:rPr lang="zh-CN" altLang="en-US" sz="1400" dirty="0"/>
                        <a:t>耗材及技术服务费</a:t>
                      </a:r>
                    </a:p>
                  </a:txBody>
                  <a:tcPr anchor="ctr"/>
                </a:tc>
                <a:tc>
                  <a:txBody>
                    <a:bodyPr/>
                    <a:lstStyle/>
                    <a:p>
                      <a:pPr algn="ctr"/>
                      <a:r>
                        <a:rPr lang="en-US" altLang="zh-CN" sz="1400" dirty="0"/>
                        <a:t>4</a:t>
                      </a:r>
                      <a:endParaRPr lang="zh-CN" altLang="en-US" sz="1400" dirty="0"/>
                    </a:p>
                  </a:txBody>
                  <a:tcPr anchor="ctr"/>
                </a:tc>
                <a:tc>
                  <a:txBody>
                    <a:bodyPr/>
                    <a:lstStyle/>
                    <a:p>
                      <a:pPr algn="ctr"/>
                      <a:r>
                        <a:rPr lang="zh-CN" altLang="en-US" sz="1400" dirty="0"/>
                        <a:t>次</a:t>
                      </a:r>
                    </a:p>
                  </a:txBody>
                  <a:tcPr anchor="ctr"/>
                </a:tc>
                <a:tc>
                  <a:txBody>
                    <a:bodyPr/>
                    <a:lstStyle/>
                    <a:p>
                      <a:pPr algn="ctr"/>
                      <a:r>
                        <a:rPr lang="en-US" altLang="zh-CN" sz="1400" dirty="0"/>
                        <a:t>20</a:t>
                      </a:r>
                      <a:endParaRPr lang="zh-CN" altLang="en-US" sz="1400" dirty="0"/>
                    </a:p>
                  </a:txBody>
                  <a:tcPr anchor="ctr"/>
                </a:tc>
                <a:tc>
                  <a:txBody>
                    <a:bodyPr/>
                    <a:lstStyle/>
                    <a:p>
                      <a:pPr algn="ctr"/>
                      <a:r>
                        <a:rPr lang="en-US" altLang="zh-CN" sz="1400" dirty="0"/>
                        <a:t>80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2308998161"/>
                  </a:ext>
                </a:extLst>
              </a:tr>
              <a:tr h="428591">
                <a:tc gridSpan="3">
                  <a:txBody>
                    <a:bodyPr/>
                    <a:lstStyle/>
                    <a:p>
                      <a:pPr algn="ctr"/>
                      <a:r>
                        <a:rPr lang="zh-CN" altLang="en-US" sz="1400" dirty="0"/>
                        <a:t>总计（万元）</a:t>
                      </a:r>
                    </a:p>
                  </a:txBody>
                  <a:tcPr anchor="ctr"/>
                </a:tc>
                <a:tc hMerge="1">
                  <a:txBody>
                    <a:bodyPr/>
                    <a:lstStyle/>
                    <a:p>
                      <a:pPr algn="ctr"/>
                      <a:endParaRPr lang="zh-CN" altLang="en-US" sz="1400" dirty="0"/>
                    </a:p>
                  </a:txBody>
                  <a:tcPr/>
                </a:tc>
                <a:tc hMerge="1">
                  <a:txBody>
                    <a:bodyPr/>
                    <a:lstStyle/>
                    <a:p>
                      <a:pPr algn="ctr"/>
                      <a:endParaRPr lang="zh-CN" altLang="en-US" sz="1400" dirty="0"/>
                    </a:p>
                  </a:txBody>
                  <a:tcPr/>
                </a:tc>
                <a:tc>
                  <a:txBody>
                    <a:bodyPr/>
                    <a:lstStyle/>
                    <a:p>
                      <a:pPr algn="ctr"/>
                      <a:endParaRPr lang="zh-CN" altLang="en-US" sz="1400"/>
                    </a:p>
                  </a:txBody>
                  <a:tcPr anchor="ctr"/>
                </a:tc>
                <a:tc>
                  <a:txBody>
                    <a:bodyPr/>
                    <a:lstStyle/>
                    <a:p>
                      <a:pPr algn="ctr"/>
                      <a:endParaRPr lang="zh-CN" altLang="en-US" sz="1400"/>
                    </a:p>
                  </a:txBody>
                  <a:tcPr anchor="ctr"/>
                </a:tc>
                <a:tc>
                  <a:txBody>
                    <a:bodyPr/>
                    <a:lstStyle/>
                    <a:p>
                      <a:pPr algn="ctr"/>
                      <a:endParaRPr lang="zh-CN" altLang="en-US" sz="1400"/>
                    </a:p>
                  </a:txBody>
                  <a:tcPr anchor="ctr"/>
                </a:tc>
                <a:tc>
                  <a:txBody>
                    <a:bodyPr/>
                    <a:lstStyle/>
                    <a:p>
                      <a:pPr algn="ctr"/>
                      <a:r>
                        <a:rPr lang="en-US" altLang="zh-CN" sz="1400" dirty="0"/>
                        <a:t>220</a:t>
                      </a:r>
                      <a:endParaRPr lang="zh-CN" altLang="en-US" sz="1400" dirty="0"/>
                    </a:p>
                  </a:txBody>
                  <a:tcPr anchor="ctr"/>
                </a:tc>
                <a:tc>
                  <a:txBody>
                    <a:bodyPr/>
                    <a:lstStyle/>
                    <a:p>
                      <a:pPr algn="ctr"/>
                      <a:endParaRPr lang="zh-CN" altLang="en-US" sz="1400" dirty="0"/>
                    </a:p>
                  </a:txBody>
                  <a:tcPr anchor="ctr"/>
                </a:tc>
                <a:extLst>
                  <a:ext uri="{0D108BD9-81ED-4DB2-BD59-A6C34878D82A}">
                    <a16:rowId xmlns:a16="http://schemas.microsoft.com/office/drawing/2014/main" val="2523098476"/>
                  </a:ext>
                </a:extLst>
              </a:tr>
            </a:tbl>
          </a:graphicData>
        </a:graphic>
      </p:graphicFrame>
      <p:sp>
        <p:nvSpPr>
          <p:cNvPr id="6" name="文本框 5">
            <a:extLst>
              <a:ext uri="{FF2B5EF4-FFF2-40B4-BE49-F238E27FC236}">
                <a16:creationId xmlns:a16="http://schemas.microsoft.com/office/drawing/2014/main" id="{AD4A15DB-9C2D-4B80-A815-D33CC51F5795}"/>
              </a:ext>
            </a:extLst>
          </p:cNvPr>
          <p:cNvSpPr txBox="1"/>
          <p:nvPr/>
        </p:nvSpPr>
        <p:spPr>
          <a:xfrm>
            <a:off x="240889" y="4141169"/>
            <a:ext cx="11405421" cy="646331"/>
          </a:xfrm>
          <a:prstGeom prst="rect">
            <a:avLst/>
          </a:prstGeom>
          <a:noFill/>
        </p:spPr>
        <p:txBody>
          <a:bodyPr wrap="square" rtlCol="0">
            <a:spAutoFit/>
          </a:bodyPr>
          <a:lstStyle/>
          <a:p>
            <a:r>
              <a:rPr lang="zh-CN" altLang="en-US" dirty="0"/>
              <a:t>因为缺少固定的实验和测试平台，拟以千瓦级</a:t>
            </a:r>
            <a:r>
              <a:rPr lang="en-US" altLang="zh-CN" dirty="0"/>
              <a:t>2K</a:t>
            </a:r>
            <a:r>
              <a:rPr lang="zh-CN" altLang="en-US" dirty="0"/>
              <a:t>低温换热器测试平台为研究对象，并进行相应的改造，初步形成数字化低温测试平台。</a:t>
            </a:r>
          </a:p>
        </p:txBody>
      </p:sp>
      <p:sp>
        <p:nvSpPr>
          <p:cNvPr id="7" name="标题 2">
            <a:extLst>
              <a:ext uri="{FF2B5EF4-FFF2-40B4-BE49-F238E27FC236}">
                <a16:creationId xmlns:a16="http://schemas.microsoft.com/office/drawing/2014/main" id="{F95821B3-9F49-4F68-A884-67182560C4B1}"/>
              </a:ext>
            </a:extLst>
          </p:cNvPr>
          <p:cNvSpPr>
            <a:spLocks noGrp="1"/>
          </p:cNvSpPr>
          <p:nvPr>
            <p:ph type="title"/>
          </p:nvPr>
        </p:nvSpPr>
        <p:spPr>
          <a:xfrm>
            <a:off x="0" y="85725"/>
            <a:ext cx="12192000" cy="725488"/>
          </a:xfrm>
        </p:spPr>
        <p:txBody>
          <a:bodyPr vert="horz" lIns="91440" tIns="45720" rIns="91440" bIns="45720" rtlCol="0" anchor="ctr">
            <a:normAutofit/>
          </a:bodyPr>
          <a:lstStyle/>
          <a:p>
            <a:r>
              <a:rPr lang="en-US" altLang="zh-CN" dirty="0"/>
              <a:t>Digital Cryogenic System</a:t>
            </a:r>
            <a:endParaRPr lang="zh-CN" altLang="en-US" dirty="0"/>
          </a:p>
        </p:txBody>
      </p:sp>
      <p:sp>
        <p:nvSpPr>
          <p:cNvPr id="8" name="文本框 7">
            <a:extLst>
              <a:ext uri="{FF2B5EF4-FFF2-40B4-BE49-F238E27FC236}">
                <a16:creationId xmlns:a16="http://schemas.microsoft.com/office/drawing/2014/main" id="{043AF7B8-D54D-4098-A73C-B08DCC9A4FEA}"/>
              </a:ext>
            </a:extLst>
          </p:cNvPr>
          <p:cNvSpPr txBox="1"/>
          <p:nvPr/>
        </p:nvSpPr>
        <p:spPr>
          <a:xfrm>
            <a:off x="240889" y="1035906"/>
            <a:ext cx="2517058" cy="400110"/>
          </a:xfrm>
          <a:prstGeom prst="rect">
            <a:avLst/>
          </a:prstGeom>
          <a:noFill/>
        </p:spPr>
        <p:txBody>
          <a:bodyPr wrap="square" rtlCol="0">
            <a:spAutoFit/>
          </a:bodyPr>
          <a:lstStyle/>
          <a:p>
            <a:r>
              <a:rPr lang="zh-CN" altLang="en-US" sz="2000" b="1" dirty="0">
                <a:solidFill>
                  <a:srgbClr val="FF0000"/>
                </a:solidFill>
              </a:rPr>
              <a:t>经费预算及计划</a:t>
            </a:r>
          </a:p>
        </p:txBody>
      </p:sp>
      <p:sp>
        <p:nvSpPr>
          <p:cNvPr id="9" name="文本框 8">
            <a:extLst>
              <a:ext uri="{FF2B5EF4-FFF2-40B4-BE49-F238E27FC236}">
                <a16:creationId xmlns:a16="http://schemas.microsoft.com/office/drawing/2014/main" id="{DEB30DF5-2211-44A4-94D2-161535D589D5}"/>
              </a:ext>
            </a:extLst>
          </p:cNvPr>
          <p:cNvSpPr txBox="1"/>
          <p:nvPr/>
        </p:nvSpPr>
        <p:spPr>
          <a:xfrm>
            <a:off x="334296" y="4936384"/>
            <a:ext cx="10726995" cy="1631216"/>
          </a:xfrm>
          <a:prstGeom prst="rect">
            <a:avLst/>
          </a:prstGeom>
          <a:noFill/>
        </p:spPr>
        <p:txBody>
          <a:bodyPr wrap="square" rtlCol="0">
            <a:spAutoFit/>
          </a:bodyPr>
          <a:lstStyle/>
          <a:p>
            <a:r>
              <a:rPr lang="zh-CN" altLang="en-US" sz="2000" b="1" dirty="0">
                <a:solidFill>
                  <a:srgbClr val="FF0000"/>
                </a:solidFill>
              </a:rPr>
              <a:t>经费预算及计划</a:t>
            </a:r>
            <a:endParaRPr lang="en-US" altLang="zh-CN" sz="2000" b="1" dirty="0">
              <a:solidFill>
                <a:srgbClr val="FF0000"/>
              </a:solidFill>
            </a:endParaRPr>
          </a:p>
          <a:p>
            <a:pPr marL="342900" indent="-342900">
              <a:buFont typeface="Wingdings" panose="05000000000000000000" pitchFamily="2" charset="2"/>
              <a:buChar char="n"/>
            </a:pPr>
            <a:endParaRPr lang="en-US" altLang="zh-CN" sz="2000" dirty="0"/>
          </a:p>
          <a:p>
            <a:pPr marL="342900" indent="-342900">
              <a:buFont typeface="Wingdings" panose="05000000000000000000" pitchFamily="2" charset="2"/>
              <a:buChar char="n"/>
            </a:pPr>
            <a:r>
              <a:rPr lang="en-US" altLang="zh-CN" sz="2000" dirty="0"/>
              <a:t>2024</a:t>
            </a:r>
            <a:r>
              <a:rPr lang="zh-CN" altLang="en-US" sz="2000" dirty="0"/>
              <a:t>年完成低温测试平台及控制网络搭建，完成数字模型和程序代码设计。</a:t>
            </a:r>
            <a:endParaRPr lang="en-US" altLang="zh-CN" sz="2000" dirty="0"/>
          </a:p>
          <a:p>
            <a:pPr marL="342900" indent="-342900">
              <a:buFont typeface="Wingdings" panose="05000000000000000000" pitchFamily="2" charset="2"/>
              <a:buChar char="n"/>
            </a:pPr>
            <a:r>
              <a:rPr lang="en-US" altLang="zh-CN" sz="2000" dirty="0"/>
              <a:t>2025</a:t>
            </a:r>
            <a:r>
              <a:rPr lang="zh-CN" altLang="en-US" sz="2000" dirty="0"/>
              <a:t>年完成</a:t>
            </a:r>
            <a:r>
              <a:rPr lang="en-US" altLang="zh-CN" sz="2000" dirty="0"/>
              <a:t>2-3</a:t>
            </a:r>
            <a:r>
              <a:rPr lang="zh-CN" altLang="en-US" sz="2000" dirty="0"/>
              <a:t>次低温实验，形成初步成果。</a:t>
            </a:r>
            <a:endParaRPr lang="en-US" altLang="zh-CN" sz="2000" dirty="0"/>
          </a:p>
          <a:p>
            <a:endParaRPr lang="zh-CN" altLang="en-US" sz="2000" b="1" dirty="0">
              <a:solidFill>
                <a:srgbClr val="FF0000"/>
              </a:solidFill>
            </a:endParaRPr>
          </a:p>
        </p:txBody>
      </p:sp>
    </p:spTree>
    <p:extLst>
      <p:ext uri="{BB962C8B-B14F-4D97-AF65-F5344CB8AC3E}">
        <p14:creationId xmlns:p14="http://schemas.microsoft.com/office/powerpoint/2010/main" val="93818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840E45B-F59E-4184-B023-E0AF6AD6FEC4}"/>
              </a:ext>
            </a:extLst>
          </p:cNvPr>
          <p:cNvSpPr>
            <a:spLocks noGrp="1"/>
          </p:cNvSpPr>
          <p:nvPr>
            <p:ph type="title"/>
          </p:nvPr>
        </p:nvSpPr>
        <p:spPr/>
        <p:txBody>
          <a:bodyPr>
            <a:normAutofit/>
          </a:bodyPr>
          <a:lstStyle/>
          <a:p>
            <a:r>
              <a:rPr lang="en-US" altLang="zh-CN" dirty="0">
                <a:latin typeface="Times New Roman" panose="02020603050405020304" pitchFamily="18" charset="0"/>
                <a:cs typeface="Times New Roman" panose="02020603050405020304" pitchFamily="18" charset="0"/>
              </a:rPr>
              <a:t>CEPC Cryogenic System Brief Introduction</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3519CC33-7F48-4A9B-8B91-2BE146A6DB71}"/>
              </a:ext>
            </a:extLst>
          </p:cNvPr>
          <p:cNvSpPr>
            <a:spLocks noGrp="1"/>
          </p:cNvSpPr>
          <p:nvPr>
            <p:ph type="sldNum" sz="quarter" idx="12"/>
          </p:nvPr>
        </p:nvSpPr>
        <p:spPr/>
        <p:txBody>
          <a:bodyPr/>
          <a:lstStyle/>
          <a:p>
            <a:fld id="{F15E9139-A00B-4B2A-98A6-095DC08F1345}" type="slidenum">
              <a:rPr lang="zh-CN" altLang="en-US" smtClean="0"/>
              <a:pPr/>
              <a:t>4</a:t>
            </a:fld>
            <a:endParaRPr lang="zh-CN" altLang="en-US"/>
          </a:p>
        </p:txBody>
      </p:sp>
      <p:pic>
        <p:nvPicPr>
          <p:cNvPr id="19" name="Picture 3">
            <a:extLst>
              <a:ext uri="{FF2B5EF4-FFF2-40B4-BE49-F238E27FC236}">
                <a16:creationId xmlns:a16="http://schemas.microsoft.com/office/drawing/2014/main" id="{034AA1C6-A98D-4BE2-8F79-DF073ED51C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7" y="2417492"/>
            <a:ext cx="3002043" cy="288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图片 19">
            <a:extLst>
              <a:ext uri="{FF2B5EF4-FFF2-40B4-BE49-F238E27FC236}">
                <a16:creationId xmlns:a16="http://schemas.microsoft.com/office/drawing/2014/main" id="{C690791D-3F66-45EA-A046-33D13A96CCE2}"/>
              </a:ext>
            </a:extLst>
          </p:cNvPr>
          <p:cNvPicPr>
            <a:picLocks noChangeAspect="1"/>
          </p:cNvPicPr>
          <p:nvPr/>
        </p:nvPicPr>
        <p:blipFill rotWithShape="1">
          <a:blip r:embed="rId4"/>
          <a:srcRect l="3889"/>
          <a:stretch/>
        </p:blipFill>
        <p:spPr>
          <a:xfrm>
            <a:off x="3117997" y="1360387"/>
            <a:ext cx="4257478" cy="2650516"/>
          </a:xfrm>
          <a:prstGeom prst="rect">
            <a:avLst/>
          </a:prstGeom>
        </p:spPr>
      </p:pic>
      <p:pic>
        <p:nvPicPr>
          <p:cNvPr id="21" name="Picture 2">
            <a:extLst>
              <a:ext uri="{FF2B5EF4-FFF2-40B4-BE49-F238E27FC236}">
                <a16:creationId xmlns:a16="http://schemas.microsoft.com/office/drawing/2014/main" id="{DCE0E968-1398-42FE-A086-08C648638A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4392" y="4366612"/>
            <a:ext cx="4161083" cy="215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图片 21">
            <a:extLst>
              <a:ext uri="{FF2B5EF4-FFF2-40B4-BE49-F238E27FC236}">
                <a16:creationId xmlns:a16="http://schemas.microsoft.com/office/drawing/2014/main" id="{0206E0F9-A317-437F-8A39-0043307E5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277" y="1567492"/>
            <a:ext cx="2141269" cy="1776224"/>
          </a:xfrm>
          <a:prstGeom prst="rect">
            <a:avLst/>
          </a:prstGeom>
        </p:spPr>
      </p:pic>
      <p:grpSp>
        <p:nvGrpSpPr>
          <p:cNvPr id="23" name="Group 6">
            <a:extLst>
              <a:ext uri="{FF2B5EF4-FFF2-40B4-BE49-F238E27FC236}">
                <a16:creationId xmlns:a16="http://schemas.microsoft.com/office/drawing/2014/main" id="{A8A883A1-B3A5-42D2-B2E9-FE79B89A9889}"/>
              </a:ext>
            </a:extLst>
          </p:cNvPr>
          <p:cNvGrpSpPr/>
          <p:nvPr/>
        </p:nvGrpSpPr>
        <p:grpSpPr>
          <a:xfrm>
            <a:off x="7423858" y="4112927"/>
            <a:ext cx="2627484" cy="2320560"/>
            <a:chOff x="4658278" y="2607493"/>
            <a:chExt cx="4300939" cy="3945707"/>
          </a:xfrm>
        </p:grpSpPr>
        <p:pic>
          <p:nvPicPr>
            <p:cNvPr id="24" name="Picture 10">
              <a:extLst>
                <a:ext uri="{FF2B5EF4-FFF2-40B4-BE49-F238E27FC236}">
                  <a16:creationId xmlns:a16="http://schemas.microsoft.com/office/drawing/2014/main" id="{13741398-C072-4172-989D-58C5F9AB01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4586" y="2740152"/>
              <a:ext cx="4034631" cy="3813048"/>
            </a:xfrm>
            <a:prstGeom prst="rect">
              <a:avLst/>
            </a:prstGeom>
          </p:spPr>
        </p:pic>
        <p:sp>
          <p:nvSpPr>
            <p:cNvPr id="25" name="TextBox 8">
              <a:extLst>
                <a:ext uri="{FF2B5EF4-FFF2-40B4-BE49-F238E27FC236}">
                  <a16:creationId xmlns:a16="http://schemas.microsoft.com/office/drawing/2014/main" id="{C2858E4B-40A9-4346-A773-BD383CC2B6A2}"/>
                </a:ext>
              </a:extLst>
            </p:cNvPr>
            <p:cNvSpPr txBox="1"/>
            <p:nvPr/>
          </p:nvSpPr>
          <p:spPr>
            <a:xfrm>
              <a:off x="4658278" y="2607493"/>
              <a:ext cx="1680375" cy="428661"/>
            </a:xfrm>
            <a:prstGeom prst="rect">
              <a:avLst/>
            </a:prstGeom>
            <a:solidFill>
              <a:srgbClr val="EEECE1">
                <a:lumMod val="75000"/>
              </a:srgbClr>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IDEA detector</a:t>
              </a:r>
              <a:endParaRPr kumimoji="0" lang="it-IT" sz="1200" b="1" i="0" u="none" strike="noStrike" kern="0" cap="none" spc="0" normalizeH="0" baseline="0" noProof="0" dirty="0">
                <a:ln>
                  <a:noFill/>
                </a:ln>
                <a:solidFill>
                  <a:prstClr val="black"/>
                </a:solidFill>
                <a:effectLst/>
                <a:uLnTx/>
                <a:uFillTx/>
              </a:endParaRPr>
            </a:p>
          </p:txBody>
        </p:sp>
      </p:grpSp>
      <p:sp>
        <p:nvSpPr>
          <p:cNvPr id="26" name="矩形 25">
            <a:extLst>
              <a:ext uri="{FF2B5EF4-FFF2-40B4-BE49-F238E27FC236}">
                <a16:creationId xmlns:a16="http://schemas.microsoft.com/office/drawing/2014/main" id="{7352E205-0E92-44F5-84CE-FCCA7BF24D9F}"/>
              </a:ext>
            </a:extLst>
          </p:cNvPr>
          <p:cNvSpPr/>
          <p:nvPr/>
        </p:nvSpPr>
        <p:spPr>
          <a:xfrm>
            <a:off x="8447185" y="1199405"/>
            <a:ext cx="1423338" cy="369332"/>
          </a:xfrm>
          <a:prstGeom prst="rect">
            <a:avLst/>
          </a:prstGeom>
        </p:spPr>
        <p:txBody>
          <a:bodyPr wrap="none">
            <a:spAutoFit/>
          </a:bodyPr>
          <a:lstStyle/>
          <a:p>
            <a:r>
              <a:rPr lang="en-US" altLang="zh-CN" b="1" dirty="0"/>
              <a:t>LTS Solenoid </a:t>
            </a:r>
            <a:endParaRPr lang="zh-CN" altLang="en-US" dirty="0"/>
          </a:p>
        </p:txBody>
      </p:sp>
      <p:sp>
        <p:nvSpPr>
          <p:cNvPr id="27" name="矩形 26">
            <a:extLst>
              <a:ext uri="{FF2B5EF4-FFF2-40B4-BE49-F238E27FC236}">
                <a16:creationId xmlns:a16="http://schemas.microsoft.com/office/drawing/2014/main" id="{93EE15B0-FA14-4BFC-8A34-C4F6AB09EE77}"/>
              </a:ext>
            </a:extLst>
          </p:cNvPr>
          <p:cNvSpPr/>
          <p:nvPr/>
        </p:nvSpPr>
        <p:spPr>
          <a:xfrm>
            <a:off x="8426456" y="3615814"/>
            <a:ext cx="1488356" cy="369332"/>
          </a:xfrm>
          <a:prstGeom prst="rect">
            <a:avLst/>
          </a:prstGeom>
        </p:spPr>
        <p:txBody>
          <a:bodyPr wrap="none">
            <a:spAutoFit/>
          </a:bodyPr>
          <a:lstStyle/>
          <a:p>
            <a:r>
              <a:rPr lang="en-US" altLang="zh-CN" b="1" dirty="0"/>
              <a:t>HTS Solenoid </a:t>
            </a:r>
            <a:endParaRPr lang="zh-CN" altLang="en-US" dirty="0"/>
          </a:p>
        </p:txBody>
      </p:sp>
      <p:sp>
        <p:nvSpPr>
          <p:cNvPr id="28" name="文本框 6">
            <a:extLst>
              <a:ext uri="{FF2B5EF4-FFF2-40B4-BE49-F238E27FC236}">
                <a16:creationId xmlns:a16="http://schemas.microsoft.com/office/drawing/2014/main" id="{3A923C1B-C1C4-4DFB-863F-D737F60704C1}"/>
              </a:ext>
            </a:extLst>
          </p:cNvPr>
          <p:cNvSpPr txBox="1">
            <a:spLocks noChangeArrowheads="1"/>
          </p:cNvSpPr>
          <p:nvPr/>
        </p:nvSpPr>
        <p:spPr bwMode="auto">
          <a:xfrm>
            <a:off x="9721055" y="1810007"/>
            <a:ext cx="25133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200" b="1" dirty="0"/>
              <a:t>LTS Solenoid </a:t>
            </a:r>
            <a:r>
              <a:rPr lang="zh-CN" altLang="en-US" sz="1200" b="1" dirty="0"/>
              <a:t>：</a:t>
            </a:r>
            <a:endParaRPr lang="en-US" altLang="zh-CN" sz="1200" b="1" dirty="0"/>
          </a:p>
          <a:p>
            <a:pPr eaLnBrk="1" hangingPunct="1">
              <a:spcBef>
                <a:spcPct val="0"/>
              </a:spcBef>
            </a:pPr>
            <a:r>
              <a:rPr lang="en-US" altLang="zh-CN" sz="1200" dirty="0"/>
              <a:t>Solenoid located outside calorimeter </a:t>
            </a:r>
          </a:p>
          <a:p>
            <a:pPr eaLnBrk="1" hangingPunct="1">
              <a:spcBef>
                <a:spcPct val="0"/>
              </a:spcBef>
            </a:pPr>
            <a:r>
              <a:rPr lang="en-US" altLang="zh-CN" sz="1200" dirty="0"/>
              <a:t>Inner diameter 7.2 m, length 7.4 m</a:t>
            </a:r>
          </a:p>
          <a:p>
            <a:pPr eaLnBrk="1" hangingPunct="1">
              <a:spcBef>
                <a:spcPct val="0"/>
              </a:spcBef>
            </a:pPr>
            <a:r>
              <a:rPr lang="en-US" altLang="zh-CN" sz="1200" dirty="0"/>
              <a:t>Central field</a:t>
            </a:r>
            <a:r>
              <a:rPr lang="zh-CN" altLang="en-US" sz="1200" dirty="0"/>
              <a:t>：</a:t>
            </a:r>
            <a:r>
              <a:rPr lang="en-US" altLang="zh-CN" sz="1200" dirty="0"/>
              <a:t>3 T</a:t>
            </a:r>
          </a:p>
          <a:p>
            <a:pPr eaLnBrk="1" hangingPunct="1">
              <a:spcBef>
                <a:spcPct val="0"/>
              </a:spcBef>
            </a:pPr>
            <a:r>
              <a:rPr lang="en-US" altLang="zh-CN" sz="1200" dirty="0"/>
              <a:t>Superconductor</a:t>
            </a:r>
            <a:r>
              <a:rPr lang="zh-CN" altLang="en-US" sz="1200" dirty="0"/>
              <a:t>：</a:t>
            </a:r>
            <a:r>
              <a:rPr lang="en-US" altLang="zh-CN" sz="1200" dirty="0" err="1"/>
              <a:t>NbTi</a:t>
            </a:r>
            <a:endParaRPr lang="en-US" altLang="zh-CN" sz="1200" dirty="0"/>
          </a:p>
          <a:p>
            <a:pPr eaLnBrk="1" hangingPunct="1">
              <a:spcBef>
                <a:spcPct val="0"/>
              </a:spcBef>
            </a:pPr>
            <a:r>
              <a:rPr lang="en-US" altLang="zh-CN" sz="1200" dirty="0"/>
              <a:t>Operation temperature</a:t>
            </a:r>
            <a:r>
              <a:rPr lang="zh-CN" altLang="en-US" sz="1200" dirty="0"/>
              <a:t>：</a:t>
            </a:r>
            <a:r>
              <a:rPr lang="en-US" altLang="zh-CN" sz="1200" dirty="0"/>
              <a:t>4.2 K</a:t>
            </a:r>
          </a:p>
        </p:txBody>
      </p:sp>
      <p:sp>
        <p:nvSpPr>
          <p:cNvPr id="29" name="文本框 6">
            <a:extLst>
              <a:ext uri="{FF2B5EF4-FFF2-40B4-BE49-F238E27FC236}">
                <a16:creationId xmlns:a16="http://schemas.microsoft.com/office/drawing/2014/main" id="{76149B92-D5C1-41BC-BF6A-DD546F185AA8}"/>
              </a:ext>
            </a:extLst>
          </p:cNvPr>
          <p:cNvSpPr txBox="1">
            <a:spLocks noChangeArrowheads="1"/>
          </p:cNvSpPr>
          <p:nvPr/>
        </p:nvSpPr>
        <p:spPr bwMode="auto">
          <a:xfrm>
            <a:off x="9979742" y="4968956"/>
            <a:ext cx="22546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200" b="1" dirty="0"/>
              <a:t>HTS Solenoid </a:t>
            </a:r>
            <a:r>
              <a:rPr lang="zh-CN" altLang="en-US" sz="1200" b="1" dirty="0"/>
              <a:t>：</a:t>
            </a:r>
            <a:endParaRPr lang="en-US" altLang="zh-CN" sz="1200" b="1" dirty="0"/>
          </a:p>
          <a:p>
            <a:pPr eaLnBrk="1" hangingPunct="1">
              <a:spcBef>
                <a:spcPct val="0"/>
              </a:spcBef>
            </a:pPr>
            <a:r>
              <a:rPr lang="en-US" altLang="zh-CN" sz="1200" dirty="0"/>
              <a:t>Solenoid located inside calorimeter/less material</a:t>
            </a:r>
          </a:p>
          <a:p>
            <a:pPr eaLnBrk="1" hangingPunct="1">
              <a:spcBef>
                <a:spcPct val="0"/>
              </a:spcBef>
            </a:pPr>
            <a:r>
              <a:rPr lang="en-US" altLang="zh-CN" sz="1200" dirty="0"/>
              <a:t>Inner diameter 4 m, length 6 m</a:t>
            </a:r>
          </a:p>
          <a:p>
            <a:pPr eaLnBrk="1" hangingPunct="1">
              <a:spcBef>
                <a:spcPct val="0"/>
              </a:spcBef>
            </a:pPr>
            <a:r>
              <a:rPr lang="en-US" altLang="zh-CN" sz="1200" dirty="0"/>
              <a:t>Central field</a:t>
            </a:r>
            <a:r>
              <a:rPr lang="zh-CN" altLang="en-US" sz="1200" dirty="0"/>
              <a:t>：</a:t>
            </a:r>
            <a:r>
              <a:rPr lang="en-US" altLang="zh-CN" sz="1200" dirty="0"/>
              <a:t>2 T</a:t>
            </a:r>
          </a:p>
          <a:p>
            <a:pPr eaLnBrk="1" hangingPunct="1">
              <a:spcBef>
                <a:spcPct val="0"/>
              </a:spcBef>
            </a:pPr>
            <a:r>
              <a:rPr lang="en-US" altLang="zh-CN" sz="1200" dirty="0"/>
              <a:t>Superconductor</a:t>
            </a:r>
            <a:r>
              <a:rPr lang="zh-CN" altLang="en-US" sz="1200" dirty="0"/>
              <a:t>：</a:t>
            </a:r>
            <a:r>
              <a:rPr lang="en-US" altLang="zh-CN" sz="1200" dirty="0"/>
              <a:t>YBCO</a:t>
            </a:r>
          </a:p>
          <a:p>
            <a:pPr eaLnBrk="1" hangingPunct="1">
              <a:spcBef>
                <a:spcPct val="0"/>
              </a:spcBef>
            </a:pPr>
            <a:r>
              <a:rPr lang="en-US" altLang="zh-CN" sz="1200" dirty="0"/>
              <a:t>Operation temperature</a:t>
            </a:r>
            <a:r>
              <a:rPr lang="zh-CN" altLang="en-US" sz="1200" dirty="0"/>
              <a:t>：</a:t>
            </a:r>
            <a:r>
              <a:rPr lang="en-US" altLang="zh-CN" sz="1200" dirty="0"/>
              <a:t>20 K</a:t>
            </a:r>
          </a:p>
        </p:txBody>
      </p:sp>
      <p:sp>
        <p:nvSpPr>
          <p:cNvPr id="30" name="文本框 29">
            <a:extLst>
              <a:ext uri="{FF2B5EF4-FFF2-40B4-BE49-F238E27FC236}">
                <a16:creationId xmlns:a16="http://schemas.microsoft.com/office/drawing/2014/main" id="{23BFF16E-814B-4CDF-B3DF-D610C9BCE2B3}"/>
              </a:ext>
            </a:extLst>
          </p:cNvPr>
          <p:cNvSpPr txBox="1"/>
          <p:nvPr/>
        </p:nvSpPr>
        <p:spPr>
          <a:xfrm>
            <a:off x="3601727" y="3966164"/>
            <a:ext cx="2048256" cy="369332"/>
          </a:xfrm>
          <a:prstGeom prst="rect">
            <a:avLst/>
          </a:prstGeom>
          <a:noFill/>
        </p:spPr>
        <p:txBody>
          <a:bodyPr wrap="square" rtlCol="0">
            <a:spAutoFit/>
          </a:bodyPr>
          <a:lstStyle/>
          <a:p>
            <a:r>
              <a:rPr lang="en-US" altLang="zh-CN" dirty="0"/>
              <a:t>From Zhu Ying-shun</a:t>
            </a:r>
            <a:endParaRPr lang="zh-CN" altLang="en-US" dirty="0"/>
          </a:p>
        </p:txBody>
      </p:sp>
      <p:sp>
        <p:nvSpPr>
          <p:cNvPr id="31" name="矩形 4">
            <a:extLst>
              <a:ext uri="{FF2B5EF4-FFF2-40B4-BE49-F238E27FC236}">
                <a16:creationId xmlns:a16="http://schemas.microsoft.com/office/drawing/2014/main" id="{8856BEDE-E5E0-4DB2-91CE-5CD6E8F2F703}"/>
              </a:ext>
            </a:extLst>
          </p:cNvPr>
          <p:cNvSpPr>
            <a:spLocks noChangeArrowheads="1"/>
          </p:cNvSpPr>
          <p:nvPr/>
        </p:nvSpPr>
        <p:spPr bwMode="auto">
          <a:xfrm>
            <a:off x="9713948" y="4311466"/>
            <a:ext cx="238835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B0F0"/>
              </a:buClr>
              <a:buSzPct val="90000"/>
              <a:buFont typeface="Wingdings" panose="05000000000000000000" pitchFamily="2" charset="2"/>
              <a:buChar char="n"/>
              <a:defRPr sz="2800">
                <a:solidFill>
                  <a:srgbClr val="003399"/>
                </a:solidFill>
                <a:latin typeface="微软雅黑" panose="020B0503020204020204" pitchFamily="34" charset="-122"/>
                <a:ea typeface="微软雅黑" panose="020B0503020204020204" pitchFamily="34" charset="-122"/>
              </a:defRPr>
            </a:lvl1pPr>
            <a:lvl2pPr marL="742950" indent="-285750">
              <a:spcBef>
                <a:spcPct val="20000"/>
              </a:spcBef>
              <a:buClr>
                <a:srgbClr val="00B050"/>
              </a:buClr>
              <a:buSzPct val="75000"/>
              <a:buFont typeface="Wingdings" panose="05000000000000000000" pitchFamily="2" charset="2"/>
              <a:buChar char="l"/>
              <a:defRPr sz="24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rgbClr val="003399"/>
                </a:solidFill>
                <a:latin typeface="Arial" panose="020B0604020202020204" pitchFamily="34" charset="0"/>
                <a:ea typeface="黑体" panose="02010609060101010101" pitchFamily="49" charset="-122"/>
              </a:defRPr>
            </a:lvl3pPr>
            <a:lvl4pPr marL="1600200" indent="-228600">
              <a:spcBef>
                <a:spcPct val="20000"/>
              </a:spcBef>
              <a:buChar char="–"/>
              <a:defRPr sz="2800">
                <a:solidFill>
                  <a:srgbClr val="003399"/>
                </a:solidFill>
                <a:latin typeface="Arial" panose="020B0604020202020204" pitchFamily="34" charset="0"/>
                <a:ea typeface="黑体" panose="02010609060101010101" pitchFamily="49" charset="-122"/>
              </a:defRPr>
            </a:lvl4pPr>
            <a:lvl5pPr marL="2057400" indent="-228600">
              <a:spcBef>
                <a:spcPct val="20000"/>
              </a:spcBef>
              <a:buChar char="»"/>
              <a:defRPr sz="2800">
                <a:solidFill>
                  <a:srgbClr val="003399"/>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800">
                <a:solidFill>
                  <a:srgbClr val="003399"/>
                </a:solidFill>
                <a:latin typeface="Arial" panose="020B0604020202020204" pitchFamily="34" charset="0"/>
                <a:ea typeface="黑体" panose="02010609060101010101" pitchFamily="49" charset="-122"/>
              </a:defRPr>
            </a:lvl9pPr>
          </a:lstStyle>
          <a:p>
            <a:pPr>
              <a:spcBef>
                <a:spcPct val="0"/>
              </a:spcBef>
              <a:buClrTx/>
              <a:buSzTx/>
              <a:buFontTx/>
              <a:buNone/>
            </a:pPr>
            <a:r>
              <a:rPr lang="en-US" altLang="zh-CN" sz="1600" dirty="0">
                <a:solidFill>
                  <a:schemeClr val="tx1"/>
                </a:solidFill>
                <a:latin typeface="Times New Roman" panose="02020603050405020304" pitchFamily="18" charset="0"/>
                <a:ea typeface="华文中宋" panose="02010600040101010101" pitchFamily="2" charset="-122"/>
              </a:rPr>
              <a:t>Zhu </a:t>
            </a:r>
            <a:r>
              <a:rPr lang="en-US" altLang="zh-CN" sz="1600" dirty="0" err="1">
                <a:solidFill>
                  <a:schemeClr val="tx1"/>
                </a:solidFill>
                <a:latin typeface="Times New Roman" panose="02020603050405020304" pitchFamily="18" charset="0"/>
                <a:ea typeface="华文中宋" panose="02010600040101010101" pitchFamily="2" charset="-122"/>
              </a:rPr>
              <a:t>Zian</a:t>
            </a:r>
            <a:r>
              <a:rPr lang="zh-CN" altLang="en-US" sz="1600" dirty="0">
                <a:solidFill>
                  <a:schemeClr val="tx1"/>
                </a:solidFill>
                <a:latin typeface="Times New Roman" panose="02020603050405020304" pitchFamily="18" charset="0"/>
                <a:ea typeface="华文中宋" panose="02010600040101010101" pitchFamily="2" charset="-122"/>
              </a:rPr>
              <a:t>，</a:t>
            </a:r>
            <a:r>
              <a:rPr lang="en-US" altLang="zh-CN" sz="1600" dirty="0">
                <a:solidFill>
                  <a:schemeClr val="tx1"/>
                </a:solidFill>
                <a:latin typeface="Times New Roman" panose="02020603050405020304" pitchFamily="18" charset="0"/>
                <a:ea typeface="华文中宋" panose="02010600040101010101" pitchFamily="2" charset="-122"/>
              </a:rPr>
              <a:t>Wang </a:t>
            </a:r>
            <a:r>
              <a:rPr lang="en-US" altLang="zh-CN" sz="1600" dirty="0" err="1">
                <a:solidFill>
                  <a:schemeClr val="tx1"/>
                </a:solidFill>
                <a:latin typeface="Times New Roman" panose="02020603050405020304" pitchFamily="18" charset="0"/>
                <a:ea typeface="华文中宋" panose="02010600040101010101" pitchFamily="2" charset="-122"/>
              </a:rPr>
              <a:t>Meifen</a:t>
            </a:r>
            <a:endParaRPr lang="en-US" altLang="zh-CN" sz="1600" dirty="0">
              <a:solidFill>
                <a:schemeClr val="tx1"/>
              </a:solidFill>
              <a:latin typeface="Times New Roman" panose="02020603050405020304" pitchFamily="18" charset="0"/>
              <a:ea typeface="华文中宋" panose="02010600040101010101" pitchFamily="2" charset="-122"/>
            </a:endParaRPr>
          </a:p>
        </p:txBody>
      </p:sp>
      <p:sp>
        <p:nvSpPr>
          <p:cNvPr id="2" name="矩形 1">
            <a:extLst>
              <a:ext uri="{FF2B5EF4-FFF2-40B4-BE49-F238E27FC236}">
                <a16:creationId xmlns:a16="http://schemas.microsoft.com/office/drawing/2014/main" id="{FD307FAF-080C-4EF7-95F7-F1C2AB73B318}"/>
              </a:ext>
            </a:extLst>
          </p:cNvPr>
          <p:cNvSpPr/>
          <p:nvPr/>
        </p:nvSpPr>
        <p:spPr>
          <a:xfrm>
            <a:off x="166392" y="973007"/>
            <a:ext cx="6096000" cy="1077218"/>
          </a:xfrm>
          <a:prstGeom prst="rect">
            <a:avLst/>
          </a:prstGeom>
        </p:spPr>
        <p:txBody>
          <a:bodyPr>
            <a:spAutoFit/>
          </a:bodyPr>
          <a:lstStyle/>
          <a:p>
            <a:r>
              <a:rPr lang="en-US" altLang="zh-CN" sz="2000" b="1" dirty="0">
                <a:solidFill>
                  <a:srgbClr val="C00000"/>
                </a:solidFill>
                <a:latin typeface="Arial" panose="020B0604020202020204" pitchFamily="34" charset="0"/>
                <a:ea typeface="微软雅黑" pitchFamily="34" charset="-122"/>
                <a:cs typeface="Arial" panose="020B0604020202020204" pitchFamily="34" charset="0"/>
              </a:rPr>
              <a:t>SC magnets cryogenic system overview</a:t>
            </a:r>
            <a:endParaRPr lang="zh-CN" altLang="en-US" sz="2000" b="1" dirty="0">
              <a:solidFill>
                <a:srgbClr val="C00000"/>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2353105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E6F4CC9-8912-4772-BCAF-9AC922B0D6A3}"/>
              </a:ext>
            </a:extLst>
          </p:cNvPr>
          <p:cNvSpPr>
            <a:spLocks noGrp="1"/>
          </p:cNvSpPr>
          <p:nvPr>
            <p:ph idx="1"/>
          </p:nvPr>
        </p:nvSpPr>
        <p:spPr>
          <a:xfrm>
            <a:off x="609600" y="1501243"/>
            <a:ext cx="10972800" cy="2290992"/>
          </a:xfrm>
        </p:spPr>
        <p:txBody>
          <a:bodyPr>
            <a:normAutofit fontScale="55000" lnSpcReduction="20000"/>
          </a:bodyPr>
          <a:lstStyle/>
          <a:p>
            <a:pPr marL="552450" indent="-285750" algn="just">
              <a:spcAft>
                <a:spcPts val="600"/>
              </a:spcAft>
            </a:pPr>
            <a:r>
              <a:rPr lang="zh-CN" altLang="en-US" b="1" kern="100" dirty="0">
                <a:solidFill>
                  <a:srgbClr val="FF0000"/>
                </a:solidFill>
                <a:latin typeface="微软雅黑" panose="020B0503020204020204" pitchFamily="34" charset="-122"/>
                <a:cs typeface="Times New Roman" panose="02020603050405020304" pitchFamily="18" charset="0"/>
              </a:rPr>
              <a:t>超导磁体电流引线整体上是高能所薄弱环节之一，实际工程项目出现较多问题</a:t>
            </a:r>
            <a:endParaRPr lang="en-US" altLang="zh-CN" b="1" kern="100" dirty="0">
              <a:solidFill>
                <a:srgbClr val="FF0000"/>
              </a:solidFill>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latin typeface="微软雅黑" panose="020B0503020204020204" pitchFamily="34" charset="-122"/>
                <a:cs typeface="Times New Roman" panose="02020603050405020304" pitchFamily="18" charset="0"/>
              </a:rPr>
              <a:t>需求，</a:t>
            </a:r>
            <a:r>
              <a:rPr lang="en-US" altLang="zh-CN" kern="100" dirty="0">
                <a:latin typeface="微软雅黑" panose="020B0503020204020204" pitchFamily="34" charset="-122"/>
                <a:cs typeface="Times New Roman" panose="02020603050405020304" pitchFamily="18" charset="0"/>
              </a:rPr>
              <a:t>CEPC</a:t>
            </a:r>
            <a:r>
              <a:rPr lang="zh-CN" altLang="en-US" kern="100" dirty="0">
                <a:latin typeface="微软雅黑" panose="020B0503020204020204" pitchFamily="34" charset="-122"/>
                <a:cs typeface="Times New Roman" panose="02020603050405020304" pitchFamily="18" charset="0"/>
              </a:rPr>
              <a:t>超导螺线管磁体需要研制</a:t>
            </a:r>
            <a:r>
              <a:rPr lang="en-US" altLang="zh-CN" kern="100" dirty="0">
                <a:latin typeface="微软雅黑" panose="020B0503020204020204" pitchFamily="34" charset="-122"/>
                <a:cs typeface="Times New Roman" panose="02020603050405020304" pitchFamily="18" charset="0"/>
              </a:rPr>
              <a:t>20 kA</a:t>
            </a:r>
            <a:r>
              <a:rPr lang="zh-CN" altLang="en-US" kern="100" dirty="0">
                <a:latin typeface="微软雅黑" panose="020B0503020204020204" pitchFamily="34" charset="-122"/>
                <a:cs typeface="Times New Roman" panose="02020603050405020304" pitchFamily="18" charset="0"/>
              </a:rPr>
              <a:t>级别的电流引线；</a:t>
            </a:r>
            <a:r>
              <a:rPr lang="en-US" altLang="zh-CN" kern="100" dirty="0">
                <a:latin typeface="微软雅黑" panose="020B0503020204020204" pitchFamily="34" charset="-122"/>
                <a:cs typeface="Times New Roman" panose="02020603050405020304" pitchFamily="18" charset="0"/>
              </a:rPr>
              <a:t>CEPC</a:t>
            </a:r>
            <a:r>
              <a:rPr lang="zh-CN" altLang="en-US" kern="100" dirty="0">
                <a:latin typeface="微软雅黑" panose="020B0503020204020204" pitchFamily="34" charset="-122"/>
                <a:cs typeface="Times New Roman" panose="02020603050405020304" pitchFamily="18" charset="0"/>
              </a:rPr>
              <a:t>超导插入四极磁体需要研制</a:t>
            </a:r>
            <a:r>
              <a:rPr lang="en-US" altLang="zh-CN" kern="100" dirty="0">
                <a:latin typeface="微软雅黑" panose="020B0503020204020204" pitchFamily="34" charset="-122"/>
                <a:cs typeface="Times New Roman" panose="02020603050405020304" pitchFamily="18" charset="0"/>
              </a:rPr>
              <a:t>2kA</a:t>
            </a:r>
            <a:r>
              <a:rPr lang="zh-CN" altLang="en-US" kern="100" dirty="0">
                <a:latin typeface="微软雅黑" panose="020B0503020204020204" pitchFamily="34" charset="-122"/>
                <a:cs typeface="Times New Roman" panose="02020603050405020304" pitchFamily="18" charset="0"/>
              </a:rPr>
              <a:t>级别的电流引线；</a:t>
            </a:r>
            <a:endParaRPr lang="en-US" altLang="zh-CN" kern="100" dirty="0">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latin typeface="微软雅黑" panose="020B0503020204020204" pitchFamily="34" charset="-122"/>
                <a:cs typeface="Times New Roman" panose="02020603050405020304" pitchFamily="18" charset="0"/>
              </a:rPr>
              <a:t>传统的一元纯铜引线远不能满足要求，当前可行的解决方案是采用</a:t>
            </a:r>
            <a:r>
              <a:rPr lang="zh-CN" altLang="en-US" kern="100" dirty="0">
                <a:solidFill>
                  <a:srgbClr val="0000FF"/>
                </a:solidFill>
                <a:latin typeface="微软雅黑" panose="020B0503020204020204" pitchFamily="34" charset="-122"/>
                <a:cs typeface="Times New Roman" panose="02020603050405020304" pitchFamily="18" charset="0"/>
              </a:rPr>
              <a:t>基于高温超导的二元电流引线</a:t>
            </a:r>
            <a:r>
              <a:rPr lang="zh-CN" altLang="en-US" kern="100" dirty="0">
                <a:latin typeface="微软雅黑" panose="020B0503020204020204" pitchFamily="34" charset="-122"/>
                <a:cs typeface="Times New Roman" panose="02020603050405020304" pitchFamily="18" charset="0"/>
              </a:rPr>
              <a:t>；</a:t>
            </a:r>
            <a:endParaRPr lang="en-US" altLang="zh-CN" kern="100" dirty="0">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latin typeface="微软雅黑" panose="020B0503020204020204" pitchFamily="34" charset="-122"/>
                <a:cs typeface="Times New Roman" panose="02020603050405020304" pitchFamily="18" charset="0"/>
              </a:rPr>
              <a:t>其中的</a:t>
            </a:r>
            <a:r>
              <a:rPr lang="zh-CN" altLang="en-US" kern="100" dirty="0">
                <a:solidFill>
                  <a:srgbClr val="0000FF"/>
                </a:solidFill>
                <a:latin typeface="微软雅黑" panose="020B0503020204020204" pitchFamily="34" charset="-122"/>
                <a:cs typeface="Times New Roman" panose="02020603050405020304" pitchFamily="18" charset="0"/>
              </a:rPr>
              <a:t>冷源选取、冷却方式、高效换热和低温热负荷优化等问题</a:t>
            </a:r>
            <a:r>
              <a:rPr lang="zh-CN" altLang="en-US" kern="100" dirty="0">
                <a:latin typeface="微软雅黑" panose="020B0503020204020204" pitchFamily="34" charset="-122"/>
                <a:cs typeface="Times New Roman" panose="02020603050405020304" pitchFamily="18" charset="0"/>
              </a:rPr>
              <a:t>需要结合</a:t>
            </a:r>
            <a:r>
              <a:rPr lang="en-US" altLang="zh-CN" kern="100" dirty="0">
                <a:latin typeface="微软雅黑" panose="020B0503020204020204" pitchFamily="34" charset="-122"/>
                <a:cs typeface="Times New Roman" panose="02020603050405020304" pitchFamily="18" charset="0"/>
              </a:rPr>
              <a:t>CEPC</a:t>
            </a:r>
            <a:r>
              <a:rPr lang="zh-CN" altLang="en-US" kern="100" dirty="0">
                <a:latin typeface="微软雅黑" panose="020B0503020204020204" pitchFamily="34" charset="-122"/>
                <a:cs typeface="Times New Roman" panose="02020603050405020304" pitchFamily="18" charset="0"/>
              </a:rPr>
              <a:t>冷源具体研究</a:t>
            </a:r>
            <a:r>
              <a:rPr lang="zh-CN" altLang="en-US" kern="100" dirty="0">
                <a:solidFill>
                  <a:srgbClr val="0000FF"/>
                </a:solidFill>
                <a:latin typeface="微软雅黑" panose="020B0503020204020204" pitchFamily="34" charset="-122"/>
                <a:cs typeface="Times New Roman" panose="02020603050405020304" pitchFamily="18" charset="0"/>
              </a:rPr>
              <a:t>；</a:t>
            </a:r>
            <a:endParaRPr lang="en-US" altLang="zh-CN" kern="100" dirty="0">
              <a:solidFill>
                <a:srgbClr val="0000FF"/>
              </a:solidFill>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solidFill>
                  <a:srgbClr val="0000FF"/>
                </a:solidFill>
                <a:latin typeface="微软雅黑" panose="020B0503020204020204" pitchFamily="34" charset="-122"/>
                <a:cs typeface="Times New Roman" panose="02020603050405020304" pitchFamily="18" charset="0"/>
              </a:rPr>
              <a:t>同时，超导线焊接电阻优化、失超安全防护和低温绝缘</a:t>
            </a:r>
            <a:r>
              <a:rPr lang="zh-CN" altLang="en-US" kern="100" dirty="0">
                <a:latin typeface="微软雅黑" panose="020B0503020204020204" pitchFamily="34" charset="-122"/>
                <a:cs typeface="Times New Roman" panose="02020603050405020304" pitchFamily="18" charset="0"/>
              </a:rPr>
              <a:t>等问题，需要开展工艺试验；</a:t>
            </a:r>
            <a:endParaRPr lang="en-US" altLang="zh-CN" kern="100" dirty="0">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latin typeface="微软雅黑" panose="020B0503020204020204" pitchFamily="34" charset="-122"/>
                <a:cs typeface="Times New Roman" panose="02020603050405020304" pitchFamily="18" charset="0"/>
              </a:rPr>
              <a:t>当前，所内本方面实验条件较为薄弱，即使小电流引线，仅物理设计工作可在所内完成，制作、测试工作均借助外协单位实验条件开展，效率较低；</a:t>
            </a:r>
            <a:endParaRPr lang="en-US" altLang="zh-CN" kern="100" dirty="0">
              <a:latin typeface="微软雅黑" panose="020B0503020204020204" pitchFamily="34" charset="-122"/>
              <a:cs typeface="Times New Roman" panose="02020603050405020304" pitchFamily="18" charset="0"/>
            </a:endParaRPr>
          </a:p>
          <a:p>
            <a:pPr marL="552450" indent="-285750" algn="just">
              <a:spcAft>
                <a:spcPts val="600"/>
              </a:spcAft>
            </a:pPr>
            <a:r>
              <a:rPr lang="zh-CN" altLang="en-US" kern="100" dirty="0">
                <a:latin typeface="微软雅黑" panose="020B0503020204020204" pitchFamily="34" charset="-122"/>
                <a:cs typeface="Times New Roman" panose="02020603050405020304" pitchFamily="18" charset="0"/>
              </a:rPr>
              <a:t>为此，设计搭建一套多功能引线测试台，并研发测试一对</a:t>
            </a:r>
            <a:r>
              <a:rPr lang="en-US" altLang="zh-CN" kern="100" dirty="0">
                <a:latin typeface="微软雅黑" panose="020B0503020204020204" pitchFamily="34" charset="-122"/>
                <a:cs typeface="Times New Roman" panose="02020603050405020304" pitchFamily="18" charset="0"/>
              </a:rPr>
              <a:t>2kA</a:t>
            </a:r>
            <a:r>
              <a:rPr lang="zh-CN" altLang="en-US" kern="100" dirty="0">
                <a:latin typeface="微软雅黑" panose="020B0503020204020204" pitchFamily="34" charset="-122"/>
                <a:cs typeface="Times New Roman" panose="02020603050405020304" pitchFamily="18" charset="0"/>
              </a:rPr>
              <a:t>级别的电流引线满足</a:t>
            </a:r>
            <a:r>
              <a:rPr lang="en-US" altLang="zh-CN" kern="100" dirty="0">
                <a:latin typeface="微软雅黑" panose="020B0503020204020204" pitchFamily="34" charset="-122"/>
                <a:cs typeface="Times New Roman" panose="02020603050405020304" pitchFamily="18" charset="0"/>
              </a:rPr>
              <a:t>MDI</a:t>
            </a:r>
            <a:r>
              <a:rPr lang="zh-CN" altLang="en-US" kern="100" dirty="0">
                <a:latin typeface="微软雅黑" panose="020B0503020204020204" pitchFamily="34" charset="-122"/>
                <a:cs typeface="Times New Roman" panose="02020603050405020304" pitchFamily="18" charset="0"/>
              </a:rPr>
              <a:t>磁体要求，是迫切解决的问题。</a:t>
            </a:r>
            <a:endParaRPr lang="en-US" altLang="zh-CN" kern="100" dirty="0">
              <a:latin typeface="微软雅黑" panose="020B0503020204020204" pitchFamily="34" charset="-122"/>
              <a:cs typeface="Times New Roman" panose="02020603050405020304" pitchFamily="18" charset="0"/>
            </a:endParaRPr>
          </a:p>
          <a:p>
            <a:endParaRPr lang="zh-CN" altLang="en-US" dirty="0"/>
          </a:p>
        </p:txBody>
      </p:sp>
      <p:sp>
        <p:nvSpPr>
          <p:cNvPr id="3" name="标题 2">
            <a:extLst>
              <a:ext uri="{FF2B5EF4-FFF2-40B4-BE49-F238E27FC236}">
                <a16:creationId xmlns:a16="http://schemas.microsoft.com/office/drawing/2014/main" id="{39474F81-C5AB-4DCF-B062-BFFE89CF26F3}"/>
              </a:ext>
            </a:extLst>
          </p:cNvPr>
          <p:cNvSpPr>
            <a:spLocks noGrp="1"/>
          </p:cNvSpPr>
          <p:nvPr>
            <p:ph type="title"/>
          </p:nvPr>
        </p:nvSpPr>
        <p:spPr/>
        <p:txBody>
          <a:bodyPr/>
          <a:lstStyle/>
          <a:p>
            <a:r>
              <a:rPr lang="zh-CN" altLang="en-US" dirty="0">
                <a:ln w="19050">
                  <a:noFill/>
                  <a:prstDash val="solid"/>
                </a:ln>
              </a:rPr>
              <a:t>千</a:t>
            </a:r>
            <a:r>
              <a:rPr lang="en-US" altLang="zh-CN" dirty="0">
                <a:ln w="19050">
                  <a:noFill/>
                  <a:prstDash val="solid"/>
                </a:ln>
              </a:rPr>
              <a:t>/</a:t>
            </a:r>
            <a:r>
              <a:rPr lang="zh-CN" altLang="en-US" dirty="0">
                <a:ln w="19050">
                  <a:noFill/>
                  <a:prstDash val="solid"/>
                </a:ln>
              </a:rPr>
              <a:t>万安培高温超导二元电流引线及其测试台研制</a:t>
            </a:r>
            <a:endParaRPr lang="zh-CN" altLang="en-US" dirty="0"/>
          </a:p>
        </p:txBody>
      </p:sp>
      <p:sp>
        <p:nvSpPr>
          <p:cNvPr id="4" name="灯片编号占位符 3">
            <a:extLst>
              <a:ext uri="{FF2B5EF4-FFF2-40B4-BE49-F238E27FC236}">
                <a16:creationId xmlns:a16="http://schemas.microsoft.com/office/drawing/2014/main" id="{B02C5A89-1E65-4D3A-8751-F88141CDCA65}"/>
              </a:ext>
            </a:extLst>
          </p:cNvPr>
          <p:cNvSpPr>
            <a:spLocks noGrp="1"/>
          </p:cNvSpPr>
          <p:nvPr>
            <p:ph type="sldNum" sz="quarter" idx="12"/>
          </p:nvPr>
        </p:nvSpPr>
        <p:spPr/>
        <p:txBody>
          <a:bodyPr/>
          <a:lstStyle/>
          <a:p>
            <a:fld id="{F15E9139-A00B-4B2A-98A6-095DC08F1345}" type="slidenum">
              <a:rPr lang="zh-CN" altLang="en-US" smtClean="0"/>
              <a:pPr/>
              <a:t>40</a:t>
            </a:fld>
            <a:endParaRPr lang="zh-CN" altLang="en-US"/>
          </a:p>
        </p:txBody>
      </p:sp>
      <p:pic>
        <p:nvPicPr>
          <p:cNvPr id="6" name="图片 5">
            <a:extLst>
              <a:ext uri="{FF2B5EF4-FFF2-40B4-BE49-F238E27FC236}">
                <a16:creationId xmlns:a16="http://schemas.microsoft.com/office/drawing/2014/main" id="{FE9C4C76-AB99-4370-A064-0797AD40FBED}"/>
              </a:ext>
            </a:extLst>
          </p:cNvPr>
          <p:cNvPicPr/>
          <p:nvPr/>
        </p:nvPicPr>
        <p:blipFill>
          <a:blip r:embed="rId2"/>
          <a:stretch>
            <a:fillRect/>
          </a:stretch>
        </p:blipFill>
        <p:spPr>
          <a:xfrm>
            <a:off x="465013" y="3917636"/>
            <a:ext cx="5123152" cy="2290992"/>
          </a:xfrm>
          <a:prstGeom prst="rect">
            <a:avLst/>
          </a:prstGeom>
        </p:spPr>
      </p:pic>
      <p:sp>
        <p:nvSpPr>
          <p:cNvPr id="7" name="文本框 6">
            <a:extLst>
              <a:ext uri="{FF2B5EF4-FFF2-40B4-BE49-F238E27FC236}">
                <a16:creationId xmlns:a16="http://schemas.microsoft.com/office/drawing/2014/main" id="{238A5990-B612-4191-B711-736FD84AEE04}"/>
              </a:ext>
            </a:extLst>
          </p:cNvPr>
          <p:cNvSpPr txBox="1"/>
          <p:nvPr/>
        </p:nvSpPr>
        <p:spPr>
          <a:xfrm>
            <a:off x="1667045" y="6343784"/>
            <a:ext cx="2719088" cy="307777"/>
          </a:xfrm>
          <a:prstGeom prst="rect">
            <a:avLst/>
          </a:prstGeom>
          <a:noFill/>
        </p:spPr>
        <p:txBody>
          <a:bodyPr wrap="square" rtlCol="0">
            <a:spAutoFit/>
          </a:bodyPr>
          <a:lstStyle/>
          <a:p>
            <a:r>
              <a:rPr lang="en-US" altLang="zh-CN" sz="1400" dirty="0" err="1">
                <a:solidFill>
                  <a:srgbClr val="0000FF"/>
                </a:solidFill>
                <a:latin typeface="微软雅黑" panose="020B0503020204020204" pitchFamily="34" charset="-122"/>
                <a:ea typeface="微软雅黑" panose="020B0503020204020204" pitchFamily="34" charset="-122"/>
              </a:rPr>
              <a:t>BⅡ</a:t>
            </a:r>
            <a:r>
              <a:rPr lang="zh-CN" altLang="en-US" sz="1400" dirty="0">
                <a:solidFill>
                  <a:srgbClr val="0000FF"/>
                </a:solidFill>
                <a:latin typeface="微软雅黑" panose="020B0503020204020204" pitchFamily="34" charset="-122"/>
                <a:ea typeface="微软雅黑" panose="020B0503020204020204" pitchFamily="34" charset="-122"/>
              </a:rPr>
              <a:t>一元电流引线（</a:t>
            </a:r>
            <a:r>
              <a:rPr lang="en-US" altLang="zh-CN" sz="1400" dirty="0">
                <a:solidFill>
                  <a:srgbClr val="0000FF"/>
                </a:solidFill>
                <a:latin typeface="微软雅黑" panose="020B0503020204020204" pitchFamily="34" charset="-122"/>
                <a:ea typeface="微软雅黑" panose="020B0503020204020204" pitchFamily="34" charset="-122"/>
              </a:rPr>
              <a:t>1kA</a:t>
            </a:r>
            <a:r>
              <a:rPr lang="zh-CN" altLang="en-US" sz="1400" dirty="0">
                <a:solidFill>
                  <a:srgbClr val="0000FF"/>
                </a:solidFill>
                <a:latin typeface="微软雅黑" panose="020B0503020204020204" pitchFamily="34" charset="-122"/>
                <a:ea typeface="微软雅黑" panose="020B0503020204020204" pitchFamily="34" charset="-122"/>
              </a:rPr>
              <a:t>）</a:t>
            </a:r>
          </a:p>
        </p:txBody>
      </p:sp>
      <p:pic>
        <p:nvPicPr>
          <p:cNvPr id="8" name="图片 7">
            <a:extLst>
              <a:ext uri="{FF2B5EF4-FFF2-40B4-BE49-F238E27FC236}">
                <a16:creationId xmlns:a16="http://schemas.microsoft.com/office/drawing/2014/main" id="{003A7A07-D9D7-47C0-BFE2-38EAE05257F3}"/>
              </a:ext>
            </a:extLst>
          </p:cNvPr>
          <p:cNvPicPr>
            <a:picLocks noChangeAspect="1"/>
          </p:cNvPicPr>
          <p:nvPr/>
        </p:nvPicPr>
        <p:blipFill>
          <a:blip r:embed="rId3"/>
          <a:stretch>
            <a:fillRect/>
          </a:stretch>
        </p:blipFill>
        <p:spPr>
          <a:xfrm>
            <a:off x="5609268" y="3908040"/>
            <a:ext cx="5805065" cy="2234737"/>
          </a:xfrm>
          <a:prstGeom prst="rect">
            <a:avLst/>
          </a:prstGeom>
        </p:spPr>
      </p:pic>
      <p:sp>
        <p:nvSpPr>
          <p:cNvPr id="9" name="文本框 8">
            <a:extLst>
              <a:ext uri="{FF2B5EF4-FFF2-40B4-BE49-F238E27FC236}">
                <a16:creationId xmlns:a16="http://schemas.microsoft.com/office/drawing/2014/main" id="{35D52FD2-756D-46EC-A1CD-F7ABBB8736C2}"/>
              </a:ext>
            </a:extLst>
          </p:cNvPr>
          <p:cNvSpPr txBox="1"/>
          <p:nvPr/>
        </p:nvSpPr>
        <p:spPr>
          <a:xfrm>
            <a:off x="6966934" y="6382862"/>
            <a:ext cx="3337499" cy="307777"/>
          </a:xfrm>
          <a:prstGeom prst="rect">
            <a:avLst/>
          </a:prstGeom>
          <a:noFill/>
        </p:spPr>
        <p:txBody>
          <a:bodyPr wrap="square" rtlCol="0">
            <a:spAutoFit/>
          </a:bodyPr>
          <a:lstStyle/>
          <a:p>
            <a:r>
              <a:rPr lang="zh-CN" altLang="en-US" sz="1400" dirty="0">
                <a:solidFill>
                  <a:srgbClr val="0000FF"/>
                </a:solidFill>
                <a:latin typeface="微软雅黑" panose="020B0503020204020204" pitchFamily="34" charset="-122"/>
                <a:ea typeface="微软雅黑" panose="020B0503020204020204" pitchFamily="34" charset="-122"/>
              </a:rPr>
              <a:t>德国</a:t>
            </a:r>
            <a:r>
              <a:rPr lang="en-US" altLang="zh-CN" sz="1400" dirty="0">
                <a:solidFill>
                  <a:srgbClr val="0000FF"/>
                </a:solidFill>
                <a:latin typeface="微软雅黑" panose="020B0503020204020204" pitchFamily="34" charset="-122"/>
                <a:ea typeface="微软雅黑" panose="020B0503020204020204" pitchFamily="34" charset="-122"/>
              </a:rPr>
              <a:t>KIT</a:t>
            </a:r>
            <a:r>
              <a:rPr lang="zh-CN" altLang="en-US" sz="1400" dirty="0">
                <a:solidFill>
                  <a:srgbClr val="0000FF"/>
                </a:solidFill>
                <a:latin typeface="微软雅黑" panose="020B0503020204020204" pitchFamily="34" charset="-122"/>
                <a:ea typeface="微软雅黑" panose="020B0503020204020204" pitchFamily="34" charset="-122"/>
              </a:rPr>
              <a:t>研制</a:t>
            </a:r>
            <a:r>
              <a:rPr lang="en-US" altLang="zh-CN" sz="1400" dirty="0">
                <a:solidFill>
                  <a:srgbClr val="0000FF"/>
                </a:solidFill>
                <a:latin typeface="微软雅黑" panose="020B0503020204020204" pitchFamily="34" charset="-122"/>
                <a:ea typeface="微软雅黑" panose="020B0503020204020204" pitchFamily="34" charset="-122"/>
              </a:rPr>
              <a:t>20 kA</a:t>
            </a:r>
            <a:r>
              <a:rPr lang="zh-CN" altLang="en-US" sz="1400" dirty="0">
                <a:solidFill>
                  <a:srgbClr val="0000FF"/>
                </a:solidFill>
                <a:latin typeface="微软雅黑" panose="020B0503020204020204" pitchFamily="34" charset="-122"/>
                <a:ea typeface="微软雅黑" panose="020B0503020204020204" pitchFamily="34" charset="-122"/>
              </a:rPr>
              <a:t>二元电流引线</a:t>
            </a:r>
          </a:p>
        </p:txBody>
      </p:sp>
      <p:sp>
        <p:nvSpPr>
          <p:cNvPr id="10" name="文本框 9">
            <a:extLst>
              <a:ext uri="{FF2B5EF4-FFF2-40B4-BE49-F238E27FC236}">
                <a16:creationId xmlns:a16="http://schemas.microsoft.com/office/drawing/2014/main" id="{0304FD38-6828-48B6-A3C4-925D347A9823}"/>
              </a:ext>
            </a:extLst>
          </p:cNvPr>
          <p:cNvSpPr txBox="1"/>
          <p:nvPr/>
        </p:nvSpPr>
        <p:spPr>
          <a:xfrm>
            <a:off x="1042219" y="933842"/>
            <a:ext cx="3432404" cy="461665"/>
          </a:xfrm>
          <a:prstGeom prst="rect">
            <a:avLst/>
          </a:prstGeom>
          <a:noFill/>
        </p:spPr>
        <p:txBody>
          <a:bodyPr wrap="square" rtlCol="0">
            <a:spAutoFit/>
          </a:bodyPr>
          <a:lstStyle/>
          <a:p>
            <a:r>
              <a:rPr lang="zh-CN" altLang="en-US" sz="2400" b="1" dirty="0">
                <a:solidFill>
                  <a:srgbClr val="0000FF"/>
                </a:solidFill>
              </a:rPr>
              <a:t>研究背景</a:t>
            </a:r>
          </a:p>
        </p:txBody>
      </p:sp>
    </p:spTree>
    <p:extLst>
      <p:ext uri="{BB962C8B-B14F-4D97-AF65-F5344CB8AC3E}">
        <p14:creationId xmlns:p14="http://schemas.microsoft.com/office/powerpoint/2010/main" val="2893554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2611F38-D162-43A2-9ABF-865A73531E24}"/>
              </a:ext>
            </a:extLst>
          </p:cNvPr>
          <p:cNvSpPr>
            <a:spLocks noGrp="1"/>
          </p:cNvSpPr>
          <p:nvPr>
            <p:ph type="sldNum" sz="quarter" idx="12"/>
          </p:nvPr>
        </p:nvSpPr>
        <p:spPr/>
        <p:txBody>
          <a:bodyPr/>
          <a:lstStyle/>
          <a:p>
            <a:fld id="{F15E9139-A00B-4B2A-98A6-095DC08F1345}" type="slidenum">
              <a:rPr lang="zh-CN" altLang="en-US" smtClean="0"/>
              <a:pPr/>
              <a:t>41</a:t>
            </a:fld>
            <a:endParaRPr lang="zh-CN" altLang="en-US"/>
          </a:p>
        </p:txBody>
      </p:sp>
      <p:pic>
        <p:nvPicPr>
          <p:cNvPr id="6" name="图片 5">
            <a:extLst>
              <a:ext uri="{FF2B5EF4-FFF2-40B4-BE49-F238E27FC236}">
                <a16:creationId xmlns:a16="http://schemas.microsoft.com/office/drawing/2014/main" id="{7EAD5CA5-4270-4659-96DC-916052DDB9F4}"/>
              </a:ext>
            </a:extLst>
          </p:cNvPr>
          <p:cNvPicPr>
            <a:picLocks noChangeAspect="1"/>
          </p:cNvPicPr>
          <p:nvPr/>
        </p:nvPicPr>
        <p:blipFill rotWithShape="1">
          <a:blip r:embed="rId2"/>
          <a:srcRect l="14175" r="14163"/>
          <a:stretch/>
        </p:blipFill>
        <p:spPr>
          <a:xfrm>
            <a:off x="2122816" y="3707428"/>
            <a:ext cx="5518515" cy="3013222"/>
          </a:xfrm>
          <a:prstGeom prst="rect">
            <a:avLst/>
          </a:prstGeom>
        </p:spPr>
      </p:pic>
      <p:sp>
        <p:nvSpPr>
          <p:cNvPr id="7" name="文本框 6">
            <a:extLst>
              <a:ext uri="{FF2B5EF4-FFF2-40B4-BE49-F238E27FC236}">
                <a16:creationId xmlns:a16="http://schemas.microsoft.com/office/drawing/2014/main" id="{6A269781-C64E-4EDA-8B65-6A8D61721F86}"/>
              </a:ext>
            </a:extLst>
          </p:cNvPr>
          <p:cNvSpPr txBox="1"/>
          <p:nvPr/>
        </p:nvSpPr>
        <p:spPr>
          <a:xfrm>
            <a:off x="77426" y="963443"/>
            <a:ext cx="244827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solidFill>
                  <a:srgbClr val="0000FF"/>
                </a:solidFill>
              </a:rPr>
              <a:t>二元电流引线</a:t>
            </a:r>
          </a:p>
        </p:txBody>
      </p:sp>
      <p:pic>
        <p:nvPicPr>
          <p:cNvPr id="9" name="图片 8">
            <a:extLst>
              <a:ext uri="{FF2B5EF4-FFF2-40B4-BE49-F238E27FC236}">
                <a16:creationId xmlns:a16="http://schemas.microsoft.com/office/drawing/2014/main" id="{96BCE7E8-D108-4A26-B6D3-4552D33B19A4}"/>
              </a:ext>
            </a:extLst>
          </p:cNvPr>
          <p:cNvPicPr/>
          <p:nvPr/>
        </p:nvPicPr>
        <p:blipFill rotWithShape="1">
          <a:blip r:embed="rId3"/>
          <a:srcRect l="19288" t="1765" r="36613" b="-25"/>
          <a:stretch/>
        </p:blipFill>
        <p:spPr>
          <a:xfrm>
            <a:off x="9613432" y="1163498"/>
            <a:ext cx="1569570" cy="1507674"/>
          </a:xfrm>
          <a:prstGeom prst="rect">
            <a:avLst/>
          </a:prstGeom>
        </p:spPr>
      </p:pic>
      <p:pic>
        <p:nvPicPr>
          <p:cNvPr id="10" name="图片 9">
            <a:extLst>
              <a:ext uri="{FF2B5EF4-FFF2-40B4-BE49-F238E27FC236}">
                <a16:creationId xmlns:a16="http://schemas.microsoft.com/office/drawing/2014/main" id="{F64C6F5D-33FC-49FC-9CB6-24AFE0C43B86}"/>
              </a:ext>
            </a:extLst>
          </p:cNvPr>
          <p:cNvPicPr/>
          <p:nvPr/>
        </p:nvPicPr>
        <p:blipFill>
          <a:blip r:embed="rId4"/>
          <a:stretch>
            <a:fillRect/>
          </a:stretch>
        </p:blipFill>
        <p:spPr>
          <a:xfrm>
            <a:off x="1674012" y="1583563"/>
            <a:ext cx="7190430" cy="1038702"/>
          </a:xfrm>
          <a:prstGeom prst="rect">
            <a:avLst/>
          </a:prstGeom>
        </p:spPr>
      </p:pic>
      <p:sp>
        <p:nvSpPr>
          <p:cNvPr id="11" name="文本框 10">
            <a:extLst>
              <a:ext uri="{FF2B5EF4-FFF2-40B4-BE49-F238E27FC236}">
                <a16:creationId xmlns:a16="http://schemas.microsoft.com/office/drawing/2014/main" id="{E1187A60-906F-495C-9DCA-E5D8EBBF7162}"/>
              </a:ext>
            </a:extLst>
          </p:cNvPr>
          <p:cNvSpPr txBox="1"/>
          <p:nvPr/>
        </p:nvSpPr>
        <p:spPr>
          <a:xfrm>
            <a:off x="77427" y="3698369"/>
            <a:ext cx="244827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solidFill>
                  <a:srgbClr val="0000FF"/>
                </a:solidFill>
              </a:rPr>
              <a:t>引线测试平台</a:t>
            </a:r>
          </a:p>
        </p:txBody>
      </p:sp>
      <p:sp>
        <p:nvSpPr>
          <p:cNvPr id="12" name="矩形 11">
            <a:extLst>
              <a:ext uri="{FF2B5EF4-FFF2-40B4-BE49-F238E27FC236}">
                <a16:creationId xmlns:a16="http://schemas.microsoft.com/office/drawing/2014/main" id="{6CE006D9-9788-4DED-A9B7-AF42A0026AB3}"/>
              </a:ext>
            </a:extLst>
          </p:cNvPr>
          <p:cNvSpPr/>
          <p:nvPr/>
        </p:nvSpPr>
        <p:spPr>
          <a:xfrm>
            <a:off x="1431732" y="2636912"/>
            <a:ext cx="7422271" cy="946413"/>
          </a:xfrm>
          <a:prstGeom prst="rect">
            <a:avLst/>
          </a:prstGeom>
        </p:spPr>
        <p:txBody>
          <a:bodyPr wrap="square">
            <a:spAutoFit/>
          </a:bodyPr>
          <a:lstStyle/>
          <a:p>
            <a:pPr marL="609600" indent="-342900" algn="just">
              <a:spcAft>
                <a:spcPts val="300"/>
              </a:spcAft>
              <a:buFont typeface="Wingdings" panose="05000000000000000000" pitchFamily="2" charset="2"/>
              <a:buChar char="n"/>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初期基于</a:t>
            </a:r>
            <a:r>
              <a:rPr lang="en-US" altLang="zh-CN" sz="1200" b="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Bi-2223</a:t>
            </a:r>
            <a:r>
              <a:rPr lang="zh-CN" altLang="en-US" sz="1200" b="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高温超导体</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和高纯铜材料，制作一对</a:t>
            </a:r>
            <a:r>
              <a:rPr lang="en-US" altLang="zh-CN"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 kA</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量级的液氮或氦气冷却的二元电流引线</a:t>
            </a:r>
            <a:r>
              <a:rPr lang="zh-CN" altLang="en-US"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n"/>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借助数值仿真计算，兼顾载流能力和冷却经济性，对铜段冷却进行</a:t>
            </a:r>
            <a:r>
              <a:rPr lang="zh-CN" altLang="en-US" sz="1200" b="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强化换热方案设计</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n"/>
            </a:pPr>
            <a:r>
              <a:rPr lang="zh-CN" altLang="en-US"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研究当前电流引线普遍存在的</a:t>
            </a:r>
            <a:r>
              <a:rPr lang="zh-CN" altLang="en-US" sz="1200" b="0" kern="100"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结露、结霜</a:t>
            </a:r>
            <a:r>
              <a:rPr lang="zh-CN" altLang="en-US"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问题，</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探索</a:t>
            </a:r>
            <a:r>
              <a:rPr lang="zh-CN" altLang="en-US"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引线的</a:t>
            </a:r>
            <a:r>
              <a:rPr lang="zh-CN" altLang="en-US" sz="1200" b="0" kern="100"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固有无霜属性或者主动室温控制</a:t>
            </a:r>
            <a:r>
              <a:rPr lang="zh-CN" altLang="en-US"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方式；</a:t>
            </a:r>
            <a:endParaRPr lang="en-US" alt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n"/>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研究</a:t>
            </a:r>
            <a:r>
              <a:rPr lang="zh-CN" altLang="en-US" sz="1200" b="0" kern="1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冷源多样设计</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，例如传导冷却、低温氦气冷却、液氮冷却等方式。</a:t>
            </a:r>
            <a:endParaRPr lang="en-US" altLang="zh-CN" sz="1200"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 name="图片 12">
            <a:extLst>
              <a:ext uri="{FF2B5EF4-FFF2-40B4-BE49-F238E27FC236}">
                <a16:creationId xmlns:a16="http://schemas.microsoft.com/office/drawing/2014/main" id="{C485BE26-ED78-447A-AC18-086C88F19831}"/>
              </a:ext>
            </a:extLst>
          </p:cNvPr>
          <p:cNvPicPr/>
          <p:nvPr/>
        </p:nvPicPr>
        <p:blipFill>
          <a:blip r:embed="rId5"/>
          <a:stretch>
            <a:fillRect/>
          </a:stretch>
        </p:blipFill>
        <p:spPr>
          <a:xfrm>
            <a:off x="9851727" y="2581411"/>
            <a:ext cx="1458162" cy="935564"/>
          </a:xfrm>
          <a:prstGeom prst="rect">
            <a:avLst/>
          </a:prstGeom>
        </p:spPr>
      </p:pic>
      <p:sp>
        <p:nvSpPr>
          <p:cNvPr id="15" name="文本框 14">
            <a:extLst>
              <a:ext uri="{FF2B5EF4-FFF2-40B4-BE49-F238E27FC236}">
                <a16:creationId xmlns:a16="http://schemas.microsoft.com/office/drawing/2014/main" id="{EF5ACEF5-BF67-40D2-B81E-925D5DDA4B81}"/>
              </a:ext>
            </a:extLst>
          </p:cNvPr>
          <p:cNvSpPr txBox="1"/>
          <p:nvPr/>
        </p:nvSpPr>
        <p:spPr>
          <a:xfrm>
            <a:off x="3074390" y="2364974"/>
            <a:ext cx="3409909" cy="276999"/>
          </a:xfrm>
          <a:prstGeom prst="rect">
            <a:avLst/>
          </a:prstGeom>
          <a:noFill/>
        </p:spPr>
        <p:txBody>
          <a:bodyPr wrap="none" rtlCol="0">
            <a:spAutoFit/>
          </a:bodyPr>
          <a:lstStyle/>
          <a:p>
            <a:r>
              <a:rPr lang="zh-CN" altLang="en-US" sz="1200" dirty="0">
                <a:solidFill>
                  <a:srgbClr val="C00000"/>
                </a:solidFill>
                <a:latin typeface="微软雅黑" panose="020B0503020204020204" pitchFamily="34" charset="-122"/>
                <a:ea typeface="微软雅黑" panose="020B0503020204020204" pitchFamily="34" charset="-122"/>
              </a:rPr>
              <a:t>氦气冷却</a:t>
            </a:r>
            <a:r>
              <a:rPr lang="en-US" altLang="zh-CN" sz="1200" dirty="0">
                <a:solidFill>
                  <a:srgbClr val="C00000"/>
                </a:solidFill>
                <a:latin typeface="微软雅黑" panose="020B0503020204020204" pitchFamily="34" charset="-122"/>
                <a:ea typeface="微软雅黑" panose="020B0503020204020204" pitchFamily="34" charset="-122"/>
              </a:rPr>
              <a:t>3kA</a:t>
            </a:r>
            <a:r>
              <a:rPr lang="zh-CN" altLang="en-US" sz="1200" dirty="0">
                <a:solidFill>
                  <a:srgbClr val="C00000"/>
                </a:solidFill>
                <a:latin typeface="微软雅黑" panose="020B0503020204020204" pitchFamily="34" charset="-122"/>
                <a:ea typeface="微软雅黑" panose="020B0503020204020204" pitchFamily="34" charset="-122"/>
              </a:rPr>
              <a:t>高温超导二元电流引线初步示意图</a:t>
            </a:r>
          </a:p>
        </p:txBody>
      </p:sp>
      <p:sp>
        <p:nvSpPr>
          <p:cNvPr id="16" name="文本框 15">
            <a:extLst>
              <a:ext uri="{FF2B5EF4-FFF2-40B4-BE49-F238E27FC236}">
                <a16:creationId xmlns:a16="http://schemas.microsoft.com/office/drawing/2014/main" id="{B85CB100-25F9-4DCD-AA29-2C0F683F777F}"/>
              </a:ext>
            </a:extLst>
          </p:cNvPr>
          <p:cNvSpPr txBox="1"/>
          <p:nvPr/>
        </p:nvSpPr>
        <p:spPr>
          <a:xfrm>
            <a:off x="4003011" y="1591112"/>
            <a:ext cx="954107" cy="276999"/>
          </a:xfrm>
          <a:prstGeom prst="rect">
            <a:avLst/>
          </a:prstGeom>
          <a:noFill/>
        </p:spPr>
        <p:txBody>
          <a:bodyPr wrap="none" rtlCol="0">
            <a:spAutoFit/>
          </a:bodyPr>
          <a:lstStyle/>
          <a:p>
            <a:r>
              <a:rPr lang="zh-CN" altLang="en-US" sz="1200" dirty="0">
                <a:solidFill>
                  <a:srgbClr val="0000FF"/>
                </a:solidFill>
                <a:latin typeface="微软雅黑" panose="020B0503020204020204" pitchFamily="34" charset="-122"/>
                <a:ea typeface="微软雅黑" panose="020B0503020204020204" pitchFamily="34" charset="-122"/>
              </a:rPr>
              <a:t>高纯无氧铜</a:t>
            </a:r>
          </a:p>
        </p:txBody>
      </p:sp>
      <p:sp>
        <p:nvSpPr>
          <p:cNvPr id="17" name="文本框 16">
            <a:extLst>
              <a:ext uri="{FF2B5EF4-FFF2-40B4-BE49-F238E27FC236}">
                <a16:creationId xmlns:a16="http://schemas.microsoft.com/office/drawing/2014/main" id="{764146AE-8664-4F20-9CAB-2250D0FDA0FD}"/>
              </a:ext>
            </a:extLst>
          </p:cNvPr>
          <p:cNvSpPr txBox="1"/>
          <p:nvPr/>
        </p:nvSpPr>
        <p:spPr>
          <a:xfrm>
            <a:off x="6262427" y="1591112"/>
            <a:ext cx="1378904" cy="276999"/>
          </a:xfrm>
          <a:prstGeom prst="rect">
            <a:avLst/>
          </a:prstGeom>
          <a:noFill/>
        </p:spPr>
        <p:txBody>
          <a:bodyPr wrap="none" rtlCol="0">
            <a:spAutoFit/>
          </a:bodyPr>
          <a:lstStyle/>
          <a:p>
            <a:r>
              <a:rPr lang="zh-CN" altLang="en-US" sz="1200" dirty="0">
                <a:solidFill>
                  <a:srgbClr val="0000FF"/>
                </a:solidFill>
                <a:latin typeface="微软雅黑" panose="020B0503020204020204" pitchFamily="34" charset="-122"/>
                <a:ea typeface="微软雅黑" panose="020B0503020204020204" pitchFamily="34" charset="-122"/>
              </a:rPr>
              <a:t>高温超导</a:t>
            </a:r>
            <a:r>
              <a:rPr lang="en-US" altLang="zh-CN" sz="1200" dirty="0">
                <a:solidFill>
                  <a:srgbClr val="0000FF"/>
                </a:solidFill>
                <a:latin typeface="微软雅黑" panose="020B0503020204020204" pitchFamily="34" charset="-122"/>
                <a:ea typeface="微软雅黑" panose="020B0503020204020204" pitchFamily="34" charset="-122"/>
              </a:rPr>
              <a:t>+</a:t>
            </a:r>
            <a:r>
              <a:rPr lang="zh-CN" altLang="en-US" sz="1200" dirty="0">
                <a:solidFill>
                  <a:srgbClr val="0000FF"/>
                </a:solidFill>
                <a:latin typeface="微软雅黑" panose="020B0503020204020204" pitchFamily="34" charset="-122"/>
                <a:ea typeface="微软雅黑" panose="020B0503020204020204" pitchFamily="34" charset="-122"/>
              </a:rPr>
              <a:t>分流器</a:t>
            </a:r>
          </a:p>
        </p:txBody>
      </p:sp>
      <p:sp>
        <p:nvSpPr>
          <p:cNvPr id="18" name="文本框 17">
            <a:extLst>
              <a:ext uri="{FF2B5EF4-FFF2-40B4-BE49-F238E27FC236}">
                <a16:creationId xmlns:a16="http://schemas.microsoft.com/office/drawing/2014/main" id="{439CF4F8-985A-4ECE-A77E-A8CF65D6E96F}"/>
              </a:ext>
            </a:extLst>
          </p:cNvPr>
          <p:cNvSpPr txBox="1"/>
          <p:nvPr/>
        </p:nvSpPr>
        <p:spPr>
          <a:xfrm>
            <a:off x="7959448" y="1592321"/>
            <a:ext cx="800219" cy="276999"/>
          </a:xfrm>
          <a:prstGeom prst="rect">
            <a:avLst/>
          </a:prstGeom>
          <a:noFill/>
        </p:spPr>
        <p:txBody>
          <a:bodyPr wrap="none" rtlCol="0">
            <a:spAutoFit/>
          </a:bodyPr>
          <a:lstStyle/>
          <a:p>
            <a:r>
              <a:rPr lang="zh-CN" altLang="en-US" sz="1200" dirty="0">
                <a:solidFill>
                  <a:srgbClr val="0000FF"/>
                </a:solidFill>
                <a:latin typeface="微软雅黑" panose="020B0503020204020204" pitchFamily="34" charset="-122"/>
                <a:ea typeface="微软雅黑" panose="020B0503020204020204" pitchFamily="34" charset="-122"/>
              </a:rPr>
              <a:t>低温超导</a:t>
            </a:r>
          </a:p>
        </p:txBody>
      </p:sp>
      <p:sp>
        <p:nvSpPr>
          <p:cNvPr id="19" name="文本框 18">
            <a:extLst>
              <a:ext uri="{FF2B5EF4-FFF2-40B4-BE49-F238E27FC236}">
                <a16:creationId xmlns:a16="http://schemas.microsoft.com/office/drawing/2014/main" id="{810F7976-E22F-4C14-96CF-41316EFDF352}"/>
              </a:ext>
            </a:extLst>
          </p:cNvPr>
          <p:cNvSpPr txBox="1"/>
          <p:nvPr/>
        </p:nvSpPr>
        <p:spPr>
          <a:xfrm>
            <a:off x="9134687" y="3431254"/>
            <a:ext cx="1415773" cy="276999"/>
          </a:xfrm>
          <a:prstGeom prst="rect">
            <a:avLst/>
          </a:prstGeom>
          <a:noFill/>
        </p:spPr>
        <p:txBody>
          <a:bodyPr wrap="none" rtlCol="0">
            <a:spAutoFit/>
          </a:bodyPr>
          <a:lstStyle/>
          <a:p>
            <a:r>
              <a:rPr lang="zh-CN" altLang="en-US" sz="1200" dirty="0">
                <a:solidFill>
                  <a:srgbClr val="C00000"/>
                </a:solidFill>
                <a:latin typeface="微软雅黑" panose="020B0503020204020204" pitchFamily="34" charset="-122"/>
                <a:ea typeface="微软雅黑" panose="020B0503020204020204" pitchFamily="34" charset="-122"/>
              </a:rPr>
              <a:t>新型翅片冷却设计</a:t>
            </a:r>
          </a:p>
        </p:txBody>
      </p:sp>
      <p:cxnSp>
        <p:nvCxnSpPr>
          <p:cNvPr id="20" name="直接连接符 19">
            <a:extLst>
              <a:ext uri="{FF2B5EF4-FFF2-40B4-BE49-F238E27FC236}">
                <a16:creationId xmlns:a16="http://schemas.microsoft.com/office/drawing/2014/main" id="{5B7AE638-8077-4C65-BDA4-BADBAFC6768E}"/>
              </a:ext>
            </a:extLst>
          </p:cNvPr>
          <p:cNvCxnSpPr/>
          <p:nvPr/>
        </p:nvCxnSpPr>
        <p:spPr bwMode="auto">
          <a:xfrm>
            <a:off x="6144190" y="1431292"/>
            <a:ext cx="0" cy="602064"/>
          </a:xfrm>
          <a:prstGeom prst="line">
            <a:avLst/>
          </a:prstGeom>
          <a:solidFill>
            <a:srgbClr val="FF0000"/>
          </a:solidFill>
          <a:ln w="28575" cap="flat" cmpd="sng" algn="ctr">
            <a:solidFill>
              <a:srgbClr val="FF0066"/>
            </a:solidFill>
            <a:prstDash val="sysDash"/>
            <a:round/>
            <a:headEnd type="none" w="med" len="med"/>
            <a:tailEnd type="none" w="med" len="med"/>
          </a:ln>
          <a:effectLst/>
        </p:spPr>
      </p:cxnSp>
      <p:cxnSp>
        <p:nvCxnSpPr>
          <p:cNvPr id="21" name="直接连接符 20">
            <a:extLst>
              <a:ext uri="{FF2B5EF4-FFF2-40B4-BE49-F238E27FC236}">
                <a16:creationId xmlns:a16="http://schemas.microsoft.com/office/drawing/2014/main" id="{FB45C42B-95EC-4A6C-847A-CEBAFE4A842F}"/>
              </a:ext>
            </a:extLst>
          </p:cNvPr>
          <p:cNvCxnSpPr/>
          <p:nvPr/>
        </p:nvCxnSpPr>
        <p:spPr bwMode="auto">
          <a:xfrm>
            <a:off x="7921831" y="1464549"/>
            <a:ext cx="0" cy="602064"/>
          </a:xfrm>
          <a:prstGeom prst="line">
            <a:avLst/>
          </a:prstGeom>
          <a:solidFill>
            <a:srgbClr val="FF0000"/>
          </a:solidFill>
          <a:ln w="28575" cap="flat" cmpd="sng" algn="ctr">
            <a:solidFill>
              <a:srgbClr val="FF0066"/>
            </a:solidFill>
            <a:prstDash val="sysDash"/>
            <a:round/>
            <a:headEnd type="none" w="med" len="med"/>
            <a:tailEnd type="none" w="med" len="med"/>
          </a:ln>
          <a:effectLst/>
        </p:spPr>
      </p:cxnSp>
      <p:sp>
        <p:nvSpPr>
          <p:cNvPr id="22" name="矩形 21">
            <a:extLst>
              <a:ext uri="{FF2B5EF4-FFF2-40B4-BE49-F238E27FC236}">
                <a16:creationId xmlns:a16="http://schemas.microsoft.com/office/drawing/2014/main" id="{EEE4FFFF-FA8B-4EED-BA4D-6E0786A91B74}"/>
              </a:ext>
            </a:extLst>
          </p:cNvPr>
          <p:cNvSpPr/>
          <p:nvPr/>
        </p:nvSpPr>
        <p:spPr>
          <a:xfrm>
            <a:off x="7492181" y="3698369"/>
            <a:ext cx="4547114" cy="2731517"/>
          </a:xfrm>
          <a:prstGeom prst="rect">
            <a:avLst/>
          </a:prstGeom>
        </p:spPr>
        <p:txBody>
          <a:bodyPr wrap="square">
            <a:spAutoFit/>
          </a:bodyPr>
          <a:lstStyle/>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最大适配</a:t>
            </a:r>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20 kA</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量级二元电流引线的低温测试；</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具备液氮供应的接口，可以连接移动杜瓦；</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具有储存和气化氦气模拟氦池；</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可以完成氦气流量的精确控制；</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具备安装小型制冷机安装口，可以实现氦液化；</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具备真空筒体，将冷质量置于其中，进行隔热；</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具备引线安装塔，预留引线位置、信号线出口。</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609600" indent="-342900" algn="just">
              <a:spcAft>
                <a:spcPts val="300"/>
              </a:spcAft>
              <a:buFont typeface="Wingdings" panose="05000000000000000000" pitchFamily="2" charset="2"/>
              <a:buChar char="u"/>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具备测控系统，采集引线低温接头处、氦池内引线、常温接头、氦池等温度，采集氦池液位、压力，设置加热器，设置常温流量控制器，液氦回收或排空；</a:t>
            </a:r>
            <a:endPar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标题 2">
            <a:extLst>
              <a:ext uri="{FF2B5EF4-FFF2-40B4-BE49-F238E27FC236}">
                <a16:creationId xmlns:a16="http://schemas.microsoft.com/office/drawing/2014/main" id="{FBE440CA-148F-41C3-9418-9FE7570A94BA}"/>
              </a:ext>
            </a:extLst>
          </p:cNvPr>
          <p:cNvSpPr>
            <a:spLocks noGrp="1"/>
          </p:cNvSpPr>
          <p:nvPr>
            <p:ph type="title"/>
          </p:nvPr>
        </p:nvSpPr>
        <p:spPr>
          <a:xfrm>
            <a:off x="0" y="85725"/>
            <a:ext cx="12192000" cy="725488"/>
          </a:xfrm>
        </p:spPr>
        <p:txBody>
          <a:bodyPr/>
          <a:lstStyle/>
          <a:p>
            <a:r>
              <a:rPr lang="zh-CN" altLang="en-US" dirty="0">
                <a:ln w="19050">
                  <a:noFill/>
                  <a:prstDash val="solid"/>
                </a:ln>
              </a:rPr>
              <a:t>千</a:t>
            </a:r>
            <a:r>
              <a:rPr lang="en-US" altLang="zh-CN" dirty="0">
                <a:ln w="19050">
                  <a:noFill/>
                  <a:prstDash val="solid"/>
                </a:ln>
              </a:rPr>
              <a:t>/</a:t>
            </a:r>
            <a:r>
              <a:rPr lang="zh-CN" altLang="en-US" dirty="0">
                <a:ln w="19050">
                  <a:noFill/>
                  <a:prstDash val="solid"/>
                </a:ln>
              </a:rPr>
              <a:t>万安培高温超导二元电流引线及其测试台研制</a:t>
            </a:r>
            <a:endParaRPr lang="zh-CN" altLang="en-US" dirty="0"/>
          </a:p>
        </p:txBody>
      </p:sp>
    </p:spTree>
    <p:extLst>
      <p:ext uri="{BB962C8B-B14F-4D97-AF65-F5344CB8AC3E}">
        <p14:creationId xmlns:p14="http://schemas.microsoft.com/office/powerpoint/2010/main" val="165974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2AB8CAE-76E3-4BEF-80FE-33ED8D3F76C6}"/>
              </a:ext>
            </a:extLst>
          </p:cNvPr>
          <p:cNvSpPr>
            <a:spLocks noGrp="1"/>
          </p:cNvSpPr>
          <p:nvPr>
            <p:ph type="title"/>
          </p:nvPr>
        </p:nvSpPr>
        <p:spPr/>
        <p:txBody>
          <a:bodyPr/>
          <a:lstStyle/>
          <a:p>
            <a:r>
              <a:rPr lang="zh-CN" altLang="en-US" dirty="0">
                <a:ln w="19050">
                  <a:noFill/>
                  <a:prstDash val="solid"/>
                </a:ln>
              </a:rPr>
              <a:t>千</a:t>
            </a:r>
            <a:r>
              <a:rPr lang="en-US" altLang="zh-CN" dirty="0">
                <a:ln w="19050">
                  <a:noFill/>
                  <a:prstDash val="solid"/>
                </a:ln>
              </a:rPr>
              <a:t>/</a:t>
            </a:r>
            <a:r>
              <a:rPr lang="zh-CN" altLang="en-US" dirty="0">
                <a:ln w="19050">
                  <a:noFill/>
                  <a:prstDash val="solid"/>
                </a:ln>
              </a:rPr>
              <a:t>万安培高温超导二元电流引线及其测试台研制</a:t>
            </a:r>
            <a:endParaRPr lang="zh-CN" altLang="en-US" dirty="0"/>
          </a:p>
        </p:txBody>
      </p:sp>
      <p:sp>
        <p:nvSpPr>
          <p:cNvPr id="4" name="灯片编号占位符 3">
            <a:extLst>
              <a:ext uri="{FF2B5EF4-FFF2-40B4-BE49-F238E27FC236}">
                <a16:creationId xmlns:a16="http://schemas.microsoft.com/office/drawing/2014/main" id="{B7E7A951-6D1A-4447-A3A6-7A19E3107BEE}"/>
              </a:ext>
            </a:extLst>
          </p:cNvPr>
          <p:cNvSpPr>
            <a:spLocks noGrp="1"/>
          </p:cNvSpPr>
          <p:nvPr>
            <p:ph type="sldNum" sz="quarter" idx="12"/>
          </p:nvPr>
        </p:nvSpPr>
        <p:spPr/>
        <p:txBody>
          <a:bodyPr/>
          <a:lstStyle/>
          <a:p>
            <a:fld id="{F15E9139-A00B-4B2A-98A6-095DC08F1345}" type="slidenum">
              <a:rPr lang="zh-CN" altLang="en-US" smtClean="0"/>
              <a:pPr/>
              <a:t>42</a:t>
            </a:fld>
            <a:endParaRPr lang="zh-CN" altLang="en-US"/>
          </a:p>
        </p:txBody>
      </p:sp>
      <p:graphicFrame>
        <p:nvGraphicFramePr>
          <p:cNvPr id="5" name="表格 4">
            <a:extLst>
              <a:ext uri="{FF2B5EF4-FFF2-40B4-BE49-F238E27FC236}">
                <a16:creationId xmlns:a16="http://schemas.microsoft.com/office/drawing/2014/main" id="{82DD2A98-0F1B-4F02-99F1-1F435329CEC6}"/>
              </a:ext>
            </a:extLst>
          </p:cNvPr>
          <p:cNvGraphicFramePr>
            <a:graphicFrameLocks noGrp="1"/>
          </p:cNvGraphicFramePr>
          <p:nvPr>
            <p:extLst>
              <p:ext uri="{D42A27DB-BD31-4B8C-83A1-F6EECF244321}">
                <p14:modId xmlns:p14="http://schemas.microsoft.com/office/powerpoint/2010/main" val="2450837560"/>
              </p:ext>
            </p:extLst>
          </p:nvPr>
        </p:nvGraphicFramePr>
        <p:xfrm>
          <a:off x="1523786" y="1491149"/>
          <a:ext cx="8455955" cy="5135797"/>
        </p:xfrm>
        <a:graphic>
          <a:graphicData uri="http://schemas.openxmlformats.org/drawingml/2006/table">
            <a:tbl>
              <a:tblPr firstRow="1" bandRow="1">
                <a:tableStyleId>{5940675A-B579-460E-94D1-54222C63F5DA}</a:tableStyleId>
              </a:tblPr>
              <a:tblGrid>
                <a:gridCol w="621404">
                  <a:extLst>
                    <a:ext uri="{9D8B030D-6E8A-4147-A177-3AD203B41FA5}">
                      <a16:colId xmlns:a16="http://schemas.microsoft.com/office/drawing/2014/main" val="20000"/>
                    </a:ext>
                  </a:extLst>
                </a:gridCol>
                <a:gridCol w="1583234">
                  <a:extLst>
                    <a:ext uri="{9D8B030D-6E8A-4147-A177-3AD203B41FA5}">
                      <a16:colId xmlns:a16="http://schemas.microsoft.com/office/drawing/2014/main" val="20001"/>
                    </a:ext>
                  </a:extLst>
                </a:gridCol>
                <a:gridCol w="4461611">
                  <a:extLst>
                    <a:ext uri="{9D8B030D-6E8A-4147-A177-3AD203B41FA5}">
                      <a16:colId xmlns:a16="http://schemas.microsoft.com/office/drawing/2014/main" val="20002"/>
                    </a:ext>
                  </a:extLst>
                </a:gridCol>
                <a:gridCol w="788061">
                  <a:extLst>
                    <a:ext uri="{9D8B030D-6E8A-4147-A177-3AD203B41FA5}">
                      <a16:colId xmlns:a16="http://schemas.microsoft.com/office/drawing/2014/main" val="20003"/>
                    </a:ext>
                  </a:extLst>
                </a:gridCol>
                <a:gridCol w="1001645">
                  <a:extLst>
                    <a:ext uri="{9D8B030D-6E8A-4147-A177-3AD203B41FA5}">
                      <a16:colId xmlns:a16="http://schemas.microsoft.com/office/drawing/2014/main" val="20004"/>
                    </a:ext>
                  </a:extLst>
                </a:gridCol>
              </a:tblGrid>
              <a:tr h="301064">
                <a:tc>
                  <a:txBody>
                    <a:bodyPr/>
                    <a:lstStyle/>
                    <a:p>
                      <a:pPr algn="ctr"/>
                      <a:r>
                        <a:rPr lang="zh-CN" altLang="en-US" sz="1100" b="1" dirty="0">
                          <a:latin typeface="微软雅黑" panose="020B0503020204020204" pitchFamily="34" charset="-122"/>
                          <a:ea typeface="微软雅黑" panose="020B0503020204020204" pitchFamily="34" charset="-122"/>
                        </a:rPr>
                        <a:t>序号</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b="1" dirty="0">
                          <a:latin typeface="微软雅黑" panose="020B0503020204020204" pitchFamily="34" charset="-122"/>
                          <a:ea typeface="微软雅黑" panose="020B0503020204020204" pitchFamily="34" charset="-122"/>
                        </a:rPr>
                        <a:t>项目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b="1" dirty="0">
                          <a:latin typeface="微软雅黑" panose="020B0503020204020204" pitchFamily="34" charset="-122"/>
                          <a:ea typeface="微软雅黑" panose="020B0503020204020204" pitchFamily="34" charset="-122"/>
                        </a:rPr>
                        <a:t>初步参数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b="1" dirty="0">
                          <a:latin typeface="微软雅黑" panose="020B0503020204020204" pitchFamily="34" charset="-122"/>
                          <a:ea typeface="微软雅黑" panose="020B0503020204020204" pitchFamily="34" charset="-122"/>
                        </a:rPr>
                        <a:t>数量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b="1" dirty="0">
                          <a:latin typeface="微软雅黑" panose="020B0503020204020204" pitchFamily="34" charset="-122"/>
                          <a:ea typeface="微软雅黑" panose="020B0503020204020204" pitchFamily="34" charset="-122"/>
                        </a:rPr>
                        <a:t>成本</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万</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baseline="0" dirty="0">
                          <a:latin typeface="微软雅黑" panose="020B0503020204020204" pitchFamily="34" charset="-122"/>
                          <a:ea typeface="微软雅黑" panose="020B0503020204020204" pitchFamily="34" charset="-122"/>
                        </a:rPr>
                        <a:t>二元电流引线样品</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Bi2223</a:t>
                      </a:r>
                      <a:r>
                        <a:rPr lang="zh-CN" altLang="en-US" sz="1100" dirty="0">
                          <a:latin typeface="微软雅黑" panose="020B0503020204020204" pitchFamily="34" charset="-122"/>
                          <a:ea typeface="微软雅黑" panose="020B0503020204020204" pitchFamily="34" charset="-122"/>
                        </a:rPr>
                        <a:t>，高纯铜</a:t>
                      </a:r>
                      <a:r>
                        <a:rPr lang="en-US" altLang="zh-CN" sz="1100" dirty="0">
                          <a:latin typeface="微软雅黑" panose="020B0503020204020204" pitchFamily="34" charset="-122"/>
                          <a:ea typeface="微软雅黑" panose="020B0503020204020204" pitchFamily="34" charset="-122"/>
                        </a:rPr>
                        <a:t>RRR&gt;40</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3-4 KA</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40</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2</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引线外管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不锈钢</a:t>
                      </a:r>
                      <a:r>
                        <a:rPr lang="en-US" altLang="zh-CN" sz="1100" dirty="0">
                          <a:latin typeface="微软雅黑" panose="020B0503020204020204" pitchFamily="34" charset="-122"/>
                          <a:ea typeface="微软雅黑" panose="020B0503020204020204" pitchFamily="34" charset="-122"/>
                        </a:rPr>
                        <a:t>316L</a:t>
                      </a:r>
                      <a:r>
                        <a:rPr lang="zh-CN" altLang="en-US" sz="1100" dirty="0">
                          <a:latin typeface="微软雅黑" panose="020B0503020204020204" pitchFamily="34" charset="-122"/>
                          <a:ea typeface="微软雅黑" panose="020B0503020204020204" pitchFamily="34" charset="-122"/>
                        </a:rPr>
                        <a:t>，适配多接口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2</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3</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测试台非标制作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真空室、多功能法兰、管路、氦池、导冷带、排放管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70</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4</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温度传感器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液氮温区</a:t>
                      </a:r>
                      <a:r>
                        <a:rPr lang="en-US" altLang="zh-CN" sz="1100" dirty="0">
                          <a:latin typeface="微软雅黑" panose="020B0503020204020204" pitchFamily="34" charset="-122"/>
                          <a:ea typeface="微软雅黑" panose="020B0503020204020204" pitchFamily="34" charset="-122"/>
                        </a:rPr>
                        <a:t>10</a:t>
                      </a:r>
                      <a:r>
                        <a:rPr lang="zh-CN" altLang="en-US" sz="1100" dirty="0">
                          <a:latin typeface="微软雅黑" panose="020B0503020204020204" pitchFamily="34" charset="-122"/>
                          <a:ea typeface="微软雅黑" panose="020B0503020204020204" pitchFamily="34" charset="-122"/>
                        </a:rPr>
                        <a:t>个，液氦温区</a:t>
                      </a:r>
                      <a:r>
                        <a:rPr lang="en-US" altLang="zh-CN" sz="1100" dirty="0">
                          <a:latin typeface="微软雅黑" panose="020B0503020204020204" pitchFamily="34" charset="-122"/>
                          <a:ea typeface="微软雅黑" panose="020B0503020204020204" pitchFamily="34" charset="-122"/>
                        </a:rPr>
                        <a:t>7</a:t>
                      </a:r>
                      <a:r>
                        <a:rPr lang="zh-CN" altLang="en-US" sz="1100" dirty="0">
                          <a:latin typeface="微软雅黑" panose="020B0503020204020204" pitchFamily="34" charset="-122"/>
                          <a:ea typeface="微软雅黑" panose="020B0503020204020204" pitchFamily="34" charset="-122"/>
                        </a:rPr>
                        <a:t>个，配二次仪表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17</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15</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5</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流量控制器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0-300SLM</a:t>
                      </a:r>
                      <a:r>
                        <a:rPr lang="zh-CN" altLang="en-US" sz="1100" dirty="0">
                          <a:latin typeface="微软雅黑" panose="020B0503020204020204" pitchFamily="34" charset="-122"/>
                          <a:ea typeface="微软雅黑" panose="020B0503020204020204" pitchFamily="34" charset="-122"/>
                        </a:rPr>
                        <a:t>控制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2</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4</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6</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压力变送器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液氮路和液氦路进出口位置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4</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7</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加热器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配高功率电源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8</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液面计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液氦温区</a:t>
                      </a:r>
                      <a:r>
                        <a:rPr lang="en-US" altLang="zh-CN" sz="1100" dirty="0">
                          <a:latin typeface="微软雅黑" panose="020B0503020204020204" pitchFamily="34" charset="-122"/>
                          <a:ea typeface="微软雅黑" panose="020B0503020204020204" pitchFamily="34" charset="-122"/>
                        </a:rPr>
                        <a:t>4.2K</a:t>
                      </a:r>
                      <a:r>
                        <a:rPr lang="zh-CN" altLang="en-US" sz="1100" dirty="0">
                          <a:latin typeface="微软雅黑" panose="020B0503020204020204" pitchFamily="34" charset="-122"/>
                          <a:ea typeface="微软雅黑" panose="020B0503020204020204" pitchFamily="34" charset="-122"/>
                        </a:rPr>
                        <a:t>，配二次仪表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3</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9</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控制阀门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卡套球阀，低温阀门，减压阀等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6</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10</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测控系统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压力、温度、流量、液位、真空采集，流量、加热器等控制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10</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11</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液氮杜瓦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250L</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3.5</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12</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低温传输管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非标定制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6</a:t>
                      </a:r>
                      <a:r>
                        <a:rPr lang="zh-CN" altLang="en-US" sz="1100" dirty="0">
                          <a:latin typeface="微软雅黑" panose="020B0503020204020204" pitchFamily="34" charset="-122"/>
                          <a:ea typeface="微软雅黑" panose="020B0503020204020204" pitchFamily="34" charset="-122"/>
                        </a:rPr>
                        <a:t>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5</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13</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水冷机组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冷热一体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2</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14</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失超保护系统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失超检测和保护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8</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01064">
                <a:tc>
                  <a:txBody>
                    <a:bodyPr/>
                    <a:lstStyle/>
                    <a:p>
                      <a:pPr algn="ctr"/>
                      <a:r>
                        <a:rPr lang="en-US" altLang="zh-CN" sz="1100" b="0" dirty="0">
                          <a:latin typeface="微软雅黑" panose="020B0503020204020204" pitchFamily="34" charset="-122"/>
                          <a:ea typeface="微软雅黑" panose="020B0503020204020204" pitchFamily="34" charset="-122"/>
                        </a:rPr>
                        <a:t>15</a:t>
                      </a:r>
                      <a:endParaRPr lang="zh-CN" altLang="en-US" sz="1100" b="0" dirty="0">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100" dirty="0">
                          <a:latin typeface="微软雅黑" panose="020B0503020204020204" pitchFamily="34" charset="-122"/>
                          <a:ea typeface="微软雅黑" panose="020B0503020204020204" pitchFamily="34" charset="-122"/>
                        </a:rPr>
                        <a:t>直流电源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3000A</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1</a:t>
                      </a:r>
                      <a:r>
                        <a:rPr lang="zh-CN" altLang="en-US" sz="1100" dirty="0">
                          <a:latin typeface="微软雅黑" panose="020B0503020204020204" pitchFamily="34" charset="-122"/>
                          <a:ea typeface="微软雅黑" panose="020B0503020204020204" pitchFamily="34" charset="-122"/>
                        </a:rPr>
                        <a:t>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dirty="0">
                          <a:latin typeface="微软雅黑" panose="020B0503020204020204" pitchFamily="34" charset="-122"/>
                          <a:ea typeface="微软雅黑" panose="020B0503020204020204" pitchFamily="34" charset="-122"/>
                        </a:rPr>
                        <a:t>30</a:t>
                      </a:r>
                      <a:endParaRPr lang="zh-CN" altLang="en-US" sz="11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318773">
                <a:tc gridSpan="4">
                  <a:txBody>
                    <a:bodyPr/>
                    <a:lstStyle/>
                    <a:p>
                      <a:pPr algn="ctr"/>
                      <a:r>
                        <a:rPr lang="zh-CN" altLang="en-US" sz="1200" b="1" dirty="0">
                          <a:latin typeface="微软雅黑" panose="020B0503020204020204" pitchFamily="34" charset="-122"/>
                          <a:ea typeface="微软雅黑" panose="020B0503020204020204" pitchFamily="34" charset="-122"/>
                        </a:rPr>
                        <a:t>总  计</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1" dirty="0">
                          <a:latin typeface="微软雅黑" panose="020B0503020204020204" pitchFamily="34" charset="-122"/>
                          <a:ea typeface="微软雅黑" panose="020B0503020204020204" pitchFamily="34" charset="-122"/>
                        </a:rPr>
                        <a:t>195.5</a:t>
                      </a:r>
                      <a:endParaRPr lang="zh-CN" altLang="en-US" sz="1200" b="1"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sp>
        <p:nvSpPr>
          <p:cNvPr id="6" name="文本框 5">
            <a:extLst>
              <a:ext uri="{FF2B5EF4-FFF2-40B4-BE49-F238E27FC236}">
                <a16:creationId xmlns:a16="http://schemas.microsoft.com/office/drawing/2014/main" id="{542786FB-4A50-40C8-AEDF-DF6AA04FF9D2}"/>
              </a:ext>
            </a:extLst>
          </p:cNvPr>
          <p:cNvSpPr txBox="1"/>
          <p:nvPr/>
        </p:nvSpPr>
        <p:spPr>
          <a:xfrm>
            <a:off x="189915" y="951105"/>
            <a:ext cx="244827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solidFill>
                  <a:srgbClr val="0000FF"/>
                </a:solidFill>
              </a:rPr>
              <a:t>经费预算</a:t>
            </a:r>
          </a:p>
        </p:txBody>
      </p:sp>
    </p:spTree>
    <p:extLst>
      <p:ext uri="{BB962C8B-B14F-4D97-AF65-F5344CB8AC3E}">
        <p14:creationId xmlns:p14="http://schemas.microsoft.com/office/powerpoint/2010/main" val="1101480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CAA2F20-2D46-4393-AE3C-461D313DC58B}"/>
              </a:ext>
            </a:extLst>
          </p:cNvPr>
          <p:cNvSpPr>
            <a:spLocks noGrp="1"/>
          </p:cNvSpPr>
          <p:nvPr>
            <p:ph idx="1"/>
          </p:nvPr>
        </p:nvSpPr>
        <p:spPr>
          <a:xfrm>
            <a:off x="609600" y="1032387"/>
            <a:ext cx="10972800" cy="5093777"/>
          </a:xfrm>
        </p:spPr>
        <p:txBody>
          <a:bodyPr>
            <a:normAutofit/>
          </a:bodyPr>
          <a:lstStyle/>
          <a:p>
            <a:r>
              <a:rPr lang="zh-CN" altLang="en-US" sz="2000" dirty="0"/>
              <a:t>葛锐：系统负责人</a:t>
            </a:r>
            <a:endParaRPr lang="en-US" altLang="zh-CN" sz="2000" dirty="0"/>
          </a:p>
          <a:p>
            <a:r>
              <a:rPr lang="zh-CN" altLang="en-US" sz="2000" dirty="0"/>
              <a:t>李梅：流程设计</a:t>
            </a:r>
            <a:endParaRPr lang="en-US" altLang="zh-CN" sz="2000" dirty="0"/>
          </a:p>
          <a:p>
            <a:r>
              <a:rPr lang="zh-CN" altLang="en-US" sz="2000" dirty="0"/>
              <a:t>徐妙富：低温恒温器</a:t>
            </a:r>
            <a:endParaRPr lang="en-US" altLang="zh-CN" sz="2000" dirty="0"/>
          </a:p>
          <a:p>
            <a:r>
              <a:rPr lang="zh-CN" altLang="en-US" sz="2000" dirty="0"/>
              <a:t>常正则、：数字化低温系统</a:t>
            </a:r>
            <a:endParaRPr lang="en-US" altLang="zh-CN" sz="2000" dirty="0"/>
          </a:p>
          <a:p>
            <a:r>
              <a:rPr lang="zh-CN" altLang="en-US" sz="2000" dirty="0"/>
              <a:t>朱柯宇：千瓦级换热器</a:t>
            </a:r>
            <a:endParaRPr lang="en-US" altLang="zh-CN" sz="2000" dirty="0"/>
          </a:p>
          <a:p>
            <a:r>
              <a:rPr lang="zh-CN" altLang="en-US" sz="2000" dirty="0"/>
              <a:t>张祥镇：超导磁体电流引线</a:t>
            </a:r>
            <a:endParaRPr lang="en-US" altLang="zh-CN" sz="2000" dirty="0"/>
          </a:p>
          <a:p>
            <a:r>
              <a:rPr lang="zh-CN" altLang="en-US" sz="2000" dirty="0"/>
              <a:t>姜永诚、杨啸辰：布局设计</a:t>
            </a:r>
            <a:endParaRPr lang="en-US" altLang="zh-CN" sz="2000" dirty="0"/>
          </a:p>
          <a:p>
            <a:r>
              <a:rPr lang="zh-CN" altLang="en-US" sz="2000" dirty="0"/>
              <a:t>桑民敬、叶瑞：低温控制系统</a:t>
            </a:r>
            <a:endParaRPr lang="en-US" altLang="zh-CN" sz="2000" dirty="0"/>
          </a:p>
          <a:p>
            <a:r>
              <a:rPr lang="zh-CN" altLang="en-US" sz="2000" dirty="0"/>
              <a:t>张卓：氦气回收纯化</a:t>
            </a:r>
            <a:endParaRPr lang="en-US" altLang="zh-CN" sz="2000" dirty="0"/>
          </a:p>
          <a:p>
            <a:r>
              <a:rPr lang="zh-CN" altLang="en-US" sz="2000" dirty="0"/>
              <a:t>孙良瑞：平台运行维护</a:t>
            </a:r>
            <a:endParaRPr lang="en-US" altLang="zh-CN" sz="2000" dirty="0"/>
          </a:p>
          <a:p>
            <a:endParaRPr lang="en-US" altLang="zh-CN" sz="2000" dirty="0"/>
          </a:p>
          <a:p>
            <a:endParaRPr lang="en-US" altLang="zh-CN" sz="2000" dirty="0"/>
          </a:p>
          <a:p>
            <a:endParaRPr lang="zh-CN" altLang="en-US" sz="2000" dirty="0"/>
          </a:p>
        </p:txBody>
      </p:sp>
      <p:sp>
        <p:nvSpPr>
          <p:cNvPr id="3" name="标题 2">
            <a:extLst>
              <a:ext uri="{FF2B5EF4-FFF2-40B4-BE49-F238E27FC236}">
                <a16:creationId xmlns:a16="http://schemas.microsoft.com/office/drawing/2014/main" id="{C033650E-133B-4FB8-9AED-690AF906F9DD}"/>
              </a:ext>
            </a:extLst>
          </p:cNvPr>
          <p:cNvSpPr>
            <a:spLocks noGrp="1"/>
          </p:cNvSpPr>
          <p:nvPr>
            <p:ph type="title"/>
          </p:nvPr>
        </p:nvSpPr>
        <p:spPr/>
        <p:txBody>
          <a:bodyPr/>
          <a:lstStyle/>
          <a:p>
            <a:r>
              <a:rPr lang="zh-CN" altLang="en-US" dirty="0"/>
              <a:t>人员安排</a:t>
            </a:r>
          </a:p>
        </p:txBody>
      </p:sp>
      <p:sp>
        <p:nvSpPr>
          <p:cNvPr id="4" name="灯片编号占位符 3">
            <a:extLst>
              <a:ext uri="{FF2B5EF4-FFF2-40B4-BE49-F238E27FC236}">
                <a16:creationId xmlns:a16="http://schemas.microsoft.com/office/drawing/2014/main" id="{31319C5D-9AD4-4702-B593-338F5FF73087}"/>
              </a:ext>
            </a:extLst>
          </p:cNvPr>
          <p:cNvSpPr>
            <a:spLocks noGrp="1"/>
          </p:cNvSpPr>
          <p:nvPr>
            <p:ph type="sldNum" sz="quarter" idx="12"/>
          </p:nvPr>
        </p:nvSpPr>
        <p:spPr/>
        <p:txBody>
          <a:bodyPr/>
          <a:lstStyle/>
          <a:p>
            <a:fld id="{F15E9139-A00B-4B2A-98A6-095DC08F1345}" type="slidenum">
              <a:rPr lang="zh-CN" altLang="en-US" smtClean="0"/>
              <a:pPr/>
              <a:t>43</a:t>
            </a:fld>
            <a:endParaRPr lang="zh-CN" altLang="en-US"/>
          </a:p>
        </p:txBody>
      </p:sp>
    </p:spTree>
    <p:extLst>
      <p:ext uri="{BB962C8B-B14F-4D97-AF65-F5344CB8AC3E}">
        <p14:creationId xmlns:p14="http://schemas.microsoft.com/office/powerpoint/2010/main" val="1365426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1EF462A-EEBD-4792-AEB7-1F912CEDCDB3}"/>
              </a:ext>
            </a:extLst>
          </p:cNvPr>
          <p:cNvSpPr>
            <a:spLocks noGrp="1"/>
          </p:cNvSpPr>
          <p:nvPr>
            <p:ph idx="1"/>
          </p:nvPr>
        </p:nvSpPr>
        <p:spPr/>
        <p:txBody>
          <a:bodyPr>
            <a:normAutofit/>
          </a:bodyPr>
          <a:lstStyle/>
          <a:p>
            <a:pPr marL="285750" indent="-285750" algn="just">
              <a:spcBef>
                <a:spcPts val="600"/>
              </a:spcBef>
              <a:spcAft>
                <a:spcPts val="600"/>
              </a:spcAft>
              <a:buFont typeface="Wingdings" panose="05000000000000000000" pitchFamily="2" charset="2"/>
              <a:buChar char="u"/>
            </a:pPr>
            <a:r>
              <a:rPr lang="zh-CN" altLang="en-US" sz="2000" b="1" dirty="0">
                <a:solidFill>
                  <a:srgbClr val="0070C0"/>
                </a:solidFill>
                <a:latin typeface="Times New Roman" panose="02020603050405020304" pitchFamily="18" charset="0"/>
                <a:cs typeface="Times New Roman" panose="02020603050405020304" pitchFamily="18" charset="0"/>
              </a:rPr>
              <a:t>低温系统</a:t>
            </a:r>
            <a:r>
              <a:rPr lang="en-US" altLang="zh-CN" sz="2000" b="1" dirty="0">
                <a:solidFill>
                  <a:srgbClr val="0070C0"/>
                </a:solidFill>
                <a:latin typeface="Times New Roman" panose="02020603050405020304" pitchFamily="18" charset="0"/>
                <a:cs typeface="Times New Roman" panose="02020603050405020304" pitchFamily="18" charset="0"/>
              </a:rPr>
              <a:t>EDR</a:t>
            </a:r>
            <a:r>
              <a:rPr lang="zh-CN" altLang="en-US" sz="2000" b="1" dirty="0">
                <a:solidFill>
                  <a:srgbClr val="0070C0"/>
                </a:solidFill>
                <a:latin typeface="Times New Roman" panose="02020603050405020304" pitchFamily="18" charset="0"/>
                <a:cs typeface="Times New Roman" panose="02020603050405020304" pitchFamily="18" charset="0"/>
              </a:rPr>
              <a:t>阶段主要工作内容主要包括：优化系统设计、完善整体布局、开展关键设备和技术的研究，并给出相应时间计划。</a:t>
            </a:r>
            <a:endParaRPr lang="en-US" altLang="zh-CN" sz="2000" b="1" dirty="0">
              <a:solidFill>
                <a:srgbClr val="0070C0"/>
              </a:solidFill>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u"/>
            </a:pPr>
            <a:r>
              <a:rPr lang="en-US" altLang="zh-CN" sz="2000" b="1" dirty="0">
                <a:solidFill>
                  <a:srgbClr val="0070C0"/>
                </a:solidFill>
                <a:latin typeface="Times New Roman" panose="02020603050405020304" pitchFamily="18" charset="0"/>
                <a:cs typeface="Times New Roman" panose="02020603050405020304" pitchFamily="18" charset="0"/>
              </a:rPr>
              <a:t>EDR</a:t>
            </a:r>
            <a:r>
              <a:rPr lang="zh-CN" altLang="en-US" sz="2000" b="1" dirty="0">
                <a:solidFill>
                  <a:srgbClr val="0070C0"/>
                </a:solidFill>
                <a:latin typeface="Times New Roman" panose="02020603050405020304" pitchFamily="18" charset="0"/>
                <a:cs typeface="Times New Roman" panose="02020603050405020304" pitchFamily="18" charset="0"/>
              </a:rPr>
              <a:t>阶段所需经费分为三个部分：</a:t>
            </a:r>
            <a:r>
              <a:rPr lang="en-US" altLang="zh-CN" sz="2000" b="1" dirty="0">
                <a:solidFill>
                  <a:srgbClr val="0070C0"/>
                </a:solidFill>
                <a:latin typeface="Times New Roman" panose="02020603050405020304" pitchFamily="18" charset="0"/>
                <a:cs typeface="Times New Roman" panose="02020603050405020304" pitchFamily="18" charset="0"/>
              </a:rPr>
              <a:t>650MHz</a:t>
            </a:r>
            <a:r>
              <a:rPr lang="zh-CN" altLang="en-US" sz="2000" b="1" dirty="0">
                <a:solidFill>
                  <a:srgbClr val="0070C0"/>
                </a:solidFill>
                <a:latin typeface="Times New Roman" panose="02020603050405020304" pitchFamily="18" charset="0"/>
                <a:cs typeface="Times New Roman" panose="02020603050405020304" pitchFamily="18" charset="0"/>
              </a:rPr>
              <a:t>超导模组低温测试平台建设，</a:t>
            </a:r>
            <a:r>
              <a:rPr lang="en-US" altLang="zh-CN" sz="2000" b="1" dirty="0">
                <a:solidFill>
                  <a:srgbClr val="0070C0"/>
                </a:solidFill>
                <a:latin typeface="Times New Roman" panose="02020603050405020304" pitchFamily="18" charset="0"/>
                <a:cs typeface="Times New Roman" panose="02020603050405020304" pitchFamily="18" charset="0"/>
              </a:rPr>
              <a:t>600</a:t>
            </a:r>
            <a:r>
              <a:rPr lang="zh-CN" altLang="en-US" sz="2000" b="1" dirty="0">
                <a:solidFill>
                  <a:srgbClr val="0070C0"/>
                </a:solidFill>
                <a:latin typeface="Times New Roman" panose="02020603050405020304" pitchFamily="18" charset="0"/>
                <a:cs typeface="Times New Roman" panose="02020603050405020304" pitchFamily="18" charset="0"/>
              </a:rPr>
              <a:t>万元；数字化低温系统研究，</a:t>
            </a:r>
            <a:r>
              <a:rPr lang="en-US" altLang="zh-CN" sz="2000" b="1" dirty="0">
                <a:solidFill>
                  <a:srgbClr val="0070C0"/>
                </a:solidFill>
                <a:latin typeface="Times New Roman" panose="02020603050405020304" pitchFamily="18" charset="0"/>
                <a:cs typeface="Times New Roman" panose="02020603050405020304" pitchFamily="18" charset="0"/>
              </a:rPr>
              <a:t>220</a:t>
            </a:r>
            <a:r>
              <a:rPr lang="zh-CN" altLang="en-US" sz="2000" b="1" dirty="0">
                <a:solidFill>
                  <a:srgbClr val="0070C0"/>
                </a:solidFill>
                <a:latin typeface="Times New Roman" panose="02020603050405020304" pitchFamily="18" charset="0"/>
                <a:cs typeface="Times New Roman" panose="02020603050405020304" pitchFamily="18" charset="0"/>
              </a:rPr>
              <a:t>万元；超导磁体电流引线测试平台，</a:t>
            </a:r>
            <a:r>
              <a:rPr lang="en-US" altLang="zh-CN" sz="2000" b="1" dirty="0">
                <a:solidFill>
                  <a:srgbClr val="0070C0"/>
                </a:solidFill>
                <a:latin typeface="Times New Roman" panose="02020603050405020304" pitchFamily="18" charset="0"/>
                <a:cs typeface="Times New Roman" panose="02020603050405020304" pitchFamily="18" charset="0"/>
              </a:rPr>
              <a:t>200</a:t>
            </a:r>
            <a:r>
              <a:rPr lang="zh-CN" altLang="en-US" sz="2000" b="1" dirty="0">
                <a:solidFill>
                  <a:srgbClr val="0070C0"/>
                </a:solidFill>
                <a:latin typeface="Times New Roman" panose="02020603050405020304" pitchFamily="18" charset="0"/>
                <a:cs typeface="Times New Roman" panose="02020603050405020304" pitchFamily="18" charset="0"/>
              </a:rPr>
              <a:t>万元；总计</a:t>
            </a:r>
            <a:r>
              <a:rPr lang="en-US" altLang="zh-CN" sz="2000" b="1" dirty="0">
                <a:solidFill>
                  <a:srgbClr val="0070C0"/>
                </a:solidFill>
                <a:latin typeface="Times New Roman" panose="02020603050405020304" pitchFamily="18" charset="0"/>
                <a:cs typeface="Times New Roman" panose="02020603050405020304" pitchFamily="18" charset="0"/>
              </a:rPr>
              <a:t>1020</a:t>
            </a:r>
            <a:r>
              <a:rPr lang="zh-CN" altLang="en-US" sz="2000" b="1" dirty="0">
                <a:solidFill>
                  <a:srgbClr val="0070C0"/>
                </a:solidFill>
                <a:latin typeface="Times New Roman" panose="02020603050405020304" pitchFamily="18" charset="0"/>
                <a:cs typeface="Times New Roman" panose="02020603050405020304" pitchFamily="18" charset="0"/>
              </a:rPr>
              <a:t>万元。</a:t>
            </a:r>
          </a:p>
        </p:txBody>
      </p:sp>
      <p:sp>
        <p:nvSpPr>
          <p:cNvPr id="3" name="标题 2">
            <a:extLst>
              <a:ext uri="{FF2B5EF4-FFF2-40B4-BE49-F238E27FC236}">
                <a16:creationId xmlns:a16="http://schemas.microsoft.com/office/drawing/2014/main" id="{DB62F49C-23B6-4BA6-96EC-5F5E0C337CB5}"/>
              </a:ext>
            </a:extLst>
          </p:cNvPr>
          <p:cNvSpPr>
            <a:spLocks noGrp="1"/>
          </p:cNvSpPr>
          <p:nvPr>
            <p:ph type="title"/>
          </p:nvPr>
        </p:nvSpPr>
        <p:spPr/>
        <p:txBody>
          <a:bodyPr vert="horz" lIns="91440" tIns="45720" rIns="91440" bIns="45720" rtlCol="0" anchor="ctr">
            <a:normAutofit/>
          </a:bodyPr>
          <a:lstStyle/>
          <a:p>
            <a:r>
              <a:rPr lang="en-US" altLang="zh-CN" dirty="0">
                <a:latin typeface="Times New Roman" pitchFamily="18" charset="0"/>
                <a:ea typeface="黑体" pitchFamily="49" charset="-122"/>
              </a:rPr>
              <a:t>summary</a:t>
            </a:r>
            <a:endParaRPr lang="zh-CN" altLang="en-US" dirty="0">
              <a:latin typeface="Times New Roman" pitchFamily="18" charset="0"/>
              <a:ea typeface="黑体" pitchFamily="49" charset="-122"/>
            </a:endParaRPr>
          </a:p>
        </p:txBody>
      </p:sp>
      <p:sp>
        <p:nvSpPr>
          <p:cNvPr id="5" name="灯片编号占位符 4">
            <a:extLst>
              <a:ext uri="{FF2B5EF4-FFF2-40B4-BE49-F238E27FC236}">
                <a16:creationId xmlns:a16="http://schemas.microsoft.com/office/drawing/2014/main" id="{A8775E27-BE1A-420F-9F9D-AC7173583A59}"/>
              </a:ext>
            </a:extLst>
          </p:cNvPr>
          <p:cNvSpPr>
            <a:spLocks noGrp="1"/>
          </p:cNvSpPr>
          <p:nvPr>
            <p:ph type="sldNum" sz="quarter" idx="12"/>
          </p:nvPr>
        </p:nvSpPr>
        <p:spPr/>
        <p:txBody>
          <a:bodyPr/>
          <a:lstStyle/>
          <a:p>
            <a:fld id="{F15E9139-A00B-4B2A-98A6-095DC08F1345}" type="slidenum">
              <a:rPr lang="zh-CN" altLang="en-US" smtClean="0"/>
              <a:pPr/>
              <a:t>44</a:t>
            </a:fld>
            <a:endParaRPr lang="zh-CN" altLang="en-US" dirty="0"/>
          </a:p>
        </p:txBody>
      </p:sp>
      <p:sp>
        <p:nvSpPr>
          <p:cNvPr id="6" name="矩形 5">
            <a:extLst>
              <a:ext uri="{FF2B5EF4-FFF2-40B4-BE49-F238E27FC236}">
                <a16:creationId xmlns:a16="http://schemas.microsoft.com/office/drawing/2014/main" id="{D6A861D8-6491-4C98-9180-EA72CB50AE0D}"/>
              </a:ext>
            </a:extLst>
          </p:cNvPr>
          <p:cNvSpPr/>
          <p:nvPr/>
        </p:nvSpPr>
        <p:spPr>
          <a:xfrm>
            <a:off x="2657055" y="5179429"/>
            <a:ext cx="6232795"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w="12700" cmpd="sng">
                  <a:solidFill>
                    <a:srgbClr val="44C1A3"/>
                  </a:solidFill>
                  <a:prstDash val="solid"/>
                </a:ln>
                <a:solidFill>
                  <a:srgbClr val="0000FF"/>
                </a:solidFill>
                <a:effectLst/>
                <a:uLnTx/>
                <a:uFillTx/>
              </a:rPr>
              <a:t>Thanks for Your Attention</a:t>
            </a:r>
            <a:r>
              <a:rPr kumimoji="0" lang="zh-CN" altLang="en-US" sz="4000" b="1" i="0" u="none" strike="noStrike" kern="0" cap="none" spc="0" normalizeH="0" baseline="0" noProof="0" dirty="0">
                <a:ln w="12700" cmpd="sng">
                  <a:solidFill>
                    <a:srgbClr val="44C1A3"/>
                  </a:solidFill>
                  <a:prstDash val="solid"/>
                </a:ln>
                <a:solidFill>
                  <a:srgbClr val="0000FF"/>
                </a:solidFill>
                <a:effectLst/>
                <a:uLnTx/>
                <a:uFillTx/>
              </a:rPr>
              <a:t>！</a:t>
            </a:r>
            <a:endParaRPr kumimoji="0" lang="en-US" altLang="zh-CN" sz="4000" b="1" i="0" u="none" strike="noStrike" kern="0" cap="none" spc="0" normalizeH="0" baseline="0" noProof="0" dirty="0">
              <a:ln w="12700" cmpd="sng">
                <a:solidFill>
                  <a:srgbClr val="44C1A3"/>
                </a:solidFill>
                <a:prstDash val="solid"/>
              </a:ln>
              <a:solidFill>
                <a:srgbClr val="0000FF"/>
              </a:solidFill>
              <a:effectLst/>
              <a:uLnTx/>
              <a:uFillTx/>
            </a:endParaRPr>
          </a:p>
        </p:txBody>
      </p:sp>
    </p:spTree>
    <p:extLst>
      <p:ext uri="{BB962C8B-B14F-4D97-AF65-F5344CB8AC3E}">
        <p14:creationId xmlns:p14="http://schemas.microsoft.com/office/powerpoint/2010/main" val="2721448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3754" y="-44705"/>
            <a:ext cx="10515600" cy="915035"/>
          </a:xfrm>
        </p:spPr>
        <p:txBody>
          <a:bodyPr>
            <a:noAutofit/>
          </a:bodyPr>
          <a:lstStyle/>
          <a:p>
            <a:r>
              <a:rPr lang="en-US" altLang="zh-CN" sz="2400" dirty="0">
                <a:ea typeface="宋体" panose="02010600030101010101" pitchFamily="2" charset="-122"/>
              </a:rPr>
              <a:t>Green Particle Accelerator</a:t>
            </a:r>
            <a:r>
              <a:rPr lang="zh-CN" altLang="en-US" sz="2400" dirty="0">
                <a:ea typeface="宋体" panose="02010600030101010101" pitchFamily="2" charset="-122"/>
              </a:rPr>
              <a:t>：</a:t>
            </a:r>
            <a:r>
              <a:rPr lang="en-US" altLang="zh-CN" sz="2400" dirty="0">
                <a:ea typeface="宋体" panose="02010600030101010101" pitchFamily="2" charset="-122"/>
              </a:rPr>
              <a:t>issues and challenges</a:t>
            </a:r>
            <a:endParaRPr lang="zh-CN" altLang="en-US" sz="2400" dirty="0">
              <a:ea typeface="宋体" panose="02010600030101010101" pitchFamily="2" charset="-122"/>
            </a:endParaRPr>
          </a:p>
        </p:txBody>
      </p:sp>
      <p:sp>
        <p:nvSpPr>
          <p:cNvPr id="3" name="内容占位符 2"/>
          <p:cNvSpPr>
            <a:spLocks noGrp="1"/>
          </p:cNvSpPr>
          <p:nvPr>
            <p:ph idx="1"/>
          </p:nvPr>
        </p:nvSpPr>
        <p:spPr>
          <a:xfrm>
            <a:off x="221203" y="1048336"/>
            <a:ext cx="11655605" cy="1524352"/>
          </a:xfrm>
        </p:spPr>
        <p:txBody>
          <a:bodyPr>
            <a:normAutofit fontScale="55000" lnSpcReduction="20000"/>
          </a:bodyPr>
          <a:lstStyle/>
          <a:p>
            <a:r>
              <a:rPr lang="en-US" altLang="zh-CN" sz="2900" b="1" dirty="0">
                <a:latin typeface="Comic Sans MS" panose="030F0702030302020204" pitchFamily="66" charset="0"/>
                <a:ea typeface="Tahoma" panose="020B0604030504040204" pitchFamily="34" charset="0"/>
                <a:cs typeface="Tahoma" panose="020B0604030504040204" pitchFamily="34" charset="0"/>
              </a:rPr>
              <a:t>China is reducing energy pollution, promoting green accelerator and boosting unit energy GDP (</a:t>
            </a:r>
            <a:r>
              <a:rPr lang="en-US" altLang="zh-CN" sz="2900" b="1" dirty="0">
                <a:solidFill>
                  <a:srgbClr val="0070C0"/>
                </a:solidFill>
                <a:latin typeface="Comic Sans MS" panose="030F0702030302020204" pitchFamily="66" charset="0"/>
                <a:ea typeface="Tahoma" panose="020B0604030504040204" pitchFamily="34" charset="0"/>
                <a:cs typeface="Tahoma" panose="020B0604030504040204" pitchFamily="34" charset="0"/>
              </a:rPr>
              <a:t>China dual carbon strategy: achieve peak CO2 emissions before 2030 and carbon neutrality before 2060</a:t>
            </a:r>
            <a:r>
              <a:rPr lang="en-US" altLang="zh-CN" sz="2900" b="1" dirty="0">
                <a:latin typeface="Comic Sans MS" panose="030F0702030302020204" pitchFamily="66" charset="0"/>
                <a:ea typeface="Tahoma" panose="020B0604030504040204" pitchFamily="34" charset="0"/>
                <a:cs typeface="Tahoma" panose="020B0604030504040204" pitchFamily="34" charset="0"/>
              </a:rPr>
              <a:t>)</a:t>
            </a:r>
          </a:p>
          <a:p>
            <a:r>
              <a:rPr lang="en-US" altLang="zh-CN" sz="2900" b="1" dirty="0">
                <a:latin typeface="Comic Sans MS" panose="030F0702030302020204" pitchFamily="66" charset="0"/>
                <a:ea typeface="Tahoma" panose="020B0604030504040204" pitchFamily="34" charset="0"/>
                <a:cs typeface="Tahoma" panose="020B0604030504040204" pitchFamily="34" charset="0"/>
              </a:rPr>
              <a:t>Huge energy is needed for modern large colliders such as LHC, ILC, CEPC…</a:t>
            </a:r>
          </a:p>
          <a:p>
            <a:r>
              <a:rPr lang="en-US" altLang="zh-CN" sz="2900" b="1" dirty="0">
                <a:latin typeface="Comic Sans MS" panose="030F0702030302020204" pitchFamily="66" charset="0"/>
                <a:ea typeface="Tahoma" panose="020B0604030504040204" pitchFamily="34" charset="0"/>
                <a:cs typeface="Tahoma" panose="020B0604030504040204" pitchFamily="34" charset="0"/>
              </a:rPr>
              <a:t>Huge energy means huge cost and huge pollution.</a:t>
            </a: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8ECCA-7483-0643-867A-1BFFBED3B292}"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1469322" y="3286224"/>
            <a:ext cx="2058965" cy="6554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LHC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200MW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 name="矩形 6"/>
          <p:cNvSpPr/>
          <p:nvPr/>
        </p:nvSpPr>
        <p:spPr>
          <a:xfrm>
            <a:off x="9753187" y="5475719"/>
            <a:ext cx="2143943"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HEPS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矩形 8"/>
          <p:cNvSpPr/>
          <p:nvPr/>
        </p:nvSpPr>
        <p:spPr>
          <a:xfrm flipH="1">
            <a:off x="7122428" y="3070149"/>
            <a:ext cx="4657449" cy="6554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LCLSII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200MW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 name="矩形 9"/>
          <p:cNvSpPr/>
          <p:nvPr/>
        </p:nvSpPr>
        <p:spPr>
          <a:xfrm>
            <a:off x="3789076" y="3251455"/>
            <a:ext cx="2058965" cy="6554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APS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125MW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 name="矩形 10"/>
          <p:cNvSpPr/>
          <p:nvPr/>
        </p:nvSpPr>
        <p:spPr>
          <a:xfrm>
            <a:off x="6190093" y="5275376"/>
            <a:ext cx="2143943"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mn-cs"/>
              </a:rPr>
              <a:t>CiADS</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7MW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矩形 12"/>
          <p:cNvSpPr/>
          <p:nvPr/>
        </p:nvSpPr>
        <p:spPr>
          <a:xfrm>
            <a:off x="1489641" y="5275377"/>
            <a:ext cx="2143943"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BEPCII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MW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4" name="矩形 13"/>
          <p:cNvSpPr/>
          <p:nvPr/>
        </p:nvSpPr>
        <p:spPr>
          <a:xfrm>
            <a:off x="3984647" y="5275376"/>
            <a:ext cx="2143943"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上海光源</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照片</a:t>
            </a:r>
            <a:endPar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功率 ？？</a:t>
            </a:r>
            <a:r>
              <a:rPr kumimoji="0" lang="en-US" altLang="zh-CN"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W</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026" name="Picture 2" descr="Final lap of the LHC track for protons in 2018 | CER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99" y="2596113"/>
            <a:ext cx="2988674" cy="183482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9"/>
          <p:cNvSpPr/>
          <p:nvPr/>
        </p:nvSpPr>
        <p:spPr>
          <a:xfrm>
            <a:off x="1172187" y="3811658"/>
            <a:ext cx="19925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200MW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28" name="Picture 4" descr="Argonne’s Advanced Photon Source to Get $815 Million Upgrade | Chicago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70313" y="2585495"/>
            <a:ext cx="3261901" cy="183482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9"/>
          <p:cNvSpPr/>
          <p:nvPr/>
        </p:nvSpPr>
        <p:spPr>
          <a:xfrm>
            <a:off x="4457996" y="3843648"/>
            <a:ext cx="19423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125MW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grpSp>
        <p:nvGrpSpPr>
          <p:cNvPr id="8" name="Group 7"/>
          <p:cNvGrpSpPr/>
          <p:nvPr/>
        </p:nvGrpSpPr>
        <p:grpSpPr>
          <a:xfrm>
            <a:off x="6353831" y="2591101"/>
            <a:ext cx="3392596" cy="1826800"/>
            <a:chOff x="6527019" y="2437651"/>
            <a:chExt cx="3358661" cy="1870190"/>
          </a:xfrm>
        </p:grpSpPr>
        <p:pic>
          <p:nvPicPr>
            <p:cNvPr id="1030" name="Picture 6" descr="World's most powerful X-ray laser will get 10,000 times brighte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527019" y="2437651"/>
              <a:ext cx="3358661" cy="1870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orld's most powerful X-ray laser will get 10,000 times brigh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27019" y="2444608"/>
              <a:ext cx="1152189" cy="74563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矩形 9"/>
          <p:cNvSpPr/>
          <p:nvPr/>
        </p:nvSpPr>
        <p:spPr>
          <a:xfrm>
            <a:off x="7779293" y="3842005"/>
            <a:ext cx="22084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LCLSII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200MW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4" name="Picture 10" descr="PPT - Physics Program at KEK-Tsukuba PowerPoint Presentation, free ..."/>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62927" y="2591910"/>
            <a:ext cx="2429073" cy="1821805"/>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9"/>
          <p:cNvSpPr/>
          <p:nvPr/>
        </p:nvSpPr>
        <p:spPr>
          <a:xfrm>
            <a:off x="9707193" y="3810854"/>
            <a:ext cx="1846629" cy="6554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Super KEKB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90MW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6" name="Picture 12" descr="Beijing Electron Positron Collider (BEPC-II) - EPICS Control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718" y="4616735"/>
            <a:ext cx="2996823" cy="151737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9"/>
          <p:cNvSpPr/>
          <p:nvPr/>
        </p:nvSpPr>
        <p:spPr>
          <a:xfrm>
            <a:off x="1101616" y="5516215"/>
            <a:ext cx="21439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BEPCII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6.5MW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38" name="Picture 14" descr="Shanghai Synchrotron Radiation Facility (SSRF) - EPICS Controls"/>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090634" y="4613451"/>
            <a:ext cx="3001241" cy="1520663"/>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9"/>
          <p:cNvSpPr/>
          <p:nvPr/>
        </p:nvSpPr>
        <p:spPr>
          <a:xfrm>
            <a:off x="4457996" y="5535059"/>
            <a:ext cx="180992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SSRF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10MW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1040" name="Picture 16" descr="加速器驱动嬗变研究装置（CiADS）----中国科学院近代物理研究所"/>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6106161" y="4614149"/>
            <a:ext cx="2993792" cy="1519965"/>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9"/>
          <p:cNvSpPr/>
          <p:nvPr/>
        </p:nvSpPr>
        <p:spPr>
          <a:xfrm>
            <a:off x="7480360" y="5549329"/>
            <a:ext cx="1796582"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srgbClr val="FFFF00"/>
                </a:solidFill>
                <a:effectLst/>
                <a:uLnTx/>
                <a:uFillTx/>
                <a:latin typeface="微软雅黑" panose="020B0503020204020204" pitchFamily="34" charset="-122"/>
                <a:ea typeface="微软雅黑" panose="020B0503020204020204" pitchFamily="34" charset="-122"/>
                <a:cs typeface="+mn-cs"/>
              </a:rPr>
              <a:t>CiADS</a:t>
            </a:r>
            <a:endPar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7MW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pic>
        <p:nvPicPr>
          <p:cNvPr id="32" name="Picture 31"/>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9114239" y="4611755"/>
            <a:ext cx="3067773" cy="1513254"/>
          </a:xfrm>
          <a:prstGeom prst="rect">
            <a:avLst/>
          </a:prstGeom>
        </p:spPr>
      </p:pic>
      <p:sp>
        <p:nvSpPr>
          <p:cNvPr id="33" name="矩形 9"/>
          <p:cNvSpPr/>
          <p:nvPr/>
        </p:nvSpPr>
        <p:spPr>
          <a:xfrm>
            <a:off x="10395418" y="5466613"/>
            <a:ext cx="1796582" cy="658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HEPS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Power</a:t>
            </a:r>
            <a:r>
              <a:rPr kumimoji="0" lang="zh-CN" altLang="en-US"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38MW</a:t>
            </a:r>
            <a:endParaRPr kumimoji="0" lang="zh-CN" altLang="en-US" sz="18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sp>
        <p:nvSpPr>
          <p:cNvPr id="34" name="文本框 33">
            <a:extLst>
              <a:ext uri="{FF2B5EF4-FFF2-40B4-BE49-F238E27FC236}">
                <a16:creationId xmlns:a16="http://schemas.microsoft.com/office/drawing/2014/main" id="{8BDE4497-5703-4B14-936B-3935AF1A2E05}"/>
              </a:ext>
            </a:extLst>
          </p:cNvPr>
          <p:cNvSpPr txBox="1"/>
          <p:nvPr/>
        </p:nvSpPr>
        <p:spPr>
          <a:xfrm>
            <a:off x="2477659" y="6165114"/>
            <a:ext cx="707789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C00000"/>
                </a:solidFill>
                <a:effectLst/>
                <a:uLnTx/>
                <a:uFillTx/>
                <a:latin typeface="Italic_IV50" pitchFamily="2" charset="0"/>
                <a:ea typeface="宋体" panose="02010600030101010101" pitchFamily="2" charset="-122"/>
                <a:cs typeface="Italic_IV50" pitchFamily="2" charset="0"/>
              </a:rPr>
              <a:t>Saving power=lower pollution=lower operation cost</a:t>
            </a:r>
            <a:endParaRPr kumimoji="0" lang="zh-CN" altLang="en-US" sz="2400" b="0" i="0" u="none" strike="noStrike" kern="1200" cap="none" spc="0" normalizeH="0" baseline="0" noProof="0" dirty="0">
              <a:ln>
                <a:noFill/>
              </a:ln>
              <a:solidFill>
                <a:srgbClr val="C00000"/>
              </a:solidFill>
              <a:effectLst/>
              <a:uLnTx/>
              <a:uFillTx/>
              <a:latin typeface="Italic_IV50" pitchFamily="2" charset="0"/>
              <a:ea typeface="宋体" panose="02010600030101010101" pitchFamily="2" charset="-122"/>
              <a:cs typeface="Italic_IV50" pitchFamily="2" charset="0"/>
            </a:endParaRPr>
          </a:p>
        </p:txBody>
      </p:sp>
    </p:spTree>
    <p:extLst>
      <p:ext uri="{BB962C8B-B14F-4D97-AF65-F5344CB8AC3E}">
        <p14:creationId xmlns:p14="http://schemas.microsoft.com/office/powerpoint/2010/main" val="3768731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94DA796-B121-4D6F-B2AD-841D10D959BA}"/>
              </a:ext>
            </a:extLst>
          </p:cNvPr>
          <p:cNvSpPr>
            <a:spLocks noGrp="1"/>
          </p:cNvSpPr>
          <p:nvPr>
            <p:ph type="title"/>
          </p:nvPr>
        </p:nvSpPr>
        <p:spPr/>
        <p:txBody>
          <a:bodyPr/>
          <a:lstStyle/>
          <a:p>
            <a:r>
              <a:rPr lang="en-US" altLang="zh-CN" dirty="0"/>
              <a:t>CEPC waste heat recovery/reuse</a:t>
            </a:r>
            <a:r>
              <a:rPr lang="zh-CN" altLang="en-US" dirty="0"/>
              <a:t> </a:t>
            </a:r>
            <a:r>
              <a:rPr lang="en-US" altLang="zh-CN" dirty="0"/>
              <a:t>requirements</a:t>
            </a:r>
            <a:endParaRPr lang="zh-CN" altLang="en-US" dirty="0"/>
          </a:p>
        </p:txBody>
      </p:sp>
      <p:sp>
        <p:nvSpPr>
          <p:cNvPr id="4" name="灯片编号占位符 3">
            <a:extLst>
              <a:ext uri="{FF2B5EF4-FFF2-40B4-BE49-F238E27FC236}">
                <a16:creationId xmlns:a16="http://schemas.microsoft.com/office/drawing/2014/main" id="{09384AC8-83CE-4D7A-A95D-C1AEC2C124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A0A257D1-5B1E-40F1-9CCF-937BAC4D9FD1}"/>
              </a:ext>
            </a:extLst>
          </p:cNvPr>
          <p:cNvSpPr txBox="1"/>
          <p:nvPr/>
        </p:nvSpPr>
        <p:spPr>
          <a:xfrm>
            <a:off x="99467" y="943224"/>
            <a:ext cx="11993065" cy="2028248"/>
          </a:xfrm>
          <a:prstGeom prst="rect">
            <a:avLst/>
          </a:prstGeom>
          <a:noFill/>
        </p:spPr>
        <p:txBody>
          <a:bodyPr wrap="square">
            <a:spAutoFit/>
          </a:bodyPr>
          <a:lstStyle/>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CEPC Higgs 30MW power consumption power is about </a:t>
            </a:r>
            <a:r>
              <a:rPr kumimoji="0" lang="zh-CN"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262MW</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according to 8,000 hours of operation annual power consumption will be as high as </a:t>
            </a:r>
            <a:r>
              <a:rPr kumimoji="0" lang="zh-CN" altLang="en-US" sz="16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ahoma" panose="020B0604030504040204" pitchFamily="34" charset="0"/>
              </a:rPr>
              <a:t>2,096 GWh </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(about </a:t>
            </a:r>
            <a:r>
              <a:rPr kumimoji="0" lang="zh-CN" altLang="en-US" sz="16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Tahoma" panose="020B0604030504040204" pitchFamily="34" charset="0"/>
              </a:rPr>
              <a:t>2.1 billion yuan electricity</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a:t>
            </a:r>
            <a:endPar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endParaRP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The CEPC collision ring has 16 cooling water circuit sites with a cooling water circuit heat load of </a:t>
            </a:r>
            <a:r>
              <a:rPr kumimoji="0" lang="zh-CN"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221MW</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a:t>
            </a:r>
            <a:endPar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endParaRP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The cooling water system comprises a low-conductivity water (</a:t>
            </a:r>
            <a:r>
              <a:rPr kumimoji="0" lang="en-US" altLang="zh-CN"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LCW</a:t>
            </a:r>
            <a:r>
              <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closed-loop circuit, a cooling tower water (</a:t>
            </a:r>
            <a:r>
              <a:rPr kumimoji="0" lang="en-US" altLang="zh-CN"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CTW</a:t>
            </a:r>
            <a:r>
              <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circuit, and a deionized water make-up system.</a:t>
            </a:r>
          </a:p>
          <a:p>
            <a:pPr marL="342900" marR="0" lvl="0" indent="-342900" algn="just" defTabSz="914400" rtl="0" eaLnBrk="1" fontAlgn="auto" latinLnBrk="0" hangingPunct="1">
              <a:lnSpc>
                <a:spcPct val="90000"/>
              </a:lnSpc>
              <a:spcBef>
                <a:spcPts val="0"/>
              </a:spcBef>
              <a:spcAft>
                <a:spcPts val="1000"/>
              </a:spcAft>
              <a:buClr>
                <a:srgbClr val="FFC000"/>
              </a:buClr>
              <a:buSzPct val="80000"/>
              <a:buFont typeface="Wingdings" pitchFamily="2" charset="2"/>
              <a:buChar char="n"/>
              <a:tabLst/>
              <a:defRPr/>
            </a:pPr>
            <a:r>
              <a:rPr kumimoji="0" lang="zh-CN"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LCW</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system absorbs heat from the various </a:t>
            </a:r>
            <a:r>
              <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accelerator </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equipment, </a:t>
            </a:r>
            <a:r>
              <a:rPr kumimoji="0" lang="zh-CN" altLang="en-US" sz="1600" b="1" i="0" u="none" strike="noStrike" kern="1200" cap="none" spc="0" normalizeH="0" baseline="0" noProof="0" dirty="0">
                <a:ln>
                  <a:noFill/>
                </a:ln>
                <a:solidFill>
                  <a:srgbClr val="0070C0"/>
                </a:solidFill>
                <a:effectLst/>
                <a:uLnTx/>
                <a:uFillTx/>
                <a:latin typeface="Comic Sans MS" panose="030F0702030302020204" pitchFamily="66" charset="0"/>
                <a:ea typeface="宋体" panose="02010600030101010101" pitchFamily="2" charset="-122"/>
                <a:cs typeface="Tahoma" panose="020B0604030504040204" pitchFamily="34" charset="0"/>
              </a:rPr>
              <a:t>which is transferred through a heat exchanger to the cooling water circuit CTW</a:t>
            </a:r>
            <a:r>
              <a:rPr kumimoji="0" lang="zh-CN" altLang="en-US" sz="1600" b="1"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ahoma" panose="020B0604030504040204" pitchFamily="34" charset="0"/>
              </a:rPr>
              <a:t>, and finally taken away by the cooling water system;</a:t>
            </a:r>
          </a:p>
        </p:txBody>
      </p:sp>
      <p:pic>
        <p:nvPicPr>
          <p:cNvPr id="7" name="图片 6">
            <a:extLst>
              <a:ext uri="{FF2B5EF4-FFF2-40B4-BE49-F238E27FC236}">
                <a16:creationId xmlns:a16="http://schemas.microsoft.com/office/drawing/2014/main" id="{B293E046-6893-4F0A-80A7-3FAFCE051635}"/>
              </a:ext>
            </a:extLst>
          </p:cNvPr>
          <p:cNvPicPr>
            <a:picLocks noChangeAspect="1"/>
          </p:cNvPicPr>
          <p:nvPr/>
        </p:nvPicPr>
        <p:blipFill>
          <a:blip r:embed="rId2"/>
          <a:stretch>
            <a:fillRect/>
          </a:stretch>
        </p:blipFill>
        <p:spPr>
          <a:xfrm>
            <a:off x="190371" y="3037279"/>
            <a:ext cx="5452173" cy="3446912"/>
          </a:xfrm>
          <a:prstGeom prst="rect">
            <a:avLst/>
          </a:prstGeom>
        </p:spPr>
      </p:pic>
      <p:sp>
        <p:nvSpPr>
          <p:cNvPr id="8" name="文本框 7">
            <a:extLst>
              <a:ext uri="{FF2B5EF4-FFF2-40B4-BE49-F238E27FC236}">
                <a16:creationId xmlns:a16="http://schemas.microsoft.com/office/drawing/2014/main" id="{082FC35C-9E1E-4E85-8106-2E760C55CE3D}"/>
              </a:ext>
            </a:extLst>
          </p:cNvPr>
          <p:cNvSpPr txBox="1"/>
          <p:nvPr/>
        </p:nvSpPr>
        <p:spPr>
          <a:xfrm>
            <a:off x="4087610" y="6411498"/>
            <a:ext cx="1632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TDR report </a:t>
            </a:r>
            <a:r>
              <a:rPr kumimoji="0" lang="en-US" altLang="zh-CN" sz="1200" b="0" i="0" u="none" strike="noStrike" kern="1200" cap="none" spc="0" normalizeH="0" baseline="3000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P973</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 name="图片 8">
            <a:extLst>
              <a:ext uri="{FF2B5EF4-FFF2-40B4-BE49-F238E27FC236}">
                <a16:creationId xmlns:a16="http://schemas.microsoft.com/office/drawing/2014/main" id="{9F4F9230-03A2-4BB5-8378-8449893EB685}"/>
              </a:ext>
            </a:extLst>
          </p:cNvPr>
          <p:cNvPicPr>
            <a:picLocks noChangeAspect="1"/>
          </p:cNvPicPr>
          <p:nvPr/>
        </p:nvPicPr>
        <p:blipFill>
          <a:blip r:embed="rId3"/>
          <a:stretch>
            <a:fillRect/>
          </a:stretch>
        </p:blipFill>
        <p:spPr>
          <a:xfrm>
            <a:off x="5797422" y="3138520"/>
            <a:ext cx="5974165" cy="3217831"/>
          </a:xfrm>
          <a:prstGeom prst="rect">
            <a:avLst/>
          </a:prstGeom>
        </p:spPr>
      </p:pic>
      <p:sp>
        <p:nvSpPr>
          <p:cNvPr id="10" name="文本框 9">
            <a:extLst>
              <a:ext uri="{FF2B5EF4-FFF2-40B4-BE49-F238E27FC236}">
                <a16:creationId xmlns:a16="http://schemas.microsoft.com/office/drawing/2014/main" id="{D2F593DE-5E27-4E88-AA05-53E6499B59ED}"/>
              </a:ext>
            </a:extLst>
          </p:cNvPr>
          <p:cNvSpPr txBox="1"/>
          <p:nvPr/>
        </p:nvSpPr>
        <p:spPr>
          <a:xfrm>
            <a:off x="9950027" y="6261914"/>
            <a:ext cx="1632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TDR report </a:t>
            </a:r>
            <a:r>
              <a:rPr kumimoji="0" lang="en-US" altLang="zh-CN" sz="1200" b="0" i="0" u="none" strike="noStrike" kern="1200" cap="none" spc="0" normalizeH="0" baseline="3000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200" b="0"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P851</a:t>
            </a: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3104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5B47A36-792E-4B2A-806A-6722A204681E}"/>
              </a:ext>
            </a:extLst>
          </p:cNvPr>
          <p:cNvSpPr>
            <a:spLocks noGrp="1"/>
          </p:cNvSpPr>
          <p:nvPr>
            <p:ph type="title"/>
          </p:nvPr>
        </p:nvSpPr>
        <p:spPr/>
        <p:txBody>
          <a:bodyPr/>
          <a:lstStyle/>
          <a:p>
            <a:r>
              <a:rPr lang="en-US" altLang="zh-CN" dirty="0"/>
              <a:t>Possible solutions for CEPC waste heat reuse</a:t>
            </a:r>
            <a:endParaRPr lang="zh-CN" altLang="en-US" dirty="0"/>
          </a:p>
        </p:txBody>
      </p:sp>
      <p:sp>
        <p:nvSpPr>
          <p:cNvPr id="4" name="灯片编号占位符 3">
            <a:extLst>
              <a:ext uri="{FF2B5EF4-FFF2-40B4-BE49-F238E27FC236}">
                <a16:creationId xmlns:a16="http://schemas.microsoft.com/office/drawing/2014/main" id="{93AF4546-7C1A-4FDF-8E3D-0BC425A82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9" name="图片 8">
            <a:extLst>
              <a:ext uri="{FF2B5EF4-FFF2-40B4-BE49-F238E27FC236}">
                <a16:creationId xmlns:a16="http://schemas.microsoft.com/office/drawing/2014/main" id="{0D921458-AF97-4092-9B77-6FD8B8F17260}"/>
              </a:ext>
            </a:extLst>
          </p:cNvPr>
          <p:cNvPicPr>
            <a:picLocks noChangeAspect="1"/>
          </p:cNvPicPr>
          <p:nvPr/>
        </p:nvPicPr>
        <p:blipFill>
          <a:blip r:embed="rId2"/>
          <a:stretch>
            <a:fillRect/>
          </a:stretch>
        </p:blipFill>
        <p:spPr>
          <a:xfrm>
            <a:off x="0" y="963161"/>
            <a:ext cx="12192000" cy="5575752"/>
          </a:xfrm>
          <a:prstGeom prst="rect">
            <a:avLst/>
          </a:prstGeom>
        </p:spPr>
      </p:pic>
    </p:spTree>
    <p:extLst>
      <p:ext uri="{BB962C8B-B14F-4D97-AF65-F5344CB8AC3E}">
        <p14:creationId xmlns:p14="http://schemas.microsoft.com/office/powerpoint/2010/main" val="1849417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22D1F8A2-DB0E-486D-B7CE-68EA4468A06B}"/>
                  </a:ext>
                </a:extLst>
              </p:cNvPr>
              <p:cNvSpPr txBox="1"/>
              <p:nvPr/>
            </p:nvSpPr>
            <p:spPr>
              <a:xfrm>
                <a:off x="7876392" y="4523348"/>
                <a:ext cx="28651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oMath>
                  </m:oMathPara>
                </a14:m>
                <a:endPar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50%</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1.8</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90%</m:t>
                      </m:r>
                    </m:oMath>
                  </m:oMathPara>
                </a14:m>
                <a:endPar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56" name="文本框 55">
                <a:extLst>
                  <a:ext uri="{FF2B5EF4-FFF2-40B4-BE49-F238E27FC236}">
                    <a16:creationId xmlns:a16="http://schemas.microsoft.com/office/drawing/2014/main" id="{22D1F8A2-DB0E-486D-B7CE-68EA4468A06B}"/>
                  </a:ext>
                </a:extLst>
              </p:cNvPr>
              <p:cNvSpPr txBox="1">
                <a:spLocks noRot="1" noChangeAspect="1" noMove="1" noResize="1" noEditPoints="1" noAdjustHandles="1" noChangeArrowheads="1" noChangeShapeType="1" noTextEdit="1"/>
              </p:cNvSpPr>
              <p:nvPr/>
            </p:nvSpPr>
            <p:spPr>
              <a:xfrm>
                <a:off x="7876392" y="4523348"/>
                <a:ext cx="2865120" cy="707886"/>
              </a:xfrm>
              <a:prstGeom prst="rect">
                <a:avLst/>
              </a:prstGeom>
              <a:blipFill>
                <a:blip r:embed="rId3"/>
                <a:stretch>
                  <a:fillRect b="-1724"/>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65B47A36-792E-4B2A-806A-6722A204681E}"/>
              </a:ext>
            </a:extLst>
          </p:cNvPr>
          <p:cNvSpPr>
            <a:spLocks noGrp="1"/>
          </p:cNvSpPr>
          <p:nvPr>
            <p:ph type="title"/>
          </p:nvPr>
        </p:nvSpPr>
        <p:spPr/>
        <p:txBody>
          <a:bodyPr/>
          <a:lstStyle/>
          <a:p>
            <a:r>
              <a:rPr lang="en-US" altLang="zh-CN" dirty="0"/>
              <a:t>Advantages of AHP</a:t>
            </a:r>
            <a:endParaRPr lang="zh-CN" altLang="en-US" dirty="0"/>
          </a:p>
        </p:txBody>
      </p:sp>
      <p:sp>
        <p:nvSpPr>
          <p:cNvPr id="4" name="灯片编号占位符 3">
            <a:extLst>
              <a:ext uri="{FF2B5EF4-FFF2-40B4-BE49-F238E27FC236}">
                <a16:creationId xmlns:a16="http://schemas.microsoft.com/office/drawing/2014/main" id="{93AF4546-7C1A-4FDF-8E3D-0BC425A822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F801AE4C-60FB-4AF6-BC46-E68F715C69E1}"/>
              </a:ext>
            </a:extLst>
          </p:cNvPr>
          <p:cNvSpPr txBox="1"/>
          <p:nvPr/>
        </p:nvSpPr>
        <p:spPr>
          <a:xfrm>
            <a:off x="162318" y="1017852"/>
            <a:ext cx="6531648"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zh-CN" sz="16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Recovering </a:t>
            </a:r>
            <a:r>
              <a:rPr kumimoji="0" lang="en-US" altLang="zh-CN" sz="1600" b="1" i="0" u="none" strike="noStrike" kern="1200" cap="none" spc="0" normalizeH="0" baseline="0" noProof="0" dirty="0">
                <a:ln>
                  <a:noFill/>
                </a:ln>
                <a:solidFill>
                  <a:srgbClr val="0000FF"/>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14MW waste heat from 1 site </a:t>
            </a:r>
            <a:r>
              <a:rPr kumimoji="0" lang="en-US" altLang="zh-CN" sz="16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(221MW/16 sites);</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zh-CN" sz="1600" b="1"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Two different schemes: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Photovoltaic (PV) to power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electric driven heat pumps (EDHP)</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Photovoltaic (PV) to heat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absorption heat pumps (AHP)</a:t>
            </a:r>
          </a:p>
        </p:txBody>
      </p:sp>
      <p:sp>
        <p:nvSpPr>
          <p:cNvPr id="7" name="文本框 6">
            <a:extLst>
              <a:ext uri="{FF2B5EF4-FFF2-40B4-BE49-F238E27FC236}">
                <a16:creationId xmlns:a16="http://schemas.microsoft.com/office/drawing/2014/main" id="{B7F93B76-6A99-43A4-BD5C-14292C0432A3}"/>
              </a:ext>
            </a:extLst>
          </p:cNvPr>
          <p:cNvSpPr txBox="1"/>
          <p:nvPr/>
        </p:nvSpPr>
        <p:spPr>
          <a:xfrm>
            <a:off x="965327" y="2552689"/>
            <a:ext cx="208881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required solar energy</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9" name="文本框 8">
            <a:extLst>
              <a:ext uri="{FF2B5EF4-FFF2-40B4-BE49-F238E27FC236}">
                <a16:creationId xmlns:a16="http://schemas.microsoft.com/office/drawing/2014/main" id="{C3311B03-D80E-47A1-83F4-7374AB714381}"/>
              </a:ext>
            </a:extLst>
          </p:cNvPr>
          <p:cNvSpPr txBox="1"/>
          <p:nvPr/>
        </p:nvSpPr>
        <p:spPr>
          <a:xfrm>
            <a:off x="3666801" y="2534272"/>
            <a:ext cx="215464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heating supply capacity</a:t>
            </a:r>
            <a:endParaRPr kumimoji="0" lang="zh-CN" altLang="en-US" sz="1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cxnSp>
        <p:nvCxnSpPr>
          <p:cNvPr id="11" name="直接箭头连接符 10">
            <a:extLst>
              <a:ext uri="{FF2B5EF4-FFF2-40B4-BE49-F238E27FC236}">
                <a16:creationId xmlns:a16="http://schemas.microsoft.com/office/drawing/2014/main" id="{141F79C1-615F-4B8D-B8E1-E2160BA47393}"/>
              </a:ext>
            </a:extLst>
          </p:cNvPr>
          <p:cNvCxnSpPr>
            <a:cxnSpLocks/>
            <a:stCxn id="5" idx="2"/>
          </p:cNvCxnSpPr>
          <p:nvPr/>
        </p:nvCxnSpPr>
        <p:spPr>
          <a:xfrm flipH="1">
            <a:off x="2163850" y="2033515"/>
            <a:ext cx="1264292" cy="500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8BDB4A50-9D6D-4DE4-ABE1-C802CBE43D74}"/>
              </a:ext>
            </a:extLst>
          </p:cNvPr>
          <p:cNvCxnSpPr>
            <a:cxnSpLocks/>
            <a:stCxn id="5" idx="2"/>
          </p:cNvCxnSpPr>
          <p:nvPr/>
        </p:nvCxnSpPr>
        <p:spPr>
          <a:xfrm>
            <a:off x="3428142" y="2033515"/>
            <a:ext cx="978109" cy="500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9">
            <a:extLst>
              <a:ext uri="{FF2B5EF4-FFF2-40B4-BE49-F238E27FC236}">
                <a16:creationId xmlns:a16="http://schemas.microsoft.com/office/drawing/2014/main" id="{90ECFA64-C68D-4D87-9898-6735D12C50D1}"/>
              </a:ext>
            </a:extLst>
          </p:cNvPr>
          <p:cNvSpPr>
            <a:spLocks noChangeArrowheads="1"/>
          </p:cNvSpPr>
          <p:nvPr/>
        </p:nvSpPr>
        <p:spPr bwMode="auto">
          <a:xfrm>
            <a:off x="88995" y="2975917"/>
            <a:ext cx="2605344" cy="379784"/>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(1) PV to power</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EDHP:</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mc:AlternateContent xmlns:mc="http://schemas.openxmlformats.org/markup-compatibility/2006" xmlns:a14="http://schemas.microsoft.com/office/drawing/2010/main">
        <mc:Choice Requires="a14">
          <p:sp>
            <p:nvSpPr>
              <p:cNvPr id="19" name="对象 3">
                <a:extLst>
                  <a:ext uri="{FF2B5EF4-FFF2-40B4-BE49-F238E27FC236}">
                    <a16:creationId xmlns:a16="http://schemas.microsoft.com/office/drawing/2014/main" id="{70E396A5-BD75-4858-B97C-AEF77E56C623}"/>
                  </a:ext>
                </a:extLst>
              </p:cNvPr>
              <p:cNvSpPr txBox="1"/>
              <p:nvPr/>
            </p:nvSpPr>
            <p:spPr bwMode="auto">
              <a:xfrm>
                <a:off x="2008604" y="3523104"/>
                <a:ext cx="5408502" cy="590550"/>
              </a:xfrm>
              <a:prstGeom prst="rect">
                <a:avLst/>
              </a:prstGeom>
              <a:noFill/>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ED</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HP</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1</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4</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3−1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m:t>CHP</m:t>
                        </m:r>
                      </m:sub>
                    </m:sSub>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is the coefficient of performance of EDHP</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mc:Choice>
        <mc:Fallback xmlns="">
          <p:sp>
            <p:nvSpPr>
              <p:cNvPr id="19" name="对象 3">
                <a:extLst>
                  <a:ext uri="{FF2B5EF4-FFF2-40B4-BE49-F238E27FC236}">
                    <a16:creationId xmlns:a16="http://schemas.microsoft.com/office/drawing/2014/main" id="{70E396A5-BD75-4858-B97C-AEF77E56C623}"/>
                  </a:ext>
                </a:extLst>
              </p:cNvPr>
              <p:cNvSpPr txBox="1">
                <a:spLocks noRot="1" noChangeAspect="1" noMove="1" noResize="1" noEditPoints="1" noAdjustHandles="1" noChangeArrowheads="1" noChangeShapeType="1" noTextEdit="1"/>
              </p:cNvSpPr>
              <p:nvPr/>
            </p:nvSpPr>
            <p:spPr bwMode="auto">
              <a:xfrm>
                <a:off x="2008604" y="3523104"/>
                <a:ext cx="5408502" cy="59055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对象 4">
                <a:extLst>
                  <a:ext uri="{FF2B5EF4-FFF2-40B4-BE49-F238E27FC236}">
                    <a16:creationId xmlns:a16="http://schemas.microsoft.com/office/drawing/2014/main" id="{17DE0236-0D4B-4CA8-9121-76AA6AFE6332}"/>
                  </a:ext>
                </a:extLst>
              </p:cNvPr>
              <p:cNvSpPr txBox="1"/>
              <p:nvPr/>
            </p:nvSpPr>
            <p:spPr bwMode="auto">
              <a:xfrm>
                <a:off x="2008604" y="3988015"/>
                <a:ext cx="5279710" cy="389859"/>
              </a:xfrm>
              <a:prstGeom prst="rect">
                <a:avLst/>
              </a:prstGeom>
              <a:noFill/>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num>
                      <m:den>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PV</m:t>
                            </m:r>
                          </m:sub>
                        </m:sSub>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15%</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46.67</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𝑀𝑊</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PV</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 </m:t>
                        </m:r>
                      </m:sub>
                    </m:sSub>
                  </m:oMath>
                </a14:m>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is the coefficient of solar photovoltaic efficiency</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20" name="对象 4">
                <a:extLst>
                  <a:ext uri="{FF2B5EF4-FFF2-40B4-BE49-F238E27FC236}">
                    <a16:creationId xmlns:a16="http://schemas.microsoft.com/office/drawing/2014/main" id="{17DE0236-0D4B-4CA8-9121-76AA6AFE6332}"/>
                  </a:ext>
                </a:extLst>
              </p:cNvPr>
              <p:cNvSpPr txBox="1">
                <a:spLocks noRot="1" noChangeAspect="1" noMove="1" noResize="1" noEditPoints="1" noAdjustHandles="1" noChangeArrowheads="1" noChangeShapeType="1" noTextEdit="1"/>
              </p:cNvSpPr>
              <p:nvPr/>
            </p:nvSpPr>
            <p:spPr bwMode="auto">
              <a:xfrm>
                <a:off x="2008604" y="3988015"/>
                <a:ext cx="5279710" cy="389859"/>
              </a:xfrm>
              <a:prstGeom prst="rect">
                <a:avLst/>
              </a:prstGeom>
              <a:blipFill>
                <a:blip r:embed="rId5"/>
                <a:stretch>
                  <a:fillRect b="-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对象 5">
                <a:extLst>
                  <a:ext uri="{FF2B5EF4-FFF2-40B4-BE49-F238E27FC236}">
                    <a16:creationId xmlns:a16="http://schemas.microsoft.com/office/drawing/2014/main" id="{D818E09E-1B8E-4959-984E-8086AAF5C2D8}"/>
                  </a:ext>
                </a:extLst>
              </p:cNvPr>
              <p:cNvSpPr txBox="1"/>
              <p:nvPr/>
            </p:nvSpPr>
            <p:spPr bwMode="auto">
              <a:xfrm>
                <a:off x="2164184" y="4426327"/>
                <a:ext cx="2527916" cy="352425"/>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E</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7</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t>
                      </m:r>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21</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oMath>
                  </m:oMathPara>
                </a14:m>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21" name="对象 5">
                <a:extLst>
                  <a:ext uri="{FF2B5EF4-FFF2-40B4-BE49-F238E27FC236}">
                    <a16:creationId xmlns:a16="http://schemas.microsoft.com/office/drawing/2014/main" id="{D818E09E-1B8E-4959-984E-8086AAF5C2D8}"/>
                  </a:ext>
                </a:extLst>
              </p:cNvPr>
              <p:cNvSpPr txBox="1">
                <a:spLocks noRot="1" noChangeAspect="1" noMove="1" noResize="1" noEditPoints="1" noAdjustHandles="1" noChangeArrowheads="1" noChangeShapeType="1" noTextEdit="1"/>
              </p:cNvSpPr>
              <p:nvPr/>
            </p:nvSpPr>
            <p:spPr bwMode="auto">
              <a:xfrm>
                <a:off x="2164184" y="4426327"/>
                <a:ext cx="2527916" cy="352425"/>
              </a:xfrm>
              <a:prstGeom prst="rect">
                <a:avLst/>
              </a:prstGeom>
              <a:blipFill>
                <a:blip r:embed="rId6"/>
                <a:stretch>
                  <a:fillRect/>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AB89275E-D67C-4E7B-B389-FCDC36FDAFF4}"/>
              </a:ext>
            </a:extLst>
          </p:cNvPr>
          <p:cNvSpPr txBox="1"/>
          <p:nvPr/>
        </p:nvSpPr>
        <p:spPr>
          <a:xfrm>
            <a:off x="88998" y="3493053"/>
            <a:ext cx="18462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PV energy to power:</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27" name="文本框 26">
            <a:extLst>
              <a:ext uri="{FF2B5EF4-FFF2-40B4-BE49-F238E27FC236}">
                <a16:creationId xmlns:a16="http://schemas.microsoft.com/office/drawing/2014/main" id="{5924C476-18AE-4288-8A9B-EC4E26E573EB}"/>
              </a:ext>
            </a:extLst>
          </p:cNvPr>
          <p:cNvSpPr txBox="1"/>
          <p:nvPr/>
        </p:nvSpPr>
        <p:spPr>
          <a:xfrm>
            <a:off x="0" y="3990327"/>
            <a:ext cx="202599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solar energy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p>
        </p:txBody>
      </p:sp>
      <p:sp>
        <p:nvSpPr>
          <p:cNvPr id="35" name="文本框 34">
            <a:extLst>
              <a:ext uri="{FF2B5EF4-FFF2-40B4-BE49-F238E27FC236}">
                <a16:creationId xmlns:a16="http://schemas.microsoft.com/office/drawing/2014/main" id="{E021D11F-BC91-4F32-9306-A9BBE1C5B580}"/>
              </a:ext>
            </a:extLst>
          </p:cNvPr>
          <p:cNvSpPr txBox="1"/>
          <p:nvPr/>
        </p:nvSpPr>
        <p:spPr>
          <a:xfrm>
            <a:off x="0" y="4401203"/>
            <a:ext cx="240989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supply capacity:</a:t>
            </a:r>
          </a:p>
        </p:txBody>
      </p:sp>
      <p:sp>
        <p:nvSpPr>
          <p:cNvPr id="38" name="Rectangle 9">
            <a:extLst>
              <a:ext uri="{FF2B5EF4-FFF2-40B4-BE49-F238E27FC236}">
                <a16:creationId xmlns:a16="http://schemas.microsoft.com/office/drawing/2014/main" id="{597CA238-466B-4F74-9FCF-84F84BDED323}"/>
              </a:ext>
            </a:extLst>
          </p:cNvPr>
          <p:cNvSpPr>
            <a:spLocks noChangeArrowheads="1"/>
          </p:cNvSpPr>
          <p:nvPr/>
        </p:nvSpPr>
        <p:spPr bwMode="auto">
          <a:xfrm>
            <a:off x="88995" y="4752317"/>
            <a:ext cx="2605344" cy="379784"/>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5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(2) PV to heat</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AHP:</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mn-cs"/>
            </a:endParaRPr>
          </a:p>
        </p:txBody>
      </p:sp>
      <p:sp>
        <p:nvSpPr>
          <p:cNvPr id="39" name="文本框 25">
            <a:extLst>
              <a:ext uri="{FF2B5EF4-FFF2-40B4-BE49-F238E27FC236}">
                <a16:creationId xmlns:a16="http://schemas.microsoft.com/office/drawing/2014/main" id="{AB89275E-D67C-4E7B-B389-FCDC36FDAFF4}"/>
              </a:ext>
            </a:extLst>
          </p:cNvPr>
          <p:cNvSpPr txBox="1"/>
          <p:nvPr/>
        </p:nvSpPr>
        <p:spPr>
          <a:xfrm>
            <a:off x="162318" y="5275842"/>
            <a:ext cx="1846286" cy="52322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PV energy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to</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a:t>
            </a:r>
            <a:endPar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40" name="文本框 26">
            <a:extLst>
              <a:ext uri="{FF2B5EF4-FFF2-40B4-BE49-F238E27FC236}">
                <a16:creationId xmlns:a16="http://schemas.microsoft.com/office/drawing/2014/main" id="{5924C476-18AE-4288-8A9B-EC4E26E573EB}"/>
              </a:ext>
            </a:extLst>
          </p:cNvPr>
          <p:cNvSpPr txBox="1"/>
          <p:nvPr/>
        </p:nvSpPr>
        <p:spPr>
          <a:xfrm>
            <a:off x="73320" y="5773116"/>
            <a:ext cx="2025991"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Required solar energy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p>
        </p:txBody>
      </p:sp>
      <p:sp>
        <p:nvSpPr>
          <p:cNvPr id="41" name="文本框 34">
            <a:extLst>
              <a:ext uri="{FF2B5EF4-FFF2-40B4-BE49-F238E27FC236}">
                <a16:creationId xmlns:a16="http://schemas.microsoft.com/office/drawing/2014/main" id="{E021D11F-BC91-4F32-9306-A9BBE1C5B580}"/>
              </a:ext>
            </a:extLst>
          </p:cNvPr>
          <p:cNvSpPr txBox="1"/>
          <p:nvPr/>
        </p:nvSpPr>
        <p:spPr>
          <a:xfrm>
            <a:off x="73320" y="6252841"/>
            <a:ext cx="2409897"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supply capacity:</a:t>
            </a:r>
          </a:p>
        </p:txBody>
      </p:sp>
      <mc:AlternateContent xmlns:mc="http://schemas.openxmlformats.org/markup-compatibility/2006" xmlns:a14="http://schemas.microsoft.com/office/drawing/2010/main">
        <mc:Choice Requires="a14">
          <p:sp>
            <p:nvSpPr>
              <p:cNvPr id="42" name="对象 6">
                <a:extLst>
                  <a:ext uri="{FF2B5EF4-FFF2-40B4-BE49-F238E27FC236}">
                    <a16:creationId xmlns:a16="http://schemas.microsoft.com/office/drawing/2014/main" id="{1F1DCBE8-0D40-440E-B1C0-F5C19EDB7C02}"/>
                  </a:ext>
                </a:extLst>
              </p:cNvPr>
              <p:cNvSpPr txBox="1"/>
              <p:nvPr/>
            </p:nvSpPr>
            <p:spPr bwMode="auto">
              <a:xfrm>
                <a:off x="2143756" y="5232522"/>
                <a:ext cx="5408502" cy="528350"/>
              </a:xfrm>
              <a:prstGeom prst="rect">
                <a:avLst/>
              </a:prstGeom>
              <a:noFill/>
            </p:spPr>
            <p:txBody>
              <a:bodyPr>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𝐶𝑂</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𝑃</m:t>
                            </m:r>
                          </m:e>
                          <m:sub>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AHP</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14</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1.8−1</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17.5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oMath>
                </a14:m>
                <a:r>
                  <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0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COP</a:t>
                </a:r>
                <a:r>
                  <a:rPr kumimoji="0" lang="en-US" altLang="zh-CN" sz="1000" b="0"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AHP</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Times New Roman" panose="02020603050405020304" pitchFamily="18" charset="0"/>
                  </a:rPr>
                  <a:t> is the coefficient of performance of AHP</a:t>
                </a:r>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42" name="对象 6">
                <a:extLst>
                  <a:ext uri="{FF2B5EF4-FFF2-40B4-BE49-F238E27FC236}">
                    <a16:creationId xmlns:a16="http://schemas.microsoft.com/office/drawing/2014/main" id="{1F1DCBE8-0D40-440E-B1C0-F5C19EDB7C02}"/>
                  </a:ext>
                </a:extLst>
              </p:cNvPr>
              <p:cNvSpPr txBox="1">
                <a:spLocks noRot="1" noChangeAspect="1" noMove="1" noResize="1" noEditPoints="1" noAdjustHandles="1" noChangeArrowheads="1" noChangeShapeType="1" noTextEdit="1"/>
              </p:cNvSpPr>
              <p:nvPr/>
            </p:nvSpPr>
            <p:spPr bwMode="auto">
              <a:xfrm>
                <a:off x="2143756" y="5232522"/>
                <a:ext cx="5408502" cy="52835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对象 7">
                <a:extLst>
                  <a:ext uri="{FF2B5EF4-FFF2-40B4-BE49-F238E27FC236}">
                    <a16:creationId xmlns:a16="http://schemas.microsoft.com/office/drawing/2014/main" id="{42EE000D-0EE9-4742-9EA1-4884E6ADF54E}"/>
                  </a:ext>
                </a:extLst>
              </p:cNvPr>
              <p:cNvSpPr txBox="1"/>
              <p:nvPr/>
            </p:nvSpPr>
            <p:spPr bwMode="auto">
              <a:xfrm>
                <a:off x="2163850" y="5768495"/>
                <a:ext cx="4075967" cy="458131"/>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𝑊</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num>
                      <m:den>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PT</m:t>
                            </m:r>
                          </m:sub>
                        </m:sSub>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m:rPr>
                            <m:nor/>
                          </m:rPr>
                          <a:rPr kumimoji="0" lang="en-US" altLang="zh-CN" sz="1000" b="0" i="0" u="none" strike="noStrike" kern="1200" cap="none" spc="0" normalizeH="0" baseline="0" noProof="0" smtClean="0">
                            <a:ln>
                              <a:noFill/>
                            </a:ln>
                            <a:solidFill>
                              <a:srgbClr val="000000"/>
                            </a:solidFill>
                            <a:effectLst/>
                            <a:uLnTx/>
                            <a:uFillTx/>
                            <a:latin typeface="Comic Sans MS" panose="030F0702030302020204" pitchFamily="66" charset="0"/>
                            <a:ea typeface="宋体" panose="02010600030101010101" pitchFamily="2" charset="-122"/>
                            <a:cs typeface="+mn-cs"/>
                          </a:rPr>
                          <m:t>17.5</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num>
                      <m:den>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50%</m:t>
                        </m:r>
                      </m:den>
                    </m:f>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35</m:t>
                    </m:r>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MW</m:t>
                    </m:r>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zh-CN"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宋体" panose="02010600030101010101" pitchFamily="2" charset="-122"/>
                    <a:cs typeface="+mn-cs"/>
                  </a:rPr>
                  <a:t> </a:t>
                </a:r>
                <a14:m>
                  <m:oMath xmlns:m="http://schemas.openxmlformats.org/officeDocument/2006/math">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𝜂</m:t>
                        </m:r>
                      </m:e>
                      <m:sub>
                        <m:r>
                          <m:rPr>
                            <m:nor/>
                          </m:rPr>
                          <a:rPr kumimoji="0" lang="zh-CN" altLang="en-US" sz="1000" b="0" i="0" u="none" strike="noStrike" kern="1200" cap="none" spc="0" normalizeH="0" baseline="0" noProof="0">
                            <a:ln>
                              <a:noFill/>
                            </a:ln>
                            <a:solidFill>
                              <a:srgbClr val="000000"/>
                            </a:solidFill>
                            <a:effectLst/>
                            <a:uLnTx/>
                            <a:uFillTx/>
                            <a:latin typeface="Comic Sans MS" panose="030F0702030302020204" pitchFamily="66" charset="0"/>
                            <a:ea typeface="宋体" panose="02010600030101010101" pitchFamily="2" charset="-122"/>
                            <a:cs typeface="+mn-cs"/>
                          </a:rPr>
                          <m:t>PT</m:t>
                        </m:r>
                      </m:sub>
                    </m:sSub>
                  </m:oMath>
                </a14:m>
                <a:r>
                  <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en-US" altLang="zh-CN"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is the PV to heat efficiency</a:t>
                </a:r>
                <a:endParaRPr kumimoji="0" lang="zh-CN" altLang="en-US" sz="1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43" name="对象 7">
                <a:extLst>
                  <a:ext uri="{FF2B5EF4-FFF2-40B4-BE49-F238E27FC236}">
                    <a16:creationId xmlns:a16="http://schemas.microsoft.com/office/drawing/2014/main" id="{42EE000D-0EE9-4742-9EA1-4884E6ADF54E}"/>
                  </a:ext>
                </a:extLst>
              </p:cNvPr>
              <p:cNvSpPr txBox="1">
                <a:spLocks noRot="1" noChangeAspect="1" noMove="1" noResize="1" noEditPoints="1" noAdjustHandles="1" noChangeArrowheads="1" noChangeShapeType="1" noTextEdit="1"/>
              </p:cNvSpPr>
              <p:nvPr/>
            </p:nvSpPr>
            <p:spPr bwMode="auto">
              <a:xfrm>
                <a:off x="2163850" y="5768495"/>
                <a:ext cx="4075967" cy="458131"/>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对象 8">
                <a:extLst>
                  <a:ext uri="{FF2B5EF4-FFF2-40B4-BE49-F238E27FC236}">
                    <a16:creationId xmlns:a16="http://schemas.microsoft.com/office/drawing/2014/main" id="{38AB7016-5C19-49B5-850D-91FCD91B86B3}"/>
                  </a:ext>
                </a:extLst>
              </p:cNvPr>
              <p:cNvSpPr txBox="1"/>
              <p:nvPr/>
            </p:nvSpPr>
            <p:spPr bwMode="auto">
              <a:xfrm>
                <a:off x="2236067" y="6271969"/>
                <a:ext cx="2754496" cy="369331"/>
              </a:xfrm>
              <a:prstGeom prst="rect">
                <a:avLst/>
              </a:prstGeom>
              <a:no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zh-CN" altLang="en-US"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S</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W</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𝑄</m:t>
                          </m:r>
                        </m:e>
                        <m:sub>
                          <m:r>
                            <m:rPr>
                              <m:sty m:val="p"/>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cs typeface="+mn-cs"/>
                            </a:rPr>
                            <m:t>H</m:t>
                          </m:r>
                        </m:sub>
                      </m:sSub>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=1</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4</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r>
                        <a:rPr kumimoji="0" lang="zh-CN" altLang="en-US" sz="10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1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17.5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t>
                      </m:r>
                      <m:r>
                        <m:rPr>
                          <m:nor/>
                        </m:rPr>
                        <a:rPr kumimoji="0" lang="en-US" altLang="zh-CN" sz="1000" b="0"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31.5</m:t>
                      </m:r>
                      <m:r>
                        <m:rPr>
                          <m:nor/>
                        </m:rPr>
                        <a:rPr kumimoji="0" lang="zh-CN" altLang="en-US" sz="1000" b="0" i="0" u="none" strike="noStrike" kern="1200" cap="none" spc="0" normalizeH="0" baseline="0" noProof="0">
                          <a:ln>
                            <a:noFill/>
                          </a:ln>
                          <a:solidFill>
                            <a:srgbClr val="000000"/>
                          </a:solidFill>
                          <a:effectLst/>
                          <a:uLnTx/>
                          <a:uFillTx/>
                          <a:latin typeface="Cambria Math" panose="02040503050406030204" pitchFamily="18" charset="0"/>
                          <a:ea typeface="宋体" panose="02010600030101010101" pitchFamily="2" charset="-122"/>
                          <a:cs typeface="+mn-cs"/>
                        </a:rPr>
                        <m:t>MW</m:t>
                      </m:r>
                    </m:oMath>
                  </m:oMathPara>
                </a14:m>
                <a:endParaRPr kumimoji="0" lang="zh-CN" altLang="en-US" sz="1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mc:Choice>
        <mc:Fallback xmlns="">
          <p:sp>
            <p:nvSpPr>
              <p:cNvPr id="44" name="对象 8">
                <a:extLst>
                  <a:ext uri="{FF2B5EF4-FFF2-40B4-BE49-F238E27FC236}">
                    <a16:creationId xmlns:a16="http://schemas.microsoft.com/office/drawing/2014/main" id="{38AB7016-5C19-49B5-850D-91FCD91B86B3}"/>
                  </a:ext>
                </a:extLst>
              </p:cNvPr>
              <p:cNvSpPr txBox="1">
                <a:spLocks noRot="1" noChangeAspect="1" noMove="1" noResize="1" noEditPoints="1" noAdjustHandles="1" noChangeArrowheads="1" noChangeShapeType="1" noTextEdit="1"/>
              </p:cNvSpPr>
              <p:nvPr/>
            </p:nvSpPr>
            <p:spPr bwMode="auto">
              <a:xfrm>
                <a:off x="2236067" y="6271969"/>
                <a:ext cx="2754496" cy="369331"/>
              </a:xfrm>
              <a:prstGeom prst="rect">
                <a:avLst/>
              </a:prstGeom>
              <a:blipFill>
                <a:blip r:embed="rId9"/>
                <a:stretch>
                  <a:fillRect/>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9CD120EF-A91F-4143-8829-FCD62A9D853D}"/>
              </a:ext>
            </a:extLst>
          </p:cNvPr>
          <p:cNvSpPr txBox="1"/>
          <p:nvPr/>
        </p:nvSpPr>
        <p:spPr>
          <a:xfrm>
            <a:off x="6932625" y="1002769"/>
            <a:ext cx="5097057"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Conclusion: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For the same recovery of 14MW of waste heat, the PV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AHP solution requires </a:t>
            </a:r>
            <a:r>
              <a:rPr kumimoji="0" lang="en-US" altLang="zh-CN" sz="1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25% less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solar energy than the PV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微软雅黑" panose="020B0503020204020204" pitchFamily="34" charset="-122"/>
                <a:cs typeface="Times New Roman" panose="02020603050405020304" pitchFamily="18" charset="0"/>
              </a:rPr>
              <a:t>p</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roviding </a:t>
            </a:r>
            <a:r>
              <a:rPr kumimoji="0" lang="en-US" altLang="zh-CN" sz="1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50% more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heating energy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zh-CN" sz="1400" b="1"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A smaller initial investment for a larger gain. </a:t>
            </a:r>
            <a:endParaRPr kumimoji="0" lang="zh-CN" altLang="en-US" sz="1400" b="1"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
        <p:nvSpPr>
          <p:cNvPr id="53" name="文本框 52">
            <a:extLst>
              <a:ext uri="{FF2B5EF4-FFF2-40B4-BE49-F238E27FC236}">
                <a16:creationId xmlns:a16="http://schemas.microsoft.com/office/drawing/2014/main" id="{52804B9C-F17C-4A32-AD77-8DE00A55E0DA}"/>
              </a:ext>
            </a:extLst>
          </p:cNvPr>
          <p:cNvSpPr txBox="1"/>
          <p:nvPr/>
        </p:nvSpPr>
        <p:spPr>
          <a:xfrm>
            <a:off x="6774204" y="2493238"/>
            <a:ext cx="52593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What is the efficiencies </a:t>
            </a:r>
            <a:r>
              <a:rPr kumimoji="0" lang="en-US" altLang="zh-CN"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difference</a:t>
            </a: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 </a:t>
            </a:r>
            <a:r>
              <a:rPr kumimoji="0" lang="en-US" altLang="zh-CN"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between PV to power and PV to heat</a:t>
            </a:r>
            <a:r>
              <a:rPr kumimoji="0" lang="zh-CN" altLang="en-US" sz="1800" b="0"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a:t>
            </a:r>
          </a:p>
        </p:txBody>
      </p:sp>
      <p:sp>
        <p:nvSpPr>
          <p:cNvPr id="54" name="箭头: 下 53">
            <a:extLst>
              <a:ext uri="{FF2B5EF4-FFF2-40B4-BE49-F238E27FC236}">
                <a16:creationId xmlns:a16="http://schemas.microsoft.com/office/drawing/2014/main" id="{15BB8BD5-45C4-4D3C-B923-0361D45CE6D5}"/>
              </a:ext>
            </a:extLst>
          </p:cNvPr>
          <p:cNvSpPr/>
          <p:nvPr/>
        </p:nvSpPr>
        <p:spPr>
          <a:xfrm>
            <a:off x="9165097" y="3206470"/>
            <a:ext cx="338667" cy="277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B809D69B-1390-4CA9-8CEF-41AE0F8D7C9E}"/>
                  </a:ext>
                </a:extLst>
              </p:cNvPr>
              <p:cNvSpPr txBox="1"/>
              <p:nvPr/>
            </p:nvSpPr>
            <p:spPr>
              <a:xfrm>
                <a:off x="8174407" y="3583716"/>
                <a:ext cx="2141612" cy="6242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PV</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power</m:t>
                      </m:r>
                      <m:r>
                        <m:rPr>
                          <m:nor/>
                        </m:rPr>
                        <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heat</m:t>
                      </m:r>
                    </m:oMath>
                  </m:oMathPara>
                </a14:m>
                <a:endPar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15%</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3</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m:t>
                      </m:r>
                      <m:r>
                        <m:rPr>
                          <m:nor/>
                        </m:rPr>
                        <a:rPr kumimoji="0" lang="en-US" altLang="zh-CN" sz="2000" b="0" i="0" u="none" strike="noStrike" kern="1200" cap="none" spc="0" normalizeH="0" baseline="0" noProof="0" dirty="0" smtClean="0">
                          <a:ln>
                            <a:noFill/>
                          </a:ln>
                          <a:solidFill>
                            <a:prstClr val="black"/>
                          </a:solidFill>
                          <a:effectLst/>
                          <a:uLnTx/>
                          <a:uFillTx/>
                          <a:latin typeface="Comic Sans MS" panose="030F0702030302020204" pitchFamily="66" charset="0"/>
                          <a:ea typeface="宋体" panose="02010600030101010101" pitchFamily="2" charset="-122"/>
                          <a:cs typeface="+mn-cs"/>
                        </a:rPr>
                        <m:t> </m:t>
                      </m:r>
                      <m:r>
                        <m:rPr>
                          <m:nor/>
                        </m:rPr>
                        <a:rPr kumimoji="0" lang="en-US" altLang="zh-CN"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m:t>45%</m:t>
                      </m:r>
                    </m:oMath>
                  </m:oMathPara>
                </a14:m>
                <a:endParaRPr kumimoji="0" lang="zh-CN"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endParaRPr>
              </a:p>
            </p:txBody>
          </p:sp>
        </mc:Choice>
        <mc:Fallback xmlns="">
          <p:sp>
            <p:nvSpPr>
              <p:cNvPr id="55" name="文本框 54">
                <a:extLst>
                  <a:ext uri="{FF2B5EF4-FFF2-40B4-BE49-F238E27FC236}">
                    <a16:creationId xmlns:a16="http://schemas.microsoft.com/office/drawing/2014/main" id="{B809D69B-1390-4CA9-8CEF-41AE0F8D7C9E}"/>
                  </a:ext>
                </a:extLst>
              </p:cNvPr>
              <p:cNvSpPr txBox="1">
                <a:spLocks noRot="1" noChangeAspect="1" noMove="1" noResize="1" noEditPoints="1" noAdjustHandles="1" noChangeArrowheads="1" noChangeShapeType="1" noTextEdit="1"/>
              </p:cNvSpPr>
              <p:nvPr/>
            </p:nvSpPr>
            <p:spPr>
              <a:xfrm>
                <a:off x="8174407" y="3583716"/>
                <a:ext cx="2141612" cy="624210"/>
              </a:xfrm>
              <a:prstGeom prst="rect">
                <a:avLst/>
              </a:prstGeom>
              <a:blipFill>
                <a:blip r:embed="rId10"/>
                <a:stretch>
                  <a:fillRect l="-2564" t="-2941" r="-3134" b="-7843"/>
                </a:stretch>
              </a:blipFill>
            </p:spPr>
            <p:txBody>
              <a:bodyPr/>
              <a:lstStyle/>
              <a:p>
                <a:r>
                  <a:rPr lang="zh-CN" altLang="en-US">
                    <a:noFill/>
                  </a:rPr>
                  <a:t> </a:t>
                </a:r>
              </a:p>
            </p:txBody>
          </p:sp>
        </mc:Fallback>
      </mc:AlternateContent>
      <p:cxnSp>
        <p:nvCxnSpPr>
          <p:cNvPr id="57" name="直接箭头连接符 56">
            <a:extLst>
              <a:ext uri="{FF2B5EF4-FFF2-40B4-BE49-F238E27FC236}">
                <a16:creationId xmlns:a16="http://schemas.microsoft.com/office/drawing/2014/main" id="{3742831A-3D65-4098-AD4A-A5A704B72045}"/>
              </a:ext>
            </a:extLst>
          </p:cNvPr>
          <p:cNvCxnSpPr>
            <a:cxnSpLocks/>
            <a:endCxn id="58" idx="1"/>
          </p:cNvCxnSpPr>
          <p:nvPr/>
        </p:nvCxnSpPr>
        <p:spPr>
          <a:xfrm flipV="1">
            <a:off x="9601200" y="3423941"/>
            <a:ext cx="76815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4B99208A-4653-4161-AB53-71F833589C15}"/>
              </a:ext>
            </a:extLst>
          </p:cNvPr>
          <p:cNvSpPr txBox="1"/>
          <p:nvPr/>
        </p:nvSpPr>
        <p:spPr>
          <a:xfrm>
            <a:off x="10369352" y="3239275"/>
            <a:ext cx="793807"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rPr>
              <a:t>EDHP</a:t>
            </a:r>
            <a:endParaRPr kumimoji="0" lang="zh-CN" altLang="en-US"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endParaRPr>
          </a:p>
        </p:txBody>
      </p:sp>
      <p:cxnSp>
        <p:nvCxnSpPr>
          <p:cNvPr id="59" name="直接箭头连接符 58">
            <a:extLst>
              <a:ext uri="{FF2B5EF4-FFF2-40B4-BE49-F238E27FC236}">
                <a16:creationId xmlns:a16="http://schemas.microsoft.com/office/drawing/2014/main" id="{47C41822-697D-4991-A545-E590259D82BE}"/>
              </a:ext>
            </a:extLst>
          </p:cNvPr>
          <p:cNvCxnSpPr>
            <a:cxnSpLocks/>
            <a:endCxn id="60" idx="1"/>
          </p:cNvCxnSpPr>
          <p:nvPr/>
        </p:nvCxnSpPr>
        <p:spPr>
          <a:xfrm flipV="1">
            <a:off x="9712785" y="4371518"/>
            <a:ext cx="759821" cy="261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143E946A-01F6-47C3-897C-C32CE7C05574}"/>
              </a:ext>
            </a:extLst>
          </p:cNvPr>
          <p:cNvSpPr txBox="1"/>
          <p:nvPr/>
        </p:nvSpPr>
        <p:spPr>
          <a:xfrm>
            <a:off x="10472606" y="4186852"/>
            <a:ext cx="651140"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rPr>
              <a:t>AHP</a:t>
            </a:r>
            <a:endParaRPr kumimoji="0" lang="zh-CN" altLang="en-US" sz="1800" b="0" i="0" u="none" strike="noStrike" kern="1200" cap="none" spc="0" normalizeH="0" baseline="0" noProof="0" dirty="0">
              <a:ln>
                <a:noFill/>
              </a:ln>
              <a:solidFill>
                <a:prstClr val="white"/>
              </a:solidFill>
              <a:effectLst/>
              <a:uLnTx/>
              <a:uFillTx/>
              <a:latin typeface="Comic Sans MS" panose="030F0702030302020204" pitchFamily="66" charset="0"/>
              <a:ea typeface="宋体" panose="02010600030101010101" pitchFamily="2" charset="-122"/>
              <a:cs typeface="+mn-cs"/>
            </a:endParaRPr>
          </a:p>
        </p:txBody>
      </p:sp>
      <p:cxnSp>
        <p:nvCxnSpPr>
          <p:cNvPr id="61" name="直接连接符 60">
            <a:extLst>
              <a:ext uri="{FF2B5EF4-FFF2-40B4-BE49-F238E27FC236}">
                <a16:creationId xmlns:a16="http://schemas.microsoft.com/office/drawing/2014/main" id="{68C5611F-1DD7-4E32-B6FF-4E95D3BF6062}"/>
              </a:ext>
            </a:extLst>
          </p:cNvPr>
          <p:cNvCxnSpPr/>
          <p:nvPr/>
        </p:nvCxnSpPr>
        <p:spPr>
          <a:xfrm>
            <a:off x="8397084" y="4237495"/>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0B886288-3115-49B8-AF26-923AD88C241A}"/>
              </a:ext>
            </a:extLst>
          </p:cNvPr>
          <p:cNvCxnSpPr/>
          <p:nvPr/>
        </p:nvCxnSpPr>
        <p:spPr>
          <a:xfrm>
            <a:off x="8977059" y="4229166"/>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874D16AF-ABA6-449B-8FC4-6D774AD5406C}"/>
              </a:ext>
            </a:extLst>
          </p:cNvPr>
          <p:cNvCxnSpPr/>
          <p:nvPr/>
        </p:nvCxnSpPr>
        <p:spPr>
          <a:xfrm>
            <a:off x="8327659" y="5233067"/>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41B3FD8A-B35D-4375-8294-DE00290B0764}"/>
              </a:ext>
            </a:extLst>
          </p:cNvPr>
          <p:cNvCxnSpPr/>
          <p:nvPr/>
        </p:nvCxnSpPr>
        <p:spPr>
          <a:xfrm>
            <a:off x="9051568" y="5231234"/>
            <a:ext cx="4605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6AA80B8A-AE6E-4EF8-BCCF-721015274F64}"/>
              </a:ext>
            </a:extLst>
          </p:cNvPr>
          <p:cNvSpPr txBox="1"/>
          <p:nvPr/>
        </p:nvSpPr>
        <p:spPr>
          <a:xfrm>
            <a:off x="7916844" y="5453927"/>
            <a:ext cx="250865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39857-201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18430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17581-2021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rPr>
              <a:t>GBT 34620-2017</a:t>
            </a:r>
          </a:p>
        </p:txBody>
      </p:sp>
      <p:sp>
        <p:nvSpPr>
          <p:cNvPr id="70" name="文本框 69">
            <a:extLst>
              <a:ext uri="{FF2B5EF4-FFF2-40B4-BE49-F238E27FC236}">
                <a16:creationId xmlns:a16="http://schemas.microsoft.com/office/drawing/2014/main" id="{EFE9DB38-C408-45F2-97FF-90C9A6731AB3}"/>
              </a:ext>
            </a:extLst>
          </p:cNvPr>
          <p:cNvSpPr txBox="1"/>
          <p:nvPr/>
        </p:nvSpPr>
        <p:spPr>
          <a:xfrm>
            <a:off x="8487409" y="4183076"/>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1</a:t>
            </a:r>
            <a:endParaRPr kumimoji="0" lang="zh-CN" altLang="en-US"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
        <p:nvSpPr>
          <p:cNvPr id="71" name="文本框 70">
            <a:extLst>
              <a:ext uri="{FF2B5EF4-FFF2-40B4-BE49-F238E27FC236}">
                <a16:creationId xmlns:a16="http://schemas.microsoft.com/office/drawing/2014/main" id="{6EEE718E-8D7A-4827-B8A6-7574C8CE4EBD}"/>
              </a:ext>
            </a:extLst>
          </p:cNvPr>
          <p:cNvSpPr txBox="1"/>
          <p:nvPr/>
        </p:nvSpPr>
        <p:spPr>
          <a:xfrm>
            <a:off x="9062921" y="4207926"/>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2</a:t>
            </a:r>
            <a:endParaRPr kumimoji="0" lang="zh-CN" altLang="en-US"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
        <p:nvSpPr>
          <p:cNvPr id="72" name="文本框 69">
            <a:extLst>
              <a:ext uri="{FF2B5EF4-FFF2-40B4-BE49-F238E27FC236}">
                <a16:creationId xmlns:a16="http://schemas.microsoft.com/office/drawing/2014/main" id="{EFE9DB38-C408-45F2-97FF-90C9A6731AB3}"/>
              </a:ext>
            </a:extLst>
          </p:cNvPr>
          <p:cNvSpPr txBox="1"/>
          <p:nvPr/>
        </p:nvSpPr>
        <p:spPr>
          <a:xfrm>
            <a:off x="8474265" y="5209030"/>
            <a:ext cx="32573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3</a:t>
            </a:r>
            <a:endParaRPr kumimoji="0" lang="zh-CN" altLang="en-US"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
        <p:nvSpPr>
          <p:cNvPr id="73" name="文本框 69">
            <a:extLst>
              <a:ext uri="{FF2B5EF4-FFF2-40B4-BE49-F238E27FC236}">
                <a16:creationId xmlns:a16="http://schemas.microsoft.com/office/drawing/2014/main" id="{EFE9DB38-C408-45F2-97FF-90C9A6731AB3}"/>
              </a:ext>
            </a:extLst>
          </p:cNvPr>
          <p:cNvSpPr txBox="1"/>
          <p:nvPr/>
        </p:nvSpPr>
        <p:spPr>
          <a:xfrm>
            <a:off x="9078162" y="5234431"/>
            <a:ext cx="32573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rPr>
              <a:t>4</a:t>
            </a:r>
            <a:endParaRPr kumimoji="0" lang="zh-CN" altLang="en-US" sz="1800" b="0" i="0" u="none" strike="noStrike" kern="1200" cap="none" spc="0" normalizeH="0" baseline="0" noProof="0" dirty="0">
              <a:ln>
                <a:noFill/>
              </a:ln>
              <a:solidFill>
                <a:srgbClr val="0000FF"/>
              </a:solidFill>
              <a:effectLst/>
              <a:uLnTx/>
              <a:uFillTx/>
              <a:latin typeface="Comic Sans MS" panose="030F0702030302020204" pitchFamily="66" charset="0"/>
              <a:ea typeface="宋体" panose="02010600030101010101" pitchFamily="2" charset="-122"/>
              <a:cs typeface="+mn-cs"/>
            </a:endParaRPr>
          </a:p>
        </p:txBody>
      </p:sp>
    </p:spTree>
    <p:extLst>
      <p:ext uri="{BB962C8B-B14F-4D97-AF65-F5344CB8AC3E}">
        <p14:creationId xmlns:p14="http://schemas.microsoft.com/office/powerpoint/2010/main" val="1503531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DB31EE0-34ED-4CBC-B730-591AD58BF82A}"/>
              </a:ext>
            </a:extLst>
          </p:cNvPr>
          <p:cNvSpPr>
            <a:spLocks noGrp="1"/>
          </p:cNvSpPr>
          <p:nvPr>
            <p:ph type="title"/>
          </p:nvPr>
        </p:nvSpPr>
        <p:spPr/>
        <p:txBody>
          <a:bodyPr>
            <a:normAutofit/>
          </a:bodyPr>
          <a:lstStyle/>
          <a:p>
            <a:r>
              <a:rPr lang="en-US" altLang="zh-CN" dirty="0"/>
              <a:t>Energy efficiency and economic analysis--CEPC project</a:t>
            </a:r>
            <a:endParaRPr lang="zh-CN" altLang="en-US" dirty="0"/>
          </a:p>
        </p:txBody>
      </p:sp>
      <p:sp>
        <p:nvSpPr>
          <p:cNvPr id="4" name="灯片编号占位符 3">
            <a:extLst>
              <a:ext uri="{FF2B5EF4-FFF2-40B4-BE49-F238E27FC236}">
                <a16:creationId xmlns:a16="http://schemas.microsoft.com/office/drawing/2014/main" id="{6F62B650-3E07-4612-B4D3-F69689DB93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E9139-A00B-4B2A-98A6-095DC08F134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8AA1D0A9-D39F-4453-A4CD-A9142A0D6C3F}"/>
              </a:ext>
            </a:extLst>
          </p:cNvPr>
          <p:cNvSpPr txBox="1"/>
          <p:nvPr/>
        </p:nvSpPr>
        <p:spPr>
          <a:xfrm>
            <a:off x="139788" y="995885"/>
            <a:ext cx="11921882"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Waste heat power</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221MW; Waste heat capacity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636.5GWh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Refrigeration power</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197MW; Refrigeration capacity</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985GWh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400" b="1" i="0" u="none" strike="noStrike" kern="1200" cap="none" spc="0" normalizeH="0" baseline="0" noProof="0" dirty="0">
                <a:ln>
                  <a:noFill/>
                </a:ln>
                <a:solidFill>
                  <a:srgbClr val="FF0000"/>
                </a:solidFill>
                <a:effectLst/>
                <a:uLnTx/>
                <a:uFillTx/>
                <a:latin typeface="Comic Sans MS" panose="030F0702030302020204" pitchFamily="66" charset="0"/>
                <a:ea typeface="宋体" panose="02010600030101010101" pitchFamily="2" charset="-122"/>
                <a:cs typeface="+mn-cs"/>
              </a:rPr>
              <a:t>Preliminary evaluation: </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Using absorption CHP </a:t>
            </a:r>
            <a:r>
              <a:rPr kumimoji="0" lang="en-US" altLang="zh-CN" sz="1400" b="1" i="0" u="none" strike="noStrike" kern="1200" cap="none" spc="0" normalizeH="0" baseline="0" noProof="0" dirty="0">
                <a:ln>
                  <a:noFill/>
                </a:ln>
                <a:solidFill>
                  <a:srgbClr val="C00000"/>
                </a:solidFill>
                <a:effectLst/>
                <a:uLnTx/>
                <a:uFillTx/>
                <a:latin typeface="Comic Sans MS" panose="030F0702030302020204" pitchFamily="66" charset="0"/>
                <a:ea typeface="宋体" panose="02010600030101010101" pitchFamily="2" charset="-122"/>
                <a:cs typeface="+mn-cs"/>
              </a:rPr>
              <a:t>can save 477 million yuan/year;</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total investment of the project is 1.18 billion yuan;</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the static recovery cycle is 2</a:t>
            </a:r>
            <a:r>
              <a:rPr kumimoji="0" lang="en-US" altLang="zh-CN"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-3</a:t>
            </a:r>
            <a:r>
              <a:rPr kumimoji="0" lang="zh-CN"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宋体" panose="02010600030101010101" pitchFamily="2" charset="-122"/>
                <a:cs typeface="+mn-cs"/>
              </a:rPr>
              <a:t> years. </a:t>
            </a:r>
            <a:r>
              <a:rPr kumimoji="0" lang="en-US" altLang="zh-CN" sz="1400" b="1" i="0" u="none" strike="noStrike" kern="1200" cap="none" spc="0" normalizeH="0" baseline="0" noProof="0" dirty="0">
                <a:ln>
                  <a:noFill/>
                </a:ln>
                <a:solidFill>
                  <a:srgbClr val="00B050"/>
                </a:solidFill>
                <a:effectLst/>
                <a:uLnTx/>
                <a:uFillTx/>
                <a:latin typeface="Comic Sans MS" panose="030F0702030302020204" pitchFamily="66" charset="0"/>
                <a:ea typeface="宋体" panose="02010600030101010101" pitchFamily="2" charset="-122"/>
                <a:cs typeface="+mn-cs"/>
              </a:rPr>
              <a:t>Detailed calculation is under going on.</a:t>
            </a:r>
            <a:endParaRPr kumimoji="0" lang="zh-CN" altLang="en-US" sz="1400" b="1" i="0" u="none" strike="noStrike" kern="1200" cap="none" spc="0" normalizeH="0" baseline="0" noProof="0" dirty="0">
              <a:ln>
                <a:noFill/>
              </a:ln>
              <a:solidFill>
                <a:srgbClr val="00B050"/>
              </a:solidFill>
              <a:effectLst/>
              <a:uLnTx/>
              <a:uFillTx/>
              <a:latin typeface="Comic Sans MS" panose="030F0702030302020204" pitchFamily="66" charset="0"/>
              <a:ea typeface="宋体" panose="02010600030101010101" pitchFamily="2" charset="-122"/>
              <a:cs typeface="+mn-cs"/>
            </a:endParaRPr>
          </a:p>
        </p:txBody>
      </p:sp>
      <p:graphicFrame>
        <p:nvGraphicFramePr>
          <p:cNvPr id="11" name="表格 4">
            <a:extLst>
              <a:ext uri="{FF2B5EF4-FFF2-40B4-BE49-F238E27FC236}">
                <a16:creationId xmlns:a16="http://schemas.microsoft.com/office/drawing/2014/main" id="{73DC6141-68F3-4412-A4FD-E8C4F5F581F6}"/>
              </a:ext>
            </a:extLst>
          </p:cNvPr>
          <p:cNvGraphicFramePr>
            <a:graphicFrameLocks noGrp="1"/>
          </p:cNvGraphicFramePr>
          <p:nvPr/>
        </p:nvGraphicFramePr>
        <p:xfrm>
          <a:off x="139788" y="2199824"/>
          <a:ext cx="3659715" cy="2605536"/>
        </p:xfrm>
        <a:graphic>
          <a:graphicData uri="http://schemas.openxmlformats.org/drawingml/2006/table">
            <a:tbl>
              <a:tblPr firstRow="1" bandRow="1">
                <a:tableStyleId>{5C22544A-7EE6-4342-B048-85BDC9FD1C3A}</a:tableStyleId>
              </a:tblPr>
              <a:tblGrid>
                <a:gridCol w="2030095">
                  <a:extLst>
                    <a:ext uri="{9D8B030D-6E8A-4147-A177-3AD203B41FA5}">
                      <a16:colId xmlns:a16="http://schemas.microsoft.com/office/drawing/2014/main" val="3749510855"/>
                    </a:ext>
                  </a:extLst>
                </a:gridCol>
                <a:gridCol w="1629620">
                  <a:extLst>
                    <a:ext uri="{9D8B030D-6E8A-4147-A177-3AD203B41FA5}">
                      <a16:colId xmlns:a16="http://schemas.microsoft.com/office/drawing/2014/main" val="1608321119"/>
                    </a:ext>
                  </a:extLst>
                </a:gridCol>
              </a:tblGrid>
              <a:tr h="321671">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Parameter</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Winter-value</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275368930"/>
                  </a:ext>
                </a:extLst>
              </a:tr>
              <a:tr h="546841">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Total waste heat + PV heat capacity</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1145.7GWh</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237764811"/>
                  </a:ext>
                </a:extLst>
              </a:tr>
              <a:tr h="321671">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Total heating capacity</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1909.5GWh</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4272179162"/>
                  </a:ext>
                </a:extLst>
              </a:tr>
              <a:tr h="321671">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Total heating area*</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13.26 million m</a:t>
                      </a:r>
                      <a:r>
                        <a:rPr lang="en-US" altLang="zh-CN" sz="1400" baseline="30000" dirty="0">
                          <a:latin typeface="Comic Sans MS" panose="030F0702030302020204" pitchFamily="66" charset="0"/>
                          <a:ea typeface="黑体" panose="02010609060101010101" pitchFamily="49" charset="-122"/>
                          <a:cs typeface="Times New Roman" panose="02020603050405020304" pitchFamily="18" charset="0"/>
                        </a:rPr>
                        <a:t>2</a:t>
                      </a:r>
                      <a:endParaRPr lang="zh-CN" altLang="en-US" sz="1400" baseline="300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2843973059"/>
                  </a:ext>
                </a:extLst>
              </a:tr>
              <a:tr h="546841">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Reduce natural gas consumption**</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114.57 million standard m</a:t>
                      </a:r>
                      <a:r>
                        <a:rPr lang="en-US" altLang="zh-CN" sz="1400" b="1" baseline="30000"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3</a:t>
                      </a:r>
                      <a:endParaRPr lang="zh-CN" altLang="en-US" sz="1400" b="1" baseline="30000"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332166411"/>
                  </a:ext>
                </a:extLst>
              </a:tr>
              <a:tr h="546841">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Save natural gas cost/¥</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344 million</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765537267"/>
                  </a:ext>
                </a:extLst>
              </a:tr>
            </a:tbl>
          </a:graphicData>
        </a:graphic>
      </p:graphicFrame>
      <p:graphicFrame>
        <p:nvGraphicFramePr>
          <p:cNvPr id="12" name="表格 4">
            <a:extLst>
              <a:ext uri="{FF2B5EF4-FFF2-40B4-BE49-F238E27FC236}">
                <a16:creationId xmlns:a16="http://schemas.microsoft.com/office/drawing/2014/main" id="{A27AA00F-8700-47EC-AD36-44144B4F0387}"/>
              </a:ext>
            </a:extLst>
          </p:cNvPr>
          <p:cNvGraphicFramePr>
            <a:graphicFrameLocks noGrp="1"/>
          </p:cNvGraphicFramePr>
          <p:nvPr/>
        </p:nvGraphicFramePr>
        <p:xfrm>
          <a:off x="3868330" y="2199823"/>
          <a:ext cx="4062256" cy="2605538"/>
        </p:xfrm>
        <a:graphic>
          <a:graphicData uri="http://schemas.openxmlformats.org/drawingml/2006/table">
            <a:tbl>
              <a:tblPr firstRow="1" bandRow="1">
                <a:tableStyleId>{5C22544A-7EE6-4342-B048-85BDC9FD1C3A}</a:tableStyleId>
              </a:tblPr>
              <a:tblGrid>
                <a:gridCol w="2318371">
                  <a:extLst>
                    <a:ext uri="{9D8B030D-6E8A-4147-A177-3AD203B41FA5}">
                      <a16:colId xmlns:a16="http://schemas.microsoft.com/office/drawing/2014/main" val="3749510855"/>
                    </a:ext>
                  </a:extLst>
                </a:gridCol>
                <a:gridCol w="1743885">
                  <a:extLst>
                    <a:ext uri="{9D8B030D-6E8A-4147-A177-3AD203B41FA5}">
                      <a16:colId xmlns:a16="http://schemas.microsoft.com/office/drawing/2014/main" val="1608321119"/>
                    </a:ext>
                  </a:extLst>
                </a:gridCol>
              </a:tblGrid>
              <a:tr h="280912">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parameter</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Summer-value</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275368930"/>
                  </a:ext>
                </a:extLst>
              </a:tr>
              <a:tr h="477551">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Total refrigeration capacity</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985GWh</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237764811"/>
                  </a:ext>
                </a:extLst>
              </a:tr>
              <a:tr h="477551">
                <a:tc>
                  <a:txBody>
                    <a:bodyPr/>
                    <a:lstStyle/>
                    <a:p>
                      <a:pPr algn="ctr"/>
                      <a:r>
                        <a:rPr lang="en-US" altLang="zh-CN" sz="1400" b="0" dirty="0">
                          <a:solidFill>
                            <a:schemeClr val="tx1"/>
                          </a:solidFill>
                          <a:latin typeface="Comic Sans MS" panose="030F0702030302020204" pitchFamily="66" charset="0"/>
                          <a:ea typeface="黑体" panose="02010609060101010101" pitchFamily="49" charset="-122"/>
                          <a:cs typeface="Times New Roman" panose="02020603050405020304" pitchFamily="18" charset="0"/>
                        </a:rPr>
                        <a:t>natural gas consumption</a:t>
                      </a:r>
                      <a:endParaRPr lang="zh-CN" altLang="en-US" sz="1400" b="0" dirty="0">
                        <a:solidFill>
                          <a:schemeClr val="tx1"/>
                        </a:solidFill>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73.8 million standard m</a:t>
                      </a:r>
                      <a:r>
                        <a:rPr lang="en-US" altLang="zh-CN" sz="1400" baseline="30000" dirty="0">
                          <a:latin typeface="Comic Sans MS" panose="030F0702030302020204" pitchFamily="66" charset="0"/>
                          <a:ea typeface="黑体" panose="02010609060101010101" pitchFamily="49" charset="-122"/>
                          <a:cs typeface="Times New Roman" panose="02020603050405020304" pitchFamily="18" charset="0"/>
                        </a:rPr>
                        <a:t>3</a:t>
                      </a:r>
                      <a:endParaRPr lang="zh-CN" altLang="en-US" sz="1400" baseline="300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4272179162"/>
                  </a:ext>
                </a:extLst>
              </a:tr>
              <a:tr h="280912">
                <a:tc>
                  <a:txBody>
                    <a:bodyPr/>
                    <a:lstStyle/>
                    <a:p>
                      <a:pPr algn="ctr"/>
                      <a:r>
                        <a:rPr lang="en-US" altLang="zh-CN" sz="1400" b="0" dirty="0">
                          <a:solidFill>
                            <a:schemeClr val="tx1"/>
                          </a:solidFill>
                          <a:latin typeface="Comic Sans MS" panose="030F0702030302020204" pitchFamily="66" charset="0"/>
                          <a:ea typeface="黑体" panose="02010609060101010101" pitchFamily="49" charset="-122"/>
                          <a:cs typeface="Times New Roman" panose="02020603050405020304" pitchFamily="18" charset="0"/>
                        </a:rPr>
                        <a:t>natural gas  cost</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148 million</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2843973059"/>
                  </a:ext>
                </a:extLst>
              </a:tr>
              <a:tr h="350018">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Save electricity power</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351.8GWh</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2607665011"/>
                  </a:ext>
                </a:extLst>
              </a:tr>
              <a:tr h="280912">
                <a:tc>
                  <a:txBody>
                    <a:bodyPr/>
                    <a:lstStyle/>
                    <a:p>
                      <a:pPr algn="ctr"/>
                      <a:r>
                        <a:rPr lang="en-US" altLang="zh-CN" sz="1400" dirty="0">
                          <a:latin typeface="Comic Sans MS" panose="030F0702030302020204" pitchFamily="66" charset="0"/>
                          <a:ea typeface="黑体" panose="02010609060101010101" pitchFamily="49" charset="-122"/>
                          <a:cs typeface="Times New Roman" panose="02020603050405020304" pitchFamily="18" charset="0"/>
                        </a:rPr>
                        <a:t>Save power cost</a:t>
                      </a:r>
                      <a:endParaRPr lang="zh-CN" altLang="en-US" sz="1400" dirty="0">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281 million</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332166411"/>
                  </a:ext>
                </a:extLst>
              </a:tr>
              <a:tr h="2809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Reduced operating costs</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tc>
                  <a:txBody>
                    <a:bodyPr/>
                    <a:lstStyle/>
                    <a:p>
                      <a:pPr algn="ctr"/>
                      <a:r>
                        <a:rPr lang="en-US" altLang="zh-CN"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rPr>
                        <a:t>133 million</a:t>
                      </a:r>
                      <a:endParaRPr lang="zh-CN" altLang="en-US" sz="1400" b="1" dirty="0">
                        <a:solidFill>
                          <a:srgbClr val="FF0000"/>
                        </a:solidFill>
                        <a:latin typeface="Comic Sans MS" panose="030F0702030302020204" pitchFamily="66" charset="0"/>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765537267"/>
                  </a:ext>
                </a:extLst>
              </a:tr>
            </a:tbl>
          </a:graphicData>
        </a:graphic>
      </p:graphicFrame>
      <p:graphicFrame>
        <p:nvGraphicFramePr>
          <p:cNvPr id="13" name="表格 17">
            <a:extLst>
              <a:ext uri="{FF2B5EF4-FFF2-40B4-BE49-F238E27FC236}">
                <a16:creationId xmlns:a16="http://schemas.microsoft.com/office/drawing/2014/main" id="{EB49501F-25D3-4210-BD57-90022B5EE684}"/>
              </a:ext>
            </a:extLst>
          </p:cNvPr>
          <p:cNvGraphicFramePr>
            <a:graphicFrameLocks noGrp="1"/>
          </p:cNvGraphicFramePr>
          <p:nvPr/>
        </p:nvGraphicFramePr>
        <p:xfrm>
          <a:off x="7999414" y="2199822"/>
          <a:ext cx="4062256" cy="3200400"/>
        </p:xfrm>
        <a:graphic>
          <a:graphicData uri="http://schemas.openxmlformats.org/drawingml/2006/table">
            <a:tbl>
              <a:tblPr firstRow="1" bandRow="1">
                <a:tableStyleId>{5C22544A-7EE6-4342-B048-85BDC9FD1C3A}</a:tableStyleId>
              </a:tblPr>
              <a:tblGrid>
                <a:gridCol w="2542789">
                  <a:extLst>
                    <a:ext uri="{9D8B030D-6E8A-4147-A177-3AD203B41FA5}">
                      <a16:colId xmlns:a16="http://schemas.microsoft.com/office/drawing/2014/main" val="85424097"/>
                    </a:ext>
                  </a:extLst>
                </a:gridCol>
                <a:gridCol w="1519467">
                  <a:extLst>
                    <a:ext uri="{9D8B030D-6E8A-4147-A177-3AD203B41FA5}">
                      <a16:colId xmlns:a16="http://schemas.microsoft.com/office/drawing/2014/main" val="2094044772"/>
                    </a:ext>
                  </a:extLst>
                </a:gridCol>
              </a:tblGrid>
              <a:tr h="496081">
                <a:tc>
                  <a:txBody>
                    <a:bodyPr/>
                    <a:lstStyle/>
                    <a:p>
                      <a:pPr algn="ctr"/>
                      <a:r>
                        <a:rPr lang="en-US" altLang="zh-CN" sz="1400" dirty="0">
                          <a:latin typeface="Comic Sans MS" panose="030F0702030302020204" pitchFamily="66" charset="0"/>
                        </a:rPr>
                        <a:t>Item </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Cost value</a:t>
                      </a:r>
                      <a:r>
                        <a:rPr lang="zh-CN" altLang="en-US" sz="1400" dirty="0">
                          <a:latin typeface="Comic Sans MS" panose="030F0702030302020204" pitchFamily="66" charset="0"/>
                        </a:rPr>
                        <a:t>（</a:t>
                      </a:r>
                      <a:r>
                        <a:rPr lang="en-US" altLang="zh-CN" sz="1400" dirty="0">
                          <a:latin typeface="Comic Sans MS" panose="030F0702030302020204" pitchFamily="66" charset="0"/>
                        </a:rPr>
                        <a:t>100 million</a:t>
                      </a:r>
                      <a:r>
                        <a:rPr lang="zh-CN" altLang="en-US" sz="1400" dirty="0">
                          <a:latin typeface="Comic Sans MS" panose="030F0702030302020204" pitchFamily="66" charset="0"/>
                        </a:rPr>
                        <a:t>）</a:t>
                      </a:r>
                    </a:p>
                  </a:txBody>
                  <a:tcPr anchor="ctr"/>
                </a:tc>
                <a:extLst>
                  <a:ext uri="{0D108BD9-81ED-4DB2-BD59-A6C34878D82A}">
                    <a16:rowId xmlns:a16="http://schemas.microsoft.com/office/drawing/2014/main" val="1052769600"/>
                  </a:ext>
                </a:extLst>
              </a:tr>
              <a:tr h="496081">
                <a:tc>
                  <a:txBody>
                    <a:bodyPr/>
                    <a:lstStyle/>
                    <a:p>
                      <a:pPr algn="ctr"/>
                      <a:r>
                        <a:rPr lang="en-US" altLang="zh-CN" sz="1400" dirty="0">
                          <a:latin typeface="Comic Sans MS" panose="030F0702030302020204" pitchFamily="66" charset="0"/>
                        </a:rPr>
                        <a:t>Core equipment investment (absorption CHP units)</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6.8</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197624407"/>
                  </a:ext>
                </a:extLst>
              </a:tr>
              <a:tr h="700350">
                <a:tc>
                  <a:txBody>
                    <a:bodyPr/>
                    <a:lstStyle/>
                    <a:p>
                      <a:pPr algn="ctr"/>
                      <a:r>
                        <a:rPr lang="en-US" altLang="zh-CN" sz="1400" dirty="0">
                          <a:latin typeface="Comic Sans MS" panose="030F0702030302020204" pitchFamily="66" charset="0"/>
                        </a:rPr>
                        <a:t>Auxiliary equipment investment (solar thermal collectors, etc.)</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2.3</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997866303"/>
                  </a:ext>
                </a:extLst>
              </a:tr>
              <a:tr h="291812">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altLang="zh-CN" sz="1400" dirty="0">
                          <a:latin typeface="Comic Sans MS" panose="030F0702030302020204" pitchFamily="66" charset="0"/>
                        </a:rPr>
                        <a:t>installation</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1.2</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1570090782"/>
                  </a:ext>
                </a:extLst>
              </a:tr>
              <a:tr h="496081">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altLang="zh-CN" sz="1400" dirty="0">
                          <a:latin typeface="Comic Sans MS" panose="030F0702030302020204" pitchFamily="66" charset="0"/>
                        </a:rPr>
                        <a:t>Pipe network renovation and construction</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0.7</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4049061686"/>
                  </a:ext>
                </a:extLst>
              </a:tr>
              <a:tr h="291812">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altLang="zh-CN" sz="1400" dirty="0">
                          <a:latin typeface="Comic Sans MS" panose="030F0702030302020204" pitchFamily="66" charset="0"/>
                        </a:rPr>
                        <a:t>other</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0.8</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2246882653"/>
                  </a:ext>
                </a:extLst>
              </a:tr>
              <a:tr h="291812">
                <a:tc>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altLang="zh-CN" sz="1400" dirty="0">
                          <a:latin typeface="Comic Sans MS" panose="030F0702030302020204" pitchFamily="66" charset="0"/>
                        </a:rPr>
                        <a:t>sum</a:t>
                      </a:r>
                      <a:endParaRPr lang="zh-CN" altLang="en-US" sz="1400" dirty="0">
                        <a:latin typeface="Comic Sans MS" panose="030F0702030302020204" pitchFamily="66" charset="0"/>
                      </a:endParaRPr>
                    </a:p>
                  </a:txBody>
                  <a:tcPr anchor="ctr"/>
                </a:tc>
                <a:tc>
                  <a:txBody>
                    <a:bodyPr/>
                    <a:lstStyle/>
                    <a:p>
                      <a:pPr algn="ctr"/>
                      <a:r>
                        <a:rPr lang="en-US" altLang="zh-CN" sz="1400" dirty="0">
                          <a:latin typeface="Comic Sans MS" panose="030F0702030302020204" pitchFamily="66" charset="0"/>
                        </a:rPr>
                        <a:t>11.8</a:t>
                      </a:r>
                      <a:endParaRPr lang="zh-CN" altLang="en-US" sz="1400" dirty="0">
                        <a:latin typeface="Comic Sans MS" panose="030F0702030302020204" pitchFamily="66" charset="0"/>
                      </a:endParaRPr>
                    </a:p>
                  </a:txBody>
                  <a:tcPr anchor="ctr"/>
                </a:tc>
                <a:extLst>
                  <a:ext uri="{0D108BD9-81ED-4DB2-BD59-A6C34878D82A}">
                    <a16:rowId xmlns:a16="http://schemas.microsoft.com/office/drawing/2014/main" val="1363549012"/>
                  </a:ext>
                </a:extLst>
              </a:tr>
            </a:tbl>
          </a:graphicData>
        </a:graphic>
      </p:graphicFrame>
      <p:sp>
        <p:nvSpPr>
          <p:cNvPr id="14" name="文本框 13">
            <a:extLst>
              <a:ext uri="{FF2B5EF4-FFF2-40B4-BE49-F238E27FC236}">
                <a16:creationId xmlns:a16="http://schemas.microsoft.com/office/drawing/2014/main" id="{9B5E7D95-4B4B-4013-9350-A1922761B5CB}"/>
              </a:ext>
            </a:extLst>
          </p:cNvPr>
          <p:cNvSpPr txBox="1"/>
          <p:nvPr/>
        </p:nvSpPr>
        <p:spPr>
          <a:xfrm>
            <a:off x="254442" y="5028627"/>
            <a:ext cx="3613887" cy="1600438"/>
          </a:xfrm>
          <a:prstGeom prst="rect">
            <a:avLst/>
          </a:prstGeom>
          <a:noFill/>
          <a:ln w="28575"/>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CC3300"/>
                </a:solidFill>
                <a:effectLst/>
                <a:uLnTx/>
                <a:uFillTx/>
                <a:latin typeface="Times New Roman" panose="02020603050405020304" pitchFamily="18" charset="0"/>
                <a:ea typeface="黑体" panose="02010609060101010101" pitchFamily="49" charset="-122"/>
                <a:cs typeface="Times New Roman" panose="02020603050405020304" pitchFamily="18" charset="0"/>
              </a:rPr>
              <a:t>Winter (heating):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 gas price</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3CNY/m</a:t>
            </a:r>
            <a:r>
              <a:rPr kumimoji="0" lang="en-US" altLang="zh-CN" sz="1600" b="1" i="0" u="none" strike="noStrike" kern="10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Heating supply efficiency</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Heat supply period</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2880</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4Ms</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Waste heat power</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221MW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Waste heat capacity</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636.5GWh</a:t>
            </a:r>
          </a:p>
        </p:txBody>
      </p:sp>
      <p:sp>
        <p:nvSpPr>
          <p:cNvPr id="15" name="文本框 14">
            <a:extLst>
              <a:ext uri="{FF2B5EF4-FFF2-40B4-BE49-F238E27FC236}">
                <a16:creationId xmlns:a16="http://schemas.microsoft.com/office/drawing/2014/main" id="{CEA1CE67-3AEC-4C1F-945E-979DF09CAA7F}"/>
              </a:ext>
            </a:extLst>
          </p:cNvPr>
          <p:cNvSpPr txBox="1"/>
          <p:nvPr/>
        </p:nvSpPr>
        <p:spPr>
          <a:xfrm>
            <a:off x="4087708" y="5061896"/>
            <a:ext cx="3444187" cy="1600438"/>
          </a:xfrm>
          <a:prstGeom prst="rect">
            <a:avLst/>
          </a:prstGeom>
          <a:noFill/>
          <a:ln w="28575"/>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Summer (cooling):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 gas price</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2CNY/m</a:t>
            </a:r>
            <a:r>
              <a:rPr kumimoji="0" lang="en-US" altLang="zh-CN" sz="1600" b="1" i="0" u="none" strike="noStrike" kern="100" cap="none" spc="0" normalizeH="0" baseline="30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endPar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 efficiency</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 period</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5000h</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~7Ms</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 power</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197MW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Refrigeration capacity</a:t>
            </a:r>
            <a:r>
              <a:rPr kumimoji="0" lang="zh-CN" altLang="en-US"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985GWh</a:t>
            </a:r>
          </a:p>
        </p:txBody>
      </p:sp>
      <p:sp>
        <p:nvSpPr>
          <p:cNvPr id="16" name="文本框 15">
            <a:extLst>
              <a:ext uri="{FF2B5EF4-FFF2-40B4-BE49-F238E27FC236}">
                <a16:creationId xmlns:a16="http://schemas.microsoft.com/office/drawing/2014/main" id="{153715B6-CD3C-40DF-BC0E-9E66F0F8DD14}"/>
              </a:ext>
            </a:extLst>
          </p:cNvPr>
          <p:cNvSpPr txBox="1"/>
          <p:nvPr/>
        </p:nvSpPr>
        <p:spPr>
          <a:xfrm>
            <a:off x="8104293" y="5868790"/>
            <a:ext cx="36787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*Heating power per unit of building area: 50 w/m</a:t>
            </a:r>
            <a:r>
              <a:rPr kumimoji="0" lang="en-US" altLang="zh-CN" sz="12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**Calorific value of natural gas: 36000 kJ/m</a:t>
            </a:r>
            <a:r>
              <a:rPr kumimoji="0" lang="en-US" altLang="zh-CN" sz="12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3</a:t>
            </a:r>
            <a:endParaRPr kumimoji="0" lang="zh-CN" altLang="en-US" sz="12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7555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EBA40FD-AC6B-4F79-A16F-E10C5641B453}"/>
              </a:ext>
            </a:extLst>
          </p:cNvPr>
          <p:cNvSpPr>
            <a:spLocks noGrp="1"/>
          </p:cNvSpPr>
          <p:nvPr>
            <p:ph idx="1"/>
          </p:nvPr>
        </p:nvSpPr>
        <p:spPr/>
        <p:txBody>
          <a:bodyPr>
            <a:normAutofit/>
          </a:bodyPr>
          <a:lstStyle/>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Brief Introduction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SRF and SC magnet cryogenic system</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ea typeface="等线" panose="02010600030101010101" pitchFamily="2" charset="-122"/>
                <a:cs typeface="Times New Roman" panose="02020603050405020304" pitchFamily="18" charset="0"/>
              </a:rPr>
              <a:t>Cryogenic system EDR plan</a:t>
            </a:r>
          </a:p>
          <a:p>
            <a:pPr lvl="0">
              <a:lnSpc>
                <a:spcPct val="90000"/>
              </a:lnSpc>
              <a:spcBef>
                <a:spcPts val="1000"/>
              </a:spcBef>
              <a:spcAft>
                <a:spcPts val="0"/>
              </a:spcAft>
              <a:buClrTx/>
              <a:buSzTx/>
              <a:buFont typeface="Wingdings" panose="05000000000000000000" pitchFamily="2" charset="2"/>
              <a:buChar char="u"/>
              <a:defRPr/>
            </a:pPr>
            <a:r>
              <a:rPr lang="en-US" altLang="zh-CN" sz="3600" b="1" dirty="0">
                <a:latin typeface="Times New Roman" panose="02020603050405020304" pitchFamily="18" charset="0"/>
                <a:cs typeface="Times New Roman" panose="02020603050405020304" pitchFamily="18" charset="0"/>
              </a:rPr>
              <a:t>Summary</a:t>
            </a:r>
          </a:p>
          <a:p>
            <a:pPr marL="0" indent="0">
              <a:buNone/>
            </a:pPr>
            <a:endParaRPr lang="zh-CN" altLang="en-US" sz="3600" dirty="0"/>
          </a:p>
        </p:txBody>
      </p:sp>
      <p:sp>
        <p:nvSpPr>
          <p:cNvPr id="3" name="标题 2">
            <a:extLst>
              <a:ext uri="{FF2B5EF4-FFF2-40B4-BE49-F238E27FC236}">
                <a16:creationId xmlns:a16="http://schemas.microsoft.com/office/drawing/2014/main" id="{BD368331-31C3-4433-915A-398C4C4B7423}"/>
              </a:ext>
            </a:extLst>
          </p:cNvPr>
          <p:cNvSpPr>
            <a:spLocks noGrp="1"/>
          </p:cNvSpPr>
          <p:nvPr>
            <p:ph type="title"/>
          </p:nvPr>
        </p:nvSpPr>
        <p:spPr/>
        <p:txBody>
          <a:bodyPr/>
          <a:lstStyle/>
          <a:p>
            <a:r>
              <a:rPr lang="en-US" altLang="zh-CN" dirty="0"/>
              <a:t>Content </a:t>
            </a:r>
            <a:endParaRPr lang="zh-CN" altLang="en-US" dirty="0"/>
          </a:p>
        </p:txBody>
      </p:sp>
      <p:sp>
        <p:nvSpPr>
          <p:cNvPr id="5" name="灯片编号占位符 4">
            <a:extLst>
              <a:ext uri="{FF2B5EF4-FFF2-40B4-BE49-F238E27FC236}">
                <a16:creationId xmlns:a16="http://schemas.microsoft.com/office/drawing/2014/main" id="{31142DA0-15AF-4E15-B382-2C5440D1AA57}"/>
              </a:ext>
            </a:extLst>
          </p:cNvPr>
          <p:cNvSpPr>
            <a:spLocks noGrp="1"/>
          </p:cNvSpPr>
          <p:nvPr>
            <p:ph type="sldNum" sz="quarter" idx="12"/>
          </p:nvPr>
        </p:nvSpPr>
        <p:spPr/>
        <p:txBody>
          <a:bodyPr/>
          <a:lstStyle/>
          <a:p>
            <a:fld id="{F15E9139-A00B-4B2A-98A6-095DC08F1345}" type="slidenum">
              <a:rPr lang="zh-CN" altLang="en-US" smtClean="0"/>
              <a:pPr/>
              <a:t>5</a:t>
            </a:fld>
            <a:endParaRPr lang="zh-CN" altLang="en-US"/>
          </a:p>
        </p:txBody>
      </p:sp>
    </p:spTree>
    <p:extLst>
      <p:ext uri="{BB962C8B-B14F-4D97-AF65-F5344CB8AC3E}">
        <p14:creationId xmlns:p14="http://schemas.microsoft.com/office/powerpoint/2010/main" val="410997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B4C5F9F-A26B-4143-9743-5E446D2FAC20}"/>
              </a:ext>
            </a:extLst>
          </p:cNvPr>
          <p:cNvSpPr>
            <a:spLocks noGrp="1"/>
          </p:cNvSpPr>
          <p:nvPr>
            <p:ph type="title"/>
          </p:nvPr>
        </p:nvSpPr>
        <p:spPr/>
        <p:txBody>
          <a:bodyPr>
            <a:normAutofit/>
          </a:bodyPr>
          <a:lstStyle/>
          <a:p>
            <a:r>
              <a:rPr lang="en-US" altLang="zh-CN" dirty="0">
                <a:latin typeface="Times New Roman" panose="02020603050405020304" pitchFamily="18" charset="0"/>
                <a:cs typeface="Times New Roman" panose="02020603050405020304" pitchFamily="18" charset="0"/>
              </a:rPr>
              <a:t>Flow chart of SRF TDR Scheme</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B892FB43-594D-48CB-8E50-0ADED927223D}"/>
              </a:ext>
            </a:extLst>
          </p:cNvPr>
          <p:cNvPicPr>
            <a:picLocks noChangeAspect="1"/>
          </p:cNvPicPr>
          <p:nvPr/>
        </p:nvPicPr>
        <p:blipFill>
          <a:blip r:embed="rId3"/>
          <a:stretch>
            <a:fillRect/>
          </a:stretch>
        </p:blipFill>
        <p:spPr>
          <a:xfrm>
            <a:off x="965946" y="1096132"/>
            <a:ext cx="10260107" cy="5619016"/>
          </a:xfrm>
          <a:prstGeom prst="rect">
            <a:avLst/>
          </a:prstGeom>
        </p:spPr>
      </p:pic>
      <p:sp>
        <p:nvSpPr>
          <p:cNvPr id="295" name="灯片编号占位符 294">
            <a:extLst>
              <a:ext uri="{FF2B5EF4-FFF2-40B4-BE49-F238E27FC236}">
                <a16:creationId xmlns:a16="http://schemas.microsoft.com/office/drawing/2014/main" id="{5816694D-B27D-41DC-85ED-4B16C7BD2070}"/>
              </a:ext>
            </a:extLst>
          </p:cNvPr>
          <p:cNvSpPr>
            <a:spLocks noGrp="1"/>
          </p:cNvSpPr>
          <p:nvPr>
            <p:ph type="sldNum" sz="quarter" idx="12"/>
          </p:nvPr>
        </p:nvSpPr>
        <p:spPr/>
        <p:txBody>
          <a:bodyPr/>
          <a:lstStyle/>
          <a:p>
            <a:fld id="{F15E9139-A00B-4B2A-98A6-095DC08F1345}" type="slidenum">
              <a:rPr lang="zh-CN" altLang="en-US" smtClean="0"/>
              <a:pPr/>
              <a:t>6</a:t>
            </a:fld>
            <a:endParaRPr lang="zh-CN" altLang="en-US"/>
          </a:p>
        </p:txBody>
      </p:sp>
      <p:sp>
        <p:nvSpPr>
          <p:cNvPr id="6" name="文本框 5">
            <a:extLst>
              <a:ext uri="{FF2B5EF4-FFF2-40B4-BE49-F238E27FC236}">
                <a16:creationId xmlns:a16="http://schemas.microsoft.com/office/drawing/2014/main" id="{9896BA8C-16F4-47E5-8CF9-9C17893FEA23}"/>
              </a:ext>
            </a:extLst>
          </p:cNvPr>
          <p:cNvSpPr txBox="1"/>
          <p:nvPr/>
        </p:nvSpPr>
        <p:spPr>
          <a:xfrm>
            <a:off x="179294" y="978985"/>
            <a:ext cx="5567082" cy="923330"/>
          </a:xfrm>
          <a:prstGeom prst="rect">
            <a:avLst/>
          </a:prstGeom>
          <a:noFill/>
        </p:spPr>
        <p:txBody>
          <a:bodyPr wrap="square">
            <a:spAutoFit/>
          </a:bodyPr>
          <a:lstStyle/>
          <a:p>
            <a:pPr marL="285750" indent="-285750">
              <a:buFont typeface="Wingdings" panose="05000000000000000000" pitchFamily="2" charset="2"/>
              <a:buChar char="u"/>
            </a:pPr>
            <a:r>
              <a:rPr lang="en-US" altLang="zh-CN" kern="100" dirty="0">
                <a:latin typeface="Comic Sans MS" panose="030F0702030302020204" pitchFamily="66" charset="0"/>
                <a:ea typeface="等线" panose="02010600030101010101" pitchFamily="2" charset="-122"/>
                <a:cs typeface="Times New Roman" panose="02020603050405020304" pitchFamily="18" charset="0"/>
              </a:rPr>
              <a:t>T</a:t>
            </a:r>
            <a:r>
              <a:rPr lang="en-US" altLang="zh-CN" kern="100" dirty="0">
                <a:effectLst/>
                <a:latin typeface="Comic Sans MS" panose="030F0702030302020204" pitchFamily="66" charset="0"/>
                <a:ea typeface="等线" panose="02010600030101010101" pitchFamily="2" charset="-122"/>
                <a:cs typeface="Times New Roman" panose="02020603050405020304" pitchFamily="18" charset="0"/>
              </a:rPr>
              <a:t>o improve the cryogenic system efficiency and reduce the cost, the cooling scheme has been modified, from parallel to series. </a:t>
            </a:r>
          </a:p>
        </p:txBody>
      </p:sp>
      <p:sp>
        <p:nvSpPr>
          <p:cNvPr id="8" name="文本框 7">
            <a:extLst>
              <a:ext uri="{FF2B5EF4-FFF2-40B4-BE49-F238E27FC236}">
                <a16:creationId xmlns:a16="http://schemas.microsoft.com/office/drawing/2014/main" id="{2BBE0683-0045-4C55-B465-2A8BCBA72389}"/>
              </a:ext>
            </a:extLst>
          </p:cNvPr>
          <p:cNvSpPr txBox="1"/>
          <p:nvPr/>
        </p:nvSpPr>
        <p:spPr>
          <a:xfrm>
            <a:off x="179294" y="2505670"/>
            <a:ext cx="6096000" cy="923330"/>
          </a:xfrm>
          <a:prstGeom prst="rect">
            <a:avLst/>
          </a:prstGeom>
          <a:noFill/>
        </p:spPr>
        <p:txBody>
          <a:bodyPr wrap="square">
            <a:spAutoFit/>
          </a:bodyPr>
          <a:lstStyle/>
          <a:p>
            <a:pPr marL="285750" indent="-285750">
              <a:buFont typeface="Wingdings" panose="05000000000000000000" pitchFamily="2" charset="2"/>
              <a:buChar char="u"/>
            </a:pPr>
            <a:r>
              <a:rPr lang="en-US" altLang="zh-CN" kern="100" dirty="0">
                <a:effectLst/>
                <a:latin typeface="Comic Sans MS" panose="030F0702030302020204" pitchFamily="66" charset="0"/>
                <a:ea typeface="等线" panose="02010600030101010101" pitchFamily="2" charset="-122"/>
                <a:cs typeface="Times New Roman" panose="02020603050405020304" pitchFamily="18" charset="0"/>
              </a:rPr>
              <a:t>In this way, there will not have a lot of small valve boxes in the tunnel, and </a:t>
            </a:r>
            <a:r>
              <a:rPr lang="en-US" altLang="zh-CN" dirty="0">
                <a:effectLst/>
                <a:latin typeface="Comic Sans MS" panose="030F0702030302020204" pitchFamily="66" charset="0"/>
                <a:cs typeface="Times New Roman" panose="02020603050405020304" pitchFamily="18" charset="0"/>
              </a:rPr>
              <a:t>much expenses and space will be saved.</a:t>
            </a:r>
            <a:endParaRPr lang="zh-CN" altLang="en-US" dirty="0">
              <a:latin typeface="Comic Sans MS" panose="030F0702030302020204" pitchFamily="66" charset="0"/>
            </a:endParaRPr>
          </a:p>
        </p:txBody>
      </p:sp>
    </p:spTree>
    <p:extLst>
      <p:ext uri="{BB962C8B-B14F-4D97-AF65-F5344CB8AC3E}">
        <p14:creationId xmlns:p14="http://schemas.microsoft.com/office/powerpoint/2010/main" val="1376130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A92E188-CA2F-4046-8E83-A293A646AB5B}"/>
              </a:ext>
            </a:extLst>
          </p:cNvPr>
          <p:cNvSpPr>
            <a:spLocks noGrp="1"/>
          </p:cNvSpPr>
          <p:nvPr>
            <p:ph type="title"/>
          </p:nvPr>
        </p:nvSpPr>
        <p:spPr/>
        <p:txBody>
          <a:bodyPr/>
          <a:lstStyle/>
          <a:p>
            <a:r>
              <a:rPr lang="en-GB" altLang="zh-CN" dirty="0">
                <a:latin typeface="Times New Roman" panose="02020603050405020304" pitchFamily="18" charset="0"/>
                <a:cs typeface="Times New Roman" panose="02020603050405020304" pitchFamily="18" charset="0"/>
              </a:rPr>
              <a:t>cryogenic system process flow diagram in the SRF system</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F1B1191F-8C82-4F41-995C-715EE7DD2B8D}"/>
              </a:ext>
            </a:extLst>
          </p:cNvPr>
          <p:cNvSpPr>
            <a:spLocks noGrp="1"/>
          </p:cNvSpPr>
          <p:nvPr>
            <p:ph type="sldNum" sz="quarter" idx="12"/>
          </p:nvPr>
        </p:nvSpPr>
        <p:spPr/>
        <p:txBody>
          <a:bodyPr/>
          <a:lstStyle/>
          <a:p>
            <a:fld id="{F15E9139-A00B-4B2A-98A6-095DC08F1345}" type="slidenum">
              <a:rPr lang="zh-CN" altLang="en-US" smtClean="0"/>
              <a:pPr/>
              <a:t>7</a:t>
            </a:fld>
            <a:endParaRPr lang="zh-CN" altLang="en-US"/>
          </a:p>
        </p:txBody>
      </p:sp>
      <p:sp>
        <p:nvSpPr>
          <p:cNvPr id="8" name="文本框 7">
            <a:extLst>
              <a:ext uri="{FF2B5EF4-FFF2-40B4-BE49-F238E27FC236}">
                <a16:creationId xmlns:a16="http://schemas.microsoft.com/office/drawing/2014/main" id="{FE7AD292-42CE-4E3A-8E2A-5EE0F429C5AD}"/>
              </a:ext>
            </a:extLst>
          </p:cNvPr>
          <p:cNvSpPr txBox="1"/>
          <p:nvPr/>
        </p:nvSpPr>
        <p:spPr>
          <a:xfrm>
            <a:off x="107576" y="1781883"/>
            <a:ext cx="3808465" cy="4031873"/>
          </a:xfrm>
          <a:prstGeom prst="rect">
            <a:avLst/>
          </a:prstGeom>
          <a:noFill/>
        </p:spPr>
        <p:txBody>
          <a:bodyPr wrap="square" rtlCol="0">
            <a:spAutoFit/>
          </a:bodyPr>
          <a:lstStyle/>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5K@3bara supercritical helium subcooled to 4.5K, and then through 2K JT heat exchanger reduced to 2.2K@3bara.</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2.2K@3bara helium throttled by JT valve to produce the 2K super fluid helium.</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40-80K thermal shield is set to reduce the radiation loss.</a:t>
            </a:r>
          </a:p>
          <a:p>
            <a:pPr marL="285750" indent="-285750">
              <a:spcBef>
                <a:spcPts val="1200"/>
              </a:spcBef>
              <a:buFont typeface="Wingdings" panose="05000000000000000000" pitchFamily="2" charset="2"/>
              <a:buChar char="n"/>
            </a:pPr>
            <a:r>
              <a:rPr lang="en-US" altLang="zh-CN" dirty="0">
                <a:latin typeface="Comic Sans MS" panose="030F0702030302020204" pitchFamily="66" charset="0"/>
              </a:rPr>
              <a:t>5-8K loop to cool down the coupler.</a:t>
            </a:r>
          </a:p>
          <a:p>
            <a:pPr marL="285750" indent="-285750">
              <a:spcBef>
                <a:spcPts val="1200"/>
              </a:spcBef>
              <a:buFont typeface="Wingdings" panose="05000000000000000000" pitchFamily="2" charset="2"/>
              <a:buChar char="n"/>
            </a:pPr>
            <a:endParaRPr lang="zh-CN" altLang="en-US" dirty="0">
              <a:latin typeface="Comic Sans MS" panose="030F0702030302020204" pitchFamily="66" charset="0"/>
            </a:endParaRPr>
          </a:p>
        </p:txBody>
      </p:sp>
      <p:pic>
        <p:nvPicPr>
          <p:cNvPr id="4" name="图片 3">
            <a:extLst>
              <a:ext uri="{FF2B5EF4-FFF2-40B4-BE49-F238E27FC236}">
                <a16:creationId xmlns:a16="http://schemas.microsoft.com/office/drawing/2014/main" id="{F801EBC2-248C-4BEE-82D3-013FFE3083D6}"/>
              </a:ext>
            </a:extLst>
          </p:cNvPr>
          <p:cNvPicPr>
            <a:picLocks noChangeAspect="1"/>
          </p:cNvPicPr>
          <p:nvPr/>
        </p:nvPicPr>
        <p:blipFill>
          <a:blip r:embed="rId3"/>
          <a:stretch>
            <a:fillRect/>
          </a:stretch>
        </p:blipFill>
        <p:spPr>
          <a:xfrm>
            <a:off x="3792073" y="874164"/>
            <a:ext cx="8195982" cy="5847312"/>
          </a:xfrm>
          <a:prstGeom prst="rect">
            <a:avLst/>
          </a:prstGeom>
        </p:spPr>
      </p:pic>
    </p:spTree>
    <p:extLst>
      <p:ext uri="{BB962C8B-B14F-4D97-AF65-F5344CB8AC3E}">
        <p14:creationId xmlns:p14="http://schemas.microsoft.com/office/powerpoint/2010/main" val="54625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0A2C28-46AD-4504-AFF3-4B6578D45485}"/>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CDDEB0A2-B108-464A-8076-7A9519392D84}"/>
              </a:ext>
            </a:extLst>
          </p:cNvPr>
          <p:cNvSpPr>
            <a:spLocks noGrp="1"/>
          </p:cNvSpPr>
          <p:nvPr>
            <p:ph type="sldNum" sz="quarter" idx="12"/>
          </p:nvPr>
        </p:nvSpPr>
        <p:spPr/>
        <p:txBody>
          <a:bodyPr/>
          <a:lstStyle/>
          <a:p>
            <a:fld id="{F15E9139-A00B-4B2A-98A6-095DC08F1345}" type="slidenum">
              <a:rPr lang="zh-CN" altLang="en-US" smtClean="0"/>
              <a:pPr/>
              <a:t>8</a:t>
            </a:fld>
            <a:endParaRPr lang="zh-CN" altLang="en-US"/>
          </a:p>
        </p:txBody>
      </p:sp>
      <p:pic>
        <p:nvPicPr>
          <p:cNvPr id="6" name="Content Placeholder 10">
            <a:extLst>
              <a:ext uri="{FF2B5EF4-FFF2-40B4-BE49-F238E27FC236}">
                <a16:creationId xmlns:a16="http://schemas.microsoft.com/office/drawing/2014/main" id="{30CD1EC8-77EA-4DDA-A72C-1DFF3A5033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4296" y="1302599"/>
            <a:ext cx="11724963" cy="1770178"/>
          </a:xfrm>
          <a:prstGeom prst="rect">
            <a:avLst/>
          </a:prstGeom>
        </p:spPr>
      </p:pic>
      <p:grpSp>
        <p:nvGrpSpPr>
          <p:cNvPr id="7" name="组合 6">
            <a:extLst>
              <a:ext uri="{FF2B5EF4-FFF2-40B4-BE49-F238E27FC236}">
                <a16:creationId xmlns:a16="http://schemas.microsoft.com/office/drawing/2014/main" id="{C3B8FB5B-435A-4751-9E62-7C4FD469E77C}"/>
              </a:ext>
            </a:extLst>
          </p:cNvPr>
          <p:cNvGrpSpPr/>
          <p:nvPr/>
        </p:nvGrpSpPr>
        <p:grpSpPr>
          <a:xfrm>
            <a:off x="597895" y="3429000"/>
            <a:ext cx="4795838" cy="2401594"/>
            <a:chOff x="661431" y="1790502"/>
            <a:chExt cx="4795838" cy="2401594"/>
          </a:xfrm>
        </p:grpSpPr>
        <p:pic>
          <p:nvPicPr>
            <p:cNvPr id="8" name="图片 7">
              <a:extLst>
                <a:ext uri="{FF2B5EF4-FFF2-40B4-BE49-F238E27FC236}">
                  <a16:creationId xmlns:a16="http://schemas.microsoft.com/office/drawing/2014/main" id="{D12D1A84-C58A-48BC-A736-19117B34268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a:stretch/>
          </p:blipFill>
          <p:spPr>
            <a:xfrm>
              <a:off x="661431" y="1790502"/>
              <a:ext cx="4795838" cy="2401594"/>
            </a:xfrm>
            <a:prstGeom prst="rect">
              <a:avLst/>
            </a:prstGeom>
          </p:spPr>
        </p:pic>
        <p:sp>
          <p:nvSpPr>
            <p:cNvPr id="9" name="矩形 8">
              <a:extLst>
                <a:ext uri="{FF2B5EF4-FFF2-40B4-BE49-F238E27FC236}">
                  <a16:creationId xmlns:a16="http://schemas.microsoft.com/office/drawing/2014/main" id="{230CE74D-BF4A-4992-9A34-B4DB2E26AA8A}"/>
                </a:ext>
              </a:extLst>
            </p:cNvPr>
            <p:cNvSpPr/>
            <p:nvPr/>
          </p:nvSpPr>
          <p:spPr>
            <a:xfrm>
              <a:off x="756941" y="1867869"/>
              <a:ext cx="851115" cy="40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6BD69271-93CF-4873-9E22-9C71B3B62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1944373"/>
              <a:ext cx="688596" cy="271190"/>
            </a:xfrm>
            <a:prstGeom prst="rect">
              <a:avLst/>
            </a:prstGeom>
          </p:spPr>
        </p:pic>
      </p:grpSp>
      <p:pic>
        <p:nvPicPr>
          <p:cNvPr id="11" name="图片 10">
            <a:extLst>
              <a:ext uri="{FF2B5EF4-FFF2-40B4-BE49-F238E27FC236}">
                <a16:creationId xmlns:a16="http://schemas.microsoft.com/office/drawing/2014/main" id="{96EF2B52-3CA0-4ECC-9602-0E403892DC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37600" y="3429000"/>
            <a:ext cx="3238239" cy="2383894"/>
          </a:xfrm>
          <a:prstGeom prst="rect">
            <a:avLst/>
          </a:prstGeom>
        </p:spPr>
      </p:pic>
      <p:pic>
        <p:nvPicPr>
          <p:cNvPr id="12" name="图片 11">
            <a:extLst>
              <a:ext uri="{FF2B5EF4-FFF2-40B4-BE49-F238E27FC236}">
                <a16:creationId xmlns:a16="http://schemas.microsoft.com/office/drawing/2014/main" id="{8223A236-DE9F-4A06-B014-C82AD4182FD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74992" y="3431122"/>
            <a:ext cx="3181349" cy="2383894"/>
          </a:xfrm>
          <a:prstGeom prst="rect">
            <a:avLst/>
          </a:prstGeom>
        </p:spPr>
      </p:pic>
    </p:spTree>
    <p:extLst>
      <p:ext uri="{BB962C8B-B14F-4D97-AF65-F5344CB8AC3E}">
        <p14:creationId xmlns:p14="http://schemas.microsoft.com/office/powerpoint/2010/main" val="172896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537C002-9DBD-4E02-A315-56B1F48F5523}"/>
              </a:ext>
            </a:extLst>
          </p:cNvPr>
          <p:cNvSpPr>
            <a:spLocks noGrp="1"/>
          </p:cNvSpPr>
          <p:nvPr>
            <p:ph type="title"/>
          </p:nvPr>
        </p:nvSpPr>
        <p:spPr/>
        <p:txBody>
          <a:bodyPr/>
          <a:lstStyle/>
          <a:p>
            <a:r>
              <a:rPr lang="en-US" altLang="zh-CN" dirty="0"/>
              <a:t>1.3GHz cavity Cryomodule</a:t>
            </a:r>
            <a:endParaRPr lang="zh-CN" altLang="en-US" dirty="0"/>
          </a:p>
        </p:txBody>
      </p:sp>
      <p:sp>
        <p:nvSpPr>
          <p:cNvPr id="5" name="灯片编号占位符 4">
            <a:extLst>
              <a:ext uri="{FF2B5EF4-FFF2-40B4-BE49-F238E27FC236}">
                <a16:creationId xmlns:a16="http://schemas.microsoft.com/office/drawing/2014/main" id="{93923208-98DD-4064-8CAD-1FA2BD7FC3B2}"/>
              </a:ext>
            </a:extLst>
          </p:cNvPr>
          <p:cNvSpPr>
            <a:spLocks noGrp="1"/>
          </p:cNvSpPr>
          <p:nvPr>
            <p:ph type="sldNum" sz="quarter" idx="12"/>
          </p:nvPr>
        </p:nvSpPr>
        <p:spPr/>
        <p:txBody>
          <a:bodyPr/>
          <a:lstStyle/>
          <a:p>
            <a:fld id="{F15E9139-A00B-4B2A-98A6-095DC08F1345}" type="slidenum">
              <a:rPr lang="zh-CN" altLang="en-US" smtClean="0"/>
              <a:pPr/>
              <a:t>9</a:t>
            </a:fld>
            <a:endParaRPr lang="zh-CN" altLang="en-US"/>
          </a:p>
        </p:txBody>
      </p:sp>
      <p:pic>
        <p:nvPicPr>
          <p:cNvPr id="39" name="图片 38">
            <a:extLst>
              <a:ext uri="{FF2B5EF4-FFF2-40B4-BE49-F238E27FC236}">
                <a16:creationId xmlns:a16="http://schemas.microsoft.com/office/drawing/2014/main" id="{D946746C-8C0A-477B-8ADB-E5180D4EAA1C}"/>
              </a:ext>
            </a:extLst>
          </p:cNvPr>
          <p:cNvPicPr>
            <a:picLocks noChangeAspect="1"/>
          </p:cNvPicPr>
          <p:nvPr/>
        </p:nvPicPr>
        <p:blipFill>
          <a:blip r:embed="rId3"/>
          <a:stretch>
            <a:fillRect/>
          </a:stretch>
        </p:blipFill>
        <p:spPr>
          <a:xfrm>
            <a:off x="394411" y="964492"/>
            <a:ext cx="10958219" cy="5756984"/>
          </a:xfrm>
          <a:prstGeom prst="rect">
            <a:avLst/>
          </a:prstGeom>
        </p:spPr>
      </p:pic>
      <p:sp>
        <p:nvSpPr>
          <p:cNvPr id="40" name="文本框 39">
            <a:extLst>
              <a:ext uri="{FF2B5EF4-FFF2-40B4-BE49-F238E27FC236}">
                <a16:creationId xmlns:a16="http://schemas.microsoft.com/office/drawing/2014/main" id="{3631473C-7FA4-4C0F-A66E-13C242DF9D49}"/>
              </a:ext>
            </a:extLst>
          </p:cNvPr>
          <p:cNvSpPr txBox="1"/>
          <p:nvPr/>
        </p:nvSpPr>
        <p:spPr>
          <a:xfrm>
            <a:off x="9539220" y="6139849"/>
            <a:ext cx="931665" cy="338554"/>
          </a:xfrm>
          <a:prstGeom prst="rect">
            <a:avLst/>
          </a:prstGeom>
          <a:no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Endcap</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DDF3C76A-BA15-40EF-B03C-8C1A0BF1EE58}"/>
              </a:ext>
            </a:extLst>
          </p:cNvPr>
          <p:cNvSpPr txBox="1"/>
          <p:nvPr/>
        </p:nvSpPr>
        <p:spPr>
          <a:xfrm>
            <a:off x="6096000" y="6217157"/>
            <a:ext cx="1688411" cy="338554"/>
          </a:xfrm>
          <a:prstGeom prst="rect">
            <a:avLst/>
          </a:prstGeom>
          <a:solidFill>
            <a:schemeClr val="bg1"/>
          </a:solid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CRYOMODULE</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9B4C59AD-48E0-4D9A-A61D-0E5B8BE76374}"/>
              </a:ext>
            </a:extLst>
          </p:cNvPr>
          <p:cNvSpPr txBox="1"/>
          <p:nvPr/>
        </p:nvSpPr>
        <p:spPr>
          <a:xfrm>
            <a:off x="3178689" y="6139849"/>
            <a:ext cx="1035861" cy="338554"/>
          </a:xfrm>
          <a:prstGeom prst="rect">
            <a:avLst/>
          </a:prstGeom>
          <a:noFill/>
        </p:spPr>
        <p:txBody>
          <a:bodyPr wrap="none" rtlCol="0">
            <a:spAutoFit/>
          </a:bodyPr>
          <a:lstStyle/>
          <a:p>
            <a:r>
              <a:rPr lang="en-US" altLang="zh-CN" sz="1600" b="1" dirty="0" err="1">
                <a:solidFill>
                  <a:srgbClr val="0000FF"/>
                </a:solidFill>
                <a:latin typeface="微软雅黑" panose="020B0503020204020204" pitchFamily="34" charset="-122"/>
                <a:ea typeface="微软雅黑" panose="020B0503020204020204" pitchFamily="34" charset="-122"/>
              </a:rPr>
              <a:t>Feedcap</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2651A455-553E-4474-8092-602B804A8C91}"/>
              </a:ext>
            </a:extLst>
          </p:cNvPr>
          <p:cNvSpPr txBox="1"/>
          <p:nvPr/>
        </p:nvSpPr>
        <p:spPr>
          <a:xfrm>
            <a:off x="81983" y="6187074"/>
            <a:ext cx="1514774" cy="338554"/>
          </a:xfrm>
          <a:prstGeom prst="rect">
            <a:avLst/>
          </a:prstGeom>
          <a:noFill/>
        </p:spPr>
        <p:txBody>
          <a:bodyPr wrap="none" rtlCol="0">
            <a:spAutoFit/>
          </a:bodyPr>
          <a:lstStyle/>
          <a:p>
            <a:r>
              <a:rPr lang="en-US" altLang="zh-CN" sz="1600" b="1" dirty="0">
                <a:solidFill>
                  <a:srgbClr val="0000FF"/>
                </a:solidFill>
                <a:latin typeface="微软雅黑" panose="020B0503020204020204" pitchFamily="34" charset="-122"/>
                <a:ea typeface="微软雅黑" panose="020B0503020204020204" pitchFamily="34" charset="-122"/>
              </a:rPr>
              <a:t>2K</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Valve Box</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26D0A17B-D7D3-452C-8B97-7A7473C7155C}"/>
              </a:ext>
            </a:extLst>
          </p:cNvPr>
          <p:cNvSpPr txBox="1"/>
          <p:nvPr/>
        </p:nvSpPr>
        <p:spPr>
          <a:xfrm>
            <a:off x="10883153" y="1558969"/>
            <a:ext cx="1151829" cy="369332"/>
          </a:xfrm>
          <a:prstGeom prst="rect">
            <a:avLst/>
          </a:prstGeom>
          <a:noFill/>
        </p:spPr>
        <p:txBody>
          <a:bodyPr wrap="square">
            <a:spAutoFit/>
          </a:bodyPr>
          <a:lstStyle/>
          <a:p>
            <a:r>
              <a:rPr lang="en-US" altLang="zh-CN" dirty="0"/>
              <a:t>5K helium </a:t>
            </a:r>
            <a:endParaRPr lang="zh-CN" altLang="en-US" dirty="0"/>
          </a:p>
        </p:txBody>
      </p:sp>
      <p:sp>
        <p:nvSpPr>
          <p:cNvPr id="11" name="文本框 10">
            <a:extLst>
              <a:ext uri="{FF2B5EF4-FFF2-40B4-BE49-F238E27FC236}">
                <a16:creationId xmlns:a16="http://schemas.microsoft.com/office/drawing/2014/main" id="{C3F94D72-52A8-4307-A89B-19A90B792002}"/>
              </a:ext>
            </a:extLst>
          </p:cNvPr>
          <p:cNvSpPr txBox="1"/>
          <p:nvPr/>
        </p:nvSpPr>
        <p:spPr>
          <a:xfrm>
            <a:off x="2026860" y="5232840"/>
            <a:ext cx="1151829" cy="830997"/>
          </a:xfrm>
          <a:prstGeom prst="rect">
            <a:avLst/>
          </a:prstGeom>
          <a:noFill/>
        </p:spPr>
        <p:txBody>
          <a:bodyPr wrap="square">
            <a:spAutoFit/>
          </a:bodyPr>
          <a:lstStyle/>
          <a:p>
            <a:pPr algn="ctr"/>
            <a:r>
              <a:rPr lang="en-US" altLang="zh-CN" sz="1600" dirty="0">
                <a:latin typeface="Comic Sans MS" panose="030F0702030302020204" pitchFamily="66" charset="0"/>
              </a:rPr>
              <a:t>Subcooled 4.5K </a:t>
            </a:r>
            <a:r>
              <a:rPr lang="en-US" altLang="zh-CN" sz="1600" dirty="0" err="1">
                <a:latin typeface="Comic Sans MS" panose="030F0702030302020204" pitchFamily="66" charset="0"/>
              </a:rPr>
              <a:t>LHe</a:t>
            </a:r>
            <a:endParaRPr lang="zh-CN" altLang="en-US" sz="1600" dirty="0">
              <a:latin typeface="Comic Sans MS" panose="030F0702030302020204" pitchFamily="66" charset="0"/>
            </a:endParaRPr>
          </a:p>
        </p:txBody>
      </p:sp>
      <p:cxnSp>
        <p:nvCxnSpPr>
          <p:cNvPr id="6" name="直接箭头连接符 5">
            <a:extLst>
              <a:ext uri="{FF2B5EF4-FFF2-40B4-BE49-F238E27FC236}">
                <a16:creationId xmlns:a16="http://schemas.microsoft.com/office/drawing/2014/main" id="{38879652-0A8F-4121-85B5-093817B9B4E7}"/>
              </a:ext>
            </a:extLst>
          </p:cNvPr>
          <p:cNvCxnSpPr>
            <a:endCxn id="11" idx="0"/>
          </p:cNvCxnSpPr>
          <p:nvPr/>
        </p:nvCxnSpPr>
        <p:spPr>
          <a:xfrm>
            <a:off x="2026860" y="4195482"/>
            <a:ext cx="490522" cy="113851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DADC74C-C16F-429B-85DC-9A905E4B4EAA}"/>
              </a:ext>
            </a:extLst>
          </p:cNvPr>
          <p:cNvSpPr txBox="1"/>
          <p:nvPr/>
        </p:nvSpPr>
        <p:spPr>
          <a:xfrm>
            <a:off x="3893219" y="4180293"/>
            <a:ext cx="1700757" cy="338554"/>
          </a:xfrm>
          <a:prstGeom prst="rect">
            <a:avLst/>
          </a:prstGeom>
          <a:noFill/>
        </p:spPr>
        <p:txBody>
          <a:bodyPr wrap="square">
            <a:spAutoFit/>
          </a:bodyPr>
          <a:lstStyle/>
          <a:p>
            <a:pPr algn="ctr"/>
            <a:r>
              <a:rPr lang="en-US" altLang="zh-CN" sz="1600" dirty="0">
                <a:latin typeface="Comic Sans MS" panose="030F0702030302020204" pitchFamily="66" charset="0"/>
              </a:rPr>
              <a:t>2.9bara@2.2K</a:t>
            </a:r>
            <a:endParaRPr lang="zh-CN" altLang="en-US" sz="1600" dirty="0">
              <a:latin typeface="Comic Sans MS" panose="030F0702030302020204" pitchFamily="66" charset="0"/>
            </a:endParaRPr>
          </a:p>
        </p:txBody>
      </p:sp>
      <p:sp>
        <p:nvSpPr>
          <p:cNvPr id="15" name="文本框 14">
            <a:extLst>
              <a:ext uri="{FF2B5EF4-FFF2-40B4-BE49-F238E27FC236}">
                <a16:creationId xmlns:a16="http://schemas.microsoft.com/office/drawing/2014/main" id="{0684D74D-10C3-4665-9E4F-71F2A22B3FF0}"/>
              </a:ext>
            </a:extLst>
          </p:cNvPr>
          <p:cNvSpPr txBox="1"/>
          <p:nvPr/>
        </p:nvSpPr>
        <p:spPr>
          <a:xfrm>
            <a:off x="5234248" y="4894286"/>
            <a:ext cx="1700757" cy="338554"/>
          </a:xfrm>
          <a:prstGeom prst="rect">
            <a:avLst/>
          </a:prstGeom>
          <a:noFill/>
        </p:spPr>
        <p:txBody>
          <a:bodyPr wrap="square">
            <a:spAutoFit/>
          </a:bodyPr>
          <a:lstStyle/>
          <a:p>
            <a:pPr algn="ctr"/>
            <a:r>
              <a:rPr lang="en-US" altLang="zh-CN" sz="1600" dirty="0">
                <a:latin typeface="Comic Sans MS" panose="030F0702030302020204" pitchFamily="66" charset="0"/>
              </a:rPr>
              <a:t>31mbar@2K</a:t>
            </a:r>
            <a:endParaRPr lang="zh-CN" altLang="en-US" sz="1600" dirty="0">
              <a:latin typeface="Comic Sans MS" panose="030F0702030302020204" pitchFamily="66" charset="0"/>
            </a:endParaRPr>
          </a:p>
        </p:txBody>
      </p:sp>
      <p:sp>
        <p:nvSpPr>
          <p:cNvPr id="17" name="文本框 16">
            <a:extLst>
              <a:ext uri="{FF2B5EF4-FFF2-40B4-BE49-F238E27FC236}">
                <a16:creationId xmlns:a16="http://schemas.microsoft.com/office/drawing/2014/main" id="{5091D7E7-61A7-4FE6-8006-6D306C023BCB}"/>
              </a:ext>
            </a:extLst>
          </p:cNvPr>
          <p:cNvSpPr txBox="1"/>
          <p:nvPr/>
        </p:nvSpPr>
        <p:spPr>
          <a:xfrm>
            <a:off x="3600201" y="2190079"/>
            <a:ext cx="8368419" cy="954107"/>
          </a:xfrm>
          <a:prstGeom prst="rect">
            <a:avLst/>
          </a:prstGeom>
          <a:noFill/>
        </p:spPr>
        <p:txBody>
          <a:bodyPr wrap="square">
            <a:spAutoFit/>
          </a:bodyPr>
          <a:lstStyle/>
          <a:p>
            <a:pPr marL="285750" indent="-285750" algn="just">
              <a:buFont typeface="Wingdings" panose="05000000000000000000" pitchFamily="2" charset="2"/>
              <a:buChar char="p"/>
            </a:pPr>
            <a:r>
              <a:rPr lang="en-US" altLang="zh-CN" sz="1400" dirty="0">
                <a:latin typeface="Comic Sans MS" panose="030F0702030302020204" pitchFamily="66" charset="0"/>
              </a:rPr>
              <a:t>2K superfluid helium is produced by the JT valve, and the cavity can be immersed in 2K helium bath. The </a:t>
            </a:r>
            <a:r>
              <a:rPr lang="en-US" altLang="zh-CN" sz="1400" dirty="0" err="1">
                <a:latin typeface="Comic Sans MS" panose="030F0702030302020204" pitchFamily="66" charset="0"/>
              </a:rPr>
              <a:t>GHe</a:t>
            </a:r>
            <a:r>
              <a:rPr lang="en-US" altLang="zh-CN" sz="1400" dirty="0">
                <a:latin typeface="Comic Sans MS" panose="030F0702030302020204" pitchFamily="66" charset="0"/>
              </a:rPr>
              <a:t> returns to heat exchanger to recover the cold quantity. And it is heated by the electrical heater, then enter the pump station. Finally, it goes to compressor suction side to complete the whole circle. </a:t>
            </a:r>
            <a:endParaRPr lang="zh-CN" altLang="en-US" sz="1400" dirty="0">
              <a:latin typeface="Comic Sans MS" panose="030F0702030302020204" pitchFamily="66" charset="0"/>
            </a:endParaRPr>
          </a:p>
        </p:txBody>
      </p:sp>
    </p:spTree>
    <p:extLst>
      <p:ext uri="{BB962C8B-B14F-4D97-AF65-F5344CB8AC3E}">
        <p14:creationId xmlns:p14="http://schemas.microsoft.com/office/powerpoint/2010/main" val="2763063978"/>
      </p:ext>
    </p:extLst>
  </p:cSld>
  <p:clrMapOvr>
    <a:masterClrMapping/>
  </p:clrMapOvr>
</p:sld>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spDef>
    <a:lnDef>
      <a:spPr bwMode="auto">
        <a:xfrm>
          <a:off x="0" y="0"/>
          <a:ext cx="1" cy="1"/>
        </a:xfrm>
        <a:custGeom>
          <a:avLst/>
          <a:gdLst/>
          <a:ahLst/>
          <a:cxnLst/>
          <a:rect l="0" t="0" r="0" b="0"/>
          <a:pathLst/>
        </a:custGeom>
        <a:solidFill>
          <a:srgbClr val="FF0000"/>
        </a:solidFill>
        <a:ln w="9525" cap="flat" cmpd="sng" algn="ctr">
          <a:solidFill>
            <a:srgbClr val="5F5F5F"/>
          </a:solidFill>
          <a:prstDash val="solid"/>
          <a:round/>
          <a:headEnd type="none" w="med" len="med"/>
          <a:tailEnd type="none" w="med" len="med"/>
        </a:ln>
        <a:effectLst>
          <a:outerShdw dist="53882" dir="2700000" algn="ctr" rotWithShape="0">
            <a:srgbClr val="CCECFF"/>
          </a:outerShdw>
        </a:effectLst>
      </a:spPr>
      <a:bodyPr vert="horz" wrap="square" lIns="91440" tIns="45720" rIns="91440" bIns="45720" numCol="1" anchor="t" anchorCtr="0" compatLnSpc="1">
        <a:prstTxWarp prst="textNoShape">
          <a:avLst/>
        </a:prstTxWarp>
        <a:spAutoFit/>
      </a:bodyPr>
      <a:lstStyle>
        <a:defPPr marL="1588"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bg1"/>
            </a:solidFill>
            <a:effectLst/>
            <a:latin typeface="Times New Roman" pitchFamily="18" charset="0"/>
            <a:ea typeface="华文中宋"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112821</TotalTime>
  <Words>5835</Words>
  <Application>Microsoft Office PowerPoint</Application>
  <PresentationFormat>宽屏</PresentationFormat>
  <Paragraphs>801</Paragraphs>
  <Slides>49</Slides>
  <Notes>24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49</vt:i4>
      </vt:variant>
    </vt:vector>
  </HeadingPairs>
  <TitlesOfParts>
    <vt:vector size="69" baseType="lpstr">
      <vt:lpstr>Italic_IV50</vt:lpstr>
      <vt:lpstr>MS Mincho</vt:lpstr>
      <vt:lpstr>ＭＳ Ｐゴシック</vt:lpstr>
      <vt:lpstr>等线</vt:lpstr>
      <vt:lpstr>仿宋</vt:lpstr>
      <vt:lpstr>黑体</vt:lpstr>
      <vt:lpstr>华文中宋</vt:lpstr>
      <vt:lpstr>楷体</vt:lpstr>
      <vt:lpstr>宋体</vt:lpstr>
      <vt:lpstr>微软雅黑</vt:lpstr>
      <vt:lpstr>Arial</vt:lpstr>
      <vt:lpstr>Calibri</vt:lpstr>
      <vt:lpstr>Cambria Math</vt:lpstr>
      <vt:lpstr>Comic Sans MS</vt:lpstr>
      <vt:lpstr>Georgia</vt:lpstr>
      <vt:lpstr>Tahoma</vt:lpstr>
      <vt:lpstr>Times New Roman</vt:lpstr>
      <vt:lpstr>Wingdings</vt:lpstr>
      <vt:lpstr>4_Office 主题</vt:lpstr>
      <vt:lpstr>自定义设计方案</vt:lpstr>
      <vt:lpstr>PowerPoint 演示文稿</vt:lpstr>
      <vt:lpstr>Content </vt:lpstr>
      <vt:lpstr>CEPC Cryogenic System Brief Introduction</vt:lpstr>
      <vt:lpstr>CEPC Cryogenic System Brief Introduction</vt:lpstr>
      <vt:lpstr>Content </vt:lpstr>
      <vt:lpstr>Flow chart of SRF TDR Scheme</vt:lpstr>
      <vt:lpstr>cryogenic system process flow diagram in the SRF system</vt:lpstr>
      <vt:lpstr>1.3GHz cavity Cryomodule</vt:lpstr>
      <vt:lpstr>1.3GHz cavity Cryomodule</vt:lpstr>
      <vt:lpstr>1.3GHz cavity Cryomodule Cooldown</vt:lpstr>
      <vt:lpstr>1.3GHz cavity Cryomodule</vt:lpstr>
      <vt:lpstr>650MHz cavity Cryomodule</vt:lpstr>
      <vt:lpstr>650MHz cavity Cryomodule</vt:lpstr>
      <vt:lpstr>650MHz cavity Cryomodule</vt:lpstr>
      <vt:lpstr>Detailed flow chart for the IR Cryostat </vt:lpstr>
      <vt:lpstr>Mechanical structure of IR Cryostat </vt:lpstr>
      <vt:lpstr>Thermal dynamics simulation </vt:lpstr>
      <vt:lpstr>Content </vt:lpstr>
      <vt:lpstr>Our Plan in EDR</vt:lpstr>
      <vt:lpstr>Next: CEPC 650MHz cavity Cryomodule</vt:lpstr>
      <vt:lpstr>Next: CEPC 650MHz cavity Cryomodule</vt:lpstr>
      <vt:lpstr>Next: CEPC 650MHz cavity Cryomodule</vt:lpstr>
      <vt:lpstr>Next: Detailed PID in CAD version</vt:lpstr>
      <vt:lpstr>Cryogenic system mechanical layout diagram upgrade</vt:lpstr>
      <vt:lpstr>Large refrigerator</vt:lpstr>
      <vt:lpstr>Large refrigerator Parameters</vt:lpstr>
      <vt:lpstr>Large refrigerator Mechanical Design</vt:lpstr>
      <vt:lpstr>Large refrigerator Assembling</vt:lpstr>
      <vt:lpstr>Large refrigerator Plan by FULLCRYO</vt:lpstr>
      <vt:lpstr>KW JT heat exchanger</vt:lpstr>
      <vt:lpstr>KW JT heat exchanger</vt:lpstr>
      <vt:lpstr>KW JT heat exchanger</vt:lpstr>
      <vt:lpstr>Digital Cryogenic System</vt:lpstr>
      <vt:lpstr>Digital Cryogenic System</vt:lpstr>
      <vt:lpstr>Digital Cryogenic System</vt:lpstr>
      <vt:lpstr>Digital Cryogenic System</vt:lpstr>
      <vt:lpstr>Digital Cryogenic System</vt:lpstr>
      <vt:lpstr>Digital Cryogenic System</vt:lpstr>
      <vt:lpstr>Digital Cryogenic System</vt:lpstr>
      <vt:lpstr>千/万安培高温超导二元电流引线及其测试台研制</vt:lpstr>
      <vt:lpstr>千/万安培高温超导二元电流引线及其测试台研制</vt:lpstr>
      <vt:lpstr>千/万安培高温超导二元电流引线及其测试台研制</vt:lpstr>
      <vt:lpstr>人员安排</vt:lpstr>
      <vt:lpstr>summary</vt:lpstr>
      <vt:lpstr>Green Particle Accelerator：issues and challenges</vt:lpstr>
      <vt:lpstr>CEPC waste heat recovery/reuse requirements</vt:lpstr>
      <vt:lpstr>Possible solutions for CEPC waste heat reuse</vt:lpstr>
      <vt:lpstr>Advantages of AHP</vt:lpstr>
      <vt:lpstr>Energy efficiency and economic analysis--CEPC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Simulation of CEPC project</dc:title>
  <dc:creator>[葛锐]</dc:creator>
  <cp:lastModifiedBy>gerui</cp:lastModifiedBy>
  <cp:revision>1195</cp:revision>
  <dcterms:created xsi:type="dcterms:W3CDTF">2019-07-08T06:55:01Z</dcterms:created>
  <dcterms:modified xsi:type="dcterms:W3CDTF">2024-03-15T00:05:36Z</dcterms:modified>
</cp:coreProperties>
</file>