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953" r:id="rId2"/>
    <p:sldId id="907" r:id="rId3"/>
    <p:sldId id="954" r:id="rId4"/>
    <p:sldId id="956" r:id="rId5"/>
    <p:sldId id="1000" r:id="rId6"/>
    <p:sldId id="1001" r:id="rId7"/>
    <p:sldId id="1005" r:id="rId8"/>
    <p:sldId id="1006" r:id="rId9"/>
    <p:sldId id="1012" r:id="rId10"/>
    <p:sldId id="1002" r:id="rId11"/>
    <p:sldId id="1009" r:id="rId12"/>
    <p:sldId id="1013" r:id="rId13"/>
    <p:sldId id="1011" r:id="rId14"/>
    <p:sldId id="955" r:id="rId1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8400"/>
    <a:srgbClr val="003399"/>
    <a:srgbClr val="4D8357"/>
    <a:srgbClr val="005800"/>
    <a:srgbClr val="FFFFFF"/>
    <a:srgbClr val="E6E6E6"/>
    <a:srgbClr val="0070C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3" autoAdjust="0"/>
    <p:restoredTop sz="91732" autoAdjust="0"/>
  </p:normalViewPr>
  <p:slideViewPr>
    <p:cSldViewPr>
      <p:cViewPr varScale="1">
        <p:scale>
          <a:sx n="84" d="100"/>
          <a:sy n="84" d="100"/>
        </p:scale>
        <p:origin x="20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2024-3-15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2024-3-15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229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399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264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440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52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918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284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23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79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84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615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84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0933-F127-482E-A217-45C0C723D2A9}" type="datetime1">
              <a:rPr lang="zh-CN" altLang="en-US" smtClean="0"/>
              <a:t>2024-3-15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10F-DCD6-4D51-A8CE-C069BB58DD70}" type="datetime1">
              <a:rPr lang="zh-CN" altLang="en-US" smtClean="0"/>
              <a:t>2024-3-15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49AC-2188-4988-BFA6-48709998488D}" type="datetime1">
              <a:rPr lang="zh-CN" altLang="en-US" smtClean="0"/>
              <a:t>2024-3-15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557F-13DF-4D66-A141-9C57F752668A}" type="datetime1">
              <a:rPr lang="zh-CN" altLang="en-US" smtClean="0"/>
              <a:t>2024-3-15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42620-97A9-43E1-A5D6-67819CEFFC3E}" type="datetime1">
              <a:rPr lang="zh-CN" altLang="en-US" smtClean="0"/>
              <a:t>2024-3-15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480570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rgbClr val="C00000"/>
                </a:solidFill>
              </a:rPr>
              <a:t>CEPC final focus superconducting magnet and </a:t>
            </a:r>
            <a:r>
              <a:rPr lang="en-US" altLang="zh-CN" sz="3200" dirty="0" err="1">
                <a:solidFill>
                  <a:srgbClr val="C00000"/>
                </a:solidFill>
              </a:rPr>
              <a:t>cryomodule</a:t>
            </a:r>
            <a:r>
              <a:rPr lang="en-US" altLang="zh-CN" sz="3200" dirty="0">
                <a:solidFill>
                  <a:srgbClr val="C00000"/>
                </a:solidFill>
              </a:rPr>
              <a:t> EDR </a:t>
            </a:r>
            <a:r>
              <a:rPr lang="en-US" altLang="zh-CN" sz="3200" dirty="0" smtClean="0">
                <a:solidFill>
                  <a:srgbClr val="C00000"/>
                </a:solidFill>
              </a:rPr>
              <a:t>plan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3.15 2024, CEPC Day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13" name="文本框 7">
            <a:extLst>
              <a:ext uri="{FF2B5EF4-FFF2-40B4-BE49-F238E27FC236}">
                <a16:creationId xmlns:a16="http://schemas.microsoft.com/office/drawing/2014/main" xmlns="" id="{785816F2-AEF2-4FFE-A0DA-84B4490709A4}"/>
              </a:ext>
            </a:extLst>
          </p:cNvPr>
          <p:cNvSpPr txBox="1"/>
          <p:nvPr/>
        </p:nvSpPr>
        <p:spPr>
          <a:xfrm>
            <a:off x="1487488" y="4190691"/>
            <a:ext cx="84798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Yingshun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Zhu,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Miaofu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Xu</a:t>
            </a:r>
            <a:endParaRPr lang="en-US" altLang="zh-CN" sz="2800" dirty="0" smtClean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On behalf of CEPC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MDI SC </a:t>
            </a:r>
            <a:r>
              <a:rPr lang="en-US" altLang="zh-CN" sz="24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magnet research team</a:t>
            </a:r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EDR </a:t>
            </a:r>
            <a:r>
              <a:rPr lang="en-US" altLang="zh-CN" b="1" dirty="0" smtClean="0">
                <a:solidFill>
                  <a:srgbClr val="C00000"/>
                </a:solidFill>
              </a:rPr>
              <a:t>plan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3392" y="1152368"/>
            <a:ext cx="10972800" cy="484030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altLang="zh-CN" sz="2000" dirty="0" smtClean="0"/>
              <a:t>    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EDR goal:</a:t>
            </a:r>
          </a:p>
          <a:p>
            <a:pPr>
              <a:spcAft>
                <a:spcPts val="0"/>
              </a:spcAft>
            </a:pPr>
            <a:r>
              <a:rPr lang="en-US" altLang="zh-CN" sz="2000" dirty="0" smtClean="0"/>
              <a:t>Optimize and find good magnet design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 meet all </a:t>
            </a:r>
            <a:r>
              <a:rPr lang="en-US" altLang="zh-CN" sz="2000" dirty="0"/>
              <a:t>design </a:t>
            </a:r>
            <a:r>
              <a:rPr lang="en-US" altLang="zh-CN" sz="2000" dirty="0" smtClean="0"/>
              <a:t>requirements, </a:t>
            </a:r>
            <a:r>
              <a:rPr lang="en-US" altLang="zh-CN" sz="2000" dirty="0"/>
              <a:t>i</a:t>
            </a:r>
            <a:r>
              <a:rPr lang="en-US" altLang="zh-CN" sz="2000" dirty="0" smtClean="0"/>
              <a:t>nnovative, technically achievable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/>
              <a:t>Optimize the </a:t>
            </a:r>
            <a:r>
              <a:rPr lang="en-US" altLang="zh-CN" sz="2000" dirty="0" err="1" smtClean="0"/>
              <a:t>cryomodule</a:t>
            </a:r>
            <a:r>
              <a:rPr lang="en-US" altLang="zh-CN" sz="2000" dirty="0" smtClean="0"/>
              <a:t> design</a:t>
            </a:r>
            <a:endParaRPr lang="en-US" altLang="zh-CN" sz="2000" dirty="0"/>
          </a:p>
          <a:p>
            <a:pPr>
              <a:spcAft>
                <a:spcPts val="0"/>
              </a:spcAft>
            </a:pPr>
            <a:r>
              <a:rPr lang="en-US" altLang="zh-CN" sz="2000" dirty="0" smtClean="0"/>
              <a:t>Perform </a:t>
            </a:r>
            <a:r>
              <a:rPr lang="en-US" altLang="zh-CN" sz="2000" dirty="0"/>
              <a:t>detailed magnetic field analysis, mechanical </a:t>
            </a:r>
            <a:r>
              <a:rPr lang="en-US" altLang="zh-CN" sz="2000" dirty="0" smtClean="0"/>
              <a:t>design and </a:t>
            </a:r>
            <a:r>
              <a:rPr lang="en-US" altLang="zh-CN" sz="2000" dirty="0"/>
              <a:t>stress analysis, cryogenic analysis, </a:t>
            </a:r>
            <a:r>
              <a:rPr lang="en-US" altLang="zh-CN" sz="2000" dirty="0" smtClean="0"/>
              <a:t>quench </a:t>
            </a:r>
            <a:r>
              <a:rPr lang="en-US" altLang="zh-CN" sz="2000" dirty="0"/>
              <a:t>analysis, </a:t>
            </a:r>
            <a:r>
              <a:rPr lang="en-US" altLang="zh-CN" sz="2000" dirty="0" err="1" smtClean="0"/>
              <a:t>etc</a:t>
            </a:r>
            <a:endParaRPr lang="en-US" altLang="zh-CN" sz="2000" dirty="0" smtClean="0"/>
          </a:p>
          <a:p>
            <a:pPr>
              <a:spcAft>
                <a:spcPts val="0"/>
              </a:spcAft>
            </a:pPr>
            <a:r>
              <a:rPr lang="en-US" altLang="zh-CN" sz="2000" dirty="0"/>
              <a:t>Complete the Engineering Design Report for superconducting </a:t>
            </a:r>
            <a:r>
              <a:rPr lang="en-US" altLang="zh-CN" sz="2000" dirty="0" smtClean="0"/>
              <a:t>magnets </a:t>
            </a:r>
            <a:r>
              <a:rPr lang="en-US" altLang="zh-CN" sz="2000" dirty="0"/>
              <a:t>and </a:t>
            </a:r>
            <a:r>
              <a:rPr lang="en-US" altLang="zh-CN" sz="2000" dirty="0" err="1" smtClean="0"/>
              <a:t>cryomodule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00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EDR </a:t>
            </a:r>
            <a:r>
              <a:rPr lang="en-US" altLang="zh-CN" b="1" dirty="0" smtClean="0">
                <a:solidFill>
                  <a:srgbClr val="C00000"/>
                </a:solidFill>
              </a:rPr>
              <a:t>plan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3392" y="1152368"/>
            <a:ext cx="11017224" cy="5186255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zh-CN" sz="2000" dirty="0" smtClean="0"/>
              <a:t>     </a:t>
            </a:r>
            <a:r>
              <a:rPr lang="en-US" altLang="zh-CN" sz="2200" b="1" dirty="0" smtClean="0">
                <a:solidFill>
                  <a:srgbClr val="FF0000"/>
                </a:solidFill>
              </a:rPr>
              <a:t>EDR plan for SC magnets: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000" dirty="0" smtClean="0"/>
              <a:t>     2024</a:t>
            </a:r>
          </a:p>
          <a:p>
            <a:pPr>
              <a:spcAft>
                <a:spcPts val="0"/>
              </a:spcAft>
            </a:pPr>
            <a:r>
              <a:rPr lang="en-US" altLang="zh-CN" sz="2000" dirty="0"/>
              <a:t>Iteration and finalize </a:t>
            </a:r>
            <a:r>
              <a:rPr lang="en-US" altLang="zh-CN" sz="2000" dirty="0" smtClean="0"/>
              <a:t>design </a:t>
            </a:r>
            <a:r>
              <a:rPr lang="en-US" altLang="zh-CN" sz="2000" dirty="0"/>
              <a:t>requirements for </a:t>
            </a:r>
            <a:r>
              <a:rPr lang="en-US" altLang="zh-CN" sz="2000" dirty="0" smtClean="0"/>
              <a:t>SC </a:t>
            </a:r>
            <a:r>
              <a:rPr lang="en-US" altLang="zh-CN" sz="2000" dirty="0" err="1"/>
              <a:t>quadrupole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magnets</a:t>
            </a:r>
          </a:p>
          <a:p>
            <a:pPr>
              <a:spcAft>
                <a:spcPts val="0"/>
              </a:spcAft>
            </a:pPr>
            <a:r>
              <a:rPr lang="en-US" altLang="zh-CN" sz="2000" dirty="0"/>
              <a:t>Refined design and comparison of </a:t>
            </a:r>
            <a:r>
              <a:rPr lang="en-US" altLang="zh-CN" sz="2000" dirty="0" smtClean="0"/>
              <a:t>design options </a:t>
            </a:r>
            <a:r>
              <a:rPr lang="en-US" altLang="zh-CN" sz="2000" dirty="0"/>
              <a:t>for </a:t>
            </a:r>
            <a:r>
              <a:rPr lang="en-US" altLang="zh-CN" sz="2000" dirty="0" err="1" smtClean="0"/>
              <a:t>quadrupole</a:t>
            </a:r>
            <a:r>
              <a:rPr lang="en-US" altLang="zh-CN" sz="2000" dirty="0" smtClean="0"/>
              <a:t> magnets (</a:t>
            </a:r>
            <a:r>
              <a:rPr lang="en-US" altLang="zh-CN" sz="2000" dirty="0"/>
              <a:t>CCT, </a:t>
            </a:r>
            <a:r>
              <a:rPr lang="en-US" altLang="zh-CN" sz="2000" dirty="0" smtClean="0"/>
              <a:t>Serpentine, etc.)</a:t>
            </a:r>
          </a:p>
          <a:p>
            <a:pPr>
              <a:spcAft>
                <a:spcPts val="0"/>
              </a:spcAft>
            </a:pPr>
            <a:r>
              <a:rPr lang="en-US" altLang="zh-CN" sz="2000" dirty="0"/>
              <a:t>Calculate magnet deformation on cantilever </a:t>
            </a:r>
            <a:r>
              <a:rPr lang="en-US" altLang="zh-CN" sz="2000" dirty="0" smtClean="0"/>
              <a:t>support</a:t>
            </a:r>
          </a:p>
          <a:p>
            <a:pPr>
              <a:spcAft>
                <a:spcPts val="0"/>
              </a:spcAft>
            </a:pPr>
            <a:r>
              <a:rPr lang="en-US" altLang="zh-CN" sz="2000" dirty="0"/>
              <a:t>Update the design of </a:t>
            </a:r>
            <a:r>
              <a:rPr lang="en-US" altLang="zh-CN" sz="2000" dirty="0" smtClean="0"/>
              <a:t>anti-solenoid</a:t>
            </a:r>
            <a:r>
              <a:rPr lang="en-US" altLang="zh-CN" sz="2000" dirty="0"/>
              <a:t>, </a:t>
            </a:r>
            <a:r>
              <a:rPr lang="en-US" altLang="zh-CN" sz="2000" dirty="0" smtClean="0"/>
              <a:t>optimize solenoid </a:t>
            </a:r>
            <a:r>
              <a:rPr lang="en-US" altLang="zh-CN" sz="2000" dirty="0"/>
              <a:t>field distribution</a:t>
            </a:r>
            <a:endParaRPr lang="en-US" altLang="zh-CN" sz="2000" dirty="0" smtClean="0"/>
          </a:p>
          <a:p>
            <a:pPr>
              <a:spcAft>
                <a:spcPts val="0"/>
              </a:spcAft>
            </a:pPr>
            <a:endParaRPr lang="en-US" altLang="zh-CN" sz="20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000" dirty="0" smtClean="0"/>
              <a:t>     2025</a:t>
            </a:r>
          </a:p>
          <a:p>
            <a:pPr>
              <a:spcAft>
                <a:spcPts val="0"/>
              </a:spcAft>
            </a:pPr>
            <a:r>
              <a:rPr lang="en-US" altLang="zh-CN" sz="2000" dirty="0"/>
              <a:t>D</a:t>
            </a:r>
            <a:r>
              <a:rPr lang="en-US" altLang="zh-CN" sz="2000" dirty="0" smtClean="0"/>
              <a:t>etailed </a:t>
            </a:r>
            <a:r>
              <a:rPr lang="en-US" altLang="zh-CN" sz="2000" dirty="0"/>
              <a:t>magnetic field analysis, mechanical </a:t>
            </a:r>
            <a:r>
              <a:rPr lang="en-US" altLang="zh-CN" sz="2000" dirty="0" smtClean="0"/>
              <a:t>design and stress analysis, </a:t>
            </a:r>
            <a:r>
              <a:rPr lang="en-US" altLang="zh-CN" sz="2000" dirty="0"/>
              <a:t>quenching </a:t>
            </a:r>
            <a:r>
              <a:rPr lang="en-US" altLang="zh-CN" sz="2000" dirty="0" smtClean="0"/>
              <a:t>analysis</a:t>
            </a:r>
          </a:p>
          <a:p>
            <a:pPr>
              <a:spcAft>
                <a:spcPts val="0"/>
              </a:spcAft>
            </a:pPr>
            <a:r>
              <a:rPr lang="en-US" altLang="zh-CN" sz="2000" dirty="0" smtClean="0"/>
              <a:t>Finish </a:t>
            </a:r>
            <a:r>
              <a:rPr lang="en-US" altLang="zh-CN" sz="2000" dirty="0"/>
              <a:t>full 3D magnetic field analysis with all </a:t>
            </a:r>
            <a:r>
              <a:rPr lang="en-US" altLang="zh-CN" sz="2000" dirty="0" smtClean="0"/>
              <a:t>MDI magnetic </a:t>
            </a:r>
            <a:r>
              <a:rPr lang="en-US" altLang="zh-CN" sz="2000" dirty="0"/>
              <a:t>components </a:t>
            </a:r>
            <a:r>
              <a:rPr lang="en-US" altLang="zh-CN" sz="2000" dirty="0" smtClean="0"/>
              <a:t>together</a:t>
            </a:r>
          </a:p>
          <a:p>
            <a:pPr>
              <a:spcAft>
                <a:spcPts val="0"/>
              </a:spcAft>
            </a:pPr>
            <a:r>
              <a:rPr lang="en-US" altLang="zh-CN" sz="2000" dirty="0" smtClean="0"/>
              <a:t>Evaluate </a:t>
            </a:r>
            <a:r>
              <a:rPr lang="en-US" altLang="zh-CN" sz="2000" dirty="0"/>
              <a:t>magnetic performance of each superconducting </a:t>
            </a:r>
            <a:r>
              <a:rPr lang="en-US" altLang="zh-CN" sz="2000" dirty="0" smtClean="0"/>
              <a:t>magnet (LTS/HTS)</a:t>
            </a:r>
          </a:p>
          <a:p>
            <a:pPr>
              <a:spcAft>
                <a:spcPts val="0"/>
              </a:spcAft>
            </a:pPr>
            <a:endParaRPr lang="en-US" altLang="zh-CN" sz="2000" dirty="0"/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000" dirty="0" smtClean="0"/>
              <a:t>     2026</a:t>
            </a:r>
          </a:p>
          <a:p>
            <a:pPr>
              <a:spcAft>
                <a:spcPts val="0"/>
              </a:spcAft>
            </a:pPr>
            <a:r>
              <a:rPr lang="en-US" altLang="zh-CN" sz="2000" dirty="0"/>
              <a:t>Summary of </a:t>
            </a:r>
            <a:r>
              <a:rPr lang="en-US" altLang="zh-CN" sz="2000" dirty="0" smtClean="0"/>
              <a:t>SC </a:t>
            </a:r>
            <a:r>
              <a:rPr lang="en-US" altLang="zh-CN" sz="2000" dirty="0"/>
              <a:t>magnet design, main parameters, and magnetic field calculation </a:t>
            </a:r>
            <a:r>
              <a:rPr lang="en-US" altLang="zh-CN" sz="2000" dirty="0" smtClean="0"/>
              <a:t>results</a:t>
            </a:r>
          </a:p>
          <a:p>
            <a:pPr>
              <a:spcAft>
                <a:spcPts val="0"/>
              </a:spcAft>
            </a:pPr>
            <a:r>
              <a:rPr lang="en-US" altLang="zh-CN" sz="2000" dirty="0"/>
              <a:t>Determination of </a:t>
            </a:r>
            <a:r>
              <a:rPr lang="en-US" altLang="zh-CN" sz="2000" dirty="0" smtClean="0"/>
              <a:t>magnet processing </a:t>
            </a:r>
            <a:r>
              <a:rPr lang="en-US" altLang="zh-CN" sz="2000" dirty="0"/>
              <a:t>and manufacturing technology</a:t>
            </a:r>
            <a:endParaRPr lang="en-US" altLang="zh-CN" sz="2000" dirty="0" smtClean="0"/>
          </a:p>
          <a:p>
            <a:pPr>
              <a:spcAft>
                <a:spcPts val="0"/>
              </a:spcAft>
            </a:pPr>
            <a:r>
              <a:rPr lang="en-US" altLang="zh-CN" sz="2000" dirty="0"/>
              <a:t>Draft </a:t>
            </a:r>
            <a:r>
              <a:rPr lang="en-US" altLang="zh-CN" sz="2000" dirty="0" smtClean="0"/>
              <a:t>and revise the </a:t>
            </a:r>
            <a:r>
              <a:rPr lang="en-US" altLang="zh-CN" sz="2000" dirty="0"/>
              <a:t>Engineering Design Report for superconducting </a:t>
            </a:r>
            <a:r>
              <a:rPr lang="en-US" altLang="zh-CN" sz="2000" dirty="0" smtClean="0"/>
              <a:t>magnets</a:t>
            </a:r>
          </a:p>
          <a:p>
            <a:pPr>
              <a:spcAft>
                <a:spcPts val="0"/>
              </a:spcAft>
            </a:pPr>
            <a:r>
              <a:rPr lang="en-US" altLang="zh-CN" sz="2000" dirty="0"/>
              <a:t>Cost </a:t>
            </a:r>
            <a:r>
              <a:rPr lang="en-US" altLang="zh-CN" sz="2000" dirty="0" smtClean="0"/>
              <a:t>evaluation </a:t>
            </a:r>
            <a:r>
              <a:rPr lang="en-US" altLang="zh-CN" sz="2000" dirty="0"/>
              <a:t>of CEPC MDI Superconducting magnets and </a:t>
            </a:r>
            <a:r>
              <a:rPr lang="en-US" altLang="zh-CN" sz="2000" dirty="0" err="1"/>
              <a:t>cryomodule</a:t>
            </a:r>
            <a:endParaRPr lang="en-US" altLang="zh-CN" sz="20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16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xmlns="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EDR plan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3392" y="1152368"/>
            <a:ext cx="10972800" cy="4840303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altLang="zh-CN" sz="2000" dirty="0"/>
              <a:t>     </a:t>
            </a:r>
            <a:r>
              <a:rPr lang="en-US" altLang="zh-CN" sz="2000" b="1" dirty="0">
                <a:solidFill>
                  <a:srgbClr val="FF0000"/>
                </a:solidFill>
              </a:rPr>
              <a:t>EDR plan for </a:t>
            </a:r>
            <a:r>
              <a:rPr lang="en-US" altLang="zh-CN" sz="2000" b="1" dirty="0" err="1">
                <a:solidFill>
                  <a:srgbClr val="FF0000"/>
                </a:solidFill>
              </a:rPr>
              <a:t>cryomodule</a:t>
            </a:r>
            <a:r>
              <a:rPr lang="en-US" altLang="zh-CN" sz="2000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2024</a:t>
            </a:r>
            <a:r>
              <a:rPr lang="en-US" altLang="zh-CN" sz="2000" dirty="0"/>
              <a:t>:</a:t>
            </a:r>
          </a:p>
          <a:p>
            <a:pPr>
              <a:spcAft>
                <a:spcPts val="0"/>
              </a:spcAft>
            </a:pPr>
            <a:r>
              <a:rPr lang="en-US" altLang="zh-CN" sz="2000" dirty="0"/>
              <a:t>Update the design of the cryomodule</a:t>
            </a:r>
          </a:p>
          <a:p>
            <a:pPr>
              <a:spcAft>
                <a:spcPts val="0"/>
              </a:spcAft>
            </a:pPr>
            <a:r>
              <a:rPr lang="en-US" altLang="zh-CN" sz="2000" dirty="0"/>
              <a:t>Heat load calculation </a:t>
            </a:r>
          </a:p>
          <a:p>
            <a:pPr>
              <a:spcAft>
                <a:spcPts val="0"/>
              </a:spcAft>
            </a:pPr>
            <a:r>
              <a:rPr lang="en-US" altLang="zh-CN" sz="2000" dirty="0"/>
              <a:t>Flow field simulation analysis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2025</a:t>
            </a:r>
            <a:r>
              <a:rPr lang="en-US" altLang="zh-CN" sz="2000" dirty="0"/>
              <a:t>:</a:t>
            </a:r>
          </a:p>
          <a:p>
            <a:pPr>
              <a:spcAft>
                <a:spcPts val="0"/>
              </a:spcAft>
            </a:pPr>
            <a:r>
              <a:rPr lang="en-US" altLang="zh-CN" sz="2000" dirty="0"/>
              <a:t>Process scheme determination</a:t>
            </a:r>
          </a:p>
          <a:p>
            <a:pPr>
              <a:spcAft>
                <a:spcPts val="0"/>
              </a:spcAft>
            </a:pPr>
            <a:r>
              <a:rPr lang="en-US" altLang="zh-CN" sz="2000" dirty="0"/>
              <a:t>Assembly process design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2026</a:t>
            </a:r>
            <a:r>
              <a:rPr lang="en-US" altLang="zh-CN" sz="2000" dirty="0"/>
              <a:t>:</a:t>
            </a:r>
          </a:p>
          <a:p>
            <a:pPr>
              <a:spcAft>
                <a:spcPts val="0"/>
              </a:spcAft>
            </a:pPr>
            <a:r>
              <a:rPr lang="en-US" altLang="zh-CN" sz="2000" dirty="0"/>
              <a:t>Machine-finishing technological design</a:t>
            </a:r>
          </a:p>
          <a:p>
            <a:pPr>
              <a:spcAft>
                <a:spcPts val="0"/>
              </a:spcAft>
            </a:pPr>
            <a:r>
              <a:rPr lang="en-US" altLang="zh-CN" sz="2000" dirty="0"/>
              <a:t>Cryogenic performance test </a:t>
            </a:r>
            <a:r>
              <a:rPr lang="en-US" altLang="zh-CN" sz="2000" dirty="0" smtClean="0"/>
              <a:t>of </a:t>
            </a:r>
            <a:r>
              <a:rPr lang="en-US" altLang="zh-CN" sz="2000" dirty="0"/>
              <a:t>critical component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zh-CN" sz="20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386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EDR </a:t>
            </a:r>
            <a:r>
              <a:rPr lang="en-US" altLang="zh-CN" b="1" dirty="0" smtClean="0">
                <a:solidFill>
                  <a:srgbClr val="C00000"/>
                </a:solidFill>
              </a:rPr>
              <a:t>plan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3392" y="1152368"/>
            <a:ext cx="10972800" cy="4840303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altLang="zh-CN" sz="2000" dirty="0" smtClean="0"/>
              <a:t>     </a:t>
            </a:r>
            <a:r>
              <a:rPr lang="en-US" altLang="zh-CN" sz="2000" dirty="0" smtClean="0">
                <a:solidFill>
                  <a:srgbClr val="FF0000"/>
                </a:solidFill>
              </a:rPr>
              <a:t>Manpower for SC magnets:</a:t>
            </a:r>
          </a:p>
          <a:p>
            <a:pPr>
              <a:spcAft>
                <a:spcPts val="0"/>
              </a:spcAft>
            </a:pPr>
            <a:r>
              <a:rPr lang="en-US" altLang="zh-CN" sz="2000" dirty="0"/>
              <a:t>Magnet design and magnetic field analysis, 3 </a:t>
            </a:r>
            <a:r>
              <a:rPr lang="en-US" altLang="zh-CN" sz="2000" dirty="0" smtClean="0"/>
              <a:t>persons</a:t>
            </a:r>
          </a:p>
          <a:p>
            <a:pPr>
              <a:spcAft>
                <a:spcPts val="0"/>
              </a:spcAft>
            </a:pPr>
            <a:r>
              <a:rPr lang="en-US" altLang="zh-CN" sz="2000" dirty="0"/>
              <a:t>Mechanical </a:t>
            </a:r>
            <a:r>
              <a:rPr lang="en-US" altLang="zh-CN" sz="2000" dirty="0" smtClean="0"/>
              <a:t>design and analysis</a:t>
            </a:r>
            <a:r>
              <a:rPr lang="en-US" altLang="zh-CN" sz="2000" dirty="0"/>
              <a:t>, </a:t>
            </a:r>
            <a:r>
              <a:rPr lang="en-US" altLang="zh-CN" sz="2000" dirty="0" smtClean="0"/>
              <a:t>1 </a:t>
            </a:r>
            <a:r>
              <a:rPr lang="en-US" altLang="zh-CN" sz="2000" dirty="0" smtClean="0"/>
              <a:t>person </a:t>
            </a:r>
            <a:endParaRPr lang="en-US" altLang="zh-CN" sz="2000" dirty="0" smtClean="0"/>
          </a:p>
          <a:p>
            <a:pPr>
              <a:spcAft>
                <a:spcPts val="0"/>
              </a:spcAft>
            </a:pPr>
            <a:r>
              <a:rPr lang="en-US" altLang="zh-CN" sz="2000" dirty="0" smtClean="0"/>
              <a:t>Quench </a:t>
            </a:r>
            <a:r>
              <a:rPr lang="en-US" altLang="zh-CN" sz="2000" dirty="0"/>
              <a:t>analysis, 1 </a:t>
            </a:r>
            <a:r>
              <a:rPr lang="en-US" altLang="zh-CN" sz="2000" dirty="0" smtClean="0"/>
              <a:t>person</a:t>
            </a:r>
          </a:p>
          <a:p>
            <a:pPr>
              <a:spcAft>
                <a:spcPts val="0"/>
              </a:spcAft>
            </a:pPr>
            <a:r>
              <a:rPr lang="en-US" altLang="zh-CN" sz="2000" dirty="0" smtClean="0"/>
              <a:t>Magnet </a:t>
            </a:r>
            <a:r>
              <a:rPr lang="en-US" altLang="zh-CN" sz="2000" dirty="0"/>
              <a:t>processing and manufacturing route, 1 person</a:t>
            </a:r>
            <a:endParaRPr lang="en-US" altLang="zh-CN" sz="2000" dirty="0" smtClean="0"/>
          </a:p>
          <a:p>
            <a:pPr>
              <a:spcAft>
                <a:spcPts val="0"/>
              </a:spcAft>
            </a:pPr>
            <a:endParaRPr lang="en-US" altLang="zh-CN" sz="2000" dirty="0"/>
          </a:p>
          <a:p>
            <a:pPr>
              <a:spcAft>
                <a:spcPts val="0"/>
              </a:spcAft>
            </a:pPr>
            <a:endParaRPr lang="en-US" altLang="zh-CN" sz="2000" dirty="0" smtClean="0"/>
          </a:p>
          <a:p>
            <a:pPr>
              <a:spcAft>
                <a:spcPts val="0"/>
              </a:spcAft>
            </a:pPr>
            <a:endParaRPr lang="en-US" altLang="zh-CN" sz="2000" dirty="0"/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000" dirty="0" smtClean="0">
                <a:solidFill>
                  <a:srgbClr val="FF0000"/>
                </a:solidFill>
              </a:rPr>
              <a:t>     Manpower </a:t>
            </a:r>
            <a:r>
              <a:rPr lang="en-US" altLang="zh-CN" sz="2000" dirty="0">
                <a:solidFill>
                  <a:srgbClr val="FF0000"/>
                </a:solidFill>
              </a:rPr>
              <a:t>for </a:t>
            </a:r>
            <a:r>
              <a:rPr lang="en-US" altLang="zh-CN" sz="2000" dirty="0" err="1">
                <a:solidFill>
                  <a:srgbClr val="FF0000"/>
                </a:solidFill>
              </a:rPr>
              <a:t>cryomodule</a:t>
            </a:r>
            <a:r>
              <a:rPr lang="en-US" altLang="zh-CN" sz="2000" dirty="0" smtClean="0">
                <a:solidFill>
                  <a:srgbClr val="FF0000"/>
                </a:solidFill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altLang="zh-CN" sz="2000" dirty="0" err="1"/>
              <a:t>Cryomodule</a:t>
            </a:r>
            <a:r>
              <a:rPr lang="en-US" altLang="zh-CN" sz="2000" dirty="0"/>
              <a:t> design and manufacturing technology analysis, 2 persons</a:t>
            </a:r>
          </a:p>
          <a:p>
            <a:pPr>
              <a:spcAft>
                <a:spcPts val="0"/>
              </a:spcAft>
            </a:pPr>
            <a:r>
              <a:rPr lang="en-US" altLang="zh-CN" sz="2000" dirty="0"/>
              <a:t>Cooling process analysis, 1person</a:t>
            </a:r>
          </a:p>
          <a:p>
            <a:pPr>
              <a:spcAft>
                <a:spcPts val="0"/>
              </a:spcAft>
            </a:pPr>
            <a:r>
              <a:rPr lang="en-US" altLang="zh-CN" sz="2000" dirty="0"/>
              <a:t>Integrated assembly analysis, 1 person</a:t>
            </a:r>
          </a:p>
          <a:p>
            <a:pPr>
              <a:spcAft>
                <a:spcPts val="0"/>
              </a:spcAft>
            </a:pPr>
            <a:r>
              <a:rPr lang="en-US" altLang="zh-CN" sz="2000" dirty="0"/>
              <a:t>Simulation analysis, 1 </a:t>
            </a:r>
            <a:r>
              <a:rPr lang="en-US" altLang="zh-CN" sz="2000" dirty="0" smtClean="0"/>
              <a:t>person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000" dirty="0" smtClean="0"/>
              <a:t>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354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87714" y="2781301"/>
            <a:ext cx="6192837" cy="9366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zh-CN" sz="36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Thanks for your attention!</a:t>
            </a:r>
            <a:endParaRPr lang="en-US" altLang="zh-CN" sz="3600" b="1" dirty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1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47"/>
    </mc:Choice>
    <mc:Fallback xmlns="">
      <p:transition spd="slow" advTm="4114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 smtClean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551384" y="1412776"/>
            <a:ext cx="11377264" cy="474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</a:t>
            </a: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omponent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Design </a:t>
            </a: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requirement</a:t>
            </a:r>
          </a:p>
          <a:p>
            <a:pPr>
              <a:lnSpc>
                <a:spcPct val="12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Status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</a:t>
            </a: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DR plan</a:t>
            </a: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Component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124744"/>
            <a:ext cx="10972800" cy="4840303"/>
          </a:xfrm>
        </p:spPr>
        <p:txBody>
          <a:bodyPr/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000" dirty="0"/>
              <a:t>In CEPC, there are a total of 4 combined-function Superconducting magnets in </a:t>
            </a:r>
            <a:r>
              <a:rPr lang="en-US" altLang="zh-CN" sz="2000" dirty="0" smtClean="0"/>
              <a:t>MDI</a:t>
            </a:r>
            <a:endParaRPr lang="en-US" altLang="zh-CN" sz="2000" dirty="0"/>
          </a:p>
          <a:p>
            <a:pPr>
              <a:spcAft>
                <a:spcPts val="0"/>
              </a:spcAft>
              <a:buFont typeface="Wingdings" panose="05000000000000000000" pitchFamily="2" charset="2"/>
              <a:buChar char="l"/>
            </a:pPr>
            <a:endParaRPr lang="en-US" altLang="zh-CN" sz="20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000" dirty="0" smtClean="0"/>
              <a:t>     </a:t>
            </a:r>
            <a:r>
              <a:rPr lang="en-US" altLang="zh-CN" sz="2000" b="1" dirty="0" smtClean="0"/>
              <a:t>One </a:t>
            </a:r>
            <a:r>
              <a:rPr lang="en-US" altLang="zh-CN" sz="2000" b="1" dirty="0"/>
              <a:t>combined-function magnet includes </a:t>
            </a:r>
            <a:endParaRPr lang="en-US" altLang="zh-CN" sz="2000" b="1" dirty="0" smtClean="0"/>
          </a:p>
          <a:p>
            <a:pPr>
              <a:spcAft>
                <a:spcPts val="0"/>
              </a:spcAft>
            </a:pPr>
            <a:r>
              <a:rPr lang="en-US" altLang="zh-CN" sz="2000" dirty="0"/>
              <a:t>D</a:t>
            </a:r>
            <a:r>
              <a:rPr lang="en-US" altLang="zh-CN" sz="2000" dirty="0" smtClean="0"/>
              <a:t>ouble </a:t>
            </a:r>
            <a:r>
              <a:rPr lang="en-US" altLang="zh-CN" sz="2000" dirty="0"/>
              <a:t>aperture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quadrupole</a:t>
            </a:r>
            <a:r>
              <a:rPr lang="en-US" altLang="zh-CN" sz="2000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/>
              <a:t>(Q1a, Q1b, Q2)                       (final focus the beam)</a:t>
            </a:r>
          </a:p>
          <a:p>
            <a:pPr>
              <a:spcAft>
                <a:spcPts val="0"/>
              </a:spcAft>
            </a:pPr>
            <a:r>
              <a:rPr lang="en-US" altLang="zh-CN" sz="2000" dirty="0">
                <a:solidFill>
                  <a:srgbClr val="FF0000"/>
                </a:solidFill>
              </a:rPr>
              <a:t>Anti-solenoid </a:t>
            </a:r>
            <a:r>
              <a:rPr lang="en-US" altLang="zh-CN" sz="2000" dirty="0"/>
              <a:t>                                                                        (can</a:t>
            </a:r>
            <a:r>
              <a:rPr lang="en-US" altLang="zh-CN" sz="2000" dirty="0" smtClean="0"/>
              <a:t>cel </a:t>
            </a:r>
            <a:r>
              <a:rPr lang="en-US" altLang="zh-CN" sz="2000" dirty="0"/>
              <a:t>detector solenoid </a:t>
            </a:r>
            <a:r>
              <a:rPr lang="en-US" altLang="zh-CN" sz="2000" dirty="0" smtClean="0"/>
              <a:t>field)           </a:t>
            </a:r>
          </a:p>
          <a:p>
            <a:pPr>
              <a:spcAft>
                <a:spcPts val="0"/>
              </a:spcAft>
            </a:pPr>
            <a:r>
              <a:rPr lang="en-US" altLang="zh-CN" sz="2000" dirty="0" err="1">
                <a:solidFill>
                  <a:srgbClr val="FF0000"/>
                </a:solidFill>
              </a:rPr>
              <a:t>Cryomodule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/>
              <a:t>                                                          (provide cryogenic environment for </a:t>
            </a:r>
            <a:r>
              <a:rPr lang="en-US" altLang="zh-CN" sz="2000" dirty="0" err="1"/>
              <a:t>sc</a:t>
            </a:r>
            <a:r>
              <a:rPr lang="en-US" altLang="zh-CN" sz="2000" dirty="0"/>
              <a:t> coils)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98" y="3446207"/>
            <a:ext cx="6480720" cy="33298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51" y="3446207"/>
            <a:ext cx="4704980" cy="302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8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600" b="1" dirty="0" smtClean="0">
                <a:solidFill>
                  <a:srgbClr val="C00000"/>
                </a:solidFill>
              </a:rPr>
              <a:t>Design requirement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3392" y="1124744"/>
            <a:ext cx="10972800" cy="4840303"/>
          </a:xfrm>
        </p:spPr>
        <p:txBody>
          <a:bodyPr/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000" dirty="0"/>
              <a:t>Design </a:t>
            </a:r>
            <a:r>
              <a:rPr lang="en-US" altLang="zh-CN" sz="2000" dirty="0" smtClean="0"/>
              <a:t>requirement </a:t>
            </a:r>
            <a:r>
              <a:rPr lang="en-US" altLang="zh-CN" sz="2000" dirty="0"/>
              <a:t>comes from both Accelerator and </a:t>
            </a:r>
            <a:r>
              <a:rPr lang="en-US" altLang="zh-CN" sz="2000" dirty="0" smtClean="0"/>
              <a:t>Detector</a:t>
            </a:r>
          </a:p>
          <a:p>
            <a:pPr>
              <a:spcAft>
                <a:spcPts val="0"/>
              </a:spcAft>
            </a:pPr>
            <a:r>
              <a:rPr lang="en-US" altLang="zh-CN" sz="2000" dirty="0" smtClean="0">
                <a:solidFill>
                  <a:srgbClr val="FF0000"/>
                </a:solidFill>
              </a:rPr>
              <a:t>Optimization </a:t>
            </a:r>
            <a:r>
              <a:rPr lang="en-US" altLang="zh-CN" sz="2000" dirty="0">
                <a:solidFill>
                  <a:srgbClr val="FF0000"/>
                </a:solidFill>
              </a:rPr>
              <a:t>of </a:t>
            </a:r>
            <a:r>
              <a:rPr lang="en-US" altLang="zh-CN" sz="2000" dirty="0" smtClean="0">
                <a:solidFill>
                  <a:srgbClr val="FF0000"/>
                </a:solidFill>
              </a:rPr>
              <a:t>SC magnets </a:t>
            </a:r>
            <a:r>
              <a:rPr lang="en-US" altLang="zh-CN" sz="2000" dirty="0">
                <a:solidFill>
                  <a:srgbClr val="FF0000"/>
                </a:solidFill>
              </a:rPr>
              <a:t>is on going (iterations with </a:t>
            </a:r>
            <a:r>
              <a:rPr lang="en-US" altLang="zh-CN" sz="2000" dirty="0" smtClean="0">
                <a:solidFill>
                  <a:srgbClr val="FF0000"/>
                </a:solidFill>
              </a:rPr>
              <a:t>beam </a:t>
            </a:r>
            <a:r>
              <a:rPr lang="en-US" altLang="zh-CN" sz="2000" dirty="0">
                <a:solidFill>
                  <a:srgbClr val="FF0000"/>
                </a:solidFill>
              </a:rPr>
              <a:t>dynamics </a:t>
            </a:r>
            <a:r>
              <a:rPr lang="en-US" altLang="zh-CN" sz="2000" dirty="0" smtClean="0">
                <a:solidFill>
                  <a:srgbClr val="FF0000"/>
                </a:solidFill>
              </a:rPr>
              <a:t>system)</a:t>
            </a:r>
          </a:p>
          <a:p>
            <a:pPr>
              <a:spcAft>
                <a:spcPts val="0"/>
              </a:spcAft>
            </a:pPr>
            <a:r>
              <a:rPr lang="en-US" altLang="zh-CN" sz="2000" dirty="0" smtClean="0"/>
              <a:t>Requirements </a:t>
            </a:r>
            <a:r>
              <a:rPr lang="en-US" altLang="zh-CN" sz="2000" dirty="0"/>
              <a:t>of </a:t>
            </a:r>
            <a:r>
              <a:rPr lang="en-US" altLang="zh-CN" sz="2000" dirty="0" err="1" smtClean="0"/>
              <a:t>quadrupoles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are based on L* of 1.9 m, beam crossing angle of 33 </a:t>
            </a:r>
            <a:r>
              <a:rPr lang="en-US" altLang="zh-CN" sz="2000" dirty="0" err="1" smtClean="0"/>
              <a:t>mrad</a:t>
            </a:r>
            <a:endParaRPr lang="en-US" altLang="zh-CN" sz="2000" dirty="0"/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000" dirty="0" smtClean="0"/>
              <a:t> </a:t>
            </a:r>
          </a:p>
          <a:p>
            <a:endParaRPr lang="zh-CN" alt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21951" y="2276872"/>
            <a:ext cx="8208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Strength requirement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Interaction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magnets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749194"/>
              </p:ext>
            </p:extLst>
          </p:nvPr>
        </p:nvGraphicFramePr>
        <p:xfrm>
          <a:off x="767408" y="2708920"/>
          <a:ext cx="10081126" cy="2763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5713"/>
                <a:gridCol w="641340"/>
                <a:gridCol w="641340"/>
                <a:gridCol w="641340"/>
                <a:gridCol w="641340"/>
                <a:gridCol w="1728192"/>
                <a:gridCol w="1899142"/>
                <a:gridCol w="2582719"/>
              </a:tblGrid>
              <a:tr h="41148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Field gradient (T/m)</a:t>
                      </a:r>
                      <a:endParaRPr lang="zh-CN" altLang="zh-CN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 (m)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Width of GFR (mm)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Minimal distance between two aperture beam lines (mm)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14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tt</a:t>
                      </a:r>
                      <a:endParaRPr lang="zh-CN" altLang="zh-CN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Higs</a:t>
                      </a:r>
                      <a:endParaRPr lang="zh-CN" altLang="zh-CN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zh-CN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zh-CN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467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Q1a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14.92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62.71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67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Q1b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18.17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105.28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67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24.48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155.11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249252" y="5517232"/>
            <a:ext cx="9887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2) Ratio of </a:t>
            </a:r>
            <a:r>
              <a:rPr lang="en-US" altLang="zh-CN" sz="2000" dirty="0" err="1" smtClean="0"/>
              <a:t>multipole</a:t>
            </a:r>
            <a:r>
              <a:rPr lang="en-US" altLang="zh-CN" sz="2000" dirty="0" smtClean="0"/>
              <a:t> field to </a:t>
            </a:r>
            <a:r>
              <a:rPr lang="en-US" altLang="zh-CN" sz="2000" dirty="0" err="1" smtClean="0"/>
              <a:t>quadrupole</a:t>
            </a:r>
            <a:r>
              <a:rPr lang="en-US" altLang="zh-CN" sz="2000" dirty="0" smtClean="0"/>
              <a:t> field   ≤ 3×10</a:t>
            </a:r>
            <a:r>
              <a:rPr lang="en-US" altLang="zh-CN" sz="2000" baseline="30000" dirty="0" smtClean="0"/>
              <a:t>-4</a:t>
            </a:r>
            <a:endParaRPr lang="en-US" altLang="zh-CN" sz="2000" baseline="30000" dirty="0"/>
          </a:p>
          <a:p>
            <a:r>
              <a:rPr lang="en-US" altLang="zh-CN" sz="2000" dirty="0"/>
              <a:t>3) </a:t>
            </a:r>
            <a:r>
              <a:rPr lang="en-US" altLang="zh-CN" sz="2000" dirty="0" smtClean="0"/>
              <a:t>Integral </a:t>
            </a:r>
            <a:r>
              <a:rPr lang="en-US" altLang="zh-CN" sz="2000" dirty="0"/>
              <a:t>of dipole field in one aperture center </a:t>
            </a:r>
            <a:r>
              <a:rPr lang="en-US" altLang="zh-CN" sz="2000" dirty="0" smtClean="0"/>
              <a:t>is </a:t>
            </a:r>
            <a:r>
              <a:rPr lang="en-US" altLang="zh-CN" sz="2000" dirty="0"/>
              <a:t>zero</a:t>
            </a:r>
          </a:p>
          <a:p>
            <a:r>
              <a:rPr lang="en-US" altLang="zh-CN" sz="2000" dirty="0" smtClean="0"/>
              <a:t>     </a:t>
            </a:r>
            <a:r>
              <a:rPr lang="en-US" altLang="zh-CN" sz="2200" dirty="0" smtClean="0">
                <a:solidFill>
                  <a:srgbClr val="FF0000"/>
                </a:solidFill>
              </a:rPr>
              <a:t>Local dipole </a:t>
            </a:r>
            <a:r>
              <a:rPr lang="en-US" altLang="zh-CN" sz="2200" dirty="0">
                <a:solidFill>
                  <a:srgbClr val="FF0000"/>
                </a:solidFill>
              </a:rPr>
              <a:t>field at longitudinal positions </a:t>
            </a:r>
            <a:r>
              <a:rPr lang="en-US" altLang="zh-CN" sz="2200" dirty="0" smtClean="0">
                <a:solidFill>
                  <a:srgbClr val="FF0000"/>
                </a:solidFill>
              </a:rPr>
              <a:t>≤</a:t>
            </a:r>
            <a:r>
              <a:rPr lang="en-US" altLang="zh-CN" sz="2200" dirty="0">
                <a:solidFill>
                  <a:srgbClr val="FF0000"/>
                </a:solidFill>
              </a:rPr>
              <a:t>300 </a:t>
            </a:r>
            <a:r>
              <a:rPr lang="en-US" altLang="zh-CN" sz="2200" dirty="0" err="1" smtClean="0">
                <a:solidFill>
                  <a:srgbClr val="FF0000"/>
                </a:solidFill>
              </a:rPr>
              <a:t>Gs</a:t>
            </a:r>
            <a:r>
              <a:rPr lang="en-US" altLang="zh-CN" sz="2200" dirty="0" smtClean="0">
                <a:solidFill>
                  <a:srgbClr val="FF0000"/>
                </a:solidFill>
              </a:rPr>
              <a:t> (</a:t>
            </a:r>
            <a:r>
              <a:rPr lang="zh-CN" altLang="en-US" sz="2200" dirty="0" smtClean="0">
                <a:solidFill>
                  <a:srgbClr val="FF0000"/>
                </a:solidFill>
              </a:rPr>
              <a:t>跳动量</a:t>
            </a:r>
            <a:r>
              <a:rPr lang="en-US" altLang="zh-CN" sz="2200" dirty="0" smtClean="0">
                <a:solidFill>
                  <a:srgbClr val="FF0000"/>
                </a:solidFill>
              </a:rPr>
              <a:t>) 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72264" y="6153957"/>
            <a:ext cx="3290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8400"/>
                </a:solidFill>
              </a:rPr>
              <a:t>From Detector </a:t>
            </a:r>
            <a:r>
              <a:rPr lang="en-US" altLang="zh-CN" sz="2000" b="1" dirty="0">
                <a:solidFill>
                  <a:srgbClr val="008400"/>
                </a:solidFill>
              </a:rPr>
              <a:t>background</a:t>
            </a:r>
            <a:endParaRPr lang="zh-CN" altLang="en-US" sz="2000" b="1" dirty="0">
              <a:solidFill>
                <a:srgbClr val="008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9600" y="1086874"/>
            <a:ext cx="8752904" cy="3782286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Design requirements of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anti-solenoid: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zh-CN" sz="2000" dirty="0">
                <a:latin typeface="Times New Roman" panose="02020603050405020304" pitchFamily="18" charset="0"/>
              </a:rPr>
              <a:t>1)   The total integral solenoid field generated by the detector solenoid and anti- 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zh-CN" sz="2000" dirty="0">
                <a:latin typeface="Times New Roman" panose="02020603050405020304" pitchFamily="18" charset="0"/>
              </a:rPr>
              <a:t>      solenoid 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coil </a:t>
            </a:r>
            <a:r>
              <a:rPr lang="en-US" altLang="zh-CN" sz="2000" dirty="0">
                <a:latin typeface="Times New Roman" panose="02020603050405020304" pitchFamily="18" charset="0"/>
              </a:rPr>
              <a:t>is 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zero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zh-CN" sz="2000" dirty="0">
              <a:latin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/>
            </a:pPr>
            <a:r>
              <a:rPr lang="en-US" altLang="zh-CN" sz="2000" dirty="0" smtClean="0">
                <a:latin typeface="Times New Roman" panose="02020603050405020304" pitchFamily="18" charset="0"/>
              </a:rPr>
              <a:t>2)  The </a:t>
            </a:r>
            <a:r>
              <a:rPr lang="en-US" altLang="zh-CN" sz="2000" dirty="0">
                <a:latin typeface="Times New Roman" panose="02020603050405020304" pitchFamily="18" charset="0"/>
              </a:rPr>
              <a:t>solenoid field inside Q1a, Q1b and Q2 should be smaller than a few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zh-CN" sz="2000" dirty="0">
                <a:latin typeface="Times New Roman" panose="02020603050405020304" pitchFamily="18" charset="0"/>
              </a:rPr>
              <a:t>       hundred Gauss at each longitudinal 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position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zh-CN" sz="2000" dirty="0" smtClean="0">
                <a:latin typeface="Times New Roman" panose="02020603050405020304" pitchFamily="18" charset="0"/>
              </a:rPr>
              <a:t>3) 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distribution of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total solenoid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field </a:t>
            </a:r>
            <a:r>
              <a:rPr lang="en-US" altLang="zh-CN" sz="2000" dirty="0">
                <a:latin typeface="Times New Roman" panose="02020603050405020304" pitchFamily="18" charset="0"/>
              </a:rPr>
              <a:t>along longitudinal direction should meet  </a:t>
            </a:r>
            <a:endParaRPr lang="en-US" altLang="zh-CN" sz="20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zh-CN" sz="2000" dirty="0" smtClean="0">
                <a:latin typeface="Times New Roman" panose="02020603050405020304" pitchFamily="18" charset="0"/>
              </a:rPr>
              <a:t>      the </a:t>
            </a:r>
            <a:r>
              <a:rPr lang="en-US" altLang="zh-CN" sz="2000" dirty="0">
                <a:latin typeface="Times New Roman" panose="02020603050405020304" pitchFamily="18" charset="0"/>
              </a:rPr>
              <a:t>requirement of the beam optics for </a:t>
            </a:r>
            <a:r>
              <a:rPr lang="en-US" altLang="zh-CN" sz="2000" dirty="0" err="1" smtClean="0">
                <a:latin typeface="Times New Roman" panose="02020603050405020304" pitchFamily="18" charset="0"/>
              </a:rPr>
              <a:t>emittance</a:t>
            </a:r>
            <a:endParaRPr lang="en-US" altLang="zh-CN" sz="2000" dirty="0">
              <a:latin typeface="Times New Roman" panose="02020603050405020304" pitchFamily="18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115889"/>
            <a:ext cx="8437563" cy="581025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en-US" altLang="zh-CN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</a:t>
            </a:r>
            <a:endParaRPr lang="en-US" altLang="zh-CN" sz="3600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5" name="Picture 10" descr="积分为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1844824"/>
            <a:ext cx="2211127" cy="67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3529948"/>
            <a:ext cx="4176464" cy="30089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15480" y="4076146"/>
            <a:ext cx="6055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5800"/>
                </a:solidFill>
              </a:rPr>
              <a:t>Anti-solenoid closely </a:t>
            </a:r>
            <a:r>
              <a:rPr lang="en-US" altLang="zh-CN" sz="2000" dirty="0">
                <a:solidFill>
                  <a:srgbClr val="005800"/>
                </a:solidFill>
              </a:rPr>
              <a:t>related to the </a:t>
            </a:r>
            <a:r>
              <a:rPr lang="en-US" altLang="zh-CN" sz="2000" dirty="0" smtClean="0">
                <a:solidFill>
                  <a:srgbClr val="005800"/>
                </a:solidFill>
              </a:rPr>
              <a:t>Detector solenoid</a:t>
            </a:r>
            <a:endParaRPr lang="zh-CN" altLang="en-US" sz="2000" dirty="0">
              <a:solidFill>
                <a:srgbClr val="0058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16354" y="5422564"/>
            <a:ext cx="6347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4</a:t>
            </a:r>
            <a:r>
              <a:rPr lang="en-US" altLang="zh-CN" sz="2000" dirty="0"/>
              <a:t>) </a:t>
            </a:r>
            <a:r>
              <a:rPr lang="en-US" altLang="zh-CN" sz="2000" dirty="0" smtClean="0"/>
              <a:t>Supported by cantilever, </a:t>
            </a:r>
            <a:r>
              <a:rPr lang="en-US" altLang="zh-CN" sz="2000" dirty="0"/>
              <a:t>use compact magnet structure </a:t>
            </a:r>
            <a:endParaRPr lang="en-US" altLang="zh-CN" sz="2000" dirty="0" smtClean="0"/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</a:t>
            </a:r>
            <a:r>
              <a:rPr lang="en-US" altLang="zh-CN" sz="2000" dirty="0"/>
              <a:t>and reduce </a:t>
            </a:r>
            <a:r>
              <a:rPr lang="en-US" altLang="zh-CN" sz="2000" dirty="0" smtClean="0"/>
              <a:t>weight</a:t>
            </a:r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5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Status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3223" y="1052736"/>
            <a:ext cx="10972800" cy="484030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zh-CN" sz="2000" dirty="0" smtClean="0"/>
              <a:t>Design Status of </a:t>
            </a:r>
            <a:r>
              <a:rPr lang="en-US" altLang="zh-CN" sz="2000" dirty="0" err="1" smtClean="0"/>
              <a:t>quadrupole</a:t>
            </a:r>
            <a:r>
              <a:rPr lang="en-US" altLang="zh-CN" sz="2000" dirty="0" smtClean="0"/>
              <a:t> magnets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000" dirty="0" smtClean="0">
                <a:solidFill>
                  <a:srgbClr val="FF0000"/>
                </a:solidFill>
              </a:rPr>
              <a:t>   1) Iron free CCT option  </a:t>
            </a:r>
            <a:r>
              <a:rPr lang="en-US" altLang="zh-CN" sz="2000" dirty="0" smtClean="0">
                <a:solidFill>
                  <a:srgbClr val="0000FF"/>
                </a:solidFill>
              </a:rPr>
              <a:t>(</a:t>
            </a:r>
            <a:r>
              <a:rPr lang="en-US" altLang="zh-CN" sz="2000" dirty="0">
                <a:solidFill>
                  <a:srgbClr val="0000FF"/>
                </a:solidFill>
              </a:rPr>
              <a:t>C</a:t>
            </a:r>
            <a:r>
              <a:rPr lang="en-US" altLang="zh-CN" sz="2000" dirty="0" smtClean="0">
                <a:solidFill>
                  <a:srgbClr val="0000FF"/>
                </a:solidFill>
              </a:rPr>
              <a:t>anted </a:t>
            </a:r>
            <a:r>
              <a:rPr lang="en-US" altLang="zh-CN" sz="2000" dirty="0">
                <a:solidFill>
                  <a:srgbClr val="0000FF"/>
                </a:solidFill>
              </a:rPr>
              <a:t>Cos2</a:t>
            </a:r>
            <a:r>
              <a:rPr lang="el-GR" altLang="zh-CN" sz="2000" dirty="0">
                <a:solidFill>
                  <a:srgbClr val="0000FF"/>
                </a:solidFill>
              </a:rPr>
              <a:t>θ</a:t>
            </a:r>
            <a:r>
              <a:rPr lang="en-US" altLang="zh-CN" sz="2000" dirty="0" smtClean="0">
                <a:solidFill>
                  <a:srgbClr val="0000FF"/>
                </a:solidFill>
              </a:rPr>
              <a:t>)  </a:t>
            </a:r>
          </a:p>
          <a:p>
            <a:r>
              <a:rPr lang="en-US" altLang="zh-CN" sz="2000" dirty="0" smtClean="0"/>
              <a:t>Field cross-talk </a:t>
            </a:r>
            <a:r>
              <a:rPr lang="en-US" altLang="zh-CN" sz="2000" dirty="0"/>
              <a:t>correction by changing the shape of </a:t>
            </a:r>
            <a:r>
              <a:rPr lang="en-US" altLang="zh-CN" sz="2000" dirty="0" smtClean="0"/>
              <a:t>conductor</a:t>
            </a:r>
            <a:endParaRPr lang="zh-CN" altLang="en-US" sz="2000" dirty="0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63AEC75-3A06-4299-B9A3-1C38A8C01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018" y="980728"/>
            <a:ext cx="2075534" cy="110561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816" y="2064009"/>
            <a:ext cx="6356873" cy="21567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237238"/>
            <a:ext cx="5552533" cy="127644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237436" y="4997246"/>
            <a:ext cx="5860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 smtClean="0"/>
              <a:t>Meet requirement of field strength and harmonics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 smtClean="0"/>
              <a:t>Can not meet local dipole </a:t>
            </a:r>
            <a:r>
              <a:rPr lang="en-US" altLang="zh-CN" sz="2000" dirty="0">
                <a:solidFill>
                  <a:srgbClr val="FF0000"/>
                </a:solidFill>
              </a:rPr>
              <a:t>≤300 </a:t>
            </a:r>
            <a:r>
              <a:rPr lang="en-US" altLang="zh-CN" sz="2000" dirty="0" err="1">
                <a:solidFill>
                  <a:srgbClr val="FF0000"/>
                </a:solidFill>
              </a:rPr>
              <a:t>Gs</a:t>
            </a:r>
            <a:r>
              <a:rPr lang="en-US" altLang="zh-CN" sz="2000" dirty="0">
                <a:solidFill>
                  <a:srgbClr val="FF0000"/>
                </a:solidFill>
              </a:rPr>
              <a:t> (</a:t>
            </a:r>
            <a:r>
              <a:rPr lang="zh-CN" altLang="en-US" sz="2000" dirty="0">
                <a:solidFill>
                  <a:srgbClr val="FF0000"/>
                </a:solidFill>
              </a:rPr>
              <a:t>跳动量</a:t>
            </a:r>
            <a:r>
              <a:rPr lang="en-US" altLang="zh-CN" sz="2000" dirty="0">
                <a:solidFill>
                  <a:srgbClr val="FF0000"/>
                </a:solidFill>
              </a:rPr>
              <a:t>) </a:t>
            </a:r>
            <a:r>
              <a:rPr lang="en-US" altLang="zh-CN" sz="20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/>
              <a:t>Further optimization is needed</a:t>
            </a:r>
            <a:endParaRPr lang="zh-CN" altLang="en-US" sz="2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3066434" y="6325919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Local dipole field after correction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41" y="3524837"/>
            <a:ext cx="2451917" cy="275285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89155" y="6286075"/>
            <a:ext cx="2207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</a:t>
            </a:r>
            <a:r>
              <a:rPr lang="en-US" altLang="zh-CN" dirty="0" smtClean="0"/>
              <a:t>ield harmonics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49" y="3593993"/>
            <a:ext cx="3346387" cy="26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Status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3223" y="1052736"/>
            <a:ext cx="10972800" cy="484030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zh-CN" sz="2000" dirty="0" smtClean="0"/>
              <a:t>Design Status of </a:t>
            </a:r>
            <a:r>
              <a:rPr lang="en-US" altLang="zh-CN" sz="2000" dirty="0" err="1" smtClean="0"/>
              <a:t>quadrupole</a:t>
            </a:r>
            <a:r>
              <a:rPr lang="en-US" altLang="zh-CN" sz="2000" dirty="0" smtClean="0"/>
              <a:t> magnets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000" dirty="0" smtClean="0"/>
              <a:t>    2) Iron free </a:t>
            </a:r>
            <a:r>
              <a:rPr lang="en-US" altLang="zh-CN" sz="2000" dirty="0"/>
              <a:t>Cos2θ o</a:t>
            </a:r>
            <a:r>
              <a:rPr lang="en-US" altLang="zh-CN" sz="2000" dirty="0" smtClean="0"/>
              <a:t>ption  </a:t>
            </a:r>
          </a:p>
          <a:p>
            <a:pPr>
              <a:spcAft>
                <a:spcPts val="0"/>
              </a:spcAft>
            </a:pPr>
            <a:r>
              <a:rPr lang="en-US" altLang="zh-CN" sz="2000" dirty="0" smtClean="0"/>
              <a:t>Field cross-talk </a:t>
            </a:r>
            <a:r>
              <a:rPr lang="en-US" altLang="zh-CN" sz="2000" dirty="0"/>
              <a:t>correction by </a:t>
            </a:r>
            <a:r>
              <a:rPr lang="en-US" altLang="zh-CN" sz="2000" dirty="0" smtClean="0"/>
              <a:t>adding corrector coil</a:t>
            </a:r>
            <a:endParaRPr lang="zh-CN" altLang="en-US" sz="2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786041" y="4772362"/>
            <a:ext cx="63119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 smtClean="0"/>
              <a:t>Meet requirement of field strength and </a:t>
            </a:r>
            <a:r>
              <a:rPr lang="en-US" altLang="zh-CN" sz="2000" dirty="0" err="1" smtClean="0"/>
              <a:t>multipole</a:t>
            </a:r>
            <a:r>
              <a:rPr lang="en-US" altLang="zh-CN" sz="2000" dirty="0" smtClean="0"/>
              <a:t> field, can not meet local dipole </a:t>
            </a:r>
            <a:r>
              <a:rPr lang="en-US" altLang="zh-CN" sz="2000" dirty="0">
                <a:solidFill>
                  <a:srgbClr val="FF0000"/>
                </a:solidFill>
              </a:rPr>
              <a:t>≤300 </a:t>
            </a:r>
            <a:r>
              <a:rPr lang="en-US" altLang="zh-CN" sz="2000" dirty="0" err="1">
                <a:solidFill>
                  <a:srgbClr val="FF0000"/>
                </a:solidFill>
              </a:rPr>
              <a:t>Gs</a:t>
            </a:r>
            <a:r>
              <a:rPr lang="en-US" altLang="zh-CN" sz="2000" dirty="0">
                <a:solidFill>
                  <a:srgbClr val="FF0000"/>
                </a:solidFill>
              </a:rPr>
              <a:t> (</a:t>
            </a:r>
            <a:r>
              <a:rPr lang="zh-CN" altLang="en-US" sz="2000" dirty="0">
                <a:solidFill>
                  <a:srgbClr val="FF0000"/>
                </a:solidFill>
              </a:rPr>
              <a:t>跳动量</a:t>
            </a:r>
            <a:r>
              <a:rPr lang="en-US" altLang="zh-CN" sz="2000" dirty="0">
                <a:solidFill>
                  <a:srgbClr val="FF0000"/>
                </a:solidFill>
              </a:rPr>
              <a:t>) </a:t>
            </a:r>
            <a:r>
              <a:rPr lang="en-US" altLang="zh-CN" sz="20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/>
              <a:t>Further optimization is needed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 smtClean="0"/>
              <a:t>Other </a:t>
            </a:r>
            <a:r>
              <a:rPr lang="en-US" altLang="zh-CN" sz="2000" dirty="0"/>
              <a:t>option </a:t>
            </a:r>
            <a:r>
              <a:rPr lang="en-US" altLang="zh-CN" sz="2000" dirty="0" smtClean="0"/>
              <a:t>(</a:t>
            </a:r>
            <a:r>
              <a:rPr lang="en-US" altLang="zh-CN" sz="2000" dirty="0" err="1" smtClean="0"/>
              <a:t>etc</a:t>
            </a:r>
            <a:r>
              <a:rPr lang="en-US" altLang="zh-CN" sz="2000" dirty="0" smtClean="0"/>
              <a:t>, Serpentine with self correction) is under design</a:t>
            </a:r>
            <a:endParaRPr lang="zh-CN" altLang="en-US" sz="2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729906" y="634417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Local dipole field after correction</a:t>
            </a:r>
            <a:endParaRPr lang="zh-CN" altLang="en-US" dirty="0"/>
          </a:p>
        </p:txBody>
      </p:sp>
      <p:pic>
        <p:nvPicPr>
          <p:cNvPr id="11" name="图片 10" descr="Snipaste_2024-03-11_08-57-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8" y="2125265"/>
            <a:ext cx="1974128" cy="204247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484" y="1196752"/>
            <a:ext cx="4170647" cy="3213203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/>
        </p:nvPicPr>
        <p:blipFill rotWithShape="1">
          <a:blip r:embed="rId5"/>
          <a:srcRect l="16508" t="1207" r="15800"/>
          <a:stretch/>
        </p:blipFill>
        <p:spPr>
          <a:xfrm>
            <a:off x="1399169" y="4167744"/>
            <a:ext cx="3590926" cy="223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6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Status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3222" y="1052736"/>
            <a:ext cx="11109402" cy="547260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altLang="zh-CN" sz="2000" dirty="0" smtClean="0"/>
              <a:t>     Design Status </a:t>
            </a:r>
            <a:r>
              <a:rPr lang="en-US" altLang="zh-CN" sz="2000" dirty="0"/>
              <a:t>of </a:t>
            </a:r>
            <a:r>
              <a:rPr lang="en-US" altLang="zh-CN" sz="2000" dirty="0" smtClean="0"/>
              <a:t>Anti-solenoid</a:t>
            </a:r>
          </a:p>
          <a:p>
            <a:pPr>
              <a:spcAft>
                <a:spcPts val="0"/>
              </a:spcAft>
            </a:pPr>
            <a:r>
              <a:rPr lang="en-US" altLang="zh-CN" sz="2000" dirty="0"/>
              <a:t>In order to reduce </a:t>
            </a:r>
            <a:r>
              <a:rPr lang="en-US" altLang="zh-CN" sz="2000" dirty="0" smtClean="0"/>
              <a:t>magnet </a:t>
            </a:r>
            <a:r>
              <a:rPr lang="en-US" altLang="zh-CN" sz="2000" dirty="0"/>
              <a:t>size, energy and cost, the anti-solenoid is divided into a total of 29 sections with different inner coil </a:t>
            </a:r>
            <a:r>
              <a:rPr lang="en-US" altLang="zh-CN" sz="2000" dirty="0" smtClean="0"/>
              <a:t>diameters</a:t>
            </a:r>
          </a:p>
          <a:p>
            <a:pPr>
              <a:spcAft>
                <a:spcPts val="0"/>
              </a:spcAft>
            </a:pPr>
            <a:endParaRPr lang="en-US" altLang="zh-CN" sz="2000" dirty="0"/>
          </a:p>
          <a:p>
            <a:pPr>
              <a:spcAft>
                <a:spcPts val="0"/>
              </a:spcAft>
            </a:pPr>
            <a:endParaRPr lang="en-US" altLang="zh-CN" sz="2000" dirty="0" smtClean="0"/>
          </a:p>
          <a:p>
            <a:pPr>
              <a:spcAft>
                <a:spcPts val="0"/>
              </a:spcAft>
            </a:pPr>
            <a:endParaRPr lang="en-US" altLang="zh-CN" sz="2000" dirty="0"/>
          </a:p>
          <a:p>
            <a:pPr>
              <a:spcAft>
                <a:spcPts val="0"/>
              </a:spcAft>
            </a:pPr>
            <a:endParaRPr lang="en-US" altLang="zh-CN" sz="2000" dirty="0" smtClean="0"/>
          </a:p>
          <a:p>
            <a:pPr>
              <a:spcAft>
                <a:spcPts val="0"/>
              </a:spcAft>
            </a:pPr>
            <a:endParaRPr lang="en-US" altLang="zh-CN" sz="2000" dirty="0"/>
          </a:p>
          <a:p>
            <a:pPr>
              <a:spcAft>
                <a:spcPts val="0"/>
              </a:spcAft>
            </a:pPr>
            <a:endParaRPr lang="en-US" altLang="zh-CN" sz="2000" dirty="0" smtClean="0"/>
          </a:p>
          <a:p>
            <a:pPr>
              <a:spcAft>
                <a:spcPts val="0"/>
              </a:spcAft>
            </a:pPr>
            <a:endParaRPr lang="en-US" altLang="zh-CN" sz="2000" dirty="0"/>
          </a:p>
          <a:p>
            <a:pPr>
              <a:spcAft>
                <a:spcPts val="0"/>
              </a:spcAft>
            </a:pPr>
            <a:endParaRPr lang="en-US" altLang="zh-CN" sz="2000" dirty="0" smtClean="0"/>
          </a:p>
          <a:p>
            <a:pPr>
              <a:spcAft>
                <a:spcPts val="0"/>
              </a:spcAft>
            </a:pPr>
            <a:endParaRPr lang="en-US" altLang="zh-CN" sz="2000" dirty="0"/>
          </a:p>
          <a:p>
            <a:pPr>
              <a:spcAft>
                <a:spcPts val="0"/>
              </a:spcAft>
            </a:pPr>
            <a:endParaRPr lang="en-US" altLang="zh-CN" sz="2000" dirty="0" smtClean="0"/>
          </a:p>
          <a:p>
            <a:pPr>
              <a:spcAft>
                <a:spcPts val="0"/>
              </a:spcAft>
            </a:pPr>
            <a:endParaRPr lang="en-US" altLang="zh-CN" sz="2000" dirty="0" smtClean="0"/>
          </a:p>
          <a:p>
            <a:pPr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000" dirty="0" smtClean="0"/>
              <a:t>The </a:t>
            </a:r>
            <a:r>
              <a:rPr lang="en-US" altLang="zh-CN" sz="2000" dirty="0"/>
              <a:t>Detector solenoid </a:t>
            </a:r>
            <a:r>
              <a:rPr lang="en-US" altLang="zh-CN" sz="2000" dirty="0" smtClean="0"/>
              <a:t>recently </a:t>
            </a:r>
            <a:r>
              <a:rPr lang="en-US" altLang="zh-CN" sz="2000" dirty="0"/>
              <a:t>is updated 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FF0000"/>
                </a:solidFill>
              </a:rPr>
              <a:t>Anti-solenoid needs to be redesigned</a:t>
            </a:r>
            <a:endParaRPr lang="zh-CN" altLang="en-US" sz="2000" dirty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</a:pPr>
            <a:endParaRPr lang="en-US" altLang="zh-CN" sz="2000" dirty="0" smtClean="0"/>
          </a:p>
          <a:p>
            <a:pPr>
              <a:spcAft>
                <a:spcPts val="0"/>
              </a:spcAft>
            </a:pPr>
            <a:endParaRPr lang="zh-CN" altLang="en-US" sz="20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216694"/>
            <a:ext cx="3740592" cy="29364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520" y="2148319"/>
            <a:ext cx="4320480" cy="31127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99" y="2098573"/>
            <a:ext cx="3192270" cy="333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xmlns="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Status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3352" y="1108977"/>
            <a:ext cx="10972800" cy="484030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altLang="zh-CN" sz="2000" dirty="0" smtClean="0">
                <a:solidFill>
                  <a:srgbClr val="003399"/>
                </a:solidFill>
              </a:rPr>
              <a:t>    Design </a:t>
            </a:r>
            <a:r>
              <a:rPr lang="en-US" altLang="zh-CN" sz="2000" dirty="0">
                <a:solidFill>
                  <a:srgbClr val="003399"/>
                </a:solidFill>
              </a:rPr>
              <a:t>Status of Cryomodule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2FA00E5-18AC-4C2C-B9B5-13B73AECE864}"/>
              </a:ext>
            </a:extLst>
          </p:cNvPr>
          <p:cNvSpPr/>
          <p:nvPr/>
        </p:nvSpPr>
        <p:spPr>
          <a:xfrm>
            <a:off x="263352" y="1484784"/>
            <a:ext cx="6696744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dirty="0"/>
              <a:t>Update the cryomodule  according to the optimized design of the SC magnet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dirty="0"/>
              <a:t>Optimal cooling scheme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dirty="0"/>
              <a:t>Structure R@D and Heat load calculation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dirty="0"/>
              <a:t>Initial consideration of processing and manufacturing technology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BFC6D60-EBCD-4A01-8FFB-C51E00852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509120"/>
            <a:ext cx="10873208" cy="219873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244F722-A714-45CF-B141-367566D598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3"/>
          <a:stretch/>
        </p:blipFill>
        <p:spPr>
          <a:xfrm>
            <a:off x="7053677" y="1195760"/>
            <a:ext cx="5065515" cy="292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29876</TotalTime>
  <Words>857</Words>
  <Application>Microsoft Office PowerPoint</Application>
  <PresentationFormat>宽屏</PresentationFormat>
  <Paragraphs>189</Paragraphs>
  <Slides>14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等线</vt:lpstr>
      <vt:lpstr>宋体</vt:lpstr>
      <vt:lpstr>微软雅黑</vt:lpstr>
      <vt:lpstr>Arial</vt:lpstr>
      <vt:lpstr>Arial Black</vt:lpstr>
      <vt:lpstr>Calibri</vt:lpstr>
      <vt:lpstr>Times New Roman</vt:lpstr>
      <vt:lpstr>Wingdings</vt:lpstr>
      <vt:lpstr>Office 主题</vt:lpstr>
      <vt:lpstr>PowerPoint 演示文稿</vt:lpstr>
      <vt:lpstr>Content</vt:lpstr>
      <vt:lpstr>PowerPoint 演示文稿</vt:lpstr>
      <vt:lpstr>PowerPoint 演示文稿</vt:lpstr>
      <vt:lpstr>Design requirement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unknown</cp:lastModifiedBy>
  <cp:revision>2190</cp:revision>
  <cp:lastPrinted>2022-11-06T05:19:21Z</cp:lastPrinted>
  <dcterms:created xsi:type="dcterms:W3CDTF">2012-09-04T11:33:36Z</dcterms:created>
  <dcterms:modified xsi:type="dcterms:W3CDTF">2024-03-15T00:26:16Z</dcterms:modified>
</cp:coreProperties>
</file>