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Default Extension="wmf" ContentType="image/x-wmf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notesSlides/notesSlide3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4"/>
  </p:notesMasterIdLst>
  <p:sldIdLst>
    <p:sldId id="271" r:id="rId2"/>
    <p:sldId id="303" r:id="rId3"/>
    <p:sldId id="304" r:id="rId4"/>
    <p:sldId id="305" r:id="rId5"/>
    <p:sldId id="306" r:id="rId6"/>
    <p:sldId id="307" r:id="rId7"/>
    <p:sldId id="308" r:id="rId8"/>
    <p:sldId id="310" r:id="rId9"/>
    <p:sldId id="322" r:id="rId10"/>
    <p:sldId id="332" r:id="rId11"/>
    <p:sldId id="333" r:id="rId12"/>
    <p:sldId id="323" r:id="rId13"/>
    <p:sldId id="334" r:id="rId14"/>
    <p:sldId id="335" r:id="rId15"/>
    <p:sldId id="312" r:id="rId16"/>
    <p:sldId id="313" r:id="rId17"/>
    <p:sldId id="314" r:id="rId18"/>
    <p:sldId id="315" r:id="rId19"/>
    <p:sldId id="324" r:id="rId20"/>
    <p:sldId id="316" r:id="rId21"/>
    <p:sldId id="317" r:id="rId22"/>
    <p:sldId id="318" r:id="rId23"/>
    <p:sldId id="292" r:id="rId24"/>
    <p:sldId id="293" r:id="rId25"/>
    <p:sldId id="294" r:id="rId26"/>
    <p:sldId id="297" r:id="rId27"/>
    <p:sldId id="298" r:id="rId28"/>
    <p:sldId id="275" r:id="rId29"/>
    <p:sldId id="286" r:id="rId30"/>
    <p:sldId id="278" r:id="rId31"/>
    <p:sldId id="325" r:id="rId32"/>
    <p:sldId id="326" r:id="rId33"/>
    <p:sldId id="300" r:id="rId34"/>
    <p:sldId id="301" r:id="rId35"/>
    <p:sldId id="319" r:id="rId36"/>
    <p:sldId id="320" r:id="rId37"/>
    <p:sldId id="330" r:id="rId38"/>
    <p:sldId id="331" r:id="rId39"/>
    <p:sldId id="328" r:id="rId40"/>
    <p:sldId id="337" r:id="rId41"/>
    <p:sldId id="336" r:id="rId42"/>
    <p:sldId id="327" r:id="rId43"/>
    <p:sldId id="329" r:id="rId44"/>
    <p:sldId id="288" r:id="rId45"/>
    <p:sldId id="321" r:id="rId46"/>
    <p:sldId id="302" r:id="rId47"/>
    <p:sldId id="289" r:id="rId48"/>
    <p:sldId id="276" r:id="rId49"/>
    <p:sldId id="273" r:id="rId50"/>
    <p:sldId id="277" r:id="rId51"/>
    <p:sldId id="295" r:id="rId52"/>
    <p:sldId id="296" r:id="rId53"/>
  </p:sldIdLst>
  <p:sldSz cx="9945688" cy="7099300"/>
  <p:notesSz cx="7099300" cy="10234613"/>
  <p:defaultTextStyle>
    <a:defPPr>
      <a:defRPr lang="ja-JP"/>
    </a:defPPr>
    <a:lvl1pPr marL="0" algn="l" defTabSz="97392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86964" algn="l" defTabSz="97392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73927" algn="l" defTabSz="97392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60891" algn="l" defTabSz="97392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47855" algn="l" defTabSz="97392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434819" algn="l" defTabSz="97392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921782" algn="l" defTabSz="97392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408746" algn="l" defTabSz="97392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95710" algn="l" defTabSz="97392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96600"/>
    <a:srgbClr val="660033"/>
    <a:srgbClr val="FF00FF"/>
    <a:srgbClr val="0066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323" autoAdjust="0"/>
    <p:restoredTop sz="99278" autoAdjust="0"/>
  </p:normalViewPr>
  <p:slideViewPr>
    <p:cSldViewPr snapToGrid="0">
      <p:cViewPr>
        <p:scale>
          <a:sx n="100" d="100"/>
          <a:sy n="100" d="100"/>
        </p:scale>
        <p:origin x="-288" y="-224"/>
      </p:cViewPr>
      <p:guideLst>
        <p:guide orient="horz" pos="2236"/>
        <p:guide pos="31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4" Type="http://schemas.openxmlformats.org/officeDocument/2006/relationships/image" Target="../media/image6.wmf"/><Relationship Id="rId10" Type="http://schemas.openxmlformats.org/officeDocument/2006/relationships/image" Target="../media/image12.wmf"/><Relationship Id="rId5" Type="http://schemas.openxmlformats.org/officeDocument/2006/relationships/image" Target="../media/image7.wmf"/><Relationship Id="rId7" Type="http://schemas.openxmlformats.org/officeDocument/2006/relationships/image" Target="../media/image9.wmf"/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9" Type="http://schemas.openxmlformats.org/officeDocument/2006/relationships/image" Target="../media/image11.wmf"/><Relationship Id="rId3" Type="http://schemas.openxmlformats.org/officeDocument/2006/relationships/image" Target="../media/image5.wmf"/><Relationship Id="rId6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1E05F5-84F9-44E8-8B0D-E4275F02B25F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68350"/>
            <a:ext cx="53752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381CD5-3AE2-415F-8352-8D2CD5CE02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165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3927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86964" algn="l" defTabSz="973927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73927" algn="l" defTabSz="973927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60891" algn="l" defTabSz="973927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47855" algn="l" defTabSz="973927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34819" algn="l" defTabSz="973927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21782" algn="l" defTabSz="973927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08746" algn="l" defTabSz="973927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895710" algn="l" defTabSz="973927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>
            <a:prstTxWarp prst="textNoShape">
              <a:avLst/>
            </a:prstTxWarp>
          </a:bodyPr>
          <a:lstStyle/>
          <a:p>
            <a:pPr algn="r"/>
            <a:fld id="{21423308-7EE8-D845-B22E-E05DC4E992BD}" type="slidenum">
              <a:rPr lang="en-US" altLang="ja-JP" sz="1300"/>
              <a:pPr algn="r"/>
              <a:t>12</a:t>
            </a:fld>
            <a:endParaRPr lang="en-US" altLang="ja-JP" sz="1300" dirty="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4BCD1-F5CA-8F46-9F1C-1C25B321759A}" type="slidenum">
              <a:rPr lang="en-US" altLang="ja-JP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15</a:t>
            </a:fld>
            <a:endParaRPr lang="en-US" altLang="ja-JP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2AA35-5FB1-2B47-BEF4-60E4CA2B7F28}" type="slidenum">
              <a:rPr lang="en-US" altLang="ja-JP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16</a:t>
            </a:fld>
            <a:endParaRPr lang="en-US" altLang="ja-JP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>
            <a:prstTxWarp prst="textNoShape">
              <a:avLst/>
            </a:prstTxWarp>
          </a:bodyPr>
          <a:lstStyle/>
          <a:p>
            <a:pPr algn="r"/>
            <a:fld id="{E60D72D1-C758-6540-9478-73DA0BBF7158}" type="slidenum">
              <a:rPr lang="en-US" altLang="ja-JP" sz="1300"/>
              <a:pPr algn="r"/>
              <a:t>17</a:t>
            </a:fld>
            <a:endParaRPr lang="en-US" altLang="ja-JP" sz="1300" dirty="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407BB-7E1D-304B-81C8-EBDD7ED555DB}" type="slidenum">
              <a:rPr lang="en-US" altLang="ja-JP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18</a:t>
            </a:fld>
            <a:endParaRPr lang="en-US" altLang="ja-JP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5E820-BA99-024E-873B-678986C3D15E}" type="slidenum">
              <a:rPr lang="en-US" altLang="ja-JP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19</a:t>
            </a:fld>
            <a:endParaRPr lang="en-US" altLang="ja-JP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5E820-BA99-024E-873B-678986C3D15E}" type="slidenum">
              <a:rPr lang="en-US" altLang="ja-JP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20</a:t>
            </a:fld>
            <a:endParaRPr lang="en-US" altLang="ja-JP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>
            <a:prstTxWarp prst="textNoShape">
              <a:avLst/>
            </a:prstTxWarp>
          </a:bodyPr>
          <a:lstStyle/>
          <a:p>
            <a:pPr algn="r"/>
            <a:fld id="{3C769DCA-A1AC-5F4F-8BEA-0B738F18B15B}" type="slidenum">
              <a:rPr lang="en-US" altLang="ja-JP" sz="1300"/>
              <a:pPr algn="r"/>
              <a:t>21</a:t>
            </a:fld>
            <a:endParaRPr lang="en-US" altLang="ja-JP" sz="1300" dirty="0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8458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4819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2D8B-3210-4530-9601-8088F8E7334D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381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2D8B-3210-4530-9601-8088F8E7334D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918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2D8B-3210-4530-9601-8088F8E7334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9862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2D8B-3210-4530-9601-8088F8E7334D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5709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5924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5E820-BA99-024E-873B-678986C3D15E}" type="slidenum">
              <a:rPr lang="en-US" altLang="ja-JP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37</a:t>
            </a:fld>
            <a:endParaRPr lang="en-US" altLang="ja-JP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5E820-BA99-024E-873B-678986C3D15E}" type="slidenum">
              <a:rPr lang="en-US" altLang="ja-JP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38</a:t>
            </a:fld>
            <a:endParaRPr lang="en-US" altLang="ja-JP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859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8350"/>
            <a:ext cx="537527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1CD5-3AE2-415F-8352-8D2CD5CE02E8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BC921-D197-5E46-857B-416D6EF0CCE9}" type="slidenum">
              <a:rPr lang="en-US" altLang="ja-JP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7</a:t>
            </a:fld>
            <a:endParaRPr lang="en-US" altLang="ja-JP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>
            <a:prstTxWarp prst="textNoShape">
              <a:avLst/>
            </a:prstTxWarp>
          </a:bodyPr>
          <a:lstStyle/>
          <a:p>
            <a:pPr algn="r"/>
            <a:fld id="{21423308-7EE8-D845-B22E-E05DC4E992BD}" type="slidenum">
              <a:rPr lang="en-US" altLang="ja-JP" sz="1300"/>
              <a:pPr algn="r"/>
              <a:t>8</a:t>
            </a:fld>
            <a:endParaRPr lang="en-US" altLang="ja-JP" sz="1300" dirty="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>
            <a:prstTxWarp prst="textNoShape">
              <a:avLst/>
            </a:prstTxWarp>
          </a:bodyPr>
          <a:lstStyle/>
          <a:p>
            <a:pPr algn="r"/>
            <a:fld id="{21423308-7EE8-D845-B22E-E05DC4E992BD}" type="slidenum">
              <a:rPr lang="en-US" altLang="ja-JP" sz="1300"/>
              <a:pPr algn="r"/>
              <a:t>9</a:t>
            </a:fld>
            <a:endParaRPr lang="en-US" altLang="ja-JP" sz="1300" dirty="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2013" y="768350"/>
            <a:ext cx="5375275" cy="3836988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5927" y="2205385"/>
            <a:ext cx="8453835" cy="1521748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91853" y="4022936"/>
            <a:ext cx="6961982" cy="1814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7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4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1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10624" y="284302"/>
            <a:ext cx="2237780" cy="6057412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7284" y="284302"/>
            <a:ext cx="6547578" cy="605741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5641" y="4561958"/>
            <a:ext cx="8453835" cy="141000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5641" y="3008987"/>
            <a:ext cx="8453835" cy="155297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69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39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0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78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48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17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87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957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7284" y="1656504"/>
            <a:ext cx="4392679" cy="46852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55725" y="1656504"/>
            <a:ext cx="4392679" cy="46852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7284" y="1589126"/>
            <a:ext cx="4394406" cy="6622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6964" indent="0">
              <a:buNone/>
              <a:defRPr sz="2100" b="1"/>
            </a:lvl2pPr>
            <a:lvl3pPr marL="973927" indent="0">
              <a:buNone/>
              <a:defRPr sz="1900" b="1"/>
            </a:lvl3pPr>
            <a:lvl4pPr marL="1460891" indent="0">
              <a:buNone/>
              <a:defRPr sz="1700" b="1"/>
            </a:lvl4pPr>
            <a:lvl5pPr marL="1947855" indent="0">
              <a:buNone/>
              <a:defRPr sz="1700" b="1"/>
            </a:lvl5pPr>
            <a:lvl6pPr marL="2434819" indent="0">
              <a:buNone/>
              <a:defRPr sz="1700" b="1"/>
            </a:lvl6pPr>
            <a:lvl7pPr marL="2921782" indent="0">
              <a:buNone/>
              <a:defRPr sz="1700" b="1"/>
            </a:lvl7pPr>
            <a:lvl8pPr marL="3408746" indent="0">
              <a:buNone/>
              <a:defRPr sz="1700" b="1"/>
            </a:lvl8pPr>
            <a:lvl9pPr marL="3895710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7284" y="2251398"/>
            <a:ext cx="4394406" cy="409031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52272" y="1589126"/>
            <a:ext cx="4396132" cy="6622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6964" indent="0">
              <a:buNone/>
              <a:defRPr sz="2100" b="1"/>
            </a:lvl2pPr>
            <a:lvl3pPr marL="973927" indent="0">
              <a:buNone/>
              <a:defRPr sz="1900" b="1"/>
            </a:lvl3pPr>
            <a:lvl4pPr marL="1460891" indent="0">
              <a:buNone/>
              <a:defRPr sz="1700" b="1"/>
            </a:lvl4pPr>
            <a:lvl5pPr marL="1947855" indent="0">
              <a:buNone/>
              <a:defRPr sz="1700" b="1"/>
            </a:lvl5pPr>
            <a:lvl6pPr marL="2434819" indent="0">
              <a:buNone/>
              <a:defRPr sz="1700" b="1"/>
            </a:lvl6pPr>
            <a:lvl7pPr marL="2921782" indent="0">
              <a:buNone/>
              <a:defRPr sz="1700" b="1"/>
            </a:lvl7pPr>
            <a:lvl8pPr marL="3408746" indent="0">
              <a:buNone/>
              <a:defRPr sz="1700" b="1"/>
            </a:lvl8pPr>
            <a:lvl9pPr marL="3895710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52272" y="2251398"/>
            <a:ext cx="4396132" cy="409031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7285" y="282657"/>
            <a:ext cx="3272063" cy="12029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88488" y="282658"/>
            <a:ext cx="5559916" cy="605905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7285" y="1485595"/>
            <a:ext cx="3272063" cy="4856119"/>
          </a:xfrm>
        </p:spPr>
        <p:txBody>
          <a:bodyPr/>
          <a:lstStyle>
            <a:lvl1pPr marL="0" indent="0">
              <a:buNone/>
              <a:defRPr sz="1500"/>
            </a:lvl1pPr>
            <a:lvl2pPr marL="486964" indent="0">
              <a:buNone/>
              <a:defRPr sz="1300"/>
            </a:lvl2pPr>
            <a:lvl3pPr marL="973927" indent="0">
              <a:buNone/>
              <a:defRPr sz="1100"/>
            </a:lvl3pPr>
            <a:lvl4pPr marL="1460891" indent="0">
              <a:buNone/>
              <a:defRPr sz="1000"/>
            </a:lvl4pPr>
            <a:lvl5pPr marL="1947855" indent="0">
              <a:buNone/>
              <a:defRPr sz="1000"/>
            </a:lvl5pPr>
            <a:lvl6pPr marL="2434819" indent="0">
              <a:buNone/>
              <a:defRPr sz="1000"/>
            </a:lvl6pPr>
            <a:lvl7pPr marL="2921782" indent="0">
              <a:buNone/>
              <a:defRPr sz="1000"/>
            </a:lvl7pPr>
            <a:lvl8pPr marL="3408746" indent="0">
              <a:buNone/>
              <a:defRPr sz="1000"/>
            </a:lvl8pPr>
            <a:lvl9pPr marL="389571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9424" y="4969510"/>
            <a:ext cx="5967413" cy="58667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9424" y="634336"/>
            <a:ext cx="5967413" cy="4259580"/>
          </a:xfrm>
        </p:spPr>
        <p:txBody>
          <a:bodyPr/>
          <a:lstStyle>
            <a:lvl1pPr marL="0" indent="0">
              <a:buNone/>
              <a:defRPr sz="3400"/>
            </a:lvl1pPr>
            <a:lvl2pPr marL="486964" indent="0">
              <a:buNone/>
              <a:defRPr sz="3000"/>
            </a:lvl2pPr>
            <a:lvl3pPr marL="973927" indent="0">
              <a:buNone/>
              <a:defRPr sz="2600"/>
            </a:lvl3pPr>
            <a:lvl4pPr marL="1460891" indent="0">
              <a:buNone/>
              <a:defRPr sz="2100"/>
            </a:lvl4pPr>
            <a:lvl5pPr marL="1947855" indent="0">
              <a:buNone/>
              <a:defRPr sz="2100"/>
            </a:lvl5pPr>
            <a:lvl6pPr marL="2434819" indent="0">
              <a:buNone/>
              <a:defRPr sz="2100"/>
            </a:lvl6pPr>
            <a:lvl7pPr marL="2921782" indent="0">
              <a:buNone/>
              <a:defRPr sz="2100"/>
            </a:lvl7pPr>
            <a:lvl8pPr marL="3408746" indent="0">
              <a:buNone/>
              <a:defRPr sz="2100"/>
            </a:lvl8pPr>
            <a:lvl9pPr marL="3895710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9424" y="5556189"/>
            <a:ext cx="5967413" cy="833181"/>
          </a:xfrm>
        </p:spPr>
        <p:txBody>
          <a:bodyPr/>
          <a:lstStyle>
            <a:lvl1pPr marL="0" indent="0">
              <a:buNone/>
              <a:defRPr sz="1500"/>
            </a:lvl1pPr>
            <a:lvl2pPr marL="486964" indent="0">
              <a:buNone/>
              <a:defRPr sz="1300"/>
            </a:lvl2pPr>
            <a:lvl3pPr marL="973927" indent="0">
              <a:buNone/>
              <a:defRPr sz="1100"/>
            </a:lvl3pPr>
            <a:lvl4pPr marL="1460891" indent="0">
              <a:buNone/>
              <a:defRPr sz="1000"/>
            </a:lvl4pPr>
            <a:lvl5pPr marL="1947855" indent="0">
              <a:buNone/>
              <a:defRPr sz="1000"/>
            </a:lvl5pPr>
            <a:lvl6pPr marL="2434819" indent="0">
              <a:buNone/>
              <a:defRPr sz="1000"/>
            </a:lvl6pPr>
            <a:lvl7pPr marL="2921782" indent="0">
              <a:buNone/>
              <a:defRPr sz="1000"/>
            </a:lvl7pPr>
            <a:lvl8pPr marL="3408746" indent="0">
              <a:buNone/>
              <a:defRPr sz="1000"/>
            </a:lvl8pPr>
            <a:lvl9pPr marL="389571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7285" y="284301"/>
            <a:ext cx="8951119" cy="1183217"/>
          </a:xfrm>
          <a:prstGeom prst="rect">
            <a:avLst/>
          </a:prstGeom>
        </p:spPr>
        <p:txBody>
          <a:bodyPr vert="horz" lIns="97393" tIns="48696" rIns="97393" bIns="48696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7285" y="1656504"/>
            <a:ext cx="8951119" cy="4685210"/>
          </a:xfrm>
          <a:prstGeom prst="rect">
            <a:avLst/>
          </a:prstGeom>
        </p:spPr>
        <p:txBody>
          <a:bodyPr vert="horz" lIns="97393" tIns="48696" rIns="97393" bIns="48696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7284" y="6580000"/>
            <a:ext cx="2320661" cy="377972"/>
          </a:xfrm>
          <a:prstGeom prst="rect">
            <a:avLst/>
          </a:prstGeom>
        </p:spPr>
        <p:txBody>
          <a:bodyPr vert="horz" lIns="97393" tIns="48696" rIns="97393" bIns="486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93C2-6851-48BF-ACC3-7BECEAE9C120}" type="datetimeFigureOut">
              <a:rPr kumimoji="1" lang="ja-JP" altLang="en-US" smtClean="0"/>
              <a:pPr/>
              <a:t>11.8.29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98110" y="6580000"/>
            <a:ext cx="3149468" cy="377972"/>
          </a:xfrm>
          <a:prstGeom prst="rect">
            <a:avLst/>
          </a:prstGeom>
        </p:spPr>
        <p:txBody>
          <a:bodyPr vert="horz" lIns="97393" tIns="48696" rIns="97393" bIns="486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127743" y="6580000"/>
            <a:ext cx="2320661" cy="377972"/>
          </a:xfrm>
          <a:prstGeom prst="rect">
            <a:avLst/>
          </a:prstGeom>
        </p:spPr>
        <p:txBody>
          <a:bodyPr vert="horz" lIns="97393" tIns="48696" rIns="97393" bIns="486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C49AA-FDD9-4E29-930D-A8ED1CECED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3927" rtl="0" eaLnBrk="1" latinLnBrk="0" hangingPunct="1">
        <a:spcBef>
          <a:spcPct val="0"/>
        </a:spcBef>
        <a:buNone/>
        <a:defRPr kumimoji="1"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223" indent="-365223" algn="l" defTabSz="973927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1316" indent="-304352" algn="l" defTabSz="973927" rtl="0" eaLnBrk="1" latinLnBrk="0" hangingPunct="1">
        <a:spcBef>
          <a:spcPct val="20000"/>
        </a:spcBef>
        <a:buFont typeface="Arial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09" indent="-243482" algn="l" defTabSz="973927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4373" indent="-243482" algn="l" defTabSz="973927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337" indent="-243482" algn="l" defTabSz="973927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8300" indent="-243482" algn="l" defTabSz="973927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5264" indent="-243482" algn="l" defTabSz="973927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2228" indent="-243482" algn="l" defTabSz="973927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9192" indent="-243482" algn="l" defTabSz="973927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7392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6964" algn="l" defTabSz="97392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3927" algn="l" defTabSz="97392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891" algn="l" defTabSz="97392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855" algn="l" defTabSz="97392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4819" algn="l" defTabSz="97392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2" algn="l" defTabSz="97392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8746" algn="l" defTabSz="97392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5710" algn="l" defTabSz="97392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0.bin"/><Relationship Id="rId4" Type="http://schemas.openxmlformats.org/officeDocument/2006/relationships/image" Target="../media/image13.jpeg"/><Relationship Id="rId7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0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Relationship Id="rId3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7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6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4.bin"/><Relationship Id="rId4" Type="http://schemas.openxmlformats.org/officeDocument/2006/relationships/image" Target="../media/image21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5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Omori-MB13:Users:omori:Documents:ConventionalPaperForJournal:Conventional_e+_ILC_v20110706.doc!OLE_LINK1" TargetMode="Externa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Relationship Id="rId6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745926" y="310868"/>
            <a:ext cx="11202712" cy="1748531"/>
          </a:xfrm>
        </p:spPr>
        <p:txBody>
          <a:bodyPr>
            <a:noAutofit/>
          </a:bodyPr>
          <a:lstStyle/>
          <a:p>
            <a:pPr>
              <a:lnSpc>
                <a:spcPts val="6604"/>
              </a:lnSpc>
            </a:pPr>
            <a:r>
              <a:rPr lang="en-US" altLang="ja-JP" sz="6400" b="1" spc="-149" dirty="0" smtClean="0">
                <a:solidFill>
                  <a:srgbClr val="0000FF"/>
                </a:solidFill>
              </a:rPr>
              <a:t> Truly Conventional </a:t>
            </a:r>
            <a:r>
              <a:rPr lang="en-US" altLang="ja-JP" sz="6400" b="1" spc="-149" dirty="0" err="1" smtClean="0">
                <a:solidFill>
                  <a:srgbClr val="0000FF"/>
                </a:solidFill>
              </a:rPr>
              <a:t>e</a:t>
            </a:r>
            <a:r>
              <a:rPr lang="en-US" altLang="ja-JP" sz="7000" b="1" spc="-149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6400" b="1" spc="-149" dirty="0" smtClean="0">
                <a:solidFill>
                  <a:srgbClr val="0000FF"/>
                </a:solidFill>
              </a:rPr>
              <a:t> Source </a:t>
            </a:r>
            <a:br>
              <a:rPr lang="en-US" altLang="ja-JP" sz="6400" b="1" spc="-149" dirty="0" smtClean="0">
                <a:solidFill>
                  <a:srgbClr val="0000FF"/>
                </a:solidFill>
              </a:rPr>
            </a:br>
            <a:r>
              <a:rPr lang="en-US" altLang="ja-JP" sz="6400" b="1" spc="-149" dirty="0" smtClean="0">
                <a:solidFill>
                  <a:srgbClr val="0000FF"/>
                </a:solidFill>
              </a:rPr>
              <a:t>for ILC</a:t>
            </a:r>
            <a:endParaRPr lang="ja-JP" altLang="en-US" sz="6400" b="1" spc="-149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type="subTitle" idx="1"/>
          </p:nvPr>
        </p:nvSpPr>
        <p:spPr>
          <a:xfrm>
            <a:off x="414403" y="5894705"/>
            <a:ext cx="9448404" cy="1814266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4100" b="1" dirty="0" smtClean="0">
                <a:solidFill>
                  <a:srgbClr val="FF0000"/>
                </a:solidFill>
              </a:rPr>
              <a:t>Special Thanks to Takahashi-san: </a:t>
            </a:r>
            <a:r>
              <a:rPr lang="ja-JP" altLang="en-US" sz="4100" b="1" dirty="0" smtClean="0">
                <a:solidFill>
                  <a:srgbClr val="FF0000"/>
                </a:solidFill>
              </a:rPr>
              <a:t>　</a:t>
            </a:r>
            <a:endParaRPr lang="en-US" altLang="ja-JP" sz="4100" b="1" dirty="0" smtClean="0">
              <a:solidFill>
                <a:srgbClr val="FF0000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About half of the slides are taken from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Takahash</a:t>
            </a:r>
            <a:r>
              <a:rPr lang="en-US" altLang="ja-JP" b="1" dirty="0" smtClean="0">
                <a:solidFill>
                  <a:srgbClr val="FF0000"/>
                </a:solidFill>
              </a:rPr>
              <a:t>-san's talk at ALCPG11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643801" y="2326604"/>
            <a:ext cx="6961982" cy="2061128"/>
          </a:xfrm>
          <a:prstGeom prst="rect">
            <a:avLst/>
          </a:prstGeom>
        </p:spPr>
        <p:txBody>
          <a:bodyPr vert="horz" lIns="97393" tIns="48696" rIns="97393" bIns="48696" rtlCol="0">
            <a:normAutofit/>
          </a:bodyPr>
          <a:lstStyle/>
          <a:p>
            <a:pPr algn="ctr">
              <a:lnSpc>
                <a:spcPts val="3451"/>
              </a:lnSpc>
              <a:spcBef>
                <a:spcPct val="20000"/>
              </a:spcBef>
              <a:defRPr/>
            </a:pPr>
            <a:r>
              <a:rPr lang="en-US" altLang="ja-JP" sz="3400" b="1" dirty="0" smtClean="0"/>
              <a:t>T. Omori (KEK)</a:t>
            </a:r>
          </a:p>
          <a:p>
            <a:pPr algn="ctr">
              <a:lnSpc>
                <a:spcPts val="1001"/>
              </a:lnSpc>
              <a:spcBef>
                <a:spcPct val="20000"/>
              </a:spcBef>
              <a:defRPr/>
            </a:pPr>
            <a:endParaRPr lang="en-US" altLang="ja-JP" sz="2600" b="1" dirty="0" smtClean="0"/>
          </a:p>
          <a:p>
            <a:pPr algn="ctr">
              <a:lnSpc>
                <a:spcPts val="2599"/>
              </a:lnSpc>
              <a:spcBef>
                <a:spcPct val="20000"/>
              </a:spcBef>
              <a:defRPr/>
            </a:pPr>
            <a:r>
              <a:rPr lang="en-US" altLang="ja-JP" sz="2600" b="1" dirty="0" smtClean="0"/>
              <a:t>29-Aug-2011</a:t>
            </a:r>
          </a:p>
          <a:p>
            <a:pPr algn="ctr">
              <a:lnSpc>
                <a:spcPts val="2599"/>
              </a:lnSpc>
              <a:spcBef>
                <a:spcPct val="20000"/>
              </a:spcBef>
              <a:defRPr/>
            </a:pPr>
            <a:r>
              <a:rPr lang="en-US" altLang="ja-JP" sz="2600" b="1" dirty="0" smtClean="0"/>
              <a:t>POSIPOL 2011 Beijing</a:t>
            </a:r>
          </a:p>
          <a:p>
            <a:pPr algn="ctr">
              <a:spcBef>
                <a:spcPct val="20000"/>
              </a:spcBef>
              <a:defRPr/>
            </a:pPr>
            <a:endParaRPr lang="ja-JP" altLang="en-US" sz="34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690673" y="4084014"/>
            <a:ext cx="8868238" cy="1529504"/>
          </a:xfrm>
          <a:prstGeom prst="rect">
            <a:avLst/>
          </a:prstGeom>
        </p:spPr>
        <p:txBody>
          <a:bodyPr wrap="square" lIns="97393" tIns="48696" rIns="97393" bIns="48696">
            <a:spAutoFit/>
          </a:bodyPr>
          <a:lstStyle/>
          <a:p>
            <a:pPr algn="ctr"/>
            <a:r>
              <a:rPr lang="en-US" altLang="ja-JP" b="1" dirty="0" smtClean="0"/>
              <a:t> </a:t>
            </a:r>
            <a:r>
              <a:rPr lang="en-US" altLang="ja-JP" sz="3000" b="1" dirty="0" smtClean="0"/>
              <a:t>Truly Conventional Collaboration</a:t>
            </a:r>
          </a:p>
          <a:p>
            <a:pPr algn="ctr"/>
            <a:r>
              <a:rPr lang="en-US" altLang="ja-JP" sz="2100" b="1" dirty="0" smtClean="0"/>
              <a:t>Wei </a:t>
            </a:r>
            <a:r>
              <a:rPr lang="en-US" altLang="ja-JP" sz="2100" b="1" dirty="0" err="1" smtClean="0"/>
              <a:t>Gai</a:t>
            </a:r>
            <a:r>
              <a:rPr lang="en-US" altLang="ja-JP" sz="2100" b="1" dirty="0" smtClean="0"/>
              <a:t>, </a:t>
            </a:r>
            <a:r>
              <a:rPr lang="en-US" altLang="ja-JP" sz="2100" b="1" dirty="0" err="1" smtClean="0"/>
              <a:t>Jie</a:t>
            </a:r>
            <a:r>
              <a:rPr lang="en-US" altLang="ja-JP" sz="2100" b="1" dirty="0" smtClean="0"/>
              <a:t> </a:t>
            </a:r>
            <a:r>
              <a:rPr lang="en-US" altLang="ja-JP" sz="2100" b="1" dirty="0" err="1" smtClean="0"/>
              <a:t>Gao</a:t>
            </a:r>
            <a:r>
              <a:rPr lang="en-US" altLang="ja-JP" sz="2100" b="1" dirty="0" smtClean="0"/>
              <a:t>, Shin-</a:t>
            </a:r>
            <a:r>
              <a:rPr lang="en-US" altLang="ja-JP" sz="2100" b="1" dirty="0" err="1" smtClean="0"/>
              <a:t>ichi</a:t>
            </a:r>
            <a:r>
              <a:rPr lang="en-US" altLang="ja-JP" sz="2100" b="1" dirty="0" smtClean="0"/>
              <a:t> Kawada, </a:t>
            </a:r>
            <a:r>
              <a:rPr lang="en-US" altLang="ja-JP" sz="2100" b="1" dirty="0" err="1" smtClean="0"/>
              <a:t>Wanming</a:t>
            </a:r>
            <a:r>
              <a:rPr lang="en-US" altLang="ja-JP" sz="2100" b="1" dirty="0" smtClean="0"/>
              <a:t> Liu, </a:t>
            </a:r>
            <a:r>
              <a:rPr lang="en-US" altLang="ja-JP" sz="2100" b="1" dirty="0" err="1" smtClean="0"/>
              <a:t>Natsuki</a:t>
            </a:r>
            <a:r>
              <a:rPr lang="en-US" altLang="ja-JP" sz="2100" b="1" dirty="0" smtClean="0"/>
              <a:t> Okuda, </a:t>
            </a:r>
          </a:p>
          <a:p>
            <a:pPr algn="ctr"/>
            <a:r>
              <a:rPr lang="en-US" altLang="ja-JP" sz="2100" b="1" dirty="0" err="1" smtClean="0"/>
              <a:t>Tsunehiko</a:t>
            </a:r>
            <a:r>
              <a:rPr lang="en-US" altLang="ja-JP" sz="2100" b="1" dirty="0" smtClean="0"/>
              <a:t> Omori, </a:t>
            </a:r>
            <a:r>
              <a:rPr lang="en-US" altLang="ja-JP" sz="2100" b="1" dirty="0" err="1" smtClean="0"/>
              <a:t>Guoxi</a:t>
            </a:r>
            <a:r>
              <a:rPr lang="en-US" altLang="ja-JP" sz="2100" b="1" dirty="0" smtClean="0"/>
              <a:t> Pei, Sabine Riemann, </a:t>
            </a:r>
            <a:r>
              <a:rPr lang="en-US" altLang="ja-JP" sz="2100" b="1" dirty="0" err="1" smtClean="0"/>
              <a:t>Tohru</a:t>
            </a:r>
            <a:r>
              <a:rPr lang="en-US" altLang="ja-JP" sz="2100" b="1" dirty="0" smtClean="0"/>
              <a:t> Takahashi, </a:t>
            </a:r>
          </a:p>
          <a:p>
            <a:pPr algn="ctr"/>
            <a:r>
              <a:rPr lang="en-US" altLang="ja-JP" sz="2100" b="1" dirty="0" err="1" smtClean="0"/>
              <a:t>Junji</a:t>
            </a:r>
            <a:r>
              <a:rPr lang="en-US" altLang="ja-JP" sz="2100" b="1" dirty="0" smtClean="0"/>
              <a:t> Urakawa, and </a:t>
            </a:r>
            <a:r>
              <a:rPr lang="en-US" altLang="ja-JP" sz="2100" b="1" dirty="0" err="1" smtClean="0"/>
              <a:t>Andriy</a:t>
            </a:r>
            <a:r>
              <a:rPr lang="en-US" altLang="ja-JP" sz="2100" b="1" dirty="0" smtClean="0"/>
              <a:t> </a:t>
            </a:r>
            <a:r>
              <a:rPr lang="en-US" altLang="ja-JP" sz="2100" b="1" dirty="0" err="1" smtClean="0"/>
              <a:t>Ushakov</a:t>
            </a:r>
            <a:endParaRPr lang="ja-JP" alt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622831" y="80525"/>
            <a:ext cx="7578407" cy="76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300" b="1" dirty="0">
                <a:solidFill>
                  <a:srgbClr val="0000FF"/>
                </a:solidFill>
                <a:latin typeface="Helvetica CE" pitchFamily="-111" charset="-18"/>
              </a:rPr>
              <a:t>Beam before DR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85" y="783882"/>
            <a:ext cx="8068785" cy="612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9"/>
          <p:cNvSpPr>
            <a:spLocks noChangeArrowheads="1"/>
          </p:cNvSpPr>
          <p:nvPr/>
        </p:nvSpPr>
        <p:spPr bwMode="auto">
          <a:xfrm>
            <a:off x="5567826" y="4187340"/>
            <a:ext cx="4377862" cy="6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&lt;-- the 100 ns gap is required to cure  </a:t>
            </a:r>
          </a:p>
          <a:p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      an </a:t>
            </a:r>
            <a:r>
              <a:rPr lang="en-US" altLang="ja-JP" sz="1800" b="1" dirty="0" err="1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e</a:t>
            </a:r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- cloud problem in </a:t>
            </a:r>
            <a:r>
              <a:rPr lang="en-US" altLang="ja-JP" sz="1800" b="1" dirty="0" err="1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e</a:t>
            </a:r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+ DR. 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622831" y="80525"/>
            <a:ext cx="7578407" cy="76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300" b="1" dirty="0">
                <a:solidFill>
                  <a:srgbClr val="0000FF"/>
                </a:solidFill>
                <a:latin typeface="Helvetica CE" pitchFamily="-111" charset="-18"/>
              </a:rPr>
              <a:t>Beam before DR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85" y="783882"/>
            <a:ext cx="8068785" cy="612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48" name="直線コネクタ 6"/>
          <p:cNvCxnSpPr>
            <a:cxnSpLocks noChangeShapeType="1"/>
          </p:cNvCxnSpPr>
          <p:nvPr/>
        </p:nvCxnSpPr>
        <p:spPr bwMode="auto">
          <a:xfrm rot="16200000" flipV="1">
            <a:off x="6421684" y="1959900"/>
            <a:ext cx="2049265" cy="259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5608263" y="2959685"/>
            <a:ext cx="5387248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Helvetica CE" pitchFamily="-111" charset="-18"/>
              </a:rPr>
              <a:t>Injection: usual </a:t>
            </a:r>
            <a:r>
              <a:rPr lang="en-US" altLang="ja-JP" b="1" dirty="0" smtClean="0">
                <a:solidFill>
                  <a:srgbClr val="0000FF"/>
                </a:solidFill>
                <a:latin typeface="Helvetica CE" pitchFamily="-111" charset="-18"/>
              </a:rPr>
              <a:t>kicker ( ~ 1 us)</a:t>
            </a:r>
          </a:p>
          <a:p>
            <a:r>
              <a:rPr lang="en-US" altLang="ja-JP" b="1" dirty="0">
                <a:solidFill>
                  <a:srgbClr val="0000FF"/>
                </a:solidFill>
                <a:latin typeface="Helvetica CE" pitchFamily="-111" charset="-18"/>
              </a:rPr>
              <a:t>                 no stacking is necessary</a:t>
            </a:r>
          </a:p>
        </p:txBody>
      </p:sp>
      <p:sp>
        <p:nvSpPr>
          <p:cNvPr id="7" name="正方形/長方形 9"/>
          <p:cNvSpPr>
            <a:spLocks noChangeArrowheads="1"/>
          </p:cNvSpPr>
          <p:nvPr/>
        </p:nvSpPr>
        <p:spPr bwMode="auto">
          <a:xfrm>
            <a:off x="5567826" y="4187340"/>
            <a:ext cx="4377862" cy="6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&lt;-- the 100 ns gap is required to cure  </a:t>
            </a:r>
          </a:p>
          <a:p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      an </a:t>
            </a:r>
            <a:r>
              <a:rPr lang="en-US" altLang="ja-JP" sz="1800" b="1" dirty="0" err="1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e</a:t>
            </a:r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- cloud problem in </a:t>
            </a:r>
            <a:r>
              <a:rPr lang="en-US" altLang="ja-JP" sz="1800" b="1" dirty="0" err="1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e</a:t>
            </a:r>
            <a:r>
              <a:rPr lang="en-US" altLang="ja-JP" sz="1800" b="1" dirty="0" smtClean="0">
                <a:solidFill>
                  <a:srgbClr val="FF0000"/>
                </a:solidFill>
                <a:latin typeface="Helvetica" pitchFamily="-110" charset="0"/>
                <a:sym typeface="Wingdings"/>
              </a:rPr>
              <a:t>+ DR. 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453114" y="2839720"/>
            <a:ext cx="3159828" cy="2875874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6385270" y="2829860"/>
            <a:ext cx="2476062" cy="657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83176" y="1577622"/>
            <a:ext cx="5528836" cy="9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20 triplets,  rep. = 300 Hz</a:t>
            </a:r>
          </a:p>
          <a:p>
            <a:r>
              <a:rPr lang="en-US" altLang="ja-JP" b="1" dirty="0"/>
              <a:t> • triplet = 3 mini-trains with gaps</a:t>
            </a:r>
          </a:p>
          <a:p>
            <a:r>
              <a:rPr lang="en-US" altLang="ja-JP" b="1" dirty="0"/>
              <a:t> • 44 bunches/mini-train,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623804" y="3543077"/>
            <a:ext cx="1067089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/>
              <a:t>DR</a:t>
            </a:r>
            <a:endParaRPr lang="en-US" altLang="ja-JP" b="1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829530" y="4083741"/>
            <a:ext cx="261592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836185" y="1709091"/>
            <a:ext cx="3986909" cy="683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2640 bunches/train,  rep. = </a:t>
            </a:r>
            <a:r>
              <a:rPr lang="en-US" altLang="ja-JP" b="1" dirty="0">
                <a:solidFill>
                  <a:srgbClr val="FF0000"/>
                </a:solidFill>
              </a:rPr>
              <a:t>5 Hz</a:t>
            </a:r>
          </a:p>
          <a:p>
            <a:r>
              <a:rPr lang="en-US" altLang="ja-JP" b="1" dirty="0"/>
              <a:t> •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369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V="1">
            <a:off x="4606788" y="2851224"/>
            <a:ext cx="111025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1099897" y="1183217"/>
            <a:ext cx="2729884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e+ creation</a:t>
            </a:r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6176342" y="1183217"/>
            <a:ext cx="3522431" cy="390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go to main linac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4239005" y="5764895"/>
            <a:ext cx="562380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Time remaining for damping = 137 </a:t>
            </a:r>
            <a:r>
              <a:rPr lang="en-US" altLang="ja-JP" b="1" dirty="0" err="1"/>
              <a:t>m</a:t>
            </a:r>
            <a:r>
              <a:rPr lang="en-US" altLang="ja-JP" b="1" dirty="0"/>
              <a:t> sec</a:t>
            </a:r>
          </a:p>
        </p:txBody>
      </p:sp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414404" y="6052483"/>
            <a:ext cx="3234076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We create 2640 bunches </a:t>
            </a:r>
          </a:p>
          <a:p>
            <a:r>
              <a:rPr lang="en-US" altLang="ja-JP" b="1" dirty="0"/>
              <a:t>in 63 </a:t>
            </a:r>
            <a:r>
              <a:rPr lang="en-US" altLang="ja-JP" b="1" dirty="0" err="1"/>
              <a:t>m</a:t>
            </a:r>
            <a:r>
              <a:rPr lang="en-US" altLang="ja-JP" b="1" dirty="0"/>
              <a:t> sec</a:t>
            </a:r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 flipV="1">
            <a:off x="714846" y="2849580"/>
            <a:ext cx="188035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8" name="Rectangle 19"/>
          <p:cNvSpPr>
            <a:spLocks noChangeArrowheads="1"/>
          </p:cNvSpPr>
          <p:nvPr/>
        </p:nvSpPr>
        <p:spPr bwMode="auto">
          <a:xfrm>
            <a:off x="1189684" y="2770699"/>
            <a:ext cx="911688" cy="157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9" name="Rectangle 21" descr="右上がり対角線"/>
          <p:cNvSpPr>
            <a:spLocks noChangeArrowheads="1"/>
          </p:cNvSpPr>
          <p:nvPr/>
        </p:nvSpPr>
        <p:spPr bwMode="auto">
          <a:xfrm>
            <a:off x="2659090" y="2612937"/>
            <a:ext cx="82881" cy="47328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0" name="Line 9"/>
          <p:cNvSpPr>
            <a:spLocks noChangeShapeType="1"/>
          </p:cNvSpPr>
          <p:nvPr/>
        </p:nvSpPr>
        <p:spPr bwMode="auto">
          <a:xfrm flipV="1">
            <a:off x="2797225" y="2851224"/>
            <a:ext cx="199259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1" name="Rectangle 22"/>
          <p:cNvSpPr>
            <a:spLocks noChangeArrowheads="1"/>
          </p:cNvSpPr>
          <p:nvPr/>
        </p:nvSpPr>
        <p:spPr bwMode="auto">
          <a:xfrm>
            <a:off x="3063134" y="2772343"/>
            <a:ext cx="1377892" cy="157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2" name="Rectangle 25"/>
          <p:cNvSpPr>
            <a:spLocks noChangeArrowheads="1"/>
          </p:cNvSpPr>
          <p:nvPr/>
        </p:nvSpPr>
        <p:spPr bwMode="auto">
          <a:xfrm>
            <a:off x="3033781" y="2992553"/>
            <a:ext cx="1989138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Booster </a:t>
            </a:r>
            <a:r>
              <a:rPr lang="en-US" altLang="ja-JP" b="1" dirty="0" err="1"/>
              <a:t>Linac</a:t>
            </a:r>
            <a:endParaRPr lang="en-US" altLang="ja-JP" b="1" dirty="0"/>
          </a:p>
          <a:p>
            <a:r>
              <a:rPr lang="en-US" altLang="ja-JP" sz="1700" b="1" dirty="0"/>
              <a:t>5 </a:t>
            </a:r>
            <a:r>
              <a:rPr lang="en-US" altLang="ja-JP" sz="1700" b="1" dirty="0" err="1"/>
              <a:t>GeV</a:t>
            </a:r>
            <a:r>
              <a:rPr lang="en-US" altLang="ja-JP" sz="1700" b="1" dirty="0"/>
              <a:t> </a:t>
            </a:r>
          </a:p>
          <a:p>
            <a:r>
              <a:rPr lang="en-US" altLang="ja-JP" sz="1500" b="1" dirty="0"/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31763" name="Rectangle 26"/>
          <p:cNvSpPr>
            <a:spLocks noChangeArrowheads="1"/>
          </p:cNvSpPr>
          <p:nvPr/>
        </p:nvSpPr>
        <p:spPr bwMode="auto">
          <a:xfrm>
            <a:off x="224469" y="2933392"/>
            <a:ext cx="2553763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Drive </a:t>
            </a:r>
            <a:r>
              <a:rPr lang="en-US" altLang="ja-JP" b="1" dirty="0" err="1"/>
              <a:t>Linac</a:t>
            </a:r>
            <a:endParaRPr lang="en-US" altLang="ja-JP" b="1" dirty="0" smtClean="0"/>
          </a:p>
          <a:p>
            <a:r>
              <a:rPr lang="en-US" altLang="ja-JP" sz="1700" b="1" dirty="0" smtClean="0"/>
              <a:t>Several </a:t>
            </a:r>
            <a:r>
              <a:rPr lang="en-US" altLang="ja-JP" sz="1700" b="1" dirty="0" err="1"/>
              <a:t>GeV</a:t>
            </a:r>
            <a:r>
              <a:rPr lang="en-US" altLang="ja-JP" sz="1700" b="1" dirty="0" smtClean="0"/>
              <a:t> </a:t>
            </a:r>
            <a:r>
              <a:rPr lang="en-US" altLang="ja-JP" sz="1500" b="1" dirty="0" smtClean="0"/>
              <a:t> </a:t>
            </a:r>
            <a:endParaRPr lang="en-US" altLang="ja-JP" sz="1500" b="1" dirty="0"/>
          </a:p>
          <a:p>
            <a:r>
              <a:rPr lang="en-US" altLang="ja-JP" sz="1500" b="1" dirty="0"/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31764" name="Line 27"/>
          <p:cNvSpPr>
            <a:spLocks noChangeShapeType="1"/>
          </p:cNvSpPr>
          <p:nvPr/>
        </p:nvSpPr>
        <p:spPr bwMode="auto">
          <a:xfrm flipV="1">
            <a:off x="2716071" y="3359021"/>
            <a:ext cx="0" cy="7181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5" name="Rectangle 29"/>
          <p:cNvSpPr>
            <a:spLocks noChangeArrowheads="1"/>
          </p:cNvSpPr>
          <p:nvPr/>
        </p:nvSpPr>
        <p:spPr bwMode="auto">
          <a:xfrm>
            <a:off x="2329294" y="4114965"/>
            <a:ext cx="109126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Target</a:t>
            </a:r>
          </a:p>
        </p:txBody>
      </p:sp>
      <p:sp>
        <p:nvSpPr>
          <p:cNvPr id="31766" name="Rectangle 30"/>
          <p:cNvSpPr>
            <a:spLocks noChangeArrowheads="1"/>
          </p:cNvSpPr>
          <p:nvPr/>
        </p:nvSpPr>
        <p:spPr bwMode="auto">
          <a:xfrm>
            <a:off x="497284" y="4399266"/>
            <a:ext cx="4698302" cy="13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700" b="1" dirty="0"/>
              <a:t>Crystal / Amorphous Hybrid</a:t>
            </a:r>
            <a:endParaRPr lang="en-US" altLang="ja-JP" b="1" dirty="0"/>
          </a:p>
          <a:p>
            <a:pPr algn="ctr"/>
            <a:r>
              <a:rPr lang="en-US" altLang="ja-JP" sz="1500" b="1" dirty="0"/>
              <a:t>or</a:t>
            </a:r>
          </a:p>
          <a:p>
            <a:pPr algn="ctr"/>
            <a:r>
              <a:rPr lang="en-US" altLang="ja-JP" sz="1700" b="1" dirty="0"/>
              <a:t>Liquid Lead</a:t>
            </a:r>
          </a:p>
          <a:p>
            <a:pPr algn="ctr"/>
            <a:r>
              <a:rPr lang="en-US" altLang="ja-JP" sz="1700" b="1" dirty="0"/>
              <a:t>or</a:t>
            </a:r>
          </a:p>
          <a:p>
            <a:pPr algn="ctr"/>
            <a:r>
              <a:rPr lang="en-US" altLang="ja-JP" sz="1700" b="1" dirty="0"/>
              <a:t>Amorphous Tungsten</a:t>
            </a:r>
            <a:endParaRPr lang="en-US" altLang="ja-JP" sz="1500" b="1" dirty="0"/>
          </a:p>
        </p:txBody>
      </p:sp>
      <p:sp>
        <p:nvSpPr>
          <p:cNvPr id="31768" name="Rectangle 33"/>
          <p:cNvSpPr>
            <a:spLocks noChangeArrowheads="1"/>
          </p:cNvSpPr>
          <p:nvPr/>
        </p:nvSpPr>
        <p:spPr bwMode="auto">
          <a:xfrm>
            <a:off x="4912411" y="4565244"/>
            <a:ext cx="2106552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dirty="0"/>
              <a:t>2640 bunches</a:t>
            </a:r>
          </a:p>
          <a:p>
            <a:pPr algn="ctr"/>
            <a:r>
              <a:rPr lang="en-US" altLang="ja-JP" b="1" dirty="0"/>
              <a:t>60 mini-trains</a:t>
            </a: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614699" y="16434"/>
            <a:ext cx="8852699" cy="11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700" b="1" dirty="0">
                <a:solidFill>
                  <a:srgbClr val="0000FF"/>
                </a:solidFill>
              </a:rPr>
              <a:t>Conventional </a:t>
            </a:r>
            <a:r>
              <a:rPr lang="en-US" altLang="ja-JP" sz="4700" b="1" dirty="0" err="1">
                <a:solidFill>
                  <a:srgbClr val="0000FF"/>
                </a:solidFill>
              </a:rPr>
              <a:t>e</a:t>
            </a:r>
            <a:r>
              <a:rPr lang="en-US" altLang="ja-JP" sz="4700" b="1" dirty="0">
                <a:solidFill>
                  <a:srgbClr val="0000FF"/>
                </a:solidFill>
              </a:rPr>
              <a:t>+ Source for ILC</a:t>
            </a:r>
          </a:p>
          <a:p>
            <a:pPr algn="ctr"/>
            <a:r>
              <a:rPr lang="en-US" altLang="ja-JP" sz="2100" b="1" dirty="0">
                <a:solidFill>
                  <a:srgbClr val="0000FF"/>
                </a:solidFill>
              </a:rPr>
              <a:t>Normal Conducting Drive and Booster </a:t>
            </a:r>
            <a:r>
              <a:rPr lang="en-US" altLang="ja-JP" sz="2100" b="1" dirty="0" err="1">
                <a:solidFill>
                  <a:srgbClr val="0000FF"/>
                </a:solidFill>
              </a:rPr>
              <a:t>Linacs</a:t>
            </a:r>
            <a:r>
              <a:rPr lang="en-US" altLang="ja-JP" sz="2100" b="1" dirty="0">
                <a:solidFill>
                  <a:srgbClr val="0000FF"/>
                </a:solidFill>
              </a:rPr>
              <a:t> in 300 Hz operation</a:t>
            </a:r>
            <a:endParaRPr lang="en-US" altLang="ja-JP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622831" y="105175"/>
            <a:ext cx="7578407" cy="76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300" b="1" dirty="0">
                <a:solidFill>
                  <a:srgbClr val="0000FF"/>
                </a:solidFill>
                <a:latin typeface="Helvetica CE" pitchFamily="-111" charset="-18"/>
              </a:rPr>
              <a:t>Beam after DR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92" y="936713"/>
            <a:ext cx="8838885" cy="497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622831" y="105175"/>
            <a:ext cx="7578407" cy="76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300" b="1" dirty="0">
                <a:solidFill>
                  <a:srgbClr val="0000FF"/>
                </a:solidFill>
                <a:latin typeface="Helvetica CE" pitchFamily="-111" charset="-18"/>
              </a:rPr>
              <a:t>Beam after DR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92" y="936713"/>
            <a:ext cx="8838885" cy="497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4" name="直線コネクタ 3"/>
          <p:cNvCxnSpPr>
            <a:cxnSpLocks noChangeShapeType="1"/>
          </p:cNvCxnSpPr>
          <p:nvPr/>
        </p:nvCxnSpPr>
        <p:spPr bwMode="auto">
          <a:xfrm flipV="1">
            <a:off x="6629400" y="1183217"/>
            <a:ext cx="1824435" cy="135678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5432028" y="2440817"/>
            <a:ext cx="5387248" cy="9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Helvetica CE" pitchFamily="-111" charset="-18"/>
              </a:rPr>
              <a:t>Extraction:</a:t>
            </a:r>
            <a:r>
              <a:rPr lang="en-US" altLang="ja-JP" b="1" dirty="0" smtClean="0">
                <a:solidFill>
                  <a:srgbClr val="0000FF"/>
                </a:solidFill>
                <a:latin typeface="Helvetica CE" pitchFamily="-111" charset="-18"/>
              </a:rPr>
              <a:t> </a:t>
            </a:r>
          </a:p>
          <a:p>
            <a:r>
              <a:rPr lang="en-US" altLang="ja-JP" b="1" dirty="0" smtClean="0">
                <a:solidFill>
                  <a:srgbClr val="0000FF"/>
                </a:solidFill>
                <a:latin typeface="Helvetica CE" pitchFamily="-111" charset="-18"/>
              </a:rPr>
              <a:t>  fast </a:t>
            </a:r>
            <a:r>
              <a:rPr lang="en-US" altLang="ja-JP" b="1" dirty="0">
                <a:solidFill>
                  <a:srgbClr val="0000FF"/>
                </a:solidFill>
                <a:latin typeface="Helvetica CE" pitchFamily="-111" charset="-18"/>
              </a:rPr>
              <a:t>kicker </a:t>
            </a:r>
            <a:r>
              <a:rPr lang="en-US" altLang="ja-JP" b="1" dirty="0" smtClean="0">
                <a:solidFill>
                  <a:srgbClr val="0000FF"/>
                </a:solidFill>
                <a:latin typeface="Helvetica CE" pitchFamily="-111" charset="-18"/>
              </a:rPr>
              <a:t>( 3 ns kicker: Naito </a:t>
            </a:r>
            <a:r>
              <a:rPr lang="en-US" altLang="ja-JP" b="1" dirty="0">
                <a:solidFill>
                  <a:srgbClr val="0000FF"/>
                </a:solidFill>
                <a:latin typeface="Helvetica CE" pitchFamily="-111" charset="-18"/>
              </a:rPr>
              <a:t>kicker)</a:t>
            </a:r>
          </a:p>
          <a:p>
            <a:r>
              <a:rPr lang="en-US" altLang="ja-JP" b="1" dirty="0">
                <a:solidFill>
                  <a:srgbClr val="0000FF"/>
                </a:solidFill>
                <a:latin typeface="Helvetica CE" pitchFamily="-111" charset="-18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Helvetica CE" pitchFamily="-111" charset="-18"/>
              </a:rPr>
              <a:t> the same </a:t>
            </a:r>
            <a:r>
              <a:rPr lang="en-US" altLang="ja-JP" b="1" dirty="0">
                <a:solidFill>
                  <a:srgbClr val="0000FF"/>
                </a:solidFill>
                <a:latin typeface="Helvetica CE" pitchFamily="-111" charset="-18"/>
              </a:rPr>
              <a:t>as</a:t>
            </a:r>
            <a:r>
              <a:rPr lang="en-US" altLang="ja-JP" b="1" dirty="0" smtClean="0">
                <a:solidFill>
                  <a:srgbClr val="0000FF"/>
                </a:solidFill>
                <a:latin typeface="Helvetica CE" pitchFamily="-111" charset="-18"/>
              </a:rPr>
              <a:t> the baseline               </a:t>
            </a:r>
            <a:endParaRPr lang="en-US" altLang="ja-JP" b="1" dirty="0">
              <a:solidFill>
                <a:srgbClr val="0000FF"/>
              </a:solidFill>
              <a:latin typeface="Helvetica CE" pitchFamily="-111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800930" y="-2091993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393" tIns="48696" rIns="97393" bIns="48696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790318" y="31225"/>
            <a:ext cx="5148966" cy="79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500" b="1" dirty="0">
                <a:solidFill>
                  <a:srgbClr val="0000FF"/>
                </a:solidFill>
              </a:rPr>
              <a:t>300 Hz scheme</a:t>
            </a:r>
          </a:p>
        </p:txBody>
      </p:sp>
      <p:sp>
        <p:nvSpPr>
          <p:cNvPr id="35844" name="正方形/長方形 9"/>
          <p:cNvSpPr>
            <a:spLocks noChangeArrowheads="1"/>
          </p:cNvSpPr>
          <p:nvPr/>
        </p:nvSpPr>
        <p:spPr bwMode="auto">
          <a:xfrm>
            <a:off x="497284" y="867693"/>
            <a:ext cx="4972844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Stretching in time</a:t>
            </a:r>
            <a:endParaRPr lang="ja-JP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1800930" y="-2091993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393" tIns="48696" rIns="97393" bIns="48696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804132" y="31225"/>
            <a:ext cx="5148966" cy="79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500" b="1" dirty="0">
                <a:solidFill>
                  <a:srgbClr val="0000FF"/>
                </a:solidFill>
              </a:rPr>
              <a:t>300 Hz scheme</a:t>
            </a:r>
          </a:p>
        </p:txBody>
      </p:sp>
      <p:sp>
        <p:nvSpPr>
          <p:cNvPr id="37892" name="正方形/長方形 9"/>
          <p:cNvSpPr>
            <a:spLocks noChangeArrowheads="1"/>
          </p:cNvSpPr>
          <p:nvPr/>
        </p:nvSpPr>
        <p:spPr bwMode="auto">
          <a:xfrm>
            <a:off x="497284" y="867693"/>
            <a:ext cx="4972844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Stretching in time</a:t>
            </a:r>
            <a:endParaRPr lang="ja-JP" altLang="en-US" sz="3000" dirty="0"/>
          </a:p>
        </p:txBody>
      </p:sp>
      <p:sp>
        <p:nvSpPr>
          <p:cNvPr id="37893" name="正方形/長方形 9"/>
          <p:cNvSpPr>
            <a:spLocks noChangeArrowheads="1"/>
          </p:cNvSpPr>
          <p:nvPr/>
        </p:nvSpPr>
        <p:spPr bwMode="auto">
          <a:xfrm>
            <a:off x="497285" y="1656504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The Same as Warm colliders </a:t>
            </a:r>
            <a:endParaRPr lang="ja-JP" altLang="en-US" sz="3000" dirty="0"/>
          </a:p>
        </p:txBody>
      </p:sp>
      <p:sp>
        <p:nvSpPr>
          <p:cNvPr id="37894" name="正方形/長方形 9"/>
          <p:cNvSpPr>
            <a:spLocks noChangeArrowheads="1"/>
          </p:cNvSpPr>
          <p:nvPr/>
        </p:nvSpPr>
        <p:spPr bwMode="auto">
          <a:xfrm>
            <a:off x="994569" y="2129790"/>
            <a:ext cx="8288073" cy="14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NLC  120 Hz</a:t>
            </a:r>
          </a:p>
          <a:p>
            <a:r>
              <a:rPr lang="en-US" altLang="ja-JP" sz="3000" b="1" dirty="0">
                <a:latin typeface="Helvetica" pitchFamily="-110" charset="0"/>
              </a:rPr>
              <a:t>GLC  150 Hz</a:t>
            </a:r>
          </a:p>
          <a:p>
            <a:r>
              <a:rPr lang="en-US" altLang="ja-JP" sz="3000" b="1" dirty="0">
                <a:latin typeface="Helvetica" pitchFamily="-110" charset="0"/>
              </a:rPr>
              <a:t>CLIC   50 Hz </a:t>
            </a:r>
            <a:endParaRPr lang="ja-JP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4453114" y="2839720"/>
            <a:ext cx="3159828" cy="2875874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6385270" y="2829860"/>
            <a:ext cx="2476062" cy="657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83176" y="1577622"/>
            <a:ext cx="5528836" cy="9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20 triplets,  rep. = </a:t>
            </a:r>
            <a:r>
              <a:rPr lang="en-US" altLang="ja-JP" b="1" dirty="0">
                <a:solidFill>
                  <a:srgbClr val="FF0000"/>
                </a:solidFill>
              </a:rPr>
              <a:t>300 Hz</a:t>
            </a:r>
          </a:p>
          <a:p>
            <a:r>
              <a:rPr lang="en-US" altLang="ja-JP" b="1" dirty="0"/>
              <a:t> • triplet = 3 mini-trains with gaps</a:t>
            </a:r>
          </a:p>
          <a:p>
            <a:r>
              <a:rPr lang="en-US" altLang="ja-JP" b="1" dirty="0"/>
              <a:t> • 44 bunches/mini-train,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623804" y="3543077"/>
            <a:ext cx="1067089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/>
              <a:t>DR</a:t>
            </a:r>
            <a:endParaRPr lang="en-US" altLang="ja-JP" b="1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829530" y="4083741"/>
            <a:ext cx="261592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836185" y="1709091"/>
            <a:ext cx="3986909" cy="683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2640 bunches/train,  rep. = 5 Hz</a:t>
            </a:r>
          </a:p>
          <a:p>
            <a:r>
              <a:rPr lang="en-US" altLang="ja-JP" b="1" dirty="0"/>
              <a:t> •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369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 flipV="1">
            <a:off x="4606788" y="2851224"/>
            <a:ext cx="111025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1099897" y="1183217"/>
            <a:ext cx="2729884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e+ creation</a:t>
            </a:r>
          </a:p>
        </p:txBody>
      </p:sp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6176342" y="1183217"/>
            <a:ext cx="3522431" cy="390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go to main linac</a:t>
            </a:r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4239005" y="5764895"/>
            <a:ext cx="562380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Time remaining for damping = 137 </a:t>
            </a:r>
            <a:r>
              <a:rPr lang="en-US" altLang="ja-JP" b="1" dirty="0" err="1"/>
              <a:t>m</a:t>
            </a:r>
            <a:r>
              <a:rPr lang="en-US" altLang="ja-JP" b="1" dirty="0"/>
              <a:t> sec</a:t>
            </a:r>
          </a:p>
        </p:txBody>
      </p:sp>
      <p:sp>
        <p:nvSpPr>
          <p:cNvPr id="39948" name="Rectangle 14"/>
          <p:cNvSpPr>
            <a:spLocks noChangeArrowheads="1"/>
          </p:cNvSpPr>
          <p:nvPr/>
        </p:nvSpPr>
        <p:spPr bwMode="auto">
          <a:xfrm>
            <a:off x="414404" y="6052483"/>
            <a:ext cx="3234076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We create 2640 bunches </a:t>
            </a:r>
          </a:p>
          <a:p>
            <a:r>
              <a:rPr lang="en-US" altLang="ja-JP" b="1" dirty="0"/>
              <a:t>in </a:t>
            </a:r>
            <a:r>
              <a:rPr lang="en-US" altLang="ja-JP" b="1" dirty="0">
                <a:solidFill>
                  <a:srgbClr val="FF0000"/>
                </a:solidFill>
              </a:rPr>
              <a:t>63 </a:t>
            </a:r>
            <a:r>
              <a:rPr lang="en-US" altLang="ja-JP" b="1" dirty="0" err="1">
                <a:solidFill>
                  <a:srgbClr val="FF0000"/>
                </a:solidFill>
              </a:rPr>
              <a:t>m</a:t>
            </a:r>
            <a:r>
              <a:rPr lang="en-US" altLang="ja-JP" b="1" dirty="0">
                <a:solidFill>
                  <a:srgbClr val="FF0000"/>
                </a:solidFill>
              </a:rPr>
              <a:t> sec</a:t>
            </a:r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 flipV="1">
            <a:off x="714846" y="2849580"/>
            <a:ext cx="188035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50" name="Rectangle 19"/>
          <p:cNvSpPr>
            <a:spLocks noChangeArrowheads="1"/>
          </p:cNvSpPr>
          <p:nvPr/>
        </p:nvSpPr>
        <p:spPr bwMode="auto">
          <a:xfrm>
            <a:off x="1189684" y="2770699"/>
            <a:ext cx="911688" cy="1577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51" name="Rectangle 21" descr="右上がり対角線"/>
          <p:cNvSpPr>
            <a:spLocks noChangeArrowheads="1"/>
          </p:cNvSpPr>
          <p:nvPr/>
        </p:nvSpPr>
        <p:spPr bwMode="auto">
          <a:xfrm>
            <a:off x="2659090" y="2612937"/>
            <a:ext cx="82881" cy="47328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52" name="Line 9"/>
          <p:cNvSpPr>
            <a:spLocks noChangeShapeType="1"/>
          </p:cNvSpPr>
          <p:nvPr/>
        </p:nvSpPr>
        <p:spPr bwMode="auto">
          <a:xfrm flipV="1">
            <a:off x="2797225" y="2851224"/>
            <a:ext cx="199259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53" name="Rectangle 22"/>
          <p:cNvSpPr>
            <a:spLocks noChangeArrowheads="1"/>
          </p:cNvSpPr>
          <p:nvPr/>
        </p:nvSpPr>
        <p:spPr bwMode="auto">
          <a:xfrm>
            <a:off x="3063134" y="2772343"/>
            <a:ext cx="1377892" cy="1577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54" name="Rectangle 25"/>
          <p:cNvSpPr>
            <a:spLocks noChangeArrowheads="1"/>
          </p:cNvSpPr>
          <p:nvPr/>
        </p:nvSpPr>
        <p:spPr bwMode="auto">
          <a:xfrm>
            <a:off x="3033781" y="2992553"/>
            <a:ext cx="1989138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Booster </a:t>
            </a:r>
            <a:r>
              <a:rPr lang="en-US" altLang="ja-JP" b="1" dirty="0" err="1"/>
              <a:t>Linac</a:t>
            </a:r>
            <a:endParaRPr lang="en-US" altLang="ja-JP" b="1" dirty="0"/>
          </a:p>
          <a:p>
            <a:r>
              <a:rPr lang="en-US" altLang="ja-JP" sz="1700" b="1" dirty="0"/>
              <a:t>5 </a:t>
            </a:r>
            <a:r>
              <a:rPr lang="en-US" altLang="ja-JP" sz="1700" b="1" dirty="0" err="1"/>
              <a:t>GeV</a:t>
            </a:r>
            <a:r>
              <a:rPr lang="en-US" altLang="ja-JP" sz="1700" b="1" dirty="0"/>
              <a:t> </a:t>
            </a:r>
          </a:p>
          <a:p>
            <a:r>
              <a:rPr lang="en-US" altLang="ja-JP" sz="1500" b="1" dirty="0">
                <a:solidFill>
                  <a:srgbClr val="FF0000"/>
                </a:solidFill>
              </a:rPr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39955" name="Rectangle 26"/>
          <p:cNvSpPr>
            <a:spLocks noChangeArrowheads="1"/>
          </p:cNvSpPr>
          <p:nvPr/>
        </p:nvSpPr>
        <p:spPr bwMode="auto">
          <a:xfrm>
            <a:off x="224469" y="2933392"/>
            <a:ext cx="2553763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Drive </a:t>
            </a:r>
            <a:r>
              <a:rPr lang="en-US" altLang="ja-JP" b="1" dirty="0" err="1"/>
              <a:t>Linac</a:t>
            </a:r>
            <a:endParaRPr lang="en-US" altLang="ja-JP" b="1" dirty="0" smtClean="0"/>
          </a:p>
          <a:p>
            <a:r>
              <a:rPr lang="en-US" altLang="ja-JP" sz="1700" b="1" dirty="0" smtClean="0"/>
              <a:t>Several </a:t>
            </a:r>
            <a:r>
              <a:rPr lang="en-US" altLang="ja-JP" sz="1700" b="1" dirty="0" err="1"/>
              <a:t>GeV</a:t>
            </a:r>
            <a:r>
              <a:rPr lang="en-US" altLang="ja-JP" sz="1700" b="1" dirty="0" smtClean="0"/>
              <a:t> </a:t>
            </a:r>
            <a:r>
              <a:rPr lang="en-US" altLang="ja-JP" sz="1500" b="1" dirty="0" smtClean="0"/>
              <a:t> </a:t>
            </a:r>
            <a:endParaRPr lang="en-US" altLang="ja-JP" sz="1500" b="1" dirty="0"/>
          </a:p>
          <a:p>
            <a:r>
              <a:rPr lang="en-US" altLang="ja-JP" sz="1500" b="1" dirty="0">
                <a:solidFill>
                  <a:srgbClr val="FF0000"/>
                </a:solidFill>
              </a:rPr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39956" name="Line 27"/>
          <p:cNvSpPr>
            <a:spLocks noChangeShapeType="1"/>
          </p:cNvSpPr>
          <p:nvPr/>
        </p:nvSpPr>
        <p:spPr bwMode="auto">
          <a:xfrm flipV="1">
            <a:off x="2716071" y="3359021"/>
            <a:ext cx="0" cy="7181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57" name="Rectangle 29"/>
          <p:cNvSpPr>
            <a:spLocks noChangeArrowheads="1"/>
          </p:cNvSpPr>
          <p:nvPr/>
        </p:nvSpPr>
        <p:spPr bwMode="auto">
          <a:xfrm>
            <a:off x="2329294" y="4114965"/>
            <a:ext cx="109126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Target</a:t>
            </a:r>
          </a:p>
        </p:txBody>
      </p:sp>
      <p:sp>
        <p:nvSpPr>
          <p:cNvPr id="39958" name="Rectangle 30"/>
          <p:cNvSpPr>
            <a:spLocks noChangeArrowheads="1"/>
          </p:cNvSpPr>
          <p:nvPr/>
        </p:nvSpPr>
        <p:spPr bwMode="auto">
          <a:xfrm>
            <a:off x="497284" y="4399266"/>
            <a:ext cx="4698302" cy="13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700" b="1" dirty="0"/>
              <a:t>Crystal / Amorphous Hybrid</a:t>
            </a:r>
            <a:endParaRPr lang="en-US" altLang="ja-JP" b="1" dirty="0"/>
          </a:p>
          <a:p>
            <a:pPr algn="ctr"/>
            <a:r>
              <a:rPr lang="en-US" altLang="ja-JP" sz="1500" b="1" dirty="0"/>
              <a:t>or</a:t>
            </a:r>
          </a:p>
          <a:p>
            <a:pPr algn="ctr"/>
            <a:r>
              <a:rPr lang="en-US" altLang="ja-JP" sz="1700" b="1" dirty="0"/>
              <a:t>Liquid Lead</a:t>
            </a:r>
          </a:p>
          <a:p>
            <a:pPr algn="ctr"/>
            <a:r>
              <a:rPr lang="en-US" altLang="ja-JP" sz="1700" b="1" dirty="0"/>
              <a:t>or</a:t>
            </a:r>
          </a:p>
          <a:p>
            <a:pPr algn="ctr"/>
            <a:r>
              <a:rPr lang="en-US" altLang="ja-JP" sz="1700" b="1" dirty="0"/>
              <a:t>Amorphous Tungsten</a:t>
            </a:r>
            <a:endParaRPr lang="en-US" altLang="ja-JP" sz="1500" b="1" dirty="0"/>
          </a:p>
        </p:txBody>
      </p:sp>
      <p:sp>
        <p:nvSpPr>
          <p:cNvPr id="39960" name="Rectangle 33"/>
          <p:cNvSpPr>
            <a:spLocks noChangeArrowheads="1"/>
          </p:cNvSpPr>
          <p:nvPr/>
        </p:nvSpPr>
        <p:spPr bwMode="auto">
          <a:xfrm>
            <a:off x="4912411" y="4565244"/>
            <a:ext cx="2106552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dirty="0"/>
              <a:t>2640 bunches</a:t>
            </a:r>
          </a:p>
          <a:p>
            <a:pPr algn="ctr"/>
            <a:r>
              <a:rPr lang="en-US" altLang="ja-JP" b="1" dirty="0"/>
              <a:t>60 mini-trains</a:t>
            </a:r>
          </a:p>
        </p:txBody>
      </p:sp>
      <p:sp>
        <p:nvSpPr>
          <p:cNvPr id="39961" name="正方形/長方形 9"/>
          <p:cNvSpPr>
            <a:spLocks noChangeArrowheads="1"/>
          </p:cNvSpPr>
          <p:nvPr/>
        </p:nvSpPr>
        <p:spPr bwMode="auto">
          <a:xfrm>
            <a:off x="2900826" y="6384440"/>
            <a:ext cx="3066587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Stretching</a:t>
            </a:r>
            <a:endParaRPr lang="ja-JP" altLang="en-US" dirty="0"/>
          </a:p>
        </p:txBody>
      </p:sp>
      <p:sp>
        <p:nvSpPr>
          <p:cNvPr id="39962" name="右矢印 10"/>
          <p:cNvSpPr>
            <a:spLocks noChangeArrowheads="1"/>
          </p:cNvSpPr>
          <p:nvPr/>
        </p:nvSpPr>
        <p:spPr bwMode="auto">
          <a:xfrm flipH="1">
            <a:off x="2332748" y="6389370"/>
            <a:ext cx="650959" cy="394406"/>
          </a:xfrm>
          <a:prstGeom prst="rightArrow">
            <a:avLst>
              <a:gd name="adj1" fmla="val 50000"/>
              <a:gd name="adj2" fmla="val 499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614699" y="16434"/>
            <a:ext cx="8852699" cy="11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700" b="1" dirty="0">
                <a:solidFill>
                  <a:srgbClr val="0000FF"/>
                </a:solidFill>
              </a:rPr>
              <a:t>Conventional </a:t>
            </a:r>
            <a:r>
              <a:rPr lang="en-US" altLang="ja-JP" sz="4700" b="1" dirty="0" err="1">
                <a:solidFill>
                  <a:srgbClr val="0000FF"/>
                </a:solidFill>
              </a:rPr>
              <a:t>e</a:t>
            </a:r>
            <a:r>
              <a:rPr lang="en-US" altLang="ja-JP" sz="4700" b="1" dirty="0">
                <a:solidFill>
                  <a:srgbClr val="0000FF"/>
                </a:solidFill>
              </a:rPr>
              <a:t>+ Source for ILC</a:t>
            </a:r>
          </a:p>
          <a:p>
            <a:pPr algn="ctr"/>
            <a:r>
              <a:rPr lang="en-US" altLang="ja-JP" sz="2100" b="1" dirty="0">
                <a:solidFill>
                  <a:srgbClr val="FF0000"/>
                </a:solidFill>
              </a:rPr>
              <a:t>Normal Conducting Drive and Booster </a:t>
            </a:r>
            <a:r>
              <a:rPr lang="en-US" altLang="ja-JP" sz="2100" b="1" dirty="0" err="1">
                <a:solidFill>
                  <a:srgbClr val="FF0000"/>
                </a:solidFill>
              </a:rPr>
              <a:t>Linacs</a:t>
            </a:r>
            <a:r>
              <a:rPr lang="en-US" altLang="ja-JP" sz="2100" b="1" dirty="0">
                <a:solidFill>
                  <a:srgbClr val="FF0000"/>
                </a:solidFill>
              </a:rPr>
              <a:t> in 300 Hz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ChangeArrowheads="1"/>
          </p:cNvSpPr>
          <p:nvPr/>
        </p:nvSpPr>
        <p:spPr bwMode="auto">
          <a:xfrm>
            <a:off x="1800930" y="-2091993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393" tIns="48696" rIns="97393" bIns="48696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2776505" y="31225"/>
            <a:ext cx="5148966" cy="79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500" b="1" dirty="0">
                <a:solidFill>
                  <a:srgbClr val="0000FF"/>
                </a:solidFill>
              </a:rPr>
              <a:t>300 Hz scheme</a:t>
            </a:r>
          </a:p>
        </p:txBody>
      </p:sp>
      <p:sp>
        <p:nvSpPr>
          <p:cNvPr id="41988" name="正方形/長方形 9"/>
          <p:cNvSpPr>
            <a:spLocks noChangeArrowheads="1"/>
          </p:cNvSpPr>
          <p:nvPr/>
        </p:nvSpPr>
        <p:spPr bwMode="auto">
          <a:xfrm>
            <a:off x="331523" y="709930"/>
            <a:ext cx="4972844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Stretching in time</a:t>
            </a:r>
            <a:endParaRPr lang="ja-JP" altLang="en-US" sz="3000" dirty="0"/>
          </a:p>
        </p:txBody>
      </p:sp>
      <p:sp>
        <p:nvSpPr>
          <p:cNvPr id="41989" name="正方形/長方形 9"/>
          <p:cNvSpPr>
            <a:spLocks noChangeArrowheads="1"/>
          </p:cNvSpPr>
          <p:nvPr/>
        </p:nvSpPr>
        <p:spPr bwMode="auto">
          <a:xfrm>
            <a:off x="331523" y="1498741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The Same as the Warm colliders </a:t>
            </a:r>
            <a:endParaRPr lang="ja-JP" altLang="en-US" sz="3000" dirty="0"/>
          </a:p>
        </p:txBody>
      </p:sp>
      <p:sp>
        <p:nvSpPr>
          <p:cNvPr id="41990" name="正方形/長方形 9"/>
          <p:cNvSpPr>
            <a:spLocks noChangeArrowheads="1"/>
          </p:cNvSpPr>
          <p:nvPr/>
        </p:nvSpPr>
        <p:spPr bwMode="auto">
          <a:xfrm>
            <a:off x="994569" y="1972028"/>
            <a:ext cx="8288073" cy="14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NLC  120 Hz</a:t>
            </a:r>
          </a:p>
          <a:p>
            <a:r>
              <a:rPr lang="en-US" altLang="ja-JP" sz="3000" b="1" dirty="0">
                <a:latin typeface="Helvetica" pitchFamily="-110" charset="0"/>
              </a:rPr>
              <a:t>GLC  150 Hz</a:t>
            </a:r>
          </a:p>
          <a:p>
            <a:r>
              <a:rPr lang="en-US" altLang="ja-JP" sz="3000" b="1" dirty="0">
                <a:latin typeface="Helvetica" pitchFamily="-110" charset="0"/>
              </a:rPr>
              <a:t>CLIC   50 Hz </a:t>
            </a:r>
            <a:endParaRPr lang="ja-JP" altLang="en-US" sz="3000" dirty="0"/>
          </a:p>
        </p:txBody>
      </p:sp>
      <p:sp>
        <p:nvSpPr>
          <p:cNvPr id="41991" name="正方形/長方形 9"/>
          <p:cNvSpPr>
            <a:spLocks noChangeArrowheads="1"/>
          </p:cNvSpPr>
          <p:nvPr/>
        </p:nvSpPr>
        <p:spPr bwMode="auto">
          <a:xfrm>
            <a:off x="5055725" y="2287552"/>
            <a:ext cx="5718771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Employs 3-4 targets </a:t>
            </a:r>
            <a:endParaRPr lang="ja-JP" altLang="en-US" sz="3000" dirty="0"/>
          </a:p>
        </p:txBody>
      </p:sp>
      <p:cxnSp>
        <p:nvCxnSpPr>
          <p:cNvPr id="41992" name="直線矢印コネクタ 8"/>
          <p:cNvCxnSpPr>
            <a:cxnSpLocks noChangeShapeType="1"/>
          </p:cNvCxnSpPr>
          <p:nvPr/>
        </p:nvCxnSpPr>
        <p:spPr bwMode="auto">
          <a:xfrm rot="10800000">
            <a:off x="3480991" y="2366433"/>
            <a:ext cx="1408972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993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3480991" y="2563636"/>
            <a:ext cx="1574734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994" name="正方形/長方形 9"/>
          <p:cNvSpPr>
            <a:spLocks noChangeArrowheads="1"/>
          </p:cNvSpPr>
          <p:nvPr/>
        </p:nvSpPr>
        <p:spPr bwMode="auto">
          <a:xfrm>
            <a:off x="5304367" y="2681958"/>
            <a:ext cx="5718771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Helvetica" pitchFamily="-110" charset="0"/>
              </a:rPr>
              <a:t>Thermal Shockwave </a:t>
            </a:r>
            <a:endParaRPr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800930" y="-2091993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393" tIns="48696" rIns="97393" bIns="48696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790318" y="31225"/>
            <a:ext cx="5148966" cy="79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500" b="1" dirty="0">
                <a:solidFill>
                  <a:srgbClr val="0000FF"/>
                </a:solidFill>
              </a:rPr>
              <a:t>300 Hz scheme</a:t>
            </a:r>
          </a:p>
        </p:txBody>
      </p:sp>
      <p:sp>
        <p:nvSpPr>
          <p:cNvPr id="44036" name="正方形/長方形 9"/>
          <p:cNvSpPr>
            <a:spLocks noChangeArrowheads="1"/>
          </p:cNvSpPr>
          <p:nvPr/>
        </p:nvSpPr>
        <p:spPr bwMode="auto">
          <a:xfrm>
            <a:off x="331523" y="709930"/>
            <a:ext cx="4972844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Stretching in time</a:t>
            </a:r>
            <a:endParaRPr lang="ja-JP" altLang="en-US" sz="3000" dirty="0"/>
          </a:p>
        </p:txBody>
      </p:sp>
      <p:sp>
        <p:nvSpPr>
          <p:cNvPr id="44037" name="正方形/長方形 9"/>
          <p:cNvSpPr>
            <a:spLocks noChangeArrowheads="1"/>
          </p:cNvSpPr>
          <p:nvPr/>
        </p:nvSpPr>
        <p:spPr bwMode="auto">
          <a:xfrm>
            <a:off x="331523" y="1498741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The Same as the Warm colliders </a:t>
            </a:r>
            <a:endParaRPr lang="ja-JP" altLang="en-US" sz="3000" dirty="0"/>
          </a:p>
        </p:txBody>
      </p:sp>
      <p:sp>
        <p:nvSpPr>
          <p:cNvPr id="44038" name="正方形/長方形 9"/>
          <p:cNvSpPr>
            <a:spLocks noChangeArrowheads="1"/>
          </p:cNvSpPr>
          <p:nvPr/>
        </p:nvSpPr>
        <p:spPr bwMode="auto">
          <a:xfrm>
            <a:off x="994569" y="1972028"/>
            <a:ext cx="8288073" cy="14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NLC  120 Hz</a:t>
            </a:r>
          </a:p>
          <a:p>
            <a:r>
              <a:rPr lang="en-US" altLang="ja-JP" sz="3000" b="1" dirty="0">
                <a:latin typeface="Helvetica" pitchFamily="-110" charset="0"/>
              </a:rPr>
              <a:t>GLC  150 Hz</a:t>
            </a:r>
          </a:p>
          <a:p>
            <a:r>
              <a:rPr lang="en-US" altLang="ja-JP" sz="3000" b="1" dirty="0">
                <a:latin typeface="Helvetica" pitchFamily="-110" charset="0"/>
              </a:rPr>
              <a:t>CLIC   50 Hz </a:t>
            </a:r>
            <a:endParaRPr lang="ja-JP" altLang="en-US" sz="3000" dirty="0"/>
          </a:p>
        </p:txBody>
      </p:sp>
      <p:sp>
        <p:nvSpPr>
          <p:cNvPr id="44039" name="正方形/長方形 9"/>
          <p:cNvSpPr>
            <a:spLocks noChangeArrowheads="1"/>
          </p:cNvSpPr>
          <p:nvPr/>
        </p:nvSpPr>
        <p:spPr bwMode="auto">
          <a:xfrm>
            <a:off x="5055725" y="2287552"/>
            <a:ext cx="5718771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Employs 3-4 targets </a:t>
            </a:r>
            <a:endParaRPr lang="ja-JP" altLang="en-US" sz="3000" dirty="0"/>
          </a:p>
        </p:txBody>
      </p:sp>
      <p:cxnSp>
        <p:nvCxnSpPr>
          <p:cNvPr id="44040" name="直線矢印コネクタ 8"/>
          <p:cNvCxnSpPr>
            <a:cxnSpLocks noChangeShapeType="1"/>
          </p:cNvCxnSpPr>
          <p:nvPr/>
        </p:nvCxnSpPr>
        <p:spPr bwMode="auto">
          <a:xfrm rot="10800000">
            <a:off x="3480991" y="2366433"/>
            <a:ext cx="1408972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41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3480991" y="2563636"/>
            <a:ext cx="1574734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2" name="正方形/長方形 9"/>
          <p:cNvSpPr>
            <a:spLocks noChangeArrowheads="1"/>
          </p:cNvSpPr>
          <p:nvPr/>
        </p:nvSpPr>
        <p:spPr bwMode="auto">
          <a:xfrm>
            <a:off x="331523" y="3549650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We try to employ single target. </a:t>
            </a:r>
            <a:endParaRPr lang="ja-JP" altLang="en-US" sz="3000" dirty="0"/>
          </a:p>
        </p:txBody>
      </p:sp>
      <p:sp>
        <p:nvSpPr>
          <p:cNvPr id="44043" name="Rectangle 30"/>
          <p:cNvSpPr>
            <a:spLocks noChangeArrowheads="1"/>
          </p:cNvSpPr>
          <p:nvPr/>
        </p:nvSpPr>
        <p:spPr bwMode="auto">
          <a:xfrm>
            <a:off x="745927" y="4101818"/>
            <a:ext cx="4698302" cy="15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dirty="0">
                <a:latin typeface="Helvetica" pitchFamily="-110" charset="0"/>
              </a:rPr>
              <a:t>Crystal / Amorphous Hybrid</a:t>
            </a:r>
          </a:p>
          <a:p>
            <a:pPr algn="ctr"/>
            <a:r>
              <a:rPr lang="en-US" altLang="ja-JP" b="1" dirty="0">
                <a:latin typeface="Helvetica" pitchFamily="-110" charset="0"/>
              </a:rPr>
              <a:t>or</a:t>
            </a:r>
          </a:p>
          <a:p>
            <a:pPr algn="ctr"/>
            <a:r>
              <a:rPr lang="en-US" altLang="ja-JP" b="1" dirty="0">
                <a:latin typeface="Helvetica" pitchFamily="-110" charset="0"/>
              </a:rPr>
              <a:t>Liquid Lead</a:t>
            </a:r>
          </a:p>
          <a:p>
            <a:pPr algn="ctr"/>
            <a:r>
              <a:rPr lang="en-US" altLang="ja-JP" b="1" dirty="0">
                <a:latin typeface="Helvetica" pitchFamily="-110" charset="0"/>
              </a:rPr>
              <a:t>or</a:t>
            </a:r>
            <a:endParaRPr lang="en-US" altLang="ja-JP" b="1" dirty="0" smtClean="0">
              <a:latin typeface="Helvetica" pitchFamily="-110" charset="0"/>
            </a:endParaRPr>
          </a:p>
          <a:p>
            <a:pPr algn="ctr"/>
            <a:r>
              <a:rPr lang="en-US" altLang="ja-JP" b="1" dirty="0" smtClean="0">
                <a:latin typeface="Helvetica" pitchFamily="-110" charset="0"/>
              </a:rPr>
              <a:t>Amorphous </a:t>
            </a:r>
            <a:r>
              <a:rPr lang="en-US" altLang="ja-JP" b="1" dirty="0">
                <a:latin typeface="Helvetica" pitchFamily="-110" charset="0"/>
              </a:rPr>
              <a:t>Tungsten</a:t>
            </a:r>
          </a:p>
        </p:txBody>
      </p:sp>
      <p:sp>
        <p:nvSpPr>
          <p:cNvPr id="44048" name="正方形/長方形 9"/>
          <p:cNvSpPr>
            <a:spLocks noChangeArrowheads="1"/>
          </p:cNvSpPr>
          <p:nvPr/>
        </p:nvSpPr>
        <p:spPr bwMode="auto">
          <a:xfrm>
            <a:off x="5304367" y="2681958"/>
            <a:ext cx="5718771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Helvetica" pitchFamily="-110" charset="0"/>
              </a:rPr>
              <a:t>Thermal Shockwave </a:t>
            </a:r>
            <a:endParaRPr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正方形/長方形 2"/>
          <p:cNvSpPr>
            <a:spLocks noChangeArrowheads="1"/>
          </p:cNvSpPr>
          <p:nvPr/>
        </p:nvSpPr>
        <p:spPr bwMode="auto">
          <a:xfrm>
            <a:off x="331523" y="902203"/>
            <a:ext cx="9282642" cy="305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6400" b="1" dirty="0">
                <a:solidFill>
                  <a:srgbClr val="FF0000"/>
                </a:solidFill>
                <a:latin typeface="Helvetica" pitchFamily="-110" charset="0"/>
              </a:rPr>
              <a:t>Target Issues </a:t>
            </a:r>
          </a:p>
          <a:p>
            <a:pPr algn="ctr"/>
            <a:r>
              <a:rPr lang="en-US" altLang="ja-JP" sz="6400" b="1" dirty="0">
                <a:solidFill>
                  <a:srgbClr val="FF0000"/>
                </a:solidFill>
                <a:latin typeface="Helvetica" pitchFamily="-110" charset="0"/>
              </a:rPr>
              <a:t>of</a:t>
            </a:r>
          </a:p>
          <a:p>
            <a:pPr algn="ctr"/>
            <a:r>
              <a:rPr lang="en-US" altLang="ja-JP" sz="6400" b="1" dirty="0">
                <a:solidFill>
                  <a:srgbClr val="FF0000"/>
                </a:solidFill>
                <a:latin typeface="Helvetica" pitchFamily="-110" charset="0"/>
              </a:rPr>
              <a:t>ILC </a:t>
            </a:r>
            <a:r>
              <a:rPr lang="en-US" altLang="ja-JP" sz="6400" b="1" dirty="0" err="1">
                <a:solidFill>
                  <a:srgbClr val="FF0000"/>
                </a:solidFill>
                <a:latin typeface="Helvetica" pitchFamily="-110" charset="0"/>
              </a:rPr>
              <a:t>e</a:t>
            </a:r>
            <a:r>
              <a:rPr lang="en-US" altLang="ja-JP" sz="6400" b="1" dirty="0">
                <a:solidFill>
                  <a:srgbClr val="FF0000"/>
                </a:solidFill>
                <a:latin typeface="Helvetica" pitchFamily="-110" charset="0"/>
              </a:rPr>
              <a:t>+ Source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800930" y="-2091993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393" tIns="48696" rIns="97393" bIns="48696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790318" y="31225"/>
            <a:ext cx="5148966" cy="79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500" b="1" dirty="0">
                <a:solidFill>
                  <a:srgbClr val="0000FF"/>
                </a:solidFill>
              </a:rPr>
              <a:t>300 Hz scheme</a:t>
            </a:r>
          </a:p>
        </p:txBody>
      </p:sp>
      <p:sp>
        <p:nvSpPr>
          <p:cNvPr id="44036" name="正方形/長方形 9"/>
          <p:cNvSpPr>
            <a:spLocks noChangeArrowheads="1"/>
          </p:cNvSpPr>
          <p:nvPr/>
        </p:nvSpPr>
        <p:spPr bwMode="auto">
          <a:xfrm>
            <a:off x="331523" y="709930"/>
            <a:ext cx="4972844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Stretching in time</a:t>
            </a:r>
            <a:endParaRPr lang="ja-JP" altLang="en-US" sz="3000" dirty="0"/>
          </a:p>
        </p:txBody>
      </p:sp>
      <p:sp>
        <p:nvSpPr>
          <p:cNvPr id="44037" name="正方形/長方形 9"/>
          <p:cNvSpPr>
            <a:spLocks noChangeArrowheads="1"/>
          </p:cNvSpPr>
          <p:nvPr/>
        </p:nvSpPr>
        <p:spPr bwMode="auto">
          <a:xfrm>
            <a:off x="331523" y="1498741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The Same as the Warm colliders </a:t>
            </a:r>
            <a:endParaRPr lang="ja-JP" altLang="en-US" sz="3000" dirty="0"/>
          </a:p>
        </p:txBody>
      </p:sp>
      <p:sp>
        <p:nvSpPr>
          <p:cNvPr id="44038" name="正方形/長方形 9"/>
          <p:cNvSpPr>
            <a:spLocks noChangeArrowheads="1"/>
          </p:cNvSpPr>
          <p:nvPr/>
        </p:nvSpPr>
        <p:spPr bwMode="auto">
          <a:xfrm>
            <a:off x="994569" y="1972028"/>
            <a:ext cx="8288073" cy="14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NLC  120 Hz</a:t>
            </a:r>
          </a:p>
          <a:p>
            <a:r>
              <a:rPr lang="en-US" altLang="ja-JP" sz="3000" b="1" dirty="0">
                <a:latin typeface="Helvetica" pitchFamily="-110" charset="0"/>
              </a:rPr>
              <a:t>GLC  150 Hz</a:t>
            </a:r>
          </a:p>
          <a:p>
            <a:r>
              <a:rPr lang="en-US" altLang="ja-JP" sz="3000" b="1" dirty="0">
                <a:latin typeface="Helvetica" pitchFamily="-110" charset="0"/>
              </a:rPr>
              <a:t>CLIC   50 Hz </a:t>
            </a:r>
            <a:endParaRPr lang="ja-JP" altLang="en-US" sz="3000" dirty="0"/>
          </a:p>
        </p:txBody>
      </p:sp>
      <p:sp>
        <p:nvSpPr>
          <p:cNvPr id="44039" name="正方形/長方形 9"/>
          <p:cNvSpPr>
            <a:spLocks noChangeArrowheads="1"/>
          </p:cNvSpPr>
          <p:nvPr/>
        </p:nvSpPr>
        <p:spPr bwMode="auto">
          <a:xfrm>
            <a:off x="5055725" y="2287552"/>
            <a:ext cx="5718771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Employs 3-4 targets </a:t>
            </a:r>
            <a:endParaRPr lang="ja-JP" altLang="en-US" sz="3000" dirty="0"/>
          </a:p>
        </p:txBody>
      </p:sp>
      <p:cxnSp>
        <p:nvCxnSpPr>
          <p:cNvPr id="44040" name="直線矢印コネクタ 8"/>
          <p:cNvCxnSpPr>
            <a:cxnSpLocks noChangeShapeType="1"/>
          </p:cNvCxnSpPr>
          <p:nvPr/>
        </p:nvCxnSpPr>
        <p:spPr bwMode="auto">
          <a:xfrm rot="10800000">
            <a:off x="3480991" y="2366433"/>
            <a:ext cx="1408972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41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3480991" y="2563636"/>
            <a:ext cx="1574734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2" name="正方形/長方形 9"/>
          <p:cNvSpPr>
            <a:spLocks noChangeArrowheads="1"/>
          </p:cNvSpPr>
          <p:nvPr/>
        </p:nvSpPr>
        <p:spPr bwMode="auto">
          <a:xfrm>
            <a:off x="331523" y="3549650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We try to employ single target. </a:t>
            </a:r>
            <a:endParaRPr lang="ja-JP" altLang="en-US" sz="3000" dirty="0"/>
          </a:p>
        </p:txBody>
      </p:sp>
      <p:sp>
        <p:nvSpPr>
          <p:cNvPr id="44043" name="Rectangle 30"/>
          <p:cNvSpPr>
            <a:spLocks noChangeArrowheads="1"/>
          </p:cNvSpPr>
          <p:nvPr/>
        </p:nvSpPr>
        <p:spPr bwMode="auto">
          <a:xfrm>
            <a:off x="745927" y="4101818"/>
            <a:ext cx="4698302" cy="15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>
                <a:latin typeface="Helvetica" pitchFamily="-110" charset="0"/>
              </a:rPr>
              <a:t>Crystal / Amorphous Hybrid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or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Liquid Lead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or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Amorphous Tungsten</a:t>
            </a:r>
          </a:p>
        </p:txBody>
      </p:sp>
      <p:cxnSp>
        <p:nvCxnSpPr>
          <p:cNvPr id="44045" name="直線矢印コネクタ 21"/>
          <p:cNvCxnSpPr>
            <a:cxnSpLocks noChangeShapeType="1"/>
          </p:cNvCxnSpPr>
          <p:nvPr/>
        </p:nvCxnSpPr>
        <p:spPr bwMode="auto">
          <a:xfrm rot="10800000">
            <a:off x="4558441" y="5442797"/>
            <a:ext cx="911688" cy="164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6" name="正方形/長方形 9"/>
          <p:cNvSpPr>
            <a:spLocks noChangeArrowheads="1"/>
          </p:cNvSpPr>
          <p:nvPr/>
        </p:nvSpPr>
        <p:spPr bwMode="auto">
          <a:xfrm>
            <a:off x="5635891" y="5206153"/>
            <a:ext cx="5718771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Today's talk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4047" name="正方形/長方形 9"/>
          <p:cNvSpPr>
            <a:spLocks noChangeArrowheads="1"/>
          </p:cNvSpPr>
          <p:nvPr/>
        </p:nvSpPr>
        <p:spPr bwMode="auto">
          <a:xfrm>
            <a:off x="5635891" y="5521678"/>
            <a:ext cx="5718771" cy="16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smtClean="0">
                <a:solidFill>
                  <a:srgbClr val="FF0000"/>
                </a:solidFill>
                <a:latin typeface="Helvetica" pitchFamily="-110" charset="0"/>
              </a:rPr>
              <a:t>Just solid </a:t>
            </a:r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tungsten target is OK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with slow rotation.</a:t>
            </a:r>
          </a:p>
          <a:p>
            <a:endParaRPr lang="en-US" altLang="ja-JP" b="1" dirty="0" smtClean="0">
              <a:solidFill>
                <a:srgbClr val="FF0000"/>
              </a:solidFill>
              <a:latin typeface="Helvetica" pitchFamily="-110" charset="0"/>
            </a:endParaRPr>
          </a:p>
          <a:p>
            <a:r>
              <a:rPr lang="en-US" altLang="ja-JP" sz="2600" b="1" dirty="0" smtClean="0">
                <a:solidFill>
                  <a:srgbClr val="FF0000"/>
                </a:solidFill>
                <a:latin typeface="Helvetica" pitchFamily="-110" charset="0"/>
              </a:rPr>
              <a:t>Truly </a:t>
            </a:r>
            <a:r>
              <a:rPr lang="en-US" altLang="ja-JP" sz="2600" b="1" dirty="0">
                <a:solidFill>
                  <a:srgbClr val="FF0000"/>
                </a:solidFill>
                <a:latin typeface="Helvetica" pitchFamily="-110" charset="0"/>
              </a:rPr>
              <a:t>Conventional</a:t>
            </a:r>
            <a:endParaRPr lang="en-US" altLang="ja-JP" sz="2600" b="1" dirty="0" smtClean="0">
              <a:solidFill>
                <a:srgbClr val="FF0000"/>
              </a:solidFill>
              <a:latin typeface="Helvetica" pitchFamily="-110" charset="0"/>
            </a:endParaRPr>
          </a:p>
          <a:p>
            <a:r>
              <a:rPr lang="en-US" altLang="ja-JP" b="1" dirty="0" smtClean="0">
                <a:solidFill>
                  <a:srgbClr val="0000FF"/>
                </a:solidFill>
                <a:latin typeface="Helvetica" pitchFamily="-110" charset="0"/>
              </a:rPr>
              <a:t>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44048" name="正方形/長方形 9"/>
          <p:cNvSpPr>
            <a:spLocks noChangeArrowheads="1"/>
          </p:cNvSpPr>
          <p:nvPr/>
        </p:nvSpPr>
        <p:spPr bwMode="auto">
          <a:xfrm>
            <a:off x="5304367" y="2681958"/>
            <a:ext cx="5718771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Helvetica" pitchFamily="-110" charset="0"/>
              </a:rPr>
              <a:t>Thermal Shockwave </a:t>
            </a:r>
            <a:endParaRPr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4453114" y="2839720"/>
            <a:ext cx="3159828" cy="2875874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V="1">
            <a:off x="6385270" y="2829860"/>
            <a:ext cx="2476062" cy="657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83176" y="1658148"/>
            <a:ext cx="5528836" cy="9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20 triplets,  rep. = 300 Hz</a:t>
            </a:r>
          </a:p>
          <a:p>
            <a:r>
              <a:rPr lang="en-US" altLang="ja-JP" b="1" dirty="0"/>
              <a:t> • triplet = 3 mini-trains with gaps</a:t>
            </a:r>
          </a:p>
          <a:p>
            <a:r>
              <a:rPr lang="en-US" altLang="ja-JP" b="1" dirty="0"/>
              <a:t> • 44 bunches/mini-train,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623804" y="3543077"/>
            <a:ext cx="1067089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/>
              <a:t>DR</a:t>
            </a:r>
            <a:endParaRPr lang="en-US" altLang="ja-JP" b="1" dirty="0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829530" y="4083741"/>
            <a:ext cx="261592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836185" y="1709091"/>
            <a:ext cx="3986909" cy="683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2640 bunches/train,  rep. = 5 Hz</a:t>
            </a:r>
          </a:p>
          <a:p>
            <a:r>
              <a:rPr lang="en-US" altLang="ja-JP" b="1" dirty="0"/>
              <a:t> •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369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46088" name="Line 10"/>
          <p:cNvSpPr>
            <a:spLocks noChangeShapeType="1"/>
          </p:cNvSpPr>
          <p:nvPr/>
        </p:nvSpPr>
        <p:spPr bwMode="auto">
          <a:xfrm flipV="1">
            <a:off x="4606788" y="2851224"/>
            <a:ext cx="111025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89" name="Rectangle 11"/>
          <p:cNvSpPr>
            <a:spLocks noChangeArrowheads="1"/>
          </p:cNvSpPr>
          <p:nvPr/>
        </p:nvSpPr>
        <p:spPr bwMode="auto">
          <a:xfrm>
            <a:off x="1099897" y="1183217"/>
            <a:ext cx="2729884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e+ creation</a:t>
            </a:r>
          </a:p>
        </p:txBody>
      </p: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6176342" y="1183217"/>
            <a:ext cx="3522431" cy="390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go to main linac</a:t>
            </a:r>
          </a:p>
        </p:txBody>
      </p:sp>
      <p:sp>
        <p:nvSpPr>
          <p:cNvPr id="46091" name="Rectangle 13"/>
          <p:cNvSpPr>
            <a:spLocks noChangeArrowheads="1"/>
          </p:cNvSpPr>
          <p:nvPr/>
        </p:nvSpPr>
        <p:spPr bwMode="auto">
          <a:xfrm>
            <a:off x="4239005" y="5764895"/>
            <a:ext cx="562380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Time remaining for damping = 137 </a:t>
            </a:r>
            <a:r>
              <a:rPr lang="en-US" altLang="ja-JP" b="1" dirty="0" err="1"/>
              <a:t>m</a:t>
            </a:r>
            <a:r>
              <a:rPr lang="en-US" altLang="ja-JP" b="1" dirty="0"/>
              <a:t> sec</a:t>
            </a:r>
          </a:p>
        </p:txBody>
      </p:sp>
      <p:sp>
        <p:nvSpPr>
          <p:cNvPr id="46092" name="Rectangle 14"/>
          <p:cNvSpPr>
            <a:spLocks noChangeArrowheads="1"/>
          </p:cNvSpPr>
          <p:nvPr/>
        </p:nvSpPr>
        <p:spPr bwMode="auto">
          <a:xfrm>
            <a:off x="414404" y="6052482"/>
            <a:ext cx="3234076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We create 2640 bunches </a:t>
            </a:r>
          </a:p>
          <a:p>
            <a:r>
              <a:rPr lang="en-US" altLang="ja-JP" b="1" dirty="0"/>
              <a:t>in 63 </a:t>
            </a:r>
            <a:r>
              <a:rPr lang="en-US" altLang="ja-JP" b="1" dirty="0" err="1"/>
              <a:t>m</a:t>
            </a:r>
            <a:r>
              <a:rPr lang="en-US" altLang="ja-JP" b="1" dirty="0"/>
              <a:t> sec</a:t>
            </a:r>
          </a:p>
        </p:txBody>
      </p:sp>
      <p:sp>
        <p:nvSpPr>
          <p:cNvPr id="46093" name="Line 17"/>
          <p:cNvSpPr>
            <a:spLocks noChangeShapeType="1"/>
          </p:cNvSpPr>
          <p:nvPr/>
        </p:nvSpPr>
        <p:spPr bwMode="auto">
          <a:xfrm flipV="1">
            <a:off x="714846" y="2849580"/>
            <a:ext cx="188035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94" name="Rectangle 19"/>
          <p:cNvSpPr>
            <a:spLocks noChangeArrowheads="1"/>
          </p:cNvSpPr>
          <p:nvPr/>
        </p:nvSpPr>
        <p:spPr bwMode="auto">
          <a:xfrm>
            <a:off x="1189684" y="2770699"/>
            <a:ext cx="911688" cy="157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95" name="Rectangle 21" descr="右上がり対角線"/>
          <p:cNvSpPr>
            <a:spLocks noChangeArrowheads="1"/>
          </p:cNvSpPr>
          <p:nvPr/>
        </p:nvSpPr>
        <p:spPr bwMode="auto">
          <a:xfrm>
            <a:off x="2659090" y="2612937"/>
            <a:ext cx="82881" cy="47328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96" name="Line 9"/>
          <p:cNvSpPr>
            <a:spLocks noChangeShapeType="1"/>
          </p:cNvSpPr>
          <p:nvPr/>
        </p:nvSpPr>
        <p:spPr bwMode="auto">
          <a:xfrm flipV="1">
            <a:off x="2797225" y="2851224"/>
            <a:ext cx="199259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97" name="Rectangle 22"/>
          <p:cNvSpPr>
            <a:spLocks noChangeArrowheads="1"/>
          </p:cNvSpPr>
          <p:nvPr/>
        </p:nvSpPr>
        <p:spPr bwMode="auto">
          <a:xfrm>
            <a:off x="3063134" y="2772343"/>
            <a:ext cx="1377892" cy="157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098" name="Rectangle 25"/>
          <p:cNvSpPr>
            <a:spLocks noChangeArrowheads="1"/>
          </p:cNvSpPr>
          <p:nvPr/>
        </p:nvSpPr>
        <p:spPr bwMode="auto">
          <a:xfrm>
            <a:off x="3033781" y="2992553"/>
            <a:ext cx="1989138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Booster </a:t>
            </a:r>
            <a:r>
              <a:rPr lang="en-US" altLang="ja-JP" b="1" dirty="0" err="1"/>
              <a:t>Linac</a:t>
            </a:r>
            <a:endParaRPr lang="en-US" altLang="ja-JP" b="1" dirty="0"/>
          </a:p>
          <a:p>
            <a:r>
              <a:rPr lang="en-US" altLang="ja-JP" sz="1700" b="1" dirty="0"/>
              <a:t>5 </a:t>
            </a:r>
            <a:r>
              <a:rPr lang="en-US" altLang="ja-JP" sz="1700" b="1" dirty="0" err="1"/>
              <a:t>GeV</a:t>
            </a:r>
            <a:r>
              <a:rPr lang="en-US" altLang="ja-JP" sz="1700" b="1" dirty="0"/>
              <a:t> </a:t>
            </a:r>
          </a:p>
          <a:p>
            <a:r>
              <a:rPr lang="en-US" altLang="ja-JP" sz="1500" b="1" dirty="0"/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46099" name="Rectangle 26"/>
          <p:cNvSpPr>
            <a:spLocks noChangeArrowheads="1"/>
          </p:cNvSpPr>
          <p:nvPr/>
        </p:nvSpPr>
        <p:spPr bwMode="auto">
          <a:xfrm>
            <a:off x="224469" y="2933392"/>
            <a:ext cx="2553763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Drive </a:t>
            </a:r>
            <a:r>
              <a:rPr lang="en-US" altLang="ja-JP" b="1" dirty="0" err="1"/>
              <a:t>Linac</a:t>
            </a:r>
            <a:endParaRPr lang="en-US" altLang="ja-JP" b="1" dirty="0" smtClean="0"/>
          </a:p>
          <a:p>
            <a:r>
              <a:rPr lang="en-US" altLang="ja-JP" sz="1700" b="1" dirty="0" smtClean="0"/>
              <a:t>Several </a:t>
            </a:r>
            <a:r>
              <a:rPr lang="en-US" altLang="ja-JP" sz="1700" b="1" dirty="0" err="1"/>
              <a:t>GeV</a:t>
            </a:r>
            <a:r>
              <a:rPr lang="en-US" altLang="ja-JP" sz="1700" b="1" dirty="0" smtClean="0"/>
              <a:t> </a:t>
            </a:r>
            <a:r>
              <a:rPr lang="en-US" altLang="ja-JP" sz="1500" b="1" dirty="0" smtClean="0"/>
              <a:t> </a:t>
            </a:r>
            <a:endParaRPr lang="en-US" altLang="ja-JP" sz="1500" b="1" dirty="0"/>
          </a:p>
          <a:p>
            <a:r>
              <a:rPr lang="en-US" altLang="ja-JP" sz="1500" b="1" dirty="0"/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46100" name="Line 27"/>
          <p:cNvSpPr>
            <a:spLocks noChangeShapeType="1"/>
          </p:cNvSpPr>
          <p:nvPr/>
        </p:nvSpPr>
        <p:spPr bwMode="auto">
          <a:xfrm flipV="1">
            <a:off x="2716071" y="3359021"/>
            <a:ext cx="0" cy="7181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101" name="Rectangle 29"/>
          <p:cNvSpPr>
            <a:spLocks noChangeArrowheads="1"/>
          </p:cNvSpPr>
          <p:nvPr/>
        </p:nvSpPr>
        <p:spPr bwMode="auto">
          <a:xfrm>
            <a:off x="2329294" y="4114965"/>
            <a:ext cx="109126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Target</a:t>
            </a:r>
          </a:p>
        </p:txBody>
      </p:sp>
      <p:sp>
        <p:nvSpPr>
          <p:cNvPr id="46103" name="Rectangle 33"/>
          <p:cNvSpPr>
            <a:spLocks noChangeArrowheads="1"/>
          </p:cNvSpPr>
          <p:nvPr/>
        </p:nvSpPr>
        <p:spPr bwMode="auto">
          <a:xfrm>
            <a:off x="4912411" y="4565244"/>
            <a:ext cx="2106552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dirty="0"/>
              <a:t>2640 bunches</a:t>
            </a:r>
          </a:p>
          <a:p>
            <a:pPr algn="ctr"/>
            <a:r>
              <a:rPr lang="en-US" altLang="ja-JP" b="1" dirty="0"/>
              <a:t>60 mini-trains</a:t>
            </a:r>
          </a:p>
        </p:txBody>
      </p:sp>
      <p:sp>
        <p:nvSpPr>
          <p:cNvPr id="46104" name="正方形/長方形 24"/>
          <p:cNvSpPr>
            <a:spLocks noChangeArrowheads="1"/>
          </p:cNvSpPr>
          <p:nvPr/>
        </p:nvSpPr>
        <p:spPr bwMode="auto">
          <a:xfrm>
            <a:off x="1408973" y="5442797"/>
            <a:ext cx="2652183" cy="315524"/>
          </a:xfrm>
          <a:prstGeom prst="rect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105" name="Rectangle 30"/>
          <p:cNvSpPr>
            <a:spLocks noChangeArrowheads="1"/>
          </p:cNvSpPr>
          <p:nvPr/>
        </p:nvSpPr>
        <p:spPr bwMode="auto">
          <a:xfrm>
            <a:off x="440303" y="4417343"/>
            <a:ext cx="4698302" cy="13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700" b="1" dirty="0"/>
              <a:t>Crystal / Amorphous Hybrid</a:t>
            </a:r>
            <a:endParaRPr lang="en-US" altLang="ja-JP" b="1" dirty="0"/>
          </a:p>
          <a:p>
            <a:pPr algn="ctr"/>
            <a:r>
              <a:rPr lang="en-US" altLang="ja-JP" sz="1500" b="1" dirty="0"/>
              <a:t>or</a:t>
            </a:r>
          </a:p>
          <a:p>
            <a:pPr algn="ctr"/>
            <a:r>
              <a:rPr lang="en-US" altLang="ja-JP" sz="1700" b="1" dirty="0"/>
              <a:t>Liquid Lead</a:t>
            </a:r>
          </a:p>
          <a:p>
            <a:pPr algn="ctr"/>
            <a:r>
              <a:rPr lang="en-US" altLang="ja-JP" sz="1700" b="1" dirty="0"/>
              <a:t>or</a:t>
            </a:r>
          </a:p>
          <a:p>
            <a:pPr algn="ctr"/>
            <a:r>
              <a:rPr lang="en-US" altLang="ja-JP" sz="1700" b="1" dirty="0"/>
              <a:t>Amorphous Tungsten</a:t>
            </a:r>
            <a:endParaRPr lang="en-US" altLang="ja-JP" sz="15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1574734" y="5720298"/>
            <a:ext cx="4972844" cy="683119"/>
          </a:xfrm>
          <a:prstGeom prst="rect">
            <a:avLst/>
          </a:prstGeom>
        </p:spPr>
        <p:txBody>
          <a:bodyPr lIns="97393" tIns="48696" rIns="97393" bIns="48696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Truly Conventional</a:t>
            </a:r>
          </a:p>
          <a:p>
            <a:r>
              <a:rPr lang="en-US" altLang="ja-JP" b="1" dirty="0" smtClean="0">
                <a:solidFill>
                  <a:srgbClr val="0000FF"/>
                </a:solidFill>
                <a:latin typeface="Helvetica" pitchFamily="-110" charset="0"/>
              </a:rPr>
              <a:t>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614699" y="16434"/>
            <a:ext cx="8852699" cy="11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700" b="1" dirty="0">
                <a:solidFill>
                  <a:srgbClr val="0000FF"/>
                </a:solidFill>
              </a:rPr>
              <a:t>Conventional </a:t>
            </a:r>
            <a:r>
              <a:rPr lang="en-US" altLang="ja-JP" sz="4700" b="1" dirty="0" err="1">
                <a:solidFill>
                  <a:srgbClr val="0000FF"/>
                </a:solidFill>
              </a:rPr>
              <a:t>e</a:t>
            </a:r>
            <a:r>
              <a:rPr lang="en-US" altLang="ja-JP" sz="4700" b="1" dirty="0">
                <a:solidFill>
                  <a:srgbClr val="0000FF"/>
                </a:solidFill>
              </a:rPr>
              <a:t>+ Source for ILC</a:t>
            </a:r>
          </a:p>
          <a:p>
            <a:pPr algn="ctr"/>
            <a:r>
              <a:rPr lang="en-US" altLang="ja-JP" sz="2100" b="1" dirty="0">
                <a:solidFill>
                  <a:srgbClr val="0000FF"/>
                </a:solidFill>
              </a:rPr>
              <a:t>Normal Conducting Drive and Booster </a:t>
            </a:r>
            <a:r>
              <a:rPr lang="en-US" altLang="ja-JP" sz="2100" b="1" dirty="0" err="1">
                <a:solidFill>
                  <a:srgbClr val="0000FF"/>
                </a:solidFill>
              </a:rPr>
              <a:t>Linacs</a:t>
            </a:r>
            <a:r>
              <a:rPr lang="en-US" altLang="ja-JP" sz="2100" b="1" dirty="0">
                <a:solidFill>
                  <a:srgbClr val="0000FF"/>
                </a:solidFill>
              </a:rPr>
              <a:t> in 300 Hz operation</a:t>
            </a:r>
            <a:endParaRPr lang="en-US" altLang="ja-JP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正方形/長方形 2"/>
          <p:cNvSpPr>
            <a:spLocks noChangeArrowheads="1"/>
          </p:cNvSpPr>
          <p:nvPr/>
        </p:nvSpPr>
        <p:spPr bwMode="auto">
          <a:xfrm>
            <a:off x="331523" y="297449"/>
            <a:ext cx="9282642" cy="403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6400" b="1" dirty="0" smtClean="0">
                <a:solidFill>
                  <a:srgbClr val="FF0000"/>
                </a:solidFill>
                <a:latin typeface="Helvetica" pitchFamily="-110" charset="0"/>
              </a:rPr>
              <a:t>Target and </a:t>
            </a:r>
            <a:r>
              <a:rPr lang="en-US" altLang="ja-JP" sz="6400" b="1" dirty="0" err="1" smtClean="0">
                <a:solidFill>
                  <a:srgbClr val="FF0000"/>
                </a:solidFill>
                <a:latin typeface="Helvetica" pitchFamily="-110" charset="0"/>
              </a:rPr>
              <a:t>Drive_Beam</a:t>
            </a:r>
            <a:endParaRPr lang="en-US" altLang="ja-JP" sz="6400" b="1" dirty="0" smtClean="0">
              <a:solidFill>
                <a:srgbClr val="FF0000"/>
              </a:solidFill>
              <a:latin typeface="Helvetica" pitchFamily="-110" charset="0"/>
            </a:endParaRPr>
          </a:p>
          <a:p>
            <a:pPr algn="ctr"/>
            <a:r>
              <a:rPr lang="en-US" altLang="ja-JP" sz="6400" b="1" dirty="0" smtClean="0">
                <a:solidFill>
                  <a:srgbClr val="FF0000"/>
                </a:solidFill>
                <a:latin typeface="Helvetica" pitchFamily="-110" charset="0"/>
              </a:rPr>
              <a:t>Optimization for </a:t>
            </a:r>
          </a:p>
          <a:p>
            <a:pPr algn="ctr"/>
            <a:r>
              <a:rPr lang="en-US" altLang="ja-JP" sz="6400" b="1" dirty="0" smtClean="0">
                <a:solidFill>
                  <a:srgbClr val="FF0000"/>
                </a:solidFill>
                <a:latin typeface="Helvetica" pitchFamily="-110" charset="0"/>
              </a:rPr>
              <a:t>Truly Conventional</a:t>
            </a:r>
          </a:p>
          <a:p>
            <a:pPr algn="ctr"/>
            <a:r>
              <a:rPr lang="en-US" altLang="ja-JP" sz="6400" b="1" dirty="0" smtClean="0">
                <a:solidFill>
                  <a:srgbClr val="FF0000"/>
                </a:solidFill>
                <a:latin typeface="Helvetica" pitchFamily="-110" charset="0"/>
              </a:rPr>
              <a:t> </a:t>
            </a:r>
            <a:r>
              <a:rPr lang="en-US" altLang="ja-JP" sz="6400" b="1" dirty="0" err="1">
                <a:solidFill>
                  <a:srgbClr val="FF0000"/>
                </a:solidFill>
                <a:latin typeface="Helvetica" pitchFamily="-110" charset="0"/>
              </a:rPr>
              <a:t>e</a:t>
            </a:r>
            <a:r>
              <a:rPr lang="en-US" altLang="ja-JP" sz="6400" b="1" dirty="0">
                <a:solidFill>
                  <a:srgbClr val="FF0000"/>
                </a:solidFill>
                <a:latin typeface="Helvetica" pitchFamily="-110" charset="0"/>
              </a:rPr>
              <a:t>+ Source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63899" y="28962"/>
            <a:ext cx="10385856" cy="838731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Target &amp;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Drive_</a:t>
            </a:r>
            <a:r>
              <a:rPr lang="en-US" altLang="ja-JP" b="1" dirty="0" err="1" smtClean="0">
                <a:solidFill>
                  <a:srgbClr val="0000FF"/>
                </a:solidFill>
              </a:rPr>
              <a:t>B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eam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Optimization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71144" y="1222026"/>
            <a:ext cx="3996810" cy="819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r>
              <a:rPr lang="en-US" altLang="ja-JP" sz="3000" dirty="0" smtClean="0"/>
              <a:t>Conventional e+ sources</a:t>
            </a:r>
            <a:endParaRPr lang="ja-JP" altLang="en-US" sz="3000" dirty="0"/>
          </a:p>
        </p:txBody>
      </p:sp>
      <p:sp>
        <p:nvSpPr>
          <p:cNvPr id="6" name="フローチャート : 代替処理 5"/>
          <p:cNvSpPr/>
          <p:nvPr/>
        </p:nvSpPr>
        <p:spPr>
          <a:xfrm>
            <a:off x="1370068" y="2067754"/>
            <a:ext cx="2897885" cy="4845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r>
              <a:rPr lang="en-US" altLang="ja-JP" sz="2600" dirty="0" smtClean="0"/>
              <a:t>Well established</a:t>
            </a:r>
            <a:endParaRPr lang="ja-JP" altLang="en-US" sz="2600" dirty="0"/>
          </a:p>
        </p:txBody>
      </p:sp>
      <p:sp>
        <p:nvSpPr>
          <p:cNvPr id="9" name="禁止 8"/>
          <p:cNvSpPr/>
          <p:nvPr/>
        </p:nvSpPr>
        <p:spPr>
          <a:xfrm>
            <a:off x="6930874" y="1072951"/>
            <a:ext cx="1253139" cy="1129369"/>
          </a:xfrm>
          <a:prstGeom prst="noSmoking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74616" y="1207518"/>
            <a:ext cx="2639001" cy="898562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thermal load,</a:t>
            </a:r>
          </a:p>
          <a:p>
            <a:r>
              <a:rPr lang="en-US" altLang="ja-JP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shock wave </a:t>
            </a:r>
            <a:endParaRPr lang="ja-JP" alt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443452" y="1430742"/>
            <a:ext cx="2114673" cy="45406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r>
              <a:rPr lang="en-US" altLang="ja-JP" dirty="0" smtClean="0">
                <a:solidFill>
                  <a:srgbClr val="0066FF"/>
                </a:solidFill>
              </a:rPr>
              <a:t>used to be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12" name="フローチャート : 代替処理 11"/>
          <p:cNvSpPr/>
          <p:nvPr/>
        </p:nvSpPr>
        <p:spPr>
          <a:xfrm>
            <a:off x="609096" y="3422371"/>
            <a:ext cx="2897885" cy="484520"/>
          </a:xfrm>
          <a:prstGeom prst="flowChartAlternateProcess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r>
              <a:rPr lang="en-US" altLang="ja-JP" sz="2600" dirty="0" smtClean="0"/>
              <a:t>300Hz scheme</a:t>
            </a:r>
            <a:endParaRPr lang="ja-JP" altLang="en-US" sz="2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1893" y="3906891"/>
            <a:ext cx="3916060" cy="390731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dirty="0" smtClean="0"/>
              <a:t>e+ gen. in 60ms  rather than 1ms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02548" y="5903640"/>
            <a:ext cx="4159199" cy="89856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larger aperture for RF section</a:t>
            </a:r>
          </a:p>
          <a:p>
            <a:r>
              <a:rPr lang="en-US" altLang="ja-JP" sz="2600" dirty="0" smtClean="0"/>
              <a:t>larger acc. gradient </a:t>
            </a:r>
            <a:endParaRPr lang="ja-JP" altLang="en-US" sz="2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6544" y="4689331"/>
            <a:ext cx="2049897" cy="89856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relax thermal</a:t>
            </a:r>
          </a:p>
          <a:p>
            <a:r>
              <a:rPr lang="en-US" altLang="ja-JP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problem for</a:t>
            </a:r>
            <a:endParaRPr lang="ja-JP" altLang="en-US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70353" y="4259713"/>
            <a:ext cx="1698586" cy="62156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400" b="1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targets</a:t>
            </a:r>
            <a:endParaRPr lang="ja-JP" altLang="en-US" sz="3400" b="1" spc="32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28955" y="4641538"/>
            <a:ext cx="3611848" cy="89856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increase survivability</a:t>
            </a:r>
            <a:r>
              <a:rPr lang="ja-JP" altLang="en-US" sz="2600" dirty="0" smtClean="0"/>
              <a:t>　</a:t>
            </a:r>
            <a:r>
              <a:rPr lang="en-US" altLang="ja-JP" sz="2600" dirty="0" smtClean="0"/>
              <a:t>w/</a:t>
            </a:r>
          </a:p>
          <a:p>
            <a:r>
              <a:rPr lang="en-US" altLang="ja-JP" sz="2600" dirty="0" smtClean="0"/>
              <a:t>slow rotation targets</a:t>
            </a:r>
            <a:endParaRPr lang="ja-JP" altLang="en-US" sz="2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36493" y="5401279"/>
            <a:ext cx="3561296" cy="62156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400" b="1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Capture section</a:t>
            </a:r>
            <a:endParaRPr lang="ja-JP" altLang="en-US" sz="3400" b="1" spc="32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2058039" y="2664087"/>
            <a:ext cx="429552" cy="7356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中かっこ 21"/>
          <p:cNvSpPr/>
          <p:nvPr/>
        </p:nvSpPr>
        <p:spPr>
          <a:xfrm>
            <a:off x="6930875" y="4453085"/>
            <a:ext cx="251647" cy="20126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09067" y="4832704"/>
            <a:ext cx="2608895" cy="148333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000" dirty="0" smtClean="0"/>
              <a:t>worth while</a:t>
            </a:r>
          </a:p>
          <a:p>
            <a:r>
              <a:rPr lang="en-US" altLang="ja-JP" sz="3000" dirty="0" smtClean="0"/>
              <a:t> looking into </a:t>
            </a:r>
          </a:p>
          <a:p>
            <a:r>
              <a:rPr lang="en-US" altLang="ja-JP" sz="3000" dirty="0" smtClean="0"/>
              <a:t>feasibility again</a:t>
            </a:r>
            <a:endParaRPr lang="ja-JP" altLang="en-US" sz="3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66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7285" y="47658"/>
            <a:ext cx="8951119" cy="1183217"/>
          </a:xfrm>
        </p:spPr>
        <p:txBody>
          <a:bodyPr>
            <a:normAutofit/>
          </a:bodyPr>
          <a:lstStyle/>
          <a:p>
            <a:r>
              <a:rPr lang="en-US" altLang="ja-JP" sz="6400" b="1" dirty="0" smtClean="0">
                <a:solidFill>
                  <a:srgbClr val="0000FF"/>
                </a:solidFill>
              </a:rPr>
              <a:t>Method</a:t>
            </a:r>
            <a:endParaRPr lang="ja-JP" altLang="en-US" sz="6400" b="1" dirty="0">
              <a:solidFill>
                <a:srgbClr val="0000FF"/>
              </a:solidFill>
            </a:endParaRPr>
          </a:p>
        </p:txBody>
      </p:sp>
      <p:sp>
        <p:nvSpPr>
          <p:cNvPr id="4" name="フローチャート : 代替処理 3"/>
          <p:cNvSpPr/>
          <p:nvPr/>
        </p:nvSpPr>
        <p:spPr>
          <a:xfrm>
            <a:off x="1014908" y="3560329"/>
            <a:ext cx="2427957" cy="4658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r>
              <a:rPr lang="en-US" altLang="ja-JP" sz="3000" dirty="0" err="1" smtClean="0"/>
              <a:t>Geant</a:t>
            </a:r>
            <a:r>
              <a:rPr lang="en-US" altLang="ja-JP" sz="3000" dirty="0"/>
              <a:t> </a:t>
            </a:r>
            <a:r>
              <a:rPr lang="en-US" altLang="ja-JP" sz="3000" dirty="0" smtClean="0"/>
              <a:t>4</a:t>
            </a:r>
            <a:endParaRPr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571" y="1334593"/>
            <a:ext cx="3764935" cy="5600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 shower simulation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0637" y="1270873"/>
            <a:ext cx="3928479" cy="62156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e+ capture efficiency </a:t>
            </a:r>
            <a:endParaRPr lang="ja-JP" altLang="en-US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フローチャート : 代替処理 6"/>
          <p:cNvSpPr/>
          <p:nvPr/>
        </p:nvSpPr>
        <p:spPr>
          <a:xfrm>
            <a:off x="5500637" y="3422819"/>
            <a:ext cx="3916059" cy="7409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r>
              <a:rPr lang="en-US" altLang="ja-JP" sz="3000" dirty="0" smtClean="0"/>
              <a:t>Empirical formula by CLIC note 465</a:t>
            </a:r>
            <a:endParaRPr lang="ja-JP" altLang="en-US" sz="3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8983" y="1844764"/>
            <a:ext cx="5068302" cy="129867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e+ yields</a:t>
            </a:r>
          </a:p>
          <a:p>
            <a:r>
              <a:rPr lang="en-US" altLang="ja-JP" sz="2600" dirty="0" smtClean="0"/>
              <a:t>Peak </a:t>
            </a:r>
            <a:r>
              <a:rPr lang="en-US" altLang="ja-JP" sz="2600" dirty="0"/>
              <a:t>Energy Deposit Density (PEDD</a:t>
            </a:r>
            <a:r>
              <a:rPr lang="en-US" altLang="ja-JP" sz="2600" dirty="0" smtClean="0"/>
              <a:t>)</a:t>
            </a:r>
          </a:p>
          <a:p>
            <a:r>
              <a:rPr lang="en-US" altLang="ja-JP" sz="2600" dirty="0" smtClean="0"/>
              <a:t>total energy deposit</a:t>
            </a:r>
            <a:endParaRPr lang="en-US" altLang="ja-JP" sz="2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88452" y="2227090"/>
            <a:ext cx="3933714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# of e+ in the D</a:t>
            </a:r>
            <a:r>
              <a:rPr lang="en-US" altLang="ja-JP" sz="2600" dirty="0"/>
              <a:t>a</a:t>
            </a:r>
            <a:r>
              <a:rPr lang="en-US" altLang="ja-JP" sz="2600" dirty="0" smtClean="0"/>
              <a:t>mping Ring</a:t>
            </a:r>
            <a:endParaRPr lang="ja-JP" altLang="en-US" sz="2600" dirty="0"/>
          </a:p>
        </p:txBody>
      </p:sp>
      <p:sp>
        <p:nvSpPr>
          <p:cNvPr id="10" name="下矢印 9"/>
          <p:cNvSpPr/>
          <p:nvPr/>
        </p:nvSpPr>
        <p:spPr>
          <a:xfrm>
            <a:off x="3642025" y="4286437"/>
            <a:ext cx="1686621" cy="819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代替処理 10"/>
          <p:cNvSpPr/>
          <p:nvPr/>
        </p:nvSpPr>
        <p:spPr>
          <a:xfrm>
            <a:off x="1049604" y="5481087"/>
            <a:ext cx="7757149" cy="46588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r>
              <a:rPr lang="en-US" altLang="ja-JP" sz="3000" dirty="0" smtClean="0"/>
              <a:t> EM shower and particle tracking w/ </a:t>
            </a:r>
            <a:r>
              <a:rPr lang="en-US" altLang="ja-JP" sz="3000" dirty="0" err="1" smtClean="0"/>
              <a:t>Geant</a:t>
            </a:r>
            <a:r>
              <a:rPr lang="en-US" altLang="ja-JP" sz="3000" dirty="0" smtClean="0"/>
              <a:t> 4</a:t>
            </a:r>
            <a:endParaRPr lang="ja-JP" altLang="en-US" sz="3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97476" y="3315361"/>
            <a:ext cx="567132" cy="990895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5800" dirty="0" smtClean="0"/>
              <a:t>+</a:t>
            </a:r>
            <a:endParaRPr lang="ja-JP" altLang="en-US" sz="5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58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takahasi\Documents\ILC\PosiPol\new-positron\Conventional\analysis\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50244" y="4295066"/>
            <a:ext cx="3638534" cy="23278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948" y="120736"/>
            <a:ext cx="9398545" cy="866152"/>
          </a:xfrm>
        </p:spPr>
        <p:txBody>
          <a:bodyPr>
            <a:normAutofit fontScale="90000"/>
          </a:bodyPr>
          <a:lstStyle/>
          <a:p>
            <a:r>
              <a:rPr lang="en-US" altLang="ja-JP" sz="6400" b="1" dirty="0" smtClean="0">
                <a:solidFill>
                  <a:srgbClr val="0000FF"/>
                </a:solidFill>
              </a:rPr>
              <a:t>Parameters in capture section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800" dirty="0" smtClean="0"/>
              <a:t>300Hz scheme w/ slow rotation target</a:t>
            </a:r>
            <a:r>
              <a:rPr lang="ja-JP" altLang="en-US" sz="3800" dirty="0" smtClean="0"/>
              <a:t>　～　</a:t>
            </a:r>
            <a:r>
              <a:rPr lang="en-US" altLang="ja-JP" sz="3800" dirty="0" smtClean="0"/>
              <a:t>CLIC</a:t>
            </a:r>
            <a:endParaRPr lang="ja-JP" altLang="en-US" sz="3800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605032" y="3234818"/>
            <a:ext cx="469927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2231602" y="3234818"/>
            <a:ext cx="515839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4400902"/>
              </p:ext>
            </p:extLst>
          </p:nvPr>
        </p:nvGraphicFramePr>
        <p:xfrm>
          <a:off x="1370069" y="3058744"/>
          <a:ext cx="357068" cy="399698"/>
        </p:xfrm>
        <a:graphic>
          <a:graphicData uri="http://schemas.openxmlformats.org/presentationml/2006/ole">
            <p:oleObj spid="_x0000_s1257" name="Equation" r:id="rId5" imgW="114120" imgH="177480" progId="">
              <p:embed/>
            </p:oleObj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0022248"/>
              </p:ext>
            </p:extLst>
          </p:nvPr>
        </p:nvGraphicFramePr>
        <p:xfrm>
          <a:off x="2532557" y="2090139"/>
          <a:ext cx="587072" cy="320454"/>
        </p:xfrm>
        <a:graphic>
          <a:graphicData uri="http://schemas.openxmlformats.org/presentationml/2006/ole">
            <p:oleObj spid="_x0000_s1258" name="Equation" r:id="rId6" imgW="266400" imgH="203040" progId="">
              <p:embed/>
            </p:oleObj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2712842"/>
              </p:ext>
            </p:extLst>
          </p:nvPr>
        </p:nvGraphicFramePr>
        <p:xfrm>
          <a:off x="3484741" y="2015161"/>
          <a:ext cx="614699" cy="375108"/>
        </p:xfrm>
        <a:graphic>
          <a:graphicData uri="http://schemas.openxmlformats.org/presentationml/2006/ole">
            <p:oleObj spid="_x0000_s1259" name="Equation" r:id="rId7" imgW="279360" imgH="203040" progId="">
              <p:embed/>
            </p:oleObj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1727137" y="1344287"/>
            <a:ext cx="5438701" cy="1724339"/>
            <a:chOff x="1443902" y="1052736"/>
            <a:chExt cx="5648378" cy="2311819"/>
          </a:xfrm>
        </p:grpSpPr>
        <p:sp>
          <p:nvSpPr>
            <p:cNvPr id="8" name="フリーフォーム 7"/>
            <p:cNvSpPr/>
            <p:nvPr/>
          </p:nvSpPr>
          <p:spPr>
            <a:xfrm>
              <a:off x="1979712" y="1408810"/>
              <a:ext cx="948519" cy="580030"/>
            </a:xfrm>
            <a:custGeom>
              <a:avLst/>
              <a:gdLst>
                <a:gd name="connsiteX0" fmla="*/ 0 w 948519"/>
                <a:gd name="connsiteY0" fmla="*/ 34120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34120 h 580030"/>
                <a:gd name="connsiteX0" fmla="*/ 0 w 948519"/>
                <a:gd name="connsiteY0" fmla="*/ 6824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6824 h 580030"/>
                <a:gd name="connsiteX0" fmla="*/ 0 w 948519"/>
                <a:gd name="connsiteY0" fmla="*/ 0 h 592256"/>
                <a:gd name="connsiteX1" fmla="*/ 0 w 948519"/>
                <a:gd name="connsiteY1" fmla="*/ 592256 h 592256"/>
                <a:gd name="connsiteX2" fmla="*/ 948519 w 948519"/>
                <a:gd name="connsiteY2" fmla="*/ 12226 h 592256"/>
                <a:gd name="connsiteX3" fmla="*/ 0 w 948519"/>
                <a:gd name="connsiteY3" fmla="*/ 0 h 592256"/>
                <a:gd name="connsiteX0" fmla="*/ 0 w 948519"/>
                <a:gd name="connsiteY0" fmla="*/ 474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474 h 5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519" h="580030">
                  <a:moveTo>
                    <a:pt x="0" y="474"/>
                  </a:moveTo>
                  <a:lnTo>
                    <a:pt x="0" y="580030"/>
                  </a:lnTo>
                  <a:lnTo>
                    <a:pt x="948519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 flipV="1">
              <a:off x="1979712" y="2416922"/>
              <a:ext cx="948519" cy="580030"/>
            </a:xfrm>
            <a:custGeom>
              <a:avLst/>
              <a:gdLst>
                <a:gd name="connsiteX0" fmla="*/ 0 w 948519"/>
                <a:gd name="connsiteY0" fmla="*/ 34120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34120 h 580030"/>
                <a:gd name="connsiteX0" fmla="*/ 0 w 948519"/>
                <a:gd name="connsiteY0" fmla="*/ 6824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6824 h 580030"/>
                <a:gd name="connsiteX0" fmla="*/ 0 w 948519"/>
                <a:gd name="connsiteY0" fmla="*/ 0 h 592256"/>
                <a:gd name="connsiteX1" fmla="*/ 0 w 948519"/>
                <a:gd name="connsiteY1" fmla="*/ 592256 h 592256"/>
                <a:gd name="connsiteX2" fmla="*/ 948519 w 948519"/>
                <a:gd name="connsiteY2" fmla="*/ 12226 h 592256"/>
                <a:gd name="connsiteX3" fmla="*/ 0 w 948519"/>
                <a:gd name="connsiteY3" fmla="*/ 0 h 592256"/>
                <a:gd name="connsiteX0" fmla="*/ 0 w 948519"/>
                <a:gd name="connsiteY0" fmla="*/ 474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474 h 5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519" h="580030">
                  <a:moveTo>
                    <a:pt x="0" y="474"/>
                  </a:moveTo>
                  <a:lnTo>
                    <a:pt x="0" y="580030"/>
                  </a:lnTo>
                  <a:lnTo>
                    <a:pt x="948519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987824" y="1052736"/>
              <a:ext cx="4104456" cy="646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979712" y="1052736"/>
              <a:ext cx="1008112" cy="356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975110" y="2718466"/>
              <a:ext cx="4104456" cy="646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79712" y="3008481"/>
              <a:ext cx="995398" cy="356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2123728" y="1986691"/>
              <a:ext cx="0" cy="428082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正方形/長方形 2"/>
            <p:cNvSpPr/>
            <p:nvPr/>
          </p:nvSpPr>
          <p:spPr>
            <a:xfrm>
              <a:off x="1443902" y="1852401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3131840" y="1784359"/>
              <a:ext cx="0" cy="92257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線矢印コネクタ 20"/>
          <p:cNvCxnSpPr/>
          <p:nvPr/>
        </p:nvCxnSpPr>
        <p:spPr>
          <a:xfrm flipH="1">
            <a:off x="2231602" y="3356910"/>
            <a:ext cx="924763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1228205"/>
              </p:ext>
            </p:extLst>
          </p:nvPr>
        </p:nvGraphicFramePr>
        <p:xfrm>
          <a:off x="2438210" y="3416534"/>
          <a:ext cx="733247" cy="311693"/>
        </p:xfrm>
        <a:graphic>
          <a:graphicData uri="http://schemas.openxmlformats.org/presentationml/2006/ole">
            <p:oleObj spid="_x0000_s1260" name="Equation" r:id="rId8" imgW="279360" imgH="164880" progId="">
              <p:embed/>
            </p:oleObj>
          </a:graphicData>
        </a:graphic>
      </p:graphicFrame>
      <p:cxnSp>
        <p:nvCxnSpPr>
          <p:cNvPr id="26" name="直線矢印コネクタ 25"/>
          <p:cNvCxnSpPr/>
          <p:nvPr/>
        </p:nvCxnSpPr>
        <p:spPr>
          <a:xfrm flipH="1">
            <a:off x="3249778" y="3356910"/>
            <a:ext cx="391606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2619078"/>
              </p:ext>
            </p:extLst>
          </p:nvPr>
        </p:nvGraphicFramePr>
        <p:xfrm>
          <a:off x="4620399" y="3371486"/>
          <a:ext cx="1292300" cy="401790"/>
        </p:xfrm>
        <a:graphic>
          <a:graphicData uri="http://schemas.openxmlformats.org/presentationml/2006/ole">
            <p:oleObj spid="_x0000_s1261" name="Equation" r:id="rId9" imgW="469800" imgH="203040" progId="">
              <p:embed/>
            </p:oleObj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1527045"/>
              </p:ext>
            </p:extLst>
          </p:nvPr>
        </p:nvGraphicFramePr>
        <p:xfrm>
          <a:off x="66531" y="3617541"/>
          <a:ext cx="3496531" cy="826609"/>
        </p:xfrm>
        <a:graphic>
          <a:graphicData uri="http://schemas.openxmlformats.org/presentationml/2006/ole">
            <p:oleObj spid="_x0000_s1262" name="Equation" r:id="rId10" imgW="1269720" imgH="419040" progId="">
              <p:embed/>
            </p:oleObj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141109"/>
              </p:ext>
            </p:extLst>
          </p:nvPr>
        </p:nvGraphicFramePr>
        <p:xfrm>
          <a:off x="246499" y="4528151"/>
          <a:ext cx="1740006" cy="1143391"/>
        </p:xfrm>
        <a:graphic>
          <a:graphicData uri="http://schemas.openxmlformats.org/presentationml/2006/ole">
            <p:oleObj spid="_x0000_s1263" name="Equation" r:id="rId11" imgW="774360" imgH="711000" progId="">
              <p:embed/>
            </p:oleObj>
          </a:graphicData>
        </a:graphic>
      </p:graphicFrame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34212"/>
              </p:ext>
            </p:extLst>
          </p:nvPr>
        </p:nvGraphicFramePr>
        <p:xfrm>
          <a:off x="5705442" y="3867460"/>
          <a:ext cx="4123316" cy="450280"/>
        </p:xfrm>
        <a:graphic>
          <a:graphicData uri="http://schemas.openxmlformats.org/presentationml/2006/ole">
            <p:oleObj spid="_x0000_s1264" name="Equation" r:id="rId12" imgW="1498320" imgH="228600" progId="">
              <p:embed/>
            </p:oleObj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095236"/>
              </p:ext>
            </p:extLst>
          </p:nvPr>
        </p:nvGraphicFramePr>
        <p:xfrm>
          <a:off x="5705443" y="4389251"/>
          <a:ext cx="2899100" cy="800314"/>
        </p:xfrm>
        <a:graphic>
          <a:graphicData uri="http://schemas.openxmlformats.org/presentationml/2006/ole">
            <p:oleObj spid="_x0000_s1265" name="Equation" r:id="rId13" imgW="1054080" imgH="406080" progId="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27765" y="1477081"/>
            <a:ext cx="1005666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target</a:t>
            </a:r>
            <a:endParaRPr lang="ja-JP" altLang="en-US" sz="2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30565" y="1526159"/>
            <a:ext cx="695898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AMD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59558" y="1913802"/>
            <a:ext cx="1793242" cy="5600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000" dirty="0" smtClean="0"/>
              <a:t>RF section</a:t>
            </a:r>
            <a:endParaRPr lang="ja-JP" altLang="en-US" sz="3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108850" y="6650955"/>
            <a:ext cx="821371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Z(m)</a:t>
            </a:r>
            <a:endParaRPr lang="ja-JP" altLang="en-US" sz="2600" dirty="0"/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2744093" y="5207932"/>
            <a:ext cx="1043583" cy="502141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sz="2600" dirty="0" err="1" smtClean="0"/>
              <a:t>Bz</a:t>
            </a:r>
            <a:r>
              <a:rPr lang="en-US" altLang="ja-JP" sz="2600" dirty="0" smtClean="0"/>
              <a:t>(T)</a:t>
            </a:r>
            <a:endParaRPr lang="ja-JP" altLang="en-US" sz="2600" dirty="0"/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6022998"/>
              </p:ext>
            </p:extLst>
          </p:nvPr>
        </p:nvGraphicFramePr>
        <p:xfrm>
          <a:off x="57381" y="5896441"/>
          <a:ext cx="2999722" cy="783957"/>
        </p:xfrm>
        <a:graphic>
          <a:graphicData uri="http://schemas.openxmlformats.org/presentationml/2006/ole">
            <p:oleObj spid="_x0000_s1266" name="Equation" r:id="rId14" imgW="1739880" imgH="634680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7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kahasi\Documents\ILC\PosiPol\new-positron\Conventional\analysis\amdex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05437" y="898614"/>
            <a:ext cx="3384090" cy="306801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07202" y="-6393"/>
            <a:ext cx="10093622" cy="992407"/>
          </a:xfrm>
        </p:spPr>
        <p:txBody>
          <a:bodyPr>
            <a:no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Simulation: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Transeverse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phase space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takahasi\Documents\ILC\PosiPol\new-positron\Conventional\analysis\am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5029" y="838516"/>
            <a:ext cx="3447960" cy="312592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6711" y="3660820"/>
            <a:ext cx="1346555" cy="62156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400" dirty="0" smtClean="0"/>
              <a:t>x(mm)</a:t>
            </a:r>
            <a:endParaRPr lang="ja-JP" altLang="en-US" sz="3400" dirty="0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-96773" y="1873633"/>
            <a:ext cx="832632" cy="636044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sz="3400" dirty="0" err="1" smtClean="0">
                <a:latin typeface="Symbol" pitchFamily="18" charset="2"/>
              </a:rPr>
              <a:t>g</a:t>
            </a:r>
            <a:r>
              <a:rPr lang="en-US" altLang="ja-JP" sz="3400" dirty="0" err="1" smtClean="0"/>
              <a:t>x</a:t>
            </a:r>
            <a:r>
              <a:rPr lang="en-US" altLang="ja-JP" sz="3400" dirty="0" smtClean="0"/>
              <a:t>’</a:t>
            </a:r>
            <a:endParaRPr lang="ja-JP" altLang="en-US" sz="3400" dirty="0"/>
          </a:p>
        </p:txBody>
      </p:sp>
      <p:pic>
        <p:nvPicPr>
          <p:cNvPr id="1028" name="Picture 4" descr="C:\Users\takahasi\Documents\ILC\PosiPol\new-positron\Conventional\analysis\accept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59060" y="3857412"/>
            <a:ext cx="3398063" cy="308068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900141" y="898613"/>
            <a:ext cx="2453917" cy="5600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000" dirty="0" smtClean="0"/>
              <a:t>AMD Entrance</a:t>
            </a:r>
            <a:endParaRPr lang="ja-JP" altLang="en-US" sz="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31258" y="898613"/>
            <a:ext cx="1641269" cy="5600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000" dirty="0" smtClean="0"/>
              <a:t>AMD exit</a:t>
            </a:r>
            <a:endParaRPr lang="ja-JP" altLang="en-US" sz="3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61681" y="3915348"/>
            <a:ext cx="1516573" cy="683119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800" dirty="0" smtClean="0"/>
              <a:t>RF exit</a:t>
            </a:r>
            <a:endParaRPr lang="ja-JP" altLang="en-US" sz="3800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0553192"/>
              </p:ext>
            </p:extLst>
          </p:nvPr>
        </p:nvGraphicFramePr>
        <p:xfrm>
          <a:off x="497670" y="4398301"/>
          <a:ext cx="3784887" cy="446993"/>
        </p:xfrm>
        <a:graphic>
          <a:graphicData uri="http://schemas.openxmlformats.org/presentationml/2006/ole">
            <p:oleObj spid="_x0000_s2104" name="Equation" r:id="rId7" imgW="1942920" imgH="241200" progId="">
              <p:embed/>
            </p:oleObj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9591989"/>
              </p:ext>
            </p:extLst>
          </p:nvPr>
        </p:nvGraphicFramePr>
        <p:xfrm>
          <a:off x="460765" y="6181076"/>
          <a:ext cx="4354199" cy="757021"/>
        </p:xfrm>
        <a:graphic>
          <a:graphicData uri="http://schemas.openxmlformats.org/presentationml/2006/ole">
            <p:oleObj spid="_x0000_s2105" name="Equation" r:id="rId8" imgW="1320480" imgH="241200" progId="">
              <p:embed/>
            </p:oleObj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226233" y="5077594"/>
            <a:ext cx="4476330" cy="102167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000" dirty="0" smtClean="0"/>
              <a:t>DR  transverse acceptance :</a:t>
            </a:r>
          </a:p>
          <a:p>
            <a:r>
              <a:rPr lang="en-US" altLang="ja-JP" sz="3000" dirty="0" err="1" smtClean="0"/>
              <a:t>fron</a:t>
            </a:r>
            <a:r>
              <a:rPr lang="en-US" altLang="ja-JP" sz="3000" dirty="0" smtClean="0"/>
              <a:t> RDR</a:t>
            </a:r>
            <a:endParaRPr lang="ja-JP" altLang="en-US" sz="3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73424" y="6502610"/>
            <a:ext cx="1346555" cy="62156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400" dirty="0" smtClean="0"/>
              <a:t>x(mm)</a:t>
            </a:r>
            <a:endParaRPr lang="ja-JP" altLang="en-US" sz="3400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5018346" y="2230126"/>
            <a:ext cx="832632" cy="636044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sz="3400" dirty="0" err="1" smtClean="0">
                <a:latin typeface="Symbol" pitchFamily="18" charset="2"/>
              </a:rPr>
              <a:t>g</a:t>
            </a:r>
            <a:r>
              <a:rPr lang="en-US" altLang="ja-JP" sz="3400" dirty="0" err="1" smtClean="0"/>
              <a:t>x</a:t>
            </a:r>
            <a:r>
              <a:rPr lang="en-US" altLang="ja-JP" sz="3400" dirty="0" smtClean="0"/>
              <a:t>’</a:t>
            </a:r>
            <a:endParaRPr lang="ja-JP" altLang="en-US" sz="3400" dirty="0"/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4984050" y="5178078"/>
            <a:ext cx="832632" cy="636044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sz="3400" dirty="0" err="1" smtClean="0">
                <a:latin typeface="Symbol" pitchFamily="18" charset="2"/>
              </a:rPr>
              <a:t>g</a:t>
            </a:r>
            <a:r>
              <a:rPr lang="en-US" altLang="ja-JP" sz="3400" dirty="0" err="1" smtClean="0"/>
              <a:t>x</a:t>
            </a:r>
            <a:r>
              <a:rPr lang="en-US" altLang="ja-JP" sz="3400" dirty="0" smtClean="0"/>
              <a:t>’</a:t>
            </a:r>
            <a:endParaRPr lang="ja-JP" altLang="en-US" sz="3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08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kahasi\Documents\ILC\PosiPol\new-positron\Conventional\analysis\time_vs_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5033" y="1386631"/>
            <a:ext cx="6453019" cy="47525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982" y="6494"/>
            <a:ext cx="8951119" cy="1183217"/>
          </a:xfrm>
        </p:spPr>
        <p:txBody>
          <a:bodyPr>
            <a:normAutofit/>
          </a:bodyPr>
          <a:lstStyle/>
          <a:p>
            <a:r>
              <a:rPr lang="en-US" altLang="ja-JP" sz="5800" b="1" dirty="0" smtClean="0">
                <a:solidFill>
                  <a:srgbClr val="0000FF"/>
                </a:solidFill>
              </a:rPr>
              <a:t>Longitudinal phase space</a:t>
            </a:r>
            <a:endParaRPr lang="ja-JP" altLang="en-US" sz="5800" b="1" dirty="0">
              <a:solidFill>
                <a:srgbClr val="0000FF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309923" y="4257795"/>
            <a:ext cx="4072703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3641384" y="2804234"/>
            <a:ext cx="0" cy="134174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4600491"/>
              </p:ext>
            </p:extLst>
          </p:nvPr>
        </p:nvGraphicFramePr>
        <p:xfrm>
          <a:off x="3014814" y="4444150"/>
          <a:ext cx="2963614" cy="421469"/>
        </p:xfrm>
        <a:graphic>
          <a:graphicData uri="http://schemas.openxmlformats.org/presentationml/2006/ole">
            <p:oleObj spid="_x0000_s3122" name="Equation" r:id="rId5" imgW="1358640" imgH="203040" progId="">
              <p:embed/>
            </p:oleObj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853490"/>
              </p:ext>
            </p:extLst>
          </p:nvPr>
        </p:nvGraphicFramePr>
        <p:xfrm>
          <a:off x="2325842" y="3290000"/>
          <a:ext cx="1301918" cy="369756"/>
        </p:xfrm>
        <a:graphic>
          <a:graphicData uri="http://schemas.openxmlformats.org/presentationml/2006/ole">
            <p:oleObj spid="_x0000_s3123" name="Equation" r:id="rId6" imgW="596880" imgH="177480" progId="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641384" y="5934982"/>
            <a:ext cx="2030060" cy="683119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800" dirty="0" smtClean="0"/>
              <a:t>Time (ns)</a:t>
            </a:r>
            <a:endParaRPr lang="ja-JP" altLang="en-US" sz="38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102423" y="3473481"/>
            <a:ext cx="1872064" cy="683119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800" dirty="0" err="1" smtClean="0"/>
              <a:t>Pz</a:t>
            </a:r>
            <a:r>
              <a:rPr lang="en-US" altLang="ja-JP" sz="3800" dirty="0" smtClean="0"/>
              <a:t>(MeV)</a:t>
            </a:r>
            <a:endParaRPr lang="ja-JP" altLang="en-US" sz="3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9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2068" y="0"/>
            <a:ext cx="8951119" cy="97285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In the case of 300Hz scheme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8214"/>
            <a:ext cx="7635765" cy="58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912698" y="1760652"/>
            <a:ext cx="3518073" cy="898562"/>
          </a:xfrm>
          <a:prstGeom prst="rect">
            <a:avLst/>
          </a:prstGeom>
          <a:solidFill>
            <a:schemeClr val="bg1"/>
          </a:solidFill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spacing between triplets</a:t>
            </a:r>
          </a:p>
          <a:p>
            <a:r>
              <a:rPr lang="en-US" altLang="ja-JP" sz="2600" dirty="0" smtClean="0"/>
              <a:t>=3.3ms</a:t>
            </a:r>
            <a:endParaRPr lang="ja-JP" altLang="en-US" sz="2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47662" y="3549650"/>
            <a:ext cx="3056683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132bunches in </a:t>
            </a:r>
            <a:r>
              <a:rPr lang="en-US" altLang="ja-JP" sz="2600" dirty="0" smtClean="0">
                <a:solidFill>
                  <a:srgbClr val="FF0000"/>
                </a:solidFill>
              </a:rPr>
              <a:t>992ns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52495" y="4418748"/>
            <a:ext cx="2893193" cy="1144783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good for a FC</a:t>
            </a:r>
          </a:p>
          <a:p>
            <a:pPr algn="ctr"/>
            <a:r>
              <a:rPr lang="en-US" altLang="ja-JP" sz="2000" b="1" dirty="0" smtClean="0">
                <a:solidFill>
                  <a:srgbClr val="FF0000"/>
                </a:solidFill>
              </a:rPr>
              <a:t>we can use existing FC technology 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8307212" y="4005689"/>
            <a:ext cx="190086" cy="438459"/>
          </a:xfrm>
          <a:prstGeom prst="straightConnector1">
            <a:avLst/>
          </a:prstGeom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368" y="-38100"/>
            <a:ext cx="4428970" cy="898899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Assumptions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165484" y="1996667"/>
            <a:ext cx="2641842" cy="443709"/>
            <a:chOff x="1071538" y="1928802"/>
            <a:chExt cx="2428892" cy="428628"/>
          </a:xfrm>
        </p:grpSpPr>
        <p:sp>
          <p:nvSpPr>
            <p:cNvPr id="3" name="正方形/長方形 2"/>
            <p:cNvSpPr/>
            <p:nvPr/>
          </p:nvSpPr>
          <p:spPr>
            <a:xfrm>
              <a:off x="1071538" y="1928802"/>
              <a:ext cx="571504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928926" y="1928802"/>
              <a:ext cx="571504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000232" y="1928802"/>
              <a:ext cx="571504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10771" y="2514329"/>
            <a:ext cx="4111985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a triplet: 132 bunches  992ns</a:t>
            </a:r>
            <a:endParaRPr lang="ja-JP" altLang="en-US" sz="26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398587" y="4940291"/>
            <a:ext cx="2408738" cy="517661"/>
            <a:chOff x="1285852" y="4500570"/>
            <a:chExt cx="2214578" cy="500066"/>
          </a:xfrm>
        </p:grpSpPr>
        <p:sp>
          <p:nvSpPr>
            <p:cNvPr id="10" name="正方形/長方形 9"/>
            <p:cNvSpPr/>
            <p:nvPr/>
          </p:nvSpPr>
          <p:spPr>
            <a:xfrm>
              <a:off x="3428992" y="4500570"/>
              <a:ext cx="71438" cy="50006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857488" y="4500570"/>
              <a:ext cx="71438" cy="50006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85852" y="4500570"/>
              <a:ext cx="71438" cy="50006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1500166" y="4750603"/>
              <a:ext cx="1214446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円/楕円 14"/>
          <p:cNvSpPr/>
          <p:nvPr/>
        </p:nvSpPr>
        <p:spPr>
          <a:xfrm>
            <a:off x="6597909" y="3919408"/>
            <a:ext cx="2797244" cy="258830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604570" y="1331103"/>
            <a:ext cx="2952647" cy="17748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爆発 2 20"/>
          <p:cNvSpPr/>
          <p:nvPr/>
        </p:nvSpPr>
        <p:spPr>
          <a:xfrm>
            <a:off x="6604570" y="4903315"/>
            <a:ext cx="621610" cy="591612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爆発 2 22"/>
          <p:cNvSpPr/>
          <p:nvPr/>
        </p:nvSpPr>
        <p:spPr>
          <a:xfrm>
            <a:off x="6604570" y="4903315"/>
            <a:ext cx="621610" cy="591612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371466" y="1552958"/>
            <a:ext cx="3496555" cy="11832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5368" y="5916100"/>
            <a:ext cx="3137598" cy="898562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a train: 20 triplet </a:t>
            </a:r>
          </a:p>
          <a:p>
            <a:r>
              <a:rPr lang="en-US" altLang="ja-JP" sz="2600" dirty="0" smtClean="0"/>
              <a:t>= 2640 bunches 63ms</a:t>
            </a:r>
            <a:endParaRPr lang="ja-JP" altLang="en-US" sz="2600" dirty="0"/>
          </a:p>
        </p:txBody>
      </p:sp>
      <p:cxnSp>
        <p:nvCxnSpPr>
          <p:cNvPr id="27" name="直線コネクタ 26"/>
          <p:cNvCxnSpPr/>
          <p:nvPr/>
        </p:nvCxnSpPr>
        <p:spPr>
          <a:xfrm rot="16200000" flipV="1">
            <a:off x="1225478" y="2454334"/>
            <a:ext cx="2366450" cy="2486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5400000" flipH="1" flipV="1">
            <a:off x="2699927" y="3621727"/>
            <a:ext cx="2292498" cy="77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952612" y="5472391"/>
            <a:ext cx="1015597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3.3ms</a:t>
            </a:r>
            <a:endParaRPr lang="ja-JP" altLang="en-US" sz="2600" dirty="0"/>
          </a:p>
        </p:txBody>
      </p:sp>
      <p:sp>
        <p:nvSpPr>
          <p:cNvPr id="35" name="角丸四角形 34"/>
          <p:cNvSpPr/>
          <p:nvPr/>
        </p:nvSpPr>
        <p:spPr>
          <a:xfrm>
            <a:off x="4662039" y="295781"/>
            <a:ext cx="4972879" cy="1405080"/>
          </a:xfrm>
          <a:prstGeom prst="round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r>
              <a:rPr lang="en-US" altLang="ja-JP" sz="2600" dirty="0" smtClean="0">
                <a:solidFill>
                  <a:schemeClr val="tx1"/>
                </a:solidFill>
              </a:rPr>
              <a:t>132 bunches</a:t>
            </a: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  make a shock wave  </a:t>
            </a: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   heat same position on the target</a:t>
            </a:r>
            <a:endParaRPr lang="ja-JP" altLang="en-US" sz="2600" dirty="0" smtClean="0">
              <a:solidFill>
                <a:schemeClr val="tx1"/>
              </a:solidFill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428935" y="3401747"/>
            <a:ext cx="4972879" cy="1035322"/>
          </a:xfrm>
          <a:prstGeom prst="round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r>
              <a:rPr lang="en-US" altLang="ja-JP" sz="2600" dirty="0" smtClean="0">
                <a:solidFill>
                  <a:schemeClr val="tx1"/>
                </a:solidFill>
              </a:rPr>
              <a:t>each triplet hits</a:t>
            </a: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different position on the target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367" y="973155"/>
            <a:ext cx="2206516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drive electrons</a:t>
            </a:r>
            <a:endParaRPr lang="ja-JP" altLang="en-US" sz="2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4052" y="1451064"/>
            <a:ext cx="1562377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2×10</a:t>
            </a:r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/bunch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11900" y="6378914"/>
            <a:ext cx="3500571" cy="567986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sz="3000" b="1" dirty="0" smtClean="0">
                <a:solidFill>
                  <a:srgbClr val="FF0000"/>
                </a:solidFill>
              </a:rPr>
              <a:t>slow rotation target</a:t>
            </a:r>
            <a:endParaRPr lang="ja-JP" alt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55112E-17 L 0.55712 -0.001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53768 0.0013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pat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17 0.00093 C -0.00017 0.08125 0.04809 0.14653 0.10712 0.14653 C 0.16632 0.14653 0.21441 0.08125 0.21441 0.00069 C 0.21441 -0.0794 0.1665 -0.1456 0.10695 -0.14583 C 0.04809 -0.14514 -0.00052 -0.07963 -0.00017 0.00093 Z " pathEditMode="relative" rAng="0" ptsTypes="fffff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pat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17 0.00093 C -0.00017 0.08125 0.04809 0.14653 0.10712 0.14653 C 0.16632 0.14653 0.21441 0.08125 0.21441 0.00069 C 0.21441 -0.0794 0.1665 -0.1456 0.10695 -0.14583 C 0.04809 -0.14514 -0.00052 -0.07963 -0.00017 0.00093 Z " pathEditMode="relative" rAng="0" ptsTypes="fffff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hsl" dir="ccw">
                                      <p:cBhvr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60330" y="-29581"/>
            <a:ext cx="7459266" cy="88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5100" b="1" dirty="0">
                <a:solidFill>
                  <a:srgbClr val="0000FF"/>
                </a:solidFill>
                <a:latin typeface="Helvetica" pitchFamily="-110" charset="0"/>
              </a:rPr>
              <a:t>Target Issues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28807" y="709931"/>
            <a:ext cx="10691615" cy="120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>
                <a:latin typeface="Helvetica" pitchFamily="-110" charset="0"/>
              </a:rPr>
              <a:t>                      </a:t>
            </a:r>
            <a:r>
              <a:rPr lang="en-US" altLang="ja-JP" sz="3400" b="1" dirty="0">
                <a:solidFill>
                  <a:srgbClr val="FF0000"/>
                </a:solidFill>
                <a:latin typeface="Helvetica" pitchFamily="-110" charset="0"/>
              </a:rPr>
              <a:t>Two Issues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   • Heat Load (by beam): Time Scale ~ 1 </a:t>
            </a:r>
            <a:r>
              <a:rPr lang="en-US" altLang="ja-JP" b="1" dirty="0" err="1">
                <a:solidFill>
                  <a:srgbClr val="FF0000"/>
                </a:solidFill>
                <a:latin typeface="Helvetica" pitchFamily="-110" charset="0"/>
              </a:rPr>
              <a:t>m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sec.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   • Thermal shock wave: Time scale ~ sub micro sec.   </a:t>
            </a:r>
            <a:r>
              <a:rPr lang="en-US" altLang="ja-JP" b="1" dirty="0">
                <a:latin typeface="Helvetica" pitchFamily="-110" charset="0"/>
              </a:rPr>
              <a:t>  </a:t>
            </a:r>
            <a:endParaRPr lang="en-US" altLang="ja-JP" b="1" dirty="0">
              <a:solidFill>
                <a:srgbClr val="FF0000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437262" y="1770270"/>
            <a:ext cx="8504776" cy="5329030"/>
            <a:chOff x="539552" y="1268760"/>
            <a:chExt cx="8424936" cy="5103093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539552" y="1268760"/>
              <a:ext cx="8424936" cy="5103093"/>
              <a:chOff x="-1189038" y="-185738"/>
              <a:chExt cx="10333038" cy="7205663"/>
            </a:xfrm>
          </p:grpSpPr>
          <p:pic>
            <p:nvPicPr>
              <p:cNvPr id="28" name="Picture 5" descr="C:\Users\takahasi\Documents\ILC\PosiPol\new-positron\Conventional\sig2.5mm_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9038" y="-185738"/>
                <a:ext cx="10333038" cy="7205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フリーフォーム 28"/>
              <p:cNvSpPr/>
              <p:nvPr/>
            </p:nvSpPr>
            <p:spPr>
              <a:xfrm>
                <a:off x="736024" y="260648"/>
                <a:ext cx="6618409" cy="4779034"/>
              </a:xfrm>
              <a:custGeom>
                <a:avLst/>
                <a:gdLst>
                  <a:gd name="connsiteX0" fmla="*/ 6618408 w 6618408"/>
                  <a:gd name="connsiteY0" fmla="*/ 4761781 h 4761781"/>
                  <a:gd name="connsiteX1" fmla="*/ 3202347 w 6618408"/>
                  <a:gd name="connsiteY1" fmla="*/ 4658264 h 4761781"/>
                  <a:gd name="connsiteX2" fmla="*/ 752445 w 6618408"/>
                  <a:gd name="connsiteY2" fmla="*/ 4183811 h 4761781"/>
                  <a:gd name="connsiteX3" fmla="*/ 88211 w 6618408"/>
                  <a:gd name="connsiteY3" fmla="*/ 3648973 h 4761781"/>
                  <a:gd name="connsiteX4" fmla="*/ 1947 w 6618408"/>
                  <a:gd name="connsiteY4" fmla="*/ 2579298 h 4761781"/>
                  <a:gd name="connsiteX5" fmla="*/ 36453 w 6618408"/>
                  <a:gd name="connsiteY5" fmla="*/ 0 h 4761781"/>
                  <a:gd name="connsiteX0" fmla="*/ 6626819 w 6626819"/>
                  <a:gd name="connsiteY0" fmla="*/ 4761781 h 4761781"/>
                  <a:gd name="connsiteX1" fmla="*/ 3210758 w 6626819"/>
                  <a:gd name="connsiteY1" fmla="*/ 4658264 h 4761781"/>
                  <a:gd name="connsiteX2" fmla="*/ 760856 w 6626819"/>
                  <a:gd name="connsiteY2" fmla="*/ 4183811 h 4761781"/>
                  <a:gd name="connsiteX3" fmla="*/ 96622 w 6626819"/>
                  <a:gd name="connsiteY3" fmla="*/ 3648973 h 4761781"/>
                  <a:gd name="connsiteX4" fmla="*/ 10358 w 6626819"/>
                  <a:gd name="connsiteY4" fmla="*/ 2579298 h 4761781"/>
                  <a:gd name="connsiteX5" fmla="*/ 44864 w 6626819"/>
                  <a:gd name="connsiteY5" fmla="*/ 0 h 4761781"/>
                  <a:gd name="connsiteX0" fmla="*/ 6618409 w 6618409"/>
                  <a:gd name="connsiteY0" fmla="*/ 4761781 h 4761781"/>
                  <a:gd name="connsiteX1" fmla="*/ 3202348 w 6618409"/>
                  <a:gd name="connsiteY1" fmla="*/ 4658264 h 4761781"/>
                  <a:gd name="connsiteX2" fmla="*/ 752446 w 6618409"/>
                  <a:gd name="connsiteY2" fmla="*/ 4183811 h 4761781"/>
                  <a:gd name="connsiteX3" fmla="*/ 88212 w 6618409"/>
                  <a:gd name="connsiteY3" fmla="*/ 3648973 h 4761781"/>
                  <a:gd name="connsiteX4" fmla="*/ 1948 w 6618409"/>
                  <a:gd name="connsiteY4" fmla="*/ 2579298 h 4761781"/>
                  <a:gd name="connsiteX5" fmla="*/ 36454 w 6618409"/>
                  <a:gd name="connsiteY5" fmla="*/ 0 h 4761781"/>
                  <a:gd name="connsiteX0" fmla="*/ 6618409 w 6618409"/>
                  <a:gd name="connsiteY0" fmla="*/ 4761781 h 4761781"/>
                  <a:gd name="connsiteX1" fmla="*/ 3202348 w 6618409"/>
                  <a:gd name="connsiteY1" fmla="*/ 4658264 h 4761781"/>
                  <a:gd name="connsiteX2" fmla="*/ 752446 w 6618409"/>
                  <a:gd name="connsiteY2" fmla="*/ 4183811 h 4761781"/>
                  <a:gd name="connsiteX3" fmla="*/ 88212 w 6618409"/>
                  <a:gd name="connsiteY3" fmla="*/ 3648973 h 4761781"/>
                  <a:gd name="connsiteX4" fmla="*/ 1948 w 6618409"/>
                  <a:gd name="connsiteY4" fmla="*/ 2579298 h 4761781"/>
                  <a:gd name="connsiteX5" fmla="*/ 36454 w 6618409"/>
                  <a:gd name="connsiteY5" fmla="*/ 0 h 4761781"/>
                  <a:gd name="connsiteX0" fmla="*/ 6618409 w 6618409"/>
                  <a:gd name="connsiteY0" fmla="*/ 4761781 h 4761781"/>
                  <a:gd name="connsiteX1" fmla="*/ 3202348 w 6618409"/>
                  <a:gd name="connsiteY1" fmla="*/ 4658264 h 4761781"/>
                  <a:gd name="connsiteX2" fmla="*/ 752446 w 6618409"/>
                  <a:gd name="connsiteY2" fmla="*/ 4183811 h 4761781"/>
                  <a:gd name="connsiteX3" fmla="*/ 88212 w 6618409"/>
                  <a:gd name="connsiteY3" fmla="*/ 3648973 h 4761781"/>
                  <a:gd name="connsiteX4" fmla="*/ 1948 w 6618409"/>
                  <a:gd name="connsiteY4" fmla="*/ 2579298 h 4761781"/>
                  <a:gd name="connsiteX5" fmla="*/ 36454 w 6618409"/>
                  <a:gd name="connsiteY5" fmla="*/ 0 h 4761781"/>
                  <a:gd name="connsiteX0" fmla="*/ 6625291 w 6625291"/>
                  <a:gd name="connsiteY0" fmla="*/ 4761781 h 4761781"/>
                  <a:gd name="connsiteX1" fmla="*/ 3209230 w 6625291"/>
                  <a:gd name="connsiteY1" fmla="*/ 4658264 h 4761781"/>
                  <a:gd name="connsiteX2" fmla="*/ 759328 w 6625291"/>
                  <a:gd name="connsiteY2" fmla="*/ 4183811 h 4761781"/>
                  <a:gd name="connsiteX3" fmla="*/ 95094 w 6625291"/>
                  <a:gd name="connsiteY3" fmla="*/ 3648973 h 4761781"/>
                  <a:gd name="connsiteX4" fmla="*/ 8830 w 6625291"/>
                  <a:gd name="connsiteY4" fmla="*/ 2579298 h 4761781"/>
                  <a:gd name="connsiteX5" fmla="*/ 17457 w 6625291"/>
                  <a:gd name="connsiteY5" fmla="*/ 0 h 4761781"/>
                  <a:gd name="connsiteX0" fmla="*/ 6618409 w 6618409"/>
                  <a:gd name="connsiteY0" fmla="*/ 4779034 h 4779034"/>
                  <a:gd name="connsiteX1" fmla="*/ 3202348 w 6618409"/>
                  <a:gd name="connsiteY1" fmla="*/ 4675517 h 4779034"/>
                  <a:gd name="connsiteX2" fmla="*/ 752446 w 6618409"/>
                  <a:gd name="connsiteY2" fmla="*/ 4201064 h 4779034"/>
                  <a:gd name="connsiteX3" fmla="*/ 88212 w 6618409"/>
                  <a:gd name="connsiteY3" fmla="*/ 3666226 h 4779034"/>
                  <a:gd name="connsiteX4" fmla="*/ 1948 w 6618409"/>
                  <a:gd name="connsiteY4" fmla="*/ 2596551 h 4779034"/>
                  <a:gd name="connsiteX5" fmla="*/ 36454 w 6618409"/>
                  <a:gd name="connsiteY5" fmla="*/ 0 h 477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8409" h="4779034">
                    <a:moveTo>
                      <a:pt x="6618409" y="4779034"/>
                    </a:moveTo>
                    <a:cubicBezTo>
                      <a:pt x="5399208" y="4775439"/>
                      <a:pt x="4180008" y="4771845"/>
                      <a:pt x="3202348" y="4675517"/>
                    </a:cubicBezTo>
                    <a:cubicBezTo>
                      <a:pt x="2224688" y="4579189"/>
                      <a:pt x="1271469" y="4369279"/>
                      <a:pt x="752446" y="4201064"/>
                    </a:cubicBezTo>
                    <a:cubicBezTo>
                      <a:pt x="250676" y="3989717"/>
                      <a:pt x="204669" y="3942271"/>
                      <a:pt x="88212" y="3666226"/>
                    </a:cubicBezTo>
                    <a:cubicBezTo>
                      <a:pt x="-28245" y="3390181"/>
                      <a:pt x="10574" y="3207589"/>
                      <a:pt x="1948" y="2596551"/>
                    </a:cubicBezTo>
                    <a:cubicBezTo>
                      <a:pt x="-6678" y="1985513"/>
                      <a:pt x="14888" y="985568"/>
                      <a:pt x="36454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フリーフォーム 23"/>
            <p:cNvSpPr/>
            <p:nvPr/>
          </p:nvSpPr>
          <p:spPr>
            <a:xfrm>
              <a:off x="5274610" y="1587398"/>
              <a:ext cx="2245416" cy="2333549"/>
            </a:xfrm>
            <a:custGeom>
              <a:avLst/>
              <a:gdLst>
                <a:gd name="connsiteX0" fmla="*/ 2248599 w 2248599"/>
                <a:gd name="connsiteY0" fmla="*/ 2333549 h 2333549"/>
                <a:gd name="connsiteX1" fmla="*/ 712407 w 2248599"/>
                <a:gd name="connsiteY1" fmla="*/ 2062887 h 2333549"/>
                <a:gd name="connsiteX2" fmla="*/ 222288 w 2248599"/>
                <a:gd name="connsiteY2" fmla="*/ 1894637 h 2333549"/>
                <a:gd name="connsiteX3" fmla="*/ 17463 w 2248599"/>
                <a:gd name="connsiteY3" fmla="*/ 1587399 h 2333549"/>
                <a:gd name="connsiteX4" fmla="*/ 24778 w 2248599"/>
                <a:gd name="connsiteY4" fmla="*/ 0 h 2333549"/>
                <a:gd name="connsiteX0" fmla="*/ 2248599 w 2248599"/>
                <a:gd name="connsiteY0" fmla="*/ 2333549 h 2333549"/>
                <a:gd name="connsiteX1" fmla="*/ 712407 w 2248599"/>
                <a:gd name="connsiteY1" fmla="*/ 2062887 h 2333549"/>
                <a:gd name="connsiteX2" fmla="*/ 222288 w 2248599"/>
                <a:gd name="connsiteY2" fmla="*/ 1894637 h 2333549"/>
                <a:gd name="connsiteX3" fmla="*/ 17463 w 2248599"/>
                <a:gd name="connsiteY3" fmla="*/ 1587399 h 2333549"/>
                <a:gd name="connsiteX4" fmla="*/ 24778 w 2248599"/>
                <a:gd name="connsiteY4" fmla="*/ 0 h 2333549"/>
                <a:gd name="connsiteX0" fmla="*/ 2248599 w 2248599"/>
                <a:gd name="connsiteY0" fmla="*/ 2333549 h 2333549"/>
                <a:gd name="connsiteX1" fmla="*/ 712407 w 2248599"/>
                <a:gd name="connsiteY1" fmla="*/ 2062887 h 2333549"/>
                <a:gd name="connsiteX2" fmla="*/ 222288 w 2248599"/>
                <a:gd name="connsiteY2" fmla="*/ 1894637 h 2333549"/>
                <a:gd name="connsiteX3" fmla="*/ 17463 w 2248599"/>
                <a:gd name="connsiteY3" fmla="*/ 1587399 h 2333549"/>
                <a:gd name="connsiteX4" fmla="*/ 24778 w 2248599"/>
                <a:gd name="connsiteY4" fmla="*/ 0 h 2333549"/>
                <a:gd name="connsiteX0" fmla="*/ 2274446 w 2274446"/>
                <a:gd name="connsiteY0" fmla="*/ 2333549 h 2333549"/>
                <a:gd name="connsiteX1" fmla="*/ 738254 w 2274446"/>
                <a:gd name="connsiteY1" fmla="*/ 2062887 h 2333549"/>
                <a:gd name="connsiteX2" fmla="*/ 248135 w 2274446"/>
                <a:gd name="connsiteY2" fmla="*/ 1894637 h 2333549"/>
                <a:gd name="connsiteX3" fmla="*/ 43310 w 2274446"/>
                <a:gd name="connsiteY3" fmla="*/ 1587399 h 2333549"/>
                <a:gd name="connsiteX4" fmla="*/ 50625 w 2274446"/>
                <a:gd name="connsiteY4" fmla="*/ 0 h 2333549"/>
                <a:gd name="connsiteX0" fmla="*/ 2274446 w 2274446"/>
                <a:gd name="connsiteY0" fmla="*/ 2333549 h 2333549"/>
                <a:gd name="connsiteX1" fmla="*/ 738254 w 2274446"/>
                <a:gd name="connsiteY1" fmla="*/ 2062887 h 2333549"/>
                <a:gd name="connsiteX2" fmla="*/ 248135 w 2274446"/>
                <a:gd name="connsiteY2" fmla="*/ 1894637 h 2333549"/>
                <a:gd name="connsiteX3" fmla="*/ 43310 w 2274446"/>
                <a:gd name="connsiteY3" fmla="*/ 1587399 h 2333549"/>
                <a:gd name="connsiteX4" fmla="*/ 50625 w 2274446"/>
                <a:gd name="connsiteY4" fmla="*/ 0 h 2333549"/>
                <a:gd name="connsiteX0" fmla="*/ 2274446 w 2274446"/>
                <a:gd name="connsiteY0" fmla="*/ 2333549 h 2333549"/>
                <a:gd name="connsiteX1" fmla="*/ 738254 w 2274446"/>
                <a:gd name="connsiteY1" fmla="*/ 2062887 h 2333549"/>
                <a:gd name="connsiteX2" fmla="*/ 248135 w 2274446"/>
                <a:gd name="connsiteY2" fmla="*/ 1894637 h 2333549"/>
                <a:gd name="connsiteX3" fmla="*/ 43310 w 2274446"/>
                <a:gd name="connsiteY3" fmla="*/ 1587399 h 2333549"/>
                <a:gd name="connsiteX4" fmla="*/ 50625 w 2274446"/>
                <a:gd name="connsiteY4" fmla="*/ 0 h 2333549"/>
                <a:gd name="connsiteX0" fmla="*/ 2284182 w 2284182"/>
                <a:gd name="connsiteY0" fmla="*/ 2333549 h 2333549"/>
                <a:gd name="connsiteX1" fmla="*/ 747990 w 2284182"/>
                <a:gd name="connsiteY1" fmla="*/ 2062887 h 2333549"/>
                <a:gd name="connsiteX2" fmla="*/ 257871 w 2284182"/>
                <a:gd name="connsiteY2" fmla="*/ 1894637 h 2333549"/>
                <a:gd name="connsiteX3" fmla="*/ 53046 w 2284182"/>
                <a:gd name="connsiteY3" fmla="*/ 1587399 h 2333549"/>
                <a:gd name="connsiteX4" fmla="*/ 60361 w 2284182"/>
                <a:gd name="connsiteY4" fmla="*/ 0 h 2333549"/>
                <a:gd name="connsiteX0" fmla="*/ 2284182 w 2284182"/>
                <a:gd name="connsiteY0" fmla="*/ 2333549 h 2333549"/>
                <a:gd name="connsiteX1" fmla="*/ 747990 w 2284182"/>
                <a:gd name="connsiteY1" fmla="*/ 2062887 h 2333549"/>
                <a:gd name="connsiteX2" fmla="*/ 257871 w 2284182"/>
                <a:gd name="connsiteY2" fmla="*/ 1894637 h 2333549"/>
                <a:gd name="connsiteX3" fmla="*/ 53046 w 2284182"/>
                <a:gd name="connsiteY3" fmla="*/ 1587399 h 2333549"/>
                <a:gd name="connsiteX4" fmla="*/ 60361 w 2284182"/>
                <a:gd name="connsiteY4" fmla="*/ 0 h 2333549"/>
                <a:gd name="connsiteX0" fmla="*/ 2245416 w 2245416"/>
                <a:gd name="connsiteY0" fmla="*/ 2333549 h 2333549"/>
                <a:gd name="connsiteX1" fmla="*/ 709224 w 2245416"/>
                <a:gd name="connsiteY1" fmla="*/ 2062887 h 2333549"/>
                <a:gd name="connsiteX2" fmla="*/ 219105 w 2245416"/>
                <a:gd name="connsiteY2" fmla="*/ 1894637 h 2333549"/>
                <a:gd name="connsiteX3" fmla="*/ 14280 w 2245416"/>
                <a:gd name="connsiteY3" fmla="*/ 1587399 h 2333549"/>
                <a:gd name="connsiteX4" fmla="*/ 21595 w 2245416"/>
                <a:gd name="connsiteY4" fmla="*/ 0 h 233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416" h="2333549">
                  <a:moveTo>
                    <a:pt x="2245416" y="2333549"/>
                  </a:moveTo>
                  <a:cubicBezTo>
                    <a:pt x="1646179" y="2234794"/>
                    <a:pt x="1046942" y="2136039"/>
                    <a:pt x="709224" y="2062887"/>
                  </a:cubicBezTo>
                  <a:cubicBezTo>
                    <a:pt x="371506" y="1989735"/>
                    <a:pt x="386135" y="1966570"/>
                    <a:pt x="219105" y="1894637"/>
                  </a:cubicBezTo>
                  <a:cubicBezTo>
                    <a:pt x="81336" y="1756868"/>
                    <a:pt x="127666" y="1866597"/>
                    <a:pt x="14280" y="1587399"/>
                  </a:cubicBezTo>
                  <a:cubicBezTo>
                    <a:pt x="-11323" y="1161897"/>
                    <a:pt x="1478" y="635813"/>
                    <a:pt x="21595" y="0"/>
                  </a:cubicBezTo>
                </a:path>
              </a:pathLst>
            </a:custGeom>
            <a:ln w="28575">
              <a:solidFill>
                <a:srgbClr val="FFC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3017110" y="1580083"/>
              <a:ext cx="4502916" cy="3030338"/>
            </a:xfrm>
            <a:custGeom>
              <a:avLst/>
              <a:gdLst>
                <a:gd name="connsiteX0" fmla="*/ 2248599 w 2248599"/>
                <a:gd name="connsiteY0" fmla="*/ 2333549 h 2333549"/>
                <a:gd name="connsiteX1" fmla="*/ 712407 w 2248599"/>
                <a:gd name="connsiteY1" fmla="*/ 2062887 h 2333549"/>
                <a:gd name="connsiteX2" fmla="*/ 222288 w 2248599"/>
                <a:gd name="connsiteY2" fmla="*/ 1894637 h 2333549"/>
                <a:gd name="connsiteX3" fmla="*/ 17463 w 2248599"/>
                <a:gd name="connsiteY3" fmla="*/ 1587399 h 2333549"/>
                <a:gd name="connsiteX4" fmla="*/ 24778 w 2248599"/>
                <a:gd name="connsiteY4" fmla="*/ 0 h 2333549"/>
                <a:gd name="connsiteX0" fmla="*/ 2248599 w 2248599"/>
                <a:gd name="connsiteY0" fmla="*/ 2333549 h 2333549"/>
                <a:gd name="connsiteX1" fmla="*/ 712407 w 2248599"/>
                <a:gd name="connsiteY1" fmla="*/ 2062887 h 2333549"/>
                <a:gd name="connsiteX2" fmla="*/ 222288 w 2248599"/>
                <a:gd name="connsiteY2" fmla="*/ 1894637 h 2333549"/>
                <a:gd name="connsiteX3" fmla="*/ 17463 w 2248599"/>
                <a:gd name="connsiteY3" fmla="*/ 1587399 h 2333549"/>
                <a:gd name="connsiteX4" fmla="*/ 24778 w 2248599"/>
                <a:gd name="connsiteY4" fmla="*/ 0 h 2333549"/>
                <a:gd name="connsiteX0" fmla="*/ 2248599 w 2248599"/>
                <a:gd name="connsiteY0" fmla="*/ 2333549 h 2333549"/>
                <a:gd name="connsiteX1" fmla="*/ 712407 w 2248599"/>
                <a:gd name="connsiteY1" fmla="*/ 2062887 h 2333549"/>
                <a:gd name="connsiteX2" fmla="*/ 222288 w 2248599"/>
                <a:gd name="connsiteY2" fmla="*/ 1894637 h 2333549"/>
                <a:gd name="connsiteX3" fmla="*/ 17463 w 2248599"/>
                <a:gd name="connsiteY3" fmla="*/ 1587399 h 2333549"/>
                <a:gd name="connsiteX4" fmla="*/ 24778 w 2248599"/>
                <a:gd name="connsiteY4" fmla="*/ 0 h 2333549"/>
                <a:gd name="connsiteX0" fmla="*/ 2274446 w 2274446"/>
                <a:gd name="connsiteY0" fmla="*/ 2333549 h 2333549"/>
                <a:gd name="connsiteX1" fmla="*/ 738254 w 2274446"/>
                <a:gd name="connsiteY1" fmla="*/ 2062887 h 2333549"/>
                <a:gd name="connsiteX2" fmla="*/ 248135 w 2274446"/>
                <a:gd name="connsiteY2" fmla="*/ 1894637 h 2333549"/>
                <a:gd name="connsiteX3" fmla="*/ 43310 w 2274446"/>
                <a:gd name="connsiteY3" fmla="*/ 1587399 h 2333549"/>
                <a:gd name="connsiteX4" fmla="*/ 50625 w 2274446"/>
                <a:gd name="connsiteY4" fmla="*/ 0 h 2333549"/>
                <a:gd name="connsiteX0" fmla="*/ 2274446 w 2274446"/>
                <a:gd name="connsiteY0" fmla="*/ 2333549 h 2333549"/>
                <a:gd name="connsiteX1" fmla="*/ 738254 w 2274446"/>
                <a:gd name="connsiteY1" fmla="*/ 2062887 h 2333549"/>
                <a:gd name="connsiteX2" fmla="*/ 248135 w 2274446"/>
                <a:gd name="connsiteY2" fmla="*/ 1894637 h 2333549"/>
                <a:gd name="connsiteX3" fmla="*/ 43310 w 2274446"/>
                <a:gd name="connsiteY3" fmla="*/ 1587399 h 2333549"/>
                <a:gd name="connsiteX4" fmla="*/ 50625 w 2274446"/>
                <a:gd name="connsiteY4" fmla="*/ 0 h 2333549"/>
                <a:gd name="connsiteX0" fmla="*/ 2274446 w 2274446"/>
                <a:gd name="connsiteY0" fmla="*/ 2333549 h 2333549"/>
                <a:gd name="connsiteX1" fmla="*/ 738254 w 2274446"/>
                <a:gd name="connsiteY1" fmla="*/ 2062887 h 2333549"/>
                <a:gd name="connsiteX2" fmla="*/ 248135 w 2274446"/>
                <a:gd name="connsiteY2" fmla="*/ 1894637 h 2333549"/>
                <a:gd name="connsiteX3" fmla="*/ 43310 w 2274446"/>
                <a:gd name="connsiteY3" fmla="*/ 1587399 h 2333549"/>
                <a:gd name="connsiteX4" fmla="*/ 50625 w 2274446"/>
                <a:gd name="connsiteY4" fmla="*/ 0 h 2333549"/>
                <a:gd name="connsiteX0" fmla="*/ 2284182 w 2284182"/>
                <a:gd name="connsiteY0" fmla="*/ 2333549 h 2333549"/>
                <a:gd name="connsiteX1" fmla="*/ 747990 w 2284182"/>
                <a:gd name="connsiteY1" fmla="*/ 2062887 h 2333549"/>
                <a:gd name="connsiteX2" fmla="*/ 257871 w 2284182"/>
                <a:gd name="connsiteY2" fmla="*/ 1894637 h 2333549"/>
                <a:gd name="connsiteX3" fmla="*/ 53046 w 2284182"/>
                <a:gd name="connsiteY3" fmla="*/ 1587399 h 2333549"/>
                <a:gd name="connsiteX4" fmla="*/ 60361 w 2284182"/>
                <a:gd name="connsiteY4" fmla="*/ 0 h 2333549"/>
                <a:gd name="connsiteX0" fmla="*/ 2284182 w 2284182"/>
                <a:gd name="connsiteY0" fmla="*/ 2333549 h 2333549"/>
                <a:gd name="connsiteX1" fmla="*/ 747990 w 2284182"/>
                <a:gd name="connsiteY1" fmla="*/ 2062887 h 2333549"/>
                <a:gd name="connsiteX2" fmla="*/ 257871 w 2284182"/>
                <a:gd name="connsiteY2" fmla="*/ 1894637 h 2333549"/>
                <a:gd name="connsiteX3" fmla="*/ 53046 w 2284182"/>
                <a:gd name="connsiteY3" fmla="*/ 1587399 h 2333549"/>
                <a:gd name="connsiteX4" fmla="*/ 60361 w 2284182"/>
                <a:gd name="connsiteY4" fmla="*/ 0 h 2333549"/>
                <a:gd name="connsiteX0" fmla="*/ 2245416 w 2245416"/>
                <a:gd name="connsiteY0" fmla="*/ 2333549 h 2333549"/>
                <a:gd name="connsiteX1" fmla="*/ 709224 w 2245416"/>
                <a:gd name="connsiteY1" fmla="*/ 2062887 h 2333549"/>
                <a:gd name="connsiteX2" fmla="*/ 219105 w 2245416"/>
                <a:gd name="connsiteY2" fmla="*/ 1894637 h 2333549"/>
                <a:gd name="connsiteX3" fmla="*/ 14280 w 2245416"/>
                <a:gd name="connsiteY3" fmla="*/ 1587399 h 2333549"/>
                <a:gd name="connsiteX4" fmla="*/ 21595 w 2245416"/>
                <a:gd name="connsiteY4" fmla="*/ 0 h 2333549"/>
                <a:gd name="connsiteX0" fmla="*/ 2245416 w 2245416"/>
                <a:gd name="connsiteY0" fmla="*/ 2333549 h 2333549"/>
                <a:gd name="connsiteX1" fmla="*/ 723955 w 2245416"/>
                <a:gd name="connsiteY1" fmla="*/ 2113708 h 2333549"/>
                <a:gd name="connsiteX2" fmla="*/ 219105 w 2245416"/>
                <a:gd name="connsiteY2" fmla="*/ 1894637 h 2333549"/>
                <a:gd name="connsiteX3" fmla="*/ 14280 w 2245416"/>
                <a:gd name="connsiteY3" fmla="*/ 1587399 h 2333549"/>
                <a:gd name="connsiteX4" fmla="*/ 21595 w 2245416"/>
                <a:gd name="connsiteY4" fmla="*/ 0 h 2333549"/>
                <a:gd name="connsiteX0" fmla="*/ 2262266 w 2262266"/>
                <a:gd name="connsiteY0" fmla="*/ 2333549 h 2333549"/>
                <a:gd name="connsiteX1" fmla="*/ 740805 w 2262266"/>
                <a:gd name="connsiteY1" fmla="*/ 2113708 h 2333549"/>
                <a:gd name="connsiteX2" fmla="*/ 235955 w 2262266"/>
                <a:gd name="connsiteY2" fmla="*/ 1894637 h 2333549"/>
                <a:gd name="connsiteX3" fmla="*/ 9034 w 2262266"/>
                <a:gd name="connsiteY3" fmla="*/ 1344586 h 2333549"/>
                <a:gd name="connsiteX4" fmla="*/ 38445 w 2262266"/>
                <a:gd name="connsiteY4" fmla="*/ 0 h 2333549"/>
                <a:gd name="connsiteX0" fmla="*/ 2262266 w 2262266"/>
                <a:gd name="connsiteY0" fmla="*/ 2333549 h 2333549"/>
                <a:gd name="connsiteX1" fmla="*/ 740805 w 2262266"/>
                <a:gd name="connsiteY1" fmla="*/ 2113708 h 2333549"/>
                <a:gd name="connsiteX2" fmla="*/ 302244 w 2262266"/>
                <a:gd name="connsiteY2" fmla="*/ 1860756 h 2333549"/>
                <a:gd name="connsiteX3" fmla="*/ 9034 w 2262266"/>
                <a:gd name="connsiteY3" fmla="*/ 1344586 h 2333549"/>
                <a:gd name="connsiteX4" fmla="*/ 38445 w 2262266"/>
                <a:gd name="connsiteY4" fmla="*/ 0 h 2333549"/>
                <a:gd name="connsiteX0" fmla="*/ 2262266 w 2262266"/>
                <a:gd name="connsiteY0" fmla="*/ 2333549 h 2333549"/>
                <a:gd name="connsiteX1" fmla="*/ 740805 w 2262266"/>
                <a:gd name="connsiteY1" fmla="*/ 2113708 h 2333549"/>
                <a:gd name="connsiteX2" fmla="*/ 302244 w 2262266"/>
                <a:gd name="connsiteY2" fmla="*/ 1860756 h 2333549"/>
                <a:gd name="connsiteX3" fmla="*/ 9034 w 2262266"/>
                <a:gd name="connsiteY3" fmla="*/ 1344586 h 2333549"/>
                <a:gd name="connsiteX4" fmla="*/ 38445 w 2262266"/>
                <a:gd name="connsiteY4" fmla="*/ 0 h 2333549"/>
                <a:gd name="connsiteX0" fmla="*/ 2262266 w 2262266"/>
                <a:gd name="connsiteY0" fmla="*/ 2333549 h 2333549"/>
                <a:gd name="connsiteX1" fmla="*/ 740805 w 2262266"/>
                <a:gd name="connsiteY1" fmla="*/ 2113708 h 2333549"/>
                <a:gd name="connsiteX2" fmla="*/ 302244 w 2262266"/>
                <a:gd name="connsiteY2" fmla="*/ 1860756 h 2333549"/>
                <a:gd name="connsiteX3" fmla="*/ 9034 w 2262266"/>
                <a:gd name="connsiteY3" fmla="*/ 1344586 h 2333549"/>
                <a:gd name="connsiteX4" fmla="*/ 38445 w 2262266"/>
                <a:gd name="connsiteY4" fmla="*/ 0 h 2333549"/>
                <a:gd name="connsiteX0" fmla="*/ 2270461 w 2270461"/>
                <a:gd name="connsiteY0" fmla="*/ 2339196 h 2339196"/>
                <a:gd name="connsiteX1" fmla="*/ 749000 w 2270461"/>
                <a:gd name="connsiteY1" fmla="*/ 2119355 h 2339196"/>
                <a:gd name="connsiteX2" fmla="*/ 310439 w 2270461"/>
                <a:gd name="connsiteY2" fmla="*/ 1866403 h 2339196"/>
                <a:gd name="connsiteX3" fmla="*/ 17229 w 2270461"/>
                <a:gd name="connsiteY3" fmla="*/ 1350233 h 2339196"/>
                <a:gd name="connsiteX4" fmla="*/ 17178 w 2270461"/>
                <a:gd name="connsiteY4" fmla="*/ 0 h 2339196"/>
                <a:gd name="connsiteX0" fmla="*/ 2266924 w 2266924"/>
                <a:gd name="connsiteY0" fmla="*/ 2339196 h 2339196"/>
                <a:gd name="connsiteX1" fmla="*/ 745463 w 2266924"/>
                <a:gd name="connsiteY1" fmla="*/ 2119355 h 2339196"/>
                <a:gd name="connsiteX2" fmla="*/ 306902 w 2266924"/>
                <a:gd name="connsiteY2" fmla="*/ 1866403 h 2339196"/>
                <a:gd name="connsiteX3" fmla="*/ 13692 w 2266924"/>
                <a:gd name="connsiteY3" fmla="*/ 1350233 h 2339196"/>
                <a:gd name="connsiteX4" fmla="*/ 13641 w 2266924"/>
                <a:gd name="connsiteY4" fmla="*/ 0 h 23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924" h="2339196">
                  <a:moveTo>
                    <a:pt x="2266924" y="2339196"/>
                  </a:moveTo>
                  <a:cubicBezTo>
                    <a:pt x="1667687" y="2240441"/>
                    <a:pt x="1072133" y="2198154"/>
                    <a:pt x="745463" y="2119355"/>
                  </a:cubicBezTo>
                  <a:cubicBezTo>
                    <a:pt x="418793" y="2040556"/>
                    <a:pt x="473932" y="1938336"/>
                    <a:pt x="306902" y="1866403"/>
                  </a:cubicBezTo>
                  <a:cubicBezTo>
                    <a:pt x="154402" y="1711694"/>
                    <a:pt x="97617" y="1640724"/>
                    <a:pt x="13692" y="1350233"/>
                  </a:cubicBezTo>
                  <a:cubicBezTo>
                    <a:pt x="-11911" y="924731"/>
                    <a:pt x="4572" y="635813"/>
                    <a:pt x="13641" y="0"/>
                  </a:cubicBezTo>
                </a:path>
              </a:pathLst>
            </a:custGeom>
            <a:ln w="28575">
              <a:solidFill>
                <a:srgbClr val="FFC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1711758" y="4988966"/>
              <a:ext cx="5815583" cy="402336"/>
            </a:xfrm>
            <a:custGeom>
              <a:avLst/>
              <a:gdLst>
                <a:gd name="connsiteX0" fmla="*/ 6408115 w 6408115"/>
                <a:gd name="connsiteY0" fmla="*/ 475488 h 475488"/>
                <a:gd name="connsiteX1" fmla="*/ 1243584 w 6408115"/>
                <a:gd name="connsiteY1" fmla="*/ 321869 h 475488"/>
                <a:gd name="connsiteX2" fmla="*/ 0 w 6408115"/>
                <a:gd name="connsiteY2" fmla="*/ 0 h 475488"/>
                <a:gd name="connsiteX0" fmla="*/ 5827831 w 5827831"/>
                <a:gd name="connsiteY0" fmla="*/ 402336 h 402336"/>
                <a:gd name="connsiteX1" fmla="*/ 663300 w 5827831"/>
                <a:gd name="connsiteY1" fmla="*/ 248717 h 402336"/>
                <a:gd name="connsiteX2" fmla="*/ 12248 w 5827831"/>
                <a:gd name="connsiteY2" fmla="*/ 0 h 402336"/>
                <a:gd name="connsiteX0" fmla="*/ 5815583 w 5815583"/>
                <a:gd name="connsiteY0" fmla="*/ 402336 h 402336"/>
                <a:gd name="connsiteX1" fmla="*/ 651052 w 5815583"/>
                <a:gd name="connsiteY1" fmla="*/ 248717 h 402336"/>
                <a:gd name="connsiteX2" fmla="*/ 0 w 5815583"/>
                <a:gd name="connsiteY2" fmla="*/ 0 h 402336"/>
                <a:gd name="connsiteX0" fmla="*/ 5815583 w 5815583"/>
                <a:gd name="connsiteY0" fmla="*/ 402336 h 402336"/>
                <a:gd name="connsiteX1" fmla="*/ 2465222 w 5815583"/>
                <a:gd name="connsiteY1" fmla="*/ 365760 h 402336"/>
                <a:gd name="connsiteX2" fmla="*/ 0 w 5815583"/>
                <a:gd name="connsiteY2" fmla="*/ 0 h 402336"/>
                <a:gd name="connsiteX0" fmla="*/ 5815583 w 5815583"/>
                <a:gd name="connsiteY0" fmla="*/ 402336 h 402336"/>
                <a:gd name="connsiteX1" fmla="*/ 2465222 w 5815583"/>
                <a:gd name="connsiteY1" fmla="*/ 365760 h 402336"/>
                <a:gd name="connsiteX2" fmla="*/ 0 w 5815583"/>
                <a:gd name="connsiteY2" fmla="*/ 0 h 40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5583" h="402336">
                  <a:moveTo>
                    <a:pt x="5815583" y="402336"/>
                  </a:moveTo>
                  <a:lnTo>
                    <a:pt x="2465222" y="365760"/>
                  </a:lnTo>
                  <a:cubicBezTo>
                    <a:pt x="1495958" y="298704"/>
                    <a:pt x="490118" y="333450"/>
                    <a:pt x="0" y="0"/>
                  </a:cubicBezTo>
                </a:path>
              </a:pathLst>
            </a:custGeom>
            <a:ln w="28575">
              <a:solidFill>
                <a:srgbClr val="FFC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1704442" y="1565453"/>
              <a:ext cx="226771" cy="570585"/>
            </a:xfrm>
            <a:custGeom>
              <a:avLst/>
              <a:gdLst>
                <a:gd name="connsiteX0" fmla="*/ 226771 w 226771"/>
                <a:gd name="connsiteY0" fmla="*/ 0 h 570585"/>
                <a:gd name="connsiteX1" fmla="*/ 0 w 226771"/>
                <a:gd name="connsiteY1" fmla="*/ 570585 h 57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771" h="570585">
                  <a:moveTo>
                    <a:pt x="226771" y="0"/>
                  </a:moveTo>
                  <a:lnTo>
                    <a:pt x="0" y="570585"/>
                  </a:lnTo>
                </a:path>
              </a:pathLst>
            </a:custGeom>
            <a:ln w="28575">
              <a:solidFill>
                <a:srgbClr val="FFC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2153281" y="4554180"/>
            <a:ext cx="940482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b="1" dirty="0" smtClean="0">
                <a:solidFill>
                  <a:srgbClr val="FF0000"/>
                </a:solidFill>
              </a:rPr>
              <a:t>35J/g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25404" y="4801789"/>
            <a:ext cx="855234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>
                <a:solidFill>
                  <a:srgbClr val="FFC000"/>
                </a:solidFill>
              </a:rPr>
              <a:t>500k</a:t>
            </a:r>
            <a:endParaRPr lang="ja-JP" altLang="en-US" sz="2600" dirty="0">
              <a:solidFill>
                <a:srgbClr val="FFC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22647" y="3966637"/>
            <a:ext cx="1024226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/>
              <a:t>1000k</a:t>
            </a:r>
            <a:endParaRPr lang="ja-JP" altLang="en-US" sz="2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50539" y="5655187"/>
            <a:ext cx="855234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600" dirty="0" smtClean="0">
                <a:solidFill>
                  <a:srgbClr val="FFC000"/>
                </a:solidFill>
              </a:rPr>
              <a:t>100k</a:t>
            </a:r>
            <a:endParaRPr lang="ja-JP" altLang="en-US" sz="2600" dirty="0">
              <a:solidFill>
                <a:srgbClr val="FFC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485" y="-114299"/>
            <a:ext cx="9167415" cy="114300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Parameter Plots for 300 Hz scheme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6173" y="961345"/>
            <a:ext cx="2974548" cy="944729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100" dirty="0" smtClean="0"/>
              <a:t>e- directly on to Tungsten</a:t>
            </a:r>
          </a:p>
          <a:p>
            <a:r>
              <a:rPr lang="en-US" altLang="ja-JP" sz="3400" dirty="0" smtClean="0">
                <a:latin typeface="Symbol" pitchFamily="18" charset="2"/>
              </a:rPr>
              <a:t>s</a:t>
            </a:r>
            <a:r>
              <a:rPr lang="en-US" altLang="ja-JP" sz="3400" dirty="0" smtClean="0"/>
              <a:t>=2.5mm</a:t>
            </a:r>
            <a:endParaRPr lang="ja-JP" altLang="en-US" sz="3400" b="1" u="sng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351234" y="1462485"/>
            <a:ext cx="1243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931166" y="1249069"/>
            <a:ext cx="1188922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PEDD   J/g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95832" y="940693"/>
            <a:ext cx="1497419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colored band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05259" y="950902"/>
            <a:ext cx="1684275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accepted e+/e-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346716" y="1755023"/>
            <a:ext cx="1243220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905259" y="1579107"/>
            <a:ext cx="2040173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err="1" smtClean="0"/>
              <a:t>dT</a:t>
            </a:r>
            <a:r>
              <a:rPr lang="en-US" altLang="ja-JP" dirty="0" smtClean="0"/>
              <a:t> max by a triplet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40495" y="2346651"/>
            <a:ext cx="380783" cy="4215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１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86422" y="2346651"/>
            <a:ext cx="380783" cy="4215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２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32349" y="2346651"/>
            <a:ext cx="380783" cy="4215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３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78275" y="2346651"/>
            <a:ext cx="391556" cy="421508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４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24202" y="2346651"/>
            <a:ext cx="391556" cy="421508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５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410095" y="2366433"/>
            <a:ext cx="391556" cy="421508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ja-JP" altLang="en-US" sz="2100" b="1" dirty="0" smtClean="0"/>
              <a:t>６</a:t>
            </a:r>
            <a:endParaRPr lang="ja-JP" altLang="en-US" sz="21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95989" y="2386216"/>
            <a:ext cx="391556" cy="421508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ja-JP" altLang="en-US" sz="2100" b="1" dirty="0" smtClean="0"/>
              <a:t>７</a:t>
            </a:r>
            <a:endParaRPr lang="ja-JP" altLang="en-US" sz="21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01949" y="2405998"/>
            <a:ext cx="391556" cy="421508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ja-JP" altLang="en-US" sz="2100" b="1" dirty="0" smtClean="0"/>
              <a:t>８</a:t>
            </a:r>
            <a:endParaRPr lang="ja-JP" alt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400571" y="1659051"/>
            <a:ext cx="8615333" cy="5366996"/>
            <a:chOff x="251520" y="1700808"/>
            <a:chExt cx="7920880" cy="5184576"/>
          </a:xfrm>
        </p:grpSpPr>
        <p:grpSp>
          <p:nvGrpSpPr>
            <p:cNvPr id="8" name="グループ化 15"/>
            <p:cNvGrpSpPr/>
            <p:nvPr/>
          </p:nvGrpSpPr>
          <p:grpSpPr>
            <a:xfrm>
              <a:off x="251520" y="1700808"/>
              <a:ext cx="7920880" cy="5184576"/>
              <a:chOff x="323528" y="764704"/>
              <a:chExt cx="7920880" cy="5184576"/>
            </a:xfrm>
          </p:grpSpPr>
          <p:grpSp>
            <p:nvGrpSpPr>
              <p:cNvPr id="11" name="グループ化 16"/>
              <p:cNvGrpSpPr/>
              <p:nvPr/>
            </p:nvGrpSpPr>
            <p:grpSpPr>
              <a:xfrm>
                <a:off x="323528" y="764704"/>
                <a:ext cx="7920880" cy="5184576"/>
                <a:chOff x="-956024" y="-226155"/>
                <a:chExt cx="10333038" cy="7205663"/>
              </a:xfrm>
            </p:grpSpPr>
            <p:pic>
              <p:nvPicPr>
                <p:cNvPr id="20" name="Picture 6" descr="C:\Users\takahasi\Documents\ILC\PosiPol\new-positron\Conventional\sig4.0mm_2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56024" y="-226155"/>
                  <a:ext cx="10333038" cy="72056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フリーフォーム 20"/>
                <p:cNvSpPr/>
                <p:nvPr/>
              </p:nvSpPr>
              <p:spPr>
                <a:xfrm>
                  <a:off x="2794314" y="224062"/>
                  <a:ext cx="4813644" cy="3890513"/>
                </a:xfrm>
                <a:custGeom>
                  <a:avLst/>
                  <a:gdLst>
                    <a:gd name="connsiteX0" fmla="*/ 4826705 w 4826705"/>
                    <a:gd name="connsiteY0" fmla="*/ 3856007 h 3856007"/>
                    <a:gd name="connsiteX1" fmla="*/ 1867845 w 4826705"/>
                    <a:gd name="connsiteY1" fmla="*/ 3536830 h 3856007"/>
                    <a:gd name="connsiteX2" fmla="*/ 504871 w 4826705"/>
                    <a:gd name="connsiteY2" fmla="*/ 3062377 h 3856007"/>
                    <a:gd name="connsiteX3" fmla="*/ 47671 w 4826705"/>
                    <a:gd name="connsiteY3" fmla="*/ 2147977 h 3856007"/>
                    <a:gd name="connsiteX4" fmla="*/ 13166 w 4826705"/>
                    <a:gd name="connsiteY4" fmla="*/ 1475117 h 3856007"/>
                    <a:gd name="connsiteX5" fmla="*/ 39045 w 4826705"/>
                    <a:gd name="connsiteY5" fmla="*/ 0 h 3856007"/>
                    <a:gd name="connsiteX0" fmla="*/ 4813644 w 4813644"/>
                    <a:gd name="connsiteY0" fmla="*/ 3856007 h 3856007"/>
                    <a:gd name="connsiteX1" fmla="*/ 1854784 w 4813644"/>
                    <a:gd name="connsiteY1" fmla="*/ 3536830 h 3856007"/>
                    <a:gd name="connsiteX2" fmla="*/ 491810 w 4813644"/>
                    <a:gd name="connsiteY2" fmla="*/ 3062377 h 3856007"/>
                    <a:gd name="connsiteX3" fmla="*/ 34610 w 4813644"/>
                    <a:gd name="connsiteY3" fmla="*/ 2147977 h 3856007"/>
                    <a:gd name="connsiteX4" fmla="*/ 105 w 4813644"/>
                    <a:gd name="connsiteY4" fmla="*/ 1475117 h 3856007"/>
                    <a:gd name="connsiteX5" fmla="*/ 25984 w 4813644"/>
                    <a:gd name="connsiteY5" fmla="*/ 0 h 3856007"/>
                    <a:gd name="connsiteX0" fmla="*/ 4813644 w 4813644"/>
                    <a:gd name="connsiteY0" fmla="*/ 3856007 h 3856007"/>
                    <a:gd name="connsiteX1" fmla="*/ 1854784 w 4813644"/>
                    <a:gd name="connsiteY1" fmla="*/ 3536830 h 3856007"/>
                    <a:gd name="connsiteX2" fmla="*/ 491810 w 4813644"/>
                    <a:gd name="connsiteY2" fmla="*/ 3062377 h 3856007"/>
                    <a:gd name="connsiteX3" fmla="*/ 34610 w 4813644"/>
                    <a:gd name="connsiteY3" fmla="*/ 2147977 h 3856007"/>
                    <a:gd name="connsiteX4" fmla="*/ 105 w 4813644"/>
                    <a:gd name="connsiteY4" fmla="*/ 1475117 h 3856007"/>
                    <a:gd name="connsiteX5" fmla="*/ 25984 w 4813644"/>
                    <a:gd name="connsiteY5" fmla="*/ 0 h 3856007"/>
                    <a:gd name="connsiteX0" fmla="*/ 4813644 w 4813644"/>
                    <a:gd name="connsiteY0" fmla="*/ 3856007 h 3856007"/>
                    <a:gd name="connsiteX1" fmla="*/ 1854784 w 4813644"/>
                    <a:gd name="connsiteY1" fmla="*/ 3536830 h 3856007"/>
                    <a:gd name="connsiteX2" fmla="*/ 491810 w 4813644"/>
                    <a:gd name="connsiteY2" fmla="*/ 3062377 h 3856007"/>
                    <a:gd name="connsiteX3" fmla="*/ 34610 w 4813644"/>
                    <a:gd name="connsiteY3" fmla="*/ 2147977 h 3856007"/>
                    <a:gd name="connsiteX4" fmla="*/ 105 w 4813644"/>
                    <a:gd name="connsiteY4" fmla="*/ 1475117 h 3856007"/>
                    <a:gd name="connsiteX5" fmla="*/ 25984 w 4813644"/>
                    <a:gd name="connsiteY5" fmla="*/ 0 h 3856007"/>
                    <a:gd name="connsiteX0" fmla="*/ 4813644 w 4813644"/>
                    <a:gd name="connsiteY0" fmla="*/ 3856007 h 3856007"/>
                    <a:gd name="connsiteX1" fmla="*/ 1854784 w 4813644"/>
                    <a:gd name="connsiteY1" fmla="*/ 3536830 h 3856007"/>
                    <a:gd name="connsiteX2" fmla="*/ 491810 w 4813644"/>
                    <a:gd name="connsiteY2" fmla="*/ 3062377 h 3856007"/>
                    <a:gd name="connsiteX3" fmla="*/ 34610 w 4813644"/>
                    <a:gd name="connsiteY3" fmla="*/ 2147977 h 3856007"/>
                    <a:gd name="connsiteX4" fmla="*/ 105 w 4813644"/>
                    <a:gd name="connsiteY4" fmla="*/ 1475117 h 3856007"/>
                    <a:gd name="connsiteX5" fmla="*/ 25984 w 4813644"/>
                    <a:gd name="connsiteY5" fmla="*/ 0 h 3856007"/>
                    <a:gd name="connsiteX0" fmla="*/ 4813644 w 4813644"/>
                    <a:gd name="connsiteY0" fmla="*/ 3890513 h 3890513"/>
                    <a:gd name="connsiteX1" fmla="*/ 1854784 w 4813644"/>
                    <a:gd name="connsiteY1" fmla="*/ 3571336 h 3890513"/>
                    <a:gd name="connsiteX2" fmla="*/ 491810 w 4813644"/>
                    <a:gd name="connsiteY2" fmla="*/ 3096883 h 3890513"/>
                    <a:gd name="connsiteX3" fmla="*/ 34610 w 4813644"/>
                    <a:gd name="connsiteY3" fmla="*/ 2182483 h 3890513"/>
                    <a:gd name="connsiteX4" fmla="*/ 105 w 4813644"/>
                    <a:gd name="connsiteY4" fmla="*/ 1509623 h 3890513"/>
                    <a:gd name="connsiteX5" fmla="*/ 25984 w 4813644"/>
                    <a:gd name="connsiteY5" fmla="*/ 0 h 3890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13644" h="3890513">
                      <a:moveTo>
                        <a:pt x="4813644" y="3890513"/>
                      </a:moveTo>
                      <a:cubicBezTo>
                        <a:pt x="3694367" y="3797060"/>
                        <a:pt x="2583716" y="3703608"/>
                        <a:pt x="1854784" y="3571336"/>
                      </a:cubicBezTo>
                      <a:cubicBezTo>
                        <a:pt x="1134478" y="3404558"/>
                        <a:pt x="795172" y="3328358"/>
                        <a:pt x="491810" y="3096883"/>
                      </a:cubicBezTo>
                      <a:cubicBezTo>
                        <a:pt x="188448" y="2865407"/>
                        <a:pt x="73429" y="2447026"/>
                        <a:pt x="34610" y="2182483"/>
                      </a:cubicBezTo>
                      <a:cubicBezTo>
                        <a:pt x="-4209" y="1917940"/>
                        <a:pt x="1543" y="1873370"/>
                        <a:pt x="105" y="1509623"/>
                      </a:cubicBezTo>
                      <a:cubicBezTo>
                        <a:pt x="-1333" y="1145876"/>
                        <a:pt x="12325" y="558560"/>
                        <a:pt x="25984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" name="フリーフォーム 17"/>
              <p:cNvSpPr/>
              <p:nvPr/>
            </p:nvSpPr>
            <p:spPr>
              <a:xfrm>
                <a:off x="5348376" y="1112786"/>
                <a:ext cx="1527879" cy="2061735"/>
              </a:xfrm>
              <a:custGeom>
                <a:avLst/>
                <a:gdLst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32980 w 1932980"/>
                  <a:gd name="connsiteY0" fmla="*/ 2872596 h 2872596"/>
                  <a:gd name="connsiteX1" fmla="*/ 406105 w 1932980"/>
                  <a:gd name="connsiteY1" fmla="*/ 2432649 h 2872596"/>
                  <a:gd name="connsiteX2" fmla="*/ 35169 w 1932980"/>
                  <a:gd name="connsiteY2" fmla="*/ 2044460 h 2872596"/>
                  <a:gd name="connsiteX3" fmla="*/ 9290 w 1932980"/>
                  <a:gd name="connsiteY3" fmla="*/ 0 h 2872596"/>
                  <a:gd name="connsiteX0" fmla="*/ 1932980 w 1932980"/>
                  <a:gd name="connsiteY0" fmla="*/ 2872596 h 2872596"/>
                  <a:gd name="connsiteX1" fmla="*/ 406105 w 1932980"/>
                  <a:gd name="connsiteY1" fmla="*/ 2432649 h 2872596"/>
                  <a:gd name="connsiteX2" fmla="*/ 35169 w 1932980"/>
                  <a:gd name="connsiteY2" fmla="*/ 2044460 h 2872596"/>
                  <a:gd name="connsiteX3" fmla="*/ 9290 w 1932980"/>
                  <a:gd name="connsiteY3" fmla="*/ 0 h 2872596"/>
                  <a:gd name="connsiteX0" fmla="*/ 1932980 w 1932980"/>
                  <a:gd name="connsiteY0" fmla="*/ 2872596 h 2872596"/>
                  <a:gd name="connsiteX1" fmla="*/ 406105 w 1932980"/>
                  <a:gd name="connsiteY1" fmla="*/ 2432649 h 2872596"/>
                  <a:gd name="connsiteX2" fmla="*/ 35169 w 1932980"/>
                  <a:gd name="connsiteY2" fmla="*/ 2044460 h 2872596"/>
                  <a:gd name="connsiteX3" fmla="*/ 9290 w 1932980"/>
                  <a:gd name="connsiteY3" fmla="*/ 0 h 2872596"/>
                  <a:gd name="connsiteX0" fmla="*/ 1925351 w 1925351"/>
                  <a:gd name="connsiteY0" fmla="*/ 2872596 h 2872596"/>
                  <a:gd name="connsiteX1" fmla="*/ 398476 w 1925351"/>
                  <a:gd name="connsiteY1" fmla="*/ 2432649 h 2872596"/>
                  <a:gd name="connsiteX2" fmla="*/ 27540 w 1925351"/>
                  <a:gd name="connsiteY2" fmla="*/ 2044460 h 2872596"/>
                  <a:gd name="connsiteX3" fmla="*/ 1661 w 1925351"/>
                  <a:gd name="connsiteY3" fmla="*/ 0 h 287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5351" h="2872596">
                    <a:moveTo>
                      <a:pt x="1925351" y="2872596"/>
                    </a:moveTo>
                    <a:cubicBezTo>
                      <a:pt x="1320064" y="2721634"/>
                      <a:pt x="714778" y="2570673"/>
                      <a:pt x="398476" y="2432649"/>
                    </a:cubicBezTo>
                    <a:cubicBezTo>
                      <a:pt x="116679" y="2329131"/>
                      <a:pt x="102302" y="2406769"/>
                      <a:pt x="27540" y="2044460"/>
                    </a:cubicBezTo>
                    <a:cubicBezTo>
                      <a:pt x="-4090" y="1630393"/>
                      <a:pt x="-1215" y="828135"/>
                      <a:pt x="1661" y="0"/>
                    </a:cubicBezTo>
                  </a:path>
                </a:pathLst>
              </a:custGeom>
              <a:ln w="28575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1613140" y="1089750"/>
                <a:ext cx="5263116" cy="3563386"/>
              </a:xfrm>
              <a:custGeom>
                <a:avLst/>
                <a:gdLst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86615 w 6886615"/>
                  <a:gd name="connsiteY0" fmla="*/ 4873925 h 4873925"/>
                  <a:gd name="connsiteX1" fmla="*/ 3306653 w 6886615"/>
                  <a:gd name="connsiteY1" fmla="*/ 4701397 h 4873925"/>
                  <a:gd name="connsiteX2" fmla="*/ 874004 w 6886615"/>
                  <a:gd name="connsiteY2" fmla="*/ 4295955 h 4873925"/>
                  <a:gd name="connsiteX3" fmla="*/ 106253 w 6886615"/>
                  <a:gd name="connsiteY3" fmla="*/ 3623095 h 4873925"/>
                  <a:gd name="connsiteX4" fmla="*/ 2736 w 6886615"/>
                  <a:gd name="connsiteY4" fmla="*/ 2838091 h 4873925"/>
                  <a:gd name="connsiteX5" fmla="*/ 37242 w 6886615"/>
                  <a:gd name="connsiteY5" fmla="*/ 0 h 487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86615" h="4873925">
                    <a:moveTo>
                      <a:pt x="6886615" y="4873925"/>
                    </a:moveTo>
                    <a:cubicBezTo>
                      <a:pt x="5597685" y="4835825"/>
                      <a:pt x="4308755" y="4797725"/>
                      <a:pt x="3306653" y="4701397"/>
                    </a:cubicBezTo>
                    <a:cubicBezTo>
                      <a:pt x="2304551" y="4605069"/>
                      <a:pt x="1407404" y="4475672"/>
                      <a:pt x="874004" y="4295955"/>
                    </a:cubicBezTo>
                    <a:cubicBezTo>
                      <a:pt x="340604" y="4116238"/>
                      <a:pt x="301786" y="3952336"/>
                      <a:pt x="106253" y="3623095"/>
                    </a:cubicBezTo>
                    <a:cubicBezTo>
                      <a:pt x="31490" y="3285227"/>
                      <a:pt x="14238" y="3441940"/>
                      <a:pt x="2736" y="2838091"/>
                    </a:cubicBezTo>
                    <a:cubicBezTo>
                      <a:pt x="-8766" y="2234242"/>
                      <a:pt x="18551" y="1117121"/>
                      <a:pt x="37242" y="0"/>
                    </a:cubicBezTo>
                  </a:path>
                </a:pathLst>
              </a:custGeom>
              <a:ln w="28575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3124200" y="2667000"/>
              <a:ext cx="853619" cy="47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b="1" dirty="0" smtClean="0">
                  <a:solidFill>
                    <a:srgbClr val="FF0000"/>
                  </a:solidFill>
                </a:rPr>
                <a:t>35J/g</a:t>
              </a:r>
              <a:endParaRPr lang="ja-JP" altLang="en-US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573583" y="3429000"/>
              <a:ext cx="775244" cy="47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/>
                <a:t>500k</a:t>
              </a:r>
              <a:endParaRPr lang="ja-JP" altLang="en-US" sz="26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838643" y="5462971"/>
              <a:ext cx="775244" cy="47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solidFill>
                    <a:srgbClr val="FFC000"/>
                  </a:solidFill>
                </a:rPr>
                <a:t>100k</a:t>
              </a:r>
              <a:endParaRPr lang="ja-JP" altLang="en-US" sz="2600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571" y="-101599"/>
            <a:ext cx="9212729" cy="110490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66FF"/>
                </a:solidFill>
              </a:rPr>
              <a:t>Parameter Plots for 300 Hz scheme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173" y="933697"/>
            <a:ext cx="2974548" cy="944729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100" dirty="0" smtClean="0"/>
              <a:t>e- directly on to Tungsten</a:t>
            </a:r>
          </a:p>
          <a:p>
            <a:r>
              <a:rPr lang="en-US" altLang="ja-JP" sz="3400" dirty="0" smtClean="0">
                <a:latin typeface="Symbol" pitchFamily="18" charset="2"/>
              </a:rPr>
              <a:t>s</a:t>
            </a:r>
            <a:r>
              <a:rPr lang="en-US" altLang="ja-JP" sz="3400" dirty="0" smtClean="0"/>
              <a:t>=4.0mm</a:t>
            </a:r>
            <a:endParaRPr lang="ja-JP" altLang="en-US" sz="3400" b="1" u="sng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553281" y="1294782"/>
            <a:ext cx="1243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185007" y="1072927"/>
            <a:ext cx="1188922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PEDD   J/g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97880" y="764552"/>
            <a:ext cx="1497419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colored band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07306" y="764552"/>
            <a:ext cx="1684275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accepted e+/e-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4551595" y="1601724"/>
            <a:ext cx="1243220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110139" y="1425807"/>
            <a:ext cx="2040173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err="1" smtClean="0"/>
              <a:t>dT</a:t>
            </a:r>
            <a:r>
              <a:rPr lang="en-US" altLang="ja-JP" dirty="0" smtClean="0"/>
              <a:t> max by a triplet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33257" y="2185952"/>
            <a:ext cx="380783" cy="4215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１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10706" y="2185952"/>
            <a:ext cx="380783" cy="4215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２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88156" y="2185952"/>
            <a:ext cx="380783" cy="4215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３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05572" y="2185952"/>
            <a:ext cx="391556" cy="421508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４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83022" y="2185952"/>
            <a:ext cx="391556" cy="421508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sz="2100" b="1" dirty="0" smtClean="0">
                <a:solidFill>
                  <a:srgbClr val="FF0000"/>
                </a:solidFill>
              </a:rPr>
              <a:t>5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400571" y="1671751"/>
            <a:ext cx="8615333" cy="5366996"/>
            <a:chOff x="251520" y="1700808"/>
            <a:chExt cx="7920880" cy="5184576"/>
          </a:xfrm>
        </p:grpSpPr>
        <p:grpSp>
          <p:nvGrpSpPr>
            <p:cNvPr id="8" name="グループ化 15"/>
            <p:cNvGrpSpPr/>
            <p:nvPr/>
          </p:nvGrpSpPr>
          <p:grpSpPr>
            <a:xfrm>
              <a:off x="251520" y="1700808"/>
              <a:ext cx="7920880" cy="5184576"/>
              <a:chOff x="323528" y="764704"/>
              <a:chExt cx="7920880" cy="5184576"/>
            </a:xfrm>
          </p:grpSpPr>
          <p:grpSp>
            <p:nvGrpSpPr>
              <p:cNvPr id="11" name="グループ化 16"/>
              <p:cNvGrpSpPr/>
              <p:nvPr/>
            </p:nvGrpSpPr>
            <p:grpSpPr>
              <a:xfrm>
                <a:off x="323528" y="764704"/>
                <a:ext cx="7920880" cy="5184576"/>
                <a:chOff x="-956024" y="-226155"/>
                <a:chExt cx="10333038" cy="7205663"/>
              </a:xfrm>
            </p:grpSpPr>
            <p:pic>
              <p:nvPicPr>
                <p:cNvPr id="20" name="Picture 6" descr="C:\Users\takahasi\Documents\ILC\PosiPol\new-positron\Conventional\sig4.0mm_2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56024" y="-226155"/>
                  <a:ext cx="10333038" cy="72056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フリーフォーム 20"/>
                <p:cNvSpPr/>
                <p:nvPr/>
              </p:nvSpPr>
              <p:spPr>
                <a:xfrm>
                  <a:off x="2794314" y="224062"/>
                  <a:ext cx="4813644" cy="3890513"/>
                </a:xfrm>
                <a:custGeom>
                  <a:avLst/>
                  <a:gdLst>
                    <a:gd name="connsiteX0" fmla="*/ 4826705 w 4826705"/>
                    <a:gd name="connsiteY0" fmla="*/ 3856007 h 3856007"/>
                    <a:gd name="connsiteX1" fmla="*/ 1867845 w 4826705"/>
                    <a:gd name="connsiteY1" fmla="*/ 3536830 h 3856007"/>
                    <a:gd name="connsiteX2" fmla="*/ 504871 w 4826705"/>
                    <a:gd name="connsiteY2" fmla="*/ 3062377 h 3856007"/>
                    <a:gd name="connsiteX3" fmla="*/ 47671 w 4826705"/>
                    <a:gd name="connsiteY3" fmla="*/ 2147977 h 3856007"/>
                    <a:gd name="connsiteX4" fmla="*/ 13166 w 4826705"/>
                    <a:gd name="connsiteY4" fmla="*/ 1475117 h 3856007"/>
                    <a:gd name="connsiteX5" fmla="*/ 39045 w 4826705"/>
                    <a:gd name="connsiteY5" fmla="*/ 0 h 3856007"/>
                    <a:gd name="connsiteX0" fmla="*/ 4813644 w 4813644"/>
                    <a:gd name="connsiteY0" fmla="*/ 3856007 h 3856007"/>
                    <a:gd name="connsiteX1" fmla="*/ 1854784 w 4813644"/>
                    <a:gd name="connsiteY1" fmla="*/ 3536830 h 3856007"/>
                    <a:gd name="connsiteX2" fmla="*/ 491810 w 4813644"/>
                    <a:gd name="connsiteY2" fmla="*/ 3062377 h 3856007"/>
                    <a:gd name="connsiteX3" fmla="*/ 34610 w 4813644"/>
                    <a:gd name="connsiteY3" fmla="*/ 2147977 h 3856007"/>
                    <a:gd name="connsiteX4" fmla="*/ 105 w 4813644"/>
                    <a:gd name="connsiteY4" fmla="*/ 1475117 h 3856007"/>
                    <a:gd name="connsiteX5" fmla="*/ 25984 w 4813644"/>
                    <a:gd name="connsiteY5" fmla="*/ 0 h 3856007"/>
                    <a:gd name="connsiteX0" fmla="*/ 4813644 w 4813644"/>
                    <a:gd name="connsiteY0" fmla="*/ 3856007 h 3856007"/>
                    <a:gd name="connsiteX1" fmla="*/ 1854784 w 4813644"/>
                    <a:gd name="connsiteY1" fmla="*/ 3536830 h 3856007"/>
                    <a:gd name="connsiteX2" fmla="*/ 491810 w 4813644"/>
                    <a:gd name="connsiteY2" fmla="*/ 3062377 h 3856007"/>
                    <a:gd name="connsiteX3" fmla="*/ 34610 w 4813644"/>
                    <a:gd name="connsiteY3" fmla="*/ 2147977 h 3856007"/>
                    <a:gd name="connsiteX4" fmla="*/ 105 w 4813644"/>
                    <a:gd name="connsiteY4" fmla="*/ 1475117 h 3856007"/>
                    <a:gd name="connsiteX5" fmla="*/ 25984 w 4813644"/>
                    <a:gd name="connsiteY5" fmla="*/ 0 h 3856007"/>
                    <a:gd name="connsiteX0" fmla="*/ 4813644 w 4813644"/>
                    <a:gd name="connsiteY0" fmla="*/ 3856007 h 3856007"/>
                    <a:gd name="connsiteX1" fmla="*/ 1854784 w 4813644"/>
                    <a:gd name="connsiteY1" fmla="*/ 3536830 h 3856007"/>
                    <a:gd name="connsiteX2" fmla="*/ 491810 w 4813644"/>
                    <a:gd name="connsiteY2" fmla="*/ 3062377 h 3856007"/>
                    <a:gd name="connsiteX3" fmla="*/ 34610 w 4813644"/>
                    <a:gd name="connsiteY3" fmla="*/ 2147977 h 3856007"/>
                    <a:gd name="connsiteX4" fmla="*/ 105 w 4813644"/>
                    <a:gd name="connsiteY4" fmla="*/ 1475117 h 3856007"/>
                    <a:gd name="connsiteX5" fmla="*/ 25984 w 4813644"/>
                    <a:gd name="connsiteY5" fmla="*/ 0 h 3856007"/>
                    <a:gd name="connsiteX0" fmla="*/ 4813644 w 4813644"/>
                    <a:gd name="connsiteY0" fmla="*/ 3856007 h 3856007"/>
                    <a:gd name="connsiteX1" fmla="*/ 1854784 w 4813644"/>
                    <a:gd name="connsiteY1" fmla="*/ 3536830 h 3856007"/>
                    <a:gd name="connsiteX2" fmla="*/ 491810 w 4813644"/>
                    <a:gd name="connsiteY2" fmla="*/ 3062377 h 3856007"/>
                    <a:gd name="connsiteX3" fmla="*/ 34610 w 4813644"/>
                    <a:gd name="connsiteY3" fmla="*/ 2147977 h 3856007"/>
                    <a:gd name="connsiteX4" fmla="*/ 105 w 4813644"/>
                    <a:gd name="connsiteY4" fmla="*/ 1475117 h 3856007"/>
                    <a:gd name="connsiteX5" fmla="*/ 25984 w 4813644"/>
                    <a:gd name="connsiteY5" fmla="*/ 0 h 3856007"/>
                    <a:gd name="connsiteX0" fmla="*/ 4813644 w 4813644"/>
                    <a:gd name="connsiteY0" fmla="*/ 3890513 h 3890513"/>
                    <a:gd name="connsiteX1" fmla="*/ 1854784 w 4813644"/>
                    <a:gd name="connsiteY1" fmla="*/ 3571336 h 3890513"/>
                    <a:gd name="connsiteX2" fmla="*/ 491810 w 4813644"/>
                    <a:gd name="connsiteY2" fmla="*/ 3096883 h 3890513"/>
                    <a:gd name="connsiteX3" fmla="*/ 34610 w 4813644"/>
                    <a:gd name="connsiteY3" fmla="*/ 2182483 h 3890513"/>
                    <a:gd name="connsiteX4" fmla="*/ 105 w 4813644"/>
                    <a:gd name="connsiteY4" fmla="*/ 1509623 h 3890513"/>
                    <a:gd name="connsiteX5" fmla="*/ 25984 w 4813644"/>
                    <a:gd name="connsiteY5" fmla="*/ 0 h 3890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13644" h="3890513">
                      <a:moveTo>
                        <a:pt x="4813644" y="3890513"/>
                      </a:moveTo>
                      <a:cubicBezTo>
                        <a:pt x="3694367" y="3797060"/>
                        <a:pt x="2583716" y="3703608"/>
                        <a:pt x="1854784" y="3571336"/>
                      </a:cubicBezTo>
                      <a:cubicBezTo>
                        <a:pt x="1134478" y="3404558"/>
                        <a:pt x="795172" y="3328358"/>
                        <a:pt x="491810" y="3096883"/>
                      </a:cubicBezTo>
                      <a:cubicBezTo>
                        <a:pt x="188448" y="2865407"/>
                        <a:pt x="73429" y="2447026"/>
                        <a:pt x="34610" y="2182483"/>
                      </a:cubicBezTo>
                      <a:cubicBezTo>
                        <a:pt x="-4209" y="1917940"/>
                        <a:pt x="1543" y="1873370"/>
                        <a:pt x="105" y="1509623"/>
                      </a:cubicBezTo>
                      <a:cubicBezTo>
                        <a:pt x="-1333" y="1145876"/>
                        <a:pt x="12325" y="558560"/>
                        <a:pt x="25984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" name="フリーフォーム 17"/>
              <p:cNvSpPr/>
              <p:nvPr/>
            </p:nvSpPr>
            <p:spPr>
              <a:xfrm>
                <a:off x="5348376" y="1112786"/>
                <a:ext cx="1527879" cy="2061735"/>
              </a:xfrm>
              <a:custGeom>
                <a:avLst/>
                <a:gdLst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43136 w 1943136"/>
                  <a:gd name="connsiteY0" fmla="*/ 2872596 h 2872596"/>
                  <a:gd name="connsiteX1" fmla="*/ 416261 w 1943136"/>
                  <a:gd name="connsiteY1" fmla="*/ 2432649 h 2872596"/>
                  <a:gd name="connsiteX2" fmla="*/ 45325 w 1943136"/>
                  <a:gd name="connsiteY2" fmla="*/ 2044460 h 2872596"/>
                  <a:gd name="connsiteX3" fmla="*/ 19446 w 1943136"/>
                  <a:gd name="connsiteY3" fmla="*/ 0 h 2872596"/>
                  <a:gd name="connsiteX0" fmla="*/ 1932980 w 1932980"/>
                  <a:gd name="connsiteY0" fmla="*/ 2872596 h 2872596"/>
                  <a:gd name="connsiteX1" fmla="*/ 406105 w 1932980"/>
                  <a:gd name="connsiteY1" fmla="*/ 2432649 h 2872596"/>
                  <a:gd name="connsiteX2" fmla="*/ 35169 w 1932980"/>
                  <a:gd name="connsiteY2" fmla="*/ 2044460 h 2872596"/>
                  <a:gd name="connsiteX3" fmla="*/ 9290 w 1932980"/>
                  <a:gd name="connsiteY3" fmla="*/ 0 h 2872596"/>
                  <a:gd name="connsiteX0" fmla="*/ 1932980 w 1932980"/>
                  <a:gd name="connsiteY0" fmla="*/ 2872596 h 2872596"/>
                  <a:gd name="connsiteX1" fmla="*/ 406105 w 1932980"/>
                  <a:gd name="connsiteY1" fmla="*/ 2432649 h 2872596"/>
                  <a:gd name="connsiteX2" fmla="*/ 35169 w 1932980"/>
                  <a:gd name="connsiteY2" fmla="*/ 2044460 h 2872596"/>
                  <a:gd name="connsiteX3" fmla="*/ 9290 w 1932980"/>
                  <a:gd name="connsiteY3" fmla="*/ 0 h 2872596"/>
                  <a:gd name="connsiteX0" fmla="*/ 1932980 w 1932980"/>
                  <a:gd name="connsiteY0" fmla="*/ 2872596 h 2872596"/>
                  <a:gd name="connsiteX1" fmla="*/ 406105 w 1932980"/>
                  <a:gd name="connsiteY1" fmla="*/ 2432649 h 2872596"/>
                  <a:gd name="connsiteX2" fmla="*/ 35169 w 1932980"/>
                  <a:gd name="connsiteY2" fmla="*/ 2044460 h 2872596"/>
                  <a:gd name="connsiteX3" fmla="*/ 9290 w 1932980"/>
                  <a:gd name="connsiteY3" fmla="*/ 0 h 2872596"/>
                  <a:gd name="connsiteX0" fmla="*/ 1925351 w 1925351"/>
                  <a:gd name="connsiteY0" fmla="*/ 2872596 h 2872596"/>
                  <a:gd name="connsiteX1" fmla="*/ 398476 w 1925351"/>
                  <a:gd name="connsiteY1" fmla="*/ 2432649 h 2872596"/>
                  <a:gd name="connsiteX2" fmla="*/ 27540 w 1925351"/>
                  <a:gd name="connsiteY2" fmla="*/ 2044460 h 2872596"/>
                  <a:gd name="connsiteX3" fmla="*/ 1661 w 1925351"/>
                  <a:gd name="connsiteY3" fmla="*/ 0 h 287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5351" h="2872596">
                    <a:moveTo>
                      <a:pt x="1925351" y="2872596"/>
                    </a:moveTo>
                    <a:cubicBezTo>
                      <a:pt x="1320064" y="2721634"/>
                      <a:pt x="714778" y="2570673"/>
                      <a:pt x="398476" y="2432649"/>
                    </a:cubicBezTo>
                    <a:cubicBezTo>
                      <a:pt x="116679" y="2329131"/>
                      <a:pt x="102302" y="2406769"/>
                      <a:pt x="27540" y="2044460"/>
                    </a:cubicBezTo>
                    <a:cubicBezTo>
                      <a:pt x="-4090" y="1630393"/>
                      <a:pt x="-1215" y="828135"/>
                      <a:pt x="1661" y="0"/>
                    </a:cubicBezTo>
                  </a:path>
                </a:pathLst>
              </a:custGeom>
              <a:ln w="28575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1613140" y="1089750"/>
                <a:ext cx="5263116" cy="3563386"/>
              </a:xfrm>
              <a:custGeom>
                <a:avLst/>
                <a:gdLst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78785 w 6878785"/>
                  <a:gd name="connsiteY0" fmla="*/ 4873925 h 4873925"/>
                  <a:gd name="connsiteX1" fmla="*/ 3298823 w 6878785"/>
                  <a:gd name="connsiteY1" fmla="*/ 4701397 h 4873925"/>
                  <a:gd name="connsiteX2" fmla="*/ 866174 w 6878785"/>
                  <a:gd name="connsiteY2" fmla="*/ 4295955 h 4873925"/>
                  <a:gd name="connsiteX3" fmla="*/ 98423 w 6878785"/>
                  <a:gd name="connsiteY3" fmla="*/ 3623095 h 4873925"/>
                  <a:gd name="connsiteX4" fmla="*/ 3532 w 6878785"/>
                  <a:gd name="connsiteY4" fmla="*/ 2838091 h 4873925"/>
                  <a:gd name="connsiteX5" fmla="*/ 29412 w 6878785"/>
                  <a:gd name="connsiteY5" fmla="*/ 0 h 4873925"/>
                  <a:gd name="connsiteX0" fmla="*/ 6886615 w 6886615"/>
                  <a:gd name="connsiteY0" fmla="*/ 4873925 h 4873925"/>
                  <a:gd name="connsiteX1" fmla="*/ 3306653 w 6886615"/>
                  <a:gd name="connsiteY1" fmla="*/ 4701397 h 4873925"/>
                  <a:gd name="connsiteX2" fmla="*/ 874004 w 6886615"/>
                  <a:gd name="connsiteY2" fmla="*/ 4295955 h 4873925"/>
                  <a:gd name="connsiteX3" fmla="*/ 106253 w 6886615"/>
                  <a:gd name="connsiteY3" fmla="*/ 3623095 h 4873925"/>
                  <a:gd name="connsiteX4" fmla="*/ 2736 w 6886615"/>
                  <a:gd name="connsiteY4" fmla="*/ 2838091 h 4873925"/>
                  <a:gd name="connsiteX5" fmla="*/ 37242 w 6886615"/>
                  <a:gd name="connsiteY5" fmla="*/ 0 h 487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86615" h="4873925">
                    <a:moveTo>
                      <a:pt x="6886615" y="4873925"/>
                    </a:moveTo>
                    <a:cubicBezTo>
                      <a:pt x="5597685" y="4835825"/>
                      <a:pt x="4308755" y="4797725"/>
                      <a:pt x="3306653" y="4701397"/>
                    </a:cubicBezTo>
                    <a:cubicBezTo>
                      <a:pt x="2304551" y="4605069"/>
                      <a:pt x="1407404" y="4475672"/>
                      <a:pt x="874004" y="4295955"/>
                    </a:cubicBezTo>
                    <a:cubicBezTo>
                      <a:pt x="340604" y="4116238"/>
                      <a:pt x="301786" y="3952336"/>
                      <a:pt x="106253" y="3623095"/>
                    </a:cubicBezTo>
                    <a:cubicBezTo>
                      <a:pt x="31490" y="3285227"/>
                      <a:pt x="14238" y="3441940"/>
                      <a:pt x="2736" y="2838091"/>
                    </a:cubicBezTo>
                    <a:cubicBezTo>
                      <a:pt x="-8766" y="2234242"/>
                      <a:pt x="18551" y="1117121"/>
                      <a:pt x="37242" y="0"/>
                    </a:cubicBezTo>
                  </a:path>
                </a:pathLst>
              </a:custGeom>
              <a:ln w="28575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3124200" y="2667000"/>
              <a:ext cx="853619" cy="47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b="1" dirty="0" smtClean="0">
                  <a:solidFill>
                    <a:srgbClr val="FF0000"/>
                  </a:solidFill>
                </a:rPr>
                <a:t>35J/g</a:t>
              </a:r>
              <a:endParaRPr lang="ja-JP" altLang="en-US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573583" y="3429000"/>
              <a:ext cx="775244" cy="47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/>
                <a:t>500k</a:t>
              </a:r>
              <a:endParaRPr lang="ja-JP" altLang="en-US" sz="26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838643" y="5462971"/>
              <a:ext cx="775244" cy="47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solidFill>
                    <a:srgbClr val="FFC000"/>
                  </a:solidFill>
                </a:rPr>
                <a:t>100k</a:t>
              </a:r>
              <a:endParaRPr lang="ja-JP" altLang="en-US" sz="2600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9271" y="-127000"/>
            <a:ext cx="9187329" cy="115570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Parameter Plots for 300 Hz scheme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173" y="946397"/>
            <a:ext cx="2974548" cy="944729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100" dirty="0" smtClean="0"/>
              <a:t>e- directly on to Tungsten</a:t>
            </a:r>
          </a:p>
          <a:p>
            <a:r>
              <a:rPr lang="en-US" altLang="ja-JP" sz="3400" dirty="0" smtClean="0">
                <a:latin typeface="Symbol" pitchFamily="18" charset="2"/>
              </a:rPr>
              <a:t>s</a:t>
            </a:r>
            <a:r>
              <a:rPr lang="en-US" altLang="ja-JP" sz="3400" dirty="0" smtClean="0"/>
              <a:t>=4.0mm</a:t>
            </a:r>
            <a:endParaRPr lang="ja-JP" altLang="en-US" sz="3400" b="1" u="sng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553281" y="1307482"/>
            <a:ext cx="1243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185007" y="1085627"/>
            <a:ext cx="1188922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PEDD   J/g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97880" y="777252"/>
            <a:ext cx="1497419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colored band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07306" y="777252"/>
            <a:ext cx="1684275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accepted e+/e-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88675" y="3982541"/>
            <a:ext cx="1958030" cy="1043583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88687" y="4944945"/>
            <a:ext cx="2104601" cy="837007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there seems to be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solutions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3776782" y="4892457"/>
            <a:ext cx="3985984" cy="33453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551595" y="1614424"/>
            <a:ext cx="1243220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110139" y="1438507"/>
            <a:ext cx="2040173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err="1" smtClean="0"/>
              <a:t>dT</a:t>
            </a:r>
            <a:r>
              <a:rPr lang="en-US" altLang="ja-JP" dirty="0" smtClean="0"/>
              <a:t> max by a triplet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33257" y="2198652"/>
            <a:ext cx="380783" cy="4215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１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10706" y="2198652"/>
            <a:ext cx="380783" cy="4215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２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88156" y="2198652"/>
            <a:ext cx="380783" cy="4215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３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05572" y="2198652"/>
            <a:ext cx="391556" cy="421508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４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83022" y="2198652"/>
            <a:ext cx="391556" cy="421508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ja-JP" altLang="en-US" sz="2100" b="1" dirty="0" smtClean="0">
                <a:solidFill>
                  <a:srgbClr val="FF0000"/>
                </a:solidFill>
              </a:rPr>
              <a:t>５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akahasi\Documents\ILC\PosiPol\new-positron\Conventional\pedd-si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950" y="276084"/>
            <a:ext cx="9872099" cy="655339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135" y="-202132"/>
            <a:ext cx="9738486" cy="1227587"/>
          </a:xfrm>
        </p:spPr>
        <p:txBody>
          <a:bodyPr>
            <a:noAutofit/>
          </a:bodyPr>
          <a:lstStyle/>
          <a:p>
            <a:r>
              <a:rPr lang="en-US" altLang="ja-JP" sz="5100" b="1" dirty="0" smtClean="0">
                <a:solidFill>
                  <a:srgbClr val="0000FF"/>
                </a:solidFill>
              </a:rPr>
              <a:t>Dependence on Drive beam size</a:t>
            </a:r>
            <a:endParaRPr lang="ja-JP" altLang="en-US" sz="51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8172" y="6143236"/>
            <a:ext cx="4762041" cy="560008"/>
          </a:xfrm>
          <a:prstGeom prst="rect">
            <a:avLst/>
          </a:prstGeom>
          <a:solidFill>
            <a:schemeClr val="bg1"/>
          </a:solidFill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000" b="1" dirty="0" smtClean="0">
                <a:latin typeface="Symbol" pitchFamily="18" charset="2"/>
              </a:rPr>
              <a:t>s</a:t>
            </a:r>
            <a:r>
              <a:rPr lang="en-US" altLang="ja-JP" sz="3000" b="1" dirty="0" smtClean="0"/>
              <a:t> of the Drive e- Beam (mm)</a:t>
            </a:r>
            <a:endParaRPr lang="ja-JP" altLang="en-US" sz="3000" b="1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163641" y="4098250"/>
            <a:ext cx="5795769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466566" y="3510983"/>
            <a:ext cx="2092734" cy="590786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35J/g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24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492" y="-208988"/>
            <a:ext cx="9701875" cy="984653"/>
          </a:xfrm>
        </p:spPr>
        <p:txBody>
          <a:bodyPr>
            <a:noAutofit/>
          </a:bodyPr>
          <a:lstStyle/>
          <a:p>
            <a:r>
              <a:rPr lang="en-US" altLang="ja-JP" sz="4300" b="1" dirty="0" smtClean="0">
                <a:solidFill>
                  <a:srgbClr val="0000FF"/>
                </a:solidFill>
              </a:rPr>
              <a:t>Numbers for a Reference Point</a:t>
            </a:r>
            <a:endParaRPr lang="ja-JP" altLang="en-US" sz="43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6287023"/>
              </p:ext>
            </p:extLst>
          </p:nvPr>
        </p:nvGraphicFramePr>
        <p:xfrm>
          <a:off x="693074" y="662602"/>
          <a:ext cx="8810584" cy="6371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5110"/>
                <a:gridCol w="1881872"/>
                <a:gridCol w="2395110"/>
                <a:gridCol w="2138492"/>
              </a:tblGrid>
              <a:tr h="418906">
                <a:tc gridSpan="2"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Parameters for target and captures</a:t>
                      </a:r>
                      <a:endParaRPr kumimoji="1" lang="ja-JP" altLang="en-US" sz="2100" dirty="0"/>
                    </a:p>
                  </a:txBody>
                  <a:tcPr marL="108624" marR="108624" marT="51691" marB="516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2100" baseline="0" dirty="0" smtClean="0"/>
                        <a:t>Parameters for 300Hz scheme</a:t>
                      </a:r>
                    </a:p>
                  </a:txBody>
                  <a:tcPr marL="108624" marR="108624" marT="51691" marB="5169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18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Drive</a:t>
                      </a:r>
                      <a:r>
                        <a:rPr kumimoji="1" lang="en-US" altLang="ja-JP" sz="2100" baseline="0" dirty="0" smtClean="0"/>
                        <a:t> beam energy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6 </a:t>
                      </a:r>
                      <a:r>
                        <a:rPr kumimoji="1" lang="en-US" altLang="ja-JP" sz="2100" dirty="0" err="1" smtClean="0"/>
                        <a:t>GeV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baseline="0" dirty="0" smtClean="0"/>
                        <a:t># drive e- /bunch</a:t>
                      </a:r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2×10</a:t>
                      </a:r>
                      <a:r>
                        <a:rPr kumimoji="1" lang="en-US" altLang="ja-JP" sz="2100" baseline="30000" dirty="0" smtClean="0"/>
                        <a:t>10</a:t>
                      </a:r>
                      <a:endParaRPr kumimoji="1" lang="ja-JP" altLang="en-US" sz="2100" baseline="30000" dirty="0" smtClean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418906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Beam size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4.0 mm</a:t>
                      </a:r>
                      <a:r>
                        <a:rPr kumimoji="1" lang="en-US" altLang="ja-JP" sz="2100" baseline="0" dirty="0" smtClean="0"/>
                        <a:t> </a:t>
                      </a:r>
                      <a:r>
                        <a:rPr kumimoji="1" lang="en-US" altLang="ja-JP" sz="2100" dirty="0" smtClean="0"/>
                        <a:t>(RMS)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# </a:t>
                      </a:r>
                      <a:r>
                        <a:rPr kumimoji="1" lang="en-US" altLang="ja-JP" sz="2100" baseline="0" dirty="0" smtClean="0"/>
                        <a:t>bunches/triplet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132 (in 996ns)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18906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Target</a:t>
                      </a:r>
                      <a:r>
                        <a:rPr kumimoji="1" lang="en-US" altLang="ja-JP" sz="2100" baseline="0" dirty="0" smtClean="0"/>
                        <a:t> material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Tungsten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# bunches/train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2640 (in 63 </a:t>
                      </a:r>
                      <a:r>
                        <a:rPr kumimoji="1" lang="en-US" altLang="ja-JP" sz="2100" dirty="0" err="1" smtClean="0"/>
                        <a:t>ms</a:t>
                      </a:r>
                      <a:r>
                        <a:rPr kumimoji="1" lang="en-US" altLang="ja-JP" sz="2100" dirty="0" smtClean="0"/>
                        <a:t>)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18906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Target</a:t>
                      </a:r>
                      <a:r>
                        <a:rPr kumimoji="1" lang="en-US" altLang="ja-JP" sz="2100" baseline="0" dirty="0" smtClean="0"/>
                        <a:t> thickness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14 mm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repetition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5 Hz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56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Max AMD field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7 T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2100" baseline="0" dirty="0" smtClean="0"/>
                        <a:t>Results </a:t>
                      </a:r>
                    </a:p>
                    <a:p>
                      <a:r>
                        <a:rPr kumimoji="1" lang="en-US" altLang="ja-JP" sz="2100" baseline="0" dirty="0" smtClean="0"/>
                        <a:t>numbers in () are for 300Hz operation</a:t>
                      </a:r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18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Taper</a:t>
                      </a:r>
                      <a:r>
                        <a:rPr kumimoji="1" lang="en-US" altLang="ja-JP" sz="2100" baseline="0" dirty="0" smtClean="0"/>
                        <a:t> parameter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60.1/mm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baseline="0" dirty="0" smtClean="0"/>
                        <a:t>e+ yield</a:t>
                      </a:r>
                    </a:p>
                  </a:txBody>
                  <a:tcPr marL="108624" marR="108624" marT="51691" marB="516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1.6 /e-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4431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AMD length</a:t>
                      </a:r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214</a:t>
                      </a:r>
                      <a:r>
                        <a:rPr kumimoji="1" lang="en-US" altLang="ja-JP" sz="2100" baseline="0" dirty="0" smtClean="0"/>
                        <a:t> mm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PEDD in the target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1.04</a:t>
                      </a:r>
                      <a:r>
                        <a:rPr kumimoji="1" lang="en-US" altLang="ja-JP" sz="2100" baseline="0" dirty="0" smtClean="0"/>
                        <a:t> </a:t>
                      </a:r>
                      <a:r>
                        <a:rPr kumimoji="1" lang="en-US" altLang="ja-JP" sz="2100" dirty="0" err="1" smtClean="0"/>
                        <a:t>GeV</a:t>
                      </a:r>
                      <a:r>
                        <a:rPr kumimoji="1" lang="en-US" altLang="ja-JP" sz="2100" dirty="0" smtClean="0"/>
                        <a:t>/cm</a:t>
                      </a:r>
                      <a:r>
                        <a:rPr kumimoji="1" lang="en-US" altLang="ja-JP" sz="2100" baseline="30000" dirty="0" smtClean="0"/>
                        <a:t>3</a:t>
                      </a:r>
                      <a:r>
                        <a:rPr kumimoji="1" lang="en-US" altLang="ja-JP" sz="2100" dirty="0" smtClean="0"/>
                        <a:t>/e-</a:t>
                      </a:r>
                      <a:r>
                        <a:rPr kumimoji="1" lang="ja-JP" altLang="en-US" sz="2100" baseline="0" dirty="0" smtClean="0"/>
                        <a:t> </a:t>
                      </a:r>
                      <a:endParaRPr kumimoji="1" lang="en-US" altLang="ja-JP" sz="2100" baseline="0" dirty="0" smtClean="0"/>
                    </a:p>
                    <a:p>
                      <a:r>
                        <a:rPr kumimoji="1" lang="en-US" altLang="ja-JP" sz="2100" baseline="0" dirty="0" smtClean="0"/>
                        <a:t>(</a:t>
                      </a:r>
                      <a:r>
                        <a:rPr kumimoji="1" lang="en-US" altLang="ja-JP" sz="2100" dirty="0" smtClean="0"/>
                        <a:t>22.7 J/g)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4431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Const. field</a:t>
                      </a:r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0.5 T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E. deposit in the target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823 MeV/e-</a:t>
                      </a:r>
                      <a:endParaRPr kumimoji="1" lang="ja-JP" altLang="en-US" sz="2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(35kW)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4431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Max. RF field</a:t>
                      </a:r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25 MV/m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E. deposit</a:t>
                      </a:r>
                      <a:r>
                        <a:rPr kumimoji="1" lang="en-US" altLang="ja-JP" sz="2100" baseline="0" dirty="0" smtClean="0"/>
                        <a:t> in the AMD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780 MeV/e-</a:t>
                      </a:r>
                      <a:endParaRPr kumimoji="1" lang="ja-JP" altLang="en-US" sz="2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(33kW</a:t>
                      </a:r>
                      <a:r>
                        <a:rPr kumimoji="1" lang="en-US" altLang="ja-JP" sz="2100" baseline="0" dirty="0" smtClean="0"/>
                        <a:t>) 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4431"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RF frequency</a:t>
                      </a:r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1.3 GHz</a:t>
                      </a:r>
                      <a:endParaRPr kumimoji="1" lang="ja-JP" altLang="en-US" sz="2100" dirty="0"/>
                    </a:p>
                  </a:txBody>
                  <a:tcPr marL="108624" marR="108624" marT="51691" marB="51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E. deposit in the RF</a:t>
                      </a:r>
                      <a:r>
                        <a:rPr kumimoji="1" lang="en-US" altLang="ja-JP" sz="2100" baseline="0" dirty="0" smtClean="0"/>
                        <a:t> section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smtClean="0"/>
                        <a:t>470 MeV/e-</a:t>
                      </a:r>
                      <a:endParaRPr kumimoji="1" lang="ja-JP" altLang="en-US" sz="2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smtClean="0"/>
                        <a:t>(20kW)</a:t>
                      </a:r>
                      <a:endParaRPr kumimoji="1" lang="ja-JP" altLang="en-US" sz="2100" dirty="0" smtClean="0"/>
                    </a:p>
                  </a:txBody>
                  <a:tcPr marL="108624" marR="108624" marT="51691" marB="51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69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07065" y="-249790"/>
            <a:ext cx="9307101" cy="1255604"/>
          </a:xfrm>
          <a:prstGeom prst="rect">
            <a:avLst/>
          </a:prstGeom>
        </p:spPr>
        <p:txBody>
          <a:bodyPr vert="horz" lIns="97393" tIns="48696" rIns="97393" bIns="48696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47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Target Rotation Speed (Tangential)</a:t>
            </a:r>
            <a:endParaRPr lang="ja-JP" altLang="en-US" sz="47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78913" y="786577"/>
            <a:ext cx="10360092" cy="6073846"/>
          </a:xfrm>
          <a:prstGeom prst="rect">
            <a:avLst/>
          </a:prstGeom>
        </p:spPr>
        <p:txBody>
          <a:bodyPr vert="horz" lIns="97393" tIns="48696" rIns="97393" bIns="48696" rtlCol="0" anchor="ctr">
            <a:noAutofit/>
          </a:bodyPr>
          <a:lstStyle/>
          <a:p>
            <a:pPr>
              <a:lnSpc>
                <a:spcPts val="304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SLC (actual achievement)</a:t>
            </a:r>
            <a:r>
              <a:rPr lang="ja-JP" altLang="en-US" sz="2600" b="1" dirty="0" smtClean="0">
                <a:latin typeface="+mj-lt"/>
                <a:ea typeface="+mj-ea"/>
                <a:cs typeface="+mj-cs"/>
              </a:rPr>
              <a:t>：</a:t>
            </a: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304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0.1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m/s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(</a:t>
            </a:r>
            <a:r>
              <a:rPr lang="en-US" altLang="ja-JP" sz="2600" b="1" dirty="0" smtClean="0"/>
              <a:t>Swinging/Troll target: 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Not really rotating)</a:t>
            </a:r>
          </a:p>
          <a:p>
            <a:pPr>
              <a:lnSpc>
                <a:spcPts val="3366"/>
              </a:lnSpc>
              <a:spcBef>
                <a:spcPct val="0"/>
              </a:spcBef>
              <a:defRPr/>
            </a:pP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304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ILC baseline (design: test will be done): </a:t>
            </a:r>
          </a:p>
          <a:p>
            <a:pPr>
              <a:lnSpc>
                <a:spcPts val="304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100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m/s</a:t>
            </a: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3366"/>
              </a:lnSpc>
              <a:spcBef>
                <a:spcPct val="0"/>
              </a:spcBef>
              <a:defRPr/>
            </a:pP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336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Truly Conventional (assumption</a:t>
            </a:r>
            <a:r>
              <a:rPr lang="ja-JP" altLang="en-US" sz="2600" b="1" dirty="0" smtClean="0">
                <a:latin typeface="+mj-lt"/>
                <a:ea typeface="+mj-ea"/>
                <a:cs typeface="+mj-cs"/>
              </a:rPr>
              <a:t>）：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ts val="533"/>
              </a:lnSpc>
              <a:spcBef>
                <a:spcPct val="0"/>
              </a:spcBef>
              <a:defRPr/>
            </a:pP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ja-JP" altLang="ja-JP" sz="2600" b="1" dirty="0" smtClean="0">
                <a:latin typeface="+mj-lt"/>
                <a:ea typeface="+mj-ea"/>
                <a:cs typeface="+mj-cs"/>
              </a:rPr>
              <a:t>　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5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m/s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</a:t>
            </a:r>
            <a:r>
              <a:rPr lang="en-US" altLang="ja-JP" sz="2600" b="1" dirty="0" smtClean="0"/>
              <a:t>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altLang="ja-JP" sz="2600" b="1" dirty="0" smtClean="0"/>
              <a:t>       triplet and triplet are fully separated on target (spatial separation). </a:t>
            </a: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1278"/>
              </a:lnSpc>
              <a:spcBef>
                <a:spcPct val="0"/>
              </a:spcBef>
            </a:pP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3046"/>
              </a:lnSpc>
              <a:spcBef>
                <a:spcPct val="0"/>
              </a:spcBef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　 0.5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m/s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</a:t>
            </a:r>
            <a:endParaRPr lang="en-US" altLang="ja-JP" sz="2600" b="1" dirty="0" smtClean="0"/>
          </a:p>
          <a:p>
            <a:pPr>
              <a:lnSpc>
                <a:spcPts val="3046"/>
              </a:lnSpc>
              <a:spcBef>
                <a:spcPct val="0"/>
              </a:spcBef>
            </a:pPr>
            <a:r>
              <a:rPr lang="en-US" altLang="ja-JP" sz="2600" b="1" dirty="0" smtClean="0"/>
              <a:t>       large spatial overlap between triplets --&gt; But OK in temperature.</a:t>
            </a:r>
          </a:p>
          <a:p>
            <a:pPr>
              <a:lnSpc>
                <a:spcPts val="3046"/>
              </a:lnSpc>
              <a:spcBef>
                <a:spcPct val="0"/>
              </a:spcBef>
            </a:pPr>
            <a:r>
              <a:rPr lang="ja-JP" altLang="ja-JP" sz="2600" b="1" dirty="0" smtClean="0"/>
              <a:t>　</a:t>
            </a:r>
            <a:r>
              <a:rPr lang="en-US" altLang="ja-JP" sz="2600" b="1" dirty="0" smtClean="0"/>
              <a:t> </a:t>
            </a:r>
            <a:r>
              <a:rPr lang="ja-JP" altLang="ja-JP" sz="2600" b="1" dirty="0" smtClean="0"/>
              <a:t>　</a:t>
            </a:r>
            <a:r>
              <a:rPr lang="en-US" altLang="ja-JP" sz="2600" b="1" dirty="0" smtClean="0"/>
              <a:t>Design study with cooling &lt;-- NOT yet</a:t>
            </a:r>
          </a:p>
          <a:p>
            <a:pPr>
              <a:lnSpc>
                <a:spcPts val="3046"/>
              </a:lnSpc>
              <a:spcBef>
                <a:spcPct val="0"/>
              </a:spcBef>
            </a:pPr>
            <a:r>
              <a:rPr lang="en-US" altLang="ja-JP" sz="2600" b="1" dirty="0" smtClean="0"/>
              <a:t>　 </a:t>
            </a:r>
            <a:r>
              <a:rPr lang="en-US" altLang="ja-JP" sz="2600" b="1" dirty="0" err="1" smtClean="0"/>
              <a:t>　shockwave</a:t>
            </a:r>
            <a:r>
              <a:rPr lang="en-US" altLang="ja-JP" sz="2600" b="1" dirty="0" smtClean="0"/>
              <a:t> : OK because triplet to triplet separation 3.3 ms in time.</a:t>
            </a:r>
          </a:p>
          <a:p>
            <a:pPr>
              <a:lnSpc>
                <a:spcPts val="3366"/>
              </a:lnSpc>
              <a:spcBef>
                <a:spcPct val="0"/>
              </a:spcBef>
            </a:pPr>
            <a:r>
              <a:rPr lang="ja-JP" altLang="ja-JP" sz="2600" b="1" dirty="0" smtClean="0">
                <a:latin typeface="+mj-lt"/>
                <a:ea typeface="+mj-ea"/>
                <a:cs typeface="+mj-cs"/>
              </a:rPr>
              <a:t>　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Probably 0.5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m/s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is OK.</a:t>
            </a:r>
            <a:r>
              <a:rPr lang="ja-JP" altLang="ja-JP" sz="2600" b="1" dirty="0" smtClean="0">
                <a:latin typeface="+mj-lt"/>
                <a:ea typeface="+mj-ea"/>
                <a:cs typeface="+mj-cs"/>
              </a:rPr>
              <a:t>　　　　　</a:t>
            </a:r>
            <a:endParaRPr lang="en-US" altLang="ja-JP" sz="2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336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</a:t>
            </a:r>
            <a:endParaRPr lang="ja-JP" altLang="en-US" sz="2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-469900" y="444500"/>
            <a:ext cx="121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ts val="52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469900" y="1651000"/>
            <a:ext cx="121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ts val="52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-469900" y="2870200"/>
            <a:ext cx="121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ts val="52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755731" y="867692"/>
          <a:ext cx="8526912" cy="5933448"/>
        </p:xfrm>
        <a:graphic>
          <a:graphicData uri="http://schemas.openxmlformats.org/presentationml/2006/ole">
            <p:oleObj spid="_x0000_s86018" name="Word 文書" r:id="rId3" imgW="5384800" imgH="3937000" progId="Word.Document.12">
              <p:link updateAutomatic="1"/>
            </p:oleObj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13813" y="-131469"/>
            <a:ext cx="10360092" cy="990895"/>
          </a:xfrm>
          <a:prstGeom prst="rect">
            <a:avLst/>
          </a:prstGeom>
        </p:spPr>
        <p:txBody>
          <a:bodyPr wrap="square" lIns="97393" tIns="48696" rIns="97393" bIns="48696">
            <a:spAutoFit/>
          </a:bodyPr>
          <a:lstStyle/>
          <a:p>
            <a:pPr algn="ctr"/>
            <a:r>
              <a:rPr lang="en-US" altLang="ja-JP" sz="5800" b="1" dirty="0" smtClean="0">
                <a:solidFill>
                  <a:srgbClr val="0000FF"/>
                </a:solidFill>
              </a:rPr>
              <a:t>Target Heat Simulation</a:t>
            </a:r>
            <a:endParaRPr lang="ja-JP" altLang="en-US" sz="5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800930" y="-2091993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393" tIns="48696" rIns="97393" bIns="48696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790318" y="31225"/>
            <a:ext cx="5148966" cy="79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500" b="1" dirty="0">
                <a:solidFill>
                  <a:srgbClr val="0000FF"/>
                </a:solidFill>
              </a:rPr>
              <a:t>300 Hz scheme</a:t>
            </a:r>
          </a:p>
        </p:txBody>
      </p:sp>
      <p:sp>
        <p:nvSpPr>
          <p:cNvPr id="44036" name="正方形/長方形 9"/>
          <p:cNvSpPr>
            <a:spLocks noChangeArrowheads="1"/>
          </p:cNvSpPr>
          <p:nvPr/>
        </p:nvSpPr>
        <p:spPr bwMode="auto">
          <a:xfrm>
            <a:off x="331523" y="709930"/>
            <a:ext cx="4972844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Stretching in time</a:t>
            </a:r>
            <a:endParaRPr lang="ja-JP" altLang="en-US" sz="3000" dirty="0"/>
          </a:p>
        </p:txBody>
      </p:sp>
      <p:sp>
        <p:nvSpPr>
          <p:cNvPr id="44037" name="正方形/長方形 9"/>
          <p:cNvSpPr>
            <a:spLocks noChangeArrowheads="1"/>
          </p:cNvSpPr>
          <p:nvPr/>
        </p:nvSpPr>
        <p:spPr bwMode="auto">
          <a:xfrm>
            <a:off x="331523" y="1498741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The Same as the Warm colliders </a:t>
            </a:r>
            <a:endParaRPr lang="ja-JP" altLang="en-US" sz="3000" dirty="0"/>
          </a:p>
        </p:txBody>
      </p:sp>
      <p:sp>
        <p:nvSpPr>
          <p:cNvPr id="44038" name="正方形/長方形 9"/>
          <p:cNvSpPr>
            <a:spLocks noChangeArrowheads="1"/>
          </p:cNvSpPr>
          <p:nvPr/>
        </p:nvSpPr>
        <p:spPr bwMode="auto">
          <a:xfrm>
            <a:off x="994569" y="1972028"/>
            <a:ext cx="8288073" cy="14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NLC  120 Hz</a:t>
            </a:r>
          </a:p>
          <a:p>
            <a:r>
              <a:rPr lang="en-US" altLang="ja-JP" sz="3000" b="1" dirty="0">
                <a:latin typeface="Helvetica" pitchFamily="-110" charset="0"/>
              </a:rPr>
              <a:t>GLC  150 Hz</a:t>
            </a:r>
          </a:p>
          <a:p>
            <a:r>
              <a:rPr lang="en-US" altLang="ja-JP" sz="3000" b="1" dirty="0">
                <a:latin typeface="Helvetica" pitchFamily="-110" charset="0"/>
              </a:rPr>
              <a:t>CLIC   50 Hz </a:t>
            </a:r>
            <a:endParaRPr lang="ja-JP" altLang="en-US" sz="3000" dirty="0"/>
          </a:p>
        </p:txBody>
      </p:sp>
      <p:sp>
        <p:nvSpPr>
          <p:cNvPr id="44039" name="正方形/長方形 9"/>
          <p:cNvSpPr>
            <a:spLocks noChangeArrowheads="1"/>
          </p:cNvSpPr>
          <p:nvPr/>
        </p:nvSpPr>
        <p:spPr bwMode="auto">
          <a:xfrm>
            <a:off x="5055725" y="2287552"/>
            <a:ext cx="5718771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Employs 3-4 targets </a:t>
            </a:r>
            <a:endParaRPr lang="ja-JP" altLang="en-US" sz="3000" dirty="0"/>
          </a:p>
        </p:txBody>
      </p:sp>
      <p:cxnSp>
        <p:nvCxnSpPr>
          <p:cNvPr id="44040" name="直線矢印コネクタ 8"/>
          <p:cNvCxnSpPr>
            <a:cxnSpLocks noChangeShapeType="1"/>
          </p:cNvCxnSpPr>
          <p:nvPr/>
        </p:nvCxnSpPr>
        <p:spPr bwMode="auto">
          <a:xfrm rot="10800000">
            <a:off x="3480991" y="2366433"/>
            <a:ext cx="1408972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41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3480991" y="2563636"/>
            <a:ext cx="1574734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2" name="正方形/長方形 9"/>
          <p:cNvSpPr>
            <a:spLocks noChangeArrowheads="1"/>
          </p:cNvSpPr>
          <p:nvPr/>
        </p:nvSpPr>
        <p:spPr bwMode="auto">
          <a:xfrm>
            <a:off x="331523" y="3549650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We try to employ single target. </a:t>
            </a:r>
            <a:endParaRPr lang="ja-JP" altLang="en-US" sz="3000" dirty="0"/>
          </a:p>
        </p:txBody>
      </p:sp>
      <p:sp>
        <p:nvSpPr>
          <p:cNvPr id="44043" name="Rectangle 30"/>
          <p:cNvSpPr>
            <a:spLocks noChangeArrowheads="1"/>
          </p:cNvSpPr>
          <p:nvPr/>
        </p:nvSpPr>
        <p:spPr bwMode="auto">
          <a:xfrm>
            <a:off x="745927" y="4101818"/>
            <a:ext cx="4698302" cy="15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>
                <a:latin typeface="Helvetica" pitchFamily="-110" charset="0"/>
              </a:rPr>
              <a:t>Crystal / Amorphous Hybrid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or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Liquid Lead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or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Amorphous Tungsten</a:t>
            </a:r>
          </a:p>
        </p:txBody>
      </p:sp>
      <p:cxnSp>
        <p:nvCxnSpPr>
          <p:cNvPr id="44045" name="直線矢印コネクタ 21"/>
          <p:cNvCxnSpPr>
            <a:cxnSpLocks noChangeShapeType="1"/>
          </p:cNvCxnSpPr>
          <p:nvPr/>
        </p:nvCxnSpPr>
        <p:spPr bwMode="auto">
          <a:xfrm rot="10800000">
            <a:off x="4558441" y="5442797"/>
            <a:ext cx="911688" cy="164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6" name="正方形/長方形 9"/>
          <p:cNvSpPr>
            <a:spLocks noChangeArrowheads="1"/>
          </p:cNvSpPr>
          <p:nvPr/>
        </p:nvSpPr>
        <p:spPr bwMode="auto">
          <a:xfrm>
            <a:off x="5635891" y="5206153"/>
            <a:ext cx="5718771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Today's talk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4047" name="正方形/長方形 9"/>
          <p:cNvSpPr>
            <a:spLocks noChangeArrowheads="1"/>
          </p:cNvSpPr>
          <p:nvPr/>
        </p:nvSpPr>
        <p:spPr bwMode="auto">
          <a:xfrm>
            <a:off x="5635891" y="5521678"/>
            <a:ext cx="5718771" cy="16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Just </a:t>
            </a:r>
            <a:r>
              <a:rPr lang="en-US" altLang="ja-JP" b="1" dirty="0" err="1" smtClean="0">
                <a:solidFill>
                  <a:srgbClr val="FF0000"/>
                </a:solidFill>
                <a:latin typeface="Helvetica" pitchFamily="-110" charset="0"/>
              </a:rPr>
              <a:t>soild</a:t>
            </a:r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 tungsten target is OK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with slow rotation.</a:t>
            </a:r>
          </a:p>
          <a:p>
            <a:endParaRPr lang="en-US" altLang="ja-JP" b="1" dirty="0" smtClean="0">
              <a:solidFill>
                <a:srgbClr val="FF0000"/>
              </a:solidFill>
              <a:latin typeface="Helvetica" pitchFamily="-110" charset="0"/>
            </a:endParaRPr>
          </a:p>
          <a:p>
            <a:r>
              <a:rPr lang="en-US" altLang="ja-JP" sz="2600" b="1" dirty="0" smtClean="0">
                <a:solidFill>
                  <a:srgbClr val="FF0000"/>
                </a:solidFill>
                <a:latin typeface="Helvetica" pitchFamily="-110" charset="0"/>
              </a:rPr>
              <a:t>Truly </a:t>
            </a:r>
            <a:r>
              <a:rPr lang="en-US" altLang="ja-JP" sz="2600" b="1" dirty="0">
                <a:solidFill>
                  <a:srgbClr val="FF0000"/>
                </a:solidFill>
                <a:latin typeface="Helvetica" pitchFamily="-110" charset="0"/>
              </a:rPr>
              <a:t>Conventional</a:t>
            </a:r>
            <a:endParaRPr lang="en-US" altLang="ja-JP" sz="2600" b="1" dirty="0" smtClean="0">
              <a:solidFill>
                <a:srgbClr val="FF0000"/>
              </a:solidFill>
              <a:latin typeface="Helvetica" pitchFamily="-110" charset="0"/>
            </a:endParaRPr>
          </a:p>
          <a:p>
            <a:r>
              <a:rPr lang="en-US" altLang="ja-JP" b="1" dirty="0" smtClean="0">
                <a:solidFill>
                  <a:srgbClr val="0000FF"/>
                </a:solidFill>
                <a:latin typeface="Helvetica" pitchFamily="-110" charset="0"/>
              </a:rPr>
              <a:t>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44048" name="正方形/長方形 9"/>
          <p:cNvSpPr>
            <a:spLocks noChangeArrowheads="1"/>
          </p:cNvSpPr>
          <p:nvPr/>
        </p:nvSpPr>
        <p:spPr bwMode="auto">
          <a:xfrm>
            <a:off x="5304367" y="2681958"/>
            <a:ext cx="5718771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Helvetica" pitchFamily="-110" charset="0"/>
              </a:rPr>
              <a:t>Thermal Shockwave </a:t>
            </a:r>
            <a:endParaRPr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800930" y="-2091993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393" tIns="48696" rIns="97393" bIns="48696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790318" y="31225"/>
            <a:ext cx="5148966" cy="79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4500" b="1" dirty="0">
                <a:solidFill>
                  <a:srgbClr val="0000FF"/>
                </a:solidFill>
              </a:rPr>
              <a:t>300 Hz scheme</a:t>
            </a:r>
          </a:p>
        </p:txBody>
      </p:sp>
      <p:sp>
        <p:nvSpPr>
          <p:cNvPr id="44036" name="正方形/長方形 9"/>
          <p:cNvSpPr>
            <a:spLocks noChangeArrowheads="1"/>
          </p:cNvSpPr>
          <p:nvPr/>
        </p:nvSpPr>
        <p:spPr bwMode="auto">
          <a:xfrm>
            <a:off x="331523" y="709930"/>
            <a:ext cx="4972844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Stretching in time</a:t>
            </a:r>
            <a:endParaRPr lang="ja-JP" altLang="en-US" sz="3000" dirty="0"/>
          </a:p>
        </p:txBody>
      </p:sp>
      <p:sp>
        <p:nvSpPr>
          <p:cNvPr id="44037" name="正方形/長方形 9"/>
          <p:cNvSpPr>
            <a:spLocks noChangeArrowheads="1"/>
          </p:cNvSpPr>
          <p:nvPr/>
        </p:nvSpPr>
        <p:spPr bwMode="auto">
          <a:xfrm>
            <a:off x="331523" y="1498741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The Same as the Warm colliders </a:t>
            </a:r>
            <a:endParaRPr lang="ja-JP" altLang="en-US" sz="3000" dirty="0"/>
          </a:p>
        </p:txBody>
      </p:sp>
      <p:sp>
        <p:nvSpPr>
          <p:cNvPr id="44038" name="正方形/長方形 9"/>
          <p:cNvSpPr>
            <a:spLocks noChangeArrowheads="1"/>
          </p:cNvSpPr>
          <p:nvPr/>
        </p:nvSpPr>
        <p:spPr bwMode="auto">
          <a:xfrm>
            <a:off x="994569" y="1972028"/>
            <a:ext cx="8288073" cy="14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NLC  120 Hz</a:t>
            </a:r>
          </a:p>
          <a:p>
            <a:r>
              <a:rPr lang="en-US" altLang="ja-JP" sz="3000" b="1" dirty="0">
                <a:latin typeface="Helvetica" pitchFamily="-110" charset="0"/>
              </a:rPr>
              <a:t>GLC  150 Hz</a:t>
            </a:r>
          </a:p>
          <a:p>
            <a:r>
              <a:rPr lang="en-US" altLang="ja-JP" sz="3000" b="1" dirty="0">
                <a:latin typeface="Helvetica" pitchFamily="-110" charset="0"/>
              </a:rPr>
              <a:t>CLIC   50 Hz </a:t>
            </a:r>
            <a:endParaRPr lang="ja-JP" altLang="en-US" sz="3000" dirty="0"/>
          </a:p>
        </p:txBody>
      </p:sp>
      <p:sp>
        <p:nvSpPr>
          <p:cNvPr id="44039" name="正方形/長方形 9"/>
          <p:cNvSpPr>
            <a:spLocks noChangeArrowheads="1"/>
          </p:cNvSpPr>
          <p:nvPr/>
        </p:nvSpPr>
        <p:spPr bwMode="auto">
          <a:xfrm>
            <a:off x="5055725" y="2287552"/>
            <a:ext cx="5718771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Employs 3-4 targets </a:t>
            </a:r>
            <a:endParaRPr lang="ja-JP" altLang="en-US" sz="3000" dirty="0"/>
          </a:p>
        </p:txBody>
      </p:sp>
      <p:cxnSp>
        <p:nvCxnSpPr>
          <p:cNvPr id="44040" name="直線矢印コネクタ 8"/>
          <p:cNvCxnSpPr>
            <a:cxnSpLocks noChangeShapeType="1"/>
          </p:cNvCxnSpPr>
          <p:nvPr/>
        </p:nvCxnSpPr>
        <p:spPr bwMode="auto">
          <a:xfrm rot="10800000">
            <a:off x="3480991" y="2366433"/>
            <a:ext cx="1408972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41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3480991" y="2563636"/>
            <a:ext cx="1574734" cy="1972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2" name="正方形/長方形 9"/>
          <p:cNvSpPr>
            <a:spLocks noChangeArrowheads="1"/>
          </p:cNvSpPr>
          <p:nvPr/>
        </p:nvSpPr>
        <p:spPr bwMode="auto">
          <a:xfrm>
            <a:off x="331523" y="3549650"/>
            <a:ext cx="8288073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>
                <a:latin typeface="Helvetica" pitchFamily="-110" charset="0"/>
              </a:rPr>
              <a:t>• We try to employ single target. </a:t>
            </a:r>
            <a:endParaRPr lang="ja-JP" altLang="en-US" sz="3000" dirty="0"/>
          </a:p>
        </p:txBody>
      </p:sp>
      <p:sp>
        <p:nvSpPr>
          <p:cNvPr id="44043" name="Rectangle 30"/>
          <p:cNvSpPr>
            <a:spLocks noChangeArrowheads="1"/>
          </p:cNvSpPr>
          <p:nvPr/>
        </p:nvSpPr>
        <p:spPr bwMode="auto">
          <a:xfrm>
            <a:off x="745927" y="4101818"/>
            <a:ext cx="4698302" cy="15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>
                <a:latin typeface="Helvetica" pitchFamily="-110" charset="0"/>
              </a:rPr>
              <a:t>Crystal / Amorphous Hybrid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or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Liquid Lead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or</a:t>
            </a:r>
          </a:p>
          <a:p>
            <a:pPr algn="ctr"/>
            <a:r>
              <a:rPr lang="en-US" altLang="ja-JP" b="1">
                <a:latin typeface="Helvetica" pitchFamily="-110" charset="0"/>
              </a:rPr>
              <a:t>Amorphous Tungsten</a:t>
            </a:r>
          </a:p>
        </p:txBody>
      </p:sp>
      <p:cxnSp>
        <p:nvCxnSpPr>
          <p:cNvPr id="44045" name="直線矢印コネクタ 21"/>
          <p:cNvCxnSpPr>
            <a:cxnSpLocks noChangeShapeType="1"/>
          </p:cNvCxnSpPr>
          <p:nvPr/>
        </p:nvCxnSpPr>
        <p:spPr bwMode="auto">
          <a:xfrm rot="10800000">
            <a:off x="4558441" y="5442797"/>
            <a:ext cx="911688" cy="164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6" name="正方形/長方形 9"/>
          <p:cNvSpPr>
            <a:spLocks noChangeArrowheads="1"/>
          </p:cNvSpPr>
          <p:nvPr/>
        </p:nvSpPr>
        <p:spPr bwMode="auto">
          <a:xfrm>
            <a:off x="5635891" y="5206153"/>
            <a:ext cx="5718771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Today's talk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4047" name="正方形/長方形 9"/>
          <p:cNvSpPr>
            <a:spLocks noChangeArrowheads="1"/>
          </p:cNvSpPr>
          <p:nvPr/>
        </p:nvSpPr>
        <p:spPr bwMode="auto">
          <a:xfrm>
            <a:off x="5635891" y="5521678"/>
            <a:ext cx="5718771" cy="16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Just </a:t>
            </a:r>
            <a:r>
              <a:rPr lang="en-US" altLang="ja-JP" b="1" dirty="0" err="1" smtClean="0">
                <a:solidFill>
                  <a:srgbClr val="FF0000"/>
                </a:solidFill>
                <a:latin typeface="Helvetica" pitchFamily="-110" charset="0"/>
              </a:rPr>
              <a:t>soild</a:t>
            </a:r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 tungsten target is OK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with slow rotation.</a:t>
            </a:r>
          </a:p>
          <a:p>
            <a:endParaRPr lang="en-US" altLang="ja-JP" b="1" dirty="0" smtClean="0">
              <a:solidFill>
                <a:srgbClr val="FF0000"/>
              </a:solidFill>
              <a:latin typeface="Helvetica" pitchFamily="-110" charset="0"/>
            </a:endParaRPr>
          </a:p>
          <a:p>
            <a:r>
              <a:rPr lang="en-US" altLang="ja-JP" sz="2600" b="1" dirty="0" smtClean="0">
                <a:solidFill>
                  <a:srgbClr val="FF0000"/>
                </a:solidFill>
                <a:latin typeface="Helvetica" pitchFamily="-110" charset="0"/>
              </a:rPr>
              <a:t>Truly </a:t>
            </a:r>
            <a:r>
              <a:rPr lang="en-US" altLang="ja-JP" sz="2600" b="1" dirty="0">
                <a:solidFill>
                  <a:srgbClr val="FF0000"/>
                </a:solidFill>
                <a:latin typeface="Helvetica" pitchFamily="-110" charset="0"/>
              </a:rPr>
              <a:t>Conventional</a:t>
            </a:r>
            <a:endParaRPr lang="en-US" altLang="ja-JP" sz="2600" b="1" dirty="0" smtClean="0">
              <a:solidFill>
                <a:srgbClr val="FF0000"/>
              </a:solidFill>
              <a:latin typeface="Helvetica" pitchFamily="-110" charset="0"/>
            </a:endParaRPr>
          </a:p>
          <a:p>
            <a:r>
              <a:rPr lang="en-US" altLang="ja-JP" b="1" dirty="0" smtClean="0">
                <a:solidFill>
                  <a:srgbClr val="0000FF"/>
                </a:solidFill>
                <a:latin typeface="Helvetica" pitchFamily="-110" charset="0"/>
              </a:rPr>
              <a:t>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44048" name="正方形/長方形 9"/>
          <p:cNvSpPr>
            <a:spLocks noChangeArrowheads="1"/>
          </p:cNvSpPr>
          <p:nvPr/>
        </p:nvSpPr>
        <p:spPr bwMode="auto">
          <a:xfrm>
            <a:off x="5304367" y="2681958"/>
            <a:ext cx="5718771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Helvetica" pitchFamily="-110" charset="0"/>
              </a:rPr>
              <a:t>Thermal Shockwave </a:t>
            </a:r>
            <a:endParaRPr lang="ja-JP" altLang="en-US">
              <a:solidFill>
                <a:srgbClr val="FF0000"/>
              </a:solidFill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248642" y="5850350"/>
            <a:ext cx="5884532" cy="1339558"/>
            <a:chOff x="266700" y="5943600"/>
            <a:chExt cx="5410200" cy="1294027"/>
          </a:xfrm>
        </p:grpSpPr>
        <p:sp>
          <p:nvSpPr>
            <p:cNvPr id="16" name="正方形/長方形 15"/>
            <p:cNvSpPr/>
            <p:nvPr/>
          </p:nvSpPr>
          <p:spPr>
            <a:xfrm>
              <a:off x="368300" y="5988902"/>
              <a:ext cx="5308600" cy="1248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600" b="1" dirty="0" smtClean="0">
                  <a:solidFill>
                    <a:srgbClr val="FF0000"/>
                  </a:solidFill>
                  <a:latin typeface="Helvetica" pitchFamily="-110" charset="0"/>
                </a:rPr>
                <a:t>Why just single solid target is </a:t>
              </a:r>
            </a:p>
            <a:p>
              <a:r>
                <a:rPr lang="en-US" altLang="ja-JP" sz="2600" b="1" dirty="0" smtClean="0">
                  <a:solidFill>
                    <a:srgbClr val="FF0000"/>
                  </a:solidFill>
                  <a:latin typeface="Helvetica" pitchFamily="-110" charset="0"/>
                </a:rPr>
                <a:t>OK in ILC ?</a:t>
              </a:r>
            </a:p>
            <a:p>
              <a:r>
                <a:rPr lang="en-US" altLang="ja-JP" sz="2600" b="1" dirty="0" smtClean="0">
                  <a:solidFill>
                    <a:srgbClr val="0000FF"/>
                  </a:solidFill>
                  <a:latin typeface="Helvetica" pitchFamily="-110" charset="0"/>
                </a:rPr>
                <a:t> </a:t>
              </a:r>
              <a:endParaRPr lang="ja-JP" altLang="en-US" sz="2600" dirty="0">
                <a:solidFill>
                  <a:srgbClr val="0000FF"/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266700" y="5943600"/>
              <a:ext cx="4775200" cy="9144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7628" y="-354965"/>
            <a:ext cx="9959501" cy="1354126"/>
          </a:xfrm>
          <a:prstGeom prst="rect">
            <a:avLst/>
          </a:prstGeom>
        </p:spPr>
        <p:txBody>
          <a:bodyPr vert="horz" lIns="97393" tIns="48696" rIns="97393" bIns="4869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43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 is the difference </a:t>
            </a:r>
            <a:r>
              <a:rPr lang="en-US" altLang="ja-JP" sz="43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wrt</a:t>
            </a:r>
            <a:r>
              <a:rPr lang="en-US" altLang="ja-JP" sz="43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GLC/NLC design</a:t>
            </a:r>
            <a:endParaRPr lang="ja-JP" altLang="en-US" sz="43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811" y="659577"/>
            <a:ext cx="9307101" cy="1255604"/>
          </a:xfrm>
          <a:prstGeom prst="rect">
            <a:avLst/>
          </a:prstGeom>
        </p:spPr>
        <p:txBody>
          <a:bodyPr vert="horz" lIns="97393" tIns="48696" rIns="97393" bIns="48696" rtlCol="0" anchor="ctr">
            <a:normAutofit/>
          </a:bodyPr>
          <a:lstStyle/>
          <a:p>
            <a:pPr>
              <a:lnSpc>
                <a:spcPts val="3890"/>
              </a:lnSpc>
              <a:spcBef>
                <a:spcPct val="0"/>
              </a:spcBef>
              <a:defRPr/>
            </a:pPr>
            <a:r>
              <a:rPr lang="en-US" altLang="ja-JP" sz="3400" b="1" dirty="0" smtClean="0">
                <a:latin typeface="+mj-lt"/>
                <a:ea typeface="+mj-ea"/>
                <a:cs typeface="+mj-cs"/>
              </a:rPr>
              <a:t>Old GLC/NLC design employed 3 targets.</a:t>
            </a:r>
          </a:p>
          <a:p>
            <a:pPr>
              <a:lnSpc>
                <a:spcPts val="3890"/>
              </a:lnSpc>
              <a:spcBef>
                <a:spcPct val="0"/>
              </a:spcBef>
              <a:defRPr/>
            </a:pPr>
            <a:r>
              <a:rPr lang="en-US" altLang="ja-JP" sz="3400" b="1" dirty="0" smtClean="0">
                <a:latin typeface="+mj-lt"/>
                <a:ea typeface="+mj-ea"/>
                <a:cs typeface="+mj-cs"/>
              </a:rPr>
              <a:t>Why single target can survive in </a:t>
            </a:r>
            <a:r>
              <a:rPr lang="en-US" altLang="ja-JP" sz="3400" b="1" dirty="0" smtClean="0"/>
              <a:t>ILC 300 Hz.</a:t>
            </a:r>
            <a:r>
              <a:rPr lang="en-US" altLang="ja-JP" sz="3800" b="1" dirty="0" smtClean="0"/>
              <a:t> </a:t>
            </a:r>
            <a:endParaRPr lang="en-US" altLang="ja-JP" sz="3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ja-JP" altLang="en-US" sz="38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60330" y="-29581"/>
            <a:ext cx="7459266" cy="88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5100" b="1" dirty="0">
                <a:solidFill>
                  <a:srgbClr val="0000FF"/>
                </a:solidFill>
                <a:latin typeface="Helvetica" pitchFamily="-110" charset="0"/>
              </a:rPr>
              <a:t>Target Issues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2129790"/>
            <a:ext cx="10691615" cy="209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>
                <a:latin typeface="Helvetica" pitchFamily="-110" charset="0"/>
              </a:rPr>
              <a:t>• </a:t>
            </a:r>
            <a:r>
              <a:rPr lang="en-US" altLang="ja-JP" sz="3400" b="1" dirty="0" err="1">
                <a:latin typeface="Helvetica" pitchFamily="-110" charset="0"/>
              </a:rPr>
              <a:t>Undulator</a:t>
            </a:r>
            <a:r>
              <a:rPr lang="en-US" altLang="ja-JP" sz="3400" b="1" dirty="0">
                <a:latin typeface="Helvetica" pitchFamily="-110" charset="0"/>
              </a:rPr>
              <a:t> Scheme (base line)</a:t>
            </a:r>
          </a:p>
          <a:p>
            <a:r>
              <a:rPr lang="en-US" altLang="ja-JP" b="1" dirty="0">
                <a:latin typeface="Helvetica" pitchFamily="-110" charset="0"/>
              </a:rPr>
              <a:t>    • In order to create </a:t>
            </a:r>
            <a:r>
              <a:rPr lang="en-US" altLang="ja-JP" b="1" dirty="0" err="1">
                <a:latin typeface="Helvetica" pitchFamily="-110" charset="0"/>
              </a:rPr>
              <a:t>e+s</a:t>
            </a:r>
            <a:r>
              <a:rPr lang="en-US" altLang="ja-JP" b="1" dirty="0">
                <a:latin typeface="Helvetica" pitchFamily="-110" charset="0"/>
              </a:rPr>
              <a:t>, it uses </a:t>
            </a:r>
            <a:r>
              <a:rPr lang="en-US" altLang="ja-JP" b="1" dirty="0" err="1">
                <a:latin typeface="Helvetica" pitchFamily="-110" charset="0"/>
              </a:rPr>
              <a:t>e</a:t>
            </a:r>
            <a:r>
              <a:rPr lang="en-US" altLang="ja-JP" b="1" dirty="0">
                <a:latin typeface="Helvetica" pitchFamily="-110" charset="0"/>
              </a:rPr>
              <a:t>- beam in the main </a:t>
            </a:r>
            <a:r>
              <a:rPr lang="en-US" altLang="ja-JP" b="1" dirty="0" err="1">
                <a:latin typeface="Helvetica" pitchFamily="-110" charset="0"/>
              </a:rPr>
              <a:t>linac</a:t>
            </a:r>
            <a:r>
              <a:rPr lang="en-US" altLang="ja-JP" b="1" dirty="0">
                <a:latin typeface="Helvetica" pitchFamily="-110" charset="0"/>
              </a:rPr>
              <a:t>.</a:t>
            </a:r>
          </a:p>
          <a:p>
            <a:r>
              <a:rPr lang="en-US" altLang="ja-JP" b="1" dirty="0">
                <a:latin typeface="Helvetica" pitchFamily="-110" charset="0"/>
              </a:rPr>
              <a:t>    • It creates 2600 bunches of </a:t>
            </a:r>
            <a:r>
              <a:rPr lang="en-US" altLang="ja-JP" b="1" dirty="0" err="1">
                <a:latin typeface="Helvetica" pitchFamily="-110" charset="0"/>
              </a:rPr>
              <a:t>e+s</a:t>
            </a:r>
            <a:r>
              <a:rPr lang="en-US" altLang="ja-JP" b="1" dirty="0">
                <a:latin typeface="Helvetica" pitchFamily="-110" charset="0"/>
              </a:rPr>
              <a:t> in 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1 </a:t>
            </a:r>
            <a:r>
              <a:rPr lang="en-US" altLang="ja-JP" b="1" dirty="0" err="1">
                <a:solidFill>
                  <a:srgbClr val="FF0000"/>
                </a:solidFill>
                <a:latin typeface="Helvetica" pitchFamily="-110" charset="0"/>
              </a:rPr>
              <a:t>m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sec.</a:t>
            </a:r>
          </a:p>
          <a:p>
            <a:r>
              <a:rPr lang="en-US" altLang="ja-JP" b="1" dirty="0">
                <a:latin typeface="Helvetica" pitchFamily="-110" charset="0"/>
              </a:rPr>
              <a:t>    • Heat load is a serious problem.</a:t>
            </a:r>
          </a:p>
          <a:p>
            <a:r>
              <a:rPr lang="en-US" altLang="ja-JP" b="1" dirty="0">
                <a:latin typeface="Helvetica" pitchFamily="-110" charset="0"/>
              </a:rPr>
              <a:t>    • 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It requires a challenging rotation target (100 </a:t>
            </a:r>
            <a:r>
              <a:rPr lang="en-US" altLang="ja-JP" b="1" dirty="0" err="1">
                <a:solidFill>
                  <a:srgbClr val="FF0000"/>
                </a:solidFill>
                <a:latin typeface="Helvetica" pitchFamily="-110" charset="0"/>
              </a:rPr>
              <a:t>m/s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).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       </a:t>
            </a:r>
            <a:r>
              <a:rPr lang="en-US" altLang="ja-JP" sz="2100" b="1" dirty="0">
                <a:latin typeface="Helvetica" pitchFamily="-110" charset="0"/>
              </a:rPr>
              <a:t>(spreads 2600 bunches in 100 mm length)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828807" y="709931"/>
            <a:ext cx="10691615" cy="120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>
                <a:latin typeface="Helvetica" pitchFamily="-110" charset="0"/>
              </a:rPr>
              <a:t>                      </a:t>
            </a:r>
            <a:r>
              <a:rPr lang="en-US" altLang="ja-JP" sz="3400" b="1" dirty="0">
                <a:solidFill>
                  <a:srgbClr val="FF0000"/>
                </a:solidFill>
                <a:latin typeface="Helvetica" pitchFamily="-110" charset="0"/>
              </a:rPr>
              <a:t>Two Issues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   • Heat Load (by beam): Time Scale ~ 1 </a:t>
            </a:r>
            <a:r>
              <a:rPr lang="en-US" altLang="ja-JP" b="1" dirty="0" err="1">
                <a:solidFill>
                  <a:srgbClr val="FF0000"/>
                </a:solidFill>
                <a:latin typeface="Helvetica" pitchFamily="-110" charset="0"/>
              </a:rPr>
              <a:t>m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sec.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   • Thermal shock wave: Time scale ~ sub micro sec.   </a:t>
            </a:r>
            <a:r>
              <a:rPr lang="en-US" altLang="ja-JP" b="1" dirty="0">
                <a:latin typeface="Helvetica" pitchFamily="-110" charset="0"/>
              </a:rPr>
              <a:t>  </a:t>
            </a:r>
            <a:endParaRPr lang="en-US" altLang="ja-JP" b="1" dirty="0">
              <a:solidFill>
                <a:srgbClr val="FF0000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7628" y="-354965"/>
            <a:ext cx="9959501" cy="1354126"/>
          </a:xfrm>
          <a:prstGeom prst="rect">
            <a:avLst/>
          </a:prstGeom>
        </p:spPr>
        <p:txBody>
          <a:bodyPr vert="horz" lIns="97393" tIns="48696" rIns="97393" bIns="4869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43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 is the difference </a:t>
            </a:r>
            <a:r>
              <a:rPr lang="en-US" altLang="ja-JP" sz="43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wrt</a:t>
            </a:r>
            <a:r>
              <a:rPr lang="en-US" altLang="ja-JP" sz="43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GLC/NLC design</a:t>
            </a:r>
            <a:endParaRPr lang="ja-JP" altLang="en-US" sz="43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811" y="697677"/>
            <a:ext cx="9307101" cy="1255604"/>
          </a:xfrm>
          <a:prstGeom prst="rect">
            <a:avLst/>
          </a:prstGeom>
        </p:spPr>
        <p:txBody>
          <a:bodyPr vert="horz" lIns="97393" tIns="48696" rIns="97393" bIns="48696" rtlCol="0" anchor="ctr">
            <a:normAutofit/>
          </a:bodyPr>
          <a:lstStyle/>
          <a:p>
            <a:pPr>
              <a:lnSpc>
                <a:spcPts val="3890"/>
              </a:lnSpc>
              <a:spcBef>
                <a:spcPct val="0"/>
              </a:spcBef>
              <a:defRPr/>
            </a:pPr>
            <a:r>
              <a:rPr lang="en-US" altLang="ja-JP" sz="3400" b="1" dirty="0" smtClean="0">
                <a:latin typeface="+mj-lt"/>
                <a:ea typeface="+mj-ea"/>
                <a:cs typeface="+mj-cs"/>
              </a:rPr>
              <a:t>Old GLC/NLC design employed 3 targets.</a:t>
            </a:r>
          </a:p>
          <a:p>
            <a:pPr>
              <a:lnSpc>
                <a:spcPts val="3890"/>
              </a:lnSpc>
              <a:spcBef>
                <a:spcPct val="0"/>
              </a:spcBef>
              <a:defRPr/>
            </a:pPr>
            <a:r>
              <a:rPr lang="en-US" altLang="ja-JP" sz="3400" b="1" dirty="0" smtClean="0">
                <a:latin typeface="+mj-lt"/>
                <a:ea typeface="+mj-ea"/>
                <a:cs typeface="+mj-cs"/>
              </a:rPr>
              <a:t>Why single target can survive in </a:t>
            </a:r>
            <a:r>
              <a:rPr lang="en-US" altLang="ja-JP" sz="3400" b="1" dirty="0" smtClean="0"/>
              <a:t>ILC 300 Hz.</a:t>
            </a:r>
            <a:r>
              <a:rPr lang="en-US" altLang="ja-JP" sz="3800" b="1" dirty="0" smtClean="0"/>
              <a:t> </a:t>
            </a:r>
            <a:endParaRPr lang="en-US" altLang="ja-JP" sz="3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ja-JP" altLang="en-US" sz="38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93251" y="1793782"/>
            <a:ext cx="9307101" cy="736224"/>
          </a:xfrm>
          <a:prstGeom prst="rect">
            <a:avLst/>
          </a:prstGeom>
        </p:spPr>
        <p:txBody>
          <a:bodyPr vert="horz" lIns="97393" tIns="48696" rIns="97393" bIns="48696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3400" b="1" dirty="0" smtClean="0">
                <a:solidFill>
                  <a:srgbClr val="FF0000"/>
                </a:solidFill>
              </a:rPr>
              <a:t>Because, improved optimization in ILC 300 Hz.</a:t>
            </a:r>
            <a:r>
              <a:rPr lang="en-US" altLang="ja-JP" sz="3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800" b="1" dirty="0" smtClean="0"/>
              <a:t>  </a:t>
            </a:r>
            <a:endParaRPr lang="en-US" altLang="ja-JP" sz="3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ja-JP" altLang="en-US" sz="38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7628" y="-354965"/>
            <a:ext cx="9959501" cy="1354126"/>
          </a:xfrm>
          <a:prstGeom prst="rect">
            <a:avLst/>
          </a:prstGeom>
        </p:spPr>
        <p:txBody>
          <a:bodyPr vert="horz" lIns="97393" tIns="48696" rIns="97393" bIns="4869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43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 is the difference </a:t>
            </a:r>
            <a:r>
              <a:rPr lang="en-US" altLang="ja-JP" sz="43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wrt</a:t>
            </a:r>
            <a:r>
              <a:rPr lang="en-US" altLang="ja-JP" sz="43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GLC/NLC design</a:t>
            </a:r>
            <a:endParaRPr lang="ja-JP" altLang="en-US" sz="43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124321" y="542596"/>
            <a:ext cx="10360092" cy="6073846"/>
          </a:xfrm>
          <a:prstGeom prst="rect">
            <a:avLst/>
          </a:prstGeom>
        </p:spPr>
        <p:txBody>
          <a:bodyPr vert="horz" lIns="97393" tIns="48696" rIns="97393" bIns="48696" rtlCol="0" anchor="ctr">
            <a:noAutofit/>
          </a:bodyPr>
          <a:lstStyle/>
          <a:p>
            <a:pPr>
              <a:lnSpc>
                <a:spcPts val="3366"/>
              </a:lnSpc>
              <a:spcBef>
                <a:spcPct val="0"/>
              </a:spcBef>
              <a:defRPr/>
            </a:pP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336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ts val="336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ts val="1129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</a:t>
            </a:r>
          </a:p>
          <a:p>
            <a:pPr>
              <a:lnSpc>
                <a:spcPts val="2535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</a:t>
            </a:r>
          </a:p>
          <a:p>
            <a:pPr>
              <a:lnSpc>
                <a:spcPts val="2535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</a:t>
            </a:r>
          </a:p>
          <a:p>
            <a:pPr>
              <a:lnSpc>
                <a:spcPts val="2535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                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ILC 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300 Hz     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GLC(JLC) 3 targets   NLC 3/4 targets</a:t>
            </a:r>
          </a:p>
          <a:p>
            <a:pPr>
              <a:lnSpc>
                <a:spcPts val="2535"/>
              </a:lnSpc>
              <a:spcBef>
                <a:spcPct val="0"/>
              </a:spcBef>
              <a:defRPr/>
            </a:pPr>
            <a:r>
              <a:rPr lang="en-US" altLang="ja-JP" sz="2100" b="1" dirty="0" smtClean="0">
                <a:latin typeface="+mj-lt"/>
                <a:ea typeface="+mj-ea"/>
                <a:cs typeface="+mj-cs"/>
              </a:rPr>
              <a:t>                                                                                     (for each)                            (for each)    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</a:t>
            </a:r>
          </a:p>
          <a:p>
            <a:pPr>
              <a:lnSpc>
                <a:spcPts val="3146"/>
              </a:lnSpc>
              <a:spcBef>
                <a:spcPct val="0"/>
              </a:spcBef>
              <a:defRPr/>
            </a:pPr>
            <a:r>
              <a:rPr lang="ja-JP" altLang="ja-JP" sz="2600" b="1" dirty="0" smtClean="0">
                <a:latin typeface="+mj-lt"/>
                <a:ea typeface="+mj-ea"/>
                <a:cs typeface="+mj-cs"/>
              </a:rPr>
              <a:t>　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Eb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          6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GeV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10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GeV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     6.2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GeV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</a:t>
            </a:r>
          </a:p>
          <a:p>
            <a:pPr>
              <a:lnSpc>
                <a:spcPts val="314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Ne-/bunch               2x10</a:t>
            </a:r>
            <a:r>
              <a:rPr lang="en-US" altLang="ja-JP" sz="2600" b="1" baseline="30000" dirty="0" smtClean="0">
                <a:latin typeface="+mj-lt"/>
                <a:ea typeface="+mj-ea"/>
                <a:cs typeface="+mj-cs"/>
              </a:rPr>
              <a:t>10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1x10</a:t>
            </a:r>
            <a:r>
              <a:rPr lang="en-US" altLang="ja-JP" sz="2600" b="1" baseline="30000" dirty="0" smtClean="0">
                <a:latin typeface="+mj-lt"/>
                <a:ea typeface="+mj-ea"/>
                <a:cs typeface="+mj-cs"/>
              </a:rPr>
              <a:t>10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     1.5x10</a:t>
            </a:r>
            <a:r>
              <a:rPr lang="en-US" altLang="ja-JP" sz="2600" b="1" baseline="30000" dirty="0" smtClean="0">
                <a:latin typeface="+mj-lt"/>
                <a:ea typeface="+mj-ea"/>
                <a:cs typeface="+mj-cs"/>
              </a:rPr>
              <a:t>10</a:t>
            </a:r>
          </a:p>
          <a:p>
            <a:pPr>
              <a:lnSpc>
                <a:spcPts val="314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N of bunches         132 (triplet)           64 (192/3)                  </a:t>
            </a:r>
            <a:r>
              <a:rPr lang="en-US" altLang="ja-JP" sz="2600" b="1" dirty="0" smtClean="0"/>
              <a:t>63 (190/3)</a:t>
            </a: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314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t_target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14 mm                    21 mm                        14 mm</a:t>
            </a:r>
          </a:p>
          <a:p>
            <a:pPr>
              <a:lnSpc>
                <a:spcPts val="314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spot (</a:t>
            </a:r>
            <a:r>
              <a:rPr lang="en-US" altLang="ja-JP" sz="2600" b="1" dirty="0" err="1" smtClean="0">
                <a:latin typeface="Symbol"/>
                <a:ea typeface="+mj-ea"/>
                <a:cs typeface="+mj-cs"/>
              </a:rPr>
              <a:t>s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) on target</a:t>
            </a:r>
            <a:r>
              <a:rPr lang="ja-JP" altLang="ja-JP" sz="2600" b="1" dirty="0" smtClean="0">
                <a:latin typeface="+mj-lt"/>
                <a:ea typeface="+mj-ea"/>
                <a:cs typeface="+mj-cs"/>
              </a:rPr>
              <a:t>　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4 mm                     2.5 mm                      1.6 mm</a:t>
            </a:r>
            <a:endParaRPr lang="en-US" altLang="ja-JP" sz="2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276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DR/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preDR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accpt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</a:t>
            </a:r>
            <a:r>
              <a:rPr lang="en-US" altLang="ja-JP" sz="2600" b="1" dirty="0" smtClean="0">
                <a:latin typeface="Symbol"/>
                <a:ea typeface="+mj-ea"/>
                <a:cs typeface="+mj-cs"/>
              </a:rPr>
              <a:t>D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E&lt;25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MeV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</a:t>
            </a:r>
            <a:r>
              <a:rPr lang="en-US" altLang="ja-JP" sz="2600" b="1" dirty="0" smtClean="0">
                <a:latin typeface="Symbol"/>
                <a:ea typeface="+mj-ea"/>
                <a:cs typeface="+mj-cs"/>
              </a:rPr>
              <a:t>D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E&lt;19.8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MeV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</a:t>
            </a:r>
            <a:r>
              <a:rPr lang="en-US" altLang="ja-JP" sz="2600" b="1" dirty="0" smtClean="0">
                <a:latin typeface="Symbol"/>
                <a:ea typeface="+mj-ea"/>
                <a:cs typeface="+mj-cs"/>
              </a:rPr>
              <a:t>DE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&lt;10MeV</a:t>
            </a:r>
          </a:p>
          <a:p>
            <a:pPr>
              <a:lnSpc>
                <a:spcPts val="276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                 </a:t>
            </a:r>
            <a:r>
              <a:rPr lang="en-US" altLang="ja-JP" sz="2600" b="1" dirty="0" smtClean="0">
                <a:latin typeface="Symbol"/>
              </a:rPr>
              <a:t>D</a:t>
            </a:r>
            <a:r>
              <a:rPr lang="en-US" altLang="ja-JP" sz="2600" b="1" dirty="0" smtClean="0"/>
              <a:t>T&lt; 115ps             </a:t>
            </a:r>
            <a:r>
              <a:rPr lang="en-US" altLang="ja-JP" sz="2600" b="1" dirty="0" smtClean="0">
                <a:latin typeface="Symbol"/>
              </a:rPr>
              <a:t>D</a:t>
            </a:r>
            <a:r>
              <a:rPr lang="en-US" altLang="ja-JP" sz="2600" b="1" dirty="0" smtClean="0"/>
              <a:t>T&lt;?                          </a:t>
            </a:r>
            <a:r>
              <a:rPr lang="en-US" altLang="ja-JP" sz="2600" b="1" dirty="0" smtClean="0">
                <a:latin typeface="Symbol"/>
              </a:rPr>
              <a:t>DT</a:t>
            </a:r>
            <a:r>
              <a:rPr lang="en-US" altLang="ja-JP" sz="2600" b="1" dirty="0" smtClean="0"/>
              <a:t>&lt;30 </a:t>
            </a:r>
            <a:r>
              <a:rPr lang="en-US" altLang="ja-JP" sz="2600" b="1" dirty="0" err="1" smtClean="0"/>
              <a:t>ps</a:t>
            </a: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276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                 </a:t>
            </a:r>
            <a:r>
              <a:rPr lang="en-US" altLang="ja-JP" sz="2600" b="1" dirty="0" err="1" smtClean="0">
                <a:latin typeface="Symbol"/>
                <a:ea typeface="+mj-ea"/>
                <a:cs typeface="+mj-cs"/>
              </a:rPr>
              <a:t>g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A</a:t>
            </a:r>
            <a:r>
              <a:rPr lang="en-US" altLang="ja-JP" sz="2600" b="1" baseline="-25000" dirty="0" err="1" smtClean="0">
                <a:latin typeface="+mj-lt"/>
                <a:ea typeface="+mj-ea"/>
                <a:cs typeface="+mj-cs"/>
              </a:rPr>
              <a:t>x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+</a:t>
            </a:r>
            <a:r>
              <a:rPr lang="en-US" altLang="ja-JP" sz="2600" b="1" dirty="0" err="1" smtClean="0">
                <a:latin typeface="Symbol"/>
              </a:rPr>
              <a:t>g</a:t>
            </a:r>
            <a:r>
              <a:rPr lang="en-US" altLang="ja-JP" sz="2600" b="1" dirty="0" err="1" smtClean="0"/>
              <a:t>A</a:t>
            </a:r>
            <a:r>
              <a:rPr lang="en-US" altLang="ja-JP" sz="2600" b="1" baseline="-25000" dirty="0" err="1" smtClean="0"/>
              <a:t>y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=0.09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m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</a:t>
            </a:r>
            <a:r>
              <a:rPr lang="en-US" altLang="ja-JP" sz="2600" b="1" dirty="0" err="1" smtClean="0">
                <a:latin typeface="Symbol"/>
                <a:ea typeface="+mj-ea"/>
                <a:cs typeface="+mj-cs"/>
              </a:rPr>
              <a:t>g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A</a:t>
            </a:r>
            <a:r>
              <a:rPr lang="en-US" altLang="ja-JP" sz="2600" b="1" baseline="-25000" dirty="0" err="1" smtClean="0">
                <a:latin typeface="+mj-lt"/>
                <a:ea typeface="+mj-ea"/>
                <a:cs typeface="+mj-cs"/>
              </a:rPr>
              <a:t>x</a:t>
            </a:r>
            <a:r>
              <a:rPr lang="en-US" altLang="ja-JP" sz="1700" b="1" dirty="0" err="1" smtClean="0">
                <a:latin typeface="+mj-lt"/>
                <a:ea typeface="+mj-ea"/>
                <a:cs typeface="+mj-cs"/>
              </a:rPr>
              <a:t>&amp;</a:t>
            </a:r>
            <a:r>
              <a:rPr lang="en-US" altLang="ja-JP" sz="2600" b="1" dirty="0" err="1" smtClean="0">
                <a:latin typeface="Symbol"/>
              </a:rPr>
              <a:t>g</a:t>
            </a:r>
            <a:r>
              <a:rPr lang="en-US" altLang="ja-JP" sz="2600" b="1" dirty="0" err="1" smtClean="0"/>
              <a:t>A</a:t>
            </a:r>
            <a:r>
              <a:rPr lang="en-US" altLang="ja-JP" sz="2600" b="1" baseline="-25000" dirty="0" err="1" smtClean="0"/>
              <a:t>x</a:t>
            </a:r>
            <a:r>
              <a:rPr lang="en-US" altLang="ja-JP" sz="2600" b="1" dirty="0" smtClean="0"/>
              <a:t>&lt;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0.03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m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</a:t>
            </a:r>
            <a:r>
              <a:rPr lang="en-US" altLang="ja-JP" sz="2600" b="1" dirty="0" err="1" smtClean="0">
                <a:latin typeface="Symbol"/>
              </a:rPr>
              <a:t>g</a:t>
            </a:r>
            <a:r>
              <a:rPr lang="en-US" altLang="ja-JP" sz="2600" b="1" dirty="0" err="1" smtClean="0"/>
              <a:t>A</a:t>
            </a:r>
            <a:r>
              <a:rPr lang="en-US" altLang="ja-JP" sz="2600" b="1" baseline="-25000" dirty="0" err="1" smtClean="0"/>
              <a:t>x</a:t>
            </a:r>
            <a:r>
              <a:rPr lang="en-US" altLang="ja-JP" sz="1700" b="1" dirty="0" err="1" smtClean="0"/>
              <a:t>&amp;</a:t>
            </a:r>
            <a:r>
              <a:rPr lang="en-US" altLang="ja-JP" sz="2600" b="1" dirty="0" err="1" smtClean="0">
                <a:latin typeface="Symbol"/>
              </a:rPr>
              <a:t>g</a:t>
            </a:r>
            <a:r>
              <a:rPr lang="en-US" altLang="ja-JP" sz="2600" b="1" dirty="0" err="1" smtClean="0"/>
              <a:t>A</a:t>
            </a:r>
            <a:r>
              <a:rPr lang="en-US" altLang="ja-JP" sz="2600" b="1" baseline="-25000" dirty="0" err="1" smtClean="0"/>
              <a:t>x</a:t>
            </a:r>
            <a:r>
              <a:rPr lang="en-US" altLang="ja-JP" sz="2600" b="1" dirty="0" smtClean="0"/>
              <a:t>&lt;0.03 </a:t>
            </a:r>
            <a:r>
              <a:rPr lang="en-US" altLang="ja-JP" sz="2600" b="1" dirty="0" err="1" smtClean="0"/>
              <a:t>m</a:t>
            </a:r>
            <a:r>
              <a:rPr lang="en-US" altLang="ja-JP" sz="2600" b="1" dirty="0" smtClean="0"/>
              <a:t> </a:t>
            </a: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326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PEDD                         23 J/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g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   35 J/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g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                      35 J/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g</a:t>
            </a:r>
            <a:endParaRPr lang="en-US" altLang="ja-JP" sz="2600" b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ts val="3266"/>
              </a:lnSpc>
              <a:spcBef>
                <a:spcPct val="0"/>
              </a:spcBef>
              <a:defRPr/>
            </a:pP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   </a:t>
            </a:r>
            <a:r>
              <a:rPr lang="en-US" altLang="ja-JP" sz="2600" b="1" dirty="0" err="1" smtClean="0">
                <a:latin typeface="+mj-lt"/>
                <a:ea typeface="+mj-ea"/>
                <a:cs typeface="+mj-cs"/>
              </a:rPr>
              <a:t>e+/e</a:t>
            </a:r>
            <a:r>
              <a:rPr lang="en-US" altLang="ja-JP" sz="2600" b="1" dirty="0" smtClean="0">
                <a:latin typeface="+mj-lt"/>
                <a:ea typeface="+mj-ea"/>
                <a:cs typeface="+mj-cs"/>
              </a:rPr>
              <a:t>-                          1.5                              1                                 1.8            </a:t>
            </a:r>
            <a:endParaRPr lang="ja-JP" altLang="en-US" sz="2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811" y="697677"/>
            <a:ext cx="9307101" cy="1255604"/>
          </a:xfrm>
          <a:prstGeom prst="rect">
            <a:avLst/>
          </a:prstGeom>
        </p:spPr>
        <p:txBody>
          <a:bodyPr vert="horz" lIns="97393" tIns="48696" rIns="97393" bIns="48696" rtlCol="0" anchor="ctr">
            <a:normAutofit/>
          </a:bodyPr>
          <a:lstStyle/>
          <a:p>
            <a:pPr>
              <a:lnSpc>
                <a:spcPts val="3890"/>
              </a:lnSpc>
              <a:spcBef>
                <a:spcPct val="0"/>
              </a:spcBef>
              <a:defRPr/>
            </a:pPr>
            <a:r>
              <a:rPr lang="en-US" altLang="ja-JP" sz="3400" b="1" dirty="0" smtClean="0">
                <a:latin typeface="+mj-lt"/>
                <a:ea typeface="+mj-ea"/>
                <a:cs typeface="+mj-cs"/>
              </a:rPr>
              <a:t>Old GLC/NLC design employed 3 targets.</a:t>
            </a:r>
          </a:p>
          <a:p>
            <a:pPr>
              <a:lnSpc>
                <a:spcPts val="3890"/>
              </a:lnSpc>
              <a:spcBef>
                <a:spcPct val="0"/>
              </a:spcBef>
              <a:defRPr/>
            </a:pPr>
            <a:r>
              <a:rPr lang="en-US" altLang="ja-JP" sz="3400" b="1" dirty="0" smtClean="0">
                <a:latin typeface="+mj-lt"/>
                <a:ea typeface="+mj-ea"/>
                <a:cs typeface="+mj-cs"/>
              </a:rPr>
              <a:t>Why single target can survive in </a:t>
            </a:r>
            <a:r>
              <a:rPr lang="en-US" altLang="ja-JP" sz="3400" b="1" dirty="0" smtClean="0"/>
              <a:t>ILC 300 Hz.</a:t>
            </a:r>
            <a:r>
              <a:rPr lang="en-US" altLang="ja-JP" sz="3800" b="1" dirty="0" smtClean="0"/>
              <a:t> </a:t>
            </a:r>
            <a:endParaRPr lang="en-US" altLang="ja-JP" sz="3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ja-JP" altLang="en-US" sz="38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93251" y="1793782"/>
            <a:ext cx="9307101" cy="736224"/>
          </a:xfrm>
          <a:prstGeom prst="rect">
            <a:avLst/>
          </a:prstGeom>
        </p:spPr>
        <p:txBody>
          <a:bodyPr vert="horz" lIns="97393" tIns="48696" rIns="97393" bIns="48696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3400" b="1" dirty="0" smtClean="0">
                <a:solidFill>
                  <a:srgbClr val="FF0000"/>
                </a:solidFill>
              </a:rPr>
              <a:t>Because, improved optimization in ILC 300 Hz.</a:t>
            </a:r>
            <a:r>
              <a:rPr lang="en-US" altLang="ja-JP" sz="3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800" b="1" dirty="0" smtClean="0"/>
              <a:t>  </a:t>
            </a:r>
            <a:endParaRPr lang="en-US" altLang="ja-JP" sz="3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ja-JP" altLang="en-US" sz="3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1600" y="2222500"/>
            <a:ext cx="9715500" cy="4711700"/>
          </a:xfrm>
          <a:prstGeom prst="roundRect">
            <a:avLst>
              <a:gd name="adj" fmla="val 230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rot="5400000">
            <a:off x="273050" y="4578350"/>
            <a:ext cx="47371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2584450" y="4591050"/>
            <a:ext cx="47371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5162550" y="4603750"/>
            <a:ext cx="47371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14300" y="3009900"/>
            <a:ext cx="9664700" cy="1270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5054600" y="3022600"/>
            <a:ext cx="1143000" cy="381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5143500" y="4216400"/>
            <a:ext cx="1143000" cy="381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143500" y="4597400"/>
            <a:ext cx="1143000" cy="381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5041900" y="5664200"/>
            <a:ext cx="2362200" cy="4445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7861300" y="4597400"/>
            <a:ext cx="1143000" cy="381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7569200" y="5676900"/>
            <a:ext cx="2197100" cy="4445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3" y="78881"/>
            <a:ext cx="9116882" cy="692300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60330" y="6547132"/>
            <a:ext cx="994569" cy="390731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kumimoji="1" lang="en-US" altLang="ja-JP" dirty="0" err="1" smtClean="0"/>
              <a:t>e+/e</a:t>
            </a:r>
            <a:r>
              <a:rPr kumimoji="1"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2987" y="6196552"/>
            <a:ext cx="994569" cy="329176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sz="1500" dirty="0" smtClean="0"/>
              <a:t>DR/</a:t>
            </a:r>
            <a:endParaRPr lang="ja-JP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正方形/長方形 2"/>
          <p:cNvSpPr>
            <a:spLocks noChangeArrowheads="1"/>
          </p:cNvSpPr>
          <p:nvPr/>
        </p:nvSpPr>
        <p:spPr bwMode="auto">
          <a:xfrm>
            <a:off x="331523" y="1244022"/>
            <a:ext cx="9282642" cy="128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7700" b="1" dirty="0" smtClean="0">
                <a:solidFill>
                  <a:srgbClr val="FF0000"/>
                </a:solidFill>
                <a:latin typeface="Helvetica" pitchFamily="-110" charset="0"/>
              </a:rPr>
              <a:t>Summary</a:t>
            </a:r>
            <a:endParaRPr lang="ja-JP" altLang="en-US" sz="7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97285" y="-70664"/>
            <a:ext cx="8951119" cy="1183217"/>
          </a:xfrm>
        </p:spPr>
        <p:txBody>
          <a:bodyPr>
            <a:normAutofit/>
          </a:bodyPr>
          <a:lstStyle/>
          <a:p>
            <a:r>
              <a:rPr lang="en-US" altLang="ja-JP" sz="6400" b="1" dirty="0" smtClean="0">
                <a:solidFill>
                  <a:srgbClr val="0000FF"/>
                </a:solidFill>
              </a:rPr>
              <a:t>Summary</a:t>
            </a:r>
            <a:endParaRPr lang="ja-JP" altLang="en-US" sz="6400" b="1" dirty="0">
              <a:solidFill>
                <a:srgbClr val="0000FF"/>
              </a:solidFill>
            </a:endParaRP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331523" y="1117482"/>
            <a:ext cx="9614165" cy="4969510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Conventional </a:t>
            </a:r>
            <a:r>
              <a:rPr lang="en-US" altLang="ja-JP" b="1" dirty="0" err="1" smtClean="0"/>
              <a:t>e</a:t>
            </a:r>
            <a:r>
              <a:rPr lang="en-US" altLang="ja-JP" b="1" dirty="0" smtClean="0"/>
              <a:t>+ source can be a solution for </a:t>
            </a:r>
          </a:p>
          <a:p>
            <a:pPr>
              <a:buNone/>
            </a:pPr>
            <a:r>
              <a:rPr lang="en-US" altLang="ja-JP" b="1" dirty="0" smtClean="0"/>
              <a:t>    ILC, with 300Hz scheme and optimized </a:t>
            </a:r>
          </a:p>
          <a:p>
            <a:pPr>
              <a:buNone/>
            </a:pPr>
            <a:r>
              <a:rPr lang="en-US" altLang="ja-JP" b="1" dirty="0" smtClean="0"/>
              <a:t>    beam/target/DR parameters.</a:t>
            </a:r>
          </a:p>
          <a:p>
            <a:pPr>
              <a:lnSpc>
                <a:spcPts val="2471"/>
              </a:lnSpc>
              <a:buNone/>
            </a:pPr>
            <a:r>
              <a:rPr lang="en-US" altLang="ja-JP" b="1" dirty="0" smtClean="0"/>
              <a:t> </a:t>
            </a:r>
          </a:p>
          <a:p>
            <a:r>
              <a:rPr kumimoji="1" lang="en-US" altLang="ja-JP" b="1" dirty="0" smtClean="0"/>
              <a:t>to go forward</a:t>
            </a:r>
          </a:p>
          <a:p>
            <a:pPr lvl="1"/>
            <a:r>
              <a:rPr lang="en-US" altLang="ja-JP" b="1" dirty="0" smtClean="0"/>
              <a:t>heating has to be studied including cooling system</a:t>
            </a:r>
          </a:p>
          <a:p>
            <a:pPr lvl="1"/>
            <a:r>
              <a:rPr lang="en-US" altLang="ja-JP" b="1" dirty="0" smtClean="0"/>
              <a:t>shock wave tolerance ?</a:t>
            </a:r>
          </a:p>
          <a:p>
            <a:pPr lvl="2"/>
            <a:r>
              <a:rPr kumimoji="1" lang="en-US" altLang="ja-JP" b="1" dirty="0" smtClean="0"/>
              <a:t>better than GLC/NLC design, but is it OK?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2348" y="1972028"/>
            <a:ext cx="5718771" cy="1283283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sz="7700" b="1" dirty="0" smtClean="0"/>
              <a:t>backups</a:t>
            </a:r>
            <a:endParaRPr lang="ja-JP" altLang="en-US" sz="7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7285" y="284301"/>
            <a:ext cx="8951119" cy="805476"/>
          </a:xfrm>
        </p:spPr>
        <p:txBody>
          <a:bodyPr/>
          <a:lstStyle/>
          <a:p>
            <a:r>
              <a:rPr kumimoji="1" lang="en-US" altLang="ja-JP" dirty="0" smtClean="0"/>
              <a:t>Energy deposit in capture section</a:t>
            </a:r>
            <a:endParaRPr kumimoji="1" lang="ja-JP" altLang="en-US" dirty="0"/>
          </a:p>
        </p:txBody>
      </p:sp>
      <p:pic>
        <p:nvPicPr>
          <p:cNvPr id="5122" name="Picture 2" descr="C:\Users\takahasi\Documents\ILC\PosiPol\new-positron\Conventional\analysis\ad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251" y="3624192"/>
            <a:ext cx="4504133" cy="290712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kahasi\Documents\ILC\PosiPol\new-positron\Conventional\analysis\yd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21151" y="3624192"/>
            <a:ext cx="4504134" cy="290712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 rot="16200000">
            <a:off x="-484406" y="4926451"/>
            <a:ext cx="1382253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MeV/10mm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462374" y="4926452"/>
            <a:ext cx="1382253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MeV/10mm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9487" y="6531315"/>
            <a:ext cx="847827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Z(mm)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95911" y="6545077"/>
            <a:ext cx="847827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Z(mm)</a:t>
            </a:r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2069818" y="1202466"/>
            <a:ext cx="5438701" cy="1724339"/>
            <a:chOff x="1902977" y="1161595"/>
            <a:chExt cx="5000306" cy="1665730"/>
          </a:xfrm>
        </p:grpSpPr>
        <p:sp>
          <p:nvSpPr>
            <p:cNvPr id="11" name="フリーフォーム 10"/>
            <p:cNvSpPr/>
            <p:nvPr/>
          </p:nvSpPr>
          <p:spPr>
            <a:xfrm>
              <a:off x="2377310" y="1418156"/>
              <a:ext cx="839690" cy="417928"/>
            </a:xfrm>
            <a:custGeom>
              <a:avLst/>
              <a:gdLst>
                <a:gd name="connsiteX0" fmla="*/ 0 w 948519"/>
                <a:gd name="connsiteY0" fmla="*/ 34120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34120 h 580030"/>
                <a:gd name="connsiteX0" fmla="*/ 0 w 948519"/>
                <a:gd name="connsiteY0" fmla="*/ 6824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6824 h 580030"/>
                <a:gd name="connsiteX0" fmla="*/ 0 w 948519"/>
                <a:gd name="connsiteY0" fmla="*/ 0 h 592256"/>
                <a:gd name="connsiteX1" fmla="*/ 0 w 948519"/>
                <a:gd name="connsiteY1" fmla="*/ 592256 h 592256"/>
                <a:gd name="connsiteX2" fmla="*/ 948519 w 948519"/>
                <a:gd name="connsiteY2" fmla="*/ 12226 h 592256"/>
                <a:gd name="connsiteX3" fmla="*/ 0 w 948519"/>
                <a:gd name="connsiteY3" fmla="*/ 0 h 592256"/>
                <a:gd name="connsiteX0" fmla="*/ 0 w 948519"/>
                <a:gd name="connsiteY0" fmla="*/ 474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474 h 5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519" h="580030">
                  <a:moveTo>
                    <a:pt x="0" y="474"/>
                  </a:moveTo>
                  <a:lnTo>
                    <a:pt x="0" y="580030"/>
                  </a:lnTo>
                  <a:lnTo>
                    <a:pt x="948519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 flipV="1">
              <a:off x="2377310" y="2144529"/>
              <a:ext cx="839690" cy="417928"/>
            </a:xfrm>
            <a:custGeom>
              <a:avLst/>
              <a:gdLst>
                <a:gd name="connsiteX0" fmla="*/ 0 w 948519"/>
                <a:gd name="connsiteY0" fmla="*/ 34120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34120 h 580030"/>
                <a:gd name="connsiteX0" fmla="*/ 0 w 948519"/>
                <a:gd name="connsiteY0" fmla="*/ 6824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6824 h 580030"/>
                <a:gd name="connsiteX0" fmla="*/ 0 w 948519"/>
                <a:gd name="connsiteY0" fmla="*/ 0 h 592256"/>
                <a:gd name="connsiteX1" fmla="*/ 0 w 948519"/>
                <a:gd name="connsiteY1" fmla="*/ 592256 h 592256"/>
                <a:gd name="connsiteX2" fmla="*/ 948519 w 948519"/>
                <a:gd name="connsiteY2" fmla="*/ 12226 h 592256"/>
                <a:gd name="connsiteX3" fmla="*/ 0 w 948519"/>
                <a:gd name="connsiteY3" fmla="*/ 0 h 592256"/>
                <a:gd name="connsiteX0" fmla="*/ 0 w 948519"/>
                <a:gd name="connsiteY0" fmla="*/ 474 h 580030"/>
                <a:gd name="connsiteX1" fmla="*/ 0 w 948519"/>
                <a:gd name="connsiteY1" fmla="*/ 580030 h 580030"/>
                <a:gd name="connsiteX2" fmla="*/ 948519 w 948519"/>
                <a:gd name="connsiteY2" fmla="*/ 0 h 580030"/>
                <a:gd name="connsiteX3" fmla="*/ 0 w 948519"/>
                <a:gd name="connsiteY3" fmla="*/ 474 h 5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519" h="580030">
                  <a:moveTo>
                    <a:pt x="0" y="474"/>
                  </a:moveTo>
                  <a:lnTo>
                    <a:pt x="0" y="580030"/>
                  </a:lnTo>
                  <a:lnTo>
                    <a:pt x="948519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269756" y="1161595"/>
              <a:ext cx="3633527" cy="4655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377310" y="1161595"/>
              <a:ext cx="892445" cy="25656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258500" y="2361800"/>
              <a:ext cx="3633527" cy="4655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377310" y="2570764"/>
              <a:ext cx="881190" cy="25656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02977" y="1737776"/>
              <a:ext cx="382477" cy="5188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" name="直線矢印コネクタ 7"/>
          <p:cNvCxnSpPr/>
          <p:nvPr/>
        </p:nvCxnSpPr>
        <p:spPr>
          <a:xfrm flipV="1">
            <a:off x="2153280" y="2926806"/>
            <a:ext cx="626570" cy="1368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6147662" y="2926806"/>
            <a:ext cx="1348615" cy="1144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17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214" y="0"/>
            <a:ext cx="8951119" cy="791610"/>
          </a:xfrm>
        </p:spPr>
        <p:txBody>
          <a:bodyPr/>
          <a:lstStyle/>
          <a:p>
            <a:r>
              <a:rPr kumimoji="1" lang="en-US" altLang="ja-JP" dirty="0" smtClean="0"/>
              <a:t>a few comments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1893" y="642527"/>
            <a:ext cx="9241902" cy="3727081"/>
          </a:xfrm>
        </p:spPr>
        <p:txBody>
          <a:bodyPr/>
          <a:lstStyle/>
          <a:p>
            <a:r>
              <a:rPr lang="en-US" altLang="ja-JP" dirty="0" smtClean="0"/>
              <a:t>numbers shown here are consistent w/</a:t>
            </a:r>
          </a:p>
          <a:p>
            <a:pPr lvl="2"/>
            <a:r>
              <a:rPr kumimoji="1" lang="en-US" altLang="ja-JP" dirty="0" smtClean="0"/>
              <a:t>independent calculation by a colleague in KEK and</a:t>
            </a:r>
            <a:r>
              <a:rPr lang="en-US" altLang="ja-JP" dirty="0" smtClean="0"/>
              <a:t> French colleague for Hybrid </a:t>
            </a:r>
          </a:p>
          <a:p>
            <a:r>
              <a:rPr kumimoji="1" lang="en-US" altLang="ja-JP" dirty="0" smtClean="0"/>
              <a:t>comparison w/ SLC study</a:t>
            </a:r>
          </a:p>
          <a:p>
            <a:pPr lvl="1"/>
            <a:r>
              <a:rPr lang="en-US" altLang="ja-JP" dirty="0" smtClean="0"/>
              <a:t>both assumed AMD but acceptance for </a:t>
            </a:r>
            <a:r>
              <a:rPr lang="en-US" altLang="ja-JP" dirty="0" err="1" smtClean="0"/>
              <a:t>linac</a:t>
            </a:r>
            <a:r>
              <a:rPr lang="en-US" altLang="ja-JP" dirty="0" smtClean="0"/>
              <a:t> is;</a:t>
            </a:r>
          </a:p>
          <a:p>
            <a:pPr lvl="2"/>
            <a:r>
              <a:rPr lang="en-US" altLang="ja-JP" dirty="0" smtClean="0"/>
              <a:t>SLC  S-band </a:t>
            </a:r>
            <a:r>
              <a:rPr lang="en-US" altLang="ja-JP" dirty="0" err="1" smtClean="0"/>
              <a:t>linac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Wingdings" pitchFamily="2" charset="2"/>
              </a:rPr>
              <a:t></a:t>
            </a:r>
            <a:r>
              <a:rPr lang="en-US" altLang="ja-JP" dirty="0" smtClean="0"/>
              <a:t>  this study (CLIC) L –band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8734"/>
            <a:ext cx="5381680" cy="34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844" y="3549650"/>
            <a:ext cx="4972844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147662" y="3922358"/>
            <a:ext cx="741346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PEDD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22480" y="4220525"/>
            <a:ext cx="1938808" cy="683119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b="1" dirty="0" smtClean="0"/>
              <a:t>John C. Sheppard </a:t>
            </a:r>
            <a:endParaRPr lang="en-US" altLang="ja-JP" dirty="0" smtClean="0"/>
          </a:p>
          <a:p>
            <a:r>
              <a:rPr lang="en-US" altLang="ja-JP" dirty="0" smtClean="0"/>
              <a:t>SLAC-TN-03-032</a:t>
            </a:r>
            <a:endParaRPr lang="ja-JP" altLang="en-US" dirty="0" smtClean="0"/>
          </a:p>
        </p:txBody>
      </p:sp>
      <p:sp>
        <p:nvSpPr>
          <p:cNvPr id="9" name="円/楕円 8"/>
          <p:cNvSpPr/>
          <p:nvPr/>
        </p:nvSpPr>
        <p:spPr>
          <a:xfrm>
            <a:off x="8971691" y="6557172"/>
            <a:ext cx="156642" cy="1490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479123" y="6402883"/>
            <a:ext cx="156642" cy="1490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00142" y="4369608"/>
            <a:ext cx="1588671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b="1" dirty="0" smtClean="0"/>
              <a:t>CLIC-note 465</a:t>
            </a:r>
            <a:endParaRPr lang="ja-JP" altLang="en-US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30874" y="5189566"/>
            <a:ext cx="1227826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b="1" dirty="0" smtClean="0"/>
              <a:t>consistent</a:t>
            </a:r>
            <a:endParaRPr lang="ja-JP" altLang="en-US" dirty="0" smtClean="0"/>
          </a:p>
        </p:txBody>
      </p:sp>
      <p:cxnSp>
        <p:nvCxnSpPr>
          <p:cNvPr id="14" name="直線矢印コネクタ 13"/>
          <p:cNvCxnSpPr>
            <a:stCxn id="12" idx="2"/>
          </p:cNvCxnSpPr>
          <p:nvPr/>
        </p:nvCxnSpPr>
        <p:spPr>
          <a:xfrm rot="16200000" flipH="1">
            <a:off x="7226580" y="5898503"/>
            <a:ext cx="727392" cy="90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2" idx="2"/>
          </p:cNvCxnSpPr>
          <p:nvPr/>
        </p:nvCxnSpPr>
        <p:spPr>
          <a:xfrm rot="16200000" flipH="1">
            <a:off x="7815878" y="5309205"/>
            <a:ext cx="801934" cy="134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368" y="0"/>
            <a:ext cx="8951119" cy="972850"/>
          </a:xfrm>
        </p:spPr>
        <p:txBody>
          <a:bodyPr/>
          <a:lstStyle/>
          <a:p>
            <a:r>
              <a:rPr lang="en-US" altLang="ja-JP" dirty="0" smtClean="0"/>
              <a:t>Assumption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5874" b="68965"/>
          <a:stretch>
            <a:fillRect/>
          </a:stretch>
        </p:blipFill>
        <p:spPr bwMode="auto">
          <a:xfrm>
            <a:off x="466173" y="3623602"/>
            <a:ext cx="4662074" cy="150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506637" y="813443"/>
            <a:ext cx="6060696" cy="683119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dirty="0" smtClean="0"/>
              <a:t>each triplet hits different position on the target </a:t>
            </a:r>
          </a:p>
          <a:p>
            <a:r>
              <a:rPr lang="en-US" altLang="ja-JP" dirty="0" smtClean="0"/>
              <a:t>relatively low (1~2m/s)rotational target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87783" y="5398440"/>
            <a:ext cx="8547135" cy="683119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dirty="0" smtClean="0"/>
              <a:t>duration of a triplet ~ dumping time of shock wave</a:t>
            </a:r>
          </a:p>
          <a:p>
            <a:r>
              <a:rPr lang="en-US" altLang="ja-JP" dirty="0" smtClean="0"/>
              <a:t>                                       </a:t>
            </a:r>
            <a:r>
              <a:rPr lang="en-US" altLang="ja-JP" dirty="0" err="1" smtClean="0"/>
              <a:t>shoter</a:t>
            </a:r>
            <a:r>
              <a:rPr lang="en-US" altLang="ja-JP" dirty="0" smtClean="0"/>
              <a:t> than time scale of thermal </a:t>
            </a:r>
            <a:r>
              <a:rPr lang="en-US" altLang="ja-JP" dirty="0" err="1" smtClean="0"/>
              <a:t>dissusion</a:t>
            </a:r>
            <a:endParaRPr lang="en-US" altLang="ja-JP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33856" r="30436" b="33699"/>
          <a:stretch>
            <a:fillRect/>
          </a:stretch>
        </p:blipFill>
        <p:spPr bwMode="auto">
          <a:xfrm>
            <a:off x="0" y="1109248"/>
            <a:ext cx="4739775" cy="170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>
            <a:off x="233069" y="6433761"/>
            <a:ext cx="854714" cy="369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43185" y="6359809"/>
            <a:ext cx="8547135" cy="390731"/>
          </a:xfrm>
          <a:prstGeom prst="rect">
            <a:avLst/>
          </a:prstGeom>
          <a:noFill/>
        </p:spPr>
        <p:txBody>
          <a:bodyPr wrap="square" lIns="97393" tIns="48696" rIns="97393" bIns="48696" rtlCol="0">
            <a:spAutoFit/>
          </a:bodyPr>
          <a:lstStyle/>
          <a:p>
            <a:r>
              <a:rPr lang="en-US" altLang="ja-JP" dirty="0" smtClean="0"/>
              <a:t>132 bunches in a triplet contributes both shock wave and thermal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535" y="0"/>
            <a:ext cx="8951119" cy="898899"/>
          </a:xfrm>
        </p:spPr>
        <p:txBody>
          <a:bodyPr/>
          <a:lstStyle/>
          <a:p>
            <a:r>
              <a:rPr kumimoji="1" lang="en-US" altLang="ja-JP" dirty="0" smtClean="0"/>
              <a:t>Acceptance estimate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940694"/>
            <a:ext cx="5773450" cy="1467949"/>
          </a:xfrm>
          <a:prstGeom prst="rect">
            <a:avLst/>
          </a:prstGeom>
        </p:spPr>
        <p:txBody>
          <a:bodyPr wrap="square" lIns="97393" tIns="48696" rIns="97393" bIns="48696">
            <a:spAutoFit/>
          </a:bodyPr>
          <a:lstStyle/>
          <a:p>
            <a:r>
              <a:rPr lang="en-US" altLang="ja-JP" sz="2600" dirty="0" smtClean="0"/>
              <a:t>CLIC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note 465</a:t>
            </a:r>
          </a:p>
          <a:p>
            <a:r>
              <a:rPr lang="en-US" altLang="ja-JP" sz="2100" b="1" dirty="0" smtClean="0"/>
              <a:t>[r/5.3[mm]]</a:t>
            </a:r>
            <a:r>
              <a:rPr lang="en-US" altLang="ja-JP" sz="2100" b="1" baseline="30000" dirty="0" smtClean="0"/>
              <a:t>2</a:t>
            </a:r>
            <a:r>
              <a:rPr lang="en-US" altLang="ja-JP" sz="2100" b="1" dirty="0" smtClean="0"/>
              <a:t> + [</a:t>
            </a:r>
            <a:r>
              <a:rPr lang="en-US" altLang="ja-JP" sz="2100" b="1" dirty="0" err="1" smtClean="0"/>
              <a:t>pT</a:t>
            </a:r>
            <a:r>
              <a:rPr lang="en-US" altLang="ja-JP" sz="2100" b="1" dirty="0" smtClean="0"/>
              <a:t>[</a:t>
            </a:r>
            <a:r>
              <a:rPr lang="en-US" altLang="ja-JP" sz="2100" b="1" dirty="0" err="1" smtClean="0"/>
              <a:t>MeV</a:t>
            </a:r>
            <a:r>
              <a:rPr lang="en-US" altLang="ja-JP" sz="2100" b="1" dirty="0" smtClean="0"/>
              <a:t>]/11]</a:t>
            </a:r>
            <a:r>
              <a:rPr lang="en-US" altLang="ja-JP" sz="2100" b="1" baseline="30000" dirty="0" smtClean="0"/>
              <a:t>2</a:t>
            </a:r>
            <a:r>
              <a:rPr lang="en-US" altLang="ja-JP" sz="2100" b="1" dirty="0" smtClean="0"/>
              <a:t> =</a:t>
            </a:r>
            <a:r>
              <a:rPr lang="ja-JP" altLang="en-US" sz="2100" b="1" dirty="0" smtClean="0"/>
              <a:t>＜</a:t>
            </a:r>
            <a:r>
              <a:rPr lang="en-US" altLang="ja-JP" sz="2100" b="1" dirty="0" smtClean="0"/>
              <a:t>1</a:t>
            </a:r>
            <a:r>
              <a:rPr lang="nn-NO" altLang="ja-JP" sz="2100" b="1" dirty="0" smtClean="0"/>
              <a:t> </a:t>
            </a:r>
          </a:p>
          <a:p>
            <a:r>
              <a:rPr lang="nn-NO" altLang="ja-JP" sz="2100" b="1" dirty="0" smtClean="0"/>
              <a:t>pT &lt; 0.1875 MeV/c + 0.625 pL</a:t>
            </a:r>
          </a:p>
          <a:p>
            <a:r>
              <a:rPr lang="en-US" altLang="ja-JP" sz="2100" b="1" dirty="0" smtClean="0"/>
              <a:t>1.5 MeV/c</a:t>
            </a:r>
            <a:r>
              <a:rPr lang="ja-JP" altLang="en-US" sz="2100" b="1" dirty="0" smtClean="0"/>
              <a:t>　</a:t>
            </a:r>
            <a:r>
              <a:rPr lang="en-US" altLang="ja-JP" sz="2100" b="1" dirty="0" smtClean="0"/>
              <a:t>&lt; </a:t>
            </a:r>
            <a:r>
              <a:rPr lang="en-US" altLang="ja-JP" sz="2100" b="1" dirty="0" err="1" smtClean="0"/>
              <a:t>pL</a:t>
            </a:r>
            <a:r>
              <a:rPr lang="en-US" altLang="ja-JP" sz="2100" b="1" dirty="0" smtClean="0"/>
              <a:t> &lt;</a:t>
            </a:r>
            <a:r>
              <a:rPr lang="ja-JP" altLang="en-US" sz="2100" b="1" dirty="0" smtClean="0"/>
              <a:t> </a:t>
            </a:r>
            <a:r>
              <a:rPr lang="en-US" altLang="ja-JP" sz="2100" b="1" dirty="0" smtClean="0"/>
              <a:t>17.5 MeV/c </a:t>
            </a:r>
            <a:endParaRPr lang="ja-JP" altLang="en-US" sz="2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053" y="3771480"/>
            <a:ext cx="4978635" cy="332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75681"/>
            <a:ext cx="5128256" cy="342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" y="2729693"/>
            <a:ext cx="4503732" cy="498453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ja-JP" altLang="en-US" sz="2600" dirty="0" smtClean="0"/>
              <a:t>～</a:t>
            </a:r>
            <a:r>
              <a:rPr lang="en-US" altLang="ja-JP" sz="2600" dirty="0" smtClean="0"/>
              <a:t># of e+ in DR (or </a:t>
            </a:r>
            <a:r>
              <a:rPr lang="en-US" altLang="ja-JP" sz="2600" dirty="0" err="1" smtClean="0"/>
              <a:t>booter</a:t>
            </a:r>
            <a:r>
              <a:rPr lang="en-US" altLang="ja-JP" sz="2600" dirty="0" smtClean="0"/>
              <a:t> </a:t>
            </a:r>
            <a:r>
              <a:rPr lang="en-US" altLang="ja-JP" sz="2600" dirty="0" err="1" smtClean="0"/>
              <a:t>linac</a:t>
            </a:r>
            <a:r>
              <a:rPr lang="en-US" altLang="ja-JP" sz="2600" dirty="0" smtClean="0"/>
              <a:t>)</a:t>
            </a:r>
            <a:endParaRPr lang="ja-JP" alt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559" y="791611"/>
            <a:ext cx="5286129" cy="277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フリーフォーム 7"/>
          <p:cNvSpPr/>
          <p:nvPr/>
        </p:nvSpPr>
        <p:spPr>
          <a:xfrm>
            <a:off x="4562388" y="1833047"/>
            <a:ext cx="1720762" cy="1201998"/>
          </a:xfrm>
          <a:custGeom>
            <a:avLst/>
            <a:gdLst>
              <a:gd name="connsiteX0" fmla="*/ 0 w 1582057"/>
              <a:gd name="connsiteY0" fmla="*/ 1132114 h 1161143"/>
              <a:gd name="connsiteX1" fmla="*/ 1582057 w 1582057"/>
              <a:gd name="connsiteY1" fmla="*/ 1161143 h 1161143"/>
              <a:gd name="connsiteX2" fmla="*/ 1567542 w 1582057"/>
              <a:gd name="connsiteY2" fmla="*/ 0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057" h="1161143">
                <a:moveTo>
                  <a:pt x="0" y="1132114"/>
                </a:moveTo>
                <a:lnTo>
                  <a:pt x="1582057" y="1161143"/>
                </a:lnTo>
                <a:lnTo>
                  <a:pt x="1567542" y="0"/>
                </a:ln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7393" tIns="48696" rIns="97393" bIns="48696"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60330" y="-29581"/>
            <a:ext cx="7459266" cy="88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5100" b="1" dirty="0">
                <a:solidFill>
                  <a:srgbClr val="0000FF"/>
                </a:solidFill>
                <a:latin typeface="Helvetica" pitchFamily="-110" charset="0"/>
              </a:rPr>
              <a:t>Target Issues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2129790"/>
            <a:ext cx="10691615" cy="209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>
                <a:latin typeface="Helvetica" pitchFamily="-110" charset="0"/>
              </a:rPr>
              <a:t>• </a:t>
            </a:r>
            <a:r>
              <a:rPr lang="en-US" altLang="ja-JP" sz="3400" b="1" dirty="0" err="1">
                <a:latin typeface="Helvetica" pitchFamily="-110" charset="0"/>
              </a:rPr>
              <a:t>Undulator</a:t>
            </a:r>
            <a:r>
              <a:rPr lang="en-US" altLang="ja-JP" sz="3400" b="1" dirty="0">
                <a:latin typeface="Helvetica" pitchFamily="-110" charset="0"/>
              </a:rPr>
              <a:t> Scheme (base line)</a:t>
            </a:r>
          </a:p>
          <a:p>
            <a:r>
              <a:rPr lang="en-US" altLang="ja-JP" b="1" dirty="0">
                <a:latin typeface="Helvetica" pitchFamily="-110" charset="0"/>
              </a:rPr>
              <a:t>    • In order to create </a:t>
            </a:r>
            <a:r>
              <a:rPr lang="en-US" altLang="ja-JP" b="1" dirty="0" err="1">
                <a:latin typeface="Helvetica" pitchFamily="-110" charset="0"/>
              </a:rPr>
              <a:t>e+s</a:t>
            </a:r>
            <a:r>
              <a:rPr lang="en-US" altLang="ja-JP" b="1" dirty="0">
                <a:latin typeface="Helvetica" pitchFamily="-110" charset="0"/>
              </a:rPr>
              <a:t>, it uses </a:t>
            </a:r>
            <a:r>
              <a:rPr lang="en-US" altLang="ja-JP" b="1" dirty="0" err="1">
                <a:latin typeface="Helvetica" pitchFamily="-110" charset="0"/>
              </a:rPr>
              <a:t>e</a:t>
            </a:r>
            <a:r>
              <a:rPr lang="en-US" altLang="ja-JP" b="1" dirty="0">
                <a:latin typeface="Helvetica" pitchFamily="-110" charset="0"/>
              </a:rPr>
              <a:t>- beam in the main </a:t>
            </a:r>
            <a:r>
              <a:rPr lang="en-US" altLang="ja-JP" b="1" dirty="0" err="1">
                <a:latin typeface="Helvetica" pitchFamily="-110" charset="0"/>
              </a:rPr>
              <a:t>linac</a:t>
            </a:r>
            <a:r>
              <a:rPr lang="en-US" altLang="ja-JP" b="1" dirty="0">
                <a:latin typeface="Helvetica" pitchFamily="-110" charset="0"/>
              </a:rPr>
              <a:t>.</a:t>
            </a:r>
          </a:p>
          <a:p>
            <a:r>
              <a:rPr lang="en-US" altLang="ja-JP" b="1" dirty="0">
                <a:latin typeface="Helvetica" pitchFamily="-110" charset="0"/>
              </a:rPr>
              <a:t>    • It creates 2600 bunches of </a:t>
            </a:r>
            <a:r>
              <a:rPr lang="en-US" altLang="ja-JP" b="1" dirty="0" err="1">
                <a:latin typeface="Helvetica" pitchFamily="-110" charset="0"/>
              </a:rPr>
              <a:t>e+s</a:t>
            </a:r>
            <a:r>
              <a:rPr lang="en-US" altLang="ja-JP" b="1" dirty="0">
                <a:latin typeface="Helvetica" pitchFamily="-110" charset="0"/>
              </a:rPr>
              <a:t> in 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1 </a:t>
            </a:r>
            <a:r>
              <a:rPr lang="en-US" altLang="ja-JP" b="1" dirty="0" err="1">
                <a:solidFill>
                  <a:srgbClr val="FF0000"/>
                </a:solidFill>
                <a:latin typeface="Helvetica" pitchFamily="-110" charset="0"/>
              </a:rPr>
              <a:t>m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sec.</a:t>
            </a:r>
          </a:p>
          <a:p>
            <a:r>
              <a:rPr lang="en-US" altLang="ja-JP" b="1" dirty="0">
                <a:latin typeface="Helvetica" pitchFamily="-110" charset="0"/>
              </a:rPr>
              <a:t>    • Heat load is a serious problem.</a:t>
            </a:r>
          </a:p>
          <a:p>
            <a:r>
              <a:rPr lang="en-US" altLang="ja-JP" b="1" dirty="0">
                <a:latin typeface="Helvetica" pitchFamily="-110" charset="0"/>
              </a:rPr>
              <a:t>    • 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It requires a challenging rotation target (100 </a:t>
            </a:r>
            <a:r>
              <a:rPr lang="en-US" altLang="ja-JP" b="1" dirty="0" err="1">
                <a:solidFill>
                  <a:srgbClr val="FF0000"/>
                </a:solidFill>
                <a:latin typeface="Helvetica" pitchFamily="-110" charset="0"/>
              </a:rPr>
              <a:t>m/s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).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       </a:t>
            </a:r>
            <a:r>
              <a:rPr lang="en-US" altLang="ja-JP" sz="2100" b="1" dirty="0">
                <a:latin typeface="Helvetica" pitchFamily="-110" charset="0"/>
              </a:rPr>
              <a:t>(spreads 2600 bunches in 100 mm length)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4663846"/>
            <a:ext cx="10691615" cy="160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>
                <a:latin typeface="Helvetica" pitchFamily="-110" charset="0"/>
              </a:rPr>
              <a:t>• 300 </a:t>
            </a:r>
            <a:r>
              <a:rPr lang="en-US" altLang="ja-JP" sz="3400" b="1" dirty="0" smtClean="0">
                <a:latin typeface="Helvetica" pitchFamily="-110" charset="0"/>
              </a:rPr>
              <a:t>Hz Truly Conventional</a:t>
            </a:r>
          </a:p>
          <a:p>
            <a:r>
              <a:rPr lang="en-US" altLang="ja-JP" b="1" dirty="0">
                <a:latin typeface="Helvetica" pitchFamily="-110" charset="0"/>
              </a:rPr>
              <a:t>    • It creates 2600 bunches of </a:t>
            </a:r>
            <a:r>
              <a:rPr lang="en-US" altLang="ja-JP" b="1" dirty="0" err="1">
                <a:latin typeface="Helvetica" pitchFamily="-110" charset="0"/>
              </a:rPr>
              <a:t>e+s</a:t>
            </a:r>
            <a:r>
              <a:rPr lang="en-US" altLang="ja-JP" b="1" dirty="0">
                <a:latin typeface="Helvetica" pitchFamily="-110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in 63 </a:t>
            </a:r>
            <a:r>
              <a:rPr lang="en-US" altLang="ja-JP" b="1" dirty="0" err="1">
                <a:solidFill>
                  <a:srgbClr val="FF0000"/>
                </a:solidFill>
                <a:latin typeface="Helvetica" pitchFamily="-110" charset="0"/>
              </a:rPr>
              <a:t>m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sec. (stretching)</a:t>
            </a:r>
          </a:p>
          <a:p>
            <a:r>
              <a:rPr lang="en-US" altLang="ja-JP" b="1" dirty="0">
                <a:latin typeface="Helvetica" pitchFamily="-110" charset="0"/>
              </a:rPr>
              <a:t>    • Heat load is not a problem</a:t>
            </a:r>
            <a:r>
              <a:rPr lang="en-US" altLang="ja-JP" b="1" dirty="0" smtClean="0">
                <a:latin typeface="Helvetica" pitchFamily="-110" charset="0"/>
              </a:rPr>
              <a:t>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   </a:t>
            </a:r>
            <a:r>
              <a:rPr lang="en-US" altLang="ja-JP" b="1" dirty="0">
                <a:latin typeface="Helvetica" pitchFamily="-110" charset="0"/>
              </a:rPr>
              <a:t>• </a:t>
            </a:r>
            <a:r>
              <a:rPr lang="en-US" altLang="ja-JP" b="1" dirty="0" smtClean="0">
                <a:solidFill>
                  <a:srgbClr val="FF0000"/>
                </a:solidFill>
                <a:latin typeface="Helvetica" pitchFamily="-110" charset="0"/>
              </a:rPr>
              <a:t>Do we have a solution?  </a:t>
            </a:r>
            <a:r>
              <a:rPr lang="en-US" altLang="ja-JP" sz="2600" b="1" dirty="0" smtClean="0">
                <a:solidFill>
                  <a:srgbClr val="FF0000"/>
                </a:solidFill>
                <a:latin typeface="Helvetica" pitchFamily="-110" charset="0"/>
              </a:rPr>
              <a:t>Issue : shock wave </a:t>
            </a:r>
            <a:endParaRPr lang="en-US" altLang="ja-JP" sz="2600" b="1" dirty="0">
              <a:solidFill>
                <a:srgbClr val="FF0000"/>
              </a:solidFill>
              <a:latin typeface="Helvetica" pitchFamily="-110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28807" y="709931"/>
            <a:ext cx="10691615" cy="120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>
                <a:latin typeface="Helvetica" pitchFamily="-110" charset="0"/>
              </a:rPr>
              <a:t>                      </a:t>
            </a:r>
            <a:r>
              <a:rPr lang="en-US" altLang="ja-JP" sz="3400" b="1" dirty="0">
                <a:solidFill>
                  <a:srgbClr val="FF0000"/>
                </a:solidFill>
                <a:latin typeface="Helvetica" pitchFamily="-110" charset="0"/>
              </a:rPr>
              <a:t>Two Issues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   • Heat Load (by beam): Time Scale ~ 1 </a:t>
            </a:r>
            <a:r>
              <a:rPr lang="en-US" altLang="ja-JP" b="1" dirty="0" err="1">
                <a:solidFill>
                  <a:srgbClr val="FF0000"/>
                </a:solidFill>
                <a:latin typeface="Helvetica" pitchFamily="-110" charset="0"/>
              </a:rPr>
              <a:t>m</a:t>
            </a:r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sec.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   • Thermal shock wave: Time scale ~ sub micro sec.   </a:t>
            </a:r>
            <a:r>
              <a:rPr lang="en-US" altLang="ja-JP" b="1" dirty="0">
                <a:latin typeface="Helvetica" pitchFamily="-110" charset="0"/>
              </a:rPr>
              <a:t>  </a:t>
            </a:r>
            <a:endParaRPr lang="en-US" altLang="ja-JP" b="1" dirty="0">
              <a:solidFill>
                <a:srgbClr val="FF0000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1830"/>
            <a:ext cx="6340389" cy="7509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Thermal diffusion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8703" y="1257152"/>
            <a:ext cx="1010116" cy="246443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1002" y="1552958"/>
            <a:ext cx="1114221" cy="51766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1278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393" tIns="48696" rIns="97393" bIns="48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80544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393" tIns="48696" rIns="97393" bIns="48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7442" y="1257152"/>
            <a:ext cx="1787128" cy="29117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2039" y="1626910"/>
            <a:ext cx="2554147" cy="295806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1278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393" tIns="48696" rIns="97393" bIns="48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54828"/>
            <a:ext cx="5050545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3874" y="2736183"/>
            <a:ext cx="2880660" cy="744674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100" dirty="0" smtClean="0"/>
              <a:t>numerical calculation of</a:t>
            </a:r>
          </a:p>
          <a:p>
            <a:r>
              <a:rPr lang="en-US" altLang="ja-JP" sz="2100" dirty="0" smtClean="0"/>
              <a:t> thermal diffusion shows</a:t>
            </a:r>
            <a:endParaRPr lang="ja-JP" altLang="en-US" sz="21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3069" y="2070619"/>
            <a:ext cx="6383753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time constant of the diffusion depends on beam spot size ~1/</a:t>
            </a:r>
            <a:r>
              <a:rPr lang="en-US" altLang="ja-JP" dirty="0" smtClean="0">
                <a:latin typeface="Symbol" pitchFamily="18" charset="2"/>
              </a:rPr>
              <a:t>b</a:t>
            </a:r>
            <a:endParaRPr kumimoji="1" lang="ja-JP" altLang="en-US" dirty="0">
              <a:latin typeface="Symbol" pitchFamily="18" charset="2"/>
            </a:endParaRPr>
          </a:p>
        </p:txBody>
      </p:sp>
      <p:pic>
        <p:nvPicPr>
          <p:cNvPr id="14" name="図 13" descr="C:\Documents and Settings\takahasi\My Documents\ILC\PosiPol\new-positron\報告\拡散時間.jpg"/>
          <p:cNvPicPr/>
          <p:nvPr/>
        </p:nvPicPr>
        <p:blipFill>
          <a:blip r:embed="rId7" cstate="print"/>
          <a:srcRect l="20349" t="22877" r="27297" b="29315"/>
          <a:stretch>
            <a:fillRect/>
          </a:stretch>
        </p:blipFill>
        <p:spPr bwMode="auto">
          <a:xfrm>
            <a:off x="6060661" y="2366425"/>
            <a:ext cx="3550058" cy="229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3874" y="4658923"/>
          <a:ext cx="8391735" cy="1324609"/>
        </p:xfrm>
        <a:graphic>
          <a:graphicData uri="http://schemas.openxmlformats.org/drawingml/2006/table">
            <a:tbl>
              <a:tblPr/>
              <a:tblGrid>
                <a:gridCol w="1046845"/>
                <a:gridCol w="1359201"/>
                <a:gridCol w="2085768"/>
                <a:gridCol w="1928457"/>
                <a:gridCol w="1971464"/>
              </a:tblGrid>
              <a:tr h="36448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b="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74593" marR="7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100" b="0" kern="100" smtClean="0">
                          <a:latin typeface="Century"/>
                          <a:ea typeface="ＭＳ 明朝"/>
                          <a:cs typeface="Times New Roman"/>
                        </a:rPr>
                        <a:t>1D</a:t>
                      </a:r>
                      <a:r>
                        <a:rPr lang="en-US" altLang="ja-JP" sz="2100" b="0" kern="100" baseline="0" smtClean="0"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74593" marR="7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0" kern="100" smtClean="0">
                          <a:latin typeface="Century"/>
                          <a:ea typeface="ＭＳ 明朝"/>
                          <a:cs typeface="Times New Roman"/>
                        </a:rPr>
                        <a:t>2D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74593" marR="7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100" b="0" kern="100" dirty="0" smtClean="0">
                          <a:latin typeface="Century"/>
                          <a:ea typeface="ＭＳ 明朝"/>
                          <a:cs typeface="Times New Roman"/>
                        </a:rPr>
                        <a:t>3D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74593" marR="7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100" b="0" kern="10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time</a:t>
                      </a:r>
                      <a:r>
                        <a:rPr lang="en-US" altLang="ja-JP" sz="2100" b="0" kern="100" baseline="0" dirty="0" smtClean="0">
                          <a:latin typeface="Times New Roman" pitchFamily="18" charset="0"/>
                          <a:ea typeface="ＭＳ 明朝"/>
                          <a:cs typeface="Times New Roman" pitchFamily="18" charset="0"/>
                        </a:rPr>
                        <a:t> constant</a:t>
                      </a:r>
                      <a:endParaRPr lang="ja-JP" sz="2100" b="1" kern="100" dirty="0">
                        <a:latin typeface="Times New Roman" pitchFamily="18" charset="0"/>
                        <a:ea typeface="ＭＳ 明朝"/>
                        <a:cs typeface="Times New Roman" pitchFamily="18" charset="0"/>
                      </a:endParaRPr>
                    </a:p>
                  </a:txBody>
                  <a:tcPr marL="74593" marR="7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100" b="0" kern="100" dirty="0" smtClean="0">
                        <a:latin typeface="Symbol"/>
                        <a:ea typeface="ＭＳ 明朝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0" kern="100" dirty="0" smtClean="0">
                          <a:latin typeface="Symbol"/>
                          <a:ea typeface="ＭＳ 明朝"/>
                          <a:cs typeface="Times New Roman"/>
                        </a:rPr>
                        <a:t>s</a:t>
                      </a:r>
                      <a:r>
                        <a:rPr lang="en-US" sz="2100" b="0" kern="100" dirty="0" smtClean="0">
                          <a:latin typeface="Century"/>
                          <a:ea typeface="ＭＳ 明朝"/>
                          <a:cs typeface="Times New Roman"/>
                        </a:rPr>
                        <a:t>=2.5mm</a:t>
                      </a:r>
                      <a:endParaRPr lang="en-US" sz="2100" b="0" kern="100" dirty="0" smtClean="0">
                        <a:latin typeface="Symbol"/>
                        <a:ea typeface="ＭＳ 明朝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0" kern="100" dirty="0" smtClean="0">
                          <a:latin typeface="Symbol"/>
                          <a:ea typeface="ＭＳ 明朝"/>
                          <a:cs typeface="Times New Roman"/>
                        </a:rPr>
                        <a:t>s</a:t>
                      </a:r>
                      <a:r>
                        <a:rPr lang="en-US" sz="2100" b="0" kern="100" dirty="0" smtClean="0">
                          <a:latin typeface="Century"/>
                          <a:ea typeface="ＭＳ 明朝"/>
                          <a:cs typeface="Times New Roman"/>
                        </a:rPr>
                        <a:t>=4.0mm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74593" marR="7459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 smtClean="0">
                          <a:latin typeface="Century"/>
                          <a:ea typeface="ＭＳ 明朝"/>
                          <a:cs typeface="Times New Roman"/>
                        </a:rPr>
                        <a:t>280ms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Century"/>
                          <a:ea typeface="ＭＳ 明朝"/>
                          <a:cs typeface="Times New Roman"/>
                        </a:rPr>
                        <a:t>750ms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74593" marR="7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Century"/>
                          <a:ea typeface="ＭＳ 明朝"/>
                          <a:cs typeface="Times New Roman"/>
                        </a:rPr>
                        <a:t>80ms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Century"/>
                          <a:ea typeface="ＭＳ 明朝"/>
                          <a:cs typeface="Times New Roman"/>
                        </a:rPr>
                        <a:t>200ms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74593" marR="7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Century"/>
                          <a:ea typeface="ＭＳ 明朝"/>
                          <a:cs typeface="Times New Roman"/>
                        </a:rPr>
                        <a:t>40ms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Century"/>
                          <a:ea typeface="ＭＳ 明朝"/>
                          <a:cs typeface="Times New Roman"/>
                        </a:rPr>
                        <a:t>100ms</a:t>
                      </a:r>
                      <a:endParaRPr lang="ja-JP" sz="2100" b="1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74593" marR="7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165484" y="6285857"/>
            <a:ext cx="7733281" cy="560008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3000" dirty="0" smtClean="0"/>
              <a:t>time constant is order of 100ms  &gt;&gt; </a:t>
            </a:r>
            <a:r>
              <a:rPr lang="en-US" altLang="ja-JP" sz="3000" dirty="0" err="1" smtClean="0"/>
              <a:t>Ttriplet</a:t>
            </a:r>
            <a:r>
              <a:rPr lang="en-US" altLang="ja-JP" sz="3000" dirty="0" smtClean="0"/>
              <a:t> ~1</a:t>
            </a:r>
            <a:r>
              <a:rPr lang="en-US" altLang="ja-JP" sz="3000" dirty="0" smtClean="0">
                <a:latin typeface="Symbol" pitchFamily="18" charset="2"/>
              </a:rPr>
              <a:t>m</a:t>
            </a:r>
            <a:r>
              <a:rPr lang="en-US" altLang="ja-JP" sz="3000" dirty="0" smtClean="0"/>
              <a:t>s</a:t>
            </a:r>
            <a:endParaRPr lang="ja-JP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173" y="0"/>
            <a:ext cx="8951119" cy="1183217"/>
          </a:xfrm>
        </p:spPr>
        <p:txBody>
          <a:bodyPr>
            <a:normAutofit/>
          </a:bodyPr>
          <a:lstStyle/>
          <a:p>
            <a:r>
              <a:rPr lang="en-US" altLang="ja-JP" sz="3000" dirty="0" smtClean="0"/>
              <a:t>Parameter Plots for 300 Hz scheme</a:t>
            </a:r>
            <a:br>
              <a:rPr lang="en-US" altLang="ja-JP" sz="3000" dirty="0" smtClean="0"/>
            </a:br>
            <a:r>
              <a:rPr lang="en-US" altLang="ja-JP" sz="3000" dirty="0" smtClean="0"/>
              <a:t>w/ </a:t>
            </a:r>
            <a:r>
              <a:rPr lang="en-US" altLang="ja-JP" sz="3000" dirty="0" err="1" smtClean="0"/>
              <a:t>clic</a:t>
            </a:r>
            <a:r>
              <a:rPr lang="en-US" altLang="ja-JP" sz="3000" dirty="0" smtClean="0"/>
              <a:t> note formula</a:t>
            </a:r>
            <a:endParaRPr lang="ja-JP" altLang="en-US" sz="3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6173" y="961345"/>
            <a:ext cx="2974548" cy="944729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100" dirty="0" smtClean="0"/>
              <a:t>e- directly on to Tungsten</a:t>
            </a:r>
          </a:p>
          <a:p>
            <a:r>
              <a:rPr lang="en-US" altLang="ja-JP" sz="3400" dirty="0" smtClean="0">
                <a:latin typeface="Symbol" pitchFamily="18" charset="2"/>
              </a:rPr>
              <a:t>s</a:t>
            </a:r>
            <a:r>
              <a:rPr lang="en-US" altLang="ja-JP" sz="3400" dirty="0" smtClean="0"/>
              <a:t>=2.5mm</a:t>
            </a:r>
            <a:endParaRPr lang="ja-JP" altLang="en-US" sz="3400" b="1" u="sng" dirty="0">
              <a:solidFill>
                <a:srgbClr val="FF0000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094" y="1962193"/>
            <a:ext cx="7312499" cy="51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4351234" y="1405055"/>
            <a:ext cx="1243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351234" y="1626909"/>
            <a:ext cx="124322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982960" y="1183200"/>
            <a:ext cx="1188922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PEDD   J/g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05259" y="1774813"/>
            <a:ext cx="1981043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err="1" smtClean="0"/>
              <a:t>ToTal</a:t>
            </a:r>
            <a:r>
              <a:rPr lang="en-US" altLang="ja-JP" dirty="0" smtClean="0"/>
              <a:t> deposit   kW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95832" y="874825"/>
            <a:ext cx="1497419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colored band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05259" y="874825"/>
            <a:ext cx="1684275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accepted e+/e-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4351234" y="1996667"/>
            <a:ext cx="1243220" cy="0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982961" y="1479006"/>
            <a:ext cx="2248256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err="1" smtClean="0"/>
              <a:t>dT</a:t>
            </a:r>
            <a:r>
              <a:rPr lang="en-US" altLang="ja-JP" dirty="0" smtClean="0"/>
              <a:t>/triplet (132 </a:t>
            </a:r>
            <a:r>
              <a:rPr lang="en-US" altLang="ja-JP" dirty="0" err="1" smtClean="0"/>
              <a:t>bunc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05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8471" y="0"/>
            <a:ext cx="8951119" cy="1109265"/>
          </a:xfrm>
        </p:spPr>
        <p:txBody>
          <a:bodyPr>
            <a:normAutofit/>
          </a:bodyPr>
          <a:lstStyle/>
          <a:p>
            <a:r>
              <a:rPr lang="en-US" altLang="ja-JP" sz="3400" dirty="0" smtClean="0"/>
              <a:t>Parameter Plots for 300 Hz scheme</a:t>
            </a:r>
            <a:br>
              <a:rPr lang="en-US" altLang="ja-JP" sz="3400" dirty="0" smtClean="0"/>
            </a:br>
            <a:r>
              <a:rPr lang="en-US" altLang="ja-JP" sz="3400" dirty="0" smtClean="0"/>
              <a:t>w/ CLIC note formula</a:t>
            </a:r>
            <a:endParaRPr lang="ja-JP" altLang="en-US" sz="3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6173" y="1035297"/>
            <a:ext cx="2974548" cy="944729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sz="2100" dirty="0" smtClean="0"/>
              <a:t>e- directly on to Tungsten</a:t>
            </a:r>
          </a:p>
          <a:p>
            <a:r>
              <a:rPr lang="en-US" altLang="ja-JP" sz="3400" dirty="0" smtClean="0">
                <a:latin typeface="Symbol" pitchFamily="18" charset="2"/>
              </a:rPr>
              <a:t>s</a:t>
            </a:r>
            <a:r>
              <a:rPr lang="en-US" altLang="ja-JP" sz="3400" dirty="0" smtClean="0"/>
              <a:t>=4.0mm</a:t>
            </a:r>
            <a:endParaRPr lang="ja-JP" altLang="en-US" sz="3400" b="1" u="sng" dirty="0">
              <a:solidFill>
                <a:srgbClr val="FF00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692" y="1893147"/>
            <a:ext cx="7291778" cy="520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4351234" y="1405055"/>
            <a:ext cx="1243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351234" y="1626909"/>
            <a:ext cx="124322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982960" y="1183200"/>
            <a:ext cx="1188922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PEDD   J/g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05259" y="1774813"/>
            <a:ext cx="1981043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err="1" smtClean="0"/>
              <a:t>ToTal</a:t>
            </a:r>
            <a:r>
              <a:rPr lang="en-US" altLang="ja-JP" dirty="0" smtClean="0"/>
              <a:t> deposit   kW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95832" y="874825"/>
            <a:ext cx="1497419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kumimoji="1" lang="en-US" altLang="ja-JP" dirty="0" smtClean="0"/>
              <a:t>colored band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05259" y="874825"/>
            <a:ext cx="1684275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smtClean="0"/>
              <a:t>accepted e+/e-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4351234" y="1996667"/>
            <a:ext cx="1243220" cy="0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982961" y="1479006"/>
            <a:ext cx="2248256" cy="390731"/>
          </a:xfrm>
          <a:prstGeom prst="rect">
            <a:avLst/>
          </a:prstGeom>
          <a:noFill/>
        </p:spPr>
        <p:txBody>
          <a:bodyPr wrap="none" lIns="97393" tIns="48696" rIns="97393" bIns="48696" rtlCol="0">
            <a:spAutoFit/>
          </a:bodyPr>
          <a:lstStyle/>
          <a:p>
            <a:r>
              <a:rPr lang="en-US" altLang="ja-JP" dirty="0" err="1" smtClean="0"/>
              <a:t>dT</a:t>
            </a:r>
            <a:r>
              <a:rPr lang="en-US" altLang="ja-JP" dirty="0" smtClean="0"/>
              <a:t>/triplet (132 </a:t>
            </a:r>
            <a:r>
              <a:rPr lang="en-US" altLang="ja-JP" dirty="0" err="1" smtClean="0"/>
              <a:t>bunc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6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正方形/長方形 2"/>
          <p:cNvSpPr>
            <a:spLocks noChangeArrowheads="1"/>
          </p:cNvSpPr>
          <p:nvPr/>
        </p:nvSpPr>
        <p:spPr bwMode="auto">
          <a:xfrm>
            <a:off x="1906257" y="1183217"/>
            <a:ext cx="9282642" cy="108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6400" b="1" dirty="0">
                <a:solidFill>
                  <a:srgbClr val="FF0000"/>
                </a:solidFill>
                <a:latin typeface="Helvetica" pitchFamily="-110" charset="0"/>
              </a:rPr>
              <a:t>300 Hz scheme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6627" name="正方形/長方形 6"/>
          <p:cNvSpPr>
            <a:spLocks noChangeArrowheads="1"/>
          </p:cNvSpPr>
          <p:nvPr/>
        </p:nvSpPr>
        <p:spPr bwMode="auto">
          <a:xfrm>
            <a:off x="811541" y="3155245"/>
            <a:ext cx="10128716" cy="57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>
              <a:lnSpc>
                <a:spcPts val="3662"/>
              </a:lnSpc>
            </a:pPr>
            <a:r>
              <a:rPr lang="en-US" altLang="ja-JP" sz="3000" b="1" dirty="0" err="1">
                <a:solidFill>
                  <a:srgbClr val="0000FF"/>
                </a:solidFill>
              </a:rPr>
              <a:t>e</a:t>
            </a:r>
            <a:r>
              <a:rPr lang="en-US" altLang="ja-JP" sz="3000" b="1" dirty="0">
                <a:solidFill>
                  <a:srgbClr val="0000FF"/>
                </a:solidFill>
              </a:rPr>
              <a:t>+ generation in 63 </a:t>
            </a:r>
            <a:r>
              <a:rPr lang="en-US" altLang="ja-JP" sz="3000" b="1" dirty="0" err="1">
                <a:solidFill>
                  <a:srgbClr val="0000FF"/>
                </a:solidFill>
              </a:rPr>
              <a:t>m</a:t>
            </a:r>
            <a:r>
              <a:rPr lang="en-US" altLang="ja-JP" sz="3000" b="1" dirty="0">
                <a:solidFill>
                  <a:srgbClr val="0000FF"/>
                </a:solidFill>
              </a:rPr>
              <a:t> sec (cf. </a:t>
            </a:r>
            <a:r>
              <a:rPr lang="en-US" altLang="ja-JP" sz="3000" b="1" dirty="0" err="1">
                <a:solidFill>
                  <a:srgbClr val="0000FF"/>
                </a:solidFill>
              </a:rPr>
              <a:t>undulator</a:t>
            </a:r>
            <a:r>
              <a:rPr lang="en-US" altLang="ja-JP" sz="3000" b="1" dirty="0">
                <a:solidFill>
                  <a:srgbClr val="0000FF"/>
                </a:solidFill>
              </a:rPr>
              <a:t> : in 1 </a:t>
            </a:r>
            <a:r>
              <a:rPr lang="en-US" altLang="ja-JP" sz="3000" b="1" dirty="0" err="1">
                <a:solidFill>
                  <a:srgbClr val="0000FF"/>
                </a:solidFill>
              </a:rPr>
              <a:t>m</a:t>
            </a:r>
            <a:r>
              <a:rPr lang="en-US" altLang="ja-JP" sz="3000" b="1" dirty="0">
                <a:solidFill>
                  <a:srgbClr val="0000FF"/>
                </a:solidFill>
              </a:rPr>
              <a:t> sec)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99011" y="709930"/>
            <a:ext cx="8688664" cy="6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/>
              <a:t>• Total Number of bunches: 2640 </a:t>
            </a:r>
            <a:r>
              <a:rPr lang="en-US" altLang="ja-JP" sz="3000" b="1" dirty="0"/>
              <a:t> </a:t>
            </a: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1800930" y="-2091993"/>
            <a:ext cx="196688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393" tIns="48696" rIns="97393" bIns="48696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3895395" y="31225"/>
            <a:ext cx="3151195" cy="88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5100" b="1" dirty="0">
                <a:solidFill>
                  <a:srgbClr val="0000FF"/>
                </a:solidFill>
              </a:rPr>
              <a:t>How?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499012" y="1505314"/>
            <a:ext cx="8780177" cy="11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/>
              <a:t>• Divide into 20 triplets </a:t>
            </a:r>
          </a:p>
          <a:p>
            <a:r>
              <a:rPr lang="en-US" altLang="ja-JP" sz="3400" b="1" dirty="0"/>
              <a:t>   (1 Triplet = 3 Mini-Trains) </a:t>
            </a:r>
            <a:endParaRPr lang="en-US" altLang="ja-JP" sz="3000" b="1" dirty="0"/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499012" y="4282587"/>
            <a:ext cx="9778199" cy="11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/>
              <a:t>• 300 Hz creation of triplets</a:t>
            </a:r>
          </a:p>
          <a:p>
            <a:r>
              <a:rPr lang="en-US" altLang="ja-JP" sz="3400" b="1" dirty="0"/>
              <a:t>     triplet to triplet time space = 3.3 </a:t>
            </a:r>
            <a:r>
              <a:rPr lang="en-US" altLang="ja-JP" sz="3400" b="1" dirty="0" err="1"/>
              <a:t>m</a:t>
            </a:r>
            <a:r>
              <a:rPr lang="en-US" altLang="ja-JP" sz="3400" b="1" dirty="0"/>
              <a:t> sec</a:t>
            </a: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499012" y="2614581"/>
            <a:ext cx="8973566" cy="6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/>
              <a:t>• Each triplet contains </a:t>
            </a:r>
            <a:r>
              <a:rPr lang="en-US" altLang="ja-JP" sz="3400" b="1" dirty="0">
                <a:solidFill>
                  <a:srgbClr val="FF0000"/>
                </a:solidFill>
              </a:rPr>
              <a:t>132</a:t>
            </a:r>
            <a:r>
              <a:rPr lang="en-US" altLang="ja-JP" sz="3400" b="1" dirty="0"/>
              <a:t> bunches</a:t>
            </a:r>
            <a:endParaRPr lang="en-US" altLang="ja-JP" sz="3000" b="1" dirty="0"/>
          </a:p>
        </p:txBody>
      </p:sp>
      <p:sp>
        <p:nvSpPr>
          <p:cNvPr id="27656" name="Rectangle 2"/>
          <p:cNvSpPr>
            <a:spLocks noChangeArrowheads="1"/>
          </p:cNvSpPr>
          <p:nvPr/>
        </p:nvSpPr>
        <p:spPr bwMode="auto">
          <a:xfrm>
            <a:off x="499012" y="3423112"/>
            <a:ext cx="5547829" cy="6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/>
              <a:t>• 2640 = 20 </a:t>
            </a:r>
            <a:r>
              <a:rPr lang="en-US" altLang="ja-JP" sz="3400" b="1" dirty="0" err="1"/>
              <a:t>x</a:t>
            </a:r>
            <a:r>
              <a:rPr lang="en-US" altLang="ja-JP" sz="3400" b="1" dirty="0"/>
              <a:t> </a:t>
            </a:r>
            <a:r>
              <a:rPr lang="en-US" altLang="ja-JP" sz="3400" b="1" dirty="0">
                <a:solidFill>
                  <a:srgbClr val="FF0000"/>
                </a:solidFill>
              </a:rPr>
              <a:t>132</a:t>
            </a:r>
            <a:r>
              <a:rPr lang="en-US" altLang="ja-JP" sz="3400" b="1" dirty="0"/>
              <a:t> </a:t>
            </a:r>
            <a:endParaRPr lang="en-US" altLang="ja-JP" sz="3000" b="1" dirty="0"/>
          </a:p>
        </p:txBody>
      </p:sp>
      <p:sp>
        <p:nvSpPr>
          <p:cNvPr id="27657" name="Rectangle 2"/>
          <p:cNvSpPr>
            <a:spLocks noChangeArrowheads="1"/>
          </p:cNvSpPr>
          <p:nvPr/>
        </p:nvSpPr>
        <p:spPr bwMode="auto">
          <a:xfrm>
            <a:off x="499012" y="5446083"/>
            <a:ext cx="8113678" cy="6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400" b="1" dirty="0"/>
              <a:t>• Create 20 triplets : </a:t>
            </a:r>
            <a:r>
              <a:rPr lang="en-US" altLang="ja-JP" sz="3400" b="1" dirty="0">
                <a:solidFill>
                  <a:srgbClr val="FF0000"/>
                </a:solidFill>
              </a:rPr>
              <a:t>63 </a:t>
            </a:r>
            <a:r>
              <a:rPr lang="en-US" altLang="ja-JP" sz="3400" b="1" dirty="0" err="1">
                <a:solidFill>
                  <a:srgbClr val="FF0000"/>
                </a:solidFill>
              </a:rPr>
              <a:t>m</a:t>
            </a:r>
            <a:r>
              <a:rPr lang="en-US" altLang="ja-JP" sz="3400" b="1" dirty="0">
                <a:solidFill>
                  <a:srgbClr val="FF0000"/>
                </a:solidFill>
              </a:rPr>
              <a:t> sec </a:t>
            </a:r>
            <a:r>
              <a:rPr lang="en-US" altLang="ja-JP" sz="3400" b="1" dirty="0"/>
              <a:t> </a:t>
            </a:r>
            <a:endParaRPr lang="en-US" altLang="ja-JP" sz="3000" b="1" dirty="0"/>
          </a:p>
        </p:txBody>
      </p:sp>
      <p:sp>
        <p:nvSpPr>
          <p:cNvPr id="27658" name="正方形/長方形 9"/>
          <p:cNvSpPr>
            <a:spLocks noChangeArrowheads="1"/>
          </p:cNvSpPr>
          <p:nvPr/>
        </p:nvSpPr>
        <p:spPr bwMode="auto">
          <a:xfrm>
            <a:off x="2652183" y="6193811"/>
            <a:ext cx="4972844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800" b="1" dirty="0">
                <a:solidFill>
                  <a:srgbClr val="FF0000"/>
                </a:solidFill>
                <a:latin typeface="Helvetica" pitchFamily="-110" charset="0"/>
              </a:rPr>
              <a:t> Stretching in time</a:t>
            </a:r>
            <a:endParaRPr lang="ja-JP" altLang="en-US" sz="3800" dirty="0"/>
          </a:p>
        </p:txBody>
      </p:sp>
      <p:sp>
        <p:nvSpPr>
          <p:cNvPr id="27659" name="右矢印 10"/>
          <p:cNvSpPr>
            <a:spLocks noChangeArrowheads="1"/>
          </p:cNvSpPr>
          <p:nvPr/>
        </p:nvSpPr>
        <p:spPr bwMode="auto">
          <a:xfrm>
            <a:off x="1823376" y="6310489"/>
            <a:ext cx="911688" cy="552168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453114" y="2839720"/>
            <a:ext cx="3159828" cy="2875874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6385270" y="2829860"/>
            <a:ext cx="2476062" cy="657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83176" y="1577622"/>
            <a:ext cx="5528836" cy="9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20 triplets,  rep. = 300 Hz</a:t>
            </a:r>
          </a:p>
          <a:p>
            <a:r>
              <a:rPr lang="en-US" altLang="ja-JP" b="1" dirty="0"/>
              <a:t> • triplet = 3 mini-trains with gaps</a:t>
            </a:r>
          </a:p>
          <a:p>
            <a:r>
              <a:rPr lang="en-US" altLang="ja-JP" b="1" dirty="0"/>
              <a:t> • 44 bunches/mini-train,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623804" y="3543077"/>
            <a:ext cx="1067089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/>
              <a:t>DR</a:t>
            </a:r>
            <a:endParaRPr lang="en-US" altLang="ja-JP" b="1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829530" y="4083741"/>
            <a:ext cx="261592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836185" y="1709091"/>
            <a:ext cx="3986909" cy="683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2640 bunches/train,  rep. = 5 Hz</a:t>
            </a:r>
          </a:p>
          <a:p>
            <a:r>
              <a:rPr lang="en-US" altLang="ja-JP" b="1" dirty="0"/>
              <a:t> •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369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V="1">
            <a:off x="4606788" y="2851224"/>
            <a:ext cx="111025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1099897" y="1183217"/>
            <a:ext cx="2729884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e+ creation</a:t>
            </a:r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6176342" y="1183217"/>
            <a:ext cx="3522431" cy="390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go to main linac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4239005" y="5764895"/>
            <a:ext cx="562380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Time remaining for damping = 137 </a:t>
            </a:r>
            <a:r>
              <a:rPr lang="en-US" altLang="ja-JP" b="1" dirty="0" err="1"/>
              <a:t>m</a:t>
            </a:r>
            <a:r>
              <a:rPr lang="en-US" altLang="ja-JP" b="1" dirty="0"/>
              <a:t> sec</a:t>
            </a:r>
          </a:p>
        </p:txBody>
      </p:sp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414404" y="6052483"/>
            <a:ext cx="3234076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We create 2640 bunches </a:t>
            </a:r>
          </a:p>
          <a:p>
            <a:r>
              <a:rPr lang="en-US" altLang="ja-JP" b="1" dirty="0"/>
              <a:t>in 63 </a:t>
            </a:r>
            <a:r>
              <a:rPr lang="en-US" altLang="ja-JP" b="1" dirty="0" err="1"/>
              <a:t>m</a:t>
            </a:r>
            <a:r>
              <a:rPr lang="en-US" altLang="ja-JP" b="1" dirty="0"/>
              <a:t> sec</a:t>
            </a:r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 flipV="1">
            <a:off x="714846" y="2849580"/>
            <a:ext cx="188035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8" name="Rectangle 19"/>
          <p:cNvSpPr>
            <a:spLocks noChangeArrowheads="1"/>
          </p:cNvSpPr>
          <p:nvPr/>
        </p:nvSpPr>
        <p:spPr bwMode="auto">
          <a:xfrm>
            <a:off x="1189684" y="2770699"/>
            <a:ext cx="911688" cy="157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9" name="Rectangle 21" descr="右上がり対角線"/>
          <p:cNvSpPr>
            <a:spLocks noChangeArrowheads="1"/>
          </p:cNvSpPr>
          <p:nvPr/>
        </p:nvSpPr>
        <p:spPr bwMode="auto">
          <a:xfrm>
            <a:off x="2659090" y="2612937"/>
            <a:ext cx="82881" cy="47328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0" name="Line 9"/>
          <p:cNvSpPr>
            <a:spLocks noChangeShapeType="1"/>
          </p:cNvSpPr>
          <p:nvPr/>
        </p:nvSpPr>
        <p:spPr bwMode="auto">
          <a:xfrm flipV="1">
            <a:off x="2797225" y="2851224"/>
            <a:ext cx="199259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1" name="Rectangle 22"/>
          <p:cNvSpPr>
            <a:spLocks noChangeArrowheads="1"/>
          </p:cNvSpPr>
          <p:nvPr/>
        </p:nvSpPr>
        <p:spPr bwMode="auto">
          <a:xfrm>
            <a:off x="3063134" y="2772343"/>
            <a:ext cx="1377892" cy="157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2" name="Rectangle 25"/>
          <p:cNvSpPr>
            <a:spLocks noChangeArrowheads="1"/>
          </p:cNvSpPr>
          <p:nvPr/>
        </p:nvSpPr>
        <p:spPr bwMode="auto">
          <a:xfrm>
            <a:off x="3033781" y="2992553"/>
            <a:ext cx="1989138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Booster </a:t>
            </a:r>
            <a:r>
              <a:rPr lang="en-US" altLang="ja-JP" b="1" dirty="0" err="1"/>
              <a:t>Linac</a:t>
            </a:r>
            <a:endParaRPr lang="en-US" altLang="ja-JP" b="1" dirty="0"/>
          </a:p>
          <a:p>
            <a:r>
              <a:rPr lang="en-US" altLang="ja-JP" sz="1700" b="1" dirty="0"/>
              <a:t>5 </a:t>
            </a:r>
            <a:r>
              <a:rPr lang="en-US" altLang="ja-JP" sz="1700" b="1" dirty="0" err="1"/>
              <a:t>GeV</a:t>
            </a:r>
            <a:r>
              <a:rPr lang="en-US" altLang="ja-JP" sz="1700" b="1" dirty="0"/>
              <a:t> </a:t>
            </a:r>
          </a:p>
          <a:p>
            <a:r>
              <a:rPr lang="en-US" altLang="ja-JP" sz="1500" b="1" dirty="0"/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31763" name="Rectangle 26"/>
          <p:cNvSpPr>
            <a:spLocks noChangeArrowheads="1"/>
          </p:cNvSpPr>
          <p:nvPr/>
        </p:nvSpPr>
        <p:spPr bwMode="auto">
          <a:xfrm>
            <a:off x="224469" y="2933392"/>
            <a:ext cx="2553763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Drive </a:t>
            </a:r>
            <a:r>
              <a:rPr lang="en-US" altLang="ja-JP" b="1" dirty="0" err="1"/>
              <a:t>Linac</a:t>
            </a:r>
            <a:endParaRPr lang="en-US" altLang="ja-JP" b="1" dirty="0" smtClean="0"/>
          </a:p>
          <a:p>
            <a:r>
              <a:rPr lang="en-US" altLang="ja-JP" sz="1700" b="1" dirty="0" smtClean="0"/>
              <a:t>Several </a:t>
            </a:r>
            <a:r>
              <a:rPr lang="en-US" altLang="ja-JP" sz="1700" b="1" dirty="0" err="1"/>
              <a:t>GeV</a:t>
            </a:r>
            <a:r>
              <a:rPr lang="en-US" altLang="ja-JP" sz="1700" b="1" dirty="0" smtClean="0"/>
              <a:t> </a:t>
            </a:r>
            <a:r>
              <a:rPr lang="en-US" altLang="ja-JP" sz="1500" b="1" dirty="0" smtClean="0"/>
              <a:t> </a:t>
            </a:r>
            <a:endParaRPr lang="en-US" altLang="ja-JP" sz="1500" b="1" dirty="0"/>
          </a:p>
          <a:p>
            <a:r>
              <a:rPr lang="en-US" altLang="ja-JP" sz="1500" b="1" dirty="0"/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31764" name="Line 27"/>
          <p:cNvSpPr>
            <a:spLocks noChangeShapeType="1"/>
          </p:cNvSpPr>
          <p:nvPr/>
        </p:nvSpPr>
        <p:spPr bwMode="auto">
          <a:xfrm flipV="1">
            <a:off x="2716071" y="3359021"/>
            <a:ext cx="0" cy="7181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5" name="Rectangle 29"/>
          <p:cNvSpPr>
            <a:spLocks noChangeArrowheads="1"/>
          </p:cNvSpPr>
          <p:nvPr/>
        </p:nvSpPr>
        <p:spPr bwMode="auto">
          <a:xfrm>
            <a:off x="2329294" y="4114965"/>
            <a:ext cx="109126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Target</a:t>
            </a:r>
          </a:p>
        </p:txBody>
      </p:sp>
      <p:sp>
        <p:nvSpPr>
          <p:cNvPr id="31766" name="Rectangle 30"/>
          <p:cNvSpPr>
            <a:spLocks noChangeArrowheads="1"/>
          </p:cNvSpPr>
          <p:nvPr/>
        </p:nvSpPr>
        <p:spPr bwMode="auto">
          <a:xfrm>
            <a:off x="497284" y="4399266"/>
            <a:ext cx="4698302" cy="13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700" b="1" dirty="0"/>
              <a:t>Crystal / Amorphous Hybrid</a:t>
            </a:r>
            <a:endParaRPr lang="en-US" altLang="ja-JP" b="1" dirty="0"/>
          </a:p>
          <a:p>
            <a:pPr algn="ctr"/>
            <a:r>
              <a:rPr lang="en-US" altLang="ja-JP" sz="1500" b="1" dirty="0"/>
              <a:t>or</a:t>
            </a:r>
          </a:p>
          <a:p>
            <a:pPr algn="ctr"/>
            <a:r>
              <a:rPr lang="en-US" altLang="ja-JP" sz="1700" b="1" dirty="0"/>
              <a:t>Liquid Lead</a:t>
            </a:r>
          </a:p>
          <a:p>
            <a:pPr algn="ctr"/>
            <a:r>
              <a:rPr lang="en-US" altLang="ja-JP" sz="1700" b="1" dirty="0"/>
              <a:t>or</a:t>
            </a:r>
          </a:p>
          <a:p>
            <a:pPr algn="ctr"/>
            <a:r>
              <a:rPr lang="en-US" altLang="ja-JP" sz="1700" b="1" dirty="0"/>
              <a:t>Amorphous Tungsten</a:t>
            </a:r>
            <a:endParaRPr lang="en-US" altLang="ja-JP" sz="1500" b="1" dirty="0"/>
          </a:p>
        </p:txBody>
      </p:sp>
      <p:sp>
        <p:nvSpPr>
          <p:cNvPr id="31767" name="Rectangle 31"/>
          <p:cNvSpPr>
            <a:spLocks noChangeArrowheads="1"/>
          </p:cNvSpPr>
          <p:nvPr/>
        </p:nvSpPr>
        <p:spPr bwMode="auto">
          <a:xfrm>
            <a:off x="614699" y="16434"/>
            <a:ext cx="8852699" cy="11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700" b="1" dirty="0">
                <a:solidFill>
                  <a:srgbClr val="0000FF"/>
                </a:solidFill>
              </a:rPr>
              <a:t>Conventional </a:t>
            </a:r>
            <a:r>
              <a:rPr lang="en-US" altLang="ja-JP" sz="4700" b="1" dirty="0" err="1">
                <a:solidFill>
                  <a:srgbClr val="0000FF"/>
                </a:solidFill>
              </a:rPr>
              <a:t>e</a:t>
            </a:r>
            <a:r>
              <a:rPr lang="en-US" altLang="ja-JP" sz="4700" b="1" dirty="0">
                <a:solidFill>
                  <a:srgbClr val="0000FF"/>
                </a:solidFill>
              </a:rPr>
              <a:t>+ Source for ILC</a:t>
            </a:r>
          </a:p>
          <a:p>
            <a:pPr algn="ctr"/>
            <a:r>
              <a:rPr lang="en-US" altLang="ja-JP" sz="2100" b="1" dirty="0">
                <a:solidFill>
                  <a:srgbClr val="0000FF"/>
                </a:solidFill>
              </a:rPr>
              <a:t>Normal Conducting Drive and Booster </a:t>
            </a:r>
            <a:r>
              <a:rPr lang="en-US" altLang="ja-JP" sz="2100" b="1" dirty="0" err="1">
                <a:solidFill>
                  <a:srgbClr val="0000FF"/>
                </a:solidFill>
              </a:rPr>
              <a:t>Linacs</a:t>
            </a:r>
            <a:r>
              <a:rPr lang="en-US" altLang="ja-JP" sz="2100" b="1" dirty="0">
                <a:solidFill>
                  <a:srgbClr val="0000FF"/>
                </a:solidFill>
              </a:rPr>
              <a:t> in 300 Hz operation</a:t>
            </a:r>
            <a:endParaRPr lang="en-US" altLang="ja-JP" sz="2100" b="1" dirty="0"/>
          </a:p>
        </p:txBody>
      </p:sp>
      <p:sp>
        <p:nvSpPr>
          <p:cNvPr id="31768" name="Rectangle 33"/>
          <p:cNvSpPr>
            <a:spLocks noChangeArrowheads="1"/>
          </p:cNvSpPr>
          <p:nvPr/>
        </p:nvSpPr>
        <p:spPr bwMode="auto">
          <a:xfrm>
            <a:off x="4912411" y="4565244"/>
            <a:ext cx="2106552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dirty="0"/>
              <a:t>2640 bunches</a:t>
            </a:r>
          </a:p>
          <a:p>
            <a:pPr algn="ctr"/>
            <a:r>
              <a:rPr lang="en-US" altLang="ja-JP" b="1" dirty="0"/>
              <a:t>60 mini-trains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4453114" y="2839720"/>
            <a:ext cx="3159828" cy="2875874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6385270" y="2829860"/>
            <a:ext cx="2476062" cy="657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83176" y="1577622"/>
            <a:ext cx="5528836" cy="9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20 triplets,  rep. = </a:t>
            </a:r>
            <a:r>
              <a:rPr lang="en-US" altLang="ja-JP" b="1" dirty="0">
                <a:solidFill>
                  <a:srgbClr val="FF0000"/>
                </a:solidFill>
              </a:rPr>
              <a:t>300 Hz</a:t>
            </a:r>
          </a:p>
          <a:p>
            <a:r>
              <a:rPr lang="en-US" altLang="ja-JP" b="1" dirty="0"/>
              <a:t> • triplet = 3 mini-trains with gaps</a:t>
            </a:r>
          </a:p>
          <a:p>
            <a:r>
              <a:rPr lang="en-US" altLang="ja-JP" b="1" dirty="0"/>
              <a:t> • 44 bunches/mini-train,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623804" y="3543077"/>
            <a:ext cx="1067089" cy="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sz="3000" b="1" dirty="0"/>
              <a:t>DR</a:t>
            </a:r>
            <a:endParaRPr lang="en-US" altLang="ja-JP" b="1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829530" y="4083741"/>
            <a:ext cx="261592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6.15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836185" y="1709091"/>
            <a:ext cx="3986909" cy="683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2640 bunches/train,  rep. = 5 Hz</a:t>
            </a:r>
          </a:p>
          <a:p>
            <a:r>
              <a:rPr lang="en-US" altLang="ja-JP" b="1" dirty="0"/>
              <a:t> •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b_to_b</a:t>
            </a:r>
            <a:r>
              <a:rPr lang="en-US" altLang="ja-JP" b="1" dirty="0"/>
              <a:t> = 369 </a:t>
            </a:r>
            <a:r>
              <a:rPr lang="en-US" altLang="ja-JP" b="1" dirty="0" err="1"/>
              <a:t>n</a:t>
            </a:r>
            <a:r>
              <a:rPr lang="en-US" altLang="ja-JP" b="1" dirty="0"/>
              <a:t> sec</a:t>
            </a: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V="1">
            <a:off x="4606788" y="2851224"/>
            <a:ext cx="111025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1099897" y="1183217"/>
            <a:ext cx="2729884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e+ creation</a:t>
            </a:r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6176342" y="1183217"/>
            <a:ext cx="3522431" cy="390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 go to main linac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4239005" y="5764895"/>
            <a:ext cx="562380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Time remaining for damping = 137 </a:t>
            </a:r>
            <a:r>
              <a:rPr lang="en-US" altLang="ja-JP" b="1" dirty="0" err="1"/>
              <a:t>m</a:t>
            </a:r>
            <a:r>
              <a:rPr lang="en-US" altLang="ja-JP" b="1" dirty="0"/>
              <a:t> sec</a:t>
            </a:r>
          </a:p>
        </p:txBody>
      </p:sp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414404" y="6052483"/>
            <a:ext cx="3234076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We create 2640 bunches </a:t>
            </a:r>
          </a:p>
          <a:p>
            <a:r>
              <a:rPr lang="en-US" altLang="ja-JP" b="1" dirty="0"/>
              <a:t>in </a:t>
            </a:r>
            <a:r>
              <a:rPr lang="en-US" altLang="ja-JP" b="1" dirty="0">
                <a:solidFill>
                  <a:srgbClr val="FF0000"/>
                </a:solidFill>
              </a:rPr>
              <a:t>63 </a:t>
            </a:r>
            <a:r>
              <a:rPr lang="en-US" altLang="ja-JP" b="1" dirty="0" err="1">
                <a:solidFill>
                  <a:srgbClr val="FF0000"/>
                </a:solidFill>
              </a:rPr>
              <a:t>m</a:t>
            </a:r>
            <a:r>
              <a:rPr lang="en-US" altLang="ja-JP" b="1" dirty="0">
                <a:solidFill>
                  <a:srgbClr val="FF0000"/>
                </a:solidFill>
              </a:rPr>
              <a:t> sec</a:t>
            </a:r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 flipV="1">
            <a:off x="714846" y="2849580"/>
            <a:ext cx="188035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8" name="Rectangle 19"/>
          <p:cNvSpPr>
            <a:spLocks noChangeArrowheads="1"/>
          </p:cNvSpPr>
          <p:nvPr/>
        </p:nvSpPr>
        <p:spPr bwMode="auto">
          <a:xfrm>
            <a:off x="1189684" y="2770699"/>
            <a:ext cx="911688" cy="1577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9" name="Rectangle 21" descr="右上がり対角線"/>
          <p:cNvSpPr>
            <a:spLocks noChangeArrowheads="1"/>
          </p:cNvSpPr>
          <p:nvPr/>
        </p:nvSpPr>
        <p:spPr bwMode="auto">
          <a:xfrm>
            <a:off x="2659090" y="2612937"/>
            <a:ext cx="82881" cy="47328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0" name="Line 9"/>
          <p:cNvSpPr>
            <a:spLocks noChangeShapeType="1"/>
          </p:cNvSpPr>
          <p:nvPr/>
        </p:nvSpPr>
        <p:spPr bwMode="auto">
          <a:xfrm flipV="1">
            <a:off x="2797225" y="2851224"/>
            <a:ext cx="199259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1" name="Rectangle 22"/>
          <p:cNvSpPr>
            <a:spLocks noChangeArrowheads="1"/>
          </p:cNvSpPr>
          <p:nvPr/>
        </p:nvSpPr>
        <p:spPr bwMode="auto">
          <a:xfrm>
            <a:off x="3063134" y="2772343"/>
            <a:ext cx="1377892" cy="1577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2" name="Rectangle 25"/>
          <p:cNvSpPr>
            <a:spLocks noChangeArrowheads="1"/>
          </p:cNvSpPr>
          <p:nvPr/>
        </p:nvSpPr>
        <p:spPr bwMode="auto">
          <a:xfrm>
            <a:off x="3033781" y="2992553"/>
            <a:ext cx="1989138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Booster </a:t>
            </a:r>
            <a:r>
              <a:rPr lang="en-US" altLang="ja-JP" b="1" dirty="0" err="1"/>
              <a:t>Linac</a:t>
            </a:r>
            <a:endParaRPr lang="en-US" altLang="ja-JP" b="1" dirty="0"/>
          </a:p>
          <a:p>
            <a:r>
              <a:rPr lang="en-US" altLang="ja-JP" sz="1700" b="1" dirty="0"/>
              <a:t>5 </a:t>
            </a:r>
            <a:r>
              <a:rPr lang="en-US" altLang="ja-JP" sz="1700" b="1" dirty="0" err="1"/>
              <a:t>GeV</a:t>
            </a:r>
            <a:r>
              <a:rPr lang="en-US" altLang="ja-JP" sz="1700" b="1" dirty="0"/>
              <a:t> </a:t>
            </a:r>
          </a:p>
          <a:p>
            <a:r>
              <a:rPr lang="en-US" altLang="ja-JP" sz="1500" b="1" dirty="0"/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31763" name="Rectangle 26"/>
          <p:cNvSpPr>
            <a:spLocks noChangeArrowheads="1"/>
          </p:cNvSpPr>
          <p:nvPr/>
        </p:nvSpPr>
        <p:spPr bwMode="auto">
          <a:xfrm>
            <a:off x="224469" y="2933392"/>
            <a:ext cx="2553763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Drive </a:t>
            </a:r>
            <a:r>
              <a:rPr lang="en-US" altLang="ja-JP" b="1" dirty="0" err="1"/>
              <a:t>Linac</a:t>
            </a:r>
            <a:endParaRPr lang="en-US" altLang="ja-JP" b="1" dirty="0" smtClean="0"/>
          </a:p>
          <a:p>
            <a:r>
              <a:rPr lang="en-US" altLang="ja-JP" sz="1700" b="1" dirty="0" smtClean="0"/>
              <a:t>Several </a:t>
            </a:r>
            <a:r>
              <a:rPr lang="en-US" altLang="ja-JP" sz="1700" b="1" dirty="0" err="1"/>
              <a:t>GeV</a:t>
            </a:r>
            <a:r>
              <a:rPr lang="en-US" altLang="ja-JP" sz="1700" b="1" dirty="0" smtClean="0"/>
              <a:t> </a:t>
            </a:r>
            <a:r>
              <a:rPr lang="en-US" altLang="ja-JP" sz="1500" b="1" dirty="0" smtClean="0"/>
              <a:t> </a:t>
            </a:r>
            <a:endParaRPr lang="en-US" altLang="ja-JP" sz="1500" b="1" dirty="0"/>
          </a:p>
          <a:p>
            <a:r>
              <a:rPr lang="en-US" altLang="ja-JP" sz="1500" b="1" dirty="0"/>
              <a:t>NC</a:t>
            </a:r>
          </a:p>
          <a:p>
            <a:r>
              <a:rPr lang="en-US" altLang="ja-JP" sz="1500" b="1" dirty="0"/>
              <a:t>300 Hz</a:t>
            </a:r>
          </a:p>
        </p:txBody>
      </p:sp>
      <p:sp>
        <p:nvSpPr>
          <p:cNvPr id="31764" name="Line 27"/>
          <p:cNvSpPr>
            <a:spLocks noChangeShapeType="1"/>
          </p:cNvSpPr>
          <p:nvPr/>
        </p:nvSpPr>
        <p:spPr bwMode="auto">
          <a:xfrm flipV="1">
            <a:off x="2716071" y="3359021"/>
            <a:ext cx="0" cy="7181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7393" tIns="48696" rIns="97393" bIns="48696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5" name="Rectangle 29"/>
          <p:cNvSpPr>
            <a:spLocks noChangeArrowheads="1"/>
          </p:cNvSpPr>
          <p:nvPr/>
        </p:nvSpPr>
        <p:spPr bwMode="auto">
          <a:xfrm>
            <a:off x="2329294" y="4114965"/>
            <a:ext cx="1091263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Target</a:t>
            </a:r>
          </a:p>
        </p:txBody>
      </p:sp>
      <p:sp>
        <p:nvSpPr>
          <p:cNvPr id="31766" name="Rectangle 30"/>
          <p:cNvSpPr>
            <a:spLocks noChangeArrowheads="1"/>
          </p:cNvSpPr>
          <p:nvPr/>
        </p:nvSpPr>
        <p:spPr bwMode="auto">
          <a:xfrm>
            <a:off x="497284" y="4399266"/>
            <a:ext cx="4698302" cy="13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700" b="1" dirty="0"/>
              <a:t>Crystal / Amorphous Hybrid</a:t>
            </a:r>
            <a:endParaRPr lang="en-US" altLang="ja-JP" b="1" dirty="0"/>
          </a:p>
          <a:p>
            <a:pPr algn="ctr"/>
            <a:r>
              <a:rPr lang="en-US" altLang="ja-JP" sz="1500" b="1" dirty="0"/>
              <a:t>or</a:t>
            </a:r>
          </a:p>
          <a:p>
            <a:pPr algn="ctr"/>
            <a:r>
              <a:rPr lang="en-US" altLang="ja-JP" sz="1700" b="1" dirty="0"/>
              <a:t>Liquid Lead</a:t>
            </a:r>
          </a:p>
          <a:p>
            <a:pPr algn="ctr"/>
            <a:r>
              <a:rPr lang="en-US" altLang="ja-JP" sz="1700" b="1" dirty="0"/>
              <a:t>or</a:t>
            </a:r>
          </a:p>
          <a:p>
            <a:pPr algn="ctr"/>
            <a:r>
              <a:rPr lang="en-US" altLang="ja-JP" sz="1700" b="1" dirty="0"/>
              <a:t>Amorphous Tungsten</a:t>
            </a:r>
            <a:endParaRPr lang="en-US" altLang="ja-JP" sz="1500" b="1" dirty="0"/>
          </a:p>
        </p:txBody>
      </p:sp>
      <p:sp>
        <p:nvSpPr>
          <p:cNvPr id="31768" name="Rectangle 33"/>
          <p:cNvSpPr>
            <a:spLocks noChangeArrowheads="1"/>
          </p:cNvSpPr>
          <p:nvPr/>
        </p:nvSpPr>
        <p:spPr bwMode="auto">
          <a:xfrm>
            <a:off x="4912411" y="4565244"/>
            <a:ext cx="2106552" cy="6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dirty="0"/>
              <a:t>2640 bunches</a:t>
            </a:r>
          </a:p>
          <a:p>
            <a:pPr algn="ctr"/>
            <a:r>
              <a:rPr lang="en-US" altLang="ja-JP" b="1" dirty="0"/>
              <a:t>60 mini-trains</a:t>
            </a:r>
          </a:p>
        </p:txBody>
      </p:sp>
      <p:sp>
        <p:nvSpPr>
          <p:cNvPr id="31769" name="正方形/長方形 9"/>
          <p:cNvSpPr>
            <a:spLocks noChangeArrowheads="1"/>
          </p:cNvSpPr>
          <p:nvPr/>
        </p:nvSpPr>
        <p:spPr bwMode="auto">
          <a:xfrm>
            <a:off x="2900826" y="6384440"/>
            <a:ext cx="3066587" cy="3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Helvetica" pitchFamily="-110" charset="0"/>
              </a:rPr>
              <a:t> Stretching</a:t>
            </a:r>
            <a:endParaRPr lang="ja-JP" altLang="en-US" dirty="0"/>
          </a:p>
        </p:txBody>
      </p:sp>
      <p:sp>
        <p:nvSpPr>
          <p:cNvPr id="31770" name="右矢印 10"/>
          <p:cNvSpPr>
            <a:spLocks noChangeArrowheads="1"/>
          </p:cNvSpPr>
          <p:nvPr/>
        </p:nvSpPr>
        <p:spPr bwMode="auto">
          <a:xfrm flipH="1">
            <a:off x="2332748" y="6389370"/>
            <a:ext cx="650959" cy="394406"/>
          </a:xfrm>
          <a:prstGeom prst="rightArrow">
            <a:avLst>
              <a:gd name="adj1" fmla="val 50000"/>
              <a:gd name="adj2" fmla="val 499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614699" y="16434"/>
            <a:ext cx="8852699" cy="11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3" tIns="48696" rIns="97393" bIns="48696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4700" b="1" dirty="0">
                <a:solidFill>
                  <a:srgbClr val="0000FF"/>
                </a:solidFill>
              </a:rPr>
              <a:t>Conventional </a:t>
            </a:r>
            <a:r>
              <a:rPr lang="en-US" altLang="ja-JP" sz="4700" b="1" dirty="0" err="1">
                <a:solidFill>
                  <a:srgbClr val="0000FF"/>
                </a:solidFill>
              </a:rPr>
              <a:t>e</a:t>
            </a:r>
            <a:r>
              <a:rPr lang="en-US" altLang="ja-JP" sz="4700" b="1" dirty="0">
                <a:solidFill>
                  <a:srgbClr val="0000FF"/>
                </a:solidFill>
              </a:rPr>
              <a:t>+ Source for ILC</a:t>
            </a:r>
          </a:p>
          <a:p>
            <a:pPr algn="ctr"/>
            <a:r>
              <a:rPr lang="en-US" altLang="ja-JP" sz="2100" b="1" dirty="0">
                <a:solidFill>
                  <a:srgbClr val="0000FF"/>
                </a:solidFill>
              </a:rPr>
              <a:t>Normal Conducting Drive and Booster </a:t>
            </a:r>
            <a:r>
              <a:rPr lang="en-US" altLang="ja-JP" sz="2100" b="1" dirty="0" err="1">
                <a:solidFill>
                  <a:srgbClr val="0000FF"/>
                </a:solidFill>
              </a:rPr>
              <a:t>Linacs</a:t>
            </a:r>
            <a:r>
              <a:rPr lang="en-US" altLang="ja-JP" sz="2100" b="1" dirty="0">
                <a:solidFill>
                  <a:srgbClr val="0000FF"/>
                </a:solidFill>
              </a:rPr>
              <a:t> in 300 Hz operation</a:t>
            </a:r>
            <a:endParaRPr lang="en-US" altLang="ja-JP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2934</Words>
  <Application>Microsoft Macintosh PowerPoint</Application>
  <PresentationFormat>ユーザー設定</PresentationFormat>
  <Paragraphs>647</Paragraphs>
  <Slides>52</Slides>
  <Notes>41</Notes>
  <HiddenSlides>0</HiddenSlides>
  <MMClips>0</MMClips>
  <ScaleCrop>false</ScaleCrop>
  <HeadingPairs>
    <vt:vector size="8" baseType="variant">
      <vt:variant>
        <vt:lpstr>デザイン テンプレート</vt:lpstr>
      </vt:variant>
      <vt:variant>
        <vt:i4>1</vt:i4>
      </vt:variant>
      <vt:variant>
        <vt:lpstr>リンクの設定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5" baseType="lpstr">
      <vt:lpstr>Office テーマ</vt:lpstr>
      <vt:lpstr>Omori-MB13:Users:omori:Documents:ConventionalPaperForJournal:Conventional_e+_ILC_v20110706.doc!OLE_LINK1</vt:lpstr>
      <vt:lpstr>Equation</vt:lpstr>
      <vt:lpstr> Truly Conventional e+ Source  for ILC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Target &amp; Drive_Beam Optimization</vt:lpstr>
      <vt:lpstr>Method</vt:lpstr>
      <vt:lpstr>Parameters in capture section 300Hz scheme w/ slow rotation target　～　CLIC</vt:lpstr>
      <vt:lpstr>Simulation: Transeverse phase space</vt:lpstr>
      <vt:lpstr>Longitudinal phase space</vt:lpstr>
      <vt:lpstr>In the case of 300Hz scheme</vt:lpstr>
      <vt:lpstr>Assumptions</vt:lpstr>
      <vt:lpstr>Parameter Plots for 300 Hz scheme</vt:lpstr>
      <vt:lpstr>Parameter Plots for 300 Hz scheme</vt:lpstr>
      <vt:lpstr>Parameter Plots for 300 Hz scheme</vt:lpstr>
      <vt:lpstr>Dependence on Drive beam size</vt:lpstr>
      <vt:lpstr>Numbers for a Reference Point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Summary</vt:lpstr>
      <vt:lpstr>スライド 45</vt:lpstr>
      <vt:lpstr>Energy deposit in capture section</vt:lpstr>
      <vt:lpstr>a few comments</vt:lpstr>
      <vt:lpstr>Assumption</vt:lpstr>
      <vt:lpstr>Acceptance estimate</vt:lpstr>
      <vt:lpstr>Thermal diffusion</vt:lpstr>
      <vt:lpstr>Parameter Plots for 300 Hz scheme w/ clic note formula</vt:lpstr>
      <vt:lpstr>Parameter Plots for 300 Hz scheme w/ CLIC note formula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高橋　徹</dc:creator>
  <cp:lastModifiedBy>大森 恒彦</cp:lastModifiedBy>
  <cp:revision>269</cp:revision>
  <cp:lastPrinted>2011-08-28T14:25:55Z</cp:lastPrinted>
  <dcterms:created xsi:type="dcterms:W3CDTF">2011-08-29T02:15:04Z</dcterms:created>
  <dcterms:modified xsi:type="dcterms:W3CDTF">2011-08-29T02:17:50Z</dcterms:modified>
</cp:coreProperties>
</file>