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953" r:id="rId2"/>
    <p:sldId id="907" r:id="rId3"/>
    <p:sldId id="2142" r:id="rId4"/>
    <p:sldId id="2170" r:id="rId5"/>
    <p:sldId id="2145" r:id="rId6"/>
    <p:sldId id="2146" r:id="rId7"/>
    <p:sldId id="2163" r:id="rId8"/>
    <p:sldId id="2166" r:id="rId9"/>
    <p:sldId id="2161" r:id="rId10"/>
    <p:sldId id="2149" r:id="rId11"/>
    <p:sldId id="2164" r:id="rId12"/>
    <p:sldId id="2167" r:id="rId13"/>
    <p:sldId id="2168" r:id="rId14"/>
    <p:sldId id="1368" r:id="rId15"/>
    <p:sldId id="1351" r:id="rId16"/>
    <p:sldId id="1358" r:id="rId17"/>
    <p:sldId id="999" r:id="rId18"/>
    <p:sldId id="1010" r:id="rId19"/>
    <p:sldId id="955" r:id="rId2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FF"/>
    <a:srgbClr val="003399"/>
    <a:srgbClr val="E6E6E6"/>
    <a:srgbClr val="0070C0"/>
    <a:srgbClr val="4D8357"/>
    <a:srgbClr val="005800"/>
    <a:srgbClr val="0084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3" autoAdjust="0"/>
    <p:restoredTop sz="82491" autoAdjust="0"/>
  </p:normalViewPr>
  <p:slideViewPr>
    <p:cSldViewPr>
      <p:cViewPr varScale="1">
        <p:scale>
          <a:sx n="94" d="100"/>
          <a:sy n="94" d="100"/>
        </p:scale>
        <p:origin x="1014" y="84"/>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20penghui\Desktop\CEPC%20MDI\20231217%20MDI%20Hebath%20Simulation\CEPC%20MDI&#27969;&#22330;&#35745;&#31639;&#30011;&#2227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i%20penghui\Desktop\CEPC%20MDI&#27969;&#22330;&#35745;&#31639;&#35760;&#2440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i%20penghui\Desktop\CEPC%20MDI&#27969;&#22330;&#35745;&#31639;&#35760;&#2440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i%20penghui\Desktop\CEPC%20MDI\20231217%20MDI%20Hebath%20Simulation\CEPC%20MDI&#27969;&#22330;&#35745;&#31639;&#30011;&#2227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Users\LI%20PENGHUI\Desktop\&#26032;&#24314;&#25991;&#20214;&#22841;%20(2)\CEPC%20MDI&#27969;&#22330;&#35745;&#31639;&#30011;&#2227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i%20penghui\Desktop\CEPC%20MDI&#27969;&#22330;&#35745;&#31639;&#35760;&#2440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i%20penghui\Desktop\CEPC%20MDI&#27969;&#22330;&#35745;&#31639;&#35760;&#2440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i%20penghui\Desktop\CEPC%20MDI&#27969;&#22330;&#35745;&#31639;&#35760;&#24405;.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'model2 supportheat2仿真结果'!$P$2</c:f>
              <c:strCache>
                <c:ptCount val="1"/>
                <c:pt idx="0">
                  <c:v>4.0 g/s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'model2 supportheat2仿真结果'!$N$3:$N$21</c:f>
              <c:numCache>
                <c:formatCode>General</c:formatCode>
                <c:ptCount val="19"/>
                <c:pt idx="0">
                  <c:v>1</c:v>
                </c:pt>
                <c:pt idx="1">
                  <c:v>2</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numCache>
            </c:numRef>
          </c:xVal>
          <c:yVal>
            <c:numRef>
              <c:f>'model2 supportheat2仿真结果'!$P$3:$P$21</c:f>
              <c:numCache>
                <c:formatCode>General</c:formatCode>
                <c:ptCount val="19"/>
                <c:pt idx="0">
                  <c:v>4.3899999999999997</c:v>
                </c:pt>
                <c:pt idx="1">
                  <c:v>4.71</c:v>
                </c:pt>
                <c:pt idx="2">
                  <c:v>16.600000000000001</c:v>
                </c:pt>
                <c:pt idx="3">
                  <c:v>11.95</c:v>
                </c:pt>
                <c:pt idx="4">
                  <c:v>10.07</c:v>
                </c:pt>
                <c:pt idx="5">
                  <c:v>13.438000000000001</c:v>
                </c:pt>
                <c:pt idx="6">
                  <c:v>12.49</c:v>
                </c:pt>
                <c:pt idx="7">
                  <c:v>10.25</c:v>
                </c:pt>
                <c:pt idx="8">
                  <c:v>9.0399999999999991</c:v>
                </c:pt>
                <c:pt idx="9">
                  <c:v>8.59</c:v>
                </c:pt>
                <c:pt idx="10">
                  <c:v>6.8</c:v>
                </c:pt>
                <c:pt idx="11">
                  <c:v>5.34</c:v>
                </c:pt>
                <c:pt idx="12">
                  <c:v>4.8600000000000003</c:v>
                </c:pt>
                <c:pt idx="13">
                  <c:v>4.74</c:v>
                </c:pt>
                <c:pt idx="14">
                  <c:v>4.5199999999999996</c:v>
                </c:pt>
                <c:pt idx="15">
                  <c:v>4.5599999999999996</c:v>
                </c:pt>
                <c:pt idx="16">
                  <c:v>4.6900000000000004</c:v>
                </c:pt>
                <c:pt idx="17">
                  <c:v>4.84</c:v>
                </c:pt>
                <c:pt idx="18">
                  <c:v>4.78</c:v>
                </c:pt>
              </c:numCache>
            </c:numRef>
          </c:yVal>
          <c:smooth val="1"/>
          <c:extLst>
            <c:ext xmlns:c16="http://schemas.microsoft.com/office/drawing/2014/chart" uri="{C3380CC4-5D6E-409C-BE32-E72D297353CC}">
              <c16:uniqueId val="{00000000-8F68-4C19-98E3-AB1DDFB6C1E5}"/>
            </c:ext>
          </c:extLst>
        </c:ser>
        <c:ser>
          <c:idx val="1"/>
          <c:order val="1"/>
          <c:tx>
            <c:strRef>
              <c:f>'model2 supportheat2仿真结果'!$R$2</c:f>
              <c:strCache>
                <c:ptCount val="1"/>
                <c:pt idx="0">
                  <c:v>6.0 g/s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'model2 supportheat2仿真结果'!$N$3:$N$21</c:f>
              <c:numCache>
                <c:formatCode>General</c:formatCode>
                <c:ptCount val="19"/>
                <c:pt idx="0">
                  <c:v>1</c:v>
                </c:pt>
                <c:pt idx="1">
                  <c:v>2</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numCache>
            </c:numRef>
          </c:xVal>
          <c:yVal>
            <c:numRef>
              <c:f>'model2 supportheat2仿真结果'!$R$3:$R$21</c:f>
              <c:numCache>
                <c:formatCode>General</c:formatCode>
                <c:ptCount val="19"/>
                <c:pt idx="0">
                  <c:v>4.2949999999999999</c:v>
                </c:pt>
                <c:pt idx="1">
                  <c:v>4.2969999999999997</c:v>
                </c:pt>
                <c:pt idx="2">
                  <c:v>12.81</c:v>
                </c:pt>
                <c:pt idx="3">
                  <c:v>9.5920000000000005</c:v>
                </c:pt>
                <c:pt idx="4">
                  <c:v>8.6240000000000006</c:v>
                </c:pt>
                <c:pt idx="5">
                  <c:v>9.58</c:v>
                </c:pt>
                <c:pt idx="6">
                  <c:v>9.4920000000000009</c:v>
                </c:pt>
                <c:pt idx="7">
                  <c:v>8.4570000000000007</c:v>
                </c:pt>
                <c:pt idx="8">
                  <c:v>7.56</c:v>
                </c:pt>
                <c:pt idx="9">
                  <c:v>7.25</c:v>
                </c:pt>
                <c:pt idx="10">
                  <c:v>6.37</c:v>
                </c:pt>
                <c:pt idx="11">
                  <c:v>5.49</c:v>
                </c:pt>
                <c:pt idx="12">
                  <c:v>4.6500000000000004</c:v>
                </c:pt>
                <c:pt idx="13">
                  <c:v>4.6100000000000003</c:v>
                </c:pt>
                <c:pt idx="14">
                  <c:v>4.3899999999999997</c:v>
                </c:pt>
                <c:pt idx="15">
                  <c:v>4.3600000000000003</c:v>
                </c:pt>
                <c:pt idx="16">
                  <c:v>4.37</c:v>
                </c:pt>
                <c:pt idx="17">
                  <c:v>4.46</c:v>
                </c:pt>
                <c:pt idx="18">
                  <c:v>4.54</c:v>
                </c:pt>
              </c:numCache>
            </c:numRef>
          </c:yVal>
          <c:smooth val="1"/>
          <c:extLst>
            <c:ext xmlns:c16="http://schemas.microsoft.com/office/drawing/2014/chart" uri="{C3380CC4-5D6E-409C-BE32-E72D297353CC}">
              <c16:uniqueId val="{00000001-8F68-4C19-98E3-AB1DDFB6C1E5}"/>
            </c:ext>
          </c:extLst>
        </c:ser>
        <c:ser>
          <c:idx val="2"/>
          <c:order val="2"/>
          <c:tx>
            <c:strRef>
              <c:f>'model2 supportheat2仿真结果'!$T$2</c:f>
              <c:strCache>
                <c:ptCount val="1"/>
                <c:pt idx="0">
                  <c:v>8.0 g/s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'model2 supportheat2仿真结果'!$N$3:$N$21</c:f>
              <c:numCache>
                <c:formatCode>General</c:formatCode>
                <c:ptCount val="19"/>
                <c:pt idx="0">
                  <c:v>1</c:v>
                </c:pt>
                <c:pt idx="1">
                  <c:v>2</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numCache>
            </c:numRef>
          </c:xVal>
          <c:yVal>
            <c:numRef>
              <c:f>'model2 supportheat2仿真结果'!$T$3:$T$21</c:f>
              <c:numCache>
                <c:formatCode>General</c:formatCode>
                <c:ptCount val="19"/>
                <c:pt idx="0">
                  <c:v>4.29</c:v>
                </c:pt>
                <c:pt idx="1">
                  <c:v>4.29</c:v>
                </c:pt>
                <c:pt idx="2">
                  <c:v>7.26</c:v>
                </c:pt>
                <c:pt idx="3">
                  <c:v>8.39</c:v>
                </c:pt>
                <c:pt idx="4">
                  <c:v>8.02</c:v>
                </c:pt>
                <c:pt idx="5">
                  <c:v>11.46</c:v>
                </c:pt>
                <c:pt idx="6">
                  <c:v>11.12</c:v>
                </c:pt>
                <c:pt idx="7">
                  <c:v>9.14</c:v>
                </c:pt>
                <c:pt idx="8">
                  <c:v>7.63</c:v>
                </c:pt>
                <c:pt idx="9">
                  <c:v>6.45</c:v>
                </c:pt>
                <c:pt idx="10">
                  <c:v>5.53</c:v>
                </c:pt>
                <c:pt idx="11">
                  <c:v>4.82</c:v>
                </c:pt>
                <c:pt idx="12">
                  <c:v>4.47</c:v>
                </c:pt>
                <c:pt idx="13">
                  <c:v>4.38</c:v>
                </c:pt>
                <c:pt idx="14">
                  <c:v>4.32</c:v>
                </c:pt>
                <c:pt idx="15">
                  <c:v>4.3</c:v>
                </c:pt>
                <c:pt idx="16">
                  <c:v>4.3099999999999996</c:v>
                </c:pt>
                <c:pt idx="17">
                  <c:v>4.32</c:v>
                </c:pt>
                <c:pt idx="18">
                  <c:v>4.38</c:v>
                </c:pt>
              </c:numCache>
            </c:numRef>
          </c:yVal>
          <c:smooth val="1"/>
          <c:extLst>
            <c:ext xmlns:c16="http://schemas.microsoft.com/office/drawing/2014/chart" uri="{C3380CC4-5D6E-409C-BE32-E72D297353CC}">
              <c16:uniqueId val="{00000002-8F68-4C19-98E3-AB1DDFB6C1E5}"/>
            </c:ext>
          </c:extLst>
        </c:ser>
        <c:ser>
          <c:idx val="3"/>
          <c:order val="3"/>
          <c:tx>
            <c:strRef>
              <c:f>'model2 supportheat2仿真结果'!$V$2</c:f>
              <c:strCache>
                <c:ptCount val="1"/>
                <c:pt idx="0">
                  <c:v>12.0 g/s</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'model2 supportheat2仿真结果'!$N$3:$N$21</c:f>
              <c:numCache>
                <c:formatCode>General</c:formatCode>
                <c:ptCount val="19"/>
                <c:pt idx="0">
                  <c:v>1</c:v>
                </c:pt>
                <c:pt idx="1">
                  <c:v>2</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numCache>
            </c:numRef>
          </c:xVal>
          <c:yVal>
            <c:numRef>
              <c:f>'model2 supportheat2仿真结果'!$V$3:$V$21</c:f>
              <c:numCache>
                <c:formatCode>General</c:formatCode>
                <c:ptCount val="19"/>
                <c:pt idx="0">
                  <c:v>4.2619999999999996</c:v>
                </c:pt>
                <c:pt idx="1">
                  <c:v>4.2619999999999996</c:v>
                </c:pt>
                <c:pt idx="2">
                  <c:v>8.3010000000000002</c:v>
                </c:pt>
                <c:pt idx="3">
                  <c:v>6.94</c:v>
                </c:pt>
                <c:pt idx="4">
                  <c:v>6.31</c:v>
                </c:pt>
                <c:pt idx="5">
                  <c:v>5.96</c:v>
                </c:pt>
                <c:pt idx="6">
                  <c:v>6.18</c:v>
                </c:pt>
                <c:pt idx="7">
                  <c:v>5.83</c:v>
                </c:pt>
                <c:pt idx="8">
                  <c:v>5.5</c:v>
                </c:pt>
                <c:pt idx="9">
                  <c:v>5.26</c:v>
                </c:pt>
                <c:pt idx="10">
                  <c:v>4.78</c:v>
                </c:pt>
                <c:pt idx="11">
                  <c:v>4.42</c:v>
                </c:pt>
                <c:pt idx="12">
                  <c:v>4.4000000000000004</c:v>
                </c:pt>
                <c:pt idx="13">
                  <c:v>4.42</c:v>
                </c:pt>
                <c:pt idx="14">
                  <c:v>4.3499999999999996</c:v>
                </c:pt>
                <c:pt idx="15">
                  <c:v>4.34</c:v>
                </c:pt>
                <c:pt idx="16">
                  <c:v>4.33</c:v>
                </c:pt>
                <c:pt idx="17">
                  <c:v>4.32</c:v>
                </c:pt>
                <c:pt idx="18">
                  <c:v>4.43</c:v>
                </c:pt>
              </c:numCache>
            </c:numRef>
          </c:yVal>
          <c:smooth val="1"/>
          <c:extLst>
            <c:ext xmlns:c16="http://schemas.microsoft.com/office/drawing/2014/chart" uri="{C3380CC4-5D6E-409C-BE32-E72D297353CC}">
              <c16:uniqueId val="{00000003-8F68-4C19-98E3-AB1DDFB6C1E5}"/>
            </c:ext>
          </c:extLst>
        </c:ser>
        <c:dLbls>
          <c:showLegendKey val="0"/>
          <c:showVal val="0"/>
          <c:showCatName val="0"/>
          <c:showSerName val="0"/>
          <c:showPercent val="0"/>
          <c:showBubbleSize val="0"/>
        </c:dLbls>
        <c:axId val="471609792"/>
        <c:axId val="478486688"/>
      </c:scatterChart>
      <c:valAx>
        <c:axId val="471609792"/>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sz="1050" b="1"/>
                  <a:t>Coil number of anti-solenoid</a:t>
                </a:r>
              </a:p>
            </c:rich>
          </c:tx>
          <c:layout>
            <c:manualLayout>
              <c:xMode val="edge"/>
              <c:yMode val="edge"/>
              <c:x val="0.46844246545357909"/>
              <c:y val="0.9037133987214989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78486688"/>
        <c:crosses val="autoZero"/>
        <c:crossBetween val="midCat"/>
        <c:majorUnit val="1"/>
      </c:valAx>
      <c:valAx>
        <c:axId val="478486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sz="1050" b="1"/>
                  <a:t>Peak temperature 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71609792"/>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'model5 new仿真结果'!$B$1</c:f>
              <c:strCache>
                <c:ptCount val="1"/>
                <c:pt idx="0">
                  <c:v>2g/s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'model5 new仿真结果'!$A$2:$A$21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'model5 new仿真结果'!$B$2:$B$21</c:f>
              <c:numCache>
                <c:formatCode>General</c:formatCode>
                <c:ptCount val="20"/>
                <c:pt idx="0">
                  <c:v>4.9017539000000001</c:v>
                </c:pt>
                <c:pt idx="1">
                  <c:v>4.92816353</c:v>
                </c:pt>
                <c:pt idx="2">
                  <c:v>4.9372882799999998</c:v>
                </c:pt>
                <c:pt idx="3">
                  <c:v>4.9265623099999996</c:v>
                </c:pt>
                <c:pt idx="4">
                  <c:v>4.9259939199999998</c:v>
                </c:pt>
                <c:pt idx="5">
                  <c:v>4.9229474099999999</c:v>
                </c:pt>
                <c:pt idx="6">
                  <c:v>4.9461951300000004</c:v>
                </c:pt>
                <c:pt idx="7">
                  <c:v>4.9511065500000004</c:v>
                </c:pt>
                <c:pt idx="8">
                  <c:v>4.9833140399999998</c:v>
                </c:pt>
                <c:pt idx="9">
                  <c:v>4.9766845699999998</c:v>
                </c:pt>
                <c:pt idx="10">
                  <c:v>5.0021228799999999</c:v>
                </c:pt>
                <c:pt idx="11">
                  <c:v>4.9386439299999996</c:v>
                </c:pt>
                <c:pt idx="12">
                  <c:v>4.9672761000000003</c:v>
                </c:pt>
                <c:pt idx="13">
                  <c:v>4.9463272099999998</c:v>
                </c:pt>
                <c:pt idx="14">
                  <c:v>4.9374561300000002</c:v>
                </c:pt>
                <c:pt idx="15">
                  <c:v>4.9436058999999997</c:v>
                </c:pt>
                <c:pt idx="16">
                  <c:v>4.9457716899999999</c:v>
                </c:pt>
                <c:pt idx="17">
                  <c:v>4.9556279200000004</c:v>
                </c:pt>
                <c:pt idx="18">
                  <c:v>4.9720172900000001</c:v>
                </c:pt>
                <c:pt idx="19">
                  <c:v>5.00088358</c:v>
                </c:pt>
              </c:numCache>
            </c:numRef>
          </c:yVal>
          <c:smooth val="1"/>
          <c:extLst>
            <c:ext xmlns:c16="http://schemas.microsoft.com/office/drawing/2014/chart" uri="{C3380CC4-5D6E-409C-BE32-E72D297353CC}">
              <c16:uniqueId val="{00000000-3D59-40C8-B929-E36F5AB181FD}"/>
            </c:ext>
          </c:extLst>
        </c:ser>
        <c:ser>
          <c:idx val="1"/>
          <c:order val="1"/>
          <c:tx>
            <c:strRef>
              <c:f>'model5 new仿真结果'!$C$1</c:f>
              <c:strCache>
                <c:ptCount val="1"/>
                <c:pt idx="0">
                  <c:v>4g/s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'model5 new仿真结果'!$A$2:$A$21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'model5 new仿真结果'!$C$2:$C$21</c:f>
              <c:numCache>
                <c:formatCode>General</c:formatCode>
                <c:ptCount val="20"/>
                <c:pt idx="0">
                  <c:v>4.6213278799999999</c:v>
                </c:pt>
                <c:pt idx="1">
                  <c:v>4.6405019799999998</c:v>
                </c:pt>
                <c:pt idx="2">
                  <c:v>4.64862442</c:v>
                </c:pt>
                <c:pt idx="3">
                  <c:v>4.6389260300000004</c:v>
                </c:pt>
                <c:pt idx="4">
                  <c:v>4.6412191399999996</c:v>
                </c:pt>
                <c:pt idx="5">
                  <c:v>4.6358141899999996</c:v>
                </c:pt>
                <c:pt idx="6">
                  <c:v>4.6493387200000003</c:v>
                </c:pt>
                <c:pt idx="7">
                  <c:v>4.6539096799999999</c:v>
                </c:pt>
                <c:pt idx="8">
                  <c:v>4.6883449600000002</c:v>
                </c:pt>
                <c:pt idx="9">
                  <c:v>4.6817464800000002</c:v>
                </c:pt>
                <c:pt idx="10">
                  <c:v>4.7157440199999998</c:v>
                </c:pt>
                <c:pt idx="11">
                  <c:v>4.6507120100000003</c:v>
                </c:pt>
                <c:pt idx="12">
                  <c:v>4.7018880799999998</c:v>
                </c:pt>
                <c:pt idx="13">
                  <c:v>4.6544241900000003</c:v>
                </c:pt>
                <c:pt idx="14">
                  <c:v>4.6490287800000001</c:v>
                </c:pt>
                <c:pt idx="15">
                  <c:v>4.6521830599999996</c:v>
                </c:pt>
                <c:pt idx="16">
                  <c:v>4.6551270499999999</c:v>
                </c:pt>
                <c:pt idx="17">
                  <c:v>4.6621203400000004</c:v>
                </c:pt>
                <c:pt idx="18">
                  <c:v>4.6684555999999997</c:v>
                </c:pt>
                <c:pt idx="19">
                  <c:v>4.6788010599999996</c:v>
                </c:pt>
              </c:numCache>
            </c:numRef>
          </c:yVal>
          <c:smooth val="1"/>
          <c:extLst>
            <c:ext xmlns:c16="http://schemas.microsoft.com/office/drawing/2014/chart" uri="{C3380CC4-5D6E-409C-BE32-E72D297353CC}">
              <c16:uniqueId val="{00000001-3D59-40C8-B929-E36F5AB181FD}"/>
            </c:ext>
          </c:extLst>
        </c:ser>
        <c:ser>
          <c:idx val="2"/>
          <c:order val="2"/>
          <c:tx>
            <c:strRef>
              <c:f>'model5 new仿真结果'!$D$1</c:f>
              <c:strCache>
                <c:ptCount val="1"/>
                <c:pt idx="0">
                  <c:v>6g/s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'model5 new仿真结果'!$A$2:$A$21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'model5 new仿真结果'!$D$2:$D$21</c:f>
              <c:numCache>
                <c:formatCode>General</c:formatCode>
                <c:ptCount val="20"/>
                <c:pt idx="0">
                  <c:v>4.5924458499999998</c:v>
                </c:pt>
                <c:pt idx="1">
                  <c:v>4.6093716599999999</c:v>
                </c:pt>
                <c:pt idx="2">
                  <c:v>4.6142978699999997</c:v>
                </c:pt>
                <c:pt idx="3">
                  <c:v>4.6077265699999996</c:v>
                </c:pt>
                <c:pt idx="4">
                  <c:v>4.6108765600000003</c:v>
                </c:pt>
                <c:pt idx="5">
                  <c:v>4.6030349700000004</c:v>
                </c:pt>
                <c:pt idx="6">
                  <c:v>4.6196107900000003</c:v>
                </c:pt>
                <c:pt idx="7">
                  <c:v>4.6152811099999997</c:v>
                </c:pt>
                <c:pt idx="8">
                  <c:v>4.6559119200000003</c:v>
                </c:pt>
                <c:pt idx="9">
                  <c:v>4.6485624300000001</c:v>
                </c:pt>
                <c:pt idx="10">
                  <c:v>4.70454931</c:v>
                </c:pt>
                <c:pt idx="11">
                  <c:v>4.6507058099999998</c:v>
                </c:pt>
                <c:pt idx="12">
                  <c:v>4.67860985</c:v>
                </c:pt>
                <c:pt idx="13">
                  <c:v>4.6373491299999996</c:v>
                </c:pt>
                <c:pt idx="14">
                  <c:v>4.6307072600000003</c:v>
                </c:pt>
                <c:pt idx="15">
                  <c:v>4.64764643</c:v>
                </c:pt>
                <c:pt idx="16">
                  <c:v>4.6450333600000002</c:v>
                </c:pt>
                <c:pt idx="17">
                  <c:v>4.6522436100000002</c:v>
                </c:pt>
                <c:pt idx="18">
                  <c:v>4.6506733899999997</c:v>
                </c:pt>
                <c:pt idx="19">
                  <c:v>4.6525321000000002</c:v>
                </c:pt>
              </c:numCache>
            </c:numRef>
          </c:yVal>
          <c:smooth val="1"/>
          <c:extLst>
            <c:ext xmlns:c16="http://schemas.microsoft.com/office/drawing/2014/chart" uri="{C3380CC4-5D6E-409C-BE32-E72D297353CC}">
              <c16:uniqueId val="{00000002-3D59-40C8-B929-E36F5AB181FD}"/>
            </c:ext>
          </c:extLst>
        </c:ser>
        <c:ser>
          <c:idx val="3"/>
          <c:order val="3"/>
          <c:tx>
            <c:strRef>
              <c:f>'model5 new仿真结果'!$E$1</c:f>
              <c:strCache>
                <c:ptCount val="1"/>
                <c:pt idx="0">
                  <c:v>10g/s</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'model5 new仿真结果'!$A$2:$A$21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'model5 new仿真结果'!$E$2:$E$21</c:f>
              <c:numCache>
                <c:formatCode>General</c:formatCode>
                <c:ptCount val="20"/>
                <c:pt idx="0">
                  <c:v>4.4571270900000002</c:v>
                </c:pt>
                <c:pt idx="1">
                  <c:v>4.4709844600000004</c:v>
                </c:pt>
                <c:pt idx="2">
                  <c:v>4.4757189799999999</c:v>
                </c:pt>
                <c:pt idx="3">
                  <c:v>4.4681739800000004</c:v>
                </c:pt>
                <c:pt idx="4">
                  <c:v>4.4700207699999996</c:v>
                </c:pt>
                <c:pt idx="5">
                  <c:v>4.4628834700000004</c:v>
                </c:pt>
                <c:pt idx="6">
                  <c:v>4.4767303500000004</c:v>
                </c:pt>
                <c:pt idx="7">
                  <c:v>4.4715061199999999</c:v>
                </c:pt>
                <c:pt idx="8">
                  <c:v>4.5003361699999997</c:v>
                </c:pt>
                <c:pt idx="9">
                  <c:v>4.4954724300000004</c:v>
                </c:pt>
                <c:pt idx="10">
                  <c:v>4.5596895200000001</c:v>
                </c:pt>
                <c:pt idx="11">
                  <c:v>4.5019397699999999</c:v>
                </c:pt>
                <c:pt idx="12">
                  <c:v>4.54695654</c:v>
                </c:pt>
                <c:pt idx="13">
                  <c:v>4.4848041500000004</c:v>
                </c:pt>
                <c:pt idx="14">
                  <c:v>4.4694967300000004</c:v>
                </c:pt>
                <c:pt idx="15">
                  <c:v>4.4847793600000001</c:v>
                </c:pt>
                <c:pt idx="16">
                  <c:v>4.4895787199999999</c:v>
                </c:pt>
                <c:pt idx="17">
                  <c:v>4.49457884</c:v>
                </c:pt>
                <c:pt idx="18">
                  <c:v>4.4867997199999996</c:v>
                </c:pt>
                <c:pt idx="19">
                  <c:v>4.4708523800000002</c:v>
                </c:pt>
              </c:numCache>
            </c:numRef>
          </c:yVal>
          <c:smooth val="1"/>
          <c:extLst>
            <c:ext xmlns:c16="http://schemas.microsoft.com/office/drawing/2014/chart" uri="{C3380CC4-5D6E-409C-BE32-E72D297353CC}">
              <c16:uniqueId val="{00000003-3D59-40C8-B929-E36F5AB181FD}"/>
            </c:ext>
          </c:extLst>
        </c:ser>
        <c:dLbls>
          <c:showLegendKey val="0"/>
          <c:showVal val="0"/>
          <c:showCatName val="0"/>
          <c:showSerName val="0"/>
          <c:showPercent val="0"/>
          <c:showBubbleSize val="0"/>
        </c:dLbls>
        <c:axId val="2130401887"/>
        <c:axId val="2124024303"/>
      </c:scatterChart>
      <c:valAx>
        <c:axId val="2130401887"/>
        <c:scaling>
          <c:orientation val="minMax"/>
          <c:max val="20"/>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a:t>Coil number</a:t>
                </a:r>
                <a:r>
                  <a:rPr lang="en-US" altLang="zh-CN" baseline="0" dirty="0"/>
                  <a:t> of anti-</a:t>
                </a:r>
                <a:r>
                  <a:rPr lang="en-US" altLang="zh-CN" sz="1000" b="1" i="0" u="none" strike="noStrike" baseline="0" dirty="0">
                    <a:effectLst/>
                  </a:rPr>
                  <a:t>solenoid</a:t>
                </a:r>
                <a:endParaRPr lang="zh-CN" alt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24024303"/>
        <c:crosses val="autoZero"/>
        <c:crossBetween val="midCat"/>
        <c:majorUnit val="1"/>
      </c:valAx>
      <c:valAx>
        <c:axId val="2124024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a:t>Peak temperature K</a:t>
                </a:r>
                <a:endParaRPr lang="zh-CN" alt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30401887"/>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'model5 new仿真结果'!$G$1</c:f>
              <c:strCache>
                <c:ptCount val="1"/>
                <c:pt idx="0">
                  <c:v>2g/s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'model5 new仿真结果'!$A$2:$A$21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'model5 new仿真结果'!$G$2:$G$21</c:f>
              <c:numCache>
                <c:formatCode>General</c:formatCode>
                <c:ptCount val="20"/>
                <c:pt idx="0">
                  <c:v>4.6856023379891303</c:v>
                </c:pt>
                <c:pt idx="1">
                  <c:v>4.6677504083333332</c:v>
                </c:pt>
                <c:pt idx="2">
                  <c:v>4.6984484582369141</c:v>
                </c:pt>
                <c:pt idx="3">
                  <c:v>4.703646482545456</c:v>
                </c:pt>
                <c:pt idx="4">
                  <c:v>4.7071596432947986</c:v>
                </c:pt>
                <c:pt idx="5">
                  <c:v>4.7109887858857151</c:v>
                </c:pt>
                <c:pt idx="6">
                  <c:v>4.7139547554748606</c:v>
                </c:pt>
                <c:pt idx="7">
                  <c:v>4.7202068509039554</c:v>
                </c:pt>
                <c:pt idx="8">
                  <c:v>4.7340301489714296</c:v>
                </c:pt>
                <c:pt idx="9">
                  <c:v>4.7331993967441859</c:v>
                </c:pt>
                <c:pt idx="10">
                  <c:v>4.7580381857777772</c:v>
                </c:pt>
                <c:pt idx="11">
                  <c:v>4.7423625440206196</c:v>
                </c:pt>
                <c:pt idx="12">
                  <c:v>4.7472992111627912</c:v>
                </c:pt>
                <c:pt idx="13">
                  <c:v>4.7652279658593741</c:v>
                </c:pt>
                <c:pt idx="14">
                  <c:v>4.77072623047244</c:v>
                </c:pt>
                <c:pt idx="15">
                  <c:v>4.7721262625161298</c:v>
                </c:pt>
                <c:pt idx="16">
                  <c:v>4.7677695236075941</c:v>
                </c:pt>
                <c:pt idx="17">
                  <c:v>4.7748751315646256</c:v>
                </c:pt>
                <c:pt idx="18">
                  <c:v>4.7837435397577854</c:v>
                </c:pt>
                <c:pt idx="19">
                  <c:v>4.7985908783516509</c:v>
                </c:pt>
              </c:numCache>
            </c:numRef>
          </c:yVal>
          <c:smooth val="1"/>
          <c:extLst>
            <c:ext xmlns:c16="http://schemas.microsoft.com/office/drawing/2014/chart" uri="{C3380CC4-5D6E-409C-BE32-E72D297353CC}">
              <c16:uniqueId val="{00000000-AC8D-415B-A729-0F725A79FEFA}"/>
            </c:ext>
          </c:extLst>
        </c:ser>
        <c:ser>
          <c:idx val="1"/>
          <c:order val="1"/>
          <c:tx>
            <c:strRef>
              <c:f>'model5 new仿真结果'!$H$1</c:f>
              <c:strCache>
                <c:ptCount val="1"/>
                <c:pt idx="0">
                  <c:v>4g/s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'model5 new仿真结果'!$A$2:$A$21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'model5 new仿真结果'!$H$2:$H$21</c:f>
              <c:numCache>
                <c:formatCode>General</c:formatCode>
                <c:ptCount val="20"/>
                <c:pt idx="0">
                  <c:v>4.4285613942934781</c:v>
                </c:pt>
                <c:pt idx="1">
                  <c:v>4.4316311629166663</c:v>
                </c:pt>
                <c:pt idx="2">
                  <c:v>4.4506490052892564</c:v>
                </c:pt>
                <c:pt idx="3">
                  <c:v>4.4592180029090907</c:v>
                </c:pt>
                <c:pt idx="4">
                  <c:v>4.4631364230828501</c:v>
                </c:pt>
                <c:pt idx="5">
                  <c:v>4.4701203045142845</c:v>
                </c:pt>
                <c:pt idx="6">
                  <c:v>4.4664985369832406</c:v>
                </c:pt>
                <c:pt idx="7">
                  <c:v>4.4707993784745774</c:v>
                </c:pt>
                <c:pt idx="8">
                  <c:v>4.4883444977142855</c:v>
                </c:pt>
                <c:pt idx="9">
                  <c:v>4.4881615223837219</c:v>
                </c:pt>
                <c:pt idx="10">
                  <c:v>4.5134278260740732</c:v>
                </c:pt>
                <c:pt idx="11">
                  <c:v>4.4832908391752575</c:v>
                </c:pt>
                <c:pt idx="12">
                  <c:v>4.5040107105813956</c:v>
                </c:pt>
                <c:pt idx="13">
                  <c:v>4.5127420985156252</c:v>
                </c:pt>
                <c:pt idx="14">
                  <c:v>4.5203592606299221</c:v>
                </c:pt>
                <c:pt idx="15">
                  <c:v>4.5221862945806448</c:v>
                </c:pt>
                <c:pt idx="16">
                  <c:v>4.51545717443038</c:v>
                </c:pt>
                <c:pt idx="17">
                  <c:v>4.519358800612248</c:v>
                </c:pt>
                <c:pt idx="18">
                  <c:v>4.5257433145328703</c:v>
                </c:pt>
                <c:pt idx="19">
                  <c:v>4.5321277759890108</c:v>
                </c:pt>
              </c:numCache>
            </c:numRef>
          </c:yVal>
          <c:smooth val="1"/>
          <c:extLst>
            <c:ext xmlns:c16="http://schemas.microsoft.com/office/drawing/2014/chart" uri="{C3380CC4-5D6E-409C-BE32-E72D297353CC}">
              <c16:uniqueId val="{00000001-AC8D-415B-A729-0F725A79FEFA}"/>
            </c:ext>
          </c:extLst>
        </c:ser>
        <c:ser>
          <c:idx val="2"/>
          <c:order val="2"/>
          <c:tx>
            <c:strRef>
              <c:f>'model5 new仿真结果'!$I$1</c:f>
              <c:strCache>
                <c:ptCount val="1"/>
                <c:pt idx="0">
                  <c:v>6g/s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'model5 new仿真结果'!$A$2:$A$21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'model5 new仿真结果'!$I$2:$I$21</c:f>
              <c:numCache>
                <c:formatCode>General</c:formatCode>
                <c:ptCount val="20"/>
                <c:pt idx="0">
                  <c:v>4.4004243901086957</c:v>
                </c:pt>
                <c:pt idx="1">
                  <c:v>4.4041166102083329</c:v>
                </c:pt>
                <c:pt idx="2">
                  <c:v>4.4091373264462801</c:v>
                </c:pt>
                <c:pt idx="3">
                  <c:v>4.410042221090908</c:v>
                </c:pt>
                <c:pt idx="4">
                  <c:v>4.4198584051252405</c:v>
                </c:pt>
                <c:pt idx="5">
                  <c:v>4.4211382782285717</c:v>
                </c:pt>
                <c:pt idx="6">
                  <c:v>4.4253913703910612</c:v>
                </c:pt>
                <c:pt idx="7">
                  <c:v>4.4274585289265538</c:v>
                </c:pt>
                <c:pt idx="8">
                  <c:v>4.4478339549714292</c:v>
                </c:pt>
                <c:pt idx="9">
                  <c:v>4.4483526695348834</c:v>
                </c:pt>
                <c:pt idx="10">
                  <c:v>4.4884348199259261</c:v>
                </c:pt>
                <c:pt idx="11">
                  <c:v>4.4451754463917528</c:v>
                </c:pt>
                <c:pt idx="12">
                  <c:v>4.4680821675581397</c:v>
                </c:pt>
                <c:pt idx="13">
                  <c:v>4.4730964822656265</c:v>
                </c:pt>
                <c:pt idx="14">
                  <c:v>4.4826986582677169</c:v>
                </c:pt>
                <c:pt idx="15">
                  <c:v>4.4916486343225808</c:v>
                </c:pt>
                <c:pt idx="16">
                  <c:v>4.4833681432278487</c:v>
                </c:pt>
                <c:pt idx="17">
                  <c:v>4.4857392617687069</c:v>
                </c:pt>
                <c:pt idx="18">
                  <c:v>4.4868659328719707</c:v>
                </c:pt>
                <c:pt idx="19">
                  <c:v>4.4930862865750907</c:v>
                </c:pt>
              </c:numCache>
            </c:numRef>
          </c:yVal>
          <c:smooth val="1"/>
          <c:extLst>
            <c:ext xmlns:c16="http://schemas.microsoft.com/office/drawing/2014/chart" uri="{C3380CC4-5D6E-409C-BE32-E72D297353CC}">
              <c16:uniqueId val="{00000002-AC8D-415B-A729-0F725A79FEFA}"/>
            </c:ext>
          </c:extLst>
        </c:ser>
        <c:ser>
          <c:idx val="3"/>
          <c:order val="3"/>
          <c:tx>
            <c:strRef>
              <c:f>'model5 new仿真结果'!$J$1</c:f>
              <c:strCache>
                <c:ptCount val="1"/>
                <c:pt idx="0">
                  <c:v>10g/s</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'model5 new仿真结果'!$A$2:$A$21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'model5 new仿真结果'!$J$2:$J$21</c:f>
              <c:numCache>
                <c:formatCode>General</c:formatCode>
                <c:ptCount val="20"/>
                <c:pt idx="0">
                  <c:v>4.3301686879347816</c:v>
                </c:pt>
                <c:pt idx="1">
                  <c:v>4.3328286112500001</c:v>
                </c:pt>
                <c:pt idx="2">
                  <c:v>4.3357529930303027</c:v>
                </c:pt>
                <c:pt idx="3">
                  <c:v>4.3342048860909088</c:v>
                </c:pt>
                <c:pt idx="4">
                  <c:v>4.3411524814258211</c:v>
                </c:pt>
                <c:pt idx="5">
                  <c:v>4.3379857802285722</c:v>
                </c:pt>
                <c:pt idx="6">
                  <c:v>4.3468177035754207</c:v>
                </c:pt>
                <c:pt idx="7">
                  <c:v>4.3456209502259888</c:v>
                </c:pt>
                <c:pt idx="8">
                  <c:v>4.3606608555428572</c:v>
                </c:pt>
                <c:pt idx="9">
                  <c:v>4.3566271344186056</c:v>
                </c:pt>
                <c:pt idx="10">
                  <c:v>4.3935774522222211</c:v>
                </c:pt>
                <c:pt idx="11">
                  <c:v>4.3545195148453599</c:v>
                </c:pt>
                <c:pt idx="12">
                  <c:v>4.3801265654651154</c:v>
                </c:pt>
                <c:pt idx="13">
                  <c:v>4.3733820167968753</c:v>
                </c:pt>
                <c:pt idx="14">
                  <c:v>4.3750008744881885</c:v>
                </c:pt>
                <c:pt idx="15">
                  <c:v>4.38503745916129</c:v>
                </c:pt>
                <c:pt idx="16">
                  <c:v>4.3844098470253172</c:v>
                </c:pt>
                <c:pt idx="17">
                  <c:v>4.3859557797278894</c:v>
                </c:pt>
                <c:pt idx="18">
                  <c:v>4.3807442660207592</c:v>
                </c:pt>
                <c:pt idx="19">
                  <c:v>4.3801622408058583</c:v>
                </c:pt>
              </c:numCache>
            </c:numRef>
          </c:yVal>
          <c:smooth val="1"/>
          <c:extLst>
            <c:ext xmlns:c16="http://schemas.microsoft.com/office/drawing/2014/chart" uri="{C3380CC4-5D6E-409C-BE32-E72D297353CC}">
              <c16:uniqueId val="{00000003-AC8D-415B-A729-0F725A79FEFA}"/>
            </c:ext>
          </c:extLst>
        </c:ser>
        <c:dLbls>
          <c:showLegendKey val="0"/>
          <c:showVal val="0"/>
          <c:showCatName val="0"/>
          <c:showSerName val="0"/>
          <c:showPercent val="0"/>
          <c:showBubbleSize val="0"/>
        </c:dLbls>
        <c:axId val="97460783"/>
        <c:axId val="2124015567"/>
      </c:scatterChart>
      <c:valAx>
        <c:axId val="97460783"/>
        <c:scaling>
          <c:orientation val="minMax"/>
          <c:max val="20"/>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sz="1000" b="0" i="0" baseline="0" dirty="0">
                    <a:effectLst/>
                  </a:rPr>
                  <a:t>Coil number of anti-</a:t>
                </a:r>
                <a:r>
                  <a:rPr lang="en-US" altLang="zh-CN" sz="1000" b="1" i="0" baseline="0" dirty="0">
                    <a:effectLst/>
                  </a:rPr>
                  <a:t>solenoid</a:t>
                </a:r>
                <a:endParaRPr lang="zh-CN" altLang="zh-CN" sz="1000" dirty="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24015567"/>
        <c:crosses val="autoZero"/>
        <c:crossBetween val="midCat"/>
        <c:majorUnit val="1"/>
      </c:valAx>
      <c:valAx>
        <c:axId val="21240155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a:t>Average</a:t>
                </a:r>
                <a:r>
                  <a:rPr lang="en-US" altLang="zh-CN" baseline="0" dirty="0"/>
                  <a:t> temperature </a:t>
                </a:r>
                <a:r>
                  <a:rPr lang="en-US" altLang="zh-CN" dirty="0"/>
                  <a:t>K</a:t>
                </a:r>
                <a:endParaRPr lang="zh-CN" alt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7460783"/>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a:t> Helium flow channel</a:t>
            </a:r>
            <a:r>
              <a:rPr lang="zh-CN" altLang="en-US" dirty="0"/>
              <a:t>（</a:t>
            </a:r>
            <a:r>
              <a:rPr lang="en-US" altLang="zh-CN" dirty="0"/>
              <a:t>single-layer</a:t>
            </a:r>
            <a:r>
              <a:rPr lang="zh-CN" altLang="en-US" dirty="0"/>
              <a:t>）</a:t>
            </a:r>
            <a:endParaRPr lang="en-US" altLang="zh-CN"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smoothMarker"/>
        <c:varyColors val="0"/>
        <c:ser>
          <c:idx val="0"/>
          <c:order val="0"/>
          <c:tx>
            <c:strRef>
              <c:f>model3仿真结果!$L$1</c:f>
              <c:strCache>
                <c:ptCount val="1"/>
                <c:pt idx="0">
                  <c:v>进出口压差Pa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model3仿真结果!$E$2:$E$10</c:f>
              <c:numCache>
                <c:formatCode>General</c:formatCode>
                <c:ptCount val="9"/>
                <c:pt idx="0">
                  <c:v>2</c:v>
                </c:pt>
                <c:pt idx="1">
                  <c:v>4</c:v>
                </c:pt>
                <c:pt idx="2">
                  <c:v>6</c:v>
                </c:pt>
                <c:pt idx="3">
                  <c:v>8</c:v>
                </c:pt>
                <c:pt idx="4">
                  <c:v>10</c:v>
                </c:pt>
                <c:pt idx="5">
                  <c:v>12</c:v>
                </c:pt>
                <c:pt idx="6">
                  <c:v>14</c:v>
                </c:pt>
                <c:pt idx="7">
                  <c:v>16</c:v>
                </c:pt>
                <c:pt idx="8">
                  <c:v>20</c:v>
                </c:pt>
              </c:numCache>
            </c:numRef>
          </c:xVal>
          <c:yVal>
            <c:numRef>
              <c:f>model3仿真结果!$L$2:$L$10</c:f>
              <c:numCache>
                <c:formatCode>General</c:formatCode>
                <c:ptCount val="9"/>
                <c:pt idx="0">
                  <c:v>0.84129999999999994</c:v>
                </c:pt>
                <c:pt idx="1">
                  <c:v>3.33589</c:v>
                </c:pt>
                <c:pt idx="2">
                  <c:v>7.4465000000000003</c:v>
                </c:pt>
                <c:pt idx="3">
                  <c:v>13.265600000000001</c:v>
                </c:pt>
                <c:pt idx="4">
                  <c:v>20.947200000000002</c:v>
                </c:pt>
                <c:pt idx="5">
                  <c:v>29.684080000000002</c:v>
                </c:pt>
                <c:pt idx="6">
                  <c:v>40.550719999999998</c:v>
                </c:pt>
                <c:pt idx="7">
                  <c:v>53.135999999999996</c:v>
                </c:pt>
                <c:pt idx="8">
                  <c:v>82.740299999999991</c:v>
                </c:pt>
              </c:numCache>
            </c:numRef>
          </c:yVal>
          <c:smooth val="1"/>
          <c:extLst>
            <c:ext xmlns:c16="http://schemas.microsoft.com/office/drawing/2014/chart" uri="{C3380CC4-5D6E-409C-BE32-E72D297353CC}">
              <c16:uniqueId val="{00000000-B656-4642-9936-F843ADEFF2B4}"/>
            </c:ext>
          </c:extLst>
        </c:ser>
        <c:dLbls>
          <c:showLegendKey val="0"/>
          <c:showVal val="0"/>
          <c:showCatName val="0"/>
          <c:showSerName val="0"/>
          <c:showPercent val="0"/>
          <c:showBubbleSize val="0"/>
        </c:dLbls>
        <c:axId val="82020816"/>
        <c:axId val="665330736"/>
      </c:scatterChart>
      <c:valAx>
        <c:axId val="82020816"/>
        <c:scaling>
          <c:orientation val="minMax"/>
          <c:max val="22"/>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a:t>Inlet</a:t>
                </a:r>
                <a:r>
                  <a:rPr lang="en-US" altLang="zh-CN" baseline="0" dirty="0"/>
                  <a:t> flow rate (</a:t>
                </a:r>
                <a:r>
                  <a:rPr lang="en-US" altLang="zh-CN" dirty="0"/>
                  <a:t>g/s)</a:t>
                </a:r>
                <a:endParaRPr lang="zh-CN" alt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65330736"/>
        <c:crosses val="autoZero"/>
        <c:crossBetween val="midCat"/>
      </c:valAx>
      <c:valAx>
        <c:axId val="665330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a:t>pressure difference  Pa</a:t>
                </a:r>
                <a:endParaRPr lang="zh-CN" alt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20208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400" b="0" i="0" u="none" strike="noStrike" baseline="0" dirty="0">
                <a:effectLst/>
              </a:rPr>
              <a:t>Helium flow channel</a:t>
            </a:r>
            <a:r>
              <a:rPr lang="zh-CN" altLang="en-US" dirty="0"/>
              <a:t>（</a:t>
            </a:r>
            <a:r>
              <a:rPr lang="en-US" altLang="zh-CN" dirty="0"/>
              <a:t>double layers</a:t>
            </a:r>
            <a:r>
              <a:rPr lang="zh-CN" altLang="en-US" dirty="0"/>
              <a:t>）</a:t>
            </a:r>
            <a:endParaRPr lang="en-US" altLang="zh-CN"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lineMarker"/>
        <c:varyColors val="0"/>
        <c:ser>
          <c:idx val="0"/>
          <c:order val="0"/>
          <c:tx>
            <c:strRef>
              <c:f>model5仿真结果!$L$1</c:f>
              <c:strCache>
                <c:ptCount val="1"/>
                <c:pt idx="0">
                  <c:v>进出口压差Pa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model5仿真结果!$E$2:$E$10</c:f>
              <c:numCache>
                <c:formatCode>General</c:formatCode>
                <c:ptCount val="9"/>
                <c:pt idx="0">
                  <c:v>2</c:v>
                </c:pt>
                <c:pt idx="1">
                  <c:v>4</c:v>
                </c:pt>
                <c:pt idx="2">
                  <c:v>6</c:v>
                </c:pt>
                <c:pt idx="3">
                  <c:v>8</c:v>
                </c:pt>
                <c:pt idx="4">
                  <c:v>10</c:v>
                </c:pt>
                <c:pt idx="5">
                  <c:v>12</c:v>
                </c:pt>
                <c:pt idx="6">
                  <c:v>14</c:v>
                </c:pt>
                <c:pt idx="7">
                  <c:v>16</c:v>
                </c:pt>
                <c:pt idx="8">
                  <c:v>20</c:v>
                </c:pt>
              </c:numCache>
            </c:numRef>
          </c:xVal>
          <c:yVal>
            <c:numRef>
              <c:f>model5仿真结果!$L$2:$L$10</c:f>
              <c:numCache>
                <c:formatCode>General</c:formatCode>
                <c:ptCount val="9"/>
                <c:pt idx="0">
                  <c:v>2.4478299999999997</c:v>
                </c:pt>
                <c:pt idx="1">
                  <c:v>8.8344100000000001</c:v>
                </c:pt>
                <c:pt idx="2">
                  <c:v>18.3597</c:v>
                </c:pt>
                <c:pt idx="3">
                  <c:v>30.732700000000001</c:v>
                </c:pt>
                <c:pt idx="4">
                  <c:v>45.957599999999999</c:v>
                </c:pt>
                <c:pt idx="5">
                  <c:v>63.950400000000002</c:v>
                </c:pt>
                <c:pt idx="6">
                  <c:v>84.634900000000002</c:v>
                </c:pt>
                <c:pt idx="7">
                  <c:v>108.0008</c:v>
                </c:pt>
                <c:pt idx="8">
                  <c:v>162.4907</c:v>
                </c:pt>
              </c:numCache>
            </c:numRef>
          </c:yVal>
          <c:smooth val="0"/>
          <c:extLst>
            <c:ext xmlns:c16="http://schemas.microsoft.com/office/drawing/2014/chart" uri="{C3380CC4-5D6E-409C-BE32-E72D297353CC}">
              <c16:uniqueId val="{00000000-DACC-4D0C-9CE8-601059364D21}"/>
            </c:ext>
          </c:extLst>
        </c:ser>
        <c:dLbls>
          <c:showLegendKey val="0"/>
          <c:showVal val="0"/>
          <c:showCatName val="0"/>
          <c:showSerName val="0"/>
          <c:showPercent val="0"/>
          <c:showBubbleSize val="0"/>
        </c:dLbls>
        <c:axId val="678037968"/>
        <c:axId val="675397232"/>
      </c:scatterChart>
      <c:valAx>
        <c:axId val="678037968"/>
        <c:scaling>
          <c:orientation val="minMax"/>
          <c:max val="22"/>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sz="1000" b="0" i="0" baseline="0" dirty="0">
                    <a:effectLst/>
                  </a:rPr>
                  <a:t>Inlet flow rate (g/s)</a:t>
                </a:r>
                <a:endParaRPr lang="zh-CN" altLang="zh-CN" sz="1000" dirty="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75397232"/>
        <c:crosses val="autoZero"/>
        <c:crossBetween val="midCat"/>
      </c:valAx>
      <c:valAx>
        <c:axId val="675397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sz="1000" b="0" i="0" u="none" strike="noStrike" baseline="0" dirty="0">
                    <a:effectLst/>
                  </a:rPr>
                  <a:t>pressure difference</a:t>
                </a:r>
                <a:r>
                  <a:rPr lang="zh-CN" altLang="en-US" dirty="0"/>
                  <a:t> </a:t>
                </a:r>
                <a:r>
                  <a:rPr lang="en-US" altLang="zh-CN" dirty="0"/>
                  <a:t>Pa</a:t>
                </a:r>
                <a:endParaRPr lang="zh-CN" alt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780379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'model6 new仿真结果'!$B$1</c:f>
              <c:strCache>
                <c:ptCount val="1"/>
                <c:pt idx="0">
                  <c:v>2g/s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'model6 new仿真结果'!$A$2:$A$22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'model6 new仿真结果'!$B$2:$B$22</c:f>
              <c:numCache>
                <c:formatCode>General</c:formatCode>
                <c:ptCount val="21"/>
                <c:pt idx="0">
                  <c:v>4.6172976500000003</c:v>
                </c:pt>
                <c:pt idx="1">
                  <c:v>4.6525826500000003</c:v>
                </c:pt>
                <c:pt idx="2">
                  <c:v>4.6609320600000004</c:v>
                </c:pt>
                <c:pt idx="3">
                  <c:v>4.64153576</c:v>
                </c:pt>
                <c:pt idx="4">
                  <c:v>4.6378679299999996</c:v>
                </c:pt>
                <c:pt idx="5">
                  <c:v>4.6347990000000001</c:v>
                </c:pt>
                <c:pt idx="6">
                  <c:v>4.6629667299999999</c:v>
                </c:pt>
                <c:pt idx="7">
                  <c:v>4.6674179999999996</c:v>
                </c:pt>
                <c:pt idx="8">
                  <c:v>4.73160267</c:v>
                </c:pt>
                <c:pt idx="9">
                  <c:v>4.7112173999999998</c:v>
                </c:pt>
                <c:pt idx="10">
                  <c:v>4.7101812399999998</c:v>
                </c:pt>
                <c:pt idx="11">
                  <c:v>4.6389274599999997</c:v>
                </c:pt>
                <c:pt idx="12">
                  <c:v>4.6692996000000004</c:v>
                </c:pt>
                <c:pt idx="13">
                  <c:v>4.6462717099999997</c:v>
                </c:pt>
                <c:pt idx="14">
                  <c:v>4.63673687</c:v>
                </c:pt>
                <c:pt idx="15">
                  <c:v>4.6396703700000002</c:v>
                </c:pt>
                <c:pt idx="16">
                  <c:v>4.6416983600000004</c:v>
                </c:pt>
                <c:pt idx="17">
                  <c:v>4.6513853100000002</c:v>
                </c:pt>
                <c:pt idx="18">
                  <c:v>4.6704068200000002</c:v>
                </c:pt>
                <c:pt idx="19">
                  <c:v>4.71531916</c:v>
                </c:pt>
              </c:numCache>
            </c:numRef>
          </c:yVal>
          <c:smooth val="1"/>
          <c:extLst>
            <c:ext xmlns:c16="http://schemas.microsoft.com/office/drawing/2014/chart" uri="{C3380CC4-5D6E-409C-BE32-E72D297353CC}">
              <c16:uniqueId val="{00000000-A772-4146-ACED-FCAB3C420700}"/>
            </c:ext>
          </c:extLst>
        </c:ser>
        <c:ser>
          <c:idx val="1"/>
          <c:order val="1"/>
          <c:tx>
            <c:strRef>
              <c:f>'model6 new仿真结果'!$C$1</c:f>
              <c:strCache>
                <c:ptCount val="1"/>
                <c:pt idx="0">
                  <c:v>4g/s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'model6 new仿真结果'!$A$2:$A$22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'model6 new仿真结果'!$C$2:$C$22</c:f>
              <c:numCache>
                <c:formatCode>General</c:formatCode>
                <c:ptCount val="21"/>
                <c:pt idx="0">
                  <c:v>4.5936722799999998</c:v>
                </c:pt>
                <c:pt idx="1">
                  <c:v>4.6222691500000002</c:v>
                </c:pt>
                <c:pt idx="2">
                  <c:v>4.6268677699999996</c:v>
                </c:pt>
                <c:pt idx="3">
                  <c:v>4.6132302300000001</c:v>
                </c:pt>
                <c:pt idx="4">
                  <c:v>4.6091089199999997</c:v>
                </c:pt>
                <c:pt idx="5">
                  <c:v>4.6070380200000001</c:v>
                </c:pt>
                <c:pt idx="6">
                  <c:v>4.6335773500000004</c:v>
                </c:pt>
                <c:pt idx="7">
                  <c:v>4.6402974099999996</c:v>
                </c:pt>
                <c:pt idx="8">
                  <c:v>4.6972513200000003</c:v>
                </c:pt>
                <c:pt idx="9">
                  <c:v>4.6856822999999999</c:v>
                </c:pt>
                <c:pt idx="10">
                  <c:v>4.7108211500000001</c:v>
                </c:pt>
                <c:pt idx="11">
                  <c:v>4.6181511899999999</c:v>
                </c:pt>
                <c:pt idx="12">
                  <c:v>4.6601634000000001</c:v>
                </c:pt>
                <c:pt idx="13">
                  <c:v>4.6234617199999999</c:v>
                </c:pt>
                <c:pt idx="14">
                  <c:v>4.6157507899999999</c:v>
                </c:pt>
                <c:pt idx="15">
                  <c:v>4.6233868600000001</c:v>
                </c:pt>
                <c:pt idx="16">
                  <c:v>4.6247253400000004</c:v>
                </c:pt>
                <c:pt idx="17">
                  <c:v>4.6338844300000002</c:v>
                </c:pt>
                <c:pt idx="18">
                  <c:v>4.6387610400000003</c:v>
                </c:pt>
                <c:pt idx="19">
                  <c:v>4.6568336500000003</c:v>
                </c:pt>
              </c:numCache>
            </c:numRef>
          </c:yVal>
          <c:smooth val="1"/>
          <c:extLst>
            <c:ext xmlns:c16="http://schemas.microsoft.com/office/drawing/2014/chart" uri="{C3380CC4-5D6E-409C-BE32-E72D297353CC}">
              <c16:uniqueId val="{00000001-A772-4146-ACED-FCAB3C420700}"/>
            </c:ext>
          </c:extLst>
        </c:ser>
        <c:ser>
          <c:idx val="2"/>
          <c:order val="2"/>
          <c:tx>
            <c:strRef>
              <c:f>'model6 new仿真结果'!$D$1</c:f>
              <c:strCache>
                <c:ptCount val="1"/>
                <c:pt idx="0">
                  <c:v>6g/s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'model6 new仿真结果'!$A$2:$A$22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'model6 new仿真结果'!$D$2:$D$22</c:f>
              <c:numCache>
                <c:formatCode>General</c:formatCode>
                <c:ptCount val="21"/>
                <c:pt idx="0">
                  <c:v>4.5592074399999998</c:v>
                </c:pt>
                <c:pt idx="1">
                  <c:v>4.5826578099999997</c:v>
                </c:pt>
                <c:pt idx="2">
                  <c:v>4.5877332700000002</c:v>
                </c:pt>
                <c:pt idx="3">
                  <c:v>4.5753312099999999</c:v>
                </c:pt>
                <c:pt idx="4">
                  <c:v>4.5723719599999999</c:v>
                </c:pt>
                <c:pt idx="5">
                  <c:v>4.5670766800000004</c:v>
                </c:pt>
                <c:pt idx="6">
                  <c:v>4.5932703000000004</c:v>
                </c:pt>
                <c:pt idx="7">
                  <c:v>4.5950570099999997</c:v>
                </c:pt>
                <c:pt idx="8">
                  <c:v>4.6529154799999999</c:v>
                </c:pt>
                <c:pt idx="9">
                  <c:v>4.6441278500000003</c:v>
                </c:pt>
                <c:pt idx="10">
                  <c:v>4.6829318999999998</c:v>
                </c:pt>
                <c:pt idx="11">
                  <c:v>4.5904655500000002</c:v>
                </c:pt>
                <c:pt idx="12">
                  <c:v>4.6291651700000003</c:v>
                </c:pt>
                <c:pt idx="13">
                  <c:v>4.5957565300000001</c:v>
                </c:pt>
                <c:pt idx="14">
                  <c:v>4.5860199899999996</c:v>
                </c:pt>
                <c:pt idx="15">
                  <c:v>4.5969224000000004</c:v>
                </c:pt>
                <c:pt idx="16">
                  <c:v>4.5978345899999997</c:v>
                </c:pt>
                <c:pt idx="17">
                  <c:v>4.6072072999999998</c:v>
                </c:pt>
                <c:pt idx="18">
                  <c:v>4.6053600299999999</c:v>
                </c:pt>
                <c:pt idx="19">
                  <c:v>4.6179580700000002</c:v>
                </c:pt>
              </c:numCache>
            </c:numRef>
          </c:yVal>
          <c:smooth val="1"/>
          <c:extLst>
            <c:ext xmlns:c16="http://schemas.microsoft.com/office/drawing/2014/chart" uri="{C3380CC4-5D6E-409C-BE32-E72D297353CC}">
              <c16:uniqueId val="{00000002-A772-4146-ACED-FCAB3C420700}"/>
            </c:ext>
          </c:extLst>
        </c:ser>
        <c:ser>
          <c:idx val="3"/>
          <c:order val="3"/>
          <c:tx>
            <c:strRef>
              <c:f>'model6 new仿真结果'!$E$1</c:f>
              <c:strCache>
                <c:ptCount val="1"/>
                <c:pt idx="0">
                  <c:v>8g/s</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'model6 new仿真结果'!$A$2:$A$22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'model6 new仿真结果'!$E$2:$E$22</c:f>
              <c:numCache>
                <c:formatCode>General</c:formatCode>
                <c:ptCount val="21"/>
                <c:pt idx="0">
                  <c:v>4.4952788400000001</c:v>
                </c:pt>
                <c:pt idx="1">
                  <c:v>4.5153942100000002</c:v>
                </c:pt>
                <c:pt idx="2">
                  <c:v>4.5184059100000002</c:v>
                </c:pt>
                <c:pt idx="3">
                  <c:v>4.5068945899999999</c:v>
                </c:pt>
                <c:pt idx="4">
                  <c:v>4.5070662500000003</c:v>
                </c:pt>
                <c:pt idx="5">
                  <c:v>4.5006275200000001</c:v>
                </c:pt>
                <c:pt idx="6">
                  <c:v>4.5220847099999997</c:v>
                </c:pt>
                <c:pt idx="7">
                  <c:v>4.5189142200000001</c:v>
                </c:pt>
                <c:pt idx="8">
                  <c:v>4.5786013600000004</c:v>
                </c:pt>
                <c:pt idx="9">
                  <c:v>4.5722408300000001</c:v>
                </c:pt>
                <c:pt idx="10">
                  <c:v>4.6108136200000001</c:v>
                </c:pt>
                <c:pt idx="11">
                  <c:v>4.5255146000000002</c:v>
                </c:pt>
                <c:pt idx="12">
                  <c:v>4.58656693</c:v>
                </c:pt>
                <c:pt idx="13">
                  <c:v>4.5177826899999998</c:v>
                </c:pt>
                <c:pt idx="14">
                  <c:v>4.5139222099999996</c:v>
                </c:pt>
                <c:pt idx="15">
                  <c:v>4.5269832599999997</c:v>
                </c:pt>
                <c:pt idx="16">
                  <c:v>4.5276994699999999</c:v>
                </c:pt>
                <c:pt idx="17">
                  <c:v>4.53701782</c:v>
                </c:pt>
                <c:pt idx="18">
                  <c:v>4.5310463900000002</c:v>
                </c:pt>
                <c:pt idx="19">
                  <c:v>4.5225586900000003</c:v>
                </c:pt>
              </c:numCache>
            </c:numRef>
          </c:yVal>
          <c:smooth val="1"/>
          <c:extLst>
            <c:ext xmlns:c16="http://schemas.microsoft.com/office/drawing/2014/chart" uri="{C3380CC4-5D6E-409C-BE32-E72D297353CC}">
              <c16:uniqueId val="{00000003-A772-4146-ACED-FCAB3C420700}"/>
            </c:ext>
          </c:extLst>
        </c:ser>
        <c:ser>
          <c:idx val="4"/>
          <c:order val="4"/>
          <c:tx>
            <c:strRef>
              <c:f>'model6 new仿真结果'!$F$1</c:f>
              <c:strCache>
                <c:ptCount val="1"/>
                <c:pt idx="0">
                  <c:v>10g/s</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'model6 new仿真结果'!$A$2:$A$22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'model6 new仿真结果'!$F$2:$F$22</c:f>
              <c:numCache>
                <c:formatCode>General</c:formatCode>
                <c:ptCount val="21"/>
                <c:pt idx="0">
                  <c:v>4.4410462400000004</c:v>
                </c:pt>
                <c:pt idx="1">
                  <c:v>4.4608783699999996</c:v>
                </c:pt>
                <c:pt idx="2">
                  <c:v>4.4646000900000002</c:v>
                </c:pt>
                <c:pt idx="3">
                  <c:v>4.4531278600000004</c:v>
                </c:pt>
                <c:pt idx="4">
                  <c:v>4.4536161400000003</c:v>
                </c:pt>
                <c:pt idx="5">
                  <c:v>4.4477362600000001</c:v>
                </c:pt>
                <c:pt idx="6">
                  <c:v>4.4703207000000003</c:v>
                </c:pt>
                <c:pt idx="7">
                  <c:v>4.46968079</c:v>
                </c:pt>
                <c:pt idx="8">
                  <c:v>4.5207004499999996</c:v>
                </c:pt>
                <c:pt idx="9">
                  <c:v>4.5111427300000004</c:v>
                </c:pt>
                <c:pt idx="10">
                  <c:v>4.55648184</c:v>
                </c:pt>
                <c:pt idx="11">
                  <c:v>4.4969754200000001</c:v>
                </c:pt>
                <c:pt idx="12">
                  <c:v>4.5314765000000001</c:v>
                </c:pt>
                <c:pt idx="13">
                  <c:v>4.4571175600000004</c:v>
                </c:pt>
                <c:pt idx="14">
                  <c:v>4.4532947500000004</c:v>
                </c:pt>
                <c:pt idx="15">
                  <c:v>4.4669523199999999</c:v>
                </c:pt>
                <c:pt idx="16">
                  <c:v>4.4696793599999998</c:v>
                </c:pt>
                <c:pt idx="17">
                  <c:v>4.4762616199999998</c:v>
                </c:pt>
                <c:pt idx="18">
                  <c:v>4.4689111700000002</c:v>
                </c:pt>
                <c:pt idx="19">
                  <c:v>4.45356226</c:v>
                </c:pt>
              </c:numCache>
            </c:numRef>
          </c:yVal>
          <c:smooth val="1"/>
          <c:extLst>
            <c:ext xmlns:c16="http://schemas.microsoft.com/office/drawing/2014/chart" uri="{C3380CC4-5D6E-409C-BE32-E72D297353CC}">
              <c16:uniqueId val="{00000004-A772-4146-ACED-FCAB3C420700}"/>
            </c:ext>
          </c:extLst>
        </c:ser>
        <c:dLbls>
          <c:showLegendKey val="0"/>
          <c:showVal val="0"/>
          <c:showCatName val="0"/>
          <c:showSerName val="0"/>
          <c:showPercent val="0"/>
          <c:showBubbleSize val="0"/>
        </c:dLbls>
        <c:axId val="1980853519"/>
        <c:axId val="1967126799"/>
      </c:scatterChart>
      <c:valAx>
        <c:axId val="1980853519"/>
        <c:scaling>
          <c:orientation val="minMax"/>
          <c:max val="20"/>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sz="1200" b="0" i="0" baseline="0" dirty="0">
                    <a:effectLst/>
                  </a:rPr>
                  <a:t>Coil number of anti-</a:t>
                </a:r>
                <a:r>
                  <a:rPr lang="en-US" altLang="zh-CN" sz="1200" b="1" i="0" baseline="0" dirty="0">
                    <a:effectLst/>
                  </a:rPr>
                  <a:t>solenoid</a:t>
                </a:r>
                <a:endParaRPr lang="zh-CN" altLang="zh-CN" sz="1200" dirty="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67126799"/>
        <c:crosses val="autoZero"/>
        <c:crossBetween val="midCat"/>
        <c:majorUnit val="1"/>
      </c:valAx>
      <c:valAx>
        <c:axId val="19671267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a:t>Peak</a:t>
                </a:r>
                <a:r>
                  <a:rPr lang="en-US" altLang="zh-CN" baseline="0" dirty="0"/>
                  <a:t> temperature </a:t>
                </a:r>
                <a:r>
                  <a:rPr lang="en-US" altLang="zh-CN" dirty="0"/>
                  <a:t>K</a:t>
                </a:r>
                <a:endParaRPr lang="zh-CN" alt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80853519"/>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'model6 new仿真结果'!$H$1</c:f>
              <c:strCache>
                <c:ptCount val="1"/>
                <c:pt idx="0">
                  <c:v>2g/s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'model6 new仿真结果'!$A$2:$A$22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'model6 new仿真结果'!$H$2:$H$22</c:f>
              <c:numCache>
                <c:formatCode>General</c:formatCode>
                <c:ptCount val="21"/>
                <c:pt idx="0">
                  <c:v>4.4910550155813951</c:v>
                </c:pt>
                <c:pt idx="1">
                  <c:v>4.4996318109459459</c:v>
                </c:pt>
                <c:pt idx="2">
                  <c:v>4.5098442980902789</c:v>
                </c:pt>
                <c:pt idx="3">
                  <c:v>4.5092792099999999</c:v>
                </c:pt>
                <c:pt idx="4">
                  <c:v>4.5112871801518972</c:v>
                </c:pt>
                <c:pt idx="5">
                  <c:v>4.5127970084558831</c:v>
                </c:pt>
                <c:pt idx="6">
                  <c:v>4.524999134999999</c:v>
                </c:pt>
                <c:pt idx="7">
                  <c:v>4.5306962808270672</c:v>
                </c:pt>
                <c:pt idx="8">
                  <c:v>4.5540668960144925</c:v>
                </c:pt>
                <c:pt idx="9">
                  <c:v>4.5371996619117647</c:v>
                </c:pt>
                <c:pt idx="10">
                  <c:v>4.541454357115386</c:v>
                </c:pt>
                <c:pt idx="11">
                  <c:v>4.5213224327631583</c:v>
                </c:pt>
                <c:pt idx="12">
                  <c:v>4.5339557531944434</c:v>
                </c:pt>
                <c:pt idx="13">
                  <c:v>4.5391191170408156</c:v>
                </c:pt>
                <c:pt idx="14">
                  <c:v>4.5435072427083334</c:v>
                </c:pt>
                <c:pt idx="15">
                  <c:v>4.5431932308474563</c:v>
                </c:pt>
                <c:pt idx="16">
                  <c:v>4.5429777267768596</c:v>
                </c:pt>
                <c:pt idx="17">
                  <c:v>4.5457302462809928</c:v>
                </c:pt>
                <c:pt idx="18">
                  <c:v>4.5538432044541493</c:v>
                </c:pt>
                <c:pt idx="19">
                  <c:v>4.5725141230256421</c:v>
                </c:pt>
              </c:numCache>
            </c:numRef>
          </c:yVal>
          <c:smooth val="1"/>
          <c:extLst>
            <c:ext xmlns:c16="http://schemas.microsoft.com/office/drawing/2014/chart" uri="{C3380CC4-5D6E-409C-BE32-E72D297353CC}">
              <c16:uniqueId val="{00000000-AC2A-4E3E-86D9-8400530A7464}"/>
            </c:ext>
          </c:extLst>
        </c:ser>
        <c:ser>
          <c:idx val="1"/>
          <c:order val="1"/>
          <c:tx>
            <c:strRef>
              <c:f>'model6 new仿真结果'!$I$1</c:f>
              <c:strCache>
                <c:ptCount val="1"/>
                <c:pt idx="0">
                  <c:v>4g/s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'model6 new仿真结果'!$A$2:$A$22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'model6 new仿真结果'!$I$2:$I$22</c:f>
              <c:numCache>
                <c:formatCode>General</c:formatCode>
                <c:ptCount val="21"/>
                <c:pt idx="0">
                  <c:v>4.4488309227906981</c:v>
                </c:pt>
                <c:pt idx="1">
                  <c:v>4.4563463118918918</c:v>
                </c:pt>
                <c:pt idx="2">
                  <c:v>4.4668366245833351</c:v>
                </c:pt>
                <c:pt idx="3">
                  <c:v>4.4701280592473118</c:v>
                </c:pt>
                <c:pt idx="4">
                  <c:v>4.4720382267848118</c:v>
                </c:pt>
                <c:pt idx="5">
                  <c:v>4.4749921172058817</c:v>
                </c:pt>
                <c:pt idx="6">
                  <c:v>4.486103619044119</c:v>
                </c:pt>
                <c:pt idx="7">
                  <c:v>4.491485376842105</c:v>
                </c:pt>
                <c:pt idx="8">
                  <c:v>4.5153831260869559</c:v>
                </c:pt>
                <c:pt idx="9">
                  <c:v>4.5060474001470592</c:v>
                </c:pt>
                <c:pt idx="10">
                  <c:v>4.5192345240384615</c:v>
                </c:pt>
                <c:pt idx="11">
                  <c:v>4.4872608434210521</c:v>
                </c:pt>
                <c:pt idx="12">
                  <c:v>4.5035287009722218</c:v>
                </c:pt>
                <c:pt idx="13">
                  <c:v>4.509040175102041</c:v>
                </c:pt>
                <c:pt idx="14">
                  <c:v>4.5155781606250001</c:v>
                </c:pt>
                <c:pt idx="15">
                  <c:v>4.5170882393220344</c:v>
                </c:pt>
                <c:pt idx="16">
                  <c:v>4.5150165554545447</c:v>
                </c:pt>
                <c:pt idx="17">
                  <c:v>4.5152931688429749</c:v>
                </c:pt>
                <c:pt idx="18">
                  <c:v>4.5202937419213969</c:v>
                </c:pt>
                <c:pt idx="19">
                  <c:v>4.5304525815128214</c:v>
                </c:pt>
              </c:numCache>
            </c:numRef>
          </c:yVal>
          <c:smooth val="1"/>
          <c:extLst>
            <c:ext xmlns:c16="http://schemas.microsoft.com/office/drawing/2014/chart" uri="{C3380CC4-5D6E-409C-BE32-E72D297353CC}">
              <c16:uniqueId val="{00000001-AC2A-4E3E-86D9-8400530A7464}"/>
            </c:ext>
          </c:extLst>
        </c:ser>
        <c:ser>
          <c:idx val="2"/>
          <c:order val="2"/>
          <c:tx>
            <c:strRef>
              <c:f>'model6 new仿真结果'!$J$1</c:f>
              <c:strCache>
                <c:ptCount val="1"/>
                <c:pt idx="0">
                  <c:v>6g/s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'model6 new仿真结果'!$A$2:$A$22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'model6 new仿真结果'!$J$2:$J$22</c:f>
              <c:numCache>
                <c:formatCode>General</c:formatCode>
                <c:ptCount val="21"/>
                <c:pt idx="0">
                  <c:v>4.4071341110852718</c:v>
                </c:pt>
                <c:pt idx="1">
                  <c:v>4.4168157513513506</c:v>
                </c:pt>
                <c:pt idx="2">
                  <c:v>4.4215703306249976</c:v>
                </c:pt>
                <c:pt idx="3">
                  <c:v>4.4258894662365593</c:v>
                </c:pt>
                <c:pt idx="4">
                  <c:v>4.4291481911139243</c:v>
                </c:pt>
                <c:pt idx="5">
                  <c:v>4.4319118157352957</c:v>
                </c:pt>
                <c:pt idx="6">
                  <c:v>4.4416898315441173</c:v>
                </c:pt>
                <c:pt idx="7">
                  <c:v>4.4457094868421043</c:v>
                </c:pt>
                <c:pt idx="8">
                  <c:v>4.4694279106521728</c:v>
                </c:pt>
                <c:pt idx="9">
                  <c:v>4.4655061927941162</c:v>
                </c:pt>
                <c:pt idx="10">
                  <c:v>4.485287951153845</c:v>
                </c:pt>
                <c:pt idx="11">
                  <c:v>4.4485581294736845</c:v>
                </c:pt>
                <c:pt idx="12">
                  <c:v>4.4679838288888885</c:v>
                </c:pt>
                <c:pt idx="13">
                  <c:v>4.4701647467346941</c:v>
                </c:pt>
                <c:pt idx="14">
                  <c:v>4.4773894151041667</c:v>
                </c:pt>
                <c:pt idx="15">
                  <c:v>4.4839948116949158</c:v>
                </c:pt>
                <c:pt idx="16">
                  <c:v>4.4791851712396689</c:v>
                </c:pt>
                <c:pt idx="17">
                  <c:v>4.4795547123140498</c:v>
                </c:pt>
                <c:pt idx="18">
                  <c:v>4.4827516069432312</c:v>
                </c:pt>
                <c:pt idx="19">
                  <c:v>4.4894253427179489</c:v>
                </c:pt>
              </c:numCache>
            </c:numRef>
          </c:yVal>
          <c:smooth val="1"/>
          <c:extLst>
            <c:ext xmlns:c16="http://schemas.microsoft.com/office/drawing/2014/chart" uri="{C3380CC4-5D6E-409C-BE32-E72D297353CC}">
              <c16:uniqueId val="{00000002-AC2A-4E3E-86D9-8400530A7464}"/>
            </c:ext>
          </c:extLst>
        </c:ser>
        <c:ser>
          <c:idx val="3"/>
          <c:order val="3"/>
          <c:tx>
            <c:strRef>
              <c:f>'model6 new仿真结果'!$K$1</c:f>
              <c:strCache>
                <c:ptCount val="1"/>
                <c:pt idx="0">
                  <c:v>8g/s</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'model6 new仿真结果'!$A$2:$A$22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'model6 new仿真结果'!$K$2:$K$22</c:f>
              <c:numCache>
                <c:formatCode>General</c:formatCode>
                <c:ptCount val="21"/>
                <c:pt idx="0">
                  <c:v>4.3548576485271315</c:v>
                </c:pt>
                <c:pt idx="1">
                  <c:v>4.3666926404054056</c:v>
                </c:pt>
                <c:pt idx="2">
                  <c:v>4.3670969060069433</c:v>
                </c:pt>
                <c:pt idx="3">
                  <c:v>4.3634906277419345</c:v>
                </c:pt>
                <c:pt idx="4">
                  <c:v>4.3732296145822795</c:v>
                </c:pt>
                <c:pt idx="5">
                  <c:v>4.3729243979411772</c:v>
                </c:pt>
                <c:pt idx="6">
                  <c:v>4.3868846052941173</c:v>
                </c:pt>
                <c:pt idx="7">
                  <c:v>4.3891954568421054</c:v>
                </c:pt>
                <c:pt idx="8">
                  <c:v>4.411985666811594</c:v>
                </c:pt>
                <c:pt idx="9">
                  <c:v>4.406512579632353</c:v>
                </c:pt>
                <c:pt idx="10">
                  <c:v>4.430806953269232</c:v>
                </c:pt>
                <c:pt idx="11">
                  <c:v>4.3949727007894737</c:v>
                </c:pt>
                <c:pt idx="12">
                  <c:v>4.4140251008333342</c:v>
                </c:pt>
                <c:pt idx="13">
                  <c:v>4.4120948510204085</c:v>
                </c:pt>
                <c:pt idx="14">
                  <c:v>4.4187063378124991</c:v>
                </c:pt>
                <c:pt idx="15">
                  <c:v>4.42476332059322</c:v>
                </c:pt>
                <c:pt idx="16">
                  <c:v>4.4229690222314053</c:v>
                </c:pt>
                <c:pt idx="17">
                  <c:v>4.4230176338842959</c:v>
                </c:pt>
                <c:pt idx="18">
                  <c:v>4.4218272892139732</c:v>
                </c:pt>
                <c:pt idx="19">
                  <c:v>4.4247692498974338</c:v>
                </c:pt>
              </c:numCache>
            </c:numRef>
          </c:yVal>
          <c:smooth val="1"/>
          <c:extLst>
            <c:ext xmlns:c16="http://schemas.microsoft.com/office/drawing/2014/chart" uri="{C3380CC4-5D6E-409C-BE32-E72D297353CC}">
              <c16:uniqueId val="{00000003-AC2A-4E3E-86D9-8400530A7464}"/>
            </c:ext>
          </c:extLst>
        </c:ser>
        <c:ser>
          <c:idx val="4"/>
          <c:order val="4"/>
          <c:tx>
            <c:strRef>
              <c:f>'model6 new仿真结果'!$L$1</c:f>
              <c:strCache>
                <c:ptCount val="1"/>
                <c:pt idx="0">
                  <c:v>10g/s</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'model6 new仿真结果'!$A$2:$A$22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'model6 new仿真结果'!$L$2:$L$22</c:f>
              <c:numCache>
                <c:formatCode>General</c:formatCode>
                <c:ptCount val="21"/>
                <c:pt idx="0">
                  <c:v>4.321988996744186</c:v>
                </c:pt>
                <c:pt idx="1">
                  <c:v>4.3315117872972975</c:v>
                </c:pt>
                <c:pt idx="2">
                  <c:v>4.3322596055555564</c:v>
                </c:pt>
                <c:pt idx="3">
                  <c:v>4.3290380149462369</c:v>
                </c:pt>
                <c:pt idx="4">
                  <c:v>4.3378620885569603</c:v>
                </c:pt>
                <c:pt idx="5">
                  <c:v>4.3360576763970577</c:v>
                </c:pt>
                <c:pt idx="6">
                  <c:v>4.3515620021323524</c:v>
                </c:pt>
                <c:pt idx="7">
                  <c:v>4.3517514285714292</c:v>
                </c:pt>
                <c:pt idx="8">
                  <c:v>4.3731935434782621</c:v>
                </c:pt>
                <c:pt idx="9">
                  <c:v>4.364228104705882</c:v>
                </c:pt>
                <c:pt idx="10">
                  <c:v>4.3875913163461551</c:v>
                </c:pt>
                <c:pt idx="11">
                  <c:v>4.3565816569736846</c:v>
                </c:pt>
                <c:pt idx="12">
                  <c:v>4.372806886805555</c:v>
                </c:pt>
                <c:pt idx="13">
                  <c:v>4.3675335915306119</c:v>
                </c:pt>
                <c:pt idx="14">
                  <c:v>4.3715053248958329</c:v>
                </c:pt>
                <c:pt idx="15">
                  <c:v>4.3772219922881357</c:v>
                </c:pt>
                <c:pt idx="16">
                  <c:v>4.380298145371901</c:v>
                </c:pt>
                <c:pt idx="17">
                  <c:v>4.379854665082644</c:v>
                </c:pt>
                <c:pt idx="18">
                  <c:v>4.377108353187773</c:v>
                </c:pt>
                <c:pt idx="19">
                  <c:v>4.3783943946410258</c:v>
                </c:pt>
              </c:numCache>
            </c:numRef>
          </c:yVal>
          <c:smooth val="1"/>
          <c:extLst>
            <c:ext xmlns:c16="http://schemas.microsoft.com/office/drawing/2014/chart" uri="{C3380CC4-5D6E-409C-BE32-E72D297353CC}">
              <c16:uniqueId val="{00000004-AC2A-4E3E-86D9-8400530A7464}"/>
            </c:ext>
          </c:extLst>
        </c:ser>
        <c:dLbls>
          <c:showLegendKey val="0"/>
          <c:showVal val="0"/>
          <c:showCatName val="0"/>
          <c:showSerName val="0"/>
          <c:showPercent val="0"/>
          <c:showBubbleSize val="0"/>
        </c:dLbls>
        <c:axId val="2130516703"/>
        <c:axId val="86421631"/>
      </c:scatterChart>
      <c:valAx>
        <c:axId val="2130516703"/>
        <c:scaling>
          <c:orientation val="minMax"/>
          <c:max val="20"/>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sz="1200" b="0" i="0" baseline="0" dirty="0">
                    <a:effectLst/>
                  </a:rPr>
                  <a:t>Coil number of anti-</a:t>
                </a:r>
                <a:r>
                  <a:rPr lang="en-US" altLang="zh-CN" sz="1200" b="1" i="0" baseline="0" dirty="0">
                    <a:effectLst/>
                  </a:rPr>
                  <a:t>solenoid</a:t>
                </a:r>
                <a:endParaRPr lang="zh-CN" altLang="zh-CN" sz="1200" dirty="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6421631"/>
        <c:crosses val="autoZero"/>
        <c:crossBetween val="midCat"/>
        <c:majorUnit val="1"/>
      </c:valAx>
      <c:valAx>
        <c:axId val="864216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a:t>Average</a:t>
                </a:r>
                <a:r>
                  <a:rPr lang="en-US" altLang="zh-CN" baseline="0" dirty="0"/>
                  <a:t> temperature </a:t>
                </a:r>
                <a:r>
                  <a:rPr lang="en-US" altLang="zh-CN" dirty="0"/>
                  <a:t>K</a:t>
                </a:r>
                <a:endParaRPr lang="zh-CN" alt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30516703"/>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'model5 new与model6 new对比'!$B$1</c:f>
              <c:strCache>
                <c:ptCount val="1"/>
                <c:pt idx="0">
                  <c:v>2g/s Single flow channel design Anti-solenoid Peak temperature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'model5 new与model6 new对比'!$A$2:$A$21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'model5 new与model6 new对比'!$B$2:$B$21</c:f>
              <c:numCache>
                <c:formatCode>General</c:formatCode>
                <c:ptCount val="20"/>
                <c:pt idx="0">
                  <c:v>4.9017539000000001</c:v>
                </c:pt>
                <c:pt idx="1">
                  <c:v>4.92816353</c:v>
                </c:pt>
                <c:pt idx="2">
                  <c:v>4.9372882799999998</c:v>
                </c:pt>
                <c:pt idx="3">
                  <c:v>4.9265623099999996</c:v>
                </c:pt>
                <c:pt idx="4">
                  <c:v>4.9259939199999998</c:v>
                </c:pt>
                <c:pt idx="5">
                  <c:v>4.9229474099999999</c:v>
                </c:pt>
                <c:pt idx="6">
                  <c:v>4.9461951300000004</c:v>
                </c:pt>
                <c:pt idx="7">
                  <c:v>4.9511065500000004</c:v>
                </c:pt>
                <c:pt idx="8">
                  <c:v>4.9833140399999998</c:v>
                </c:pt>
                <c:pt idx="9">
                  <c:v>4.9766845699999998</c:v>
                </c:pt>
                <c:pt idx="10">
                  <c:v>5.0021228799999999</c:v>
                </c:pt>
                <c:pt idx="11">
                  <c:v>4.9386439299999996</c:v>
                </c:pt>
                <c:pt idx="12">
                  <c:v>4.9672761000000003</c:v>
                </c:pt>
                <c:pt idx="13">
                  <c:v>4.9463272099999998</c:v>
                </c:pt>
                <c:pt idx="14">
                  <c:v>4.9374561300000002</c:v>
                </c:pt>
                <c:pt idx="15">
                  <c:v>4.9436058999999997</c:v>
                </c:pt>
                <c:pt idx="16">
                  <c:v>4.9457716899999999</c:v>
                </c:pt>
                <c:pt idx="17">
                  <c:v>4.9556279200000004</c:v>
                </c:pt>
                <c:pt idx="18">
                  <c:v>4.9720172900000001</c:v>
                </c:pt>
                <c:pt idx="19">
                  <c:v>5.00088358</c:v>
                </c:pt>
              </c:numCache>
            </c:numRef>
          </c:yVal>
          <c:smooth val="1"/>
          <c:extLst>
            <c:ext xmlns:c16="http://schemas.microsoft.com/office/drawing/2014/chart" uri="{C3380CC4-5D6E-409C-BE32-E72D297353CC}">
              <c16:uniqueId val="{00000000-7FE0-40AD-A67F-E3B82D579CCF}"/>
            </c:ext>
          </c:extLst>
        </c:ser>
        <c:ser>
          <c:idx val="1"/>
          <c:order val="1"/>
          <c:tx>
            <c:strRef>
              <c:f>'model5 new与model6 new对比'!$E$1</c:f>
              <c:strCache>
                <c:ptCount val="1"/>
                <c:pt idx="0">
                  <c:v>10g/s Single flow channel design Anti-solenoid Peak temperature</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'model5 new与model6 new对比'!$A$2:$A$21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'model5 new与model6 new对比'!$E$2:$E$21</c:f>
              <c:numCache>
                <c:formatCode>General</c:formatCode>
                <c:ptCount val="20"/>
                <c:pt idx="0">
                  <c:v>4.4571270900000002</c:v>
                </c:pt>
                <c:pt idx="1">
                  <c:v>4.4709844600000004</c:v>
                </c:pt>
                <c:pt idx="2">
                  <c:v>4.4757189799999999</c:v>
                </c:pt>
                <c:pt idx="3">
                  <c:v>4.4681739800000004</c:v>
                </c:pt>
                <c:pt idx="4">
                  <c:v>4.4700207699999996</c:v>
                </c:pt>
                <c:pt idx="5">
                  <c:v>4.4628834700000004</c:v>
                </c:pt>
                <c:pt idx="6">
                  <c:v>4.4767303500000004</c:v>
                </c:pt>
                <c:pt idx="7">
                  <c:v>4.4715061199999999</c:v>
                </c:pt>
                <c:pt idx="8">
                  <c:v>4.5003361699999997</c:v>
                </c:pt>
                <c:pt idx="9">
                  <c:v>4.4954724300000004</c:v>
                </c:pt>
                <c:pt idx="10">
                  <c:v>4.5596895200000001</c:v>
                </c:pt>
                <c:pt idx="11">
                  <c:v>4.5019397699999999</c:v>
                </c:pt>
                <c:pt idx="12">
                  <c:v>4.54695654</c:v>
                </c:pt>
                <c:pt idx="13">
                  <c:v>4.4848041500000004</c:v>
                </c:pt>
                <c:pt idx="14">
                  <c:v>4.4694967300000004</c:v>
                </c:pt>
                <c:pt idx="15">
                  <c:v>4.4847793600000001</c:v>
                </c:pt>
                <c:pt idx="16">
                  <c:v>4.4895787199999999</c:v>
                </c:pt>
                <c:pt idx="17">
                  <c:v>4.49457884</c:v>
                </c:pt>
                <c:pt idx="18">
                  <c:v>4.4867997199999996</c:v>
                </c:pt>
                <c:pt idx="19">
                  <c:v>4.4708523800000002</c:v>
                </c:pt>
              </c:numCache>
            </c:numRef>
          </c:yVal>
          <c:smooth val="1"/>
          <c:extLst>
            <c:ext xmlns:c16="http://schemas.microsoft.com/office/drawing/2014/chart" uri="{C3380CC4-5D6E-409C-BE32-E72D297353CC}">
              <c16:uniqueId val="{00000001-7FE0-40AD-A67F-E3B82D579CCF}"/>
            </c:ext>
          </c:extLst>
        </c:ser>
        <c:ser>
          <c:idx val="2"/>
          <c:order val="2"/>
          <c:tx>
            <c:strRef>
              <c:f>'model5 new与model6 new对比'!$M$1</c:f>
              <c:strCache>
                <c:ptCount val="1"/>
                <c:pt idx="0">
                  <c:v>2g/s Double flow channel design Anti-solenoid Peak temperature</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'model5 new与model6 new对比'!$A$2:$A$21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'model5 new与model6 new对比'!$M$2:$M$21</c:f>
              <c:numCache>
                <c:formatCode>General</c:formatCode>
                <c:ptCount val="20"/>
                <c:pt idx="0">
                  <c:v>4.6172976500000003</c:v>
                </c:pt>
                <c:pt idx="1">
                  <c:v>4.6525826500000003</c:v>
                </c:pt>
                <c:pt idx="2">
                  <c:v>4.6609320600000004</c:v>
                </c:pt>
                <c:pt idx="3">
                  <c:v>4.64153576</c:v>
                </c:pt>
                <c:pt idx="4">
                  <c:v>4.6378679299999996</c:v>
                </c:pt>
                <c:pt idx="5">
                  <c:v>4.6347990000000001</c:v>
                </c:pt>
                <c:pt idx="6">
                  <c:v>4.6629667299999999</c:v>
                </c:pt>
                <c:pt idx="7">
                  <c:v>4.6674179999999996</c:v>
                </c:pt>
                <c:pt idx="8">
                  <c:v>4.73160267</c:v>
                </c:pt>
                <c:pt idx="9">
                  <c:v>4.7112173999999998</c:v>
                </c:pt>
                <c:pt idx="10">
                  <c:v>4.7101812399999998</c:v>
                </c:pt>
                <c:pt idx="11">
                  <c:v>4.6389274599999997</c:v>
                </c:pt>
                <c:pt idx="12">
                  <c:v>4.6692996000000004</c:v>
                </c:pt>
                <c:pt idx="13">
                  <c:v>4.6462717099999997</c:v>
                </c:pt>
                <c:pt idx="14">
                  <c:v>4.63673687</c:v>
                </c:pt>
                <c:pt idx="15">
                  <c:v>4.6396703700000002</c:v>
                </c:pt>
                <c:pt idx="16">
                  <c:v>4.6416983600000004</c:v>
                </c:pt>
                <c:pt idx="17">
                  <c:v>4.6513853100000002</c:v>
                </c:pt>
                <c:pt idx="18">
                  <c:v>4.6704068200000002</c:v>
                </c:pt>
                <c:pt idx="19">
                  <c:v>4.71531916</c:v>
                </c:pt>
              </c:numCache>
            </c:numRef>
          </c:yVal>
          <c:smooth val="1"/>
          <c:extLst>
            <c:ext xmlns:c16="http://schemas.microsoft.com/office/drawing/2014/chart" uri="{C3380CC4-5D6E-409C-BE32-E72D297353CC}">
              <c16:uniqueId val="{00000002-7FE0-40AD-A67F-E3B82D579CCF}"/>
            </c:ext>
          </c:extLst>
        </c:ser>
        <c:ser>
          <c:idx val="3"/>
          <c:order val="3"/>
          <c:tx>
            <c:strRef>
              <c:f>'model5 new与model6 new对比'!$Q$1</c:f>
              <c:strCache>
                <c:ptCount val="1"/>
                <c:pt idx="0">
                  <c:v>10g/s Double flow channel design Anti-solenoid Peak temperature</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'model5 new与model6 new对比'!$A$2:$A$21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'model5 new与model6 new对比'!$Q$2:$Q$21</c:f>
              <c:numCache>
                <c:formatCode>General</c:formatCode>
                <c:ptCount val="20"/>
                <c:pt idx="0">
                  <c:v>4.4410462400000004</c:v>
                </c:pt>
                <c:pt idx="1">
                  <c:v>4.4608783699999996</c:v>
                </c:pt>
                <c:pt idx="2">
                  <c:v>4.4646000900000002</c:v>
                </c:pt>
                <c:pt idx="3">
                  <c:v>4.4531278600000004</c:v>
                </c:pt>
                <c:pt idx="4">
                  <c:v>4.4536161400000003</c:v>
                </c:pt>
                <c:pt idx="5">
                  <c:v>4.4477362600000001</c:v>
                </c:pt>
                <c:pt idx="6">
                  <c:v>4.4703207000000003</c:v>
                </c:pt>
                <c:pt idx="7">
                  <c:v>4.46968079</c:v>
                </c:pt>
                <c:pt idx="8">
                  <c:v>4.5207004499999996</c:v>
                </c:pt>
                <c:pt idx="9">
                  <c:v>4.5111427300000004</c:v>
                </c:pt>
                <c:pt idx="10">
                  <c:v>4.55648184</c:v>
                </c:pt>
                <c:pt idx="11">
                  <c:v>4.4969754200000001</c:v>
                </c:pt>
                <c:pt idx="12">
                  <c:v>4.5314765000000001</c:v>
                </c:pt>
                <c:pt idx="13">
                  <c:v>4.4571175600000004</c:v>
                </c:pt>
                <c:pt idx="14">
                  <c:v>4.4532947500000004</c:v>
                </c:pt>
                <c:pt idx="15">
                  <c:v>4.4669523199999999</c:v>
                </c:pt>
                <c:pt idx="16">
                  <c:v>4.4696793599999998</c:v>
                </c:pt>
                <c:pt idx="17">
                  <c:v>4.4762616199999998</c:v>
                </c:pt>
                <c:pt idx="18">
                  <c:v>4.4689111700000002</c:v>
                </c:pt>
                <c:pt idx="19">
                  <c:v>4.45356226</c:v>
                </c:pt>
              </c:numCache>
            </c:numRef>
          </c:yVal>
          <c:smooth val="1"/>
          <c:extLst>
            <c:ext xmlns:c16="http://schemas.microsoft.com/office/drawing/2014/chart" uri="{C3380CC4-5D6E-409C-BE32-E72D297353CC}">
              <c16:uniqueId val="{00000003-7FE0-40AD-A67F-E3B82D579CCF}"/>
            </c:ext>
          </c:extLst>
        </c:ser>
        <c:dLbls>
          <c:showLegendKey val="0"/>
          <c:showVal val="0"/>
          <c:showCatName val="0"/>
          <c:showSerName val="0"/>
          <c:showPercent val="0"/>
          <c:showBubbleSize val="0"/>
        </c:dLbls>
        <c:axId val="514384031"/>
        <c:axId val="353197039"/>
      </c:scatterChart>
      <c:valAx>
        <c:axId val="514384031"/>
        <c:scaling>
          <c:orientation val="minMax"/>
          <c:max val="20"/>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Coil number of anti-solenoid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53197039"/>
        <c:crosses val="autoZero"/>
        <c:crossBetween val="midCat"/>
        <c:majorUnit val="1"/>
      </c:valAx>
      <c:valAx>
        <c:axId val="353197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temperature</a:t>
                </a:r>
                <a:r>
                  <a:rPr lang="zh-CN" altLang="en-US"/>
                  <a:t> </a:t>
                </a:r>
                <a:r>
                  <a:rPr lang="en-US" altLang="zh-CN"/>
                  <a:t>K</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14384031"/>
        <c:crosses val="autoZero"/>
        <c:crossBetween val="midCat"/>
      </c:valAx>
      <c:spPr>
        <a:noFill/>
        <a:ln>
          <a:noFill/>
        </a:ln>
        <a:effectLst/>
      </c:spPr>
    </c:plotArea>
    <c:legend>
      <c:legendPos val="l"/>
      <c:layout>
        <c:manualLayout>
          <c:xMode val="edge"/>
          <c:yMode val="edge"/>
          <c:x val="1.7699115044247787E-2"/>
          <c:y val="6.5060037136527457E-2"/>
          <c:w val="0.28126843657817102"/>
          <c:h val="0.8175919795281243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2024/4/23</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2024/4/23</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a:t>
            </a:fld>
            <a:endParaRPr lang="zh-CN" altLang="en-US"/>
          </a:p>
        </p:txBody>
      </p:sp>
    </p:spTree>
    <p:extLst>
      <p:ext uri="{BB962C8B-B14F-4D97-AF65-F5344CB8AC3E}">
        <p14:creationId xmlns:p14="http://schemas.microsoft.com/office/powerpoint/2010/main" val="1037229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465CF7-0E65-4284-858A-FD3FE57A0056}" type="slidenum">
              <a:rPr lang="zh-CN" altLang="en-US" smtClean="0"/>
              <a:t>10</a:t>
            </a:fld>
            <a:endParaRPr lang="zh-CN" altLang="en-US"/>
          </a:p>
        </p:txBody>
      </p:sp>
    </p:spTree>
    <p:extLst>
      <p:ext uri="{BB962C8B-B14F-4D97-AF65-F5344CB8AC3E}">
        <p14:creationId xmlns:p14="http://schemas.microsoft.com/office/powerpoint/2010/main" val="434225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465CF7-0E65-4284-858A-FD3FE57A0056}" type="slidenum">
              <a:rPr lang="zh-CN" altLang="en-US" smtClean="0"/>
              <a:t>11</a:t>
            </a:fld>
            <a:endParaRPr lang="zh-CN" altLang="en-US"/>
          </a:p>
        </p:txBody>
      </p:sp>
    </p:spTree>
    <p:extLst>
      <p:ext uri="{BB962C8B-B14F-4D97-AF65-F5344CB8AC3E}">
        <p14:creationId xmlns:p14="http://schemas.microsoft.com/office/powerpoint/2010/main" val="2080434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buFont typeface="Arial" panose="020B0604020202020204" pitchFamily="34" charset="0"/>
              <a:buChar char="•"/>
            </a:pPr>
            <a:r>
              <a:rPr lang="zh-CN" altLang="en-US" dirty="0">
                <a:latin typeface="+mn-ea"/>
              </a:rPr>
              <a:t>氦池外表面的辐射漏热影响很小，</a:t>
            </a:r>
            <a:r>
              <a:rPr lang="en-US" altLang="zh-CN" dirty="0">
                <a:latin typeface="+mn-ea"/>
              </a:rPr>
              <a:t>20</a:t>
            </a:r>
            <a:r>
              <a:rPr lang="zh-CN" altLang="en-US" dirty="0">
                <a:latin typeface="+mn-ea"/>
              </a:rPr>
              <a:t>个</a:t>
            </a:r>
            <a:r>
              <a:rPr lang="en-US" altLang="zh-CN" dirty="0">
                <a:latin typeface="+mn-ea"/>
              </a:rPr>
              <a:t>K</a:t>
            </a:r>
            <a:r>
              <a:rPr lang="zh-CN" altLang="en-US" dirty="0">
                <a:latin typeface="+mn-ea"/>
              </a:rPr>
              <a:t>型支撑的传导漏热对氦池影响大；</a:t>
            </a:r>
            <a:endParaRPr lang="en-US" altLang="zh-CN" dirty="0">
              <a:latin typeface="+mn-ea"/>
            </a:endParaRPr>
          </a:p>
          <a:p>
            <a:pPr marL="285750" indent="-285750">
              <a:buFont typeface="Arial" panose="020B0604020202020204" pitchFamily="34" charset="0"/>
              <a:buChar char="•"/>
            </a:pPr>
            <a:r>
              <a:rPr lang="zh-CN" altLang="en-US" dirty="0">
                <a:latin typeface="+mn-ea"/>
              </a:rPr>
              <a:t>反抵螺线管线圈靠近</a:t>
            </a:r>
            <a:r>
              <a:rPr lang="en-US" altLang="zh-CN" dirty="0">
                <a:latin typeface="+mn-ea"/>
              </a:rPr>
              <a:t>K</a:t>
            </a:r>
            <a:r>
              <a:rPr lang="zh-CN" altLang="en-US" dirty="0">
                <a:latin typeface="+mn-ea"/>
              </a:rPr>
              <a:t>型支撑处表面温度高，尤其是在第</a:t>
            </a:r>
            <a:r>
              <a:rPr lang="en-US" altLang="zh-CN" dirty="0">
                <a:latin typeface="+mn-ea"/>
              </a:rPr>
              <a:t>2</a:t>
            </a:r>
            <a:r>
              <a:rPr lang="zh-CN" altLang="en-US" dirty="0">
                <a:latin typeface="+mn-ea"/>
              </a:rPr>
              <a:t>组支撑附近，此处反抵螺线管外壁与氦池内壁间隙小，流通液氦的空间更小，流体与氦池壁面换热并不充分，致使线圈表面温度偏高；</a:t>
            </a:r>
            <a:endParaRPr lang="en-US" altLang="zh-CN" dirty="0">
              <a:latin typeface="+mn-ea"/>
            </a:endParaRPr>
          </a:p>
          <a:p>
            <a:pPr marL="285750" indent="-285750">
              <a:buFont typeface="Arial" panose="020B0604020202020204" pitchFamily="34" charset="0"/>
              <a:buChar char="•"/>
            </a:pPr>
            <a:r>
              <a:rPr lang="zh-CN" altLang="en-US" dirty="0">
                <a:latin typeface="+mn-ea"/>
              </a:rPr>
              <a:t>两种冷却流道中，在同一纵向（</a:t>
            </a:r>
            <a:r>
              <a:rPr lang="en-US" altLang="zh-CN" dirty="0">
                <a:latin typeface="+mn-ea"/>
              </a:rPr>
              <a:t>Z</a:t>
            </a:r>
            <a:r>
              <a:rPr lang="zh-CN" altLang="en-US" dirty="0">
                <a:latin typeface="+mn-ea"/>
              </a:rPr>
              <a:t>方向）位置处，氦的密度随温度升高而减小，底部换热更加充分，温度更低。</a:t>
            </a:r>
          </a:p>
          <a:p>
            <a:endParaRPr lang="zh-CN" altLang="en-US" dirty="0"/>
          </a:p>
        </p:txBody>
      </p:sp>
      <p:sp>
        <p:nvSpPr>
          <p:cNvPr id="4" name="灯片编号占位符 3"/>
          <p:cNvSpPr>
            <a:spLocks noGrp="1"/>
          </p:cNvSpPr>
          <p:nvPr>
            <p:ph type="sldNum" sz="quarter" idx="5"/>
          </p:nvPr>
        </p:nvSpPr>
        <p:spPr/>
        <p:txBody>
          <a:bodyPr/>
          <a:lstStyle/>
          <a:p>
            <a:fld id="{6B465CF7-0E65-4284-858A-FD3FE57A0056}" type="slidenum">
              <a:rPr lang="zh-CN" altLang="en-US" smtClean="0"/>
              <a:t>12</a:t>
            </a:fld>
            <a:endParaRPr lang="zh-CN" altLang="en-US"/>
          </a:p>
        </p:txBody>
      </p:sp>
    </p:spTree>
    <p:extLst>
      <p:ext uri="{BB962C8B-B14F-4D97-AF65-F5344CB8AC3E}">
        <p14:creationId xmlns:p14="http://schemas.microsoft.com/office/powerpoint/2010/main" val="68277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465CF7-0E65-4284-858A-FD3FE57A0056}" type="slidenum">
              <a:rPr lang="zh-CN" altLang="en-US" smtClean="0"/>
              <a:t>13</a:t>
            </a:fld>
            <a:endParaRPr lang="zh-CN" altLang="en-US"/>
          </a:p>
        </p:txBody>
      </p:sp>
    </p:spTree>
    <p:extLst>
      <p:ext uri="{BB962C8B-B14F-4D97-AF65-F5344CB8AC3E}">
        <p14:creationId xmlns:p14="http://schemas.microsoft.com/office/powerpoint/2010/main" val="1458715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14</a:t>
            </a:fld>
            <a:endParaRPr lang="zh-CN" altLang="en-US"/>
          </a:p>
        </p:txBody>
      </p:sp>
    </p:spTree>
    <p:extLst>
      <p:ext uri="{BB962C8B-B14F-4D97-AF65-F5344CB8AC3E}">
        <p14:creationId xmlns:p14="http://schemas.microsoft.com/office/powerpoint/2010/main" val="3735263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17</a:t>
            </a:fld>
            <a:endParaRPr lang="zh-CN" altLang="en-US"/>
          </a:p>
        </p:txBody>
      </p:sp>
    </p:spTree>
    <p:extLst>
      <p:ext uri="{BB962C8B-B14F-4D97-AF65-F5344CB8AC3E}">
        <p14:creationId xmlns:p14="http://schemas.microsoft.com/office/powerpoint/2010/main" val="1225529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18</a:t>
            </a:fld>
            <a:endParaRPr lang="zh-CN" altLang="en-US"/>
          </a:p>
        </p:txBody>
      </p:sp>
    </p:spTree>
    <p:extLst>
      <p:ext uri="{BB962C8B-B14F-4D97-AF65-F5344CB8AC3E}">
        <p14:creationId xmlns:p14="http://schemas.microsoft.com/office/powerpoint/2010/main" val="4034534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19</a:t>
            </a:fld>
            <a:endParaRPr lang="zh-CN" altLang="en-US"/>
          </a:p>
        </p:txBody>
      </p:sp>
    </p:spTree>
    <p:extLst>
      <p:ext uri="{BB962C8B-B14F-4D97-AF65-F5344CB8AC3E}">
        <p14:creationId xmlns:p14="http://schemas.microsoft.com/office/powerpoint/2010/main" val="366852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250138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465CF7-0E65-4284-858A-FD3FE57A0056}" type="slidenum">
              <a:rPr lang="zh-CN" altLang="en-US" smtClean="0"/>
              <a:t>3</a:t>
            </a:fld>
            <a:endParaRPr lang="zh-CN" altLang="en-US"/>
          </a:p>
        </p:txBody>
      </p:sp>
    </p:spTree>
    <p:extLst>
      <p:ext uri="{BB962C8B-B14F-4D97-AF65-F5344CB8AC3E}">
        <p14:creationId xmlns:p14="http://schemas.microsoft.com/office/powerpoint/2010/main" val="1688459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465CF7-0E65-4284-858A-FD3FE57A0056}" type="slidenum">
              <a:rPr lang="zh-CN" altLang="en-US" smtClean="0"/>
              <a:t>4</a:t>
            </a:fld>
            <a:endParaRPr lang="zh-CN" altLang="en-US"/>
          </a:p>
        </p:txBody>
      </p:sp>
    </p:spTree>
    <p:extLst>
      <p:ext uri="{BB962C8B-B14F-4D97-AF65-F5344CB8AC3E}">
        <p14:creationId xmlns:p14="http://schemas.microsoft.com/office/powerpoint/2010/main" val="2849778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465CF7-0E65-4284-858A-FD3FE57A0056}" type="slidenum">
              <a:rPr lang="zh-CN" altLang="en-US" smtClean="0"/>
              <a:t>5</a:t>
            </a:fld>
            <a:endParaRPr lang="zh-CN" altLang="en-US"/>
          </a:p>
        </p:txBody>
      </p:sp>
    </p:spTree>
    <p:extLst>
      <p:ext uri="{BB962C8B-B14F-4D97-AF65-F5344CB8AC3E}">
        <p14:creationId xmlns:p14="http://schemas.microsoft.com/office/powerpoint/2010/main" val="2642568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465CF7-0E65-4284-858A-FD3FE57A0056}" type="slidenum">
              <a:rPr lang="zh-CN" altLang="en-US" smtClean="0"/>
              <a:t>6</a:t>
            </a:fld>
            <a:endParaRPr lang="zh-CN" altLang="en-US"/>
          </a:p>
        </p:txBody>
      </p:sp>
    </p:spTree>
    <p:extLst>
      <p:ext uri="{BB962C8B-B14F-4D97-AF65-F5344CB8AC3E}">
        <p14:creationId xmlns:p14="http://schemas.microsoft.com/office/powerpoint/2010/main" val="173899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465CF7-0E65-4284-858A-FD3FE57A0056}" type="slidenum">
              <a:rPr lang="zh-CN" altLang="en-US" smtClean="0"/>
              <a:t>7</a:t>
            </a:fld>
            <a:endParaRPr lang="zh-CN" altLang="en-US"/>
          </a:p>
        </p:txBody>
      </p:sp>
    </p:spTree>
    <p:extLst>
      <p:ext uri="{BB962C8B-B14F-4D97-AF65-F5344CB8AC3E}">
        <p14:creationId xmlns:p14="http://schemas.microsoft.com/office/powerpoint/2010/main" val="259692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465CF7-0E65-4284-858A-FD3FE57A0056}" type="slidenum">
              <a:rPr lang="zh-CN" altLang="en-US" smtClean="0"/>
              <a:t>8</a:t>
            </a:fld>
            <a:endParaRPr lang="zh-CN" altLang="en-US"/>
          </a:p>
        </p:txBody>
      </p:sp>
    </p:spTree>
    <p:extLst>
      <p:ext uri="{BB962C8B-B14F-4D97-AF65-F5344CB8AC3E}">
        <p14:creationId xmlns:p14="http://schemas.microsoft.com/office/powerpoint/2010/main" val="3898323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465CF7-0E65-4284-858A-FD3FE57A0056}" type="slidenum">
              <a:rPr lang="zh-CN" altLang="en-US" smtClean="0"/>
              <a:t>9</a:t>
            </a:fld>
            <a:endParaRPr lang="zh-CN" altLang="en-US"/>
          </a:p>
        </p:txBody>
      </p:sp>
    </p:spTree>
    <p:extLst>
      <p:ext uri="{BB962C8B-B14F-4D97-AF65-F5344CB8AC3E}">
        <p14:creationId xmlns:p14="http://schemas.microsoft.com/office/powerpoint/2010/main" val="346285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014F0933-F127-482E-A217-45C0C723D2A9}" type="datetime1">
              <a:rPr lang="zh-CN" altLang="en-US" smtClean="0"/>
              <a:t>2024/4/23</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CEPC Accelerator TDR International Review</a:t>
            </a:r>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A42EB10F-DCD6-4D51-A8CE-C069BB58DD70}" type="datetime1">
              <a:rPr lang="zh-CN" altLang="en-US" smtClean="0"/>
              <a:t>2024/4/23</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a:t>CEPC Accelerator TDR International Review</a:t>
            </a:r>
            <a:endParaRPr lang="zh-CN" altLang="en-US" dirty="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4B49AC-2188-4988-BFA6-48709998488D}" type="datetime1">
              <a:rPr lang="zh-CN" altLang="en-US" smtClean="0"/>
              <a:t>2024/4/23</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a:t>CEPC Accelerator TDR International Review</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69B4557F-13DF-4D66-A141-9C57F752668A}" type="datetime1">
              <a:rPr lang="zh-CN" altLang="en-US" smtClean="0"/>
              <a:t>2024/4/23</a:t>
            </a:fld>
            <a:endParaRPr lang="zh-CN" altLang="en-US"/>
          </a:p>
        </p:txBody>
      </p:sp>
      <p:sp>
        <p:nvSpPr>
          <p:cNvPr id="5" name="Footer Placeholder 4"/>
          <p:cNvSpPr>
            <a:spLocks noGrp="1"/>
          </p:cNvSpPr>
          <p:nvPr>
            <p:ph type="ftr" sz="quarter" idx="11"/>
          </p:nvPr>
        </p:nvSpPr>
        <p:spPr/>
        <p:txBody>
          <a:bodyPr/>
          <a:lstStyle/>
          <a:p>
            <a:r>
              <a:rPr lang="en-US" altLang="zh-CN"/>
              <a:t>CEPC Accelerator TDR International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42620-97A9-43E1-A5D6-67819CEFFC3E}" type="datetime1">
              <a:rPr lang="zh-CN" altLang="en-US" smtClean="0"/>
              <a:t>2024/4/23</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t>CEPC Accelerator TDR International Review</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5.jpe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jpeg"/><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jpe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3"/>
          <a:srcRect t="28679" b="6192"/>
          <a:stretch/>
        </p:blipFill>
        <p:spPr>
          <a:xfrm>
            <a:off x="635" y="0"/>
            <a:ext cx="12191365" cy="2118283"/>
          </a:xfrm>
          <a:prstGeom prst="rect">
            <a:avLst/>
          </a:prstGeom>
        </p:spPr>
      </p:pic>
      <p:sp>
        <p:nvSpPr>
          <p:cNvPr id="6" name="标题 3"/>
          <p:cNvSpPr txBox="1">
            <a:spLocks/>
          </p:cNvSpPr>
          <p:nvPr/>
        </p:nvSpPr>
        <p:spPr>
          <a:xfrm>
            <a:off x="1692720" y="2480570"/>
            <a:ext cx="8627534"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dirty="0">
                <a:solidFill>
                  <a:srgbClr val="C00000"/>
                </a:solidFill>
              </a:rPr>
              <a:t>CEPC MDI SC quadrupole cryostat design considerations</a:t>
            </a:r>
            <a:endParaRPr lang="zh-CN" altLang="en-US" dirty="0">
              <a:solidFill>
                <a:srgbClr val="C00000"/>
              </a:solidFill>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2621737" y="4242209"/>
            <a:ext cx="6769500" cy="954107"/>
          </a:xfrm>
          <a:prstGeom prst="rect">
            <a:avLst/>
          </a:prstGeom>
          <a:noFill/>
        </p:spPr>
        <p:txBody>
          <a:bodyPr wrap="square" rtlCol="0">
            <a:spAutoFit/>
          </a:bodyPr>
          <a:lstStyle/>
          <a:p>
            <a:pPr algn="ctr"/>
            <a:r>
              <a:rPr lang="en-US" altLang="zh-CN" sz="2800" b="1" dirty="0" err="1">
                <a:latin typeface="Times New Roman" panose="02020603050405020304" pitchFamily="18" charset="0"/>
                <a:ea typeface="微软雅黑" panose="020B0503020204020204" pitchFamily="34" charset="-122"/>
              </a:rPr>
              <a:t>Miaofu</a:t>
            </a:r>
            <a:r>
              <a:rPr lang="en-US" altLang="zh-CN" sz="2800" b="1" dirty="0">
                <a:latin typeface="Times New Roman" panose="02020603050405020304" pitchFamily="18" charset="0"/>
                <a:ea typeface="微软雅黑" panose="020B0503020204020204" pitchFamily="34" charset="-122"/>
              </a:rPr>
              <a:t> Xu, </a:t>
            </a:r>
            <a:r>
              <a:rPr lang="en-US" altLang="zh-CN" sz="2800" dirty="0" err="1">
                <a:latin typeface="Times New Roman" panose="02020603050405020304" pitchFamily="18" charset="0"/>
                <a:ea typeface="微软雅黑" panose="020B0503020204020204" pitchFamily="34" charset="-122"/>
              </a:rPr>
              <a:t>Penghui</a:t>
            </a:r>
            <a:r>
              <a:rPr lang="en-US" altLang="zh-CN" sz="2800" dirty="0">
                <a:latin typeface="Times New Roman" panose="02020603050405020304" pitchFamily="18" charset="0"/>
                <a:ea typeface="微软雅黑" panose="020B0503020204020204" pitchFamily="34" charset="-122"/>
              </a:rPr>
              <a:t> Li</a:t>
            </a:r>
          </a:p>
          <a:p>
            <a:pPr algn="ctr"/>
            <a:r>
              <a:rPr lang="en-US" altLang="zh-CN" sz="2800" dirty="0">
                <a:latin typeface="Times New Roman" panose="02020603050405020304" pitchFamily="18" charset="0"/>
                <a:ea typeface="微软雅黑" panose="020B0503020204020204" pitchFamily="34" charset="-122"/>
              </a:rPr>
              <a:t>On behalf of cryogenics group</a:t>
            </a:r>
          </a:p>
        </p:txBody>
      </p:sp>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6160" y="5895416"/>
            <a:ext cx="4536504" cy="859223"/>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
        <p:nvSpPr>
          <p:cNvPr id="2" name="矩形 1">
            <a:extLst>
              <a:ext uri="{FF2B5EF4-FFF2-40B4-BE49-F238E27FC236}">
                <a16:creationId xmlns:a16="http://schemas.microsoft.com/office/drawing/2014/main" id="{40BA2667-53D2-4A7E-83C9-664E725EF84D}"/>
              </a:ext>
            </a:extLst>
          </p:cNvPr>
          <p:cNvSpPr/>
          <p:nvPr/>
        </p:nvSpPr>
        <p:spPr>
          <a:xfrm>
            <a:off x="191344" y="5898691"/>
            <a:ext cx="6096000" cy="923330"/>
          </a:xfrm>
          <a:prstGeom prst="rect">
            <a:avLst/>
          </a:prstGeom>
        </p:spPr>
        <p:txBody>
          <a:bodyPr>
            <a:spAutoFit/>
          </a:bodyPr>
          <a:lstStyle/>
          <a:p>
            <a:r>
              <a:rPr lang="en-US" altLang="zh-CN" dirty="0">
                <a:latin typeface="微软雅黑" panose="020B0503020204020204" pitchFamily="34" charset="-122"/>
                <a:ea typeface="微软雅黑" panose="020B0503020204020204" pitchFamily="34" charset="-122"/>
              </a:rPr>
              <a:t>Cryogenics Group, Accelerator Research Center  </a:t>
            </a:r>
            <a:br>
              <a:rPr lang="en-US" altLang="zh-CN" dirty="0">
                <a:latin typeface="微软雅黑" panose="020B0503020204020204" pitchFamily="34" charset="-122"/>
                <a:ea typeface="微软雅黑" panose="020B0503020204020204" pitchFamily="34" charset="-122"/>
              </a:rPr>
            </a:br>
            <a:r>
              <a:rPr lang="en-US" altLang="zh-CN" dirty="0">
                <a:latin typeface="微软雅黑" panose="020B0503020204020204" pitchFamily="34" charset="-122"/>
                <a:ea typeface="微软雅黑" panose="020B0503020204020204" pitchFamily="34" charset="-122"/>
              </a:rPr>
              <a:t>Institute of High Energy Physics(IHEP)  </a:t>
            </a:r>
            <a:br>
              <a:rPr lang="en-US" altLang="zh-CN" dirty="0">
                <a:latin typeface="微软雅黑" panose="020B0503020204020204" pitchFamily="34" charset="-122"/>
                <a:ea typeface="微软雅黑" panose="020B0503020204020204" pitchFamily="34" charset="-122"/>
              </a:rPr>
            </a:br>
            <a:r>
              <a:rPr lang="en-US" altLang="zh-CN" dirty="0">
                <a:latin typeface="微软雅黑" panose="020B0503020204020204" pitchFamily="34" charset="-122"/>
                <a:ea typeface="微软雅黑" panose="020B0503020204020204" pitchFamily="34" charset="-122"/>
              </a:rPr>
              <a:t>Email: </a:t>
            </a:r>
            <a:r>
              <a:rPr lang="en-US" altLang="zh-CN" u="sng" dirty="0">
                <a:solidFill>
                  <a:srgbClr val="FF0000"/>
                </a:solidFill>
                <a:latin typeface="微软雅黑" panose="020B0503020204020204" pitchFamily="34" charset="-122"/>
                <a:ea typeface="微软雅黑" panose="020B0503020204020204" pitchFamily="34" charset="-122"/>
              </a:rPr>
              <a:t>xumf@ihep.ac.cn</a:t>
            </a:r>
          </a:p>
        </p:txBody>
      </p:sp>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3971FD4-677B-D0FF-7E3C-2F7210A9A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5881" y="134758"/>
            <a:ext cx="3345064" cy="643529"/>
          </a:xfrm>
          <a:prstGeom prst="rect">
            <a:avLst/>
          </a:prstGeom>
        </p:spPr>
      </p:pic>
      <p:graphicFrame>
        <p:nvGraphicFramePr>
          <p:cNvPr id="2" name="图表 1">
            <a:extLst>
              <a:ext uri="{FF2B5EF4-FFF2-40B4-BE49-F238E27FC236}">
                <a16:creationId xmlns:a16="http://schemas.microsoft.com/office/drawing/2014/main" id="{972C4C77-3EEB-4224-9135-05EF46E3B89C}"/>
              </a:ext>
            </a:extLst>
          </p:cNvPr>
          <p:cNvGraphicFramePr>
            <a:graphicFrameLocks/>
          </p:cNvGraphicFramePr>
          <p:nvPr>
            <p:extLst>
              <p:ext uri="{D42A27DB-BD31-4B8C-83A1-F6EECF244321}">
                <p14:modId xmlns:p14="http://schemas.microsoft.com/office/powerpoint/2010/main" val="3550412333"/>
              </p:ext>
            </p:extLst>
          </p:nvPr>
        </p:nvGraphicFramePr>
        <p:xfrm>
          <a:off x="7118384" y="2788832"/>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11" name="图片 10">
            <a:extLst>
              <a:ext uri="{FF2B5EF4-FFF2-40B4-BE49-F238E27FC236}">
                <a16:creationId xmlns:a16="http://schemas.microsoft.com/office/drawing/2014/main" id="{6C229690-560B-26CC-3B46-F653F4A043E7}"/>
              </a:ext>
            </a:extLst>
          </p:cNvPr>
          <p:cNvPicPr>
            <a:picLocks noChangeAspect="1"/>
          </p:cNvPicPr>
          <p:nvPr/>
        </p:nvPicPr>
        <p:blipFill>
          <a:blip r:embed="rId5"/>
          <a:stretch>
            <a:fillRect/>
          </a:stretch>
        </p:blipFill>
        <p:spPr>
          <a:xfrm>
            <a:off x="1009616" y="2004732"/>
            <a:ext cx="5760000" cy="2016000"/>
          </a:xfrm>
          <a:prstGeom prst="rect">
            <a:avLst/>
          </a:prstGeom>
        </p:spPr>
      </p:pic>
      <p:pic>
        <p:nvPicPr>
          <p:cNvPr id="13" name="图片 12">
            <a:extLst>
              <a:ext uri="{FF2B5EF4-FFF2-40B4-BE49-F238E27FC236}">
                <a16:creationId xmlns:a16="http://schemas.microsoft.com/office/drawing/2014/main" id="{CD6C703B-8252-8E1F-73A0-143DD945517E}"/>
              </a:ext>
            </a:extLst>
          </p:cNvPr>
          <p:cNvPicPr>
            <a:picLocks noChangeAspect="1"/>
          </p:cNvPicPr>
          <p:nvPr/>
        </p:nvPicPr>
        <p:blipFill>
          <a:blip r:embed="rId6"/>
          <a:stretch>
            <a:fillRect/>
          </a:stretch>
        </p:blipFill>
        <p:spPr>
          <a:xfrm>
            <a:off x="1009616" y="4413609"/>
            <a:ext cx="5760000" cy="1954803"/>
          </a:xfrm>
          <a:prstGeom prst="rect">
            <a:avLst/>
          </a:prstGeom>
        </p:spPr>
      </p:pic>
      <p:sp>
        <p:nvSpPr>
          <p:cNvPr id="14" name="文本框 13">
            <a:extLst>
              <a:ext uri="{FF2B5EF4-FFF2-40B4-BE49-F238E27FC236}">
                <a16:creationId xmlns:a16="http://schemas.microsoft.com/office/drawing/2014/main" id="{3538EFE4-1AFE-3C34-C8DF-3A8737EABFA1}"/>
              </a:ext>
            </a:extLst>
          </p:cNvPr>
          <p:cNvSpPr txBox="1"/>
          <p:nvPr/>
        </p:nvSpPr>
        <p:spPr>
          <a:xfrm>
            <a:off x="2032000" y="3912782"/>
            <a:ext cx="4064000" cy="338554"/>
          </a:xfrm>
          <a:prstGeom prst="rect">
            <a:avLst/>
          </a:prstGeom>
          <a:noFill/>
        </p:spPr>
        <p:txBody>
          <a:bodyPr wrap="square" rtlCol="0">
            <a:spAutoFit/>
          </a:bodyPr>
          <a:lstStyle/>
          <a:p>
            <a:pPr algn="ct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Pressure difference 3.0bar@4.2K 10g/s</a:t>
            </a:r>
            <a:endParaRPr lang="zh-CN" altLang="en-US" sz="16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5" name="文本框 14">
            <a:extLst>
              <a:ext uri="{FF2B5EF4-FFF2-40B4-BE49-F238E27FC236}">
                <a16:creationId xmlns:a16="http://schemas.microsoft.com/office/drawing/2014/main" id="{2E0E0AC7-EC3D-7773-513A-4E4187864074}"/>
              </a:ext>
            </a:extLst>
          </p:cNvPr>
          <p:cNvSpPr txBox="1"/>
          <p:nvPr/>
        </p:nvSpPr>
        <p:spPr>
          <a:xfrm>
            <a:off x="2135560" y="5905722"/>
            <a:ext cx="4064000" cy="584775"/>
          </a:xfrm>
          <a:prstGeom prst="rect">
            <a:avLst/>
          </a:prstGeom>
          <a:noFill/>
        </p:spPr>
        <p:txBody>
          <a:bodyPr wrap="square" rtlCol="0">
            <a:spAutoFit/>
          </a:bodyPr>
          <a:lstStyle/>
          <a:p>
            <a:pPr algn="ct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Streamline diagram in fluid domain 3.0bar@4.2K 10g/s</a:t>
            </a:r>
            <a:endParaRPr lang="zh-CN" altLang="en-US" sz="16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2" name="文本框 11">
            <a:extLst>
              <a:ext uri="{FF2B5EF4-FFF2-40B4-BE49-F238E27FC236}">
                <a16:creationId xmlns:a16="http://schemas.microsoft.com/office/drawing/2014/main" id="{04B99873-AECA-44B0-9379-2973077457E5}"/>
              </a:ext>
            </a:extLst>
          </p:cNvPr>
          <p:cNvSpPr txBox="1"/>
          <p:nvPr/>
        </p:nvSpPr>
        <p:spPr>
          <a:xfrm>
            <a:off x="622038" y="216609"/>
            <a:ext cx="7677889"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Optimized the helium channel</a:t>
            </a:r>
            <a:endParaRPr lang="zh-CN" altLang="en-US" sz="2800" b="1" dirty="0">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4F5E1E53-6D1D-427F-9CC6-C8B13C75C639}"/>
              </a:ext>
            </a:extLst>
          </p:cNvPr>
          <p:cNvSpPr txBox="1"/>
          <p:nvPr/>
        </p:nvSpPr>
        <p:spPr>
          <a:xfrm>
            <a:off x="-1" y="1347804"/>
            <a:ext cx="8795881" cy="400110"/>
          </a:xfrm>
          <a:prstGeom prst="rect">
            <a:avLst/>
          </a:prstGeom>
          <a:noFill/>
        </p:spPr>
        <p:txBody>
          <a:bodyPr wrap="square" rtlCol="0">
            <a:spAutoFit/>
          </a:bodyPr>
          <a:lstStyle/>
          <a:p>
            <a:r>
              <a:rPr lang="en-US" altLang="zh-CN" sz="2000" b="1" dirty="0"/>
              <a:t>Inner and outer double flow channel design</a:t>
            </a:r>
            <a:r>
              <a:rPr lang="zh-CN" altLang="en-US" sz="2000" b="1" dirty="0"/>
              <a:t>：</a:t>
            </a:r>
            <a:r>
              <a:rPr lang="en-US" altLang="zh-CN" sz="2000" dirty="0"/>
              <a:t> Quadrupole cooling flow channel</a:t>
            </a:r>
            <a:endParaRPr lang="zh-CN" altLang="en-US" sz="2000" b="1" dirty="0"/>
          </a:p>
        </p:txBody>
      </p:sp>
    </p:spTree>
    <p:extLst>
      <p:ext uri="{BB962C8B-B14F-4D97-AF65-F5344CB8AC3E}">
        <p14:creationId xmlns:p14="http://schemas.microsoft.com/office/powerpoint/2010/main" val="157235781"/>
      </p:ext>
    </p:extLst>
  </p:cSld>
  <p:clrMapOvr>
    <a:masterClrMapping/>
  </p:clrMapOvr>
  <mc:AlternateContent xmlns:mc="http://schemas.openxmlformats.org/markup-compatibility/2006" xmlns:p14="http://schemas.microsoft.com/office/powerpoint/2010/main">
    <mc:Choice Requires="p14">
      <p:transition p14:dur="0" advTm="27020"/>
    </mc:Choice>
    <mc:Fallback xmlns="">
      <p:transition advTm="2702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3971FD4-677B-D0FF-7E3C-2F7210A9A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5881" y="134758"/>
            <a:ext cx="3345064" cy="643529"/>
          </a:xfrm>
          <a:prstGeom prst="rect">
            <a:avLst/>
          </a:prstGeom>
        </p:spPr>
      </p:pic>
      <p:pic>
        <p:nvPicPr>
          <p:cNvPr id="7" name="图片 6">
            <a:extLst>
              <a:ext uri="{FF2B5EF4-FFF2-40B4-BE49-F238E27FC236}">
                <a16:creationId xmlns:a16="http://schemas.microsoft.com/office/drawing/2014/main" id="{3BB847D3-5F68-3A1F-DE7F-213392CEE98D}"/>
              </a:ext>
            </a:extLst>
          </p:cNvPr>
          <p:cNvPicPr>
            <a:picLocks noChangeAspect="1"/>
          </p:cNvPicPr>
          <p:nvPr/>
        </p:nvPicPr>
        <p:blipFill>
          <a:blip r:embed="rId4"/>
          <a:stretch>
            <a:fillRect/>
          </a:stretch>
        </p:blipFill>
        <p:spPr>
          <a:xfrm>
            <a:off x="544010" y="2334145"/>
            <a:ext cx="5400000" cy="1858882"/>
          </a:xfrm>
          <a:prstGeom prst="rect">
            <a:avLst/>
          </a:prstGeom>
        </p:spPr>
      </p:pic>
      <p:pic>
        <p:nvPicPr>
          <p:cNvPr id="9" name="图片 8">
            <a:extLst>
              <a:ext uri="{FF2B5EF4-FFF2-40B4-BE49-F238E27FC236}">
                <a16:creationId xmlns:a16="http://schemas.microsoft.com/office/drawing/2014/main" id="{478CDCB4-4832-DAE4-64F9-E4A8E27EBA49}"/>
              </a:ext>
            </a:extLst>
          </p:cNvPr>
          <p:cNvPicPr>
            <a:picLocks noChangeAspect="1"/>
          </p:cNvPicPr>
          <p:nvPr/>
        </p:nvPicPr>
        <p:blipFill>
          <a:blip r:embed="rId5"/>
          <a:stretch>
            <a:fillRect/>
          </a:stretch>
        </p:blipFill>
        <p:spPr>
          <a:xfrm>
            <a:off x="544010" y="4493863"/>
            <a:ext cx="5400000" cy="1901215"/>
          </a:xfrm>
          <a:prstGeom prst="rect">
            <a:avLst/>
          </a:prstGeom>
        </p:spPr>
      </p:pic>
      <p:sp>
        <p:nvSpPr>
          <p:cNvPr id="10" name="文本框 9">
            <a:extLst>
              <a:ext uri="{FF2B5EF4-FFF2-40B4-BE49-F238E27FC236}">
                <a16:creationId xmlns:a16="http://schemas.microsoft.com/office/drawing/2014/main" id="{242424B1-1178-42B7-4CC6-6636023020AC}"/>
              </a:ext>
            </a:extLst>
          </p:cNvPr>
          <p:cNvSpPr txBox="1"/>
          <p:nvPr/>
        </p:nvSpPr>
        <p:spPr>
          <a:xfrm>
            <a:off x="101218" y="1393481"/>
            <a:ext cx="5502861"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Heat load of supports is 13.68W</a:t>
            </a:r>
            <a:r>
              <a:rPr lang="zh-CN" altLang="en-US" dirty="0"/>
              <a:t>；</a:t>
            </a:r>
            <a:endParaRPr lang="en-US" altLang="zh-CN" dirty="0"/>
          </a:p>
          <a:p>
            <a:pPr marL="285750" indent="-285750">
              <a:buFont typeface="Arial" panose="020B0604020202020204" pitchFamily="34" charset="0"/>
              <a:buChar char="•"/>
            </a:pPr>
            <a:r>
              <a:rPr lang="en-US" altLang="zh-CN" dirty="0"/>
              <a:t>Radiation heat load 0.1W/m2</a:t>
            </a:r>
            <a:r>
              <a:rPr lang="zh-CN" altLang="en-US" dirty="0"/>
              <a:t>；</a:t>
            </a:r>
            <a:endParaRPr lang="en-US" altLang="zh-CN" dirty="0"/>
          </a:p>
          <a:p>
            <a:pPr marL="285750" indent="-285750">
              <a:buFont typeface="Arial" panose="020B0604020202020204" pitchFamily="34" charset="0"/>
              <a:buChar char="•"/>
            </a:pPr>
            <a:r>
              <a:rPr lang="en-US" altLang="zh-CN" dirty="0"/>
              <a:t>Inlet helium is 3.0bar@4.2K</a:t>
            </a:r>
            <a:r>
              <a:rPr lang="zh-CN" altLang="en-US" dirty="0"/>
              <a:t>，</a:t>
            </a:r>
            <a:r>
              <a:rPr lang="en-US" altLang="zh-CN" dirty="0"/>
              <a:t>8.0g/s</a:t>
            </a:r>
            <a:endParaRPr lang="zh-CN" altLang="en-US" dirty="0"/>
          </a:p>
        </p:txBody>
      </p:sp>
      <p:graphicFrame>
        <p:nvGraphicFramePr>
          <p:cNvPr id="13" name="图表 12">
            <a:extLst>
              <a:ext uri="{FF2B5EF4-FFF2-40B4-BE49-F238E27FC236}">
                <a16:creationId xmlns:a16="http://schemas.microsoft.com/office/drawing/2014/main" id="{318B9BDF-0AE3-4556-965D-FA6A7181B074}"/>
              </a:ext>
            </a:extLst>
          </p:cNvPr>
          <p:cNvGraphicFramePr>
            <a:graphicFrameLocks/>
          </p:cNvGraphicFramePr>
          <p:nvPr>
            <p:extLst>
              <p:ext uri="{D42A27DB-BD31-4B8C-83A1-F6EECF244321}">
                <p14:modId xmlns:p14="http://schemas.microsoft.com/office/powerpoint/2010/main" val="3238579076"/>
              </p:ext>
            </p:extLst>
          </p:nvPr>
        </p:nvGraphicFramePr>
        <p:xfrm>
          <a:off x="6147653" y="1282604"/>
          <a:ext cx="5760000" cy="288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图表 13">
            <a:extLst>
              <a:ext uri="{FF2B5EF4-FFF2-40B4-BE49-F238E27FC236}">
                <a16:creationId xmlns:a16="http://schemas.microsoft.com/office/drawing/2014/main" id="{EA97E396-1EA2-479A-84FD-39915DC0C09E}"/>
              </a:ext>
            </a:extLst>
          </p:cNvPr>
          <p:cNvGraphicFramePr>
            <a:graphicFrameLocks/>
          </p:cNvGraphicFramePr>
          <p:nvPr>
            <p:extLst>
              <p:ext uri="{D42A27DB-BD31-4B8C-83A1-F6EECF244321}">
                <p14:modId xmlns:p14="http://schemas.microsoft.com/office/powerpoint/2010/main" val="1473350529"/>
              </p:ext>
            </p:extLst>
          </p:nvPr>
        </p:nvGraphicFramePr>
        <p:xfrm>
          <a:off x="6147653" y="3978000"/>
          <a:ext cx="5760000" cy="2880000"/>
        </p:xfrm>
        <a:graphic>
          <a:graphicData uri="http://schemas.openxmlformats.org/drawingml/2006/chart">
            <c:chart xmlns:c="http://schemas.openxmlformats.org/drawingml/2006/chart" xmlns:r="http://schemas.openxmlformats.org/officeDocument/2006/relationships" r:id="rId7"/>
          </a:graphicData>
        </a:graphic>
      </p:graphicFrame>
      <p:sp>
        <p:nvSpPr>
          <p:cNvPr id="16" name="文本框 15">
            <a:extLst>
              <a:ext uri="{FF2B5EF4-FFF2-40B4-BE49-F238E27FC236}">
                <a16:creationId xmlns:a16="http://schemas.microsoft.com/office/drawing/2014/main" id="{8D72E310-2821-4742-AD1A-860A3440970D}"/>
              </a:ext>
            </a:extLst>
          </p:cNvPr>
          <p:cNvSpPr txBox="1"/>
          <p:nvPr/>
        </p:nvSpPr>
        <p:spPr>
          <a:xfrm>
            <a:off x="622038" y="216609"/>
            <a:ext cx="7677889"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Optimized the helium channel</a:t>
            </a:r>
            <a:endParaRPr lang="zh-CN" altLang="en-US" sz="2800" b="1"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FAE45866-2216-4A28-B7F7-556423D7283C}"/>
              </a:ext>
            </a:extLst>
          </p:cNvPr>
          <p:cNvSpPr txBox="1"/>
          <p:nvPr/>
        </p:nvSpPr>
        <p:spPr>
          <a:xfrm>
            <a:off x="-27175" y="1031829"/>
            <a:ext cx="8795881" cy="400110"/>
          </a:xfrm>
          <a:prstGeom prst="rect">
            <a:avLst/>
          </a:prstGeom>
          <a:noFill/>
        </p:spPr>
        <p:txBody>
          <a:bodyPr wrap="square" rtlCol="0">
            <a:spAutoFit/>
          </a:bodyPr>
          <a:lstStyle/>
          <a:p>
            <a:r>
              <a:rPr lang="en-US" altLang="zh-CN" sz="2000" b="1" dirty="0"/>
              <a:t>Inner and outer double flow channel design</a:t>
            </a:r>
            <a:r>
              <a:rPr lang="zh-CN" altLang="en-US" sz="2000" b="1" dirty="0"/>
              <a:t>：</a:t>
            </a:r>
            <a:r>
              <a:rPr lang="en-US" altLang="zh-CN" sz="2000" dirty="0"/>
              <a:t> anti-solenoid cooling flow channel</a:t>
            </a:r>
            <a:endParaRPr lang="zh-CN" altLang="en-US" sz="2000" b="1" dirty="0"/>
          </a:p>
        </p:txBody>
      </p:sp>
      <p:sp>
        <p:nvSpPr>
          <p:cNvPr id="18" name="文本框 17">
            <a:extLst>
              <a:ext uri="{FF2B5EF4-FFF2-40B4-BE49-F238E27FC236}">
                <a16:creationId xmlns:a16="http://schemas.microsoft.com/office/drawing/2014/main" id="{D781D886-118A-473E-A1A5-3953C05E4720}"/>
              </a:ext>
            </a:extLst>
          </p:cNvPr>
          <p:cNvSpPr txBox="1"/>
          <p:nvPr/>
        </p:nvSpPr>
        <p:spPr>
          <a:xfrm>
            <a:off x="1631504" y="3839438"/>
            <a:ext cx="3429000" cy="646331"/>
          </a:xfrm>
          <a:prstGeom prst="rect">
            <a:avLst/>
          </a:prstGeom>
          <a:noFill/>
        </p:spPr>
        <p:txBody>
          <a:bodyPr wrap="square" rtlCol="0">
            <a:spAutoFit/>
          </a:bodyPr>
          <a:lstStyle/>
          <a:p>
            <a:pPr algn="ctr"/>
            <a:r>
              <a:rPr lang="en-US" altLang="zh-CN" dirty="0"/>
              <a:t>Temperature distribution of outer cylinder of helium pool</a:t>
            </a:r>
            <a:endParaRPr lang="zh-CN" altLang="en-US" sz="1600" dirty="0">
              <a:latin typeface="楷体" panose="02010609060101010101" pitchFamily="49" charset="-122"/>
              <a:ea typeface="楷体" panose="02010609060101010101" pitchFamily="49" charset="-122"/>
            </a:endParaRPr>
          </a:p>
        </p:txBody>
      </p:sp>
      <p:sp>
        <p:nvSpPr>
          <p:cNvPr id="19" name="文本框 18">
            <a:extLst>
              <a:ext uri="{FF2B5EF4-FFF2-40B4-BE49-F238E27FC236}">
                <a16:creationId xmlns:a16="http://schemas.microsoft.com/office/drawing/2014/main" id="{D0573806-7AF2-42BA-853C-B441F0A5DF42}"/>
              </a:ext>
            </a:extLst>
          </p:cNvPr>
          <p:cNvSpPr txBox="1"/>
          <p:nvPr/>
        </p:nvSpPr>
        <p:spPr>
          <a:xfrm>
            <a:off x="1507655" y="5991062"/>
            <a:ext cx="4096424" cy="369332"/>
          </a:xfrm>
          <a:prstGeom prst="rect">
            <a:avLst/>
          </a:prstGeom>
          <a:noFill/>
        </p:spPr>
        <p:txBody>
          <a:bodyPr wrap="square" rtlCol="0">
            <a:spAutoFit/>
          </a:bodyPr>
          <a:lstStyle/>
          <a:p>
            <a:r>
              <a:rPr lang="en-US" altLang="zh-CN" dirty="0"/>
              <a:t>Temperature distribution of</a:t>
            </a:r>
            <a:r>
              <a:rPr lang="zh-CN" altLang="en-US" dirty="0"/>
              <a:t> </a:t>
            </a:r>
            <a:r>
              <a:rPr lang="en-US" altLang="zh-CN" dirty="0"/>
              <a:t>fluid domain </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180236822"/>
      </p:ext>
    </p:extLst>
  </p:cSld>
  <p:clrMapOvr>
    <a:masterClrMapping/>
  </p:clrMapOvr>
  <mc:AlternateContent xmlns:mc="http://schemas.openxmlformats.org/markup-compatibility/2006" xmlns:p14="http://schemas.microsoft.com/office/powerpoint/2010/main">
    <mc:Choice Requires="p14">
      <p:transition p14:dur="0" advTm="27020"/>
    </mc:Choice>
    <mc:Fallback xmlns="">
      <p:transition advTm="2702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3971FD4-677B-D0FF-7E3C-2F7210A9A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5881" y="134758"/>
            <a:ext cx="3345064" cy="643529"/>
          </a:xfrm>
          <a:prstGeom prst="rect">
            <a:avLst/>
          </a:prstGeom>
        </p:spPr>
      </p:pic>
      <p:sp>
        <p:nvSpPr>
          <p:cNvPr id="10" name="文本框 9">
            <a:extLst>
              <a:ext uri="{FF2B5EF4-FFF2-40B4-BE49-F238E27FC236}">
                <a16:creationId xmlns:a16="http://schemas.microsoft.com/office/drawing/2014/main" id="{8722DAF1-0D98-43F9-B638-C9BB87B3AA42}"/>
              </a:ext>
            </a:extLst>
          </p:cNvPr>
          <p:cNvSpPr txBox="1"/>
          <p:nvPr/>
        </p:nvSpPr>
        <p:spPr>
          <a:xfrm>
            <a:off x="246908" y="1027824"/>
            <a:ext cx="7061744" cy="400110"/>
          </a:xfrm>
          <a:prstGeom prst="rect">
            <a:avLst/>
          </a:prstGeom>
          <a:noFill/>
        </p:spPr>
        <p:txBody>
          <a:bodyPr wrap="square" rtlCol="0">
            <a:spAutoFit/>
          </a:bodyPr>
          <a:lstStyle/>
          <a:p>
            <a:r>
              <a:rPr lang="en-US" altLang="zh-CN" dirty="0"/>
              <a:t>Characteristics of single-layer and double-layers cooling channels </a:t>
            </a:r>
            <a:r>
              <a:rPr lang="zh-CN" altLang="en-US" sz="2000" b="1" dirty="0"/>
              <a:t>：</a:t>
            </a:r>
          </a:p>
        </p:txBody>
      </p:sp>
      <p:grpSp>
        <p:nvGrpSpPr>
          <p:cNvPr id="46" name="组合 45">
            <a:extLst>
              <a:ext uri="{FF2B5EF4-FFF2-40B4-BE49-F238E27FC236}">
                <a16:creationId xmlns:a16="http://schemas.microsoft.com/office/drawing/2014/main" id="{1054E83F-6201-4724-B72D-EC616F0BCB2F}"/>
              </a:ext>
            </a:extLst>
          </p:cNvPr>
          <p:cNvGrpSpPr>
            <a:grpSpLocks noChangeAspect="1"/>
          </p:cNvGrpSpPr>
          <p:nvPr/>
        </p:nvGrpSpPr>
        <p:grpSpPr>
          <a:xfrm>
            <a:off x="1343472" y="1294112"/>
            <a:ext cx="9404212" cy="3624991"/>
            <a:chOff x="524245" y="2107253"/>
            <a:chExt cx="11031559" cy="4252275"/>
          </a:xfrm>
        </p:grpSpPr>
        <p:sp>
          <p:nvSpPr>
            <p:cNvPr id="16" name="文本框 15">
              <a:extLst>
                <a:ext uri="{FF2B5EF4-FFF2-40B4-BE49-F238E27FC236}">
                  <a16:creationId xmlns:a16="http://schemas.microsoft.com/office/drawing/2014/main" id="{FD3F25A3-EF3C-4165-844B-C8ECB4A1EF77}"/>
                </a:ext>
              </a:extLst>
            </p:cNvPr>
            <p:cNvSpPr txBox="1"/>
            <p:nvPr/>
          </p:nvSpPr>
          <p:spPr>
            <a:xfrm>
              <a:off x="3879784" y="5962389"/>
              <a:ext cx="4928856" cy="397139"/>
            </a:xfrm>
            <a:prstGeom prst="rect">
              <a:avLst/>
            </a:prstGeom>
            <a:noFill/>
          </p:spPr>
          <p:txBody>
            <a:bodyPr wrap="square" rtlCol="0">
              <a:spAutoFit/>
            </a:bodyPr>
            <a:lstStyle/>
            <a:p>
              <a:pPr algn="ct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The temperature distribution 3bar@4.2K 10g/s</a:t>
              </a:r>
              <a:endParaRPr lang="zh-CN" altLang="en-US" sz="1600" dirty="0">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42" name="组合 41">
              <a:extLst>
                <a:ext uri="{FF2B5EF4-FFF2-40B4-BE49-F238E27FC236}">
                  <a16:creationId xmlns:a16="http://schemas.microsoft.com/office/drawing/2014/main" id="{A5BD5FFC-E2C5-4CBC-B120-1914136765A2}"/>
                </a:ext>
              </a:extLst>
            </p:cNvPr>
            <p:cNvGrpSpPr/>
            <p:nvPr/>
          </p:nvGrpSpPr>
          <p:grpSpPr>
            <a:xfrm>
              <a:off x="524245" y="2107253"/>
              <a:ext cx="10767257" cy="3956267"/>
              <a:chOff x="469012" y="2501986"/>
              <a:chExt cx="10767257" cy="3956267"/>
            </a:xfrm>
          </p:grpSpPr>
          <p:pic>
            <p:nvPicPr>
              <p:cNvPr id="17" name="图片 16">
                <a:extLst>
                  <a:ext uri="{FF2B5EF4-FFF2-40B4-BE49-F238E27FC236}">
                    <a16:creationId xmlns:a16="http://schemas.microsoft.com/office/drawing/2014/main" id="{5792E09C-7428-4A40-AC25-F6F72A44C514}"/>
                  </a:ext>
                </a:extLst>
              </p:cNvPr>
              <p:cNvPicPr>
                <a:picLocks noChangeAspect="1"/>
              </p:cNvPicPr>
              <p:nvPr/>
            </p:nvPicPr>
            <p:blipFill>
              <a:blip r:embed="rId4"/>
              <a:stretch>
                <a:fillRect/>
              </a:stretch>
            </p:blipFill>
            <p:spPr>
              <a:xfrm>
                <a:off x="469012" y="2653558"/>
                <a:ext cx="958580" cy="2880000"/>
              </a:xfrm>
              <a:prstGeom prst="rect">
                <a:avLst/>
              </a:prstGeom>
            </p:spPr>
          </p:pic>
          <p:pic>
            <p:nvPicPr>
              <p:cNvPr id="18" name="图片 17">
                <a:extLst>
                  <a:ext uri="{FF2B5EF4-FFF2-40B4-BE49-F238E27FC236}">
                    <a16:creationId xmlns:a16="http://schemas.microsoft.com/office/drawing/2014/main" id="{79D5575A-5749-4C64-B85E-E29073AB4423}"/>
                  </a:ext>
                </a:extLst>
              </p:cNvPr>
              <p:cNvPicPr>
                <a:picLocks noChangeAspect="1"/>
              </p:cNvPicPr>
              <p:nvPr/>
            </p:nvPicPr>
            <p:blipFill>
              <a:blip r:embed="rId5"/>
              <a:stretch>
                <a:fillRect/>
              </a:stretch>
            </p:blipFill>
            <p:spPr>
              <a:xfrm>
                <a:off x="1876269" y="3531093"/>
                <a:ext cx="9360000" cy="1124931"/>
              </a:xfrm>
              <a:prstGeom prst="rect">
                <a:avLst/>
              </a:prstGeom>
            </p:spPr>
          </p:pic>
          <p:pic>
            <p:nvPicPr>
              <p:cNvPr id="21" name="图片 20">
                <a:extLst>
                  <a:ext uri="{FF2B5EF4-FFF2-40B4-BE49-F238E27FC236}">
                    <a16:creationId xmlns:a16="http://schemas.microsoft.com/office/drawing/2014/main" id="{7896425A-1229-4569-BBC5-B27CA8C71DA4}"/>
                  </a:ext>
                </a:extLst>
              </p:cNvPr>
              <p:cNvPicPr>
                <a:picLocks noChangeAspect="1"/>
              </p:cNvPicPr>
              <p:nvPr/>
            </p:nvPicPr>
            <p:blipFill rotWithShape="1">
              <a:blip r:embed="rId6"/>
              <a:srcRect l="16884" t="-4295" r="17485" b="73438"/>
              <a:stretch/>
            </p:blipFill>
            <p:spPr>
              <a:xfrm>
                <a:off x="2859801" y="3220660"/>
                <a:ext cx="1440000" cy="507596"/>
              </a:xfrm>
              <a:prstGeom prst="rect">
                <a:avLst/>
              </a:prstGeom>
            </p:spPr>
          </p:pic>
          <p:pic>
            <p:nvPicPr>
              <p:cNvPr id="22" name="图片 21">
                <a:extLst>
                  <a:ext uri="{FF2B5EF4-FFF2-40B4-BE49-F238E27FC236}">
                    <a16:creationId xmlns:a16="http://schemas.microsoft.com/office/drawing/2014/main" id="{503CEA59-DBE6-492A-B942-6D4AD8B70F99}"/>
                  </a:ext>
                </a:extLst>
              </p:cNvPr>
              <p:cNvPicPr>
                <a:picLocks noChangeAspect="1"/>
              </p:cNvPicPr>
              <p:nvPr/>
            </p:nvPicPr>
            <p:blipFill rotWithShape="1">
              <a:blip r:embed="rId7"/>
              <a:srcRect l="15960" t="-3864" r="13125" b="77862"/>
              <a:stretch/>
            </p:blipFill>
            <p:spPr>
              <a:xfrm>
                <a:off x="4299801" y="2598066"/>
                <a:ext cx="1440000" cy="395847"/>
              </a:xfrm>
              <a:prstGeom prst="rect">
                <a:avLst/>
              </a:prstGeom>
            </p:spPr>
          </p:pic>
          <p:pic>
            <p:nvPicPr>
              <p:cNvPr id="23" name="图片 22">
                <a:extLst>
                  <a:ext uri="{FF2B5EF4-FFF2-40B4-BE49-F238E27FC236}">
                    <a16:creationId xmlns:a16="http://schemas.microsoft.com/office/drawing/2014/main" id="{86850257-6D9D-4B88-9129-3549EE81E1B5}"/>
                  </a:ext>
                </a:extLst>
              </p:cNvPr>
              <p:cNvPicPr>
                <a:picLocks noChangeAspect="1"/>
              </p:cNvPicPr>
              <p:nvPr/>
            </p:nvPicPr>
            <p:blipFill rotWithShape="1">
              <a:blip r:embed="rId8"/>
              <a:srcRect l="24677" t="-1" r="9862" b="73595"/>
              <a:stretch/>
            </p:blipFill>
            <p:spPr>
              <a:xfrm>
                <a:off x="5709056" y="3288720"/>
                <a:ext cx="1440000" cy="435471"/>
              </a:xfrm>
              <a:prstGeom prst="rect">
                <a:avLst/>
              </a:prstGeom>
            </p:spPr>
          </p:pic>
          <p:pic>
            <p:nvPicPr>
              <p:cNvPr id="24" name="图片 23">
                <a:extLst>
                  <a:ext uri="{FF2B5EF4-FFF2-40B4-BE49-F238E27FC236}">
                    <a16:creationId xmlns:a16="http://schemas.microsoft.com/office/drawing/2014/main" id="{D6F9C825-4390-495A-89BA-227484C72754}"/>
                  </a:ext>
                </a:extLst>
              </p:cNvPr>
              <p:cNvPicPr>
                <a:picLocks noChangeAspect="1"/>
              </p:cNvPicPr>
              <p:nvPr/>
            </p:nvPicPr>
            <p:blipFill rotWithShape="1">
              <a:blip r:embed="rId9"/>
              <a:srcRect l="17421" t="3845" r="23455" b="70900"/>
              <a:stretch/>
            </p:blipFill>
            <p:spPr>
              <a:xfrm>
                <a:off x="7204797" y="2501986"/>
                <a:ext cx="1440000" cy="461156"/>
              </a:xfrm>
              <a:prstGeom prst="rect">
                <a:avLst/>
              </a:prstGeom>
            </p:spPr>
          </p:pic>
          <p:pic>
            <p:nvPicPr>
              <p:cNvPr id="25" name="图片 24">
                <a:extLst>
                  <a:ext uri="{FF2B5EF4-FFF2-40B4-BE49-F238E27FC236}">
                    <a16:creationId xmlns:a16="http://schemas.microsoft.com/office/drawing/2014/main" id="{E61A25CF-58F0-49A3-B677-96AEF16CFB63}"/>
                  </a:ext>
                </a:extLst>
              </p:cNvPr>
              <p:cNvPicPr>
                <a:picLocks noChangeAspect="1"/>
              </p:cNvPicPr>
              <p:nvPr/>
            </p:nvPicPr>
            <p:blipFill rotWithShape="1">
              <a:blip r:embed="rId10"/>
              <a:srcRect l="17913" t="2767" r="24291" b="75280"/>
              <a:stretch/>
            </p:blipFill>
            <p:spPr>
              <a:xfrm>
                <a:off x="9407887" y="2852423"/>
                <a:ext cx="1440000" cy="410080"/>
              </a:xfrm>
              <a:prstGeom prst="rect">
                <a:avLst/>
              </a:prstGeom>
            </p:spPr>
          </p:pic>
          <p:cxnSp>
            <p:nvCxnSpPr>
              <p:cNvPr id="27" name="直接箭头连接符 26">
                <a:extLst>
                  <a:ext uri="{FF2B5EF4-FFF2-40B4-BE49-F238E27FC236}">
                    <a16:creationId xmlns:a16="http://schemas.microsoft.com/office/drawing/2014/main" id="{BAA87DC3-661A-42F8-B825-B5F9FDF914A8}"/>
                  </a:ext>
                </a:extLst>
              </p:cNvPr>
              <p:cNvCxnSpPr/>
              <p:nvPr/>
            </p:nvCxnSpPr>
            <p:spPr>
              <a:xfrm flipV="1">
                <a:off x="3522588" y="3598191"/>
                <a:ext cx="0" cy="252000"/>
              </a:xfrm>
              <a:prstGeom prst="straightConnector1">
                <a:avLst/>
              </a:prstGeom>
              <a:ln w="1905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D62B8C19-1849-4533-A1F5-7AD8259392C8}"/>
                  </a:ext>
                </a:extLst>
              </p:cNvPr>
              <p:cNvCxnSpPr/>
              <p:nvPr/>
            </p:nvCxnSpPr>
            <p:spPr>
              <a:xfrm flipV="1">
                <a:off x="6367079" y="3598191"/>
                <a:ext cx="0" cy="252000"/>
              </a:xfrm>
              <a:prstGeom prst="straightConnector1">
                <a:avLst/>
              </a:prstGeom>
              <a:ln w="1905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A946F994-466A-43C1-890C-14522A142373}"/>
                  </a:ext>
                </a:extLst>
              </p:cNvPr>
              <p:cNvCxnSpPr/>
              <p:nvPr/>
            </p:nvCxnSpPr>
            <p:spPr>
              <a:xfrm flipV="1">
                <a:off x="5019801" y="3050721"/>
                <a:ext cx="0" cy="684000"/>
              </a:xfrm>
              <a:prstGeom prst="straightConnector1">
                <a:avLst/>
              </a:prstGeom>
              <a:ln w="1905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05F2C224-9054-4343-ABD8-F18B469DC9B4}"/>
                  </a:ext>
                </a:extLst>
              </p:cNvPr>
              <p:cNvCxnSpPr/>
              <p:nvPr/>
            </p:nvCxnSpPr>
            <p:spPr>
              <a:xfrm flipV="1">
                <a:off x="7917444" y="2963142"/>
                <a:ext cx="0" cy="684000"/>
              </a:xfrm>
              <a:prstGeom prst="straightConnector1">
                <a:avLst/>
              </a:prstGeom>
              <a:ln w="1905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9F937D3C-456D-4525-A4A7-9B420C8DAFDF}"/>
                  </a:ext>
                </a:extLst>
              </p:cNvPr>
              <p:cNvCxnSpPr/>
              <p:nvPr/>
            </p:nvCxnSpPr>
            <p:spPr>
              <a:xfrm flipV="1">
                <a:off x="10138944" y="3220660"/>
                <a:ext cx="0" cy="432000"/>
              </a:xfrm>
              <a:prstGeom prst="straightConnector1">
                <a:avLst/>
              </a:prstGeom>
              <a:ln w="1905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32" name="图片 31">
                <a:extLst>
                  <a:ext uri="{FF2B5EF4-FFF2-40B4-BE49-F238E27FC236}">
                    <a16:creationId xmlns:a16="http://schemas.microsoft.com/office/drawing/2014/main" id="{CAF5B4CA-216B-44C9-BD41-CD670AD824DC}"/>
                  </a:ext>
                </a:extLst>
              </p:cNvPr>
              <p:cNvPicPr>
                <a:picLocks noChangeAspect="1"/>
              </p:cNvPicPr>
              <p:nvPr/>
            </p:nvPicPr>
            <p:blipFill>
              <a:blip r:embed="rId11"/>
              <a:stretch>
                <a:fillRect/>
              </a:stretch>
            </p:blipFill>
            <p:spPr>
              <a:xfrm>
                <a:off x="2892588" y="4643112"/>
                <a:ext cx="1260000" cy="1254795"/>
              </a:xfrm>
              <a:prstGeom prst="rect">
                <a:avLst/>
              </a:prstGeom>
            </p:spPr>
          </p:pic>
          <p:sp>
            <p:nvSpPr>
              <p:cNvPr id="33" name="矩形 32">
                <a:extLst>
                  <a:ext uri="{FF2B5EF4-FFF2-40B4-BE49-F238E27FC236}">
                    <a16:creationId xmlns:a16="http://schemas.microsoft.com/office/drawing/2014/main" id="{09E911FE-9E94-4163-8572-783F8BEBCE9C}"/>
                  </a:ext>
                </a:extLst>
              </p:cNvPr>
              <p:cNvSpPr/>
              <p:nvPr/>
            </p:nvSpPr>
            <p:spPr>
              <a:xfrm>
                <a:off x="2959239" y="5861705"/>
                <a:ext cx="1107996" cy="369332"/>
              </a:xfrm>
              <a:prstGeom prst="rect">
                <a:avLst/>
              </a:prstGeom>
            </p:spPr>
            <p:txBody>
              <a:bodyPr wrap="none">
                <a:spAutoFit/>
              </a:bodyPr>
              <a:lstStyle/>
              <a:p>
                <a:r>
                  <a:rPr lang="en-US" altLang="zh-CN" dirty="0">
                    <a:latin typeface="楷体" panose="02010609060101010101" pitchFamily="49" charset="-122"/>
                    <a:ea typeface="楷体" panose="02010609060101010101" pitchFamily="49" charset="-122"/>
                  </a:rPr>
                  <a:t>Z=-2.05m</a:t>
                </a:r>
                <a:endParaRPr lang="zh-CN" altLang="en-US" dirty="0"/>
              </a:p>
            </p:txBody>
          </p:sp>
          <p:pic>
            <p:nvPicPr>
              <p:cNvPr id="34" name="图片 33">
                <a:extLst>
                  <a:ext uri="{FF2B5EF4-FFF2-40B4-BE49-F238E27FC236}">
                    <a16:creationId xmlns:a16="http://schemas.microsoft.com/office/drawing/2014/main" id="{F78F4E02-1D00-43DE-BEDC-F6907D935CFE}"/>
                  </a:ext>
                </a:extLst>
              </p:cNvPr>
              <p:cNvPicPr>
                <a:picLocks noChangeAspect="1"/>
              </p:cNvPicPr>
              <p:nvPr/>
            </p:nvPicPr>
            <p:blipFill>
              <a:blip r:embed="rId12"/>
              <a:stretch>
                <a:fillRect/>
              </a:stretch>
            </p:blipFill>
            <p:spPr>
              <a:xfrm>
                <a:off x="4389801" y="4644574"/>
                <a:ext cx="1260000" cy="1227538"/>
              </a:xfrm>
              <a:prstGeom prst="rect">
                <a:avLst/>
              </a:prstGeom>
            </p:spPr>
          </p:pic>
          <p:pic>
            <p:nvPicPr>
              <p:cNvPr id="35" name="图片 34">
                <a:extLst>
                  <a:ext uri="{FF2B5EF4-FFF2-40B4-BE49-F238E27FC236}">
                    <a16:creationId xmlns:a16="http://schemas.microsoft.com/office/drawing/2014/main" id="{6BDE9B9B-F741-4512-9D89-FAB1BA407617}"/>
                  </a:ext>
                </a:extLst>
              </p:cNvPr>
              <p:cNvPicPr>
                <a:picLocks noChangeAspect="1"/>
              </p:cNvPicPr>
              <p:nvPr/>
            </p:nvPicPr>
            <p:blipFill>
              <a:blip r:embed="rId13"/>
              <a:stretch>
                <a:fillRect/>
              </a:stretch>
            </p:blipFill>
            <p:spPr>
              <a:xfrm>
                <a:off x="5739801" y="4643112"/>
                <a:ext cx="1260000" cy="1227993"/>
              </a:xfrm>
              <a:prstGeom prst="rect">
                <a:avLst/>
              </a:prstGeom>
            </p:spPr>
          </p:pic>
          <p:sp>
            <p:nvSpPr>
              <p:cNvPr id="36" name="矩形 35">
                <a:extLst>
                  <a:ext uri="{FF2B5EF4-FFF2-40B4-BE49-F238E27FC236}">
                    <a16:creationId xmlns:a16="http://schemas.microsoft.com/office/drawing/2014/main" id="{6364A83B-9346-41EE-8DCE-823AF1E515B0}"/>
                  </a:ext>
                </a:extLst>
              </p:cNvPr>
              <p:cNvSpPr/>
              <p:nvPr/>
            </p:nvSpPr>
            <p:spPr>
              <a:xfrm>
                <a:off x="4479031" y="5871105"/>
                <a:ext cx="1107996" cy="369332"/>
              </a:xfrm>
              <a:prstGeom prst="rect">
                <a:avLst/>
              </a:prstGeom>
            </p:spPr>
            <p:txBody>
              <a:bodyPr wrap="none">
                <a:spAutoFit/>
              </a:bodyPr>
              <a:lstStyle/>
              <a:p>
                <a:r>
                  <a:rPr lang="en-US" altLang="zh-CN" dirty="0">
                    <a:latin typeface="楷体" panose="02010609060101010101" pitchFamily="49" charset="-122"/>
                    <a:ea typeface="楷体" panose="02010609060101010101" pitchFamily="49" charset="-122"/>
                  </a:rPr>
                  <a:t>Z=-2.88m</a:t>
                </a:r>
                <a:endParaRPr lang="zh-CN" altLang="en-US" dirty="0"/>
              </a:p>
            </p:txBody>
          </p:sp>
          <p:sp>
            <p:nvSpPr>
              <p:cNvPr id="37" name="矩形 36">
                <a:extLst>
                  <a:ext uri="{FF2B5EF4-FFF2-40B4-BE49-F238E27FC236}">
                    <a16:creationId xmlns:a16="http://schemas.microsoft.com/office/drawing/2014/main" id="{0E641772-0C5A-451E-8B29-D81390749A43}"/>
                  </a:ext>
                </a:extLst>
              </p:cNvPr>
              <p:cNvSpPr/>
              <p:nvPr/>
            </p:nvSpPr>
            <p:spPr>
              <a:xfrm>
                <a:off x="5869624" y="5850687"/>
                <a:ext cx="1107996" cy="369332"/>
              </a:xfrm>
              <a:prstGeom prst="rect">
                <a:avLst/>
              </a:prstGeom>
            </p:spPr>
            <p:txBody>
              <a:bodyPr wrap="none">
                <a:spAutoFit/>
              </a:bodyPr>
              <a:lstStyle/>
              <a:p>
                <a:r>
                  <a:rPr lang="en-US" altLang="zh-CN" dirty="0">
                    <a:latin typeface="楷体" panose="02010609060101010101" pitchFamily="49" charset="-122"/>
                    <a:ea typeface="楷体" panose="02010609060101010101" pitchFamily="49" charset="-122"/>
                  </a:rPr>
                  <a:t>Z=-3.84m</a:t>
                </a:r>
                <a:endParaRPr lang="zh-CN" altLang="en-US" dirty="0"/>
              </a:p>
            </p:txBody>
          </p:sp>
          <p:pic>
            <p:nvPicPr>
              <p:cNvPr id="38" name="图片 37">
                <a:extLst>
                  <a:ext uri="{FF2B5EF4-FFF2-40B4-BE49-F238E27FC236}">
                    <a16:creationId xmlns:a16="http://schemas.microsoft.com/office/drawing/2014/main" id="{7BC48B03-133F-43E0-BA3A-6EC860D6AC8F}"/>
                  </a:ext>
                </a:extLst>
              </p:cNvPr>
              <p:cNvPicPr>
                <a:picLocks noChangeAspect="1"/>
              </p:cNvPicPr>
              <p:nvPr/>
            </p:nvPicPr>
            <p:blipFill>
              <a:blip r:embed="rId14"/>
              <a:stretch>
                <a:fillRect/>
              </a:stretch>
            </p:blipFill>
            <p:spPr>
              <a:xfrm>
                <a:off x="7197444" y="4633112"/>
                <a:ext cx="1440000" cy="1402241"/>
              </a:xfrm>
              <a:prstGeom prst="rect">
                <a:avLst/>
              </a:prstGeom>
            </p:spPr>
          </p:pic>
          <p:sp>
            <p:nvSpPr>
              <p:cNvPr id="39" name="矩形 38">
                <a:extLst>
                  <a:ext uri="{FF2B5EF4-FFF2-40B4-BE49-F238E27FC236}">
                    <a16:creationId xmlns:a16="http://schemas.microsoft.com/office/drawing/2014/main" id="{508977D5-7A01-4C40-B929-8D4BFCCE610E}"/>
                  </a:ext>
                </a:extLst>
              </p:cNvPr>
              <p:cNvSpPr/>
              <p:nvPr/>
            </p:nvSpPr>
            <p:spPr>
              <a:xfrm>
                <a:off x="7370799" y="6046371"/>
                <a:ext cx="1107996" cy="369332"/>
              </a:xfrm>
              <a:prstGeom prst="rect">
                <a:avLst/>
              </a:prstGeom>
            </p:spPr>
            <p:txBody>
              <a:bodyPr wrap="none">
                <a:spAutoFit/>
              </a:bodyPr>
              <a:lstStyle/>
              <a:p>
                <a:r>
                  <a:rPr lang="en-US" altLang="zh-CN" dirty="0">
                    <a:latin typeface="楷体" panose="02010609060101010101" pitchFamily="49" charset="-122"/>
                    <a:ea typeface="楷体" panose="02010609060101010101" pitchFamily="49" charset="-122"/>
                  </a:rPr>
                  <a:t>Z=-4.38m</a:t>
                </a:r>
                <a:endParaRPr lang="zh-CN" altLang="en-US" dirty="0"/>
              </a:p>
            </p:txBody>
          </p:sp>
          <p:pic>
            <p:nvPicPr>
              <p:cNvPr id="40" name="图片 39">
                <a:extLst>
                  <a:ext uri="{FF2B5EF4-FFF2-40B4-BE49-F238E27FC236}">
                    <a16:creationId xmlns:a16="http://schemas.microsoft.com/office/drawing/2014/main" id="{18EA4AE4-3FA6-4162-A7E8-E38176DD2F13}"/>
                  </a:ext>
                </a:extLst>
              </p:cNvPr>
              <p:cNvPicPr>
                <a:picLocks noChangeAspect="1"/>
              </p:cNvPicPr>
              <p:nvPr/>
            </p:nvPicPr>
            <p:blipFill>
              <a:blip r:embed="rId15"/>
              <a:stretch>
                <a:fillRect/>
              </a:stretch>
            </p:blipFill>
            <p:spPr>
              <a:xfrm>
                <a:off x="9407887" y="4656024"/>
                <a:ext cx="1440000" cy="1432897"/>
              </a:xfrm>
              <a:prstGeom prst="rect">
                <a:avLst/>
              </a:prstGeom>
            </p:spPr>
          </p:pic>
          <p:sp>
            <p:nvSpPr>
              <p:cNvPr id="41" name="矩形 40">
                <a:extLst>
                  <a:ext uri="{FF2B5EF4-FFF2-40B4-BE49-F238E27FC236}">
                    <a16:creationId xmlns:a16="http://schemas.microsoft.com/office/drawing/2014/main" id="{80C26FCC-63ED-41FD-9B59-59A7DB210B63}"/>
                  </a:ext>
                </a:extLst>
              </p:cNvPr>
              <p:cNvSpPr/>
              <p:nvPr/>
            </p:nvSpPr>
            <p:spPr>
              <a:xfrm>
                <a:off x="9652452" y="6088921"/>
                <a:ext cx="1107996" cy="369332"/>
              </a:xfrm>
              <a:prstGeom prst="rect">
                <a:avLst/>
              </a:prstGeom>
            </p:spPr>
            <p:txBody>
              <a:bodyPr wrap="none">
                <a:spAutoFit/>
              </a:bodyPr>
              <a:lstStyle/>
              <a:p>
                <a:r>
                  <a:rPr lang="en-US" altLang="zh-CN" dirty="0">
                    <a:latin typeface="楷体" panose="02010609060101010101" pitchFamily="49" charset="-122"/>
                    <a:ea typeface="楷体" panose="02010609060101010101" pitchFamily="49" charset="-122"/>
                  </a:rPr>
                  <a:t>Z=-5.85m</a:t>
                </a:r>
                <a:endParaRPr lang="zh-CN" altLang="en-US" dirty="0"/>
              </a:p>
            </p:txBody>
          </p:sp>
        </p:grpSp>
        <p:cxnSp>
          <p:nvCxnSpPr>
            <p:cNvPr id="44" name="直接箭头连接符 43">
              <a:extLst>
                <a:ext uri="{FF2B5EF4-FFF2-40B4-BE49-F238E27FC236}">
                  <a16:creationId xmlns:a16="http://schemas.microsoft.com/office/drawing/2014/main" id="{C982E298-83A6-44FD-842F-8223AC89F23D}"/>
                </a:ext>
              </a:extLst>
            </p:cNvPr>
            <p:cNvCxnSpPr>
              <a:cxnSpLocks/>
            </p:cNvCxnSpPr>
            <p:nvPr/>
          </p:nvCxnSpPr>
          <p:spPr>
            <a:xfrm flipH="1">
              <a:off x="1710570" y="3698826"/>
              <a:ext cx="9845234" cy="43297"/>
            </a:xfrm>
            <a:prstGeom prst="straightConnector1">
              <a:avLst/>
            </a:prstGeom>
            <a:ln w="19050">
              <a:prstDash val="dashDot"/>
              <a:tailEnd type="triangle"/>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818CE362-C78E-455B-BA2F-EDE6094D4EC1}"/>
                </a:ext>
              </a:extLst>
            </p:cNvPr>
            <p:cNvSpPr txBox="1"/>
            <p:nvPr/>
          </p:nvSpPr>
          <p:spPr>
            <a:xfrm>
              <a:off x="1576863" y="3869844"/>
              <a:ext cx="488346" cy="369332"/>
            </a:xfrm>
            <a:prstGeom prst="rect">
              <a:avLst/>
            </a:prstGeom>
            <a:noFill/>
          </p:spPr>
          <p:txBody>
            <a:bodyPr wrap="square" rtlCol="0">
              <a:spAutoFit/>
            </a:bodyPr>
            <a:lstStyle/>
            <a:p>
              <a:pPr algn="ctr"/>
              <a:r>
                <a:rPr lang="en-US" altLang="zh-CN" dirty="0"/>
                <a:t>Z</a:t>
              </a:r>
              <a:endParaRPr lang="zh-CN" altLang="en-US" dirty="0"/>
            </a:p>
          </p:txBody>
        </p:sp>
      </p:grpSp>
      <p:sp>
        <p:nvSpPr>
          <p:cNvPr id="47" name="文本框 46">
            <a:extLst>
              <a:ext uri="{FF2B5EF4-FFF2-40B4-BE49-F238E27FC236}">
                <a16:creationId xmlns:a16="http://schemas.microsoft.com/office/drawing/2014/main" id="{985ECDE7-F57B-41BB-A267-6B617CFD2584}"/>
              </a:ext>
            </a:extLst>
          </p:cNvPr>
          <p:cNvSpPr txBox="1"/>
          <p:nvPr/>
        </p:nvSpPr>
        <p:spPr>
          <a:xfrm>
            <a:off x="191344" y="5013176"/>
            <a:ext cx="11876572" cy="1815882"/>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The radiation heat loss on the outer surface of the helium pool is minimal, while the conductive heat loss from the 20 K-type supports has a significant impact on the helium pool. </a:t>
            </a:r>
          </a:p>
          <a:p>
            <a:pPr marL="285750" indent="-285750">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The surface temperature near the K-type supports is higher, especially near Group 3 supports where there is a small gap between the outer wall of the reverse field coil and the inner wall of the helium pool, resulting in limited space for circulating liquid helium and insufficient heat exchange between fluid and helium pool walls, leading to higher temperatures on coil surfaces. </a:t>
            </a:r>
          </a:p>
          <a:p>
            <a:pPr marL="285750" indent="-285750">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In both cooling channels, at the same longitudinal (Z-direction) position, as temperature increases, helium density decreases and heat exchange at bottom becomes more sufficient with lower temperatures</a:t>
            </a:r>
            <a:endParaRPr lang="zh-CN" altLang="en-US" sz="1600" dirty="0">
              <a:latin typeface="Times New Roman" panose="02020603050405020304" pitchFamily="18" charset="0"/>
              <a:cs typeface="Times New Roman" panose="02020603050405020304" pitchFamily="18" charset="0"/>
            </a:endParaRPr>
          </a:p>
        </p:txBody>
      </p:sp>
      <p:sp>
        <p:nvSpPr>
          <p:cNvPr id="43" name="文本框 42">
            <a:extLst>
              <a:ext uri="{FF2B5EF4-FFF2-40B4-BE49-F238E27FC236}">
                <a16:creationId xmlns:a16="http://schemas.microsoft.com/office/drawing/2014/main" id="{0AAABBE9-57CC-40A2-BD7B-756BCA256E17}"/>
              </a:ext>
            </a:extLst>
          </p:cNvPr>
          <p:cNvSpPr txBox="1"/>
          <p:nvPr/>
        </p:nvSpPr>
        <p:spPr>
          <a:xfrm>
            <a:off x="622038" y="216609"/>
            <a:ext cx="7677889"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Optimized the helium channel</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81730379"/>
      </p:ext>
    </p:extLst>
  </p:cSld>
  <p:clrMapOvr>
    <a:masterClrMapping/>
  </p:clrMapOvr>
  <mc:AlternateContent xmlns:mc="http://schemas.openxmlformats.org/markup-compatibility/2006" xmlns:p14="http://schemas.microsoft.com/office/powerpoint/2010/main">
    <mc:Choice Requires="p14">
      <p:transition p14:dur="0" advTm="27020"/>
    </mc:Choice>
    <mc:Fallback xmlns="">
      <p:transition advTm="2702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3971FD4-677B-D0FF-7E3C-2F7210A9A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5881" y="134758"/>
            <a:ext cx="3345064" cy="643529"/>
          </a:xfrm>
          <a:prstGeom prst="rect">
            <a:avLst/>
          </a:prstGeom>
        </p:spPr>
      </p:pic>
      <p:sp>
        <p:nvSpPr>
          <p:cNvPr id="10" name="文本框 9">
            <a:extLst>
              <a:ext uri="{FF2B5EF4-FFF2-40B4-BE49-F238E27FC236}">
                <a16:creationId xmlns:a16="http://schemas.microsoft.com/office/drawing/2014/main" id="{8722DAF1-0D98-43F9-B638-C9BB87B3AA42}"/>
              </a:ext>
            </a:extLst>
          </p:cNvPr>
          <p:cNvSpPr txBox="1"/>
          <p:nvPr/>
        </p:nvSpPr>
        <p:spPr>
          <a:xfrm>
            <a:off x="246908" y="1027824"/>
            <a:ext cx="7217244"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Characteristics of single-layer and double-layers cooling channels </a:t>
            </a:r>
            <a:r>
              <a:rPr lang="zh-CN" altLang="en-US" sz="2000" b="1" dirty="0">
                <a:latin typeface="Times New Roman" panose="02020603050405020304" pitchFamily="18" charset="0"/>
                <a:cs typeface="Times New Roman" panose="02020603050405020304" pitchFamily="18" charset="0"/>
              </a:rPr>
              <a:t>：</a:t>
            </a:r>
          </a:p>
        </p:txBody>
      </p:sp>
      <p:sp>
        <p:nvSpPr>
          <p:cNvPr id="4" name="文本框 3">
            <a:extLst>
              <a:ext uri="{FF2B5EF4-FFF2-40B4-BE49-F238E27FC236}">
                <a16:creationId xmlns:a16="http://schemas.microsoft.com/office/drawing/2014/main" id="{7942EF01-5237-4D9E-8994-F2C5D6A5E826}"/>
              </a:ext>
            </a:extLst>
          </p:cNvPr>
          <p:cNvSpPr txBox="1"/>
          <p:nvPr/>
        </p:nvSpPr>
        <p:spPr>
          <a:xfrm>
            <a:off x="47328" y="5589240"/>
            <a:ext cx="12025336"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The heat load of cooling channel for quadrupole can be disregarded</a:t>
            </a:r>
            <a:r>
              <a:rPr lang="zh-CN" altLang="en-US" sz="1600" dirty="0">
                <a:latin typeface="Times New Roman" panose="02020603050405020304" pitchFamily="18" charset="0"/>
                <a:cs typeface="Times New Roman" panose="02020603050405020304" pitchFamily="18" charset="0"/>
              </a:rPr>
              <a:t>；</a:t>
            </a:r>
            <a:endParaRPr lang="en-US" altLang="zh-C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Designing a double-layers flow channel is more effective for cooling superconducting magnets compared to a single-layer flow channel, especially when the helium flow rate is low </a:t>
            </a:r>
            <a:r>
              <a:rPr lang="zh-CN" altLang="en-US" sz="1600" dirty="0">
                <a:latin typeface="Times New Roman" panose="02020603050405020304" pitchFamily="18" charset="0"/>
                <a:cs typeface="Times New Roman" panose="02020603050405020304" pitchFamily="18" charset="0"/>
              </a:rPr>
              <a:t>；</a:t>
            </a:r>
            <a:endParaRPr lang="en-US" altLang="zh-C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Double-layers flow channel has more advantages, considering the heat management, quench recovery or magnet cooldown time</a:t>
            </a:r>
            <a:endParaRPr lang="zh-CN" altLang="en-US" sz="16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A9867F75-FD18-4C46-961A-35B5CD45E8A5}"/>
              </a:ext>
            </a:extLst>
          </p:cNvPr>
          <p:cNvSpPr txBox="1"/>
          <p:nvPr/>
        </p:nvSpPr>
        <p:spPr>
          <a:xfrm>
            <a:off x="622038" y="216609"/>
            <a:ext cx="7677889"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Optimized the helium channel</a:t>
            </a:r>
            <a:endParaRPr lang="zh-CN" altLang="en-US" sz="2800" b="1" dirty="0">
              <a:latin typeface="微软雅黑" panose="020B0503020204020204" pitchFamily="34" charset="-122"/>
              <a:ea typeface="微软雅黑" panose="020B0503020204020204" pitchFamily="34" charset="-122"/>
            </a:endParaRPr>
          </a:p>
        </p:txBody>
      </p:sp>
      <p:graphicFrame>
        <p:nvGraphicFramePr>
          <p:cNvPr id="8" name="图表 7">
            <a:extLst>
              <a:ext uri="{FF2B5EF4-FFF2-40B4-BE49-F238E27FC236}">
                <a16:creationId xmlns:a16="http://schemas.microsoft.com/office/drawing/2014/main" id="{55F90CF9-8AE7-4065-A777-FB6FC96739E5}"/>
              </a:ext>
            </a:extLst>
          </p:cNvPr>
          <p:cNvGraphicFramePr>
            <a:graphicFrameLocks/>
          </p:cNvGraphicFramePr>
          <p:nvPr>
            <p:extLst>
              <p:ext uri="{D42A27DB-BD31-4B8C-83A1-F6EECF244321}">
                <p14:modId xmlns:p14="http://schemas.microsoft.com/office/powerpoint/2010/main" val="3824636071"/>
              </p:ext>
            </p:extLst>
          </p:nvPr>
        </p:nvGraphicFramePr>
        <p:xfrm>
          <a:off x="1847528" y="1377248"/>
          <a:ext cx="8244000" cy="428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3575177"/>
      </p:ext>
    </p:extLst>
  </p:cSld>
  <p:clrMapOvr>
    <a:masterClrMapping/>
  </p:clrMapOvr>
  <mc:AlternateContent xmlns:mc="http://schemas.openxmlformats.org/markup-compatibility/2006" xmlns:p14="http://schemas.microsoft.com/office/powerpoint/2010/main">
    <mc:Choice Requires="p14">
      <p:transition p14:dur="0" advTm="27020"/>
    </mc:Choice>
    <mc:Fallback xmlns="">
      <p:transition advTm="2702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96688" y="138305"/>
            <a:ext cx="12093518" cy="464607"/>
          </a:xfrm>
          <a:prstGeom prst="rect">
            <a:avLst/>
          </a:prstGeom>
        </p:spPr>
        <p:txBody>
          <a:bodyPr lIns="121917" tIns="60959" rIns="121917" bIns="60959"/>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3200" dirty="0">
                <a:solidFill>
                  <a:srgbClr val="000000"/>
                </a:solidFill>
                <a:latin typeface="微软雅黑" panose="020B0503020204020204" pitchFamily="34" charset="-122"/>
                <a:ea typeface="微软雅黑" panose="020B0503020204020204" pitchFamily="34" charset="-122"/>
              </a:rPr>
              <a:t>Cryogenic System of BEPCII-U IR SC Magnet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54" y="1124744"/>
            <a:ext cx="12093519" cy="397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9349" y="4965171"/>
            <a:ext cx="11905323" cy="1765612"/>
          </a:xfrm>
          <a:prstGeom prst="rect">
            <a:avLst/>
          </a:prstGeom>
          <a:noFill/>
        </p:spPr>
        <p:txBody>
          <a:bodyPr wrap="square" rtlCol="0">
            <a:spAutoFit/>
          </a:bodyPr>
          <a:lstStyle/>
          <a:p>
            <a:pPr marL="609585" indent="-609585">
              <a:lnSpc>
                <a:spcPct val="150000"/>
              </a:lnSpc>
              <a:buFont typeface="+mj-lt"/>
              <a:buAutoNum type="arabicPeriod"/>
            </a:pPr>
            <a:r>
              <a:rPr lang="en-US" altLang="zh-CN" sz="1867" dirty="0">
                <a:latin typeface="Times New Roman" panose="02020603050405020304" pitchFamily="18" charset="0"/>
                <a:ea typeface="微软雅黑" panose="020B0503020204020204" pitchFamily="34" charset="-122"/>
                <a:cs typeface="Times New Roman" panose="02020603050405020304" pitchFamily="18" charset="0"/>
              </a:rPr>
              <a:t>Conventional helium cooling mode: </a:t>
            </a:r>
            <a:r>
              <a:rPr lang="en-US" altLang="zh-CN" sz="1867" dirty="0" err="1">
                <a:latin typeface="Times New Roman" panose="02020603050405020304" pitchFamily="18" charset="0"/>
                <a:ea typeface="微软雅黑" panose="020B0503020204020204" pitchFamily="34" charset="-122"/>
                <a:cs typeface="Times New Roman" panose="02020603050405020304" pitchFamily="18" charset="0"/>
              </a:rPr>
              <a:t>SHe</a:t>
            </a:r>
            <a:r>
              <a:rPr lang="en-US" altLang="zh-CN" sz="1867" dirty="0">
                <a:latin typeface="Times New Roman" panose="02020603050405020304" pitchFamily="18" charset="0"/>
                <a:ea typeface="微软雅黑" panose="020B0503020204020204" pitchFamily="34" charset="-122"/>
                <a:cs typeface="Times New Roman" panose="02020603050405020304" pitchFamily="18" charset="0"/>
              </a:rPr>
              <a:t> is directly provided by helium refrigerator</a:t>
            </a:r>
            <a:endParaRPr lang="zh-CN" altLang="en-US" sz="1867" dirty="0">
              <a:latin typeface="Times New Roman" panose="02020603050405020304" pitchFamily="18" charset="0"/>
              <a:ea typeface="微软雅黑" pitchFamily="34" charset="-122"/>
              <a:cs typeface="Times New Roman" panose="02020603050405020304" pitchFamily="18" charset="0"/>
            </a:endParaRPr>
          </a:p>
          <a:p>
            <a:pPr marL="609585" indent="-609585">
              <a:lnSpc>
                <a:spcPct val="150000"/>
              </a:lnSpc>
              <a:buFont typeface="+mj-lt"/>
              <a:buAutoNum type="arabicPeriod"/>
            </a:pPr>
            <a:r>
              <a:rPr lang="en-US" altLang="zh-CN" sz="1867" dirty="0">
                <a:latin typeface="Times New Roman" panose="02020603050405020304" pitchFamily="18" charset="0"/>
                <a:ea typeface="微软雅黑" panose="020B0503020204020204" pitchFamily="34" charset="-122"/>
                <a:cs typeface="Times New Roman" panose="02020603050405020304" pitchFamily="18" charset="0"/>
              </a:rPr>
              <a:t>Helium circulation pump cooling mode: </a:t>
            </a:r>
            <a:r>
              <a:rPr lang="en-US" altLang="zh-CN" sz="1867" dirty="0" err="1">
                <a:latin typeface="Times New Roman" panose="02020603050405020304" pitchFamily="18" charset="0"/>
                <a:ea typeface="微软雅黑" panose="020B0503020204020204" pitchFamily="34" charset="-122"/>
                <a:cs typeface="Times New Roman" panose="02020603050405020304" pitchFamily="18" charset="0"/>
              </a:rPr>
              <a:t>SHe</a:t>
            </a:r>
            <a:r>
              <a:rPr lang="en-US" altLang="zh-CN" sz="1867" dirty="0">
                <a:latin typeface="Times New Roman" panose="02020603050405020304" pitchFamily="18" charset="0"/>
                <a:ea typeface="微软雅黑" panose="020B0503020204020204" pitchFamily="34" charset="-122"/>
                <a:cs typeface="Times New Roman" panose="02020603050405020304" pitchFamily="18" charset="0"/>
              </a:rPr>
              <a:t> is provided by helium circulating pump</a:t>
            </a:r>
          </a:p>
          <a:p>
            <a:pPr marL="609585" indent="-609585">
              <a:lnSpc>
                <a:spcPct val="150000"/>
              </a:lnSpc>
              <a:buFont typeface="+mj-lt"/>
              <a:buAutoNum type="arabicPeriod"/>
            </a:pPr>
            <a:r>
              <a:rPr lang="en-US" altLang="zh-CN" sz="1867" dirty="0">
                <a:latin typeface="Times New Roman" panose="02020603050405020304" pitchFamily="18" charset="0"/>
                <a:ea typeface="微软雅黑" panose="020B0503020204020204" pitchFamily="34" charset="-122"/>
                <a:cs typeface="Times New Roman" panose="02020603050405020304" pitchFamily="18" charset="0"/>
              </a:rPr>
              <a:t>The inlet pressure is determined by the resistance loss of the superconducting magnet and the length of cryogenic transport line</a:t>
            </a:r>
          </a:p>
        </p:txBody>
      </p:sp>
    </p:spTree>
    <p:extLst>
      <p:ext uri="{BB962C8B-B14F-4D97-AF65-F5344CB8AC3E}">
        <p14:creationId xmlns:p14="http://schemas.microsoft.com/office/powerpoint/2010/main" val="556321519"/>
      </p:ext>
    </p:extLst>
  </p:cSld>
  <p:clrMapOvr>
    <a:masterClrMapping/>
  </p:clrMapOvr>
  <mc:AlternateContent xmlns:mc="http://schemas.openxmlformats.org/markup-compatibility/2006" xmlns:p14="http://schemas.microsoft.com/office/powerpoint/2010/main">
    <mc:Choice Requires="p14">
      <p:transition spd="slow" p14:dur="2000" advTm="28141"/>
    </mc:Choice>
    <mc:Fallback xmlns="">
      <p:transition spd="slow" advTm="2814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43604" y="4599809"/>
            <a:ext cx="2209307" cy="660759"/>
          </a:xfrm>
          <a:prstGeom prst="rect">
            <a:avLst/>
          </a:prstGeom>
          <a:gradFill flip="none" rotWithShape="1">
            <a:gsLst>
              <a:gs pos="0">
                <a:srgbClr val="FFEFD1"/>
              </a:gs>
              <a:gs pos="0">
                <a:srgbClr val="3333FF"/>
              </a:gs>
              <a:gs pos="100000">
                <a:srgbClr val="D1C39F"/>
              </a:gs>
            </a:gsLst>
            <a:lin ang="16200000" scaled="1"/>
            <a:tileRect/>
          </a:gradFill>
          <a:ln>
            <a:solidFill>
              <a:schemeClr val="tx1"/>
            </a:solidFill>
          </a:ln>
        </p:spPr>
        <p:txBody>
          <a:bodyPr wrap="square" rtlCol="0">
            <a:noAutofit/>
          </a:bodyPr>
          <a:lstStyle/>
          <a:p>
            <a:endParaRPr lang="zh-CN" altLang="en-US" sz="2133" dirty="0"/>
          </a:p>
        </p:txBody>
      </p:sp>
      <p:sp>
        <p:nvSpPr>
          <p:cNvPr id="8" name="标题 1"/>
          <p:cNvSpPr txBox="1">
            <a:spLocks/>
          </p:cNvSpPr>
          <p:nvPr/>
        </p:nvSpPr>
        <p:spPr>
          <a:xfrm>
            <a:off x="1754252" y="244972"/>
            <a:ext cx="8046941" cy="464607"/>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3200" dirty="0">
                <a:solidFill>
                  <a:srgbClr val="000000"/>
                </a:solidFill>
                <a:latin typeface="微软雅黑" panose="020B0503020204020204" pitchFamily="34" charset="-122"/>
                <a:ea typeface="微软雅黑" panose="020B0503020204020204" pitchFamily="34" charset="-122"/>
              </a:rPr>
              <a:t>The Solution of Cryogenic System</a:t>
            </a:r>
          </a:p>
        </p:txBody>
      </p:sp>
      <p:sp>
        <p:nvSpPr>
          <p:cNvPr id="2" name="TextBox 1"/>
          <p:cNvSpPr txBox="1"/>
          <p:nvPr/>
        </p:nvSpPr>
        <p:spPr>
          <a:xfrm>
            <a:off x="527382" y="932723"/>
            <a:ext cx="11137237" cy="2919325"/>
          </a:xfrm>
          <a:prstGeom prst="rect">
            <a:avLst/>
          </a:prstGeom>
          <a:noFill/>
        </p:spPr>
        <p:txBody>
          <a:bodyPr wrap="square" rtlCol="0">
            <a:spAutoFit/>
          </a:bodyPr>
          <a:lstStyle/>
          <a:p>
            <a:pPr latinLnBrk="1">
              <a:lnSpc>
                <a:spcPts val="2800"/>
              </a:lnSpc>
            </a:pPr>
            <a:r>
              <a:rPr lang="en-US" altLang="zh-CN" sz="2133" dirty="0">
                <a:ea typeface="微软雅黑" pitchFamily="34" charset="-122"/>
                <a:cs typeface="Times New Roman" pitchFamily="18" charset="0"/>
              </a:rPr>
              <a:t>Application cases of large flow forced flow cooling ---- supercritical helium cycle pump: </a:t>
            </a:r>
            <a:r>
              <a:rPr lang="en-US" altLang="zh-CN" sz="2400" dirty="0">
                <a:ea typeface="微软雅黑" pitchFamily="34" charset="-122"/>
                <a:cs typeface="Times New Roman" pitchFamily="18" charset="0"/>
              </a:rPr>
              <a:t> </a:t>
            </a:r>
          </a:p>
          <a:p>
            <a:pPr marL="457189" indent="-457189" latinLnBrk="1">
              <a:lnSpc>
                <a:spcPts val="2800"/>
              </a:lnSpc>
              <a:buFont typeface="+mj-lt"/>
              <a:buAutoNum type="arabicPeriod"/>
            </a:pPr>
            <a:r>
              <a:rPr lang="en-US" altLang="zh-CN" sz="1867" dirty="0">
                <a:ea typeface="微软雅黑" pitchFamily="34" charset="-122"/>
                <a:cs typeface="Times New Roman" pitchFamily="18" charset="0"/>
              </a:rPr>
              <a:t>The electron-proton collider HERA at the electron synchrotron laboratory (DESY) in Hamburg, Germany, uses a 45g/s helium circulating pump.</a:t>
            </a:r>
            <a:r>
              <a:rPr lang="en-US" altLang="zh-CN" sz="1333" dirty="0">
                <a:ea typeface="微软雅黑" pitchFamily="34" charset="-122"/>
                <a:cs typeface="Times New Roman" pitchFamily="18" charset="0"/>
              </a:rPr>
              <a:t> </a:t>
            </a:r>
            <a:r>
              <a:rPr lang="zh-CN" altLang="en-US" sz="1333" dirty="0">
                <a:ea typeface="微软雅黑" panose="020B0503020204020204" pitchFamily="34" charset="-122"/>
                <a:cs typeface="Times New Roman" pitchFamily="18" charset="0"/>
              </a:rPr>
              <a:t>德国汉堡电子同步加速器实验室（</a:t>
            </a:r>
            <a:r>
              <a:rPr lang="en-US" altLang="zh-CN" sz="1333" dirty="0">
                <a:ea typeface="微软雅黑" panose="020B0503020204020204" pitchFamily="34" charset="-122"/>
                <a:cs typeface="Times New Roman" pitchFamily="18" charset="0"/>
              </a:rPr>
              <a:t>DESY</a:t>
            </a:r>
            <a:r>
              <a:rPr lang="zh-CN" altLang="en-US" sz="1333" dirty="0">
                <a:ea typeface="微软雅黑" panose="020B0503020204020204" pitchFamily="34" charset="-122"/>
                <a:cs typeface="Times New Roman" pitchFamily="18" charset="0"/>
              </a:rPr>
              <a:t>）</a:t>
            </a:r>
            <a:endParaRPr lang="en-US" altLang="zh-CN" sz="1333" dirty="0">
              <a:ea typeface="微软雅黑" pitchFamily="34" charset="-122"/>
              <a:cs typeface="Times New Roman" pitchFamily="18" charset="0"/>
            </a:endParaRPr>
          </a:p>
          <a:p>
            <a:pPr marL="457189" indent="-457189" latinLnBrk="1">
              <a:lnSpc>
                <a:spcPts val="2800"/>
              </a:lnSpc>
              <a:buFont typeface="+mj-lt"/>
              <a:buAutoNum type="arabicPeriod"/>
            </a:pPr>
            <a:r>
              <a:rPr lang="en-US" altLang="zh-CN" sz="1867" dirty="0">
                <a:ea typeface="微软雅黑" pitchFamily="34" charset="-122"/>
                <a:cs typeface="Times New Roman" pitchFamily="18" charset="0"/>
              </a:rPr>
              <a:t>The Atlas-LHC at CERN in Geneva, Switzerland, uses two 600g/s helium circulation pumps and two 1.2Kg/s helium circulation pumps. </a:t>
            </a:r>
            <a:r>
              <a:rPr lang="zh-CN" altLang="en-US" sz="1333" dirty="0">
                <a:ea typeface="微软雅黑" panose="020B0503020204020204" pitchFamily="34" charset="-122"/>
                <a:cs typeface="Times New Roman" pitchFamily="18" charset="0"/>
              </a:rPr>
              <a:t>瑞士日内瓦的欧洲联合核子研究中心</a:t>
            </a:r>
            <a:endParaRPr lang="en-US" altLang="zh-CN" sz="1333" dirty="0">
              <a:ea typeface="微软雅黑" pitchFamily="34" charset="-122"/>
              <a:cs typeface="Times New Roman" pitchFamily="18" charset="0"/>
            </a:endParaRPr>
          </a:p>
          <a:p>
            <a:pPr marL="457189" indent="-457189" latinLnBrk="1">
              <a:lnSpc>
                <a:spcPts val="2800"/>
              </a:lnSpc>
              <a:buFont typeface="+mj-lt"/>
              <a:buAutoNum type="arabicPeriod"/>
            </a:pPr>
            <a:r>
              <a:rPr lang="en-US" altLang="zh-CN" sz="1867" dirty="0">
                <a:ea typeface="微软雅黑" pitchFamily="34" charset="-122"/>
                <a:cs typeface="Times New Roman" pitchFamily="18" charset="0"/>
              </a:rPr>
              <a:t>The Superconducting magnet Test Facility at the Atomic Energy Research Institute of Japan.</a:t>
            </a:r>
            <a:r>
              <a:rPr lang="zh-CN" altLang="en-US" sz="1333" dirty="0">
                <a:ea typeface="微软雅黑" panose="020B0503020204020204" pitchFamily="34" charset="-122"/>
                <a:cs typeface="Times New Roman" pitchFamily="18" charset="0"/>
              </a:rPr>
              <a:t>日本原子能研究所</a:t>
            </a:r>
            <a:endParaRPr lang="en-US" altLang="zh-CN" sz="1333" dirty="0">
              <a:ea typeface="微软雅黑" panose="020B0503020204020204" pitchFamily="34" charset="-122"/>
              <a:cs typeface="Times New Roman" pitchFamily="18" charset="0"/>
            </a:endParaRPr>
          </a:p>
          <a:p>
            <a:pPr marL="457189" indent="-457189" latinLnBrk="1">
              <a:lnSpc>
                <a:spcPts val="2800"/>
              </a:lnSpc>
              <a:buFont typeface="+mj-lt"/>
              <a:buAutoNum type="arabicPeriod"/>
            </a:pPr>
            <a:r>
              <a:rPr lang="en-US" altLang="zh-CN" sz="1867" dirty="0">
                <a:ea typeface="微软雅黑" pitchFamily="34" charset="-122"/>
                <a:cs typeface="Times New Roman" pitchFamily="18" charset="0"/>
              </a:rPr>
              <a:t>TOSKA at the Institute of Technical Physics at the Karlsruhe Research Center in Germany.</a:t>
            </a:r>
            <a:r>
              <a:rPr lang="zh-CN" altLang="en-US" sz="1333" dirty="0">
                <a:ea typeface="微软雅黑" panose="020B0503020204020204" pitchFamily="34" charset="-122"/>
                <a:cs typeface="Times New Roman" pitchFamily="18" charset="0"/>
              </a:rPr>
              <a:t>德国卡尔斯鲁厄研究中心技术物理研究所</a:t>
            </a:r>
            <a:r>
              <a:rPr lang="en-US" altLang="zh-CN" sz="1333" dirty="0">
                <a:ea typeface="微软雅黑" panose="020B0503020204020204" pitchFamily="34" charset="-122"/>
                <a:cs typeface="Times New Roman" pitchFamily="18" charset="0"/>
              </a:rPr>
              <a:t> </a:t>
            </a:r>
            <a:endParaRPr lang="zh-CN" altLang="en-US" sz="1333" dirty="0">
              <a:ea typeface="微软雅黑" panose="020B0503020204020204" pitchFamily="34" charset="-122"/>
              <a:cs typeface="Times New Roman" pitchFamily="18" charset="0"/>
            </a:endParaRPr>
          </a:p>
        </p:txBody>
      </p:sp>
      <p:sp>
        <p:nvSpPr>
          <p:cNvPr id="3" name="TextBox 2"/>
          <p:cNvSpPr txBox="1"/>
          <p:nvPr/>
        </p:nvSpPr>
        <p:spPr>
          <a:xfrm>
            <a:off x="2927647" y="3706967"/>
            <a:ext cx="1440160" cy="338554"/>
          </a:xfrm>
          <a:prstGeom prst="rect">
            <a:avLst/>
          </a:prstGeom>
          <a:noFill/>
          <a:ln>
            <a:solidFill>
              <a:schemeClr val="tx1"/>
            </a:solidFill>
          </a:ln>
        </p:spPr>
        <p:txBody>
          <a:bodyPr wrap="square" rtlCol="0">
            <a:spAutoFit/>
          </a:bodyPr>
          <a:lstStyle/>
          <a:p>
            <a:r>
              <a:rPr lang="en-US" altLang="zh-CN" sz="1600" dirty="0"/>
              <a:t>Refrigerator</a:t>
            </a:r>
            <a:endParaRPr lang="zh-CN" altLang="en-US" sz="1600" dirty="0"/>
          </a:p>
        </p:txBody>
      </p:sp>
      <p:sp>
        <p:nvSpPr>
          <p:cNvPr id="9" name="流程图: 对照 8"/>
          <p:cNvSpPr/>
          <p:nvPr/>
        </p:nvSpPr>
        <p:spPr bwMode="auto">
          <a:xfrm>
            <a:off x="3983764" y="4252455"/>
            <a:ext cx="192021" cy="216024"/>
          </a:xfrm>
          <a:prstGeom prst="flowChartCollat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zh-CN" altLang="en-US" sz="2400">
              <a:latin typeface="Arial" panose="020B0604020202020204" pitchFamily="34" charset="0"/>
              <a:ea typeface="宋体" panose="02010600030101010101" pitchFamily="2" charset="-122"/>
            </a:endParaRPr>
          </a:p>
        </p:txBody>
      </p:sp>
      <p:cxnSp>
        <p:nvCxnSpPr>
          <p:cNvPr id="11" name="直接连接符 10"/>
          <p:cNvCxnSpPr>
            <a:stCxn id="9" idx="0"/>
          </p:cNvCxnSpPr>
          <p:nvPr/>
        </p:nvCxnSpPr>
        <p:spPr bwMode="auto">
          <a:xfrm flipV="1">
            <a:off x="4079775" y="4086953"/>
            <a:ext cx="0" cy="16550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箭头连接符 14"/>
          <p:cNvCxnSpPr>
            <a:stCxn id="9" idx="2"/>
          </p:cNvCxnSpPr>
          <p:nvPr/>
        </p:nvCxnSpPr>
        <p:spPr bwMode="auto">
          <a:xfrm>
            <a:off x="4079775" y="4468479"/>
            <a:ext cx="0" cy="52920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箭头连接符 18"/>
          <p:cNvCxnSpPr/>
          <p:nvPr/>
        </p:nvCxnSpPr>
        <p:spPr bwMode="auto">
          <a:xfrm flipV="1">
            <a:off x="3407701" y="4125569"/>
            <a:ext cx="0" cy="5128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流程图: 对照 29"/>
          <p:cNvSpPr/>
          <p:nvPr/>
        </p:nvSpPr>
        <p:spPr bwMode="auto">
          <a:xfrm rot="5400000">
            <a:off x="2519601" y="4199365"/>
            <a:ext cx="144016" cy="288032"/>
          </a:xfrm>
          <a:prstGeom prst="flowChartCollat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zh-CN" altLang="en-US" sz="2400">
              <a:latin typeface="Arial" panose="020B0604020202020204" pitchFamily="34" charset="0"/>
              <a:ea typeface="宋体" panose="02010600030101010101" pitchFamily="2" charset="-122"/>
            </a:endParaRPr>
          </a:p>
        </p:txBody>
      </p:sp>
      <p:sp>
        <p:nvSpPr>
          <p:cNvPr id="31" name="TextBox 30"/>
          <p:cNvSpPr txBox="1"/>
          <p:nvPr/>
        </p:nvSpPr>
        <p:spPr>
          <a:xfrm>
            <a:off x="2927647" y="5445223"/>
            <a:ext cx="1392685" cy="288032"/>
          </a:xfrm>
          <a:prstGeom prst="rect">
            <a:avLst/>
          </a:prstGeom>
          <a:noFill/>
          <a:ln>
            <a:solidFill>
              <a:schemeClr val="tx1"/>
            </a:solidFill>
          </a:ln>
        </p:spPr>
        <p:txBody>
          <a:bodyPr wrap="square" rtlCol="0" anchor="ctr">
            <a:noAutofit/>
          </a:bodyPr>
          <a:lstStyle/>
          <a:p>
            <a:r>
              <a:rPr lang="en-US" altLang="zh-CN" sz="1600" dirty="0">
                <a:latin typeface="微软雅黑" panose="020B0503020204020204" pitchFamily="34" charset="-122"/>
                <a:ea typeface="微软雅黑" panose="020B0503020204020204" pitchFamily="34" charset="-122"/>
              </a:rPr>
              <a:t>SC Magnet</a:t>
            </a:r>
            <a:endParaRPr lang="zh-CN" altLang="en-US" sz="1600" dirty="0">
              <a:latin typeface="微软雅黑" panose="020B0503020204020204" pitchFamily="34" charset="-122"/>
              <a:ea typeface="微软雅黑" panose="020B0503020204020204" pitchFamily="34" charset="-122"/>
            </a:endParaRPr>
          </a:p>
        </p:txBody>
      </p:sp>
      <p:sp>
        <p:nvSpPr>
          <p:cNvPr id="32" name="矩形 31"/>
          <p:cNvSpPr/>
          <p:nvPr/>
        </p:nvSpPr>
        <p:spPr>
          <a:xfrm>
            <a:off x="2572735" y="4911560"/>
            <a:ext cx="1219008" cy="338554"/>
          </a:xfrm>
          <a:prstGeom prst="rect">
            <a:avLst/>
          </a:prstGeom>
        </p:spPr>
        <p:txBody>
          <a:bodyPr wrap="square">
            <a:spAutoFit/>
          </a:bodyPr>
          <a:lstStyle/>
          <a:p>
            <a:r>
              <a:rPr lang="en-US" altLang="zh-CN" sz="1600" dirty="0" err="1">
                <a:latin typeface="微软雅黑" panose="020B0503020204020204" pitchFamily="34" charset="-122"/>
                <a:ea typeface="微软雅黑" panose="020B0503020204020204" pitchFamily="34" charset="-122"/>
              </a:rPr>
              <a:t>LHe</a:t>
            </a:r>
            <a:endParaRPr lang="zh-CN" altLang="en-US" sz="1600" dirty="0"/>
          </a:p>
        </p:txBody>
      </p:sp>
      <p:cxnSp>
        <p:nvCxnSpPr>
          <p:cNvPr id="34" name="直接连接符 33"/>
          <p:cNvCxnSpPr>
            <a:stCxn id="30" idx="0"/>
          </p:cNvCxnSpPr>
          <p:nvPr/>
        </p:nvCxnSpPr>
        <p:spPr bwMode="auto">
          <a:xfrm>
            <a:off x="2735625" y="4343381"/>
            <a:ext cx="28803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接箭头连接符 36"/>
          <p:cNvCxnSpPr/>
          <p:nvPr/>
        </p:nvCxnSpPr>
        <p:spPr bwMode="auto">
          <a:xfrm>
            <a:off x="3023657" y="4343380"/>
            <a:ext cx="0" cy="34112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接连接符 40"/>
          <p:cNvCxnSpPr/>
          <p:nvPr/>
        </p:nvCxnSpPr>
        <p:spPr bwMode="auto">
          <a:xfrm>
            <a:off x="2159561" y="4344783"/>
            <a:ext cx="28803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接连接符 42"/>
          <p:cNvCxnSpPr/>
          <p:nvPr/>
        </p:nvCxnSpPr>
        <p:spPr bwMode="auto">
          <a:xfrm>
            <a:off x="2159561" y="4344783"/>
            <a:ext cx="0" cy="123982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接箭头连接符 44"/>
          <p:cNvCxnSpPr>
            <a:stCxn id="31" idx="1"/>
          </p:cNvCxnSpPr>
          <p:nvPr/>
        </p:nvCxnSpPr>
        <p:spPr bwMode="auto">
          <a:xfrm flipH="1">
            <a:off x="2159562" y="5589239"/>
            <a:ext cx="76808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连接符 47"/>
          <p:cNvCxnSpPr>
            <a:stCxn id="31" idx="3"/>
          </p:cNvCxnSpPr>
          <p:nvPr/>
        </p:nvCxnSpPr>
        <p:spPr bwMode="auto">
          <a:xfrm>
            <a:off x="4320332" y="5589239"/>
            <a:ext cx="91157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接箭头连接符 49"/>
          <p:cNvCxnSpPr/>
          <p:nvPr/>
        </p:nvCxnSpPr>
        <p:spPr bwMode="auto">
          <a:xfrm>
            <a:off x="5231903" y="4990125"/>
            <a:ext cx="0" cy="59447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连接符 52"/>
          <p:cNvCxnSpPr/>
          <p:nvPr/>
        </p:nvCxnSpPr>
        <p:spPr bwMode="auto">
          <a:xfrm>
            <a:off x="4079775" y="4997687"/>
            <a:ext cx="19202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接连接符 55"/>
          <p:cNvCxnSpPr/>
          <p:nvPr/>
        </p:nvCxnSpPr>
        <p:spPr bwMode="auto">
          <a:xfrm>
            <a:off x="4271796" y="4997687"/>
            <a:ext cx="48536" cy="523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接连接符 57"/>
          <p:cNvCxnSpPr/>
          <p:nvPr/>
        </p:nvCxnSpPr>
        <p:spPr bwMode="auto">
          <a:xfrm flipV="1">
            <a:off x="4320334" y="4930188"/>
            <a:ext cx="71743" cy="1198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bwMode="auto">
          <a:xfrm>
            <a:off x="4392077" y="4930188"/>
            <a:ext cx="71743" cy="1198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bwMode="auto">
          <a:xfrm flipV="1">
            <a:off x="4463819" y="4924671"/>
            <a:ext cx="71743" cy="1198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p:nvPr/>
        </p:nvCxnSpPr>
        <p:spPr bwMode="auto">
          <a:xfrm>
            <a:off x="4535562" y="4924671"/>
            <a:ext cx="71743" cy="1198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接连接符 64"/>
          <p:cNvCxnSpPr/>
          <p:nvPr/>
        </p:nvCxnSpPr>
        <p:spPr bwMode="auto">
          <a:xfrm flipV="1">
            <a:off x="4607305" y="4984607"/>
            <a:ext cx="25329" cy="6545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接箭头连接符 72"/>
          <p:cNvCxnSpPr/>
          <p:nvPr/>
        </p:nvCxnSpPr>
        <p:spPr bwMode="auto">
          <a:xfrm>
            <a:off x="4632981" y="4990124"/>
            <a:ext cx="5989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矩形 83"/>
          <p:cNvSpPr/>
          <p:nvPr/>
        </p:nvSpPr>
        <p:spPr>
          <a:xfrm>
            <a:off x="1558235" y="5925276"/>
            <a:ext cx="4219488" cy="379656"/>
          </a:xfrm>
          <a:prstGeom prst="rect">
            <a:avLst/>
          </a:prstGeom>
          <a:solidFill>
            <a:schemeClr val="accent2">
              <a:lumMod val="20000"/>
              <a:lumOff val="80000"/>
            </a:schemeClr>
          </a:solidFill>
        </p:spPr>
        <p:txBody>
          <a:bodyPr wrap="none">
            <a:spAutoFit/>
          </a:bodyPr>
          <a:lstStyle/>
          <a:p>
            <a:r>
              <a:rPr lang="en-US" altLang="zh-CN" sz="1867" dirty="0">
                <a:latin typeface="微软雅黑" panose="020B0503020204020204" pitchFamily="34" charset="-122"/>
                <a:ea typeface="微软雅黑" panose="020B0503020204020204" pitchFamily="34" charset="-122"/>
              </a:rPr>
              <a:t>Conventional helium cooling mode</a:t>
            </a:r>
            <a:endParaRPr lang="zh-CN" altLang="en-US" sz="1867" dirty="0"/>
          </a:p>
        </p:txBody>
      </p:sp>
      <p:sp>
        <p:nvSpPr>
          <p:cNvPr id="110" name="TextBox 109"/>
          <p:cNvSpPr txBox="1"/>
          <p:nvPr/>
        </p:nvSpPr>
        <p:spPr>
          <a:xfrm>
            <a:off x="7440148" y="4599810"/>
            <a:ext cx="2209307" cy="660759"/>
          </a:xfrm>
          <a:prstGeom prst="rect">
            <a:avLst/>
          </a:prstGeom>
          <a:gradFill flip="none" rotWithShape="1">
            <a:gsLst>
              <a:gs pos="0">
                <a:srgbClr val="FFEFD1"/>
              </a:gs>
              <a:gs pos="0">
                <a:srgbClr val="3333FF"/>
              </a:gs>
              <a:gs pos="100000">
                <a:srgbClr val="D1C39F"/>
              </a:gs>
            </a:gsLst>
            <a:lin ang="16200000" scaled="1"/>
            <a:tileRect/>
          </a:gradFill>
          <a:ln>
            <a:solidFill>
              <a:schemeClr val="tx1"/>
            </a:solidFill>
          </a:ln>
        </p:spPr>
        <p:txBody>
          <a:bodyPr wrap="square" rtlCol="0">
            <a:noAutofit/>
          </a:bodyPr>
          <a:lstStyle/>
          <a:p>
            <a:endParaRPr lang="zh-CN" altLang="en-US" sz="2133" dirty="0"/>
          </a:p>
        </p:txBody>
      </p:sp>
      <p:sp>
        <p:nvSpPr>
          <p:cNvPr id="111" name="TextBox 110"/>
          <p:cNvSpPr txBox="1"/>
          <p:nvPr/>
        </p:nvSpPr>
        <p:spPr>
          <a:xfrm>
            <a:off x="7824191" y="3706967"/>
            <a:ext cx="1440160" cy="338554"/>
          </a:xfrm>
          <a:prstGeom prst="rect">
            <a:avLst/>
          </a:prstGeom>
          <a:noFill/>
          <a:ln>
            <a:solidFill>
              <a:schemeClr val="tx1"/>
            </a:solidFill>
          </a:ln>
        </p:spPr>
        <p:txBody>
          <a:bodyPr wrap="square" rtlCol="0">
            <a:spAutoFit/>
          </a:bodyPr>
          <a:lstStyle/>
          <a:p>
            <a:r>
              <a:rPr lang="en-US" altLang="zh-CN" sz="1600" dirty="0"/>
              <a:t>Refrigerator</a:t>
            </a:r>
            <a:endParaRPr lang="zh-CN" altLang="en-US" sz="1600" dirty="0"/>
          </a:p>
        </p:txBody>
      </p:sp>
      <p:sp>
        <p:nvSpPr>
          <p:cNvPr id="112" name="流程图: 对照 111"/>
          <p:cNvSpPr/>
          <p:nvPr/>
        </p:nvSpPr>
        <p:spPr bwMode="auto">
          <a:xfrm>
            <a:off x="8880308" y="4252456"/>
            <a:ext cx="192021" cy="216024"/>
          </a:xfrm>
          <a:prstGeom prst="flowChartCollat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zh-CN" altLang="en-US" sz="2400">
              <a:latin typeface="Arial" panose="020B0604020202020204" pitchFamily="34" charset="0"/>
              <a:ea typeface="宋体" panose="02010600030101010101" pitchFamily="2" charset="-122"/>
            </a:endParaRPr>
          </a:p>
        </p:txBody>
      </p:sp>
      <p:cxnSp>
        <p:nvCxnSpPr>
          <p:cNvPr id="113" name="直接连接符 112"/>
          <p:cNvCxnSpPr>
            <a:stCxn id="112" idx="0"/>
          </p:cNvCxnSpPr>
          <p:nvPr/>
        </p:nvCxnSpPr>
        <p:spPr bwMode="auto">
          <a:xfrm flipV="1">
            <a:off x="8976319" y="4086954"/>
            <a:ext cx="0" cy="16550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直接箭头连接符 113"/>
          <p:cNvCxnSpPr>
            <a:stCxn id="112" idx="2"/>
          </p:cNvCxnSpPr>
          <p:nvPr/>
        </p:nvCxnSpPr>
        <p:spPr bwMode="auto">
          <a:xfrm>
            <a:off x="8976319" y="4468480"/>
            <a:ext cx="0" cy="14315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接箭头连接符 114"/>
          <p:cNvCxnSpPr/>
          <p:nvPr/>
        </p:nvCxnSpPr>
        <p:spPr bwMode="auto">
          <a:xfrm flipV="1">
            <a:off x="8304244" y="4125569"/>
            <a:ext cx="0" cy="5128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TextBox 116"/>
          <p:cNvSpPr txBox="1"/>
          <p:nvPr/>
        </p:nvSpPr>
        <p:spPr>
          <a:xfrm>
            <a:off x="7824191" y="5445224"/>
            <a:ext cx="1392685" cy="288032"/>
          </a:xfrm>
          <a:prstGeom prst="rect">
            <a:avLst/>
          </a:prstGeom>
          <a:noFill/>
          <a:ln>
            <a:solidFill>
              <a:schemeClr val="tx1"/>
            </a:solidFill>
          </a:ln>
        </p:spPr>
        <p:txBody>
          <a:bodyPr wrap="square" rtlCol="0" anchor="ctr">
            <a:noAutofit/>
          </a:bodyPr>
          <a:lstStyle/>
          <a:p>
            <a:r>
              <a:rPr lang="en-US" altLang="zh-CN" sz="1600" dirty="0">
                <a:latin typeface="微软雅黑" panose="020B0503020204020204" pitchFamily="34" charset="-122"/>
                <a:ea typeface="微软雅黑" panose="020B0503020204020204" pitchFamily="34" charset="-122"/>
              </a:rPr>
              <a:t>SC Magnet</a:t>
            </a:r>
            <a:endParaRPr lang="zh-CN" altLang="en-US" sz="1600" dirty="0">
              <a:latin typeface="微软雅黑" panose="020B0503020204020204" pitchFamily="34" charset="-122"/>
              <a:ea typeface="微软雅黑" panose="020B0503020204020204" pitchFamily="34" charset="-122"/>
            </a:endParaRPr>
          </a:p>
        </p:txBody>
      </p:sp>
      <p:sp>
        <p:nvSpPr>
          <p:cNvPr id="118" name="矩形 117"/>
          <p:cNvSpPr/>
          <p:nvPr/>
        </p:nvSpPr>
        <p:spPr>
          <a:xfrm>
            <a:off x="7056105" y="4592956"/>
            <a:ext cx="1219008" cy="338554"/>
          </a:xfrm>
          <a:prstGeom prst="rect">
            <a:avLst/>
          </a:prstGeom>
        </p:spPr>
        <p:txBody>
          <a:bodyPr wrap="square">
            <a:spAutoFit/>
          </a:bodyPr>
          <a:lstStyle/>
          <a:p>
            <a:r>
              <a:rPr lang="en-US" altLang="zh-CN" sz="1600" dirty="0" err="1">
                <a:latin typeface="微软雅黑" panose="020B0503020204020204" pitchFamily="34" charset="-122"/>
                <a:ea typeface="微软雅黑" panose="020B0503020204020204" pitchFamily="34" charset="-122"/>
              </a:rPr>
              <a:t>LHe</a:t>
            </a:r>
            <a:endParaRPr lang="zh-CN" altLang="en-US" sz="1600" dirty="0"/>
          </a:p>
        </p:txBody>
      </p:sp>
      <p:cxnSp>
        <p:nvCxnSpPr>
          <p:cNvPr id="121" name="直接连接符 120"/>
          <p:cNvCxnSpPr/>
          <p:nvPr/>
        </p:nvCxnSpPr>
        <p:spPr bwMode="auto">
          <a:xfrm flipV="1">
            <a:off x="7056105" y="5000409"/>
            <a:ext cx="672075" cy="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接连接符 121"/>
          <p:cNvCxnSpPr/>
          <p:nvPr/>
        </p:nvCxnSpPr>
        <p:spPr bwMode="auto">
          <a:xfrm>
            <a:off x="7056105" y="5001953"/>
            <a:ext cx="0" cy="58265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直接箭头连接符 122"/>
          <p:cNvCxnSpPr>
            <a:stCxn id="117" idx="1"/>
          </p:cNvCxnSpPr>
          <p:nvPr/>
        </p:nvCxnSpPr>
        <p:spPr bwMode="auto">
          <a:xfrm flipH="1">
            <a:off x="7056106" y="5589240"/>
            <a:ext cx="76808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接连接符 123"/>
          <p:cNvCxnSpPr>
            <a:stCxn id="117" idx="3"/>
          </p:cNvCxnSpPr>
          <p:nvPr/>
        </p:nvCxnSpPr>
        <p:spPr bwMode="auto">
          <a:xfrm>
            <a:off x="9216876" y="5589240"/>
            <a:ext cx="91157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接箭头连接符 124"/>
          <p:cNvCxnSpPr/>
          <p:nvPr/>
        </p:nvCxnSpPr>
        <p:spPr bwMode="auto">
          <a:xfrm>
            <a:off x="10128447" y="4990126"/>
            <a:ext cx="0" cy="59447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直接连接符 125"/>
          <p:cNvCxnSpPr/>
          <p:nvPr/>
        </p:nvCxnSpPr>
        <p:spPr bwMode="auto">
          <a:xfrm>
            <a:off x="8688287" y="4997688"/>
            <a:ext cx="48005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接连接符 126"/>
          <p:cNvCxnSpPr/>
          <p:nvPr/>
        </p:nvCxnSpPr>
        <p:spPr bwMode="auto">
          <a:xfrm>
            <a:off x="9168340" y="4997689"/>
            <a:ext cx="48536" cy="523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直接连接符 127"/>
          <p:cNvCxnSpPr/>
          <p:nvPr/>
        </p:nvCxnSpPr>
        <p:spPr bwMode="auto">
          <a:xfrm flipV="1">
            <a:off x="9216878" y="4930188"/>
            <a:ext cx="71743" cy="1198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直接连接符 128"/>
          <p:cNvCxnSpPr/>
          <p:nvPr/>
        </p:nvCxnSpPr>
        <p:spPr bwMode="auto">
          <a:xfrm>
            <a:off x="9288621" y="4930188"/>
            <a:ext cx="71743" cy="1198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接连接符 129"/>
          <p:cNvCxnSpPr/>
          <p:nvPr/>
        </p:nvCxnSpPr>
        <p:spPr bwMode="auto">
          <a:xfrm flipV="1">
            <a:off x="9360363" y="4924672"/>
            <a:ext cx="71743" cy="1198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直接连接符 130"/>
          <p:cNvCxnSpPr/>
          <p:nvPr/>
        </p:nvCxnSpPr>
        <p:spPr bwMode="auto">
          <a:xfrm>
            <a:off x="9432106" y="4924672"/>
            <a:ext cx="71743" cy="1198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直接连接符 131"/>
          <p:cNvCxnSpPr/>
          <p:nvPr/>
        </p:nvCxnSpPr>
        <p:spPr bwMode="auto">
          <a:xfrm flipV="1">
            <a:off x="9503849" y="4984609"/>
            <a:ext cx="25329" cy="6545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直接箭头连接符 132"/>
          <p:cNvCxnSpPr/>
          <p:nvPr/>
        </p:nvCxnSpPr>
        <p:spPr bwMode="auto">
          <a:xfrm>
            <a:off x="9529525" y="4990124"/>
            <a:ext cx="5989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 name="矩形 133"/>
          <p:cNvSpPr/>
          <p:nvPr/>
        </p:nvSpPr>
        <p:spPr>
          <a:xfrm>
            <a:off x="6512661" y="5925277"/>
            <a:ext cx="3935949" cy="379656"/>
          </a:xfrm>
          <a:prstGeom prst="rect">
            <a:avLst/>
          </a:prstGeom>
          <a:solidFill>
            <a:schemeClr val="accent2">
              <a:lumMod val="20000"/>
              <a:lumOff val="80000"/>
            </a:schemeClr>
          </a:solidFill>
        </p:spPr>
        <p:txBody>
          <a:bodyPr wrap="none">
            <a:spAutoFit/>
          </a:bodyPr>
          <a:lstStyle/>
          <a:p>
            <a:pPr latinLnBrk="1"/>
            <a:r>
              <a:rPr lang="en-US" altLang="zh-CN" sz="1867" dirty="0"/>
              <a:t>Helium circulation pump cooling mode</a:t>
            </a:r>
          </a:p>
        </p:txBody>
      </p:sp>
      <p:cxnSp>
        <p:nvCxnSpPr>
          <p:cNvPr id="146" name="直接连接符 145"/>
          <p:cNvCxnSpPr/>
          <p:nvPr/>
        </p:nvCxnSpPr>
        <p:spPr bwMode="auto">
          <a:xfrm>
            <a:off x="7728180" y="5003111"/>
            <a:ext cx="48536" cy="523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接连接符 146"/>
          <p:cNvCxnSpPr/>
          <p:nvPr/>
        </p:nvCxnSpPr>
        <p:spPr bwMode="auto">
          <a:xfrm flipV="1">
            <a:off x="7776718" y="4937304"/>
            <a:ext cx="71743" cy="1198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接连接符 147"/>
          <p:cNvCxnSpPr/>
          <p:nvPr/>
        </p:nvCxnSpPr>
        <p:spPr bwMode="auto">
          <a:xfrm>
            <a:off x="7848461" y="4937304"/>
            <a:ext cx="71743" cy="1198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直接连接符 148"/>
          <p:cNvCxnSpPr/>
          <p:nvPr/>
        </p:nvCxnSpPr>
        <p:spPr bwMode="auto">
          <a:xfrm flipV="1">
            <a:off x="7920203" y="4931787"/>
            <a:ext cx="71743" cy="1198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直接连接符 149"/>
          <p:cNvCxnSpPr/>
          <p:nvPr/>
        </p:nvCxnSpPr>
        <p:spPr bwMode="auto">
          <a:xfrm>
            <a:off x="7991946" y="4931787"/>
            <a:ext cx="71743" cy="1198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直接连接符 152"/>
          <p:cNvCxnSpPr/>
          <p:nvPr/>
        </p:nvCxnSpPr>
        <p:spPr bwMode="auto">
          <a:xfrm flipV="1">
            <a:off x="8066573" y="5009515"/>
            <a:ext cx="36672" cy="4449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7" name="组合 156"/>
          <p:cNvGrpSpPr/>
          <p:nvPr/>
        </p:nvGrpSpPr>
        <p:grpSpPr>
          <a:xfrm>
            <a:off x="8347761" y="4789807"/>
            <a:ext cx="436536" cy="353768"/>
            <a:chOff x="5975758" y="5180718"/>
            <a:chExt cx="216820" cy="192498"/>
          </a:xfrm>
        </p:grpSpPr>
        <p:sp>
          <p:nvSpPr>
            <p:cNvPr id="155" name="流程图: 联系 154"/>
            <p:cNvSpPr/>
            <p:nvPr/>
          </p:nvSpPr>
          <p:spPr bwMode="auto">
            <a:xfrm>
              <a:off x="5975758" y="5180718"/>
              <a:ext cx="216820" cy="192498"/>
            </a:xfrm>
            <a:prstGeom prst="flowChartConnector">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zh-CN" altLang="en-US" sz="2400">
                <a:latin typeface="Arial" panose="020B0604020202020204" pitchFamily="34" charset="0"/>
                <a:ea typeface="宋体" panose="02010600030101010101" pitchFamily="2" charset="-122"/>
              </a:endParaRPr>
            </a:p>
          </p:txBody>
        </p:sp>
        <p:sp>
          <p:nvSpPr>
            <p:cNvPr id="156" name="等腰三角形 155"/>
            <p:cNvSpPr/>
            <p:nvPr/>
          </p:nvSpPr>
          <p:spPr bwMode="auto">
            <a:xfrm rot="5400000">
              <a:off x="6033532" y="5201536"/>
              <a:ext cx="152589" cy="165502"/>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zh-CN" altLang="en-US" sz="2400">
                <a:latin typeface="Arial" panose="020B0604020202020204" pitchFamily="34" charset="0"/>
                <a:ea typeface="宋体" panose="02010600030101010101" pitchFamily="2" charset="-122"/>
              </a:endParaRPr>
            </a:p>
          </p:txBody>
        </p:sp>
      </p:grpSp>
      <p:cxnSp>
        <p:nvCxnSpPr>
          <p:cNvPr id="158" name="直接连接符 157"/>
          <p:cNvCxnSpPr/>
          <p:nvPr/>
        </p:nvCxnSpPr>
        <p:spPr bwMode="auto">
          <a:xfrm flipV="1">
            <a:off x="8103248" y="4998715"/>
            <a:ext cx="297009" cy="32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2" name="矩形 161"/>
          <p:cNvSpPr/>
          <p:nvPr/>
        </p:nvSpPr>
        <p:spPr>
          <a:xfrm>
            <a:off x="7365234" y="5097011"/>
            <a:ext cx="2177969" cy="297454"/>
          </a:xfrm>
          <a:prstGeom prst="rect">
            <a:avLst/>
          </a:prstGeom>
        </p:spPr>
        <p:txBody>
          <a:bodyPr wrap="none">
            <a:spAutoFit/>
          </a:bodyPr>
          <a:lstStyle/>
          <a:p>
            <a:r>
              <a:rPr lang="en-US" altLang="zh-CN" sz="1333" dirty="0">
                <a:latin typeface="微软雅黑" panose="020B0503020204020204" pitchFamily="34" charset="-122"/>
                <a:ea typeface="微软雅黑" panose="020B0503020204020204" pitchFamily="34" charset="-122"/>
              </a:rPr>
              <a:t>helium circulating pump</a:t>
            </a:r>
            <a:endParaRPr lang="zh-CN" altLang="en-US" sz="1333" dirty="0"/>
          </a:p>
        </p:txBody>
      </p:sp>
      <p:sp>
        <p:nvSpPr>
          <p:cNvPr id="4" name="日期占位符 3"/>
          <p:cNvSpPr>
            <a:spLocks noGrp="1"/>
          </p:cNvSpPr>
          <p:nvPr>
            <p:ph type="dt" sz="half" idx="10"/>
          </p:nvPr>
        </p:nvSpPr>
        <p:spPr/>
        <p:txBody>
          <a:bodyPr/>
          <a:lstStyle/>
          <a:p>
            <a:pPr>
              <a:defRPr/>
            </a:pPr>
            <a:fld id="{28827DCE-5B1C-451D-8CEE-4819ABA25ACF}" type="datetime1">
              <a:rPr lang="zh-CN" altLang="en-US" smtClean="0">
                <a:solidFill>
                  <a:srgbClr val="000000"/>
                </a:solidFill>
              </a:rPr>
              <a:t>2024/4/23</a:t>
            </a:fld>
            <a:endParaRPr lang="en-US" dirty="0">
              <a:solidFill>
                <a:srgbClr val="000000"/>
              </a:solidFill>
            </a:endParaRPr>
          </a:p>
        </p:txBody>
      </p:sp>
    </p:spTree>
    <p:extLst>
      <p:ext uri="{BB962C8B-B14F-4D97-AF65-F5344CB8AC3E}">
        <p14:creationId xmlns:p14="http://schemas.microsoft.com/office/powerpoint/2010/main" val="489606088"/>
      </p:ext>
    </p:extLst>
  </p:cSld>
  <p:clrMapOvr>
    <a:masterClrMapping/>
  </p:clrMapOvr>
  <mc:AlternateContent xmlns:mc="http://schemas.openxmlformats.org/markup-compatibility/2006" xmlns:p14="http://schemas.microsoft.com/office/powerpoint/2010/main">
    <mc:Choice Requires="p14">
      <p:transition spd="slow" p14:dur="2000" advTm="100228"/>
    </mc:Choice>
    <mc:Fallback xmlns="">
      <p:transition spd="slow" advTm="10022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E28CF068-4C8C-4E36-A2EC-E673FB30972C}" type="datetime1">
              <a:rPr lang="zh-CN" altLang="en-US" smtClean="0">
                <a:solidFill>
                  <a:srgbClr val="000000"/>
                </a:solidFill>
              </a:rPr>
              <a:t>2024/4/23</a:t>
            </a:fld>
            <a:endParaRPr lang="en-US">
              <a:solidFill>
                <a:srgbClr val="000000"/>
              </a:solidFill>
            </a:endParaRPr>
          </a:p>
        </p:txBody>
      </p:sp>
      <p:sp>
        <p:nvSpPr>
          <p:cNvPr id="8" name="标题 1"/>
          <p:cNvSpPr txBox="1">
            <a:spLocks/>
          </p:cNvSpPr>
          <p:nvPr/>
        </p:nvSpPr>
        <p:spPr>
          <a:xfrm>
            <a:off x="2207568" y="264755"/>
            <a:ext cx="8224579" cy="464607"/>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3200" dirty="0">
                <a:solidFill>
                  <a:srgbClr val="000000"/>
                </a:solidFill>
                <a:latin typeface="微软雅黑" panose="020B0503020204020204" pitchFamily="34" charset="-122"/>
                <a:ea typeface="微软雅黑" panose="020B0503020204020204" pitchFamily="34" charset="-122"/>
              </a:rPr>
              <a:t>Supercooled Helium Circulation System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39" y="1316765"/>
            <a:ext cx="11872984" cy="441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758177"/>
      </p:ext>
    </p:extLst>
  </p:cSld>
  <p:clrMapOvr>
    <a:masterClrMapping/>
  </p:clrMapOvr>
  <mc:AlternateContent xmlns:mc="http://schemas.openxmlformats.org/markup-compatibility/2006" xmlns:p14="http://schemas.microsoft.com/office/powerpoint/2010/main">
    <mc:Choice Requires="p14">
      <p:transition spd="slow" p14:dur="2000" advTm="83751"/>
    </mc:Choice>
    <mc:Fallback xmlns="">
      <p:transition spd="slow" advTm="8375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a:xfrm>
            <a:off x="1981201" y="115889"/>
            <a:ext cx="8437563" cy="581025"/>
          </a:xfrm>
        </p:spPr>
        <p:txBody>
          <a:bodyPr>
            <a:normAutofit/>
          </a:bodyPr>
          <a:lstStyle/>
          <a:p>
            <a:pPr algn="ctr" eaLnBrk="1" hangingPunct="1"/>
            <a:r>
              <a:rPr lang="en-US" altLang="zh-CN" sz="3200" dirty="0">
                <a:solidFill>
                  <a:srgbClr val="CC0066"/>
                </a:solidFill>
                <a:latin typeface="Times New Roman" panose="02020603050405020304" pitchFamily="18" charset="0"/>
              </a:rPr>
              <a:t>Summary</a:t>
            </a:r>
          </a:p>
        </p:txBody>
      </p:sp>
      <p:sp>
        <p:nvSpPr>
          <p:cNvPr id="2" name="灯片编号占位符 1"/>
          <p:cNvSpPr>
            <a:spLocks noGrp="1"/>
          </p:cNvSpPr>
          <p:nvPr>
            <p:ph type="sldNum" sz="quarter" idx="12"/>
          </p:nvPr>
        </p:nvSpPr>
        <p:spPr/>
        <p:txBody>
          <a:bodyPr/>
          <a:lstStyle/>
          <a:p>
            <a:pPr>
              <a:defRPr/>
            </a:pPr>
            <a:fld id="{6BF437D1-81F7-4AD7-A431-028721C0C646}" type="slidenum">
              <a:rPr lang="en-US" altLang="zh-CN" smtClean="0"/>
              <a:pPr>
                <a:defRPr/>
              </a:pPr>
              <a:t>17</a:t>
            </a:fld>
            <a:endParaRPr lang="en-US" altLang="zh-CN"/>
          </a:p>
        </p:txBody>
      </p:sp>
      <p:sp>
        <p:nvSpPr>
          <p:cNvPr id="7" name="Content Placeholder 3">
            <a:extLst>
              <a:ext uri="{FF2B5EF4-FFF2-40B4-BE49-F238E27FC236}">
                <a16:creationId xmlns:a16="http://schemas.microsoft.com/office/drawing/2014/main" id="{52DDA7AB-C461-4C06-B19E-28394BF747CA}"/>
              </a:ext>
            </a:extLst>
          </p:cNvPr>
          <p:cNvSpPr>
            <a:spLocks noGrp="1"/>
          </p:cNvSpPr>
          <p:nvPr>
            <p:ph idx="1"/>
          </p:nvPr>
        </p:nvSpPr>
        <p:spPr>
          <a:xfrm>
            <a:off x="263352" y="1325001"/>
            <a:ext cx="10972800" cy="2320023"/>
          </a:xfrm>
        </p:spPr>
        <p:txBody>
          <a:bodyPr>
            <a:normAutofit lnSpcReduction="10000"/>
          </a:bodyPr>
          <a:lstStyle/>
          <a:p>
            <a:pPr>
              <a:spcAft>
                <a:spcPts val="0"/>
              </a:spcAft>
            </a:pPr>
            <a:r>
              <a:rPr lang="en-US" altLang="zh-CN" sz="2000" b="1" dirty="0">
                <a:solidFill>
                  <a:srgbClr val="003399"/>
                </a:solidFill>
              </a:rPr>
              <a:t>Design Status of Cryomodule:</a:t>
            </a:r>
          </a:p>
          <a:p>
            <a:pPr>
              <a:lnSpc>
                <a:spcPct val="150000"/>
              </a:lnSpc>
              <a:spcAft>
                <a:spcPts val="0"/>
              </a:spcAft>
              <a:buFont typeface="+mj-lt"/>
              <a:buAutoNum type="arabicPeriod"/>
            </a:pPr>
            <a:r>
              <a:rPr lang="en-US" altLang="zh-CN" sz="1800" dirty="0"/>
              <a:t>Large flow forced cool scheme is chosen as the SC magnets cryogenic system</a:t>
            </a:r>
          </a:p>
          <a:p>
            <a:pPr>
              <a:lnSpc>
                <a:spcPct val="150000"/>
              </a:lnSpc>
              <a:spcAft>
                <a:spcPts val="0"/>
              </a:spcAft>
              <a:buFont typeface="+mj-lt"/>
              <a:buAutoNum type="arabicPeriod"/>
            </a:pPr>
            <a:r>
              <a:rPr lang="en-US" altLang="zh-CN" sz="1800" dirty="0"/>
              <a:t>Update the cryomodule  according to the optimized design of the SC magnet</a:t>
            </a:r>
          </a:p>
          <a:p>
            <a:pPr>
              <a:lnSpc>
                <a:spcPct val="150000"/>
              </a:lnSpc>
              <a:spcAft>
                <a:spcPts val="0"/>
              </a:spcAft>
              <a:buFont typeface="+mj-lt"/>
              <a:buAutoNum type="arabicPeriod"/>
            </a:pPr>
            <a:r>
              <a:rPr lang="en-US" altLang="zh-CN" sz="1800" dirty="0"/>
              <a:t>Optimal cooling scheme(singe-layer @ double layers)</a:t>
            </a:r>
          </a:p>
          <a:p>
            <a:pPr>
              <a:lnSpc>
                <a:spcPct val="150000"/>
              </a:lnSpc>
              <a:spcAft>
                <a:spcPts val="0"/>
              </a:spcAft>
              <a:buFont typeface="+mj-lt"/>
              <a:buAutoNum type="arabicPeriod"/>
            </a:pPr>
            <a:r>
              <a:rPr lang="en-US" altLang="zh-CN" sz="1800" dirty="0"/>
              <a:t>Structure R@D and Heat load calculation</a:t>
            </a:r>
          </a:p>
          <a:p>
            <a:pPr>
              <a:lnSpc>
                <a:spcPct val="150000"/>
              </a:lnSpc>
              <a:spcAft>
                <a:spcPts val="0"/>
              </a:spcAft>
              <a:buFont typeface="+mj-lt"/>
              <a:buAutoNum type="arabicPeriod"/>
            </a:pPr>
            <a:r>
              <a:rPr lang="en-US" altLang="zh-CN" sz="1800" dirty="0"/>
              <a:t>Initial consideration of processing and manufacturing technology</a:t>
            </a:r>
            <a:endParaRPr lang="zh-CN" altLang="en-US" sz="1800" dirty="0"/>
          </a:p>
          <a:p>
            <a:pPr marL="0" indent="0">
              <a:spcAft>
                <a:spcPts val="0"/>
              </a:spcAft>
              <a:buNone/>
            </a:pPr>
            <a:endParaRPr lang="en-US" altLang="zh-CN" sz="2000" dirty="0">
              <a:solidFill>
                <a:srgbClr val="003399"/>
              </a:solidFill>
            </a:endParaRPr>
          </a:p>
        </p:txBody>
      </p:sp>
      <p:sp>
        <p:nvSpPr>
          <p:cNvPr id="9" name="Content Placeholder 3">
            <a:extLst>
              <a:ext uri="{FF2B5EF4-FFF2-40B4-BE49-F238E27FC236}">
                <a16:creationId xmlns:a16="http://schemas.microsoft.com/office/drawing/2014/main" id="{E89E4CEB-209C-464D-AAC2-E3BB8E45EB8E}"/>
              </a:ext>
            </a:extLst>
          </p:cNvPr>
          <p:cNvSpPr txBox="1">
            <a:spLocks/>
          </p:cNvSpPr>
          <p:nvPr/>
        </p:nvSpPr>
        <p:spPr>
          <a:xfrm>
            <a:off x="263352" y="3845281"/>
            <a:ext cx="10972800" cy="2320023"/>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Aft>
                <a:spcPts val="0"/>
              </a:spcAft>
            </a:pPr>
            <a:r>
              <a:rPr lang="en-US" altLang="zh-CN" sz="2000" b="1" dirty="0">
                <a:solidFill>
                  <a:srgbClr val="003399"/>
                </a:solidFill>
              </a:rPr>
              <a:t>Solutions to be Determined:</a:t>
            </a:r>
            <a:endParaRPr lang="zh-CN" altLang="en-US" sz="2000" b="1" dirty="0">
              <a:solidFill>
                <a:srgbClr val="003399"/>
              </a:solidFill>
            </a:endParaRPr>
          </a:p>
          <a:p>
            <a:pPr marL="457200" indent="-457200">
              <a:lnSpc>
                <a:spcPct val="150000"/>
              </a:lnSpc>
              <a:spcAft>
                <a:spcPts val="0"/>
              </a:spcAft>
              <a:buFont typeface="+mj-lt"/>
              <a:buAutoNum type="arabicPeriod"/>
            </a:pPr>
            <a:r>
              <a:rPr lang="en-US" altLang="zh-CN" sz="2000" dirty="0"/>
              <a:t>Strength check calculation (quench protection, energy storage@ power supply , supports )</a:t>
            </a:r>
          </a:p>
          <a:p>
            <a:pPr marL="457200" indent="-457200">
              <a:lnSpc>
                <a:spcPct val="150000"/>
              </a:lnSpc>
              <a:spcAft>
                <a:spcPts val="0"/>
              </a:spcAft>
              <a:buFont typeface="+mj-lt"/>
              <a:buAutoNum type="arabicPeriod"/>
            </a:pPr>
            <a:r>
              <a:rPr lang="en-US" altLang="zh-CN" sz="2000" dirty="0"/>
              <a:t>Current lead and cryogenic system</a:t>
            </a:r>
          </a:p>
          <a:p>
            <a:pPr marL="457200" indent="-457200">
              <a:lnSpc>
                <a:spcPct val="150000"/>
              </a:lnSpc>
              <a:spcAft>
                <a:spcPts val="0"/>
              </a:spcAft>
              <a:buFont typeface="+mj-lt"/>
              <a:buAutoNum type="arabicPeriod"/>
            </a:pPr>
            <a:r>
              <a:rPr lang="en-US" altLang="zh-CN" sz="2000" dirty="0"/>
              <a:t>Measurement requirements (temperature/pressure/BPM)</a:t>
            </a:r>
          </a:p>
          <a:p>
            <a:pPr marL="457200" indent="-457200">
              <a:lnSpc>
                <a:spcPct val="150000"/>
              </a:lnSpc>
              <a:spcAft>
                <a:spcPts val="0"/>
              </a:spcAft>
              <a:buFont typeface="+mj-lt"/>
              <a:buAutoNum type="arabicPeriod"/>
            </a:pPr>
            <a:r>
              <a:rPr lang="en-US" altLang="zh-CN" sz="2000" dirty="0"/>
              <a:t>Alignment requirements</a:t>
            </a:r>
          </a:p>
          <a:p>
            <a:pPr marL="457200" indent="-457200">
              <a:lnSpc>
                <a:spcPct val="150000"/>
              </a:lnSpc>
              <a:spcAft>
                <a:spcPts val="0"/>
              </a:spcAft>
              <a:buFont typeface="+mj-lt"/>
              <a:buAutoNum type="arabicPeriod"/>
            </a:pPr>
            <a:endParaRPr lang="zh-CN" altLang="en-US" sz="2000" dirty="0"/>
          </a:p>
          <a:p>
            <a:pPr marL="0" indent="0">
              <a:spcAft>
                <a:spcPts val="0"/>
              </a:spcAft>
              <a:buFont typeface="Wingdings" pitchFamily="2" charset="2"/>
              <a:buNone/>
            </a:pPr>
            <a:endParaRPr lang="en-US" altLang="zh-CN" sz="2000" dirty="0">
              <a:solidFill>
                <a:srgbClr val="003399"/>
              </a:solidFill>
            </a:endParaRPr>
          </a:p>
        </p:txBody>
      </p:sp>
    </p:spTree>
    <p:extLst>
      <p:ext uri="{BB962C8B-B14F-4D97-AF65-F5344CB8AC3E}">
        <p14:creationId xmlns:p14="http://schemas.microsoft.com/office/powerpoint/2010/main" val="3746926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18</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200" b="1" dirty="0">
                <a:solidFill>
                  <a:srgbClr val="C00000"/>
                </a:solidFill>
                <a:latin typeface="Times New Roman" panose="02020603050405020304" pitchFamily="18" charset="0"/>
                <a:cs typeface="Times New Roman" panose="02020603050405020304" pitchFamily="18" charset="0"/>
              </a:rPr>
              <a:t>EDR plan</a:t>
            </a:r>
            <a:endParaRPr lang="zh-CN" altLang="en-US" sz="3200" b="1" dirty="0">
              <a:solidFill>
                <a:srgbClr val="C0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623392" y="1340768"/>
            <a:ext cx="10972800" cy="4840303"/>
          </a:xfrm>
        </p:spPr>
        <p:txBody>
          <a:bodyPr>
            <a:normAutofit/>
          </a:bodyPr>
          <a:lstStyle/>
          <a:p>
            <a:pPr marL="0" indent="0">
              <a:spcAft>
                <a:spcPts val="0"/>
              </a:spcAft>
              <a:buNone/>
            </a:pPr>
            <a:r>
              <a:rPr lang="en-US" altLang="zh-CN" sz="2000" dirty="0"/>
              <a:t>     </a:t>
            </a:r>
            <a:r>
              <a:rPr lang="en-US" altLang="zh-CN" sz="2000" dirty="0">
                <a:solidFill>
                  <a:srgbClr val="FF0000"/>
                </a:solidFill>
              </a:rPr>
              <a:t>EDR plan for MDI SC cryostat:</a:t>
            </a:r>
          </a:p>
          <a:p>
            <a:pPr marL="0" indent="0">
              <a:spcAft>
                <a:spcPts val="0"/>
              </a:spcAft>
              <a:buNone/>
            </a:pPr>
            <a:r>
              <a:rPr lang="en-US" altLang="zh-CN" sz="2000" dirty="0"/>
              <a:t> 2024:</a:t>
            </a:r>
          </a:p>
          <a:p>
            <a:pPr>
              <a:spcAft>
                <a:spcPts val="0"/>
              </a:spcAft>
            </a:pPr>
            <a:r>
              <a:rPr lang="en-US" altLang="zh-CN" sz="2000" dirty="0"/>
              <a:t>Update the design of the cryomodule</a:t>
            </a:r>
          </a:p>
          <a:p>
            <a:pPr>
              <a:spcAft>
                <a:spcPts val="0"/>
              </a:spcAft>
            </a:pPr>
            <a:r>
              <a:rPr lang="en-US" altLang="zh-CN" sz="2000" dirty="0"/>
              <a:t>Heat load calculation </a:t>
            </a:r>
          </a:p>
          <a:p>
            <a:pPr>
              <a:spcAft>
                <a:spcPts val="0"/>
              </a:spcAft>
            </a:pPr>
            <a:r>
              <a:rPr lang="en-US" altLang="zh-CN" sz="2000" dirty="0"/>
              <a:t>Flow field simulation analysis</a:t>
            </a:r>
          </a:p>
          <a:p>
            <a:pPr marL="0" indent="0">
              <a:spcAft>
                <a:spcPts val="0"/>
              </a:spcAft>
              <a:buNone/>
            </a:pPr>
            <a:r>
              <a:rPr lang="en-US" altLang="zh-CN" sz="2000" dirty="0"/>
              <a:t> 2025:</a:t>
            </a:r>
          </a:p>
          <a:p>
            <a:pPr>
              <a:spcAft>
                <a:spcPts val="0"/>
              </a:spcAft>
            </a:pPr>
            <a:r>
              <a:rPr lang="en-US" altLang="zh-CN" sz="2000" dirty="0"/>
              <a:t>Process scheme determination</a:t>
            </a:r>
          </a:p>
          <a:p>
            <a:pPr>
              <a:spcAft>
                <a:spcPts val="0"/>
              </a:spcAft>
            </a:pPr>
            <a:r>
              <a:rPr lang="en-US" altLang="zh-CN" sz="2000" dirty="0"/>
              <a:t>Assembly process design and alignment considerations</a:t>
            </a:r>
          </a:p>
          <a:p>
            <a:pPr marL="0" indent="0">
              <a:spcAft>
                <a:spcPts val="0"/>
              </a:spcAft>
              <a:buNone/>
            </a:pPr>
            <a:r>
              <a:rPr lang="en-US" altLang="zh-CN" sz="2000" dirty="0"/>
              <a:t> 2026:</a:t>
            </a:r>
          </a:p>
          <a:p>
            <a:pPr>
              <a:spcAft>
                <a:spcPts val="0"/>
              </a:spcAft>
            </a:pPr>
            <a:r>
              <a:rPr lang="en-US" altLang="zh-CN" sz="2000" dirty="0"/>
              <a:t>Machine-finishing technological design</a:t>
            </a:r>
          </a:p>
          <a:p>
            <a:pPr>
              <a:spcAft>
                <a:spcPts val="0"/>
              </a:spcAft>
            </a:pPr>
            <a:r>
              <a:rPr lang="en-US" altLang="zh-CN" sz="2000" dirty="0"/>
              <a:t>Cryogenic performance test  of critical component</a:t>
            </a:r>
          </a:p>
          <a:p>
            <a:pPr marL="0" indent="0">
              <a:spcAft>
                <a:spcPts val="0"/>
              </a:spcAft>
              <a:buNone/>
            </a:pPr>
            <a:endParaRPr lang="en-US" altLang="zh-CN" sz="2000" dirty="0"/>
          </a:p>
          <a:p>
            <a:endParaRPr lang="zh-CN" altLang="en-US" dirty="0"/>
          </a:p>
        </p:txBody>
      </p:sp>
    </p:spTree>
    <p:extLst>
      <p:ext uri="{BB962C8B-B14F-4D97-AF65-F5344CB8AC3E}">
        <p14:creationId xmlns:p14="http://schemas.microsoft.com/office/powerpoint/2010/main" val="3983736172"/>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5E9139-A00B-4B2A-98A6-095DC08F1345}" type="slidenum">
              <a:rPr lang="zh-CN" altLang="en-US" smtClean="0"/>
              <a:pPr/>
              <a:t>19</a:t>
            </a:fld>
            <a:endParaRPr lang="zh-CN" altLang="en-US"/>
          </a:p>
        </p:txBody>
      </p:sp>
      <p:sp>
        <p:nvSpPr>
          <p:cNvPr id="6" name="Rectangle 2"/>
          <p:cNvSpPr txBox="1">
            <a:spLocks noChangeArrowheads="1"/>
          </p:cNvSpPr>
          <p:nvPr/>
        </p:nvSpPr>
        <p:spPr>
          <a:xfrm>
            <a:off x="3287714" y="2781301"/>
            <a:ext cx="6192837" cy="936625"/>
          </a:xfrm>
          <a:prstGeom prst="rect">
            <a:avLst/>
          </a:prstGeom>
          <a:noFill/>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buFontTx/>
              <a:buNone/>
            </a:pPr>
            <a:r>
              <a:rPr lang="en-US" altLang="zh-CN" sz="3600" b="1" dirty="0">
                <a:solidFill>
                  <a:srgbClr val="CC0066"/>
                </a:solidFill>
                <a:latin typeface="Times New Roman" panose="02020603050405020304" pitchFamily="18" charset="0"/>
              </a:rPr>
              <a:t>Thanks for your attention!</a:t>
            </a:r>
          </a:p>
        </p:txBody>
      </p:sp>
    </p:spTree>
    <p:extLst>
      <p:ext uri="{BB962C8B-B14F-4D97-AF65-F5344CB8AC3E}">
        <p14:creationId xmlns:p14="http://schemas.microsoft.com/office/powerpoint/2010/main" val="2338617199"/>
      </p:ext>
    </p:extLst>
  </p:cSld>
  <p:clrMapOvr>
    <a:masterClrMapping/>
  </p:clrMapOvr>
  <mc:AlternateContent xmlns:mc="http://schemas.openxmlformats.org/markup-compatibility/2006" xmlns:p14="http://schemas.microsoft.com/office/powerpoint/2010/main">
    <mc:Choice Requires="p14">
      <p:transition spd="slow" p14:dur="2000" advTm="41147"/>
    </mc:Choice>
    <mc:Fallback xmlns="">
      <p:transition spd="slow" advTm="4114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7" name="内容占位符 2"/>
          <p:cNvSpPr txBox="1">
            <a:spLocks/>
          </p:cNvSpPr>
          <p:nvPr/>
        </p:nvSpPr>
        <p:spPr>
          <a:xfrm>
            <a:off x="551384" y="1484784"/>
            <a:ext cx="11377264" cy="4747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Introduction</a:t>
            </a:r>
          </a:p>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Simulation results about the cooling scheme for SC magnets</a:t>
            </a:r>
          </a:p>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Solutions of cryogenic system </a:t>
            </a:r>
          </a:p>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Summary and plan</a:t>
            </a:r>
          </a:p>
        </p:txBody>
      </p:sp>
    </p:spTree>
    <p:extLst>
      <p:ext uri="{BB962C8B-B14F-4D97-AF65-F5344CB8AC3E}">
        <p14:creationId xmlns:p14="http://schemas.microsoft.com/office/powerpoint/2010/main" val="1610262731"/>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图片 69">
            <a:extLst>
              <a:ext uri="{FF2B5EF4-FFF2-40B4-BE49-F238E27FC236}">
                <a16:creationId xmlns:a16="http://schemas.microsoft.com/office/drawing/2014/main" id="{AFAAA158-8887-D529-0D44-9B0B422C82DC}"/>
              </a:ext>
            </a:extLst>
          </p:cNvPr>
          <p:cNvPicPr>
            <a:picLocks noChangeAspect="1"/>
          </p:cNvPicPr>
          <p:nvPr/>
        </p:nvPicPr>
        <p:blipFill>
          <a:blip r:embed="rId3"/>
          <a:stretch>
            <a:fillRect/>
          </a:stretch>
        </p:blipFill>
        <p:spPr>
          <a:xfrm>
            <a:off x="336000" y="4204328"/>
            <a:ext cx="11520000" cy="2455155"/>
          </a:xfrm>
          <a:prstGeom prst="rect">
            <a:avLst/>
          </a:prstGeom>
        </p:spPr>
      </p:pic>
      <p:pic>
        <p:nvPicPr>
          <p:cNvPr id="3" name="图片 2">
            <a:extLst>
              <a:ext uri="{FF2B5EF4-FFF2-40B4-BE49-F238E27FC236}">
                <a16:creationId xmlns:a16="http://schemas.microsoft.com/office/drawing/2014/main" id="{B3971FD4-677B-D0FF-7E3C-2F7210A9A0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5881" y="134758"/>
            <a:ext cx="3345064" cy="643529"/>
          </a:xfrm>
          <a:prstGeom prst="rect">
            <a:avLst/>
          </a:prstGeom>
        </p:spPr>
      </p:pic>
      <p:sp>
        <p:nvSpPr>
          <p:cNvPr id="2" name="文本框 1">
            <a:extLst>
              <a:ext uri="{FF2B5EF4-FFF2-40B4-BE49-F238E27FC236}">
                <a16:creationId xmlns:a16="http://schemas.microsoft.com/office/drawing/2014/main" id="{2A5FA526-C1C3-E736-5E41-128F31CA4B24}"/>
              </a:ext>
            </a:extLst>
          </p:cNvPr>
          <p:cNvSpPr txBox="1"/>
          <p:nvPr/>
        </p:nvSpPr>
        <p:spPr>
          <a:xfrm>
            <a:off x="196108" y="1154659"/>
            <a:ext cx="6120122" cy="3499997"/>
          </a:xfrm>
          <a:prstGeom prst="rect">
            <a:avLst/>
          </a:prstGeom>
          <a:noFill/>
        </p:spPr>
        <p:txBody>
          <a:bodyPr wrap="square" rtlCol="0">
            <a:spAutoFit/>
          </a:bodyPr>
          <a:lstStyle/>
          <a:p>
            <a:pPr marL="273050" indent="-273050">
              <a:lnSpc>
                <a:spcPts val="3400"/>
              </a:lnSpc>
              <a:buFont typeface="Arial"/>
              <a:buChar char="•"/>
            </a:pPr>
            <a:r>
              <a:rPr lang="en-US" altLang="zh-CN" sz="2000" dirty="0">
                <a:latin typeface="微软雅黑" panose="020B0503020204020204" pitchFamily="34" charset="-122"/>
                <a:ea typeface="微软雅黑" panose="020B0503020204020204" pitchFamily="34" charset="-122"/>
              </a:rPr>
              <a:t>CEPC is a Circular Electron Positron Collider with a circumference about 100 km</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beam energy up to 120 GeV Proposed by IHEP</a:t>
            </a:r>
          </a:p>
          <a:p>
            <a:pPr marL="273050" indent="-273050">
              <a:lnSpc>
                <a:spcPts val="3400"/>
              </a:lnSpc>
              <a:buFont typeface="Arial"/>
              <a:buChar char="•"/>
            </a:pPr>
            <a:r>
              <a:rPr lang="en-US" altLang="zh-CN" sz="2000" dirty="0">
                <a:latin typeface="微软雅黑" panose="020B0503020204020204" pitchFamily="34" charset="-122"/>
                <a:ea typeface="微软雅黑" panose="020B0503020204020204" pitchFamily="34" charset="-122"/>
              </a:rPr>
              <a:t>Both sides of the collision points in the interaction region of CEPC collider ring require compact high gradient final focus quadrupole magnets </a:t>
            </a:r>
          </a:p>
          <a:p>
            <a:pPr marL="273050" indent="-273050">
              <a:lnSpc>
                <a:spcPct val="120000"/>
              </a:lnSpc>
              <a:spcBef>
                <a:spcPts val="400"/>
              </a:spcBef>
              <a:buFont typeface="Arial"/>
              <a:buChar char="•"/>
            </a:pPr>
            <a:endParaRPr lang="en-US" altLang="zh-CN" dirty="0">
              <a:latin typeface="微软雅黑" panose="020B0503020204020204" pitchFamily="34" charset="-122"/>
              <a:ea typeface="微软雅黑" panose="020B0503020204020204" pitchFamily="34" charset="-122"/>
            </a:endParaRPr>
          </a:p>
        </p:txBody>
      </p:sp>
      <p:pic>
        <p:nvPicPr>
          <p:cNvPr id="41" name="图片 40">
            <a:extLst>
              <a:ext uri="{FF2B5EF4-FFF2-40B4-BE49-F238E27FC236}">
                <a16:creationId xmlns:a16="http://schemas.microsoft.com/office/drawing/2014/main" id="{D85BAA69-C433-3C34-AE23-01A60545BF58}"/>
              </a:ext>
            </a:extLst>
          </p:cNvPr>
          <p:cNvPicPr>
            <a:picLocks noChangeAspect="1"/>
          </p:cNvPicPr>
          <p:nvPr/>
        </p:nvPicPr>
        <p:blipFill>
          <a:blip r:embed="rId5"/>
          <a:stretch>
            <a:fillRect/>
          </a:stretch>
        </p:blipFill>
        <p:spPr>
          <a:xfrm>
            <a:off x="6024550" y="1484784"/>
            <a:ext cx="6120122" cy="2465017"/>
          </a:xfrm>
          <a:prstGeom prst="rect">
            <a:avLst/>
          </a:prstGeom>
        </p:spPr>
      </p:pic>
      <p:sp>
        <p:nvSpPr>
          <p:cNvPr id="8" name="TextBox 7">
            <a:extLst>
              <a:ext uri="{FF2B5EF4-FFF2-40B4-BE49-F238E27FC236}">
                <a16:creationId xmlns:a16="http://schemas.microsoft.com/office/drawing/2014/main" id="{A92342D0-69E0-485C-A6F9-51B6C327E4CF}"/>
              </a:ext>
            </a:extLst>
          </p:cNvPr>
          <p:cNvSpPr txBox="1"/>
          <p:nvPr/>
        </p:nvSpPr>
        <p:spPr>
          <a:xfrm>
            <a:off x="3396120" y="150233"/>
            <a:ext cx="3929090" cy="584775"/>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altLang="zh-CN" sz="3200" b="0" dirty="0">
                <a:solidFill>
                  <a:schemeClr val="tx1"/>
                </a:solidFill>
                <a:latin typeface="微软雅黑" panose="020B0503020204020204" pitchFamily="34" charset="-122"/>
                <a:ea typeface="微软雅黑" panose="020B0503020204020204" pitchFamily="34" charset="-122"/>
              </a:rPr>
              <a:t>Introduction</a:t>
            </a:r>
            <a:endParaRPr lang="zh-CN" altLang="en-US" sz="3200" b="0" dirty="0">
              <a:solidFill>
                <a:schemeClr val="tx1"/>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5C022497-8C27-4498-9881-81EDE03AC4F1}"/>
              </a:ext>
            </a:extLst>
          </p:cNvPr>
          <p:cNvSpPr txBox="1"/>
          <p:nvPr/>
        </p:nvSpPr>
        <p:spPr>
          <a:xfrm>
            <a:off x="310040" y="4797152"/>
            <a:ext cx="432048" cy="369332"/>
          </a:xfrm>
          <a:prstGeom prst="rect">
            <a:avLst/>
          </a:prstGeom>
          <a:noFill/>
        </p:spPr>
        <p:txBody>
          <a:bodyPr wrap="square" rtlCol="0">
            <a:spAutoFit/>
          </a:bodyPr>
          <a:lstStyle/>
          <a:p>
            <a:r>
              <a:rPr lang="en-US" altLang="zh-CN" b="1" dirty="0">
                <a:solidFill>
                  <a:srgbClr val="FF0000"/>
                </a:solidFill>
              </a:rPr>
              <a:t>IP</a:t>
            </a:r>
            <a:endParaRPr lang="zh-CN" altLang="en-US" b="1" dirty="0">
              <a:solidFill>
                <a:srgbClr val="FF0000"/>
              </a:solidFill>
            </a:endParaRPr>
          </a:p>
        </p:txBody>
      </p:sp>
    </p:spTree>
    <p:extLst>
      <p:ext uri="{BB962C8B-B14F-4D97-AF65-F5344CB8AC3E}">
        <p14:creationId xmlns:p14="http://schemas.microsoft.com/office/powerpoint/2010/main" val="490593127"/>
      </p:ext>
    </p:extLst>
  </p:cSld>
  <p:clrMapOvr>
    <a:masterClrMapping/>
  </p:clrMapOvr>
  <mc:AlternateContent xmlns:mc="http://schemas.openxmlformats.org/markup-compatibility/2006" xmlns:p14="http://schemas.microsoft.com/office/powerpoint/2010/main">
    <mc:Choice Requires="p14">
      <p:transition p14:dur="0" advTm="27020"/>
    </mc:Choice>
    <mc:Fallback xmlns="">
      <p:transition advTm="2702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3971FD4-677B-D0FF-7E3C-2F7210A9A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5881" y="134758"/>
            <a:ext cx="3345064" cy="643529"/>
          </a:xfrm>
          <a:prstGeom prst="rect">
            <a:avLst/>
          </a:prstGeom>
        </p:spPr>
      </p:pic>
      <p:sp>
        <p:nvSpPr>
          <p:cNvPr id="7" name="TextBox 7">
            <a:extLst>
              <a:ext uri="{FF2B5EF4-FFF2-40B4-BE49-F238E27FC236}">
                <a16:creationId xmlns:a16="http://schemas.microsoft.com/office/drawing/2014/main" id="{414B1AC2-0EB4-44A9-AF11-3DF6E9CEB144}"/>
              </a:ext>
            </a:extLst>
          </p:cNvPr>
          <p:cNvSpPr txBox="1"/>
          <p:nvPr/>
        </p:nvSpPr>
        <p:spPr>
          <a:xfrm>
            <a:off x="551384" y="188640"/>
            <a:ext cx="8868149" cy="584775"/>
          </a:xfrm>
          <a:prstGeom prst="rect">
            <a:avLst/>
          </a:prstGeom>
          <a:noFill/>
          <a:effectLst>
            <a:outerShdw blurRad="50800" dist="38100" algn="l" rotWithShape="0">
              <a:prstClr val="black">
                <a:alpha val="40000"/>
              </a:prstClr>
            </a:outerShdw>
          </a:effectLst>
        </p:spPr>
        <p:txBody>
          <a:bodyPr wrap="square" rtlCol="0">
            <a:spAutoFit/>
          </a:bodyPr>
          <a:lstStyle/>
          <a:p>
            <a:pPr lvl="1"/>
            <a:r>
              <a:rPr lang="en-US" altLang="zh-CN" sz="3200" dirty="0">
                <a:latin typeface="微软雅黑" panose="020B0503020204020204" pitchFamily="34" charset="-122"/>
                <a:ea typeface="微软雅黑" panose="020B0503020204020204" pitchFamily="34" charset="-122"/>
              </a:rPr>
              <a:t>Basic Parameter of SC Magnet</a:t>
            </a:r>
            <a:endParaRPr lang="zh-CN" altLang="en-US" sz="3200" dirty="0">
              <a:latin typeface="微软雅黑" panose="020B0503020204020204" pitchFamily="34" charset="-122"/>
              <a:ea typeface="微软雅黑" panose="020B0503020204020204" pitchFamily="34" charset="-122"/>
            </a:endParaRPr>
          </a:p>
        </p:txBody>
      </p:sp>
      <p:sp>
        <p:nvSpPr>
          <p:cNvPr id="9" name="TextBox 4">
            <a:extLst>
              <a:ext uri="{FF2B5EF4-FFF2-40B4-BE49-F238E27FC236}">
                <a16:creationId xmlns:a16="http://schemas.microsoft.com/office/drawing/2014/main" id="{1009DCFD-3176-4DD9-88D2-E698CC056ED1}"/>
              </a:ext>
            </a:extLst>
          </p:cNvPr>
          <p:cNvSpPr txBox="1">
            <a:spLocks noChangeArrowheads="1"/>
          </p:cNvSpPr>
          <p:nvPr/>
        </p:nvSpPr>
        <p:spPr bwMode="auto">
          <a:xfrm>
            <a:off x="219751" y="1028734"/>
            <a:ext cx="12140945" cy="1323439"/>
          </a:xfrm>
          <a:prstGeom prst="rect">
            <a:avLst/>
          </a:prstGeom>
          <a:noFill/>
          <a:ln w="9525">
            <a:noFill/>
            <a:miter lim="800000"/>
            <a:headEnd/>
            <a:tailEnd/>
          </a:ln>
        </p:spPr>
        <p:txBody>
          <a:bodyPr wrap="square">
            <a:spAutoFit/>
          </a:bodyPr>
          <a:lstStyle/>
          <a:p>
            <a:pPr marL="342900" indent="-342900">
              <a:spcAft>
                <a:spcPts val="0"/>
              </a:spcAft>
              <a:buFont typeface="Arial" panose="020B0604020202020204" pitchFamily="34" charset="0"/>
              <a:buChar char="•"/>
            </a:pPr>
            <a:r>
              <a:rPr lang="en-US" altLang="zh-CN" sz="2000" dirty="0"/>
              <a:t>In CEPC, there are a total of 4 combined-function Superconducting magnets in MDI</a:t>
            </a:r>
          </a:p>
          <a:p>
            <a:pPr marL="342900" indent="-342900">
              <a:spcAft>
                <a:spcPts val="0"/>
              </a:spcAft>
              <a:buFont typeface="Arial" panose="020B0604020202020204" pitchFamily="34" charset="0"/>
              <a:buChar char="•"/>
            </a:pPr>
            <a:r>
              <a:rPr lang="en-US" altLang="zh-CN" sz="2000" dirty="0"/>
              <a:t>One combined-function magnet includes double aperture </a:t>
            </a:r>
            <a:r>
              <a:rPr lang="en-US" altLang="zh-CN" sz="2000" dirty="0">
                <a:solidFill>
                  <a:srgbClr val="FF0000"/>
                </a:solidFill>
              </a:rPr>
              <a:t>high gradient quadrupole </a:t>
            </a:r>
            <a:r>
              <a:rPr lang="en-US" altLang="zh-CN" sz="2000" dirty="0"/>
              <a:t>(Q1a, Q1b, Q2) and </a:t>
            </a:r>
            <a:r>
              <a:rPr lang="en-US" altLang="zh-CN" sz="2000" dirty="0">
                <a:solidFill>
                  <a:srgbClr val="FF0000"/>
                </a:solidFill>
              </a:rPr>
              <a:t>anti-solenoid</a:t>
            </a:r>
            <a:r>
              <a:rPr lang="en-US" altLang="zh-CN" sz="2000" dirty="0"/>
              <a:t>, around each side of the IP point</a:t>
            </a:r>
          </a:p>
          <a:p>
            <a:pPr marL="342900" indent="-342900">
              <a:spcAft>
                <a:spcPts val="0"/>
              </a:spcAft>
              <a:buFont typeface="Arial" panose="020B0604020202020204" pitchFamily="34" charset="0"/>
              <a:buChar char="•"/>
            </a:pPr>
            <a:r>
              <a:rPr lang="en-US" altLang="zh-CN" sz="2000" dirty="0"/>
              <a:t>TDR requirements of CEPC Final Focus quadrupoles are based on L* of 1.9 m, beam crossing angle of 33 </a:t>
            </a:r>
            <a:r>
              <a:rPr lang="en-US" altLang="zh-CN" sz="2000" dirty="0" err="1"/>
              <a:t>mrad</a:t>
            </a:r>
            <a:r>
              <a:rPr lang="en-US" altLang="zh-CN" sz="2000" dirty="0"/>
              <a:t>.</a:t>
            </a:r>
          </a:p>
        </p:txBody>
      </p:sp>
      <p:sp>
        <p:nvSpPr>
          <p:cNvPr id="11" name="矩形 10">
            <a:extLst>
              <a:ext uri="{FF2B5EF4-FFF2-40B4-BE49-F238E27FC236}">
                <a16:creationId xmlns:a16="http://schemas.microsoft.com/office/drawing/2014/main" id="{5BDBBC07-1846-4024-A002-0F49A11DBCB9}"/>
              </a:ext>
            </a:extLst>
          </p:cNvPr>
          <p:cNvSpPr/>
          <p:nvPr/>
        </p:nvSpPr>
        <p:spPr>
          <a:xfrm>
            <a:off x="10668846" y="6536377"/>
            <a:ext cx="1621982" cy="276999"/>
          </a:xfrm>
          <a:prstGeom prst="rect">
            <a:avLst/>
          </a:prstGeom>
        </p:spPr>
        <p:txBody>
          <a:bodyPr wrap="none">
            <a:spAutoFit/>
          </a:bodyPr>
          <a:lstStyle/>
          <a:p>
            <a:r>
              <a:rPr lang="en-US" altLang="zh-CN" sz="1200" dirty="0">
                <a:latin typeface="微软雅黑" panose="020B0503020204020204" pitchFamily="34" charset="-122"/>
                <a:ea typeface="微软雅黑" panose="020B0503020204020204" pitchFamily="34" charset="-122"/>
              </a:rPr>
              <a:t>From </a:t>
            </a:r>
            <a:r>
              <a:rPr lang="en-US" altLang="zh-CN" sz="1200" dirty="0" err="1">
                <a:latin typeface="微软雅黑" panose="020B0503020204020204" pitchFamily="34" charset="-122"/>
                <a:ea typeface="微软雅黑" panose="020B0503020204020204" pitchFamily="34" charset="-122"/>
              </a:rPr>
              <a:t>Yingshun</a:t>
            </a:r>
            <a:r>
              <a:rPr lang="en-US" altLang="zh-CN" sz="1200" dirty="0">
                <a:latin typeface="微软雅黑" panose="020B0503020204020204" pitchFamily="34" charset="-122"/>
                <a:ea typeface="微软雅黑" panose="020B0503020204020204" pitchFamily="34" charset="-122"/>
              </a:rPr>
              <a:t> Zhu</a:t>
            </a:r>
            <a:endParaRPr lang="zh-CN" altLang="en-US" sz="1200" dirty="0"/>
          </a:p>
        </p:txBody>
      </p:sp>
      <p:graphicFrame>
        <p:nvGraphicFramePr>
          <p:cNvPr id="13" name="表格 12">
            <a:extLst>
              <a:ext uri="{FF2B5EF4-FFF2-40B4-BE49-F238E27FC236}">
                <a16:creationId xmlns:a16="http://schemas.microsoft.com/office/drawing/2014/main" id="{7189C5D4-FFCF-467B-86B0-1FCB0123AA3A}"/>
              </a:ext>
            </a:extLst>
          </p:cNvPr>
          <p:cNvGraphicFramePr>
            <a:graphicFrameLocks noGrp="1"/>
          </p:cNvGraphicFramePr>
          <p:nvPr>
            <p:extLst>
              <p:ext uri="{D42A27DB-BD31-4B8C-83A1-F6EECF244321}">
                <p14:modId xmlns:p14="http://schemas.microsoft.com/office/powerpoint/2010/main" val="4170495775"/>
              </p:ext>
            </p:extLst>
          </p:nvPr>
        </p:nvGraphicFramePr>
        <p:xfrm>
          <a:off x="1379814" y="2420888"/>
          <a:ext cx="9289032" cy="4119372"/>
        </p:xfrm>
        <a:graphic>
          <a:graphicData uri="http://schemas.openxmlformats.org/drawingml/2006/table">
            <a:tbl>
              <a:tblPr firstRow="1" bandRow="1">
                <a:tableStyleId>{5940675A-B579-460E-94D1-54222C63F5DA}</a:tableStyleId>
              </a:tblPr>
              <a:tblGrid>
                <a:gridCol w="3312368">
                  <a:extLst>
                    <a:ext uri="{9D8B030D-6E8A-4147-A177-3AD203B41FA5}">
                      <a16:colId xmlns:a16="http://schemas.microsoft.com/office/drawing/2014/main" val="2885348974"/>
                    </a:ext>
                  </a:extLst>
                </a:gridCol>
                <a:gridCol w="1584176">
                  <a:extLst>
                    <a:ext uri="{9D8B030D-6E8A-4147-A177-3AD203B41FA5}">
                      <a16:colId xmlns:a16="http://schemas.microsoft.com/office/drawing/2014/main" val="3024030177"/>
                    </a:ext>
                  </a:extLst>
                </a:gridCol>
                <a:gridCol w="1224136">
                  <a:extLst>
                    <a:ext uri="{9D8B030D-6E8A-4147-A177-3AD203B41FA5}">
                      <a16:colId xmlns:a16="http://schemas.microsoft.com/office/drawing/2014/main" val="1628440330"/>
                    </a:ext>
                  </a:extLst>
                </a:gridCol>
                <a:gridCol w="1368152">
                  <a:extLst>
                    <a:ext uri="{9D8B030D-6E8A-4147-A177-3AD203B41FA5}">
                      <a16:colId xmlns:a16="http://schemas.microsoft.com/office/drawing/2014/main" val="424932239"/>
                    </a:ext>
                  </a:extLst>
                </a:gridCol>
                <a:gridCol w="1800200">
                  <a:extLst>
                    <a:ext uri="{9D8B030D-6E8A-4147-A177-3AD203B41FA5}">
                      <a16:colId xmlns:a16="http://schemas.microsoft.com/office/drawing/2014/main" val="359396321"/>
                    </a:ext>
                  </a:extLst>
                </a:gridCol>
              </a:tblGrid>
              <a:tr h="370840">
                <a:tc>
                  <a:txBody>
                    <a:bodyPr/>
                    <a:lstStyle/>
                    <a:p>
                      <a:pPr marL="0" algn="l" defTabSz="914400" rtl="0" eaLnBrk="1" fontAlgn="ctr" latinLnBrk="0" hangingPunct="1">
                        <a:lnSpc>
                          <a:spcPct val="130000"/>
                        </a:lnSpc>
                      </a:pPr>
                      <a:r>
                        <a:rPr lang="en-US" sz="1900" b="1" i="0" u="none" strike="noStrike" kern="1200" dirty="0">
                          <a:solidFill>
                            <a:srgbClr val="002060"/>
                          </a:solidFill>
                          <a:latin typeface="Times New Roman" panose="02020603050405020304" pitchFamily="18" charset="0"/>
                          <a:ea typeface="+mn-ea"/>
                          <a:cs typeface="Times New Roman" panose="02020603050405020304" pitchFamily="18" charset="0"/>
                        </a:rPr>
                        <a:t>ITEM</a:t>
                      </a:r>
                    </a:p>
                  </a:txBody>
                  <a:tcPr marL="0" marR="0" marT="0" marB="0" anchor="ctr"/>
                </a:tc>
                <a:tc>
                  <a:txBody>
                    <a:bodyPr/>
                    <a:lstStyle/>
                    <a:p>
                      <a:pPr marL="0" algn="ctr" defTabSz="914400" rtl="0" eaLnBrk="1" fontAlgn="ctr" latinLnBrk="0" hangingPunct="1">
                        <a:lnSpc>
                          <a:spcPct val="130000"/>
                        </a:lnSpc>
                      </a:pPr>
                      <a:r>
                        <a:rPr lang="en-US" sz="1900" b="1" i="0" u="none" strike="noStrike" kern="1200" dirty="0">
                          <a:solidFill>
                            <a:srgbClr val="002060"/>
                          </a:solidFill>
                          <a:latin typeface="Times New Roman" panose="02020603050405020304" pitchFamily="18" charset="0"/>
                          <a:ea typeface="+mn-ea"/>
                          <a:cs typeface="Times New Roman" panose="02020603050405020304" pitchFamily="18" charset="0"/>
                        </a:rPr>
                        <a:t>Q1</a:t>
                      </a:r>
                      <a:r>
                        <a:rPr lang="en-US" altLang="zh-CN" sz="1900" b="1" i="0" u="none" strike="noStrike" kern="1200" dirty="0">
                          <a:solidFill>
                            <a:srgbClr val="002060"/>
                          </a:solidFill>
                          <a:latin typeface="Times New Roman" panose="02020603050405020304" pitchFamily="18" charset="0"/>
                          <a:ea typeface="+mn-ea"/>
                          <a:cs typeface="Times New Roman" panose="02020603050405020304" pitchFamily="18" charset="0"/>
                        </a:rPr>
                        <a:t>a</a:t>
                      </a:r>
                      <a:endParaRPr lang="en-US" sz="1900" b="1" i="0" u="none" strike="noStrike"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sz="1900" b="1" i="0" u="none" strike="noStrike" kern="1200" dirty="0">
                          <a:solidFill>
                            <a:srgbClr val="002060"/>
                          </a:solidFill>
                          <a:latin typeface="Times New Roman" panose="02020603050405020304" pitchFamily="18" charset="0"/>
                          <a:ea typeface="+mn-ea"/>
                          <a:cs typeface="Times New Roman" panose="02020603050405020304" pitchFamily="18" charset="0"/>
                        </a:rPr>
                        <a:t>Q1b</a:t>
                      </a:r>
                    </a:p>
                  </a:txBody>
                  <a:tcPr marL="0" marR="0" marT="0" marB="0" anchor="ctr"/>
                </a:tc>
                <a:tc>
                  <a:txBody>
                    <a:bodyPr/>
                    <a:lstStyle/>
                    <a:p>
                      <a:pPr marL="0" algn="ctr" defTabSz="914400" rtl="0" eaLnBrk="1" fontAlgn="ctr" latinLnBrk="0" hangingPunct="1">
                        <a:lnSpc>
                          <a:spcPct val="130000"/>
                        </a:lnSpc>
                      </a:pPr>
                      <a:r>
                        <a:rPr lang="en-US" sz="1900" b="1" i="0" u="none" strike="noStrike" kern="1200" dirty="0">
                          <a:solidFill>
                            <a:srgbClr val="002060"/>
                          </a:solidFill>
                          <a:latin typeface="Times New Roman" panose="02020603050405020304" pitchFamily="18" charset="0"/>
                          <a:ea typeface="+mn-ea"/>
                          <a:cs typeface="Times New Roman" panose="02020603050405020304" pitchFamily="18" charset="0"/>
                        </a:rPr>
                        <a:t>Q2</a:t>
                      </a:r>
                    </a:p>
                  </a:txBody>
                  <a:tcPr marL="0" marR="0" marT="0" marB="0" anchor="ctr"/>
                </a:tc>
                <a:tc>
                  <a:txBody>
                    <a:bodyPr/>
                    <a:lstStyle/>
                    <a:p>
                      <a:pPr marL="0" algn="ctr" defTabSz="914400" rtl="0" eaLnBrk="1" fontAlgn="ctr" latinLnBrk="0" hangingPunct="1">
                        <a:lnSpc>
                          <a:spcPct val="130000"/>
                        </a:lnSpc>
                      </a:pPr>
                      <a:r>
                        <a:rPr lang="en-US" altLang="zh-CN" sz="1900" b="1" i="0" u="none" strike="noStrike" kern="1200" dirty="0">
                          <a:solidFill>
                            <a:srgbClr val="002060"/>
                          </a:solidFill>
                          <a:latin typeface="Times New Roman" panose="02020603050405020304" pitchFamily="18" charset="0"/>
                          <a:ea typeface="+mn-ea"/>
                          <a:cs typeface="Times New Roman" panose="02020603050405020304" pitchFamily="18" charset="0"/>
                        </a:rPr>
                        <a:t>Anti-solenoid</a:t>
                      </a:r>
                      <a:endParaRPr lang="zh-CN" altLang="en-US" sz="1900" b="1" i="0" u="none" strike="noStrike" kern="1200" dirty="0">
                        <a:solidFill>
                          <a:srgbClr val="00206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071307757"/>
                  </a:ext>
                </a:extLst>
              </a:tr>
              <a:tr h="370840">
                <a:tc>
                  <a:txBody>
                    <a:bodyPr/>
                    <a:lstStyle/>
                    <a:p>
                      <a:pPr marL="0" algn="l" defTabSz="914400" rtl="0" eaLnBrk="1" fontAlgn="ctr" latinLnBrk="0" hangingPunct="1">
                        <a:lnSpc>
                          <a:spcPct val="130000"/>
                        </a:lnSpc>
                      </a:pPr>
                      <a:r>
                        <a:rPr lang="en-US" sz="1900" b="1" i="0" u="none" strike="noStrike" kern="1200" dirty="0">
                          <a:solidFill>
                            <a:srgbClr val="002060"/>
                          </a:solidFill>
                          <a:latin typeface="Times New Roman" panose="02020603050405020304" pitchFamily="18" charset="0"/>
                          <a:ea typeface="+mn-ea"/>
                          <a:cs typeface="Times New Roman" panose="02020603050405020304" pitchFamily="18" charset="0"/>
                        </a:rPr>
                        <a:t> Central field gradient (T/m)</a:t>
                      </a:r>
                    </a:p>
                  </a:txBody>
                  <a:tcPr marL="0" marR="0" marT="0" marB="0" anchor="ctr"/>
                </a:tc>
                <a:tc>
                  <a:txBody>
                    <a:bodyPr/>
                    <a:lstStyle/>
                    <a:p>
                      <a:pPr marL="0" algn="ctr" defTabSz="914400" rtl="0" eaLnBrk="1" fontAlgn="ctr" latinLnBrk="0" hangingPunct="1">
                        <a:lnSpc>
                          <a:spcPct val="130000"/>
                        </a:lnSpc>
                      </a:pPr>
                      <a:r>
                        <a:rPr lang="en-US" altLang="zh-CN" sz="1900" b="1" i="0" u="none" strike="noStrike" kern="1200" dirty="0">
                          <a:solidFill>
                            <a:srgbClr val="002060"/>
                          </a:solidFill>
                          <a:latin typeface="Times New Roman" panose="02020603050405020304" pitchFamily="18" charset="0"/>
                          <a:ea typeface="+mn-ea"/>
                          <a:cs typeface="Times New Roman" panose="02020603050405020304" pitchFamily="18" charset="0"/>
                        </a:rPr>
                        <a:t>142.3</a:t>
                      </a:r>
                    </a:p>
                  </a:txBody>
                  <a:tcPr marL="0" marR="0" marT="0" marB="0" anchor="ctr"/>
                </a:tc>
                <a:tc>
                  <a:txBody>
                    <a:bodyPr/>
                    <a:lstStyle/>
                    <a:p>
                      <a:pPr marL="0" algn="ctr" defTabSz="914400" rtl="0" eaLnBrk="1" fontAlgn="ctr" latinLnBrk="0" hangingPunct="1">
                        <a:lnSpc>
                          <a:spcPct val="130000"/>
                        </a:lnSpc>
                      </a:pPr>
                      <a:r>
                        <a:rPr lang="en-US" altLang="zh-CN" sz="1900" b="1" i="0" u="none" strike="noStrike" kern="1200" dirty="0">
                          <a:solidFill>
                            <a:srgbClr val="002060"/>
                          </a:solidFill>
                          <a:latin typeface="Times New Roman" panose="02020603050405020304" pitchFamily="18" charset="0"/>
                          <a:ea typeface="+mn-ea"/>
                          <a:cs typeface="Times New Roman" panose="02020603050405020304" pitchFamily="18" charset="0"/>
                        </a:rPr>
                        <a:t>85.4</a:t>
                      </a:r>
                    </a:p>
                  </a:txBody>
                  <a:tcPr marL="0" marR="0" marT="0" marB="0" anchor="ctr"/>
                </a:tc>
                <a:tc>
                  <a:txBody>
                    <a:bodyPr/>
                    <a:lstStyle/>
                    <a:p>
                      <a:pPr marL="0" algn="ctr" defTabSz="914400" rtl="0" eaLnBrk="1" fontAlgn="ctr" latinLnBrk="0" hangingPunct="1">
                        <a:lnSpc>
                          <a:spcPct val="130000"/>
                        </a:lnSpc>
                      </a:pPr>
                      <a:r>
                        <a:rPr lang="en-US" altLang="zh-CN" sz="1900" b="1" i="0" u="none" strike="noStrike" kern="1200" dirty="0">
                          <a:solidFill>
                            <a:srgbClr val="002060"/>
                          </a:solidFill>
                          <a:latin typeface="Times New Roman" panose="02020603050405020304" pitchFamily="18" charset="0"/>
                          <a:ea typeface="+mn-ea"/>
                          <a:cs typeface="Times New Roman" panose="02020603050405020304" pitchFamily="18" charset="0"/>
                        </a:rPr>
                        <a:t>96.7</a:t>
                      </a:r>
                    </a:p>
                  </a:txBody>
                  <a:tcPr marL="0" marR="0" marT="0" marB="0" anchor="ctr"/>
                </a:tc>
                <a:tc>
                  <a:txBody>
                    <a:bodyPr/>
                    <a:lstStyle/>
                    <a:p>
                      <a:endParaRPr lang="zh-CN" altLang="en-US" dirty="0"/>
                    </a:p>
                  </a:txBody>
                  <a:tcPr/>
                </a:tc>
                <a:extLst>
                  <a:ext uri="{0D108BD9-81ED-4DB2-BD59-A6C34878D82A}">
                    <a16:rowId xmlns:a16="http://schemas.microsoft.com/office/drawing/2014/main" val="2381567485"/>
                  </a:ext>
                </a:extLst>
              </a:tr>
              <a:tr h="370840">
                <a:tc>
                  <a:txBody>
                    <a:bodyPr/>
                    <a:lstStyle/>
                    <a:p>
                      <a:pPr marL="0" algn="l" defTabSz="914400" rtl="0" eaLnBrk="1" fontAlgn="ctr" latinLnBrk="0" hangingPunct="1">
                        <a:lnSpc>
                          <a:spcPct val="130000"/>
                        </a:lnSpc>
                      </a:pPr>
                      <a:r>
                        <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rPr>
                        <a:t> Cooling type </a:t>
                      </a:r>
                      <a:endParaRPr lang="en-US"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900" b="1" i="0" u="none" strike="noStrike" kern="1200" dirty="0" err="1">
                          <a:solidFill>
                            <a:schemeClr val="tx1"/>
                          </a:solidFill>
                          <a:latin typeface="Times New Roman" panose="02020603050405020304" pitchFamily="18" charset="0"/>
                          <a:ea typeface="+mn-ea"/>
                          <a:cs typeface="Times New Roman" panose="02020603050405020304" pitchFamily="18" charset="0"/>
                        </a:rPr>
                        <a:t>LHe</a:t>
                      </a:r>
                      <a:endPar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1900" b="1" i="0" u="none" strike="noStrike" kern="1200" dirty="0" err="1">
                          <a:solidFill>
                            <a:schemeClr val="tx1"/>
                          </a:solidFill>
                          <a:latin typeface="Times New Roman" panose="02020603050405020304" pitchFamily="18" charset="0"/>
                          <a:ea typeface="+mn-ea"/>
                          <a:cs typeface="Times New Roman" panose="02020603050405020304" pitchFamily="18" charset="0"/>
                        </a:rPr>
                        <a:t>LHe</a:t>
                      </a:r>
                      <a:endPar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1900" b="1" i="0" u="none" strike="noStrike" kern="1200" dirty="0" err="1">
                          <a:solidFill>
                            <a:schemeClr val="tx1"/>
                          </a:solidFill>
                          <a:latin typeface="Times New Roman" panose="02020603050405020304" pitchFamily="18" charset="0"/>
                          <a:ea typeface="+mn-ea"/>
                          <a:cs typeface="Times New Roman" panose="02020603050405020304" pitchFamily="18" charset="0"/>
                        </a:rPr>
                        <a:t>LHe</a:t>
                      </a:r>
                      <a:endPar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1900" b="1" i="0" u="none" strike="noStrike" kern="1200" dirty="0" err="1">
                          <a:solidFill>
                            <a:schemeClr val="tx1"/>
                          </a:solidFill>
                          <a:latin typeface="Times New Roman" panose="02020603050405020304" pitchFamily="18" charset="0"/>
                          <a:ea typeface="+mn-ea"/>
                          <a:cs typeface="Times New Roman" panose="02020603050405020304" pitchFamily="18" charset="0"/>
                        </a:rPr>
                        <a:t>LHe</a:t>
                      </a:r>
                      <a:endParaRPr lang="zh-CN" altLang="en-US"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278858315"/>
                  </a:ext>
                </a:extLst>
              </a:tr>
              <a:tr h="370840">
                <a:tc>
                  <a:txBody>
                    <a:bodyPr/>
                    <a:lstStyle/>
                    <a:p>
                      <a:pPr marL="0" algn="l" defTabSz="914400" rtl="0" eaLnBrk="1" fontAlgn="ctr" latinLnBrk="0" hangingPunct="1">
                        <a:lnSpc>
                          <a:spcPct val="130000"/>
                        </a:lnSpc>
                      </a:pPr>
                      <a:r>
                        <a:rPr lang="en-US" sz="1900" b="1" i="0" u="none" strike="noStrike" kern="1200" dirty="0">
                          <a:solidFill>
                            <a:srgbClr val="FF0000"/>
                          </a:solidFill>
                          <a:latin typeface="Times New Roman" panose="02020603050405020304" pitchFamily="18" charset="0"/>
                          <a:ea typeface="+mn-ea"/>
                          <a:cs typeface="Times New Roman" panose="02020603050405020304" pitchFamily="18" charset="0"/>
                        </a:rPr>
                        <a:t> Operating current (A)</a:t>
                      </a:r>
                    </a:p>
                  </a:txBody>
                  <a:tcPr marL="0" marR="0" marT="0" marB="0" anchor="ctr"/>
                </a:tc>
                <a:tc>
                  <a:txBody>
                    <a:bodyPr/>
                    <a:lstStyle/>
                    <a:p>
                      <a:pPr marL="0" algn="ctr" defTabSz="914400" rtl="0" eaLnBrk="1" fontAlgn="ctr" latinLnBrk="0" hangingPunct="1">
                        <a:lnSpc>
                          <a:spcPct val="130000"/>
                        </a:lnSpc>
                      </a:pPr>
                      <a:r>
                        <a:rPr lang="en-US" sz="1900" b="1" i="0" u="none" strike="noStrike" kern="1200" dirty="0">
                          <a:solidFill>
                            <a:srgbClr val="FF0000"/>
                          </a:solidFill>
                          <a:latin typeface="Times New Roman" panose="02020603050405020304" pitchFamily="18" charset="0"/>
                          <a:ea typeface="+mn-ea"/>
                          <a:cs typeface="Times New Roman" panose="02020603050405020304" pitchFamily="18" charset="0"/>
                        </a:rPr>
                        <a:t>780</a:t>
                      </a:r>
                    </a:p>
                  </a:txBody>
                  <a:tcPr marL="0" marR="0" marT="0" marB="0" anchor="ctr"/>
                </a:tc>
                <a:tc>
                  <a:txBody>
                    <a:bodyPr/>
                    <a:lstStyle/>
                    <a:p>
                      <a:pPr marL="0" algn="ctr" defTabSz="914400" rtl="0" eaLnBrk="1" fontAlgn="ctr" latinLnBrk="0" hangingPunct="1">
                        <a:lnSpc>
                          <a:spcPct val="130000"/>
                        </a:lnSpc>
                      </a:pPr>
                      <a:r>
                        <a:rPr lang="en-US" sz="1900" b="1" i="0" u="none" strike="noStrike" kern="1200" dirty="0">
                          <a:solidFill>
                            <a:srgbClr val="FF0000"/>
                          </a:solidFill>
                          <a:latin typeface="Times New Roman" panose="02020603050405020304" pitchFamily="18" charset="0"/>
                          <a:ea typeface="+mn-ea"/>
                          <a:cs typeface="Times New Roman" panose="02020603050405020304" pitchFamily="18" charset="0"/>
                        </a:rPr>
                        <a:t>650</a:t>
                      </a:r>
                    </a:p>
                  </a:txBody>
                  <a:tcPr marL="0" marR="0" marT="0" marB="0" anchor="ctr"/>
                </a:tc>
                <a:tc>
                  <a:txBody>
                    <a:bodyPr/>
                    <a:lstStyle/>
                    <a:p>
                      <a:pPr marL="0" algn="ctr" defTabSz="914400" rtl="0" eaLnBrk="1" fontAlgn="ctr" latinLnBrk="0" hangingPunct="1">
                        <a:lnSpc>
                          <a:spcPct val="130000"/>
                        </a:lnSpc>
                      </a:pPr>
                      <a:r>
                        <a:rPr lang="en-US" sz="1900" b="1" i="0" u="none" strike="noStrike" kern="1200" dirty="0">
                          <a:solidFill>
                            <a:srgbClr val="FF0000"/>
                          </a:solidFill>
                          <a:latin typeface="Times New Roman" panose="02020603050405020304" pitchFamily="18" charset="0"/>
                          <a:ea typeface="+mn-ea"/>
                          <a:cs typeface="Times New Roman" panose="02020603050405020304" pitchFamily="18" charset="0"/>
                        </a:rPr>
                        <a:t>770</a:t>
                      </a:r>
                    </a:p>
                  </a:txBody>
                  <a:tcPr marL="0" marR="0" marT="0" marB="0" anchor="ctr"/>
                </a:tc>
                <a:tc>
                  <a:txBody>
                    <a:bodyPr/>
                    <a:lstStyle/>
                    <a:p>
                      <a:pPr marL="0" algn="ctr" defTabSz="914400" rtl="0" eaLnBrk="1" fontAlgn="ctr" latinLnBrk="0" hangingPunct="1">
                        <a:lnSpc>
                          <a:spcPct val="130000"/>
                        </a:lnSpc>
                      </a:pPr>
                      <a:r>
                        <a:rPr lang="en-US" altLang="zh-CN" sz="1900" b="1" i="0" u="none" strike="noStrike" kern="1200" dirty="0">
                          <a:solidFill>
                            <a:srgbClr val="FF0000"/>
                          </a:solidFill>
                          <a:latin typeface="Times New Roman" panose="02020603050405020304" pitchFamily="18" charset="0"/>
                          <a:ea typeface="+mn-ea"/>
                          <a:cs typeface="Times New Roman" panose="02020603050405020304" pitchFamily="18" charset="0"/>
                        </a:rPr>
                        <a:t>1300</a:t>
                      </a:r>
                      <a:endParaRPr lang="zh-CN" altLang="en-US" sz="1900" b="1" i="0" u="none" strike="noStrike"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889779999"/>
                  </a:ext>
                </a:extLst>
              </a:tr>
              <a:tr h="370840">
                <a:tc>
                  <a:txBody>
                    <a:bodyPr/>
                    <a:lstStyle/>
                    <a:p>
                      <a:pPr marL="0" algn="l" defTabSz="914400" rtl="0" eaLnBrk="1" fontAlgn="ctr" latinLnBrk="0" hangingPunct="1">
                        <a:lnSpc>
                          <a:spcPct val="130000"/>
                        </a:lnSpc>
                      </a:pPr>
                      <a:r>
                        <a:rPr lang="en-US" sz="1900" b="1" i="0" u="none" strike="noStrike" kern="1200" dirty="0">
                          <a:solidFill>
                            <a:srgbClr val="FF0000"/>
                          </a:solidFill>
                          <a:latin typeface="Times New Roman" panose="02020603050405020304" pitchFamily="18" charset="0"/>
                          <a:ea typeface="+mn-ea"/>
                          <a:cs typeface="Times New Roman" panose="02020603050405020304" pitchFamily="18" charset="0"/>
                        </a:rPr>
                        <a:t> Magnetic storage</a:t>
                      </a:r>
                      <a:r>
                        <a:rPr lang="en-US" sz="1900" b="1" i="0" u="none" strike="noStrike" kern="1200" baseline="0" dirty="0">
                          <a:solidFill>
                            <a:srgbClr val="FF0000"/>
                          </a:solidFill>
                          <a:latin typeface="Times New Roman" panose="02020603050405020304" pitchFamily="18" charset="0"/>
                          <a:ea typeface="+mn-ea"/>
                          <a:cs typeface="Times New Roman" panose="02020603050405020304" pitchFamily="18" charset="0"/>
                        </a:rPr>
                        <a:t> energy (KJ)</a:t>
                      </a:r>
                      <a:endParaRPr lang="en-US" sz="1900" b="1" i="0" u="none" strike="noStrike" kern="1200" dirty="0">
                        <a:solidFill>
                          <a:srgbClr val="FF000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sz="1900" b="1" i="0" u="none" strike="noStrike" kern="1200" dirty="0">
                          <a:solidFill>
                            <a:srgbClr val="FF0000"/>
                          </a:solidFill>
                          <a:latin typeface="Times New Roman" panose="02020603050405020304" pitchFamily="18" charset="0"/>
                          <a:ea typeface="+mn-ea"/>
                          <a:cs typeface="Times New Roman" panose="02020603050405020304" pitchFamily="18" charset="0"/>
                        </a:rPr>
                        <a:t>11.5</a:t>
                      </a:r>
                    </a:p>
                  </a:txBody>
                  <a:tcPr marL="0" marR="0" marT="0" marB="0" anchor="ctr"/>
                </a:tc>
                <a:tc>
                  <a:txBody>
                    <a:bodyPr/>
                    <a:lstStyle/>
                    <a:p>
                      <a:pPr marL="0" algn="ctr" defTabSz="914400" rtl="0" eaLnBrk="1" fontAlgn="ctr" latinLnBrk="0" hangingPunct="1">
                        <a:lnSpc>
                          <a:spcPct val="130000"/>
                        </a:lnSpc>
                      </a:pPr>
                      <a:r>
                        <a:rPr lang="en-US" sz="1900" b="1" i="0" u="none" strike="noStrike" kern="1200" dirty="0">
                          <a:solidFill>
                            <a:srgbClr val="FF0000"/>
                          </a:solidFill>
                          <a:latin typeface="Times New Roman" panose="02020603050405020304" pitchFamily="18" charset="0"/>
                          <a:ea typeface="+mn-ea"/>
                          <a:cs typeface="Times New Roman" panose="02020603050405020304" pitchFamily="18" charset="0"/>
                        </a:rPr>
                        <a:t>11</a:t>
                      </a:r>
                    </a:p>
                  </a:txBody>
                  <a:tcPr marL="0" marR="0" marT="0" marB="0" anchor="ctr"/>
                </a:tc>
                <a:tc>
                  <a:txBody>
                    <a:bodyPr/>
                    <a:lstStyle/>
                    <a:p>
                      <a:pPr marL="0" algn="ctr" defTabSz="914400" rtl="0" eaLnBrk="1" fontAlgn="ctr" latinLnBrk="0" hangingPunct="1">
                        <a:lnSpc>
                          <a:spcPct val="130000"/>
                        </a:lnSpc>
                      </a:pPr>
                      <a:r>
                        <a:rPr lang="en-US" sz="1900" b="1" i="0" u="none" strike="noStrike" kern="1200" dirty="0">
                          <a:solidFill>
                            <a:srgbClr val="FF0000"/>
                          </a:solidFill>
                          <a:latin typeface="Times New Roman" panose="02020603050405020304" pitchFamily="18" charset="0"/>
                          <a:ea typeface="+mn-ea"/>
                          <a:cs typeface="Times New Roman" panose="02020603050405020304" pitchFamily="18" charset="0"/>
                        </a:rPr>
                        <a:t>33.2</a:t>
                      </a:r>
                    </a:p>
                  </a:txBody>
                  <a:tcPr marL="0" marR="0" marT="0" marB="0" anchor="ctr"/>
                </a:tc>
                <a:tc>
                  <a:txBody>
                    <a:bodyPr/>
                    <a:lstStyle/>
                    <a:p>
                      <a:pPr marL="0" algn="ctr" defTabSz="914400" rtl="0" eaLnBrk="1" fontAlgn="ctr" latinLnBrk="0" hangingPunct="1">
                        <a:lnSpc>
                          <a:spcPct val="130000"/>
                        </a:lnSpc>
                      </a:pPr>
                      <a:r>
                        <a:rPr lang="en-US" altLang="zh-CN" sz="1900" b="1" i="0" u="none" strike="noStrike" kern="1200" dirty="0">
                          <a:solidFill>
                            <a:srgbClr val="FF0000"/>
                          </a:solidFill>
                          <a:latin typeface="Times New Roman" panose="02020603050405020304" pitchFamily="18" charset="0"/>
                          <a:ea typeface="+mn-ea"/>
                          <a:cs typeface="Times New Roman" panose="02020603050405020304" pitchFamily="18" charset="0"/>
                        </a:rPr>
                        <a:t>630</a:t>
                      </a:r>
                      <a:endParaRPr lang="zh-CN" altLang="en-US" sz="1900" b="1" i="0" u="none" strike="noStrike"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026097786"/>
                  </a:ext>
                </a:extLst>
              </a:tr>
              <a:tr h="370840">
                <a:tc>
                  <a:txBody>
                    <a:bodyPr/>
                    <a:lstStyle/>
                    <a:p>
                      <a:pPr marL="0" algn="l" defTabSz="914400" rtl="0" eaLnBrk="1" fontAlgn="ctr" latinLnBrk="0" hangingPunct="1">
                        <a:lnSpc>
                          <a:spcPct val="130000"/>
                        </a:lnSpc>
                      </a:pPr>
                      <a:r>
                        <a:rPr lang="en-US" sz="1900" b="1" i="0" u="none" strike="noStrike" kern="1200" dirty="0">
                          <a:solidFill>
                            <a:schemeClr val="tx1"/>
                          </a:solidFill>
                          <a:latin typeface="Times New Roman" panose="02020603050405020304" pitchFamily="18" charset="0"/>
                          <a:ea typeface="+mn-ea"/>
                          <a:cs typeface="Times New Roman" panose="02020603050405020304" pitchFamily="18" charset="0"/>
                        </a:rPr>
                        <a:t> Operating temperature（K）</a:t>
                      </a:r>
                    </a:p>
                  </a:txBody>
                  <a:tcPr marL="0" marR="0" marT="0" marB="0" anchor="ctr"/>
                </a:tc>
                <a:tc>
                  <a:txBody>
                    <a:bodyPr/>
                    <a:lstStyle/>
                    <a:p>
                      <a:pPr marL="0" algn="ctr" defTabSz="914400" rtl="0" eaLnBrk="1" fontAlgn="ctr" latinLnBrk="0" hangingPunct="1">
                        <a:lnSpc>
                          <a:spcPct val="130000"/>
                        </a:lnSpc>
                      </a:pPr>
                      <a:r>
                        <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rPr>
                        <a:t>4.5K</a:t>
                      </a: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rPr>
                        <a:t>4.5K</a:t>
                      </a: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rPr>
                        <a:t>4.5K</a:t>
                      </a:r>
                    </a:p>
                  </a:txBody>
                  <a:tcPr marL="0" marR="0" marT="0" marB="0" anchor="ctr"/>
                </a:tc>
                <a:tc>
                  <a:txBody>
                    <a:bodyPr/>
                    <a:lstStyle/>
                    <a:p>
                      <a:pPr marL="0" marR="0" lvl="0" indent="0" algn="ctr" defTabSz="914400" rtl="0" eaLnBrk="1" fontAlgn="ctr" latinLnBrk="0" hangingPunct="1">
                        <a:lnSpc>
                          <a:spcPct val="130000"/>
                        </a:lnSpc>
                        <a:spcBef>
                          <a:spcPts val="0"/>
                        </a:spcBef>
                        <a:spcAft>
                          <a:spcPts val="0"/>
                        </a:spcAft>
                        <a:buClrTx/>
                        <a:buSzTx/>
                        <a:buFontTx/>
                        <a:buNone/>
                        <a:tabLst/>
                        <a:defRPr/>
                      </a:pPr>
                      <a:r>
                        <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rPr>
                        <a:t>4.5K</a:t>
                      </a:r>
                      <a:endParaRPr lang="zh-CN" altLang="en-US"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871193284"/>
                  </a:ext>
                </a:extLst>
              </a:tr>
              <a:tr h="370840">
                <a:tc>
                  <a:txBody>
                    <a:bodyPr/>
                    <a:lstStyle/>
                    <a:p>
                      <a:pPr marL="0" algn="l" defTabSz="914400" rtl="0" eaLnBrk="1" fontAlgn="ctr" latinLnBrk="0" hangingPunct="1">
                        <a:lnSpc>
                          <a:spcPct val="130000"/>
                        </a:lnSpc>
                      </a:pPr>
                      <a:r>
                        <a:rPr lang="en-US" sz="1900" b="1" i="0" u="none" strike="noStrike" kern="1200" dirty="0">
                          <a:solidFill>
                            <a:schemeClr val="tx1"/>
                          </a:solidFill>
                          <a:latin typeface="Times New Roman" panose="02020603050405020304" pitchFamily="18" charset="0"/>
                          <a:ea typeface="+mn-ea"/>
                          <a:cs typeface="Times New Roman" panose="02020603050405020304" pitchFamily="18" charset="0"/>
                        </a:rPr>
                        <a:t> Magnet length (m)</a:t>
                      </a:r>
                    </a:p>
                  </a:txBody>
                  <a:tcPr marL="0" marR="0" marT="0" marB="0" anchor="ctr"/>
                </a:tc>
                <a:tc>
                  <a:txBody>
                    <a:bodyPr/>
                    <a:lstStyle/>
                    <a:p>
                      <a:pPr marL="0" algn="ctr" defTabSz="914400" rtl="0" eaLnBrk="1" fontAlgn="ctr" latinLnBrk="0" hangingPunct="1">
                        <a:lnSpc>
                          <a:spcPct val="130000"/>
                        </a:lnSpc>
                      </a:pPr>
                      <a:r>
                        <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rPr>
                        <a:t>1.21</a:t>
                      </a:r>
                    </a:p>
                  </a:txBody>
                  <a:tcPr marL="0" marR="0" marT="0" marB="0" anchor="ctr"/>
                </a:tc>
                <a:tc>
                  <a:txBody>
                    <a:bodyPr/>
                    <a:lstStyle/>
                    <a:p>
                      <a:pPr marL="0" algn="ctr" defTabSz="914400" rtl="0" eaLnBrk="1" fontAlgn="ctr" latinLnBrk="0" hangingPunct="1">
                        <a:lnSpc>
                          <a:spcPct val="130000"/>
                        </a:lnSpc>
                      </a:pPr>
                      <a:r>
                        <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rPr>
                        <a:t>1.21</a:t>
                      </a:r>
                    </a:p>
                  </a:txBody>
                  <a:tcPr marL="0" marR="0" marT="0" marB="0" anchor="ctr"/>
                </a:tc>
                <a:tc>
                  <a:txBody>
                    <a:bodyPr/>
                    <a:lstStyle/>
                    <a:p>
                      <a:pPr marL="0" algn="ctr" defTabSz="914400" rtl="0" eaLnBrk="1" fontAlgn="ctr" latinLnBrk="0" hangingPunct="1">
                        <a:lnSpc>
                          <a:spcPct val="130000"/>
                        </a:lnSpc>
                      </a:pPr>
                      <a:r>
                        <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rPr>
                        <a:t>1.5</a:t>
                      </a: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rPr>
                        <a:t>5.1</a:t>
                      </a:r>
                      <a:endParaRPr lang="zh-CN" altLang="en-US"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25175840"/>
                  </a:ext>
                </a:extLst>
              </a:tr>
              <a:tr h="370840">
                <a:tc>
                  <a:txBody>
                    <a:bodyPr/>
                    <a:lstStyle/>
                    <a:p>
                      <a:pPr marL="0" algn="l" defTabSz="914400" rtl="0" eaLnBrk="1" fontAlgn="ctr" latinLnBrk="0" hangingPunct="1">
                        <a:lnSpc>
                          <a:spcPct val="130000"/>
                        </a:lnSpc>
                      </a:pPr>
                      <a:r>
                        <a:rPr lang="en-US" sz="1900" b="1" i="0" u="none" strike="noStrike" kern="1200" dirty="0">
                          <a:solidFill>
                            <a:schemeClr val="tx1"/>
                          </a:solidFill>
                          <a:latin typeface="Times New Roman" panose="02020603050405020304" pitchFamily="18" charset="0"/>
                          <a:ea typeface="+mn-ea"/>
                          <a:cs typeface="Times New Roman" panose="02020603050405020304" pitchFamily="18" charset="0"/>
                        </a:rPr>
                        <a:t>Net weight (Kg)</a:t>
                      </a:r>
                    </a:p>
                  </a:txBody>
                  <a:tcPr marL="0" marR="0" marT="0" marB="0" anchor="ctr"/>
                </a:tc>
                <a:tc>
                  <a:txBody>
                    <a:bodyPr/>
                    <a:lstStyle/>
                    <a:p>
                      <a:pPr marL="0" algn="ctr" defTabSz="914400" rtl="0" eaLnBrk="1" fontAlgn="ctr" latinLnBrk="0" hangingPunct="1">
                        <a:lnSpc>
                          <a:spcPct val="130000"/>
                        </a:lnSpc>
                      </a:pPr>
                      <a:r>
                        <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rPr>
                        <a:t>25</a:t>
                      </a:r>
                    </a:p>
                  </a:txBody>
                  <a:tcPr marL="0" marR="0" marT="0" marB="0" anchor="ctr"/>
                </a:tc>
                <a:tc>
                  <a:txBody>
                    <a:bodyPr/>
                    <a:lstStyle/>
                    <a:p>
                      <a:pPr marL="0" algn="ctr" defTabSz="914400" rtl="0" eaLnBrk="1" fontAlgn="ctr" latinLnBrk="0" hangingPunct="1">
                        <a:lnSpc>
                          <a:spcPct val="130000"/>
                        </a:lnSpc>
                      </a:pPr>
                      <a:r>
                        <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rPr>
                        <a:t>32</a:t>
                      </a:r>
                    </a:p>
                  </a:txBody>
                  <a:tcPr marL="0" marR="0" marT="0" marB="0" anchor="ctr"/>
                </a:tc>
                <a:tc>
                  <a:txBody>
                    <a:bodyPr/>
                    <a:lstStyle/>
                    <a:p>
                      <a:pPr marL="0" algn="ctr" defTabSz="914400" rtl="0" eaLnBrk="1" fontAlgn="ctr" latinLnBrk="0" hangingPunct="1">
                        <a:lnSpc>
                          <a:spcPct val="130000"/>
                        </a:lnSpc>
                      </a:pPr>
                      <a:r>
                        <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rPr>
                        <a:t>43</a:t>
                      </a: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rPr>
                        <a:t>302</a:t>
                      </a:r>
                      <a:endParaRPr lang="zh-CN" altLang="en-US"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515198306"/>
                  </a:ext>
                </a:extLst>
              </a:tr>
              <a:tr h="370840">
                <a:tc gridSpan="4">
                  <a:txBody>
                    <a:bodyPr/>
                    <a:lstStyle/>
                    <a:p>
                      <a:pPr marL="0" algn="l" defTabSz="914400" rtl="0" eaLnBrk="1" fontAlgn="ctr" latinLnBrk="0" hangingPunct="1">
                        <a:lnSpc>
                          <a:spcPct val="130000"/>
                        </a:lnSpc>
                      </a:pPr>
                      <a:r>
                        <a:rPr lang="en-US" sz="1900" b="1" i="0" u="none" strike="noStrike" kern="1200" dirty="0">
                          <a:solidFill>
                            <a:srgbClr val="FF0000"/>
                          </a:solidFill>
                          <a:latin typeface="Times New Roman" panose="02020603050405020304" pitchFamily="18" charset="0"/>
                          <a:ea typeface="+mn-ea"/>
                          <a:cs typeface="Times New Roman" panose="02020603050405020304" pitchFamily="18" charset="0"/>
                        </a:rPr>
                        <a:t>Total weight of magnets (Kg)</a:t>
                      </a:r>
                    </a:p>
                  </a:txBody>
                  <a:tcPr marL="0" marR="0" marT="0" marB="0" anchor="ctr"/>
                </a:tc>
                <a:tc hMerge="1">
                  <a:txBody>
                    <a:bodyPr/>
                    <a:lstStyle/>
                    <a:p>
                      <a:pPr marL="0" algn="ctr" defTabSz="914400" rtl="0" eaLnBrk="1" fontAlgn="ctr" latinLnBrk="0" hangingPunct="1">
                        <a:lnSpc>
                          <a:spcPct val="130000"/>
                        </a:lnSpc>
                      </a:pPr>
                      <a:endPar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hMerge="1">
                  <a:txBody>
                    <a:bodyPr/>
                    <a:lstStyle/>
                    <a:p>
                      <a:pPr marL="0" algn="ctr" defTabSz="914400" rtl="0" eaLnBrk="1" fontAlgn="ctr" latinLnBrk="0" hangingPunct="1">
                        <a:lnSpc>
                          <a:spcPct val="130000"/>
                        </a:lnSpc>
                      </a:pPr>
                      <a:endPar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hMerge="1">
                  <a:txBody>
                    <a:bodyPr/>
                    <a:lstStyle/>
                    <a:p>
                      <a:pPr marL="0" algn="ctr" defTabSz="914400" rtl="0" eaLnBrk="1" fontAlgn="ctr" latinLnBrk="0" hangingPunct="1">
                        <a:lnSpc>
                          <a:spcPct val="130000"/>
                        </a:lnSpc>
                      </a:pPr>
                      <a:endPar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1900" b="1" i="0" u="none" strike="noStrike" kern="1200" dirty="0">
                          <a:solidFill>
                            <a:srgbClr val="FF0000"/>
                          </a:solidFill>
                          <a:latin typeface="Times New Roman" panose="02020603050405020304" pitchFamily="18" charset="0"/>
                          <a:ea typeface="+mn-ea"/>
                          <a:cs typeface="Times New Roman" panose="02020603050405020304" pitchFamily="18" charset="0"/>
                        </a:rPr>
                        <a:t>402</a:t>
                      </a:r>
                      <a:endParaRPr lang="zh-CN" altLang="en-US" sz="1900" b="1" i="0" u="none" strike="noStrike"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925311680"/>
                  </a:ext>
                </a:extLst>
              </a:tr>
            </a:tbl>
          </a:graphicData>
        </a:graphic>
      </p:graphicFrame>
    </p:spTree>
    <p:extLst>
      <p:ext uri="{BB962C8B-B14F-4D97-AF65-F5344CB8AC3E}">
        <p14:creationId xmlns:p14="http://schemas.microsoft.com/office/powerpoint/2010/main" val="3255179003"/>
      </p:ext>
    </p:extLst>
  </p:cSld>
  <p:clrMapOvr>
    <a:masterClrMapping/>
  </p:clrMapOvr>
  <mc:AlternateContent xmlns:mc="http://schemas.openxmlformats.org/markup-compatibility/2006" xmlns:p14="http://schemas.microsoft.com/office/powerpoint/2010/main">
    <mc:Choice Requires="p14">
      <p:transition p14:dur="0" advTm="27020"/>
    </mc:Choice>
    <mc:Fallback xmlns="">
      <p:transition advTm="2702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3971FD4-677B-D0FF-7E3C-2F7210A9A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5881" y="134758"/>
            <a:ext cx="3345064" cy="643529"/>
          </a:xfrm>
          <a:prstGeom prst="rect">
            <a:avLst/>
          </a:prstGeom>
        </p:spPr>
      </p:pic>
      <p:sp>
        <p:nvSpPr>
          <p:cNvPr id="6" name="文本框 5">
            <a:extLst>
              <a:ext uri="{FF2B5EF4-FFF2-40B4-BE49-F238E27FC236}">
                <a16:creationId xmlns:a16="http://schemas.microsoft.com/office/drawing/2014/main" id="{7551ABB9-F632-2DBE-8AD3-B41425FFC3FE}"/>
              </a:ext>
            </a:extLst>
          </p:cNvPr>
          <p:cNvSpPr txBox="1"/>
          <p:nvPr/>
        </p:nvSpPr>
        <p:spPr>
          <a:xfrm>
            <a:off x="839416" y="156835"/>
            <a:ext cx="9233468" cy="584775"/>
          </a:xfrm>
          <a:prstGeom prst="rect">
            <a:avLst/>
          </a:prstGeom>
          <a:noFill/>
        </p:spPr>
        <p:txBody>
          <a:bodyPr wrap="square" rtlCol="0">
            <a:spAutoFit/>
          </a:bodyPr>
          <a:lstStyle/>
          <a:p>
            <a:r>
              <a:rPr lang="en-US" altLang="zh-CN" sz="3200" b="1" dirty="0">
                <a:solidFill>
                  <a:srgbClr val="C00000"/>
                </a:solidFill>
                <a:latin typeface="Arial" panose="020B0604020202020204" pitchFamily="34" charset="0"/>
                <a:ea typeface="微软雅黑" panose="020B0503020204020204" pitchFamily="34" charset="-122"/>
                <a:cs typeface="Arial" panose="020B0604020202020204" pitchFamily="34" charset="0"/>
              </a:rPr>
              <a:t>Simulation results</a:t>
            </a:r>
            <a:endParaRPr lang="zh-CN" altLang="en-US" sz="3200" b="1" dirty="0">
              <a:latin typeface="微软雅黑" panose="020B0503020204020204" pitchFamily="34" charset="-122"/>
              <a:ea typeface="微软雅黑" panose="020B0503020204020204" pitchFamily="34" charset="-122"/>
            </a:endParaRPr>
          </a:p>
        </p:txBody>
      </p:sp>
      <p:cxnSp>
        <p:nvCxnSpPr>
          <p:cNvPr id="5" name="直接连接符 4">
            <a:extLst>
              <a:ext uri="{FF2B5EF4-FFF2-40B4-BE49-F238E27FC236}">
                <a16:creationId xmlns:a16="http://schemas.microsoft.com/office/drawing/2014/main" id="{8C19A3A5-48F3-FF79-DEF2-FC5CCF535B69}"/>
              </a:ext>
            </a:extLst>
          </p:cNvPr>
          <p:cNvCxnSpPr/>
          <p:nvPr/>
        </p:nvCxnSpPr>
        <p:spPr>
          <a:xfrm>
            <a:off x="0" y="795350"/>
            <a:ext cx="12192000" cy="0"/>
          </a:xfrm>
          <a:prstGeom prst="line">
            <a:avLst/>
          </a:prstGeom>
          <a:ln w="25400">
            <a:solidFill>
              <a:srgbClr val="0070C0"/>
            </a:solidFill>
          </a:ln>
        </p:spPr>
        <p:style>
          <a:lnRef idx="3">
            <a:schemeClr val="accent5"/>
          </a:lnRef>
          <a:fillRef idx="0">
            <a:schemeClr val="accent5"/>
          </a:fillRef>
          <a:effectRef idx="2">
            <a:schemeClr val="accent5"/>
          </a:effectRef>
          <a:fontRef idx="minor">
            <a:schemeClr val="tx1"/>
          </a:fontRef>
        </p:style>
      </p:cxnSp>
      <p:pic>
        <p:nvPicPr>
          <p:cNvPr id="7" name="Picture 6">
            <a:extLst>
              <a:ext uri="{FF2B5EF4-FFF2-40B4-BE49-F238E27FC236}">
                <a16:creationId xmlns:a16="http://schemas.microsoft.com/office/drawing/2014/main" id="{8A615B0A-4E16-C0B7-CD08-E0B2A71269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975" r="2317" b="24852"/>
          <a:stretch/>
        </p:blipFill>
        <p:spPr bwMode="auto">
          <a:xfrm>
            <a:off x="246908" y="1185992"/>
            <a:ext cx="6480000" cy="196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文本框 28">
            <a:extLst>
              <a:ext uri="{FF2B5EF4-FFF2-40B4-BE49-F238E27FC236}">
                <a16:creationId xmlns:a16="http://schemas.microsoft.com/office/drawing/2014/main" id="{A1EB1B48-E270-74C9-8DFD-E90687076D50}"/>
              </a:ext>
            </a:extLst>
          </p:cNvPr>
          <p:cNvSpPr txBox="1"/>
          <p:nvPr/>
        </p:nvSpPr>
        <p:spPr>
          <a:xfrm>
            <a:off x="7162461" y="1534186"/>
            <a:ext cx="4782631" cy="4199868"/>
          </a:xfrm>
          <a:prstGeom prst="rect">
            <a:avLst/>
          </a:prstGeom>
          <a:noFill/>
        </p:spPr>
        <p:txBody>
          <a:bodyPr wrap="square">
            <a:spAutoFit/>
          </a:bodyPr>
          <a:lstStyle/>
          <a:p>
            <a:pPr>
              <a:lnSpc>
                <a:spcPct val="150000"/>
              </a:lnSpc>
            </a:pPr>
            <a:r>
              <a:rPr lang="en-US" altLang="zh-CN" dirty="0"/>
              <a:t>Characteristics of the MDI SC Quadrupole superconducting insert magnet helium vessel: </a:t>
            </a:r>
          </a:p>
          <a:p>
            <a:pPr marL="285750" indent="-285750">
              <a:lnSpc>
                <a:spcPct val="150000"/>
              </a:lnSpc>
              <a:buFont typeface="Arial" panose="020B0604020202020204" pitchFamily="34" charset="0"/>
              <a:buChar char="•"/>
            </a:pPr>
            <a:r>
              <a:rPr lang="en-US" altLang="zh-CN" dirty="0"/>
              <a:t>long longitudinal space; </a:t>
            </a:r>
          </a:p>
          <a:p>
            <a:pPr marL="285750" indent="-285750">
              <a:lnSpc>
                <a:spcPct val="150000"/>
              </a:lnSpc>
              <a:buFont typeface="Arial" panose="020B0604020202020204" pitchFamily="34" charset="0"/>
              <a:buChar char="•"/>
            </a:pPr>
            <a:r>
              <a:rPr lang="en-US" altLang="zh-CN" dirty="0"/>
              <a:t>large deformation amount;</a:t>
            </a:r>
          </a:p>
          <a:p>
            <a:pPr marL="285750" indent="-285750">
              <a:lnSpc>
                <a:spcPct val="150000"/>
              </a:lnSpc>
              <a:buFont typeface="Arial" panose="020B0604020202020204" pitchFamily="34" charset="0"/>
              <a:buChar char="•"/>
            </a:pPr>
            <a:r>
              <a:rPr lang="en-US" altLang="zh-CN" dirty="0"/>
              <a:t>multiple internal magnets (Anti-solenoid, Q1a, Q1b, Q2); </a:t>
            </a:r>
          </a:p>
          <a:p>
            <a:pPr marL="285750" indent="-285750">
              <a:lnSpc>
                <a:spcPct val="150000"/>
              </a:lnSpc>
              <a:buFont typeface="Arial" panose="020B0604020202020204" pitchFamily="34" charset="0"/>
              <a:buChar char="•"/>
            </a:pPr>
            <a:r>
              <a:rPr lang="en-US" altLang="zh-CN" dirty="0"/>
              <a:t>complex helium flow path due to a large number of magnet support frames; </a:t>
            </a:r>
          </a:p>
          <a:p>
            <a:pPr marL="285750" indent="-285750">
              <a:lnSpc>
                <a:spcPct val="150000"/>
              </a:lnSpc>
              <a:buFont typeface="Arial" panose="020B0604020202020204" pitchFamily="34" charset="0"/>
              <a:buChar char="•"/>
            </a:pPr>
            <a:r>
              <a:rPr lang="en-US" altLang="zh-CN" dirty="0"/>
              <a:t>need to fully consider the uniformity and safety of magnet cooling</a:t>
            </a:r>
            <a:endParaRPr lang="zh-CN" altLang="zh-CN" sz="2000" dirty="0">
              <a:latin typeface="+mn-ea"/>
            </a:endParaRPr>
          </a:p>
        </p:txBody>
      </p:sp>
      <p:grpSp>
        <p:nvGrpSpPr>
          <p:cNvPr id="32" name="组合 31">
            <a:extLst>
              <a:ext uri="{FF2B5EF4-FFF2-40B4-BE49-F238E27FC236}">
                <a16:creationId xmlns:a16="http://schemas.microsoft.com/office/drawing/2014/main" id="{441DDB5E-59AD-3555-26B1-8A6C7FEE85DB}"/>
              </a:ext>
            </a:extLst>
          </p:cNvPr>
          <p:cNvGrpSpPr/>
          <p:nvPr/>
        </p:nvGrpSpPr>
        <p:grpSpPr>
          <a:xfrm>
            <a:off x="246908" y="3643682"/>
            <a:ext cx="6480000" cy="3015801"/>
            <a:chOff x="345731" y="3828492"/>
            <a:chExt cx="6480000" cy="3015801"/>
          </a:xfrm>
        </p:grpSpPr>
        <p:pic>
          <p:nvPicPr>
            <p:cNvPr id="27" name="图片 26">
              <a:extLst>
                <a:ext uri="{FF2B5EF4-FFF2-40B4-BE49-F238E27FC236}">
                  <a16:creationId xmlns:a16="http://schemas.microsoft.com/office/drawing/2014/main" id="{41AD30D5-69D7-A6DF-BD54-CBBD29AAA3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731" y="3828492"/>
              <a:ext cx="6480000" cy="3015801"/>
            </a:xfrm>
            <a:prstGeom prst="rect">
              <a:avLst/>
            </a:prstGeom>
          </p:spPr>
        </p:pic>
        <p:sp>
          <p:nvSpPr>
            <p:cNvPr id="31" name="文本框 30">
              <a:extLst>
                <a:ext uri="{FF2B5EF4-FFF2-40B4-BE49-F238E27FC236}">
                  <a16:creationId xmlns:a16="http://schemas.microsoft.com/office/drawing/2014/main" id="{147044A0-5082-2197-38E7-578DBA499339}"/>
                </a:ext>
              </a:extLst>
            </p:cNvPr>
            <p:cNvSpPr txBox="1"/>
            <p:nvPr/>
          </p:nvSpPr>
          <p:spPr>
            <a:xfrm>
              <a:off x="1724025" y="5697688"/>
              <a:ext cx="4371975" cy="455253"/>
            </a:xfrm>
            <a:prstGeom prst="rect">
              <a:avLst/>
            </a:prstGeom>
            <a:noFill/>
          </p:spPr>
          <p:txBody>
            <a:bodyPr wrap="square">
              <a:spAutoFit/>
            </a:bodyPr>
            <a:lstStyle/>
            <a:p>
              <a:pPr>
                <a:lnSpc>
                  <a:spcPct val="150000"/>
                </a:lnSpc>
              </a:pPr>
              <a:r>
                <a:rPr lang="en-US" altLang="zh-CN" dirty="0">
                  <a:latin typeface="Times New Roman" panose="02020603050405020304" pitchFamily="18" charset="0"/>
                  <a:cs typeface="Times New Roman" panose="02020603050405020304" pitchFamily="18" charset="0"/>
                </a:rPr>
                <a:t>Heat load </a:t>
              </a:r>
              <a:r>
                <a:rPr lang="zh-CN" altLang="zh-CN"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3.42*4=13.68W@4.2K</a:t>
              </a:r>
            </a:p>
          </p:txBody>
        </p:sp>
      </p:grpSp>
      <p:sp>
        <p:nvSpPr>
          <p:cNvPr id="33" name="TextBox 20">
            <a:extLst>
              <a:ext uri="{FF2B5EF4-FFF2-40B4-BE49-F238E27FC236}">
                <a16:creationId xmlns:a16="http://schemas.microsoft.com/office/drawing/2014/main" id="{0E93B431-41E3-2217-0223-2525A5B4630C}"/>
              </a:ext>
            </a:extLst>
          </p:cNvPr>
          <p:cNvSpPr txBox="1"/>
          <p:nvPr/>
        </p:nvSpPr>
        <p:spPr>
          <a:xfrm>
            <a:off x="1049138" y="2050239"/>
            <a:ext cx="576064" cy="338554"/>
          </a:xfrm>
          <a:prstGeom prst="rect">
            <a:avLst/>
          </a:prstGeom>
          <a:noFill/>
        </p:spPr>
        <p:txBody>
          <a:bodyPr wrap="square" rtlCol="0">
            <a:spAutoFit/>
          </a:bodyPr>
          <a:lstStyle/>
          <a:p>
            <a:r>
              <a:rPr lang="en-US" altLang="zh-CN" sz="1600" dirty="0">
                <a:solidFill>
                  <a:schemeClr val="tx1"/>
                </a:solidFill>
              </a:rPr>
              <a:t>Q1a</a:t>
            </a:r>
            <a:endParaRPr lang="zh-CN" altLang="en-US" sz="1600" dirty="0">
              <a:solidFill>
                <a:schemeClr val="tx1"/>
              </a:solidFill>
            </a:endParaRPr>
          </a:p>
        </p:txBody>
      </p:sp>
      <p:sp>
        <p:nvSpPr>
          <p:cNvPr id="34" name="TextBox 21">
            <a:extLst>
              <a:ext uri="{FF2B5EF4-FFF2-40B4-BE49-F238E27FC236}">
                <a16:creationId xmlns:a16="http://schemas.microsoft.com/office/drawing/2014/main" id="{9EAC79A4-CD9B-4FF3-83C8-FD0B6B17A117}"/>
              </a:ext>
            </a:extLst>
          </p:cNvPr>
          <p:cNvSpPr txBox="1"/>
          <p:nvPr/>
        </p:nvSpPr>
        <p:spPr>
          <a:xfrm>
            <a:off x="2342853" y="2370530"/>
            <a:ext cx="576064" cy="338554"/>
          </a:xfrm>
          <a:prstGeom prst="rect">
            <a:avLst/>
          </a:prstGeom>
          <a:noFill/>
        </p:spPr>
        <p:txBody>
          <a:bodyPr wrap="square" rtlCol="0">
            <a:spAutoFit/>
          </a:bodyPr>
          <a:lstStyle/>
          <a:p>
            <a:r>
              <a:rPr lang="en-US" altLang="zh-CN" sz="1600" dirty="0">
                <a:solidFill>
                  <a:schemeClr val="tx1"/>
                </a:solidFill>
              </a:rPr>
              <a:t>Q1b</a:t>
            </a:r>
            <a:endParaRPr lang="zh-CN" altLang="en-US" sz="1600" dirty="0">
              <a:solidFill>
                <a:schemeClr val="tx1"/>
              </a:solidFill>
            </a:endParaRPr>
          </a:p>
        </p:txBody>
      </p:sp>
      <p:sp>
        <p:nvSpPr>
          <p:cNvPr id="35" name="TextBox 22">
            <a:extLst>
              <a:ext uri="{FF2B5EF4-FFF2-40B4-BE49-F238E27FC236}">
                <a16:creationId xmlns:a16="http://schemas.microsoft.com/office/drawing/2014/main" id="{08E00551-7C58-4F42-6CDB-BE3E06A9DA03}"/>
              </a:ext>
            </a:extLst>
          </p:cNvPr>
          <p:cNvSpPr txBox="1"/>
          <p:nvPr/>
        </p:nvSpPr>
        <p:spPr>
          <a:xfrm>
            <a:off x="4246848" y="2665880"/>
            <a:ext cx="576064" cy="338554"/>
          </a:xfrm>
          <a:prstGeom prst="rect">
            <a:avLst/>
          </a:prstGeom>
          <a:noFill/>
        </p:spPr>
        <p:txBody>
          <a:bodyPr wrap="square" rtlCol="0">
            <a:spAutoFit/>
          </a:bodyPr>
          <a:lstStyle/>
          <a:p>
            <a:r>
              <a:rPr lang="en-US" altLang="zh-CN" sz="1600" dirty="0">
                <a:solidFill>
                  <a:schemeClr val="tx1"/>
                </a:solidFill>
              </a:rPr>
              <a:t>Q2</a:t>
            </a:r>
            <a:endParaRPr lang="zh-CN" altLang="en-US" sz="1600" dirty="0">
              <a:solidFill>
                <a:schemeClr val="tx1"/>
              </a:solidFill>
            </a:endParaRPr>
          </a:p>
        </p:txBody>
      </p:sp>
      <p:cxnSp>
        <p:nvCxnSpPr>
          <p:cNvPr id="37" name="直接箭头连接符 36">
            <a:extLst>
              <a:ext uri="{FF2B5EF4-FFF2-40B4-BE49-F238E27FC236}">
                <a16:creationId xmlns:a16="http://schemas.microsoft.com/office/drawing/2014/main" id="{2C1CA4DC-BBCC-03F5-E00D-6A2EFDCDC11F}"/>
              </a:ext>
            </a:extLst>
          </p:cNvPr>
          <p:cNvCxnSpPr/>
          <p:nvPr/>
        </p:nvCxnSpPr>
        <p:spPr>
          <a:xfrm flipV="1">
            <a:off x="1460500" y="1746250"/>
            <a:ext cx="349250" cy="420509"/>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38" name="直接箭头连接符 37">
            <a:extLst>
              <a:ext uri="{FF2B5EF4-FFF2-40B4-BE49-F238E27FC236}">
                <a16:creationId xmlns:a16="http://schemas.microsoft.com/office/drawing/2014/main" id="{2B4F90F3-D32F-BEB3-928E-97FDF340AFE2}"/>
              </a:ext>
            </a:extLst>
          </p:cNvPr>
          <p:cNvCxnSpPr/>
          <p:nvPr/>
        </p:nvCxnSpPr>
        <p:spPr>
          <a:xfrm flipV="1">
            <a:off x="2744292" y="1964263"/>
            <a:ext cx="349250" cy="420509"/>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39" name="直接箭头连接符 38">
            <a:extLst>
              <a:ext uri="{FF2B5EF4-FFF2-40B4-BE49-F238E27FC236}">
                <a16:creationId xmlns:a16="http://schemas.microsoft.com/office/drawing/2014/main" id="{B79BDF81-835B-9EB0-C752-E20E56ABA3DF}"/>
              </a:ext>
            </a:extLst>
          </p:cNvPr>
          <p:cNvCxnSpPr/>
          <p:nvPr/>
        </p:nvCxnSpPr>
        <p:spPr>
          <a:xfrm flipV="1">
            <a:off x="4473314" y="2275239"/>
            <a:ext cx="349250" cy="420509"/>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86592118"/>
      </p:ext>
    </p:extLst>
  </p:cSld>
  <p:clrMapOvr>
    <a:masterClrMapping/>
  </p:clrMapOvr>
  <mc:AlternateContent xmlns:mc="http://schemas.openxmlformats.org/markup-compatibility/2006" xmlns:p14="http://schemas.microsoft.com/office/powerpoint/2010/main">
    <mc:Choice Requires="p14">
      <p:transition p14:dur="0" advTm="27020"/>
    </mc:Choice>
    <mc:Fallback xmlns="">
      <p:transition advTm="2702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3971FD4-677B-D0FF-7E3C-2F7210A9A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5881" y="134758"/>
            <a:ext cx="3345064" cy="643529"/>
          </a:xfrm>
          <a:prstGeom prst="rect">
            <a:avLst/>
          </a:prstGeom>
        </p:spPr>
      </p:pic>
      <p:pic>
        <p:nvPicPr>
          <p:cNvPr id="4" name="图片 3">
            <a:extLst>
              <a:ext uri="{FF2B5EF4-FFF2-40B4-BE49-F238E27FC236}">
                <a16:creationId xmlns:a16="http://schemas.microsoft.com/office/drawing/2014/main" id="{510C73B9-1C9C-A1D5-81A2-005116D43189}"/>
              </a:ext>
            </a:extLst>
          </p:cNvPr>
          <p:cNvPicPr>
            <a:picLocks noChangeAspect="1"/>
          </p:cNvPicPr>
          <p:nvPr/>
        </p:nvPicPr>
        <p:blipFill rotWithShape="1">
          <a:blip r:embed="rId4"/>
          <a:srcRect t="2890" b="40536"/>
          <a:stretch/>
        </p:blipFill>
        <p:spPr>
          <a:xfrm>
            <a:off x="253126" y="4485190"/>
            <a:ext cx="5836412" cy="2358951"/>
          </a:xfrm>
          <a:prstGeom prst="rect">
            <a:avLst/>
          </a:prstGeom>
        </p:spPr>
      </p:pic>
      <p:pic>
        <p:nvPicPr>
          <p:cNvPr id="8" name="图片 7">
            <a:extLst>
              <a:ext uri="{FF2B5EF4-FFF2-40B4-BE49-F238E27FC236}">
                <a16:creationId xmlns:a16="http://schemas.microsoft.com/office/drawing/2014/main" id="{8C8135A2-0416-FE78-6D08-C4C688461629}"/>
              </a:ext>
            </a:extLst>
          </p:cNvPr>
          <p:cNvPicPr>
            <a:picLocks noChangeAspect="1"/>
          </p:cNvPicPr>
          <p:nvPr/>
        </p:nvPicPr>
        <p:blipFill rotWithShape="1">
          <a:blip r:embed="rId5"/>
          <a:srcRect t="2407" b="41019"/>
          <a:stretch/>
        </p:blipFill>
        <p:spPr>
          <a:xfrm>
            <a:off x="259584" y="2151104"/>
            <a:ext cx="5836416" cy="2358952"/>
          </a:xfrm>
          <a:prstGeom prst="rect">
            <a:avLst/>
          </a:prstGeom>
        </p:spPr>
      </p:pic>
      <p:pic>
        <p:nvPicPr>
          <p:cNvPr id="10" name="图片 9">
            <a:extLst>
              <a:ext uri="{FF2B5EF4-FFF2-40B4-BE49-F238E27FC236}">
                <a16:creationId xmlns:a16="http://schemas.microsoft.com/office/drawing/2014/main" id="{BFC66C0C-E0FF-E8B8-1EB0-E35E67276080}"/>
              </a:ext>
            </a:extLst>
          </p:cNvPr>
          <p:cNvPicPr>
            <a:picLocks noChangeAspect="1"/>
          </p:cNvPicPr>
          <p:nvPr/>
        </p:nvPicPr>
        <p:blipFill rotWithShape="1">
          <a:blip r:embed="rId6"/>
          <a:srcRect t="2877" b="40549"/>
          <a:stretch/>
        </p:blipFill>
        <p:spPr>
          <a:xfrm>
            <a:off x="7036755" y="4534350"/>
            <a:ext cx="5104190" cy="2063002"/>
          </a:xfrm>
          <a:prstGeom prst="rect">
            <a:avLst/>
          </a:prstGeom>
        </p:spPr>
      </p:pic>
      <p:sp>
        <p:nvSpPr>
          <p:cNvPr id="13" name="文本框 12">
            <a:extLst>
              <a:ext uri="{FF2B5EF4-FFF2-40B4-BE49-F238E27FC236}">
                <a16:creationId xmlns:a16="http://schemas.microsoft.com/office/drawing/2014/main" id="{B74869F2-0683-566F-E45D-42DFB46FC909}"/>
              </a:ext>
            </a:extLst>
          </p:cNvPr>
          <p:cNvSpPr txBox="1"/>
          <p:nvPr/>
        </p:nvSpPr>
        <p:spPr>
          <a:xfrm>
            <a:off x="1612900" y="4078813"/>
            <a:ext cx="3429000" cy="646331"/>
          </a:xfrm>
          <a:prstGeom prst="rect">
            <a:avLst/>
          </a:prstGeom>
          <a:noFill/>
        </p:spPr>
        <p:txBody>
          <a:bodyPr wrap="square" rtlCol="0">
            <a:spAutoFit/>
          </a:bodyPr>
          <a:lstStyle/>
          <a:p>
            <a:pPr algn="ctr"/>
            <a:r>
              <a:rPr lang="en-US" altLang="zh-CN" dirty="0"/>
              <a:t>Temperature distribution of outer cylinder of helium pool</a:t>
            </a:r>
            <a:endParaRPr lang="zh-CN" altLang="en-US" sz="1600" dirty="0">
              <a:latin typeface="楷体" panose="02010609060101010101" pitchFamily="49" charset="-122"/>
              <a:ea typeface="楷体" panose="02010609060101010101" pitchFamily="49" charset="-122"/>
            </a:endParaRPr>
          </a:p>
        </p:txBody>
      </p:sp>
      <p:sp>
        <p:nvSpPr>
          <p:cNvPr id="14" name="文本框 13">
            <a:extLst>
              <a:ext uri="{FF2B5EF4-FFF2-40B4-BE49-F238E27FC236}">
                <a16:creationId xmlns:a16="http://schemas.microsoft.com/office/drawing/2014/main" id="{811EFB91-CA60-9373-CCA7-D95E97E272E6}"/>
              </a:ext>
            </a:extLst>
          </p:cNvPr>
          <p:cNvSpPr txBox="1"/>
          <p:nvPr/>
        </p:nvSpPr>
        <p:spPr>
          <a:xfrm>
            <a:off x="1487488" y="6165304"/>
            <a:ext cx="4096424" cy="369332"/>
          </a:xfrm>
          <a:prstGeom prst="rect">
            <a:avLst/>
          </a:prstGeom>
          <a:noFill/>
        </p:spPr>
        <p:txBody>
          <a:bodyPr wrap="square" rtlCol="0">
            <a:spAutoFit/>
          </a:bodyPr>
          <a:lstStyle/>
          <a:p>
            <a:r>
              <a:rPr lang="en-US" altLang="zh-CN" dirty="0"/>
              <a:t>Temperature distribution of</a:t>
            </a:r>
            <a:r>
              <a:rPr lang="zh-CN" altLang="en-US" dirty="0"/>
              <a:t> </a:t>
            </a:r>
            <a:r>
              <a:rPr lang="en-US" altLang="zh-CN" dirty="0"/>
              <a:t>fluid domain </a:t>
            </a:r>
            <a:endParaRPr lang="zh-CN" altLang="en-US" dirty="0">
              <a:latin typeface="楷体" panose="02010609060101010101" pitchFamily="49" charset="-122"/>
              <a:ea typeface="楷体" panose="02010609060101010101" pitchFamily="49" charset="-122"/>
            </a:endParaRPr>
          </a:p>
        </p:txBody>
      </p:sp>
      <p:cxnSp>
        <p:nvCxnSpPr>
          <p:cNvPr id="7" name="直接箭头连接符 6">
            <a:extLst>
              <a:ext uri="{FF2B5EF4-FFF2-40B4-BE49-F238E27FC236}">
                <a16:creationId xmlns:a16="http://schemas.microsoft.com/office/drawing/2014/main" id="{AEDF332A-3101-4139-91E7-D98DC3D2EF10}"/>
              </a:ext>
            </a:extLst>
          </p:cNvPr>
          <p:cNvCxnSpPr/>
          <p:nvPr/>
        </p:nvCxnSpPr>
        <p:spPr>
          <a:xfrm flipH="1">
            <a:off x="5774833" y="3485766"/>
            <a:ext cx="374352" cy="0"/>
          </a:xfrm>
          <a:prstGeom prst="straightConnector1">
            <a:avLst/>
          </a:prstGeom>
          <a:ln w="3175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5" name="直接箭头连接符 14">
            <a:extLst>
              <a:ext uri="{FF2B5EF4-FFF2-40B4-BE49-F238E27FC236}">
                <a16:creationId xmlns:a16="http://schemas.microsoft.com/office/drawing/2014/main" id="{042435F3-BDA4-4C40-BE2F-D73E01CD2F40}"/>
              </a:ext>
            </a:extLst>
          </p:cNvPr>
          <p:cNvCxnSpPr>
            <a:cxnSpLocks/>
          </p:cNvCxnSpPr>
          <p:nvPr/>
        </p:nvCxnSpPr>
        <p:spPr>
          <a:xfrm flipV="1">
            <a:off x="5786084" y="3184942"/>
            <a:ext cx="374352" cy="0"/>
          </a:xfrm>
          <a:prstGeom prst="straightConnector1">
            <a:avLst/>
          </a:prstGeom>
          <a:ln w="31750">
            <a:solidFill>
              <a:srgbClr val="7030A0"/>
            </a:solidFill>
            <a:tailEnd type="triangle"/>
          </a:ln>
        </p:spPr>
        <p:style>
          <a:lnRef idx="3">
            <a:schemeClr val="accent1"/>
          </a:lnRef>
          <a:fillRef idx="0">
            <a:schemeClr val="accent1"/>
          </a:fillRef>
          <a:effectRef idx="2">
            <a:schemeClr val="accent1"/>
          </a:effectRef>
          <a:fontRef idx="minor">
            <a:schemeClr val="tx1"/>
          </a:fontRef>
        </p:style>
      </p:cxnSp>
      <p:sp>
        <p:nvSpPr>
          <p:cNvPr id="9" name="文本框 8">
            <a:extLst>
              <a:ext uri="{FF2B5EF4-FFF2-40B4-BE49-F238E27FC236}">
                <a16:creationId xmlns:a16="http://schemas.microsoft.com/office/drawing/2014/main" id="{0BA420D5-0A4A-4509-9553-CB19633236CA}"/>
              </a:ext>
            </a:extLst>
          </p:cNvPr>
          <p:cNvSpPr txBox="1"/>
          <p:nvPr/>
        </p:nvSpPr>
        <p:spPr>
          <a:xfrm>
            <a:off x="5709324" y="3644994"/>
            <a:ext cx="867724" cy="338554"/>
          </a:xfrm>
          <a:prstGeom prst="rect">
            <a:avLst/>
          </a:prstGeom>
          <a:noFill/>
        </p:spPr>
        <p:txBody>
          <a:bodyPr wrap="square" rtlCol="0">
            <a:spAutoFit/>
          </a:bodyPr>
          <a:lstStyle/>
          <a:p>
            <a:pPr algn="ctr"/>
            <a:r>
              <a:rPr lang="en-US" altLang="zh-CN" sz="1600" b="1" dirty="0">
                <a:solidFill>
                  <a:srgbClr val="FF0000"/>
                </a:solidFill>
              </a:rPr>
              <a:t>inlet</a:t>
            </a:r>
            <a:endParaRPr lang="zh-CN" altLang="en-US" sz="1600" b="1" dirty="0">
              <a:solidFill>
                <a:srgbClr val="FF0000"/>
              </a:solidFill>
            </a:endParaRPr>
          </a:p>
        </p:txBody>
      </p:sp>
      <p:sp>
        <p:nvSpPr>
          <p:cNvPr id="16" name="文本框 15">
            <a:extLst>
              <a:ext uri="{FF2B5EF4-FFF2-40B4-BE49-F238E27FC236}">
                <a16:creationId xmlns:a16="http://schemas.microsoft.com/office/drawing/2014/main" id="{0AE4C7C3-0A4A-467D-87D7-D01559B309BC}"/>
              </a:ext>
            </a:extLst>
          </p:cNvPr>
          <p:cNvSpPr txBox="1"/>
          <p:nvPr/>
        </p:nvSpPr>
        <p:spPr>
          <a:xfrm>
            <a:off x="5715323" y="2801137"/>
            <a:ext cx="867724" cy="338554"/>
          </a:xfrm>
          <a:prstGeom prst="rect">
            <a:avLst/>
          </a:prstGeom>
          <a:noFill/>
        </p:spPr>
        <p:txBody>
          <a:bodyPr wrap="square" rtlCol="0">
            <a:spAutoFit/>
          </a:bodyPr>
          <a:lstStyle/>
          <a:p>
            <a:pPr algn="ctr"/>
            <a:r>
              <a:rPr lang="en-US" altLang="zh-CN" sz="1600" b="1" dirty="0">
                <a:solidFill>
                  <a:srgbClr val="7030A0"/>
                </a:solidFill>
              </a:rPr>
              <a:t>outlet</a:t>
            </a:r>
            <a:endParaRPr lang="zh-CN" altLang="en-US" sz="1600" b="1" dirty="0">
              <a:solidFill>
                <a:srgbClr val="7030A0"/>
              </a:solidFill>
            </a:endParaRPr>
          </a:p>
        </p:txBody>
      </p:sp>
      <p:sp>
        <p:nvSpPr>
          <p:cNvPr id="17" name="文本框 16">
            <a:extLst>
              <a:ext uri="{FF2B5EF4-FFF2-40B4-BE49-F238E27FC236}">
                <a16:creationId xmlns:a16="http://schemas.microsoft.com/office/drawing/2014/main" id="{A9BF19AE-D236-44D7-8373-24F6BFE08B3B}"/>
              </a:ext>
            </a:extLst>
          </p:cNvPr>
          <p:cNvSpPr txBox="1"/>
          <p:nvPr/>
        </p:nvSpPr>
        <p:spPr>
          <a:xfrm>
            <a:off x="2056828" y="2376473"/>
            <a:ext cx="3429103" cy="523220"/>
          </a:xfrm>
          <a:prstGeom prst="rect">
            <a:avLst/>
          </a:prstGeom>
          <a:noFill/>
        </p:spPr>
        <p:txBody>
          <a:bodyPr wrap="square" rtlCol="0">
            <a:spAutoFit/>
          </a:bodyPr>
          <a:lstStyle/>
          <a:p>
            <a:r>
              <a:rPr lang="en-US" altLang="zh-CN" sz="2800" dirty="0"/>
              <a:t>One-way in and out</a:t>
            </a:r>
            <a:endParaRPr lang="zh-CN" altLang="en-US" sz="2800" b="1" dirty="0"/>
          </a:p>
        </p:txBody>
      </p:sp>
      <p:sp>
        <p:nvSpPr>
          <p:cNvPr id="18" name="文本框 17">
            <a:extLst>
              <a:ext uri="{FF2B5EF4-FFF2-40B4-BE49-F238E27FC236}">
                <a16:creationId xmlns:a16="http://schemas.microsoft.com/office/drawing/2014/main" id="{9D3DBA2B-A5E2-4115-899A-0CBC6E22EE7A}"/>
              </a:ext>
            </a:extLst>
          </p:cNvPr>
          <p:cNvSpPr txBox="1"/>
          <p:nvPr/>
        </p:nvSpPr>
        <p:spPr>
          <a:xfrm>
            <a:off x="839416" y="156835"/>
            <a:ext cx="9233468" cy="584775"/>
          </a:xfrm>
          <a:prstGeom prst="rect">
            <a:avLst/>
          </a:prstGeom>
          <a:noFill/>
        </p:spPr>
        <p:txBody>
          <a:bodyPr wrap="square" rtlCol="0">
            <a:spAutoFit/>
          </a:bodyPr>
          <a:lstStyle/>
          <a:p>
            <a:r>
              <a:rPr lang="en-US" altLang="zh-CN" sz="3200" b="1" dirty="0">
                <a:solidFill>
                  <a:srgbClr val="C00000"/>
                </a:solidFill>
                <a:latin typeface="Arial" panose="020B0604020202020204" pitchFamily="34" charset="0"/>
                <a:ea typeface="微软雅黑" panose="020B0503020204020204" pitchFamily="34" charset="-122"/>
                <a:cs typeface="Arial" panose="020B0604020202020204" pitchFamily="34" charset="0"/>
              </a:rPr>
              <a:t>Simulation results</a:t>
            </a:r>
            <a:endParaRPr lang="zh-CN" altLang="en-US" sz="3200" b="1"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F9550A09-4CB8-4087-8ED7-0C6F57528984}"/>
              </a:ext>
            </a:extLst>
          </p:cNvPr>
          <p:cNvSpPr/>
          <p:nvPr/>
        </p:nvSpPr>
        <p:spPr>
          <a:xfrm>
            <a:off x="29350" y="1137518"/>
            <a:ext cx="7434802" cy="923330"/>
          </a:xfrm>
          <a:prstGeom prst="rect">
            <a:avLst/>
          </a:prstGeom>
        </p:spPr>
        <p:txBody>
          <a:bodyPr wrap="square">
            <a:spAutoFit/>
          </a:bodyPr>
          <a:lstStyle/>
          <a:p>
            <a:pPr marL="285750" indent="-285750">
              <a:buFont typeface="Arial" panose="020B0604020202020204" pitchFamily="34" charset="0"/>
              <a:buChar char="•"/>
            </a:pPr>
            <a:r>
              <a:rPr lang="en-US" altLang="zh-CN" dirty="0">
                <a:solidFill>
                  <a:srgbClr val="2A2F45"/>
                </a:solidFill>
                <a:latin typeface="PingFang SC"/>
              </a:rPr>
              <a:t>Without considering the magnetic support structure:</a:t>
            </a:r>
          </a:p>
          <a:p>
            <a:pPr marL="285750" indent="-285750">
              <a:buFont typeface="Arial" panose="020B0604020202020204" pitchFamily="34" charset="0"/>
              <a:buChar char="•"/>
            </a:pPr>
            <a:r>
              <a:rPr lang="en-US" altLang="zh-CN" dirty="0">
                <a:solidFill>
                  <a:srgbClr val="2A2F45"/>
                </a:solidFill>
                <a:latin typeface="PingFang SC"/>
              </a:rPr>
              <a:t>Supports conductive heat load@ 13.68W; radiative heat loss is 0.1W/m</a:t>
            </a:r>
            <a:r>
              <a:rPr lang="en-US" altLang="zh-CN" baseline="30000" dirty="0">
                <a:solidFill>
                  <a:srgbClr val="2A2F45"/>
                </a:solidFill>
                <a:latin typeface="PingFang SC"/>
              </a:rPr>
              <a:t>2</a:t>
            </a:r>
            <a:r>
              <a:rPr lang="en-US" altLang="zh-CN" dirty="0">
                <a:solidFill>
                  <a:srgbClr val="2A2F45"/>
                </a:solidFill>
                <a:latin typeface="PingFang SC"/>
              </a:rPr>
              <a:t>; </a:t>
            </a:r>
          </a:p>
          <a:p>
            <a:pPr marL="285750" indent="-285750">
              <a:buFont typeface="Arial" panose="020B0604020202020204" pitchFamily="34" charset="0"/>
              <a:buChar char="•"/>
            </a:pPr>
            <a:r>
              <a:rPr lang="en-US" altLang="zh-CN" dirty="0">
                <a:solidFill>
                  <a:srgbClr val="2A2F45"/>
                </a:solidFill>
                <a:latin typeface="PingFang SC"/>
              </a:rPr>
              <a:t>Helium inlet flow is 3.0bar@4.2K, 12.0g/s</a:t>
            </a:r>
            <a:endParaRPr lang="zh-CN" altLang="en-US" dirty="0"/>
          </a:p>
        </p:txBody>
      </p:sp>
      <p:graphicFrame>
        <p:nvGraphicFramePr>
          <p:cNvPr id="19" name="图表 18">
            <a:extLst>
              <a:ext uri="{FF2B5EF4-FFF2-40B4-BE49-F238E27FC236}">
                <a16:creationId xmlns:a16="http://schemas.microsoft.com/office/drawing/2014/main" id="{687727A1-A5EA-4F64-8A0E-6ED10FEB2ACE}"/>
              </a:ext>
            </a:extLst>
          </p:cNvPr>
          <p:cNvGraphicFramePr>
            <a:graphicFrameLocks/>
          </p:cNvGraphicFramePr>
          <p:nvPr>
            <p:extLst>
              <p:ext uri="{D42A27DB-BD31-4B8C-83A1-F6EECF244321}">
                <p14:modId xmlns:p14="http://schemas.microsoft.com/office/powerpoint/2010/main" val="2100999834"/>
              </p:ext>
            </p:extLst>
          </p:nvPr>
        </p:nvGraphicFramePr>
        <p:xfrm>
          <a:off x="7034786" y="1137518"/>
          <a:ext cx="5004000" cy="33984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40340592"/>
      </p:ext>
    </p:extLst>
  </p:cSld>
  <p:clrMapOvr>
    <a:masterClrMapping/>
  </p:clrMapOvr>
  <mc:AlternateContent xmlns:mc="http://schemas.openxmlformats.org/markup-compatibility/2006" xmlns:p14="http://schemas.microsoft.com/office/powerpoint/2010/main">
    <mc:Choice Requires="p14">
      <p:transition p14:dur="0" advTm="27020"/>
    </mc:Choice>
    <mc:Fallback xmlns="">
      <p:transition advTm="2702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1BB76083-2DED-740D-FB88-393B087B9072}"/>
              </a:ext>
            </a:extLst>
          </p:cNvPr>
          <p:cNvPicPr>
            <a:picLocks noChangeAspect="1"/>
          </p:cNvPicPr>
          <p:nvPr/>
        </p:nvPicPr>
        <p:blipFill rotWithShape="1">
          <a:blip r:embed="rId3"/>
          <a:srcRect t="11843" b="16106"/>
          <a:stretch/>
        </p:blipFill>
        <p:spPr>
          <a:xfrm>
            <a:off x="374588" y="2852936"/>
            <a:ext cx="10833980" cy="921360"/>
          </a:xfrm>
          <a:prstGeom prst="rect">
            <a:avLst/>
          </a:prstGeom>
        </p:spPr>
      </p:pic>
      <p:pic>
        <p:nvPicPr>
          <p:cNvPr id="14" name="图片 13">
            <a:extLst>
              <a:ext uri="{FF2B5EF4-FFF2-40B4-BE49-F238E27FC236}">
                <a16:creationId xmlns:a16="http://schemas.microsoft.com/office/drawing/2014/main" id="{7FD3FFF8-4B5F-04D9-8095-E338BEBDB8BF}"/>
              </a:ext>
            </a:extLst>
          </p:cNvPr>
          <p:cNvPicPr>
            <a:picLocks noChangeAspect="1"/>
          </p:cNvPicPr>
          <p:nvPr/>
        </p:nvPicPr>
        <p:blipFill rotWithShape="1">
          <a:blip r:embed="rId4"/>
          <a:srcRect t="14069" b="22168"/>
          <a:stretch/>
        </p:blipFill>
        <p:spPr>
          <a:xfrm>
            <a:off x="179299" y="1738585"/>
            <a:ext cx="11389309" cy="1186359"/>
          </a:xfrm>
          <a:prstGeom prst="rect">
            <a:avLst/>
          </a:prstGeom>
        </p:spPr>
      </p:pic>
      <p:pic>
        <p:nvPicPr>
          <p:cNvPr id="3" name="图片 2">
            <a:extLst>
              <a:ext uri="{FF2B5EF4-FFF2-40B4-BE49-F238E27FC236}">
                <a16:creationId xmlns:a16="http://schemas.microsoft.com/office/drawing/2014/main" id="{B3971FD4-677B-D0FF-7E3C-2F7210A9A0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5881" y="134758"/>
            <a:ext cx="3345064" cy="643529"/>
          </a:xfrm>
          <a:prstGeom prst="rect">
            <a:avLst/>
          </a:prstGeom>
        </p:spPr>
      </p:pic>
      <p:cxnSp>
        <p:nvCxnSpPr>
          <p:cNvPr id="5" name="直接连接符 4">
            <a:extLst>
              <a:ext uri="{FF2B5EF4-FFF2-40B4-BE49-F238E27FC236}">
                <a16:creationId xmlns:a16="http://schemas.microsoft.com/office/drawing/2014/main" id="{8C19A3A5-48F3-FF79-DEF2-FC5CCF535B69}"/>
              </a:ext>
            </a:extLst>
          </p:cNvPr>
          <p:cNvCxnSpPr/>
          <p:nvPr/>
        </p:nvCxnSpPr>
        <p:spPr>
          <a:xfrm>
            <a:off x="0" y="795350"/>
            <a:ext cx="12192000" cy="0"/>
          </a:xfrm>
          <a:prstGeom prst="line">
            <a:avLst/>
          </a:prstGeom>
          <a:ln w="25400">
            <a:solidFill>
              <a:srgbClr val="0070C0"/>
            </a:solidFill>
          </a:ln>
        </p:spPr>
        <p:style>
          <a:lnRef idx="3">
            <a:schemeClr val="accent5"/>
          </a:lnRef>
          <a:fillRef idx="0">
            <a:schemeClr val="accent5"/>
          </a:fillRef>
          <a:effectRef idx="2">
            <a:schemeClr val="accent5"/>
          </a:effectRef>
          <a:fontRef idx="minor">
            <a:schemeClr val="tx1"/>
          </a:fontRef>
        </p:style>
      </p:cxnSp>
      <p:pic>
        <p:nvPicPr>
          <p:cNvPr id="4" name="图片 3">
            <a:extLst>
              <a:ext uri="{FF2B5EF4-FFF2-40B4-BE49-F238E27FC236}">
                <a16:creationId xmlns:a16="http://schemas.microsoft.com/office/drawing/2014/main" id="{1FCD3D9E-C985-8CFC-4B14-B4789815E88D}"/>
              </a:ext>
            </a:extLst>
          </p:cNvPr>
          <p:cNvPicPr>
            <a:picLocks noChangeAspect="1"/>
          </p:cNvPicPr>
          <p:nvPr/>
        </p:nvPicPr>
        <p:blipFill>
          <a:blip r:embed="rId6"/>
          <a:stretch>
            <a:fillRect/>
          </a:stretch>
        </p:blipFill>
        <p:spPr>
          <a:xfrm>
            <a:off x="407928" y="5394710"/>
            <a:ext cx="5040000" cy="1269064"/>
          </a:xfrm>
          <a:prstGeom prst="rect">
            <a:avLst/>
          </a:prstGeom>
        </p:spPr>
      </p:pic>
      <p:pic>
        <p:nvPicPr>
          <p:cNvPr id="8" name="图片 7">
            <a:extLst>
              <a:ext uri="{FF2B5EF4-FFF2-40B4-BE49-F238E27FC236}">
                <a16:creationId xmlns:a16="http://schemas.microsoft.com/office/drawing/2014/main" id="{B09F4581-F107-911A-92B0-65C7285D9F3A}"/>
              </a:ext>
            </a:extLst>
          </p:cNvPr>
          <p:cNvPicPr>
            <a:picLocks noChangeAspect="1"/>
          </p:cNvPicPr>
          <p:nvPr/>
        </p:nvPicPr>
        <p:blipFill>
          <a:blip r:embed="rId7"/>
          <a:stretch>
            <a:fillRect/>
          </a:stretch>
        </p:blipFill>
        <p:spPr>
          <a:xfrm>
            <a:off x="5458844" y="5025611"/>
            <a:ext cx="1861292" cy="1906323"/>
          </a:xfrm>
          <a:prstGeom prst="rect">
            <a:avLst/>
          </a:prstGeom>
        </p:spPr>
      </p:pic>
      <p:sp>
        <p:nvSpPr>
          <p:cNvPr id="20" name="文本框 19">
            <a:extLst>
              <a:ext uri="{FF2B5EF4-FFF2-40B4-BE49-F238E27FC236}">
                <a16:creationId xmlns:a16="http://schemas.microsoft.com/office/drawing/2014/main" id="{4791D1D5-2A62-0D76-E7BC-73ADABE89EC3}"/>
              </a:ext>
            </a:extLst>
          </p:cNvPr>
          <p:cNvSpPr txBox="1"/>
          <p:nvPr/>
        </p:nvSpPr>
        <p:spPr>
          <a:xfrm>
            <a:off x="246908" y="970711"/>
            <a:ext cx="11500924" cy="87357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The Anti-solenoid is supported by a ring on the inner wall of the helium pool.</a:t>
            </a:r>
          </a:p>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The superconducting magnets Q1a,Q1b and Q2 are supported on the inner wall of the reverse solenoid assembly;</a:t>
            </a:r>
          </a:p>
        </p:txBody>
      </p:sp>
      <p:pic>
        <p:nvPicPr>
          <p:cNvPr id="23" name="图片 22">
            <a:extLst>
              <a:ext uri="{FF2B5EF4-FFF2-40B4-BE49-F238E27FC236}">
                <a16:creationId xmlns:a16="http://schemas.microsoft.com/office/drawing/2014/main" id="{492F8570-7B07-3AF3-36E8-AA5EE7AC04E6}"/>
              </a:ext>
            </a:extLst>
          </p:cNvPr>
          <p:cNvPicPr>
            <a:picLocks noChangeAspect="1"/>
          </p:cNvPicPr>
          <p:nvPr/>
        </p:nvPicPr>
        <p:blipFill>
          <a:blip r:embed="rId8"/>
          <a:stretch>
            <a:fillRect/>
          </a:stretch>
        </p:blipFill>
        <p:spPr>
          <a:xfrm>
            <a:off x="7355864" y="3906047"/>
            <a:ext cx="4212744" cy="2547289"/>
          </a:xfrm>
          <a:prstGeom prst="rect">
            <a:avLst/>
          </a:prstGeom>
        </p:spPr>
      </p:pic>
      <p:sp>
        <p:nvSpPr>
          <p:cNvPr id="24" name="文本框 23">
            <a:extLst>
              <a:ext uri="{FF2B5EF4-FFF2-40B4-BE49-F238E27FC236}">
                <a16:creationId xmlns:a16="http://schemas.microsoft.com/office/drawing/2014/main" id="{7BE3DE6F-80D7-A428-D283-FDE653BD7BD3}"/>
              </a:ext>
            </a:extLst>
          </p:cNvPr>
          <p:cNvSpPr txBox="1"/>
          <p:nvPr/>
        </p:nvSpPr>
        <p:spPr>
          <a:xfrm>
            <a:off x="8012841" y="6453336"/>
            <a:ext cx="3771231" cy="338554"/>
          </a:xfrm>
          <a:prstGeom prst="rect">
            <a:avLst/>
          </a:prstGeom>
          <a:noFill/>
        </p:spPr>
        <p:txBody>
          <a:bodyPr wrap="square" rtlCol="0">
            <a:spAutoFit/>
          </a:bodyPr>
          <a:lstStyle/>
          <a:p>
            <a:r>
              <a:rPr lang="en-US" altLang="zh-CN" sz="1600" dirty="0" err="1">
                <a:latin typeface="楷体" panose="02010609060101010101" pitchFamily="49" charset="-122"/>
                <a:ea typeface="楷体" panose="02010609060101010101" pitchFamily="49" charset="-122"/>
              </a:rPr>
              <a:t>SuperKEKB</a:t>
            </a:r>
            <a:r>
              <a:rPr lang="en-US" altLang="zh-CN" sz="1600" dirty="0">
                <a:latin typeface="楷体" panose="02010609060101010101" pitchFamily="49" charset="-122"/>
                <a:ea typeface="楷体" panose="02010609060101010101" pitchFamily="49" charset="-122"/>
              </a:rPr>
              <a:t> IR site Helium channel</a:t>
            </a:r>
            <a:endParaRPr lang="zh-CN" altLang="en-US" sz="1600" dirty="0">
              <a:latin typeface="楷体" panose="02010609060101010101" pitchFamily="49" charset="-122"/>
              <a:ea typeface="楷体" panose="02010609060101010101" pitchFamily="49" charset="-122"/>
            </a:endParaRPr>
          </a:p>
        </p:txBody>
      </p:sp>
      <p:sp>
        <p:nvSpPr>
          <p:cNvPr id="2" name="文本框 1">
            <a:extLst>
              <a:ext uri="{FF2B5EF4-FFF2-40B4-BE49-F238E27FC236}">
                <a16:creationId xmlns:a16="http://schemas.microsoft.com/office/drawing/2014/main" id="{19CBAF37-B8FE-49CC-8FEA-DC8CCCDB6C4C}"/>
              </a:ext>
            </a:extLst>
          </p:cNvPr>
          <p:cNvSpPr txBox="1"/>
          <p:nvPr/>
        </p:nvSpPr>
        <p:spPr>
          <a:xfrm>
            <a:off x="354873" y="3618890"/>
            <a:ext cx="1348639" cy="1754326"/>
          </a:xfrm>
          <a:prstGeom prst="rect">
            <a:avLst/>
          </a:prstGeom>
          <a:noFill/>
        </p:spPr>
        <p:txBody>
          <a:bodyPr wrap="none" rtlCol="0">
            <a:spAutoFit/>
          </a:bodyPr>
          <a:lstStyle/>
          <a:p>
            <a:r>
              <a:rPr lang="en-US" altLang="zh-CN" dirty="0"/>
              <a:t>Supports:</a:t>
            </a:r>
          </a:p>
          <a:p>
            <a:r>
              <a:rPr lang="en-US" altLang="zh-CN" dirty="0" err="1"/>
              <a:t>befor</a:t>
            </a:r>
            <a:r>
              <a:rPr lang="zh-CN" altLang="en-US" dirty="0"/>
              <a:t>：</a:t>
            </a:r>
            <a:endParaRPr lang="en-US" altLang="zh-CN" dirty="0"/>
          </a:p>
          <a:p>
            <a:endParaRPr lang="en-US" altLang="zh-CN" dirty="0"/>
          </a:p>
          <a:p>
            <a:endParaRPr lang="en-US" altLang="zh-CN" dirty="0"/>
          </a:p>
          <a:p>
            <a:endParaRPr lang="en-US" altLang="zh-CN" dirty="0"/>
          </a:p>
          <a:p>
            <a:r>
              <a:rPr lang="en-US" altLang="zh-CN" dirty="0"/>
              <a:t>optimized</a:t>
            </a:r>
            <a:r>
              <a:rPr lang="zh-CN" altLang="en-US" dirty="0"/>
              <a:t>：</a:t>
            </a:r>
          </a:p>
        </p:txBody>
      </p:sp>
      <p:pic>
        <p:nvPicPr>
          <p:cNvPr id="9" name="图片 8">
            <a:extLst>
              <a:ext uri="{FF2B5EF4-FFF2-40B4-BE49-F238E27FC236}">
                <a16:creationId xmlns:a16="http://schemas.microsoft.com/office/drawing/2014/main" id="{59697BD3-90B2-41D0-AF4A-5F6BE484A9EC}"/>
              </a:ext>
            </a:extLst>
          </p:cNvPr>
          <p:cNvPicPr>
            <a:picLocks noChangeAspect="1"/>
          </p:cNvPicPr>
          <p:nvPr/>
        </p:nvPicPr>
        <p:blipFill rotWithShape="1">
          <a:blip r:embed="rId9"/>
          <a:srcRect t="29956"/>
          <a:stretch/>
        </p:blipFill>
        <p:spPr>
          <a:xfrm>
            <a:off x="1200016" y="3985648"/>
            <a:ext cx="5040000" cy="1039963"/>
          </a:xfrm>
          <a:prstGeom prst="rect">
            <a:avLst/>
          </a:prstGeom>
        </p:spPr>
      </p:pic>
      <p:sp>
        <p:nvSpPr>
          <p:cNvPr id="15" name="文本框 14">
            <a:extLst>
              <a:ext uri="{FF2B5EF4-FFF2-40B4-BE49-F238E27FC236}">
                <a16:creationId xmlns:a16="http://schemas.microsoft.com/office/drawing/2014/main" id="{99FD1169-16CD-4F52-B354-3F3648158F22}"/>
              </a:ext>
            </a:extLst>
          </p:cNvPr>
          <p:cNvSpPr txBox="1"/>
          <p:nvPr/>
        </p:nvSpPr>
        <p:spPr>
          <a:xfrm>
            <a:off x="839416" y="156835"/>
            <a:ext cx="9233468" cy="584775"/>
          </a:xfrm>
          <a:prstGeom prst="rect">
            <a:avLst/>
          </a:prstGeom>
          <a:noFill/>
        </p:spPr>
        <p:txBody>
          <a:bodyPr wrap="square" rtlCol="0">
            <a:spAutoFit/>
          </a:bodyPr>
          <a:lstStyle/>
          <a:p>
            <a:r>
              <a:rPr lang="en-US" altLang="zh-CN" sz="3200" b="1" dirty="0">
                <a:solidFill>
                  <a:srgbClr val="C00000"/>
                </a:solidFill>
                <a:latin typeface="Arial" panose="020B0604020202020204" pitchFamily="34" charset="0"/>
                <a:ea typeface="微软雅黑" panose="020B0503020204020204" pitchFamily="34" charset="-122"/>
                <a:cs typeface="Arial" panose="020B0604020202020204" pitchFamily="34" charset="0"/>
              </a:rPr>
              <a:t>Simulation results</a:t>
            </a:r>
            <a:endParaRPr lang="zh-CN" altLang="en-US" sz="32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77805839"/>
      </p:ext>
    </p:extLst>
  </p:cSld>
  <p:clrMapOvr>
    <a:masterClrMapping/>
  </p:clrMapOvr>
  <mc:AlternateContent xmlns:mc="http://schemas.openxmlformats.org/markup-compatibility/2006" xmlns:p14="http://schemas.microsoft.com/office/powerpoint/2010/main">
    <mc:Choice Requires="p14">
      <p:transition p14:dur="0" advTm="27020"/>
    </mc:Choice>
    <mc:Fallback xmlns="">
      <p:transition advTm="2702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3971FD4-677B-D0FF-7E3C-2F7210A9A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5881" y="134758"/>
            <a:ext cx="3345064" cy="643529"/>
          </a:xfrm>
          <a:prstGeom prst="rect">
            <a:avLst/>
          </a:prstGeom>
        </p:spPr>
      </p:pic>
      <p:sp>
        <p:nvSpPr>
          <p:cNvPr id="10" name="文本框 9">
            <a:extLst>
              <a:ext uri="{FF2B5EF4-FFF2-40B4-BE49-F238E27FC236}">
                <a16:creationId xmlns:a16="http://schemas.microsoft.com/office/drawing/2014/main" id="{8722DAF1-0D98-43F9-B638-C9BB87B3AA42}"/>
              </a:ext>
            </a:extLst>
          </p:cNvPr>
          <p:cNvSpPr txBox="1"/>
          <p:nvPr/>
        </p:nvSpPr>
        <p:spPr>
          <a:xfrm>
            <a:off x="101218" y="1084674"/>
            <a:ext cx="4770646" cy="400110"/>
          </a:xfrm>
          <a:prstGeom prst="rect">
            <a:avLst/>
          </a:prstGeom>
          <a:noFill/>
        </p:spPr>
        <p:txBody>
          <a:bodyPr wrap="square" rtlCol="0">
            <a:spAutoFit/>
          </a:bodyPr>
          <a:lstStyle/>
          <a:p>
            <a:r>
              <a:rPr lang="en-US" altLang="zh-CN" sz="2000" b="1" dirty="0"/>
              <a:t>Outer single-layer flow channel </a:t>
            </a:r>
            <a:r>
              <a:rPr lang="zh-CN" altLang="en-US" sz="2000" b="1" dirty="0"/>
              <a:t>：</a:t>
            </a:r>
          </a:p>
        </p:txBody>
      </p:sp>
      <p:graphicFrame>
        <p:nvGraphicFramePr>
          <p:cNvPr id="7" name="图表 6">
            <a:extLst>
              <a:ext uri="{FF2B5EF4-FFF2-40B4-BE49-F238E27FC236}">
                <a16:creationId xmlns:a16="http://schemas.microsoft.com/office/drawing/2014/main" id="{A640F43E-35B4-4206-87C4-18FC6ECC2096}"/>
              </a:ext>
            </a:extLst>
          </p:cNvPr>
          <p:cNvGraphicFramePr>
            <a:graphicFrameLocks/>
          </p:cNvGraphicFramePr>
          <p:nvPr>
            <p:extLst>
              <p:ext uri="{D42A27DB-BD31-4B8C-83A1-F6EECF244321}">
                <p14:modId xmlns:p14="http://schemas.microsoft.com/office/powerpoint/2010/main" val="1206506721"/>
              </p:ext>
            </p:extLst>
          </p:nvPr>
        </p:nvGraphicFramePr>
        <p:xfrm>
          <a:off x="6380945" y="1021145"/>
          <a:ext cx="576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图表 7">
            <a:extLst>
              <a:ext uri="{FF2B5EF4-FFF2-40B4-BE49-F238E27FC236}">
                <a16:creationId xmlns:a16="http://schemas.microsoft.com/office/drawing/2014/main" id="{C19896E2-0B8E-4BBD-8255-EF02606FF717}"/>
              </a:ext>
            </a:extLst>
          </p:cNvPr>
          <p:cNvGraphicFramePr>
            <a:graphicFrameLocks/>
          </p:cNvGraphicFramePr>
          <p:nvPr>
            <p:extLst>
              <p:ext uri="{D42A27DB-BD31-4B8C-83A1-F6EECF244321}">
                <p14:modId xmlns:p14="http://schemas.microsoft.com/office/powerpoint/2010/main" val="1027107936"/>
              </p:ext>
            </p:extLst>
          </p:nvPr>
        </p:nvGraphicFramePr>
        <p:xfrm>
          <a:off x="6380945" y="3746990"/>
          <a:ext cx="5760000" cy="28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图表 8">
            <a:extLst>
              <a:ext uri="{FF2B5EF4-FFF2-40B4-BE49-F238E27FC236}">
                <a16:creationId xmlns:a16="http://schemas.microsoft.com/office/drawing/2014/main" id="{1B3E57A2-6DE5-4147-A2DC-9E76AF67EFD8}"/>
              </a:ext>
            </a:extLst>
          </p:cNvPr>
          <p:cNvGraphicFramePr>
            <a:graphicFrameLocks/>
          </p:cNvGraphicFramePr>
          <p:nvPr>
            <p:extLst>
              <p:ext uri="{D42A27DB-BD31-4B8C-83A1-F6EECF244321}">
                <p14:modId xmlns:p14="http://schemas.microsoft.com/office/powerpoint/2010/main" val="1105299158"/>
              </p:ext>
            </p:extLst>
          </p:nvPr>
        </p:nvGraphicFramePr>
        <p:xfrm>
          <a:off x="411056" y="1485104"/>
          <a:ext cx="5400000" cy="2880000"/>
        </p:xfrm>
        <a:graphic>
          <a:graphicData uri="http://schemas.openxmlformats.org/drawingml/2006/chart">
            <c:chart xmlns:c="http://schemas.openxmlformats.org/drawingml/2006/chart" xmlns:r="http://schemas.openxmlformats.org/officeDocument/2006/relationships" r:id="rId6"/>
          </a:graphicData>
        </a:graphic>
      </p:graphicFrame>
      <p:pic>
        <p:nvPicPr>
          <p:cNvPr id="2" name="图片 1">
            <a:extLst>
              <a:ext uri="{FF2B5EF4-FFF2-40B4-BE49-F238E27FC236}">
                <a16:creationId xmlns:a16="http://schemas.microsoft.com/office/drawing/2014/main" id="{A7DC2643-692B-4A8E-B0C4-9AB0CEF51668}"/>
              </a:ext>
            </a:extLst>
          </p:cNvPr>
          <p:cNvPicPr>
            <a:picLocks noChangeAspect="1"/>
          </p:cNvPicPr>
          <p:nvPr/>
        </p:nvPicPr>
        <p:blipFill>
          <a:blip r:embed="rId7"/>
          <a:stretch>
            <a:fillRect/>
          </a:stretch>
        </p:blipFill>
        <p:spPr>
          <a:xfrm>
            <a:off x="336000" y="4383290"/>
            <a:ext cx="5760000" cy="2070046"/>
          </a:xfrm>
          <a:prstGeom prst="rect">
            <a:avLst/>
          </a:prstGeom>
        </p:spPr>
      </p:pic>
      <p:sp>
        <p:nvSpPr>
          <p:cNvPr id="12" name="文本框 11">
            <a:extLst>
              <a:ext uri="{FF2B5EF4-FFF2-40B4-BE49-F238E27FC236}">
                <a16:creationId xmlns:a16="http://schemas.microsoft.com/office/drawing/2014/main" id="{B8C9D920-8D5B-4A61-BA17-AEA8780BFB3B}"/>
              </a:ext>
            </a:extLst>
          </p:cNvPr>
          <p:cNvSpPr txBox="1"/>
          <p:nvPr/>
        </p:nvSpPr>
        <p:spPr>
          <a:xfrm>
            <a:off x="1037398" y="6114782"/>
            <a:ext cx="5130610" cy="646331"/>
          </a:xfrm>
          <a:prstGeom prst="rect">
            <a:avLst/>
          </a:prstGeom>
          <a:noFill/>
        </p:spPr>
        <p:txBody>
          <a:bodyPr wrap="square" rtlCol="0">
            <a:spAutoFit/>
          </a:bodyPr>
          <a:lstStyle/>
          <a:p>
            <a:pPr algn="ctr"/>
            <a:r>
              <a:rPr lang="en-US" altLang="zh-CN" dirty="0"/>
              <a:t>Temperature distribution of the outer cylinder of the helium pool: 3bar@4.2K 10g/s</a:t>
            </a:r>
            <a:endParaRPr lang="zh-CN" altLang="en-US" dirty="0"/>
          </a:p>
        </p:txBody>
      </p:sp>
      <p:sp>
        <p:nvSpPr>
          <p:cNvPr id="11" name="文本框 10">
            <a:extLst>
              <a:ext uri="{FF2B5EF4-FFF2-40B4-BE49-F238E27FC236}">
                <a16:creationId xmlns:a16="http://schemas.microsoft.com/office/drawing/2014/main" id="{C2A4E6A7-41F0-4879-8B72-EB43D0869B23}"/>
              </a:ext>
            </a:extLst>
          </p:cNvPr>
          <p:cNvSpPr txBox="1"/>
          <p:nvPr/>
        </p:nvSpPr>
        <p:spPr>
          <a:xfrm>
            <a:off x="839416" y="156835"/>
            <a:ext cx="9233468" cy="584775"/>
          </a:xfrm>
          <a:prstGeom prst="rect">
            <a:avLst/>
          </a:prstGeom>
          <a:noFill/>
        </p:spPr>
        <p:txBody>
          <a:bodyPr wrap="square" rtlCol="0">
            <a:spAutoFit/>
          </a:bodyPr>
          <a:lstStyle/>
          <a:p>
            <a:r>
              <a:rPr lang="en-US" altLang="zh-CN" sz="3200" b="1" dirty="0">
                <a:solidFill>
                  <a:srgbClr val="C00000"/>
                </a:solidFill>
                <a:latin typeface="Arial" panose="020B0604020202020204" pitchFamily="34" charset="0"/>
                <a:ea typeface="微软雅黑" panose="020B0503020204020204" pitchFamily="34" charset="-122"/>
                <a:cs typeface="Arial" panose="020B0604020202020204" pitchFamily="34" charset="0"/>
              </a:rPr>
              <a:t>Simulation results</a:t>
            </a:r>
            <a:endParaRPr lang="zh-CN" altLang="en-US" sz="32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50864751"/>
      </p:ext>
    </p:extLst>
  </p:cSld>
  <p:clrMapOvr>
    <a:masterClrMapping/>
  </p:clrMapOvr>
  <mc:AlternateContent xmlns:mc="http://schemas.openxmlformats.org/markup-compatibility/2006" xmlns:p14="http://schemas.microsoft.com/office/powerpoint/2010/main">
    <mc:Choice Requires="p14">
      <p:transition p14:dur="0" advTm="27020"/>
    </mc:Choice>
    <mc:Fallback xmlns="">
      <p:transition advTm="2702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3971FD4-677B-D0FF-7E3C-2F7210A9A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5881" y="134758"/>
            <a:ext cx="3345064" cy="643529"/>
          </a:xfrm>
          <a:prstGeom prst="rect">
            <a:avLst/>
          </a:prstGeom>
        </p:spPr>
      </p:pic>
      <p:sp>
        <p:nvSpPr>
          <p:cNvPr id="6" name="文本框 5">
            <a:extLst>
              <a:ext uri="{FF2B5EF4-FFF2-40B4-BE49-F238E27FC236}">
                <a16:creationId xmlns:a16="http://schemas.microsoft.com/office/drawing/2014/main" id="{7551ABB9-F632-2DBE-8AD3-B41425FFC3FE}"/>
              </a:ext>
            </a:extLst>
          </p:cNvPr>
          <p:cNvSpPr txBox="1"/>
          <p:nvPr/>
        </p:nvSpPr>
        <p:spPr>
          <a:xfrm>
            <a:off x="622038" y="216609"/>
            <a:ext cx="7677889"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Optimized the helium channel</a:t>
            </a:r>
            <a:endParaRPr lang="zh-CN" altLang="en-US" sz="2800" b="1"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66F964F8-41C5-AFB5-D6E6-EBA22273A8D4}"/>
              </a:ext>
            </a:extLst>
          </p:cNvPr>
          <p:cNvPicPr>
            <a:picLocks noChangeAspect="1"/>
          </p:cNvPicPr>
          <p:nvPr/>
        </p:nvPicPr>
        <p:blipFill>
          <a:blip r:embed="rId4"/>
          <a:stretch>
            <a:fillRect/>
          </a:stretch>
        </p:blipFill>
        <p:spPr>
          <a:xfrm>
            <a:off x="928694" y="2883887"/>
            <a:ext cx="10221751" cy="1638529"/>
          </a:xfrm>
          <a:prstGeom prst="rect">
            <a:avLst/>
          </a:prstGeom>
        </p:spPr>
      </p:pic>
      <p:pic>
        <p:nvPicPr>
          <p:cNvPr id="8" name="图片 7">
            <a:extLst>
              <a:ext uri="{FF2B5EF4-FFF2-40B4-BE49-F238E27FC236}">
                <a16:creationId xmlns:a16="http://schemas.microsoft.com/office/drawing/2014/main" id="{C6BB919D-76CD-0864-C4CE-37AF7BB9D061}"/>
              </a:ext>
            </a:extLst>
          </p:cNvPr>
          <p:cNvPicPr>
            <a:picLocks noChangeAspect="1"/>
          </p:cNvPicPr>
          <p:nvPr/>
        </p:nvPicPr>
        <p:blipFill>
          <a:blip r:embed="rId5"/>
          <a:stretch>
            <a:fillRect/>
          </a:stretch>
        </p:blipFill>
        <p:spPr>
          <a:xfrm>
            <a:off x="615575" y="2947281"/>
            <a:ext cx="10800000" cy="1733454"/>
          </a:xfrm>
          <a:prstGeom prst="rect">
            <a:avLst/>
          </a:prstGeom>
        </p:spPr>
      </p:pic>
      <p:pic>
        <p:nvPicPr>
          <p:cNvPr id="10" name="图片 9">
            <a:extLst>
              <a:ext uri="{FF2B5EF4-FFF2-40B4-BE49-F238E27FC236}">
                <a16:creationId xmlns:a16="http://schemas.microsoft.com/office/drawing/2014/main" id="{39007674-F5B5-167E-9645-12C839FF3D3B}"/>
              </a:ext>
            </a:extLst>
          </p:cNvPr>
          <p:cNvPicPr>
            <a:picLocks noChangeAspect="1"/>
          </p:cNvPicPr>
          <p:nvPr/>
        </p:nvPicPr>
        <p:blipFill>
          <a:blip r:embed="rId6"/>
          <a:stretch>
            <a:fillRect/>
          </a:stretch>
        </p:blipFill>
        <p:spPr>
          <a:xfrm>
            <a:off x="9934716" y="1780620"/>
            <a:ext cx="1480859" cy="1620000"/>
          </a:xfrm>
          <a:prstGeom prst="rect">
            <a:avLst/>
          </a:prstGeom>
        </p:spPr>
      </p:pic>
      <p:pic>
        <p:nvPicPr>
          <p:cNvPr id="12" name="图片 11">
            <a:extLst>
              <a:ext uri="{FF2B5EF4-FFF2-40B4-BE49-F238E27FC236}">
                <a16:creationId xmlns:a16="http://schemas.microsoft.com/office/drawing/2014/main" id="{E1D908EF-DB7B-7D32-2103-0FD23F371E7F}"/>
              </a:ext>
            </a:extLst>
          </p:cNvPr>
          <p:cNvPicPr>
            <a:picLocks noChangeAspect="1"/>
          </p:cNvPicPr>
          <p:nvPr/>
        </p:nvPicPr>
        <p:blipFill>
          <a:blip r:embed="rId7"/>
          <a:stretch>
            <a:fillRect/>
          </a:stretch>
        </p:blipFill>
        <p:spPr>
          <a:xfrm>
            <a:off x="719114" y="1801718"/>
            <a:ext cx="2193312" cy="1620000"/>
          </a:xfrm>
          <a:prstGeom prst="rect">
            <a:avLst/>
          </a:prstGeom>
        </p:spPr>
      </p:pic>
      <p:pic>
        <p:nvPicPr>
          <p:cNvPr id="14" name="图片 13">
            <a:extLst>
              <a:ext uri="{FF2B5EF4-FFF2-40B4-BE49-F238E27FC236}">
                <a16:creationId xmlns:a16="http://schemas.microsoft.com/office/drawing/2014/main" id="{E0A00CC1-2083-B37F-B60E-B2DF0F3AD5AF}"/>
              </a:ext>
            </a:extLst>
          </p:cNvPr>
          <p:cNvPicPr>
            <a:picLocks noChangeAspect="1"/>
          </p:cNvPicPr>
          <p:nvPr/>
        </p:nvPicPr>
        <p:blipFill rotWithShape="1">
          <a:blip r:embed="rId8"/>
          <a:srcRect t="25632" b="17492"/>
          <a:stretch/>
        </p:blipFill>
        <p:spPr>
          <a:xfrm>
            <a:off x="719113" y="5733256"/>
            <a:ext cx="10800000" cy="1133157"/>
          </a:xfrm>
          <a:prstGeom prst="rect">
            <a:avLst/>
          </a:prstGeom>
        </p:spPr>
      </p:pic>
      <p:pic>
        <p:nvPicPr>
          <p:cNvPr id="16" name="图片 15">
            <a:extLst>
              <a:ext uri="{FF2B5EF4-FFF2-40B4-BE49-F238E27FC236}">
                <a16:creationId xmlns:a16="http://schemas.microsoft.com/office/drawing/2014/main" id="{99F63E01-CA70-2350-E1A1-075A41BD8FF8}"/>
              </a:ext>
            </a:extLst>
          </p:cNvPr>
          <p:cNvPicPr>
            <a:picLocks noChangeAspect="1"/>
          </p:cNvPicPr>
          <p:nvPr/>
        </p:nvPicPr>
        <p:blipFill>
          <a:blip r:embed="rId9"/>
          <a:stretch>
            <a:fillRect/>
          </a:stretch>
        </p:blipFill>
        <p:spPr>
          <a:xfrm>
            <a:off x="8933923" y="4293096"/>
            <a:ext cx="2898309" cy="1476000"/>
          </a:xfrm>
          <a:prstGeom prst="rect">
            <a:avLst/>
          </a:prstGeom>
        </p:spPr>
      </p:pic>
      <p:pic>
        <p:nvPicPr>
          <p:cNvPr id="19" name="图片 18">
            <a:extLst>
              <a:ext uri="{FF2B5EF4-FFF2-40B4-BE49-F238E27FC236}">
                <a16:creationId xmlns:a16="http://schemas.microsoft.com/office/drawing/2014/main" id="{21226092-2DED-27CC-1BAE-9CD55D393D10}"/>
              </a:ext>
            </a:extLst>
          </p:cNvPr>
          <p:cNvPicPr>
            <a:picLocks noChangeAspect="1"/>
          </p:cNvPicPr>
          <p:nvPr/>
        </p:nvPicPr>
        <p:blipFill>
          <a:blip r:embed="rId10"/>
          <a:stretch>
            <a:fillRect/>
          </a:stretch>
        </p:blipFill>
        <p:spPr>
          <a:xfrm>
            <a:off x="4677261" y="1803780"/>
            <a:ext cx="3191106" cy="1620000"/>
          </a:xfrm>
          <a:prstGeom prst="rect">
            <a:avLst/>
          </a:prstGeom>
        </p:spPr>
      </p:pic>
      <p:cxnSp>
        <p:nvCxnSpPr>
          <p:cNvPr id="21" name="直接箭头连接符 20">
            <a:extLst>
              <a:ext uri="{FF2B5EF4-FFF2-40B4-BE49-F238E27FC236}">
                <a16:creationId xmlns:a16="http://schemas.microsoft.com/office/drawing/2014/main" id="{632C908F-9559-D5DD-4BE0-4D6E483ADAB3}"/>
              </a:ext>
            </a:extLst>
          </p:cNvPr>
          <p:cNvCxnSpPr>
            <a:cxnSpLocks/>
          </p:cNvCxnSpPr>
          <p:nvPr/>
        </p:nvCxnSpPr>
        <p:spPr>
          <a:xfrm flipV="1">
            <a:off x="1010370" y="3288194"/>
            <a:ext cx="0" cy="514349"/>
          </a:xfrm>
          <a:prstGeom prst="straightConnector1">
            <a:avLst/>
          </a:prstGeom>
          <a:ln w="31750">
            <a:tailEnd type="triangle"/>
          </a:ln>
        </p:spPr>
        <p:style>
          <a:lnRef idx="3">
            <a:schemeClr val="accent1"/>
          </a:lnRef>
          <a:fillRef idx="0">
            <a:schemeClr val="accent1"/>
          </a:fillRef>
          <a:effectRef idx="2">
            <a:schemeClr val="accent1"/>
          </a:effectRef>
          <a:fontRef idx="minor">
            <a:schemeClr val="tx1"/>
          </a:fontRef>
        </p:style>
      </p:cxnSp>
      <p:sp>
        <p:nvSpPr>
          <p:cNvPr id="26" name="文本框 25">
            <a:extLst>
              <a:ext uri="{FF2B5EF4-FFF2-40B4-BE49-F238E27FC236}">
                <a16:creationId xmlns:a16="http://schemas.microsoft.com/office/drawing/2014/main" id="{3E238D84-801A-B45D-6B77-08E6B00E97B5}"/>
              </a:ext>
            </a:extLst>
          </p:cNvPr>
          <p:cNvSpPr txBox="1"/>
          <p:nvPr/>
        </p:nvSpPr>
        <p:spPr>
          <a:xfrm>
            <a:off x="223128" y="1352258"/>
            <a:ext cx="402664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Quadrupole flow channel:</a:t>
            </a:r>
            <a:endParaRPr lang="zh-CN" altLang="en-US" dirty="0"/>
          </a:p>
        </p:txBody>
      </p:sp>
      <p:sp>
        <p:nvSpPr>
          <p:cNvPr id="27" name="文本框 26">
            <a:extLst>
              <a:ext uri="{FF2B5EF4-FFF2-40B4-BE49-F238E27FC236}">
                <a16:creationId xmlns:a16="http://schemas.microsoft.com/office/drawing/2014/main" id="{F01D3B1B-BE3E-DFF7-9929-1230DE2DD319}"/>
              </a:ext>
            </a:extLst>
          </p:cNvPr>
          <p:cNvSpPr txBox="1"/>
          <p:nvPr/>
        </p:nvSpPr>
        <p:spPr>
          <a:xfrm>
            <a:off x="246908" y="4565219"/>
            <a:ext cx="402664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Anti-solenoid flow channel :</a:t>
            </a:r>
          </a:p>
        </p:txBody>
      </p:sp>
      <p:sp>
        <p:nvSpPr>
          <p:cNvPr id="28" name="文本框 27">
            <a:extLst>
              <a:ext uri="{FF2B5EF4-FFF2-40B4-BE49-F238E27FC236}">
                <a16:creationId xmlns:a16="http://schemas.microsoft.com/office/drawing/2014/main" id="{0AC5A4FF-9A6D-99B5-22BE-6A61AD2A8B1E}"/>
              </a:ext>
            </a:extLst>
          </p:cNvPr>
          <p:cNvSpPr txBox="1"/>
          <p:nvPr/>
        </p:nvSpPr>
        <p:spPr>
          <a:xfrm>
            <a:off x="3791744" y="4221088"/>
            <a:ext cx="5082704" cy="923330"/>
          </a:xfrm>
          <a:prstGeom prst="rect">
            <a:avLst/>
          </a:prstGeom>
          <a:noFill/>
        </p:spPr>
        <p:txBody>
          <a:bodyPr wrap="square" rtlCol="0">
            <a:spAutoFit/>
          </a:bodyPr>
          <a:lstStyle/>
          <a:p>
            <a:r>
              <a:rPr lang="en-US" altLang="zh-CN" dirty="0"/>
              <a:t>The magnetic body support cylinder is constrained by the outer flow channel wall, and the outer flow channel is constrained by the supporting framework.</a:t>
            </a:r>
            <a:endParaRPr lang="zh-CN" altLang="en-US" dirty="0"/>
          </a:p>
        </p:txBody>
      </p:sp>
      <p:sp>
        <p:nvSpPr>
          <p:cNvPr id="2" name="文本框 1">
            <a:extLst>
              <a:ext uri="{FF2B5EF4-FFF2-40B4-BE49-F238E27FC236}">
                <a16:creationId xmlns:a16="http://schemas.microsoft.com/office/drawing/2014/main" id="{05C021ED-DE49-4A5D-812F-A5C886FD729A}"/>
              </a:ext>
            </a:extLst>
          </p:cNvPr>
          <p:cNvSpPr txBox="1"/>
          <p:nvPr/>
        </p:nvSpPr>
        <p:spPr>
          <a:xfrm>
            <a:off x="101218" y="971411"/>
            <a:ext cx="5095724" cy="400110"/>
          </a:xfrm>
          <a:prstGeom prst="rect">
            <a:avLst/>
          </a:prstGeom>
          <a:noFill/>
        </p:spPr>
        <p:txBody>
          <a:bodyPr wrap="square" rtlCol="0">
            <a:spAutoFit/>
          </a:bodyPr>
          <a:lstStyle/>
          <a:p>
            <a:r>
              <a:rPr lang="en-US" altLang="zh-CN" sz="2000" b="1" dirty="0"/>
              <a:t>Inner and outer double flow channel design</a:t>
            </a:r>
            <a:r>
              <a:rPr lang="zh-CN" altLang="en-US" sz="2000" b="1" dirty="0"/>
              <a:t>：</a:t>
            </a:r>
          </a:p>
        </p:txBody>
      </p:sp>
      <p:sp>
        <p:nvSpPr>
          <p:cNvPr id="7" name="矩形 6">
            <a:extLst>
              <a:ext uri="{FF2B5EF4-FFF2-40B4-BE49-F238E27FC236}">
                <a16:creationId xmlns:a16="http://schemas.microsoft.com/office/drawing/2014/main" id="{CBD3EA82-C9F3-4C36-873F-556CE81216A5}"/>
              </a:ext>
            </a:extLst>
          </p:cNvPr>
          <p:cNvSpPr/>
          <p:nvPr/>
        </p:nvSpPr>
        <p:spPr>
          <a:xfrm>
            <a:off x="3094646" y="5454903"/>
            <a:ext cx="2224199" cy="369332"/>
          </a:xfrm>
          <a:prstGeom prst="rect">
            <a:avLst/>
          </a:prstGeom>
        </p:spPr>
        <p:txBody>
          <a:bodyPr wrap="none">
            <a:spAutoFit/>
          </a:bodyPr>
          <a:lstStyle/>
          <a:p>
            <a:r>
              <a:rPr lang="en-US" altLang="zh-CN" dirty="0"/>
              <a:t>Minimum gap is 4mm</a:t>
            </a:r>
            <a:endParaRPr lang="zh-CN" altLang="en-US" dirty="0"/>
          </a:p>
        </p:txBody>
      </p:sp>
      <p:cxnSp>
        <p:nvCxnSpPr>
          <p:cNvPr id="11" name="直接连接符 10">
            <a:extLst>
              <a:ext uri="{FF2B5EF4-FFF2-40B4-BE49-F238E27FC236}">
                <a16:creationId xmlns:a16="http://schemas.microsoft.com/office/drawing/2014/main" id="{2A446B3F-433C-4F18-92FE-E1DEBDD00807}"/>
              </a:ext>
            </a:extLst>
          </p:cNvPr>
          <p:cNvCxnSpPr>
            <a:cxnSpLocks/>
          </p:cNvCxnSpPr>
          <p:nvPr/>
        </p:nvCxnSpPr>
        <p:spPr>
          <a:xfrm>
            <a:off x="5044542" y="5753193"/>
            <a:ext cx="604038" cy="349395"/>
          </a:xfrm>
          <a:prstGeom prst="line">
            <a:avLst/>
          </a:prstGeom>
          <a:ln>
            <a:prstDash val="dashDot"/>
          </a:ln>
        </p:spPr>
        <p:style>
          <a:lnRef idx="3">
            <a:schemeClr val="accent1"/>
          </a:lnRef>
          <a:fillRef idx="0">
            <a:schemeClr val="accent1"/>
          </a:fillRef>
          <a:effectRef idx="2">
            <a:schemeClr val="accent1"/>
          </a:effectRef>
          <a:fontRef idx="minor">
            <a:schemeClr val="tx1"/>
          </a:fontRef>
        </p:style>
      </p:cxnSp>
      <p:sp>
        <p:nvSpPr>
          <p:cNvPr id="30" name="矩形 29">
            <a:extLst>
              <a:ext uri="{FF2B5EF4-FFF2-40B4-BE49-F238E27FC236}">
                <a16:creationId xmlns:a16="http://schemas.microsoft.com/office/drawing/2014/main" id="{0DB8F21A-D563-4418-BC5A-97281E2086E5}"/>
              </a:ext>
            </a:extLst>
          </p:cNvPr>
          <p:cNvSpPr/>
          <p:nvPr/>
        </p:nvSpPr>
        <p:spPr>
          <a:xfrm>
            <a:off x="3639808" y="1933845"/>
            <a:ext cx="2224199" cy="369332"/>
          </a:xfrm>
          <a:prstGeom prst="rect">
            <a:avLst/>
          </a:prstGeom>
        </p:spPr>
        <p:txBody>
          <a:bodyPr wrap="none">
            <a:spAutoFit/>
          </a:bodyPr>
          <a:lstStyle/>
          <a:p>
            <a:r>
              <a:rPr lang="en-US" altLang="zh-CN" dirty="0"/>
              <a:t>Minimum gap is 2mm</a:t>
            </a:r>
            <a:endParaRPr lang="zh-CN" altLang="en-US" dirty="0"/>
          </a:p>
        </p:txBody>
      </p:sp>
      <p:cxnSp>
        <p:nvCxnSpPr>
          <p:cNvPr id="31" name="直接连接符 30">
            <a:extLst>
              <a:ext uri="{FF2B5EF4-FFF2-40B4-BE49-F238E27FC236}">
                <a16:creationId xmlns:a16="http://schemas.microsoft.com/office/drawing/2014/main" id="{1D98110B-4A7C-401F-A69B-9D2BE062069B}"/>
              </a:ext>
            </a:extLst>
          </p:cNvPr>
          <p:cNvCxnSpPr/>
          <p:nvPr/>
        </p:nvCxnSpPr>
        <p:spPr>
          <a:xfrm>
            <a:off x="5196942" y="2266412"/>
            <a:ext cx="693471" cy="408849"/>
          </a:xfrm>
          <a:prstGeom prst="line">
            <a:avLst/>
          </a:prstGeom>
          <a:ln>
            <a:prstDash val="dashDot"/>
          </a:ln>
        </p:spPr>
        <p:style>
          <a:lnRef idx="3">
            <a:schemeClr val="accent1"/>
          </a:lnRef>
          <a:fillRef idx="0">
            <a:schemeClr val="accent1"/>
          </a:fillRef>
          <a:effectRef idx="2">
            <a:schemeClr val="accent1"/>
          </a:effectRef>
          <a:fontRef idx="minor">
            <a:schemeClr val="tx1"/>
          </a:fontRef>
        </p:style>
      </p:cxnSp>
      <p:cxnSp>
        <p:nvCxnSpPr>
          <p:cNvPr id="32" name="直接箭头连接符 31">
            <a:extLst>
              <a:ext uri="{FF2B5EF4-FFF2-40B4-BE49-F238E27FC236}">
                <a16:creationId xmlns:a16="http://schemas.microsoft.com/office/drawing/2014/main" id="{0C32C9C0-9D2B-47FF-86CD-59D3CF6A688A}"/>
              </a:ext>
            </a:extLst>
          </p:cNvPr>
          <p:cNvCxnSpPr/>
          <p:nvPr/>
        </p:nvCxnSpPr>
        <p:spPr>
          <a:xfrm flipH="1">
            <a:off x="10386294" y="5177247"/>
            <a:ext cx="374352" cy="0"/>
          </a:xfrm>
          <a:prstGeom prst="straightConnector1">
            <a:avLst/>
          </a:prstGeom>
          <a:ln w="3175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33" name="直接箭头连接符 32">
            <a:extLst>
              <a:ext uri="{FF2B5EF4-FFF2-40B4-BE49-F238E27FC236}">
                <a16:creationId xmlns:a16="http://schemas.microsoft.com/office/drawing/2014/main" id="{4739E8C3-1DD7-45E0-AE5D-518631AE9C7F}"/>
              </a:ext>
            </a:extLst>
          </p:cNvPr>
          <p:cNvCxnSpPr>
            <a:cxnSpLocks/>
          </p:cNvCxnSpPr>
          <p:nvPr/>
        </p:nvCxnSpPr>
        <p:spPr>
          <a:xfrm flipV="1">
            <a:off x="10386294" y="4937792"/>
            <a:ext cx="374352" cy="0"/>
          </a:xfrm>
          <a:prstGeom prst="straightConnector1">
            <a:avLst/>
          </a:prstGeom>
          <a:ln w="31750">
            <a:solidFill>
              <a:srgbClr val="7030A0"/>
            </a:solidFill>
            <a:tailEnd type="triangle"/>
          </a:ln>
        </p:spPr>
        <p:style>
          <a:lnRef idx="3">
            <a:schemeClr val="accent1"/>
          </a:lnRef>
          <a:fillRef idx="0">
            <a:schemeClr val="accent1"/>
          </a:fillRef>
          <a:effectRef idx="2">
            <a:schemeClr val="accent1"/>
          </a:effectRef>
          <a:fontRef idx="minor">
            <a:schemeClr val="tx1"/>
          </a:fontRef>
        </p:style>
      </p:cxnSp>
      <p:sp>
        <p:nvSpPr>
          <p:cNvPr id="34" name="文本框 33">
            <a:extLst>
              <a:ext uri="{FF2B5EF4-FFF2-40B4-BE49-F238E27FC236}">
                <a16:creationId xmlns:a16="http://schemas.microsoft.com/office/drawing/2014/main" id="{E9767052-0926-4FFA-BD5A-2741E04EDEC9}"/>
              </a:ext>
            </a:extLst>
          </p:cNvPr>
          <p:cNvSpPr txBox="1"/>
          <p:nvPr/>
        </p:nvSpPr>
        <p:spPr>
          <a:xfrm>
            <a:off x="10591914" y="5019745"/>
            <a:ext cx="867724" cy="338554"/>
          </a:xfrm>
          <a:prstGeom prst="rect">
            <a:avLst/>
          </a:prstGeom>
          <a:noFill/>
        </p:spPr>
        <p:txBody>
          <a:bodyPr wrap="square" rtlCol="0">
            <a:spAutoFit/>
          </a:bodyPr>
          <a:lstStyle/>
          <a:p>
            <a:pPr algn="ctr"/>
            <a:r>
              <a:rPr lang="en-US" altLang="zh-CN" sz="1600" b="1" dirty="0">
                <a:solidFill>
                  <a:srgbClr val="FF0000"/>
                </a:solidFill>
              </a:rPr>
              <a:t>inlet</a:t>
            </a:r>
            <a:endParaRPr lang="zh-CN" altLang="en-US" sz="1600" b="1" dirty="0">
              <a:solidFill>
                <a:srgbClr val="FF0000"/>
              </a:solidFill>
            </a:endParaRPr>
          </a:p>
        </p:txBody>
      </p:sp>
      <p:sp>
        <p:nvSpPr>
          <p:cNvPr id="35" name="文本框 34">
            <a:extLst>
              <a:ext uri="{FF2B5EF4-FFF2-40B4-BE49-F238E27FC236}">
                <a16:creationId xmlns:a16="http://schemas.microsoft.com/office/drawing/2014/main" id="{BCA412AB-CE77-43FA-B19F-3B8B9F26B46B}"/>
              </a:ext>
            </a:extLst>
          </p:cNvPr>
          <p:cNvSpPr txBox="1"/>
          <p:nvPr/>
        </p:nvSpPr>
        <p:spPr>
          <a:xfrm>
            <a:off x="10651389" y="4799228"/>
            <a:ext cx="867724" cy="338554"/>
          </a:xfrm>
          <a:prstGeom prst="rect">
            <a:avLst/>
          </a:prstGeom>
          <a:noFill/>
        </p:spPr>
        <p:txBody>
          <a:bodyPr wrap="square" rtlCol="0">
            <a:spAutoFit/>
          </a:bodyPr>
          <a:lstStyle/>
          <a:p>
            <a:pPr algn="ctr"/>
            <a:r>
              <a:rPr lang="en-US" altLang="zh-CN" sz="1600" b="1" dirty="0">
                <a:solidFill>
                  <a:srgbClr val="7030A0"/>
                </a:solidFill>
              </a:rPr>
              <a:t>outlet</a:t>
            </a:r>
            <a:endParaRPr lang="zh-CN" altLang="en-US" sz="1600" b="1" dirty="0">
              <a:solidFill>
                <a:srgbClr val="7030A0"/>
              </a:solidFill>
            </a:endParaRPr>
          </a:p>
        </p:txBody>
      </p:sp>
      <p:cxnSp>
        <p:nvCxnSpPr>
          <p:cNvPr id="36" name="直接箭头连接符 35">
            <a:extLst>
              <a:ext uri="{FF2B5EF4-FFF2-40B4-BE49-F238E27FC236}">
                <a16:creationId xmlns:a16="http://schemas.microsoft.com/office/drawing/2014/main" id="{740CC6D7-FE52-4E28-89FA-C42FC216906B}"/>
              </a:ext>
            </a:extLst>
          </p:cNvPr>
          <p:cNvCxnSpPr/>
          <p:nvPr/>
        </p:nvCxnSpPr>
        <p:spPr>
          <a:xfrm flipH="1">
            <a:off x="10758888" y="2858970"/>
            <a:ext cx="374352" cy="0"/>
          </a:xfrm>
          <a:prstGeom prst="straightConnector1">
            <a:avLst/>
          </a:prstGeom>
          <a:ln w="3175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37" name="直接箭头连接符 36">
            <a:extLst>
              <a:ext uri="{FF2B5EF4-FFF2-40B4-BE49-F238E27FC236}">
                <a16:creationId xmlns:a16="http://schemas.microsoft.com/office/drawing/2014/main" id="{82C7DFF4-A8B4-418D-851B-2FC9D9447F73}"/>
              </a:ext>
            </a:extLst>
          </p:cNvPr>
          <p:cNvCxnSpPr>
            <a:cxnSpLocks/>
          </p:cNvCxnSpPr>
          <p:nvPr/>
        </p:nvCxnSpPr>
        <p:spPr>
          <a:xfrm flipV="1">
            <a:off x="10758888" y="2619515"/>
            <a:ext cx="374352" cy="0"/>
          </a:xfrm>
          <a:prstGeom prst="straightConnector1">
            <a:avLst/>
          </a:prstGeom>
          <a:ln w="31750">
            <a:solidFill>
              <a:srgbClr val="7030A0"/>
            </a:solidFill>
            <a:tailEnd type="triangle"/>
          </a:ln>
        </p:spPr>
        <p:style>
          <a:lnRef idx="3">
            <a:schemeClr val="accent1"/>
          </a:lnRef>
          <a:fillRef idx="0">
            <a:schemeClr val="accent1"/>
          </a:fillRef>
          <a:effectRef idx="2">
            <a:schemeClr val="accent1"/>
          </a:effectRef>
          <a:fontRef idx="minor">
            <a:schemeClr val="tx1"/>
          </a:fontRef>
        </p:style>
      </p:cxnSp>
      <p:sp>
        <p:nvSpPr>
          <p:cNvPr id="38" name="文本框 37">
            <a:extLst>
              <a:ext uri="{FF2B5EF4-FFF2-40B4-BE49-F238E27FC236}">
                <a16:creationId xmlns:a16="http://schemas.microsoft.com/office/drawing/2014/main" id="{539D561B-68D2-4106-A402-E066BD15DD3A}"/>
              </a:ext>
            </a:extLst>
          </p:cNvPr>
          <p:cNvSpPr txBox="1"/>
          <p:nvPr/>
        </p:nvSpPr>
        <p:spPr>
          <a:xfrm>
            <a:off x="10964508" y="2701468"/>
            <a:ext cx="867724" cy="338554"/>
          </a:xfrm>
          <a:prstGeom prst="rect">
            <a:avLst/>
          </a:prstGeom>
          <a:noFill/>
        </p:spPr>
        <p:txBody>
          <a:bodyPr wrap="square" rtlCol="0">
            <a:spAutoFit/>
          </a:bodyPr>
          <a:lstStyle/>
          <a:p>
            <a:pPr algn="ctr"/>
            <a:r>
              <a:rPr lang="en-US" altLang="zh-CN" sz="1600" b="1" dirty="0">
                <a:solidFill>
                  <a:srgbClr val="FF0000"/>
                </a:solidFill>
              </a:rPr>
              <a:t>inlet</a:t>
            </a:r>
            <a:endParaRPr lang="zh-CN" altLang="en-US" sz="1600" b="1" dirty="0">
              <a:solidFill>
                <a:srgbClr val="FF0000"/>
              </a:solidFill>
            </a:endParaRPr>
          </a:p>
        </p:txBody>
      </p:sp>
      <p:sp>
        <p:nvSpPr>
          <p:cNvPr id="39" name="文本框 38">
            <a:extLst>
              <a:ext uri="{FF2B5EF4-FFF2-40B4-BE49-F238E27FC236}">
                <a16:creationId xmlns:a16="http://schemas.microsoft.com/office/drawing/2014/main" id="{BADA9B68-35AE-4D01-90E1-F5CB5292FB48}"/>
              </a:ext>
            </a:extLst>
          </p:cNvPr>
          <p:cNvSpPr txBox="1"/>
          <p:nvPr/>
        </p:nvSpPr>
        <p:spPr>
          <a:xfrm>
            <a:off x="11023983" y="2480951"/>
            <a:ext cx="867724" cy="338554"/>
          </a:xfrm>
          <a:prstGeom prst="rect">
            <a:avLst/>
          </a:prstGeom>
          <a:noFill/>
        </p:spPr>
        <p:txBody>
          <a:bodyPr wrap="square" rtlCol="0">
            <a:spAutoFit/>
          </a:bodyPr>
          <a:lstStyle/>
          <a:p>
            <a:pPr algn="ctr"/>
            <a:r>
              <a:rPr lang="en-US" altLang="zh-CN" sz="1600" b="1" dirty="0">
                <a:solidFill>
                  <a:srgbClr val="7030A0"/>
                </a:solidFill>
              </a:rPr>
              <a:t>outlet</a:t>
            </a:r>
            <a:endParaRPr lang="zh-CN" altLang="en-US" sz="1600" b="1" dirty="0">
              <a:solidFill>
                <a:srgbClr val="7030A0"/>
              </a:solidFill>
            </a:endParaRPr>
          </a:p>
        </p:txBody>
      </p:sp>
      <p:cxnSp>
        <p:nvCxnSpPr>
          <p:cNvPr id="15" name="直接连接符 14">
            <a:extLst>
              <a:ext uri="{FF2B5EF4-FFF2-40B4-BE49-F238E27FC236}">
                <a16:creationId xmlns:a16="http://schemas.microsoft.com/office/drawing/2014/main" id="{950817A9-1E57-48FD-AC92-0228BA519548}"/>
              </a:ext>
            </a:extLst>
          </p:cNvPr>
          <p:cNvCxnSpPr/>
          <p:nvPr/>
        </p:nvCxnSpPr>
        <p:spPr>
          <a:xfrm>
            <a:off x="6038722" y="3118753"/>
            <a:ext cx="607555" cy="515501"/>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484872BF-0544-46E7-A7D7-F368413956A4}"/>
              </a:ext>
            </a:extLst>
          </p:cNvPr>
          <p:cNvCxnSpPr>
            <a:cxnSpLocks/>
          </p:cNvCxnSpPr>
          <p:nvPr/>
        </p:nvCxnSpPr>
        <p:spPr>
          <a:xfrm flipH="1">
            <a:off x="10383077" y="2950844"/>
            <a:ext cx="190394" cy="498583"/>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1AE57951-2D58-460D-BCE3-5314C0240B40}"/>
              </a:ext>
            </a:extLst>
          </p:cNvPr>
          <p:cNvCxnSpPr>
            <a:cxnSpLocks/>
          </p:cNvCxnSpPr>
          <p:nvPr/>
        </p:nvCxnSpPr>
        <p:spPr>
          <a:xfrm>
            <a:off x="10156591" y="5128254"/>
            <a:ext cx="494798" cy="77341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309378"/>
      </p:ext>
    </p:extLst>
  </p:cSld>
  <p:clrMapOvr>
    <a:masterClrMapping/>
  </p:clrMapOvr>
  <mc:AlternateContent xmlns:mc="http://schemas.openxmlformats.org/markup-compatibility/2006" xmlns:p14="http://schemas.microsoft.com/office/powerpoint/2010/main">
    <mc:Choice Requires="p14">
      <p:transition p14:dur="0" advTm="27020"/>
    </mc:Choice>
    <mc:Fallback xmlns="">
      <p:transition advTm="27020"/>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29535</TotalTime>
  <Words>1416</Words>
  <Application>Microsoft Office PowerPoint</Application>
  <PresentationFormat>宽屏</PresentationFormat>
  <Paragraphs>220</Paragraphs>
  <Slides>19</Slides>
  <Notes>17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PingFang SC</vt:lpstr>
      <vt:lpstr>等线</vt:lpstr>
      <vt:lpstr>楷体</vt:lpstr>
      <vt:lpstr>宋体</vt:lpstr>
      <vt:lpstr>微软雅黑</vt:lpstr>
      <vt:lpstr>Arial</vt:lpstr>
      <vt:lpstr>Arial Black</vt:lpstr>
      <vt:lpstr>Calibri</vt:lpstr>
      <vt:lpstr>Times New Roman</vt:lpstr>
      <vt:lpstr>Wingdings</vt:lpstr>
      <vt:lpstr>Office 主题</vt:lpstr>
      <vt:lpstr>PowerPoint 演示文稿</vt:lpstr>
      <vt:lpstr>Content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Summary</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xumf-workstation</cp:lastModifiedBy>
  <cp:revision>2165</cp:revision>
  <cp:lastPrinted>2022-11-06T05:19:21Z</cp:lastPrinted>
  <dcterms:created xsi:type="dcterms:W3CDTF">2012-09-04T11:33:36Z</dcterms:created>
  <dcterms:modified xsi:type="dcterms:W3CDTF">2024-04-23T05:53:43Z</dcterms:modified>
</cp:coreProperties>
</file>