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1822" r:id="rId3"/>
    <p:sldId id="1823" r:id="rId4"/>
    <p:sldId id="1824" r:id="rId5"/>
    <p:sldId id="1829" r:id="rId6"/>
    <p:sldId id="1828" r:id="rId7"/>
    <p:sldId id="1826" r:id="rId8"/>
    <p:sldId id="1827" r:id="rId9"/>
    <p:sldId id="1830" r:id="rId10"/>
    <p:sldId id="282" r:id="rId11"/>
    <p:sldId id="276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3"/>
    <p:restoredTop sz="94643"/>
  </p:normalViewPr>
  <p:slideViewPr>
    <p:cSldViewPr snapToGrid="0" snapToObjects="1">
      <p:cViewPr varScale="1">
        <p:scale>
          <a:sx n="122" d="100"/>
          <a:sy n="122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A1E3-CA10-3247-8204-8C850AD8CBCB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zh-CN" altLang="en-US"/>
              <a:t>编辑母版文本样式
第二级
第三级
第四级
第五级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38803-8DE0-3443-9AC0-4E6526FF76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83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52B1D-2929-7F43-AC9F-E0DB33AD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22363"/>
            <a:ext cx="1066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7C4BF2-E5B9-0441-9321-D7C4E59B1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8" indent="0" algn="ctr">
              <a:buNone/>
              <a:defRPr sz="1500"/>
            </a:lvl2pPr>
            <a:lvl3pPr marL="685759" indent="0" algn="ctr">
              <a:buNone/>
              <a:defRPr sz="1350"/>
            </a:lvl3pPr>
            <a:lvl4pPr marL="1028639" indent="0" algn="ctr">
              <a:buNone/>
              <a:defRPr sz="1200"/>
            </a:lvl4pPr>
            <a:lvl5pPr marL="1371519" indent="0" algn="ctr">
              <a:buNone/>
              <a:defRPr sz="1200"/>
            </a:lvl5pPr>
            <a:lvl6pPr marL="1714397" indent="0" algn="ctr">
              <a:buNone/>
              <a:defRPr sz="1200"/>
            </a:lvl6pPr>
            <a:lvl7pPr marL="2057276" indent="0" algn="ctr">
              <a:buNone/>
              <a:defRPr sz="1200"/>
            </a:lvl7pPr>
            <a:lvl8pPr marL="2400156" indent="0" algn="ctr">
              <a:buNone/>
              <a:defRPr sz="1200"/>
            </a:lvl8pPr>
            <a:lvl9pPr marL="2743037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FCE9DC-5B9A-AE44-993C-BA7C2F10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418B-9555-4C43-9956-27F435F703B3}" type="datetime1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C1B887-8FC3-CC4D-A4DB-89CA4A15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1A30F2-B4CD-E241-8D3E-7D6068B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413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DBEC6-B98D-4041-ABC2-74B046EB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4F7378-9688-F74B-9ACE-0008934A6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9" indent="0">
              <a:buNone/>
              <a:defRPr sz="1800"/>
            </a:lvl3pPr>
            <a:lvl4pPr marL="1028639" indent="0">
              <a:buNone/>
              <a:defRPr sz="1500"/>
            </a:lvl4pPr>
            <a:lvl5pPr marL="1371519" indent="0">
              <a:buNone/>
              <a:defRPr sz="1500"/>
            </a:lvl5pPr>
            <a:lvl6pPr marL="1714397" indent="0">
              <a:buNone/>
              <a:defRPr sz="1500"/>
            </a:lvl6pPr>
            <a:lvl7pPr marL="2057276" indent="0">
              <a:buNone/>
              <a:defRPr sz="1500"/>
            </a:lvl7pPr>
            <a:lvl8pPr marL="2400156" indent="0">
              <a:buNone/>
              <a:defRPr sz="1500"/>
            </a:lvl8pPr>
            <a:lvl9pPr marL="2743037" indent="0">
              <a:buNone/>
              <a:defRPr sz="15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12DDF7-CB72-3F43-950C-D16B8F548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9" indent="0">
              <a:buNone/>
              <a:defRPr sz="900"/>
            </a:lvl3pPr>
            <a:lvl4pPr marL="1028639" indent="0">
              <a:buNone/>
              <a:defRPr sz="750"/>
            </a:lvl4pPr>
            <a:lvl5pPr marL="1371519" indent="0">
              <a:buNone/>
              <a:defRPr sz="750"/>
            </a:lvl5pPr>
            <a:lvl6pPr marL="1714397" indent="0">
              <a:buNone/>
              <a:defRPr sz="750"/>
            </a:lvl6pPr>
            <a:lvl7pPr marL="2057276" indent="0">
              <a:buNone/>
              <a:defRPr sz="750"/>
            </a:lvl7pPr>
            <a:lvl8pPr marL="2400156" indent="0">
              <a:buNone/>
              <a:defRPr sz="750"/>
            </a:lvl8pPr>
            <a:lvl9pPr marL="2743037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AB9755-AB90-DD42-BEEE-C28933C7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E8F5-1F54-2D41-8454-168838D594E9}" type="datetime1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4DFF55-1460-3D45-A1FA-BC3486A6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10B705-AD0D-FD44-95DA-56B5D0AE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157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5B3307-8CE7-0046-9A87-1EADD36F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C0FCA3-93BF-5641-8868-93CF0037E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36A421-4060-9546-AF77-A8AFA103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AF5E-7163-E849-9A09-73ACD68D7F4B}" type="datetime1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EA9AD6-3273-A74F-BFB7-E1D688EB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22C449-56DB-D646-A0F2-89CAF91D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598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3D008B-59A8-3C4F-B689-389040F8A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32724A-187D-094B-88F0-136E6FAC5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7" y="365131"/>
            <a:ext cx="7734300" cy="5811839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FCB6AE-BC1E-E541-BD8D-B8BB13AB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F029-FCE8-A142-93F1-6BDFA18FC9DC}" type="datetime1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B028DE-FB8B-CA47-970E-385C7602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1E6D22-CECC-714E-8F41-E08D53C9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136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DBF62-8F27-DC4D-A238-23204320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A09A03-86E4-D847-BF8B-3B7520CB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B539FF-9E37-A640-8FF6-27541AAC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B8AE-6173-F14D-9FA2-4C3B8B24C00E}" type="datetime1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B34700-2590-2440-A995-C932D777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91384D-A1BF-6944-9091-FDC762A1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64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D60D1-2A32-EF4C-962E-68BAF282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1B537-2DFE-3049-831A-9F0AAC93A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25566"/>
            <a:ext cx="7076091" cy="5130964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767F7-43BA-834D-B58B-F1409389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9FC-3F9B-1449-AB5D-BC9D34E8DDCB}" type="datetime1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3C8EE-7CDA-9B4A-B615-2AF59012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F68EE6-B72D-8C4A-86D7-65C093B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642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1DEE9B-F7F0-C647-A2A0-9A5433F7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8F7286-CE72-CE4B-B738-76A2334A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B52058-1590-2743-B2C7-ADF21AC4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84EE-208F-744D-9562-6002CFCF4BFC}" type="datetime1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4FC03-3A00-224B-8BE7-130FBDE7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26BAF7-B351-D94C-A7BD-E10ADED0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24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D60D1-2A32-EF4C-962E-68BAF282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1B537-2DFE-3049-831A-9F0AAC93A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1" y="1189738"/>
            <a:ext cx="5600700" cy="5266793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AA14A5-1F8C-DE4F-A353-1D4158826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89738"/>
            <a:ext cx="5600700" cy="5266794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767F7-43BA-834D-B58B-F1409389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6C27-09F7-9748-A348-C2BC19E9951D}" type="datetime1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3C8EE-7CDA-9B4A-B615-2AF59012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F68EE6-B72D-8C4A-86D7-65C093B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735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D239BB-1EFD-6D4E-9834-30F40BA0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4177DE-6131-1C49-B509-E5AC1D9C9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9" indent="0">
              <a:buNone/>
              <a:defRPr sz="1350" b="1"/>
            </a:lvl3pPr>
            <a:lvl4pPr marL="1028639" indent="0">
              <a:buNone/>
              <a:defRPr sz="1200" b="1"/>
            </a:lvl4pPr>
            <a:lvl5pPr marL="1371519" indent="0">
              <a:buNone/>
              <a:defRPr sz="1200" b="1"/>
            </a:lvl5pPr>
            <a:lvl6pPr marL="1714397" indent="0">
              <a:buNone/>
              <a:defRPr sz="1200" b="1"/>
            </a:lvl6pPr>
            <a:lvl7pPr marL="2057276" indent="0">
              <a:buNone/>
              <a:defRPr sz="1200" b="1"/>
            </a:lvl7pPr>
            <a:lvl8pPr marL="2400156" indent="0">
              <a:buNone/>
              <a:defRPr sz="1200" b="1"/>
            </a:lvl8pPr>
            <a:lvl9pPr marL="2743037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0C70E9-E2AF-2E4A-B504-B2EC4A727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F0C77F8-F34E-B745-AA3E-68643F129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9" indent="0">
              <a:buNone/>
              <a:defRPr sz="1350" b="1"/>
            </a:lvl3pPr>
            <a:lvl4pPr marL="1028639" indent="0">
              <a:buNone/>
              <a:defRPr sz="1200" b="1"/>
            </a:lvl4pPr>
            <a:lvl5pPr marL="1371519" indent="0">
              <a:buNone/>
              <a:defRPr sz="1200" b="1"/>
            </a:lvl5pPr>
            <a:lvl6pPr marL="1714397" indent="0">
              <a:buNone/>
              <a:defRPr sz="1200" b="1"/>
            </a:lvl6pPr>
            <a:lvl7pPr marL="2057276" indent="0">
              <a:buNone/>
              <a:defRPr sz="1200" b="1"/>
            </a:lvl7pPr>
            <a:lvl8pPr marL="2400156" indent="0">
              <a:buNone/>
              <a:defRPr sz="1200" b="1"/>
            </a:lvl8pPr>
            <a:lvl9pPr marL="2743037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327F9F7-8ED1-E547-B6E7-2ADB42EA9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7" y="2505078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BDE1E7-5FEA-FF44-8F14-E5CFFD5A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1A1-448A-9940-BC59-E936240F066C}" type="datetime1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D748FA-45A3-B242-A16A-58D32B97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E97DF3-64EA-3944-8361-1266C3C0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99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0A5AE-92D6-BA48-ABE9-44C1807E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6C773BE-2C57-EF48-9DF0-FB6FB008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1DAB-8F6A-A445-8AC3-EC80DEF63C08}" type="datetime1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8AD57B-3032-7F44-B561-823D9674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39E96F-93A4-2A46-84F8-EFA58FF5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842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720C684-7885-E34F-90D5-1EFFDA52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34B2-E857-B64B-B253-0CB241C096D1}" type="datetime1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EDF565-3529-6549-AAE1-2125DDB9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8C4E00-97DD-C748-8F53-F0C5C39E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614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1615E-749C-6E40-9969-6778405E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670C65-3587-ED45-8182-577F3753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3FD057-397D-F849-B416-1FDA05BA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9" indent="0">
              <a:buNone/>
              <a:defRPr sz="900"/>
            </a:lvl3pPr>
            <a:lvl4pPr marL="1028639" indent="0">
              <a:buNone/>
              <a:defRPr sz="750"/>
            </a:lvl4pPr>
            <a:lvl5pPr marL="1371519" indent="0">
              <a:buNone/>
              <a:defRPr sz="750"/>
            </a:lvl5pPr>
            <a:lvl6pPr marL="1714397" indent="0">
              <a:buNone/>
              <a:defRPr sz="750"/>
            </a:lvl6pPr>
            <a:lvl7pPr marL="2057276" indent="0">
              <a:buNone/>
              <a:defRPr sz="750"/>
            </a:lvl7pPr>
            <a:lvl8pPr marL="2400156" indent="0">
              <a:buNone/>
              <a:defRPr sz="750"/>
            </a:lvl8pPr>
            <a:lvl9pPr marL="2743037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AF9B98-734E-864A-B56B-1C85116E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933-00BE-8843-810E-EBA8B9D4C3C2}" type="datetime1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5A41FE-E5B4-3049-816E-1E4213BE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428779-762B-6A41-A602-2923B673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926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1CA3D8-504E-E84B-928C-1BC36EB0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"/>
            <a:ext cx="11353800" cy="115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949654-730E-434F-9F83-F0C1D0C6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3392"/>
            <a:ext cx="10515600" cy="530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Second</a:t>
            </a:r>
          </a:p>
          <a:p>
            <a:pPr lvl="2"/>
            <a:r>
              <a:rPr kumimoji="1" lang="en-US" altLang="zh-CN" dirty="0"/>
              <a:t>Third</a:t>
            </a:r>
          </a:p>
          <a:p>
            <a:pPr lvl="2"/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6D4E7E-7143-7B4C-8F30-5B5BE87D9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064" y="64928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3FE8-9FFD-114F-AB5E-BBD7AB8F1C27}" type="datetime1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1BBAF9-2B83-274E-9B4E-69623F61C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C1BA2-7FB4-494C-9CA6-FA3D52173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5218" y="64565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6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685759" rtl="0" eaLnBrk="1" latinLnBrk="0" hangingPunct="1">
        <a:lnSpc>
          <a:spcPct val="90000"/>
        </a:lnSpc>
        <a:spcBef>
          <a:spcPct val="0"/>
        </a:spcBef>
        <a:buNone/>
        <a:defRPr lang="zh-CN" altLang="en-US" sz="3300" b="1" kern="1200" dirty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59" rtl="0" eaLnBrk="1" latinLnBrk="0" hangingPunct="1">
        <a:lnSpc>
          <a:spcPct val="90000"/>
        </a:lnSpc>
        <a:spcBef>
          <a:spcPts val="750"/>
        </a:spcBef>
        <a:buSzPct val="50000"/>
        <a:buFont typeface="Wingdings" pitchFamily="2" charset="2"/>
        <a:buChar char="l"/>
        <a:defRPr lang="zh-CN" altLang="en-US" sz="2100" kern="1200" dirty="0" smtClean="0">
          <a:solidFill>
            <a:srgbClr val="0070C0"/>
          </a:solidFill>
          <a:latin typeface="+mn-lt"/>
          <a:ea typeface="+mn-ea"/>
          <a:cs typeface="+mn-cs"/>
        </a:defRPr>
      </a:lvl1pPr>
      <a:lvl2pPr marL="514319" indent="-171440" algn="l" defTabSz="685759" rtl="0" eaLnBrk="1" latinLnBrk="0" hangingPunct="1">
        <a:lnSpc>
          <a:spcPct val="90000"/>
        </a:lnSpc>
        <a:spcBef>
          <a:spcPts val="375"/>
        </a:spcBef>
        <a:buSzPct val="50000"/>
        <a:buFont typeface="Wingdings" pitchFamily="2" charset="2"/>
        <a:buChar char="n"/>
        <a:defRPr lang="en-US" altLang="zh-CN" sz="1800" kern="1200" dirty="0" smtClean="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57198" indent="-171440" algn="l" defTabSz="685759" rtl="0" eaLnBrk="1" latinLnBrk="0" hangingPunct="1">
        <a:lnSpc>
          <a:spcPct val="90000"/>
        </a:lnSpc>
        <a:spcBef>
          <a:spcPts val="375"/>
        </a:spcBef>
        <a:buSzPct val="50000"/>
        <a:buFont typeface="Wingdings" pitchFamily="2" charset="2"/>
        <a:buChar char="u"/>
        <a:defRPr lang="en-US" altLang="zh-CN" sz="1500" kern="1200" dirty="0" smtClean="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200078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37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17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96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75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7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76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56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37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hep.ac.cn/event/2201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CAAE03-6F3C-6643-8525-7B6AFCB4A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/>
              <a:t>Tracker for CEPC</a:t>
            </a:r>
            <a:br>
              <a:rPr kumimoji="1" lang="en-US" altLang="zh-CN" dirty="0"/>
            </a:br>
            <a:r>
              <a:rPr kumimoji="1" lang="en-US" altLang="zh-CN" dirty="0"/>
              <a:t>reference detector TDR</a:t>
            </a:r>
            <a:endParaRPr kumimoji="1" lang="zh-CN" altLang="en-US" i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23E7F1-38C4-B04D-B61F-2D4DC8F91E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sz="2400" dirty="0"/>
              <a:t>WANG Meng </a:t>
            </a:r>
            <a:r>
              <a:rPr kumimoji="1" lang="zh-CN" altLang="en-US" sz="2400" dirty="0"/>
              <a:t>王萌</a:t>
            </a:r>
            <a:endParaRPr kumimoji="1" lang="en-US" altLang="zh-CN" sz="2400" dirty="0"/>
          </a:p>
          <a:p>
            <a:endParaRPr kumimoji="1" lang="en-US" altLang="zh-CN" dirty="0"/>
          </a:p>
          <a:p>
            <a:r>
              <a:rPr kumimoji="1" lang="en-US" altLang="zh-CN" dirty="0"/>
              <a:t>CEPC day, 2024.4.23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425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5EA3D-3D6E-1E40-8089-02DD4066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backup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E2EAB8-1535-C143-84D9-FB1386AD7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5E31CF-95D8-9042-9C16-D3BEBDAE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773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1EE75-990F-7A4C-8736-7E22657E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CEPC tracking system, draft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FCE0572-2719-D24E-A57A-BA9A7207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EEC25F87-5245-7F48-A4E2-98F4946C0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8325" y="1862016"/>
            <a:ext cx="8515350" cy="422704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114BA62-7198-9D40-AE89-6866B7FB587C}"/>
              </a:ext>
            </a:extLst>
          </p:cNvPr>
          <p:cNvSpPr txBox="1"/>
          <p:nvPr/>
        </p:nvSpPr>
        <p:spPr>
          <a:xfrm>
            <a:off x="4318068" y="1153392"/>
            <a:ext cx="3488327" cy="1189605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FF0000"/>
                </a:solidFill>
              </a:rPr>
              <a:t>Three tracking regions</a:t>
            </a:r>
          </a:p>
          <a:p>
            <a:pPr marL="400050" indent="-400050">
              <a:buAutoNum type="romanUcParenBoth"/>
            </a:pPr>
            <a:r>
              <a:rPr kumimoji="1" lang="en-US" altLang="zh-CN" b="1" dirty="0">
                <a:solidFill>
                  <a:srgbClr val="FF0000"/>
                </a:solidFill>
              </a:rPr>
              <a:t>barrel</a:t>
            </a:r>
            <a:r>
              <a:rPr kumimoji="1" lang="en-US" altLang="zh-CN" dirty="0">
                <a:solidFill>
                  <a:srgbClr val="FF0000"/>
                </a:solidFill>
              </a:rPr>
              <a:t>: full Main + Si trackers</a:t>
            </a:r>
          </a:p>
          <a:p>
            <a:pPr marL="400050" indent="-400050">
              <a:buAutoNum type="romanUcParenBoth"/>
            </a:pPr>
            <a:r>
              <a:rPr kumimoji="1" lang="en-US" altLang="zh-CN" b="1" dirty="0">
                <a:solidFill>
                  <a:srgbClr val="FF0000"/>
                </a:solidFill>
              </a:rPr>
              <a:t>endcap</a:t>
            </a:r>
            <a:r>
              <a:rPr kumimoji="1" lang="en-US" altLang="zh-CN" dirty="0">
                <a:solidFill>
                  <a:srgbClr val="FF0000"/>
                </a:solidFill>
              </a:rPr>
              <a:t>: partial Main tracker</a:t>
            </a:r>
          </a:p>
          <a:p>
            <a:pPr marL="400050" indent="-400050">
              <a:buAutoNum type="romanUcParenBoth"/>
            </a:pPr>
            <a:r>
              <a:rPr kumimoji="1" lang="en-US" altLang="zh-CN" b="1" dirty="0">
                <a:solidFill>
                  <a:srgbClr val="FF0000"/>
                </a:solidFill>
              </a:rPr>
              <a:t>forward</a:t>
            </a:r>
            <a:r>
              <a:rPr kumimoji="1" lang="en-US" altLang="zh-CN" dirty="0">
                <a:solidFill>
                  <a:srgbClr val="FF0000"/>
                </a:solidFill>
              </a:rPr>
              <a:t>: Si tracker only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7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FAECA-5119-E341-A13E-F16C76E3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CDR layout for acronyms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51ED9EE-F166-1941-AE3B-E7A858E7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12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CA6A77-2937-0A46-93ED-03FF6EB5B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919329"/>
            <a:ext cx="76073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1F66EE-23C5-7A46-B20B-B1F8D04C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mini-review on TPC and DC of CEPC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FFAE92-6A50-CD4F-9ECB-713977744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on April 1</a:t>
            </a:r>
            <a:r>
              <a:rPr kumimoji="1" lang="en-US" altLang="zh-CN" baseline="30000" dirty="0"/>
              <a:t>st</a:t>
            </a:r>
            <a:r>
              <a:rPr kumimoji="1" lang="en-US" altLang="zh-CN" dirty="0"/>
              <a:t> at IHEP, </a:t>
            </a:r>
            <a:r>
              <a:rPr kumimoji="1" lang="en-US" altLang="zh-CN" dirty="0">
                <a:hlinkClick r:id="rId2"/>
              </a:rPr>
              <a:t>https://indico.ihep.ac.cn/event/22016/</a:t>
            </a:r>
            <a:endParaRPr kumimoji="1" lang="en-US" altLang="zh-CN" dirty="0"/>
          </a:p>
          <a:p>
            <a:r>
              <a:rPr kumimoji="1" lang="en-US" altLang="zh-CN" dirty="0"/>
              <a:t>committee: Ouyang </a:t>
            </a:r>
            <a:r>
              <a:rPr kumimoji="1" lang="en-US" altLang="zh-CN" dirty="0" err="1"/>
              <a:t>Qun</a:t>
            </a:r>
            <a:r>
              <a:rPr kumimoji="1" lang="en-US" altLang="zh-CN" dirty="0"/>
              <a:t>(chair), Li </a:t>
            </a:r>
            <a:r>
              <a:rPr kumimoji="1" lang="en-US" altLang="zh-CN" dirty="0" err="1"/>
              <a:t>Yulan</a:t>
            </a:r>
            <a:r>
              <a:rPr kumimoji="1" lang="en-US" altLang="zh-CN" dirty="0"/>
              <a:t>, Liu </a:t>
            </a:r>
            <a:r>
              <a:rPr kumimoji="1" lang="en-US" altLang="zh-CN" dirty="0" err="1"/>
              <a:t>Jianbei</a:t>
            </a:r>
            <a:r>
              <a:rPr kumimoji="1" lang="en-US" altLang="zh-CN" dirty="0"/>
              <a:t>, Zhao Lei, Wang </a:t>
            </a:r>
            <a:r>
              <a:rPr kumimoji="1" lang="en-US" altLang="zh-CN" dirty="0" err="1"/>
              <a:t>Jianchun</a:t>
            </a:r>
            <a:r>
              <a:rPr kumimoji="1" lang="en-US" altLang="zh-CN" dirty="0"/>
              <a:t>, Wei Wei</a:t>
            </a:r>
          </a:p>
          <a:p>
            <a:r>
              <a:rPr kumimoji="1" lang="en-US" altLang="zh-CN" dirty="0"/>
              <a:t>participants: a few foreign experts in addition to Chinese members of two groups</a:t>
            </a:r>
          </a:p>
          <a:p>
            <a:r>
              <a:rPr kumimoji="1" lang="en-US" altLang="zh-CN" dirty="0"/>
              <a:t>Charge of the review</a:t>
            </a:r>
          </a:p>
          <a:p>
            <a:pPr lvl="1"/>
            <a:r>
              <a:rPr kumimoji="1" lang="en-US" altLang="zh-CN" dirty="0"/>
              <a:t>justify the feasibility of both TPC and DC</a:t>
            </a:r>
          </a:p>
          <a:p>
            <a:pPr lvl="1"/>
            <a:r>
              <a:rPr kumimoji="1" lang="en-US" altLang="zh-CN" dirty="0"/>
              <a:t>identify critical R&amp;Ds for TDR</a:t>
            </a:r>
          </a:p>
          <a:p>
            <a:pPr lvl="1"/>
            <a:r>
              <a:rPr kumimoji="1" lang="en-US" altLang="zh-CN" dirty="0" err="1"/>
              <a:t>prioritise</a:t>
            </a:r>
            <a:r>
              <a:rPr kumimoji="1" lang="en-US" altLang="zh-CN" dirty="0"/>
              <a:t> the choice of technology, if possible</a:t>
            </a:r>
          </a:p>
          <a:p>
            <a:pPr lvl="1"/>
            <a:r>
              <a:rPr kumimoji="1" lang="en-US" altLang="zh-CN" dirty="0"/>
              <a:t>justify cost estimations</a:t>
            </a:r>
          </a:p>
          <a:p>
            <a:r>
              <a:rPr kumimoji="1" lang="en-US" altLang="zh-CN" dirty="0"/>
              <a:t>Key recommendations</a:t>
            </a:r>
          </a:p>
          <a:p>
            <a:pPr lvl="1"/>
            <a:r>
              <a:rPr kumimoji="1" lang="en-US" altLang="zh-CN" dirty="0"/>
              <a:t>Both scenarios are feasible, but are challenging in key techniques as well.</a:t>
            </a:r>
          </a:p>
          <a:p>
            <a:pPr lvl="1"/>
            <a:r>
              <a:rPr kumimoji="1" lang="en-US" altLang="zh-CN" dirty="0"/>
              <a:t>Most of results are based on simulation and lack of experimental validation, which is NOT enough for TDR.</a:t>
            </a:r>
          </a:p>
          <a:p>
            <a:pPr lvl="1"/>
            <a:r>
              <a:rPr kumimoji="1" lang="en-US" altLang="zh-CN" dirty="0"/>
              <a:t>According to their current R&amp;D status, it is </a:t>
            </a:r>
            <a:r>
              <a:rPr kumimoji="1" lang="en-US" altLang="zh-CN" i="1" dirty="0"/>
              <a:t>impossible</a:t>
            </a:r>
            <a:r>
              <a:rPr kumimoji="1" lang="en-US" altLang="zh-CN" dirty="0"/>
              <a:t> to give a choice.</a:t>
            </a:r>
          </a:p>
          <a:p>
            <a:pPr lvl="1"/>
            <a:r>
              <a:rPr kumimoji="1" lang="en-US" altLang="zh-CN" dirty="0"/>
              <a:t>It’s recommended to take further reviews, for which a list of support materials are suggested.</a:t>
            </a:r>
          </a:p>
          <a:p>
            <a:pPr lvl="1"/>
            <a:r>
              <a:rPr kumimoji="1" lang="en-US" altLang="zh-CN" dirty="0"/>
              <a:t>It’s suggested that cost estimations shall be reviewed separately.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B4B4F8-F99F-F943-8911-87208992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536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2D582-F3D7-2E40-9B39-4455606E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cost comparison among options of outer </a:t>
            </a:r>
            <a:r>
              <a:rPr kumimoji="1" lang="en-US" altLang="zh-CN" dirty="0" err="1"/>
              <a:t>tracker+TOF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E164BE-2976-7444-AC64-127083B35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three options: AC-LGAD only, silicon pixel/microstrip tracker + LGAD</a:t>
            </a:r>
          </a:p>
          <a:p>
            <a:r>
              <a:rPr kumimoji="1" lang="en" altLang="zh-CN" dirty="0"/>
              <a:t>Costs of LGAD based TOF-only and </a:t>
            </a:r>
            <a:r>
              <a:rPr kumimoji="1" lang="en" altLang="zh-CN" dirty="0" err="1"/>
              <a:t>TOF+Tracker</a:t>
            </a:r>
            <a:r>
              <a:rPr kumimoji="1" lang="en" altLang="zh-CN" dirty="0"/>
              <a:t> are the same, no matter what kind of LGAD, DC or AC.</a:t>
            </a:r>
          </a:p>
          <a:p>
            <a:pPr lvl="1"/>
            <a:r>
              <a:rPr kumimoji="1" lang="en" altLang="zh-CN" dirty="0"/>
              <a:t>Although CMOS pixel may provide ns-level of timing information, neither pixel nor strip tracker can provide </a:t>
            </a:r>
            <a:r>
              <a:rPr kumimoji="1" lang="en" altLang="zh-CN" b="1" i="1" dirty="0" err="1"/>
              <a:t>ps</a:t>
            </a:r>
            <a:r>
              <a:rPr kumimoji="1" lang="en" altLang="zh-CN" dirty="0"/>
              <a:t>-order of timing resolution.</a:t>
            </a:r>
          </a:p>
          <a:p>
            <a:pPr lvl="1"/>
            <a:r>
              <a:rPr kumimoji="1" lang="en" altLang="zh-CN" dirty="0"/>
              <a:t>Hence, the choice is obvious……</a:t>
            </a:r>
          </a:p>
          <a:p>
            <a:r>
              <a:rPr kumimoji="1" lang="en-US" altLang="zh-CN" dirty="0"/>
              <a:t>LGAD cost estimation </a:t>
            </a:r>
            <a:r>
              <a:rPr kumimoji="1" lang="en-US" altLang="zh-CN" dirty="0">
                <a:sym typeface="Wingdings" pitchFamily="2" charset="2"/>
              </a:rPr>
              <a:t>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C5FBEE-7DC0-2941-B284-0C44A39F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3</a:t>
            </a:fld>
            <a:endParaRPr kumimoji="1"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8B914DF-7D1D-9549-9580-665B93F49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3707"/>
              </p:ext>
            </p:extLst>
          </p:nvPr>
        </p:nvGraphicFramePr>
        <p:xfrm>
          <a:off x="5097579" y="2793541"/>
          <a:ext cx="6846748" cy="3662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87">
                  <a:extLst>
                    <a:ext uri="{9D8B030D-6E8A-4147-A177-3AD203B41FA5}">
                      <a16:colId xmlns:a16="http://schemas.microsoft.com/office/drawing/2014/main" val="3751873133"/>
                    </a:ext>
                  </a:extLst>
                </a:gridCol>
                <a:gridCol w="2146210">
                  <a:extLst>
                    <a:ext uri="{9D8B030D-6E8A-4147-A177-3AD203B41FA5}">
                      <a16:colId xmlns:a16="http://schemas.microsoft.com/office/drawing/2014/main" val="2299912887"/>
                    </a:ext>
                  </a:extLst>
                </a:gridCol>
                <a:gridCol w="2384951">
                  <a:extLst>
                    <a:ext uri="{9D8B030D-6E8A-4147-A177-3AD203B41FA5}">
                      <a16:colId xmlns:a16="http://schemas.microsoft.com/office/drawing/2014/main" val="3832212024"/>
                    </a:ext>
                  </a:extLst>
                </a:gridCol>
              </a:tblGrid>
              <a:tr h="61049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Cost </a:t>
                      </a:r>
                      <a:r>
                        <a:rPr lang="zh-CN" altLang="en-US" sz="2000" dirty="0"/>
                        <a:t>（</a:t>
                      </a:r>
                      <a:r>
                        <a:rPr lang="en-US" altLang="zh-CN" sz="2000" dirty="0"/>
                        <a:t>RMB</a:t>
                      </a:r>
                      <a:r>
                        <a:rPr lang="zh-CN" altLang="en-US" sz="2000" dirty="0"/>
                        <a:t>）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CEPC barrel</a:t>
                      </a:r>
                      <a:endParaRPr lang="zh-CN" altLang="en-US" sz="2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endcap</a:t>
                      </a:r>
                      <a:endParaRPr lang="zh-CN" altLang="en-US" sz="20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525086868"/>
                  </a:ext>
                </a:extLst>
              </a:tr>
              <a:tr h="61049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LGAD sensor</a:t>
                      </a:r>
                      <a:endParaRPr lang="zh-CN" altLang="en-US" sz="2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35M</a:t>
                      </a:r>
                      <a:r>
                        <a:rPr lang="zh-CN" altLang="en-US" sz="2000" dirty="0"/>
                        <a:t>（</a:t>
                      </a:r>
                      <a:r>
                        <a:rPr lang="en-US" altLang="zh-CN" sz="2000" dirty="0"/>
                        <a:t>70m</a:t>
                      </a:r>
                      <a:r>
                        <a:rPr lang="en-US" altLang="zh-CN" sz="2000" baseline="30000" dirty="0"/>
                        <a:t>2</a:t>
                      </a:r>
                      <a:r>
                        <a:rPr lang="zh-CN" altLang="en-US" sz="2000" dirty="0"/>
                        <a:t>）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4.85M</a:t>
                      </a:r>
                      <a:r>
                        <a:rPr lang="zh-CN" altLang="en-US" sz="2000" dirty="0"/>
                        <a:t>（</a:t>
                      </a:r>
                      <a:r>
                        <a:rPr lang="en-US" altLang="zh-CN" sz="2000" dirty="0"/>
                        <a:t>9.7m</a:t>
                      </a:r>
                      <a:r>
                        <a:rPr lang="en-US" altLang="zh-CN" sz="2000" baseline="30000" dirty="0"/>
                        <a:t>2</a:t>
                      </a:r>
                      <a:r>
                        <a:rPr lang="zh-CN" altLang="en-US" sz="2000" dirty="0"/>
                        <a:t>）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436552959"/>
                  </a:ext>
                </a:extLst>
              </a:tr>
              <a:tr h="61049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Electronics total</a:t>
                      </a:r>
                      <a:endParaRPr lang="zh-CN" altLang="en-US" sz="2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4.86M</a:t>
                      </a:r>
                      <a:endParaRPr lang="zh-CN" altLang="en-US" sz="2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0.565M</a:t>
                      </a:r>
                      <a:endParaRPr lang="zh-CN" altLang="en-US" sz="20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040974147"/>
                  </a:ext>
                </a:extLst>
              </a:tr>
              <a:tr h="61049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solidFill>
                            <a:srgbClr val="7030A0"/>
                          </a:solidFill>
                        </a:rPr>
                        <a:t>Total (</a:t>
                      </a:r>
                      <a:r>
                        <a:rPr lang="en-US" altLang="zh-CN" sz="2000" dirty="0" err="1">
                          <a:solidFill>
                            <a:srgbClr val="7030A0"/>
                          </a:solidFill>
                        </a:rPr>
                        <a:t>sensor+elec</a:t>
                      </a:r>
                      <a:r>
                        <a:rPr lang="en-US" altLang="zh-CN" sz="2000" dirty="0">
                          <a:solidFill>
                            <a:srgbClr val="7030A0"/>
                          </a:solidFill>
                        </a:rPr>
                        <a:t>.)</a:t>
                      </a:r>
                      <a:endParaRPr lang="zh-CN" alt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solidFill>
                            <a:srgbClr val="7030A0"/>
                          </a:solidFill>
                        </a:rPr>
                        <a:t>39.86M</a:t>
                      </a:r>
                      <a:endParaRPr lang="zh-CN" alt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solidFill>
                            <a:srgbClr val="7030A0"/>
                          </a:solidFill>
                        </a:rPr>
                        <a:t>5.415M</a:t>
                      </a:r>
                      <a:endParaRPr lang="zh-CN" alt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010724271"/>
                  </a:ext>
                </a:extLst>
              </a:tr>
              <a:tr h="610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Electronics R&amp;D</a:t>
                      </a:r>
                      <a:endParaRPr lang="zh-CN" altLang="en-US" sz="2000" dirty="0"/>
                    </a:p>
                  </a:txBody>
                  <a:tcPr marL="74295" marR="74295" marT="37148" marB="37148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 14.6M</a:t>
                      </a:r>
                      <a:endParaRPr lang="zh-CN" altLang="en-US" sz="20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05834"/>
                  </a:ext>
                </a:extLst>
              </a:tr>
              <a:tr h="610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74295" marR="74295" marT="37148" marB="37148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59.875M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12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68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C183CC-F863-C44B-8199-BF0E723C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mechanical design in progress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250D50-CA3F-F545-B9AC-138A2A50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18" y="1218623"/>
            <a:ext cx="4557717" cy="1953308"/>
          </a:xfrm>
          <a:prstGeom prst="rect">
            <a:avLst/>
          </a:prstGeom>
        </p:spPr>
      </p:pic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838931" y="2465536"/>
            <a:ext cx="8640960" cy="1256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/>
              <a:t>Material budget of the CFRP truss:</a:t>
            </a:r>
          </a:p>
          <a:p>
            <a:pPr marL="0" indent="263525">
              <a:buNone/>
            </a:pPr>
            <a:r>
              <a:rPr lang="en-US" altLang="zh-CN" sz="1800" dirty="0"/>
              <a:t>0.18% X</a:t>
            </a:r>
            <a:r>
              <a:rPr lang="en-US" altLang="zh-CN" sz="1200" dirty="0"/>
              <a:t>0</a:t>
            </a:r>
            <a:r>
              <a:rPr lang="en-US" altLang="zh-CN" sz="1800" dirty="0"/>
              <a:t> (smeared to 45 mm wide)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64" y="3355203"/>
            <a:ext cx="7027372" cy="127182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892" y="3273294"/>
            <a:ext cx="2368405" cy="14519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456" y="1737307"/>
            <a:ext cx="1080120" cy="1419663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862736" y="1305660"/>
            <a:ext cx="8640960" cy="1256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/>
              <a:t>Truss structure : section 38 x 54 x 54 mm,  L= 2280 mm</a:t>
            </a:r>
          </a:p>
          <a:p>
            <a:pPr marL="0" indent="0">
              <a:buNone/>
            </a:pPr>
            <a:r>
              <a:rPr lang="en-US" altLang="zh-CN" sz="1800" dirty="0"/>
              <a:t>Material: CFRP M55 </a:t>
            </a:r>
          </a:p>
          <a:p>
            <a:pPr marL="0" indent="0">
              <a:buNone/>
            </a:pPr>
            <a:r>
              <a:rPr lang="en-US" altLang="zh-CN" sz="1800" dirty="0"/>
              <a:t>Thickness 0.5 mm  (0 90 0 90 0)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2818" y="920361"/>
            <a:ext cx="3505832" cy="389386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pPr algn="l"/>
            <a:r>
              <a:rPr lang="en-US" altLang="zh-CN" sz="2000" b="1" dirty="0">
                <a:latin typeface="+mn-lt"/>
              </a:rPr>
              <a:t>Stave of the ITK outer barrel</a:t>
            </a:r>
            <a:endParaRPr lang="zh-CN" altLang="en-US" sz="2000" b="1" dirty="0">
              <a:latin typeface="+mn-lt"/>
            </a:endParaRP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778758" y="5244021"/>
            <a:ext cx="3573085" cy="2168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/>
              <a:t>CFRP truss vertically supported : 0.04 mm</a:t>
            </a:r>
            <a:endParaRPr lang="zh-CN" altLang="en-US" sz="1200" dirty="0"/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4116952" y="5312219"/>
            <a:ext cx="3403523" cy="240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/>
              <a:t>Loaded stave horizontally supported: 0.24 mm</a:t>
            </a:r>
            <a:endParaRPr lang="zh-CN" altLang="en-US" sz="1200" dirty="0"/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7912869" y="5300516"/>
            <a:ext cx="3084205" cy="242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40" indent="-171440" algn="l" defTabSz="685759" rtl="0" eaLnBrk="1" latinLnBrk="0" hangingPunct="1">
              <a:lnSpc>
                <a:spcPct val="90000"/>
              </a:lnSpc>
              <a:spcBef>
                <a:spcPts val="750"/>
              </a:spcBef>
              <a:buSzPct val="50000"/>
              <a:buFont typeface="Wingdings" pitchFamily="2" charset="2"/>
              <a:buChar char="l"/>
              <a:defRPr lang="zh-CN" altLang="en-US" sz="21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 lang="en-US" altLang="zh-CN"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 lang="en-US" altLang="zh-CN" sz="15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07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5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37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17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96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75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200" dirty="0">
                <a:solidFill>
                  <a:schemeClr val="tx1"/>
                </a:solidFill>
              </a:rPr>
              <a:t>Loaded stave vertically supported: 0.11 mm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7" y="5492117"/>
            <a:ext cx="2992702" cy="9887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831" y="5534795"/>
            <a:ext cx="3174680" cy="96978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869" y="5515202"/>
            <a:ext cx="3084205" cy="9983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14865" y="4670214"/>
            <a:ext cx="3612271" cy="389386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pPr algn="l"/>
            <a:r>
              <a:rPr lang="en-US" altLang="zh-CN" sz="2000" b="1" dirty="0">
                <a:latin typeface="+mn-lt"/>
              </a:rPr>
              <a:t>FEA of the stave deformation </a:t>
            </a:r>
            <a:endParaRPr lang="zh-CN" altLang="en-US" sz="2000" b="1" dirty="0">
              <a:latin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70297" y="4782708"/>
            <a:ext cx="699574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1200" b="1" dirty="0"/>
              <a:t>CFRP truss   78.7 g,  Bare stave   107 g,   </a:t>
            </a:r>
            <a:r>
              <a:rPr lang="en-US" altLang="zh-CN" sz="1200" b="1" dirty="0">
                <a:sym typeface="Wingdings" panose="05000000000000000000" pitchFamily="2" charset="2"/>
              </a:rPr>
              <a:t>Roughly estimated load : 144 g   Include: water cooling (</a:t>
            </a:r>
            <a:r>
              <a:rPr lang="en-US" altLang="zh-CN" sz="1200" b="1" dirty="0" err="1">
                <a:sym typeface="Wingdings" panose="05000000000000000000" pitchFamily="2" charset="2"/>
              </a:rPr>
              <a:t>pipe+water+CF+graphite</a:t>
            </a:r>
            <a:r>
              <a:rPr lang="en-US" altLang="zh-CN" sz="1200" b="1" dirty="0">
                <a:sym typeface="Wingdings" panose="05000000000000000000" pitchFamily="2" charset="2"/>
              </a:rPr>
              <a:t>), FPC, glue, chips, power bus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2775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1C183CC-F863-C44B-8199-BF0E723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"/>
            <a:ext cx="11353800" cy="1153389"/>
          </a:xfrm>
        </p:spPr>
        <p:txBody>
          <a:bodyPr/>
          <a:lstStyle/>
          <a:p>
            <a:r>
              <a:rPr kumimoji="1" lang="en-US" altLang="zh-CN" dirty="0"/>
              <a:t>mechanical design in progress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20384" y="927141"/>
            <a:ext cx="2918491" cy="389386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pPr algn="l"/>
            <a:r>
              <a:rPr lang="en-US" altLang="zh-CN" sz="2000" b="1" dirty="0">
                <a:latin typeface="+mn-lt"/>
              </a:rPr>
              <a:t>Outer barrel of the ITK </a:t>
            </a:r>
            <a:endParaRPr lang="zh-CN" altLang="en-US" sz="2000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0384" y="1400169"/>
            <a:ext cx="4998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Number of Staves: 82</a:t>
            </a:r>
          </a:p>
          <a:p>
            <a:r>
              <a:rPr lang="en-US" altLang="zh-CN" dirty="0"/>
              <a:t>Gross weight: ~ 20.6 kg (without barrel support)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84" y="2304749"/>
            <a:ext cx="6287496" cy="35009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073" y="3928679"/>
            <a:ext cx="2998339" cy="18770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073" y="1479662"/>
            <a:ext cx="2998339" cy="22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9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9406D-A5B3-2A46-9C9D-AB9AC58D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fast simulation to </a:t>
            </a:r>
            <a:r>
              <a:rPr kumimoji="1" lang="en-US" altLang="zh-CN" dirty="0" err="1"/>
              <a:t>optimise</a:t>
            </a:r>
            <a:r>
              <a:rPr kumimoji="1" lang="en-US" altLang="zh-CN" dirty="0"/>
              <a:t> layout of Si inner tracker 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B95E700-F9FF-F74F-8C63-FFCF17216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vary R of 2</a:t>
            </a:r>
            <a:r>
              <a:rPr kumimoji="1" lang="en-US" altLang="zh-CN" baseline="30000" dirty="0"/>
              <a:t>nd</a:t>
            </a:r>
            <a:r>
              <a:rPr kumimoji="1" lang="en-US" altLang="zh-CN" dirty="0"/>
              <a:t> layer and fix those of 1</a:t>
            </a:r>
            <a:r>
              <a:rPr kumimoji="1" lang="en-US" altLang="zh-CN" baseline="30000" dirty="0"/>
              <a:t>st</a:t>
            </a:r>
            <a:r>
              <a:rPr kumimoji="1" lang="en-US" altLang="zh-CN" dirty="0"/>
              <a:t> and 3</a:t>
            </a:r>
            <a:r>
              <a:rPr kumimoji="1" lang="en-US" altLang="zh-CN" baseline="30000" dirty="0"/>
              <a:t>rd</a:t>
            </a:r>
            <a:r>
              <a:rPr kumimoji="1" lang="en-US" altLang="zh-CN" dirty="0"/>
              <a:t> layers</a:t>
            </a:r>
          </a:p>
          <a:p>
            <a:r>
              <a:rPr kumimoji="1" lang="en-US" altLang="zh-CN" dirty="0"/>
              <a:t>ratio = result/Ref – 1, Ref. </a:t>
            </a:r>
            <a:r>
              <a:rPr kumimoji="1" lang="en-US" altLang="zh-CN" dirty="0" err="1"/>
              <a:t>Rs</a:t>
            </a:r>
            <a:r>
              <a:rPr kumimoji="1" lang="en-US" altLang="zh-CN" dirty="0"/>
              <a:t> = [150, </a:t>
            </a:r>
            <a:r>
              <a:rPr kumimoji="1" lang="en-US" altLang="zh-CN" b="1" dirty="0"/>
              <a:t>250</a:t>
            </a:r>
            <a:r>
              <a:rPr kumimoji="1" lang="en-US" altLang="zh-CN" dirty="0"/>
              <a:t>, 500] mm</a:t>
            </a:r>
          </a:p>
          <a:p>
            <a:r>
              <a:rPr kumimoji="1" lang="en-US" altLang="zh-CN" dirty="0"/>
              <a:t>observations</a:t>
            </a:r>
          </a:p>
          <a:p>
            <a:pPr lvl="1"/>
            <a:r>
              <a:rPr kumimoji="1" lang="en-US" altLang="zh-CN" dirty="0"/>
              <a:t>inward layout looks better for </a:t>
            </a:r>
            <a:r>
              <a:rPr kumimoji="1" lang="en-US" altLang="zh-CN" dirty="0" err="1"/>
              <a:t>p</a:t>
            </a:r>
            <a:r>
              <a:rPr kumimoji="1" lang="en-US" altLang="zh-CN" baseline="-25000" dirty="0" err="1"/>
              <a:t>T</a:t>
            </a:r>
            <a:r>
              <a:rPr kumimoji="1" lang="en-US" altLang="zh-CN" dirty="0"/>
              <a:t> &lt; 80 GeV/c</a:t>
            </a:r>
          </a:p>
          <a:p>
            <a:pPr lvl="1"/>
            <a:r>
              <a:rPr kumimoji="1" lang="en-US" altLang="zh-CN" dirty="0"/>
              <a:t>the outmost layer is better at R = 500 mm than 590 mm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15920D-95EF-8742-9F8B-AB2C99C1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B137328-381B-1648-91E6-422E3C441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228559"/>
            <a:ext cx="5400000" cy="29630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7D435D-24DD-2847-AA64-8904DA70C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200" y="3228559"/>
            <a:ext cx="5400000" cy="297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0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9CFAC9-23C6-C249-B0D6-8D0E150C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full simulation + tracking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841829-3D64-FF43-B380-0D2471CF87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zh-CN" dirty="0"/>
              <a:t>on requirements of single point resolutions of trackers at </a:t>
            </a:r>
            <a:r>
              <a:rPr kumimoji="1" lang="en-US" altLang="zh-CN" b="1" dirty="0"/>
              <a:t>endcap</a:t>
            </a:r>
          </a:p>
          <a:p>
            <a:r>
              <a:rPr kumimoji="1" lang="en-US" altLang="zh-CN" dirty="0"/>
              <a:t>configuration: VTX + 3 Endcap-</a:t>
            </a:r>
            <a:r>
              <a:rPr kumimoji="1" lang="en-US" altLang="zh-CN" dirty="0" err="1"/>
              <a:t>ITk</a:t>
            </a:r>
            <a:r>
              <a:rPr kumimoji="1" lang="en-US" altLang="zh-CN" dirty="0"/>
              <a:t> + 1 Endcap-</a:t>
            </a:r>
            <a:r>
              <a:rPr kumimoji="1" lang="en-US" altLang="zh-CN" dirty="0" err="1"/>
              <a:t>OTk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material budget at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 = 10: 16.9%X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at  = 0, 21.1%X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at  = 45</a:t>
            </a:r>
            <a:endParaRPr kumimoji="1" lang="en-US" altLang="zh-CN" dirty="0"/>
          </a:p>
          <a:p>
            <a:r>
              <a:rPr kumimoji="1" lang="en-US" altLang="zh-CN" dirty="0"/>
              <a:t>varying </a:t>
            </a:r>
            <a:r>
              <a:rPr kumimoji="1" lang="el-GR" altLang="zh-CN" dirty="0" err="1"/>
              <a:t>σ</a:t>
            </a:r>
            <a:r>
              <a:rPr kumimoji="1" lang="el-GR" altLang="zh-CN" baseline="-25000" dirty="0" err="1"/>
              <a:t>φ</a:t>
            </a:r>
            <a:r>
              <a:rPr kumimoji="1" lang="en-US" altLang="zh-CN" dirty="0"/>
              <a:t> or </a:t>
            </a:r>
            <a:r>
              <a:rPr kumimoji="1" lang="el-GR" altLang="zh-CN" dirty="0"/>
              <a:t>σ</a:t>
            </a:r>
            <a:r>
              <a:rPr kumimoji="1" lang="en-US" altLang="zh-CN" baseline="-25000" dirty="0"/>
              <a:t>R</a:t>
            </a:r>
            <a:r>
              <a:rPr kumimoji="1" lang="en-US" altLang="zh-CN" dirty="0"/>
              <a:t> simultaneously for all endcap trackers</a:t>
            </a:r>
          </a:p>
          <a:p>
            <a:pPr lvl="1"/>
            <a:r>
              <a:rPr kumimoji="1" lang="el-GR" altLang="zh-CN" dirty="0" err="1"/>
              <a:t>σ</a:t>
            </a:r>
            <a:r>
              <a:rPr kumimoji="1" lang="el-GR" altLang="zh-CN" baseline="-25000" dirty="0" err="1"/>
              <a:t>φ</a:t>
            </a:r>
            <a:r>
              <a:rPr kumimoji="1" lang="en-US" altLang="zh-CN" dirty="0"/>
              <a:t>: significant effect</a:t>
            </a:r>
          </a:p>
          <a:p>
            <a:pPr lvl="1"/>
            <a:r>
              <a:rPr kumimoji="1" lang="el-GR" altLang="zh-CN" dirty="0"/>
              <a:t>σ</a:t>
            </a:r>
            <a:r>
              <a:rPr kumimoji="1" lang="en-US" altLang="zh-CN" baseline="-25000" dirty="0"/>
              <a:t>R</a:t>
            </a:r>
            <a:r>
              <a:rPr kumimoji="1" lang="en-US" altLang="zh-CN" dirty="0"/>
              <a:t>:</a:t>
            </a:r>
            <a:r>
              <a:rPr kumimoji="1" lang="en-US" altLang="zh-CN" baseline="-25000" dirty="0"/>
              <a:t> </a:t>
            </a:r>
            <a:r>
              <a:rPr kumimoji="1" lang="en-US" altLang="zh-CN" dirty="0"/>
              <a:t>little effect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95E380-6AB3-464C-8FB9-D6585AF9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97C089-2709-7C47-A69D-D7432F155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039" y="3581655"/>
            <a:ext cx="3391762" cy="32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790D881-BF7F-0D42-976B-96161EC16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048" y="189000"/>
            <a:ext cx="3385753" cy="32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166A398-9F2F-A54E-8E94-2CBFDE516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064" y="3429000"/>
            <a:ext cx="1980668" cy="303947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CE3B5590-A1D5-6E4B-803C-C4C8FED6C929}"/>
              </a:ext>
            </a:extLst>
          </p:cNvPr>
          <p:cNvGrpSpPr>
            <a:grpSpLocks noChangeAspect="1"/>
          </p:cNvGrpSpPr>
          <p:nvPr/>
        </p:nvGrpSpPr>
        <p:grpSpPr>
          <a:xfrm>
            <a:off x="2015564" y="4301655"/>
            <a:ext cx="1311886" cy="1800000"/>
            <a:chOff x="9353550" y="1133475"/>
            <a:chExt cx="1659145" cy="2276463"/>
          </a:xfrm>
        </p:grpSpPr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F372EA62-B858-CD42-9B42-6470858A15CE}"/>
                </a:ext>
              </a:extLst>
            </p:cNvPr>
            <p:cNvSpPr/>
            <p:nvPr/>
          </p:nvSpPr>
          <p:spPr>
            <a:xfrm rot="10800000">
              <a:off x="9353550" y="1133475"/>
              <a:ext cx="1659145" cy="2276463"/>
            </a:xfrm>
            <a:prstGeom prst="trapezoid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D6926-F8A8-8B4C-90A8-EECD487F1523}"/>
                </a:ext>
              </a:extLst>
            </p:cNvPr>
            <p:cNvSpPr/>
            <p:nvPr/>
          </p:nvSpPr>
          <p:spPr>
            <a:xfrm>
              <a:off x="9725025" y="1135593"/>
              <a:ext cx="57150" cy="3026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A6DE58D-C6F6-6D4E-B0F0-3F1B0BCAAD02}"/>
                </a:ext>
              </a:extLst>
            </p:cNvPr>
            <p:cNvSpPr/>
            <p:nvPr/>
          </p:nvSpPr>
          <p:spPr>
            <a:xfrm>
              <a:off x="9772650" y="1135593"/>
              <a:ext cx="57150" cy="3026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CF0B80A-1605-294D-ABE6-8CF576E06393}"/>
                </a:ext>
              </a:extLst>
            </p:cNvPr>
            <p:cNvSpPr/>
            <p:nvPr/>
          </p:nvSpPr>
          <p:spPr>
            <a:xfrm>
              <a:off x="9829800" y="1135593"/>
              <a:ext cx="57150" cy="3026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B63A4DF-B45F-F440-AE00-4006E2285F1E}"/>
                </a:ext>
              </a:extLst>
            </p:cNvPr>
            <p:cNvSpPr/>
            <p:nvPr/>
          </p:nvSpPr>
          <p:spPr>
            <a:xfrm>
              <a:off x="9725025" y="1449918"/>
              <a:ext cx="57150" cy="3026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38B268D-5CA6-9B49-BFE1-4D08D24030D0}"/>
                </a:ext>
              </a:extLst>
            </p:cNvPr>
            <p:cNvSpPr/>
            <p:nvPr/>
          </p:nvSpPr>
          <p:spPr>
            <a:xfrm>
              <a:off x="9772650" y="1449918"/>
              <a:ext cx="57150" cy="3026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21291BC-1922-8E43-87F6-5EAB4A71DFF2}"/>
                </a:ext>
              </a:extLst>
            </p:cNvPr>
            <p:cNvSpPr/>
            <p:nvPr/>
          </p:nvSpPr>
          <p:spPr>
            <a:xfrm>
              <a:off x="9829800" y="1449918"/>
              <a:ext cx="57150" cy="3026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514C3D48-AE51-1244-852D-3354BEFEBCED}"/>
              </a:ext>
            </a:extLst>
          </p:cNvPr>
          <p:cNvSpPr txBox="1"/>
          <p:nvPr/>
        </p:nvSpPr>
        <p:spPr>
          <a:xfrm>
            <a:off x="9025218" y="2230693"/>
            <a:ext cx="2313454" cy="358608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r>
              <a:rPr kumimoji="1" lang="el-GR" altLang="zh-CN" dirty="0" err="1">
                <a:solidFill>
                  <a:srgbClr val="C00000"/>
                </a:solidFill>
              </a:rPr>
              <a:t>σ</a:t>
            </a:r>
            <a:r>
              <a:rPr kumimoji="1" lang="el-GR" altLang="zh-CN" baseline="-25000" dirty="0" err="1">
                <a:solidFill>
                  <a:srgbClr val="C00000"/>
                </a:solidFill>
              </a:rPr>
              <a:t>φ</a:t>
            </a:r>
            <a:r>
              <a:rPr kumimoji="1" lang="en-US" altLang="zh-CN" dirty="0">
                <a:solidFill>
                  <a:srgbClr val="C00000"/>
                </a:solidFill>
              </a:rPr>
              <a:t> dependent at 10°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AC2BD05-D746-FB40-A84F-20CA374E1FE4}"/>
              </a:ext>
            </a:extLst>
          </p:cNvPr>
          <p:cNvSpPr txBox="1"/>
          <p:nvPr/>
        </p:nvSpPr>
        <p:spPr>
          <a:xfrm>
            <a:off x="9019710" y="5616831"/>
            <a:ext cx="2300630" cy="358608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r>
              <a:rPr kumimoji="1" lang="el-GR" altLang="zh-CN" dirty="0">
                <a:solidFill>
                  <a:srgbClr val="C00000"/>
                </a:solidFill>
              </a:rPr>
              <a:t>σ</a:t>
            </a:r>
            <a:r>
              <a:rPr kumimoji="1" lang="en-US" altLang="zh-CN" baseline="-25000" dirty="0">
                <a:solidFill>
                  <a:srgbClr val="C00000"/>
                </a:solidFill>
              </a:rPr>
              <a:t>R</a:t>
            </a:r>
            <a:r>
              <a:rPr kumimoji="1" lang="en-US" altLang="zh-CN" dirty="0">
                <a:solidFill>
                  <a:srgbClr val="C00000"/>
                </a:solidFill>
              </a:rPr>
              <a:t> dependent at 10°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0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A1F8C64-ACD9-6347-9DD9-B8E876AD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CE70CD-CE4F-574B-8E36-37536D79B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2" y="159093"/>
            <a:ext cx="3449031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A86ECAA-2C2B-0840-9B1F-1C4C38FA9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18" y="3581655"/>
            <a:ext cx="3437175" cy="32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CC687D-DE68-FD40-AA58-874DE5AA3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027" y="159093"/>
            <a:ext cx="3439012" cy="32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5CA4BF-394D-E944-AC90-B547273B8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738" y="3581655"/>
            <a:ext cx="3431301" cy="32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AF472A-3BD2-8A41-B1A5-94055F683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4174" y="159093"/>
            <a:ext cx="3412057" cy="324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386430-48A9-4E4C-A9B0-96874D12E2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1884" y="3581655"/>
            <a:ext cx="3420000" cy="348507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0517B91-51D3-B740-9C6E-EF4AD8070A63}"/>
              </a:ext>
            </a:extLst>
          </p:cNvPr>
          <p:cNvSpPr txBox="1"/>
          <p:nvPr/>
        </p:nvSpPr>
        <p:spPr>
          <a:xfrm>
            <a:off x="1321136" y="2127463"/>
            <a:ext cx="2313454" cy="358608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r>
              <a:rPr kumimoji="1" lang="el-GR" altLang="zh-CN" dirty="0" err="1">
                <a:solidFill>
                  <a:srgbClr val="C00000"/>
                </a:solidFill>
              </a:rPr>
              <a:t>σ</a:t>
            </a:r>
            <a:r>
              <a:rPr kumimoji="1" lang="el-GR" altLang="zh-CN" baseline="-25000" dirty="0" err="1">
                <a:solidFill>
                  <a:srgbClr val="C00000"/>
                </a:solidFill>
              </a:rPr>
              <a:t>φ</a:t>
            </a:r>
            <a:r>
              <a:rPr kumimoji="1" lang="en-US" altLang="zh-CN" dirty="0">
                <a:solidFill>
                  <a:srgbClr val="C00000"/>
                </a:solidFill>
              </a:rPr>
              <a:t> dependent at 15°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EA5BEFA-0D7B-134C-A737-60AC8FB6D575}"/>
              </a:ext>
            </a:extLst>
          </p:cNvPr>
          <p:cNvSpPr txBox="1"/>
          <p:nvPr/>
        </p:nvSpPr>
        <p:spPr>
          <a:xfrm>
            <a:off x="1315628" y="5513601"/>
            <a:ext cx="2300630" cy="358608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r>
              <a:rPr kumimoji="1" lang="el-GR" altLang="zh-CN" dirty="0">
                <a:solidFill>
                  <a:srgbClr val="C00000"/>
                </a:solidFill>
              </a:rPr>
              <a:t>σ</a:t>
            </a:r>
            <a:r>
              <a:rPr kumimoji="1" lang="en-US" altLang="zh-CN" baseline="-25000" dirty="0">
                <a:solidFill>
                  <a:srgbClr val="C00000"/>
                </a:solidFill>
              </a:rPr>
              <a:t>R</a:t>
            </a:r>
            <a:r>
              <a:rPr kumimoji="1" lang="en-US" altLang="zh-CN" dirty="0">
                <a:solidFill>
                  <a:srgbClr val="C00000"/>
                </a:solidFill>
              </a:rPr>
              <a:t> dependent at 15°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CDB7B6C-7A37-5B41-BF86-CBAE03070338}"/>
              </a:ext>
            </a:extLst>
          </p:cNvPr>
          <p:cNvSpPr txBox="1"/>
          <p:nvPr/>
        </p:nvSpPr>
        <p:spPr>
          <a:xfrm>
            <a:off x="5252004" y="2306767"/>
            <a:ext cx="2313454" cy="358608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r>
              <a:rPr kumimoji="1" lang="el-GR" altLang="zh-CN" dirty="0" err="1">
                <a:solidFill>
                  <a:srgbClr val="C00000"/>
                </a:solidFill>
              </a:rPr>
              <a:t>σ</a:t>
            </a:r>
            <a:r>
              <a:rPr kumimoji="1" lang="el-GR" altLang="zh-CN" baseline="-25000" dirty="0" err="1">
                <a:solidFill>
                  <a:srgbClr val="C00000"/>
                </a:solidFill>
              </a:rPr>
              <a:t>φ</a:t>
            </a:r>
            <a:r>
              <a:rPr kumimoji="1" lang="en-US" altLang="zh-CN" dirty="0">
                <a:solidFill>
                  <a:srgbClr val="C00000"/>
                </a:solidFill>
              </a:rPr>
              <a:t> dependent at 20°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134549-2E8B-F84D-B230-D9A5699FD209}"/>
              </a:ext>
            </a:extLst>
          </p:cNvPr>
          <p:cNvSpPr txBox="1"/>
          <p:nvPr/>
        </p:nvSpPr>
        <p:spPr>
          <a:xfrm>
            <a:off x="5246496" y="5692905"/>
            <a:ext cx="2300630" cy="358608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r>
              <a:rPr kumimoji="1" lang="el-GR" altLang="zh-CN" dirty="0">
                <a:solidFill>
                  <a:srgbClr val="C00000"/>
                </a:solidFill>
              </a:rPr>
              <a:t>σ</a:t>
            </a:r>
            <a:r>
              <a:rPr kumimoji="1" lang="en-US" altLang="zh-CN" baseline="-25000" dirty="0">
                <a:solidFill>
                  <a:srgbClr val="C00000"/>
                </a:solidFill>
              </a:rPr>
              <a:t>R</a:t>
            </a:r>
            <a:r>
              <a:rPr kumimoji="1" lang="en-US" altLang="zh-CN" dirty="0">
                <a:solidFill>
                  <a:srgbClr val="C00000"/>
                </a:solidFill>
              </a:rPr>
              <a:t> dependent at 20°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5A34F6C-DD98-D946-AFCB-D28E8010510C}"/>
              </a:ext>
            </a:extLst>
          </p:cNvPr>
          <p:cNvSpPr txBox="1"/>
          <p:nvPr/>
        </p:nvSpPr>
        <p:spPr>
          <a:xfrm>
            <a:off x="9162081" y="1169148"/>
            <a:ext cx="2313454" cy="358608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r>
              <a:rPr kumimoji="1" lang="el-GR" altLang="zh-CN" dirty="0" err="1">
                <a:solidFill>
                  <a:srgbClr val="C00000"/>
                </a:solidFill>
              </a:rPr>
              <a:t>σ</a:t>
            </a:r>
            <a:r>
              <a:rPr kumimoji="1" lang="el-GR" altLang="zh-CN" baseline="-25000" dirty="0" err="1">
                <a:solidFill>
                  <a:srgbClr val="C00000"/>
                </a:solidFill>
              </a:rPr>
              <a:t>φ</a:t>
            </a:r>
            <a:r>
              <a:rPr kumimoji="1" lang="en-US" altLang="zh-CN" dirty="0">
                <a:solidFill>
                  <a:srgbClr val="C00000"/>
                </a:solidFill>
              </a:rPr>
              <a:t> dependent at 30°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7FB6808-E046-DF49-9551-878983F024F7}"/>
              </a:ext>
            </a:extLst>
          </p:cNvPr>
          <p:cNvSpPr txBox="1"/>
          <p:nvPr/>
        </p:nvSpPr>
        <p:spPr>
          <a:xfrm>
            <a:off x="9156573" y="4555286"/>
            <a:ext cx="2300630" cy="358608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r>
              <a:rPr kumimoji="1" lang="el-GR" altLang="zh-CN" dirty="0">
                <a:solidFill>
                  <a:srgbClr val="C00000"/>
                </a:solidFill>
              </a:rPr>
              <a:t>σ</a:t>
            </a:r>
            <a:r>
              <a:rPr kumimoji="1" lang="en-US" altLang="zh-CN" baseline="-25000" dirty="0">
                <a:solidFill>
                  <a:srgbClr val="C00000"/>
                </a:solidFill>
              </a:rPr>
              <a:t>R</a:t>
            </a:r>
            <a:r>
              <a:rPr kumimoji="1" lang="en-US" altLang="zh-CN" dirty="0">
                <a:solidFill>
                  <a:srgbClr val="C00000"/>
                </a:solidFill>
              </a:rPr>
              <a:t> dependent at 30°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0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C3CF5D-8B1B-E64A-87ED-B04A23C8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AFC9D8B-611F-D84D-85B4-507FDD5DEBDB}"/>
              </a:ext>
            </a:extLst>
          </p:cNvPr>
          <p:cNvSpPr txBox="1"/>
          <p:nvPr/>
        </p:nvSpPr>
        <p:spPr>
          <a:xfrm>
            <a:off x="4556956" y="2926530"/>
            <a:ext cx="3078087" cy="1004939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pPr algn="l"/>
            <a:r>
              <a:rPr kumimoji="1" lang="en-US" altLang="zh-CN" sz="6000" b="1" dirty="0">
                <a:solidFill>
                  <a:srgbClr val="C00000"/>
                </a:solidFill>
                <a:latin typeface="+mn-lt"/>
              </a:rPr>
              <a:t>Thanks!</a:t>
            </a:r>
            <a:endParaRPr kumimoji="1" lang="zh-CN" altLang="en-US" sz="6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947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C00000">
            <a:alpha val="75000"/>
          </a:srgbClr>
        </a:solidFill>
      </a:spPr>
      <a:bodyPr wrap="none" bIns="35100" rtlCol="0" anchor="t" anchorCtr="0">
        <a:spAutoFit/>
      </a:bodyPr>
      <a:lstStyle>
        <a:defPPr algn="l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3" id="{A21F0C79-90A7-FD4B-9CD4-613EA0F05C12}" vid="{9D2121BD-050B-0A4E-9082-39487DE533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7083</TotalTime>
  <Words>664</Words>
  <Application>Microsoft Macintosh PowerPoint</Application>
  <PresentationFormat>宽屏</PresentationFormat>
  <Paragraphs>97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Arial</vt:lpstr>
      <vt:lpstr>Calibri</vt:lpstr>
      <vt:lpstr>Cambria</vt:lpstr>
      <vt:lpstr>Times New Roman</vt:lpstr>
      <vt:lpstr>Wingdings</vt:lpstr>
      <vt:lpstr>Office 主题​​</vt:lpstr>
      <vt:lpstr>Tracker for CEPC reference detector TDR</vt:lpstr>
      <vt:lpstr>mini-review on TPC and DC of CEPC</vt:lpstr>
      <vt:lpstr>cost comparison among options of outer tracker+TOF</vt:lpstr>
      <vt:lpstr>mechanical design in progress</vt:lpstr>
      <vt:lpstr>mechanical design in progress</vt:lpstr>
      <vt:lpstr>fast simulation to optimise layout of Si inner tracker </vt:lpstr>
      <vt:lpstr>full simulation + tracking</vt:lpstr>
      <vt:lpstr>PowerPoint 演示文稿</vt:lpstr>
      <vt:lpstr>PowerPoint 演示文稿</vt:lpstr>
      <vt:lpstr>backup</vt:lpstr>
      <vt:lpstr>CEPC tracking system, draft</vt:lpstr>
      <vt:lpstr>CDR layout for acronyms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Tracker</dc:title>
  <dc:creator>王萌（Wang Meng）</dc:creator>
  <cp:lastModifiedBy>王萌（Wang Meng）</cp:lastModifiedBy>
  <cp:revision>112</cp:revision>
  <cp:lastPrinted>2023-12-01T09:26:13Z</cp:lastPrinted>
  <dcterms:created xsi:type="dcterms:W3CDTF">2024-01-30T01:54:24Z</dcterms:created>
  <dcterms:modified xsi:type="dcterms:W3CDTF">2024-04-23T01:11:03Z</dcterms:modified>
</cp:coreProperties>
</file>