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77" r:id="rId5"/>
    <p:sldId id="272" r:id="rId6"/>
    <p:sldId id="279" r:id="rId7"/>
    <p:sldId id="282" r:id="rId8"/>
    <p:sldId id="276" r:id="rId9"/>
    <p:sldId id="275" r:id="rId10"/>
    <p:sldId id="259" r:id="rId11"/>
    <p:sldId id="258" r:id="rId12"/>
    <p:sldId id="264" r:id="rId13"/>
    <p:sldId id="278" r:id="rId14"/>
    <p:sldId id="283" r:id="rId15"/>
    <p:sldId id="27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57"/>
            <p14:sldId id="262"/>
            <p14:sldId id="277"/>
            <p14:sldId id="272"/>
            <p14:sldId id="279"/>
            <p14:sldId id="282"/>
            <p14:sldId id="276"/>
            <p14:sldId id="275"/>
            <p14:sldId id="259"/>
            <p14:sldId id="258"/>
            <p14:sldId id="264"/>
            <p14:sldId id="278"/>
            <p14:sldId id="28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2" autoAdjust="0"/>
    <p:restoredTop sz="94660"/>
  </p:normalViewPr>
  <p:slideViewPr>
    <p:cSldViewPr snapToGrid="0">
      <p:cViewPr varScale="1">
        <p:scale>
          <a:sx n="54" d="100"/>
          <a:sy n="54" d="100"/>
        </p:scale>
        <p:origin x="56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2024/4/19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680" y="642656"/>
            <a:ext cx="10165330" cy="68117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999" y="1326604"/>
            <a:ext cx="10515600" cy="4351338"/>
          </a:xfrm>
        </p:spPr>
        <p:txBody>
          <a:bodyPr/>
          <a:lstStyle>
            <a:lvl1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  <a:endParaRPr lang="zh-CN" altLang="en-US" dirty="0"/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0" y="108172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586859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2024/4/19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2024/4/19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Scintillator ECAL Digitization update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   2024/04/19	</a:t>
            </a:r>
          </a:p>
          <a:p>
            <a:r>
              <a:rPr lang="en-US" altLang="zh-CN" dirty="0"/>
              <a:t>				Jiaxuan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5A9907-5E3A-01F8-EBBD-8A401CE3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 Fit - XZ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85E55-5FEC-A5A2-AE84-C5828DA2B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8C6403-3184-4D1B-A6B8-2383F05AF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33" y="1232187"/>
            <a:ext cx="3465746" cy="27179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8E6D14-4534-9708-1DBE-6016CF123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953" y="1259052"/>
            <a:ext cx="3393426" cy="26642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7AF814-A0D4-9666-508D-2AF71CE36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833" y="3907822"/>
            <a:ext cx="3465746" cy="27414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4E7E04-D45B-4506-51B8-7535104B9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953" y="3923274"/>
            <a:ext cx="3393426" cy="269746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6A931B0-3F41-2D22-0981-3B45736D0D78}"/>
              </a:ext>
            </a:extLst>
          </p:cNvPr>
          <p:cNvSpPr txBox="1"/>
          <p:nvPr/>
        </p:nvSpPr>
        <p:spPr>
          <a:xfrm>
            <a:off x="2409826" y="2950178"/>
            <a:ext cx="92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 hits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5A1C80-01D4-9C9F-FB1A-B8A125EC8A20}"/>
              </a:ext>
            </a:extLst>
          </p:cNvPr>
          <p:cNvSpPr txBox="1"/>
          <p:nvPr/>
        </p:nvSpPr>
        <p:spPr>
          <a:xfrm>
            <a:off x="6269831" y="2950178"/>
            <a:ext cx="19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First fitting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2DD601-6279-5F2F-F040-97A3A53B03B2}"/>
              </a:ext>
            </a:extLst>
          </p:cNvPr>
          <p:cNvSpPr txBox="1"/>
          <p:nvPr/>
        </p:nvSpPr>
        <p:spPr>
          <a:xfrm>
            <a:off x="6269831" y="5549618"/>
            <a:ext cx="19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Third fitting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118373-1BFD-B093-AA31-02B76A4EADF3}"/>
              </a:ext>
            </a:extLst>
          </p:cNvPr>
          <p:cNvSpPr txBox="1"/>
          <p:nvPr/>
        </p:nvSpPr>
        <p:spPr>
          <a:xfrm>
            <a:off x="2372917" y="5549618"/>
            <a:ext cx="19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Second fitting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0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4D826-A546-F108-BDDC-A4436FED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Track Fit - YZ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493585-1DEA-3EED-BCA8-ED0F1C72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5" name="内容占位符 8">
            <a:extLst>
              <a:ext uri="{FF2B5EF4-FFF2-40B4-BE49-F238E27FC236}">
                <a16:creationId xmlns:a16="http://schemas.microsoft.com/office/drawing/2014/main" id="{E03EA992-FA5A-E243-8D14-9D5D56E8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140" y="1253268"/>
            <a:ext cx="3375375" cy="26927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68F597-7A58-911C-4506-6C61B985E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625" y="1323834"/>
            <a:ext cx="3343891" cy="26684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480298-BDE3-3A43-1E48-596FE0B32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140" y="3970753"/>
            <a:ext cx="3375374" cy="26561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66ADCE-9FD2-8BD1-6E05-6E57F4244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625" y="4017056"/>
            <a:ext cx="3375374" cy="263745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8D2C6E7-D844-3E94-FAF0-4302EAB966C5}"/>
              </a:ext>
            </a:extLst>
          </p:cNvPr>
          <p:cNvSpPr txBox="1"/>
          <p:nvPr/>
        </p:nvSpPr>
        <p:spPr>
          <a:xfrm>
            <a:off x="2409826" y="2950178"/>
            <a:ext cx="92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All hits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7EBFFE8-0748-C468-5FA7-B02CA1F02B03}"/>
              </a:ext>
            </a:extLst>
          </p:cNvPr>
          <p:cNvSpPr txBox="1"/>
          <p:nvPr/>
        </p:nvSpPr>
        <p:spPr>
          <a:xfrm>
            <a:off x="6269831" y="2950178"/>
            <a:ext cx="19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First fitting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B7E606-273B-4CD5-3D9D-BF4D30923BDD}"/>
              </a:ext>
            </a:extLst>
          </p:cNvPr>
          <p:cNvSpPr txBox="1"/>
          <p:nvPr/>
        </p:nvSpPr>
        <p:spPr>
          <a:xfrm>
            <a:off x="6269831" y="5549618"/>
            <a:ext cx="19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Third fitting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8F5DA24-6476-810F-CF1C-34CF42452FF9}"/>
              </a:ext>
            </a:extLst>
          </p:cNvPr>
          <p:cNvSpPr txBox="1"/>
          <p:nvPr/>
        </p:nvSpPr>
        <p:spPr>
          <a:xfrm>
            <a:off x="2372917" y="5549618"/>
            <a:ext cx="193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Second fitting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6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D709C86-C247-3C4C-5E69-4BB4A63C9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7" y="2734618"/>
            <a:ext cx="4657072" cy="321892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CFAA264-D682-3CD9-6E9A-D45D221B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 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5D9D48-569B-4DAC-9BDF-472081107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with low </a:t>
            </a:r>
            <a:r>
              <a:rPr lang="en-US" altLang="zh-CN" dirty="0" err="1"/>
              <a:t>hitNo</a:t>
            </a:r>
            <a:r>
              <a:rPr lang="en-US" altLang="zh-CN" dirty="0"/>
              <a:t> but high deposited energy according to energy reconstruction</a:t>
            </a:r>
          </a:p>
          <a:p>
            <a:pPr lvl="1"/>
            <a:r>
              <a:rPr lang="en-US" altLang="zh-CN" dirty="0"/>
              <a:t>0.5MIP cut</a:t>
            </a:r>
          </a:p>
          <a:p>
            <a:pPr lvl="1"/>
            <a:r>
              <a:rPr lang="en-US" altLang="zh-CN" dirty="0"/>
              <a:t>Dead channel cut</a:t>
            </a:r>
          </a:p>
          <a:p>
            <a:pPr lvl="1"/>
            <a:r>
              <a:rPr lang="en-US" altLang="zh-CN" dirty="0"/>
              <a:t>&gt;50MeV and &gt;100hits cut for 40GeV electron data sets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B73846-4A8A-E78B-F2C2-51A185B8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86F00A7-781C-39CC-51C1-A0BECF110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753" y="2734618"/>
            <a:ext cx="4623694" cy="31552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E13957C-54D3-910A-760C-4A43A55E584A}"/>
              </a:ext>
            </a:extLst>
          </p:cNvPr>
          <p:cNvSpPr txBox="1"/>
          <p:nvPr/>
        </p:nvSpPr>
        <p:spPr>
          <a:xfrm>
            <a:off x="1676219" y="3238574"/>
            <a:ext cx="21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data</a:t>
            </a:r>
          </a:p>
          <a:p>
            <a:r>
              <a:rPr lang="en-US" altLang="zh-CN" sz="1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</a:t>
            </a:r>
            <a:r>
              <a:rPr lang="en-US" altLang="zh-CN" sz="12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MC_truth</a:t>
            </a:r>
            <a:endParaRPr lang="en-US" altLang="zh-CN" sz="1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altLang="zh-CN" sz="1200" b="1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MC_digi</a:t>
            </a:r>
            <a:endParaRPr lang="zh-CN" altLang="en-US" sz="1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68E0DF-DBD5-8F2C-07AE-8918605A80B5}"/>
              </a:ext>
            </a:extLst>
          </p:cNvPr>
          <p:cNvSpPr txBox="1"/>
          <p:nvPr/>
        </p:nvSpPr>
        <p:spPr>
          <a:xfrm>
            <a:off x="6864082" y="3238574"/>
            <a:ext cx="21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data</a:t>
            </a:r>
          </a:p>
          <a:p>
            <a:r>
              <a:rPr lang="en-US" altLang="zh-CN" sz="1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</a:t>
            </a:r>
            <a:r>
              <a:rPr lang="en-US" altLang="zh-CN" sz="12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MC_truth</a:t>
            </a:r>
            <a:endParaRPr lang="en-US" altLang="zh-CN" sz="1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altLang="zh-CN" sz="1200" b="1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MC_digi</a:t>
            </a:r>
            <a:endParaRPr lang="zh-CN" altLang="en-US" sz="1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CE984-E7E4-002F-83DA-CEA3D04A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</a:t>
            </a:r>
            <a:r>
              <a:rPr lang="en-US" altLang="zh-CN" dirty="0" err="1"/>
              <a:t>hitNo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E13C9-C803-C1BF-7C78-E2272EBB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Layer No.16-29 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B9236-B7D7-361B-E4E3-852A1C77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6EDF9A0-4217-312C-9676-55514051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392" y="864296"/>
            <a:ext cx="6895428" cy="54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1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CE984-E7E4-002F-83DA-CEA3D04A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energy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1E13C9-C803-C1BF-7C78-E2272EBB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Layer No.16-29 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B9236-B7D7-361B-E4E3-852A1C775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D9546D-2836-2EE9-6DA2-46B3CB589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795" y="745299"/>
            <a:ext cx="7197902" cy="56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D17B1-2EAD-2498-4979-2B7182B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HitNo2Energy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67E04CAA-F341-6BB0-443C-32F5C6CA1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642656"/>
            <a:ext cx="4655909" cy="297878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4A99B4-1E6D-F6BA-BAD8-05DC893D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4D4F60A-9E0B-A14B-53BA-41BC583D2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8"/>
          <a:stretch/>
        </p:blipFill>
        <p:spPr>
          <a:xfrm>
            <a:off x="6096000" y="3687384"/>
            <a:ext cx="4649010" cy="2891901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0E111EF4-2C67-5DD1-2A76-C85C8A4DD592}"/>
              </a:ext>
            </a:extLst>
          </p:cNvPr>
          <p:cNvSpPr txBox="1">
            <a:spLocks/>
          </p:cNvSpPr>
          <p:nvPr/>
        </p:nvSpPr>
        <p:spPr>
          <a:xfrm>
            <a:off x="595999" y="132660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17ED96C-E509-412C-30EE-9597CE86E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91" y="1831912"/>
            <a:ext cx="4707254" cy="303626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6D6F107-8363-99F1-F1B0-1E8407F0C96B}"/>
              </a:ext>
            </a:extLst>
          </p:cNvPr>
          <p:cNvSpPr txBox="1"/>
          <p:nvPr/>
        </p:nvSpPr>
        <p:spPr>
          <a:xfrm>
            <a:off x="3632801" y="3502273"/>
            <a:ext cx="2104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Red: data</a:t>
            </a:r>
          </a:p>
          <a:p>
            <a:r>
              <a:rPr lang="en-US" altLang="zh-CN" sz="1400" dirty="0">
                <a:solidFill>
                  <a:srgbClr val="00FF00"/>
                </a:solidFill>
              </a:rPr>
              <a:t>Green: </a:t>
            </a:r>
            <a:r>
              <a:rPr lang="en-US" altLang="zh-CN" sz="1400" dirty="0" err="1">
                <a:solidFill>
                  <a:srgbClr val="00FF00"/>
                </a:solidFill>
              </a:rPr>
              <a:t>MC_digi</a:t>
            </a:r>
            <a:endParaRPr lang="zh-CN" altLang="en-US" sz="14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process 1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0B274D-AB32-4F6B-E3E3-356E059A6A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5999" y="1326604"/>
                <a:ext cx="4136868" cy="4351338"/>
              </a:xfrm>
            </p:spPr>
            <p:txBody>
              <a:bodyPr/>
              <a:lstStyle/>
              <a:p>
                <a:r>
                  <a:rPr lang="en-US" altLang="zh-CN" dirty="0"/>
                  <a:t>Physics process:</a:t>
                </a:r>
              </a:p>
              <a:p>
                <a:pPr lvl="1"/>
                <a:r>
                  <a:rPr lang="en-US" altLang="zh-CN" dirty="0"/>
                  <a:t>Energy deposited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scintillator</a:t>
                </a:r>
              </a:p>
              <a:p>
                <a:pPr lvl="1"/>
                <a:r>
                  <a:rPr lang="en-US" altLang="zh-CN" dirty="0"/>
                  <a:t>Photon emission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𝑝h𝑜𝑡𝑜𝑛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Of Poisson distribution</a:t>
                </a:r>
              </a:p>
              <a:p>
                <a:pPr lvl="1"/>
                <a:r>
                  <a:rPr lang="en-US" altLang="zh-CN" dirty="0"/>
                  <a:t>PDE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seed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SiPM saturation :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fired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lvl="1"/>
                <a:endParaRPr lang="en-US" altLang="zh-CN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0B274D-AB32-4F6B-E3E3-356E059A6A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999" y="1326604"/>
                <a:ext cx="4136868" cy="4351338"/>
              </a:xfrm>
              <a:blipFill>
                <a:blip r:embed="rId2"/>
                <a:stretch>
                  <a:fillRect l="-1327" t="-1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C578BA2-2F0A-1378-1865-C6DF70CE326F}"/>
              </a:ext>
            </a:extLst>
          </p:cNvPr>
          <p:cNvSpPr txBox="1">
            <a:spLocks/>
          </p:cNvSpPr>
          <p:nvPr/>
        </p:nvSpPr>
        <p:spPr>
          <a:xfrm>
            <a:off x="5378345" y="1057903"/>
            <a:ext cx="5975455" cy="4888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accent1"/>
                </a:solidFill>
              </a:rPr>
              <a:t>MC process: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Input : MC truth hit energy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Output: photoelectron number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Process: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MIP energy : 0.305 MeV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SiPM gain (ADC/</a:t>
            </a:r>
            <a:r>
              <a:rPr lang="en-US" altLang="zh-CN" dirty="0" err="1">
                <a:solidFill>
                  <a:schemeClr val="accent1"/>
                </a:solidFill>
              </a:rPr>
              <a:t>p.e.</a:t>
            </a:r>
            <a:r>
              <a:rPr lang="en-US" altLang="zh-CN" dirty="0">
                <a:solidFill>
                  <a:schemeClr val="accent1"/>
                </a:solidFill>
              </a:rPr>
              <a:t>) and MIP spectrum MPV (ADC/MIP)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Poisson smear </a:t>
            </a:r>
          </a:p>
          <a:p>
            <a:pPr marL="457200" lvl="1" indent="0">
              <a:buNone/>
            </a:pPr>
            <a:endParaRPr lang="en-US" altLang="zh-CN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Input : photoelectron number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Output: photoelectron number(after saturation correction)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Process: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SiPM type 10um-10000 15um-4489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4740D82-87A9-0EAC-1494-2FAEF46EE2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7" r="1099"/>
          <a:stretch/>
        </p:blipFill>
        <p:spPr>
          <a:xfrm>
            <a:off x="1245860" y="3641744"/>
            <a:ext cx="2824619" cy="9398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8FF88B2-278F-AD10-B69D-32C18B5581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759" r="46789"/>
          <a:stretch/>
        </p:blipFill>
        <p:spPr>
          <a:xfrm>
            <a:off x="709646" y="4507206"/>
            <a:ext cx="3909571" cy="6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process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0B274D-AB32-4F6B-E3E3-356E059A6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866" y="779833"/>
            <a:ext cx="7167934" cy="575907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1"/>
                </a:solidFill>
              </a:rPr>
              <a:t>MC process: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Input : photoelectron number(after saturation correction)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Output: calibrated ADC value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Process: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SiPM gain</a:t>
            </a:r>
            <a:r>
              <a:rPr lang="zh-CN" altLang="en-US" dirty="0">
                <a:solidFill>
                  <a:schemeClr val="accent1"/>
                </a:solidFill>
              </a:rPr>
              <a:t> </a:t>
            </a:r>
            <a:r>
              <a:rPr lang="en-US" altLang="zh-CN" dirty="0">
                <a:solidFill>
                  <a:schemeClr val="accent1"/>
                </a:solidFill>
              </a:rPr>
              <a:t>(ADC/</a:t>
            </a:r>
            <a:r>
              <a:rPr lang="en-US" altLang="zh-CN" dirty="0" err="1">
                <a:solidFill>
                  <a:schemeClr val="accent1"/>
                </a:solidFill>
              </a:rPr>
              <a:t>p.e.</a:t>
            </a:r>
            <a:r>
              <a:rPr lang="en-US" altLang="zh-CN" dirty="0">
                <a:solidFill>
                  <a:schemeClr val="accent1"/>
                </a:solidFill>
              </a:rPr>
              <a:t>)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Gaussian smear : ADC = </a:t>
            </a:r>
            <a:r>
              <a:rPr lang="en-US" altLang="zh-CN" dirty="0" err="1">
                <a:solidFill>
                  <a:schemeClr val="accent1"/>
                </a:solidFill>
              </a:rPr>
              <a:t>p.e.</a:t>
            </a:r>
            <a:r>
              <a:rPr lang="en-US" altLang="zh-CN" dirty="0">
                <a:solidFill>
                  <a:schemeClr val="accent1"/>
                </a:solidFill>
              </a:rPr>
              <a:t> *  gain </a:t>
            </a:r>
          </a:p>
          <a:p>
            <a:pPr lvl="3"/>
            <a:endParaRPr lang="en-US" altLang="zh-CN" dirty="0">
              <a:solidFill>
                <a:schemeClr val="accent1"/>
              </a:solidFill>
            </a:endParaRP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Input : calibrated ADC value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Output: ADC high low gain ADC</a:t>
            </a:r>
          </a:p>
          <a:p>
            <a:pPr lvl="1"/>
            <a:r>
              <a:rPr lang="en-US" altLang="zh-CN" dirty="0">
                <a:solidFill>
                  <a:schemeClr val="accent1"/>
                </a:solidFill>
              </a:rPr>
              <a:t>Process: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Gaussian smear : </a:t>
            </a:r>
          </a:p>
          <a:p>
            <a:pPr lvl="3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: calibrated ADC / Hl-ratio + pedestal mean</a:t>
            </a:r>
          </a:p>
          <a:p>
            <a:pPr lvl="3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 : pedestal sigma</a:t>
            </a:r>
          </a:p>
          <a:p>
            <a:pPr lvl="2"/>
            <a:r>
              <a:rPr lang="en-US" altLang="zh-CN" dirty="0">
                <a:solidFill>
                  <a:schemeClr val="accent1"/>
                </a:solidFill>
              </a:rPr>
              <a:t>High-low switch point</a:t>
            </a:r>
          </a:p>
          <a:p>
            <a:pPr lvl="3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gain saturation: high adc &gt; switch point , let  </a:t>
            </a:r>
            <a:r>
              <a:rPr lang="en-US" altLang="zh-CN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highadc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=4000</a:t>
            </a:r>
          </a:p>
          <a:p>
            <a:pPr lvl="3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gain saturation : low adc &gt; 3000, let </a:t>
            </a:r>
            <a:r>
              <a:rPr lang="en-US" altLang="zh-CN" sz="14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lowadc</a:t>
            </a:r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3000</a:t>
            </a:r>
          </a:p>
          <a:p>
            <a:pPr lvl="2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5C79A18B-44DF-1D77-31BC-7A25F8AE05EB}"/>
              </a:ext>
            </a:extLst>
          </p:cNvPr>
          <p:cNvSpPr txBox="1">
            <a:spLocks/>
          </p:cNvSpPr>
          <p:nvPr/>
        </p:nvSpPr>
        <p:spPr>
          <a:xfrm>
            <a:off x="570599" y="1326868"/>
            <a:ext cx="41368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Physics process:</a:t>
            </a:r>
          </a:p>
          <a:p>
            <a:pPr lvl="1"/>
            <a:r>
              <a:rPr lang="en-US" altLang="zh-CN" dirty="0"/>
              <a:t>Calibrated ADC : </a:t>
            </a:r>
            <a:r>
              <a:rPr lang="en-US" altLang="zh-CN" dirty="0" err="1"/>
              <a:t>p.e.</a:t>
            </a:r>
            <a:r>
              <a:rPr lang="en-US" altLang="zh-CN" dirty="0"/>
              <a:t> * gain</a:t>
            </a:r>
          </a:p>
          <a:p>
            <a:pPr lvl="2"/>
            <a:r>
              <a:rPr lang="en-US" altLang="zh-CN" dirty="0"/>
              <a:t>Gain error : fit error</a:t>
            </a:r>
          </a:p>
          <a:p>
            <a:pPr lvl="2"/>
            <a:r>
              <a:rPr lang="en-US" altLang="zh-CN" dirty="0"/>
              <a:t>Single photoelectron spectrum  Width : statistical error</a:t>
            </a:r>
          </a:p>
          <a:p>
            <a:pPr lvl="1"/>
            <a:r>
              <a:rPr lang="en-US" altLang="zh-CN" dirty="0"/>
              <a:t>ADC converted into high-low gain mode </a:t>
            </a:r>
          </a:p>
          <a:p>
            <a:pPr lvl="1"/>
            <a:r>
              <a:rPr lang="en-US" altLang="zh-CN" dirty="0"/>
              <a:t>ADC saturation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  <a:p>
            <a:pPr lvl="1"/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2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7574AD2-6063-9DE9-DD9C-E97C4C2FB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85" y="2840766"/>
            <a:ext cx="4329177" cy="298119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1DCBA7-2C22-7C25-DEAB-DF2A62A7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</a:t>
            </a:r>
            <a:r>
              <a:rPr lang="en-US" altLang="zh-CN" dirty="0" err="1"/>
              <a:t>hitNo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4E0114-75F0-00DC-51F2-C4938D9E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40GeV e-</a:t>
            </a:r>
          </a:p>
          <a:p>
            <a:pPr lvl="1"/>
            <a:r>
              <a:rPr lang="en-US" altLang="zh-CN" dirty="0"/>
              <a:t>Hit: 0.5MIP cut</a:t>
            </a:r>
          </a:p>
          <a:p>
            <a:pPr lvl="1"/>
            <a:r>
              <a:rPr lang="en-US" altLang="zh-CN" dirty="0"/>
              <a:t>Event: &gt;50MeV and &gt;100hits cut </a:t>
            </a:r>
          </a:p>
          <a:p>
            <a:pPr lvl="1"/>
            <a:r>
              <a:rPr lang="en-US" altLang="zh-CN" dirty="0"/>
              <a:t>Dead channel exclusion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7F48C3-9078-DA59-FA54-50E69D2C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B7AE5A6-C685-62D1-5EDC-A28211F14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"/>
          <a:stretch/>
        </p:blipFill>
        <p:spPr>
          <a:xfrm>
            <a:off x="4983294" y="673028"/>
            <a:ext cx="6507480" cy="554231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7F2A7B2-4710-6048-5748-E2F37A4469E4}"/>
              </a:ext>
            </a:extLst>
          </p:cNvPr>
          <p:cNvSpPr txBox="1"/>
          <p:nvPr/>
        </p:nvSpPr>
        <p:spPr>
          <a:xfrm>
            <a:off x="3070132" y="3105834"/>
            <a:ext cx="21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data</a:t>
            </a:r>
          </a:p>
          <a:p>
            <a:r>
              <a:rPr lang="en-US" altLang="zh-CN" sz="1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</a:t>
            </a:r>
            <a:r>
              <a:rPr lang="en-US" altLang="zh-CN" sz="12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MC_truth</a:t>
            </a:r>
            <a:endParaRPr lang="en-US" altLang="zh-CN" sz="1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altLang="zh-CN" sz="1200" b="1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MC_digi</a:t>
            </a:r>
            <a:endParaRPr lang="zh-CN" altLang="en-US" sz="1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4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AF5ACE2-0C0D-518B-27C7-90B8C5A0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38" y="2882417"/>
            <a:ext cx="4309942" cy="299497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8A125CA-9FEB-C48D-A1E6-FB76C45F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energy deposition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EC7C3-E85E-225D-E914-ADBE6C5F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01" y="1323834"/>
            <a:ext cx="10515600" cy="4351338"/>
          </a:xfrm>
        </p:spPr>
        <p:txBody>
          <a:bodyPr/>
          <a:lstStyle/>
          <a:p>
            <a:r>
              <a:rPr lang="en-US" altLang="zh-CN" dirty="0"/>
              <a:t>40GeV e-</a:t>
            </a:r>
          </a:p>
          <a:p>
            <a:pPr lvl="1"/>
            <a:r>
              <a:rPr lang="en-US" altLang="zh-CN" dirty="0"/>
              <a:t>Hit: 0.5MIP cut</a:t>
            </a:r>
          </a:p>
          <a:p>
            <a:pPr lvl="1"/>
            <a:r>
              <a:rPr lang="en-US" altLang="zh-CN" dirty="0"/>
              <a:t>Event: &gt;50MeV and &gt;100hits cut </a:t>
            </a:r>
          </a:p>
          <a:p>
            <a:pPr lvl="1"/>
            <a:r>
              <a:rPr lang="en-US" altLang="zh-CN" dirty="0"/>
              <a:t>Dead channel exclusion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EEB5E-2BE6-C0F0-8327-3EC5BC8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8226A29-0097-6708-1EBC-53F7FAEF31EF}"/>
              </a:ext>
            </a:extLst>
          </p:cNvPr>
          <p:cNvSpPr txBox="1"/>
          <p:nvPr/>
        </p:nvSpPr>
        <p:spPr>
          <a:xfrm>
            <a:off x="3148713" y="3176337"/>
            <a:ext cx="21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data</a:t>
            </a:r>
          </a:p>
          <a:p>
            <a:r>
              <a:rPr lang="en-US" altLang="zh-CN" sz="1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</a:t>
            </a:r>
            <a:r>
              <a:rPr lang="en-US" altLang="zh-CN" sz="12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MC_truth</a:t>
            </a:r>
            <a:endParaRPr lang="en-US" altLang="zh-CN" sz="1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altLang="zh-CN" sz="1200" b="1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MC_digi</a:t>
            </a:r>
            <a:endParaRPr lang="zh-CN" altLang="en-US" sz="1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907D130-9421-693C-70AC-BDF5D20B5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085" y="642656"/>
            <a:ext cx="6473505" cy="54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202A1-BCA9-4681-0ED6-5F1A4712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MC settings update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DC255D-7D42-856E-1711-4B0105CF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46" y="1323834"/>
            <a:ext cx="10515600" cy="4351338"/>
          </a:xfrm>
        </p:spPr>
        <p:txBody>
          <a:bodyPr/>
          <a:lstStyle/>
          <a:p>
            <a:r>
              <a:rPr lang="en-US" altLang="zh-CN" dirty="0"/>
              <a:t>Threshold : 0.5MIP 	1.0MIP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Mixed MC mac file setting</a:t>
            </a:r>
          </a:p>
          <a:p>
            <a:pPr lvl="1"/>
            <a:r>
              <a:rPr lang="en-US" altLang="zh-CN" dirty="0"/>
              <a:t>Electron: ~ 3.75*1e5</a:t>
            </a:r>
          </a:p>
          <a:p>
            <a:pPr lvl="1"/>
            <a:r>
              <a:rPr lang="en-US" altLang="zh-CN" dirty="0"/>
              <a:t>Hadron: ~ 9000</a:t>
            </a:r>
          </a:p>
          <a:p>
            <a:pPr lvl="1"/>
            <a:r>
              <a:rPr lang="en-US" altLang="zh-CN" dirty="0"/>
              <a:t>Noise: ~ 40000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A4A368-BFFF-8C01-618C-2F00668B0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B32E0DB-2D64-CBDB-3A60-574C8C043083}"/>
              </a:ext>
            </a:extLst>
          </p:cNvPr>
          <p:cNvCxnSpPr>
            <a:cxnSpLocks/>
          </p:cNvCxnSpPr>
          <p:nvPr/>
        </p:nvCxnSpPr>
        <p:spPr>
          <a:xfrm>
            <a:off x="3093929" y="1503123"/>
            <a:ext cx="3256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9AB20A-6637-E0EB-A77E-F8A6E08DF35F}"/>
              </a:ext>
            </a:extLst>
          </p:cNvPr>
          <p:cNvGrpSpPr/>
          <p:nvPr/>
        </p:nvGrpSpPr>
        <p:grpSpPr>
          <a:xfrm>
            <a:off x="5378345" y="4114420"/>
            <a:ext cx="3619619" cy="2505548"/>
            <a:chOff x="6436616" y="3227879"/>
            <a:chExt cx="4114736" cy="279364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FF7E513-7490-2D16-16B0-B98624F9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419" b="-1"/>
            <a:stretch/>
          </p:blipFill>
          <p:spPr>
            <a:xfrm>
              <a:off x="6436616" y="3227879"/>
              <a:ext cx="3974601" cy="2793648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FD98482-41A9-AA41-467A-CDFAE097A7A8}"/>
                </a:ext>
              </a:extLst>
            </p:cNvPr>
            <p:cNvSpPr txBox="1"/>
            <p:nvPr/>
          </p:nvSpPr>
          <p:spPr>
            <a:xfrm>
              <a:off x="6830517" y="5418747"/>
              <a:ext cx="670991" cy="308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pion</a:t>
              </a:r>
              <a:endPara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4B79118-64B7-A325-862C-8F008E52087C}"/>
                </a:ext>
              </a:extLst>
            </p:cNvPr>
            <p:cNvSpPr txBox="1"/>
            <p:nvPr/>
          </p:nvSpPr>
          <p:spPr>
            <a:xfrm>
              <a:off x="9329357" y="3595126"/>
              <a:ext cx="1221995" cy="308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electron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C85A712-511B-3AE1-C264-19FA3968BEE7}"/>
                </a:ext>
              </a:extLst>
            </p:cNvPr>
            <p:cNvSpPr txBox="1"/>
            <p:nvPr/>
          </p:nvSpPr>
          <p:spPr>
            <a:xfrm>
              <a:off x="9188794" y="5382304"/>
              <a:ext cx="751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noise</a:t>
              </a: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DF9F61FF-9216-A83C-3D77-31AF03D78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806" y="1673795"/>
            <a:ext cx="3868556" cy="239850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A58B33D-F8D8-5A28-A632-2CCFCF061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737" y="1636150"/>
            <a:ext cx="3748383" cy="247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4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3CAF551-D143-191D-2A25-9E7F08D5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8" y="2907506"/>
            <a:ext cx="4112782" cy="290247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1DCBA7-2C22-7C25-DEAB-DF2A62A7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</a:t>
            </a:r>
            <a:r>
              <a:rPr lang="en-US" altLang="zh-CN" dirty="0" err="1"/>
              <a:t>hitNo</a:t>
            </a:r>
            <a:r>
              <a:rPr lang="en-US" altLang="zh-CN" dirty="0"/>
              <a:t> improvement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4E0114-75F0-00DC-51F2-C4938D9E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40GeV e-</a:t>
            </a:r>
          </a:p>
          <a:p>
            <a:pPr lvl="1"/>
            <a:r>
              <a:rPr lang="en-US" altLang="zh-CN" dirty="0"/>
              <a:t>Hit: 1MIP cut </a:t>
            </a:r>
          </a:p>
          <a:p>
            <a:pPr lvl="1"/>
            <a:r>
              <a:rPr lang="en-US" altLang="zh-CN" dirty="0"/>
              <a:t>Event: &gt;50MeV and &gt;100hits cut </a:t>
            </a:r>
          </a:p>
          <a:p>
            <a:pPr lvl="1"/>
            <a:r>
              <a:rPr lang="en-US" altLang="zh-CN" dirty="0"/>
              <a:t>Dead channel exclusion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7F48C3-9078-DA59-FA54-50E69D2C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F2A7B2-4710-6048-5748-E2F37A4469E4}"/>
              </a:ext>
            </a:extLst>
          </p:cNvPr>
          <p:cNvSpPr txBox="1"/>
          <p:nvPr/>
        </p:nvSpPr>
        <p:spPr>
          <a:xfrm>
            <a:off x="3041556" y="3247969"/>
            <a:ext cx="210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data</a:t>
            </a:r>
          </a:p>
          <a:p>
            <a:r>
              <a:rPr lang="en-US" altLang="zh-CN" sz="12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</a:t>
            </a:r>
            <a:r>
              <a:rPr lang="en-US" altLang="zh-CN" sz="12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MC_truth</a:t>
            </a:r>
            <a:endParaRPr lang="en-US" altLang="zh-CN" sz="12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200" b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en-US" altLang="zh-CN" sz="1200" b="1" dirty="0" err="1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MC_digi</a:t>
            </a:r>
            <a:endParaRPr lang="zh-CN" altLang="en-US" sz="1200" b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DDC1C7-B2B8-F43D-16F6-6EFA00655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132" y="765201"/>
            <a:ext cx="6730718" cy="547414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5002DA06-6546-FCF2-FCAE-3199511AD260}"/>
              </a:ext>
            </a:extLst>
          </p:cNvPr>
          <p:cNvSpPr txBox="1"/>
          <p:nvPr/>
        </p:nvSpPr>
        <p:spPr>
          <a:xfrm>
            <a:off x="2097406" y="6239344"/>
            <a:ext cx="609704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光小标宋_CNKI" panose="02000500000000000000" pitchFamily="2" charset="-122"/>
                <a:cs typeface="Arial" panose="020B0604020202020204" pitchFamily="34" charset="0"/>
              </a:rPr>
              <a:t>Odd layers match better, still difference on even layers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光小标宋_CNKI" panose="02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4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ADB2E-6C86-D868-B846-7102B29F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&amp;&amp;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8FA8E-3C8A-9865-6FC3-2BC7A63E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99" y="1347544"/>
            <a:ext cx="10515600" cy="4351338"/>
          </a:xfrm>
        </p:spPr>
        <p:txBody>
          <a:bodyPr/>
          <a:lstStyle/>
          <a:p>
            <a:r>
              <a:rPr lang="en-US" altLang="zh-CN" dirty="0"/>
              <a:t>Not too much difference between MC truth and MC digitization </a:t>
            </a:r>
          </a:p>
          <a:p>
            <a:r>
              <a:rPr lang="en-US" altLang="zh-CN" dirty="0"/>
              <a:t>Data has larger deposited energy but less </a:t>
            </a:r>
            <a:r>
              <a:rPr lang="en-US" altLang="zh-CN" dirty="0" err="1"/>
              <a:t>hitNo</a:t>
            </a:r>
            <a:endParaRPr lang="en-US" altLang="zh-CN" dirty="0"/>
          </a:p>
          <a:p>
            <a:r>
              <a:rPr lang="en-US" altLang="zh-CN" dirty="0"/>
              <a:t>Raise of threshold cut would help with </a:t>
            </a:r>
            <a:r>
              <a:rPr lang="en-US" altLang="zh-CN" dirty="0" err="1"/>
              <a:t>hitNo</a:t>
            </a:r>
            <a:r>
              <a:rPr lang="en-US" altLang="zh-CN" dirty="0"/>
              <a:t> matching, meanwhile odd layers and even layers show different behavior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Digitization needs to be improved</a:t>
            </a:r>
          </a:p>
          <a:p>
            <a:pPr lvl="1"/>
            <a:r>
              <a:rPr lang="en-US" altLang="zh-CN" dirty="0"/>
              <a:t>SiPM gain: Muon data and LED calibration</a:t>
            </a:r>
          </a:p>
          <a:p>
            <a:pPr lvl="1"/>
            <a:r>
              <a:rPr lang="en-US" altLang="zh-CN" dirty="0"/>
              <a:t>Single photoelectron peak width</a:t>
            </a:r>
          </a:p>
          <a:p>
            <a:pPr lvl="1"/>
            <a:r>
              <a:rPr lang="en-US" altLang="zh-CN" dirty="0"/>
              <a:t>Noise model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B3D307-91C4-F9CF-BEA5-5D8B362D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8439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58253-397A-DD50-495E-17E6E443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3E4D5-2D75-8953-2850-0FFD1F11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2DC136-834A-C6F1-1CDF-1DE530E2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05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720E5E7C-4621-4789-A98D-70F6DA518C1B}" vid="{8F94931B-8313-412B-9E0E-CD1E13BBFED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4494</TotalTime>
  <Words>545</Words>
  <Application>Microsoft Office PowerPoint</Application>
  <PresentationFormat>宽屏</PresentationFormat>
  <Paragraphs>142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华光小标宋_CNKI</vt:lpstr>
      <vt:lpstr>Arial</vt:lpstr>
      <vt:lpstr>Californian FB</vt:lpstr>
      <vt:lpstr>Cambria Math</vt:lpstr>
      <vt:lpstr>Times New Roman</vt:lpstr>
      <vt:lpstr>Office 主题​​</vt:lpstr>
      <vt:lpstr>Scintillator ECAL Digitization update</vt:lpstr>
      <vt:lpstr>Digitization process 1 </vt:lpstr>
      <vt:lpstr>Digitization process 2</vt:lpstr>
      <vt:lpstr>Layer hitNo</vt:lpstr>
      <vt:lpstr>Layer energy deposition</vt:lpstr>
      <vt:lpstr>MC settings update</vt:lpstr>
      <vt:lpstr>Layer hitNo improvement</vt:lpstr>
      <vt:lpstr>Summary &amp;&amp; Plan</vt:lpstr>
      <vt:lpstr>BACKUP</vt:lpstr>
      <vt:lpstr>Track Fit - XZ</vt:lpstr>
      <vt:lpstr>Track Fit - YZ </vt:lpstr>
      <vt:lpstr>General comparison</vt:lpstr>
      <vt:lpstr>Layer hitNo</vt:lpstr>
      <vt:lpstr>Layer energy</vt:lpstr>
      <vt:lpstr>HitNo2Energy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Scintillator ECAL Digitization</dc:title>
  <dc:creator>jiaxuan wang</dc:creator>
  <cp:lastModifiedBy>jiaxuan wang</cp:lastModifiedBy>
  <cp:revision>22</cp:revision>
  <dcterms:created xsi:type="dcterms:W3CDTF">2024-04-01T06:16:48Z</dcterms:created>
  <dcterms:modified xsi:type="dcterms:W3CDTF">2024-04-19T01:56:50Z</dcterms:modified>
</cp:coreProperties>
</file>