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7" r:id="rId4"/>
    <p:sldId id="268" r:id="rId5"/>
    <p:sldId id="262" r:id="rId6"/>
    <p:sldId id="264" r:id="rId7"/>
    <p:sldId id="260" r:id="rId8"/>
    <p:sldId id="266" r:id="rId9"/>
    <p:sldId id="258" r:id="rId10"/>
    <p:sldId id="259" r:id="rId11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66D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39BD6-54D3-4554-BAB4-217D06102F9D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1798A-AC0E-4127-AB92-DDF4711DC2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798A-AC0E-4127-AB92-DDF4711DC2E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3859-AA5F-4B4B-A531-07590EB3731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B911-07B0-4D82-B1F6-B8DB1DBC89E7}" type="datetime1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Meeting 2011, Beijing, China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243874-798C-4CC2-9D3C-33C4E050F6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467A-55FD-4E87-81F5-5E6DDF6F2D13}" type="datetime1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Meeting 2011, Beijing, China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3874-798C-4CC2-9D3C-33C4E050F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58CE-B8A2-426A-95B9-E8183F75DA71}" type="datetime1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Meeting 2011, Beijing, China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3874-798C-4CC2-9D3C-33C4E050F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E3E-913F-4D3B-B75A-82637A94AE4F}" type="datetime1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TTC Meeting 2011, Beijing, China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243874-798C-4CC2-9D3C-33C4E050F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4F27-208F-492D-926B-1BC27F69596D}" type="datetime1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Meeting 2011, Beijing, China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3874-798C-4CC2-9D3C-33C4E050F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0374-D5C5-4F72-846D-AE302AB0E7A0}" type="datetime1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Meeting 2011, Beijing, China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3874-798C-4CC2-9D3C-33C4E050F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4A59-5770-4905-A776-795BC06B5849}" type="datetime1">
              <a:rPr lang="en-US" smtClean="0"/>
              <a:t>11/30/2011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Meeting 2011, Beijing, China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3874-798C-4CC2-9D3C-33C4E050F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5937-CA75-47C1-A6F0-ECAE24E0B7DD}" type="datetime1">
              <a:rPr lang="en-US" smtClean="0"/>
              <a:t>11/30/2011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Meeting 2011, Beijing, China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3874-798C-4CC2-9D3C-33C4E050F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6394-B3F8-490D-8B64-2E2A53BCA3E3}" type="datetime1">
              <a:rPr lang="en-US" smtClean="0"/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Meeting 2011, Beijing, China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3874-798C-4CC2-9D3C-33C4E050F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B032-825D-4B2D-9DA1-27417E4A5876}" type="datetime1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Meeting 2011, Beijing, China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3874-798C-4CC2-9D3C-33C4E050F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2184-A829-454E-A696-44B884E51ADC}" type="datetime1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Meeting 2011, Beijing, China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3874-798C-4CC2-9D3C-33C4E050F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1FAA-B450-4E87-A34C-28B6C3F12342}" type="datetime1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TTC Meeting 2011, Beijing, China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C243874-798C-4CC2-9D3C-33C4E050F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5725"/>
            <a:ext cx="10858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-22225"/>
            <a:ext cx="6934200" cy="14700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Cornell SRF New Materials Program</a:t>
            </a:r>
            <a:br>
              <a:rPr lang="en-US" sz="3600" b="1" dirty="0" smtClean="0"/>
            </a:br>
            <a:r>
              <a:rPr lang="en-US" sz="3600" b="1" dirty="0" smtClean="0"/>
              <a:t>Nb</a:t>
            </a:r>
            <a:r>
              <a:rPr lang="en-US" sz="3600" b="1" baseline="-25000" dirty="0" smtClean="0"/>
              <a:t>3</a:t>
            </a:r>
            <a:r>
              <a:rPr lang="en-US" sz="3600" b="1" dirty="0" smtClean="0"/>
              <a:t>Sn Development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2438400"/>
            <a:ext cx="3352800" cy="1600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Sam Posen and Matthias </a:t>
            </a:r>
            <a:r>
              <a:rPr lang="en-US" sz="2800" b="1" dirty="0" err="1" smtClean="0">
                <a:solidFill>
                  <a:schemeClr val="tx1"/>
                </a:solidFill>
              </a:rPr>
              <a:t>Liepe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Cornell University</a:t>
            </a:r>
          </a:p>
        </p:txBody>
      </p:sp>
      <p:pic>
        <p:nvPicPr>
          <p:cNvPr id="5" name="Picture 3" descr="\\SAMBA\accsrf\Sam\Pictures\Cu test\132_0316\IMGP0540.JPG"/>
          <p:cNvPicPr>
            <a:picLocks noChangeAspect="1" noChangeArrowheads="1"/>
          </p:cNvPicPr>
          <p:nvPr/>
        </p:nvPicPr>
        <p:blipFill>
          <a:blip r:embed="rId3" cstate="print"/>
          <a:srcRect b="27867"/>
          <a:stretch>
            <a:fillRect/>
          </a:stretch>
        </p:blipFill>
        <p:spPr bwMode="auto">
          <a:xfrm rot="16200000">
            <a:off x="-1241655" y="2689455"/>
            <a:ext cx="5410200" cy="29268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48137" t="18800" r="27640" b="10000"/>
          <a:stretch>
            <a:fillRect/>
          </a:stretch>
        </p:blipFill>
        <p:spPr bwMode="auto">
          <a:xfrm>
            <a:off x="6687619" y="1252413"/>
            <a:ext cx="2456381" cy="5605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4944" y="4019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81400" y="5638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TTC Meeting</a:t>
            </a:r>
          </a:p>
          <a:p>
            <a:pPr algn="ctr"/>
            <a:r>
              <a:rPr lang="en-US" dirty="0" smtClean="0"/>
              <a:t>6 December </a:t>
            </a:r>
            <a:r>
              <a:rPr lang="en-US" dirty="0" smtClean="0"/>
              <a:t>2011</a:t>
            </a:r>
          </a:p>
          <a:p>
            <a:pPr algn="ctr"/>
            <a:r>
              <a:rPr lang="en-US" dirty="0" smtClean="0"/>
              <a:t>Beijing, </a:t>
            </a:r>
            <a:r>
              <a:rPr lang="en-US" dirty="0" smtClean="0"/>
              <a:t>China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05800" y="381000"/>
            <a:ext cx="4572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4944" y="4019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" y="76200"/>
            <a:ext cx="10974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4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Outlook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Coat 5” sample with Nb</a:t>
            </a:r>
            <a:r>
              <a:rPr lang="en-US" baseline="-25000" dirty="0" smtClean="0"/>
              <a:t>3</a:t>
            </a:r>
            <a:r>
              <a:rPr lang="en-US" dirty="0" smtClean="0"/>
              <a:t>Sn and RF test in TE mushroom cavity</a:t>
            </a:r>
          </a:p>
          <a:p>
            <a:r>
              <a:rPr lang="en-US" dirty="0" smtClean="0"/>
              <a:t>Fabricate and commission new coating chamber</a:t>
            </a:r>
          </a:p>
          <a:p>
            <a:r>
              <a:rPr lang="en-US" dirty="0" smtClean="0"/>
              <a:t>Coat ILC single cell cavity with Nb</a:t>
            </a:r>
            <a:r>
              <a:rPr lang="en-US" baseline="-25000" dirty="0" smtClean="0"/>
              <a:t>3</a:t>
            </a:r>
            <a:r>
              <a:rPr lang="en-US" dirty="0" smtClean="0"/>
              <a:t>Sn and RF test with full T-map</a:t>
            </a:r>
          </a:p>
          <a:p>
            <a:r>
              <a:rPr lang="en-US" dirty="0" smtClean="0"/>
              <a:t>Use RF performance as feedback to improve coating parameters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3874-798C-4CC2-9D3C-33C4E050F6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144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Motivation: Why </a:t>
            </a:r>
            <a:r>
              <a:rPr lang="en-US" dirty="0" smtClean="0">
                <a:solidFill>
                  <a:schemeClr val="bg1"/>
                </a:solidFill>
              </a:rPr>
              <a:t>Coat Cavities with Nb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Sn?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3733800" cy="250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3886200"/>
            <a:ext cx="9144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Great promise shown in experiments at University of Wuppertal in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80s-90s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can add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techniques that improved the performance of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cavities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 smtClean="0"/>
              <a:t>HPR</a:t>
            </a:r>
            <a:r>
              <a:rPr lang="en-US" sz="3200" dirty="0" smtClean="0"/>
              <a:t>, EP, 120 deg C bake, CBP, single crystal </a:t>
            </a:r>
            <a:r>
              <a:rPr lang="en-US" sz="3200" dirty="0" err="1" smtClean="0"/>
              <a:t>Nb</a:t>
            </a:r>
            <a:endParaRPr lang="en-US" sz="3200" dirty="0" smtClean="0"/>
          </a:p>
        </p:txBody>
      </p:sp>
      <p:sp>
        <p:nvSpPr>
          <p:cNvPr id="12" name="Oval 11"/>
          <p:cNvSpPr/>
          <p:nvPr/>
        </p:nvSpPr>
        <p:spPr>
          <a:xfrm>
            <a:off x="8305800" y="381000"/>
            <a:ext cx="4572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4944" y="4019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" y="76200"/>
            <a:ext cx="10974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3874-798C-4CC2-9D3C-33C4E050F6F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56388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Higher Q</a:t>
            </a:r>
            <a:r>
              <a:rPr lang="en-US" baseline="-25000" dirty="0" smtClean="0"/>
              <a:t>0</a:t>
            </a:r>
            <a:r>
              <a:rPr lang="en-US" dirty="0" smtClean="0"/>
              <a:t> than </a:t>
            </a:r>
            <a:r>
              <a:rPr lang="en-US" dirty="0" err="1" smtClean="0"/>
              <a:t>Nb</a:t>
            </a:r>
            <a:r>
              <a:rPr lang="en-US" dirty="0" smtClean="0"/>
              <a:t> for surface fields </a:t>
            </a:r>
            <a:r>
              <a:rPr lang="en-US" dirty="0" smtClean="0"/>
              <a:t>&lt;~30 </a:t>
            </a:r>
            <a:r>
              <a:rPr lang="en-US" dirty="0" err="1" smtClean="0"/>
              <a:t>mT</a:t>
            </a:r>
            <a:r>
              <a:rPr lang="en-US" dirty="0" smtClean="0"/>
              <a:t> proven</a:t>
            </a:r>
          </a:p>
          <a:p>
            <a:r>
              <a:rPr lang="en-US" dirty="0" smtClean="0"/>
              <a:t>Higher </a:t>
            </a:r>
            <a:r>
              <a:rPr lang="en-US" dirty="0" smtClean="0"/>
              <a:t>RF critical field </a:t>
            </a:r>
            <a:r>
              <a:rPr lang="en-US" dirty="0" smtClean="0"/>
              <a:t>than </a:t>
            </a:r>
            <a:r>
              <a:rPr lang="en-US" dirty="0" err="1" smtClean="0"/>
              <a:t>Nb</a:t>
            </a:r>
            <a:r>
              <a:rPr lang="en-US" dirty="0" smtClean="0"/>
              <a:t> predicted from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an 71"/>
          <p:cNvSpPr/>
          <p:nvPr/>
        </p:nvSpPr>
        <p:spPr>
          <a:xfrm>
            <a:off x="115328" y="0"/>
            <a:ext cx="3313671" cy="6858000"/>
          </a:xfrm>
          <a:prstGeom prst="can">
            <a:avLst>
              <a:gd name="adj" fmla="val 799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an 72"/>
          <p:cNvSpPr/>
          <p:nvPr/>
        </p:nvSpPr>
        <p:spPr>
          <a:xfrm>
            <a:off x="914400" y="5410200"/>
            <a:ext cx="1752600" cy="1447800"/>
          </a:xfrm>
          <a:prstGeom prst="can">
            <a:avLst>
              <a:gd name="adj" fmla="val 79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162800" y="1447800"/>
            <a:ext cx="76200" cy="6858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162800" y="2133600"/>
            <a:ext cx="76200" cy="6858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162800" y="2794686"/>
            <a:ext cx="76200" cy="7620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42" t="19066" r="28571" b="20161"/>
          <a:stretch>
            <a:fillRect/>
          </a:stretch>
        </p:blipFill>
        <p:spPr bwMode="auto">
          <a:xfrm>
            <a:off x="304800" y="228600"/>
            <a:ext cx="284546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990600" y="5271904"/>
            <a:ext cx="2133600" cy="1662296"/>
            <a:chOff x="1295400" y="4194175"/>
            <a:chExt cx="1169581" cy="91122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894" t="48387" r="18944" b="21774"/>
            <a:stretch>
              <a:fillRect/>
            </a:stretch>
          </p:blipFill>
          <p:spPr bwMode="auto">
            <a:xfrm>
              <a:off x="1295400" y="4318591"/>
              <a:ext cx="1169581" cy="786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590" t="45161" r="36957" b="50000"/>
            <a:stretch>
              <a:fillRect/>
            </a:stretch>
          </p:blipFill>
          <p:spPr bwMode="auto">
            <a:xfrm>
              <a:off x="1593112" y="4194175"/>
              <a:ext cx="255181" cy="127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ounded Rectangle 11"/>
          <p:cNvSpPr/>
          <p:nvPr/>
        </p:nvSpPr>
        <p:spPr>
          <a:xfrm>
            <a:off x="1651000" y="5990081"/>
            <a:ext cx="228600" cy="201168"/>
          </a:xfrm>
          <a:prstGeom prst="round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447800" y="4038600"/>
            <a:ext cx="228600" cy="1905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28800" y="4114800"/>
            <a:ext cx="228600" cy="184467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600200" y="3352800"/>
            <a:ext cx="152400" cy="260667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239000" y="1447800"/>
            <a:ext cx="838200" cy="2133600"/>
          </a:xfrm>
          <a:prstGeom prst="rect">
            <a:avLst/>
          </a:prstGeom>
          <a:gradFill>
            <a:gsLst>
              <a:gs pos="9000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781800" y="3200400"/>
            <a:ext cx="990600" cy="0"/>
          </a:xfrm>
          <a:prstGeom prst="straightConnector1">
            <a:avLst/>
          </a:prstGeom>
          <a:ln w="63500">
            <a:solidFill>
              <a:schemeClr val="accent4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62600" y="2362200"/>
            <a:ext cx="152400" cy="152400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67400" y="2667000"/>
            <a:ext cx="152400" cy="152400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19800" y="2209800"/>
            <a:ext cx="152400" cy="152400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248400" y="2514600"/>
            <a:ext cx="152400" cy="152400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6553200" y="2286000"/>
            <a:ext cx="609600" cy="457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029200" y="1447800"/>
            <a:ext cx="30480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95600" y="2590800"/>
            <a:ext cx="3048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2895600" y="1447800"/>
            <a:ext cx="21336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59" idx="1"/>
          </p:cNvCxnSpPr>
          <p:nvPr/>
        </p:nvCxnSpPr>
        <p:spPr>
          <a:xfrm>
            <a:off x="3200400" y="2895600"/>
            <a:ext cx="1905000" cy="3318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95600" y="2895600"/>
            <a:ext cx="21336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200400" y="2209800"/>
            <a:ext cx="182880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371600" y="3886200"/>
            <a:ext cx="152400" cy="152400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524000" y="3200400"/>
            <a:ext cx="152400" cy="152400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981200" y="3962400"/>
            <a:ext cx="152400" cy="152400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029200" y="15019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Sn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vapor arrives at surface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05400" y="287351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7030A0"/>
                </a:solidFill>
              </a:rPr>
              <a:t>Nb-Sn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interdiffusion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595815" y="5486400"/>
            <a:ext cx="28194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chemeClr val="bg1"/>
                </a:solidFill>
              </a:rPr>
              <a:t>T</a:t>
            </a:r>
            <a:r>
              <a:rPr lang="en-US" b="1" i="1" baseline="-25000" dirty="0" smtClean="0">
                <a:solidFill>
                  <a:schemeClr val="bg1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 = </a:t>
            </a:r>
            <a:r>
              <a:rPr lang="en-US" b="1" dirty="0" err="1" smtClean="0">
                <a:solidFill>
                  <a:schemeClr val="bg1"/>
                </a:solidFill>
              </a:rPr>
              <a:t>Sn</a:t>
            </a:r>
            <a:r>
              <a:rPr lang="en-US" b="1" dirty="0" smtClean="0">
                <a:solidFill>
                  <a:schemeClr val="bg1"/>
                </a:solidFill>
              </a:rPr>
              <a:t> source temperature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=~1200 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0" name="Bent Arrow 79"/>
          <p:cNvSpPr/>
          <p:nvPr/>
        </p:nvSpPr>
        <p:spPr>
          <a:xfrm>
            <a:off x="4191000" y="1484870"/>
            <a:ext cx="914400" cy="4001529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595815" y="4648200"/>
            <a:ext cx="28194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T</a:t>
            </a:r>
            <a:r>
              <a:rPr lang="en-US" b="1" i="1" baseline="-25000" dirty="0" err="1" smtClean="0">
                <a:solidFill>
                  <a:schemeClr val="bg1"/>
                </a:solidFill>
              </a:rPr>
              <a:t>f</a:t>
            </a:r>
            <a:r>
              <a:rPr lang="en-US" b="1" dirty="0" smtClean="0">
                <a:solidFill>
                  <a:schemeClr val="bg1"/>
                </a:solidFill>
              </a:rPr>
              <a:t> = furnace temperature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=~1100 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1" name="Bent Arrow 80"/>
          <p:cNvSpPr/>
          <p:nvPr/>
        </p:nvSpPr>
        <p:spPr>
          <a:xfrm>
            <a:off x="4724400" y="2971800"/>
            <a:ext cx="609600" cy="1676400"/>
          </a:xfrm>
          <a:prstGeom prst="bentArrow">
            <a:avLst>
              <a:gd name="adj1" fmla="val 37973"/>
              <a:gd name="adj2" fmla="val 39479"/>
              <a:gd name="adj3" fmla="val 32239"/>
              <a:gd name="adj4" fmla="val 437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555258" y="4114800"/>
            <a:ext cx="24384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By independently controlling </a:t>
            </a:r>
            <a:r>
              <a:rPr lang="en-US" sz="2000" b="1" dirty="0" err="1" smtClean="0"/>
              <a:t>Sn</a:t>
            </a:r>
            <a:r>
              <a:rPr lang="en-US" sz="2000" b="1" dirty="0" smtClean="0"/>
              <a:t> vapor abundance, it can balanced with </a:t>
            </a:r>
            <a:r>
              <a:rPr lang="en-US" sz="2000" b="1" dirty="0" err="1" smtClean="0"/>
              <a:t>Nb-Sn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interdiffusion</a:t>
            </a:r>
            <a:r>
              <a:rPr lang="en-US" sz="2000" b="1" dirty="0" smtClean="0"/>
              <a:t> rate to achieve desired </a:t>
            </a:r>
            <a:r>
              <a:rPr lang="en-US" sz="2000" b="1" dirty="0" err="1" smtClean="0"/>
              <a:t>stoichiometry</a:t>
            </a:r>
            <a:endParaRPr lang="en-US" sz="2000" b="1" dirty="0" smtClean="0"/>
          </a:p>
        </p:txBody>
      </p:sp>
      <p:sp>
        <p:nvSpPr>
          <p:cNvPr id="86" name="TextBox 85"/>
          <p:cNvSpPr txBox="1"/>
          <p:nvPr/>
        </p:nvSpPr>
        <p:spPr>
          <a:xfrm>
            <a:off x="1524000" y="3276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Sn</a:t>
            </a:r>
            <a:r>
              <a:rPr lang="en-US" b="1" dirty="0" smtClean="0">
                <a:solidFill>
                  <a:srgbClr val="FF0000"/>
                </a:solidFill>
              </a:rPr>
              <a:t> Vapor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1486" y="604451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Heater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90" name="Straight Connector 89"/>
          <p:cNvCxnSpPr>
            <a:endCxn id="72" idx="4"/>
          </p:cNvCxnSpPr>
          <p:nvPr/>
        </p:nvCxnSpPr>
        <p:spPr>
          <a:xfrm flipH="1" flipV="1">
            <a:off x="3428999" y="3429000"/>
            <a:ext cx="267730" cy="1219200"/>
          </a:xfrm>
          <a:prstGeom prst="line">
            <a:avLst/>
          </a:prstGeom>
          <a:ln w="38100">
            <a:solidFill>
              <a:srgbClr val="B66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6" idx="1"/>
          </p:cNvCxnSpPr>
          <p:nvPr/>
        </p:nvCxnSpPr>
        <p:spPr>
          <a:xfrm flipH="1">
            <a:off x="2667000" y="5791200"/>
            <a:ext cx="928815" cy="3810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838200" y="6248400"/>
            <a:ext cx="47161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657600" y="152400"/>
            <a:ext cx="51816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Coating </a:t>
            </a:r>
            <a:r>
              <a:rPr lang="en-US" sz="4000" b="1" dirty="0" smtClean="0"/>
              <a:t>Mechanism</a:t>
            </a:r>
            <a:endParaRPr lang="en-US" sz="4000" b="1" dirty="0" smtClean="0"/>
          </a:p>
          <a:p>
            <a:pPr algn="ctr"/>
            <a:r>
              <a:rPr lang="en-US" sz="2400" b="1" dirty="0" smtClean="0"/>
              <a:t>Vapor Diffusion</a:t>
            </a:r>
            <a:endParaRPr lang="en-US" sz="24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113271" y="704671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B66D31"/>
                </a:solidFill>
              </a:rPr>
              <a:t>Coating chamber in UHV furnace</a:t>
            </a:r>
            <a:endParaRPr lang="en-US" b="1" dirty="0">
              <a:solidFill>
                <a:srgbClr val="B66D3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24600" y="3745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Sn</a:t>
            </a:r>
            <a:endParaRPr lang="en-US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7315200" y="236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Nb</a:t>
            </a:r>
            <a:endParaRPr lang="en-US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7010400" y="3745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Nb</a:t>
            </a:r>
            <a:r>
              <a:rPr lang="en-US" b="1" baseline="-25000" dirty="0" smtClean="0"/>
              <a:t>3</a:t>
            </a:r>
            <a:r>
              <a:rPr lang="en-US" b="1" dirty="0" smtClean="0"/>
              <a:t>Sn</a:t>
            </a:r>
            <a:endParaRPr lang="en-US" b="1" dirty="0"/>
          </a:p>
        </p:txBody>
      </p:sp>
      <p:cxnSp>
        <p:nvCxnSpPr>
          <p:cNvPr id="108" name="Straight Arrow Connector 107"/>
          <p:cNvCxnSpPr/>
          <p:nvPr/>
        </p:nvCxnSpPr>
        <p:spPr>
          <a:xfrm flipV="1">
            <a:off x="6858000" y="3429000"/>
            <a:ext cx="3048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7315200" y="3429000"/>
            <a:ext cx="1524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3874-798C-4CC2-9D3C-33C4E050F6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\\SAMBA\accsrf\Sam\Pictures\heater assembly\leak check\IMGP0442.JPG"/>
          <p:cNvPicPr>
            <a:picLocks noChangeAspect="1" noChangeArrowheads="1"/>
          </p:cNvPicPr>
          <p:nvPr/>
        </p:nvPicPr>
        <p:blipFill>
          <a:blip r:embed="rId3" cstate="print"/>
          <a:srcRect l="5461" r="9312" b="9172"/>
          <a:stretch>
            <a:fillRect/>
          </a:stretch>
        </p:blipFill>
        <p:spPr bwMode="auto">
          <a:xfrm>
            <a:off x="6096000" y="4420145"/>
            <a:ext cx="2971800" cy="2375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305800" y="381000"/>
            <a:ext cx="4572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4944" y="4019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" y="76200"/>
            <a:ext cx="10974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\\SAMBA\accsrf\Sam\Pictures\Cu test\132_0316\IMGP0540.JPG"/>
          <p:cNvPicPr>
            <a:picLocks noChangeAspect="1" noChangeArrowheads="1"/>
          </p:cNvPicPr>
          <p:nvPr/>
        </p:nvPicPr>
        <p:blipFill>
          <a:blip r:embed="rId6" cstate="print"/>
          <a:srcRect b="27867"/>
          <a:stretch>
            <a:fillRect/>
          </a:stretch>
        </p:blipFill>
        <p:spPr bwMode="auto">
          <a:xfrm rot="16200000">
            <a:off x="1806345" y="2460856"/>
            <a:ext cx="5410200" cy="29268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Nb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Sn Coating Chamber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1"/>
            <a:ext cx="2133600" cy="365125"/>
          </a:xfrm>
        </p:spPr>
        <p:txBody>
          <a:bodyPr/>
          <a:lstStyle/>
          <a:p>
            <a:fld id="{B4ABB4D9-6BE6-4764-A307-298253562591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 l="48137" t="18800" r="27640" b="10000"/>
          <a:stretch>
            <a:fillRect/>
          </a:stretch>
        </p:blipFill>
        <p:spPr bwMode="auto">
          <a:xfrm>
            <a:off x="76200" y="1219200"/>
            <a:ext cx="2456381" cy="5605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3581401"/>
            <a:ext cx="1295400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Nb</a:t>
            </a:r>
            <a:r>
              <a:rPr lang="en-US" sz="2400" dirty="0" smtClean="0"/>
              <a:t> heat Shields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790700" y="4457701"/>
            <a:ext cx="457200" cy="228600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20498" y="6019800"/>
            <a:ext cx="1432302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Power for heater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1729996" y="5791201"/>
            <a:ext cx="427234" cy="299010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81200" y="1219201"/>
            <a:ext cx="1600200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Copper transition weld from stainless to </a:t>
            </a:r>
            <a:r>
              <a:rPr lang="en-US" sz="2400" dirty="0" err="1" smtClean="0"/>
              <a:t>Nb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333500" y="1943101"/>
            <a:ext cx="990601" cy="609600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971801"/>
            <a:ext cx="1219200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Flange to UHV furnace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-166714" y="2491154"/>
            <a:ext cx="939463" cy="174234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0" y="1219201"/>
            <a:ext cx="3028950" cy="31085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Coating chamber is inserted into UHV furnace. Separate vacuum system keeps cavity furnace free from tin contamination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7200" y="5379424"/>
            <a:ext cx="19812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UHV Furnace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4572000" y="5715001"/>
            <a:ext cx="477218" cy="457200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867400" y="5791201"/>
            <a:ext cx="1295400" cy="685800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76800" y="4541224"/>
            <a:ext cx="17526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Top of insert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6019800" y="4953001"/>
            <a:ext cx="457200" cy="457200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305800" y="381000"/>
            <a:ext cx="4572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4944" y="4019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" y="76200"/>
            <a:ext cx="10974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Accomplishments: Surface Studies of Samples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1371600"/>
            <a:ext cx="2514600" cy="5105400"/>
          </a:xfrm>
        </p:spPr>
        <p:txBody>
          <a:bodyPr/>
          <a:lstStyle/>
          <a:p>
            <a:r>
              <a:rPr lang="en-US" dirty="0" smtClean="0"/>
              <a:t>SEM shows micron sized grains similar to Wuppertal</a:t>
            </a:r>
          </a:p>
          <a:p>
            <a:r>
              <a:rPr lang="en-US" dirty="0" err="1" smtClean="0"/>
              <a:t>Anodization</a:t>
            </a:r>
            <a:r>
              <a:rPr lang="en-US" dirty="0" smtClean="0"/>
              <a:t> color indicates Nb</a:t>
            </a:r>
            <a:r>
              <a:rPr lang="en-US" baseline="-25000" dirty="0" smtClean="0"/>
              <a:t>3</a:t>
            </a:r>
            <a:r>
              <a:rPr lang="en-US" dirty="0" smtClean="0"/>
              <a:t>Sn on surface</a:t>
            </a:r>
            <a:endParaRPr lang="en-US" dirty="0"/>
          </a:p>
        </p:txBody>
      </p:sp>
      <p:pic>
        <p:nvPicPr>
          <p:cNvPr id="4" name="Picture 3" descr="with_second_camera.tif"/>
          <p:cNvPicPr>
            <a:picLocks noChangeAspect="1"/>
          </p:cNvPicPr>
          <p:nvPr/>
        </p:nvPicPr>
        <p:blipFill>
          <a:blip r:embed="rId4" cstate="print"/>
          <a:srcRect r="17104"/>
          <a:stretch>
            <a:fillRect/>
          </a:stretch>
        </p:blipFill>
        <p:spPr>
          <a:xfrm>
            <a:off x="3581400" y="1371600"/>
            <a:ext cx="2667000" cy="24129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822" y="1371600"/>
            <a:ext cx="2489768" cy="2362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81400" y="3886200"/>
            <a:ext cx="2590800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Cornell, 2011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886200"/>
            <a:ext cx="2743200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Wuppertal, 1996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\\SAMBA\accsrf\Sam\Pictures\cal cruc and first sq samples\Anodized Sample\IMGP0705.JPG"/>
          <p:cNvPicPr>
            <a:picLocks noChangeAspect="1" noChangeArrowheads="1"/>
          </p:cNvPicPr>
          <p:nvPr/>
        </p:nvPicPr>
        <p:blipFill>
          <a:blip r:embed="rId6" cstate="print"/>
          <a:srcRect l="18026" t="34543" r="15974" b="32857"/>
          <a:stretch>
            <a:fillRect/>
          </a:stretch>
        </p:blipFill>
        <p:spPr bwMode="auto">
          <a:xfrm>
            <a:off x="1219200" y="4648200"/>
            <a:ext cx="4014759" cy="1487285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3886200" y="6258580"/>
            <a:ext cx="2133600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Anodized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6258580"/>
            <a:ext cx="2667000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Not anodized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371600" y="4800600"/>
            <a:ext cx="1588" cy="1066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 useBgFill="1">
        <p:nvSpPr>
          <p:cNvPr id="13" name="TextBox 12"/>
          <p:cNvSpPr txBox="1"/>
          <p:nvPr/>
        </p:nvSpPr>
        <p:spPr>
          <a:xfrm>
            <a:off x="609600" y="5029200"/>
            <a:ext cx="68580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1”</a:t>
            </a:r>
            <a:endParaRPr lang="en-US" sz="2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3874-798C-4CC2-9D3C-33C4E050F6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305800" y="381000"/>
            <a:ext cx="4572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4944" y="4019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" y="76200"/>
            <a:ext cx="10974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Accomplishments: X-ray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371600"/>
            <a:ext cx="2819400" cy="5105400"/>
          </a:xfrm>
        </p:spPr>
        <p:txBody>
          <a:bodyPr/>
          <a:lstStyle/>
          <a:p>
            <a:r>
              <a:rPr lang="en-US" dirty="0" smtClean="0"/>
              <a:t>EDX: uniform composition over surface of  24.2±0.5 </a:t>
            </a:r>
            <a:r>
              <a:rPr lang="en-US" dirty="0" err="1" smtClean="0"/>
              <a:t>atm%Sn</a:t>
            </a:r>
            <a:endParaRPr lang="en-US" dirty="0" smtClean="0"/>
          </a:p>
          <a:p>
            <a:r>
              <a:rPr lang="en-US" dirty="0" smtClean="0"/>
              <a:t>XPS: uniform composition to a depth of 1.5 um</a:t>
            </a:r>
            <a:endParaRPr lang="en-US" dirty="0"/>
          </a:p>
        </p:txBody>
      </p:sp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419600"/>
            <a:ext cx="2515830" cy="221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S02.jpg"/>
          <p:cNvPicPr>
            <a:picLocks noChangeAspect="1"/>
          </p:cNvPicPr>
          <p:nvPr/>
        </p:nvPicPr>
        <p:blipFill>
          <a:blip r:embed="rId5" cstate="print"/>
          <a:srcRect r="45290"/>
          <a:stretch>
            <a:fillRect/>
          </a:stretch>
        </p:blipFill>
        <p:spPr>
          <a:xfrm>
            <a:off x="0" y="4876800"/>
            <a:ext cx="3200400" cy="1295400"/>
          </a:xfrm>
          <a:prstGeom prst="rect">
            <a:avLst/>
          </a:prstGeom>
          <a:ln w="19050">
            <a:noFill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 l="50000"/>
          <a:stretch>
            <a:fillRect/>
          </a:stretch>
        </p:blipFill>
        <p:spPr bwMode="auto">
          <a:xfrm>
            <a:off x="3017856" y="1285352"/>
            <a:ext cx="2886492" cy="282944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 r="50066"/>
          <a:stretch>
            <a:fillRect/>
          </a:stretch>
        </p:blipFill>
        <p:spPr bwMode="auto">
          <a:xfrm>
            <a:off x="0" y="1295401"/>
            <a:ext cx="2872453" cy="2819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 flipH="1" flipV="1">
            <a:off x="5181600" y="1427704"/>
            <a:ext cx="15912" cy="22902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286000" y="1417656"/>
            <a:ext cx="0" cy="23278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313904" y="1437752"/>
            <a:ext cx="412780" cy="2271901"/>
          </a:xfrm>
          <a:prstGeom prst="rect">
            <a:avLst/>
          </a:prstGeom>
          <a:solidFill>
            <a:schemeClr val="bg1">
              <a:lumMod val="50000"/>
              <a:alpha val="37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382296" y="1437752"/>
            <a:ext cx="355627" cy="2288887"/>
          </a:xfrm>
          <a:prstGeom prst="rect">
            <a:avLst/>
          </a:prstGeom>
          <a:solidFill>
            <a:schemeClr val="bg1">
              <a:lumMod val="50000"/>
              <a:alpha val="37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3874-798C-4CC2-9D3C-33C4E050F6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05800" y="381000"/>
            <a:ext cx="4572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4944" y="4019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" y="76200"/>
            <a:ext cx="10974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192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Accomplishments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Low Temperature Tests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Transition at 18.1±0.2 K, close to the highest recorded value of 18.3 K</a:t>
            </a:r>
          </a:p>
          <a:p>
            <a:r>
              <a:rPr lang="en-US" dirty="0" smtClean="0"/>
              <a:t>Negligible RRR degradation from coating process</a:t>
            </a:r>
          </a:p>
        </p:txBody>
      </p:sp>
      <p:pic>
        <p:nvPicPr>
          <p:cNvPr id="8" name="Picture 7" descr="Nb3Sn_Tc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" y="1259392"/>
            <a:ext cx="3276601" cy="28305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200" y="2286000"/>
            <a:ext cx="9906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T</a:t>
            </a:r>
            <a:r>
              <a:rPr lang="en-US" sz="3200" b="1" baseline="-25000" dirty="0" err="1" smtClean="0">
                <a:solidFill>
                  <a:schemeClr val="bg1"/>
                </a:solidFill>
              </a:rPr>
              <a:t>c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5181600"/>
            <a:ext cx="11430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RRR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pic>
        <p:nvPicPr>
          <p:cNvPr id="11" name="Picture 10" descr="RRR_big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1" y="4078792"/>
            <a:ext cx="3245064" cy="27432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3874-798C-4CC2-9D3C-33C4E050F6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05800" y="381000"/>
            <a:ext cx="4572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4944" y="4019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" y="76200"/>
            <a:ext cx="10974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192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Current Work: Nb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Sn </a:t>
            </a:r>
            <a:r>
              <a:rPr lang="en-US" dirty="0" smtClean="0">
                <a:solidFill>
                  <a:schemeClr val="bg1"/>
                </a:solidFill>
              </a:rPr>
              <a:t>Samples in TE Mushroom Cavity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Commissioning is under way of </a:t>
            </a:r>
            <a:r>
              <a:rPr lang="en-US" dirty="0" smtClean="0"/>
              <a:t>6 GHz TE mushroom cavity with removable bottom plate</a:t>
            </a:r>
          </a:p>
          <a:p>
            <a:r>
              <a:rPr lang="en-US" dirty="0" smtClean="0"/>
              <a:t>Plan: EP and coat 5” plate with Nb</a:t>
            </a:r>
            <a:r>
              <a:rPr lang="en-US" baseline="-25000" dirty="0" smtClean="0"/>
              <a:t>3</a:t>
            </a:r>
            <a:r>
              <a:rPr lang="en-US" dirty="0" smtClean="0"/>
              <a:t>Sn then RF test</a:t>
            </a:r>
            <a:endParaRPr lang="en-US" dirty="0" smtClean="0"/>
          </a:p>
        </p:txBody>
      </p:sp>
      <p:pic>
        <p:nvPicPr>
          <p:cNvPr id="12" name="Picture 11" descr="\\accfs\srf\yx39\TEM1\BCP\P4270501.JPG"/>
          <p:cNvPicPr>
            <a:picLocks noChangeAspect="1" noChangeArrowheads="1"/>
          </p:cNvPicPr>
          <p:nvPr/>
        </p:nvPicPr>
        <p:blipFill>
          <a:blip r:embed="rId4" cstate="print"/>
          <a:srcRect b="6388"/>
          <a:stretch>
            <a:fillRect/>
          </a:stretch>
        </p:blipFill>
        <p:spPr bwMode="auto">
          <a:xfrm>
            <a:off x="3352800" y="3374223"/>
            <a:ext cx="2783535" cy="34737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19042" t="9132" r="15777"/>
          <a:stretch>
            <a:fillRect/>
          </a:stretch>
        </p:blipFill>
        <p:spPr bwMode="auto">
          <a:xfrm>
            <a:off x="1" y="3352800"/>
            <a:ext cx="335279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609600" y="4191000"/>
            <a:ext cx="2133600" cy="2209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 useBgFill="1">
        <p:nvSpPr>
          <p:cNvPr id="16" name="TextBox 15"/>
          <p:cNvSpPr txBox="1"/>
          <p:nvPr/>
        </p:nvSpPr>
        <p:spPr>
          <a:xfrm>
            <a:off x="1676400" y="5486400"/>
            <a:ext cx="68580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5”</a:t>
            </a:r>
            <a:endParaRPr lang="en-US" sz="2800" dirty="0"/>
          </a:p>
        </p:txBody>
      </p:sp>
      <p:sp useBgFill="1">
        <p:nvSpPr>
          <p:cNvPr id="19" name="TextBox 18"/>
          <p:cNvSpPr txBox="1"/>
          <p:nvPr/>
        </p:nvSpPr>
        <p:spPr>
          <a:xfrm>
            <a:off x="76200" y="4016514"/>
            <a:ext cx="16764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 holding during coating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1143000" y="3733800"/>
            <a:ext cx="4572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3" name="Picture 2" descr="\\accfs\srf\yx39\TE Cavity Design\pics for poster\TEM-TE012-B.bmp"/>
          <p:cNvPicPr>
            <a:picLocks noChangeAspect="1" noChangeArrowheads="1"/>
          </p:cNvPicPr>
          <p:nvPr/>
        </p:nvPicPr>
        <p:blipFill>
          <a:blip r:embed="rId6" cstate="print"/>
          <a:srcRect l="15675" r="8560"/>
          <a:stretch>
            <a:fillRect/>
          </a:stretch>
        </p:blipFill>
        <p:spPr bwMode="auto">
          <a:xfrm>
            <a:off x="6162152" y="3373820"/>
            <a:ext cx="2971800" cy="34841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8" name="Right Arrow 27"/>
          <p:cNvSpPr/>
          <p:nvPr/>
        </p:nvSpPr>
        <p:spPr>
          <a:xfrm>
            <a:off x="2590800" y="6324600"/>
            <a:ext cx="1066800" cy="5334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3874-798C-4CC2-9D3C-33C4E050F6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05800" y="381000"/>
            <a:ext cx="4572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4944" y="4019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" y="76200"/>
            <a:ext cx="10974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Current Work: </a:t>
            </a:r>
            <a:r>
              <a:rPr lang="en-US" dirty="0" smtClean="0">
                <a:solidFill>
                  <a:schemeClr val="bg1"/>
                </a:solidFill>
              </a:rPr>
              <a:t>Nb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Sn </a:t>
            </a:r>
            <a:r>
              <a:rPr lang="en-US" dirty="0" smtClean="0">
                <a:solidFill>
                  <a:schemeClr val="bg1"/>
                </a:solidFill>
              </a:rPr>
              <a:t>Coated Single Cell Cavities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5237"/>
            <a:ext cx="8229600" cy="4525963"/>
          </a:xfrm>
        </p:spPr>
        <p:txBody>
          <a:bodyPr/>
          <a:lstStyle/>
          <a:p>
            <a:r>
              <a:rPr lang="en-US" dirty="0" smtClean="0"/>
              <a:t>Designed upgraded coating chamber capable of loading full single cell 1.3 GHz cavities</a:t>
            </a:r>
          </a:p>
          <a:p>
            <a:r>
              <a:rPr lang="en-US" dirty="0" smtClean="0"/>
              <a:t>Parts acquisition and fabrication has begun</a:t>
            </a:r>
          </a:p>
          <a:p>
            <a:r>
              <a:rPr lang="en-US" dirty="0" smtClean="0"/>
              <a:t>Optimistic estimate for first coating: March</a:t>
            </a:r>
            <a:endParaRPr lang="en-US" dirty="0"/>
          </a:p>
        </p:txBody>
      </p:sp>
      <p:pic>
        <p:nvPicPr>
          <p:cNvPr id="4" name="Picture 2" descr="\\SAMBA\accsrf\Sam\Pictures\Action shots\IMG_0961.JPG"/>
          <p:cNvPicPr>
            <a:picLocks noChangeAspect="1" noChangeArrowheads="1"/>
          </p:cNvPicPr>
          <p:nvPr/>
        </p:nvPicPr>
        <p:blipFill>
          <a:blip r:embed="rId4" cstate="print"/>
          <a:srcRect l="5859" t="7813" r="6256"/>
          <a:stretch>
            <a:fillRect/>
          </a:stretch>
        </p:blipFill>
        <p:spPr bwMode="auto">
          <a:xfrm>
            <a:off x="3200400" y="3505200"/>
            <a:ext cx="4165353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47432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Tube for main body of coating chamber (niobium)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5486400"/>
            <a:ext cx="21336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3874-798C-4CC2-9D3C-33C4E050F6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9714</TotalTime>
  <Words>404</Words>
  <Application>Microsoft Office PowerPoint</Application>
  <PresentationFormat>On-screen Show (4:3)</PresentationFormat>
  <Paragraphs>77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Cornell SRF New Materials Program Nb3Sn Development</vt:lpstr>
      <vt:lpstr>Motivation: Why Coat Cavities with Nb3Sn?</vt:lpstr>
      <vt:lpstr>Slide 3</vt:lpstr>
      <vt:lpstr>Nb3Sn Coating Chamber</vt:lpstr>
      <vt:lpstr>Accomplishments: Surface Studies of Samples</vt:lpstr>
      <vt:lpstr>Accomplishments: X-ray Analysis</vt:lpstr>
      <vt:lpstr>Accomplishments: Low Temperature Tests</vt:lpstr>
      <vt:lpstr>Current Work: Nb3Sn Samples in TE Mushroom Cavity</vt:lpstr>
      <vt:lpstr>Current Work: Nb3Sn Coated Single Cell Cavities</vt:lpstr>
      <vt:lpstr>Outlook</vt:lpstr>
    </vt:vector>
  </TitlesOfParts>
  <Company>LEPP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sep93</dc:creator>
  <cp:lastModifiedBy>sep93</cp:lastModifiedBy>
  <cp:revision>224</cp:revision>
  <dcterms:created xsi:type="dcterms:W3CDTF">2011-11-28T20:35:15Z</dcterms:created>
  <dcterms:modified xsi:type="dcterms:W3CDTF">2011-12-05T14:52:09Z</dcterms:modified>
</cp:coreProperties>
</file>