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6" r:id="rId4"/>
    <p:sldId id="259" r:id="rId5"/>
    <p:sldId id="283" r:id="rId6"/>
    <p:sldId id="281" r:id="rId7"/>
    <p:sldId id="286" r:id="rId8"/>
    <p:sldId id="261" r:id="rId9"/>
    <p:sldId id="285" r:id="rId10"/>
    <p:sldId id="257" r:id="rId11"/>
    <p:sldId id="277" r:id="rId12"/>
    <p:sldId id="258" r:id="rId13"/>
    <p:sldId id="289" r:id="rId14"/>
    <p:sldId id="291" r:id="rId15"/>
    <p:sldId id="292" r:id="rId16"/>
    <p:sldId id="267" r:id="rId17"/>
    <p:sldId id="262" r:id="rId18"/>
    <p:sldId id="264" r:id="rId19"/>
    <p:sldId id="265" r:id="rId20"/>
    <p:sldId id="280" r:id="rId21"/>
    <p:sldId id="268" r:id="rId22"/>
    <p:sldId id="294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18" autoAdjust="0"/>
  </p:normalViewPr>
  <p:slideViewPr>
    <p:cSldViewPr>
      <p:cViewPr>
        <p:scale>
          <a:sx n="84" d="100"/>
          <a:sy n="84" d="100"/>
        </p:scale>
        <p:origin x="-744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DDEB8-3F44-4573-BD18-04349B5EF1A9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B810D-890B-4F6F-9E89-1752BC0CE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8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B810D-890B-4F6F-9E89-1752BC0CED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7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011A-0549-4F21-B884-977F33C27DCB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648C-A640-45BD-9789-FD4F7551B3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2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011A-0549-4F21-B884-977F33C27DCB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648C-A640-45BD-9789-FD4F7551B3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5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011A-0549-4F21-B884-977F33C27DCB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648C-A640-45BD-9789-FD4F7551B3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:\Fermi\ILCRedesign\ilccolor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ctr" hangingPunct="0">
              <a:spcBef>
                <a:spcPct val="50000"/>
              </a:spcBef>
              <a:spcAft>
                <a:spcPct val="0"/>
              </a:spcAft>
            </a:pPr>
            <a:endParaRPr lang="it-IT" sz="2400" smtClean="0">
              <a:solidFill>
                <a:srgbClr val="0000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ctr" hangingPunct="0">
              <a:spcBef>
                <a:spcPct val="50000"/>
              </a:spcBef>
              <a:spcAft>
                <a:spcPct val="0"/>
              </a:spcAft>
            </a:pPr>
            <a:endParaRPr lang="it-IT" sz="2400" smtClean="0">
              <a:solidFill>
                <a:srgbClr val="000000"/>
              </a:solidFill>
            </a:endParaRPr>
          </a:p>
        </p:txBody>
      </p:sp>
      <p:pic>
        <p:nvPicPr>
          <p:cNvPr id="8" name="Picture 12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2011.12.02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Meeting at Milano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B40F5-6EDA-429E-8472-6412F3645A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0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2011.12.02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Meeting at Milano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43ABB-2C50-49E9-95EC-7DB72EF6CA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21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2011.12.02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Meeting at Milano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48529-B70D-43EE-8E37-0B941DE037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82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2011.12.02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Meeting at Milano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74EF5-0CE8-4CA2-AD64-D0DCDF188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03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2011.12.02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Meeting at Milano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2CB0-05D2-42C9-82D6-14519AA2CC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07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2011.12.02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Meeting at Milano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D552B-A432-4455-99DA-0CE4C183F5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51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2011.12.02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Meeting at Milano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22142-BDAD-4867-A16E-656ADB3E95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27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2011.12.02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Meeting at Milano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7FC96-1474-4016-BA58-2E931027E1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011A-0549-4F21-B884-977F33C27DCB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648C-A640-45BD-9789-FD4F7551B3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2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2011.12.02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Meeting at Milano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F7832-5105-4E3D-9E92-A657FA04F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63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2011.12.02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Meeting at Milano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DFBE0-052A-43D9-BD57-E56D7DE10C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10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2011.12.02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TTC Meeting at Milano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BB5F9-E3FD-4655-A901-AF067BB30C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37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415D-A7C8-418B-8BE2-424057649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71B4-5948-4114-81D8-840B4C11C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39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477000"/>
            <a:ext cx="5943600" cy="288925"/>
          </a:xfrm>
        </p:spPr>
        <p:txBody>
          <a:bodyPr/>
          <a:lstStyle>
            <a:lvl1pPr>
              <a:defRPr sz="1000">
                <a:latin typeface="Baskerville Old Face" pitchFamily="18" charset="0"/>
              </a:defRPr>
            </a:lvl1pPr>
          </a:lstStyle>
          <a:p>
            <a:r>
              <a:rPr lang="en-US" i="1" dirty="0" smtClean="0">
                <a:solidFill>
                  <a:prstClr val="black">
                    <a:tint val="75000"/>
                  </a:prstClr>
                </a:solidFill>
              </a:rPr>
              <a:t>Yuriy Pischalnikov (FERMILAB) -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REVIEW of TUNERS for SRF CAVITIES</a:t>
            </a: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LLRF2011 Workshop, DESY, Oct., 2011</a:t>
            </a:r>
          </a:p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E5D971B4-5948-4114-81D8-840B4C11C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26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415D-A7C8-418B-8BE2-424057649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71B4-5948-4114-81D8-840B4C11C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05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415D-A7C8-418B-8BE2-424057649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71B4-5948-4114-81D8-840B4C11C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98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415D-A7C8-418B-8BE2-424057649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71B4-5948-4114-81D8-840B4C11C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54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415D-A7C8-418B-8BE2-424057649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71B4-5948-4114-81D8-840B4C11C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66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415D-A7C8-418B-8BE2-424057649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71B4-5948-4114-81D8-840B4C11C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0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011A-0549-4F21-B884-977F33C27DCB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648C-A640-45BD-9789-FD4F7551B3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13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415D-A7C8-418B-8BE2-424057649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71B4-5948-4114-81D8-840B4C11C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42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415D-A7C8-418B-8BE2-424057649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71B4-5948-4114-81D8-840B4C11C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51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415D-A7C8-418B-8BE2-424057649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71B4-5948-4114-81D8-840B4C11C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42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415D-A7C8-418B-8BE2-424057649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71B4-5948-4114-81D8-840B4C11C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9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011A-0549-4F21-B884-977F33C27DCB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648C-A640-45BD-9789-FD4F7551B3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011A-0549-4F21-B884-977F33C27DCB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648C-A640-45BD-9789-FD4F7551B3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9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011A-0549-4F21-B884-977F33C27DCB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648C-A640-45BD-9789-FD4F7551B3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0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011A-0549-4F21-B884-977F33C27DCB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648C-A640-45BD-9789-FD4F7551B3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8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011A-0549-4F21-B884-977F33C27DCB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648C-A640-45BD-9789-FD4F7551B3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4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011A-0549-4F21-B884-977F33C27DCB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648C-A640-45BD-9789-FD4F7551B3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2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D011A-0549-4F21-B884-977F33C27DCB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A648C-A640-45BD-9789-FD4F7551B3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200">
                <a:latin typeface="Arial" pitchFamily="34" charset="0"/>
              </a:defRPr>
            </a:lvl1pPr>
          </a:lstStyle>
          <a:p>
            <a:pPr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2011.12.02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600" b="1">
                <a:solidFill>
                  <a:srgbClr val="23346C"/>
                </a:solidFill>
                <a:latin typeface="Arial" pitchFamily="34" charset="0"/>
              </a:defRPr>
            </a:lvl1pPr>
          </a:lstStyle>
          <a:p>
            <a:pPr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TTC Meeting at Milano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>
                <a:latin typeface="Arial" pitchFamily="34" charset="0"/>
              </a:defRPr>
            </a:lvl1pPr>
          </a:lstStyle>
          <a:p>
            <a:pPr eaLnBrk="0" hangingPunct="0">
              <a:spcBef>
                <a:spcPct val="0"/>
              </a:spcBef>
              <a:spcAft>
                <a:spcPct val="0"/>
              </a:spcAft>
              <a:defRPr/>
            </a:pPr>
            <a:fld id="{A4A04186-E251-4551-91C4-D4B73484336E}" type="slidenum">
              <a:rPr lang="en-US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5" descr="N:\Fermi\ILCRedesign\ilccolor.t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6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17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ctr" hangingPunct="0">
              <a:spcBef>
                <a:spcPct val="50000"/>
              </a:spcBef>
              <a:spcAft>
                <a:spcPct val="0"/>
              </a:spcAft>
            </a:pPr>
            <a:endParaRPr lang="it-IT" sz="2400" smtClean="0">
              <a:solidFill>
                <a:srgbClr val="000000"/>
              </a:solidFill>
            </a:endParaRPr>
          </a:p>
        </p:txBody>
      </p:sp>
      <p:sp>
        <p:nvSpPr>
          <p:cNvPr id="1033" name="Text Box 18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ctr" hangingPunct="0">
              <a:spcBef>
                <a:spcPct val="50000"/>
              </a:spcBef>
              <a:spcAft>
                <a:spcPct val="0"/>
              </a:spcAft>
            </a:pPr>
            <a:endParaRPr lang="it-IT" sz="2400" smtClean="0">
              <a:solidFill>
                <a:srgbClr val="000000"/>
              </a:solidFill>
            </a:endParaRPr>
          </a:p>
        </p:txBody>
      </p:sp>
      <p:sp>
        <p:nvSpPr>
          <p:cNvPr id="103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5" name="Picture 21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95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415D-A7C8-418B-8BE2-424057649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971B4-5948-4114-81D8-840B4C11C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5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200" i="1" dirty="0" smtClean="0">
                <a:latin typeface="Arial Rounded MT Bold" pitchFamily="34" charset="0"/>
              </a:rPr>
              <a:t>SLIM BLADE TUNER.</a:t>
            </a:r>
            <a:br>
              <a:rPr lang="en-US" sz="3200" i="1" dirty="0" smtClean="0">
                <a:latin typeface="Arial Rounded MT Bold" pitchFamily="34" charset="0"/>
              </a:rPr>
            </a:br>
            <a:r>
              <a:rPr lang="en-US" sz="3200" i="1" dirty="0" smtClean="0">
                <a:latin typeface="Arial Rounded MT Bold" pitchFamily="34" charset="0"/>
              </a:rPr>
              <a:t>Modifications &amp; Reliability. </a:t>
            </a:r>
            <a:r>
              <a:rPr lang="en-US" sz="3200" i="1" dirty="0" smtClean="0">
                <a:latin typeface="Arial Rounded MT Bold" pitchFamily="34" charset="0"/>
              </a:rPr>
              <a:t/>
            </a:r>
            <a:br>
              <a:rPr lang="en-US" sz="3200" i="1" dirty="0" smtClean="0">
                <a:latin typeface="Arial Rounded MT Bold" pitchFamily="34" charset="0"/>
              </a:rPr>
            </a:br>
            <a:r>
              <a:rPr lang="en-US" sz="3200" i="1" dirty="0" smtClean="0">
                <a:latin typeface="Arial Rounded MT Bold" pitchFamily="34" charset="0"/>
              </a:rPr>
              <a:t/>
            </a:r>
            <a:br>
              <a:rPr lang="en-US" sz="3200" i="1" dirty="0" smtClean="0">
                <a:latin typeface="Arial Rounded MT Bold" pitchFamily="34" charset="0"/>
              </a:rPr>
            </a:br>
            <a:r>
              <a:rPr lang="en-US" sz="3200" i="1" dirty="0" smtClean="0">
                <a:latin typeface="Arial Rounded MT Bold" pitchFamily="34" charset="0"/>
              </a:rPr>
              <a:t>Lessons learned from </a:t>
            </a:r>
            <a:r>
              <a:rPr lang="en-US" sz="3200" i="1" dirty="0">
                <a:latin typeface="Arial Rounded MT Bold" pitchFamily="34" charset="0"/>
              </a:rPr>
              <a:t/>
            </a:r>
            <a:br>
              <a:rPr lang="en-US" sz="3200" i="1" dirty="0">
                <a:latin typeface="Arial Rounded MT Bold" pitchFamily="34" charset="0"/>
              </a:rPr>
            </a:br>
            <a:r>
              <a:rPr lang="en-US" sz="3200" i="1" dirty="0" smtClean="0">
                <a:latin typeface="Arial Rounded MT Bold" pitchFamily="34" charset="0"/>
              </a:rPr>
              <a:t> </a:t>
            </a:r>
            <a:r>
              <a:rPr lang="en-US" sz="3200" i="1" dirty="0">
                <a:latin typeface="Arial Rounded MT Bold" pitchFamily="34" charset="0"/>
              </a:rPr>
              <a:t>FNAL’s </a:t>
            </a:r>
            <a:r>
              <a:rPr lang="en-US" sz="3200" i="1" dirty="0" err="1">
                <a:latin typeface="Arial Rounded MT Bold" pitchFamily="34" charset="0"/>
              </a:rPr>
              <a:t>Cryomodule</a:t>
            </a:r>
            <a:r>
              <a:rPr lang="en-US" sz="3200" i="1" dirty="0">
                <a:latin typeface="Arial Rounded MT Bold" pitchFamily="34" charset="0"/>
              </a:rPr>
              <a:t> #</a:t>
            </a:r>
            <a:r>
              <a:rPr lang="en-US" sz="3200" i="1" dirty="0" smtClean="0">
                <a:latin typeface="Arial Rounded MT Bold" pitchFamily="34" charset="0"/>
              </a:rPr>
              <a:t>2 </a:t>
            </a:r>
            <a:r>
              <a:rPr lang="en-US" sz="3200" i="1" dirty="0" smtClean="0">
                <a:latin typeface="Arial Rounded MT Bold" pitchFamily="34" charset="0"/>
              </a:rPr>
              <a:t>  &amp;   S1-Global</a:t>
            </a:r>
            <a:endParaRPr lang="en-US" sz="3200" i="1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000" b="1" i="1" dirty="0" smtClean="0"/>
              <a:t>Presented  by </a:t>
            </a:r>
            <a:r>
              <a:rPr lang="en-US" sz="2000" b="1" i="1" dirty="0" err="1" smtClean="0"/>
              <a:t>Yuriy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Pischalnikov</a:t>
            </a:r>
            <a:r>
              <a:rPr lang="en-US" sz="2000" b="1" i="1" dirty="0" smtClean="0"/>
              <a:t> (FNAL)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S1-Global tuners dis-assembly &amp;  failure analysis performed </a:t>
            </a:r>
            <a:r>
              <a:rPr lang="en-US" sz="2000" i="1" dirty="0" smtClean="0"/>
              <a:t>by</a:t>
            </a:r>
            <a:endParaRPr lang="en-US" sz="2000" i="1" dirty="0" smtClean="0"/>
          </a:p>
          <a:p>
            <a:r>
              <a:rPr lang="en-US" sz="2000" b="1" i="1" dirty="0" smtClean="0"/>
              <a:t> A. </a:t>
            </a:r>
            <a:r>
              <a:rPr lang="en-US" sz="2000" b="1" i="1" dirty="0" err="1" smtClean="0"/>
              <a:t>Bosotti</a:t>
            </a:r>
            <a:r>
              <a:rPr lang="en-US" sz="2000" b="1" i="1" dirty="0" smtClean="0"/>
              <a:t>, </a:t>
            </a:r>
            <a:r>
              <a:rPr lang="en-US" sz="2000" b="1" i="1" dirty="0" smtClean="0"/>
              <a:t>R</a:t>
            </a:r>
            <a:r>
              <a:rPr lang="en-US" sz="2000" b="1" i="1" dirty="0" smtClean="0"/>
              <a:t>. </a:t>
            </a:r>
            <a:r>
              <a:rPr lang="en-US" sz="2000" b="1" i="1" dirty="0" err="1" smtClean="0"/>
              <a:t>Paparello</a:t>
            </a:r>
            <a:r>
              <a:rPr lang="en-US" sz="2000" b="1" i="1" dirty="0" smtClean="0"/>
              <a:t> (INFN</a:t>
            </a:r>
            <a:r>
              <a:rPr lang="en-US" sz="2000" b="1" i="1" dirty="0" smtClean="0"/>
              <a:t>), </a:t>
            </a:r>
            <a:r>
              <a:rPr lang="en-US" sz="2000" b="1" i="1" dirty="0" err="1" smtClean="0"/>
              <a:t>Y.Pischalnikov</a:t>
            </a:r>
            <a:r>
              <a:rPr lang="en-US" sz="2000" b="1" i="1" dirty="0" smtClean="0"/>
              <a:t> (FNAL)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4660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Solution of problem (#1) implemented for </a:t>
            </a:r>
            <a:r>
              <a:rPr lang="en-US" sz="2800" dirty="0" smtClean="0">
                <a:latin typeface="Arial Rounded MT Bold" pitchFamily="34" charset="0"/>
              </a:rPr>
              <a:t>CM2</a:t>
            </a:r>
            <a:br>
              <a:rPr lang="en-US" sz="2800" dirty="0" smtClean="0">
                <a:latin typeface="Arial Rounded MT Bold" pitchFamily="34" charset="0"/>
              </a:rPr>
            </a:br>
            <a:r>
              <a:rPr lang="en-US" sz="2800" dirty="0" smtClean="0">
                <a:latin typeface="Arial Rounded MT Bold" pitchFamily="34" charset="0"/>
              </a:rPr>
              <a:t>(proposed and implemented by </a:t>
            </a:r>
            <a:r>
              <a:rPr lang="en-US" sz="2800" dirty="0" err="1" smtClean="0">
                <a:latin typeface="Arial Rounded MT Bold" pitchFamily="34" charset="0"/>
              </a:rPr>
              <a:t>C.Grimm</a:t>
            </a:r>
            <a:r>
              <a:rPr lang="en-US" sz="2800" dirty="0" smtClean="0">
                <a:latin typeface="Arial Rounded MT Bold" pitchFamily="34" charset="0"/>
              </a:rPr>
              <a:t>)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009214" cy="562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3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Motor failure in C2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334000"/>
          </a:xfrm>
        </p:spPr>
        <p:txBody>
          <a:bodyPr/>
          <a:lstStyle/>
          <a:p>
            <a:r>
              <a:rPr lang="en-US" sz="2400" smtClean="0"/>
              <a:t>Stepper motor in C2 has been removed to reveal the issue:</a:t>
            </a:r>
          </a:p>
          <a:p>
            <a:pPr lvl="1"/>
            <a:r>
              <a:rPr lang="en-US" sz="2000" smtClean="0"/>
              <a:t>Loss of grip between the motor shaft and the harmonic drive wave generator</a:t>
            </a:r>
          </a:p>
          <a:p>
            <a:pPr lvl="1"/>
            <a:r>
              <a:rPr lang="en-US" sz="2000" smtClean="0"/>
              <a:t>One of the two screws connecting the parts was found totally unscrewed due to operational vibrations</a:t>
            </a:r>
          </a:p>
          <a:p>
            <a:pPr lvl="1"/>
            <a:r>
              <a:rPr lang="en-US" sz="2000" smtClean="0"/>
              <a:t>The only screw in position was not sufficient to provide grip and it was sliding over the motor shaft </a:t>
            </a:r>
          </a:p>
        </p:txBody>
      </p:sp>
      <p:sp>
        <p:nvSpPr>
          <p:cNvPr id="10244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it-IT" sz="1200" smtClean="0">
                <a:solidFill>
                  <a:srgbClr val="000000"/>
                </a:solidFill>
              </a:rPr>
              <a:t>2011.12.02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0245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FFED8CFD-ECCE-4432-870C-659FA0276E58}" type="slidenum">
              <a:rPr lang="en-US" sz="1400" smtClean="0">
                <a:solidFill>
                  <a:srgbClr val="000000"/>
                </a:solidFill>
              </a:rPr>
              <a:pPr/>
              <a:t>11</a:t>
            </a:fld>
            <a:endParaRPr lang="en-US" sz="1400" smtClean="0">
              <a:solidFill>
                <a:srgbClr val="000000"/>
              </a:solidFill>
            </a:endParaRPr>
          </a:p>
        </p:txBody>
      </p:sp>
      <p:pic>
        <p:nvPicPr>
          <p:cNvPr id="10246" name="Picture 2" descr="C:\Documents and Settings\Rocco\Desktop\KEK - Nov 2011\Photos\DSC_1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733800"/>
            <a:ext cx="37338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C:\Documents and Settings\Rocco\Desktop\KEK - Nov 2011\Photos\DSC_10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3733800"/>
            <a:ext cx="39655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8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Rocco expressed it: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marL="0" lvl="1" indent="0">
              <a:buNone/>
            </a:pPr>
            <a:r>
              <a:rPr lang="en-US" dirty="0">
                <a:latin typeface="Arial Rounded MT Bold" pitchFamily="34" charset="0"/>
              </a:rPr>
              <a:t>Originated by a lack in the drive unit design: </a:t>
            </a:r>
            <a:endParaRPr lang="en-US" dirty="0" smtClean="0">
              <a:latin typeface="Arial Rounded MT Bold" pitchFamily="34" charset="0"/>
            </a:endParaRPr>
          </a:p>
          <a:p>
            <a:pPr marL="0" lvl="1" indent="0">
              <a:buNone/>
            </a:pPr>
            <a:r>
              <a:rPr lang="en-US" dirty="0" smtClean="0">
                <a:latin typeface="Arial Rounded MT Bold" pitchFamily="34" charset="0"/>
              </a:rPr>
              <a:t>DESY </a:t>
            </a:r>
            <a:r>
              <a:rPr lang="en-US" dirty="0">
                <a:latin typeface="Arial Rounded MT Bold" pitchFamily="34" charset="0"/>
              </a:rPr>
              <a:t>experience on this specific issue was somehow “lost in translation”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66" y="23734"/>
            <a:ext cx="8293934" cy="8144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 Expected lifetime</a:t>
            </a:r>
            <a:r>
              <a:rPr lang="en-US" dirty="0" smtClean="0"/>
              <a:t>” </a:t>
            </a:r>
            <a:r>
              <a:rPr lang="en-US" dirty="0" smtClean="0"/>
              <a:t>of the Slow Tuner</a:t>
            </a:r>
            <a:endParaRPr lang="en-US" sz="28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4" t="22797" r="24180" b="12449"/>
          <a:stretch/>
        </p:blipFill>
        <p:spPr bwMode="auto">
          <a:xfrm>
            <a:off x="914400" y="691107"/>
            <a:ext cx="7491333" cy="588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3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10% (5Mstep) warm test of the all re-assembled </a:t>
            </a:r>
            <a:r>
              <a:rPr lang="en-US" sz="2400" dirty="0" err="1" smtClean="0"/>
              <a:t>StepperMotor</a:t>
            </a:r>
            <a:r>
              <a:rPr lang="en-US" sz="2400" dirty="0" smtClean="0"/>
              <a:t>/HD/</a:t>
            </a:r>
            <a:r>
              <a:rPr lang="en-US" sz="2400" dirty="0" err="1" smtClean="0"/>
              <a:t>CuBe</a:t>
            </a:r>
            <a:r>
              <a:rPr lang="en-US" sz="2400" dirty="0" smtClean="0"/>
              <a:t>/</a:t>
            </a:r>
            <a:r>
              <a:rPr lang="en-US" sz="2400" dirty="0" err="1" smtClean="0"/>
              <a:t>SSnut</a:t>
            </a:r>
            <a:r>
              <a:rPr lang="en-US" sz="2400" dirty="0" smtClean="0"/>
              <a:t> </a:t>
            </a:r>
            <a:r>
              <a:rPr lang="en-US" sz="2400" dirty="0" smtClean="0"/>
              <a:t>units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with dummy  cavity/tuner assembly  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5" y="1600200"/>
            <a:ext cx="6444735" cy="468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6260068"/>
            <a:ext cx="132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Motor steps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345180" y="3621781"/>
            <a:ext cx="227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Cavity frequency, 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CM2 </a:t>
            </a:r>
            <a:r>
              <a:rPr lang="en-US" dirty="0" smtClean="0">
                <a:latin typeface="Arial Rounded MT Bold" pitchFamily="34" charset="0"/>
              </a:rPr>
              <a:t>Slow Tuner Failure #2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3" b="14517"/>
          <a:stretch/>
        </p:blipFill>
        <p:spPr bwMode="auto">
          <a:xfrm>
            <a:off x="4591050" y="4964264"/>
            <a:ext cx="4324350" cy="99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370880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 test at warm condition for 10% of “L-T” ==5Msteps second failure.</a:t>
            </a:r>
          </a:p>
          <a:p>
            <a:r>
              <a:rPr lang="en-US" dirty="0"/>
              <a:t>6</a:t>
            </a:r>
            <a:r>
              <a:rPr lang="en-US" dirty="0" smtClean="0"/>
              <a:t> screws, used to attached  </a:t>
            </a:r>
            <a:r>
              <a:rPr lang="en-US" dirty="0" err="1" smtClean="0"/>
              <a:t>CuBe</a:t>
            </a:r>
            <a:r>
              <a:rPr lang="en-US" dirty="0" smtClean="0"/>
              <a:t> shaft to harmonics drive gear, became loose.</a:t>
            </a:r>
          </a:p>
          <a:p>
            <a:endParaRPr lang="en-US" dirty="0"/>
          </a:p>
          <a:p>
            <a:r>
              <a:rPr lang="en-US" dirty="0" smtClean="0"/>
              <a:t>All 8 tuners –harmonics drive/motor/</a:t>
            </a:r>
            <a:r>
              <a:rPr lang="en-US" dirty="0" err="1" smtClean="0"/>
              <a:t>CuBe</a:t>
            </a:r>
            <a:r>
              <a:rPr lang="en-US" dirty="0" smtClean="0"/>
              <a:t>  have been disassemble again..</a:t>
            </a:r>
          </a:p>
          <a:p>
            <a:r>
              <a:rPr lang="en-US" dirty="0" smtClean="0"/>
              <a:t>Special washers used to fix problem.</a:t>
            </a:r>
          </a:p>
          <a:p>
            <a:endParaRPr lang="en-US" dirty="0"/>
          </a:p>
          <a:p>
            <a:r>
              <a:rPr lang="en-US" dirty="0" smtClean="0"/>
              <a:t>To reduced vibration:</a:t>
            </a:r>
          </a:p>
          <a:p>
            <a:r>
              <a:rPr lang="en-US" dirty="0" smtClean="0"/>
              <a:t>Stepper motor operation with 700step/sec (instead of 200steps/s) and </a:t>
            </a:r>
            <a:r>
              <a:rPr lang="en-US" dirty="0" err="1" smtClean="0"/>
              <a:t>microstepping</a:t>
            </a:r>
            <a:r>
              <a:rPr lang="en-US" dirty="0" smtClean="0"/>
              <a:t> (</a:t>
            </a:r>
            <a:r>
              <a:rPr lang="en-US" dirty="0" err="1" smtClean="0"/>
              <a:t>sinewave</a:t>
            </a:r>
            <a:r>
              <a:rPr lang="en-US" dirty="0" smtClean="0"/>
              <a:t> pulse)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191000"/>
            <a:ext cx="3381364" cy="253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071683" y="5715000"/>
            <a:ext cx="2347917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38134" y="6134100"/>
            <a:ext cx="310566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6 screws, used to attached  </a:t>
            </a:r>
            <a:r>
              <a:rPr lang="en-US" sz="1400" dirty="0" err="1"/>
              <a:t>CuBe</a:t>
            </a:r>
            <a:r>
              <a:rPr lang="en-US" sz="1400" dirty="0"/>
              <a:t> shaft to harmonics drive gear</a:t>
            </a:r>
          </a:p>
        </p:txBody>
      </p:sp>
    </p:spTree>
    <p:extLst>
      <p:ext uri="{BB962C8B-B14F-4D97-AF65-F5344CB8AC3E}">
        <p14:creationId xmlns:p14="http://schemas.microsoft.com/office/powerpoint/2010/main" val="3324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Cold test of the tuner at HTS</a:t>
            </a:r>
            <a:br>
              <a:rPr lang="en-US" sz="2800" dirty="0" smtClean="0"/>
            </a:br>
            <a:r>
              <a:rPr lang="en-US" sz="2800" dirty="0" smtClean="0"/>
              <a:t>Extended “life-time” test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t="15094" r="23019" b="9198"/>
          <a:stretch/>
        </p:blipFill>
        <p:spPr bwMode="auto">
          <a:xfrm>
            <a:off x="3352800" y="1524000"/>
            <a:ext cx="5657962" cy="412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524000"/>
            <a:ext cx="259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objective was to do “extended” –”life-time” cold test of Slim Blade Tuner”. </a:t>
            </a:r>
          </a:p>
          <a:p>
            <a:r>
              <a:rPr lang="en-US" dirty="0" smtClean="0"/>
              <a:t> So far Slim Blade Tuner never tested for  extended range ~50Msteps.</a:t>
            </a:r>
          </a:p>
          <a:p>
            <a:endParaRPr lang="en-US" dirty="0"/>
          </a:p>
          <a:p>
            <a:r>
              <a:rPr lang="en-US" dirty="0" smtClean="0"/>
              <a:t>FNAL had only 8 </a:t>
            </a:r>
            <a:r>
              <a:rPr lang="en-US" dirty="0" err="1" smtClean="0"/>
              <a:t>CuBe</a:t>
            </a:r>
            <a:r>
              <a:rPr lang="en-US" dirty="0" smtClean="0"/>
              <a:t> shafts in hands… all of them were installed on the CM2.</a:t>
            </a:r>
          </a:p>
          <a:p>
            <a:r>
              <a:rPr lang="en-US" dirty="0" smtClean="0"/>
              <a:t>INFN send us </a:t>
            </a:r>
            <a:r>
              <a:rPr lang="en-US" dirty="0" err="1" smtClean="0"/>
              <a:t>CuBe</a:t>
            </a:r>
            <a:r>
              <a:rPr lang="en-US" dirty="0" smtClean="0"/>
              <a:t> shaft and SS nut (pitch was 1.5mm instead of 1mm)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5867400"/>
            <a:ext cx="318535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Tuner  FAILED after ~ 6Mstep.</a:t>
            </a:r>
          </a:p>
          <a:p>
            <a:r>
              <a:rPr lang="en-US" dirty="0" smtClean="0"/>
              <a:t>SS nut seized on the </a:t>
            </a:r>
            <a:r>
              <a:rPr lang="en-US" dirty="0" err="1" smtClean="0"/>
              <a:t>CuBe</a:t>
            </a:r>
            <a:r>
              <a:rPr lang="en-US" dirty="0" smtClean="0"/>
              <a:t> shaft.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81781" y="4343400"/>
            <a:ext cx="295219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Picture of damage </a:t>
            </a:r>
            <a:r>
              <a:rPr lang="en-US" sz="2800" dirty="0" err="1" smtClean="0">
                <a:latin typeface="Baskerville Old Face" pitchFamily="18" charset="0"/>
              </a:rPr>
              <a:t>CuBe</a:t>
            </a:r>
            <a:r>
              <a:rPr lang="en-US" sz="2800" dirty="0" smtClean="0">
                <a:latin typeface="Baskerville Old Face" pitchFamily="18" charset="0"/>
              </a:rPr>
              <a:t> shaft after last cold “extended” range test</a:t>
            </a:r>
            <a:endParaRPr lang="en-US" sz="2800" dirty="0">
              <a:latin typeface="Baskerville Old Face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945" y="1538982"/>
            <a:ext cx="6892455" cy="493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1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of the Extended cold test of Slim Blade Tuner at 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New 10 </a:t>
            </a:r>
            <a:r>
              <a:rPr lang="en-US" dirty="0" err="1" smtClean="0"/>
              <a:t>CuBe</a:t>
            </a:r>
            <a:r>
              <a:rPr lang="en-US" dirty="0" smtClean="0"/>
              <a:t> shaft build at USA have been procured--- (pitch 1mm)</a:t>
            </a:r>
          </a:p>
          <a:p>
            <a:pPr marL="0" indent="0">
              <a:buNone/>
            </a:pPr>
            <a:r>
              <a:rPr lang="en-US" dirty="0" smtClean="0"/>
              <a:t>New shaft installed on the tuner on the cavity at HTS.</a:t>
            </a:r>
          </a:p>
          <a:p>
            <a:pPr marL="0" indent="0">
              <a:buNone/>
            </a:pPr>
            <a:r>
              <a:rPr lang="en-US" dirty="0" smtClean="0"/>
              <a:t>Plan is to proceed with 30Mstep test.</a:t>
            </a:r>
          </a:p>
          <a:p>
            <a:pPr marL="0" indent="0">
              <a:buNone/>
            </a:pPr>
            <a:r>
              <a:rPr lang="en-US" dirty="0" smtClean="0"/>
              <a:t>Do it </a:t>
            </a:r>
            <a:r>
              <a:rPr lang="en-US" dirty="0" err="1" smtClean="0"/>
              <a:t>sloooow</a:t>
            </a:r>
            <a:r>
              <a:rPr lang="en-US" dirty="0" smtClean="0"/>
              <a:t>. Not more than 3Mstep per 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 far after 2 days of testing (Dec. 3-4)we accumulated 6Mstep …. NO PROBLEMS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Status of QC testing of Tuners for CM2</a:t>
            </a:r>
            <a:br>
              <a:rPr lang="en-US" sz="1800" dirty="0" smtClean="0"/>
            </a:br>
            <a:r>
              <a:rPr lang="en-US" sz="1800" dirty="0" smtClean="0"/>
              <a:t>1</a:t>
            </a:r>
            <a:r>
              <a:rPr lang="en-US" sz="1800" dirty="0"/>
              <a:t>) </a:t>
            </a:r>
            <a:r>
              <a:rPr lang="en-US" sz="1800" dirty="0" smtClean="0"/>
              <a:t>All </a:t>
            </a:r>
            <a:r>
              <a:rPr lang="en-US" sz="1800" dirty="0"/>
              <a:t>8 Motor </a:t>
            </a:r>
            <a:r>
              <a:rPr lang="en-US" sz="1800" dirty="0" smtClean="0"/>
              <a:t>Units went </a:t>
            </a:r>
            <a:r>
              <a:rPr lang="en-US" sz="1800" dirty="0" err="1" smtClean="0"/>
              <a:t>throught</a:t>
            </a:r>
            <a:r>
              <a:rPr lang="en-US" sz="1800" dirty="0" smtClean="0"/>
              <a:t> warm </a:t>
            </a:r>
            <a:r>
              <a:rPr lang="en-US" sz="1800" dirty="0" smtClean="0"/>
              <a:t>test </a:t>
            </a:r>
            <a:r>
              <a:rPr lang="en-US" sz="1800" dirty="0" smtClean="0"/>
              <a:t>for 5Mstep (10%) before installation on the CM2 tuners </a:t>
            </a:r>
            <a:br>
              <a:rPr lang="en-US" sz="1800" dirty="0" smtClean="0"/>
            </a:br>
            <a:r>
              <a:rPr lang="en-US" sz="1800" dirty="0" smtClean="0"/>
              <a:t>2) </a:t>
            </a:r>
            <a:r>
              <a:rPr lang="en-US" sz="1800" dirty="0" smtClean="0"/>
              <a:t>500kstep (1%) warm test for all 8 slow tuner &amp; </a:t>
            </a:r>
            <a:r>
              <a:rPr lang="en-US" sz="1800" dirty="0" err="1" smtClean="0"/>
              <a:t>Piezo</a:t>
            </a:r>
            <a:r>
              <a:rPr lang="en-US" sz="1800" dirty="0" smtClean="0"/>
              <a:t> tuners installed on Cold mass assembly done. 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4125944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25" y="3352800"/>
            <a:ext cx="4425950" cy="321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2133600"/>
            <a:ext cx="140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MOTOR TEST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733800"/>
            <a:ext cx="122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PIEZO TEST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75689" y="5867400"/>
            <a:ext cx="143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Piezo</a:t>
            </a:r>
            <a:r>
              <a:rPr lang="en-US" dirty="0" smtClean="0"/>
              <a:t> Voltage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467600" y="3733800"/>
            <a:ext cx="0" cy="2590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000" y="4961217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200V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00600" y="3733800"/>
            <a:ext cx="0" cy="167640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59344" y="4419600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12kHz~40um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7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5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History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Fermilab</a:t>
            </a:r>
            <a:r>
              <a:rPr lang="en-US" sz="2800" dirty="0" smtClean="0"/>
              <a:t> adopted Slim Blade Tuner developed at INFN (Carlo </a:t>
            </a:r>
            <a:r>
              <a:rPr lang="en-US" sz="2800" dirty="0" err="1" smtClean="0"/>
              <a:t>Pagani</a:t>
            </a:r>
            <a:r>
              <a:rPr lang="en-US" sz="2800" dirty="0" smtClean="0"/>
              <a:t> team);</a:t>
            </a:r>
          </a:p>
          <a:p>
            <a:r>
              <a:rPr lang="en-US" sz="2800" dirty="0" smtClean="0"/>
              <a:t>10 tuners  built by INFN and delivered to FNAL (2 tuners went to </a:t>
            </a:r>
            <a:r>
              <a:rPr lang="en-US" sz="2800" dirty="0" smtClean="0"/>
              <a:t>S1-G &amp; 8 used for CM2);</a:t>
            </a:r>
            <a:endParaRPr lang="en-US" sz="2800" dirty="0" smtClean="0"/>
          </a:p>
          <a:p>
            <a:r>
              <a:rPr lang="en-US" sz="2800" dirty="0" smtClean="0"/>
              <a:t>Later FNAL procure 40 more tuners with USA vendor (using INFN drawing);</a:t>
            </a:r>
          </a:p>
          <a:p>
            <a:r>
              <a:rPr lang="en-US" sz="2800" dirty="0" smtClean="0"/>
              <a:t>INFN used transmission unit</a:t>
            </a:r>
          </a:p>
          <a:p>
            <a:pPr marL="0" indent="0">
              <a:buNone/>
            </a:pPr>
            <a:r>
              <a:rPr lang="en-US" sz="2800" dirty="0" smtClean="0"/>
              <a:t> (stepper motor/harmonic drive/</a:t>
            </a:r>
            <a:r>
              <a:rPr lang="en-US" sz="2800" dirty="0" err="1" smtClean="0"/>
              <a:t>CuBe</a:t>
            </a:r>
            <a:r>
              <a:rPr lang="en-US" sz="2800" dirty="0" smtClean="0"/>
              <a:t> shaft/SS nut) from original SACLAY I/DESY /TTF tuner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33" y="5181600"/>
            <a:ext cx="3438525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3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0344" y="76200"/>
            <a:ext cx="4743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Baskerville Old Face" pitchFamily="18" charset="0"/>
              </a:rPr>
              <a:t>Tuners Reliability Issues</a:t>
            </a:r>
            <a:br>
              <a:rPr lang="en-US" dirty="0">
                <a:solidFill>
                  <a:prstClr val="black"/>
                </a:solidFill>
                <a:latin typeface="Baskerville Old Face" pitchFamily="18" charset="0"/>
              </a:rPr>
            </a:br>
            <a:r>
              <a:rPr lang="en-US" dirty="0">
                <a:solidFill>
                  <a:prstClr val="black"/>
                </a:solidFill>
                <a:latin typeface="Baskerville Old Face" pitchFamily="18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Baskerville Old Face" pitchFamily="18" charset="0"/>
              </a:rPr>
              <a:t>oarse/slow tuner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681" y="1616095"/>
            <a:ext cx="8229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Baskerville Old Face" pitchFamily="18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Baskerville Old Face" pitchFamily="18" charset="0"/>
              </a:rPr>
              <a:t>SNS</a:t>
            </a:r>
            <a:r>
              <a:rPr lang="en-US" sz="2000" dirty="0" smtClean="0">
                <a:solidFill>
                  <a:prstClr val="black"/>
                </a:solidFill>
                <a:latin typeface="Baskerville Old Face" pitchFamily="18" charset="0"/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  <a:latin typeface="Baskerville Old Face" pitchFamily="18" charset="0"/>
              </a:rPr>
              <a:t>A total of 14 tuners failed at SNS due to </a:t>
            </a:r>
            <a:r>
              <a:rPr lang="en-US" dirty="0" smtClean="0">
                <a:solidFill>
                  <a:prstClr val="black"/>
                </a:solidFill>
                <a:latin typeface="Baskerville Old Face" pitchFamily="18" charset="0"/>
              </a:rPr>
              <a:t>combination </a:t>
            </a:r>
            <a:r>
              <a:rPr lang="en-US" b="1" u="sng" dirty="0">
                <a:solidFill>
                  <a:prstClr val="black"/>
                </a:solidFill>
                <a:latin typeface="Baskerville Old Face" pitchFamily="18" charset="0"/>
              </a:rPr>
              <a:t>of </a:t>
            </a:r>
            <a:r>
              <a:rPr lang="en-US" b="1" u="sng" dirty="0" smtClean="0">
                <a:solidFill>
                  <a:prstClr val="black"/>
                </a:solidFill>
                <a:latin typeface="Baskerville Old Face" pitchFamily="18" charset="0"/>
              </a:rPr>
              <a:t>harmonic  drive </a:t>
            </a:r>
            <a:r>
              <a:rPr lang="en-US" b="1" u="sng" dirty="0">
                <a:solidFill>
                  <a:prstClr val="black"/>
                </a:solidFill>
                <a:latin typeface="Baskerville Old Face" pitchFamily="18" charset="0"/>
              </a:rPr>
              <a:t>failures</a:t>
            </a:r>
            <a:r>
              <a:rPr lang="en-US" dirty="0">
                <a:solidFill>
                  <a:prstClr val="black"/>
                </a:solidFill>
                <a:latin typeface="Baskerville Old Face" pitchFamily="18" charset="0"/>
              </a:rPr>
              <a:t> and fractures of the piezo encapsulation. The harmonic drive </a:t>
            </a:r>
            <a:r>
              <a:rPr lang="en-US" dirty="0" smtClean="0">
                <a:solidFill>
                  <a:prstClr val="black"/>
                </a:solidFill>
                <a:latin typeface="Baskerville Old Face" pitchFamily="18" charset="0"/>
              </a:rPr>
              <a:t>failures have </a:t>
            </a:r>
            <a:r>
              <a:rPr lang="en-US" dirty="0">
                <a:solidFill>
                  <a:prstClr val="black"/>
                </a:solidFill>
                <a:latin typeface="Baskerville Old Face" pitchFamily="18" charset="0"/>
              </a:rPr>
              <a:t>been attributed to misalignment during </a:t>
            </a:r>
            <a:r>
              <a:rPr lang="en-US" dirty="0" smtClean="0">
                <a:solidFill>
                  <a:prstClr val="black"/>
                </a:solidFill>
                <a:latin typeface="Baskerville Old Face" pitchFamily="18" charset="0"/>
              </a:rPr>
              <a:t>assembly.</a:t>
            </a:r>
            <a:endParaRPr lang="en-US" dirty="0">
              <a:solidFill>
                <a:prstClr val="black"/>
              </a:solidFill>
              <a:latin typeface="Baskerville Old Face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69" y="3098471"/>
            <a:ext cx="5634831" cy="208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5" y="3276600"/>
            <a:ext cx="401796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5297269"/>
            <a:ext cx="3581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Baskerville Old Face" pitchFamily="18" charset="0"/>
              </a:rPr>
              <a:t>Vacuum port (penetration to reach &amp; replace ) failed tuner</a:t>
            </a:r>
            <a:endParaRPr lang="en-US" dirty="0">
              <a:solidFill>
                <a:prstClr val="black"/>
              </a:solidFill>
              <a:latin typeface="Baskerville Old Fac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953" y="1030069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Baskerville Old Face" pitchFamily="18" charset="0"/>
              </a:rPr>
              <a:t>TTF/DESY experience (burn 4 motor just by leaving </a:t>
            </a:r>
            <a:r>
              <a:rPr lang="en-US" dirty="0" smtClean="0">
                <a:solidFill>
                  <a:prstClr val="black"/>
                </a:solidFill>
                <a:latin typeface="Baskerville Old Face" pitchFamily="18" charset="0"/>
              </a:rPr>
              <a:t> (by mistake) holding </a:t>
            </a:r>
            <a:r>
              <a:rPr lang="en-US" dirty="0">
                <a:solidFill>
                  <a:prstClr val="black"/>
                </a:solidFill>
                <a:latin typeface="Baskerville Old Face" pitchFamily="18" charset="0"/>
              </a:rPr>
              <a:t>current on the stepper motors)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1362" y="1752600"/>
            <a:ext cx="8505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2" y="6434137"/>
            <a:ext cx="86868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49" y="11617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Extensive  tests </a:t>
            </a:r>
            <a:r>
              <a:rPr lang="en-US" dirty="0" smtClean="0"/>
              <a:t>of all components of the tuner (warm &amp; cold) during design stage  (with quick feed-back to designers) very important</a:t>
            </a:r>
            <a:r>
              <a:rPr lang="en-US" dirty="0" smtClean="0"/>
              <a:t>..</a:t>
            </a:r>
          </a:p>
          <a:p>
            <a:r>
              <a:rPr lang="en-US" dirty="0" smtClean="0"/>
              <a:t>Extended “lifetime” test at real condition </a:t>
            </a:r>
          </a:p>
          <a:p>
            <a:r>
              <a:rPr lang="en-US" dirty="0" smtClean="0"/>
              <a:t>Design of </a:t>
            </a:r>
            <a:r>
              <a:rPr lang="en-US" dirty="0" smtClean="0"/>
              <a:t>cryo</a:t>
            </a:r>
            <a:r>
              <a:rPr lang="en-US" dirty="0" smtClean="0"/>
              <a:t>-module with access/capability (vacuum port) to replace/fix tuner  (SNS experience…)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07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26993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587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CM2 assembly at ICB/TD </a:t>
            </a: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FNAL (11/23/2011)</a:t>
            </a:r>
            <a:endParaRPr lang="en-US" sz="2000" dirty="0">
              <a:solidFill>
                <a:schemeClr val="bg1"/>
              </a:solidFill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55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Modification of the FAST PIEZO Tuner</a:t>
            </a:r>
            <a:endParaRPr lang="en-US" sz="3200" dirty="0"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0137"/>
            <a:ext cx="25114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4685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990600"/>
            <a:ext cx="59876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askerville Old Face" pitchFamily="18" charset="0"/>
              </a:rPr>
              <a:t>1) Shearing Forces applied to </a:t>
            </a:r>
            <a:r>
              <a:rPr lang="en-US" sz="2800" dirty="0" err="1" smtClean="0">
                <a:latin typeface="Baskerville Old Face" pitchFamily="18" charset="0"/>
              </a:rPr>
              <a:t>piezostack</a:t>
            </a:r>
            <a:endParaRPr lang="en-US" sz="2800" dirty="0">
              <a:latin typeface="Baskerville Old Face" pitchFamily="18" charset="0"/>
            </a:endParaRP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489348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600" y="1723801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S1-Global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3886200"/>
            <a:ext cx="3948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askerville Old Face" pitchFamily="18" charset="0"/>
              </a:rPr>
              <a:t>2) Brass cup modifications</a:t>
            </a:r>
          </a:p>
          <a:p>
            <a:endParaRPr lang="en-US" sz="2800" dirty="0">
              <a:latin typeface="Baskerville Old Face" pitchFamily="18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4282281" y="4648200"/>
            <a:ext cx="2499519" cy="762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82281" y="4724400"/>
            <a:ext cx="2499519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1000" y="4572000"/>
            <a:ext cx="91281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81800" y="4572000"/>
            <a:ext cx="91281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038600" y="4724400"/>
            <a:ext cx="3276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76800" y="4648200"/>
            <a:ext cx="2438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62800" y="4724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162800" y="4419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9311" y="5181600"/>
            <a:ext cx="5799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3) </a:t>
            </a:r>
            <a:r>
              <a:rPr lang="en-US" sz="2400" dirty="0" err="1" smtClean="0">
                <a:latin typeface="Baskerville Old Face" pitchFamily="18" charset="0"/>
              </a:rPr>
              <a:t>Piezostack</a:t>
            </a:r>
            <a:r>
              <a:rPr lang="en-US" sz="2400" dirty="0" smtClean="0">
                <a:latin typeface="Baskerville Old Face" pitchFamily="18" charset="0"/>
              </a:rPr>
              <a:t> insulation/HV breakdown issues</a:t>
            </a:r>
            <a:endParaRPr lang="en-US" sz="2400" dirty="0">
              <a:latin typeface="Baskerville Old Face" pitchFamily="18" charset="0"/>
            </a:endParaRPr>
          </a:p>
          <a:p>
            <a:endParaRPr lang="en-US" sz="2400" dirty="0">
              <a:latin typeface="Baskerville Old Face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33800" y="6248400"/>
            <a:ext cx="7620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ground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3581400" y="6172200"/>
            <a:ext cx="152400" cy="380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733800" y="5638800"/>
            <a:ext cx="762000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733800" y="5638800"/>
            <a:ext cx="7620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784074" y="5671883"/>
            <a:ext cx="684604" cy="362124"/>
          </a:xfrm>
          <a:custGeom>
            <a:avLst/>
            <a:gdLst>
              <a:gd name="connsiteX0" fmla="*/ 684604 w 684604"/>
              <a:gd name="connsiteY0" fmla="*/ 362124 h 362124"/>
              <a:gd name="connsiteX1" fmla="*/ 75004 w 684604"/>
              <a:gd name="connsiteY1" fmla="*/ 258802 h 362124"/>
              <a:gd name="connsiteX2" fmla="*/ 638109 w 684604"/>
              <a:gd name="connsiteY2" fmla="*/ 108985 h 362124"/>
              <a:gd name="connsiteX3" fmla="*/ 44007 w 684604"/>
              <a:gd name="connsiteY3" fmla="*/ 10829 h 362124"/>
              <a:gd name="connsiteX4" fmla="*/ 44007 w 684604"/>
              <a:gd name="connsiteY4" fmla="*/ 5663 h 362124"/>
              <a:gd name="connsiteX5" fmla="*/ 44007 w 684604"/>
              <a:gd name="connsiteY5" fmla="*/ 497 h 362124"/>
              <a:gd name="connsiteX6" fmla="*/ 18177 w 684604"/>
              <a:gd name="connsiteY6" fmla="*/ 497 h 3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604" h="362124">
                <a:moveTo>
                  <a:pt x="684604" y="362124"/>
                </a:moveTo>
                <a:cubicBezTo>
                  <a:pt x="383678" y="331558"/>
                  <a:pt x="82753" y="300992"/>
                  <a:pt x="75004" y="258802"/>
                </a:cubicBezTo>
                <a:cubicBezTo>
                  <a:pt x="67255" y="216612"/>
                  <a:pt x="643275" y="150314"/>
                  <a:pt x="638109" y="108985"/>
                </a:cubicBezTo>
                <a:cubicBezTo>
                  <a:pt x="632943" y="67656"/>
                  <a:pt x="143024" y="28049"/>
                  <a:pt x="44007" y="10829"/>
                </a:cubicBezTo>
                <a:cubicBezTo>
                  <a:pt x="-55010" y="-6391"/>
                  <a:pt x="44007" y="5663"/>
                  <a:pt x="44007" y="5663"/>
                </a:cubicBezTo>
                <a:lnTo>
                  <a:pt x="44007" y="497"/>
                </a:lnTo>
                <a:cubicBezTo>
                  <a:pt x="39702" y="-364"/>
                  <a:pt x="28939" y="66"/>
                  <a:pt x="18177" y="497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44087" y="5726230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200V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6021823"/>
            <a:ext cx="1313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Ceramic end plate</a:t>
            </a:r>
            <a:endParaRPr lang="en-US" sz="1200" dirty="0"/>
          </a:p>
        </p:txBody>
      </p:sp>
      <p:cxnSp>
        <p:nvCxnSpPr>
          <p:cNvPr id="31" name="Straight Arrow Connector 30"/>
          <p:cNvCxnSpPr>
            <a:stCxn id="29" idx="1"/>
          </p:cNvCxnSpPr>
          <p:nvPr/>
        </p:nvCxnSpPr>
        <p:spPr>
          <a:xfrm flipH="1">
            <a:off x="4495800" y="6160323"/>
            <a:ext cx="152400" cy="11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7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Baskerville Old Face" pitchFamily="18" charset="0"/>
              </a:rPr>
              <a:t>Piezo</a:t>
            </a:r>
            <a:r>
              <a:rPr lang="en-US" sz="3600" b="1" dirty="0" smtClean="0">
                <a:solidFill>
                  <a:srgbClr val="FF0000"/>
                </a:solidFill>
                <a:latin typeface="Baskerville Old Face" pitchFamily="18" charset="0"/>
              </a:rPr>
              <a:t> tuner  failure at </a:t>
            </a:r>
            <a:r>
              <a:rPr lang="en-US" sz="3600" b="1" dirty="0" smtClean="0">
                <a:solidFill>
                  <a:srgbClr val="FF0000"/>
                </a:solidFill>
                <a:latin typeface="Baskerville Old Face" pitchFamily="18" charset="0"/>
              </a:rPr>
              <a:t>S1-G (cavity C2)</a:t>
            </a:r>
            <a:r>
              <a:rPr lang="en-US" sz="3600" b="1" dirty="0" smtClean="0">
                <a:solidFill>
                  <a:srgbClr val="FF0000"/>
                </a:solidFill>
                <a:latin typeface="Baskerville Old Face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Baskerville Old Face" pitchFamily="18" charset="0"/>
              </a:rPr>
            </a:br>
            <a:r>
              <a:rPr lang="en-US" sz="2000" dirty="0" smtClean="0">
                <a:latin typeface="Baskerville Old Face" pitchFamily="18" charset="0"/>
              </a:rPr>
              <a:t>as a result of large shearing forces on </a:t>
            </a:r>
            <a:r>
              <a:rPr lang="en-US" sz="2000" dirty="0" err="1" smtClean="0">
                <a:latin typeface="Baskerville Old Face" pitchFamily="18" charset="0"/>
              </a:rPr>
              <a:t>piezo</a:t>
            </a:r>
            <a:r>
              <a:rPr lang="en-US" sz="2000" dirty="0" smtClean="0">
                <a:latin typeface="Baskerville Old Face" pitchFamily="18" charset="0"/>
              </a:rPr>
              <a:t> </a:t>
            </a:r>
            <a:r>
              <a:rPr lang="en-US" sz="2000" dirty="0" smtClean="0">
                <a:latin typeface="Baskerville Old Face" pitchFamily="18" charset="0"/>
              </a:rPr>
              <a:t>and bump  </a:t>
            </a:r>
            <a:r>
              <a:rPr lang="en-US" sz="2000" dirty="0" smtClean="0">
                <a:latin typeface="Baskerville Old Face" pitchFamily="18" charset="0"/>
              </a:rPr>
              <a:t>in the center of the brass cup</a:t>
            </a:r>
            <a:endParaRPr lang="en-US" sz="2000" dirty="0"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657600" cy="29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582215" cy="29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4267200"/>
            <a:ext cx="8001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 Rounded MT Bold" pitchFamily="34" charset="0"/>
              </a:rPr>
              <a:t>Post removal analysis revealed that coupler side </a:t>
            </a:r>
            <a:r>
              <a:rPr lang="en-US" dirty="0" err="1">
                <a:solidFill>
                  <a:prstClr val="black"/>
                </a:solidFill>
                <a:latin typeface="Arial Rounded MT Bold" pitchFamily="34" charset="0"/>
              </a:rPr>
              <a:t>piezo</a:t>
            </a:r>
            <a:r>
              <a:rPr lang="en-US" dirty="0">
                <a:solidFill>
                  <a:prstClr val="black"/>
                </a:solidFill>
                <a:latin typeface="Arial Rounded MT Bold" pitchFamily="34" charset="0"/>
              </a:rPr>
              <a:t> in C2 was significantly damaged with fractures found at one edge of the stack: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 Rounded MT Bold" pitchFamily="34" charset="0"/>
              </a:rPr>
              <a:t>Cracks 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passing through electrical layers with possible sputtering of metal, thus explaining the systematic discharge at lower voltage.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Integrity of </a:t>
            </a:r>
            <a:r>
              <a:rPr lang="en-US" sz="2000" dirty="0" err="1">
                <a:solidFill>
                  <a:prstClr val="black"/>
                </a:solidFill>
                <a:latin typeface="Arial Rounded MT Bold" pitchFamily="34" charset="0"/>
              </a:rPr>
              <a:t>piezo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ceramic impaired, thus explaining the lack of </a:t>
            </a:r>
            <a:r>
              <a:rPr lang="en-US" sz="2000" dirty="0" err="1">
                <a:solidFill>
                  <a:prstClr val="black"/>
                </a:solidFill>
                <a:latin typeface="Arial Rounded MT Bold" pitchFamily="34" charset="0"/>
              </a:rPr>
              <a:t>piezo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tuning efficiency observed (damaged stack acted, on the small range, as a soft element in series with the cavity) </a:t>
            </a:r>
          </a:p>
        </p:txBody>
      </p:sp>
    </p:spTree>
    <p:extLst>
      <p:ext uri="{BB962C8B-B14F-4D97-AF65-F5344CB8AC3E}">
        <p14:creationId xmlns:p14="http://schemas.microsoft.com/office/powerpoint/2010/main" val="19267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971800"/>
            <a:ext cx="4267200" cy="228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67" y="0"/>
            <a:ext cx="8305799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Fast (</a:t>
            </a:r>
            <a:r>
              <a:rPr lang="en-US" sz="2800" dirty="0" err="1" smtClean="0">
                <a:latin typeface="Arial Rounded MT Bold" pitchFamily="34" charset="0"/>
              </a:rPr>
              <a:t>Piezo</a:t>
            </a:r>
            <a:r>
              <a:rPr lang="en-US" sz="2800" dirty="0" smtClean="0">
                <a:latin typeface="Arial Rounded MT Bold" pitchFamily="34" charset="0"/>
              </a:rPr>
              <a:t>) </a:t>
            </a:r>
            <a:r>
              <a:rPr lang="en-US" sz="2800" dirty="0" smtClean="0">
                <a:latin typeface="Arial Rounded MT Bold" pitchFamily="34" charset="0"/>
              </a:rPr>
              <a:t>Tuner Fixture Modification for CM2</a:t>
            </a:r>
            <a:br>
              <a:rPr lang="en-US" sz="2800" dirty="0" smtClean="0">
                <a:latin typeface="Arial Rounded MT Bold" pitchFamily="34" charset="0"/>
              </a:rPr>
            </a:br>
            <a:r>
              <a:rPr lang="en-US" sz="2000" dirty="0" smtClean="0">
                <a:latin typeface="Arial Rounded MT Bold" pitchFamily="34" charset="0"/>
              </a:rPr>
              <a:t>encapsulation of the </a:t>
            </a:r>
            <a:r>
              <a:rPr lang="en-US" sz="2000" dirty="0" err="1" smtClean="0">
                <a:latin typeface="Arial Rounded MT Bold" pitchFamily="34" charset="0"/>
              </a:rPr>
              <a:t>piezo</a:t>
            </a:r>
            <a:r>
              <a:rPr lang="en-US" sz="2000" dirty="0" smtClean="0">
                <a:latin typeface="Arial Rounded MT Bold" pitchFamily="34" charset="0"/>
              </a:rPr>
              <a:t/>
            </a:r>
            <a:br>
              <a:rPr lang="en-US" sz="2000" dirty="0" smtClean="0">
                <a:latin typeface="Arial Rounded MT Bold" pitchFamily="34" charset="0"/>
              </a:rPr>
            </a:br>
            <a:r>
              <a:rPr lang="en-US" sz="2000" dirty="0" smtClean="0">
                <a:latin typeface="Arial Rounded MT Bold" pitchFamily="34" charset="0"/>
              </a:rPr>
              <a:t> 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3271" y="1143000"/>
            <a:ext cx="2353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Original INFN design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93903" y="612775"/>
            <a:ext cx="1920875" cy="2587625"/>
            <a:chOff x="906821" y="4038600"/>
            <a:chExt cx="1920875" cy="258762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21" y="4267200"/>
              <a:ext cx="1920875" cy="2359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flipH="1" flipV="1">
              <a:off x="1752602" y="4038600"/>
              <a:ext cx="304798" cy="17526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90343" y="5257800"/>
              <a:ext cx="114657" cy="685800"/>
            </a:xfrm>
            <a:prstGeom prst="line">
              <a:avLst/>
            </a:prstGeom>
            <a:ln w="285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25084"/>
            <a:ext cx="5362503" cy="202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87908"/>
            <a:ext cx="384951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5800" y="2895600"/>
            <a:ext cx="185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CM2 </a:t>
            </a:r>
            <a:r>
              <a:rPr lang="en-US" dirty="0" err="1" smtClean="0"/>
              <a:t>Piezo</a:t>
            </a:r>
            <a:r>
              <a:rPr lang="en-US" dirty="0" smtClean="0"/>
              <a:t> Holder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76" y="4541838"/>
            <a:ext cx="124301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33271" y="6172200"/>
            <a:ext cx="260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SSR1 </a:t>
            </a:r>
            <a:r>
              <a:rPr lang="en-US" dirty="0" err="1" smtClean="0"/>
              <a:t>piezo</a:t>
            </a:r>
            <a:r>
              <a:rPr lang="en-US" dirty="0" smtClean="0"/>
              <a:t> encapsulation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03" y="5365738"/>
            <a:ext cx="26162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2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Slow Tuner Failure at S1-Global </a:t>
            </a:r>
            <a:br>
              <a:rPr lang="en-US" sz="2800" dirty="0" smtClean="0">
                <a:latin typeface="Baskerville Old Face" pitchFamily="18" charset="0"/>
              </a:rPr>
            </a:br>
            <a:r>
              <a:rPr lang="en-US" sz="2800" dirty="0" smtClean="0">
                <a:latin typeface="Arial Narrow" pitchFamily="34" charset="0"/>
              </a:rPr>
              <a:t>triggered more extensive test of Blade (slow) Tuner test at HTS (as a part of 1.3GHz  cavities  qualification for CM2)</a:t>
            </a:r>
            <a:endParaRPr lang="en-US" sz="2800" dirty="0"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 r="49593"/>
          <a:stretch>
            <a:fillRect/>
          </a:stretch>
        </p:blipFill>
        <p:spPr bwMode="auto">
          <a:xfrm>
            <a:off x="1571625" y="1371600"/>
            <a:ext cx="63531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65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88" y="762000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latin typeface="Arial Rounded MT Bold" pitchFamily="34" charset="0"/>
              </a:rPr>
              <a:t>CM2  Slow Tuner Failure#1</a:t>
            </a:r>
            <a:r>
              <a:rPr lang="en-US" sz="2400" dirty="0" smtClean="0">
                <a:latin typeface="Arial Rounded MT Bold" pitchFamily="34" charset="0"/>
              </a:rPr>
              <a:t/>
            </a:r>
            <a:br>
              <a:rPr lang="en-US" sz="2400" dirty="0" smtClean="0">
                <a:latin typeface="Arial Rounded MT Bold" pitchFamily="34" charset="0"/>
              </a:rPr>
            </a:br>
            <a:r>
              <a:rPr lang="en-US" sz="2000" dirty="0" smtClean="0">
                <a:latin typeface="Arial Narrow" pitchFamily="34" charset="0"/>
              </a:rPr>
              <a:t>Failure of INFN/FNAL tuner at S1-G  led to development of the automated system for Slow Tuner test</a:t>
            </a:r>
            <a:r>
              <a:rPr lang="en-US" sz="2000" dirty="0" smtClean="0">
                <a:latin typeface="Arial Narrow" pitchFamily="34" charset="0"/>
              </a:rPr>
              <a:t>. Tuner </a:t>
            </a:r>
            <a:r>
              <a:rPr lang="en-US" sz="2000" dirty="0" smtClean="0">
                <a:latin typeface="Arial Narrow" pitchFamily="34" charset="0"/>
              </a:rPr>
              <a:t>failed after just  </a:t>
            </a:r>
            <a:r>
              <a:rPr lang="en-US" sz="2000" dirty="0">
                <a:latin typeface="Arial Narrow" pitchFamily="34" charset="0"/>
              </a:rPr>
              <a:t>f</a:t>
            </a:r>
            <a:r>
              <a:rPr lang="en-US" sz="2000" dirty="0" smtClean="0">
                <a:latin typeface="Arial Narrow" pitchFamily="34" charset="0"/>
              </a:rPr>
              <a:t>irst extended test (400 motor increments instead of 20-as it was done before)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18750" r="32279" b="24465"/>
          <a:stretch/>
        </p:blipFill>
        <p:spPr bwMode="auto">
          <a:xfrm>
            <a:off x="304800" y="4029733"/>
            <a:ext cx="4876800" cy="26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0347"/>
            <a:ext cx="3603048" cy="236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4688" y="18288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 Set screw holding part of the harmonic drive on the shaft of the stepper motor became loose.</a:t>
            </a:r>
          </a:p>
          <a:p>
            <a:r>
              <a:rPr lang="en-US" dirty="0" smtClean="0"/>
              <a:t>Rotation of the stepper motor shaft do not translated to harmonic drive/</a:t>
            </a:r>
            <a:r>
              <a:rPr lang="en-US" dirty="0" err="1" smtClean="0"/>
              <a:t>BeCu</a:t>
            </a:r>
            <a:r>
              <a:rPr lang="en-US" dirty="0" smtClean="0"/>
              <a:t> shaft/blade tuner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ischaln\Desktop\S1-G-Tuner Failure\PB2806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t="4778" r="20719" b="22053"/>
          <a:stretch/>
        </p:blipFill>
        <p:spPr bwMode="auto">
          <a:xfrm>
            <a:off x="1143000" y="1600200"/>
            <a:ext cx="3057952" cy="246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4151313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1" y="4648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</a:t>
            </a:r>
            <a:r>
              <a:rPr lang="en-US" dirty="0" smtClean="0"/>
              <a:t>screws  unscrewed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failed to hold wave generate on the stepper motor shaft</a:t>
            </a:r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V="1">
            <a:off x="2095501" y="3048000"/>
            <a:ext cx="1104899" cy="16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95501" y="4038600"/>
            <a:ext cx="3771899" cy="6741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6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831</Words>
  <Application>Microsoft Office PowerPoint</Application>
  <PresentationFormat>On-screen Show (4:3)</PresentationFormat>
  <Paragraphs>91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Blank Presentation</vt:lpstr>
      <vt:lpstr>1_Office Theme</vt:lpstr>
      <vt:lpstr>SLIM BLADE TUNER. Modifications &amp; Reliability.   Lessons learned from   FNAL’s Cryomodule #2   &amp;   S1-Global</vt:lpstr>
      <vt:lpstr>History</vt:lpstr>
      <vt:lpstr>CM2 assembly at ICB/TD FNAL (11/23/2011)</vt:lpstr>
      <vt:lpstr>Modification of the FAST PIEZO Tuner</vt:lpstr>
      <vt:lpstr>Piezo tuner  failure at S1-G (cavity C2) as a result of large shearing forces on piezo and bump  in the center of the brass cup</vt:lpstr>
      <vt:lpstr>Fast (Piezo) Tuner Fixture Modification for CM2 encapsulation of the piezo  </vt:lpstr>
      <vt:lpstr>Slow Tuner Failure at S1-Global  triggered more extensive test of Blade (slow) Tuner test at HTS (as a part of 1.3GHz  cavities  qualification for CM2)</vt:lpstr>
      <vt:lpstr>CM2  Slow Tuner Failure#1 Failure of INFN/FNAL tuner at S1-G  led to development of the automated system for Slow Tuner test. Tuner failed after just  first extended test (400 motor increments instead of 20-as it was done before)</vt:lpstr>
      <vt:lpstr>PowerPoint Presentation</vt:lpstr>
      <vt:lpstr>Solution of problem (#1) implemented for CM2 (proposed and implemented by C.Grimm)</vt:lpstr>
      <vt:lpstr>Motor failure in C2</vt:lpstr>
      <vt:lpstr>As Rocco expressed it:</vt:lpstr>
      <vt:lpstr>“ Expected lifetime” of the Slow Tuner</vt:lpstr>
      <vt:lpstr>10% (5Mstep) warm test of the all re-assembled StepperMotor/HD/CuBe/SSnut units  with dummy  cavity/tuner assembly  </vt:lpstr>
      <vt:lpstr>CM2 Slow Tuner Failure #2</vt:lpstr>
      <vt:lpstr>Cold test of the tuner at HTS Extended “life-time” test</vt:lpstr>
      <vt:lpstr>Picture of damage CuBe shaft after last cold “extended” range test</vt:lpstr>
      <vt:lpstr>Status of the Extended cold test of Slim Blade Tuner at HTS</vt:lpstr>
      <vt:lpstr>Status of QC testing of Tuners for CM2 1) All 8 Motor Units went throught warm test for 5Mstep (10%) before installation on the CM2 tuners  2) 500kstep (1%) warm test for all 8 slow tuner &amp; Piezo tuners installed on Cold mass assembly done. </vt:lpstr>
      <vt:lpstr>PowerPoint Presentation</vt:lpstr>
      <vt:lpstr>Summary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pischaln</dc:creator>
  <cp:lastModifiedBy>pischaln</cp:lastModifiedBy>
  <cp:revision>49</cp:revision>
  <dcterms:created xsi:type="dcterms:W3CDTF">2011-12-01T11:22:11Z</dcterms:created>
  <dcterms:modified xsi:type="dcterms:W3CDTF">2011-12-06T14:58:15Z</dcterms:modified>
</cp:coreProperties>
</file>