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9" r:id="rId3"/>
    <p:sldId id="271" r:id="rId4"/>
    <p:sldId id="272" r:id="rId5"/>
    <p:sldId id="273" r:id="rId6"/>
    <p:sldId id="274" r:id="rId7"/>
    <p:sldId id="270" r:id="rId8"/>
    <p:sldId id="266" r:id="rId9"/>
    <p:sldId id="267" r:id="rId10"/>
    <p:sldId id="275" r:id="rId11"/>
    <p:sldId id="276" r:id="rId12"/>
    <p:sldId id="277" r:id="rId13"/>
    <p:sldId id="282" r:id="rId14"/>
    <p:sldId id="284" r:id="rId15"/>
    <p:sldId id="279" r:id="rId16"/>
    <p:sldId id="280" r:id="rId17"/>
    <p:sldId id="285" r:id="rId18"/>
    <p:sldId id="286" r:id="rId19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C9E9F"/>
    <a:srgbClr val="FFFFFF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869" autoAdjust="0"/>
  </p:normalViewPr>
  <p:slideViewPr>
    <p:cSldViewPr snapToGrid="0">
      <p:cViewPr>
        <p:scale>
          <a:sx n="68" d="100"/>
          <a:sy n="68" d="100"/>
        </p:scale>
        <p:origin x="-744" y="-7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429375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W.– D. M</a:t>
            </a:r>
            <a:r>
              <a:rPr lang="de-DE" sz="900" b="1" dirty="0" smtClean="0">
                <a:solidFill>
                  <a:schemeClr val="bg2"/>
                </a:solidFill>
              </a:rPr>
              <a:t>ö</a:t>
            </a:r>
            <a:r>
              <a:rPr lang="en-US" sz="900" b="1" dirty="0" err="1" smtClean="0">
                <a:solidFill>
                  <a:schemeClr val="bg2"/>
                </a:solidFill>
              </a:rPr>
              <a:t>ller</a:t>
            </a:r>
            <a:r>
              <a:rPr lang="en-US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US" sz="900" dirty="0" smtClean="0"/>
              <a:t>Power coupler at DESY &amp; for XFEL </a:t>
            </a:r>
            <a:r>
              <a:rPr lang="en-GB" sz="900" dirty="0" smtClean="0">
                <a:solidFill>
                  <a:schemeClr val="bg2"/>
                </a:solidFill>
              </a:rPr>
              <a:t>|  TTC Meeting, Dec. 2011, HEP,</a:t>
            </a:r>
            <a:r>
              <a:rPr lang="en-GB" sz="900" baseline="0" dirty="0" smtClean="0">
                <a:solidFill>
                  <a:schemeClr val="bg2"/>
                </a:solidFill>
              </a:rPr>
              <a:t> Beijing, China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67" y="3290773"/>
            <a:ext cx="5309346" cy="240152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1"/>
            <a:ext cx="8807338" cy="1119116"/>
          </a:xfrm>
        </p:spPr>
        <p:txBody>
          <a:bodyPr/>
          <a:lstStyle/>
          <a:p>
            <a:r>
              <a:rPr lang="en-US" dirty="0"/>
              <a:t>Power coupler </a:t>
            </a:r>
            <a:r>
              <a:rPr lang="en-US" dirty="0" smtClean="0"/>
              <a:t>at DESY &amp; for XFEL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27461" y="4230849"/>
            <a:ext cx="3653106" cy="168653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TTF3 power </a:t>
            </a:r>
            <a:r>
              <a:rPr lang="de-DE" dirty="0" err="1" smtClean="0"/>
              <a:t>coupler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XFEL </a:t>
            </a:r>
            <a:r>
              <a:rPr lang="de-DE" dirty="0" err="1" smtClean="0"/>
              <a:t>coupler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569426" y="6253412"/>
            <a:ext cx="30995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100" dirty="0" smtClean="0">
                <a:solidFill>
                  <a:srgbClr val="00A5EB"/>
                </a:solidFill>
              </a:rPr>
              <a:t>Wolf – Dietrich </a:t>
            </a:r>
            <a:r>
              <a:rPr lang="de-DE" sz="1100" dirty="0" err="1" smtClean="0">
                <a:solidFill>
                  <a:srgbClr val="00A5EB"/>
                </a:solidFill>
              </a:rPr>
              <a:t>Mö</a:t>
            </a:r>
            <a:r>
              <a:rPr lang="en-US" sz="1100" dirty="0" err="1" smtClean="0">
                <a:solidFill>
                  <a:srgbClr val="00A5EB"/>
                </a:solidFill>
              </a:rPr>
              <a:t>ller</a:t>
            </a:r>
            <a:endParaRPr lang="de-DE" sz="1100" dirty="0">
              <a:solidFill>
                <a:srgbClr val="00A5EB"/>
              </a:solidFill>
            </a:endParaRPr>
          </a:p>
          <a:p>
            <a:r>
              <a:rPr lang="de-DE" sz="1100" dirty="0" smtClean="0"/>
              <a:t>TTC Meeting</a:t>
            </a:r>
            <a:r>
              <a:rPr lang="de-DE" sz="1100" dirty="0"/>
              <a:t>, </a:t>
            </a:r>
            <a:r>
              <a:rPr lang="de-DE" sz="1100" dirty="0" err="1"/>
              <a:t>Dec</a:t>
            </a:r>
            <a:r>
              <a:rPr lang="de-DE" sz="1100" dirty="0"/>
              <a:t>. </a:t>
            </a:r>
            <a:r>
              <a:rPr lang="de-DE" sz="1100" dirty="0" smtClean="0"/>
              <a:t>2011, IHEP, Beijing, China</a:t>
            </a:r>
            <a:endParaRPr lang="en-GB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3359"/>
            <a:ext cx="5205046" cy="27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5844" y="1714428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TTF3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61075" y="295221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Power Coupler fabrication,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42030"/>
          </a:xfrm>
        </p:spPr>
        <p:txBody>
          <a:bodyPr/>
          <a:lstStyle/>
          <a:p>
            <a:r>
              <a:rPr lang="en-US" dirty="0" smtClean="0"/>
              <a:t>Contract for XFEL power coupler placed by LAL to THALES / RI consortium at July 2010</a:t>
            </a:r>
          </a:p>
          <a:p>
            <a:r>
              <a:rPr lang="en-US" dirty="0" smtClean="0"/>
              <a:t>Chaired fabrication:</a:t>
            </a:r>
          </a:p>
          <a:p>
            <a:pPr lvl="1"/>
            <a:r>
              <a:rPr lang="en-US" sz="1800" dirty="0" smtClean="0"/>
              <a:t>THALES</a:t>
            </a:r>
            <a:r>
              <a:rPr lang="en-US" sz="1800" dirty="0"/>
              <a:t>: </a:t>
            </a:r>
            <a:r>
              <a:rPr lang="en-US" sz="1800" dirty="0" smtClean="0"/>
              <a:t>Cold </a:t>
            </a:r>
            <a:r>
              <a:rPr lang="en-US" sz="1800" dirty="0"/>
              <a:t>part, warm part, inner </a:t>
            </a:r>
            <a:r>
              <a:rPr lang="en-US" sz="1800" dirty="0" smtClean="0"/>
              <a:t>conductor and antenna including copper plating</a:t>
            </a:r>
          </a:p>
          <a:p>
            <a:pPr lvl="1"/>
            <a:r>
              <a:rPr lang="en-US" sz="1800" dirty="0"/>
              <a:t>RI: </a:t>
            </a:r>
            <a:r>
              <a:rPr lang="en-US" sz="1800" dirty="0" smtClean="0"/>
              <a:t>ceramic and ceramic integration</a:t>
            </a:r>
            <a:r>
              <a:rPr lang="en-US" sz="1800" dirty="0"/>
              <a:t>, </a:t>
            </a:r>
            <a:r>
              <a:rPr lang="en-US" sz="1800" dirty="0" smtClean="0"/>
              <a:t>wave guide, cleaning </a:t>
            </a:r>
            <a:r>
              <a:rPr lang="en-US" sz="1800" dirty="0"/>
              <a:t>and final assembly of couplers </a:t>
            </a:r>
            <a:r>
              <a:rPr lang="en-US" sz="1800" dirty="0" smtClean="0"/>
              <a:t>by pairs on the test stand</a:t>
            </a:r>
            <a:endParaRPr lang="en-US" dirty="0" smtClean="0"/>
          </a:p>
          <a:p>
            <a:r>
              <a:rPr lang="en-US" dirty="0" smtClean="0"/>
              <a:t>THALES </a:t>
            </a:r>
            <a:r>
              <a:rPr lang="en-US" dirty="0"/>
              <a:t>prototype fabrication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1800" dirty="0"/>
              <a:t>Internal and external copper plating of all separate coaxial parts</a:t>
            </a:r>
          </a:p>
          <a:p>
            <a:pPr lvl="1"/>
            <a:r>
              <a:rPr lang="en-US" sz="1800" dirty="0"/>
              <a:t>Brazing of all parts in one step (Cu-Ag, 850C)</a:t>
            </a:r>
          </a:p>
          <a:p>
            <a:pPr lvl="1"/>
            <a:r>
              <a:rPr lang="en-US" sz="1800" dirty="0"/>
              <a:t>Removal of copper from outer side by sandblasting </a:t>
            </a:r>
          </a:p>
          <a:p>
            <a:r>
              <a:rPr lang="en-US" dirty="0"/>
              <a:t>This process was chosen by THALES because of </a:t>
            </a:r>
            <a:r>
              <a:rPr lang="en-US" dirty="0" smtClean="0"/>
              <a:t>their fabrication experience, but not sufficiently discussed with LAL/DESY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22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XFEL Power Coupler fabrication,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758202"/>
            <a:ext cx="8520113" cy="421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128933" y="2274018"/>
            <a:ext cx="838985" cy="75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6661" y="4783119"/>
            <a:ext cx="838985" cy="75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73239" y="2427989"/>
            <a:ext cx="838985" cy="75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40798" y="4805115"/>
            <a:ext cx="838985" cy="75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390501" y="5061210"/>
            <a:ext cx="838985" cy="75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85646" y="2427989"/>
            <a:ext cx="838985" cy="75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62" y="1397325"/>
            <a:ext cx="882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gaps at brazing joints	braze material on bellow envelopes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4479" y="6017271"/>
            <a:ext cx="6853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opper plating at sealing surfaces			sharp edges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981" y="885167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Inspection of prototypes: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47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XFEL Power Coupler fabrication,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83648"/>
            <a:ext cx="8520113" cy="418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0128" y="4656834"/>
            <a:ext cx="5000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Specification is: 30 &lt; RRR &lt; 80</a:t>
            </a:r>
          </a:p>
          <a:p>
            <a:endParaRPr lang="en-US" sz="2000" dirty="0"/>
          </a:p>
          <a:p>
            <a:r>
              <a:rPr lang="en-US" sz="2000" dirty="0" smtClean="0"/>
              <a:t>The braze cycle of 850C reduces the RRR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19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3474" y="1365666"/>
            <a:ext cx="7161859" cy="5040000"/>
            <a:chOff x="-19926" y="-1"/>
            <a:chExt cx="9163927" cy="6858001"/>
          </a:xfrm>
        </p:grpSpPr>
        <p:pic>
          <p:nvPicPr>
            <p:cNvPr id="2050" name="Picture 2" descr="N:\intern\Xenia2\Koppler\17.11.11\DSC_04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656"/>
              <a:ext cx="9144000" cy="612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-1"/>
              <a:ext cx="3707904" cy="2785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926" y="3645024"/>
              <a:ext cx="4276505" cy="321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189" y="3573016"/>
              <a:ext cx="4372348" cy="328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51920" cy="2893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Gerade Verbindung mit Pfeil 6"/>
            <p:cNvCxnSpPr/>
            <p:nvPr/>
          </p:nvCxnSpPr>
          <p:spPr>
            <a:xfrm flipV="1">
              <a:off x="1115616" y="2420888"/>
              <a:ext cx="3364718" cy="1800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H="1">
              <a:off x="5004048" y="1052736"/>
              <a:ext cx="1512168" cy="20882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H="1" flipV="1">
              <a:off x="4768189" y="2785780"/>
              <a:ext cx="3188187" cy="19393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2411760" y="980728"/>
              <a:ext cx="2160240" cy="18523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755576" y="26064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3-4,5 µm</a:t>
              </a: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380312" y="33265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3,5-5,5 µm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668344" y="560036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3,5-6,5 µm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547664" y="521550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ca. 10µm</a:t>
              </a:r>
              <a:endParaRPr lang="de-DE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67944" y="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Thales</a:t>
              </a:r>
              <a:endParaRPr lang="de-DE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9252" y="352065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X. Singer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XFEL Power Coupler fabrication, 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083" y="761015"/>
            <a:ext cx="846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Copper</a:t>
            </a:r>
            <a:r>
              <a:rPr lang="de-DE" sz="2000" dirty="0" smtClean="0"/>
              <a:t> </a:t>
            </a:r>
            <a:r>
              <a:rPr lang="de-DE" sz="2000" dirty="0" err="1" smtClean="0"/>
              <a:t>plating</a:t>
            </a:r>
            <a:r>
              <a:rPr lang="de-DE" sz="2000" dirty="0" smtClean="0"/>
              <a:t> </a:t>
            </a:r>
            <a:r>
              <a:rPr lang="de-DE" sz="2000" dirty="0" err="1" smtClean="0"/>
              <a:t>thickness</a:t>
            </a:r>
            <a:r>
              <a:rPr lang="de-DE" sz="2000" dirty="0" smtClean="0"/>
              <a:t> on </a:t>
            </a:r>
            <a:r>
              <a:rPr lang="de-DE" sz="2000" dirty="0" err="1" smtClean="0"/>
              <a:t>bellows</a:t>
            </a:r>
            <a:r>
              <a:rPr lang="de-DE" sz="2000" dirty="0" smtClean="0"/>
              <a:t>,  XFEL </a:t>
            </a:r>
            <a:r>
              <a:rPr lang="de-DE" sz="2000" dirty="0" err="1" smtClean="0"/>
              <a:t>Spec</a:t>
            </a:r>
            <a:r>
              <a:rPr lang="de-DE" sz="2000" dirty="0" smtClean="0"/>
              <a:t>.: 10µm ± 30%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468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94488" y="840571"/>
            <a:ext cx="7370394" cy="5400000"/>
            <a:chOff x="-1059" y="-1"/>
            <a:chExt cx="9252563" cy="6858001"/>
          </a:xfrm>
        </p:grpSpPr>
        <p:pic>
          <p:nvPicPr>
            <p:cNvPr id="2" name="Picture 2" descr="N:\intern\Xenia2\Koppler\17.11.11\DSC_039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75096"/>
              <a:ext cx="9144000" cy="6073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3509760" cy="2636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3282"/>
              <a:ext cx="3678163" cy="276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9" y="4315893"/>
              <a:ext cx="3348923" cy="2516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Gerade Verbindung mit Pfeil 6"/>
            <p:cNvCxnSpPr/>
            <p:nvPr/>
          </p:nvCxnSpPr>
          <p:spPr>
            <a:xfrm flipH="1">
              <a:off x="3635896" y="1052736"/>
              <a:ext cx="3456384" cy="25125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1907704" y="800708"/>
              <a:ext cx="1934900" cy="1800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1673644" y="3717032"/>
              <a:ext cx="2168960" cy="15841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156" y="4005064"/>
              <a:ext cx="3797288" cy="285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hteck 23"/>
            <p:cNvSpPr/>
            <p:nvPr/>
          </p:nvSpPr>
          <p:spPr>
            <a:xfrm>
              <a:off x="6516216" y="4725144"/>
              <a:ext cx="853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4-6 </a:t>
              </a:r>
              <a:r>
                <a:rPr lang="de-DE" dirty="0"/>
                <a:t>µm</a:t>
              </a: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H="1" flipV="1">
              <a:off x="3834171" y="3248483"/>
              <a:ext cx="2963959" cy="18459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331912" y="480553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2-4 µm</a:t>
              </a:r>
              <a:endParaRPr lang="de-DE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912114"/>
              <a:ext cx="1060450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79912" y="6309321"/>
              <a:ext cx="1176250" cy="4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Thales</a:t>
              </a:r>
              <a:endParaRPr lang="de-DE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" y="2658672"/>
            <a:ext cx="2331665" cy="175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2620" y="1225899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9-10 µm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4891" y="353372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X. Singer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XFEL Power Coupler fabrication,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5864" y="276299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defect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00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XFEL Power Coupler fabrication,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31" y="977900"/>
            <a:ext cx="8520113" cy="4792663"/>
          </a:xfrm>
        </p:spPr>
        <p:txBody>
          <a:bodyPr/>
          <a:lstStyle/>
          <a:p>
            <a:r>
              <a:rPr lang="en-US" dirty="0"/>
              <a:t>Inspection visit at Thales-</a:t>
            </a:r>
            <a:r>
              <a:rPr lang="en-US" dirty="0" err="1"/>
              <a:t>Thonon</a:t>
            </a:r>
            <a:r>
              <a:rPr lang="en-US" dirty="0"/>
              <a:t> for the first prototypes (April 2011)</a:t>
            </a:r>
          </a:p>
          <a:p>
            <a:r>
              <a:rPr lang="en-US" dirty="0" smtClean="0"/>
              <a:t>RRR measurements results (August 2011)</a:t>
            </a:r>
          </a:p>
          <a:p>
            <a:r>
              <a:rPr lang="en-US" dirty="0" smtClean="0"/>
              <a:t>Inspected parts have been investigated and </a:t>
            </a:r>
            <a:r>
              <a:rPr lang="en-US" dirty="0" smtClean="0">
                <a:solidFill>
                  <a:srgbClr val="FF0000"/>
                </a:solidFill>
              </a:rPr>
              <a:t>rejected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Proposal for new fabrication sequence (August 2011)</a:t>
            </a:r>
          </a:p>
          <a:p>
            <a:r>
              <a:rPr lang="en-US" dirty="0"/>
              <a:t>Brazing all coupler pieces and </a:t>
            </a:r>
            <a:r>
              <a:rPr lang="en-US" dirty="0" smtClean="0"/>
              <a:t>copper plating afterward</a:t>
            </a:r>
          </a:p>
          <a:p>
            <a:r>
              <a:rPr lang="en-US" dirty="0"/>
              <a:t>Brazing material: Cu/Au </a:t>
            </a:r>
            <a:r>
              <a:rPr lang="en-US" dirty="0" smtClean="0"/>
              <a:t>50/50</a:t>
            </a:r>
          </a:p>
          <a:p>
            <a:r>
              <a:rPr lang="en-US" dirty="0" smtClean="0"/>
              <a:t>Intensive sample program was started:</a:t>
            </a:r>
          </a:p>
          <a:p>
            <a:pPr lvl="1"/>
            <a:r>
              <a:rPr lang="en-US" sz="1800" dirty="0"/>
              <a:t>Brazing </a:t>
            </a:r>
            <a:r>
              <a:rPr lang="en-US" sz="1800" dirty="0" smtClean="0"/>
              <a:t>samples to validate </a:t>
            </a:r>
            <a:r>
              <a:rPr lang="en-US" sz="1800" dirty="0"/>
              <a:t>and control brazing process</a:t>
            </a:r>
            <a:endParaRPr lang="en-US" sz="1800" dirty="0" smtClean="0"/>
          </a:p>
          <a:p>
            <a:pPr lvl="1"/>
            <a:r>
              <a:rPr lang="en-US" sz="1800" dirty="0" smtClean="0"/>
              <a:t>RRR samples</a:t>
            </a:r>
          </a:p>
          <a:p>
            <a:r>
              <a:rPr lang="en-US" dirty="0"/>
              <a:t>B</a:t>
            </a:r>
            <a:r>
              <a:rPr lang="en-US" dirty="0" smtClean="0"/>
              <a:t>razed prototype samples accepted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27" y="1944810"/>
            <a:ext cx="2274034" cy="418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5416062" y="4844955"/>
            <a:ext cx="1647929" cy="731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209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045030"/>
            <a:ext cx="8786011" cy="4725534"/>
          </a:xfrm>
        </p:spPr>
        <p:txBody>
          <a:bodyPr/>
          <a:lstStyle/>
          <a:p>
            <a:r>
              <a:rPr lang="en-US" dirty="0" smtClean="0"/>
              <a:t>New RRR measurements on samples show promising results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sz="1800" dirty="0" smtClean="0"/>
              <a:t>Plating of whole assembly including bellows and flanges</a:t>
            </a:r>
          </a:p>
          <a:p>
            <a:pPr lvl="1"/>
            <a:r>
              <a:rPr lang="en-US" sz="1800" dirty="0" smtClean="0"/>
              <a:t>Measurements of RRR, thickness, roughness…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XFEL Power Coupler fabrication, 7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8" y="1834833"/>
            <a:ext cx="6973190" cy="181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XFEL Power Coupler fabrication, </a:t>
            </a:r>
            <a:r>
              <a:rPr lang="en-US" smtClean="0"/>
              <a:t>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Revised schedule:</a:t>
            </a:r>
          </a:p>
          <a:p>
            <a:r>
              <a:rPr lang="en-US" dirty="0" smtClean="0"/>
              <a:t>Coaxial parts for the first prototypes </a:t>
            </a:r>
            <a:r>
              <a:rPr lang="en-US" dirty="0"/>
              <a:t>will be send to </a:t>
            </a:r>
            <a:r>
              <a:rPr lang="en-US" dirty="0" smtClean="0"/>
              <a:t>RI for ceramic integration and test stand assembly: </a:t>
            </a:r>
            <a:r>
              <a:rPr lang="en-US" dirty="0"/>
              <a:t>March 2012</a:t>
            </a:r>
          </a:p>
          <a:p>
            <a:r>
              <a:rPr lang="en-US" dirty="0"/>
              <a:t>First test stand with couplers will arrive at LAL for conditioning: end  April 2012</a:t>
            </a:r>
          </a:p>
          <a:p>
            <a:r>
              <a:rPr lang="en-US" dirty="0" smtClean="0"/>
              <a:t>Start of series delivery: 	Mai 2012 – Jan. 2013, ramp 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from Feb. 2013, 8 coupler per 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XFEL pre-series modules will be assembled with available TTF3 couplers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2461846"/>
            <a:ext cx="8520113" cy="330871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Thank you for your attention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50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TTF3 Operating in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modules are equipped with TTF3 couplers</a:t>
            </a:r>
          </a:p>
          <a:p>
            <a:r>
              <a:rPr lang="en-US" dirty="0" smtClean="0"/>
              <a:t>40 TTF3 couplers are operated in FLASH</a:t>
            </a:r>
          </a:p>
          <a:p>
            <a:r>
              <a:rPr lang="en-US" dirty="0" smtClean="0"/>
              <a:t>Operation of nearly 1 Mio. coupler hours have been collected</a:t>
            </a:r>
          </a:p>
          <a:p>
            <a:r>
              <a:rPr lang="en-US" dirty="0" smtClean="0"/>
              <a:t>FLASH operation was never limited by the TTF3 coupler</a:t>
            </a:r>
          </a:p>
          <a:p>
            <a:r>
              <a:rPr lang="en-US" dirty="0" smtClean="0"/>
              <a:t>Cavity performance was never limited by TTF3 coupler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1" y="3165408"/>
            <a:ext cx="6495068" cy="33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42681" y="3811980"/>
            <a:ext cx="2346784" cy="3918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367725" y="3811980"/>
            <a:ext cx="757470" cy="3918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94442" y="3811980"/>
            <a:ext cx="757470" cy="3918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8975" y="3829899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TTF3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67644" y="3854034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TTF3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3737" y="3852545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TTF3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7343" y="3829898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TTF3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10540" y="3852544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TTF3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005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Module operation, gradient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" y="759402"/>
            <a:ext cx="779569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2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Module operation, </a:t>
            </a:r>
            <a:r>
              <a:rPr lang="en-US" dirty="0" smtClean="0"/>
              <a:t>RF power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5" y="780946"/>
            <a:ext cx="792144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46" y="771896"/>
            <a:ext cx="4681532" cy="300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Module operation, </a:t>
            </a:r>
            <a:r>
              <a:rPr lang="en-US" dirty="0" err="1" smtClean="0"/>
              <a:t>Qext</a:t>
            </a:r>
            <a:r>
              <a:rPr lang="en-US" dirty="0" smtClean="0"/>
              <a:t> tuning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" y="2054431"/>
            <a:ext cx="6043641" cy="4240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6101401" y="4229959"/>
            <a:ext cx="191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Qload</a:t>
            </a:r>
            <a:r>
              <a:rPr lang="en-US" sz="2000" dirty="0" smtClean="0"/>
              <a:t> = 3*10</a:t>
            </a:r>
            <a:r>
              <a:rPr lang="en-US" sz="2000" baseline="30000" dirty="0" smtClean="0"/>
              <a:t>6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1" y="803702"/>
            <a:ext cx="4720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 tuning range depending from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Field flatness of cavity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Eccentricity of coaxial antenna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77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power coupler measured heat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2" y="3575713"/>
            <a:ext cx="8832058" cy="2797791"/>
          </a:xfrm>
        </p:spPr>
        <p:txBody>
          <a:bodyPr/>
          <a:lstStyle/>
          <a:p>
            <a:pPr marL="0" lvl="0" indent="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None/>
            </a:pPr>
            <a:r>
              <a:rPr lang="en-US" sz="1800" kern="1200" baseline="300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   (</a:t>
            </a:r>
            <a:r>
              <a:rPr lang="en-US" sz="1800" kern="1200" baseline="300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1)</a:t>
            </a:r>
            <a:r>
              <a:rPr lang="en-US" sz="1800" kern="1200" baseline="300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all cavities are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detuned, </a:t>
            </a:r>
            <a:r>
              <a:rPr lang="en-US" sz="1800" kern="1200" baseline="300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(2</a:t>
            </a:r>
            <a:r>
              <a:rPr lang="en-US" sz="1800" kern="1200" baseline="300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)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one cavity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is detuned</a:t>
            </a:r>
          </a:p>
          <a:p>
            <a:pPr marL="0" lvl="0" indent="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None/>
            </a:pPr>
            <a:endParaRPr lang="en-US" sz="1800" kern="1200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  <a:p>
            <a:pPr marL="342900" lvl="0" indent="-34290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2 K Dynamic heat load of couplers had not been measured separately.</a:t>
            </a:r>
          </a:p>
          <a:p>
            <a:pPr marL="342900" lvl="0" indent="-34290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2 K dynamic heat load includes those of couplers and cavities.</a:t>
            </a:r>
          </a:p>
          <a:p>
            <a:pPr marL="342900" lvl="0" indent="-34290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Dynamic heat load of couplers and cavities are within the specified values.</a:t>
            </a:r>
          </a:p>
          <a:p>
            <a:pPr marL="342900" lvl="0" indent="-34290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XFEL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specification (</a:t>
            </a:r>
            <a:r>
              <a:rPr lang="en-US" sz="1800" kern="1200" dirty="0" err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</a:t>
            </a:r>
            <a:r>
              <a:rPr lang="en-US" sz="1800" kern="1200" baseline="-25000" dirty="0" err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RFav</a:t>
            </a:r>
            <a:r>
              <a:rPr lang="en-US" sz="1800" kern="1200" baseline="-250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.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=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1.9kW, static + dynamic)</a:t>
            </a:r>
          </a:p>
          <a:p>
            <a:pPr marL="0" lvl="0" indent="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None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per coupler: P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40/80K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=6 W, P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5/8/K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=0.5 W, P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2K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=0.06 W,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</a:p>
          <a:p>
            <a:pPr marL="0" lvl="0" indent="0" algn="just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	per module: P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40/80K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=48 W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,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5/8/K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=3 W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,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2K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=0.48 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794518"/>
            <a:ext cx="8220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61063" y="1610436"/>
            <a:ext cx="1132764" cy="84616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465324" y="1392072"/>
            <a:ext cx="1351129" cy="22109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4" idx="4"/>
          </p:cNvCxnSpPr>
          <p:nvPr/>
        </p:nvCxnSpPr>
        <p:spPr bwMode="auto">
          <a:xfrm flipV="1">
            <a:off x="2647666" y="2456597"/>
            <a:ext cx="279779" cy="1146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310372" y="3616657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avity + coupler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Changes: TTF3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XFEL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(LAL in-kind contribution)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1668544"/>
            <a:ext cx="5027978" cy="4102019"/>
          </a:xfrm>
        </p:spPr>
        <p:txBody>
          <a:bodyPr/>
          <a:lstStyle/>
          <a:p>
            <a:r>
              <a:rPr lang="en-US" dirty="0" smtClean="0"/>
              <a:t>New 80K and 5K shields and connections</a:t>
            </a:r>
          </a:p>
          <a:p>
            <a:r>
              <a:rPr lang="en-US" dirty="0" smtClean="0"/>
              <a:t>Bellow supports for better long time mechanical stability (transport)</a:t>
            </a:r>
          </a:p>
          <a:p>
            <a:r>
              <a:rPr lang="en-US" dirty="0" smtClean="0"/>
              <a:t>Seals to improve the RF contacts</a:t>
            </a:r>
          </a:p>
          <a:p>
            <a:r>
              <a:rPr lang="en-US" dirty="0" smtClean="0"/>
              <a:t>Brazed </a:t>
            </a:r>
            <a:r>
              <a:rPr lang="en-US" dirty="0"/>
              <a:t>wave guide box instead of soldered one</a:t>
            </a:r>
          </a:p>
          <a:p>
            <a:r>
              <a:rPr lang="en-US" dirty="0" smtClean="0"/>
              <a:t>Motor </a:t>
            </a:r>
            <a:r>
              <a:rPr lang="en-US" dirty="0"/>
              <a:t>driven </a:t>
            </a:r>
            <a:r>
              <a:rPr lang="en-US" dirty="0" err="1"/>
              <a:t>Qext</a:t>
            </a:r>
            <a:r>
              <a:rPr lang="en-US" dirty="0"/>
              <a:t> tuning (already tested at FLASH)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1365" y="2307228"/>
            <a:ext cx="5470247" cy="236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949831" y="1847654"/>
            <a:ext cx="27620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4694548" y="2620652"/>
            <a:ext cx="2168165" cy="4619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949831" y="1923068"/>
            <a:ext cx="2988297" cy="282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543720" y="4232635"/>
            <a:ext cx="2318993" cy="56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091992" y="4798243"/>
            <a:ext cx="4128940" cy="923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543720" y="3488560"/>
            <a:ext cx="2516956" cy="9891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5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4K </a:t>
            </a:r>
            <a:r>
              <a:rPr lang="de-DE" dirty="0" err="1" smtClean="0"/>
              <a:t>and</a:t>
            </a:r>
            <a:r>
              <a:rPr lang="de-DE" dirty="0" smtClean="0"/>
              <a:t> 70K </a:t>
            </a:r>
            <a:r>
              <a:rPr lang="de-DE" dirty="0" err="1" smtClean="0"/>
              <a:t>shields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6" y="1055802"/>
            <a:ext cx="3766910" cy="4714761"/>
          </a:xfrm>
        </p:spPr>
        <p:txBody>
          <a:bodyPr/>
          <a:lstStyle/>
          <a:p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braids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4K </a:t>
            </a:r>
            <a:r>
              <a:rPr lang="de-DE" dirty="0" err="1" smtClean="0"/>
              <a:t>and</a:t>
            </a:r>
            <a:r>
              <a:rPr lang="de-DE" dirty="0" smtClean="0"/>
              <a:t> 70K</a:t>
            </a:r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coupler</a:t>
            </a:r>
            <a:r>
              <a:rPr lang="de-DE" dirty="0" smtClean="0"/>
              <a:t> </a:t>
            </a:r>
            <a:r>
              <a:rPr lang="de-DE" dirty="0" err="1" smtClean="0"/>
              <a:t>coax</a:t>
            </a:r>
            <a:endParaRPr lang="de-DE" dirty="0" smtClean="0"/>
          </a:p>
          <a:p>
            <a:r>
              <a:rPr lang="de-DE" dirty="0" smtClean="0"/>
              <a:t>Bellow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shield</a:t>
            </a:r>
            <a:endParaRPr lang="de-D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46" y="1649691"/>
            <a:ext cx="5093236" cy="363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384223" y="1272619"/>
            <a:ext cx="4920791" cy="14234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3778180" y="3659776"/>
            <a:ext cx="2283255" cy="422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/>
          <p:cNvCxnSpPr/>
          <p:nvPr/>
        </p:nvCxnSpPr>
        <p:spPr bwMode="auto">
          <a:xfrm flipV="1">
            <a:off x="3869446" y="4081806"/>
            <a:ext cx="1586809" cy="422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384223" y="1356527"/>
            <a:ext cx="2825658" cy="1055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 rot="2349022">
            <a:off x="5635726" y="3650383"/>
            <a:ext cx="170241" cy="214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RF seals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4550682" cy="4792663"/>
          </a:xfrm>
        </p:spPr>
        <p:txBody>
          <a:bodyPr/>
          <a:lstStyle/>
          <a:p>
            <a:r>
              <a:rPr lang="en-US" dirty="0"/>
              <a:t>Additional RF seals between the</a:t>
            </a:r>
          </a:p>
          <a:p>
            <a:endParaRPr lang="en-US" dirty="0"/>
          </a:p>
          <a:p>
            <a:pPr lvl="1"/>
            <a:r>
              <a:rPr lang="en-US" sz="2000" dirty="0" smtClean="0"/>
              <a:t>capacity</a:t>
            </a:r>
            <a:endParaRPr lang="en-US" sz="2000" dirty="0"/>
          </a:p>
          <a:p>
            <a:pPr lvl="1"/>
            <a:r>
              <a:rPr lang="en-US" sz="2000" dirty="0"/>
              <a:t>wave guide box</a:t>
            </a:r>
          </a:p>
          <a:p>
            <a:pPr lvl="1"/>
            <a:r>
              <a:rPr lang="en-US" sz="2000" dirty="0"/>
              <a:t>and outer coax</a:t>
            </a:r>
          </a:p>
          <a:p>
            <a:pPr marL="444500" lvl="1" indent="0">
              <a:buNone/>
            </a:pPr>
            <a:r>
              <a:rPr lang="en-US" sz="2000" dirty="0"/>
              <a:t>for better </a:t>
            </a:r>
            <a:r>
              <a:rPr lang="en-US" sz="2000" dirty="0" smtClean="0"/>
              <a:t>RF contact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219" y="1431985"/>
            <a:ext cx="2582862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>
            <a:off x="5838031" y="2014597"/>
            <a:ext cx="14763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6268244" y="2039997"/>
            <a:ext cx="7461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055519" y="5172135"/>
            <a:ext cx="10636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2251881" y="1841561"/>
            <a:ext cx="3733788" cy="198436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903974" y="3114989"/>
            <a:ext cx="3151545" cy="2210637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903974" y="2622620"/>
            <a:ext cx="2486382" cy="811202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6342856" y="2039997"/>
            <a:ext cx="2174642" cy="12001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985669" y="2039997"/>
            <a:ext cx="2343655" cy="12001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161882" y="3640257"/>
            <a:ext cx="2167442" cy="154190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078115" y="3309037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 seal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659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PPT-Vorlage_en</vt:lpstr>
      <vt:lpstr>Power coupler at DESY &amp; for XFEL</vt:lpstr>
      <vt:lpstr>TTF3 Operating in FLASH</vt:lpstr>
      <vt:lpstr>FLASH Module operation, gradient</vt:lpstr>
      <vt:lpstr>FLASH Module operation, RF power</vt:lpstr>
      <vt:lpstr>FLASH Module operation, Qext tuning</vt:lpstr>
      <vt:lpstr>RF power coupler measured heat loss</vt:lpstr>
      <vt:lpstr>Changes: TTF3  XFEL  (LAL in-kind contribution)</vt:lpstr>
      <vt:lpstr>New 4K and 70K shields</vt:lpstr>
      <vt:lpstr>New RF seals</vt:lpstr>
      <vt:lpstr>XFEL Power Coupler fabrication, 1</vt:lpstr>
      <vt:lpstr>XFEL Power Coupler fabrication, 2</vt:lpstr>
      <vt:lpstr>XFEL Power Coupler fabrication, 3</vt:lpstr>
      <vt:lpstr>PowerPoint Presentation</vt:lpstr>
      <vt:lpstr>PowerPoint Presentation</vt:lpstr>
      <vt:lpstr>XFEL Power Coupler fabrication, 6</vt:lpstr>
      <vt:lpstr>XFEL Power Coupler fabrication, 7</vt:lpstr>
      <vt:lpstr>XFEL Power Coupler fabrication, 8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wmoeller</dc:creator>
  <cp:lastModifiedBy>wmoeller</cp:lastModifiedBy>
  <cp:revision>48</cp:revision>
  <dcterms:created xsi:type="dcterms:W3CDTF">2011-11-28T09:11:10Z</dcterms:created>
  <dcterms:modified xsi:type="dcterms:W3CDTF">2011-12-06T15:28:34Z</dcterms:modified>
</cp:coreProperties>
</file>