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8" r:id="rId2"/>
    <p:sldId id="260" r:id="rId3"/>
    <p:sldId id="286" r:id="rId4"/>
    <p:sldId id="289" r:id="rId5"/>
    <p:sldId id="290" r:id="rId6"/>
    <p:sldId id="291" r:id="rId7"/>
    <p:sldId id="292" r:id="rId8"/>
    <p:sldId id="282" r:id="rId9"/>
    <p:sldId id="261" r:id="rId10"/>
    <p:sldId id="297" r:id="rId11"/>
    <p:sldId id="299" r:id="rId12"/>
    <p:sldId id="281" r:id="rId13"/>
    <p:sldId id="284" r:id="rId14"/>
    <p:sldId id="294" r:id="rId15"/>
    <p:sldId id="285" r:id="rId16"/>
    <p:sldId id="293" r:id="rId17"/>
    <p:sldId id="295" r:id="rId18"/>
    <p:sldId id="296" r:id="rId19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E5FCFF"/>
    <a:srgbClr val="CCFFFF"/>
    <a:srgbClr val="FFCCCC"/>
    <a:srgbClr val="FFDF00"/>
    <a:srgbClr val="BBE0E3"/>
    <a:srgbClr val="FFCCFF"/>
    <a:srgbClr val="99CCFF"/>
    <a:srgbClr val="CCFF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7539" autoAdjust="0"/>
  </p:normalViewPr>
  <p:slideViewPr>
    <p:cSldViewPr>
      <p:cViewPr>
        <p:scale>
          <a:sx n="90" d="100"/>
          <a:sy n="90" d="100"/>
        </p:scale>
        <p:origin x="-732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61108-9279-4152-8E97-0C3768273D07}" type="datetimeFigureOut">
              <a:rPr lang="de-DE" smtClean="0"/>
              <a:t>05.12.2011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CE6F-240F-48F9-8A7D-EA196C3F8C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86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6DC06-4332-4A32-B0B8-0DDF9F7CE5E0}" type="slidenum">
              <a:rPr lang="de-DE"/>
              <a:pPr/>
              <a:t>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1C51C-943F-433E-AA07-D9C038981721}" type="slidenum">
              <a:rPr lang="de-DE"/>
              <a:pPr/>
              <a:t>11</a:t>
            </a:fld>
            <a:endParaRPr lang="de-DE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1C51C-943F-433E-AA07-D9C038981721}" type="slidenum">
              <a:rPr lang="de-DE"/>
              <a:pPr/>
              <a:t>12</a:t>
            </a:fld>
            <a:endParaRPr lang="de-DE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1C51C-943F-433E-AA07-D9C038981721}" type="slidenum">
              <a:rPr lang="de-DE"/>
              <a:pPr/>
              <a:t>13</a:t>
            </a:fld>
            <a:endParaRPr lang="de-DE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1C51C-943F-433E-AA07-D9C038981721}" type="slidenum">
              <a:rPr lang="de-DE"/>
              <a:pPr/>
              <a:t>14</a:t>
            </a:fld>
            <a:endParaRPr lang="de-DE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1C51C-943F-433E-AA07-D9C038981721}" type="slidenum">
              <a:rPr lang="de-DE"/>
              <a:pPr/>
              <a:t>15</a:t>
            </a:fld>
            <a:endParaRPr lang="de-DE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1C51C-943F-433E-AA07-D9C038981721}" type="slidenum">
              <a:rPr lang="de-DE"/>
              <a:pPr/>
              <a:t>16</a:t>
            </a:fld>
            <a:endParaRPr lang="de-DE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6DC06-4332-4A32-B0B8-0DDF9F7CE5E0}" type="slidenum">
              <a:rPr lang="de-DE"/>
              <a:pPr/>
              <a:t>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6DC06-4332-4A32-B0B8-0DDF9F7CE5E0}" type="slidenum">
              <a:rPr lang="de-DE"/>
              <a:pPr/>
              <a:t>4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6DC06-4332-4A32-B0B8-0DDF9F7CE5E0}" type="slidenum">
              <a:rPr lang="de-DE"/>
              <a:pPr/>
              <a:t>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6DC06-4332-4A32-B0B8-0DDF9F7CE5E0}" type="slidenum">
              <a:rPr lang="de-DE"/>
              <a:pPr/>
              <a:t>6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6DC06-4332-4A32-B0B8-0DDF9F7CE5E0}" type="slidenum">
              <a:rPr lang="de-DE"/>
              <a:pPr/>
              <a:t>7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1C51C-943F-433E-AA07-D9C038981721}" type="slidenum">
              <a:rPr lang="de-DE"/>
              <a:pPr/>
              <a:t>8</a:t>
            </a:fld>
            <a:endParaRPr lang="de-DE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1C51C-943F-433E-AA07-D9C038981721}" type="slidenum">
              <a:rPr lang="de-DE"/>
              <a:pPr/>
              <a:t>9</a:t>
            </a:fld>
            <a:endParaRPr lang="de-DE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1C51C-943F-433E-AA07-D9C038981721}" type="slidenum">
              <a:rPr lang="de-DE"/>
              <a:pPr/>
              <a:t>10</a:t>
            </a:fld>
            <a:endParaRPr lang="de-DE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   </a:t>
            </a:r>
            <a:r>
              <a:rPr lang="en-GB" sz="1100" b="1" dirty="0"/>
              <a:t>Before you start</a:t>
            </a:r>
            <a:r>
              <a:rPr lang="en-GB" sz="1100" dirty="0"/>
              <a:t> editing the slides of your talk change to the </a:t>
            </a:r>
            <a:r>
              <a:rPr lang="en-GB" sz="1100" b="1" dirty="0"/>
              <a:t>Master Slide view</a:t>
            </a:r>
            <a:r>
              <a:rPr lang="en-GB" sz="1100" dirty="0"/>
              <a:t>:   </a:t>
            </a:r>
            <a:br>
              <a:rPr lang="en-GB" sz="1100" dirty="0"/>
            </a:br>
            <a:r>
              <a:rPr lang="en-GB" sz="1100" dirty="0"/>
              <a:t>   Menu button “View”,</a:t>
            </a:r>
            <a:r>
              <a:rPr lang="en-GB" sz="1100" dirty="0">
                <a:sym typeface="Wingdings" pitchFamily="2" charset="2"/>
              </a:rPr>
              <a:t> Master, Slide Master: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sym typeface="Wingdings" pitchFamily="2" charset="2"/>
              </a:rPr>
              <a:t/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1)  1st row in the violet header: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 dirty="0">
                <a:sym typeface="Wingdings" pitchFamily="2" charset="2"/>
              </a:rPr>
            </a:br>
            <a:endParaRPr lang="en-GB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sym typeface="Wingdings" pitchFamily="2" charset="2"/>
              </a:rPr>
              <a:t>   If you want to use more </a:t>
            </a:r>
            <a:r>
              <a:rPr lang="en-GB" sz="1100" b="1" dirty="0">
                <a:sym typeface="Wingdings" pitchFamily="2" charset="2"/>
              </a:rPr>
              <a:t>partner logos</a:t>
            </a:r>
            <a:r>
              <a:rPr lang="en-GB" sz="1100" dirty="0">
                <a:sym typeface="Wingdings" pitchFamily="2" charset="2"/>
              </a:rPr>
              <a:t> position them left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beside the DESY logo in the footer area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   </a:t>
            </a:r>
            <a:r>
              <a:rPr lang="en-GB" sz="1100" b="1" dirty="0">
                <a:sym typeface="Wingdings" pitchFamily="2" charset="2"/>
              </a:rPr>
              <a:t>Close Master View</a:t>
            </a:r>
            <a:endParaRPr lang="en-GB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84BE-8CB7-44E9-8535-03121C0F4E3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</a:t>
            </a:r>
            <a:r>
              <a:rPr lang="de-DE" dirty="0" smtClean="0">
                <a:solidFill>
                  <a:srgbClr val="000000"/>
                </a:solidFill>
              </a:rPr>
              <a:t>18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5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E4E061-81E0-4EF4-8D38-A5A64BC8C99D}" type="slidenum">
              <a:rPr lang="en-GB" smtClean="0"/>
              <a:pPr/>
              <a:t>‹#›</a:t>
            </a:fld>
            <a:r>
              <a:rPr lang="en-GB" dirty="0" smtClean="0"/>
              <a:t>/18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7" descr="Helmholtz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6461672"/>
            <a:ext cx="790441" cy="32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83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31740" y="6462713"/>
            <a:ext cx="432048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105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129338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9888" y="6472238"/>
            <a:ext cx="935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29BD8-0EBA-44BC-953D-A61DC0C213FD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 smtClean="0">
                <a:solidFill>
                  <a:srgbClr val="000000"/>
                </a:solidFill>
              </a:rPr>
              <a:t>/</a:t>
            </a:r>
            <a:r>
              <a:rPr lang="de-DE" dirty="0" smtClean="0">
                <a:solidFill>
                  <a:srgbClr val="000000"/>
                </a:solidFill>
              </a:rPr>
              <a:t>18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9550" y="358775"/>
            <a:ext cx="8715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icture 121" descr="DESY-Logo-cyan-RGB_Hintergrund we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429375"/>
            <a:ext cx="3857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36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mpy.desy.de/" TargetMode="External"/><Relationship Id="rId3" Type="http://schemas.openxmlformats.org/officeDocument/2006/relationships/hyperlink" Target="http://mkk.desy.de/" TargetMode="External"/><Relationship Id="rId7" Type="http://schemas.openxmlformats.org/officeDocument/2006/relationships/hyperlink" Target="http://msk.desy.de/index_e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mhf.desy.de/" TargetMode="External"/><Relationship Id="rId5" Type="http://schemas.openxmlformats.org/officeDocument/2006/relationships/hyperlink" Target="http://mhf-p.desy.de/" TargetMode="External"/><Relationship Id="rId4" Type="http://schemas.openxmlformats.org/officeDocument/2006/relationships/hyperlink" Target="http://mhf-e.desy.de/" TargetMode="External"/><Relationship Id="rId9" Type="http://schemas.openxmlformats.org/officeDocument/2006/relationships/hyperlink" Target="http://www-mks.desy.de/content/index_e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90562" y="980728"/>
            <a:ext cx="77184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/>
              <a:t>CW and LP operation of the </a:t>
            </a:r>
            <a:br>
              <a:rPr lang="en-GB" sz="4400" dirty="0"/>
            </a:br>
            <a:r>
              <a:rPr lang="en-GB" sz="4400" dirty="0"/>
              <a:t>   XFEL-type cryomodule</a:t>
            </a:r>
            <a:endParaRPr lang="en-US" sz="2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229454" y="2974590"/>
            <a:ext cx="2385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Jacek Sekutowicz </a:t>
            </a:r>
          </a:p>
        </p:txBody>
      </p:sp>
      <p:pic>
        <p:nvPicPr>
          <p:cNvPr id="46085" name="Picture 19" descr="DESY-Logo-cyan-RGB_Hintergrund we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607719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0" descr="Helmholtz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27" y="4657726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1938" y="6453188"/>
            <a:ext cx="166687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Test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Thermal features of the PXFEL2_1 cryomodule</a:t>
            </a: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69668" y="1266552"/>
            <a:ext cx="7516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We expected that limitation will be due to the heating of the HOM antennae . </a:t>
            </a:r>
            <a:endParaRPr lang="de-DE" dirty="0"/>
          </a:p>
        </p:txBody>
      </p:sp>
      <p:pic>
        <p:nvPicPr>
          <p:cNvPr id="14" name="Picture 7" descr="9610_MC_Cryomodul_XFEL_2009_06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278874" y="2007967"/>
            <a:ext cx="45148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9610_MC_Cryomodul_XFEL_2009_06_3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13506" r="8434" b="20689"/>
          <a:stretch>
            <a:fillRect/>
          </a:stretch>
        </p:blipFill>
        <p:spPr bwMode="auto">
          <a:xfrm>
            <a:off x="5296962" y="2123855"/>
            <a:ext cx="2765425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4034899" y="2973167"/>
            <a:ext cx="2698750" cy="247650"/>
          </a:xfrm>
          <a:prstGeom prst="line">
            <a:avLst/>
          </a:prstGeom>
          <a:noFill/>
          <a:ln w="57150">
            <a:solidFill>
              <a:srgbClr val="100F2E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10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2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3190" y="18522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Test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Thermal features of the PXFEL2_1 cryomodule</a:t>
            </a: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24" name="Rectangle 187"/>
          <p:cNvSpPr>
            <a:spLocks noChangeArrowheads="1"/>
          </p:cNvSpPr>
          <p:nvPr/>
        </p:nvSpPr>
        <p:spPr bwMode="auto">
          <a:xfrm>
            <a:off x="43190" y="2792682"/>
            <a:ext cx="294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  <a:cs typeface="Calibri" pitchFamily="34" charset="0"/>
              </a:rPr>
              <a:t>In cryomodule (vacuum)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188"/>
          <p:cNvSpPr>
            <a:spLocks noChangeArrowheads="1"/>
          </p:cNvSpPr>
          <p:nvPr/>
        </p:nvSpPr>
        <p:spPr bwMode="auto">
          <a:xfrm>
            <a:off x="6265618" y="2793229"/>
            <a:ext cx="27903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  <a:cs typeface="Calibri" pitchFamily="34" charset="0"/>
              </a:rPr>
              <a:t>In vertical cryostat (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LHe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38" descr="Ergebnis5_2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4803" r="21686" b="14915"/>
          <a:stretch>
            <a:fillRect/>
          </a:stretch>
        </p:blipFill>
        <p:spPr bwMode="auto">
          <a:xfrm>
            <a:off x="6462210" y="3198095"/>
            <a:ext cx="2397126" cy="1731986"/>
          </a:xfrm>
          <a:prstGeom prst="rect">
            <a:avLst/>
          </a:prstGeom>
          <a:noFill/>
          <a:ln w="9525">
            <a:solidFill>
              <a:srgbClr val="100F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9" descr="Ergebnis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9602" r="32536" b="12657"/>
          <a:stretch>
            <a:fillRect/>
          </a:stretch>
        </p:blipFill>
        <p:spPr bwMode="auto">
          <a:xfrm>
            <a:off x="156538" y="3158970"/>
            <a:ext cx="2116069" cy="1734769"/>
          </a:xfrm>
          <a:prstGeom prst="rect">
            <a:avLst/>
          </a:prstGeom>
          <a:noFill/>
          <a:ln w="9525">
            <a:solidFill>
              <a:srgbClr val="100F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92395"/>
              </p:ext>
            </p:extLst>
          </p:nvPr>
        </p:nvGraphicFramePr>
        <p:xfrm>
          <a:off x="2636785" y="2748035"/>
          <a:ext cx="3510389" cy="3044880"/>
        </p:xfrm>
        <a:graphic>
          <a:graphicData uri="http://schemas.openxmlformats.org/drawingml/2006/table">
            <a:tbl>
              <a:tblPr/>
              <a:tblGrid>
                <a:gridCol w="1023404"/>
                <a:gridCol w="1035115"/>
                <a:gridCol w="1451870"/>
              </a:tblGrid>
              <a:tr h="307975"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Heat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antenna</a:t>
                      </a:r>
                      <a:r>
                        <a:rPr kumimoji="0" lang="en-US" sz="18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 vacuum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antenna</a:t>
                      </a:r>
                      <a:r>
                        <a:rPr kumimoji="0" lang="en-US" sz="18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   superfluid He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[mW]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[K]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[K]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7.0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6.8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4.6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4.5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4.2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4.2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4.0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3.9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3.6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3.5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3.1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3.0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188"/>
          <p:cNvSpPr>
            <a:spLocks noChangeArrowheads="1"/>
          </p:cNvSpPr>
          <p:nvPr/>
        </p:nvSpPr>
        <p:spPr bwMode="auto">
          <a:xfrm>
            <a:off x="146269" y="6046259"/>
            <a:ext cx="87130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algn="l"/>
            <a:r>
              <a:rPr lang="en-US" sz="1800" dirty="0" smtClean="0">
                <a:latin typeface="Calibri" pitchFamily="34" charset="0"/>
                <a:cs typeface="Calibri" pitchFamily="34" charset="0"/>
              </a:rPr>
              <a:t>Conclusion from the modeling was that T of antenna is almost the same for either condition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Group 188"/>
          <p:cNvGrpSpPr>
            <a:grpSpLocks/>
          </p:cNvGrpSpPr>
          <p:nvPr/>
        </p:nvGrpSpPr>
        <p:grpSpPr bwMode="auto">
          <a:xfrm>
            <a:off x="2546775" y="506347"/>
            <a:ext cx="4945808" cy="2112563"/>
            <a:chOff x="107" y="1607"/>
            <a:chExt cx="5054" cy="2150"/>
          </a:xfrm>
        </p:grpSpPr>
        <p:grpSp>
          <p:nvGrpSpPr>
            <p:cNvPr id="32" name="Group 98"/>
            <p:cNvGrpSpPr>
              <a:grpSpLocks/>
            </p:cNvGrpSpPr>
            <p:nvPr/>
          </p:nvGrpSpPr>
          <p:grpSpPr bwMode="auto">
            <a:xfrm>
              <a:off x="107" y="1607"/>
              <a:ext cx="5054" cy="2150"/>
              <a:chOff x="290" y="1645"/>
              <a:chExt cx="5054" cy="2150"/>
            </a:xfrm>
          </p:grpSpPr>
          <p:pic>
            <p:nvPicPr>
              <p:cNvPr id="34" name="Picture 42" descr="HOM-F-part_2009_06_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84" t="17702" r="26300" b="9634"/>
              <a:stretch>
                <a:fillRect/>
              </a:stretch>
            </p:blipFill>
            <p:spPr bwMode="auto">
              <a:xfrm>
                <a:off x="290" y="1645"/>
                <a:ext cx="2635" cy="2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3238" y="1823"/>
                <a:ext cx="2106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/>
              <a:lstStyle/>
              <a:p>
                <a:r>
                  <a:rPr lang="en-US" dirty="0" err="1">
                    <a:latin typeface="Arial" charset="0"/>
                  </a:rPr>
                  <a:t>B</a:t>
                </a:r>
                <a:r>
                  <a:rPr lang="en-US" baseline="-25000" dirty="0" err="1">
                    <a:latin typeface="Arial" charset="0"/>
                  </a:rPr>
                  <a:t>antenna</a:t>
                </a:r>
                <a:r>
                  <a:rPr lang="en-US" dirty="0">
                    <a:latin typeface="Arial" charset="0"/>
                  </a:rPr>
                  <a:t>=</a:t>
                </a:r>
                <a:r>
                  <a:rPr lang="en-US" dirty="0" err="1">
                    <a:latin typeface="Arial" charset="0"/>
                  </a:rPr>
                  <a:t>B</a:t>
                </a:r>
                <a:r>
                  <a:rPr lang="en-US" baseline="-25000" dirty="0" err="1">
                    <a:latin typeface="Arial" charset="0"/>
                  </a:rPr>
                  <a:t>equator</a:t>
                </a:r>
                <a:r>
                  <a:rPr lang="en-US" dirty="0">
                    <a:latin typeface="Arial" charset="0"/>
                  </a:rPr>
                  <a:t>/10</a:t>
                </a:r>
                <a:endParaRPr lang="en-GB" dirty="0">
                  <a:latin typeface="Arial" charset="0"/>
                </a:endParaRPr>
              </a:p>
            </p:txBody>
          </p:sp>
          <p:sp>
            <p:nvSpPr>
              <p:cNvPr id="36" name="Line 44"/>
              <p:cNvSpPr>
                <a:spLocks noChangeShapeType="1"/>
              </p:cNvSpPr>
              <p:nvPr/>
            </p:nvSpPr>
            <p:spPr bwMode="auto">
              <a:xfrm flipH="1">
                <a:off x="1210" y="1979"/>
                <a:ext cx="1931" cy="491"/>
              </a:xfrm>
              <a:prstGeom prst="line">
                <a:avLst/>
              </a:prstGeom>
              <a:noFill/>
              <a:ln w="9525">
                <a:solidFill>
                  <a:srgbClr val="100F2E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36000" tIns="0" rIns="36000" bIns="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3" name="Rectangle 185"/>
            <p:cNvSpPr>
              <a:spLocks noChangeArrowheads="1"/>
            </p:cNvSpPr>
            <p:nvPr/>
          </p:nvSpPr>
          <p:spPr bwMode="auto">
            <a:xfrm>
              <a:off x="764" y="2491"/>
              <a:ext cx="46" cy="174"/>
            </a:xfrm>
            <a:prstGeom prst="rect">
              <a:avLst/>
            </a:prstGeom>
            <a:noFill/>
            <a:ln w="28575" algn="ctr">
              <a:solidFill>
                <a:srgbClr val="100F2E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000" tIns="0" rIns="36000" bIns="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11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Test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Thermal features of the PXFEL2_1 cryomodule</a:t>
            </a: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41913"/>
              </p:ext>
            </p:extLst>
          </p:nvPr>
        </p:nvGraphicFramePr>
        <p:xfrm>
          <a:off x="161925" y="2843213"/>
          <a:ext cx="8716964" cy="348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315"/>
                <a:gridCol w="1405852"/>
                <a:gridCol w="1431833"/>
                <a:gridCol w="1620180"/>
                <a:gridCol w="858015"/>
                <a:gridCol w="2503769"/>
              </a:tblGrid>
              <a:tr h="559668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Cavity 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 feedthroughs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Thermal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conn. to 2K tube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Diameter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the antenna [mm]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Qext</a:t>
                      </a:r>
                      <a:endParaRPr lang="en-US" sz="1800" b="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[1E7]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Feedthrough# / Comments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7674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1/Z141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conduct.</a:t>
                      </a: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1.6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105/106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7674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2/AC150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1.6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135/136</a:t>
                      </a: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7674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3/Z133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  <a:endParaRPr lang="en-US" sz="1800" b="0" noProof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107/108, 16 MV/m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7674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4/Z139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1.6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131/132</a:t>
                      </a: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7674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5/AC122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1.6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129/130</a:t>
                      </a: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7674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6/AC121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1.6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55/56</a:t>
                      </a: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7674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7/AC128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High conduct.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1.6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OM28/OM30</a:t>
                      </a: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57674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8/AC115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  <a:endParaRPr lang="en-US" sz="1800" b="0" noProof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109/110,  FMC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blocked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3" marR="35993" marT="35994" marB="35994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74688"/>
            <a:ext cx="27257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74688"/>
            <a:ext cx="25939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22625" y="674688"/>
            <a:ext cx="27447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Old type of feedthrough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with temperature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sensors.</a:t>
            </a:r>
          </a:p>
          <a:p>
            <a:pPr algn="just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Note: there is no thermal connection to the 2K tube.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337175" y="1320801"/>
            <a:ext cx="2520190" cy="3159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871663" y="1320801"/>
            <a:ext cx="3465512" cy="1587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12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9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Test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Results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61924" y="494381"/>
            <a:ext cx="8640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thermal conditions for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PXFEL2_1 in that test were kind of a “worst case scenario”.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439" y="876821"/>
            <a:ext cx="56353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1" indent="84138">
              <a:spcBef>
                <a:spcPts val="0"/>
              </a:spcBef>
              <a:buSzPct val="80000"/>
              <a:defRPr/>
            </a:pPr>
            <a:r>
              <a:rPr lang="en-US" dirty="0">
                <a:latin typeface="Calibri" pitchFamily="34" charset="0"/>
                <a:cs typeface="Arial" charset="0"/>
              </a:rPr>
              <a:t>The longest run (</a:t>
            </a:r>
            <a:r>
              <a:rPr lang="en-US" b="1" dirty="0">
                <a:latin typeface="Calibri" pitchFamily="34" charset="0"/>
                <a:cs typeface="Arial" charset="0"/>
              </a:rPr>
              <a:t>15 h</a:t>
            </a:r>
            <a:r>
              <a:rPr lang="en-US" dirty="0">
                <a:latin typeface="Calibri" pitchFamily="34" charset="0"/>
                <a:cs typeface="Arial" charset="0"/>
              </a:rPr>
              <a:t>): </a:t>
            </a:r>
          </a:p>
          <a:p>
            <a:pPr marL="998537" lvl="1" indent="-285750">
              <a:spcBef>
                <a:spcPts val="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dirty="0" smtClean="0">
                <a:latin typeface="Calibri" pitchFamily="34" charset="0"/>
                <a:cs typeface="Arial" charset="0"/>
              </a:rPr>
              <a:t>no </a:t>
            </a:r>
            <a:r>
              <a:rPr lang="en-US" dirty="0">
                <a:latin typeface="Calibri" pitchFamily="34" charset="0"/>
                <a:cs typeface="Arial" charset="0"/>
              </a:rPr>
              <a:t>LLRF 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(6 cavities with 81Hz resonance width)</a:t>
            </a:r>
          </a:p>
          <a:p>
            <a:pPr marL="998537" lvl="1" indent="-285750">
              <a:spcBef>
                <a:spcPts val="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dirty="0" smtClean="0">
                <a:latin typeface="Calibri" pitchFamily="34" charset="0"/>
                <a:cs typeface="Arial" charset="0"/>
              </a:rPr>
              <a:t>no </a:t>
            </a:r>
            <a:r>
              <a:rPr lang="en-US" dirty="0">
                <a:latin typeface="Calibri" pitchFamily="34" charset="0"/>
                <a:cs typeface="Arial" charset="0"/>
              </a:rPr>
              <a:t>frequency </a:t>
            </a:r>
            <a:r>
              <a:rPr lang="en-US" dirty="0" smtClean="0">
                <a:latin typeface="Calibri" pitchFamily="34" charset="0"/>
                <a:cs typeface="Arial" charset="0"/>
              </a:rPr>
              <a:t>control</a:t>
            </a:r>
            <a:endParaRPr lang="en-US" dirty="0">
              <a:latin typeface="Calibri" pitchFamily="34" charset="0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38452" r="4216" b="7378"/>
          <a:stretch>
            <a:fillRect/>
          </a:stretch>
        </p:blipFill>
        <p:spPr bwMode="auto">
          <a:xfrm>
            <a:off x="521549" y="2258870"/>
            <a:ext cx="8280919" cy="411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 rot="16200000">
            <a:off x="-554136" y="4121425"/>
            <a:ext cx="164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1" indent="84138">
              <a:spcBef>
                <a:spcPct val="20000"/>
              </a:spcBef>
              <a:buSzPct val="80000"/>
            </a:pP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Eacc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[MV/m]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21440" y="2258870"/>
            <a:ext cx="8710499" cy="4118724"/>
            <a:chOff x="-67172" y="2078849"/>
            <a:chExt cx="9070874" cy="424245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/>
            <a:srcRect l="1613" t="15414" r="1778" b="7423"/>
            <a:stretch/>
          </p:blipFill>
          <p:spPr bwMode="auto">
            <a:xfrm>
              <a:off x="383846" y="2078849"/>
              <a:ext cx="8619856" cy="424245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 rot="16200000">
              <a:off x="-1205418" y="3587951"/>
              <a:ext cx="2693155" cy="4166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 indent="84138">
                <a:spcBef>
                  <a:spcPct val="20000"/>
                </a:spcBef>
                <a:buSzPct val="80000"/>
              </a:pPr>
              <a:r>
                <a:rPr lang="en-US" sz="2000" b="1" dirty="0">
                  <a:latin typeface="Calibri" pitchFamily="34" charset="0"/>
                  <a:cs typeface="Arial" charset="0"/>
                </a:rPr>
                <a:t>T-helium vessels [K]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13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2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Test: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Heat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load measurements at 2K for cw (~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1h)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73" y="503676"/>
            <a:ext cx="7200799" cy="444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36308"/>
              </p:ext>
            </p:extLst>
          </p:nvPr>
        </p:nvGraphicFramePr>
        <p:xfrm>
          <a:off x="325016" y="5049180"/>
          <a:ext cx="8184625" cy="137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444"/>
                <a:gridCol w="1653888"/>
                <a:gridCol w="1557318"/>
                <a:gridCol w="2471383"/>
                <a:gridCol w="1102592"/>
              </a:tblGrid>
              <a:tr h="588042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&lt;Gradient&gt;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Heat at 2K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Dynamic Heat at  2K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Estimated (</a:t>
                      </a:r>
                      <a:r>
                        <a:rPr lang="en-US" sz="18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Qo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=1.5E10) Dynamic Heat at 2K </a:t>
                      </a: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DH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36049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[MV/m]</a:t>
                      </a:r>
                      <a:endParaRPr lang="en-US" sz="1800" b="0" noProof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[W]</a:t>
                      </a:r>
                      <a:endParaRPr lang="en-US" sz="1800" b="0" noProof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[W]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[W]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[W]</a:t>
                      </a: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36049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5.5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1800" b="0" noProof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20.8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16.0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~5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 marT="45752" marB="45752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14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6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Test: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Heat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load measurements at 2K for cw (~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1h)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9850" y="413665"/>
            <a:ext cx="907415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549275" lvl="1" indent="-285750" algn="just">
              <a:buSzPct val="80000"/>
              <a:buFont typeface="Wingdings" pitchFamily="2" charset="2"/>
              <a:buChar char="§"/>
              <a:defRPr/>
            </a:pPr>
            <a:r>
              <a:rPr lang="en-US" dirty="0" smtClean="0">
                <a:latin typeface="Calibri" pitchFamily="34" charset="0"/>
                <a:cs typeface="Arial" charset="0"/>
              </a:rPr>
              <a:t>No T </a:t>
            </a:r>
            <a:r>
              <a:rPr lang="en-US" dirty="0">
                <a:latin typeface="Calibri" pitchFamily="34" charset="0"/>
                <a:cs typeface="Arial" charset="0"/>
              </a:rPr>
              <a:t>change of </a:t>
            </a:r>
            <a:r>
              <a:rPr lang="en-US" dirty="0" err="1">
                <a:latin typeface="Calibri" pitchFamily="34" charset="0"/>
                <a:cs typeface="Arial" charset="0"/>
              </a:rPr>
              <a:t>LHe</a:t>
            </a:r>
            <a:r>
              <a:rPr lang="en-US" dirty="0">
                <a:latin typeface="Calibri" pitchFamily="34" charset="0"/>
                <a:cs typeface="Arial" charset="0"/>
              </a:rPr>
              <a:t> bath (vessels) for all 8 cavities, </a:t>
            </a:r>
            <a:r>
              <a:rPr lang="en-US" b="1" u="sng" dirty="0">
                <a:latin typeface="Calibri" pitchFamily="34" charset="0"/>
                <a:cs typeface="Arial" charset="0"/>
              </a:rPr>
              <a:t>no quench</a:t>
            </a:r>
            <a:r>
              <a:rPr lang="en-US" dirty="0">
                <a:latin typeface="Calibri" pitchFamily="34" charset="0"/>
                <a:cs typeface="Arial" charset="0"/>
              </a:rPr>
              <a:t>..</a:t>
            </a:r>
          </a:p>
          <a:p>
            <a:pPr marL="549275" lvl="1" indent="-285750" algn="just">
              <a:spcBef>
                <a:spcPts val="600"/>
              </a:spcBef>
              <a:buSzPct val="80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n-US" dirty="0" smtClean="0">
                <a:latin typeface="Calibri" pitchFamily="34" charset="0"/>
                <a:cs typeface="Arial" charset="0"/>
              </a:rPr>
              <a:t>18</a:t>
            </a:r>
            <a:r>
              <a:rPr lang="en-US" dirty="0">
                <a:latin typeface="Calibri" pitchFamily="34" charset="0"/>
                <a:cs typeface="Arial" charset="0"/>
              </a:rPr>
              <a:t>% (5/27) of the total heat was very probably due to the heating of the HOM </a:t>
            </a:r>
            <a:r>
              <a:rPr lang="en-US" dirty="0" smtClean="0">
                <a:latin typeface="Calibri" pitchFamily="34" charset="0"/>
                <a:cs typeface="Arial" charset="0"/>
              </a:rPr>
              <a:t>antennae </a:t>
            </a:r>
            <a:r>
              <a:rPr lang="en-US" dirty="0">
                <a:latin typeface="Calibri" pitchFamily="34" charset="0"/>
                <a:cs typeface="Arial" charset="0"/>
              </a:rPr>
              <a:t>(~0.3W/antenna):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1432899"/>
            <a:ext cx="4725537" cy="22325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1490539"/>
            <a:ext cx="27257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1736726" y="2244602"/>
            <a:ext cx="19351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130675"/>
            <a:ext cx="25939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1876425" y="5075238"/>
            <a:ext cx="17954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3850256"/>
            <a:ext cx="4734490" cy="25187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912260" y="1490539"/>
            <a:ext cx="149411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cw at 5.5 MV/m</a:t>
            </a:r>
            <a:endParaRPr lang="de-DE" sz="1600" dirty="0"/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98" y="1432899"/>
            <a:ext cx="4725537" cy="22166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15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0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Test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Heat load measurements at 1.8 K for cw (~20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min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488004"/>
              </p:ext>
            </p:extLst>
          </p:nvPr>
        </p:nvGraphicFramePr>
        <p:xfrm>
          <a:off x="98425" y="773705"/>
          <a:ext cx="8912225" cy="136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205"/>
                <a:gridCol w="1350150"/>
                <a:gridCol w="1800200"/>
                <a:gridCol w="2503533"/>
                <a:gridCol w="2115137"/>
              </a:tblGrid>
              <a:tr h="620619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&lt;Gradient&gt;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Heat at 1.8 K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Dynamic Heat at  1.8 K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Estimated (</a:t>
                      </a:r>
                      <a:r>
                        <a:rPr lang="en-US" sz="180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Qo</a:t>
                      </a: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=3.5E10) Dynamic Heat 1.8 K </a:t>
                      </a: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Comment</a:t>
                      </a: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728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[MV/m]</a:t>
                      </a:r>
                      <a:endParaRPr lang="en-US" sz="1800" noProof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[W]</a:t>
                      </a:r>
                      <a:endParaRPr lang="en-US" sz="1800" noProof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[W]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[W]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728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3.3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9.3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2.6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3.1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No additional heat 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8" marR="35998" marT="35990" marB="35990" anchor="ctr"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992438"/>
            <a:ext cx="4500563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625600" y="2632075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Flanges</a:t>
            </a:r>
            <a:endParaRPr lang="de-DE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992438"/>
            <a:ext cx="4475163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378575" y="2622550"/>
            <a:ext cx="946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Housing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16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7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388" y="0"/>
            <a:ext cx="4072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1" indent="84138">
              <a:spcBef>
                <a:spcPct val="20000"/>
              </a:spcBef>
              <a:buSzPct val="80000"/>
            </a:pPr>
            <a:r>
              <a:rPr lang="en-US" sz="2000" dirty="0">
                <a:latin typeface="Calibri" pitchFamily="34" charset="0"/>
                <a:cs typeface="Arial" charset="0"/>
              </a:rPr>
              <a:t>Second Test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Cryomodule 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PXFEL3_1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222" y="1313765"/>
            <a:ext cx="8910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Calibri" pitchFamily="34" charset="0"/>
                <a:cs typeface="Calibri" pitchFamily="34" charset="0"/>
              </a:rPr>
              <a:t>Thermal features of the PXFEL3_1 cryomodule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(“half way”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to the standard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XFEL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cryomodule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36527"/>
              </p:ext>
            </p:extLst>
          </p:nvPr>
        </p:nvGraphicFramePr>
        <p:xfrm>
          <a:off x="151751" y="1718810"/>
          <a:ext cx="8929686" cy="463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17"/>
                <a:gridCol w="1350150"/>
                <a:gridCol w="1349093"/>
                <a:gridCol w="1694351"/>
                <a:gridCol w="1257986"/>
                <a:gridCol w="2313889"/>
              </a:tblGrid>
              <a:tr h="792976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Cavity 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HOM feedthroughs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Thermal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con. to 2K tube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Diameter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the antenna [mm]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Qext</a:t>
                      </a:r>
                      <a:endParaRPr lang="en-US" sz="1800" b="0" noProof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[1E7]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Feedthrough#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80098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1/Z140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 conduct.</a:t>
                      </a: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7.8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1.5-2.5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OM75/OM78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80098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2/Z97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7.8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1.5-2.5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OM76/OM77</a:t>
                      </a: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80098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3/Z101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1.5-2.5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79/147</a:t>
                      </a: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80098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4/Z104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1.5-2.5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KY111/KY112</a:t>
                      </a: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80098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5/Z134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7.8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1.5-2.5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OM72/OM73</a:t>
                      </a: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80098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6/Z135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1.5-2.5</a:t>
                      </a: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121/122</a:t>
                      </a: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80098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7/Z138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 conduct.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1.5-2.5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OM70/OM71</a:t>
                      </a: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80098"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8/AC124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Low</a:t>
                      </a:r>
                      <a:r>
                        <a:rPr lang="en-US" sz="1800" b="0" baseline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conduct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1.5-2.5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139/140</a:t>
                      </a:r>
                    </a:p>
                  </a:txBody>
                  <a:tcPr marL="35997" marR="35997" marT="35981" marB="35981" anchor="ctr"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2222" y="503675"/>
            <a:ext cx="8824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SzPct val="80000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Next test in February 2012, with dedicated LLRF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(µTCA) and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better thermal conditions  for the end-groups. 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17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5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914" y="-18583"/>
            <a:ext cx="4925126" cy="3422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Summary and Final Remarks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88"/>
          <p:cNvSpPr>
            <a:spLocks noChangeArrowheads="1"/>
          </p:cNvSpPr>
          <p:nvPr/>
        </p:nvSpPr>
        <p:spPr bwMode="auto">
          <a:xfrm>
            <a:off x="92645" y="2491039"/>
            <a:ext cx="8836221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0" rIns="36000" bIns="0">
            <a:spAutoFit/>
          </a:bodyPr>
          <a:lstStyle/>
          <a:p>
            <a:pPr algn="l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Thermal features of a series XFEL cryomodules:</a:t>
            </a:r>
          </a:p>
          <a:p>
            <a:pPr algn="l"/>
            <a:endParaRPr lang="en-US" sz="500" dirty="0">
              <a:latin typeface="Calibri" pitchFamily="34" charset="0"/>
              <a:cs typeface="Calibri" pitchFamily="34" charset="0"/>
            </a:endParaRPr>
          </a:p>
          <a:p>
            <a:pPr marL="712788" indent="-266700" algn="l"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All cavities will be equipped with high conduction feedthroughs, in which alumina is replaced with sapphire brazed directly to the copper ring. So, cooling of high RRR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Nb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antenna will be much better.  Diameter of the antennae is 7.8 mm (11.8 mm now).</a:t>
            </a:r>
          </a:p>
          <a:p>
            <a:pPr algn="l"/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1800" dirty="0" smtClean="0">
                <a:latin typeface="Calibri" pitchFamily="34" charset="0"/>
                <a:cs typeface="Calibri" pitchFamily="34" charset="0"/>
              </a:rPr>
              <a:t>	 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973" y="458670"/>
            <a:ext cx="87646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 first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test of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cw and  lp operation of the XFEL-</a:t>
            </a:r>
            <a:r>
              <a:rPr lang="en-US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like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cryomodule with IOT amplifier.</a:t>
            </a:r>
          </a:p>
          <a:p>
            <a:pPr marL="0" lvl="1" algn="just">
              <a:buClr>
                <a:schemeClr val="accent1"/>
              </a:buClr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that test:</a:t>
            </a:r>
          </a:p>
          <a:p>
            <a:pPr marL="542925" lvl="1" indent="-277813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chieved gradients: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  cw up to &lt;5.5 MV/m&gt;,  for  lp ~ 11 MV/m 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tp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= 300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542925" lvl="1" indent="-277813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Vector sum stabilization: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rms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1E-3 with no “dedicated” LLRF system</a:t>
            </a: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542925" lvl="1" indent="-277813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Temperature rise was observed but it did not lead to quench</a:t>
            </a:r>
          </a:p>
          <a:p>
            <a:pPr marL="631825" lvl="1" algn="just">
              <a:buClr>
                <a:schemeClr val="tx1"/>
              </a:buClr>
            </a:pPr>
            <a:endParaRPr lang="en-US" sz="5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lvl="1" algn="just"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result was encouraging and will perform second test in February 2012 with new LLRF, dedicated to the cw/lp mode.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855460" y="3609020"/>
            <a:ext cx="5310590" cy="2567339"/>
            <a:chOff x="1221104" y="2100882"/>
            <a:chExt cx="6686550" cy="3662251"/>
          </a:xfrm>
        </p:grpSpPr>
        <p:grpSp>
          <p:nvGrpSpPr>
            <p:cNvPr id="25" name="Group 24"/>
            <p:cNvGrpSpPr/>
            <p:nvPr/>
          </p:nvGrpSpPr>
          <p:grpSpPr>
            <a:xfrm>
              <a:off x="1221104" y="2100882"/>
              <a:ext cx="6686550" cy="3662251"/>
              <a:chOff x="1221104" y="1736666"/>
              <a:chExt cx="6686550" cy="366225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1104" y="1972016"/>
                <a:ext cx="6686550" cy="3426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>
                <a:off x="5210912" y="1808820"/>
                <a:ext cx="0" cy="3879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877145" y="2183354"/>
                <a:ext cx="0" cy="5571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3176845" y="1933575"/>
                <a:ext cx="0" cy="1270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33" idx="1"/>
              </p:cNvCxnSpPr>
              <p:nvPr/>
            </p:nvCxnSpPr>
            <p:spPr>
              <a:xfrm flipH="1" flipV="1">
                <a:off x="5607115" y="3650566"/>
                <a:ext cx="16376" cy="11276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5877145" y="2092616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Cu</a:t>
                </a:r>
                <a:endParaRPr lang="de-DE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176845" y="1736666"/>
                <a:ext cx="4555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Calibri" pitchFamily="34" charset="0"/>
                    <a:cs typeface="Calibri" pitchFamily="34" charset="0"/>
                  </a:rPr>
                  <a:t>Nb</a:t>
                </a:r>
                <a:endParaRPr lang="de-DE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23491" y="4593534"/>
                <a:ext cx="10120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Sapphire</a:t>
                </a:r>
                <a:endParaRPr lang="de-DE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210912" y="2100882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Ti</a:t>
              </a:r>
              <a:endParaRPr lang="de-DE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22891" y="6084295"/>
            <a:ext cx="876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277813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All HOMs feedthroughs will be thermally connected to 2K two–phase tube.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18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505" y="-13540"/>
            <a:ext cx="3060340" cy="48101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dirty="0" smtClean="0"/>
              <a:t>Acknowledgments</a:t>
            </a:r>
            <a:endParaRPr lang="en-GB" sz="2000" dirty="0"/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16505" y="593685"/>
            <a:ext cx="8742363" cy="553561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experiment was prepared within one year.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Many thanks to Colleagues from:</a:t>
            </a:r>
          </a:p>
          <a:p>
            <a:pPr marL="714375" indent="-352425" algn="just">
              <a:spcBef>
                <a:spcPts val="600"/>
              </a:spcBef>
              <a:buFont typeface="Wingdings" pitchFamily="2" charset="2"/>
              <a:buChar char="§"/>
              <a:tabLst>
                <a:tab pos="714375" algn="l"/>
              </a:tabLs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Technical University Lodz </a:t>
            </a:r>
          </a:p>
          <a:p>
            <a:pPr marL="714375" indent="-352425" algn="just">
              <a:spcBef>
                <a:spcPts val="600"/>
              </a:spcBef>
              <a:buFont typeface="Wingdings" pitchFamily="2" charset="2"/>
              <a:buChar char="§"/>
              <a:tabLst>
                <a:tab pos="714375" algn="l"/>
              </a:tabLs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Warsaw University of Technology</a:t>
            </a:r>
          </a:p>
          <a:p>
            <a:pPr marL="714375" indent="-352425" algn="just">
              <a:spcBef>
                <a:spcPts val="600"/>
              </a:spcBef>
              <a:buFont typeface="Wingdings" pitchFamily="2" charset="2"/>
              <a:buChar char="§"/>
              <a:tabLst>
                <a:tab pos="714375" algn="l"/>
              </a:tabLs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Institute for Nuclear Studies in Świerk</a:t>
            </a:r>
          </a:p>
          <a:p>
            <a:pPr marL="714375" indent="-352425" algn="just">
              <a:spcBef>
                <a:spcPts val="600"/>
              </a:spcBef>
              <a:buFont typeface="Wingdings" pitchFamily="2" charset="2"/>
              <a:buChar char="§"/>
              <a:tabLst>
                <a:tab pos="714375" algn="l"/>
              </a:tabLs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DESY Groups:</a:t>
            </a:r>
          </a:p>
          <a:p>
            <a:pPr marL="1343025" lvl="2" indent="-4476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Energy Supply / Senderstromversorgung (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MKK / MKK7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343025" lvl="2" indent="-4476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Radio frequency technology / electrons (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4"/>
              </a:rPr>
              <a:t>MHF-e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343025" lvl="2" indent="-4476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Radio frequency technology / protons (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5"/>
              </a:rPr>
              <a:t>MHF-p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343025" lvl="2" indent="-4476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Radio frequency technology / superconductivity (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6"/>
              </a:rPr>
              <a:t>MHF-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  <a:hlinkClick r:id="rId6"/>
              </a:rPr>
              <a:t>sl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343025" lvl="2" indent="-4476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Beam control (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7"/>
              </a:rPr>
              <a:t>MSK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1343025" lvl="2" indent="-4476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Machine Physics Group (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8"/>
              </a:rPr>
              <a:t>MPY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343025" lvl="2" indent="-447675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Cryogenics and superconductivity (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9"/>
              </a:rPr>
              <a:t>MKS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371600" lvl="3" indent="0" algn="just">
              <a:spcBef>
                <a:spcPts val="0"/>
              </a:spcBef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2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505" y="-13540"/>
            <a:ext cx="1227962" cy="48101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000" dirty="0"/>
              <a:t>Outline</a:t>
            </a:r>
          </a:p>
        </p:txBody>
      </p:sp>
      <p:sp>
        <p:nvSpPr>
          <p:cNvPr id="117775" name="Rectangle 15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16505" y="908720"/>
            <a:ext cx="8742363" cy="31635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Introduction and Motivation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Calibri" pitchFamily="34" charset="0"/>
                <a:cs typeface="Calibri" pitchFamily="34" charset="0"/>
              </a:rPr>
              <a:t>First Test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Calibri" pitchFamily="34" charset="0"/>
                <a:cs typeface="Calibri" pitchFamily="34" charset="0"/>
              </a:rPr>
              <a:t>Second Test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Summary and Final Remarks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3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6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Introduction and Motivation: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Bunch properties for the nominal operation</a:t>
            </a:r>
            <a:r>
              <a:rPr lang="pl-PL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of XFEL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225428" y="542130"/>
            <a:ext cx="34480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1800" dirty="0">
                <a:solidFill>
                  <a:schemeClr val="tx2"/>
                </a:solidFill>
              </a:rPr>
              <a:t>Bunch properties along the linac</a:t>
            </a:r>
          </a:p>
        </p:txBody>
      </p: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38101" y="1227931"/>
            <a:ext cx="9040813" cy="4754563"/>
            <a:chOff x="65" y="978"/>
            <a:chExt cx="5695" cy="2995"/>
          </a:xfrm>
        </p:grpSpPr>
        <p:pic>
          <p:nvPicPr>
            <p:cNvPr id="11" name="Picture 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" y="2271"/>
              <a:ext cx="5618" cy="7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78" y="1044"/>
              <a:ext cx="729" cy="3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54000" rIns="54000">
              <a:spAutoFit/>
            </a:bodyPr>
            <a:lstStyle/>
            <a:p>
              <a:pPr marL="342900" indent="-342900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σ</a:t>
              </a:r>
              <a:r>
                <a:rPr lang="en-US" baseline="-250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= 2 mm</a:t>
              </a:r>
            </a:p>
            <a:p>
              <a:pPr marL="342900" indent="-342900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baseline="-250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peak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= 50 A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2226" y="978"/>
              <a:ext cx="746" cy="3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marL="342900" indent="-342900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σ</a:t>
              </a:r>
              <a:r>
                <a:rPr lang="en-US" baseline="-250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= 0.1 mm</a:t>
              </a:r>
            </a:p>
            <a:p>
              <a:pPr marL="342900" indent="-342900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baseline="-250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peak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= 1 kA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633" y="989"/>
              <a:ext cx="782" cy="2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σ</a:t>
              </a:r>
              <a:r>
                <a:rPr lang="en-US" baseline="-250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= 0.02 mm</a:t>
              </a:r>
            </a:p>
            <a:p>
              <a:pPr marL="342900" indent="-342900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baseline="-250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peak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= 5 kA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 rot="16200000">
              <a:off x="1124" y="1823"/>
              <a:ext cx="861" cy="48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Injector linac  4 cryomodules</a:t>
              </a: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 rot="16200000">
              <a:off x="301" y="2007"/>
              <a:ext cx="873" cy="38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3rd harmonic RF section</a:t>
              </a:r>
            </a:p>
            <a:p>
              <a:pPr algn="ctr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-20 MeV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 rot="16200000">
              <a:off x="2271" y="1856"/>
              <a:ext cx="981" cy="36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Booster Linac     12 cryomodules</a:t>
              </a: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rot="16200000">
              <a:off x="3960" y="1748"/>
              <a:ext cx="976" cy="36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Main linac       84 cryomodules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5030" y="2053"/>
              <a:ext cx="730" cy="18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Undulator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 rot="16200000">
              <a:off x="1630" y="1986"/>
              <a:ext cx="884" cy="25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BC1</a:t>
              </a:r>
            </a:p>
            <a:p>
              <a:pPr algn="ctr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R56 = 100mm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 rot="16200000">
              <a:off x="3106" y="1885"/>
              <a:ext cx="1061" cy="25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BC2</a:t>
              </a:r>
            </a:p>
            <a:p>
              <a:pPr algn="ctr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R56 = 15-25mm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347" y="2986"/>
              <a:ext cx="884" cy="15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E= 0.5 GeV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939" y="2969"/>
              <a:ext cx="884" cy="15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E= 2 GeV</a:t>
              </a: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68" y="2757"/>
              <a:ext cx="7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1006" y="2615"/>
              <a:ext cx="30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1037" y="2621"/>
              <a:ext cx="7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769" y="2619"/>
              <a:ext cx="212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1992" y="2727"/>
              <a:ext cx="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2133" y="2614"/>
              <a:ext cx="146" cy="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2275" y="2608"/>
              <a:ext cx="112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09" y="2600"/>
              <a:ext cx="190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V="1">
              <a:off x="3589" y="2678"/>
              <a:ext cx="116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3697" y="2612"/>
              <a:ext cx="180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885" y="2610"/>
              <a:ext cx="922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4845" y="2444"/>
              <a:ext cx="150" cy="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4988" y="2449"/>
              <a:ext cx="77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 rot="16200000">
              <a:off x="-89" y="2567"/>
              <a:ext cx="462" cy="15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e- gun</a:t>
              </a: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V="1">
              <a:off x="1761" y="271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V="1">
              <a:off x="3341" y="2719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5013" y="2556"/>
              <a:ext cx="0" cy="6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" y="3025"/>
              <a:ext cx="535" cy="15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E=5MeV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V="1">
              <a:off x="369" y="2789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343" y="1375"/>
              <a:ext cx="11" cy="1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2342" y="1327"/>
              <a:ext cx="8" cy="1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3932" y="1321"/>
              <a:ext cx="23" cy="11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H="1" flipV="1">
              <a:off x="874" y="2850"/>
              <a:ext cx="12" cy="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136" y="3256"/>
              <a:ext cx="1669" cy="7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E = 120 MeV</a:t>
              </a:r>
            </a:p>
            <a:p>
              <a:pPr>
                <a:buFont typeface="Wingdings" pitchFamily="2" charset="2"/>
                <a:buNone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Slice energy spread: 50 </a:t>
              </a:r>
              <a:r>
                <a:rPr lang="en-US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keV</a:t>
              </a:r>
              <a:endPara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  <a:p>
              <a:pPr>
                <a:buFont typeface="Wingdings" pitchFamily="2" charset="2"/>
                <a:buNone/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Slice </a:t>
              </a:r>
              <a:r>
                <a:rPr lang="en-US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emittance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: ε</a:t>
              </a:r>
              <a:r>
                <a:rPr lang="en-US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x,y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~1µrad</a:t>
              </a:r>
            </a:p>
            <a:p>
              <a:pPr>
                <a:buFont typeface="Wingdings" pitchFamily="2" charset="2"/>
                <a:buNone/>
              </a:pPr>
              <a:r>
                <a:rPr lang="en-US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σ</a:t>
              </a:r>
              <a:r>
                <a:rPr lang="en-US" baseline="-25000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x,y</a:t>
              </a: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&lt; 0.8 mm</a:t>
              </a: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3939" y="3192"/>
              <a:ext cx="1733" cy="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110000"/>
                </a:lnSpc>
                <a:buFont typeface="Wingdings" pitchFamily="2" charset="2"/>
                <a:buNone/>
              </a:pP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E= 17.5 </a:t>
              </a:r>
              <a:r>
                <a:rPr lang="en-US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GeV</a:t>
              </a:r>
              <a:endPara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110000"/>
                </a:lnSpc>
                <a:buFont typeface="Wingdings" pitchFamily="2" charset="2"/>
                <a:buNone/>
              </a:pP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Slice energy spread: 1 MeV</a:t>
              </a:r>
            </a:p>
            <a:p>
              <a:pPr>
                <a:lnSpc>
                  <a:spcPct val="110000"/>
                </a:lnSpc>
                <a:buFont typeface="Wingdings" pitchFamily="2" charset="2"/>
                <a:buNone/>
              </a:pP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Slice </a:t>
              </a:r>
              <a:r>
                <a:rPr lang="en-US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emittance</a:t>
              </a: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: ε</a:t>
              </a:r>
              <a:r>
                <a:rPr lang="en-US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x,y</a:t>
              </a: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~1.4 µrad</a:t>
              </a:r>
            </a:p>
            <a:p>
              <a:pPr>
                <a:lnSpc>
                  <a:spcPct val="110000"/>
                </a:lnSpc>
                <a:buFont typeface="Wingdings" pitchFamily="2" charset="2"/>
                <a:buNone/>
              </a:pPr>
              <a:r>
                <a:rPr lang="en-US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σ</a:t>
              </a:r>
              <a:r>
                <a:rPr lang="en-US" baseline="-250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x,y</a:t>
              </a:r>
              <a:r>
                <a:rPr lang="en-US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&lt; 30 µm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 rot="16200000">
              <a:off x="4460" y="1655"/>
              <a:ext cx="879" cy="32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Collimation section</a:t>
              </a: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4917" y="2043"/>
              <a:ext cx="6" cy="4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1006" y="1355"/>
              <a:ext cx="2" cy="11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ctangle 59"/>
            <p:cNvSpPr>
              <a:spLocks noChangeArrowheads="1"/>
            </p:cNvSpPr>
            <p:nvPr/>
          </p:nvSpPr>
          <p:spPr bwMode="auto">
            <a:xfrm rot="16200000">
              <a:off x="712" y="1978"/>
              <a:ext cx="884" cy="22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 algn="ctr">
                <a:lnSpc>
                  <a:spcPct val="6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BC0</a:t>
              </a:r>
            </a:p>
            <a:p>
              <a:pPr algn="ctr">
                <a:lnSpc>
                  <a:spcPct val="6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R56 = 40 mm</a:t>
              </a:r>
            </a:p>
          </p:txBody>
        </p:sp>
        <p:sp>
          <p:nvSpPr>
            <p:cNvPr id="53" name="Rectangle 60"/>
            <p:cNvSpPr>
              <a:spLocks noChangeArrowheads="1"/>
            </p:cNvSpPr>
            <p:nvPr/>
          </p:nvSpPr>
          <p:spPr bwMode="auto">
            <a:xfrm>
              <a:off x="1033" y="1042"/>
              <a:ext cx="780" cy="3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54000" rIns="54000">
              <a:spAutoFit/>
            </a:bodyPr>
            <a:lstStyle/>
            <a:p>
              <a:pPr marL="342900" indent="-342900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σ</a:t>
              </a:r>
              <a:r>
                <a:rPr lang="en-US" baseline="-250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= 1 mm</a:t>
              </a:r>
            </a:p>
            <a:p>
              <a:pPr marL="342900" indent="-342900">
                <a:lnSpc>
                  <a:spcPct val="70000"/>
                </a:lnSpc>
                <a:buFont typeface="Wingdings" pitchFamily="2" charset="2"/>
                <a:buNone/>
              </a:pP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baseline="-250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peak</a:t>
              </a:r>
              <a:r>
                <a:rPr lang="en-US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= 100 A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4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10309"/>
              </p:ext>
            </p:extLst>
          </p:nvPr>
        </p:nvGraphicFramePr>
        <p:xfrm>
          <a:off x="1658938" y="985306"/>
          <a:ext cx="6046787" cy="3116264"/>
        </p:xfrm>
        <a:graphic>
          <a:graphicData uri="http://schemas.openxmlformats.org/drawingml/2006/table">
            <a:tbl>
              <a:tblPr/>
              <a:tblGrid>
                <a:gridCol w="3946525"/>
                <a:gridCol w="725487"/>
                <a:gridCol w="1374775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Nominal Energy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GeV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17.5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Beam pulse length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ms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0.60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Repetition rate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Hz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Max. # of bunches per pulse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112" charset="-128"/>
                        <a:cs typeface="Calibri" pitchFamily="34" charset="0"/>
                      </a:endParaRP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2700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Min. bunch spacing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ns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220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Bunch charge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nC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Bunch length,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σ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z</a:t>
                      </a:r>
                      <a:endParaRPr kumimoji="0" lang="el-G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ＭＳ Ｐゴシック" pitchFamily="112" charset="-128"/>
                        <a:cs typeface="Calibri" pitchFamily="34" charset="0"/>
                      </a:endParaRP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µm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&lt; 20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Emittance (slice) at undulator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µrad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&lt; 1.4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Energy spread (slice) at undulator 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MeV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ＭＳ Ｐゴシック" pitchFamily="112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72000" marR="72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1568629" y="624079"/>
            <a:ext cx="190827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Beam parameters:</a:t>
            </a:r>
            <a:endParaRPr lang="en-US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20"/>
          <p:cNvSpPr>
            <a:spLocks noChangeArrowheads="1"/>
          </p:cNvSpPr>
          <p:nvPr/>
        </p:nvSpPr>
        <p:spPr bwMode="auto">
          <a:xfrm>
            <a:off x="134720" y="4379914"/>
            <a:ext cx="281763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Time 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structure of the beam:</a:t>
            </a:r>
          </a:p>
        </p:txBody>
      </p:sp>
      <p:grpSp>
        <p:nvGrpSpPr>
          <p:cNvPr id="11" name="Group 145"/>
          <p:cNvGrpSpPr>
            <a:grpSpLocks/>
          </p:cNvGrpSpPr>
          <p:nvPr/>
        </p:nvGrpSpPr>
        <p:grpSpPr bwMode="auto">
          <a:xfrm>
            <a:off x="857032" y="4795839"/>
            <a:ext cx="7945438" cy="1177925"/>
            <a:chOff x="618" y="3269"/>
            <a:chExt cx="5005" cy="742"/>
          </a:xfrm>
        </p:grpSpPr>
        <p:sp>
          <p:nvSpPr>
            <p:cNvPr id="12" name="Rectangle 127"/>
            <p:cNvSpPr>
              <a:spLocks noChangeArrowheads="1"/>
            </p:cNvSpPr>
            <p:nvPr/>
          </p:nvSpPr>
          <p:spPr bwMode="auto">
            <a:xfrm>
              <a:off x="618" y="3269"/>
              <a:ext cx="5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sz="18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600 µs</a:t>
              </a:r>
            </a:p>
          </p:txBody>
        </p:sp>
        <p:sp>
          <p:nvSpPr>
            <p:cNvPr id="13" name="Rectangle 122" descr="Vertikal dunkel"/>
            <p:cNvSpPr>
              <a:spLocks noChangeArrowheads="1"/>
            </p:cNvSpPr>
            <p:nvPr/>
          </p:nvSpPr>
          <p:spPr bwMode="auto">
            <a:xfrm>
              <a:off x="701" y="3577"/>
              <a:ext cx="154" cy="428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bg1"/>
              </a:bgClr>
            </a:patt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23" descr="Vertikal dunkel"/>
            <p:cNvSpPr>
              <a:spLocks noChangeArrowheads="1"/>
            </p:cNvSpPr>
            <p:nvPr/>
          </p:nvSpPr>
          <p:spPr bwMode="auto">
            <a:xfrm>
              <a:off x="2217" y="3588"/>
              <a:ext cx="166" cy="417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bg1"/>
              </a:bgClr>
            </a:patt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V="1">
              <a:off x="640" y="4010"/>
              <a:ext cx="183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Line 124"/>
            <p:cNvSpPr>
              <a:spLocks noChangeShapeType="1"/>
            </p:cNvSpPr>
            <p:nvPr/>
          </p:nvSpPr>
          <p:spPr bwMode="auto">
            <a:xfrm>
              <a:off x="696" y="3531"/>
              <a:ext cx="137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Line 125"/>
            <p:cNvSpPr>
              <a:spLocks noChangeShapeType="1"/>
            </p:cNvSpPr>
            <p:nvPr/>
          </p:nvSpPr>
          <p:spPr bwMode="auto">
            <a:xfrm>
              <a:off x="843" y="3724"/>
              <a:ext cx="1511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ctangle 126"/>
            <p:cNvSpPr>
              <a:spLocks noChangeArrowheads="1"/>
            </p:cNvSpPr>
            <p:nvPr/>
          </p:nvSpPr>
          <p:spPr bwMode="auto">
            <a:xfrm>
              <a:off x="1331" y="3532"/>
              <a:ext cx="5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sz="18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100 ms</a:t>
              </a:r>
            </a:p>
          </p:txBody>
        </p:sp>
        <p:cxnSp>
          <p:nvCxnSpPr>
            <p:cNvPr id="19" name="AutoShape 129"/>
            <p:cNvCxnSpPr>
              <a:cxnSpLocks noChangeShapeType="1"/>
            </p:cNvCxnSpPr>
            <p:nvPr/>
          </p:nvCxnSpPr>
          <p:spPr bwMode="auto">
            <a:xfrm rot="10800000">
              <a:off x="2414" y="3606"/>
              <a:ext cx="428" cy="8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0" name="Line 131"/>
            <p:cNvSpPr>
              <a:spLocks noChangeShapeType="1"/>
            </p:cNvSpPr>
            <p:nvPr/>
          </p:nvSpPr>
          <p:spPr bwMode="auto">
            <a:xfrm flipV="1">
              <a:off x="2760" y="3975"/>
              <a:ext cx="1533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Line 132"/>
            <p:cNvSpPr>
              <a:spLocks noChangeShapeType="1"/>
            </p:cNvSpPr>
            <p:nvPr/>
          </p:nvSpPr>
          <p:spPr bwMode="auto">
            <a:xfrm flipH="1">
              <a:off x="2949" y="3593"/>
              <a:ext cx="1" cy="3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Line 133"/>
            <p:cNvSpPr>
              <a:spLocks noChangeShapeType="1"/>
            </p:cNvSpPr>
            <p:nvPr/>
          </p:nvSpPr>
          <p:spPr bwMode="auto">
            <a:xfrm>
              <a:off x="3945" y="3598"/>
              <a:ext cx="0" cy="3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Line 134"/>
            <p:cNvSpPr>
              <a:spLocks noChangeShapeType="1"/>
            </p:cNvSpPr>
            <p:nvPr/>
          </p:nvSpPr>
          <p:spPr bwMode="auto">
            <a:xfrm>
              <a:off x="2958" y="3786"/>
              <a:ext cx="96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135"/>
            <p:cNvSpPr>
              <a:spLocks noChangeArrowheads="1"/>
            </p:cNvSpPr>
            <p:nvPr/>
          </p:nvSpPr>
          <p:spPr bwMode="auto">
            <a:xfrm>
              <a:off x="3160" y="3593"/>
              <a:ext cx="5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sz="18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220 ns</a:t>
              </a:r>
            </a:p>
          </p:txBody>
        </p:sp>
        <p:cxnSp>
          <p:nvCxnSpPr>
            <p:cNvPr id="25" name="AutoShape 136"/>
            <p:cNvCxnSpPr>
              <a:cxnSpLocks noChangeShapeType="1"/>
            </p:cNvCxnSpPr>
            <p:nvPr/>
          </p:nvCxnSpPr>
          <p:spPr bwMode="auto">
            <a:xfrm rot="10800000">
              <a:off x="3964" y="3638"/>
              <a:ext cx="753" cy="84"/>
            </a:xfrm>
            <a:prstGeom prst="curvedConnector3">
              <a:avLst>
                <a:gd name="adj1" fmla="val 49935"/>
              </a:avLst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6" name="Line 137"/>
            <p:cNvSpPr>
              <a:spLocks noChangeShapeType="1"/>
            </p:cNvSpPr>
            <p:nvPr/>
          </p:nvSpPr>
          <p:spPr bwMode="auto">
            <a:xfrm flipV="1">
              <a:off x="4658" y="3941"/>
              <a:ext cx="895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AutoShape 138"/>
            <p:cNvSpPr>
              <a:spLocks noChangeArrowheads="1"/>
            </p:cNvSpPr>
            <p:nvPr/>
          </p:nvSpPr>
          <p:spPr bwMode="auto">
            <a:xfrm>
              <a:off x="4888" y="3643"/>
              <a:ext cx="78" cy="29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139"/>
            <p:cNvSpPr>
              <a:spLocks noChangeShapeType="1"/>
            </p:cNvSpPr>
            <p:nvPr/>
          </p:nvSpPr>
          <p:spPr bwMode="auto">
            <a:xfrm flipV="1">
              <a:off x="4965" y="3519"/>
              <a:ext cx="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ctangle 140"/>
            <p:cNvSpPr>
              <a:spLocks noChangeArrowheads="1"/>
            </p:cNvSpPr>
            <p:nvPr/>
          </p:nvSpPr>
          <p:spPr bwMode="auto">
            <a:xfrm>
              <a:off x="4932" y="3320"/>
              <a:ext cx="691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sz="18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~100 fs</a:t>
              </a:r>
            </a:p>
          </p:txBody>
        </p:sp>
        <p:sp>
          <p:nvSpPr>
            <p:cNvPr id="30" name="Line 141"/>
            <p:cNvSpPr>
              <a:spLocks noChangeShapeType="1"/>
            </p:cNvSpPr>
            <p:nvPr/>
          </p:nvSpPr>
          <p:spPr bwMode="auto">
            <a:xfrm>
              <a:off x="4894" y="3474"/>
              <a:ext cx="0" cy="336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ine 142"/>
            <p:cNvSpPr>
              <a:spLocks noChangeShapeType="1"/>
            </p:cNvSpPr>
            <p:nvPr/>
          </p:nvSpPr>
          <p:spPr bwMode="auto">
            <a:xfrm>
              <a:off x="4963" y="3475"/>
              <a:ext cx="0" cy="336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Line 144"/>
            <p:cNvSpPr>
              <a:spLocks noChangeShapeType="1"/>
            </p:cNvSpPr>
            <p:nvPr/>
          </p:nvSpPr>
          <p:spPr bwMode="auto">
            <a:xfrm flipV="1">
              <a:off x="4583" y="3518"/>
              <a:ext cx="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Introduction and Motivation: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Beam properties for the nominal operation of XFEL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5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7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Introduction and Motivation: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Future operations of XFEL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593" y="638690"/>
            <a:ext cx="88011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276225" algn="just">
              <a:buSzPct val="79000"/>
              <a:buFont typeface="Wingdings" pitchFamily="2" charset="2"/>
              <a:buChar char="§"/>
              <a:tabLst>
                <a:tab pos="361950" algn="l"/>
                <a:tab pos="447675" algn="l"/>
              </a:tabLst>
            </a:pPr>
            <a:r>
              <a:rPr lang="en-GB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Calibri" pitchFamily="34" charset="0"/>
                <a:cs typeface="Times New Roman" pitchFamily="18" charset="0"/>
              </a:rPr>
              <a:t>The </a:t>
            </a:r>
            <a:r>
              <a:rPr lang="en-GB" sz="2000" dirty="0">
                <a:latin typeface="Calibri" pitchFamily="34" charset="0"/>
                <a:cs typeface="Times New Roman" pitchFamily="18" charset="0"/>
              </a:rPr>
              <a:t>27000 high quality bunches/s will generate </a:t>
            </a:r>
            <a:r>
              <a:rPr lang="en-GB" sz="2000" dirty="0" smtClean="0">
                <a:latin typeface="Calibri" pitchFamily="34" charset="0"/>
                <a:cs typeface="Times New Roman" pitchFamily="18" charset="0"/>
              </a:rPr>
              <a:t>high </a:t>
            </a:r>
            <a:r>
              <a:rPr lang="en-GB" sz="2000" dirty="0">
                <a:latin typeface="Calibri" pitchFamily="34" charset="0"/>
                <a:cs typeface="Times New Roman" pitchFamily="18" charset="0"/>
              </a:rPr>
              <a:t>average </a:t>
            </a:r>
            <a:r>
              <a:rPr lang="en-GB" sz="2000" dirty="0" smtClean="0">
                <a:latin typeface="Calibri" pitchFamily="34" charset="0"/>
                <a:cs typeface="Times New Roman" pitchFamily="18" charset="0"/>
              </a:rPr>
              <a:t>brilliance </a:t>
            </a:r>
            <a:r>
              <a:rPr lang="en-GB" sz="2000" dirty="0">
                <a:latin typeface="Calibri" pitchFamily="34" charset="0"/>
                <a:cs typeface="Times New Roman" pitchFamily="18" charset="0"/>
              </a:rPr>
              <a:t>photon </a:t>
            </a:r>
            <a:r>
              <a:rPr lang="en-GB" sz="2000" dirty="0" smtClean="0">
                <a:latin typeface="Calibri" pitchFamily="34" charset="0"/>
                <a:cs typeface="Times New Roman" pitchFamily="18" charset="0"/>
              </a:rPr>
              <a:t>	beams </a:t>
            </a:r>
            <a:r>
              <a:rPr lang="en-GB" sz="2000" dirty="0">
                <a:latin typeface="Calibri" pitchFamily="34" charset="0"/>
                <a:cs typeface="Times New Roman" pitchFamily="18" charset="0"/>
              </a:rPr>
              <a:t>at very short wavelength.</a:t>
            </a:r>
          </a:p>
          <a:p>
            <a:pPr marL="361950" indent="-276225" algn="just">
              <a:buSzPct val="80000"/>
              <a:buFont typeface="Wingdings" pitchFamily="2" charset="2"/>
              <a:buChar char="§"/>
              <a:tabLst>
                <a:tab pos="361950" algn="l"/>
                <a:tab pos="723900" algn="l"/>
              </a:tabLst>
            </a:pPr>
            <a:endParaRPr lang="en-GB" dirty="0">
              <a:latin typeface="Calibri" pitchFamily="34" charset="0"/>
              <a:cs typeface="Times New Roman" pitchFamily="18" charset="0"/>
            </a:endParaRPr>
          </a:p>
          <a:p>
            <a:pPr marL="361950" indent="-276225" algn="just">
              <a:buSzPct val="80000"/>
              <a:buFont typeface="Wingdings" pitchFamily="2" charset="2"/>
              <a:buChar char="§"/>
              <a:tabLst>
                <a:tab pos="361950" algn="l"/>
                <a:tab pos="723900" algn="l"/>
              </a:tabLst>
            </a:pPr>
            <a:r>
              <a:rPr lang="en-GB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Calibri" pitchFamily="34" charset="0"/>
                <a:cs typeface="Times New Roman" pitchFamily="18" charset="0"/>
              </a:rPr>
              <a:t>Two </a:t>
            </a:r>
            <a:r>
              <a:rPr lang="en-GB" sz="2000" dirty="0">
                <a:latin typeface="Calibri" pitchFamily="34" charset="0"/>
                <a:cs typeface="Times New Roman" pitchFamily="18" charset="0"/>
              </a:rPr>
              <a:t>addition features could make the XFEL photon beam even more </a:t>
            </a:r>
            <a:r>
              <a:rPr lang="en-GB" sz="2000" dirty="0" smtClean="0">
                <a:latin typeface="Calibri" pitchFamily="34" charset="0"/>
                <a:cs typeface="Times New Roman" pitchFamily="18" charset="0"/>
              </a:rPr>
              <a:t>attractive</a:t>
            </a:r>
            <a:r>
              <a:rPr lang="en-GB" dirty="0" smtClean="0">
                <a:latin typeface="Calibri" pitchFamily="34" charset="0"/>
                <a:cs typeface="Times New Roman" pitchFamily="18" charset="0"/>
              </a:rPr>
              <a:t>: </a:t>
            </a:r>
            <a:endParaRPr lang="en-GB" dirty="0">
              <a:latin typeface="Calibri" pitchFamily="34" charset="0"/>
              <a:cs typeface="Times New Roman" pitchFamily="18" charset="0"/>
            </a:endParaRPr>
          </a:p>
          <a:p>
            <a:pPr marL="361950" indent="-276225" algn="just">
              <a:buSzPct val="80000"/>
              <a:buFont typeface="Wingdings" pitchFamily="2" charset="2"/>
              <a:buChar char="§"/>
              <a:tabLst>
                <a:tab pos="361950" algn="l"/>
                <a:tab pos="723900" algn="l"/>
              </a:tabLst>
            </a:pPr>
            <a:endParaRPr lang="en-GB" dirty="0">
              <a:latin typeface="Calibri" pitchFamily="34" charset="0"/>
              <a:cs typeface="Times New Roman" pitchFamily="18" charset="0"/>
            </a:endParaRPr>
          </a:p>
          <a:p>
            <a:pPr marL="642938" lvl="1" indent="-285750" algn="just">
              <a:buSzPct val="80000"/>
              <a:buFont typeface="Wingdings" pitchFamily="2" charset="2"/>
              <a:buChar char="§"/>
              <a:tabLst>
                <a:tab pos="714375" algn="l"/>
                <a:tab pos="723900" algn="l"/>
              </a:tabLst>
            </a:pPr>
            <a:r>
              <a:rPr lang="en-GB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en-GB" dirty="0" smtClean="0">
                <a:latin typeface="Calibri" pitchFamily="34" charset="0"/>
                <a:cs typeface="Times New Roman" pitchFamily="18" charset="0"/>
              </a:rPr>
              <a:t>The 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first is </a:t>
            </a:r>
            <a:r>
              <a:rPr lang="en-GB" b="1" dirty="0">
                <a:latin typeface="Calibri" pitchFamily="34" charset="0"/>
                <a:cs typeface="Times New Roman" pitchFamily="18" charset="0"/>
              </a:rPr>
              <a:t>an increased to several µ-seconds intra pulse distance 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between  	bunches, which will allow for less demanding detectors. </a:t>
            </a:r>
          </a:p>
          <a:p>
            <a:pPr marL="642938" lvl="1" indent="-285750" algn="just">
              <a:buSzPct val="80000"/>
              <a:buFont typeface="Wingdings" pitchFamily="2" charset="2"/>
              <a:buChar char="§"/>
              <a:tabLst>
                <a:tab pos="361950" algn="l"/>
                <a:tab pos="723900" algn="l"/>
              </a:tabLst>
            </a:pPr>
            <a:endParaRPr lang="en-GB" dirty="0">
              <a:latin typeface="Calibri" pitchFamily="34" charset="0"/>
              <a:cs typeface="Times New Roman" pitchFamily="18" charset="0"/>
            </a:endParaRPr>
          </a:p>
          <a:p>
            <a:pPr marL="642938" lvl="1" indent="-285750" algn="just">
              <a:buSzPct val="80000"/>
              <a:buFont typeface="Wingdings" pitchFamily="2" charset="2"/>
              <a:buChar char="§"/>
              <a:tabLst>
                <a:tab pos="714375" algn="l"/>
                <a:tab pos="723900" algn="l"/>
              </a:tabLst>
            </a:pPr>
            <a:r>
              <a:rPr lang="en-GB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dirty="0" smtClean="0">
                <a:latin typeface="Calibri" pitchFamily="34" charset="0"/>
                <a:cs typeface="Times New Roman" pitchFamily="18" charset="0"/>
              </a:rPr>
              <a:t>The 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second is a </a:t>
            </a:r>
            <a:r>
              <a:rPr lang="en-GB" b="1" dirty="0">
                <a:latin typeface="Calibri" pitchFamily="34" charset="0"/>
                <a:cs typeface="Times New Roman" pitchFamily="18" charset="0"/>
              </a:rPr>
              <a:t>few kHz photon burst repetition rate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, which will allow for less  	expensive optical lasers for pump-and-probe experiments. </a:t>
            </a:r>
          </a:p>
          <a:p>
            <a:pPr marL="700088" lvl="1" indent="-342900" algn="just">
              <a:buSzPct val="80000"/>
              <a:buFont typeface="Wingdings" pitchFamily="2" charset="2"/>
              <a:buChar char="§"/>
              <a:tabLst>
                <a:tab pos="361950" algn="l"/>
                <a:tab pos="723900" algn="l"/>
              </a:tabLst>
            </a:pPr>
            <a:endParaRPr lang="en-GB" sz="2000" dirty="0">
              <a:latin typeface="Calibri" pitchFamily="34" charset="0"/>
              <a:cs typeface="Times New Roman" pitchFamily="18" charset="0"/>
            </a:endParaRPr>
          </a:p>
          <a:p>
            <a:pPr marL="357188" lvl="1" algn="just">
              <a:buSzPct val="80000"/>
              <a:tabLst>
                <a:tab pos="361950" algn="l"/>
                <a:tab pos="723900" algn="l"/>
              </a:tabLst>
            </a:pPr>
            <a:r>
              <a:rPr lang="en-GB" sz="2000" dirty="0">
                <a:latin typeface="Calibri" pitchFamily="34" charset="0"/>
                <a:cs typeface="Times New Roman" pitchFamily="18" charset="0"/>
              </a:rPr>
              <a:t>With the present nominal </a:t>
            </a:r>
            <a:r>
              <a:rPr lang="en-GB" sz="2000" dirty="0" smtClean="0">
                <a:latin typeface="Calibri" pitchFamily="34" charset="0"/>
                <a:cs typeface="Times New Roman" pitchFamily="18" charset="0"/>
              </a:rPr>
              <a:t>beam, </a:t>
            </a:r>
            <a:r>
              <a:rPr lang="en-GB" sz="2000" dirty="0">
                <a:latin typeface="Calibri" pitchFamily="34" charset="0"/>
                <a:cs typeface="Times New Roman" pitchFamily="18" charset="0"/>
              </a:rPr>
              <a:t>these features will lead to substantially 	reduced number of bunches/s  and significantly lower average brilliance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. 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6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9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Introduction and Motivation: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Future operations of XFEL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3778" y="503675"/>
            <a:ext cx="879371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Two assumptions for new operation modes:</a:t>
            </a:r>
          </a:p>
          <a:p>
            <a:pPr marL="4508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	We want to keep the bunch quality as for the nominal short-pulse operation</a:t>
            </a:r>
          </a:p>
          <a:p>
            <a:pPr marL="4508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 	Total heat load  per cryomodule is  20-25 W:</a:t>
            </a:r>
          </a:p>
          <a:p>
            <a:pPr marL="908050" lvl="1"/>
            <a:r>
              <a:rPr lang="en-US" dirty="0" smtClean="0">
                <a:latin typeface="Calibri" pitchFamily="34" charset="0"/>
              </a:rPr>
              <a:t>This should be sufficient for cw operation at  7.5 MV/m and for long  </a:t>
            </a:r>
            <a:r>
              <a:rPr lang="en-US" dirty="0">
                <a:latin typeface="Calibri" pitchFamily="34" charset="0"/>
              </a:rPr>
              <a:t>pulse </a:t>
            </a:r>
            <a:r>
              <a:rPr lang="en-US" dirty="0" smtClean="0">
                <a:latin typeface="Calibri" pitchFamily="34" charset="0"/>
              </a:rPr>
              <a:t>(lp) operation at higher </a:t>
            </a:r>
            <a:r>
              <a:rPr lang="en-US" dirty="0" err="1" smtClean="0">
                <a:latin typeface="Calibri" pitchFamily="34" charset="0"/>
              </a:rPr>
              <a:t>Eacc</a:t>
            </a:r>
            <a:r>
              <a:rPr lang="en-US" dirty="0" smtClean="0">
                <a:latin typeface="Calibri" pitchFamily="34" charset="0"/>
              </a:rPr>
              <a:t> the DF scales  ~ (7.5 /</a:t>
            </a:r>
            <a:r>
              <a:rPr lang="en-US" dirty="0" err="1" smtClean="0">
                <a:latin typeface="Calibri" pitchFamily="34" charset="0"/>
              </a:rPr>
              <a:t>Eacc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n-US" b="1" baseline="30000" dirty="0" smtClean="0">
                <a:latin typeface="Calibri" pitchFamily="34" charset="0"/>
              </a:rPr>
              <a:t>2</a:t>
            </a:r>
            <a:endParaRPr lang="en-US" b="1" baseline="30000" dirty="0"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5394" y="2616051"/>
            <a:ext cx="86312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None/>
            </a:pPr>
            <a:r>
              <a:rPr lang="en-US" dirty="0">
                <a:latin typeface="Calibri" pitchFamily="34" charset="0"/>
              </a:rPr>
              <a:t>Example of the time structure of the electron beam (1 </a:t>
            </a:r>
            <a:r>
              <a:rPr lang="en-US" dirty="0" err="1">
                <a:latin typeface="Calibri" pitchFamily="34" charset="0"/>
              </a:rPr>
              <a:t>nC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bunches):</a:t>
            </a:r>
            <a:endParaRPr lang="en-US" b="1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6622" y="3206601"/>
            <a:ext cx="7942263" cy="2764631"/>
            <a:chOff x="158750" y="2182813"/>
            <a:chExt cx="7942263" cy="276463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47749" y="2182813"/>
              <a:ext cx="30353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dirty="0" smtClean="0">
                  <a:latin typeface="Calibri" pitchFamily="34" charset="0"/>
                </a:rPr>
                <a:t>~100 </a:t>
              </a:r>
              <a:r>
                <a:rPr lang="en-US" dirty="0" err="1">
                  <a:latin typeface="Calibri" pitchFamily="34" charset="0"/>
                </a:rPr>
                <a:t>ms</a:t>
              </a:r>
              <a:r>
                <a:rPr lang="en-US" dirty="0">
                  <a:latin typeface="Calibri" pitchFamily="34" charset="0"/>
                </a:rPr>
                <a:t>  for  </a:t>
              </a:r>
              <a:r>
                <a:rPr lang="en-US" dirty="0" err="1" smtClean="0">
                  <a:latin typeface="Calibri" pitchFamily="34" charset="0"/>
                </a:rPr>
                <a:t>Eacc</a:t>
              </a:r>
              <a:r>
                <a:rPr lang="en-US" dirty="0" smtClean="0">
                  <a:latin typeface="Calibri" pitchFamily="34" charset="0"/>
                </a:rPr>
                <a:t> = 23 MV/m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6" descr="Vertikal dunkel"/>
            <p:cNvSpPr>
              <a:spLocks noChangeArrowheads="1"/>
            </p:cNvSpPr>
            <p:nvPr/>
          </p:nvSpPr>
          <p:spPr bwMode="auto">
            <a:xfrm>
              <a:off x="876300" y="2781300"/>
              <a:ext cx="2906713" cy="714375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bg1"/>
              </a:bgClr>
            </a:patt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885825" y="3490912"/>
              <a:ext cx="3654425" cy="14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3868738" y="2930525"/>
              <a:ext cx="13081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915988" y="2706688"/>
              <a:ext cx="2889250" cy="79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914775" y="2371725"/>
              <a:ext cx="13557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dirty="0" smtClean="0">
                  <a:latin typeface="Calibri" pitchFamily="34" charset="0"/>
                </a:rPr>
                <a:t>900 </a:t>
              </a:r>
              <a:r>
                <a:rPr lang="en-US" dirty="0" err="1">
                  <a:latin typeface="Calibri" pitchFamily="34" charset="0"/>
                </a:rPr>
                <a:t>ms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5670550" y="2182813"/>
              <a:ext cx="15065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>
                  <a:latin typeface="Calibri" pitchFamily="34" charset="0"/>
                </a:rPr>
                <a:t>f</a:t>
              </a:r>
              <a:r>
                <a:rPr lang="en-US" baseline="-25000">
                  <a:latin typeface="Calibri" pitchFamily="34" charset="0"/>
                </a:rPr>
                <a:t>rep</a:t>
              </a:r>
              <a:r>
                <a:rPr lang="en-US">
                  <a:latin typeface="Calibri" pitchFamily="34" charset="0"/>
                </a:rPr>
                <a:t> = 1Hz</a:t>
              </a:r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 flipH="1" flipV="1">
              <a:off x="852488" y="2416175"/>
              <a:ext cx="14287" cy="1103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>
              <a:off x="4429125" y="3259138"/>
              <a:ext cx="222250" cy="550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H="1">
              <a:off x="4491038" y="3275013"/>
              <a:ext cx="222250" cy="527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Rectangle 30" descr="Vertikal dunkel"/>
            <p:cNvSpPr>
              <a:spLocks noChangeArrowheads="1"/>
            </p:cNvSpPr>
            <p:nvPr/>
          </p:nvSpPr>
          <p:spPr bwMode="auto">
            <a:xfrm>
              <a:off x="5194300" y="2762250"/>
              <a:ext cx="2906713" cy="714375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bg1"/>
              </a:bgClr>
            </a:patt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58750" y="2582863"/>
              <a:ext cx="6159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>
                  <a:latin typeface="Calibri" pitchFamily="34" charset="0"/>
                </a:rPr>
                <a:t>1nC</a:t>
              </a:r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 flipV="1">
              <a:off x="4832624" y="4936331"/>
              <a:ext cx="1420813" cy="11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5457709" y="3801270"/>
              <a:ext cx="10969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 dirty="0">
                  <a:latin typeface="Calibri" pitchFamily="34" charset="0"/>
                </a:rPr>
                <a:t>~100 </a:t>
              </a:r>
              <a:r>
                <a:rPr lang="en-US" dirty="0" err="1">
                  <a:latin typeface="Calibri" pitchFamily="34" charset="0"/>
                </a:rPr>
                <a:t>fs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 flipV="1">
              <a:off x="2009775" y="4433888"/>
              <a:ext cx="2433638" cy="11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 flipH="1">
              <a:off x="2309813" y="3827463"/>
              <a:ext cx="1588" cy="6064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3890963" y="3835401"/>
              <a:ext cx="0" cy="6064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>
              <a:off x="2324100" y="4133851"/>
              <a:ext cx="1538288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2644775" y="3827463"/>
              <a:ext cx="933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None/>
              </a:pPr>
              <a:r>
                <a:rPr lang="en-US">
                  <a:latin typeface="Calibri" pitchFamily="34" charset="0"/>
                </a:rPr>
                <a:t>4 µs</a:t>
              </a:r>
            </a:p>
          </p:txBody>
        </p:sp>
        <p:cxnSp>
          <p:nvCxnSpPr>
            <p:cNvPr id="28" name="AutoShape 46"/>
            <p:cNvCxnSpPr>
              <a:cxnSpLocks noChangeShapeType="1"/>
            </p:cNvCxnSpPr>
            <p:nvPr/>
          </p:nvCxnSpPr>
          <p:spPr bwMode="auto">
            <a:xfrm rot="10800000">
              <a:off x="3892552" y="4012407"/>
              <a:ext cx="1301749" cy="43259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AutoShape 48"/>
            <p:cNvSpPr>
              <a:spLocks noChangeArrowheads="1"/>
            </p:cNvSpPr>
            <p:nvPr/>
          </p:nvSpPr>
          <p:spPr bwMode="auto">
            <a:xfrm>
              <a:off x="5385074" y="4439444"/>
              <a:ext cx="123825" cy="4603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 flipV="1">
              <a:off x="5507312" y="4242594"/>
              <a:ext cx="476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>
              <a:off x="5394599" y="4171157"/>
              <a:ext cx="0" cy="53340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5504137" y="4172744"/>
              <a:ext cx="0" cy="533400"/>
            </a:xfrm>
            <a:prstGeom prst="line">
              <a:avLst/>
            </a:prstGeom>
            <a:noFill/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53"/>
            <p:cNvSpPr>
              <a:spLocks noChangeShapeType="1"/>
            </p:cNvSpPr>
            <p:nvPr/>
          </p:nvSpPr>
          <p:spPr bwMode="auto">
            <a:xfrm flipV="1">
              <a:off x="4900887" y="4241007"/>
              <a:ext cx="4762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56"/>
            <p:cNvSpPr>
              <a:spLocks noChangeShapeType="1"/>
            </p:cNvSpPr>
            <p:nvPr/>
          </p:nvSpPr>
          <p:spPr bwMode="auto">
            <a:xfrm flipH="1">
              <a:off x="2317750" y="3517900"/>
              <a:ext cx="585788" cy="223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>
              <a:off x="2954338" y="3509963"/>
              <a:ext cx="949325" cy="25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7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6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440" y="538902"/>
            <a:ext cx="850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588" algn="just"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 first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test of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cw and long pulse (lp) operation of the XFEL-</a:t>
            </a:r>
            <a:r>
              <a:rPr lang="en-US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like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cryomodule 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PXFEL2_1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IOT amplifier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was 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performed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June this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year.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Test: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Setup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5941" y="1894328"/>
            <a:ext cx="8264017" cy="2790798"/>
            <a:chOff x="384872" y="1912597"/>
            <a:chExt cx="7774341" cy="2571044"/>
          </a:xfrm>
        </p:grpSpPr>
        <p:sp>
          <p:nvSpPr>
            <p:cNvPr id="101" name="Rectangle 13"/>
            <p:cNvSpPr>
              <a:spLocks noChangeArrowheads="1"/>
            </p:cNvSpPr>
            <p:nvPr/>
          </p:nvSpPr>
          <p:spPr bwMode="auto">
            <a:xfrm>
              <a:off x="2378022" y="3180988"/>
              <a:ext cx="312019" cy="216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84872" y="1912597"/>
              <a:ext cx="7774340" cy="53038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7688879" y="2103703"/>
              <a:ext cx="470334" cy="163409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72" y="2100933"/>
              <a:ext cx="1824465" cy="17864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170" y="2103703"/>
              <a:ext cx="1827539" cy="17864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709" y="2103703"/>
              <a:ext cx="1824465" cy="17864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340" y="2103703"/>
              <a:ext cx="1827539" cy="17864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1582225" y="2960907"/>
              <a:ext cx="307408" cy="216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4212097" y="3422050"/>
              <a:ext cx="312019" cy="216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1279428" y="2253263"/>
              <a:ext cx="0" cy="28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1176447" y="2491453"/>
              <a:ext cx="204426" cy="216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 flipV="1">
              <a:off x="1227169" y="2599469"/>
              <a:ext cx="102982" cy="54008"/>
            </a:xfrm>
            <a:prstGeom prst="curvedDownArrow">
              <a:avLst>
                <a:gd name="adj1" fmla="val 34359"/>
                <a:gd name="adj2" fmla="val 687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18317" y="2545461"/>
              <a:ext cx="256685" cy="11771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1278660" y="2707485"/>
              <a:ext cx="768" cy="335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H="1">
              <a:off x="1075002" y="2599469"/>
              <a:ext cx="1014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2195503" y="2240800"/>
              <a:ext cx="0" cy="28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2094059" y="2478989"/>
              <a:ext cx="204426" cy="216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AutoShape 26"/>
            <p:cNvSpPr>
              <a:spLocks noChangeArrowheads="1"/>
            </p:cNvSpPr>
            <p:nvPr/>
          </p:nvSpPr>
          <p:spPr bwMode="auto">
            <a:xfrm flipV="1">
              <a:off x="2144781" y="2587005"/>
              <a:ext cx="102982" cy="54008"/>
            </a:xfrm>
            <a:prstGeom prst="curvedDownArrow">
              <a:avLst>
                <a:gd name="adj1" fmla="val 34359"/>
                <a:gd name="adj2" fmla="val 687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1735929" y="2532997"/>
              <a:ext cx="255148" cy="11771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2195502" y="2695021"/>
              <a:ext cx="769" cy="347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H="1">
              <a:off x="1735929" y="3042611"/>
              <a:ext cx="473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 flipH="1">
              <a:off x="1991077" y="2587005"/>
              <a:ext cx="1029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3102356" y="2246339"/>
              <a:ext cx="0" cy="28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999374" y="2484529"/>
              <a:ext cx="205963" cy="216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AutoShape 33"/>
            <p:cNvSpPr>
              <a:spLocks noChangeArrowheads="1"/>
            </p:cNvSpPr>
            <p:nvPr/>
          </p:nvSpPr>
          <p:spPr bwMode="auto">
            <a:xfrm flipV="1">
              <a:off x="3051634" y="2600854"/>
              <a:ext cx="101445" cy="55393"/>
            </a:xfrm>
            <a:prstGeom prst="curvedDownArrow">
              <a:avLst>
                <a:gd name="adj1" fmla="val 33000"/>
                <a:gd name="adj2" fmla="val 6600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2641244" y="2538537"/>
              <a:ext cx="256685" cy="11771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3102356" y="2700561"/>
              <a:ext cx="0" cy="271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 flipH="1">
              <a:off x="2897930" y="2592545"/>
              <a:ext cx="1014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38"/>
            <p:cNvSpPr>
              <a:spLocks noChangeShapeType="1"/>
            </p:cNvSpPr>
            <p:nvPr/>
          </p:nvSpPr>
          <p:spPr bwMode="auto">
            <a:xfrm>
              <a:off x="3992301" y="2267112"/>
              <a:ext cx="0" cy="28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Oval 39"/>
            <p:cNvSpPr>
              <a:spLocks noChangeArrowheads="1"/>
            </p:cNvSpPr>
            <p:nvPr/>
          </p:nvSpPr>
          <p:spPr bwMode="auto">
            <a:xfrm>
              <a:off x="3890857" y="2505301"/>
              <a:ext cx="207500" cy="216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AutoShape 40"/>
            <p:cNvSpPr>
              <a:spLocks noChangeArrowheads="1"/>
            </p:cNvSpPr>
            <p:nvPr/>
          </p:nvSpPr>
          <p:spPr bwMode="auto">
            <a:xfrm flipV="1">
              <a:off x="3941579" y="2603623"/>
              <a:ext cx="104519" cy="54008"/>
            </a:xfrm>
            <a:prstGeom prst="curvedDownArrow">
              <a:avLst>
                <a:gd name="adj1" fmla="val 34872"/>
                <a:gd name="adj2" fmla="val 69744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3532727" y="2559309"/>
              <a:ext cx="258222" cy="1163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3992301" y="2721333"/>
              <a:ext cx="0" cy="271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44"/>
            <p:cNvSpPr>
              <a:spLocks noChangeShapeType="1"/>
            </p:cNvSpPr>
            <p:nvPr/>
          </p:nvSpPr>
          <p:spPr bwMode="auto">
            <a:xfrm flipH="1">
              <a:off x="3787875" y="2613317"/>
              <a:ext cx="104519" cy="13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45"/>
            <p:cNvSpPr>
              <a:spLocks noChangeShapeType="1"/>
            </p:cNvSpPr>
            <p:nvPr/>
          </p:nvSpPr>
          <p:spPr bwMode="auto">
            <a:xfrm>
              <a:off x="4914524" y="2253263"/>
              <a:ext cx="0" cy="28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4811543" y="2491453"/>
              <a:ext cx="205963" cy="216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AutoShape 47"/>
            <p:cNvSpPr>
              <a:spLocks noChangeArrowheads="1"/>
            </p:cNvSpPr>
            <p:nvPr/>
          </p:nvSpPr>
          <p:spPr bwMode="auto">
            <a:xfrm flipV="1">
              <a:off x="4863802" y="2599469"/>
              <a:ext cx="101445" cy="54008"/>
            </a:xfrm>
            <a:prstGeom prst="curvedDownArrow">
              <a:avLst>
                <a:gd name="adj1" fmla="val 33846"/>
                <a:gd name="adj2" fmla="val 67692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4453413" y="2545461"/>
              <a:ext cx="256685" cy="11771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49"/>
            <p:cNvSpPr>
              <a:spLocks noChangeShapeType="1"/>
            </p:cNvSpPr>
            <p:nvPr/>
          </p:nvSpPr>
          <p:spPr bwMode="auto">
            <a:xfrm>
              <a:off x="4914524" y="2707485"/>
              <a:ext cx="0" cy="3253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51"/>
            <p:cNvSpPr>
              <a:spLocks noChangeShapeType="1"/>
            </p:cNvSpPr>
            <p:nvPr/>
          </p:nvSpPr>
          <p:spPr bwMode="auto">
            <a:xfrm flipH="1">
              <a:off x="4710098" y="2599469"/>
              <a:ext cx="1014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52"/>
            <p:cNvSpPr>
              <a:spLocks noChangeShapeType="1"/>
            </p:cNvSpPr>
            <p:nvPr/>
          </p:nvSpPr>
          <p:spPr bwMode="auto">
            <a:xfrm>
              <a:off x="5836747" y="2253263"/>
              <a:ext cx="0" cy="28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Oval 53"/>
            <p:cNvSpPr>
              <a:spLocks noChangeArrowheads="1"/>
            </p:cNvSpPr>
            <p:nvPr/>
          </p:nvSpPr>
          <p:spPr bwMode="auto">
            <a:xfrm>
              <a:off x="5733766" y="2491453"/>
              <a:ext cx="204426" cy="216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AutoShape 54"/>
            <p:cNvSpPr>
              <a:spLocks noChangeArrowheads="1"/>
            </p:cNvSpPr>
            <p:nvPr/>
          </p:nvSpPr>
          <p:spPr bwMode="auto">
            <a:xfrm flipV="1">
              <a:off x="5784488" y="2591160"/>
              <a:ext cx="102982" cy="54008"/>
            </a:xfrm>
            <a:prstGeom prst="curvedDownArrow">
              <a:avLst>
                <a:gd name="adj1" fmla="val 34359"/>
                <a:gd name="adj2" fmla="val 68718"/>
                <a:gd name="adj3" fmla="val 742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>
              <a:off x="5375636" y="2545461"/>
              <a:ext cx="255148" cy="11771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56"/>
            <p:cNvSpPr>
              <a:spLocks noChangeShapeType="1"/>
            </p:cNvSpPr>
            <p:nvPr/>
          </p:nvSpPr>
          <p:spPr bwMode="auto">
            <a:xfrm>
              <a:off x="5836747" y="2707485"/>
              <a:ext cx="0" cy="3253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58"/>
            <p:cNvSpPr>
              <a:spLocks noChangeShapeType="1"/>
            </p:cNvSpPr>
            <p:nvPr/>
          </p:nvSpPr>
          <p:spPr bwMode="auto">
            <a:xfrm flipH="1">
              <a:off x="5630784" y="2599469"/>
              <a:ext cx="1029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59"/>
            <p:cNvSpPr>
              <a:spLocks noChangeShapeType="1"/>
            </p:cNvSpPr>
            <p:nvPr/>
          </p:nvSpPr>
          <p:spPr bwMode="auto">
            <a:xfrm>
              <a:off x="6726693" y="2256033"/>
              <a:ext cx="0" cy="28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Oval 60"/>
            <p:cNvSpPr>
              <a:spLocks noChangeArrowheads="1"/>
            </p:cNvSpPr>
            <p:nvPr/>
          </p:nvSpPr>
          <p:spPr bwMode="auto">
            <a:xfrm>
              <a:off x="6625248" y="2494222"/>
              <a:ext cx="204426" cy="216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AutoShape 61"/>
            <p:cNvSpPr>
              <a:spLocks noChangeArrowheads="1"/>
            </p:cNvSpPr>
            <p:nvPr/>
          </p:nvSpPr>
          <p:spPr bwMode="auto">
            <a:xfrm flipV="1">
              <a:off x="6675970" y="2592545"/>
              <a:ext cx="102982" cy="54008"/>
            </a:xfrm>
            <a:prstGeom prst="curvedDownArrow">
              <a:avLst>
                <a:gd name="adj1" fmla="val 34359"/>
                <a:gd name="adj2" fmla="val 687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Rectangle 62"/>
            <p:cNvSpPr>
              <a:spLocks noChangeArrowheads="1"/>
            </p:cNvSpPr>
            <p:nvPr/>
          </p:nvSpPr>
          <p:spPr bwMode="auto">
            <a:xfrm>
              <a:off x="6265581" y="2548230"/>
              <a:ext cx="256685" cy="1163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Line 63"/>
            <p:cNvSpPr>
              <a:spLocks noChangeShapeType="1"/>
            </p:cNvSpPr>
            <p:nvPr/>
          </p:nvSpPr>
          <p:spPr bwMode="auto">
            <a:xfrm>
              <a:off x="6726693" y="2710254"/>
              <a:ext cx="0" cy="271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Line 65"/>
            <p:cNvSpPr>
              <a:spLocks noChangeShapeType="1"/>
            </p:cNvSpPr>
            <p:nvPr/>
          </p:nvSpPr>
          <p:spPr bwMode="auto">
            <a:xfrm flipH="1">
              <a:off x="6522266" y="2602238"/>
              <a:ext cx="1029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Line 66"/>
            <p:cNvSpPr>
              <a:spLocks noChangeShapeType="1"/>
            </p:cNvSpPr>
            <p:nvPr/>
          </p:nvSpPr>
          <p:spPr bwMode="auto">
            <a:xfrm>
              <a:off x="7628934" y="2262957"/>
              <a:ext cx="0" cy="283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7525953" y="2501146"/>
              <a:ext cx="204426" cy="216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AutoShape 68"/>
            <p:cNvSpPr>
              <a:spLocks noChangeArrowheads="1"/>
            </p:cNvSpPr>
            <p:nvPr/>
          </p:nvSpPr>
          <p:spPr bwMode="auto">
            <a:xfrm flipV="1">
              <a:off x="7576675" y="2591160"/>
              <a:ext cx="102982" cy="54008"/>
            </a:xfrm>
            <a:prstGeom prst="curvedDownArrow">
              <a:avLst>
                <a:gd name="adj1" fmla="val 34359"/>
                <a:gd name="adj2" fmla="val 687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Rectangle 69"/>
            <p:cNvSpPr>
              <a:spLocks noChangeArrowheads="1"/>
            </p:cNvSpPr>
            <p:nvPr/>
          </p:nvSpPr>
          <p:spPr bwMode="auto">
            <a:xfrm>
              <a:off x="7167823" y="2555154"/>
              <a:ext cx="255148" cy="11632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Line 71"/>
            <p:cNvSpPr>
              <a:spLocks noChangeShapeType="1"/>
            </p:cNvSpPr>
            <p:nvPr/>
          </p:nvSpPr>
          <p:spPr bwMode="auto">
            <a:xfrm flipH="1">
              <a:off x="7422971" y="2609162"/>
              <a:ext cx="1029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AutoShape 73"/>
            <p:cNvSpPr>
              <a:spLocks noChangeArrowheads="1"/>
            </p:cNvSpPr>
            <p:nvPr/>
          </p:nvSpPr>
          <p:spPr bwMode="auto">
            <a:xfrm>
              <a:off x="4098357" y="3686553"/>
              <a:ext cx="539500" cy="483303"/>
            </a:xfrm>
            <a:prstGeom prst="flowChartExtra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Line 74"/>
            <p:cNvSpPr>
              <a:spLocks noChangeShapeType="1"/>
            </p:cNvSpPr>
            <p:nvPr/>
          </p:nvSpPr>
          <p:spPr bwMode="auto">
            <a:xfrm>
              <a:off x="4376561" y="4122772"/>
              <a:ext cx="0" cy="3337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75"/>
            <p:cNvSpPr>
              <a:spLocks noChangeShapeType="1"/>
            </p:cNvSpPr>
            <p:nvPr/>
          </p:nvSpPr>
          <p:spPr bwMode="auto">
            <a:xfrm flipH="1" flipV="1">
              <a:off x="4376560" y="4474658"/>
              <a:ext cx="18337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Text Box 76"/>
            <p:cNvSpPr txBox="1">
              <a:spLocks noChangeArrowheads="1"/>
            </p:cNvSpPr>
            <p:nvPr/>
          </p:nvSpPr>
          <p:spPr bwMode="auto">
            <a:xfrm>
              <a:off x="3177671" y="3735022"/>
              <a:ext cx="929908" cy="703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/>
            <a:p>
              <a:pPr algn="ctr"/>
              <a:r>
                <a:rPr lang="de-DE" altLang="ja-JP" sz="1600" b="1" dirty="0">
                  <a:ea typeface="MS Mincho" pitchFamily="49" charset="-128"/>
                </a:rPr>
                <a:t>IOT</a:t>
              </a:r>
            </a:p>
            <a:p>
              <a:pPr algn="ctr"/>
              <a:r>
                <a:rPr lang="de-DE" altLang="ja-JP" sz="1600" b="1" dirty="0" smtClean="0">
                  <a:ea typeface="MS Mincho" pitchFamily="49" charset="-128"/>
                </a:rPr>
                <a:t>85+ </a:t>
              </a:r>
              <a:r>
                <a:rPr lang="de-DE" altLang="ja-JP" sz="1600" b="1" dirty="0">
                  <a:ea typeface="MS Mincho" pitchFamily="49" charset="-128"/>
                </a:rPr>
                <a:t>kW</a:t>
              </a:r>
              <a:endParaRPr lang="en-GB" sz="1600" b="1" dirty="0"/>
            </a:p>
          </p:txBody>
        </p:sp>
        <p:sp>
          <p:nvSpPr>
            <p:cNvPr id="90" name="Text Box 77"/>
            <p:cNvSpPr txBox="1">
              <a:spLocks noChangeArrowheads="1"/>
            </p:cNvSpPr>
            <p:nvPr/>
          </p:nvSpPr>
          <p:spPr bwMode="auto">
            <a:xfrm>
              <a:off x="4784330" y="4199059"/>
              <a:ext cx="1346380" cy="28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/>
            <a:p>
              <a:pPr algn="ctr"/>
              <a:r>
                <a:rPr lang="de-DE" altLang="ja-JP" sz="1600" b="1" dirty="0" smtClean="0">
                  <a:ea typeface="MS Mincho" pitchFamily="49" charset="-128"/>
                </a:rPr>
                <a:t>Driver  760 </a:t>
              </a:r>
              <a:r>
                <a:rPr lang="de-DE" altLang="ja-JP" sz="1600" b="1" dirty="0">
                  <a:ea typeface="MS Mincho" pitchFamily="49" charset="-128"/>
                </a:rPr>
                <a:t>W</a:t>
              </a:r>
              <a:endParaRPr lang="en-GB" sz="1600" b="1" dirty="0"/>
            </a:p>
          </p:txBody>
        </p:sp>
        <p:sp>
          <p:nvSpPr>
            <p:cNvPr id="93" name="Line 80"/>
            <p:cNvSpPr>
              <a:spLocks noChangeShapeType="1"/>
            </p:cNvSpPr>
            <p:nvPr/>
          </p:nvSpPr>
          <p:spPr bwMode="auto">
            <a:xfrm flipV="1">
              <a:off x="878261" y="2707485"/>
              <a:ext cx="0" cy="433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Text Box 81"/>
            <p:cNvSpPr txBox="1">
              <a:spLocks noChangeArrowheads="1"/>
            </p:cNvSpPr>
            <p:nvPr/>
          </p:nvSpPr>
          <p:spPr bwMode="auto">
            <a:xfrm>
              <a:off x="467872" y="3140934"/>
              <a:ext cx="862279" cy="48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/>
            <a:p>
              <a:pPr algn="ctr"/>
              <a:r>
                <a:rPr lang="en-US" altLang="ja-JP" sz="1600" b="1">
                  <a:ea typeface="MS Mincho" pitchFamily="49" charset="-128"/>
                </a:rPr>
                <a:t>Load</a:t>
              </a:r>
              <a:endParaRPr lang="en-GB" sz="1600" b="1"/>
            </a:p>
          </p:txBody>
        </p:sp>
        <p:sp>
          <p:nvSpPr>
            <p:cNvPr id="95" name="Text Box 82"/>
            <p:cNvSpPr txBox="1">
              <a:spLocks noChangeArrowheads="1"/>
            </p:cNvSpPr>
            <p:nvPr/>
          </p:nvSpPr>
          <p:spPr bwMode="auto">
            <a:xfrm>
              <a:off x="6265581" y="3684475"/>
              <a:ext cx="1231168" cy="48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/>
            <a:p>
              <a:pPr algn="ctr"/>
              <a:r>
                <a:rPr lang="en-US" altLang="ja-JP" sz="1600" b="1" dirty="0">
                  <a:ea typeface="MS Mincho" pitchFamily="49" charset="-128"/>
                </a:rPr>
                <a:t>Circulator</a:t>
              </a:r>
              <a:endParaRPr lang="en-GB" sz="1600" b="1" dirty="0"/>
            </a:p>
          </p:txBody>
        </p:sp>
        <p:sp>
          <p:nvSpPr>
            <p:cNvPr id="96" name="Line 83"/>
            <p:cNvSpPr>
              <a:spLocks noChangeShapeType="1"/>
            </p:cNvSpPr>
            <p:nvPr/>
          </p:nvSpPr>
          <p:spPr bwMode="auto">
            <a:xfrm flipH="1" flipV="1">
              <a:off x="5910908" y="2663003"/>
              <a:ext cx="1139498" cy="1013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85"/>
            <p:cNvSpPr>
              <a:spLocks noChangeShapeType="1"/>
            </p:cNvSpPr>
            <p:nvPr/>
          </p:nvSpPr>
          <p:spPr bwMode="auto">
            <a:xfrm flipH="1">
              <a:off x="2534029" y="3530066"/>
              <a:ext cx="18340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Line 86"/>
            <p:cNvSpPr>
              <a:spLocks noChangeShapeType="1"/>
            </p:cNvSpPr>
            <p:nvPr/>
          </p:nvSpPr>
          <p:spPr bwMode="auto">
            <a:xfrm flipV="1">
              <a:off x="4368107" y="3530066"/>
              <a:ext cx="0" cy="156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Line 70"/>
            <p:cNvSpPr>
              <a:spLocks noChangeShapeType="1"/>
            </p:cNvSpPr>
            <p:nvPr/>
          </p:nvSpPr>
          <p:spPr bwMode="auto">
            <a:xfrm>
              <a:off x="7628934" y="2717179"/>
              <a:ext cx="9222" cy="263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Line 17"/>
            <p:cNvSpPr>
              <a:spLocks noChangeShapeType="1"/>
            </p:cNvSpPr>
            <p:nvPr/>
          </p:nvSpPr>
          <p:spPr bwMode="auto">
            <a:xfrm>
              <a:off x="1278660" y="3042611"/>
              <a:ext cx="4572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Line 85"/>
            <p:cNvSpPr>
              <a:spLocks noChangeShapeType="1"/>
            </p:cNvSpPr>
            <p:nvPr/>
          </p:nvSpPr>
          <p:spPr bwMode="auto">
            <a:xfrm flipH="1">
              <a:off x="1728171" y="3289004"/>
              <a:ext cx="18284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Rectangle 11"/>
            <p:cNvSpPr>
              <a:spLocks noChangeArrowheads="1"/>
            </p:cNvSpPr>
            <p:nvPr/>
          </p:nvSpPr>
          <p:spPr bwMode="auto">
            <a:xfrm>
              <a:off x="3402942" y="2890282"/>
              <a:ext cx="307408" cy="216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Line 29"/>
            <p:cNvSpPr>
              <a:spLocks noChangeShapeType="1"/>
            </p:cNvSpPr>
            <p:nvPr/>
          </p:nvSpPr>
          <p:spPr bwMode="auto">
            <a:xfrm flipH="1">
              <a:off x="3556646" y="2981678"/>
              <a:ext cx="435655" cy="20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>
              <a:off x="3102357" y="2981678"/>
              <a:ext cx="454290" cy="20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Line 74"/>
            <p:cNvSpPr>
              <a:spLocks noChangeShapeType="1"/>
            </p:cNvSpPr>
            <p:nvPr/>
          </p:nvSpPr>
          <p:spPr bwMode="auto">
            <a:xfrm>
              <a:off x="3556646" y="2978910"/>
              <a:ext cx="0" cy="3100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Line 74"/>
            <p:cNvSpPr>
              <a:spLocks noChangeShapeType="1"/>
            </p:cNvSpPr>
            <p:nvPr/>
          </p:nvSpPr>
          <p:spPr bwMode="auto">
            <a:xfrm>
              <a:off x="1728172" y="3042611"/>
              <a:ext cx="0" cy="246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74"/>
            <p:cNvSpPr>
              <a:spLocks noChangeShapeType="1"/>
            </p:cNvSpPr>
            <p:nvPr/>
          </p:nvSpPr>
          <p:spPr bwMode="auto">
            <a:xfrm flipH="1">
              <a:off x="2534029" y="3290600"/>
              <a:ext cx="2" cy="239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Rectangle 13"/>
            <p:cNvSpPr>
              <a:spLocks noChangeArrowheads="1"/>
            </p:cNvSpPr>
            <p:nvPr/>
          </p:nvSpPr>
          <p:spPr bwMode="auto">
            <a:xfrm>
              <a:off x="6025487" y="3171214"/>
              <a:ext cx="312019" cy="216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Rectangle 11"/>
            <p:cNvSpPr>
              <a:spLocks noChangeArrowheads="1"/>
            </p:cNvSpPr>
            <p:nvPr/>
          </p:nvSpPr>
          <p:spPr bwMode="auto">
            <a:xfrm>
              <a:off x="5229690" y="2951133"/>
              <a:ext cx="307408" cy="216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 flipH="1">
              <a:off x="5383394" y="3032837"/>
              <a:ext cx="473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85"/>
            <p:cNvSpPr>
              <a:spLocks noChangeShapeType="1"/>
            </p:cNvSpPr>
            <p:nvPr/>
          </p:nvSpPr>
          <p:spPr bwMode="auto">
            <a:xfrm flipH="1">
              <a:off x="4347418" y="3530066"/>
              <a:ext cx="18340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7"/>
            <p:cNvSpPr>
              <a:spLocks noChangeShapeType="1"/>
            </p:cNvSpPr>
            <p:nvPr/>
          </p:nvSpPr>
          <p:spPr bwMode="auto">
            <a:xfrm>
              <a:off x="4926125" y="3032837"/>
              <a:ext cx="4572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85"/>
            <p:cNvSpPr>
              <a:spLocks noChangeShapeType="1"/>
            </p:cNvSpPr>
            <p:nvPr/>
          </p:nvSpPr>
          <p:spPr bwMode="auto">
            <a:xfrm flipH="1">
              <a:off x="5375636" y="3279230"/>
              <a:ext cx="18284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7050407" y="2880508"/>
              <a:ext cx="307408" cy="216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Line 29"/>
            <p:cNvSpPr>
              <a:spLocks noChangeShapeType="1"/>
            </p:cNvSpPr>
            <p:nvPr/>
          </p:nvSpPr>
          <p:spPr bwMode="auto">
            <a:xfrm flipH="1" flipV="1">
              <a:off x="7204110" y="2973919"/>
              <a:ext cx="435655" cy="97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 flipV="1">
              <a:off x="6727461" y="2973919"/>
              <a:ext cx="476651" cy="97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74"/>
            <p:cNvSpPr>
              <a:spLocks noChangeShapeType="1"/>
            </p:cNvSpPr>
            <p:nvPr/>
          </p:nvSpPr>
          <p:spPr bwMode="auto">
            <a:xfrm>
              <a:off x="7204111" y="2969136"/>
              <a:ext cx="0" cy="3100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74"/>
            <p:cNvSpPr>
              <a:spLocks noChangeShapeType="1"/>
            </p:cNvSpPr>
            <p:nvPr/>
          </p:nvSpPr>
          <p:spPr bwMode="auto">
            <a:xfrm>
              <a:off x="5375637" y="3032837"/>
              <a:ext cx="0" cy="246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Line 74"/>
            <p:cNvSpPr>
              <a:spLocks noChangeShapeType="1"/>
            </p:cNvSpPr>
            <p:nvPr/>
          </p:nvSpPr>
          <p:spPr bwMode="auto">
            <a:xfrm flipH="1">
              <a:off x="6181494" y="3280826"/>
              <a:ext cx="2" cy="239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497610" y="5094185"/>
            <a:ext cx="85059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 could operate 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PXFEL2_1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cryomodule at 1.8 K and 2 K</a:t>
            </a:r>
          </a:p>
          <a:p>
            <a:pPr marL="2857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special measures have been undertaken to stabilize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LHe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pressure (36 Hz /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mb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marL="2857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special cw/lp dedicated LLRF was used for that 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785" y="1507049"/>
            <a:ext cx="101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Setup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8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3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4092" y="2798930"/>
            <a:ext cx="6490001" cy="2594800"/>
            <a:chOff x="1196624" y="2679405"/>
            <a:chExt cx="6490001" cy="2594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94"/>
            <a:stretch/>
          </p:blipFill>
          <p:spPr>
            <a:xfrm>
              <a:off x="1196624" y="2679405"/>
              <a:ext cx="6490001" cy="2594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88805" y="4828801"/>
              <a:ext cx="1526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3" algn="just"/>
              <a:r>
                <a:rPr lang="en-US" dirty="0">
                  <a:latin typeface="Calibri" pitchFamily="34" charset="0"/>
                  <a:cs typeface="Calibri" pitchFamily="34" charset="0"/>
                </a:rPr>
                <a:t>HOM couplers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1826696" y="4239091"/>
              <a:ext cx="2425556" cy="60756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252251" y="3564015"/>
              <a:ext cx="2524994" cy="128264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Jacek Sekutowicz, “CW and LP operation of the  XFEL-type cryomodule” , TTC2011, IHEP, Peking, China.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188" y="0"/>
            <a:ext cx="8770282" cy="32365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>First Test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Thermal features of the PXFEL2_1 cryomodule</a:t>
            </a:r>
          </a:p>
          <a:p>
            <a:pPr algn="l"/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696323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23839" y="638690"/>
            <a:ext cx="8750505" cy="1755194"/>
          </a:xfrm>
          <a:prstGeom prst="rect">
            <a:avLst/>
          </a:prstGeo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TESLA cavity and its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auxiliaries 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were 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designed in </a:t>
            </a:r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1992:</a:t>
            </a:r>
          </a:p>
          <a:p>
            <a:pPr indent="103188" algn="just"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 short pulse 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operation at 25 MV/m and </a:t>
            </a:r>
            <a:r>
              <a:rPr lang="en-US" sz="1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DF of ~1</a:t>
            </a:r>
            <a:r>
              <a:rPr lang="en-US" sz="1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indent="103188" algn="just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Cost of the TESLA cavity was one of the driving criteria (22000 cavities for the collider). </a:t>
            </a:r>
          </a:p>
          <a:p>
            <a:pPr marL="0" indent="0" algn="just">
              <a:buNone/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That is why HOM couplers are located outside the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LHe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vessel (other than for example for cw operated HERA cavities).</a:t>
            </a:r>
            <a:endParaRPr lang="en-US" sz="1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4E061-81E0-4EF4-8D38-A5A64BC8C99D}" type="slidenum">
              <a:rPr lang="en-GB" smtClean="0"/>
              <a:pPr/>
              <a:t>9</a:t>
            </a:fld>
            <a:r>
              <a:rPr lang="en-GB" smtClean="0"/>
              <a:t>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1926</Words>
  <Application>Microsoft Office PowerPoint</Application>
  <PresentationFormat>On-screen Show (4:3)</PresentationFormat>
  <Paragraphs>441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1_Default Design</vt:lpstr>
      <vt:lpstr>PowerPoint Presentation</vt:lpstr>
      <vt:lpstr>Acknowledgments</vt:lpstr>
      <vt:lpstr>Outline</vt:lpstr>
      <vt:lpstr>Introduction and Motivation:  Bunch properties for the nominal operation of XFEL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Jacek Sekutowicz</dc:creator>
  <cp:lastModifiedBy>Sekutowicz, Jacek</cp:lastModifiedBy>
  <cp:revision>609</cp:revision>
  <cp:lastPrinted>2011-11-18T12:46:50Z</cp:lastPrinted>
  <dcterms:created xsi:type="dcterms:W3CDTF">2011-07-26T21:35:45Z</dcterms:created>
  <dcterms:modified xsi:type="dcterms:W3CDTF">2011-12-05T18:44:26Z</dcterms:modified>
</cp:coreProperties>
</file>