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6"/>
  </p:notesMasterIdLst>
  <p:handoutMasterIdLst>
    <p:handoutMasterId r:id="rId57"/>
  </p:handoutMasterIdLst>
  <p:sldIdLst>
    <p:sldId id="256" r:id="rId3"/>
    <p:sldId id="257" r:id="rId4"/>
    <p:sldId id="259" r:id="rId5"/>
    <p:sldId id="258" r:id="rId6"/>
    <p:sldId id="261" r:id="rId7"/>
    <p:sldId id="262" r:id="rId8"/>
    <p:sldId id="263" r:id="rId9"/>
    <p:sldId id="272" r:id="rId10"/>
    <p:sldId id="264" r:id="rId11"/>
    <p:sldId id="265" r:id="rId12"/>
    <p:sldId id="275" r:id="rId13"/>
    <p:sldId id="276" r:id="rId14"/>
    <p:sldId id="277" r:id="rId15"/>
    <p:sldId id="279" r:id="rId16"/>
    <p:sldId id="300" r:id="rId17"/>
    <p:sldId id="302" r:id="rId18"/>
    <p:sldId id="278" r:id="rId19"/>
    <p:sldId id="280" r:id="rId20"/>
    <p:sldId id="281" r:id="rId21"/>
    <p:sldId id="282" r:id="rId22"/>
    <p:sldId id="313" r:id="rId23"/>
    <p:sldId id="283" r:id="rId24"/>
    <p:sldId id="284" r:id="rId25"/>
    <p:sldId id="287" r:id="rId26"/>
    <p:sldId id="286" r:id="rId27"/>
    <p:sldId id="285" r:id="rId28"/>
    <p:sldId id="288" r:id="rId29"/>
    <p:sldId id="289" r:id="rId30"/>
    <p:sldId id="290" r:id="rId31"/>
    <p:sldId id="293" r:id="rId32"/>
    <p:sldId id="294" r:id="rId33"/>
    <p:sldId id="295" r:id="rId34"/>
    <p:sldId id="296" r:id="rId35"/>
    <p:sldId id="298" r:id="rId36"/>
    <p:sldId id="299" r:id="rId37"/>
    <p:sldId id="308" r:id="rId38"/>
    <p:sldId id="310" r:id="rId39"/>
    <p:sldId id="312" r:id="rId40"/>
    <p:sldId id="311" r:id="rId41"/>
    <p:sldId id="303" r:id="rId42"/>
    <p:sldId id="314" r:id="rId43"/>
    <p:sldId id="274" r:id="rId44"/>
    <p:sldId id="301" r:id="rId45"/>
    <p:sldId id="266" r:id="rId46"/>
    <p:sldId id="267" r:id="rId47"/>
    <p:sldId id="268" r:id="rId48"/>
    <p:sldId id="297" r:id="rId49"/>
    <p:sldId id="305" r:id="rId50"/>
    <p:sldId id="306" r:id="rId51"/>
    <p:sldId id="307" r:id="rId52"/>
    <p:sldId id="304" r:id="rId53"/>
    <p:sldId id="291" r:id="rId54"/>
    <p:sldId id="292" r:id="rId55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holas Walker" initials="NJ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1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commentAuthors" Target="commentAuthor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10-04T15:18:34.312" idx="1">
    <p:pos x="10" y="10"/>
    <p:text>Will mention verbally the on-going SLAC R&amp;D (and recenet high-power result) and that DRFS concept will be tested at S1G.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6B5ED9-0AE4-E14D-BC83-95E47EA8A5F4}" type="doc">
      <dgm:prSet loTypeId="urn:microsoft.com/office/officeart/2005/8/layout/radial4" loCatId="relationship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16C24282-B23F-914D-A610-B736F081D02C}">
      <dgm:prSet phldrT="[Text]"/>
      <dgm:spPr/>
      <dgm:t>
        <a:bodyPr/>
        <a:lstStyle/>
        <a:p>
          <a:r>
            <a:rPr lang="en-US" dirty="0" smtClean="0"/>
            <a:t>Full</a:t>
          </a:r>
          <a:r>
            <a:rPr lang="en-US" baseline="0" dirty="0" smtClean="0"/>
            <a:t> systems integration testing</a:t>
          </a:r>
          <a:endParaRPr lang="en-US" dirty="0"/>
        </a:p>
      </dgm:t>
    </dgm:pt>
    <dgm:pt modelId="{BC3B54A1-A795-6149-B2B2-19BCDD93BDF4}" type="parTrans" cxnId="{027FC181-A476-B944-B497-BEFEE6CF0C55}">
      <dgm:prSet/>
      <dgm:spPr/>
      <dgm:t>
        <a:bodyPr/>
        <a:lstStyle/>
        <a:p>
          <a:endParaRPr lang="en-US"/>
        </a:p>
      </dgm:t>
    </dgm:pt>
    <dgm:pt modelId="{D9F85FDD-741A-704C-8BF0-CC7A295D6960}" type="sibTrans" cxnId="{027FC181-A476-B944-B497-BEFEE6CF0C55}">
      <dgm:prSet/>
      <dgm:spPr/>
      <dgm:t>
        <a:bodyPr/>
        <a:lstStyle/>
        <a:p>
          <a:endParaRPr lang="en-US"/>
        </a:p>
      </dgm:t>
    </dgm:pt>
    <dgm:pt modelId="{DC9137F9-7490-5246-B342-580E0798BADA}">
      <dgm:prSet phldrT="[Text]"/>
      <dgm:spPr/>
      <dgm:t>
        <a:bodyPr/>
        <a:lstStyle/>
        <a:p>
          <a:r>
            <a:rPr lang="en-US" dirty="0" smtClean="0"/>
            <a:t>FLASH (DESY)</a:t>
          </a:r>
          <a:endParaRPr lang="en-US" dirty="0"/>
        </a:p>
      </dgm:t>
    </dgm:pt>
    <dgm:pt modelId="{086B3F81-2889-D24E-9B70-A08DF84041F3}" type="parTrans" cxnId="{6CFD02B0-C81F-AE4E-8A69-FB95E61C197D}">
      <dgm:prSet/>
      <dgm:spPr/>
      <dgm:t>
        <a:bodyPr/>
        <a:lstStyle/>
        <a:p>
          <a:endParaRPr lang="en-US"/>
        </a:p>
      </dgm:t>
    </dgm:pt>
    <dgm:pt modelId="{84007EE9-D30B-104F-AB7F-1A252B12F8B7}" type="sibTrans" cxnId="{6CFD02B0-C81F-AE4E-8A69-FB95E61C197D}">
      <dgm:prSet/>
      <dgm:spPr/>
      <dgm:t>
        <a:bodyPr/>
        <a:lstStyle/>
        <a:p>
          <a:endParaRPr lang="en-US"/>
        </a:p>
      </dgm:t>
    </dgm:pt>
    <dgm:pt modelId="{28BE78ED-35C0-3649-8B6C-90B51B8AB742}">
      <dgm:prSet phldrT="[Text]"/>
      <dgm:spPr/>
      <dgm:t>
        <a:bodyPr/>
        <a:lstStyle/>
        <a:p>
          <a:r>
            <a:rPr lang="en-US" dirty="0" smtClean="0"/>
            <a:t>NML (FNAL)</a:t>
          </a:r>
          <a:endParaRPr lang="en-US" dirty="0"/>
        </a:p>
      </dgm:t>
    </dgm:pt>
    <dgm:pt modelId="{A587C9D1-D86A-1741-B73F-59104FF47260}" type="parTrans" cxnId="{9353ADA0-16A4-4946-9C1D-2A5BAB16D0C4}">
      <dgm:prSet/>
      <dgm:spPr/>
      <dgm:t>
        <a:bodyPr/>
        <a:lstStyle/>
        <a:p>
          <a:endParaRPr lang="en-US"/>
        </a:p>
      </dgm:t>
    </dgm:pt>
    <dgm:pt modelId="{244D5028-394C-BF4C-ABCB-8C0A04F1A834}" type="sibTrans" cxnId="{9353ADA0-16A4-4946-9C1D-2A5BAB16D0C4}">
      <dgm:prSet/>
      <dgm:spPr/>
      <dgm:t>
        <a:bodyPr/>
        <a:lstStyle/>
        <a:p>
          <a:endParaRPr lang="en-US"/>
        </a:p>
      </dgm:t>
    </dgm:pt>
    <dgm:pt modelId="{E4FA0DBD-584E-8D47-A750-A074BA8B2256}">
      <dgm:prSet phldrT="[Text]"/>
      <dgm:spPr/>
      <dgm:t>
        <a:bodyPr/>
        <a:lstStyle/>
        <a:p>
          <a:r>
            <a:rPr lang="en-US" dirty="0" smtClean="0"/>
            <a:t>STF (KEK)</a:t>
          </a:r>
          <a:endParaRPr lang="en-US" dirty="0"/>
        </a:p>
      </dgm:t>
    </dgm:pt>
    <dgm:pt modelId="{78910A94-9FB9-C245-8F8F-5EEA80B95E55}" type="parTrans" cxnId="{FBCCC692-A82F-9146-8446-3AFF5C0DA105}">
      <dgm:prSet/>
      <dgm:spPr/>
      <dgm:t>
        <a:bodyPr/>
        <a:lstStyle/>
        <a:p>
          <a:endParaRPr lang="en-US"/>
        </a:p>
      </dgm:t>
    </dgm:pt>
    <dgm:pt modelId="{158307B8-6DA1-944C-BBC7-37688926A605}" type="sibTrans" cxnId="{FBCCC692-A82F-9146-8446-3AFF5C0DA105}">
      <dgm:prSet/>
      <dgm:spPr/>
      <dgm:t>
        <a:bodyPr/>
        <a:lstStyle/>
        <a:p>
          <a:endParaRPr lang="en-US"/>
        </a:p>
      </dgm:t>
    </dgm:pt>
    <dgm:pt modelId="{8D4BDD7B-BBB4-A745-974C-F5D0A35286E8}">
      <dgm:prSet phldrT="[Text]"/>
      <dgm:spPr/>
      <dgm:t>
        <a:bodyPr/>
        <a:lstStyle/>
        <a:p>
          <a:r>
            <a:rPr lang="en-US" dirty="0" smtClean="0"/>
            <a:t>TDP focus</a:t>
          </a:r>
          <a:endParaRPr lang="en-US" dirty="0"/>
        </a:p>
      </dgm:t>
    </dgm:pt>
    <dgm:pt modelId="{04B624F2-B8A4-954A-9AC8-6342F07E2098}" type="parTrans" cxnId="{D02EE1A0-4BB6-F645-A4D4-3467C031AF3C}">
      <dgm:prSet/>
      <dgm:spPr/>
      <dgm:t>
        <a:bodyPr/>
        <a:lstStyle/>
        <a:p>
          <a:endParaRPr lang="en-US"/>
        </a:p>
      </dgm:t>
    </dgm:pt>
    <dgm:pt modelId="{D0E56FE3-D336-EF44-B884-3609282D66E3}" type="sibTrans" cxnId="{D02EE1A0-4BB6-F645-A4D4-3467C031AF3C}">
      <dgm:prSet/>
      <dgm:spPr/>
      <dgm:t>
        <a:bodyPr/>
        <a:lstStyle/>
        <a:p>
          <a:endParaRPr lang="en-US"/>
        </a:p>
      </dgm:t>
    </dgm:pt>
    <dgm:pt modelId="{445DBFBE-B29B-F74A-ABF0-485BDB1EB250}">
      <dgm:prSet phldrT="[Text]"/>
      <dgm:spPr/>
      <dgm:t>
        <a:bodyPr/>
        <a:lstStyle/>
        <a:p>
          <a:r>
            <a:rPr lang="en-US" dirty="0" smtClean="0"/>
            <a:t>Under construction</a:t>
          </a:r>
          <a:endParaRPr lang="en-US" dirty="0"/>
        </a:p>
      </dgm:t>
    </dgm:pt>
    <dgm:pt modelId="{4CFAC067-2FE1-3D43-8AB5-47FEFE706146}" type="parTrans" cxnId="{8D03D31E-0711-5344-9D95-E9963A915344}">
      <dgm:prSet/>
      <dgm:spPr/>
      <dgm:t>
        <a:bodyPr/>
        <a:lstStyle/>
        <a:p>
          <a:endParaRPr lang="en-US"/>
        </a:p>
      </dgm:t>
    </dgm:pt>
    <dgm:pt modelId="{3032CAC5-0637-4746-806C-698A678B7097}" type="sibTrans" cxnId="{8D03D31E-0711-5344-9D95-E9963A915344}">
      <dgm:prSet/>
      <dgm:spPr/>
      <dgm:t>
        <a:bodyPr/>
        <a:lstStyle/>
        <a:p>
          <a:endParaRPr lang="en-US"/>
        </a:p>
      </dgm:t>
    </dgm:pt>
    <dgm:pt modelId="{781A4545-9F12-7D42-9926-9401566246AB}">
      <dgm:prSet phldrT="[Text]"/>
      <dgm:spPr/>
      <dgm:t>
        <a:bodyPr/>
        <a:lstStyle/>
        <a:p>
          <a:r>
            <a:rPr lang="en-US" dirty="0" smtClean="0"/>
            <a:t>Up to 6 cryomodules</a:t>
          </a:r>
          <a:endParaRPr lang="en-US" dirty="0"/>
        </a:p>
      </dgm:t>
    </dgm:pt>
    <dgm:pt modelId="{68FC3194-837C-E649-AF9B-283DBA1C1105}" type="parTrans" cxnId="{A24B7EC7-AB40-8A43-8DAF-DD6782C63C09}">
      <dgm:prSet/>
      <dgm:spPr/>
      <dgm:t>
        <a:bodyPr/>
        <a:lstStyle/>
        <a:p>
          <a:endParaRPr lang="en-US"/>
        </a:p>
      </dgm:t>
    </dgm:pt>
    <dgm:pt modelId="{E2CC5D43-0A03-804B-983E-4E29379877BD}" type="sibTrans" cxnId="{A24B7EC7-AB40-8A43-8DAF-DD6782C63C09}">
      <dgm:prSet/>
      <dgm:spPr/>
      <dgm:t>
        <a:bodyPr/>
        <a:lstStyle/>
        <a:p>
          <a:endParaRPr lang="en-US"/>
        </a:p>
      </dgm:t>
    </dgm:pt>
    <dgm:pt modelId="{D98DFF83-77F8-8744-98D1-8490B10794C3}">
      <dgm:prSet phldrT="[Text]"/>
      <dgm:spPr/>
      <dgm:t>
        <a:bodyPr/>
        <a:lstStyle/>
        <a:p>
          <a:r>
            <a:rPr lang="en-US" dirty="0" smtClean="0"/>
            <a:t>Operation: end 2012</a:t>
          </a:r>
          <a:endParaRPr lang="en-US" dirty="0"/>
        </a:p>
      </dgm:t>
    </dgm:pt>
    <dgm:pt modelId="{CC6DAC79-C4FE-6947-A023-C9F434CCCC92}" type="parTrans" cxnId="{DCE82C67-D6EF-6D4B-9B43-EF6EC4DBC9C5}">
      <dgm:prSet/>
      <dgm:spPr/>
      <dgm:t>
        <a:bodyPr/>
        <a:lstStyle/>
        <a:p>
          <a:endParaRPr lang="en-US"/>
        </a:p>
      </dgm:t>
    </dgm:pt>
    <dgm:pt modelId="{A315C9E1-650D-8C46-8554-CBCC078F49BD}" type="sibTrans" cxnId="{DCE82C67-D6EF-6D4B-9B43-EF6EC4DBC9C5}">
      <dgm:prSet/>
      <dgm:spPr/>
      <dgm:t>
        <a:bodyPr/>
        <a:lstStyle/>
        <a:p>
          <a:endParaRPr lang="en-US"/>
        </a:p>
      </dgm:t>
    </dgm:pt>
    <dgm:pt modelId="{C824A3D2-E579-EB44-91B0-C562B98D499A}">
      <dgm:prSet phldrT="[Text]"/>
      <dgm:spPr/>
      <dgm:t>
        <a:bodyPr/>
        <a:lstStyle/>
        <a:p>
          <a:r>
            <a:rPr lang="en-US" dirty="0" smtClean="0"/>
            <a:t>“Quantum Beam” experiment 2011</a:t>
          </a:r>
          <a:endParaRPr lang="en-US" dirty="0"/>
        </a:p>
      </dgm:t>
    </dgm:pt>
    <dgm:pt modelId="{A23AD029-EA72-A64F-823F-3D385EB1F935}" type="parTrans" cxnId="{9257C4E2-66BC-5C44-BA2C-566E1EDA2E08}">
      <dgm:prSet/>
      <dgm:spPr/>
      <dgm:t>
        <a:bodyPr/>
        <a:lstStyle/>
        <a:p>
          <a:endParaRPr lang="en-US"/>
        </a:p>
      </dgm:t>
    </dgm:pt>
    <dgm:pt modelId="{FF45E3B1-8E6E-0A46-9E40-094DECE38394}" type="sibTrans" cxnId="{9257C4E2-66BC-5C44-BA2C-566E1EDA2E08}">
      <dgm:prSet/>
      <dgm:spPr/>
      <dgm:t>
        <a:bodyPr/>
        <a:lstStyle/>
        <a:p>
          <a:endParaRPr lang="en-US"/>
        </a:p>
      </dgm:t>
    </dgm:pt>
    <dgm:pt modelId="{A85B58C9-B5D4-D346-88FD-A49630B69690}">
      <dgm:prSet phldrT="[Text]"/>
      <dgm:spPr/>
      <dgm:t>
        <a:bodyPr/>
        <a:lstStyle/>
        <a:p>
          <a:r>
            <a:rPr lang="en-US" dirty="0" smtClean="0"/>
            <a:t>1 CM with beam 2013</a:t>
          </a:r>
          <a:endParaRPr lang="en-US" dirty="0"/>
        </a:p>
      </dgm:t>
    </dgm:pt>
    <dgm:pt modelId="{022E71E8-1D19-CC48-B191-1DAF159180D3}" type="parTrans" cxnId="{EB73509E-4BEB-A047-872A-577AE80352A5}">
      <dgm:prSet/>
      <dgm:spPr/>
      <dgm:t>
        <a:bodyPr/>
        <a:lstStyle/>
        <a:p>
          <a:endParaRPr lang="en-US"/>
        </a:p>
      </dgm:t>
    </dgm:pt>
    <dgm:pt modelId="{342C8B4B-1E49-834F-AB0E-DD212B7B5631}" type="sibTrans" cxnId="{EB73509E-4BEB-A047-872A-577AE80352A5}">
      <dgm:prSet/>
      <dgm:spPr/>
      <dgm:t>
        <a:bodyPr/>
        <a:lstStyle/>
        <a:p>
          <a:endParaRPr lang="en-US"/>
        </a:p>
      </dgm:t>
    </dgm:pt>
    <dgm:pt modelId="{D5CF3739-29ED-4941-A5B7-A17342A6BCDA}">
      <dgm:prSet phldrT="[Text]"/>
      <dgm:spPr/>
      <dgm:t>
        <a:bodyPr/>
        <a:lstStyle/>
        <a:p>
          <a:r>
            <a:rPr lang="en-US" dirty="0" smtClean="0"/>
            <a:t>7 CM → 1.2 </a:t>
          </a:r>
          <a:r>
            <a:rPr lang="en-US" dirty="0" err="1" smtClean="0"/>
            <a:t>GeV</a:t>
          </a:r>
          <a:r>
            <a:rPr lang="en-US" dirty="0" smtClean="0"/>
            <a:t> beam</a:t>
          </a:r>
          <a:endParaRPr lang="en-US" dirty="0"/>
        </a:p>
      </dgm:t>
    </dgm:pt>
    <dgm:pt modelId="{7A6257D1-892A-0D49-897A-42B448E61AD5}" type="parTrans" cxnId="{6EA638EB-BF17-B049-8DA2-B3DC9645647B}">
      <dgm:prSet/>
      <dgm:spPr/>
      <dgm:t>
        <a:bodyPr/>
        <a:lstStyle/>
        <a:p>
          <a:endParaRPr lang="en-US"/>
        </a:p>
      </dgm:t>
    </dgm:pt>
    <dgm:pt modelId="{E7A27175-37FE-1E41-8F94-39872839E8B3}" type="sibTrans" cxnId="{6EA638EB-BF17-B049-8DA2-B3DC9645647B}">
      <dgm:prSet/>
      <dgm:spPr/>
      <dgm:t>
        <a:bodyPr/>
        <a:lstStyle/>
        <a:p>
          <a:endParaRPr lang="en-US"/>
        </a:p>
      </dgm:t>
    </dgm:pt>
    <dgm:pt modelId="{086180B2-98FE-5B41-B563-CFD9364C8056}">
      <dgm:prSet phldrT="[Text]"/>
      <dgm:spPr/>
      <dgm:t>
        <a:bodyPr/>
        <a:lstStyle/>
        <a:p>
          <a:r>
            <a:rPr lang="en-US" dirty="0" smtClean="0"/>
            <a:t>photon user facility</a:t>
          </a:r>
          <a:endParaRPr lang="en-US" dirty="0"/>
        </a:p>
      </dgm:t>
    </dgm:pt>
    <dgm:pt modelId="{0762521F-3437-7043-B59B-8A619AAA71D3}" type="parTrans" cxnId="{490F82CC-29A5-EC4E-8B92-87996444690B}">
      <dgm:prSet/>
      <dgm:spPr/>
      <dgm:t>
        <a:bodyPr/>
        <a:lstStyle/>
        <a:p>
          <a:endParaRPr lang="en-US"/>
        </a:p>
      </dgm:t>
    </dgm:pt>
    <dgm:pt modelId="{DB287BD4-306D-E24B-9849-A9D6ABC6C452}" type="sibTrans" cxnId="{490F82CC-29A5-EC4E-8B92-87996444690B}">
      <dgm:prSet/>
      <dgm:spPr/>
      <dgm:t>
        <a:bodyPr/>
        <a:lstStyle/>
        <a:p>
          <a:endParaRPr lang="en-US"/>
        </a:p>
      </dgm:t>
    </dgm:pt>
    <dgm:pt modelId="{D8C11015-9DA1-2E4B-8249-7307A632FAA4}">
      <dgm:prSet phldrT="[Text]"/>
      <dgm:spPr/>
      <dgm:t>
        <a:bodyPr/>
        <a:lstStyle/>
        <a:p>
          <a:r>
            <a:rPr lang="en-US" dirty="0" smtClean="0"/>
            <a:t>(2 CM 2015)</a:t>
          </a:r>
          <a:endParaRPr lang="en-US" dirty="0"/>
        </a:p>
      </dgm:t>
    </dgm:pt>
    <dgm:pt modelId="{C71137EA-8B31-9E4B-8B01-C26F3E21CD74}" type="parTrans" cxnId="{76B7F518-2C68-E841-AFB1-B38167F10F82}">
      <dgm:prSet/>
      <dgm:spPr/>
      <dgm:t>
        <a:bodyPr/>
        <a:lstStyle/>
        <a:p>
          <a:endParaRPr lang="en-US"/>
        </a:p>
      </dgm:t>
    </dgm:pt>
    <dgm:pt modelId="{6DB27CE7-E672-8649-B9C0-5671192B8DAD}" type="sibTrans" cxnId="{76B7F518-2C68-E841-AFB1-B38167F10F82}">
      <dgm:prSet/>
      <dgm:spPr/>
      <dgm:t>
        <a:bodyPr/>
        <a:lstStyle/>
        <a:p>
          <a:endParaRPr lang="en-US"/>
        </a:p>
      </dgm:t>
    </dgm:pt>
    <dgm:pt modelId="{ED578198-A068-D244-808A-7CC2674CC1F6}">
      <dgm:prSet phldrT="[Text]"/>
      <dgm:spPr/>
      <dgm:t>
        <a:bodyPr/>
        <a:lstStyle/>
        <a:p>
          <a:r>
            <a:rPr lang="en-US" dirty="0" smtClean="0"/>
            <a:t>(3 CM)</a:t>
          </a:r>
          <a:endParaRPr lang="en-US" dirty="0"/>
        </a:p>
      </dgm:t>
    </dgm:pt>
    <dgm:pt modelId="{65C2F39C-E0C1-084F-B78F-976AF091CE70}" type="parTrans" cxnId="{DD416C11-0EE7-3E46-BB78-5CB32D190B11}">
      <dgm:prSet/>
      <dgm:spPr/>
      <dgm:t>
        <a:bodyPr/>
        <a:lstStyle/>
        <a:p>
          <a:endParaRPr lang="en-US"/>
        </a:p>
      </dgm:t>
    </dgm:pt>
    <dgm:pt modelId="{74888A7C-FDD6-1F4F-92C9-AB715D82E99C}" type="sibTrans" cxnId="{DD416C11-0EE7-3E46-BB78-5CB32D190B11}">
      <dgm:prSet/>
      <dgm:spPr/>
      <dgm:t>
        <a:bodyPr/>
        <a:lstStyle/>
        <a:p>
          <a:endParaRPr lang="en-US"/>
        </a:p>
      </dgm:t>
    </dgm:pt>
    <dgm:pt modelId="{9AFAE79D-9F43-B548-9DB4-6BAAD643D027}" type="pres">
      <dgm:prSet presAssocID="{416B5ED9-0AE4-E14D-BC83-95E47EA8A5F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D58E9F-AC4C-2349-9DBC-5F48C52469A8}" type="pres">
      <dgm:prSet presAssocID="{16C24282-B23F-914D-A610-B736F081D02C}" presName="centerShape" presStyleLbl="node0" presStyleIdx="0" presStyleCnt="1"/>
      <dgm:spPr/>
      <dgm:t>
        <a:bodyPr/>
        <a:lstStyle/>
        <a:p>
          <a:endParaRPr lang="en-US"/>
        </a:p>
      </dgm:t>
    </dgm:pt>
    <dgm:pt modelId="{8B65363F-9498-9544-8C7B-F908C771B374}" type="pres">
      <dgm:prSet presAssocID="{086B3F81-2889-D24E-9B70-A08DF84041F3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22F2D8E8-ED35-6349-95C7-082DBB9D5DDF}" type="pres">
      <dgm:prSet presAssocID="{DC9137F9-7490-5246-B342-580E0798BADA}" presName="node" presStyleLbl="node1" presStyleIdx="0" presStyleCnt="3" custScaleX="117623" custRadScaleRad="129504" custRadScaleInc="91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4EEAA-D4BE-9645-8FAE-E09CF5160600}" type="pres">
      <dgm:prSet presAssocID="{A587C9D1-D86A-1741-B73F-59104FF47260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5B0B84A9-7803-EE48-BF88-FA70D2D907EA}" type="pres">
      <dgm:prSet presAssocID="{28BE78ED-35C0-3649-8B6C-90B51B8AB742}" presName="node" presStyleLbl="node1" presStyleIdx="1" presStyleCnt="3" custRadScaleRad="100836" custRadScaleInc="12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B0926-22F4-5C4B-ADBC-C257B84E72FB}" type="pres">
      <dgm:prSet presAssocID="{78910A94-9FB9-C245-8F8F-5EEA80B95E55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C23C4142-EC50-BB44-A521-509D6EEC557B}" type="pres">
      <dgm:prSet presAssocID="{E4FA0DBD-584E-8D47-A750-A074BA8B2256}" presName="node" presStyleLbl="node1" presStyleIdx="2" presStyleCnt="3" custScaleX="102648" custRadScaleRad="110934" custRadScaleInc="266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394D8A-054E-BD4B-829C-615654DE1394}" type="presOf" srcId="{8D4BDD7B-BBB4-A745-974C-F5D0A35286E8}" destId="{22F2D8E8-ED35-6349-95C7-082DBB9D5DDF}" srcOrd="0" destOrd="1" presId="urn:microsoft.com/office/officeart/2005/8/layout/radial4"/>
    <dgm:cxn modelId="{EAB19F51-99A6-FC44-8349-69DB2759907E}" type="presOf" srcId="{086B3F81-2889-D24E-9B70-A08DF84041F3}" destId="{8B65363F-9498-9544-8C7B-F908C771B374}" srcOrd="0" destOrd="0" presId="urn:microsoft.com/office/officeart/2005/8/layout/radial4"/>
    <dgm:cxn modelId="{6EA638EB-BF17-B049-8DA2-B3DC9645647B}" srcId="{DC9137F9-7490-5246-B342-580E0798BADA}" destId="{D5CF3739-29ED-4941-A5B7-A17342A6BCDA}" srcOrd="1" destOrd="0" parTransId="{7A6257D1-892A-0D49-897A-42B448E61AD5}" sibTransId="{E7A27175-37FE-1E41-8F94-39872839E8B3}"/>
    <dgm:cxn modelId="{E188A690-6173-A441-93B5-4B110ADB5BE9}" type="presOf" srcId="{781A4545-9F12-7D42-9926-9401566246AB}" destId="{5B0B84A9-7803-EE48-BF88-FA70D2D907EA}" srcOrd="0" destOrd="2" presId="urn:microsoft.com/office/officeart/2005/8/layout/radial4"/>
    <dgm:cxn modelId="{5B65B543-8D34-E74C-8281-B3C4E2BA2D26}" type="presOf" srcId="{A85B58C9-B5D4-D346-88FD-A49630B69690}" destId="{C23C4142-EC50-BB44-A521-509D6EEC557B}" srcOrd="0" destOrd="2" presId="urn:microsoft.com/office/officeart/2005/8/layout/radial4"/>
    <dgm:cxn modelId="{4B267714-851B-9246-9054-BA1030C48BD5}" type="presOf" srcId="{78910A94-9FB9-C245-8F8F-5EEA80B95E55}" destId="{49FB0926-22F4-5C4B-ADBC-C257B84E72FB}" srcOrd="0" destOrd="0" presId="urn:microsoft.com/office/officeart/2005/8/layout/radial4"/>
    <dgm:cxn modelId="{37E4A22A-AB1E-AC4E-BE82-6A87E95EE178}" type="presOf" srcId="{ED578198-A068-D244-808A-7CC2674CC1F6}" destId="{5B0B84A9-7803-EE48-BF88-FA70D2D907EA}" srcOrd="0" destOrd="4" presId="urn:microsoft.com/office/officeart/2005/8/layout/radial4"/>
    <dgm:cxn modelId="{D02EE1A0-4BB6-F645-A4D4-3467C031AF3C}" srcId="{DC9137F9-7490-5246-B342-580E0798BADA}" destId="{8D4BDD7B-BBB4-A745-974C-F5D0A35286E8}" srcOrd="0" destOrd="0" parTransId="{04B624F2-B8A4-954A-9AC8-6342F07E2098}" sibTransId="{D0E56FE3-D336-EF44-B884-3609282D66E3}"/>
    <dgm:cxn modelId="{B69BF57F-DB07-204E-B348-8542E5912BE4}" type="presOf" srcId="{086180B2-98FE-5B41-B563-CFD9364C8056}" destId="{22F2D8E8-ED35-6349-95C7-082DBB9D5DDF}" srcOrd="0" destOrd="3" presId="urn:microsoft.com/office/officeart/2005/8/layout/radial4"/>
    <dgm:cxn modelId="{2BC05FBE-56C3-9041-A5DA-23B80C40B1DD}" type="presOf" srcId="{16C24282-B23F-914D-A610-B736F081D02C}" destId="{A4D58E9F-AC4C-2349-9DBC-5F48C52469A8}" srcOrd="0" destOrd="0" presId="urn:microsoft.com/office/officeart/2005/8/layout/radial4"/>
    <dgm:cxn modelId="{EB73509E-4BEB-A047-872A-577AE80352A5}" srcId="{E4FA0DBD-584E-8D47-A750-A074BA8B2256}" destId="{A85B58C9-B5D4-D346-88FD-A49630B69690}" srcOrd="1" destOrd="0" parTransId="{022E71E8-1D19-CC48-B191-1DAF159180D3}" sibTransId="{342C8B4B-1E49-834F-AB0E-DD212B7B5631}"/>
    <dgm:cxn modelId="{8D03D31E-0711-5344-9D95-E9963A915344}" srcId="{28BE78ED-35C0-3649-8B6C-90B51B8AB742}" destId="{445DBFBE-B29B-F74A-ABF0-485BDB1EB250}" srcOrd="0" destOrd="0" parTransId="{4CFAC067-2FE1-3D43-8AB5-47FEFE706146}" sibTransId="{3032CAC5-0637-4746-806C-698A678B7097}"/>
    <dgm:cxn modelId="{A06630AE-6852-B441-8D42-3FBDDA05D283}" type="presOf" srcId="{A587C9D1-D86A-1741-B73F-59104FF47260}" destId="{1504EEAA-D4BE-9645-8FAE-E09CF5160600}" srcOrd="0" destOrd="0" presId="urn:microsoft.com/office/officeart/2005/8/layout/radial4"/>
    <dgm:cxn modelId="{66F55828-93C1-4840-BF2A-3774EC7349EB}" type="presOf" srcId="{28BE78ED-35C0-3649-8B6C-90B51B8AB742}" destId="{5B0B84A9-7803-EE48-BF88-FA70D2D907EA}" srcOrd="0" destOrd="0" presId="urn:microsoft.com/office/officeart/2005/8/layout/radial4"/>
    <dgm:cxn modelId="{A5E4DE30-F443-664B-8616-D3495A91B2FC}" type="presOf" srcId="{445DBFBE-B29B-F74A-ABF0-485BDB1EB250}" destId="{5B0B84A9-7803-EE48-BF88-FA70D2D907EA}" srcOrd="0" destOrd="1" presId="urn:microsoft.com/office/officeart/2005/8/layout/radial4"/>
    <dgm:cxn modelId="{56F83AC2-EBAB-3443-B5E3-82AF4B22772B}" type="presOf" srcId="{416B5ED9-0AE4-E14D-BC83-95E47EA8A5F4}" destId="{9AFAE79D-9F43-B548-9DB4-6BAAD643D027}" srcOrd="0" destOrd="0" presId="urn:microsoft.com/office/officeart/2005/8/layout/radial4"/>
    <dgm:cxn modelId="{6CFD02B0-C81F-AE4E-8A69-FB95E61C197D}" srcId="{16C24282-B23F-914D-A610-B736F081D02C}" destId="{DC9137F9-7490-5246-B342-580E0798BADA}" srcOrd="0" destOrd="0" parTransId="{086B3F81-2889-D24E-9B70-A08DF84041F3}" sibTransId="{84007EE9-D30B-104F-AB7F-1A252B12F8B7}"/>
    <dgm:cxn modelId="{DCE82C67-D6EF-6D4B-9B43-EF6EC4DBC9C5}" srcId="{28BE78ED-35C0-3649-8B6C-90B51B8AB742}" destId="{D98DFF83-77F8-8744-98D1-8490B10794C3}" srcOrd="2" destOrd="0" parTransId="{CC6DAC79-C4FE-6947-A023-C9F434CCCC92}" sibTransId="{A315C9E1-650D-8C46-8554-CBCC078F49BD}"/>
    <dgm:cxn modelId="{A24B7EC7-AB40-8A43-8DAF-DD6782C63C09}" srcId="{28BE78ED-35C0-3649-8B6C-90B51B8AB742}" destId="{781A4545-9F12-7D42-9926-9401566246AB}" srcOrd="1" destOrd="0" parTransId="{68FC3194-837C-E649-AF9B-283DBA1C1105}" sibTransId="{E2CC5D43-0A03-804B-983E-4E29379877BD}"/>
    <dgm:cxn modelId="{9353ADA0-16A4-4946-9C1D-2A5BAB16D0C4}" srcId="{16C24282-B23F-914D-A610-B736F081D02C}" destId="{28BE78ED-35C0-3649-8B6C-90B51B8AB742}" srcOrd="1" destOrd="0" parTransId="{A587C9D1-D86A-1741-B73F-59104FF47260}" sibTransId="{244D5028-394C-BF4C-ABCB-8C0A04F1A834}"/>
    <dgm:cxn modelId="{FBCCC692-A82F-9146-8446-3AFF5C0DA105}" srcId="{16C24282-B23F-914D-A610-B736F081D02C}" destId="{E4FA0DBD-584E-8D47-A750-A074BA8B2256}" srcOrd="2" destOrd="0" parTransId="{78910A94-9FB9-C245-8F8F-5EEA80B95E55}" sibTransId="{158307B8-6DA1-944C-BBC7-37688926A605}"/>
    <dgm:cxn modelId="{B249E875-4A66-F647-9B62-2B2FA6F127D1}" type="presOf" srcId="{E4FA0DBD-584E-8D47-A750-A074BA8B2256}" destId="{C23C4142-EC50-BB44-A521-509D6EEC557B}" srcOrd="0" destOrd="0" presId="urn:microsoft.com/office/officeart/2005/8/layout/radial4"/>
    <dgm:cxn modelId="{027FC181-A476-B944-B497-BEFEE6CF0C55}" srcId="{416B5ED9-0AE4-E14D-BC83-95E47EA8A5F4}" destId="{16C24282-B23F-914D-A610-B736F081D02C}" srcOrd="0" destOrd="0" parTransId="{BC3B54A1-A795-6149-B2B2-19BCDD93BDF4}" sibTransId="{D9F85FDD-741A-704C-8BF0-CC7A295D6960}"/>
    <dgm:cxn modelId="{CF733229-CF6E-FC43-A631-0952DCFAEB8C}" type="presOf" srcId="{DC9137F9-7490-5246-B342-580E0798BADA}" destId="{22F2D8E8-ED35-6349-95C7-082DBB9D5DDF}" srcOrd="0" destOrd="0" presId="urn:microsoft.com/office/officeart/2005/8/layout/radial4"/>
    <dgm:cxn modelId="{9257C4E2-66BC-5C44-BA2C-566E1EDA2E08}" srcId="{E4FA0DBD-584E-8D47-A750-A074BA8B2256}" destId="{C824A3D2-E579-EB44-91B0-C562B98D499A}" srcOrd="0" destOrd="0" parTransId="{A23AD029-EA72-A64F-823F-3D385EB1F935}" sibTransId="{FF45E3B1-8E6E-0A46-9E40-094DECE38394}"/>
    <dgm:cxn modelId="{76B7F518-2C68-E841-AFB1-B38167F10F82}" srcId="{E4FA0DBD-584E-8D47-A750-A074BA8B2256}" destId="{D8C11015-9DA1-2E4B-8249-7307A632FAA4}" srcOrd="2" destOrd="0" parTransId="{C71137EA-8B31-9E4B-8B01-C26F3E21CD74}" sibTransId="{6DB27CE7-E672-8649-B9C0-5671192B8DAD}"/>
    <dgm:cxn modelId="{BBC85BB3-F93F-4048-8220-E3EBD8BD51A4}" type="presOf" srcId="{D98DFF83-77F8-8744-98D1-8490B10794C3}" destId="{5B0B84A9-7803-EE48-BF88-FA70D2D907EA}" srcOrd="0" destOrd="3" presId="urn:microsoft.com/office/officeart/2005/8/layout/radial4"/>
    <dgm:cxn modelId="{490F82CC-29A5-EC4E-8B92-87996444690B}" srcId="{DC9137F9-7490-5246-B342-580E0798BADA}" destId="{086180B2-98FE-5B41-B563-CFD9364C8056}" srcOrd="2" destOrd="0" parTransId="{0762521F-3437-7043-B59B-8A619AAA71D3}" sibTransId="{DB287BD4-306D-E24B-9849-A9D6ABC6C452}"/>
    <dgm:cxn modelId="{8087491F-B063-7A4E-9B3B-E1D642C218FA}" type="presOf" srcId="{D8C11015-9DA1-2E4B-8249-7307A632FAA4}" destId="{C23C4142-EC50-BB44-A521-509D6EEC557B}" srcOrd="0" destOrd="3" presId="urn:microsoft.com/office/officeart/2005/8/layout/radial4"/>
    <dgm:cxn modelId="{DD416C11-0EE7-3E46-BB78-5CB32D190B11}" srcId="{D98DFF83-77F8-8744-98D1-8490B10794C3}" destId="{ED578198-A068-D244-808A-7CC2674CC1F6}" srcOrd="0" destOrd="0" parTransId="{65C2F39C-E0C1-084F-B78F-976AF091CE70}" sibTransId="{74888A7C-FDD6-1F4F-92C9-AB715D82E99C}"/>
    <dgm:cxn modelId="{FC2CA8B1-246F-7A4B-B3D4-D1F8A8F1BB55}" type="presOf" srcId="{D5CF3739-29ED-4941-A5B7-A17342A6BCDA}" destId="{22F2D8E8-ED35-6349-95C7-082DBB9D5DDF}" srcOrd="0" destOrd="2" presId="urn:microsoft.com/office/officeart/2005/8/layout/radial4"/>
    <dgm:cxn modelId="{9F2656AA-CF00-5F49-B62D-F96E833910D9}" type="presOf" srcId="{C824A3D2-E579-EB44-91B0-C562B98D499A}" destId="{C23C4142-EC50-BB44-A521-509D6EEC557B}" srcOrd="0" destOrd="1" presId="urn:microsoft.com/office/officeart/2005/8/layout/radial4"/>
    <dgm:cxn modelId="{A2C7290A-1214-5147-AAB1-F0DD3E131BF9}" type="presParOf" srcId="{9AFAE79D-9F43-B548-9DB4-6BAAD643D027}" destId="{A4D58E9F-AC4C-2349-9DBC-5F48C52469A8}" srcOrd="0" destOrd="0" presId="urn:microsoft.com/office/officeart/2005/8/layout/radial4"/>
    <dgm:cxn modelId="{EC79649E-B2D7-4E4B-B4FA-E750B79D357B}" type="presParOf" srcId="{9AFAE79D-9F43-B548-9DB4-6BAAD643D027}" destId="{8B65363F-9498-9544-8C7B-F908C771B374}" srcOrd="1" destOrd="0" presId="urn:microsoft.com/office/officeart/2005/8/layout/radial4"/>
    <dgm:cxn modelId="{79CC9A12-6CFB-C04A-841C-46965194BD9E}" type="presParOf" srcId="{9AFAE79D-9F43-B548-9DB4-6BAAD643D027}" destId="{22F2D8E8-ED35-6349-95C7-082DBB9D5DDF}" srcOrd="2" destOrd="0" presId="urn:microsoft.com/office/officeart/2005/8/layout/radial4"/>
    <dgm:cxn modelId="{44FEA3B7-ADB3-E540-9712-73688B08FC4A}" type="presParOf" srcId="{9AFAE79D-9F43-B548-9DB4-6BAAD643D027}" destId="{1504EEAA-D4BE-9645-8FAE-E09CF5160600}" srcOrd="3" destOrd="0" presId="urn:microsoft.com/office/officeart/2005/8/layout/radial4"/>
    <dgm:cxn modelId="{8A3B27CF-3E9D-BE47-A6E4-77D1FB25BC6D}" type="presParOf" srcId="{9AFAE79D-9F43-B548-9DB4-6BAAD643D027}" destId="{5B0B84A9-7803-EE48-BF88-FA70D2D907EA}" srcOrd="4" destOrd="0" presId="urn:microsoft.com/office/officeart/2005/8/layout/radial4"/>
    <dgm:cxn modelId="{A6850041-CA67-0B40-86FD-45E8B302D5F4}" type="presParOf" srcId="{9AFAE79D-9F43-B548-9DB4-6BAAD643D027}" destId="{49FB0926-22F4-5C4B-ADBC-C257B84E72FB}" srcOrd="5" destOrd="0" presId="urn:microsoft.com/office/officeart/2005/8/layout/radial4"/>
    <dgm:cxn modelId="{A1B16A31-AB30-E84E-933E-265E233899EE}" type="presParOf" srcId="{9AFAE79D-9F43-B548-9DB4-6BAAD643D027}" destId="{C23C4142-EC50-BB44-A521-509D6EEC557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58E9F-AC4C-2349-9DBC-5F48C52469A8}">
      <dsp:nvSpPr>
        <dsp:cNvPr id="0" name=""/>
        <dsp:cNvSpPr/>
      </dsp:nvSpPr>
      <dsp:spPr>
        <a:xfrm>
          <a:off x="3255397" y="2609924"/>
          <a:ext cx="2189992" cy="2189992"/>
        </a:xfrm>
        <a:prstGeom prst="ellipse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Full</a:t>
          </a:r>
          <a:r>
            <a:rPr lang="en-US" sz="2500" kern="1200" baseline="0" dirty="0" smtClean="0"/>
            <a:t> systems integration testing</a:t>
          </a:r>
          <a:endParaRPr lang="en-US" sz="2500" kern="1200" dirty="0"/>
        </a:p>
      </dsp:txBody>
      <dsp:txXfrm>
        <a:off x="3576114" y="2930641"/>
        <a:ext cx="1548558" cy="1548558"/>
      </dsp:txXfrm>
    </dsp:sp>
    <dsp:sp modelId="{8B65363F-9498-9544-8C7B-F908C771B374}">
      <dsp:nvSpPr>
        <dsp:cNvPr id="0" name=""/>
        <dsp:cNvSpPr/>
      </dsp:nvSpPr>
      <dsp:spPr>
        <a:xfrm rot="13229940">
          <a:off x="1225000" y="1782655"/>
          <a:ext cx="2480068" cy="6241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F2D8E8-ED35-6349-95C7-082DBB9D5DDF}">
      <dsp:nvSpPr>
        <dsp:cNvPr id="0" name=""/>
        <dsp:cNvSpPr/>
      </dsp:nvSpPr>
      <dsp:spPr>
        <a:xfrm>
          <a:off x="298522" y="457210"/>
          <a:ext cx="2447138" cy="1664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FLASH (DESY)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TDP focus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7 CM → 1.2 </a:t>
          </a:r>
          <a:r>
            <a:rPr lang="en-US" sz="1500" kern="1200" dirty="0" err="1" smtClean="0"/>
            <a:t>GeV</a:t>
          </a:r>
          <a:r>
            <a:rPr lang="en-US" sz="1500" kern="1200" dirty="0" smtClean="0"/>
            <a:t> beam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photon user facility</a:t>
          </a:r>
          <a:endParaRPr lang="en-US" sz="1500" kern="1200" dirty="0"/>
        </a:p>
      </dsp:txBody>
      <dsp:txXfrm>
        <a:off x="347270" y="505958"/>
        <a:ext cx="2349642" cy="1566898"/>
      </dsp:txXfrm>
    </dsp:sp>
    <dsp:sp modelId="{1504EEAA-D4BE-9645-8FAE-E09CF5160600}">
      <dsp:nvSpPr>
        <dsp:cNvPr id="0" name=""/>
        <dsp:cNvSpPr/>
      </dsp:nvSpPr>
      <dsp:spPr>
        <a:xfrm rot="16638624">
          <a:off x="3759617" y="1364417"/>
          <a:ext cx="1701996" cy="6241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-19999"/>
                <a:lumOff val="27237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-19999"/>
                <a:lumOff val="27237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-19999"/>
                <a:lumOff val="272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0B84A9-7803-EE48-BF88-FA70D2D907EA}">
      <dsp:nvSpPr>
        <dsp:cNvPr id="0" name=""/>
        <dsp:cNvSpPr/>
      </dsp:nvSpPr>
      <dsp:spPr>
        <a:xfrm>
          <a:off x="3678653" y="213"/>
          <a:ext cx="2080492" cy="1664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-21688"/>
                <a:lumOff val="35185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-21688"/>
                <a:lumOff val="35185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-21688"/>
                <a:lumOff val="351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NML (FNAL)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Under construction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Up to 6 cryomodules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Operation: end 2012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(3 CM)</a:t>
          </a:r>
          <a:endParaRPr lang="en-US" sz="1500" kern="1200" dirty="0"/>
        </a:p>
      </dsp:txBody>
      <dsp:txXfrm>
        <a:off x="3727401" y="48961"/>
        <a:ext cx="1982996" cy="1566898"/>
      </dsp:txXfrm>
    </dsp:sp>
    <dsp:sp modelId="{49FB0926-22F4-5C4B-ADBC-C257B84E72FB}">
      <dsp:nvSpPr>
        <dsp:cNvPr id="0" name=""/>
        <dsp:cNvSpPr/>
      </dsp:nvSpPr>
      <dsp:spPr>
        <a:xfrm rot="20458896">
          <a:off x="5440416" y="2676568"/>
          <a:ext cx="1976064" cy="6241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-19999"/>
                <a:lumOff val="27237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-19999"/>
                <a:lumOff val="27237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-19999"/>
                <a:lumOff val="272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3C4142-EC50-BB44-A521-509D6EEC557B}">
      <dsp:nvSpPr>
        <dsp:cNvPr id="0" name=""/>
        <dsp:cNvSpPr/>
      </dsp:nvSpPr>
      <dsp:spPr>
        <a:xfrm>
          <a:off x="6294755" y="1834473"/>
          <a:ext cx="2135584" cy="1664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-21688"/>
                <a:lumOff val="35185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-21688"/>
                <a:lumOff val="35185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-21688"/>
                <a:lumOff val="351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STF (KEK)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“Quantum Beam” experiment 2011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1 CM with beam 2013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(2 CM 2015)</a:t>
          </a:r>
          <a:endParaRPr lang="en-US" sz="1500" kern="1200" dirty="0"/>
        </a:p>
      </dsp:txBody>
      <dsp:txXfrm>
        <a:off x="6343503" y="1883221"/>
        <a:ext cx="2038088" cy="1566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B01B1-1A60-7B4F-849B-979CF174CF0B}" type="datetimeFigureOut">
              <a:rPr kumimoji="1" lang="ja-JP" altLang="en-US" smtClean="0"/>
              <a:t>11/12/05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DD9F1-B8E6-224D-81EA-FBEB47546F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5975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F3DF0-19D9-3346-8943-CD756F5F3378}" type="datetimeFigureOut">
              <a:rPr kumimoji="1" lang="ja-JP" altLang="en-US" smtClean="0"/>
              <a:t>11/12/05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41696-B401-1E4F-90C9-D5359CF7A5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64353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42ADA0-9038-FF48-ACF9-426B725702C8}" type="slidenum">
              <a:rPr lang="en-US" altLang="ja-JP">
                <a:solidFill>
                  <a:prstClr val="black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2</a:t>
            </a:fld>
            <a:endParaRPr lang="en-US" altLang="ja-JP">
              <a:solidFill>
                <a:prstClr val="black"/>
              </a:solidFill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 smtClean="0">
              <a:latin typeface="Times" pitchFamily="-112" charset="0"/>
              <a:ea typeface="Osaka" pitchFamily="-112" charset="-128"/>
              <a:cs typeface="Osaka" pitchFamily="-11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A016FF21-A8DA-B245-A2CC-16E55FA1A2BF}" type="slidenum">
              <a:rPr kumimoji="0" lang="ja-JP" altLang="en-US" sz="1200"/>
              <a:pPr/>
              <a:t>5</a:t>
            </a:fld>
            <a:endParaRPr kumimoji="0" lang="en-US" altLang="ja-JP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cs typeface="ＭＳ Ｐゴシック" charset="0"/>
            </a:endParaRPr>
          </a:p>
        </p:txBody>
      </p:sp>
      <p:sp>
        <p:nvSpPr>
          <p:cNvPr id="30723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70A48719-D061-9344-8BA6-09D8F1846EBB}" type="slidenum">
              <a:rPr kumimoji="0" lang="en-US" altLang="ja-JP" sz="1200">
                <a:solidFill>
                  <a:prstClr val="black"/>
                </a:solidFill>
                <a:cs typeface="ＭＳ Ｐゴシック" charset="0"/>
              </a:rPr>
              <a:pPr/>
              <a:t>6</a:t>
            </a:fld>
            <a:endParaRPr kumimoji="0" lang="en-US" altLang="ja-JP" sz="1200">
              <a:solidFill>
                <a:prstClr val="black"/>
              </a:solidFill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2C0A8-A073-4C4E-B5AE-C39213BA23F6}" type="slidenum">
              <a:rPr lang="en-US" altLang="ja-JP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17</a:t>
            </a:fld>
            <a:endParaRPr lang="en-US" altLang="ja-JP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6CFAE0-FDAF-DD4A-9568-8CC73F4D8228}" type="slidenum"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19</a:t>
            </a:fld>
            <a:endParaRPr lang="en-US" altLang="ja-JP" smtClean="0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2F6F1-5145-4D5A-9350-7DDC159EA2D9}" type="slidenum">
              <a:rPr lang="ja-JP" altLang="en-US" smtClean="0"/>
              <a:pPr>
                <a:defRPr/>
              </a:pPr>
              <a:t>20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Font typeface="Times New Roman" charset="0"/>
              <a:buNone/>
            </a:pPr>
            <a:r>
              <a:rPr kumimoji="0" lang="en-US" altLang="ja-JP" sz="1200">
                <a:latin typeface="Times New Roman" charset="0"/>
                <a:cs typeface="ＭＳ Ｐゴシック" charset="0"/>
              </a:rPr>
              <a:t>777</a:t>
            </a:r>
          </a:p>
        </p:txBody>
      </p:sp>
      <p:sp>
        <p:nvSpPr>
          <p:cNvPr id="67587" name="Rectangle 7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Font typeface="Times New Roman" charset="0"/>
              <a:buNone/>
            </a:pPr>
            <a:r>
              <a:rPr kumimoji="0" lang="en-US" altLang="ja-JP" sz="1200">
                <a:latin typeface="Times New Roman" charset="0"/>
                <a:cs typeface="ＭＳ Ｐゴシック" charset="0"/>
              </a:rPr>
              <a:t>888</a:t>
            </a:r>
          </a:p>
        </p:txBody>
      </p:sp>
      <p:sp>
        <p:nvSpPr>
          <p:cNvPr id="6758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Font typeface="Times New Roman" charset="0"/>
              <a:buNone/>
            </a:pPr>
            <a:fld id="{6E635BE4-B5F9-D243-B214-02B312726282}" type="slidenum">
              <a:rPr kumimoji="0" lang="en-US" altLang="ja-JP" sz="1200">
                <a:latin typeface="Times New Roman" charset="0"/>
                <a:cs typeface="ＭＳ Ｐゴシック" charset="0"/>
              </a:rPr>
              <a:pPr>
                <a:buFont typeface="Times New Roman" charset="0"/>
                <a:buNone/>
              </a:pPr>
              <a:t>25</a:t>
            </a:fld>
            <a:endParaRPr kumimoji="0" lang="en-US" altLang="ja-JP" sz="1200">
              <a:latin typeface="Times New Roman" charset="0"/>
              <a:cs typeface="ＭＳ Ｐゴシック" charset="0"/>
            </a:endParaRPr>
          </a:p>
        </p:txBody>
      </p:sp>
      <p:sp>
        <p:nvSpPr>
          <p:cNvPr id="67589" name="Text Box 1"/>
          <p:cNvSpPr txBox="1">
            <a:spLocks noChangeArrowheads="1"/>
          </p:cNvSpPr>
          <p:nvPr/>
        </p:nvSpPr>
        <p:spPr bwMode="auto">
          <a:xfrm>
            <a:off x="3886200" y="1"/>
            <a:ext cx="2970610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r>
              <a:rPr lang="en-US" altLang="ja-JP" sz="1400">
                <a:solidFill>
                  <a:srgbClr val="000000"/>
                </a:solidFill>
                <a:cs typeface="ＭＳ Ｐゴシック" charset="0"/>
              </a:rPr>
              <a:t>777</a:t>
            </a:r>
          </a:p>
        </p:txBody>
      </p:sp>
      <p:sp>
        <p:nvSpPr>
          <p:cNvPr id="67590" name="Text Box 2"/>
          <p:cNvSpPr txBox="1">
            <a:spLocks noChangeArrowheads="1"/>
          </p:cNvSpPr>
          <p:nvPr/>
        </p:nvSpPr>
        <p:spPr bwMode="auto">
          <a:xfrm>
            <a:off x="0" y="8686801"/>
            <a:ext cx="2970610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400">
                <a:solidFill>
                  <a:srgbClr val="000000"/>
                </a:solidFill>
                <a:cs typeface="ＭＳ Ｐゴシック" charset="0"/>
              </a:rPr>
              <a:t>888</a:t>
            </a:r>
          </a:p>
        </p:txBody>
      </p:sp>
      <p:sp>
        <p:nvSpPr>
          <p:cNvPr id="67591" name="Text Box 3"/>
          <p:cNvSpPr txBox="1">
            <a:spLocks noChangeArrowheads="1"/>
          </p:cNvSpPr>
          <p:nvPr/>
        </p:nvSpPr>
        <p:spPr bwMode="auto">
          <a:xfrm>
            <a:off x="3886200" y="8686801"/>
            <a:ext cx="2970610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fld id="{28CC480F-C585-5840-BAD1-A79E3EB395C9}" type="slidenum">
              <a:rPr lang="en-US" altLang="ja-JP" sz="1400">
                <a:solidFill>
                  <a:srgbClr val="000000"/>
                </a:solidFill>
                <a:cs typeface="ＭＳ Ｐゴシック" charset="0"/>
              </a:rPr>
              <a:pPr algn="r"/>
              <a:t>25</a:t>
            </a:fld>
            <a:endParaRPr lang="en-US" altLang="ja-JP" sz="14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67592" name="Text Box 4"/>
          <p:cNvSpPr txBox="1">
            <a:spLocks noChangeArrowheads="1"/>
          </p:cNvSpPr>
          <p:nvPr/>
        </p:nvSpPr>
        <p:spPr bwMode="auto">
          <a:xfrm>
            <a:off x="958453" y="683685"/>
            <a:ext cx="4948238" cy="343323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endParaRPr lang="ja-JP" altLang="en-US">
              <a:cs typeface="ＭＳ Ｐゴシック" charset="0"/>
            </a:endParaRPr>
          </a:p>
        </p:txBody>
      </p:sp>
      <p:sp>
        <p:nvSpPr>
          <p:cNvPr id="67593" name="Text Box 5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8010" cy="42015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ja-JP" altLang="en-US">
              <a:latin typeface="Times New Roman" charset="0"/>
              <a:cs typeface="ＭＳ Ｐゴシック" charset="0"/>
            </a:endParaRPr>
          </a:p>
        </p:txBody>
      </p:sp>
      <p:sp>
        <p:nvSpPr>
          <p:cNvPr id="67594" name="Text Box 6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r>
              <a:rPr lang="en-US" altLang="ja-JP" sz="1400">
                <a:solidFill>
                  <a:srgbClr val="000000"/>
                </a:solidFill>
                <a:cs typeface="ＭＳ Ｐゴシック" charset="0"/>
              </a:rPr>
              <a:t>777</a:t>
            </a:r>
          </a:p>
        </p:txBody>
      </p:sp>
      <p:sp>
        <p:nvSpPr>
          <p:cNvPr id="67595" name="Text Box 7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fld id="{54B82EFE-34C5-5847-AB9F-70BF32525EF7}" type="slidenum">
              <a:rPr lang="en-US" altLang="ja-JP" sz="1400">
                <a:solidFill>
                  <a:srgbClr val="000000"/>
                </a:solidFill>
                <a:cs typeface="ＭＳ Ｐゴシック" charset="0"/>
              </a:rPr>
              <a:pPr algn="r"/>
              <a:t>25</a:t>
            </a:fld>
            <a:endParaRPr lang="en-US" altLang="ja-JP" sz="14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67596" name="Text Box 8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400">
                <a:solidFill>
                  <a:srgbClr val="000000"/>
                </a:solidFill>
                <a:cs typeface="ＭＳ Ｐゴシック" charset="0"/>
              </a:rPr>
              <a:t>888</a:t>
            </a:r>
          </a:p>
        </p:txBody>
      </p:sp>
      <p:sp>
        <p:nvSpPr>
          <p:cNvPr id="67597" name="Text Box 9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2C0A8-A073-4C4E-B5AE-C39213BA23F6}" type="slidenum">
              <a:rPr lang="en-US" altLang="ja-JP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30</a:t>
            </a:fld>
            <a:endParaRPr lang="en-US" altLang="ja-JP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FFFD-854A-2742-B862-7CCC9F017356}" type="slidenum">
              <a:rPr lang="ja-JP" altLang="en-US" smtClean="0"/>
              <a:pPr/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1614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11/12/05  A. Yamamoto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 Status and Challenging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7C53-1EB0-1445-B92C-0A5CABBCA8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90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11/12/05  A. Yamamoto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 Status and Challenging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7C53-1EB0-1445-B92C-0A5CABBCA8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8183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11/12/05  A. Yamamoto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 Status and Challenging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7C53-1EB0-1445-B92C-0A5CABBCA8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9098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:\Fermi\ILCRedesign\ilccolor.t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400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400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pic>
        <p:nvPicPr>
          <p:cNvPr id="8" name="Picture 12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3CCE72-6417-E64F-B60A-7C5F924D988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8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D2495-D900-764B-95D8-E6F04B5A7C4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36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31B92-5C4D-C24C-A6CD-31B9E8640C0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21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E10D8-2820-BE49-8165-02187F2029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90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70883-D785-6540-8684-92BF532C49F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82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FB015-077B-8847-8958-F6785EEB66E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79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C49DB-5A73-DA4F-9C14-AB7F3DBA4D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57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ACDA8-3E30-844F-9809-0DC1DB8091D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1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11/12/05  A. Yamamoto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 Status and Challenging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7C53-1EB0-1445-B92C-0A5CABBCA8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055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E95FF-BF2B-AC46-967C-0C5ACEC1FBE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54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E798C-EBAE-DB4D-AED9-531C1D8F7D2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5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F1F89-335C-4749-9A5A-886F5512CB5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0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8975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11/12/05  A. Yamamoto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ILC Status and Challenging 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D77F-553A-4B49-A5ED-7E9689A904C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39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7" descr="Helmholtz_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/>
            </a:pPr>
            <a:endParaRPr kumimoji="0" lang="ja-JP" altLang="en-US" sz="900">
              <a:solidFill>
                <a:srgbClr val="26174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2400">
              <a:solidFill>
                <a:srgbClr val="26174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/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91440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1000" dirty="0" smtClean="0">
                <a:solidFill>
                  <a:srgbClr val="FFFFFF"/>
                </a:solidFill>
                <a:cs typeface="ＭＳ Ｐゴシック" charset="0"/>
              </a:rPr>
              <a:t>The European XFEL - Progress and Status</a:t>
            </a:r>
          </a:p>
        </p:txBody>
      </p:sp>
      <p:pic>
        <p:nvPicPr>
          <p:cNvPr id="10" name="Picture 127" descr="logo-XFEL_rg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E4E536-C257-134A-9114-CE0733563557}" type="slidenum">
              <a:rPr lang="en-GB" altLang="ja-JP">
                <a:solidFill>
                  <a:srgbClr val="FFFFFF"/>
                </a:solidFill>
              </a:rPr>
              <a:pPr/>
              <a:t>‹#›</a:t>
            </a:fld>
            <a:endParaRPr lang="en-GB" altLang="ja-JP">
              <a:solidFill>
                <a:srgbClr val="FFFFFF"/>
              </a:solidFill>
            </a:endParaRPr>
          </a:p>
        </p:txBody>
      </p:sp>
      <p:sp>
        <p:nvSpPr>
          <p:cNvPr id="12" name="Rectangle 2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ILC Status and Challenging </a:t>
            </a:r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65960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7" descr="Helmholtz_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/>
            </a:pPr>
            <a:endParaRPr kumimoji="0" lang="ja-JP" altLang="en-US" sz="900">
              <a:solidFill>
                <a:srgbClr val="26174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2400">
              <a:solidFill>
                <a:srgbClr val="26174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/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91440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1000" dirty="0" smtClean="0">
                <a:solidFill>
                  <a:srgbClr val="FFFFFF"/>
                </a:solidFill>
                <a:cs typeface="ＭＳ Ｐゴシック" charset="0"/>
              </a:rPr>
              <a:t>The European XFEL - Progress and Status</a:t>
            </a:r>
          </a:p>
        </p:txBody>
      </p:sp>
      <p:pic>
        <p:nvPicPr>
          <p:cNvPr id="10" name="Picture 127" descr="logo-XFEL_rg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E4E536-C257-134A-9114-CE0733563557}" type="slidenum">
              <a:rPr lang="en-GB" altLang="ja-JP">
                <a:solidFill>
                  <a:srgbClr val="FFFFFF"/>
                </a:solidFill>
              </a:rPr>
              <a:pPr/>
              <a:t>‹#›</a:t>
            </a:fld>
            <a:endParaRPr lang="en-GB" altLang="ja-JP">
              <a:solidFill>
                <a:srgbClr val="FFFFFF"/>
              </a:solidFill>
            </a:endParaRPr>
          </a:p>
        </p:txBody>
      </p:sp>
      <p:sp>
        <p:nvSpPr>
          <p:cNvPr id="12" name="Rectangle 2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ILC Status and Challenging </a:t>
            </a:r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674129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タイトル、2 つのコンテンツ (横)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half" idx="3"/>
          </p:nvPr>
        </p:nvSpPr>
        <p:spPr>
          <a:xfrm>
            <a:off x="457200" y="3925888"/>
            <a:ext cx="8229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11/12/05  A. Yamamoto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ILC Status and Challenging </a:t>
            </a:r>
            <a:endParaRPr lang="en-US" altLang="ja-JP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C606E-E4FF-D142-86D3-7AF30607008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3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11/12/05  A. Yamamoto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 Status and Challenging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7C53-1EB0-1445-B92C-0A5CABBCA8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7182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11/12/05  A. Yamamoto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 Status and Challenging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7C53-1EB0-1445-B92C-0A5CABBCA8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521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11/12/05  A. Yamamoto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 Status and Challenging 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7C53-1EB0-1445-B92C-0A5CABBCA8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97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11/12/05  A. Yamamoto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 Status and Challenging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7C53-1EB0-1445-B92C-0A5CABBCA8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955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11/12/05  A. Yamamoto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 Status and Challenging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7C53-1EB0-1445-B92C-0A5CABBCA8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327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11/12/05  A. Yamamoto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 Status and Challenging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7C53-1EB0-1445-B92C-0A5CABBCA8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95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11/12/05  A. Yamamoto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 Status and Challenging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7C53-1EB0-1445-B92C-0A5CABBCA8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301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7" Type="http://schemas.openxmlformats.org/officeDocument/2006/relationships/image" Target="../media/image1.png"/><Relationship Id="rId18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11/12/05  A. Yamamoto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ILC Status and Challenging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A7C53-1EB0-1445-B92C-0A5CABBCA8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17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mtClean="0">
                <a:solidFill>
                  <a:srgbClr val="000000"/>
                </a:solidFill>
              </a:rPr>
              <a:t>11/12/05  A. Yamamoto</a:t>
            </a: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600" b="1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mtClean="0"/>
              <a:t>ILC Status and Challenging </a:t>
            </a:r>
            <a:endParaRPr kumimoji="0"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 smtClean="0"/>
            </a:lvl1pPr>
          </a:lstStyle>
          <a:p>
            <a:pPr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fld id="{9A81A493-DE6C-C14D-B399-5F614C0865DF}" type="slidenum">
              <a:rPr kumimoji="0" lang="en-US" altLang="ja-JP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rPr>
              <a:pPr defTabSz="914400" ea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0" lang="en-US" altLang="ja-JP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2" name="Picture 15" descr="N:\Fermi\ILCRedesign\ilccolor.tif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6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Text Box 17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400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400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103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0"/>
            <a:ext cx="7086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pic>
        <p:nvPicPr>
          <p:cNvPr id="1035" name="Picture 21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95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rgbClr val="23346C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???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wmf"/><Relationship Id="rId8" Type="http://schemas.openxmlformats.org/officeDocument/2006/relationships/image" Target="../media/image10.png"/><Relationship Id="rId9" Type="http://schemas.openxmlformats.org/officeDocument/2006/relationships/image" Target="../media/image1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3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pn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49.jpeg"/><Relationship Id="rId10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png"/><Relationship Id="rId3" Type="http://schemas.openxmlformats.org/officeDocument/2006/relationships/image" Target="../media/image61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jpeg"/><Relationship Id="rId3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xcel_97_-_2004_______1.xls"/><Relationship Id="rId5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75395"/>
            <a:ext cx="7772400" cy="1470025"/>
          </a:xfrm>
          <a:solidFill>
            <a:srgbClr val="CCFFCC"/>
          </a:solidFill>
          <a:ln>
            <a:solidFill>
              <a:srgbClr val="008000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4800" b="1" dirty="0" smtClean="0"/>
              <a:t>ILC GDE Status and Challenge </a:t>
            </a:r>
            <a:endParaRPr kumimoji="1" lang="ja-JP" altLang="en-US" sz="4800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altLang="ja-JP" b="1" dirty="0" smtClean="0">
                <a:solidFill>
                  <a:srgbClr val="3366FF"/>
                </a:solidFill>
              </a:rPr>
              <a:t>Akira Yamamoto</a:t>
            </a:r>
          </a:p>
          <a:p>
            <a:r>
              <a:rPr lang="en-US" altLang="ja-JP" dirty="0" smtClean="0"/>
              <a:t>KEK and ILC-GDE Project Manager 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To be presented at TTC, </a:t>
            </a:r>
          </a:p>
          <a:p>
            <a:r>
              <a:rPr kumimoji="1" lang="en-US" altLang="ja-JP" dirty="0" smtClean="0"/>
              <a:t>Held at IHEP, 5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 December, 2011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11/12/05  A. Yamamoto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 Status and Challenging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7C53-1EB0-1445-B92C-0A5CABBCA80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9939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102" y="851547"/>
            <a:ext cx="8558050" cy="582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A768787-11E8-DB40-8CEE-222CA7CFF84D}" type="slidenum">
              <a:rPr lang="en-US" altLang="ja-JP" smtClean="0">
                <a:latin typeface="Arial" pitchFamily="33" charset="0"/>
              </a:rPr>
              <a:pPr/>
              <a:t>10</a:t>
            </a:fld>
            <a:endParaRPr lang="en-US" altLang="ja-JP" smtClean="0">
              <a:latin typeface="Arial" pitchFamily="33" charset="0"/>
            </a:endParaRPr>
          </a:p>
        </p:txBody>
      </p:sp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1295400" y="15728"/>
            <a:ext cx="7641864" cy="914400"/>
          </a:xfrm>
        </p:spPr>
        <p:txBody>
          <a:bodyPr/>
          <a:lstStyle/>
          <a:p>
            <a:r>
              <a:rPr kumimoji="0" lang="en-US" altLang="ja-JP" b="1" dirty="0" smtClean="0"/>
              <a:t>Global ILC Cavity Gradient Yield</a:t>
            </a:r>
            <a:r>
              <a:rPr kumimoji="0" lang="en-US" altLang="ja-JP" dirty="0" smtClean="0"/>
              <a:t/>
            </a:r>
            <a:br>
              <a:rPr kumimoji="0" lang="en-US" altLang="ja-JP" dirty="0" smtClean="0"/>
            </a:br>
            <a:r>
              <a:rPr kumimoji="0" lang="en-US" altLang="ja-JP" sz="2000" dirty="0" smtClean="0">
                <a:solidFill>
                  <a:srgbClr val="3366FF"/>
                </a:solidFill>
              </a:rPr>
              <a:t>Updated</a:t>
            </a:r>
            <a:r>
              <a:rPr kumimoji="0" lang="en-US" altLang="ja-JP" sz="2000" dirty="0" smtClean="0">
                <a:solidFill>
                  <a:srgbClr val="3366FF"/>
                </a:solidFill>
              </a:rPr>
              <a:t>, Sept., </a:t>
            </a:r>
            <a:r>
              <a:rPr kumimoji="0" lang="en-US" altLang="ja-JP" sz="2000" dirty="0" smtClean="0">
                <a:solidFill>
                  <a:srgbClr val="3366FF"/>
                </a:solidFill>
              </a:rPr>
              <a:t>2011</a:t>
            </a:r>
            <a:endParaRPr kumimoji="0" lang="en-US" altLang="ja-JP" sz="2800" dirty="0" smtClean="0">
              <a:solidFill>
                <a:srgbClr val="3366FF"/>
              </a:solidFill>
            </a:endParaRPr>
          </a:p>
        </p:txBody>
      </p:sp>
      <p:sp>
        <p:nvSpPr>
          <p:cNvPr id="30728" name="TextBox 32"/>
          <p:cNvSpPr txBox="1">
            <a:spLocks noChangeArrowheads="1"/>
          </p:cNvSpPr>
          <p:nvPr/>
        </p:nvSpPr>
        <p:spPr bwMode="auto">
          <a:xfrm>
            <a:off x="7332663" y="697080"/>
            <a:ext cx="1685925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rgbClr val="0000FF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Plot  courtesy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rgbClr val="0000FF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Camille Ginsburg of FNAL</a:t>
            </a:r>
          </a:p>
        </p:txBody>
      </p:sp>
      <p:cxnSp>
        <p:nvCxnSpPr>
          <p:cNvPr id="19" name="直線コネクタ 18"/>
          <p:cNvCxnSpPr/>
          <p:nvPr/>
        </p:nvCxnSpPr>
        <p:spPr bwMode="auto">
          <a:xfrm>
            <a:off x="4543359" y="2565294"/>
            <a:ext cx="3457641" cy="15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7639889" y="2293316"/>
            <a:ext cx="1538702" cy="400110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TDP-2 </a:t>
            </a:r>
            <a:r>
              <a:rPr lang="en-US" altLang="ja-JP" sz="2000" dirty="0">
                <a:solidFill>
                  <a:srgbClr val="000000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Goal </a:t>
            </a:r>
            <a:endParaRPr lang="ja-JP" altLang="en-US" sz="2000" dirty="0">
              <a:solidFill>
                <a:srgbClr val="000000"/>
              </a:solidFill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>
            <a:off x="5727700" y="3206947"/>
            <a:ext cx="192488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直線コネクタ 4"/>
          <p:cNvCxnSpPr/>
          <p:nvPr/>
        </p:nvCxnSpPr>
        <p:spPr bwMode="auto">
          <a:xfrm>
            <a:off x="4191000" y="2596948"/>
            <a:ext cx="3822700" cy="13062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正方形/長方形 6"/>
          <p:cNvSpPr/>
          <p:nvPr/>
        </p:nvSpPr>
        <p:spPr>
          <a:xfrm>
            <a:off x="1097436" y="2222500"/>
            <a:ext cx="4483814" cy="3721100"/>
          </a:xfrm>
          <a:prstGeom prst="rect">
            <a:avLst/>
          </a:prstGeom>
          <a:solidFill>
            <a:srgbClr val="3366FF">
              <a:alpha val="15000"/>
            </a:srgb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ホームベース 9"/>
          <p:cNvSpPr/>
          <p:nvPr/>
        </p:nvSpPr>
        <p:spPr>
          <a:xfrm>
            <a:off x="5727700" y="2726148"/>
            <a:ext cx="2603500" cy="317500"/>
          </a:xfrm>
          <a:prstGeom prst="homePlate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&gt; 28</a:t>
            </a:r>
            <a:r>
              <a:rPr kumimoji="0" lang="en-US" altLang="ja-JP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 MV/m </a:t>
            </a:r>
            <a:r>
              <a:rPr kumimoji="0" lang="en-US" altLang="ja-JP" sz="2000" b="0" i="0" u="none" strike="noStrike" cap="none" normalizeH="0" dirty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usable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665288" y="3111436"/>
            <a:ext cx="1360875" cy="1077218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Effectively</a:t>
            </a:r>
            <a:r>
              <a:rPr kumimoji="1" lang="en-US" altLang="ja-JP" sz="2000" dirty="0" smtClean="0"/>
              <a:t> </a:t>
            </a:r>
          </a:p>
          <a:p>
            <a:r>
              <a:rPr kumimoji="1" lang="en-US" altLang="ja-JP" sz="2000" dirty="0" smtClean="0"/>
              <a:t>Achie</a:t>
            </a:r>
            <a:r>
              <a:rPr kumimoji="1" lang="en-US" altLang="ja-JP" sz="1800" dirty="0" smtClean="0"/>
              <a:t>ved:</a:t>
            </a:r>
          </a:p>
          <a:p>
            <a:r>
              <a:rPr lang="en-US" altLang="ja-JP" sz="2400" dirty="0" smtClean="0">
                <a:solidFill>
                  <a:srgbClr val="3366FF"/>
                </a:solidFill>
              </a:rPr>
              <a:t>&gt;</a:t>
            </a:r>
            <a:r>
              <a:rPr lang="en-US" altLang="ja-JP" sz="2400" dirty="0" smtClean="0">
                <a:solidFill>
                  <a:srgbClr val="3366FF"/>
                </a:solidFill>
              </a:rPr>
              <a:t> 75 </a:t>
            </a:r>
            <a:r>
              <a:rPr lang="en-US" altLang="ja-JP" sz="2400" dirty="0" smtClean="0">
                <a:solidFill>
                  <a:srgbClr val="3366FF"/>
                </a:solidFill>
              </a:rPr>
              <a:t>%</a:t>
            </a:r>
            <a:endParaRPr kumimoji="1" lang="en-US" altLang="ja-JP" sz="2400" dirty="0" smtClean="0">
              <a:solidFill>
                <a:srgbClr val="3366FF"/>
              </a:solidFill>
            </a:endParaRPr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465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 sz="3200" b="1" dirty="0">
                <a:latin typeface="Arial" charset="0"/>
                <a:cs typeface="Arial Unicode MS" charset="0"/>
              </a:rPr>
              <a:t>Impact of Mechanical Polishing</a:t>
            </a:r>
            <a:br>
              <a:rPr kumimoji="0" lang="en-US" altLang="ja-JP" sz="3200" b="1" dirty="0">
                <a:latin typeface="Arial" charset="0"/>
                <a:cs typeface="Arial Unicode MS" charset="0"/>
              </a:rPr>
            </a:br>
            <a:r>
              <a:rPr kumimoji="0" lang="en-US" altLang="ja-JP" sz="2000" dirty="0">
                <a:solidFill>
                  <a:srgbClr val="3366FF"/>
                </a:solidFill>
                <a:latin typeface="Arial" charset="0"/>
                <a:cs typeface="Arial Unicode MS" charset="0"/>
              </a:rPr>
              <a:t>p</a:t>
            </a:r>
            <a:r>
              <a:rPr kumimoji="0" lang="en-US" altLang="ja-JP" sz="2000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rogress in Nov, 2010 ~ May, 2011</a:t>
            </a:r>
            <a:endParaRPr kumimoji="0" lang="en-US" altLang="ja-JP" sz="2000" dirty="0">
              <a:solidFill>
                <a:srgbClr val="3366FF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11/12/05  A. Yamamoto</a:t>
            </a:r>
            <a:endParaRPr kumimoji="0" lang="en-US" altLang="ja-JP" sz="120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8228CF6-FB92-6344-B95C-6BC15264FFB5}" type="slidenum">
              <a:rPr kumimoji="0" lang="en-US" altLang="ja-JP" sz="1400"/>
              <a:pPr/>
              <a:t>11</a:t>
            </a:fld>
            <a:endParaRPr kumimoji="0" lang="en-US" altLang="ja-JP" sz="1400"/>
          </a:p>
        </p:txBody>
      </p:sp>
      <p:pic>
        <p:nvPicPr>
          <p:cNvPr id="2458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76962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406525" y="3987800"/>
            <a:ext cx="3546475" cy="1625600"/>
            <a:chOff x="1406525" y="3987800"/>
            <a:chExt cx="3546475" cy="1625600"/>
          </a:xfrm>
        </p:grpSpPr>
        <p:sp>
          <p:nvSpPr>
            <p:cNvPr id="24595" name="Rectangle 7"/>
            <p:cNvSpPr>
              <a:spLocks noChangeArrowheads="1"/>
            </p:cNvSpPr>
            <p:nvPr/>
          </p:nvSpPr>
          <p:spPr bwMode="auto">
            <a:xfrm>
              <a:off x="4800600" y="4767263"/>
              <a:ext cx="152400" cy="838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6" name="Rectangle 8"/>
            <p:cNvSpPr>
              <a:spLocks noChangeArrowheads="1"/>
            </p:cNvSpPr>
            <p:nvPr/>
          </p:nvSpPr>
          <p:spPr bwMode="auto">
            <a:xfrm>
              <a:off x="4114800" y="4775200"/>
              <a:ext cx="152400" cy="838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7" name="Rectangle 9"/>
            <p:cNvSpPr>
              <a:spLocks noChangeArrowheads="1"/>
            </p:cNvSpPr>
            <p:nvPr/>
          </p:nvSpPr>
          <p:spPr bwMode="auto">
            <a:xfrm>
              <a:off x="1752600" y="4749800"/>
              <a:ext cx="228600" cy="838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8" name="Rectangle 10"/>
            <p:cNvSpPr>
              <a:spLocks noChangeArrowheads="1"/>
            </p:cNvSpPr>
            <p:nvPr/>
          </p:nvSpPr>
          <p:spPr bwMode="auto">
            <a:xfrm>
              <a:off x="2057400" y="4749800"/>
              <a:ext cx="228600" cy="838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9" name="Rectangle 11"/>
            <p:cNvSpPr>
              <a:spLocks noChangeArrowheads="1"/>
            </p:cNvSpPr>
            <p:nvPr/>
          </p:nvSpPr>
          <p:spPr bwMode="auto">
            <a:xfrm>
              <a:off x="1406525" y="4002088"/>
              <a:ext cx="5746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Zapf Dingbats" charset="0"/>
                </a:rPr>
                <a:t>✔</a:t>
              </a:r>
              <a:endParaRPr lang="en-US" altLang="ja-JP">
                <a:solidFill>
                  <a:srgbClr val="FF0000"/>
                </a:solidFill>
              </a:endParaRPr>
            </a:p>
          </p:txBody>
        </p:sp>
        <p:sp>
          <p:nvSpPr>
            <p:cNvPr id="24600" name="Rectangle 12"/>
            <p:cNvSpPr>
              <a:spLocks noChangeArrowheads="1"/>
            </p:cNvSpPr>
            <p:nvPr/>
          </p:nvSpPr>
          <p:spPr bwMode="auto">
            <a:xfrm>
              <a:off x="1846263" y="3987800"/>
              <a:ext cx="5746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Zapf Dingbats" charset="0"/>
                </a:rPr>
                <a:t>✔</a:t>
              </a:r>
              <a:endParaRPr lang="en-US" altLang="ja-JP">
                <a:solidFill>
                  <a:srgbClr val="FF0000"/>
                </a:solidFill>
              </a:endParaRPr>
            </a:p>
          </p:txBody>
        </p:sp>
        <p:sp>
          <p:nvSpPr>
            <p:cNvPr id="24601" name="TextBox 13"/>
            <p:cNvSpPr txBox="1">
              <a:spLocks noChangeArrowheads="1"/>
            </p:cNvSpPr>
            <p:nvPr/>
          </p:nvSpPr>
          <p:spPr bwMode="auto">
            <a:xfrm>
              <a:off x="3327400" y="3990975"/>
              <a:ext cx="711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800"/>
                <a:t>AES5 After</a:t>
              </a:r>
            </a:p>
            <a:p>
              <a:r>
                <a:rPr kumimoji="0" lang="en-US" altLang="ja-JP" sz="800"/>
                <a:t>Mechanical</a:t>
              </a:r>
            </a:p>
            <a:p>
              <a:r>
                <a:rPr kumimoji="0" lang="en-US" altLang="ja-JP" sz="800"/>
                <a:t>Polishing</a:t>
              </a:r>
            </a:p>
            <a:p>
              <a:r>
                <a:rPr kumimoji="0" lang="en-US" altLang="ja-JP" sz="800"/>
                <a:t>at Cornell </a:t>
              </a:r>
            </a:p>
          </p:txBody>
        </p:sp>
        <p:cxnSp>
          <p:nvCxnSpPr>
            <p:cNvPr id="24602" name="Straight Arrow Connector 15"/>
            <p:cNvCxnSpPr>
              <a:cxnSpLocks noChangeShapeType="1"/>
            </p:cNvCxnSpPr>
            <p:nvPr/>
          </p:nvCxnSpPr>
          <p:spPr bwMode="auto">
            <a:xfrm rot="16200000" flipH="1">
              <a:off x="3860800" y="4445000"/>
              <a:ext cx="3556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603" name="TextBox 16"/>
            <p:cNvSpPr txBox="1">
              <a:spLocks noChangeArrowheads="1"/>
            </p:cNvSpPr>
            <p:nvPr/>
          </p:nvSpPr>
          <p:spPr bwMode="auto">
            <a:xfrm>
              <a:off x="4127500" y="3987800"/>
              <a:ext cx="7493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800"/>
                <a:t>ACC15 after</a:t>
              </a:r>
            </a:p>
            <a:p>
              <a:r>
                <a:rPr kumimoji="0" lang="en-US" altLang="ja-JP" sz="800"/>
                <a:t>Mechanical</a:t>
              </a:r>
            </a:p>
            <a:p>
              <a:r>
                <a:rPr kumimoji="0" lang="en-US" altLang="ja-JP" sz="800"/>
                <a:t>Polishing</a:t>
              </a:r>
            </a:p>
            <a:p>
              <a:r>
                <a:rPr kumimoji="0" lang="en-US" altLang="ja-JP" sz="800"/>
                <a:t>at FNAL </a:t>
              </a:r>
            </a:p>
          </p:txBody>
        </p:sp>
        <p:cxnSp>
          <p:nvCxnSpPr>
            <p:cNvPr id="24604" name="Straight Arrow Connector 19"/>
            <p:cNvCxnSpPr>
              <a:cxnSpLocks noChangeShapeType="1"/>
            </p:cNvCxnSpPr>
            <p:nvPr/>
          </p:nvCxnSpPr>
          <p:spPr bwMode="auto">
            <a:xfrm rot="16200000" flipH="1">
              <a:off x="4572000" y="4495800"/>
              <a:ext cx="304800" cy="152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27013" y="4438650"/>
            <a:ext cx="2135187" cy="1200150"/>
            <a:chOff x="227365" y="4438471"/>
            <a:chExt cx="2134835" cy="1200329"/>
          </a:xfrm>
        </p:grpSpPr>
        <p:cxnSp>
          <p:nvCxnSpPr>
            <p:cNvPr id="24593" name="Straight Arrow Connector 21"/>
            <p:cNvCxnSpPr>
              <a:cxnSpLocks noChangeShapeType="1"/>
            </p:cNvCxnSpPr>
            <p:nvPr/>
          </p:nvCxnSpPr>
          <p:spPr bwMode="auto">
            <a:xfrm rot="10800000" flipV="1">
              <a:off x="1143000" y="4772607"/>
              <a:ext cx="1219200" cy="152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94" name="TextBox 24"/>
            <p:cNvSpPr txBox="1">
              <a:spLocks noChangeArrowheads="1"/>
            </p:cNvSpPr>
            <p:nvPr/>
          </p:nvSpPr>
          <p:spPr bwMode="auto">
            <a:xfrm>
              <a:off x="227365" y="4438471"/>
              <a:ext cx="915635" cy="12003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800"/>
                <a:t>This cavity</a:t>
              </a:r>
            </a:p>
            <a:p>
              <a:r>
                <a:rPr kumimoji="0" lang="en-US" altLang="ja-JP" sz="800"/>
                <a:t>AES6 is being</a:t>
              </a:r>
            </a:p>
            <a:p>
              <a:r>
                <a:rPr kumimoji="0" lang="en-US" altLang="ja-JP" sz="800"/>
                <a:t>treated with</a:t>
              </a:r>
            </a:p>
            <a:p>
              <a:r>
                <a:rPr kumimoji="0" lang="en-US" altLang="ja-JP" sz="800"/>
                <a:t>mechanical </a:t>
              </a:r>
            </a:p>
            <a:p>
              <a:r>
                <a:rPr kumimoji="0" lang="en-US" altLang="ja-JP" sz="800"/>
                <a:t>polishing at </a:t>
              </a:r>
            </a:p>
            <a:p>
              <a:r>
                <a:rPr kumimoji="0" lang="en-US" altLang="ja-JP" sz="800"/>
                <a:t>FNAL and will</a:t>
              </a:r>
            </a:p>
            <a:p>
              <a:r>
                <a:rPr kumimoji="0" lang="en-US" altLang="ja-JP" sz="800"/>
                <a:t>be then EP</a:t>
              </a:r>
            </a:p>
            <a:p>
              <a:r>
                <a:rPr kumimoji="0" lang="en-US" altLang="ja-JP" sz="800"/>
                <a:t>processed and</a:t>
              </a:r>
            </a:p>
            <a:p>
              <a:r>
                <a:rPr kumimoji="0" lang="en-US" altLang="ja-JP" sz="800"/>
                <a:t>tested at JLAB  </a:t>
              </a:r>
            </a:p>
          </p:txBody>
        </p:sp>
      </p:grpSp>
      <p:sp>
        <p:nvSpPr>
          <p:cNvPr id="30" name="TextBox 16"/>
          <p:cNvSpPr txBox="1">
            <a:spLocks noChangeArrowheads="1"/>
          </p:cNvSpPr>
          <p:nvPr/>
        </p:nvSpPr>
        <p:spPr bwMode="auto">
          <a:xfrm>
            <a:off x="7175500" y="5921931"/>
            <a:ext cx="19685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Courtesy: R. </a:t>
            </a:r>
            <a:r>
              <a:rPr lang="en-US" altLang="ja-JP" sz="1800" dirty="0" err="1" smtClean="0">
                <a:latin typeface="Calibri" charset="0"/>
              </a:rPr>
              <a:t>Geng</a:t>
            </a:r>
            <a:r>
              <a:rPr lang="en-US" altLang="ja-JP" sz="1800" dirty="0" smtClean="0">
                <a:latin typeface="Calibri" charset="0"/>
              </a:rPr>
              <a:t> </a:t>
            </a:r>
            <a:endParaRPr lang="ja-JP" alt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580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 sz="3200" b="1" dirty="0">
                <a:latin typeface="Arial" charset="0"/>
                <a:cs typeface="Arial Unicode MS" charset="0"/>
              </a:rPr>
              <a:t>Impact of Mechanical Polishing</a:t>
            </a:r>
            <a:br>
              <a:rPr kumimoji="0" lang="en-US" altLang="ja-JP" sz="3200" b="1" dirty="0">
                <a:latin typeface="Arial" charset="0"/>
                <a:cs typeface="Arial Unicode MS" charset="0"/>
              </a:rPr>
            </a:br>
            <a:r>
              <a:rPr kumimoji="0" lang="en-US" altLang="ja-JP" sz="2000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as of </a:t>
            </a:r>
            <a:r>
              <a:rPr kumimoji="0" lang="en-US" altLang="ja-JP" sz="2000" dirty="0" smtClean="0">
                <a:solidFill>
                  <a:srgbClr val="FF6600"/>
                </a:solidFill>
                <a:latin typeface="Arial" charset="0"/>
                <a:cs typeface="Arial Unicode MS" charset="0"/>
              </a:rPr>
              <a:t>July</a:t>
            </a:r>
            <a:r>
              <a:rPr kumimoji="0" lang="en-US" altLang="ja-JP" sz="2000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, 2011</a:t>
            </a:r>
            <a:endParaRPr kumimoji="0" lang="en-US" altLang="ja-JP" sz="2000" dirty="0">
              <a:solidFill>
                <a:srgbClr val="3366FF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11/12/05  A. Yamamoto</a:t>
            </a:r>
            <a:endParaRPr kumimoji="0" lang="en-US" altLang="ja-JP" sz="120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8228CF6-FB92-6344-B95C-6BC15264FFB5}" type="slidenum">
              <a:rPr kumimoji="0" lang="en-US" altLang="ja-JP" sz="1400"/>
              <a:pPr/>
              <a:t>12</a:t>
            </a:fld>
            <a:endParaRPr kumimoji="0" lang="en-US" altLang="ja-JP" sz="1400"/>
          </a:p>
        </p:txBody>
      </p:sp>
      <p:pic>
        <p:nvPicPr>
          <p:cNvPr id="2458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76962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406525" y="3987800"/>
            <a:ext cx="3546475" cy="1625600"/>
            <a:chOff x="1406525" y="3987800"/>
            <a:chExt cx="3546475" cy="1625600"/>
          </a:xfrm>
        </p:grpSpPr>
        <p:sp>
          <p:nvSpPr>
            <p:cNvPr id="24595" name="Rectangle 7"/>
            <p:cNvSpPr>
              <a:spLocks noChangeArrowheads="1"/>
            </p:cNvSpPr>
            <p:nvPr/>
          </p:nvSpPr>
          <p:spPr bwMode="auto">
            <a:xfrm>
              <a:off x="4800600" y="4767263"/>
              <a:ext cx="152400" cy="838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6" name="Rectangle 8"/>
            <p:cNvSpPr>
              <a:spLocks noChangeArrowheads="1"/>
            </p:cNvSpPr>
            <p:nvPr/>
          </p:nvSpPr>
          <p:spPr bwMode="auto">
            <a:xfrm>
              <a:off x="4114800" y="4775200"/>
              <a:ext cx="152400" cy="838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7" name="Rectangle 9"/>
            <p:cNvSpPr>
              <a:spLocks noChangeArrowheads="1"/>
            </p:cNvSpPr>
            <p:nvPr/>
          </p:nvSpPr>
          <p:spPr bwMode="auto">
            <a:xfrm>
              <a:off x="1752600" y="4749800"/>
              <a:ext cx="228600" cy="838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8" name="Rectangle 10"/>
            <p:cNvSpPr>
              <a:spLocks noChangeArrowheads="1"/>
            </p:cNvSpPr>
            <p:nvPr/>
          </p:nvSpPr>
          <p:spPr bwMode="auto">
            <a:xfrm>
              <a:off x="2057400" y="4749800"/>
              <a:ext cx="228600" cy="838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9" name="Rectangle 11"/>
            <p:cNvSpPr>
              <a:spLocks noChangeArrowheads="1"/>
            </p:cNvSpPr>
            <p:nvPr/>
          </p:nvSpPr>
          <p:spPr bwMode="auto">
            <a:xfrm>
              <a:off x="1406525" y="4002088"/>
              <a:ext cx="5746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Zapf Dingbats" charset="0"/>
                </a:rPr>
                <a:t>✔</a:t>
              </a:r>
              <a:endParaRPr lang="en-US" altLang="ja-JP">
                <a:solidFill>
                  <a:srgbClr val="FF0000"/>
                </a:solidFill>
              </a:endParaRPr>
            </a:p>
          </p:txBody>
        </p:sp>
        <p:sp>
          <p:nvSpPr>
            <p:cNvPr id="24600" name="Rectangle 12"/>
            <p:cNvSpPr>
              <a:spLocks noChangeArrowheads="1"/>
            </p:cNvSpPr>
            <p:nvPr/>
          </p:nvSpPr>
          <p:spPr bwMode="auto">
            <a:xfrm>
              <a:off x="1846263" y="3987800"/>
              <a:ext cx="5746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Zapf Dingbats" charset="0"/>
                </a:rPr>
                <a:t>✔</a:t>
              </a:r>
              <a:endParaRPr lang="en-US" altLang="ja-JP">
                <a:solidFill>
                  <a:srgbClr val="FF0000"/>
                </a:solidFill>
              </a:endParaRPr>
            </a:p>
          </p:txBody>
        </p:sp>
        <p:sp>
          <p:nvSpPr>
            <p:cNvPr id="24601" name="TextBox 13"/>
            <p:cNvSpPr txBox="1">
              <a:spLocks noChangeArrowheads="1"/>
            </p:cNvSpPr>
            <p:nvPr/>
          </p:nvSpPr>
          <p:spPr bwMode="auto">
            <a:xfrm>
              <a:off x="3327400" y="3990975"/>
              <a:ext cx="711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800"/>
                <a:t>AES5 After</a:t>
              </a:r>
            </a:p>
            <a:p>
              <a:r>
                <a:rPr kumimoji="0" lang="en-US" altLang="ja-JP" sz="800"/>
                <a:t>Mechanical</a:t>
              </a:r>
            </a:p>
            <a:p>
              <a:r>
                <a:rPr kumimoji="0" lang="en-US" altLang="ja-JP" sz="800"/>
                <a:t>Polishing</a:t>
              </a:r>
            </a:p>
            <a:p>
              <a:r>
                <a:rPr kumimoji="0" lang="en-US" altLang="ja-JP" sz="800"/>
                <a:t>at Cornell </a:t>
              </a:r>
            </a:p>
          </p:txBody>
        </p:sp>
        <p:cxnSp>
          <p:nvCxnSpPr>
            <p:cNvPr id="24602" name="Straight Arrow Connector 15"/>
            <p:cNvCxnSpPr>
              <a:cxnSpLocks noChangeShapeType="1"/>
            </p:cNvCxnSpPr>
            <p:nvPr/>
          </p:nvCxnSpPr>
          <p:spPr bwMode="auto">
            <a:xfrm rot="16200000" flipH="1">
              <a:off x="3860800" y="4445000"/>
              <a:ext cx="3556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603" name="TextBox 16"/>
            <p:cNvSpPr txBox="1">
              <a:spLocks noChangeArrowheads="1"/>
            </p:cNvSpPr>
            <p:nvPr/>
          </p:nvSpPr>
          <p:spPr bwMode="auto">
            <a:xfrm>
              <a:off x="4127500" y="3987800"/>
              <a:ext cx="7493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800"/>
                <a:t>ACC15 after</a:t>
              </a:r>
            </a:p>
            <a:p>
              <a:r>
                <a:rPr kumimoji="0" lang="en-US" altLang="ja-JP" sz="800"/>
                <a:t>Mechanical</a:t>
              </a:r>
            </a:p>
            <a:p>
              <a:r>
                <a:rPr kumimoji="0" lang="en-US" altLang="ja-JP" sz="800"/>
                <a:t>Polishing</a:t>
              </a:r>
            </a:p>
            <a:p>
              <a:r>
                <a:rPr kumimoji="0" lang="en-US" altLang="ja-JP" sz="800"/>
                <a:t>at FNAL </a:t>
              </a:r>
            </a:p>
          </p:txBody>
        </p:sp>
        <p:cxnSp>
          <p:nvCxnSpPr>
            <p:cNvPr id="24604" name="Straight Arrow Connector 19"/>
            <p:cNvCxnSpPr>
              <a:cxnSpLocks noChangeShapeType="1"/>
            </p:cNvCxnSpPr>
            <p:nvPr/>
          </p:nvCxnSpPr>
          <p:spPr bwMode="auto">
            <a:xfrm rot="16200000" flipH="1">
              <a:off x="4572000" y="4495800"/>
              <a:ext cx="304800" cy="152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27013" y="4438650"/>
            <a:ext cx="2135187" cy="1200150"/>
            <a:chOff x="227365" y="4438471"/>
            <a:chExt cx="2134835" cy="1200329"/>
          </a:xfrm>
        </p:grpSpPr>
        <p:cxnSp>
          <p:nvCxnSpPr>
            <p:cNvPr id="24593" name="Straight Arrow Connector 21"/>
            <p:cNvCxnSpPr>
              <a:cxnSpLocks noChangeShapeType="1"/>
            </p:cNvCxnSpPr>
            <p:nvPr/>
          </p:nvCxnSpPr>
          <p:spPr bwMode="auto">
            <a:xfrm rot="10800000" flipV="1">
              <a:off x="1143000" y="4772607"/>
              <a:ext cx="1219200" cy="152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94" name="TextBox 24"/>
            <p:cNvSpPr txBox="1">
              <a:spLocks noChangeArrowheads="1"/>
            </p:cNvSpPr>
            <p:nvPr/>
          </p:nvSpPr>
          <p:spPr bwMode="auto">
            <a:xfrm>
              <a:off x="227365" y="4438471"/>
              <a:ext cx="915635" cy="12003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800"/>
                <a:t>This cavity</a:t>
              </a:r>
            </a:p>
            <a:p>
              <a:r>
                <a:rPr kumimoji="0" lang="en-US" altLang="ja-JP" sz="800"/>
                <a:t>AES6 is being</a:t>
              </a:r>
            </a:p>
            <a:p>
              <a:r>
                <a:rPr kumimoji="0" lang="en-US" altLang="ja-JP" sz="800"/>
                <a:t>treated with</a:t>
              </a:r>
            </a:p>
            <a:p>
              <a:r>
                <a:rPr kumimoji="0" lang="en-US" altLang="ja-JP" sz="800"/>
                <a:t>mechanical </a:t>
              </a:r>
            </a:p>
            <a:p>
              <a:r>
                <a:rPr kumimoji="0" lang="en-US" altLang="ja-JP" sz="800"/>
                <a:t>polishing at </a:t>
              </a:r>
            </a:p>
            <a:p>
              <a:r>
                <a:rPr kumimoji="0" lang="en-US" altLang="ja-JP" sz="800"/>
                <a:t>FNAL and will</a:t>
              </a:r>
            </a:p>
            <a:p>
              <a:r>
                <a:rPr kumimoji="0" lang="en-US" altLang="ja-JP" sz="800"/>
                <a:t>be then EP</a:t>
              </a:r>
            </a:p>
            <a:p>
              <a:r>
                <a:rPr kumimoji="0" lang="en-US" altLang="ja-JP" sz="800"/>
                <a:t>processed and</a:t>
              </a:r>
            </a:p>
            <a:p>
              <a:r>
                <a:rPr kumimoji="0" lang="en-US" altLang="ja-JP" sz="800"/>
                <a:t>tested at JLAB  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09600" y="981075"/>
            <a:ext cx="7507288" cy="831850"/>
            <a:chOff x="609600" y="981456"/>
            <a:chExt cx="7507224" cy="831469"/>
          </a:xfrm>
        </p:grpSpPr>
        <p:sp>
          <p:nvSpPr>
            <p:cNvPr id="24590" name="TextBox 26"/>
            <p:cNvSpPr txBox="1">
              <a:spLocks noChangeArrowheads="1"/>
            </p:cNvSpPr>
            <p:nvPr/>
          </p:nvSpPr>
          <p:spPr bwMode="auto">
            <a:xfrm>
              <a:off x="609600" y="990600"/>
              <a:ext cx="1371600" cy="707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4000" dirty="0">
                  <a:solidFill>
                    <a:srgbClr val="FF0000"/>
                  </a:solidFill>
                </a:rPr>
                <a:t>88%</a:t>
              </a:r>
            </a:p>
          </p:txBody>
        </p:sp>
        <p:sp>
          <p:nvSpPr>
            <p:cNvPr id="24591" name="TextBox 27"/>
            <p:cNvSpPr txBox="1">
              <a:spLocks noChangeArrowheads="1"/>
            </p:cNvSpPr>
            <p:nvPr/>
          </p:nvSpPr>
          <p:spPr bwMode="auto">
            <a:xfrm flipH="1">
              <a:off x="5791200" y="981456"/>
              <a:ext cx="2325624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2400"/>
                <a:t>JLAB + FNAL </a:t>
              </a:r>
            </a:p>
          </p:txBody>
        </p:sp>
        <p:sp>
          <p:nvSpPr>
            <p:cNvPr id="24592" name="TextBox 21"/>
            <p:cNvSpPr txBox="1">
              <a:spLocks noChangeArrowheads="1"/>
            </p:cNvSpPr>
            <p:nvPr/>
          </p:nvSpPr>
          <p:spPr bwMode="auto">
            <a:xfrm>
              <a:off x="1944688" y="1412875"/>
              <a:ext cx="4303712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2000" dirty="0">
                  <a:solidFill>
                    <a:srgbClr val="FF0000"/>
                  </a:solidFill>
                </a:rPr>
                <a:t>Average gradient 39 MV/m</a:t>
              </a: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5562600" y="1755775"/>
            <a:ext cx="3581400" cy="1292225"/>
            <a:chOff x="5562600" y="1755338"/>
            <a:chExt cx="3581400" cy="1292662"/>
          </a:xfrm>
        </p:grpSpPr>
        <p:sp>
          <p:nvSpPr>
            <p:cNvPr id="24586" name="TextBox 28"/>
            <p:cNvSpPr txBox="1">
              <a:spLocks noChangeArrowheads="1"/>
            </p:cNvSpPr>
            <p:nvPr/>
          </p:nvSpPr>
          <p:spPr bwMode="auto">
            <a:xfrm>
              <a:off x="5562600" y="1755338"/>
              <a:ext cx="3581400" cy="129266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2400" dirty="0">
                  <a:solidFill>
                    <a:srgbClr val="FFFF00"/>
                  </a:solidFill>
                </a:rPr>
                <a:t>94% yield at ≥31 MV/m</a:t>
              </a:r>
              <a:r>
                <a:rPr kumimoji="0" lang="en-US" altLang="ja-JP" sz="1800" dirty="0">
                  <a:solidFill>
                    <a:srgbClr val="FFFF00"/>
                  </a:solidFill>
                </a:rPr>
                <a:t>  </a:t>
              </a:r>
            </a:p>
            <a:p>
              <a:r>
                <a:rPr kumimoji="0" lang="en-US" altLang="ja-JP" sz="1800" dirty="0">
                  <a:solidFill>
                    <a:srgbClr val="FFFF00"/>
                  </a:solidFill>
                </a:rPr>
                <a:t>                +                     +    </a:t>
              </a:r>
            </a:p>
            <a:p>
              <a:endParaRPr kumimoji="0" lang="en-US" altLang="ja-JP" sz="1800" dirty="0">
                <a:solidFill>
                  <a:srgbClr val="FFFF00"/>
                </a:solidFill>
              </a:endParaRPr>
            </a:p>
            <a:p>
              <a:r>
                <a:rPr kumimoji="0" lang="en-US" altLang="ja-JP" sz="1800" dirty="0">
                  <a:solidFill>
                    <a:srgbClr val="FFFF00"/>
                  </a:solidFill>
                </a:rPr>
                <a:t>Average gradient 38.8 MV/m</a:t>
              </a:r>
            </a:p>
          </p:txBody>
        </p:sp>
        <p:pic>
          <p:nvPicPr>
            <p:cNvPr id="2458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209800"/>
              <a:ext cx="990600" cy="287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132" y="2209800"/>
              <a:ext cx="1301306" cy="24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2155651"/>
              <a:ext cx="838200" cy="55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55" y="939249"/>
            <a:ext cx="7674945" cy="530915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1672770"/>
            <a:ext cx="3886200" cy="1387929"/>
          </a:xfrm>
          <a:prstGeom prst="rect">
            <a:avLst/>
          </a:prstGeom>
        </p:spPr>
      </p:pic>
      <p:sp>
        <p:nvSpPr>
          <p:cNvPr id="30" name="TextBox 16"/>
          <p:cNvSpPr txBox="1">
            <a:spLocks noChangeArrowheads="1"/>
          </p:cNvSpPr>
          <p:nvPr/>
        </p:nvSpPr>
        <p:spPr bwMode="auto">
          <a:xfrm>
            <a:off x="7175500" y="5921931"/>
            <a:ext cx="19685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Courtesy: R. </a:t>
            </a:r>
            <a:r>
              <a:rPr lang="en-US" altLang="ja-JP" sz="1800" dirty="0" err="1" smtClean="0">
                <a:latin typeface="Calibri" charset="0"/>
              </a:rPr>
              <a:t>Geng</a:t>
            </a:r>
            <a:r>
              <a:rPr lang="en-US" altLang="ja-JP" sz="1800" dirty="0" smtClean="0">
                <a:latin typeface="Calibri" charset="0"/>
              </a:rPr>
              <a:t> </a:t>
            </a:r>
            <a:endParaRPr lang="ja-JP" alt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127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7086600" cy="914400"/>
          </a:xfrm>
        </p:spPr>
        <p:txBody>
          <a:bodyPr/>
          <a:lstStyle/>
          <a:p>
            <a:r>
              <a:rPr kumimoji="0" lang="en-US" altLang="ja-JP" sz="3200" b="1" dirty="0">
                <a:latin typeface="Arial" charset="0"/>
                <a:cs typeface="Arial Unicode MS" charset="0"/>
              </a:rPr>
              <a:t>SRF Cavity and Gradient Highlights </a:t>
            </a:r>
            <a:r>
              <a:rPr kumimoji="0" lang="en-US" altLang="ja-JP" sz="3200" b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2010~ 2011</a:t>
            </a:r>
            <a:endParaRPr kumimoji="0" lang="en-US" altLang="ja-JP" sz="3200" b="1" dirty="0">
              <a:solidFill>
                <a:srgbClr val="3366FF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7239000" cy="5334000"/>
          </a:xfrm>
        </p:spPr>
        <p:txBody>
          <a:bodyPr/>
          <a:lstStyle/>
          <a:p>
            <a:r>
              <a:rPr kumimoji="0" lang="en-US" altLang="ja-JP" sz="2400" b="1" u="sng" dirty="0">
                <a:latin typeface="Arial" charset="0"/>
                <a:cs typeface="Arial Unicode MS" charset="0"/>
              </a:rPr>
              <a:t>Americas</a:t>
            </a:r>
          </a:p>
          <a:p>
            <a:pPr lvl="1"/>
            <a:r>
              <a:rPr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FNAL</a:t>
            </a:r>
            <a:r>
              <a:rPr lang="en-US" altLang="ja-JP" sz="1800" dirty="0" smtClean="0"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u="sng" dirty="0">
                <a:solidFill>
                  <a:srgbClr val="FF6600"/>
                </a:solidFill>
                <a:latin typeface="Arial" charset="0"/>
                <a:ea typeface="Arial Unicode MS" charset="0"/>
                <a:cs typeface="Arial Unicode MS" charset="0"/>
              </a:rPr>
              <a:t>mechanical polishing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improved 9-cell cavity </a:t>
            </a:r>
            <a:r>
              <a:rPr lang="en-US" altLang="ja-JP" sz="1800" u="sng" dirty="0">
                <a:latin typeface="Arial" charset="0"/>
                <a:ea typeface="Arial Unicode MS" charset="0"/>
                <a:cs typeface="Arial Unicode MS" charset="0"/>
              </a:rPr>
              <a:t>ACC15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gradient from 19 MV/m to </a:t>
            </a:r>
            <a:r>
              <a:rPr lang="en-US" altLang="ja-JP" sz="180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35 MV/m</a:t>
            </a:r>
          </a:p>
          <a:p>
            <a:pPr lvl="1"/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JLAB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started processing and testing </a:t>
            </a:r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DESY </a:t>
            </a:r>
            <a:r>
              <a:rPr lang="en-US" altLang="ja-JP" sz="1800" u="sng" dirty="0">
                <a:solidFill>
                  <a:srgbClr val="FF6600"/>
                </a:solidFill>
                <a:latin typeface="Arial" charset="0"/>
                <a:ea typeface="Arial Unicode MS" charset="0"/>
                <a:cs typeface="Arial Unicode MS" charset="0"/>
              </a:rPr>
              <a:t>seamless 9-cell </a:t>
            </a:r>
            <a:r>
              <a:rPr lang="en-US" altLang="ja-JP" sz="1800" dirty="0">
                <a:solidFill>
                  <a:srgbClr val="FF6600"/>
                </a:solidFill>
                <a:latin typeface="Arial" charset="0"/>
                <a:ea typeface="Arial Unicode MS" charset="0"/>
                <a:cs typeface="Arial Unicode MS" charset="0"/>
              </a:rPr>
              <a:t>cavity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built from DESY 3-cell seamless units</a:t>
            </a:r>
          </a:p>
          <a:p>
            <a:pPr lvl="1"/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6 </a:t>
            </a:r>
            <a:r>
              <a:rPr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of </a:t>
            </a:r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AES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3</a:t>
            </a:r>
            <a:r>
              <a:rPr lang="en-US" altLang="ja-JP" sz="1800" baseline="30000" dirty="0">
                <a:latin typeface="Arial" charset="0"/>
                <a:ea typeface="Arial Unicode MS" charset="0"/>
                <a:cs typeface="Arial Unicode MS" charset="0"/>
              </a:rPr>
              <a:t>rd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production &amp; </a:t>
            </a:r>
            <a:r>
              <a:rPr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4 </a:t>
            </a:r>
            <a:r>
              <a:rPr lang="en-US" altLang="ja-JP" sz="1800" dirty="0" err="1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Niowave</a:t>
            </a:r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-Roark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1</a:t>
            </a:r>
            <a:r>
              <a:rPr lang="en-US" altLang="ja-JP" sz="1800" baseline="30000" dirty="0">
                <a:latin typeface="Arial" charset="0"/>
                <a:ea typeface="Arial Unicode MS" charset="0"/>
                <a:cs typeface="Arial Unicode MS" charset="0"/>
              </a:rPr>
              <a:t>st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production received by FNAL </a:t>
            </a:r>
          </a:p>
          <a:p>
            <a:r>
              <a:rPr kumimoji="0" lang="en-US" altLang="ja-JP" sz="2400" b="1" u="sng" dirty="0">
                <a:latin typeface="Arial" charset="0"/>
                <a:cs typeface="Arial Unicode MS" charset="0"/>
              </a:rPr>
              <a:t>Asia</a:t>
            </a:r>
          </a:p>
          <a:p>
            <a:pPr lvl="1"/>
            <a:r>
              <a:rPr lang="en-US" altLang="ja-JP" sz="1800" u="sng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PKU-</a:t>
            </a:r>
            <a:r>
              <a:rPr lang="en-US" altLang="ja-JP" sz="1800" u="sng" dirty="0" err="1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JLab</a:t>
            </a:r>
            <a:r>
              <a:rPr lang="en-US" altLang="ja-JP" sz="1800" u="sng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u="sng" dirty="0" smtClean="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rPr>
              <a:t>reached 28.6 MV/m </a:t>
            </a:r>
          </a:p>
          <a:p>
            <a:pPr lvl="1"/>
            <a:r>
              <a:rPr lang="en-US" altLang="ja-JP" sz="1800" u="sng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KEK </a:t>
            </a:r>
            <a:r>
              <a:rPr lang="en-US" altLang="ja-JP" sz="1800" u="sng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MHI</a:t>
            </a:r>
            <a:r>
              <a:rPr lang="en-US" altLang="ja-JP" sz="1800" u="sng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-12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reached </a:t>
            </a:r>
            <a:r>
              <a:rPr lang="en-US" altLang="ja-JP" sz="1800" dirty="0" smtClean="0">
                <a:latin typeface="Arial" charset="0"/>
                <a:ea typeface="Arial Unicode MS" charset="0"/>
                <a:cs typeface="Arial Unicode MS" charset="0"/>
              </a:rPr>
              <a:t>≥ </a:t>
            </a:r>
            <a:r>
              <a:rPr lang="en-US" altLang="ja-JP" sz="1800" dirty="0" smtClean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40 </a:t>
            </a:r>
            <a:r>
              <a:rPr lang="en-US" altLang="ja-JP" sz="180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MV/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m gradient at Q0 6.2E9</a:t>
            </a:r>
          </a:p>
          <a:p>
            <a:pPr lvl="1"/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KEK-JLAB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: ACD shape cavity </a:t>
            </a:r>
            <a:r>
              <a:rPr lang="en-US" altLang="ja-JP" sz="1800" u="sng" dirty="0">
                <a:solidFill>
                  <a:srgbClr val="FF6600"/>
                </a:solidFill>
                <a:latin typeface="Arial" charset="0"/>
                <a:ea typeface="Arial Unicode MS" charset="0"/>
                <a:cs typeface="Arial Unicode MS" charset="0"/>
              </a:rPr>
              <a:t>ICHIRO7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reached </a:t>
            </a:r>
            <a:r>
              <a:rPr lang="en-US" altLang="ja-JP" sz="180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40 MV/m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gradient at Q0 8E9 </a:t>
            </a:r>
          </a:p>
          <a:p>
            <a:r>
              <a:rPr kumimoji="0" lang="en-US" altLang="ja-JP" sz="2400" b="1" u="sng" dirty="0">
                <a:latin typeface="Arial" charset="0"/>
                <a:cs typeface="Arial Unicode MS" charset="0"/>
              </a:rPr>
              <a:t>Europe</a:t>
            </a:r>
          </a:p>
          <a:p>
            <a:pPr lvl="1"/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DESY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u="sng" dirty="0">
                <a:solidFill>
                  <a:srgbClr val="FF6600"/>
                </a:solidFill>
                <a:latin typeface="Arial" charset="0"/>
                <a:ea typeface="Arial Unicode MS" charset="0"/>
                <a:cs typeface="Arial Unicode MS" charset="0"/>
              </a:rPr>
              <a:t>large-grain </a:t>
            </a:r>
            <a:r>
              <a:rPr lang="en-US" altLang="ja-JP" sz="1800" u="sng" dirty="0">
                <a:latin typeface="Arial" charset="0"/>
                <a:ea typeface="Arial Unicode MS" charset="0"/>
                <a:cs typeface="Arial Unicode MS" charset="0"/>
              </a:rPr>
              <a:t>9-cell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cavity </a:t>
            </a:r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AC155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reached </a:t>
            </a:r>
            <a:r>
              <a:rPr lang="en-US" altLang="ja-JP" sz="180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45 MV/m </a:t>
            </a:r>
            <a:r>
              <a:rPr lang="en-US" altLang="ja-JP" sz="1800" dirty="0" smtClean="0">
                <a:latin typeface="Arial" charset="0"/>
                <a:ea typeface="Arial Unicode MS" charset="0"/>
                <a:cs typeface="Arial Unicode MS" charset="0"/>
              </a:rPr>
              <a:t>at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Q0 &gt; </a:t>
            </a:r>
            <a:r>
              <a:rPr lang="en-US" altLang="ja-JP" sz="1800" dirty="0" smtClean="0">
                <a:latin typeface="Arial" charset="0"/>
                <a:ea typeface="Arial Unicode MS" charset="0"/>
                <a:cs typeface="Arial Unicode MS" charset="0"/>
              </a:rPr>
              <a:t>1E10, and more reached in the next, …</a:t>
            </a:r>
            <a:endParaRPr lang="en-US" altLang="ja-JP" sz="1800" dirty="0">
              <a:latin typeface="Arial" charset="0"/>
              <a:ea typeface="Arial Unicode MS" charset="0"/>
              <a:cs typeface="Arial Unicode MS" charset="0"/>
            </a:endParaRPr>
          </a:p>
        </p:txBody>
      </p:sp>
      <p:sp>
        <p:nvSpPr>
          <p:cNvPr id="2150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11/12/05  A. Yamamoto</a:t>
            </a:r>
            <a:endParaRPr kumimoji="0" lang="en-US" altLang="ja-JP" sz="1200"/>
          </a:p>
        </p:txBody>
      </p:sp>
      <p:sp>
        <p:nvSpPr>
          <p:cNvPr id="2150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 dirty="0">
              <a:solidFill>
                <a:srgbClr val="23346C"/>
              </a:solidFill>
            </a:endParaRPr>
          </a:p>
        </p:txBody>
      </p:sp>
      <p:sp>
        <p:nvSpPr>
          <p:cNvPr id="215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7A3320B-D603-594B-B3AD-6804465E9637}" type="slidenum">
              <a:rPr kumimoji="0" lang="en-US" altLang="ja-JP" sz="1400"/>
              <a:pPr/>
              <a:t>13</a:t>
            </a:fld>
            <a:endParaRPr kumimoji="0" lang="en-US" altLang="ja-JP" sz="1400"/>
          </a:p>
        </p:txBody>
      </p:sp>
      <p:pic>
        <p:nvPicPr>
          <p:cNvPr id="7" name="Picture 2" descr="C:\Documents and Settings\ccooper\Desktop\Tumbling Paper\9CellTumbling 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368343"/>
            <a:ext cx="1219200" cy="122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667000" cy="6250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01591"/>
            <a:ext cx="2133600" cy="6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r="11989"/>
          <a:stretch/>
        </p:blipFill>
        <p:spPr bwMode="auto">
          <a:xfrm>
            <a:off x="7775235" y="5181600"/>
            <a:ext cx="984864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7467600" y="0"/>
            <a:ext cx="16764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 R. </a:t>
            </a:r>
            <a:r>
              <a:rPr lang="en-US" altLang="ja-JP" sz="1800" dirty="0" err="1" smtClean="0">
                <a:latin typeface="Calibri" charset="0"/>
              </a:rPr>
              <a:t>Geng</a:t>
            </a:r>
            <a:endParaRPr lang="ja-JP" alt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9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 sz="3200" b="1" dirty="0">
                <a:latin typeface="Arial" charset="0"/>
                <a:cs typeface="Arial Unicode MS" charset="0"/>
              </a:rPr>
              <a:t>DESY Large-Grain Cavity AC155 </a:t>
            </a:r>
            <a:r>
              <a:rPr kumimoji="0" lang="en-US" altLang="ja-JP" sz="2800" b="1" dirty="0">
                <a:latin typeface="Arial" charset="0"/>
                <a:cs typeface="Arial Unicode MS" charset="0"/>
              </a:rPr>
              <a:t>Reached </a:t>
            </a:r>
            <a:r>
              <a:rPr kumimoji="0" lang="en-US" altLang="ja-JP" sz="2800" b="1" dirty="0" smtClean="0">
                <a:solidFill>
                  <a:srgbClr val="FF0000"/>
                </a:solidFill>
                <a:latin typeface="Arial" charset="0"/>
                <a:cs typeface="Arial Unicode MS" charset="0"/>
              </a:rPr>
              <a:t>&gt; 45 </a:t>
            </a:r>
            <a:r>
              <a:rPr kumimoji="0" lang="en-US" altLang="ja-JP" sz="2800" b="1" dirty="0">
                <a:solidFill>
                  <a:srgbClr val="FF0000"/>
                </a:solidFill>
                <a:latin typeface="Arial" charset="0"/>
                <a:cs typeface="Arial Unicode MS" charset="0"/>
              </a:rPr>
              <a:t>MV/m </a:t>
            </a:r>
            <a:r>
              <a:rPr kumimoji="0" lang="en-US" altLang="ja-JP" sz="2800" b="1" dirty="0">
                <a:latin typeface="Arial" charset="0"/>
                <a:cs typeface="Arial Unicode MS" charset="0"/>
              </a:rPr>
              <a:t>at Q0 &gt; 1E10</a:t>
            </a:r>
          </a:p>
        </p:txBody>
      </p:sp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11/12/05  A. Yamamoto</a:t>
            </a:r>
            <a:endParaRPr kumimoji="0" lang="en-US" altLang="ja-JP" sz="1200"/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2386E75B-EDE9-3F4C-9839-05021DD39324}" type="slidenum">
              <a:rPr kumimoji="0" lang="en-US" altLang="ja-JP" sz="1400"/>
              <a:pPr/>
              <a:t>14</a:t>
            </a:fld>
            <a:endParaRPr kumimoji="0" lang="en-US" altLang="ja-JP" sz="1400"/>
          </a:p>
        </p:txBody>
      </p:sp>
      <p:pic>
        <p:nvPicPr>
          <p:cNvPr id="2867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663700"/>
            <a:ext cx="87630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742950" y="1066800"/>
            <a:ext cx="6877050" cy="5238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800">
                <a:solidFill>
                  <a:schemeClr val="bg1"/>
                </a:solidFill>
              </a:rPr>
              <a:t>Heavy BCP + EP + low temperature bake</a:t>
            </a:r>
          </a:p>
        </p:txBody>
      </p:sp>
      <p:sp>
        <p:nvSpPr>
          <p:cNvPr id="28679" name="TextBox 8"/>
          <p:cNvSpPr txBox="1">
            <a:spLocks noChangeArrowheads="1"/>
          </p:cNvSpPr>
          <p:nvPr/>
        </p:nvSpPr>
        <p:spPr bwMode="auto">
          <a:xfrm>
            <a:off x="6705600" y="4275138"/>
            <a:ext cx="2254250" cy="8302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400">
                <a:solidFill>
                  <a:srgbClr val="FFFFFF"/>
                </a:solidFill>
              </a:rPr>
              <a:t>7 more cavities</a:t>
            </a:r>
          </a:p>
          <a:p>
            <a:r>
              <a:rPr kumimoji="0" lang="en-US" altLang="ja-JP" sz="2400">
                <a:solidFill>
                  <a:srgbClr val="FFFFFF"/>
                </a:solidFill>
              </a:rPr>
              <a:t>on the way… 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r="11989"/>
          <a:stretch/>
        </p:blipFill>
        <p:spPr bwMode="auto">
          <a:xfrm>
            <a:off x="1524000" y="4267200"/>
            <a:ext cx="984864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0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914400"/>
          </a:xfrm>
        </p:spPr>
        <p:txBody>
          <a:bodyPr/>
          <a:lstStyle/>
          <a:p>
            <a:r>
              <a:rPr kumimoji="0" lang="en-US" altLang="ja-JP" sz="2800" b="1" dirty="0">
                <a:latin typeface="Arial" charset="0"/>
                <a:cs typeface="Arial Unicode MS" charset="0"/>
              </a:rPr>
              <a:t>Cavity R&amp;</a:t>
            </a:r>
            <a:r>
              <a:rPr kumimoji="0" lang="en-US" altLang="ja-JP" sz="2800" b="1" dirty="0" smtClean="0">
                <a:latin typeface="Arial" charset="0"/>
                <a:cs typeface="Arial Unicode MS" charset="0"/>
              </a:rPr>
              <a:t>D Beyond 2012</a:t>
            </a:r>
            <a:endParaRPr kumimoji="0" lang="en-US" altLang="ja-JP" sz="2800" b="1" dirty="0">
              <a:latin typeface="Arial" charset="0"/>
              <a:cs typeface="Arial Unicode MS" charset="0"/>
            </a:endParaRP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458200" cy="5334000"/>
          </a:xfrm>
        </p:spPr>
        <p:txBody>
          <a:bodyPr/>
          <a:lstStyle/>
          <a:p>
            <a:r>
              <a:rPr lang="en-US" altLang="ja-JP" sz="2400" dirty="0" smtClean="0">
                <a:latin typeface="Arial" charset="0"/>
                <a:ea typeface="Arial Unicode MS" charset="0"/>
                <a:cs typeface="Arial Unicode MS" charset="0"/>
              </a:rPr>
              <a:t>Importance</a:t>
            </a:r>
            <a:endParaRPr lang="en-US" altLang="ja-JP" sz="2400" dirty="0">
              <a:latin typeface="Arial" charset="0"/>
              <a:ea typeface="Arial Unicode MS" charset="0"/>
              <a:cs typeface="Arial Unicode MS" charset="0"/>
            </a:endParaRPr>
          </a:p>
          <a:p>
            <a:pPr lvl="1"/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Maintain “global” nature for coherence </a:t>
            </a:r>
          </a:p>
          <a:p>
            <a:pPr lvl="1"/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Project oriented, targeted R&amp;D, benchmarked progress</a:t>
            </a:r>
          </a:p>
          <a:p>
            <a:pPr lvl="1"/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Resource sharing, cross-region </a:t>
            </a:r>
            <a:r>
              <a:rPr kumimoji="0" lang="en-US" altLang="ja-JP" sz="2000" dirty="0" smtClean="0">
                <a:latin typeface="Arial" charset="0"/>
                <a:ea typeface="Arial Unicode MS" charset="0"/>
                <a:cs typeface="Arial Unicode MS" charset="0"/>
              </a:rPr>
              <a:t>experience exchange</a:t>
            </a:r>
            <a:endParaRPr kumimoji="0" lang="en-US" altLang="ja-JP" sz="2000" dirty="0">
              <a:latin typeface="Arial" charset="0"/>
              <a:ea typeface="Arial Unicode MS" charset="0"/>
              <a:cs typeface="Arial Unicode MS" charset="0"/>
            </a:endParaRPr>
          </a:p>
          <a:p>
            <a:r>
              <a:rPr lang="en-US" altLang="ja-JP" sz="2400" dirty="0" smtClean="0">
                <a:latin typeface="Arial" charset="0"/>
                <a:ea typeface="Arial Unicode MS" charset="0"/>
                <a:cs typeface="Arial Unicode MS" charset="0"/>
              </a:rPr>
              <a:t>ILC: driver </a:t>
            </a:r>
            <a:r>
              <a:rPr lang="en-US" altLang="ja-JP" sz="2400" dirty="0">
                <a:latin typeface="Arial" charset="0"/>
                <a:ea typeface="Arial Unicode MS" charset="0"/>
                <a:cs typeface="Arial Unicode MS" charset="0"/>
              </a:rPr>
              <a:t>for high gradient SRF cavity technology</a:t>
            </a:r>
          </a:p>
          <a:p>
            <a:pPr lvl="1"/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Pursuit of ultimate gradient continues to motivate innovation</a:t>
            </a:r>
          </a:p>
          <a:p>
            <a:pPr lvl="1"/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Gradient success continues to benefit SRF based accelerators</a:t>
            </a:r>
          </a:p>
        </p:txBody>
      </p:sp>
      <p:sp>
        <p:nvSpPr>
          <p:cNvPr id="450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11/12/05  A. Yamamoto</a:t>
            </a:r>
            <a:endParaRPr kumimoji="0" lang="en-US" altLang="ja-JP" sz="1200"/>
          </a:p>
        </p:txBody>
      </p:sp>
      <p:sp>
        <p:nvSpPr>
          <p:cNvPr id="4506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450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D81EF2F-ABC7-264E-837A-2C42D66C4A81}" type="slidenum">
              <a:rPr kumimoji="0" lang="en-US" altLang="ja-JP" sz="1400"/>
              <a:pPr/>
              <a:t>15</a:t>
            </a:fld>
            <a:endParaRPr kumimoji="0" lang="en-US" altLang="ja-JP" sz="140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424945"/>
              </p:ext>
            </p:extLst>
          </p:nvPr>
        </p:nvGraphicFramePr>
        <p:xfrm>
          <a:off x="381000" y="4191000"/>
          <a:ext cx="8229600" cy="1920240"/>
        </p:xfrm>
        <a:graphic>
          <a:graphicData uri="http://schemas.openxmlformats.org/drawingml/2006/table">
            <a:tbl>
              <a:tblPr/>
              <a:tblGrid>
                <a:gridCol w="784225"/>
                <a:gridCol w="1654175"/>
                <a:gridCol w="2743200"/>
                <a:gridCol w="3048000"/>
              </a:tblGrid>
              <a:tr h="518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# of &gt;35 MV/m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9-cell cavities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# of labs capable of 35 MV/m processing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# of Industrial manufacturers capable of 35 MV/m fabrication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DESY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ACCEL, ZANON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DESY, JLAB, FNAL, KEK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and others joining soon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RI, ZANON, AES, MHI,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and others joining soon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</a:tbl>
          </a:graphicData>
        </a:graphic>
      </p:graphicFrame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7924800" y="0"/>
            <a:ext cx="12192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R. </a:t>
            </a:r>
            <a:r>
              <a:rPr lang="en-US" altLang="ja-JP" sz="1800" dirty="0" err="1" smtClean="0">
                <a:latin typeface="Calibri" charset="0"/>
              </a:rPr>
              <a:t>Geng</a:t>
            </a:r>
            <a:endParaRPr lang="ja-JP" alt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33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1295400" y="188160"/>
            <a:ext cx="7848600" cy="914400"/>
          </a:xfrm>
        </p:spPr>
        <p:txBody>
          <a:bodyPr/>
          <a:lstStyle/>
          <a:p>
            <a:r>
              <a:rPr kumimoji="0" lang="en-US" altLang="ja-JP" b="1" dirty="0">
                <a:latin typeface="Arial" charset="0"/>
                <a:cs typeface="Arial Unicode MS" charset="0"/>
              </a:rPr>
              <a:t>Cavity R&amp;</a:t>
            </a:r>
            <a:r>
              <a:rPr kumimoji="0" lang="en-US" altLang="ja-JP" b="1" dirty="0" smtClean="0">
                <a:latin typeface="Arial" charset="0"/>
                <a:cs typeface="Arial Unicode MS" charset="0"/>
              </a:rPr>
              <a:t>D  to be extended </a:t>
            </a:r>
            <a:br>
              <a:rPr kumimoji="0" lang="en-US" altLang="ja-JP" b="1" dirty="0" smtClean="0">
                <a:latin typeface="Arial" charset="0"/>
                <a:cs typeface="Arial Unicode MS" charset="0"/>
              </a:rPr>
            </a:br>
            <a:r>
              <a:rPr kumimoji="0" lang="en-US" altLang="ja-JP" sz="2400" dirty="0" smtClean="0">
                <a:solidFill>
                  <a:srgbClr val="000000"/>
                </a:solidFill>
                <a:latin typeface="Arial" charset="0"/>
                <a:cs typeface="Arial Unicode MS" charset="0"/>
              </a:rPr>
              <a:t>toward</a:t>
            </a:r>
            <a:r>
              <a:rPr kumimoji="0" lang="en-US" altLang="ja-JP" sz="2400" dirty="0" smtClean="0">
                <a:solidFill>
                  <a:srgbClr val="000000"/>
                </a:solidFill>
                <a:latin typeface="Arial" charset="0"/>
                <a:cs typeface="Arial Unicode MS" charset="0"/>
              </a:rPr>
              <a:t> </a:t>
            </a:r>
            <a:r>
              <a:rPr kumimoji="0" lang="en-US" altLang="ja-JP" sz="2400" dirty="0" smtClean="0">
                <a:solidFill>
                  <a:srgbClr val="000000"/>
                </a:solidFill>
                <a:latin typeface="Arial" charset="0"/>
                <a:cs typeface="Arial Unicode MS" charset="0"/>
              </a:rPr>
              <a:t>possible ILC </a:t>
            </a:r>
            <a:r>
              <a:rPr kumimoji="0" lang="en-US" altLang="ja-JP" sz="2400" dirty="0">
                <a:solidFill>
                  <a:srgbClr val="FF0000"/>
                </a:solidFill>
                <a:latin typeface="Arial" charset="0"/>
                <a:cs typeface="Arial Unicode MS" charset="0"/>
              </a:rPr>
              <a:t>1 </a:t>
            </a:r>
            <a:r>
              <a:rPr kumimoji="0" lang="en-US" altLang="ja-JP" sz="2400" dirty="0" err="1">
                <a:solidFill>
                  <a:srgbClr val="FF0000"/>
                </a:solidFill>
                <a:latin typeface="Arial" charset="0"/>
                <a:cs typeface="Arial Unicode MS" charset="0"/>
              </a:rPr>
              <a:t>TeV</a:t>
            </a:r>
            <a:r>
              <a:rPr kumimoji="0" lang="en-US" altLang="ja-JP" sz="2400" dirty="0">
                <a:solidFill>
                  <a:srgbClr val="FF0000"/>
                </a:solidFill>
                <a:latin typeface="Arial" charset="0"/>
                <a:cs typeface="Arial Unicode MS" charset="0"/>
              </a:rPr>
              <a:t> </a:t>
            </a:r>
            <a:r>
              <a:rPr kumimoji="0" lang="en-US" altLang="ja-JP" sz="2400" dirty="0">
                <a:solidFill>
                  <a:srgbClr val="000000"/>
                </a:solidFill>
                <a:latin typeface="Arial" charset="0"/>
                <a:cs typeface="Arial Unicode MS" charset="0"/>
              </a:rPr>
              <a:t>Upgrade </a:t>
            </a:r>
            <a:endParaRPr kumimoji="0" lang="en-US" altLang="ja-JP" sz="2800" dirty="0">
              <a:solidFill>
                <a:srgbClr val="000000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685800" y="1147400"/>
            <a:ext cx="7772400" cy="5334000"/>
          </a:xfrm>
        </p:spPr>
        <p:txBody>
          <a:bodyPr/>
          <a:lstStyle/>
          <a:p>
            <a:r>
              <a:rPr lang="en-US" altLang="ja-JP" sz="2400" dirty="0" smtClean="0">
                <a:latin typeface="Arial" charset="0"/>
                <a:ea typeface="Arial Unicode MS" charset="0"/>
                <a:cs typeface="Arial Unicode MS" charset="0"/>
              </a:rPr>
              <a:t>High </a:t>
            </a:r>
            <a:r>
              <a:rPr lang="en-US" altLang="ja-JP" sz="2400" dirty="0">
                <a:latin typeface="Arial" charset="0"/>
                <a:ea typeface="Arial Unicode MS" charset="0"/>
                <a:cs typeface="Arial Unicode MS" charset="0"/>
              </a:rPr>
              <a:t>gradient</a:t>
            </a:r>
          </a:p>
          <a:p>
            <a:pPr lvl="1"/>
            <a:r>
              <a:rPr lang="en-US" altLang="ja-JP" sz="2000" dirty="0">
                <a:latin typeface="Arial" charset="0"/>
                <a:ea typeface="Arial Unicode MS" charset="0"/>
                <a:cs typeface="Arial Unicode MS" charset="0"/>
              </a:rPr>
              <a:t>S</a:t>
            </a:r>
            <a:r>
              <a:rPr kumimoji="0" lang="en-US" altLang="ja-JP" sz="2000" dirty="0" smtClean="0">
                <a:latin typeface="Arial" charset="0"/>
                <a:ea typeface="Arial Unicode MS" charset="0"/>
                <a:cs typeface="Arial Unicode MS" charset="0"/>
              </a:rPr>
              <a:t>hape</a:t>
            </a:r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: LL/ICHIRO, RE, LSF – </a:t>
            </a:r>
            <a:r>
              <a:rPr kumimoji="0" lang="en-US" altLang="ja-JP" sz="2000" dirty="0">
                <a:solidFill>
                  <a:srgbClr val="0000FF"/>
                </a:solidFill>
                <a:latin typeface="Arial" charset="0"/>
                <a:ea typeface="Arial Unicode MS" charset="0"/>
                <a:cs typeface="Arial Unicode MS" charset="0"/>
              </a:rPr>
              <a:t>on going</a:t>
            </a:r>
          </a:p>
          <a:p>
            <a:pPr lvl="1"/>
            <a:r>
              <a:rPr lang="en-US" altLang="ja-JP" sz="2000" dirty="0">
                <a:latin typeface="Arial" charset="0"/>
                <a:ea typeface="Arial Unicode MS" charset="0"/>
                <a:cs typeface="Arial Unicode MS" charset="0"/>
              </a:rPr>
              <a:t>P</a:t>
            </a:r>
            <a:r>
              <a:rPr kumimoji="0" lang="en-US" altLang="ja-JP" sz="2000" dirty="0" smtClean="0">
                <a:latin typeface="Arial" charset="0"/>
                <a:ea typeface="Arial Unicode MS" charset="0"/>
                <a:cs typeface="Arial Unicode MS" charset="0"/>
              </a:rPr>
              <a:t>rocessing</a:t>
            </a:r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: Mechanical polishing – </a:t>
            </a:r>
            <a:r>
              <a:rPr kumimoji="0" lang="en-US" altLang="ja-JP" sz="2000" dirty="0">
                <a:solidFill>
                  <a:srgbClr val="0000FF"/>
                </a:solidFill>
                <a:latin typeface="Arial" charset="0"/>
                <a:ea typeface="Arial Unicode MS" charset="0"/>
                <a:cs typeface="Arial Unicode MS" charset="0"/>
              </a:rPr>
              <a:t>on going</a:t>
            </a:r>
          </a:p>
          <a:p>
            <a:pPr lvl="1"/>
            <a:r>
              <a:rPr lang="en-US" altLang="ja-JP" sz="2000" dirty="0">
                <a:latin typeface="Arial" charset="0"/>
                <a:ea typeface="Arial Unicode MS" charset="0"/>
                <a:cs typeface="Arial Unicode MS" charset="0"/>
              </a:rPr>
              <a:t>M</a:t>
            </a:r>
            <a:r>
              <a:rPr kumimoji="0" lang="en-US" altLang="ja-JP" sz="2000" dirty="0" smtClean="0">
                <a:latin typeface="Arial" charset="0"/>
                <a:ea typeface="Arial Unicode MS" charset="0"/>
                <a:cs typeface="Arial Unicode MS" charset="0"/>
              </a:rPr>
              <a:t>aterial</a:t>
            </a:r>
            <a:endParaRPr kumimoji="0" lang="en-US" altLang="ja-JP" sz="2000" dirty="0">
              <a:latin typeface="Arial" charset="0"/>
              <a:ea typeface="Arial Unicode MS" charset="0"/>
              <a:cs typeface="Arial Unicode MS" charset="0"/>
            </a:endParaRPr>
          </a:p>
          <a:p>
            <a:pPr lvl="2"/>
            <a:r>
              <a:rPr kumimoji="0" lang="en-US" altLang="ja-JP" sz="1800" dirty="0">
                <a:latin typeface="Arial" charset="0"/>
                <a:ea typeface="Arial Unicode MS" charset="0"/>
                <a:cs typeface="Arial Unicode MS" charset="0"/>
              </a:rPr>
              <a:t>Large grain – </a:t>
            </a:r>
            <a:r>
              <a:rPr kumimoji="0" lang="en-US" altLang="ja-JP" sz="1800" dirty="0">
                <a:solidFill>
                  <a:srgbClr val="0000FF"/>
                </a:solidFill>
                <a:latin typeface="Arial" charset="0"/>
                <a:ea typeface="Arial Unicode MS" charset="0"/>
                <a:cs typeface="Arial Unicode MS" charset="0"/>
              </a:rPr>
              <a:t>on going</a:t>
            </a:r>
          </a:p>
          <a:p>
            <a:pPr lvl="2"/>
            <a:r>
              <a:rPr kumimoji="0" lang="en-US" altLang="ja-JP" sz="1800" dirty="0" err="1">
                <a:latin typeface="Arial" charset="0"/>
                <a:ea typeface="Arial Unicode MS" charset="0"/>
                <a:cs typeface="Arial Unicode MS" charset="0"/>
              </a:rPr>
              <a:t>Nb</a:t>
            </a:r>
            <a:r>
              <a:rPr kumimoji="0" lang="en-US" altLang="ja-JP" sz="1800" dirty="0">
                <a:latin typeface="Arial" charset="0"/>
                <a:ea typeface="Arial Unicode MS" charset="0"/>
                <a:cs typeface="Arial Unicode MS" charset="0"/>
              </a:rPr>
              <a:t>/Cu laminate – </a:t>
            </a:r>
            <a:r>
              <a:rPr kumimoji="0" lang="en-US" altLang="ja-JP" sz="180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needs re-start</a:t>
            </a:r>
          </a:p>
          <a:p>
            <a:pPr lvl="2"/>
            <a:r>
              <a:rPr kumimoji="0" lang="en-US" altLang="ja-JP" sz="1800" dirty="0">
                <a:latin typeface="Arial" charset="0"/>
                <a:ea typeface="Arial Unicode MS" charset="0"/>
                <a:cs typeface="Arial Unicode MS" charset="0"/>
              </a:rPr>
              <a:t>Multi-layer and material beyond </a:t>
            </a:r>
            <a:r>
              <a:rPr kumimoji="0" lang="en-US" altLang="ja-JP" sz="1800" dirty="0" err="1">
                <a:latin typeface="Arial" charset="0"/>
                <a:ea typeface="Arial Unicode MS" charset="0"/>
                <a:cs typeface="Arial Unicode MS" charset="0"/>
              </a:rPr>
              <a:t>Nb</a:t>
            </a:r>
            <a:r>
              <a:rPr kumimoji="0" lang="en-US" altLang="ja-JP" sz="1800" dirty="0"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kumimoji="0"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– </a:t>
            </a:r>
            <a:r>
              <a:rPr kumimoji="0"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to be encouraged </a:t>
            </a:r>
            <a:endParaRPr kumimoji="0" lang="en-US" altLang="ja-JP" sz="1800" dirty="0">
              <a:solidFill>
                <a:srgbClr val="3366FF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r>
              <a:rPr lang="en-US" altLang="ja-JP" sz="2400" dirty="0">
                <a:latin typeface="Arial" charset="0"/>
                <a:ea typeface="Arial Unicode MS" charset="0"/>
                <a:cs typeface="Arial Unicode MS" charset="0"/>
              </a:rPr>
              <a:t>High Q0</a:t>
            </a:r>
          </a:p>
          <a:p>
            <a:pPr lvl="1"/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Large grain – </a:t>
            </a:r>
            <a:r>
              <a:rPr kumimoji="0" lang="en-US" altLang="ja-JP" sz="2000" dirty="0">
                <a:solidFill>
                  <a:srgbClr val="0000FF"/>
                </a:solidFill>
                <a:latin typeface="Arial" charset="0"/>
                <a:ea typeface="Arial Unicode MS" charset="0"/>
                <a:cs typeface="Arial Unicode MS" charset="0"/>
              </a:rPr>
              <a:t>on going</a:t>
            </a:r>
          </a:p>
          <a:p>
            <a:pPr lvl="1"/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ALD over coating – </a:t>
            </a:r>
            <a:r>
              <a:rPr kumimoji="0" lang="en-US" altLang="ja-JP" sz="2000" dirty="0">
                <a:solidFill>
                  <a:srgbClr val="0066FF"/>
                </a:solidFill>
                <a:latin typeface="Arial" charset="0"/>
                <a:ea typeface="Arial Unicode MS" charset="0"/>
                <a:cs typeface="Arial Unicode MS" charset="0"/>
              </a:rPr>
              <a:t>R&amp;D started</a:t>
            </a:r>
          </a:p>
          <a:p>
            <a:r>
              <a:rPr lang="en-US" altLang="ja-JP" sz="2400" dirty="0">
                <a:latin typeface="Arial" charset="0"/>
                <a:ea typeface="Arial Unicode MS" charset="0"/>
                <a:cs typeface="Arial Unicode MS" charset="0"/>
              </a:rPr>
              <a:t>Suppress field emission</a:t>
            </a:r>
          </a:p>
          <a:p>
            <a:pPr lvl="1"/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CO2 snow cleaning – </a:t>
            </a:r>
            <a:r>
              <a:rPr kumimoji="0" lang="en-US" altLang="ja-JP" sz="2000" dirty="0">
                <a:solidFill>
                  <a:srgbClr val="0000FF"/>
                </a:solidFill>
                <a:latin typeface="Arial" charset="0"/>
                <a:ea typeface="Arial Unicode MS" charset="0"/>
                <a:cs typeface="Arial Unicode MS" charset="0"/>
              </a:rPr>
              <a:t>on going </a:t>
            </a:r>
          </a:p>
          <a:p>
            <a:pPr lvl="1"/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HOM can cleaning – </a:t>
            </a:r>
            <a:r>
              <a:rPr kumimoji="0" lang="en-US" altLang="ja-JP" sz="2000" dirty="0">
                <a:solidFill>
                  <a:srgbClr val="0066FF"/>
                </a:solidFill>
                <a:latin typeface="Arial" charset="0"/>
                <a:ea typeface="Arial Unicode MS" charset="0"/>
                <a:cs typeface="Arial Unicode MS" charset="0"/>
              </a:rPr>
              <a:t>R&amp;D started </a:t>
            </a:r>
          </a:p>
        </p:txBody>
      </p:sp>
      <p:sp>
        <p:nvSpPr>
          <p:cNvPr id="4403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11/12/05  A. Yamamoto</a:t>
            </a:r>
            <a:endParaRPr kumimoji="0" lang="en-US" altLang="ja-JP" sz="1200"/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440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E94A37CF-5068-F84A-A2EA-3F44E5660887}" type="slidenum">
              <a:rPr kumimoji="0" lang="en-US" altLang="ja-JP" sz="1400"/>
              <a:pPr/>
              <a:t>16</a:t>
            </a:fld>
            <a:endParaRPr kumimoji="0" lang="en-US" altLang="ja-JP" sz="1400"/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8153400" y="0"/>
            <a:ext cx="9906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M. Ross</a:t>
            </a:r>
            <a:endParaRPr lang="ja-JP" alt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65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315200" cy="762000"/>
          </a:xfrm>
        </p:spPr>
        <p:txBody>
          <a:bodyPr/>
          <a:lstStyle/>
          <a:p>
            <a:r>
              <a:rPr lang="en-US" altLang="ja-JP" sz="4300" b="1">
                <a:solidFill>
                  <a:srgbClr val="000090"/>
                </a:solidFill>
                <a:latin typeface="Century Gothic" pitchFamily="-112" charset="0"/>
                <a:ea typeface="Century Gothic" pitchFamily="-112" charset="0"/>
                <a:cs typeface="Century Gothic" pitchFamily="-112" charset="0"/>
              </a:rPr>
              <a:t>Global Plan for SCRF R&amp;D</a:t>
            </a:r>
            <a:endParaRPr lang="en-US" altLang="ja-JP" sz="3200" b="1">
              <a:solidFill>
                <a:srgbClr val="000090"/>
              </a:solidFill>
              <a:latin typeface="Century Gothic" pitchFamily="-112" charset="0"/>
              <a:ea typeface="Century Gothic" pitchFamily="-112" charset="0"/>
              <a:cs typeface="Century Gothic" pitchFamily="-112" charset="0"/>
            </a:endParaRPr>
          </a:p>
        </p:txBody>
      </p:sp>
      <p:graphicFrame>
        <p:nvGraphicFramePr>
          <p:cNvPr id="9113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517581"/>
              </p:ext>
            </p:extLst>
          </p:nvPr>
        </p:nvGraphicFramePr>
        <p:xfrm>
          <a:off x="381001" y="914400"/>
          <a:ext cx="8610599" cy="5361241"/>
        </p:xfrm>
        <a:graphic>
          <a:graphicData uri="http://schemas.openxmlformats.org/drawingml/2006/table">
            <a:tbl>
              <a:tblPr/>
              <a:tblGrid>
                <a:gridCol w="2514600"/>
                <a:gridCol w="820876"/>
                <a:gridCol w="648869"/>
                <a:gridCol w="463951"/>
                <a:gridCol w="478864"/>
                <a:gridCol w="520288"/>
                <a:gridCol w="457323"/>
                <a:gridCol w="613078"/>
                <a:gridCol w="1057146"/>
                <a:gridCol w="1035604"/>
              </a:tblGrid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Year</a:t>
                      </a:r>
                      <a:endParaRPr kumimoji="0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2010</a:t>
                      </a:r>
                      <a:endParaRPr kumimoji="0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Phase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3366FF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66FF"/>
                        </a:gs>
                        <a:gs pos="100000">
                          <a:srgbClr val="000090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 Gradient in 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v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. 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test to 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reach 35 MV/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m</a:t>
                      </a:r>
                      <a:endParaRPr kumimoji="0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50%</a:t>
                      </a:r>
                      <a:endParaRPr kumimoji="0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50999"/>
                          </a:srgbClr>
                        </a:gs>
                        <a:gs pos="2000">
                          <a:srgbClr val="FFFFFF">
                            <a:alpha val="50999"/>
                          </a:srgbClr>
                        </a:gs>
                        <a:gs pos="100000">
                          <a:srgbClr val="FFFF00">
                            <a:alpha val="50999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</a:t>
                      </a:r>
                      <a:r>
                        <a:rPr kumimoji="0" lang="en-US" altLang="ja-JP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90%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>
                            <a:alpha val="62000"/>
                          </a:srgbClr>
                        </a:gs>
                        <a:gs pos="999">
                          <a:srgbClr val="FFFF00">
                            <a:alpha val="62000"/>
                          </a:srgbClr>
                        </a:gs>
                        <a:gs pos="100000">
                          <a:srgbClr val="FF6600">
                            <a:alpha val="62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Cavity-string  to reach 31.5 MV/m, with one-cryomodule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Global effort for string assembly and test</a:t>
                      </a:r>
                      <a:endParaRPr kumimoji="0" lang="en-US" altLang="ja-JP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(DESY, FNAL, INFN, KEK)</a:t>
                      </a:r>
                      <a:endParaRPr kumimoji="0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System Test with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acceleration  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FLASH (DESY) , NML (FNAL)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     STF2 (KEK, 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test start in 2013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Preparation for Industrialization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Production Technology R&amp;D   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Communication with industry: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2009: 1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step:  Visit Vender (2009)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2010:  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nd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step: Organize Workshop (2010)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2011:  3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step:  Send specification &amp; receive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747" name="正方形/長方形 6"/>
          <p:cNvSpPr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山形 8"/>
          <p:cNvSpPr>
            <a:spLocks noChangeArrowheads="1"/>
          </p:cNvSpPr>
          <p:nvPr/>
        </p:nvSpPr>
        <p:spPr bwMode="auto">
          <a:xfrm>
            <a:off x="-16063" y="2743200"/>
            <a:ext cx="533400" cy="304800"/>
          </a:xfrm>
          <a:prstGeom prst="chevron">
            <a:avLst>
              <a:gd name="adj" fmla="val 4999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11/12/05  A. Yamamoto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E37E2-33CB-034B-AFDB-6541EBF5F31A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ILC Status and Challenging </a:t>
            </a:r>
            <a:endParaRPr lang="en-US" altLang="ja-JP"/>
          </a:p>
        </p:txBody>
      </p:sp>
      <p:cxnSp>
        <p:nvCxnSpPr>
          <p:cNvPr id="11" name="直線コネクタ 10"/>
          <p:cNvCxnSpPr/>
          <p:nvPr/>
        </p:nvCxnSpPr>
        <p:spPr bwMode="auto">
          <a:xfrm rot="5400000">
            <a:off x="4639733" y="3589869"/>
            <a:ext cx="5621866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7007562" y="2829469"/>
            <a:ext cx="187262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We are here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 bwMode="auto">
          <a:xfrm rot="16200000" flipH="1">
            <a:off x="7264388" y="812819"/>
            <a:ext cx="338693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山形 8"/>
          <p:cNvSpPr>
            <a:spLocks noChangeArrowheads="1"/>
          </p:cNvSpPr>
          <p:nvPr/>
        </p:nvSpPr>
        <p:spPr bwMode="auto">
          <a:xfrm>
            <a:off x="6749" y="3657600"/>
            <a:ext cx="533400" cy="304800"/>
          </a:xfrm>
          <a:prstGeom prst="chevron">
            <a:avLst>
              <a:gd name="adj" fmla="val 4999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/>
          </a:p>
        </p:txBody>
      </p:sp>
    </p:spTree>
    <p:extLst>
      <p:ext uri="{BB962C8B-B14F-4D97-AF65-F5344CB8AC3E}">
        <p14:creationId xmlns:p14="http://schemas.microsoft.com/office/powerpoint/2010/main" val="722563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3" name="TextBox 8"/>
          <p:cNvSpPr txBox="1">
            <a:spLocks noChangeArrowheads="1"/>
          </p:cNvSpPr>
          <p:nvPr/>
        </p:nvSpPr>
        <p:spPr bwMode="auto">
          <a:xfrm>
            <a:off x="311150" y="3959225"/>
            <a:ext cx="3194050" cy="203041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45720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defTabSz="4572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 dirty="0">
                <a:solidFill>
                  <a:srgbClr val="000000"/>
                </a:solidFill>
              </a:rPr>
              <a:t>“9mA experiment”</a:t>
            </a:r>
          </a:p>
          <a:p>
            <a:r>
              <a:rPr kumimoji="0" lang="en-US" altLang="ja-JP" sz="1800" dirty="0">
                <a:solidFill>
                  <a:srgbClr val="000000"/>
                </a:solidFill>
              </a:rPr>
              <a:t>achieved ~1800 bunches at 9mA in 09.2009</a:t>
            </a:r>
          </a:p>
          <a:p>
            <a:endParaRPr kumimoji="0" lang="en-US" altLang="ja-JP" sz="1800" dirty="0">
              <a:solidFill>
                <a:srgbClr val="000000"/>
              </a:solidFill>
            </a:endParaRPr>
          </a:p>
          <a:p>
            <a:r>
              <a:rPr kumimoji="0" lang="en-US" altLang="ja-JP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kumimoji="0" lang="en-US" altLang="ja-JP" sz="1800" dirty="0">
                <a:solidFill>
                  <a:srgbClr val="000000"/>
                </a:solidFill>
              </a:rPr>
              <a:t>E/E</a:t>
            </a:r>
            <a:r>
              <a:rPr kumimoji="0" lang="en-US" altLang="ja-JP" sz="1800" baseline="-25000" dirty="0">
                <a:solidFill>
                  <a:srgbClr val="000000"/>
                </a:solidFill>
              </a:rPr>
              <a:t>RMS</a:t>
            </a:r>
            <a:r>
              <a:rPr kumimoji="0" lang="en-US" altLang="ja-JP" sz="1800" dirty="0">
                <a:solidFill>
                  <a:srgbClr val="000000"/>
                </a:solidFill>
              </a:rPr>
              <a:t> 	~0.5% (@ 0.8 </a:t>
            </a:r>
            <a:r>
              <a:rPr kumimoji="0" lang="en-US" altLang="ja-JP" sz="1800" dirty="0" err="1">
                <a:solidFill>
                  <a:srgbClr val="000000"/>
                </a:solidFill>
              </a:rPr>
              <a:t>GeV</a:t>
            </a:r>
            <a:r>
              <a:rPr kumimoji="0" lang="en-US" altLang="ja-JP" sz="1800" dirty="0">
                <a:solidFill>
                  <a:srgbClr val="000000"/>
                </a:solidFill>
              </a:rPr>
              <a:t>)</a:t>
            </a:r>
          </a:p>
          <a:p>
            <a:r>
              <a:rPr kumimoji="0" lang="en-US" altLang="ja-JP" sz="1800" dirty="0">
                <a:solidFill>
                  <a:srgbClr val="000000"/>
                </a:solidFill>
              </a:rPr>
              <a:t>	</a:t>
            </a:r>
            <a:r>
              <a:rPr kumimoji="0" lang="en-US" altLang="ja-JP" sz="1400" dirty="0">
                <a:solidFill>
                  <a:srgbClr val="000090"/>
                </a:solidFill>
              </a:rPr>
              <a:t>~0.1% within pulse</a:t>
            </a:r>
            <a:endParaRPr kumimoji="0" lang="en-US" altLang="ja-JP" sz="1800" dirty="0">
              <a:solidFill>
                <a:srgbClr val="000090"/>
              </a:solidFill>
            </a:endParaRPr>
          </a:p>
          <a:p>
            <a:endParaRPr kumimoji="0" lang="en-US" altLang="ja-JP" sz="1800" dirty="0">
              <a:solidFill>
                <a:srgbClr val="000000"/>
              </a:solidFill>
            </a:endParaRPr>
          </a:p>
        </p:txBody>
      </p:sp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086600" cy="914400"/>
          </a:xfrm>
        </p:spPr>
        <p:txBody>
          <a:bodyPr/>
          <a:lstStyle/>
          <a:p>
            <a:r>
              <a:rPr kumimoji="0" lang="en-US" altLang="ja-JP" b="1" dirty="0">
                <a:latin typeface="Arial" charset="0"/>
                <a:cs typeface="Arial Unicode MS" charset="0"/>
              </a:rPr>
              <a:t>Integrated Systems </a:t>
            </a:r>
            <a:r>
              <a:rPr kumimoji="0" lang="en-US" altLang="ja-JP" b="1" dirty="0" smtClean="0">
                <a:latin typeface="Arial" charset="0"/>
                <a:cs typeface="Arial Unicode MS" charset="0"/>
              </a:rPr>
              <a:t>Tests</a:t>
            </a:r>
            <a:r>
              <a:rPr kumimoji="0" lang="en-US" altLang="ja-JP" sz="2800" b="1" i="1" dirty="0">
                <a:solidFill>
                  <a:srgbClr val="FF0000"/>
                </a:solidFill>
                <a:latin typeface="Arial" charset="0"/>
                <a:cs typeface="Arial Unicode MS" charset="0"/>
              </a:rPr>
              <a:t/>
            </a:r>
            <a:br>
              <a:rPr kumimoji="0" lang="en-US" altLang="ja-JP" sz="2800" b="1" i="1" dirty="0">
                <a:solidFill>
                  <a:srgbClr val="FF0000"/>
                </a:solidFill>
                <a:latin typeface="Arial" charset="0"/>
                <a:cs typeface="Arial Unicode MS" charset="0"/>
              </a:rPr>
            </a:br>
            <a:r>
              <a:rPr kumimoji="0" lang="en-US" altLang="ja-JP" sz="2800" b="1" i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2009 ~  </a:t>
            </a:r>
            <a:endParaRPr kumimoji="0" lang="en-US" altLang="ja-JP" b="1" i="1" dirty="0">
              <a:solidFill>
                <a:srgbClr val="3366FF"/>
              </a:solidFill>
              <a:latin typeface="Arial" charset="0"/>
              <a:cs typeface="Arial Unicode MS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6140300"/>
              </p:ext>
            </p:extLst>
          </p:nvPr>
        </p:nvGraphicFramePr>
        <p:xfrm>
          <a:off x="323537" y="1371600"/>
          <a:ext cx="854501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6" descr="IMG_306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50075" y="104775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IMG_2625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3150" y="1849438"/>
            <a:ext cx="1519238" cy="113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675" y="5011738"/>
            <a:ext cx="3013075" cy="128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784" name="日付プレースホルダ 9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200" smtClean="0">
                <a:solidFill>
                  <a:srgbClr val="000000"/>
                </a:solidFill>
              </a:rPr>
              <a:t>11/12/05  A. Yamamoto</a:t>
            </a:r>
            <a:endParaRPr lang="en-US" altLang="ja-JP" sz="1200">
              <a:solidFill>
                <a:srgbClr val="000000"/>
              </a:solidFill>
            </a:endParaRPr>
          </a:p>
        </p:txBody>
      </p:sp>
      <p:sp>
        <p:nvSpPr>
          <p:cNvPr id="75785" name="スライド番号プレースホルダ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EDD1BDE-30FC-9040-BC56-AB05D3E3BAA1}" type="slidenum">
              <a:rPr lang="en-US" altLang="ja-JP" sz="1400">
                <a:solidFill>
                  <a:srgbClr val="000000"/>
                </a:solidFill>
              </a:rPr>
              <a:pPr/>
              <a:t>18</a:t>
            </a:fld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ILC Status and Challenging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658626" cy="705373"/>
          </a:xfrm>
        </p:spPr>
        <p:txBody>
          <a:bodyPr/>
          <a:lstStyle/>
          <a:p>
            <a:r>
              <a:rPr lang="en-US" altLang="ja-JP" b="1" dirty="0" err="1" smtClean="0"/>
              <a:t>Cryomodule</a:t>
            </a:r>
            <a:r>
              <a:rPr lang="en-US" altLang="ja-JP" b="1" dirty="0" smtClean="0"/>
              <a:t> Development &amp; Test</a:t>
            </a:r>
          </a:p>
        </p:txBody>
      </p:sp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203201" y="1223960"/>
            <a:ext cx="3403599" cy="5100639"/>
          </a:xfrm>
          <a:solidFill>
            <a:srgbClr val="CCFFCC"/>
          </a:solidFill>
          <a:ln>
            <a:noFill/>
          </a:ln>
        </p:spPr>
        <p:txBody>
          <a:bodyPr/>
          <a:lstStyle/>
          <a:p>
            <a:r>
              <a:rPr lang="en-US" altLang="ja-JP" sz="2400" dirty="0" smtClean="0"/>
              <a:t>FLASH (DESY)</a:t>
            </a:r>
            <a:endParaRPr lang="en-US" altLang="ja-JP" sz="2400" dirty="0"/>
          </a:p>
          <a:p>
            <a:pPr lvl="1"/>
            <a:r>
              <a:rPr lang="en-US" altLang="ja-JP" sz="2000" dirty="0">
                <a:solidFill>
                  <a:srgbClr val="FF0000"/>
                </a:solidFill>
              </a:rPr>
              <a:t>&lt;32 MV/m</a:t>
            </a:r>
            <a:r>
              <a:rPr lang="en-US" altLang="ja-JP" sz="2000" dirty="0" smtClean="0">
                <a:solidFill>
                  <a:srgbClr val="FF0000"/>
                </a:solidFill>
              </a:rPr>
              <a:t>&gt; </a:t>
            </a:r>
            <a:r>
              <a:rPr lang="en-US" altLang="ja-JP" sz="2000" dirty="0" smtClean="0"/>
              <a:t>in CM operation, PXFEL-1 </a:t>
            </a:r>
          </a:p>
          <a:p>
            <a:pPr lvl="1"/>
            <a:r>
              <a:rPr lang="en-US" altLang="ja-JP" sz="2000" b="1" dirty="0" smtClean="0">
                <a:solidFill>
                  <a:srgbClr val="008000"/>
                </a:solidFill>
              </a:rPr>
              <a:t>&lt; 30 MV/m&gt; </a:t>
            </a:r>
            <a:r>
              <a:rPr lang="en-US" altLang="ja-JP" sz="2000" dirty="0" smtClean="0"/>
              <a:t>in FLASH operation</a:t>
            </a:r>
            <a:endParaRPr lang="en-US" altLang="ja-JP" sz="2400" dirty="0" smtClean="0"/>
          </a:p>
          <a:p>
            <a:r>
              <a:rPr lang="en-US" altLang="ja-JP" sz="2400" dirty="0" smtClean="0"/>
              <a:t>NML-CM1 (Fermi)</a:t>
            </a:r>
          </a:p>
          <a:p>
            <a:pPr lvl="1"/>
            <a:r>
              <a:rPr lang="en-US" altLang="ja-JP" sz="2000" dirty="0" smtClean="0"/>
              <a:t>In progress</a:t>
            </a:r>
            <a:endParaRPr lang="en-US" altLang="ja-JP" sz="2400" dirty="0" smtClean="0"/>
          </a:p>
          <a:p>
            <a:r>
              <a:rPr lang="en-US" altLang="ja-JP" sz="2400" dirty="0" smtClean="0"/>
              <a:t>STF: S1</a:t>
            </a:r>
            <a:r>
              <a:rPr lang="en-US" altLang="ja-JP" sz="2400" dirty="0"/>
              <a:t>-</a:t>
            </a:r>
            <a:r>
              <a:rPr lang="en-US" altLang="ja-JP" sz="2400" dirty="0" smtClean="0"/>
              <a:t>Global (KEK)</a:t>
            </a:r>
          </a:p>
          <a:p>
            <a:pPr lvl="1"/>
            <a:r>
              <a:rPr lang="en-US" altLang="ja-JP" sz="2000" dirty="0" smtClean="0"/>
              <a:t>Global effort</a:t>
            </a:r>
          </a:p>
          <a:p>
            <a:pPr lvl="2"/>
            <a:r>
              <a:rPr lang="en-US" altLang="ja-JP" sz="1600" dirty="0" smtClean="0"/>
              <a:t>DESY/INFN/FNAL/SLAC/KEK</a:t>
            </a:r>
          </a:p>
          <a:p>
            <a:pPr lvl="1"/>
            <a:r>
              <a:rPr lang="en-US" altLang="ja-JP" sz="2000" dirty="0" smtClean="0"/>
              <a:t>&lt;26 MV/m&gt; in CM operation </a:t>
            </a:r>
          </a:p>
          <a:p>
            <a:endParaRPr lang="en-US" altLang="ja-JP" sz="2400" dirty="0"/>
          </a:p>
          <a:p>
            <a:endParaRPr lang="en-US" altLang="ja-JP" sz="2400" dirty="0"/>
          </a:p>
          <a:p>
            <a:pPr>
              <a:buFontTx/>
              <a:buNone/>
            </a:pPr>
            <a:endParaRPr lang="en-US" altLang="ja-JP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974" y="4671532"/>
            <a:ext cx="2058988" cy="137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6657" y="781573"/>
            <a:ext cx="2797291" cy="2012427"/>
          </a:xfrm>
          <a:prstGeom prst="rect">
            <a:avLst/>
          </a:prstGeom>
          <a:ln>
            <a:solidFill>
              <a:srgbClr val="3366FF"/>
            </a:solidFill>
          </a:ln>
          <a:effectLst/>
        </p:spPr>
      </p:pic>
      <p:sp>
        <p:nvSpPr>
          <p:cNvPr id="38922" name="スライド番号プレースホルダ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43BECF-ED99-4145-BFB6-09D138255B5B}" type="slidenum"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19</a:t>
            </a:fld>
            <a:endParaRPr lang="en-US" altLang="ja-JP" dirty="0" smtClean="0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pic>
        <p:nvPicPr>
          <p:cNvPr id="38924" name="Picture 7" descr="IMG_454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1400" y="2900862"/>
            <a:ext cx="1628774" cy="122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700" y="4327667"/>
            <a:ext cx="3099326" cy="2030718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0" name="Picture 2" descr="part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2315" r="32890" b="19816"/>
          <a:stretch/>
        </p:blipFill>
        <p:spPr bwMode="auto">
          <a:xfrm>
            <a:off x="3277124" y="2642893"/>
            <a:ext cx="2383369" cy="1506664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rcRect t="20375" r="20529"/>
          <a:stretch>
            <a:fillRect/>
          </a:stretch>
        </p:blipFill>
        <p:spPr>
          <a:xfrm>
            <a:off x="3482974" y="938214"/>
            <a:ext cx="1941180" cy="12334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ILC Status and Challenging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298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タイトル 7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467600" cy="609600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000090"/>
                </a:solidFill>
              </a:rPr>
              <a:t>Design Update in SB2009</a:t>
            </a:r>
            <a:endParaRPr kumimoji="0" lang="ja-JP" altLang="en-US" b="1" dirty="0" smtClean="0">
              <a:solidFill>
                <a:srgbClr val="000090"/>
              </a:solidFill>
            </a:endParaRPr>
          </a:p>
        </p:txBody>
      </p:sp>
      <p:sp>
        <p:nvSpPr>
          <p:cNvPr id="25639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2B317A-387A-A64A-8604-D8065BCF9A73}" type="slidenum">
              <a:rPr lang="en-US" altLang="ja-JP" smtClean="0">
                <a:solidFill>
                  <a:srgbClr val="000000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2</a:t>
            </a:fld>
            <a:endParaRPr lang="en-US" altLang="ja-JP" smtClean="0">
              <a:solidFill>
                <a:srgbClr val="000000"/>
              </a:solidFill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5640" name="日付プレースホルダ 10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11/12/05  A. Yamamoto</a:t>
            </a:r>
            <a:endParaRPr lang="en-US" altLang="ja-JP">
              <a:solidFill>
                <a:srgbClr val="000000"/>
              </a:solidFill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235825"/>
              </p:ext>
            </p:extLst>
          </p:nvPr>
        </p:nvGraphicFramePr>
        <p:xfrm>
          <a:off x="2537193" y="4848589"/>
          <a:ext cx="2347913" cy="1257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Word 文書" r:id="rId4" imgW="2679601" imgH="1435047" progId="Word.Document.12">
                  <p:link updateAutomatic="1"/>
                </p:oleObj>
              </mc:Choice>
              <mc:Fallback>
                <p:oleObj name="Word 文書" r:id="rId4" imgW="2679601" imgH="1435047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7193" y="4848589"/>
                        <a:ext cx="2347913" cy="12574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42" name="図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20" y="5398919"/>
            <a:ext cx="2158782" cy="5468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43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722" y="1447799"/>
            <a:ext cx="4181781" cy="3566329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5715000" y="914400"/>
            <a:ext cx="259022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3366FF"/>
                </a:solidFill>
                <a:latin typeface="Arial" charset="0"/>
                <a:ea typeface="ＭＳ Ｐゴシック" charset="0"/>
                <a:cs typeface="Arial Unicode MS" charset="0"/>
              </a:rPr>
              <a:t>RDR</a:t>
            </a: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rPr>
              <a:t>  </a:t>
            </a:r>
            <a:r>
              <a:rPr lang="ja-JP" alt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  <a:sym typeface="Wingdings"/>
              </a:rPr>
              <a:t></a:t>
            </a: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rPr>
              <a:t>  </a:t>
            </a:r>
            <a:r>
              <a:rPr lang="en-US" altLang="ja-JP" sz="2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rPr>
              <a:t>SB2009</a:t>
            </a:r>
            <a:endParaRPr lang="ja-JP" altLang="en-US" sz="2400" b="1" dirty="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ILC Status and Challenging </a:t>
            </a:r>
            <a:endParaRPr lang="en-US" altLang="ja-JP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2"/>
          </p:nvPr>
        </p:nvSpPr>
        <p:spPr>
          <a:xfrm>
            <a:off x="94066" y="1447800"/>
            <a:ext cx="4468135" cy="3566328"/>
          </a:xfrm>
          <a:ln>
            <a:solidFill>
              <a:srgbClr val="3366FF"/>
            </a:solidFill>
          </a:ln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kumimoji="1" lang="en-US" altLang="ja-JP" sz="2400" u="sng" dirty="0" smtClean="0">
                <a:solidFill>
                  <a:schemeClr val="bg1">
                    <a:lumMod val="50000"/>
                  </a:schemeClr>
                </a:solidFill>
              </a:rPr>
              <a:t>Motivation: Cost containment</a:t>
            </a:r>
          </a:p>
          <a:p>
            <a:pPr>
              <a:lnSpc>
                <a:spcPct val="120000"/>
              </a:lnSpc>
            </a:pPr>
            <a:r>
              <a:rPr kumimoji="1"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Single </a:t>
            </a:r>
            <a:r>
              <a:rPr kumimoji="1" lang="en-US" altLang="ja-JP" sz="2000" dirty="0">
                <a:solidFill>
                  <a:schemeClr val="bg1">
                    <a:lumMod val="50000"/>
                  </a:schemeClr>
                </a:solidFill>
              </a:rPr>
              <a:t>accelerator tunnel</a:t>
            </a:r>
          </a:p>
          <a:p>
            <a:pPr>
              <a:lnSpc>
                <a:spcPct val="120000"/>
              </a:lnSpc>
            </a:pPr>
            <a:r>
              <a:rPr kumimoji="1" lang="en-US" altLang="ja-JP" sz="2000" dirty="0">
                <a:solidFill>
                  <a:schemeClr val="bg1">
                    <a:lumMod val="50000"/>
                  </a:schemeClr>
                </a:solidFill>
              </a:rPr>
              <a:t>Smaller damping ring</a:t>
            </a:r>
          </a:p>
          <a:p>
            <a:pPr>
              <a:lnSpc>
                <a:spcPct val="120000"/>
              </a:lnSpc>
            </a:pPr>
            <a:r>
              <a:rPr kumimoji="1"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e+ </a:t>
            </a:r>
            <a:r>
              <a:rPr kumimoji="1"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target </a:t>
            </a:r>
            <a:r>
              <a:rPr kumimoji="1" lang="en-US" altLang="ja-JP" sz="2000" dirty="0">
                <a:solidFill>
                  <a:schemeClr val="bg1">
                    <a:lumMod val="50000"/>
                  </a:schemeClr>
                </a:solidFill>
              </a:rPr>
              <a:t>at high-energy </a:t>
            </a:r>
            <a:r>
              <a:rPr kumimoji="1"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end, </a:t>
            </a:r>
            <a:endParaRPr kumimoji="1" lang="en-US" altLang="ja-JP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en-US" altLang="ja-JP" sz="2000" b="1" dirty="0" smtClean="0">
                <a:solidFill>
                  <a:srgbClr val="FF0000"/>
                </a:solidFill>
              </a:rPr>
              <a:t>SCRF: </a:t>
            </a:r>
            <a:r>
              <a:rPr kumimoji="1" lang="en-US" altLang="ja-JP" sz="2000" dirty="0" smtClean="0"/>
              <a:t>31.5 </a:t>
            </a:r>
            <a:r>
              <a:rPr kumimoji="1" lang="en-US" altLang="ja-JP" sz="2000" dirty="0" smtClean="0"/>
              <a:t>MV/m +/- 20 %, </a:t>
            </a:r>
          </a:p>
          <a:p>
            <a:pPr>
              <a:lnSpc>
                <a:spcPct val="120000"/>
              </a:lnSpc>
            </a:pPr>
            <a:r>
              <a:rPr kumimoji="1" lang="en-US" altLang="ja-JP" sz="2000" b="1" dirty="0" smtClean="0">
                <a:solidFill>
                  <a:srgbClr val="3366FF"/>
                </a:solidFill>
              </a:rPr>
              <a:t>HLRF: </a:t>
            </a:r>
            <a:r>
              <a:rPr kumimoji="1" lang="en-US" altLang="ja-JP" sz="2000" dirty="0" smtClean="0"/>
              <a:t>KCS and DRFS with RDR-RF unit as  backu</a:t>
            </a:r>
            <a:r>
              <a:rPr kumimoji="1" lang="en-US" altLang="ja-JP" sz="2000" dirty="0"/>
              <a:t>p</a:t>
            </a:r>
            <a:r>
              <a:rPr kumimoji="1" lang="en-US" altLang="ja-JP" sz="2000" dirty="0" smtClean="0"/>
              <a:t> </a:t>
            </a:r>
            <a:endParaRPr kumimoji="1" lang="ja-JP" altLang="en-US" sz="2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6270" y="5172145"/>
            <a:ext cx="1791474" cy="1026272"/>
          </a:xfrm>
          <a:prstGeom prst="rect">
            <a:avLst/>
          </a:prstGeom>
        </p:spPr>
      </p:pic>
      <p:pic>
        <p:nvPicPr>
          <p:cNvPr id="14" name="Bild 9" descr="XTL_R01_Soft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314" y="5171077"/>
            <a:ext cx="1050485" cy="1025115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右矢印 2"/>
          <p:cNvSpPr/>
          <p:nvPr/>
        </p:nvSpPr>
        <p:spPr bwMode="auto">
          <a:xfrm>
            <a:off x="7020456" y="5535008"/>
            <a:ext cx="457793" cy="26655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244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11/12/05  A. Yamamoto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ILC Status and Challenging 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20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9" name="Content Placeholder 6" descr="Pages from 243-Slides-carwardine-ALCPG_carwardine_9mA_summary_final-2_Page_4.tiff"/>
          <p:cNvPicPr>
            <a:picLocks noGrp="1" noChangeAspect="1"/>
          </p:cNvPicPr>
          <p:nvPr>
            <p:ph idx="1"/>
          </p:nvPr>
        </p:nvPicPr>
        <p:blipFill>
          <a:blip r:embed="rId3"/>
          <a:srcRect l="5118" t="5297" r="4413" b="7032"/>
          <a:stretch>
            <a:fillRect/>
          </a:stretch>
        </p:blipFill>
        <p:spPr>
          <a:xfrm>
            <a:off x="22133" y="21929"/>
            <a:ext cx="9099734" cy="6814141"/>
          </a:xfrm>
        </p:spPr>
      </p:pic>
    </p:spTree>
    <p:extLst>
      <p:ext uri="{BB962C8B-B14F-4D97-AF65-F5344CB8AC3E}">
        <p14:creationId xmlns:p14="http://schemas.microsoft.com/office/powerpoint/2010/main" val="56595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Fermilab</a:t>
            </a:r>
            <a:r>
              <a:rPr lang="en-US" altLang="ja-JP" dirty="0" smtClean="0"/>
              <a:t>: RF Unit Test Facility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/>
          <a:srcRect t="3856" b="3856"/>
          <a:stretch>
            <a:fillRect/>
          </a:stretch>
        </p:blipFill>
        <p:spPr/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D2495-D900-764B-95D8-E6F04B5A7C4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14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Cryomodule-1 Testing at </a:t>
            </a:r>
            <a:r>
              <a:rPr lang="en-US" sz="3200" b="1" dirty="0" err="1" smtClean="0"/>
              <a:t>Fermilab</a:t>
            </a:r>
            <a:endParaRPr lang="en-US" sz="32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ILC Status and Challenging </a:t>
            </a:r>
            <a:endParaRPr lang="en-US" dirty="0"/>
          </a:p>
        </p:txBody>
      </p:sp>
      <p:pic>
        <p:nvPicPr>
          <p:cNvPr id="1026" name="Picture 2" descr="part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/>
          <a:stretch/>
        </p:blipFill>
        <p:spPr bwMode="auto">
          <a:xfrm>
            <a:off x="76200" y="914400"/>
            <a:ext cx="8001000" cy="437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15000" y="1343561"/>
            <a:ext cx="2954655" cy="1323439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7 of 8 cavities powered,</a:t>
            </a:r>
          </a:p>
          <a:p>
            <a:r>
              <a:rPr lang="en-US" sz="2000" dirty="0" smtClean="0"/>
              <a:t>2 with high heat; no FE? </a:t>
            </a:r>
          </a:p>
          <a:p>
            <a:r>
              <a:rPr lang="en-US" sz="2000" dirty="0" smtClean="0"/>
              <a:t>1 tuner motor failure</a:t>
            </a:r>
          </a:p>
          <a:p>
            <a:r>
              <a:rPr lang="en-US" sz="2000" dirty="0" smtClean="0"/>
              <a:t>Calibrations under study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 rot="18890959">
            <a:off x="804955" y="1381235"/>
            <a:ext cx="172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Preliminary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11/12/05  A. Yamamoto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9FACD-4466-414C-8F79-FA87C0B94749}" type="slidenum">
              <a:rPr lang="en-US" smtClean="0"/>
              <a:pPr/>
              <a:t>22</a:t>
            </a:fld>
            <a:endParaRPr lang="en-US">
              <a:solidFill>
                <a:schemeClr val="tx1"/>
              </a:solidFill>
              <a:latin typeface="Times" pitchFamily="18" charset="0"/>
            </a:endParaRPr>
          </a:p>
        </p:txBody>
      </p:sp>
      <p:pic>
        <p:nvPicPr>
          <p:cNvPr id="12" name="図 2" descr="CM-1_for_TTC_03-1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68" y="3276600"/>
            <a:ext cx="3989331" cy="2819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4" name="テキスト ボックス 13"/>
          <p:cNvSpPr txBox="1"/>
          <p:nvPr/>
        </p:nvSpPr>
        <p:spPr>
          <a:xfrm>
            <a:off x="7997457" y="0"/>
            <a:ext cx="11465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E. Harms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90778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タイトル 1"/>
          <p:cNvSpPr>
            <a:spLocks noGrp="1"/>
          </p:cNvSpPr>
          <p:nvPr>
            <p:ph type="title"/>
          </p:nvPr>
        </p:nvSpPr>
        <p:spPr>
          <a:xfrm>
            <a:off x="1295400" y="-76200"/>
            <a:ext cx="7696200" cy="914400"/>
          </a:xfrm>
        </p:spPr>
        <p:txBody>
          <a:bodyPr/>
          <a:lstStyle/>
          <a:p>
            <a:r>
              <a:rPr lang="en-US" altLang="ja-JP" sz="2800" b="1">
                <a:latin typeface="Arial" charset="0"/>
                <a:cs typeface="ＭＳ Ｐゴシック" charset="0"/>
              </a:rPr>
              <a:t>S1-Global  Assembly/Test with Global Effort</a:t>
            </a:r>
            <a:endParaRPr lang="ja-JP" altLang="en-US" sz="2800" b="1">
              <a:latin typeface="Arial" charset="0"/>
              <a:cs typeface="ＭＳ Ｐゴシック" charset="0"/>
            </a:endParaRPr>
          </a:p>
        </p:txBody>
      </p:sp>
      <p:sp>
        <p:nvSpPr>
          <p:cNvPr id="59395" name="日付プレースホルダ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Font typeface="Times New Roman" charset="0"/>
              <a:buNone/>
            </a:pPr>
            <a:r>
              <a:rPr kumimoji="0" lang="en-US" altLang="ja-JP" sz="900" smtClean="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11/12/05  A. Yamamoto</a:t>
            </a:r>
            <a:endParaRPr kumimoji="0" lang="en-US" altLang="ja-JP" sz="9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36868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 typeface="Times New Roman" pitchFamily="-106" charset="0"/>
              <a:buNone/>
              <a:defRPr/>
            </a:pPr>
            <a:r>
              <a:rPr lang="en-US" altLang="ja-JP" sz="1050" smtClean="0">
                <a:latin typeface="Times New Roman" pitchFamily="-106" charset="0"/>
                <a:ea typeface="ＭＳ Ｐゴシック" pitchFamily="-106" charset="-128"/>
                <a:cs typeface="ＭＳ Ｐゴシック" pitchFamily="-106" charset="-128"/>
              </a:rPr>
              <a:t>ILC Status and Challenging </a:t>
            </a:r>
            <a:endParaRPr lang="en-US" altLang="ja-JP" sz="1050" dirty="0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59397" name="図 5" descr="20100119Di-07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図 7" descr="20100209Di-05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7"/>
          <a:stretch>
            <a:fillRect/>
          </a:stretch>
        </p:blipFill>
        <p:spPr bwMode="auto">
          <a:xfrm>
            <a:off x="228600" y="2819400"/>
            <a:ext cx="1828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図 9" descr="20100308Di-014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70400"/>
            <a:ext cx="2438400" cy="1625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図 11" descr="20100319Di-013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95800"/>
            <a:ext cx="2400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3939540" cy="16764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図 13" descr="IMG_059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8" b="14172"/>
          <a:stretch>
            <a:fillRect/>
          </a:stretch>
        </p:blipFill>
        <p:spPr bwMode="auto">
          <a:xfrm>
            <a:off x="2819400" y="838200"/>
            <a:ext cx="2884488" cy="144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3" name="テキスト ボックス 14"/>
          <p:cNvSpPr txBox="1">
            <a:spLocks noChangeArrowheads="1"/>
          </p:cNvSpPr>
          <p:nvPr/>
        </p:nvSpPr>
        <p:spPr bwMode="auto">
          <a:xfrm>
            <a:off x="228600" y="2362200"/>
            <a:ext cx="24277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FNAL, </a:t>
            </a:r>
            <a:r>
              <a:rPr lang="en-US" altLang="ja-JP" sz="1600" dirty="0">
                <a:solidFill>
                  <a:srgbClr val="000090"/>
                </a:solidFill>
              </a:rPr>
              <a:t>Jan.,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4" name="テキスト ボックス 15"/>
          <p:cNvSpPr txBox="1">
            <a:spLocks noChangeArrowheads="1"/>
          </p:cNvSpPr>
          <p:nvPr/>
        </p:nvSpPr>
        <p:spPr bwMode="auto">
          <a:xfrm>
            <a:off x="76200" y="4887913"/>
            <a:ext cx="7015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INFN</a:t>
            </a:r>
          </a:p>
          <a:p>
            <a:r>
              <a:rPr lang="en-US" altLang="ja-JP" sz="1600" dirty="0">
                <a:solidFill>
                  <a:srgbClr val="3366FF"/>
                </a:solidFill>
              </a:rPr>
              <a:t>and </a:t>
            </a:r>
          </a:p>
          <a:p>
            <a:r>
              <a:rPr lang="en-US" altLang="ja-JP" sz="1600" dirty="0">
                <a:solidFill>
                  <a:srgbClr val="3366FF"/>
                </a:solidFill>
              </a:rPr>
              <a:t>FNAL</a:t>
            </a:r>
          </a:p>
          <a:p>
            <a:r>
              <a:rPr lang="en-US" altLang="ja-JP" sz="1600" dirty="0">
                <a:solidFill>
                  <a:srgbClr val="000090"/>
                </a:solidFill>
              </a:rPr>
              <a:t>Feb. </a:t>
            </a:r>
          </a:p>
          <a:p>
            <a:r>
              <a:rPr lang="en-US" altLang="ja-JP" sz="1600" dirty="0">
                <a:solidFill>
                  <a:srgbClr val="000090"/>
                </a:solidFill>
              </a:rPr>
              <a:t>2010</a:t>
            </a:r>
            <a:endParaRPr lang="ja-JP" altLang="en-US" sz="18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5" name="テキスト ボックス 16"/>
          <p:cNvSpPr txBox="1">
            <a:spLocks noChangeArrowheads="1"/>
          </p:cNvSpPr>
          <p:nvPr/>
        </p:nvSpPr>
        <p:spPr bwMode="auto">
          <a:xfrm>
            <a:off x="6248400" y="4114800"/>
            <a:ext cx="24652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FNAL &amp; INFN, </a:t>
            </a:r>
            <a:r>
              <a:rPr lang="en-US" altLang="ja-JP" sz="1600" dirty="0">
                <a:solidFill>
                  <a:srgbClr val="000090"/>
                </a:solidFill>
              </a:rPr>
              <a:t>July,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6" name="テキスト ボックス 17"/>
          <p:cNvSpPr txBox="1">
            <a:spLocks noChangeArrowheads="1"/>
          </p:cNvSpPr>
          <p:nvPr/>
        </p:nvSpPr>
        <p:spPr bwMode="auto">
          <a:xfrm>
            <a:off x="3657600" y="6030913"/>
            <a:ext cx="17738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</a:t>
            </a:r>
            <a:r>
              <a:rPr lang="en-US" altLang="ja-JP" sz="1600" dirty="0">
                <a:solidFill>
                  <a:srgbClr val="000090"/>
                </a:solidFill>
              </a:rPr>
              <a:t>May,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7" name="テキスト ボックス 18"/>
          <p:cNvSpPr txBox="1">
            <a:spLocks noChangeArrowheads="1"/>
          </p:cNvSpPr>
          <p:nvPr/>
        </p:nvSpPr>
        <p:spPr bwMode="auto">
          <a:xfrm>
            <a:off x="1295400" y="6019800"/>
            <a:ext cx="1325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000090"/>
                </a:solidFill>
              </a:rPr>
              <a:t>March,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8" name="テキスト ボックス 19"/>
          <p:cNvSpPr txBox="1">
            <a:spLocks noChangeArrowheads="1"/>
          </p:cNvSpPr>
          <p:nvPr/>
        </p:nvSpPr>
        <p:spPr bwMode="auto">
          <a:xfrm>
            <a:off x="6858000" y="6030913"/>
            <a:ext cx="13768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June, </a:t>
            </a:r>
            <a:r>
              <a:rPr lang="en-US" altLang="ja-JP" sz="1600" dirty="0">
                <a:solidFill>
                  <a:srgbClr val="000090"/>
                </a:solidFill>
              </a:rPr>
              <a:t>2010 ~ 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9" name="テキスト ボックス 20"/>
          <p:cNvSpPr txBox="1">
            <a:spLocks noChangeArrowheads="1"/>
          </p:cNvSpPr>
          <p:nvPr/>
        </p:nvSpPr>
        <p:spPr bwMode="auto">
          <a:xfrm>
            <a:off x="6324600" y="2286000"/>
            <a:ext cx="1823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</a:t>
            </a:r>
            <a:r>
              <a:rPr lang="en-US" altLang="ja-JP" sz="1600" dirty="0">
                <a:solidFill>
                  <a:srgbClr val="000090"/>
                </a:solidFill>
              </a:rPr>
              <a:t>Sept.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pic>
        <p:nvPicPr>
          <p:cNvPr id="59410" name="Picture 2"/>
          <p:cNvPicPr>
            <a:picLocks noChangeAspect="1" noChangeArrowheads="1"/>
          </p:cNvPicPr>
          <p:nvPr/>
        </p:nvPicPr>
        <p:blipFill>
          <a:blip r:embed="rId8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14400"/>
            <a:ext cx="24177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4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95800"/>
            <a:ext cx="23955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412" name="図 22" descr="20100706Di-0319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16200"/>
            <a:ext cx="23622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3" name="スライド番号プレースホルダ 2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Font typeface="Times New Roman" charset="0"/>
              <a:buNone/>
            </a:pPr>
            <a:fld id="{3EF1845B-EEC8-DC40-84A6-C2B2E4B14BAB}" type="slidenum">
              <a:rPr kumimoji="0" lang="en-US" altLang="ja-JP" sz="1000">
                <a:latin typeface="Times New Roman" charset="0"/>
                <a:cs typeface="ＭＳ Ｐゴシック" charset="0"/>
              </a:rPr>
              <a:pPr>
                <a:buFont typeface="Times New Roman" charset="0"/>
                <a:buNone/>
              </a:pPr>
              <a:t>23</a:t>
            </a:fld>
            <a:endParaRPr kumimoji="0" lang="en-US" altLang="ja-JP" sz="1000"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23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5CF216-98FF-E146-B392-CF6F9E8A630A}" type="slidenum">
              <a:rPr lang="ja-JP" altLang="en-US" sz="1400"/>
              <a:pPr/>
              <a:t>24</a:t>
            </a:fld>
            <a:endParaRPr lang="en-US" altLang="ja-JP" sz="1400"/>
          </a:p>
        </p:txBody>
      </p:sp>
      <p:pic>
        <p:nvPicPr>
          <p:cNvPr id="8197" name="Picture 140" descr="Blade Tuner 20100209Di-05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13874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41" descr="Saclay Tuner 20100209Di-03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138588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42" descr="Piezo Tuner 20100324Di-0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43" descr="Photo 005"/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1627" r="8543" b="8525"/>
          <a:stretch>
            <a:fillRect/>
          </a:stretch>
        </p:blipFill>
        <p:spPr bwMode="auto">
          <a:xfrm>
            <a:off x="609600" y="4495800"/>
            <a:ext cx="1981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44" descr="20090424Di-00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910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 Box 145"/>
          <p:cNvSpPr txBox="1">
            <a:spLocks noChangeArrowheads="1"/>
          </p:cNvSpPr>
          <p:nvPr/>
        </p:nvSpPr>
        <p:spPr bwMode="auto">
          <a:xfrm>
            <a:off x="304800" y="4114800"/>
            <a:ext cx="2373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Blade Tuner (FNAL)</a:t>
            </a:r>
          </a:p>
        </p:txBody>
      </p:sp>
      <p:sp>
        <p:nvSpPr>
          <p:cNvPr id="8203" name="Text Box 146"/>
          <p:cNvSpPr txBox="1">
            <a:spLocks noChangeArrowheads="1"/>
          </p:cNvSpPr>
          <p:nvPr/>
        </p:nvSpPr>
        <p:spPr bwMode="auto">
          <a:xfrm>
            <a:off x="2895600" y="4114800"/>
            <a:ext cx="170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Saclay Tuner </a:t>
            </a:r>
          </a:p>
          <a:p>
            <a:pPr algn="ctr"/>
            <a:r>
              <a:rPr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(DESY)</a:t>
            </a:r>
          </a:p>
        </p:txBody>
      </p:sp>
      <p:sp>
        <p:nvSpPr>
          <p:cNvPr id="8204" name="Text Box 147"/>
          <p:cNvSpPr txBox="1">
            <a:spLocks noChangeArrowheads="1"/>
          </p:cNvSpPr>
          <p:nvPr/>
        </p:nvSpPr>
        <p:spPr bwMode="auto">
          <a:xfrm>
            <a:off x="5410200" y="3733800"/>
            <a:ext cx="2776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chemeClr val="accent2"/>
                </a:solidFill>
                <a:latin typeface="Arial Rounded MT Bold" charset="0"/>
                <a:cs typeface="ＭＳ Ｐゴシック" charset="0"/>
              </a:rPr>
              <a:t>Slide-Jack Tuner (KEK)</a:t>
            </a:r>
          </a:p>
        </p:txBody>
      </p:sp>
      <p:sp>
        <p:nvSpPr>
          <p:cNvPr id="8205" name="Text Box 148"/>
          <p:cNvSpPr txBox="1">
            <a:spLocks noChangeArrowheads="1"/>
          </p:cNvSpPr>
          <p:nvPr/>
        </p:nvSpPr>
        <p:spPr bwMode="auto">
          <a:xfrm>
            <a:off x="2590800" y="53340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TTF-III Coupler </a:t>
            </a:r>
          </a:p>
          <a:p>
            <a:r>
              <a:rPr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(DESY/FNAL)</a:t>
            </a:r>
          </a:p>
        </p:txBody>
      </p:sp>
      <p:sp>
        <p:nvSpPr>
          <p:cNvPr id="8206" name="Text Box 149"/>
          <p:cNvSpPr txBox="1">
            <a:spLocks noChangeArrowheads="1"/>
          </p:cNvSpPr>
          <p:nvPr/>
        </p:nvSpPr>
        <p:spPr bwMode="auto">
          <a:xfrm>
            <a:off x="5562600" y="5715000"/>
            <a:ext cx="2492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accent2"/>
                </a:solidFill>
                <a:latin typeface="Arial Rounded MT Bold" charset="0"/>
                <a:cs typeface="ＭＳ Ｐゴシック" charset="0"/>
              </a:rPr>
              <a:t>STF-II Coupler (KEK)</a:t>
            </a:r>
          </a:p>
        </p:txBody>
      </p:sp>
      <p:pic>
        <p:nvPicPr>
          <p:cNvPr id="8207" name="Picture 150" descr="TESLA cavity 20100627_top_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4267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14400"/>
            <a:ext cx="36576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Text Box 152"/>
          <p:cNvSpPr txBox="1">
            <a:spLocks noChangeArrowheads="1"/>
          </p:cNvSpPr>
          <p:nvPr/>
        </p:nvSpPr>
        <p:spPr bwMode="auto">
          <a:xfrm>
            <a:off x="914400" y="1676400"/>
            <a:ext cx="3203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TESLA Cavity (DESY/FNAL)</a:t>
            </a:r>
          </a:p>
        </p:txBody>
      </p:sp>
      <p:sp>
        <p:nvSpPr>
          <p:cNvPr id="8210" name="Text Box 153"/>
          <p:cNvSpPr txBox="1">
            <a:spLocks noChangeArrowheads="1"/>
          </p:cNvSpPr>
          <p:nvPr/>
        </p:nvSpPr>
        <p:spPr bwMode="auto">
          <a:xfrm>
            <a:off x="5391150" y="1905000"/>
            <a:ext cx="2765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chemeClr val="accent2"/>
                </a:solidFill>
                <a:latin typeface="Arial Rounded MT Bold" charset="0"/>
                <a:cs typeface="ＭＳ Ｐゴシック" charset="0"/>
              </a:rPr>
              <a:t>Tesla-like Cavity (KEK)</a:t>
            </a:r>
          </a:p>
        </p:txBody>
      </p:sp>
      <p:sp>
        <p:nvSpPr>
          <p:cNvPr id="8211" name="Rectangle 154"/>
          <p:cNvSpPr>
            <a:spLocks noChangeArrowheads="1"/>
          </p:cNvSpPr>
          <p:nvPr/>
        </p:nvSpPr>
        <p:spPr bwMode="auto">
          <a:xfrm>
            <a:off x="228600" y="838200"/>
            <a:ext cx="4495800" cy="5257800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cs typeface="ＭＳ Ｐゴシック" charset="0"/>
            </a:endParaRPr>
          </a:p>
        </p:txBody>
      </p:sp>
      <p:sp>
        <p:nvSpPr>
          <p:cNvPr id="8212" name="Rectangle 155"/>
          <p:cNvSpPr>
            <a:spLocks noChangeArrowheads="1"/>
          </p:cNvSpPr>
          <p:nvPr/>
        </p:nvSpPr>
        <p:spPr bwMode="auto">
          <a:xfrm>
            <a:off x="4876800" y="838200"/>
            <a:ext cx="4114800" cy="5257800"/>
          </a:xfrm>
          <a:prstGeom prst="rect">
            <a:avLst/>
          </a:prstGeom>
          <a:noFill/>
          <a:ln w="317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cs typeface="ＭＳ Ｐゴシック" charset="0"/>
            </a:endParaRPr>
          </a:p>
        </p:txBody>
      </p:sp>
      <p:sp>
        <p:nvSpPr>
          <p:cNvPr id="8213" name="Text Box 4"/>
          <p:cNvSpPr txBox="1">
            <a:spLocks noChangeArrowheads="1"/>
          </p:cNvSpPr>
          <p:nvPr/>
        </p:nvSpPr>
        <p:spPr bwMode="auto">
          <a:xfrm>
            <a:off x="1295400" y="152400"/>
            <a:ext cx="77168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600">
                <a:solidFill>
                  <a:srgbClr val="0000CC"/>
                </a:solidFill>
                <a:latin typeface="Arial Rounded MT Bold" charset="0"/>
                <a:cs typeface="ＭＳ Ｐゴシック" charset="0"/>
              </a:rPr>
              <a:t>Cavities, Tuners, Couplers in S1-G Cryomodule</a:t>
            </a:r>
          </a:p>
        </p:txBody>
      </p:sp>
      <p:sp>
        <p:nvSpPr>
          <p:cNvPr id="23" name="日付プレースホルダ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smtClean="0">
                <a:cs typeface="ＭＳ Ｐゴシック" charset="0"/>
              </a:rPr>
              <a:t>11/12/05  A. Yamamoto</a:t>
            </a:r>
            <a:endParaRPr lang="en-US" altLang="ja-JP" sz="1200" dirty="0">
              <a:cs typeface="ＭＳ Ｐゴシック" charset="0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1447800" y="101600"/>
            <a:ext cx="744537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en-US" altLang="ja-JP" sz="4000" b="1" dirty="0" smtClean="0">
                <a:solidFill>
                  <a:srgbClr val="000090"/>
                </a:solidFill>
                <a:cs typeface="ＭＳ Ｐゴシック" charset="0"/>
              </a:rPr>
              <a:t>S1</a:t>
            </a:r>
            <a:r>
              <a:rPr lang="en-US" altLang="ja-JP" sz="4000" b="1" dirty="0">
                <a:solidFill>
                  <a:srgbClr val="000090"/>
                </a:solidFill>
                <a:cs typeface="ＭＳ Ｐゴシック" charset="0"/>
              </a:rPr>
              <a:t>-Global High Power Test </a:t>
            </a:r>
            <a:endParaRPr lang="en-US" altLang="ja-JP" sz="4000" b="1" dirty="0" smtClean="0">
              <a:solidFill>
                <a:srgbClr val="000090"/>
              </a:solidFill>
              <a:cs typeface="ＭＳ Ｐゴシック" charset="0"/>
            </a:endParaRPr>
          </a:p>
          <a:p>
            <a:pPr algn="ctr"/>
            <a:r>
              <a:rPr lang="en-US" altLang="ja-JP" sz="2000" dirty="0" smtClean="0">
                <a:solidFill>
                  <a:srgbClr val="000090"/>
                </a:solidFill>
                <a:cs typeface="ＭＳ Ｐゴシック" charset="0"/>
              </a:rPr>
              <a:t>at </a:t>
            </a:r>
            <a:r>
              <a:rPr lang="en-US" altLang="ja-JP" sz="2000" dirty="0">
                <a:solidFill>
                  <a:srgbClr val="000090"/>
                </a:solidFill>
                <a:cs typeface="ＭＳ Ｐゴシック" charset="0"/>
              </a:rPr>
              <a:t>STF/KEK, Sep</a:t>
            </a:r>
            <a:r>
              <a:rPr lang="en-US" altLang="ja-JP" sz="2000" dirty="0" smtClean="0">
                <a:solidFill>
                  <a:srgbClr val="000090"/>
                </a:solidFill>
                <a:cs typeface="ＭＳ Ｐゴシック" charset="0"/>
              </a:rPr>
              <a:t>., 2010 ~ </a:t>
            </a:r>
            <a:endParaRPr lang="en-US" altLang="ja-JP" sz="2000" dirty="0">
              <a:solidFill>
                <a:srgbClr val="000090"/>
              </a:solidFill>
              <a:cs typeface="ＭＳ Ｐゴシック" charset="0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1295400"/>
            <a:ext cx="399097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6564" name="日付プレースホルダ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11/12/05  A. Yamamoto</a:t>
            </a:r>
            <a:endParaRPr kumimoji="0" lang="en-US" altLang="ja-JP" sz="1200"/>
          </a:p>
        </p:txBody>
      </p:sp>
      <p:sp>
        <p:nvSpPr>
          <p:cNvPr id="66565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70FF394-45FA-9447-9A48-1F31FA455737}" type="slidenum">
              <a:rPr kumimoji="0" lang="en-US" altLang="ja-JP" sz="1400"/>
              <a:pPr/>
              <a:t>25</a:t>
            </a:fld>
            <a:endParaRPr kumimoji="0" lang="en-US" altLang="ja-JP" sz="1400"/>
          </a:p>
        </p:txBody>
      </p:sp>
      <p:sp>
        <p:nvSpPr>
          <p:cNvPr id="66566" name="フッター プレースホルダ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pic>
        <p:nvPicPr>
          <p:cNvPr id="66567" name="図 5" descr="P102086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267200" cy="28511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図 8" descr="IMG_072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1400"/>
            <a:ext cx="3759200" cy="281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9" name="テキスト ボックス 9"/>
          <p:cNvSpPr txBox="1">
            <a:spLocks noChangeArrowheads="1"/>
          </p:cNvSpPr>
          <p:nvPr/>
        </p:nvSpPr>
        <p:spPr bwMode="auto">
          <a:xfrm>
            <a:off x="152400" y="2438400"/>
            <a:ext cx="2362200" cy="10156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2000" dirty="0" smtClean="0"/>
              <a:t>With</a:t>
            </a:r>
          </a:p>
          <a:p>
            <a:r>
              <a:rPr lang="en-US" altLang="ja-JP" sz="2000" i="1" dirty="0" smtClean="0"/>
              <a:t> Denis </a:t>
            </a:r>
            <a:r>
              <a:rPr lang="en-US" altLang="ja-JP" sz="2000" i="1" dirty="0" err="1"/>
              <a:t>Kostin</a:t>
            </a:r>
            <a:r>
              <a:rPr lang="en-US" altLang="ja-JP" sz="2000" i="1" dirty="0"/>
              <a:t> </a:t>
            </a:r>
          </a:p>
          <a:p>
            <a:r>
              <a:rPr lang="en-US" altLang="ja-JP" sz="2000" dirty="0"/>
              <a:t>(DESY) Sept. 2010</a:t>
            </a:r>
            <a:endParaRPr lang="ja-JP" altLang="en-US" sz="2000" dirty="0"/>
          </a:p>
        </p:txBody>
      </p:sp>
      <p:sp>
        <p:nvSpPr>
          <p:cNvPr id="66570" name="テキスト ボックス 10"/>
          <p:cNvSpPr txBox="1">
            <a:spLocks noChangeArrowheads="1"/>
          </p:cNvSpPr>
          <p:nvPr/>
        </p:nvSpPr>
        <p:spPr bwMode="auto">
          <a:xfrm>
            <a:off x="6781800" y="2286000"/>
            <a:ext cx="2133600" cy="1200329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/>
              <a:t>With </a:t>
            </a:r>
          </a:p>
          <a:p>
            <a:r>
              <a:rPr lang="en-US" altLang="ja-JP" sz="1800" i="1" dirty="0" err="1" smtClean="0"/>
              <a:t>Yuriy</a:t>
            </a:r>
            <a:r>
              <a:rPr lang="en-US" altLang="ja-JP" sz="1800" i="1" dirty="0" smtClean="0"/>
              <a:t> </a:t>
            </a:r>
            <a:r>
              <a:rPr lang="en-US" altLang="ja-JP" sz="1800" i="1" dirty="0" err="1"/>
              <a:t>Pischalnikov</a:t>
            </a:r>
            <a:endParaRPr lang="en-US" altLang="ja-JP" sz="1800" i="1" dirty="0"/>
          </a:p>
          <a:p>
            <a:r>
              <a:rPr lang="en-US" altLang="ja-JP" sz="1800" i="1" dirty="0"/>
              <a:t>Warren </a:t>
            </a:r>
            <a:r>
              <a:rPr lang="en-US" altLang="ja-JP" sz="1800" i="1" dirty="0" err="1"/>
              <a:t>Schappert</a:t>
            </a:r>
            <a:endParaRPr lang="en-US" altLang="ja-JP" sz="1800" i="1" dirty="0"/>
          </a:p>
          <a:p>
            <a:r>
              <a:rPr lang="en-US" altLang="ja-JP" sz="1800" dirty="0"/>
              <a:t>(FNAL) Oct. 2010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1466838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B6D652AF-19DA-2E46-944B-85B89013625E}" type="slidenum">
              <a:rPr kumimoji="0" lang="ja-JP" altLang="en-US" sz="1400"/>
              <a:pPr/>
              <a:t>26</a:t>
            </a:fld>
            <a:endParaRPr kumimoji="0" lang="en-US" altLang="ja-JP" sz="1400"/>
          </a:p>
        </p:txBody>
      </p:sp>
      <p:pic>
        <p:nvPicPr>
          <p:cNvPr id="75779" name="Picture 95" descr="plot-Eacc,max VT&amp;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875"/>
            <a:ext cx="83058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74"/>
          <p:cNvSpPr txBox="1">
            <a:spLocks noChangeArrowheads="1"/>
          </p:cNvSpPr>
          <p:nvPr/>
        </p:nvSpPr>
        <p:spPr bwMode="auto">
          <a:xfrm>
            <a:off x="7239000" y="5715000"/>
            <a:ext cx="1436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MHI-09</a:t>
            </a:r>
          </a:p>
        </p:txBody>
      </p:sp>
      <p:sp>
        <p:nvSpPr>
          <p:cNvPr id="75781" name="Text Box 75"/>
          <p:cNvSpPr txBox="1">
            <a:spLocks noChangeArrowheads="1"/>
          </p:cNvSpPr>
          <p:nvPr/>
        </p:nvSpPr>
        <p:spPr bwMode="auto">
          <a:xfrm>
            <a:off x="6553200" y="5486400"/>
            <a:ext cx="1436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MHI-07</a:t>
            </a:r>
          </a:p>
        </p:txBody>
      </p:sp>
      <p:sp>
        <p:nvSpPr>
          <p:cNvPr id="75782" name="Text Box 76"/>
          <p:cNvSpPr txBox="1">
            <a:spLocks noChangeArrowheads="1"/>
          </p:cNvSpPr>
          <p:nvPr/>
        </p:nvSpPr>
        <p:spPr bwMode="auto">
          <a:xfrm>
            <a:off x="5715000" y="5715000"/>
            <a:ext cx="1436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MHI-06</a:t>
            </a:r>
          </a:p>
        </p:txBody>
      </p:sp>
      <p:sp>
        <p:nvSpPr>
          <p:cNvPr id="75783" name="Text Box 77"/>
          <p:cNvSpPr txBox="1">
            <a:spLocks noChangeArrowheads="1"/>
          </p:cNvSpPr>
          <p:nvPr/>
        </p:nvSpPr>
        <p:spPr bwMode="auto">
          <a:xfrm>
            <a:off x="4953000" y="5486400"/>
            <a:ext cx="1436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MHI-05</a:t>
            </a:r>
          </a:p>
        </p:txBody>
      </p:sp>
      <p:sp>
        <p:nvSpPr>
          <p:cNvPr id="75784" name="Text Box 78"/>
          <p:cNvSpPr txBox="1">
            <a:spLocks noChangeArrowheads="1"/>
          </p:cNvSpPr>
          <p:nvPr/>
        </p:nvSpPr>
        <p:spPr bwMode="auto">
          <a:xfrm>
            <a:off x="1371600" y="5486400"/>
            <a:ext cx="1662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FF6600"/>
                </a:solidFill>
                <a:latin typeface="Arial Rounded MT Bold" charset="0"/>
                <a:cs typeface="ＭＳ Ｐゴシック" charset="0"/>
              </a:rPr>
              <a:t>AES004</a:t>
            </a:r>
          </a:p>
        </p:txBody>
      </p:sp>
      <p:sp>
        <p:nvSpPr>
          <p:cNvPr id="75785" name="Text Box 79"/>
          <p:cNvSpPr txBox="1">
            <a:spLocks noChangeArrowheads="1"/>
          </p:cNvSpPr>
          <p:nvPr/>
        </p:nvSpPr>
        <p:spPr bwMode="auto">
          <a:xfrm>
            <a:off x="2362200" y="5486400"/>
            <a:ext cx="1662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FF6600"/>
                </a:solidFill>
                <a:latin typeface="Arial Rounded MT Bold" charset="0"/>
                <a:cs typeface="ＭＳ Ｐゴシック" charset="0"/>
              </a:rPr>
              <a:t>ACC011</a:t>
            </a:r>
          </a:p>
        </p:txBody>
      </p:sp>
      <p:sp>
        <p:nvSpPr>
          <p:cNvPr id="75786" name="Text Box 80"/>
          <p:cNvSpPr txBox="1">
            <a:spLocks noChangeArrowheads="1"/>
          </p:cNvSpPr>
          <p:nvPr/>
        </p:nvSpPr>
        <p:spPr bwMode="auto">
          <a:xfrm>
            <a:off x="3352800" y="5486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Z108</a:t>
            </a:r>
          </a:p>
        </p:txBody>
      </p:sp>
      <p:sp>
        <p:nvSpPr>
          <p:cNvPr id="75787" name="Text Box 81"/>
          <p:cNvSpPr txBox="1">
            <a:spLocks noChangeArrowheads="1"/>
          </p:cNvSpPr>
          <p:nvPr/>
        </p:nvSpPr>
        <p:spPr bwMode="auto">
          <a:xfrm>
            <a:off x="4114800" y="5486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Z109</a:t>
            </a:r>
          </a:p>
        </p:txBody>
      </p:sp>
      <p:sp>
        <p:nvSpPr>
          <p:cNvPr id="75788" name="Text Box 82"/>
          <p:cNvSpPr txBox="1">
            <a:spLocks noChangeArrowheads="1"/>
          </p:cNvSpPr>
          <p:nvPr/>
        </p:nvSpPr>
        <p:spPr bwMode="auto">
          <a:xfrm>
            <a:off x="1981200" y="5867400"/>
            <a:ext cx="1246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FNAL</a:t>
            </a:r>
          </a:p>
        </p:txBody>
      </p:sp>
      <p:sp>
        <p:nvSpPr>
          <p:cNvPr id="75789" name="Text Box 83"/>
          <p:cNvSpPr txBox="1">
            <a:spLocks noChangeArrowheads="1"/>
          </p:cNvSpPr>
          <p:nvPr/>
        </p:nvSpPr>
        <p:spPr bwMode="auto">
          <a:xfrm>
            <a:off x="3581400" y="5867400"/>
            <a:ext cx="1246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DESY</a:t>
            </a:r>
          </a:p>
        </p:txBody>
      </p:sp>
      <p:sp>
        <p:nvSpPr>
          <p:cNvPr id="75790" name="Text Box 84"/>
          <p:cNvSpPr txBox="1">
            <a:spLocks noChangeArrowheads="1"/>
          </p:cNvSpPr>
          <p:nvPr/>
        </p:nvSpPr>
        <p:spPr bwMode="auto">
          <a:xfrm>
            <a:off x="6553200" y="5867400"/>
            <a:ext cx="1246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KEK</a:t>
            </a:r>
          </a:p>
        </p:txBody>
      </p:sp>
      <p:sp>
        <p:nvSpPr>
          <p:cNvPr id="75791" name="Text Box 86"/>
          <p:cNvSpPr txBox="1">
            <a:spLocks noChangeArrowheads="1"/>
          </p:cNvSpPr>
          <p:nvPr/>
        </p:nvSpPr>
        <p:spPr bwMode="auto">
          <a:xfrm>
            <a:off x="1524000" y="152400"/>
            <a:ext cx="7013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fontAlgn="base" hangingPunct="1"/>
            <a:r>
              <a:rPr lang="en-US" altLang="ja-JP" sz="3200">
                <a:solidFill>
                  <a:srgbClr val="0000CC"/>
                </a:solidFill>
                <a:latin typeface="Arial Rounded MT Bold" charset="0"/>
                <a:cs typeface="ＭＳ Ｐゴシック" charset="0"/>
              </a:rPr>
              <a:t>Comparison of cavity performance</a:t>
            </a:r>
          </a:p>
        </p:txBody>
      </p:sp>
      <p:sp>
        <p:nvSpPr>
          <p:cNvPr id="75792" name="Text Box 87"/>
          <p:cNvSpPr txBox="1">
            <a:spLocks noChangeArrowheads="1"/>
          </p:cNvSpPr>
          <p:nvPr/>
        </p:nvSpPr>
        <p:spPr bwMode="auto">
          <a:xfrm>
            <a:off x="6934200" y="762000"/>
            <a:ext cx="2092325" cy="1311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 </a:t>
            </a:r>
            <a:r>
              <a:rPr kumimoji="0" lang="en-US" altLang="ja-JP" sz="2000">
                <a:solidFill>
                  <a:srgbClr val="009900"/>
                </a:solidFill>
                <a:latin typeface="Arial Rounded MT Bold" charset="0"/>
                <a:cs typeface="ＭＳ Ｐゴシック" charset="0"/>
              </a:rPr>
              <a:t>ave. Eacc,max</a:t>
            </a:r>
          </a:p>
          <a:p>
            <a:r>
              <a:rPr kumimoji="0" lang="en-US" altLang="ja-JP" sz="200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   VT   : 30 MV/m</a:t>
            </a:r>
          </a:p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1 cav : 27 MV/m</a:t>
            </a:r>
          </a:p>
          <a:p>
            <a:r>
              <a:rPr kumimoji="0" lang="en-US" altLang="ja-JP" sz="2000">
                <a:solidFill>
                  <a:srgbClr val="00CCFF"/>
                </a:solidFill>
                <a:latin typeface="Arial Rounded MT Bold" charset="0"/>
                <a:cs typeface="ＭＳ Ｐゴシック" charset="0"/>
              </a:rPr>
              <a:t>7 cav : 26 MV/m</a:t>
            </a:r>
          </a:p>
        </p:txBody>
      </p:sp>
      <p:sp>
        <p:nvSpPr>
          <p:cNvPr id="75793" name="Rectangle 88"/>
          <p:cNvSpPr>
            <a:spLocks noChangeArrowheads="1"/>
          </p:cNvSpPr>
          <p:nvPr/>
        </p:nvSpPr>
        <p:spPr bwMode="auto">
          <a:xfrm>
            <a:off x="6934200" y="762000"/>
            <a:ext cx="2057400" cy="1295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cs typeface="ＭＳ Ｐゴシック" charset="0"/>
            </a:endParaRPr>
          </a:p>
        </p:txBody>
      </p:sp>
      <p:sp>
        <p:nvSpPr>
          <p:cNvPr id="75794" name="Text Box 92"/>
          <p:cNvSpPr txBox="1">
            <a:spLocks noChangeArrowheads="1"/>
          </p:cNvSpPr>
          <p:nvPr/>
        </p:nvSpPr>
        <p:spPr bwMode="auto">
          <a:xfrm>
            <a:off x="2438400" y="45720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D</a:t>
            </a:r>
          </a:p>
        </p:txBody>
      </p:sp>
      <p:sp>
        <p:nvSpPr>
          <p:cNvPr id="75795" name="Text Box 93"/>
          <p:cNvSpPr txBox="1">
            <a:spLocks noChangeArrowheads="1"/>
          </p:cNvSpPr>
          <p:nvPr/>
        </p:nvSpPr>
        <p:spPr bwMode="auto">
          <a:xfrm>
            <a:off x="5105400" y="35052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C</a:t>
            </a:r>
          </a:p>
        </p:txBody>
      </p:sp>
      <p:sp>
        <p:nvSpPr>
          <p:cNvPr id="75796" name="Text Box 94"/>
          <p:cNvSpPr txBox="1">
            <a:spLocks noChangeArrowheads="1"/>
          </p:cNvSpPr>
          <p:nvPr/>
        </p:nvSpPr>
        <p:spPr bwMode="auto">
          <a:xfrm>
            <a:off x="0" y="5546725"/>
            <a:ext cx="1427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D : </a:t>
            </a:r>
            <a:r>
              <a:rPr kumimoji="0"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Detune</a:t>
            </a:r>
          </a:p>
          <a:p>
            <a:r>
              <a:rPr kumimoji="0" lang="en-US" altLang="ja-JP" sz="18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C : </a:t>
            </a:r>
            <a:r>
              <a:rPr kumimoji="0"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Coupler</a:t>
            </a:r>
          </a:p>
        </p:txBody>
      </p:sp>
      <p:sp>
        <p:nvSpPr>
          <p:cNvPr id="75797" name="Text Box 96"/>
          <p:cNvSpPr txBox="1">
            <a:spLocks noChangeArrowheads="1"/>
          </p:cNvSpPr>
          <p:nvPr/>
        </p:nvSpPr>
        <p:spPr bwMode="auto">
          <a:xfrm>
            <a:off x="7848600" y="44958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D</a:t>
            </a:r>
          </a:p>
        </p:txBody>
      </p:sp>
      <p:sp>
        <p:nvSpPr>
          <p:cNvPr id="75798" name="Line 97"/>
          <p:cNvSpPr>
            <a:spLocks noChangeShapeType="1"/>
          </p:cNvSpPr>
          <p:nvPr/>
        </p:nvSpPr>
        <p:spPr bwMode="auto">
          <a:xfrm>
            <a:off x="1219200" y="2514600"/>
            <a:ext cx="700087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5799" name="Line 98"/>
          <p:cNvSpPr>
            <a:spLocks noChangeShapeType="1"/>
          </p:cNvSpPr>
          <p:nvPr/>
        </p:nvSpPr>
        <p:spPr bwMode="auto">
          <a:xfrm>
            <a:off x="1219200" y="2895600"/>
            <a:ext cx="7000875" cy="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5800" name="Line 99"/>
          <p:cNvSpPr>
            <a:spLocks noChangeShapeType="1"/>
          </p:cNvSpPr>
          <p:nvPr/>
        </p:nvSpPr>
        <p:spPr bwMode="auto">
          <a:xfrm>
            <a:off x="1219200" y="2743200"/>
            <a:ext cx="70008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5801" name="テキスト ボックス 1"/>
          <p:cNvSpPr txBox="1">
            <a:spLocks noChangeArrowheads="1"/>
          </p:cNvSpPr>
          <p:nvPr/>
        </p:nvSpPr>
        <p:spPr bwMode="auto">
          <a:xfrm>
            <a:off x="2359025" y="6264275"/>
            <a:ext cx="62005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b="1" dirty="0"/>
              <a:t>Performance reduction in two cavities and one coupler</a:t>
            </a:r>
          </a:p>
          <a:p>
            <a:r>
              <a:rPr kumimoji="0" lang="en-US" altLang="ja-JP" sz="1800" b="1" dirty="0"/>
              <a:t>Tuner mechanics trouble in two cavities</a:t>
            </a:r>
            <a:endParaRPr lang="ja-JP" altLang="en-US" sz="1800" b="1" dirty="0"/>
          </a:p>
        </p:txBody>
      </p:sp>
      <p:sp>
        <p:nvSpPr>
          <p:cNvPr id="3" name="円/楕円 2"/>
          <p:cNvSpPr/>
          <p:nvPr/>
        </p:nvSpPr>
        <p:spPr>
          <a:xfrm>
            <a:off x="4827588" y="3340100"/>
            <a:ext cx="1001712" cy="1054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3009900" y="3054350"/>
            <a:ext cx="1001713" cy="1054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2032000" y="2527300"/>
            <a:ext cx="1001713" cy="1054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2147888" y="4660900"/>
            <a:ext cx="1001712" cy="105410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7394575" y="4492625"/>
            <a:ext cx="1001713" cy="105410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2206625" y="6405563"/>
            <a:ext cx="157163" cy="1492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2206625" y="6646863"/>
            <a:ext cx="157163" cy="149225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11/12/05  A. Yamamoto</a:t>
            </a:r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9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Box 6"/>
          <p:cNvSpPr txBox="1">
            <a:spLocks noChangeArrowheads="1"/>
          </p:cNvSpPr>
          <p:nvPr/>
        </p:nvSpPr>
        <p:spPr bwMode="auto">
          <a:xfrm>
            <a:off x="5334000" y="1182469"/>
            <a:ext cx="2594080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2000" dirty="0"/>
              <a:t>Stability in 6300 sec</a:t>
            </a:r>
            <a:r>
              <a:rPr lang="en-US" altLang="ja-JP" dirty="0"/>
              <a:t>.</a:t>
            </a:r>
            <a:endParaRPr lang="ja-JP" altLang="en-US" dirty="0"/>
          </a:p>
        </p:txBody>
      </p:sp>
      <p:pic>
        <p:nvPicPr>
          <p:cNvPr id="82945" name="図 5" descr="data101215FBcPCI2BA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0188"/>
            <a:ext cx="45720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図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28788"/>
            <a:ext cx="4648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正方形/長方形 4"/>
          <p:cNvSpPr>
            <a:spLocks noChangeArrowheads="1"/>
          </p:cNvSpPr>
          <p:nvPr/>
        </p:nvSpPr>
        <p:spPr bwMode="auto">
          <a:xfrm>
            <a:off x="1722438" y="762000"/>
            <a:ext cx="6659562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ja-JP" sz="2000" dirty="0"/>
              <a:t>LLRF stability study with 7 cavities operation at </a:t>
            </a:r>
            <a:r>
              <a:rPr lang="en-US" altLang="ja-JP" sz="2000" u="sng" dirty="0">
                <a:solidFill>
                  <a:srgbClr val="FF0000"/>
                </a:solidFill>
              </a:rPr>
              <a:t>25MV/m</a:t>
            </a:r>
            <a:endParaRPr lang="ja-JP" altLang="en-US" sz="2000" dirty="0"/>
          </a:p>
        </p:txBody>
      </p:sp>
      <p:sp>
        <p:nvSpPr>
          <p:cNvPr id="82949" name="TextBox 7"/>
          <p:cNvSpPr txBox="1">
            <a:spLocks noChangeArrowheads="1"/>
          </p:cNvSpPr>
          <p:nvPr/>
        </p:nvSpPr>
        <p:spPr bwMode="auto">
          <a:xfrm>
            <a:off x="685800" y="1295400"/>
            <a:ext cx="3610333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2000" dirty="0"/>
              <a:t>Field Waveform of each cavity</a:t>
            </a:r>
            <a:endParaRPr lang="ja-JP" altLang="en-US" sz="2000" dirty="0"/>
          </a:p>
        </p:txBody>
      </p:sp>
      <p:sp>
        <p:nvSpPr>
          <p:cNvPr id="82950" name="正方形/長方形 8"/>
          <p:cNvSpPr>
            <a:spLocks noChangeArrowheads="1"/>
          </p:cNvSpPr>
          <p:nvPr/>
        </p:nvSpPr>
        <p:spPr bwMode="auto">
          <a:xfrm>
            <a:off x="838200" y="5105400"/>
            <a:ext cx="7772400" cy="1015663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ja-JP" sz="2000" b="1" dirty="0" smtClean="0"/>
              <a:t>- Vector</a:t>
            </a:r>
            <a:r>
              <a:rPr lang="en-US" altLang="ja-JP" sz="2000" b="1" dirty="0"/>
              <a:t>-sum stability: </a:t>
            </a:r>
            <a:r>
              <a:rPr lang="en-US" altLang="ja-JP" sz="2000" b="1" dirty="0" smtClean="0"/>
              <a:t> </a:t>
            </a:r>
            <a:r>
              <a:rPr lang="en-US" altLang="ja-JP" sz="2000" b="1" dirty="0" smtClean="0">
                <a:solidFill>
                  <a:srgbClr val="3366FF"/>
                </a:solidFill>
              </a:rPr>
              <a:t>24.995MV</a:t>
            </a:r>
            <a:r>
              <a:rPr lang="en-US" altLang="ja-JP" sz="2000" b="1" dirty="0">
                <a:solidFill>
                  <a:srgbClr val="3366FF"/>
                </a:solidFill>
              </a:rPr>
              <a:t>/m ~ 24.988MV/m (~0.03%)</a:t>
            </a:r>
          </a:p>
          <a:p>
            <a:r>
              <a:rPr lang="en-US" altLang="ja-JP" sz="2000" b="1" dirty="0" smtClean="0"/>
              <a:t>- Amplitude </a:t>
            </a:r>
            <a:r>
              <a:rPr lang="en-US" altLang="ja-JP" sz="2000" b="1" dirty="0"/>
              <a:t>stability in pulse flat-top: </a:t>
            </a:r>
            <a:r>
              <a:rPr lang="en-US" altLang="ja-JP" sz="2000" b="1" dirty="0" smtClean="0"/>
              <a:t> </a:t>
            </a:r>
            <a:r>
              <a:rPr lang="en-US" altLang="ja-JP" sz="2000" b="1" dirty="0" smtClean="0">
                <a:solidFill>
                  <a:srgbClr val="3366FF"/>
                </a:solidFill>
              </a:rPr>
              <a:t>&lt; </a:t>
            </a:r>
            <a:r>
              <a:rPr lang="en-US" altLang="ja-JP" sz="2000" b="1" dirty="0">
                <a:solidFill>
                  <a:srgbClr val="3366FF"/>
                </a:solidFill>
              </a:rPr>
              <a:t>60ppm=0.006%rms</a:t>
            </a:r>
          </a:p>
          <a:p>
            <a:r>
              <a:rPr lang="en-US" altLang="ja-JP" sz="2000" b="1" dirty="0" smtClean="0"/>
              <a:t>- Phase </a:t>
            </a:r>
            <a:r>
              <a:rPr lang="en-US" altLang="ja-JP" sz="2000" b="1" dirty="0"/>
              <a:t>stability in pulse flat-top: </a:t>
            </a:r>
            <a:r>
              <a:rPr lang="en-US" altLang="ja-JP" sz="2000" b="1" dirty="0" smtClean="0"/>
              <a:t> </a:t>
            </a:r>
            <a:r>
              <a:rPr lang="en-US" altLang="ja-JP" sz="2000" b="1" dirty="0" smtClean="0">
                <a:solidFill>
                  <a:srgbClr val="3366FF"/>
                </a:solidFill>
              </a:rPr>
              <a:t>&lt; </a:t>
            </a:r>
            <a:r>
              <a:rPr lang="en-US" altLang="ja-JP" sz="2000" b="1" dirty="0">
                <a:solidFill>
                  <a:srgbClr val="3366FF"/>
                </a:solidFill>
              </a:rPr>
              <a:t>0.0017 </a:t>
            </a:r>
            <a:r>
              <a:rPr lang="en-US" altLang="ja-JP" sz="2000" b="1" dirty="0" err="1">
                <a:solidFill>
                  <a:srgbClr val="3366FF"/>
                </a:solidFill>
              </a:rPr>
              <a:t>degree.rms</a:t>
            </a:r>
            <a:r>
              <a:rPr lang="ja-JP" altLang="en-US" sz="2000" b="1" dirty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82951" name="TextBox 9"/>
          <p:cNvSpPr txBox="1">
            <a:spLocks noChangeArrowheads="1"/>
          </p:cNvSpPr>
          <p:nvPr/>
        </p:nvSpPr>
        <p:spPr bwMode="auto">
          <a:xfrm>
            <a:off x="6915150" y="1728788"/>
            <a:ext cx="1771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400">
                <a:latin typeface="Helvetica" charset="0"/>
                <a:cs typeface="Helvetica" charset="0"/>
              </a:rPr>
              <a:t>vector-sum gradient</a:t>
            </a:r>
            <a:endParaRPr lang="ja-JP" altLang="en-US" sz="1400">
              <a:latin typeface="Helvetica" charset="0"/>
              <a:cs typeface="Helvetica" charset="0"/>
            </a:endParaRPr>
          </a:p>
        </p:txBody>
      </p:sp>
      <p:sp>
        <p:nvSpPr>
          <p:cNvPr id="82952" name="TextBox 10"/>
          <p:cNvSpPr txBox="1">
            <a:spLocks noChangeArrowheads="1"/>
          </p:cNvSpPr>
          <p:nvPr/>
        </p:nvSpPr>
        <p:spPr bwMode="auto">
          <a:xfrm>
            <a:off x="6497638" y="2859088"/>
            <a:ext cx="2493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>
                <a:latin typeface="Helvetica" charset="0"/>
                <a:cs typeface="Helvetica" charset="0"/>
              </a:rPr>
              <a:t>amplitude stability in pulse flat-top</a:t>
            </a:r>
            <a:endParaRPr lang="ja-JP" altLang="en-US" sz="1200">
              <a:latin typeface="Helvetica" charset="0"/>
              <a:cs typeface="Helvetica" charset="0"/>
            </a:endParaRPr>
          </a:p>
        </p:txBody>
      </p:sp>
      <p:sp>
        <p:nvSpPr>
          <p:cNvPr id="82953" name="TextBox 11"/>
          <p:cNvSpPr txBox="1">
            <a:spLocks noChangeArrowheads="1"/>
          </p:cNvSpPr>
          <p:nvPr/>
        </p:nvSpPr>
        <p:spPr bwMode="auto">
          <a:xfrm>
            <a:off x="6497638" y="3849688"/>
            <a:ext cx="2249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>
                <a:latin typeface="Helvetica" charset="0"/>
                <a:cs typeface="Helvetica" charset="0"/>
              </a:rPr>
              <a:t>phase stability in pulse flat-top</a:t>
            </a:r>
            <a:endParaRPr lang="ja-JP" altLang="en-US" sz="1200">
              <a:latin typeface="Helvetica" charset="0"/>
              <a:cs typeface="Helvetica" charset="0"/>
            </a:endParaRPr>
          </a:p>
        </p:txBody>
      </p:sp>
      <p:sp>
        <p:nvSpPr>
          <p:cNvPr id="82954" name="Rectangle 2"/>
          <p:cNvSpPr txBox="1">
            <a:spLocks noChangeArrowheads="1"/>
          </p:cNvSpPr>
          <p:nvPr/>
        </p:nvSpPr>
        <p:spPr bwMode="auto">
          <a:xfrm>
            <a:off x="1420812" y="139700"/>
            <a:ext cx="7570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fontAlgn="base"/>
            <a:r>
              <a:rPr kumimoji="0" lang="en-US" altLang="ja-JP" dirty="0">
                <a:solidFill>
                  <a:srgbClr val="0000CC"/>
                </a:solidFill>
                <a:latin typeface="Arial Rounded MT Bold" charset="0"/>
                <a:cs typeface="ＭＳ Ｐゴシック" charset="0"/>
              </a:rPr>
              <a:t>7-cavity operation by digital LLRF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11/12/05  A. Yamamoto</a:t>
            </a:r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1C49DB-5A73-DA4F-9C14-AB7F3DBA4DE9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073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C13259F-36D3-074B-8277-7EA3790F6A01}" type="slidenum">
              <a:rPr kumimoji="0" lang="ja-JP" altLang="en-US" sz="1400"/>
              <a:pPr/>
              <a:t>28</a:t>
            </a:fld>
            <a:endParaRPr kumimoji="0" lang="en-US" altLang="ja-JP" sz="1400"/>
          </a:p>
        </p:txBody>
      </p:sp>
      <p:sp>
        <p:nvSpPr>
          <p:cNvPr id="72706" name="Text Box 14"/>
          <p:cNvSpPr txBox="1">
            <a:spLocks noChangeArrowheads="1"/>
          </p:cNvSpPr>
          <p:nvPr/>
        </p:nvSpPr>
        <p:spPr bwMode="auto">
          <a:xfrm>
            <a:off x="0" y="1271587"/>
            <a:ext cx="51466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kumimoji="0" lang="it-IT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A. </a:t>
            </a:r>
            <a:r>
              <a:rPr kumimoji="0" lang="it-IT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Bosotti</a:t>
            </a:r>
            <a:r>
              <a:rPr kumimoji="0" lang="it-IT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C. Pagani, </a:t>
            </a:r>
            <a:r>
              <a:rPr kumimoji="0" lang="it-IT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R</a:t>
            </a:r>
            <a:r>
              <a:rPr kumimoji="0" lang="it-IT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. Paparella, P. Pierini, </a:t>
            </a:r>
          </a:p>
          <a:p>
            <a:pPr algn="ctr"/>
            <a:r>
              <a:rPr kumimoji="0" lang="it-IT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INFN (</a:t>
            </a:r>
            <a:r>
              <a:rPr kumimoji="0" lang="it-IT" altLang="ja-JP" sz="1400" dirty="0" err="1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Italy</a:t>
            </a:r>
            <a:r>
              <a:rPr kumimoji="0" lang="it-IT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)</a:t>
            </a:r>
          </a:p>
          <a:p>
            <a:pPr algn="ctr"/>
            <a:r>
              <a:rPr kumimoji="0" lang="it-IT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 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K.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Jensch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D.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Kostin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L.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Lilje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A.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Matheisen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W.-D. Moeller, </a:t>
            </a:r>
          </a:p>
          <a:p>
            <a:pPr algn="ctr"/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M.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Schmoekel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P. Schilling, </a:t>
            </a:r>
            <a:r>
              <a:rPr kumimoji="0" lang="de-DE" altLang="ja-JP" sz="1400" dirty="0" smtClean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N. Walker, H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. Weise, </a:t>
            </a:r>
          </a:p>
          <a:p>
            <a:pPr algn="ctr"/>
            <a:r>
              <a:rPr kumimoji="0" lang="de-DE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DESY (Germany)</a:t>
            </a:r>
          </a:p>
          <a:p>
            <a:pPr algn="ctr"/>
            <a:r>
              <a:rPr kumimoji="0" lang="de-DE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  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T.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Arkan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S.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Barbanotti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M.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Battistoni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H. Carter, </a:t>
            </a:r>
          </a:p>
          <a:p>
            <a:pPr algn="ctr"/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M. Champion, A. Hocker, R.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Kephart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J.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Kerby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D. Mitchell, </a:t>
            </a:r>
          </a:p>
          <a:p>
            <a:pPr algn="ctr"/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Y. </a:t>
            </a:r>
            <a:r>
              <a:rPr kumimoji="0" lang="en-GB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Pischalnikov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T.J. Peterson, M. Ross, W. </a:t>
            </a:r>
            <a:r>
              <a:rPr kumimoji="0" lang="en-GB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Schappert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</a:t>
            </a:r>
            <a:endParaRPr kumimoji="0" lang="en-GB" altLang="ja-JP" sz="1400" dirty="0" smtClean="0">
              <a:solidFill>
                <a:srgbClr val="008000"/>
              </a:solidFill>
              <a:latin typeface="Arial Rounded MT Bold" charset="0"/>
              <a:cs typeface="ＭＳ Ｐゴシック" charset="0"/>
            </a:endParaRPr>
          </a:p>
          <a:p>
            <a:pPr algn="ctr"/>
            <a:r>
              <a:rPr kumimoji="0" lang="en-GB" altLang="ja-JP" sz="1400" dirty="0" smtClean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B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. </a:t>
            </a:r>
            <a:r>
              <a:rPr kumimoji="0" lang="en-GB" altLang="ja-JP" sz="1400" dirty="0" smtClean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Smith</a:t>
            </a:r>
            <a:endParaRPr kumimoji="0" lang="en-GB" altLang="ja-JP" sz="1400" dirty="0">
              <a:solidFill>
                <a:srgbClr val="008000"/>
              </a:solidFill>
              <a:latin typeface="Arial Rounded MT Bold" charset="0"/>
              <a:cs typeface="ＭＳ Ｐゴシック" charset="0"/>
            </a:endParaRPr>
          </a:p>
          <a:p>
            <a:pPr algn="ctr"/>
            <a:r>
              <a:rPr kumimoji="0" lang="en-GB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FNAL (USA)</a:t>
            </a:r>
          </a:p>
          <a:p>
            <a:pPr algn="ctr"/>
            <a:r>
              <a:rPr kumimoji="0" lang="en-GB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  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C. </a:t>
            </a:r>
            <a:r>
              <a:rPr kumimoji="0" lang="en-GB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Adolphsen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C. </a:t>
            </a:r>
            <a:r>
              <a:rPr kumimoji="0" lang="en-GB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Nantista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</a:t>
            </a:r>
            <a:r>
              <a:rPr kumimoji="0" lang="en-GB" altLang="ja-JP" sz="1400" dirty="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 </a:t>
            </a:r>
            <a:r>
              <a:rPr kumimoji="0" lang="en-GB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SLAC (USA)</a:t>
            </a:r>
          </a:p>
        </p:txBody>
      </p:sp>
      <p:sp>
        <p:nvSpPr>
          <p:cNvPr id="72707" name="テキスト ボックス 10"/>
          <p:cNvSpPr txBox="1">
            <a:spLocks noChangeArrowheads="1"/>
          </p:cNvSpPr>
          <p:nvPr/>
        </p:nvSpPr>
        <p:spPr bwMode="auto">
          <a:xfrm>
            <a:off x="5178425" y="1133475"/>
            <a:ext cx="39655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M.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Akemoto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S. Fukuda, K. Hara, H.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Hayano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N. Higashi,  E.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Kako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</a:t>
            </a:r>
          </a:p>
          <a:p>
            <a:pPr algn="ctr"/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H.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Katagiri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Y. Kojima, Y. Kondo, T. Matsumoto, S.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Michizono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T. Miura,</a:t>
            </a:r>
          </a:p>
          <a:p>
            <a:pPr algn="ctr"/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 H.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Nakai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H. Nakajima, K. Nakanishi, S. Noguchi, N. Ohuchi, T. Saeki,</a:t>
            </a:r>
          </a:p>
          <a:p>
            <a:pPr algn="ctr"/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M. Satoh, T.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Shishido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T.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Shidara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T.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Takenaka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A.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Terashima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</a:t>
            </a:r>
          </a:p>
          <a:p>
            <a:pPr algn="ctr"/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N.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Toge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K. Tsuchiya, K.</a:t>
            </a:r>
            <a:r>
              <a:rPr lang="ja-JP" altLang="en-US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 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Watanabe, S. Yamaguchi, </a:t>
            </a:r>
          </a:p>
          <a:p>
            <a:pPr algn="ctr"/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A. Yamamoto, Y. Yamamoto, K.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Yokoya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</a:t>
            </a:r>
          </a:p>
          <a:p>
            <a:pPr algn="ctr"/>
            <a:r>
              <a:rPr lang="en-US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KEK (Japan) </a:t>
            </a:r>
            <a:endParaRPr lang="ja-JP" altLang="en-US" sz="1400" dirty="0">
              <a:solidFill>
                <a:srgbClr val="0000FF"/>
              </a:solidFill>
              <a:latin typeface="Arial Rounded MT Bold" charset="0"/>
              <a:cs typeface="ＭＳ Ｐゴシック" charset="0"/>
            </a:endParaRPr>
          </a:p>
        </p:txBody>
      </p:sp>
      <p:sp>
        <p:nvSpPr>
          <p:cNvPr id="72708" name="Text Box 7"/>
          <p:cNvSpPr txBox="1">
            <a:spLocks noChangeArrowheads="1"/>
          </p:cNvSpPr>
          <p:nvPr/>
        </p:nvSpPr>
        <p:spPr bwMode="auto">
          <a:xfrm>
            <a:off x="1447800" y="0"/>
            <a:ext cx="7467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kumimoji="0" lang="en-US" altLang="ja-JP" sz="3200" i="1" dirty="0" smtClean="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Many Thanks for </a:t>
            </a:r>
          </a:p>
          <a:p>
            <a:pPr algn="ctr"/>
            <a:r>
              <a:rPr kumimoji="0" lang="en-US" altLang="ja-JP" sz="3200" dirty="0" smtClean="0">
                <a:solidFill>
                  <a:schemeClr val="accent2"/>
                </a:solidFill>
                <a:latin typeface="Arial Rounded MT Bold" charset="0"/>
                <a:cs typeface="ＭＳ Ｐゴシック" charset="0"/>
              </a:rPr>
              <a:t>Global Collaboration  </a:t>
            </a:r>
            <a:r>
              <a:rPr kumimoji="0" lang="en-US" altLang="ja-JP" sz="3200" dirty="0">
                <a:solidFill>
                  <a:schemeClr val="accent2"/>
                </a:solidFill>
                <a:latin typeface="Arial Rounded MT Bold" charset="0"/>
                <a:cs typeface="ＭＳ Ｐゴシック" charset="0"/>
              </a:rPr>
              <a:t>for </a:t>
            </a:r>
            <a:r>
              <a:rPr kumimoji="0" lang="en-US" altLang="ja-JP" sz="3200" dirty="0">
                <a:solidFill>
                  <a:srgbClr val="3366FF"/>
                </a:solidFill>
                <a:latin typeface="Arial Rounded MT Bold" charset="0"/>
                <a:cs typeface="ＭＳ Ｐゴシック" charset="0"/>
              </a:rPr>
              <a:t>S1-Global</a:t>
            </a:r>
          </a:p>
        </p:txBody>
      </p:sp>
      <p:pic>
        <p:nvPicPr>
          <p:cNvPr id="72709" name="図 7" descr="20110129Di-00520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797300"/>
            <a:ext cx="7310438" cy="255905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0" name="日付プレースホルダ 3"/>
          <p:cNvSpPr>
            <a:spLocks noGrp="1"/>
          </p:cNvSpPr>
          <p:nvPr>
            <p:ph type="dt" sz="quarter" idx="10"/>
          </p:nvPr>
        </p:nvSpPr>
        <p:spPr>
          <a:xfrm>
            <a:off x="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>
                <a:cs typeface="ＭＳ Ｐゴシック" charset="0"/>
              </a:rPr>
              <a:t>11/12/05  A. Yamamoto</a:t>
            </a:r>
            <a:endParaRPr kumimoji="0" lang="en-US" altLang="ja-JP" sz="1200">
              <a:cs typeface="ＭＳ Ｐゴシック" charset="0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40172" y="5805060"/>
            <a:ext cx="6998732" cy="400110"/>
          </a:xfrm>
          <a:prstGeom prst="rect">
            <a:avLst/>
          </a:prstGeom>
          <a:solidFill>
            <a:srgbClr val="0000FF">
              <a:alpha val="53000"/>
            </a:srgb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solidFill>
                  <a:srgbClr val="FFFF00"/>
                </a:solidFill>
              </a:rPr>
              <a:t>More results and analyses to be discussed in WG-1, Dec. 7</a:t>
            </a:r>
            <a:endParaRPr kumimoji="1" lang="ja-JP" altLang="en-US" sz="2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58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タイトル 1"/>
          <p:cNvSpPr>
            <a:spLocks noGrp="1"/>
          </p:cNvSpPr>
          <p:nvPr>
            <p:ph type="title"/>
          </p:nvPr>
        </p:nvSpPr>
        <p:spPr>
          <a:xfrm>
            <a:off x="1295400" y="253361"/>
            <a:ext cx="7620000" cy="914400"/>
          </a:xfrm>
        </p:spPr>
        <p:txBody>
          <a:bodyPr/>
          <a:lstStyle/>
          <a:p>
            <a:r>
              <a:rPr lang="en-US" altLang="ja-JP" b="1" dirty="0" smtClean="0">
                <a:latin typeface="Arial" charset="0"/>
                <a:cs typeface="Arial Unicode MS" charset="0"/>
              </a:rPr>
              <a:t>Gradient Degradation need to be </a:t>
            </a:r>
            <a:r>
              <a:rPr lang="en-US" altLang="ja-JP" b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investigated and improved</a:t>
            </a:r>
            <a:endParaRPr lang="ja-JP" altLang="en-US" b="1" dirty="0">
              <a:solidFill>
                <a:srgbClr val="3366FF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68612" name="日付プレースホル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11/12/05  A. Yamamoto</a:t>
            </a:r>
            <a:endParaRPr kumimoji="0" lang="en-US" altLang="ja-JP" sz="1200"/>
          </a:p>
        </p:txBody>
      </p:sp>
      <p:sp>
        <p:nvSpPr>
          <p:cNvPr id="68613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6861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BA19E19A-885F-2346-BA7D-74C4BF255892}" type="slidenum">
              <a:rPr kumimoji="0" lang="en-US" altLang="ja-JP" sz="1400"/>
              <a:pPr/>
              <a:t>29</a:t>
            </a:fld>
            <a:endParaRPr kumimoji="0" lang="en-US" altLang="ja-JP" sz="1400"/>
          </a:p>
        </p:txBody>
      </p:sp>
      <p:pic>
        <p:nvPicPr>
          <p:cNvPr id="686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68438"/>
            <a:ext cx="2667000" cy="188436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47800"/>
            <a:ext cx="2660650" cy="187325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2667000" cy="1878013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9" name="テキスト ボックス 10"/>
          <p:cNvSpPr txBox="1">
            <a:spLocks noChangeArrowheads="1"/>
          </p:cNvSpPr>
          <p:nvPr/>
        </p:nvSpPr>
        <p:spPr bwMode="auto">
          <a:xfrm>
            <a:off x="1285875" y="3349625"/>
            <a:ext cx="6738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400" dirty="0"/>
              <a:t>PXFEL-1                                         PXFEL-2                                                 PFEL-3</a:t>
            </a:r>
            <a:endParaRPr lang="ja-JP" altLang="en-US" sz="1400" dirty="0"/>
          </a:p>
        </p:txBody>
      </p:sp>
      <p:sp>
        <p:nvSpPr>
          <p:cNvPr id="68620" name="テキスト ボックス 11"/>
          <p:cNvSpPr txBox="1">
            <a:spLocks noChangeArrowheads="1"/>
          </p:cNvSpPr>
          <p:nvPr/>
        </p:nvSpPr>
        <p:spPr bwMode="auto">
          <a:xfrm>
            <a:off x="6477000" y="6016625"/>
            <a:ext cx="982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400"/>
              <a:t>S1-Global </a:t>
            </a:r>
            <a:endParaRPr lang="ja-JP" altLang="en-US" sz="1400"/>
          </a:p>
        </p:txBody>
      </p:sp>
      <p:sp>
        <p:nvSpPr>
          <p:cNvPr id="68621" name="テキスト ボックス 12"/>
          <p:cNvSpPr txBox="1">
            <a:spLocks noChangeArrowheads="1"/>
          </p:cNvSpPr>
          <p:nvPr/>
        </p:nvSpPr>
        <p:spPr bwMode="auto">
          <a:xfrm>
            <a:off x="7158038" y="0"/>
            <a:ext cx="1985962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/>
              <a:t>D. Kostin &amp; E. Kako</a:t>
            </a:r>
            <a:endParaRPr lang="ja-JP" altLang="en-US" sz="1600"/>
          </a:p>
        </p:txBody>
      </p:sp>
      <p:pic>
        <p:nvPicPr>
          <p:cNvPr id="15" name="Picture 2" descr="part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t="12589" r="33559" b="18624"/>
          <a:stretch/>
        </p:blipFill>
        <p:spPr bwMode="auto">
          <a:xfrm>
            <a:off x="4750614" y="3729343"/>
            <a:ext cx="3274199" cy="213048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037" y="3697983"/>
            <a:ext cx="3251588" cy="2130482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844767" y="5977538"/>
            <a:ext cx="718207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12 of 40 cavities degraded after installation into CM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5634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914400"/>
          </a:xfrm>
        </p:spPr>
        <p:txBody>
          <a:bodyPr/>
          <a:lstStyle/>
          <a:p>
            <a:r>
              <a:rPr lang="en-US" altLang="ja-JP" b="1" dirty="0">
                <a:latin typeface="Arial" charset="0"/>
                <a:cs typeface="Arial Unicode MS" charset="0"/>
              </a:rPr>
              <a:t>Single Tunnel Options </a:t>
            </a:r>
            <a:r>
              <a:rPr lang="en-US" altLang="ja-JP" b="1" dirty="0" smtClean="0">
                <a:latin typeface="Arial" charset="0"/>
                <a:cs typeface="Arial Unicode MS" charset="0"/>
              </a:rPr>
              <a:t>with HLRF</a:t>
            </a:r>
            <a:endParaRPr lang="en-US" altLang="ja-JP" b="1" i="1" dirty="0">
              <a:solidFill>
                <a:srgbClr val="FF0000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39850"/>
            <a:ext cx="4483100" cy="4451350"/>
          </a:xfrm>
          <a:ln>
            <a:solidFill>
              <a:srgbClr val="3366FF"/>
            </a:solidFill>
          </a:ln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>
                <a:ea typeface="+mn-ea"/>
              </a:rPr>
              <a:t>Distributed RF Sources (DRFS)</a:t>
            </a:r>
          </a:p>
          <a:p>
            <a:pPr lvl="1">
              <a:defRPr/>
            </a:pPr>
            <a:r>
              <a:rPr lang="en-US" dirty="0" smtClean="0"/>
              <a:t>800 kW MAK</a:t>
            </a:r>
          </a:p>
          <a:p>
            <a:pPr lvl="1">
              <a:defRPr/>
            </a:pPr>
            <a:r>
              <a:rPr lang="en-US" dirty="0" smtClean="0"/>
              <a:t>Everything in tunnel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ea typeface="+mn-ea"/>
              </a:rPr>
              <a:t>Klystron Cluster Scheme (KCS)</a:t>
            </a:r>
          </a:p>
          <a:p>
            <a:pPr lvl="1">
              <a:defRPr/>
            </a:pPr>
            <a:r>
              <a:rPr lang="en-US" dirty="0" smtClean="0"/>
              <a:t>Surface clusters of klystrons (2×32 MBK)</a:t>
            </a:r>
          </a:p>
          <a:p>
            <a:pPr lvl="1">
              <a:defRPr/>
            </a:pPr>
            <a:r>
              <a:rPr lang="en-US" dirty="0" smtClean="0"/>
              <a:t>RF power distributed via over-</a:t>
            </a:r>
            <a:r>
              <a:rPr lang="en-US" dirty="0" err="1" smtClean="0"/>
              <a:t>moded</a:t>
            </a:r>
            <a:r>
              <a:rPr lang="en-US" dirty="0" smtClean="0"/>
              <a:t> waveguide (350 MW)</a:t>
            </a:r>
          </a:p>
          <a:p>
            <a:pPr lvl="2">
              <a:defRPr/>
            </a:pPr>
            <a:r>
              <a:rPr lang="en-US" dirty="0" smtClean="0"/>
              <a:t>±1 km</a:t>
            </a:r>
          </a:p>
          <a:p>
            <a:pPr lvl="2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3366FF"/>
                </a:solidFill>
                <a:ea typeface="+mn-ea"/>
              </a:rPr>
              <a:t>RDR HLRF Technology</a:t>
            </a:r>
          </a:p>
          <a:p>
            <a:pPr lvl="1">
              <a:defRPr/>
            </a:pPr>
            <a:r>
              <a:rPr lang="en-US" dirty="0" smtClean="0">
                <a:solidFill>
                  <a:srgbClr val="3366FF"/>
                </a:solidFill>
              </a:rPr>
              <a:t>e.g. XFEL-like solution</a:t>
            </a:r>
            <a:br>
              <a:rPr lang="en-US" dirty="0" smtClean="0">
                <a:solidFill>
                  <a:srgbClr val="3366FF"/>
                </a:solidFill>
              </a:rPr>
            </a:br>
            <a:r>
              <a:rPr lang="en-US" dirty="0" smtClean="0">
                <a:solidFill>
                  <a:srgbClr val="3366FF"/>
                </a:solidFill>
              </a:rPr>
              <a:t>(pulsed cables)</a:t>
            </a:r>
          </a:p>
          <a:p>
            <a:pPr lvl="1">
              <a:defRPr/>
            </a:pPr>
            <a:r>
              <a:rPr lang="en-US" dirty="0" smtClean="0">
                <a:solidFill>
                  <a:srgbClr val="000090"/>
                </a:solidFill>
              </a:rPr>
              <a:t>Back-up </a:t>
            </a:r>
            <a:r>
              <a:rPr lang="en-US" dirty="0" smtClean="0">
                <a:solidFill>
                  <a:srgbClr val="3366FF"/>
                </a:solidFill>
              </a:rPr>
              <a:t>(risk-mitigation)</a:t>
            </a:r>
          </a:p>
        </p:txBody>
      </p:sp>
      <p:pic>
        <p:nvPicPr>
          <p:cNvPr id="7" name="Bild 9" descr="XTL_R01_Sof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361" y="4489280"/>
            <a:ext cx="1698257" cy="1657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3977" name="日付プレースホルダ 9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>
                <a:solidFill>
                  <a:srgbClr val="000000"/>
                </a:solidFill>
              </a:rPr>
              <a:t>11/12/05  A. Yamamoto</a:t>
            </a:r>
            <a:endParaRPr kumimoji="0" lang="en-US" altLang="ja-JP" sz="1200">
              <a:solidFill>
                <a:srgbClr val="000000"/>
              </a:solidFill>
            </a:endParaRPr>
          </a:p>
        </p:txBody>
      </p:sp>
      <p:sp>
        <p:nvSpPr>
          <p:cNvPr id="83978" name="スライド番号プレースホルダ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D071EF66-28BD-4346-93BA-C31E89889D6C}" type="slidenum">
              <a:rPr kumimoji="0" lang="en-US" altLang="ja-JP" sz="1400">
                <a:solidFill>
                  <a:srgbClr val="000000"/>
                </a:solidFill>
              </a:rPr>
              <a:pPr/>
              <a:t>3</a:t>
            </a:fld>
            <a:endParaRPr kumimoji="0" lang="en-US" altLang="ja-JP" sz="1400">
              <a:solidFill>
                <a:srgbClr val="000000"/>
              </a:solidFill>
            </a:endParaRPr>
          </a:p>
        </p:txBody>
      </p:sp>
      <p:sp>
        <p:nvSpPr>
          <p:cNvPr id="83979" name="フッター プレースホルダ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 dirty="0">
              <a:solidFill>
                <a:srgbClr val="23346C"/>
              </a:solidFill>
            </a:endParaRPr>
          </a:p>
        </p:txBody>
      </p:sp>
      <p:cxnSp>
        <p:nvCxnSpPr>
          <p:cNvPr id="4" name="直線矢印コネクタ 3"/>
          <p:cNvCxnSpPr/>
          <p:nvPr/>
        </p:nvCxnSpPr>
        <p:spPr bwMode="auto">
          <a:xfrm flipV="1">
            <a:off x="6861176" y="1339850"/>
            <a:ext cx="1118757" cy="11239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/>
          <a:srcRect t="11272" b="17856"/>
          <a:stretch/>
        </p:blipFill>
        <p:spPr>
          <a:xfrm>
            <a:off x="4883361" y="1365334"/>
            <a:ext cx="3339677" cy="1772704"/>
          </a:xfrm>
          <a:prstGeom prst="rect">
            <a:avLst/>
          </a:prstGeom>
          <a:ln>
            <a:solidFill>
              <a:srgbClr val="3366FF"/>
            </a:solidFill>
          </a:ln>
          <a:effectLst>
            <a:outerShdw blurRad="193675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034" y="3028279"/>
            <a:ext cx="2446356" cy="2020652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テキスト ボックス 9"/>
          <p:cNvSpPr txBox="1"/>
          <p:nvPr/>
        </p:nvSpPr>
        <p:spPr>
          <a:xfrm>
            <a:off x="7017470" y="1092191"/>
            <a:ext cx="1924926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DRFS: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  <a:sym typeface="Wingdings"/>
              </a:rPr>
              <a:t>CM-unit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  <a:sym typeface="Wingdings"/>
              </a:rPr>
              <a:t> 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  <a:sym typeface="Wingdings"/>
              </a:rPr>
              <a:t>8+8+8</a:t>
            </a:r>
            <a:endParaRPr kumimoji="1" lang="ja-JP" altLang="en-US" sz="18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8786506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315200" cy="762000"/>
          </a:xfrm>
        </p:spPr>
        <p:txBody>
          <a:bodyPr/>
          <a:lstStyle/>
          <a:p>
            <a:r>
              <a:rPr lang="en-US" altLang="ja-JP" sz="4300" b="1">
                <a:solidFill>
                  <a:srgbClr val="000090"/>
                </a:solidFill>
                <a:latin typeface="Century Gothic" pitchFamily="-112" charset="0"/>
                <a:ea typeface="Century Gothic" pitchFamily="-112" charset="0"/>
                <a:cs typeface="Century Gothic" pitchFamily="-112" charset="0"/>
              </a:rPr>
              <a:t>Global Plan for SCRF R&amp;D</a:t>
            </a:r>
            <a:endParaRPr lang="en-US" altLang="ja-JP" sz="3200" b="1">
              <a:solidFill>
                <a:srgbClr val="000090"/>
              </a:solidFill>
              <a:latin typeface="Century Gothic" pitchFamily="-112" charset="0"/>
              <a:ea typeface="Century Gothic" pitchFamily="-112" charset="0"/>
              <a:cs typeface="Century Gothic" pitchFamily="-112" charset="0"/>
            </a:endParaRPr>
          </a:p>
        </p:txBody>
      </p:sp>
      <p:graphicFrame>
        <p:nvGraphicFramePr>
          <p:cNvPr id="9113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744358"/>
              </p:ext>
            </p:extLst>
          </p:nvPr>
        </p:nvGraphicFramePr>
        <p:xfrm>
          <a:off x="381001" y="914400"/>
          <a:ext cx="8610599" cy="5361241"/>
        </p:xfrm>
        <a:graphic>
          <a:graphicData uri="http://schemas.openxmlformats.org/drawingml/2006/table">
            <a:tbl>
              <a:tblPr/>
              <a:tblGrid>
                <a:gridCol w="2514600"/>
                <a:gridCol w="820876"/>
                <a:gridCol w="648869"/>
                <a:gridCol w="463951"/>
                <a:gridCol w="478864"/>
                <a:gridCol w="520288"/>
                <a:gridCol w="457323"/>
                <a:gridCol w="613078"/>
                <a:gridCol w="1057146"/>
                <a:gridCol w="1035604"/>
              </a:tblGrid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Year</a:t>
                      </a:r>
                      <a:endParaRPr kumimoji="0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2010</a:t>
                      </a:r>
                      <a:endParaRPr kumimoji="0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Phase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3366FF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66FF"/>
                        </a:gs>
                        <a:gs pos="100000">
                          <a:srgbClr val="000090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 Gradient in 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v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. 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test to 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reach 35 MV/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m</a:t>
                      </a:r>
                      <a:endParaRPr kumimoji="0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50%</a:t>
                      </a:r>
                      <a:endParaRPr kumimoji="0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50999"/>
                          </a:srgbClr>
                        </a:gs>
                        <a:gs pos="2000">
                          <a:srgbClr val="FFFFFF">
                            <a:alpha val="50999"/>
                          </a:srgbClr>
                        </a:gs>
                        <a:gs pos="100000">
                          <a:srgbClr val="FFFF00">
                            <a:alpha val="50999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</a:t>
                      </a:r>
                      <a:r>
                        <a:rPr kumimoji="0" lang="en-US" altLang="ja-JP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90%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>
                            <a:alpha val="62000"/>
                          </a:srgbClr>
                        </a:gs>
                        <a:gs pos="999">
                          <a:srgbClr val="FFFF00">
                            <a:alpha val="62000"/>
                          </a:srgbClr>
                        </a:gs>
                        <a:gs pos="100000">
                          <a:srgbClr val="FF6600">
                            <a:alpha val="62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Cavity-string  to reach 31.5 MV/m, with one-cryomodule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Global effort for string assembly and test</a:t>
                      </a:r>
                      <a:endParaRPr kumimoji="0" lang="en-US" altLang="ja-JP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(DESY, FNAL, INFN, KEK)</a:t>
                      </a:r>
                      <a:endParaRPr kumimoji="0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System Test with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acceleration  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FLASH (DESY) , NML (FNAL)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     STF2 (KEK, 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test start in 2013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Preparation for Industrialization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Production Technology R&amp;D   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Communication with industry: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2009: 1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step:  Visit Vender (2009)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2010:  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nd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step: Organize Workshop (2010)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2011:  3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step:  Send specification &amp; receive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747" name="正方形/長方形 6"/>
          <p:cNvSpPr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山形 8"/>
          <p:cNvSpPr>
            <a:spLocks noChangeArrowheads="1"/>
          </p:cNvSpPr>
          <p:nvPr/>
        </p:nvSpPr>
        <p:spPr bwMode="auto">
          <a:xfrm>
            <a:off x="0" y="4648200"/>
            <a:ext cx="533400" cy="304800"/>
          </a:xfrm>
          <a:prstGeom prst="chevron">
            <a:avLst>
              <a:gd name="adj" fmla="val 4999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11/12/05  A. Yamamoto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E37E2-33CB-034B-AFDB-6541EBF5F31A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ILC Status and Challenging </a:t>
            </a:r>
            <a:endParaRPr lang="en-US" altLang="ja-JP"/>
          </a:p>
        </p:txBody>
      </p:sp>
      <p:cxnSp>
        <p:nvCxnSpPr>
          <p:cNvPr id="11" name="直線コネクタ 10"/>
          <p:cNvCxnSpPr/>
          <p:nvPr/>
        </p:nvCxnSpPr>
        <p:spPr bwMode="auto">
          <a:xfrm rot="5400000">
            <a:off x="4639733" y="3589869"/>
            <a:ext cx="5621866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7007562" y="2829469"/>
            <a:ext cx="187262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We are here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 bwMode="auto">
          <a:xfrm rot="16200000" flipH="1">
            <a:off x="7264388" y="812819"/>
            <a:ext cx="338693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22201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矢印コネクタ 50"/>
          <p:cNvCxnSpPr/>
          <p:nvPr/>
        </p:nvCxnSpPr>
        <p:spPr>
          <a:xfrm>
            <a:off x="4852318" y="1311545"/>
            <a:ext cx="0" cy="1376763"/>
          </a:xfrm>
          <a:prstGeom prst="straightConnector1">
            <a:avLst/>
          </a:prstGeom>
          <a:ln w="57150" cmpd="sng">
            <a:solidFill>
              <a:srgbClr val="00009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endCxn id="6" idx="3"/>
          </p:cNvCxnSpPr>
          <p:nvPr/>
        </p:nvCxnSpPr>
        <p:spPr>
          <a:xfrm flipV="1">
            <a:off x="6515899" y="2771144"/>
            <a:ext cx="676256" cy="210896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247" y="125892"/>
            <a:ext cx="8003020" cy="509172"/>
          </a:xfrm>
        </p:spPr>
        <p:txBody>
          <a:bodyPr>
            <a:noAutofit/>
          </a:bodyPr>
          <a:lstStyle/>
          <a:p>
            <a:r>
              <a:rPr kumimoji="1" lang="en-US" altLang="ja-JP" sz="2800" b="1" dirty="0"/>
              <a:t> </a:t>
            </a:r>
            <a:r>
              <a:rPr kumimoji="1" lang="en-US" altLang="ja-JP" sz="2800" b="1" dirty="0" smtClean="0"/>
              <a:t>     SCRF Procurement/Manufacturing Model </a:t>
            </a:r>
            <a:endParaRPr kumimoji="1" lang="ja-JP" altLang="en-US" sz="2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5390" y="5329033"/>
            <a:ext cx="3088750" cy="955667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3366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400" dirty="0" smtClean="0"/>
              <a:t>Regional hub-laboratories responsible to regional procurements to be 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open </a:t>
            </a:r>
            <a:r>
              <a:rPr kumimoji="1" lang="en-US" altLang="ja-JP" sz="1400" dirty="0" smtClean="0">
                <a:solidFill>
                  <a:srgbClr val="000000"/>
                </a:solidFill>
              </a:rPr>
              <a:t>for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 any world-wide </a:t>
            </a:r>
            <a:r>
              <a:rPr kumimoji="1" lang="en-US" altLang="ja-JP" sz="1400" dirty="0" smtClean="0">
                <a:solidFill>
                  <a:srgbClr val="000000"/>
                </a:solidFill>
              </a:rPr>
              <a:t>industry participation </a:t>
            </a:r>
          </a:p>
          <a:p>
            <a:pPr marL="0" indent="0">
              <a:buNone/>
            </a:pPr>
            <a:endParaRPr kumimoji="1" lang="ja-JP" altLang="en-US" sz="1400" dirty="0"/>
          </a:p>
        </p:txBody>
      </p:sp>
      <p:sp>
        <p:nvSpPr>
          <p:cNvPr id="4" name="円/楕円 3"/>
          <p:cNvSpPr/>
          <p:nvPr/>
        </p:nvSpPr>
        <p:spPr>
          <a:xfrm>
            <a:off x="2001707" y="1860403"/>
            <a:ext cx="5673801" cy="3273594"/>
          </a:xfrm>
          <a:prstGeom prst="ellipse">
            <a:avLst/>
          </a:prstGeom>
          <a:noFill/>
          <a:ln w="190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ローチャート: 結合子 5"/>
          <p:cNvSpPr/>
          <p:nvPr/>
        </p:nvSpPr>
        <p:spPr>
          <a:xfrm>
            <a:off x="6945943" y="1931361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E, &amp; … 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フローチャート: 結合子 6"/>
          <p:cNvSpPr/>
          <p:nvPr/>
        </p:nvSpPr>
        <p:spPr>
          <a:xfrm>
            <a:off x="1153928" y="1876137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800" dirty="0" smtClean="0">
                <a:solidFill>
                  <a:schemeClr val="tx1"/>
                </a:solidFill>
              </a:rPr>
              <a:t>Regional Hub-Lab:</a:t>
            </a:r>
          </a:p>
          <a:p>
            <a:pPr algn="ctr"/>
            <a:r>
              <a:rPr lang="en-US" altLang="ja-JP" sz="1800" dirty="0">
                <a:solidFill>
                  <a:schemeClr val="tx1"/>
                </a:solidFill>
              </a:rPr>
              <a:t>A</a:t>
            </a:r>
            <a:r>
              <a:rPr lang="en-US" altLang="ja-JP" sz="1800" dirty="0" smtClean="0">
                <a:solidFill>
                  <a:schemeClr val="tx1"/>
                </a:solidFill>
              </a:rPr>
              <a:t> </a:t>
            </a:r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フローチャート: 結合子 7"/>
          <p:cNvSpPr/>
          <p:nvPr/>
        </p:nvSpPr>
        <p:spPr>
          <a:xfrm>
            <a:off x="1153928" y="4087487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sz="1800" dirty="0">
                <a:solidFill>
                  <a:srgbClr val="000000"/>
                </a:solidFill>
              </a:rPr>
              <a:t>B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9" name="フローチャート: 結合子 8"/>
          <p:cNvSpPr/>
          <p:nvPr/>
        </p:nvSpPr>
        <p:spPr>
          <a:xfrm>
            <a:off x="6988218" y="3963233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sz="1800" dirty="0">
                <a:solidFill>
                  <a:srgbClr val="000000"/>
                </a:solidFill>
              </a:rPr>
              <a:t>D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15" name="フローチャート: 結合子 14"/>
          <p:cNvSpPr/>
          <p:nvPr/>
        </p:nvSpPr>
        <p:spPr>
          <a:xfrm>
            <a:off x="2788585" y="2623092"/>
            <a:ext cx="4017217" cy="1780940"/>
          </a:xfrm>
          <a:prstGeom prst="flowChartConnector">
            <a:avLst/>
          </a:prstGeom>
          <a:solidFill>
            <a:srgbClr val="008000">
              <a:alpha val="15000"/>
            </a:srgbClr>
          </a:solidFill>
          <a:ln w="28575" cmpd="sng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</a:rPr>
              <a:t>World-wide</a:t>
            </a:r>
          </a:p>
          <a:p>
            <a:pPr algn="ctr"/>
            <a:r>
              <a:rPr lang="en-US" altLang="ja-JP" sz="2000" dirty="0" smtClean="0">
                <a:solidFill>
                  <a:srgbClr val="000000"/>
                </a:solidFill>
              </a:rPr>
              <a:t>Industry responsible to</a:t>
            </a:r>
          </a:p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‘Build-to-Print’ manufacturing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2862782" y="730265"/>
            <a:ext cx="3768729" cy="567474"/>
          </a:xfrm>
          <a:prstGeom prst="roundRect">
            <a:avLst/>
          </a:prstGeom>
          <a:solidFill>
            <a:srgbClr val="FF66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 smtClean="0">
                <a:solidFill>
                  <a:srgbClr val="FFFF00"/>
                </a:solidFill>
              </a:rPr>
              <a:t>ILC Host-Lab</a:t>
            </a:r>
            <a:r>
              <a:rPr kumimoji="1" lang="en-US" altLang="ja-JP" dirty="0" smtClean="0">
                <a:solidFill>
                  <a:srgbClr val="FFFF00"/>
                </a:solidFill>
              </a:rPr>
              <a:t>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2" name="フローチャート: 結合子 21"/>
          <p:cNvSpPr/>
          <p:nvPr/>
        </p:nvSpPr>
        <p:spPr>
          <a:xfrm>
            <a:off x="3242240" y="4786100"/>
            <a:ext cx="3285560" cy="1614700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sz="1600" dirty="0" smtClean="0">
                <a:solidFill>
                  <a:srgbClr val="000000"/>
                </a:solidFill>
              </a:rPr>
              <a:t>C: 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responsible to </a:t>
            </a:r>
          </a:p>
          <a:p>
            <a:pPr algn="ctr"/>
            <a:r>
              <a:rPr lang="en-US" altLang="ja-JP" sz="1600" b="1" dirty="0" smtClean="0">
                <a:solidFill>
                  <a:srgbClr val="000000"/>
                </a:solidFill>
              </a:rPr>
              <a:t>Hosting System Test  and </a:t>
            </a:r>
            <a:r>
              <a:rPr lang="en-US" altLang="ja-JP" sz="1600" b="1" dirty="0" smtClean="0">
                <a:solidFill>
                  <a:srgbClr val="FF6600"/>
                </a:solidFill>
              </a:rPr>
              <a:t>Gradient Performance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3409802" y="1505362"/>
            <a:ext cx="2595315" cy="731165"/>
          </a:xfrm>
          <a:prstGeom prst="roundRect">
            <a:avLst>
              <a:gd name="adj" fmla="val 21532"/>
            </a:avLst>
          </a:prstGeom>
          <a:solidFill>
            <a:srgbClr val="FFFF00">
              <a:alpha val="35000"/>
            </a:srgbClr>
          </a:solidFill>
          <a:ln w="190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800" dirty="0" smtClean="0">
                <a:solidFill>
                  <a:srgbClr val="3366FF"/>
                </a:solidFill>
              </a:rPr>
              <a:t>Technical Coordination</a:t>
            </a:r>
          </a:p>
          <a:p>
            <a:pPr algn="ctr"/>
            <a:r>
              <a:rPr lang="en-US" altLang="ja-JP" sz="1800" dirty="0" smtClean="0">
                <a:solidFill>
                  <a:srgbClr val="3366FF"/>
                </a:solidFill>
              </a:rPr>
              <a:t>for Lab-Consortium </a:t>
            </a:r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2708889" y="4087487"/>
            <a:ext cx="676256" cy="210896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2664343" y="2688308"/>
            <a:ext cx="671135" cy="209403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>
            <a:endCxn id="9" idx="1"/>
          </p:cNvCxnSpPr>
          <p:nvPr/>
        </p:nvCxnSpPr>
        <p:spPr>
          <a:xfrm>
            <a:off x="6631511" y="3865606"/>
            <a:ext cx="602919" cy="241711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4845509" y="4395025"/>
            <a:ext cx="0" cy="391075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4312109" y="1311545"/>
            <a:ext cx="0" cy="215264"/>
          </a:xfrm>
          <a:prstGeom prst="straightConnector1">
            <a:avLst/>
          </a:prstGeom>
          <a:ln w="12700" cmpd="sng">
            <a:solidFill>
              <a:srgbClr val="00009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/>
          <p:nvPr/>
        </p:nvCxnSpPr>
        <p:spPr>
          <a:xfrm>
            <a:off x="6795447" y="6074705"/>
            <a:ext cx="687290" cy="13805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7512737" y="5521174"/>
            <a:ext cx="16466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: Technical </a:t>
            </a:r>
          </a:p>
          <a:p>
            <a:r>
              <a:rPr lang="en-US" altLang="ja-JP" sz="1400" dirty="0"/>
              <a:t> </a:t>
            </a:r>
            <a:r>
              <a:rPr lang="en-US" altLang="ja-JP" sz="1400" dirty="0" smtClean="0"/>
              <a:t>  c</a:t>
            </a:r>
            <a:r>
              <a:rPr kumimoji="1" lang="en-US" altLang="ja-JP" sz="1400" dirty="0" smtClean="0"/>
              <a:t>oordination link </a:t>
            </a:r>
          </a:p>
          <a:p>
            <a:r>
              <a:rPr kumimoji="1" lang="en-US" altLang="ja-JP" sz="1400" dirty="0" smtClean="0"/>
              <a:t>: Procurement link </a:t>
            </a:r>
            <a:endParaRPr kumimoji="1" lang="ja-JP" altLang="en-US" sz="1400" dirty="0"/>
          </a:p>
        </p:txBody>
      </p:sp>
      <p:cxnSp>
        <p:nvCxnSpPr>
          <p:cNvPr id="79" name="直線矢印コネクタ 78"/>
          <p:cNvCxnSpPr/>
          <p:nvPr/>
        </p:nvCxnSpPr>
        <p:spPr>
          <a:xfrm>
            <a:off x="6805802" y="5729562"/>
            <a:ext cx="687290" cy="13805"/>
          </a:xfrm>
          <a:prstGeom prst="straightConnector1">
            <a:avLst/>
          </a:prstGeom>
          <a:ln w="12700" cmpd="sng">
            <a:solidFill>
              <a:srgbClr val="00009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11/12/05  A. Yamamoto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ILC Status and Challenging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4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b="1" dirty="0" smtClean="0"/>
              <a:t>Production Process/Responsibility </a:t>
            </a:r>
            <a:endParaRPr kumimoji="1" lang="ja-JP" altLang="en-US" sz="3200" b="1" dirty="0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9253332"/>
              </p:ext>
            </p:extLst>
          </p:nvPr>
        </p:nvGraphicFramePr>
        <p:xfrm>
          <a:off x="247413" y="1043955"/>
          <a:ext cx="8527527" cy="5003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919483"/>
                <a:gridCol w="1352529"/>
                <a:gridCol w="1451494"/>
                <a:gridCol w="1451494"/>
                <a:gridCol w="1352527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Step hosted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CCFFCC"/>
                          </a:solidFill>
                        </a:rPr>
                        <a:t>Industry</a:t>
                      </a:r>
                      <a:endParaRPr kumimoji="1" lang="ja-JP" altLang="en-US" sz="160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00"/>
                          </a:solidFill>
                        </a:rPr>
                        <a:t>Industry/Laboratory</a:t>
                      </a:r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00"/>
                          </a:solidFill>
                        </a:rPr>
                        <a:t>Hub-laboratory</a:t>
                      </a:r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00"/>
                          </a:solidFill>
                        </a:rPr>
                        <a:t>ILC Host-laboratory</a:t>
                      </a:r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</a:rPr>
                        <a:t>Regional constraint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Accelerator</a:t>
                      </a:r>
                      <a:r>
                        <a:rPr kumimoji="1" lang="en-US" altLang="ja-JP" sz="1600" baseline="0" dirty="0" smtClean="0"/>
                        <a:t>  </a:t>
                      </a:r>
                      <a:r>
                        <a:rPr kumimoji="1" lang="en-US" altLang="ja-JP" sz="1600" dirty="0" smtClean="0"/>
                        <a:t> </a:t>
                      </a:r>
                    </a:p>
                    <a:p>
                      <a:r>
                        <a:rPr kumimoji="1" lang="en-US" altLang="ja-JP" sz="1600" dirty="0" smtClean="0"/>
                        <a:t>- Integration, Commissioning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Accelerator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</a:rPr>
                        <a:t> sys. </a:t>
                      </a:r>
                      <a:r>
                        <a:rPr kumimoji="1" lang="en-US" altLang="ja-JP" sz="1600" baseline="0" dirty="0" err="1" smtClean="0">
                          <a:solidFill>
                            <a:schemeClr val="tx1"/>
                          </a:solidFill>
                        </a:rPr>
                        <a:t>Integ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SCRF </a:t>
                      </a:r>
                      <a:r>
                        <a:rPr kumimoji="1" lang="en-US" altLang="ja-JP" sz="1600" dirty="0" err="1" smtClean="0"/>
                        <a:t>Cryomodule</a:t>
                      </a:r>
                      <a:r>
                        <a:rPr kumimoji="1" lang="en-US" altLang="ja-JP" sz="1600" dirty="0" smtClean="0"/>
                        <a:t> </a:t>
                      </a:r>
                    </a:p>
                    <a:p>
                      <a:r>
                        <a:rPr kumimoji="1" lang="en-US" altLang="ja-JP" sz="1600" dirty="0" smtClean="0"/>
                        <a:t>- </a:t>
                      </a:r>
                      <a:r>
                        <a:rPr kumimoji="1" lang="en-US" altLang="ja-JP" sz="1600" dirty="0" err="1" smtClean="0"/>
                        <a:t>Perofrmance</a:t>
                      </a:r>
                      <a:r>
                        <a:rPr kumimoji="1" lang="en-US" altLang="ja-JP" sz="1600" dirty="0" smtClean="0"/>
                        <a:t> Test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FF"/>
                          </a:solidFill>
                        </a:rPr>
                        <a:t>Cold,</a:t>
                      </a:r>
                      <a:r>
                        <a:rPr kumimoji="1" lang="en-US" altLang="ja-JP" sz="1600" baseline="0" dirty="0" smtClean="0">
                          <a:solidFill>
                            <a:srgbClr val="FFFFFF"/>
                          </a:solidFill>
                        </a:rPr>
                        <a:t> gradient test</a:t>
                      </a:r>
                      <a:endParaRPr kumimoji="1" lang="ja-JP" alt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As partly</a:t>
                      </a:r>
                      <a:r>
                        <a:rPr kumimoji="1" lang="en-US" altLang="ja-JP" sz="16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as hub-lab</a:t>
                      </a:r>
                      <a:endParaRPr kumimoji="1" lang="ja-JP" alt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/>
                        <a:t>Cryomodule</a:t>
                      </a:r>
                      <a:r>
                        <a:rPr kumimoji="1" lang="en-US" altLang="ja-JP" sz="1600" dirty="0" smtClean="0"/>
                        <a:t>/Cavity</a:t>
                      </a:r>
                      <a:endParaRPr kumimoji="1" lang="en-US" altLang="ja-JP" sz="1600" baseline="0" dirty="0" smtClean="0"/>
                    </a:p>
                    <a:p>
                      <a:r>
                        <a:rPr kumimoji="1" lang="en-US" altLang="ja-JP" sz="1600" baseline="0" dirty="0" smtClean="0"/>
                        <a:t>- Assembly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3366FF"/>
                          </a:solidFill>
                        </a:rPr>
                        <a:t>Coupler, tuner,</a:t>
                      </a:r>
                      <a:r>
                        <a:rPr kumimoji="1" lang="en-US" altLang="ja-JP" sz="1600" baseline="0" dirty="0" smtClean="0">
                          <a:solidFill>
                            <a:srgbClr val="3366FF"/>
                          </a:solidFill>
                        </a:rPr>
                        <a:t> </a:t>
                      </a:r>
                      <a:r>
                        <a:rPr kumimoji="1" lang="en-US" altLang="ja-JP" sz="1600" baseline="0" dirty="0" err="1" smtClean="0">
                          <a:solidFill>
                            <a:srgbClr val="3366FF"/>
                          </a:solidFill>
                        </a:rPr>
                        <a:t>c</a:t>
                      </a:r>
                      <a:r>
                        <a:rPr kumimoji="1" lang="en-US" altLang="ja-JP" sz="1600" dirty="0" err="1" smtClean="0">
                          <a:solidFill>
                            <a:srgbClr val="3366FF"/>
                          </a:solidFill>
                        </a:rPr>
                        <a:t>av</a:t>
                      </a:r>
                      <a:r>
                        <a:rPr kumimoji="1" lang="en-US" altLang="ja-JP" sz="1600" dirty="0" smtClean="0">
                          <a:solidFill>
                            <a:srgbClr val="3366FF"/>
                          </a:solidFill>
                        </a:rPr>
                        <a:t>-</a:t>
                      </a:r>
                      <a:r>
                        <a:rPr kumimoji="1" lang="en-US" altLang="ja-JP" sz="1600" baseline="0" dirty="0" smtClean="0">
                          <a:solidFill>
                            <a:srgbClr val="3366FF"/>
                          </a:solidFill>
                        </a:rPr>
                        <a:t>string/</a:t>
                      </a:r>
                      <a:r>
                        <a:rPr kumimoji="1" lang="en-US" altLang="ja-JP" sz="1600" baseline="0" dirty="0" err="1" smtClean="0">
                          <a:solidFill>
                            <a:srgbClr val="3366FF"/>
                          </a:solidFill>
                        </a:rPr>
                        <a:t>cryomodule</a:t>
                      </a:r>
                      <a:r>
                        <a:rPr kumimoji="1" lang="en-US" altLang="ja-JP" sz="1600" dirty="0" err="1" smtClean="0">
                          <a:solidFill>
                            <a:srgbClr val="3366FF"/>
                          </a:solidFill>
                        </a:rPr>
                        <a:t>assmbly</a:t>
                      </a:r>
                      <a:r>
                        <a:rPr kumimoji="1" lang="en-US" altLang="ja-JP" sz="1600" baseline="0" dirty="0" smtClean="0">
                          <a:solidFill>
                            <a:srgbClr val="3366FF"/>
                          </a:solidFill>
                        </a:rPr>
                        <a:t> work</a:t>
                      </a:r>
                      <a:endParaRPr kumimoji="1" lang="ja-JP" altLang="en-US" sz="1600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CC">
                            <a:alpha val="78000"/>
                          </a:srgbClr>
                        </a:gs>
                        <a:gs pos="100000">
                          <a:srgbClr val="FF660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As partly</a:t>
                      </a:r>
                      <a:r>
                        <a:rPr kumimoji="1" lang="en-US" altLang="ja-JP" sz="16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as hub-lab</a:t>
                      </a:r>
                      <a:endParaRPr kumimoji="1" lang="ja-JP" alt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/>
                        <a:t>Cryomodule</a:t>
                      </a:r>
                      <a:r>
                        <a:rPr kumimoji="1" lang="en-US" altLang="ja-JP" sz="1600" dirty="0" smtClean="0"/>
                        <a:t> component</a:t>
                      </a:r>
                    </a:p>
                    <a:p>
                      <a:r>
                        <a:rPr kumimoji="1" lang="en-US" altLang="ja-JP" sz="1600" dirty="0" smtClean="0"/>
                        <a:t>-</a:t>
                      </a:r>
                      <a:r>
                        <a:rPr kumimoji="1" lang="en-US" altLang="ja-JP" sz="1600" baseline="0" dirty="0" smtClean="0"/>
                        <a:t> M</a:t>
                      </a:r>
                      <a:r>
                        <a:rPr kumimoji="1" lang="en-US" altLang="ja-JP" sz="1600" dirty="0" smtClean="0"/>
                        <a:t>anufacturing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00"/>
                          </a:solidFill>
                        </a:rPr>
                        <a:t>V. vessel, cold-mass ...</a:t>
                      </a:r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9-cell Cavity</a:t>
                      </a:r>
                    </a:p>
                    <a:p>
                      <a:r>
                        <a:rPr kumimoji="1" lang="en-US" altLang="ja-JP" sz="1600" dirty="0" smtClean="0"/>
                        <a:t>-</a:t>
                      </a:r>
                      <a:r>
                        <a:rPr kumimoji="1" lang="en-US" altLang="ja-JP" sz="1600" baseline="0" dirty="0" smtClean="0"/>
                        <a:t> </a:t>
                      </a:r>
                      <a:r>
                        <a:rPr kumimoji="1" lang="en-US" altLang="ja-JP" sz="1600" dirty="0" smtClean="0"/>
                        <a:t>Performance</a:t>
                      </a:r>
                      <a:r>
                        <a:rPr kumimoji="1" lang="en-US" altLang="ja-JP" sz="1600" baseline="0" dirty="0" smtClean="0"/>
                        <a:t> </a:t>
                      </a:r>
                      <a:r>
                        <a:rPr kumimoji="1" lang="en-US" altLang="ja-JP" sz="1600" dirty="0" smtClean="0"/>
                        <a:t>Test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FF"/>
                          </a:solidFill>
                        </a:rPr>
                        <a:t>Cold, gradient</a:t>
                      </a:r>
                      <a:r>
                        <a:rPr kumimoji="1" lang="en-US" altLang="ja-JP" sz="16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kumimoji="1" lang="en-US" altLang="ja-JP" sz="1600" dirty="0" smtClean="0">
                          <a:solidFill>
                            <a:srgbClr val="FFFFFF"/>
                          </a:solidFill>
                        </a:rPr>
                        <a:t>test</a:t>
                      </a:r>
                      <a:endParaRPr kumimoji="1" lang="ja-JP" alt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As partly</a:t>
                      </a:r>
                      <a:r>
                        <a:rPr kumimoji="1" lang="en-US" altLang="ja-JP" sz="16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as hub-lab</a:t>
                      </a:r>
                      <a:endParaRPr kumimoji="1" lang="ja-JP" alt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9-cell Cavity </a:t>
                      </a:r>
                    </a:p>
                    <a:p>
                      <a:r>
                        <a:rPr kumimoji="1" lang="en-US" altLang="ja-JP" sz="1600" dirty="0" smtClean="0"/>
                        <a:t>-</a:t>
                      </a:r>
                      <a:r>
                        <a:rPr kumimoji="1" lang="en-US" altLang="ja-JP" sz="1600" baseline="0" dirty="0" smtClean="0"/>
                        <a:t> M</a:t>
                      </a:r>
                      <a:r>
                        <a:rPr kumimoji="1" lang="en-US" altLang="ja-JP" sz="1600" dirty="0" smtClean="0"/>
                        <a:t>anufacturing</a:t>
                      </a:r>
                      <a:endParaRPr kumimoji="1" lang="ja-JP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FFFF00"/>
                          </a:solidFill>
                        </a:rPr>
                        <a:t>9-cell, end-group</a:t>
                      </a:r>
                      <a:r>
                        <a:rPr kumimoji="1" lang="en-US" altLang="ja-JP" sz="1400" baseline="0" dirty="0" smtClean="0">
                          <a:solidFill>
                            <a:srgbClr val="FFFF00"/>
                          </a:solidFill>
                        </a:rPr>
                        <a:t> assembly, </a:t>
                      </a:r>
                      <a:r>
                        <a:rPr kumimoji="1" lang="en-US" altLang="ja-JP" sz="1400" baseline="0" dirty="0" err="1" smtClean="0">
                          <a:solidFill>
                            <a:srgbClr val="FFFF00"/>
                          </a:solidFill>
                        </a:rPr>
                        <a:t>Chem</a:t>
                      </a:r>
                      <a:r>
                        <a:rPr kumimoji="1" lang="en-US" altLang="ja-JP" sz="1400" baseline="0" dirty="0" smtClean="0">
                          <a:solidFill>
                            <a:srgbClr val="FFFF00"/>
                          </a:solidFill>
                        </a:rPr>
                        <a:t>-process, He-Jacketing</a:t>
                      </a:r>
                      <a:endParaRPr kumimoji="1" lang="ja-JP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8000"/>
                        </a:gs>
                        <a:gs pos="100000">
                          <a:srgbClr val="FFFF0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Sub-comp/material</a:t>
                      </a:r>
                    </a:p>
                    <a:p>
                      <a:r>
                        <a:rPr kumimoji="1" lang="en-US" altLang="ja-JP" sz="1600" dirty="0" smtClean="0"/>
                        <a:t>-</a:t>
                      </a:r>
                      <a:r>
                        <a:rPr kumimoji="1" lang="en-US" altLang="ja-JP" sz="1600" baseline="0" dirty="0" smtClean="0"/>
                        <a:t> Production/P</a:t>
                      </a:r>
                      <a:r>
                        <a:rPr kumimoji="1" lang="en-US" altLang="ja-JP" sz="1600" dirty="0" smtClean="0"/>
                        <a:t>rocurement</a:t>
                      </a:r>
                      <a:r>
                        <a:rPr kumimoji="1" lang="en-US" altLang="ja-JP" sz="1600" baseline="0" dirty="0" smtClean="0"/>
                        <a:t>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>
                          <a:solidFill>
                            <a:srgbClr val="FFFF00"/>
                          </a:solidFill>
                        </a:rPr>
                        <a:t>Nb</a:t>
                      </a:r>
                      <a:r>
                        <a:rPr kumimoji="1" lang="en-US" altLang="ja-JP" sz="1400" dirty="0" smtClean="0">
                          <a:solidFill>
                            <a:srgbClr val="FFFF00"/>
                          </a:solidFill>
                        </a:rPr>
                        <a:t>, Ti, specific comp. …</a:t>
                      </a:r>
                      <a:endParaRPr kumimoji="1" lang="ja-JP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Procurement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11/12/05  A. Yamamoto</a:t>
            </a:r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latin typeface="Arial"/>
                <a:ea typeface="Arial Unicode MS"/>
                <a:cs typeface="Arial Unicode MS"/>
              </a:rPr>
              <a:t>ILC Status and Challenging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32</a:t>
            </a:fld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" name="屈折矢印 19"/>
          <p:cNvSpPr/>
          <p:nvPr/>
        </p:nvSpPr>
        <p:spPr>
          <a:xfrm>
            <a:off x="5626100" y="4813300"/>
            <a:ext cx="1155700" cy="342900"/>
          </a:xfrm>
          <a:prstGeom prst="bentUpArrow">
            <a:avLst>
              <a:gd name="adj1" fmla="val 28704"/>
              <a:gd name="adj2" fmla="val 25000"/>
              <a:gd name="adj3" fmla="val 4629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屈折矢印 20"/>
          <p:cNvSpPr/>
          <p:nvPr/>
        </p:nvSpPr>
        <p:spPr>
          <a:xfrm>
            <a:off x="4521200" y="3746500"/>
            <a:ext cx="1384300" cy="355600"/>
          </a:xfrm>
          <a:prstGeom prst="bent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上矢印 21"/>
          <p:cNvSpPr/>
          <p:nvPr/>
        </p:nvSpPr>
        <p:spPr>
          <a:xfrm>
            <a:off x="6553200" y="3746500"/>
            <a:ext cx="241300" cy="558800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4521200" y="5758172"/>
            <a:ext cx="1498600" cy="19305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" name="曲折矢印 25"/>
          <p:cNvSpPr/>
          <p:nvPr/>
        </p:nvSpPr>
        <p:spPr>
          <a:xfrm flipH="1">
            <a:off x="5626100" y="5257800"/>
            <a:ext cx="762000" cy="342900"/>
          </a:xfrm>
          <a:prstGeom prst="bentArrow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上矢印 26"/>
          <p:cNvSpPr/>
          <p:nvPr/>
        </p:nvSpPr>
        <p:spPr>
          <a:xfrm>
            <a:off x="3683000" y="5308600"/>
            <a:ext cx="203200" cy="297172"/>
          </a:xfrm>
          <a:prstGeom prst="upArrow">
            <a:avLst/>
          </a:prstGeom>
          <a:solidFill>
            <a:srgbClr val="FFFF00">
              <a:alpha val="55000"/>
            </a:srgb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曲折矢印 2"/>
          <p:cNvSpPr/>
          <p:nvPr/>
        </p:nvSpPr>
        <p:spPr>
          <a:xfrm>
            <a:off x="6654800" y="2197100"/>
            <a:ext cx="762000" cy="342900"/>
          </a:xfrm>
          <a:prstGeom prst="ben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662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54005"/>
            <a:ext cx="7086600" cy="759501"/>
          </a:xfrm>
        </p:spPr>
        <p:txBody>
          <a:bodyPr>
            <a:normAutofit/>
          </a:bodyPr>
          <a:lstStyle/>
          <a:p>
            <a:r>
              <a:rPr lang="en-US" altLang="ja-JP" sz="3200" b="1" dirty="0" smtClean="0"/>
              <a:t>Visiting Companies in </a:t>
            </a:r>
            <a:r>
              <a:rPr lang="en-US" altLang="ja-JP" sz="3200" b="1" dirty="0" smtClean="0"/>
              <a:t>Progress</a:t>
            </a:r>
            <a:endParaRPr lang="ja-JP" altLang="en-US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7" name="コンテンツ プレースホル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0859419"/>
              </p:ext>
            </p:extLst>
          </p:nvPr>
        </p:nvGraphicFramePr>
        <p:xfrm>
          <a:off x="444500" y="1091346"/>
          <a:ext cx="8229601" cy="495229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97113"/>
                <a:gridCol w="1077687"/>
                <a:gridCol w="2086564"/>
                <a:gridCol w="1998877"/>
                <a:gridCol w="2569360"/>
              </a:tblGrid>
              <a:tr h="38029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Date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Company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 Place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Technical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err="1" smtClean="0"/>
                        <a:t>sbject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17678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2/8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Hitachi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Tokyo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 (JP)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</a:t>
                      </a:r>
                      <a:r>
                        <a:rPr kumimoji="1" lang="en-US" altLang="ja-JP" sz="1400" baseline="0" dirty="0" smtClean="0"/>
                        <a:t>/</a:t>
                      </a:r>
                      <a:r>
                        <a:rPr kumimoji="1" lang="en-US" altLang="ja-JP" sz="1400" baseline="0" dirty="0" err="1" smtClean="0"/>
                        <a:t>Cryomodule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5298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2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2/8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Toshiba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Yokohana</a:t>
                      </a:r>
                      <a:r>
                        <a:rPr kumimoji="1" lang="en-US" altLang="ja-JP" sz="1400" dirty="0" smtClean="0"/>
                        <a:t> (JP)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Cavity/</a:t>
                      </a:r>
                      <a:r>
                        <a:rPr kumimoji="1" lang="en-US" altLang="ja-JP" sz="1400" baseline="0" dirty="0" err="1" smtClean="0"/>
                        <a:t>Cryomodule</a:t>
                      </a:r>
                      <a:r>
                        <a:rPr kumimoji="1" lang="en-US" altLang="ja-JP" sz="1400" baseline="0" dirty="0" smtClean="0"/>
                        <a:t>,  Magnet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3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2/9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MHI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Kobe (JP)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 / (</a:t>
                      </a:r>
                      <a:r>
                        <a:rPr kumimoji="1" lang="en-US" altLang="ja-JP" sz="1400" dirty="0" err="1" smtClean="0"/>
                        <a:t>Cryomodule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4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2/9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Tokyo-</a:t>
                      </a:r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Denkai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Tokyo (JP)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Material</a:t>
                      </a:r>
                      <a:r>
                        <a:rPr kumimoji="1" lang="en-US" altLang="ja-JP" sz="1400" baseline="0" dirty="0" smtClean="0"/>
                        <a:t> (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dirty="0" smtClean="0"/>
                        <a:t>) 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5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2/18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baseline="0" dirty="0" smtClean="0">
                          <a:solidFill>
                            <a:srgbClr val="3366FF"/>
                          </a:solidFill>
                        </a:rPr>
                        <a:t>OTIC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NingXia</a:t>
                      </a:r>
                      <a:r>
                        <a:rPr kumimoji="1" lang="en-US" altLang="ja-JP" sz="1400" dirty="0" smtClean="0"/>
                        <a:t> (CN)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Material (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dirty="0" smtClean="0"/>
                        <a:t>, </a:t>
                      </a:r>
                      <a:r>
                        <a:rPr kumimoji="1" lang="en-US" altLang="ja-JP" sz="1400" dirty="0" err="1" smtClean="0"/>
                        <a:t>NbTi</a:t>
                      </a:r>
                      <a:r>
                        <a:rPr kumimoji="1" lang="en-US" altLang="ja-JP" sz="1400" dirty="0" smtClean="0"/>
                        <a:t>,</a:t>
                      </a:r>
                      <a:r>
                        <a:rPr kumimoji="1" lang="en-US" altLang="ja-JP" sz="1400" baseline="0" dirty="0" smtClean="0"/>
                        <a:t> Ti) 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6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3/</a:t>
                      </a:r>
                      <a:r>
                        <a:rPr kumimoji="1" lang="en-US" altLang="ja-JP" sz="1400" dirty="0" smtClean="0"/>
                        <a:t>3. 9/14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(</a:t>
                      </a:r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Zanon</a:t>
                      </a:r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) </a:t>
                      </a:r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mtg</a:t>
                      </a:r>
                      <a:r>
                        <a:rPr kumimoji="1" lang="en-US" altLang="ja-JP" sz="1400" b="1" baseline="0" dirty="0" smtClean="0">
                          <a:solidFill>
                            <a:srgbClr val="3366FF"/>
                          </a:solidFill>
                        </a:rPr>
                        <a:t> at INFN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aseline="0" dirty="0" smtClean="0"/>
                        <a:t>Verona (IT)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Cavity/(</a:t>
                      </a:r>
                      <a:r>
                        <a:rPr kumimoji="1" lang="en-US" altLang="ja-JP" sz="1400" dirty="0" err="1" smtClean="0"/>
                        <a:t>Cryomodule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7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3/4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RI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Koeln</a:t>
                      </a:r>
                      <a:r>
                        <a:rPr kumimoji="1" lang="en-US" altLang="ja-JP" sz="1400" dirty="0" smtClean="0"/>
                        <a:t> (DE)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 (</a:t>
                      </a:r>
                      <a:r>
                        <a:rPr kumimoji="1" lang="en-US" altLang="ja-JP" sz="1400" dirty="0" err="1" smtClean="0"/>
                        <a:t>Cryomodule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8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3/14, (4/8) 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AES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Medford,</a:t>
                      </a:r>
                      <a:r>
                        <a:rPr kumimoji="1" lang="en-US" altLang="ja-JP" sz="1400" baseline="0" dirty="0" smtClean="0"/>
                        <a:t> NY </a:t>
                      </a:r>
                      <a:r>
                        <a:rPr kumimoji="1" lang="en-US" altLang="ja-JP" sz="1400" dirty="0" smtClean="0"/>
                        <a:t>(US)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 (</a:t>
                      </a:r>
                      <a:r>
                        <a:rPr kumimoji="1" lang="en-US" altLang="ja-JP" sz="1400" dirty="0" err="1" smtClean="0"/>
                        <a:t>Cryomodule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9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3/15,</a:t>
                      </a:r>
                      <a:r>
                        <a:rPr kumimoji="1" lang="en-US" altLang="ja-JP" sz="1400" baseline="0" dirty="0" smtClean="0"/>
                        <a:t> (4/7)</a:t>
                      </a:r>
                      <a:endParaRPr kumimoji="1" lang="ja-JP" alt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Niowave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Lansing, MI (US)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Cavity/ (</a:t>
                      </a:r>
                      <a:r>
                        <a:rPr kumimoji="1" lang="en-US" altLang="ja-JP" sz="1400" dirty="0" err="1" smtClean="0"/>
                        <a:t>Cryomodule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10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4/6</a:t>
                      </a:r>
                      <a:endParaRPr kumimoji="1" lang="ja-JP" alt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PAVAC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Vancouver (CA) 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Cavity, EBW-machine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8948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11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4/25</a:t>
                      </a:r>
                      <a:endParaRPr kumimoji="1" lang="ja-JP" alt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ATI </a:t>
                      </a:r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Wah</a:t>
                      </a:r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-Chang 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aseline="0" dirty="0" smtClean="0"/>
                        <a:t>Albany, OR (US) 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Material (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baseline="0" dirty="0" smtClean="0"/>
                        <a:t>, </a:t>
                      </a:r>
                      <a:r>
                        <a:rPr kumimoji="1" lang="en-US" altLang="ja-JP" sz="1400" baseline="0" dirty="0" err="1" smtClean="0"/>
                        <a:t>Nb</a:t>
                      </a:r>
                      <a:r>
                        <a:rPr kumimoji="1" lang="en-US" altLang="ja-JP" sz="1400" baseline="0" dirty="0" smtClean="0"/>
                        <a:t>-Ti, Ti)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0218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12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4/27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Plansee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Ruette</a:t>
                      </a:r>
                      <a:r>
                        <a:rPr kumimoji="1" lang="en-US" altLang="ja-JP" sz="1400" baseline="0" dirty="0" smtClean="0"/>
                        <a:t> (AS) 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Material (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dirty="0" smtClean="0"/>
                        <a:t>, 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dirty="0" smtClean="0"/>
                        <a:t>-Ti, Ti)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2598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13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5/24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SDMS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Sr. Romans</a:t>
                      </a:r>
                      <a:r>
                        <a:rPr kumimoji="1" lang="en-US" altLang="ja-JP" sz="1400" baseline="0" dirty="0" smtClean="0"/>
                        <a:t> (FR)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Cavity, Vessel,</a:t>
                      </a:r>
                      <a:r>
                        <a:rPr kumimoji="1" lang="en-US" altLang="ja-JP" sz="1400" baseline="0" dirty="0" smtClean="0"/>
                        <a:t> joint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14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7/6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Heraeus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Hanau</a:t>
                      </a:r>
                      <a:r>
                        <a:rPr kumimoji="1" lang="en-US" altLang="ja-JP" sz="1400" baseline="0" dirty="0" smtClean="0"/>
                        <a:t> (DE)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Material (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dirty="0" smtClean="0"/>
                        <a:t>, 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dirty="0" smtClean="0"/>
                        <a:t>-Ti, Ti)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11/16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SST 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>
                          <a:solidFill>
                            <a:schemeClr val="tx1"/>
                          </a:solidFill>
                        </a:rPr>
                        <a:t>Munchen</a:t>
                      </a:r>
                      <a:r>
                        <a:rPr kumimoji="1" lang="en-US" altLang="ja-JP" sz="1400" baseline="0" dirty="0" smtClean="0">
                          <a:solidFill>
                            <a:schemeClr val="tx1"/>
                          </a:solidFill>
                        </a:rPr>
                        <a:t> (DE)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EBW-machine 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11/12/05  A. Yamamoto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07592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ja-JP" smtClean="0"/>
              <a:t>ILC Status and Challenging 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26359-397B-D146-B043-A13A549AFB6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25403"/>
            <a:ext cx="7086600" cy="9144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The 2</a:t>
            </a:r>
            <a:r>
              <a:rPr lang="en-US" altLang="ja-JP" b="1" baseline="30000" dirty="0" smtClean="0"/>
              <a:t>nd</a:t>
            </a:r>
            <a:r>
              <a:rPr lang="en-US" altLang="ja-JP" b="1" dirty="0" smtClean="0"/>
              <a:t> workshop on SCRF </a:t>
            </a:r>
            <a:r>
              <a:rPr lang="en-US" altLang="ja-JP" sz="3111" b="1" dirty="0" smtClean="0"/>
              <a:t>Technology</a:t>
            </a:r>
            <a:r>
              <a:rPr lang="en-US" altLang="ja-JP" sz="2667" b="1" dirty="0" smtClean="0"/>
              <a:t> and  Industrialization for the ILC </a:t>
            </a:r>
            <a:endParaRPr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1800" y="1219202"/>
            <a:ext cx="8229600" cy="4902198"/>
          </a:xfrm>
          <a:ln>
            <a:solidFill>
              <a:srgbClr val="0000FF"/>
            </a:solidFill>
          </a:ln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ja-JP" dirty="0" smtClean="0"/>
              <a:t>as a satellite meeting of SRF 2011</a:t>
            </a:r>
          </a:p>
          <a:p>
            <a:r>
              <a:rPr lang="en-US" altLang="ja-JP" dirty="0" smtClean="0"/>
              <a:t>Date: 	July 24, 2011</a:t>
            </a:r>
          </a:p>
          <a:p>
            <a:r>
              <a:rPr lang="en-US" altLang="ja-JP" dirty="0" smtClean="0"/>
              <a:t>Place: 	Chicago </a:t>
            </a:r>
          </a:p>
          <a:p>
            <a:r>
              <a:rPr lang="en-US" altLang="ja-JP" dirty="0" smtClean="0"/>
              <a:t>Agenda: </a:t>
            </a:r>
          </a:p>
          <a:p>
            <a:pPr lvl="1"/>
            <a:r>
              <a:rPr lang="en-US" altLang="ja-JP" dirty="0" smtClean="0"/>
              <a:t>Introduction </a:t>
            </a:r>
          </a:p>
          <a:p>
            <a:pPr lvl="1"/>
            <a:r>
              <a:rPr lang="en-US" altLang="ja-JP" dirty="0" smtClean="0"/>
              <a:t>Reports from SCRF cavity/</a:t>
            </a:r>
            <a:r>
              <a:rPr lang="en-US" altLang="ja-JP" dirty="0" err="1" smtClean="0"/>
              <a:t>cryomodule</a:t>
            </a:r>
            <a:r>
              <a:rPr lang="en-US" altLang="ja-JP" dirty="0" smtClean="0"/>
              <a:t> industry</a:t>
            </a:r>
          </a:p>
          <a:p>
            <a:pPr lvl="1"/>
            <a:r>
              <a:rPr lang="en-US" altLang="ja-JP" dirty="0" smtClean="0"/>
              <a:t>Reports from SC material vendor</a:t>
            </a:r>
          </a:p>
          <a:p>
            <a:pPr lvl="1"/>
            <a:r>
              <a:rPr lang="en-US" altLang="ja-JP" dirty="0" smtClean="0"/>
              <a:t>Comments from Potential Regional Hub-laboratory </a:t>
            </a:r>
          </a:p>
          <a:p>
            <a:pPr lvl="1"/>
            <a:r>
              <a:rPr lang="en-US" altLang="ja-JP" dirty="0" smtClean="0"/>
              <a:t>Discussions on the ILC SCRF industrialization model</a:t>
            </a:r>
          </a:p>
          <a:p>
            <a:r>
              <a:rPr lang="en-US" altLang="ja-JP" dirty="0" smtClean="0"/>
              <a:t>Note:</a:t>
            </a:r>
          </a:p>
          <a:p>
            <a:pPr lvl="1"/>
            <a:r>
              <a:rPr lang="en-US" altLang="ja-JP" dirty="0" smtClean="0"/>
              <a:t>Open for everybody, 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Many Industrial participations acknowledged 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ILC Status and Challenging </a:t>
            </a:r>
            <a:endParaRPr 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028703"/>
            <a:ext cx="2976327" cy="167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1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Some Outlook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1000" y="987998"/>
            <a:ext cx="8341450" cy="5371160"/>
          </a:xfrm>
        </p:spPr>
        <p:txBody>
          <a:bodyPr/>
          <a:lstStyle/>
          <a:p>
            <a:r>
              <a:rPr kumimoji="1" lang="en-US" altLang="ja-JP" dirty="0" smtClean="0"/>
              <a:t>Participants</a:t>
            </a:r>
          </a:p>
          <a:p>
            <a:pPr lvl="1"/>
            <a:r>
              <a:rPr kumimoji="1" lang="en-US" altLang="ja-JP" b="0" dirty="0" smtClean="0"/>
              <a:t>More than </a:t>
            </a:r>
            <a:r>
              <a:rPr kumimoji="1" lang="en-US" altLang="ja-JP" b="0" dirty="0" smtClean="0">
                <a:solidFill>
                  <a:srgbClr val="FF0000"/>
                </a:solidFill>
              </a:rPr>
              <a:t>90</a:t>
            </a:r>
            <a:r>
              <a:rPr kumimoji="1" lang="en-US" altLang="ja-JP" b="0" dirty="0" smtClean="0"/>
              <a:t> participants, more than expected, </a:t>
            </a:r>
          </a:p>
          <a:p>
            <a:r>
              <a:rPr kumimoji="1" lang="en-US" altLang="ja-JP" dirty="0" smtClean="0"/>
              <a:t>Presentations</a:t>
            </a:r>
          </a:p>
          <a:p>
            <a:pPr lvl="1"/>
            <a:r>
              <a:rPr kumimoji="1" lang="en-US" altLang="ja-JP" b="0" u="sng" dirty="0" smtClean="0"/>
              <a:t>Cavity: </a:t>
            </a:r>
            <a:r>
              <a:rPr kumimoji="1" lang="en-US" altLang="ja-JP" b="0" dirty="0" smtClean="0"/>
              <a:t>AES, NW, </a:t>
            </a:r>
            <a:r>
              <a:rPr kumimoji="1" lang="en-US" altLang="ja-JP" b="0" dirty="0" err="1" smtClean="0"/>
              <a:t>Pavac</a:t>
            </a:r>
            <a:r>
              <a:rPr kumimoji="1" lang="en-US" altLang="ja-JP" b="0" dirty="0" smtClean="0"/>
              <a:t>, RI, MHI, and Hitachi</a:t>
            </a:r>
          </a:p>
          <a:p>
            <a:pPr lvl="1"/>
            <a:r>
              <a:rPr kumimoji="1" lang="en-US" altLang="ja-JP" b="0" u="sng" dirty="0" smtClean="0"/>
              <a:t>Material: </a:t>
            </a:r>
            <a:r>
              <a:rPr kumimoji="1" lang="en-US" altLang="ja-JP" b="0" dirty="0" smtClean="0"/>
              <a:t>OTIC, Tokyo-</a:t>
            </a:r>
            <a:r>
              <a:rPr kumimoji="1" lang="en-US" altLang="ja-JP" b="0" dirty="0" err="1" smtClean="0"/>
              <a:t>Denkai</a:t>
            </a:r>
            <a:r>
              <a:rPr kumimoji="1" lang="en-US" altLang="ja-JP" b="0" dirty="0" smtClean="0"/>
              <a:t>, ATI-WC, </a:t>
            </a:r>
            <a:r>
              <a:rPr kumimoji="1" lang="en-US" altLang="ja-JP" b="0" dirty="0" err="1" smtClean="0"/>
              <a:t>Plansee</a:t>
            </a:r>
            <a:r>
              <a:rPr kumimoji="1" lang="en-US" altLang="ja-JP" b="0" dirty="0" smtClean="0"/>
              <a:t>, and </a:t>
            </a:r>
            <a:r>
              <a:rPr kumimoji="1" lang="en-US" altLang="ja-JP" b="0" dirty="0" err="1" smtClean="0"/>
              <a:t>Heraeus</a:t>
            </a:r>
            <a:endParaRPr kumimoji="1" lang="en-US" altLang="ja-JP" b="0" dirty="0" smtClean="0"/>
          </a:p>
          <a:p>
            <a:pPr lvl="1"/>
            <a:r>
              <a:rPr kumimoji="1" lang="en-US" altLang="ja-JP" b="0" u="sng" dirty="0" smtClean="0"/>
              <a:t>Labs: </a:t>
            </a:r>
            <a:r>
              <a:rPr kumimoji="1" lang="en-US" altLang="ja-JP" b="0" dirty="0" err="1" smtClean="0"/>
              <a:t>Fermilab</a:t>
            </a:r>
            <a:r>
              <a:rPr kumimoji="1" lang="en-US" altLang="ja-JP" b="0" dirty="0" smtClean="0"/>
              <a:t>, KEK , and (DESY in SRF conf.) </a:t>
            </a:r>
          </a:p>
          <a:p>
            <a:r>
              <a:rPr kumimoji="1" lang="en-US" altLang="ja-JP" dirty="0" smtClean="0"/>
              <a:t>Fruitful discussions</a:t>
            </a:r>
          </a:p>
          <a:p>
            <a:pPr lvl="1"/>
            <a:r>
              <a:rPr kumimoji="1" lang="en-US" altLang="ja-JP" dirty="0" smtClean="0">
                <a:solidFill>
                  <a:srgbClr val="3366FF"/>
                </a:solidFill>
              </a:rPr>
              <a:t>Hub-laboratory concept/model </a:t>
            </a:r>
            <a:r>
              <a:rPr kumimoji="1" lang="en-US" altLang="ja-JP" dirty="0" err="1" smtClean="0">
                <a:solidFill>
                  <a:srgbClr val="3366FF"/>
                </a:solidFill>
              </a:rPr>
              <a:t>postively</a:t>
            </a:r>
            <a:r>
              <a:rPr kumimoji="1" lang="en-US" altLang="ja-JP" dirty="0" smtClean="0">
                <a:solidFill>
                  <a:srgbClr val="3366FF"/>
                </a:solidFill>
              </a:rPr>
              <a:t> discussed,</a:t>
            </a:r>
          </a:p>
          <a:p>
            <a:pPr lvl="1"/>
            <a:r>
              <a:rPr kumimoji="1" lang="en-US" altLang="ja-JP" b="0" dirty="0" smtClean="0"/>
              <a:t>Specially on </a:t>
            </a:r>
            <a:r>
              <a:rPr kumimoji="1" lang="en-US" altLang="ja-JP" b="0" u="sng" dirty="0" smtClean="0"/>
              <a:t>assembly and integration site </a:t>
            </a:r>
            <a:r>
              <a:rPr kumimoji="1" lang="en-US" altLang="ja-JP" b="0" dirty="0" smtClean="0"/>
              <a:t>to be hosted by companies or laboratories,   </a:t>
            </a:r>
            <a:endParaRPr kumimoji="1" lang="ja-JP" altLang="en-US" b="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11/12/05  A. Yamamoto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latin typeface="Arial"/>
                <a:ea typeface="Arial Unicode MS"/>
                <a:cs typeface="Arial Unicode MS"/>
              </a:rPr>
              <a:t>ILC Status and Challenging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35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941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TDR Technical Volumes</a:t>
            </a:r>
            <a:endParaRPr lang="en-GB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11/12/05  A. Yamamoto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023" y="1481976"/>
            <a:ext cx="1346062" cy="1938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368" y="3861642"/>
            <a:ext cx="1314797" cy="17126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1776" y="5535479"/>
            <a:ext cx="172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Reference Design Report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5023" y="3344985"/>
            <a:ext cx="2073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ILC Technical Progress Report </a:t>
            </a:r>
          </a:p>
          <a:p>
            <a:r>
              <a:rPr lang="en-GB" dirty="0" smtClean="0"/>
              <a:t>(“</a:t>
            </a:r>
            <a:r>
              <a:rPr lang="en-GB" i="1" dirty="0" smtClean="0"/>
              <a:t>interim report”</a:t>
            </a:r>
            <a:r>
              <a:rPr lang="en-GB" dirty="0" smtClean="0"/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417" y="2155953"/>
            <a:ext cx="1314797" cy="1721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145273" y="2165876"/>
            <a:ext cx="1338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TDR Part I: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R&amp;D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3218243"/>
            <a:ext cx="1314797" cy="1721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529056" y="3228166"/>
            <a:ext cx="1403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TDR Part II: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Baseline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Reference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Report</a:t>
            </a:r>
          </a:p>
        </p:txBody>
      </p:sp>
      <p:cxnSp>
        <p:nvCxnSpPr>
          <p:cNvPr id="17" name="Elbow Connector 16"/>
          <p:cNvCxnSpPr>
            <a:stCxn id="7" idx="3"/>
            <a:endCxn id="12" idx="1"/>
          </p:cNvCxnSpPr>
          <p:nvPr/>
        </p:nvCxnSpPr>
        <p:spPr bwMode="auto">
          <a:xfrm>
            <a:off x="4161085" y="2451141"/>
            <a:ext cx="2008332" cy="56578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Elbow Connector 18"/>
          <p:cNvCxnSpPr>
            <a:stCxn id="8" idx="3"/>
            <a:endCxn id="14" idx="1"/>
          </p:cNvCxnSpPr>
          <p:nvPr/>
        </p:nvCxnSpPr>
        <p:spPr bwMode="auto">
          <a:xfrm flipV="1">
            <a:off x="2173165" y="4079217"/>
            <a:ext cx="4380035" cy="638773"/>
          </a:xfrm>
          <a:prstGeom prst="bentConnector3">
            <a:avLst>
              <a:gd name="adj1" fmla="val 6603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437275" y="5025706"/>
            <a:ext cx="172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Technical Design Report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74593" y="2136709"/>
            <a:ext cx="1232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~250 pages</a:t>
            </a:r>
            <a:b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Deliverable 2</a:t>
            </a:r>
            <a:endParaRPr lang="en-GB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94146" y="3228165"/>
            <a:ext cx="1249854" cy="757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A6A6A6"/>
                </a:solidFill>
              </a:rPr>
              <a:t>~300 pages</a:t>
            </a:r>
            <a:br>
              <a:rPr lang="en-GB" sz="1400" dirty="0" smtClean="0">
                <a:solidFill>
                  <a:srgbClr val="A6A6A6"/>
                </a:solidFill>
              </a:rPr>
            </a:br>
            <a:r>
              <a:rPr lang="en-GB" sz="1400" dirty="0" smtClean="0">
                <a:solidFill>
                  <a:srgbClr val="A6A6A6"/>
                </a:solidFill>
              </a:rPr>
              <a:t>Deliverables 1,3 and 4</a:t>
            </a:r>
            <a:endParaRPr lang="en-GB" sz="1400" dirty="0">
              <a:solidFill>
                <a:srgbClr val="A6A6A6"/>
              </a:solidFill>
            </a:endParaRPr>
          </a:p>
        </p:txBody>
      </p:sp>
      <p:cxnSp>
        <p:nvCxnSpPr>
          <p:cNvPr id="26" name="Elbow Connector 25"/>
          <p:cNvCxnSpPr/>
          <p:nvPr/>
        </p:nvCxnSpPr>
        <p:spPr bwMode="auto">
          <a:xfrm>
            <a:off x="4161085" y="2581658"/>
            <a:ext cx="2367971" cy="1404433"/>
          </a:xfrm>
          <a:prstGeom prst="bentConnector3">
            <a:avLst>
              <a:gd name="adj1" fmla="val 38217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6827215" y="5762186"/>
            <a:ext cx="220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* end of 2012 – formal publication early 2013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81963" y="1036275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2007</a:t>
            </a:r>
            <a:endParaRPr lang="en-GB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08718" y="1036378"/>
            <a:ext cx="852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GB" dirty="0"/>
              <a:t>2011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53200" y="1036378"/>
            <a:ext cx="989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GB" dirty="0"/>
              <a:t>2013*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10730" y="3264505"/>
            <a:ext cx="52673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rgbClr val="0000FF"/>
                </a:solidFill>
              </a:rPr>
              <a:t>AD&amp;I</a:t>
            </a:r>
            <a:endParaRPr lang="en-GB" sz="1050" dirty="0">
              <a:solidFill>
                <a:srgbClr val="0000FF"/>
              </a:solidFill>
            </a:endParaRPr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ILC Status and Challenging </a:t>
            </a:r>
            <a:endParaRPr lang="en-GB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9B6C-4CFA-2D48-ACDE-59936853136B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68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b="1" dirty="0" smtClean="0"/>
              <a:t>How to prepare for BTR and TDR?</a:t>
            </a:r>
            <a:endParaRPr kumimoji="1" lang="ja-JP" altLang="en-US" sz="32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1000" y="990600"/>
            <a:ext cx="8077200" cy="5334000"/>
          </a:xfrm>
          <a:ln>
            <a:solidFill>
              <a:srgbClr val="0000FF"/>
            </a:solidFill>
          </a:ln>
        </p:spPr>
        <p:txBody>
          <a:bodyPr/>
          <a:lstStyle/>
          <a:p>
            <a:r>
              <a:rPr lang="en-US" altLang="ja-JP" sz="2400" dirty="0"/>
              <a:t>T</a:t>
            </a:r>
            <a:r>
              <a:rPr kumimoji="1" lang="en-US" altLang="ja-JP" sz="2400" dirty="0" smtClean="0"/>
              <a:t>echnical discussion in TTC, </a:t>
            </a:r>
            <a:r>
              <a:rPr kumimoji="1" lang="en-US" altLang="ja-JP" sz="2400" dirty="0" smtClean="0">
                <a:solidFill>
                  <a:srgbClr val="3366FF"/>
                </a:solidFill>
              </a:rPr>
              <a:t>Dec. 5 – 8</a:t>
            </a:r>
            <a:r>
              <a:rPr kumimoji="1" lang="en-US" altLang="ja-JP" sz="2400" dirty="0" smtClean="0"/>
              <a:t>, to evaluate technically satisfactory/acceptable design for projects. </a:t>
            </a:r>
          </a:p>
          <a:p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r>
              <a:rPr kumimoji="1" lang="en-US" altLang="ja-JP" sz="2400" dirty="0" smtClean="0"/>
              <a:t>ILC Specific discussion in post-TTC, </a:t>
            </a:r>
            <a:r>
              <a:rPr kumimoji="1" lang="en-US" altLang="ja-JP" sz="2400" dirty="0" smtClean="0">
                <a:solidFill>
                  <a:srgbClr val="3366FF"/>
                </a:solidFill>
              </a:rPr>
              <a:t>Dec. 8-9</a:t>
            </a:r>
            <a:r>
              <a:rPr kumimoji="1" lang="en-US" altLang="ja-JP" sz="2400" dirty="0" smtClean="0"/>
              <a:t>, </a:t>
            </a:r>
            <a:r>
              <a:rPr lang="en-US" altLang="ja-JP" sz="2400" dirty="0" smtClean="0"/>
              <a:t>to seek for cost-effective technical choice to prepare for  </a:t>
            </a:r>
            <a:r>
              <a:rPr lang="en-US" altLang="ja-JP" sz="2400" dirty="0" smtClean="0"/>
              <a:t>BTR</a:t>
            </a:r>
          </a:p>
          <a:p>
            <a:pPr lvl="1"/>
            <a:r>
              <a:rPr kumimoji="1" lang="en-US" altLang="ja-JP" sz="2000" dirty="0" smtClean="0">
                <a:solidFill>
                  <a:srgbClr val="FF0000"/>
                </a:solidFill>
              </a:rPr>
              <a:t>Agenda available </a:t>
            </a:r>
            <a:r>
              <a:rPr kumimoji="1" lang="en-US" altLang="ja-JP" sz="2000" dirty="0" smtClean="0"/>
              <a:t>at a satellite URL from TTC URL</a:t>
            </a:r>
            <a:endParaRPr kumimoji="1" lang="en-US" altLang="ja-JP" sz="2000" dirty="0" smtClean="0"/>
          </a:p>
          <a:p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r>
              <a:rPr kumimoji="1" lang="en-US" altLang="ja-JP" sz="2400" dirty="0" smtClean="0"/>
              <a:t>Consensus</a:t>
            </a:r>
            <a:r>
              <a:rPr kumimoji="1" lang="en-US" altLang="ja-JP" sz="2400" dirty="0" smtClean="0"/>
              <a:t>/Decision for TDR writing, BTR at KEK, </a:t>
            </a:r>
            <a:r>
              <a:rPr kumimoji="1" lang="en-US" altLang="ja-JP" sz="2400" dirty="0" smtClean="0">
                <a:solidFill>
                  <a:srgbClr val="3366FF"/>
                </a:solidFill>
              </a:rPr>
              <a:t>Jan. 19 – 20</a:t>
            </a:r>
            <a:r>
              <a:rPr kumimoji="1" lang="en-US" altLang="ja-JP" sz="2400" dirty="0" smtClean="0"/>
              <a:t>, 2012</a:t>
            </a:r>
            <a:endParaRPr kumimoji="1" lang="ja-JP" altLang="en-US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11/12/05  A. Yamamoto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Status and Challenging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37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下矢印 7"/>
          <p:cNvSpPr/>
          <p:nvPr/>
        </p:nvSpPr>
        <p:spPr bwMode="auto">
          <a:xfrm>
            <a:off x="2760747" y="4377004"/>
            <a:ext cx="286763" cy="39598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下矢印 8"/>
          <p:cNvSpPr/>
          <p:nvPr/>
        </p:nvSpPr>
        <p:spPr bwMode="auto">
          <a:xfrm>
            <a:off x="2760747" y="2045182"/>
            <a:ext cx="286763" cy="39598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11991" y="4179013"/>
            <a:ext cx="4969107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Please additionally register for SCRF meeting.</a:t>
            </a:r>
          </a:p>
          <a:p>
            <a:r>
              <a:rPr lang="en-US" altLang="ja-JP" i="1" dirty="0" smtClean="0"/>
              <a:t>We need to count </a:t>
            </a:r>
            <a:r>
              <a:rPr lang="en-US" altLang="ja-JP" i="1" dirty="0" smtClean="0">
                <a:solidFill>
                  <a:srgbClr val="FF0000"/>
                </a:solidFill>
              </a:rPr>
              <a:t>“working lunch!”</a:t>
            </a:r>
            <a:r>
              <a:rPr kumimoji="1" lang="en-US" altLang="ja-JP" i="1" dirty="0" smtClean="0">
                <a:solidFill>
                  <a:srgbClr val="FF0000"/>
                </a:solidFill>
              </a:rPr>
              <a:t> </a:t>
            </a:r>
            <a:endParaRPr kumimoji="1" lang="ja-JP" alt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0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GDE-SCRF Meeting </a:t>
            </a:r>
            <a:br>
              <a:rPr kumimoji="1" lang="en-US" altLang="ja-JP" dirty="0" smtClean="0"/>
            </a:br>
            <a:r>
              <a:rPr lang="en-US" altLang="ja-JP" dirty="0" smtClean="0"/>
              <a:t>as a post-TTC meeting, Dec. 8-9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0292" y="1600200"/>
            <a:ext cx="8465066" cy="4525963"/>
          </a:xfrm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altLang="ja-JP" dirty="0" smtClean="0"/>
              <a:t>Based on the </a:t>
            </a:r>
            <a:r>
              <a:rPr lang="en-US" altLang="ja-JP" dirty="0" err="1" smtClean="0"/>
              <a:t>cryomodule</a:t>
            </a:r>
            <a:r>
              <a:rPr lang="en-US" altLang="ja-JP" dirty="0" smtClean="0"/>
              <a:t> test results and on technical discussions made in TTC, </a:t>
            </a:r>
          </a:p>
          <a:p>
            <a:pPr lvl="1"/>
            <a:r>
              <a:rPr lang="en-US" altLang="ja-JP" dirty="0" smtClean="0">
                <a:solidFill>
                  <a:srgbClr val="008000"/>
                </a:solidFill>
              </a:rPr>
              <a:t>Present PM’s guidelines (as Introduction)</a:t>
            </a:r>
          </a:p>
          <a:p>
            <a:pPr lvl="2"/>
            <a:r>
              <a:rPr lang="en-US" altLang="ja-JP" dirty="0" smtClean="0">
                <a:solidFill>
                  <a:srgbClr val="008000"/>
                </a:solidFill>
              </a:rPr>
              <a:t>Current view for the baseline design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r>
              <a:rPr lang="en-US" altLang="ja-JP" dirty="0" smtClean="0"/>
              <a:t>Discuss baseline technology for the ILC TDR and the cost estimates </a:t>
            </a:r>
          </a:p>
          <a:p>
            <a:pPr lvl="2"/>
            <a:r>
              <a:rPr lang="en-US" altLang="ja-JP" dirty="0" smtClean="0">
                <a:solidFill>
                  <a:srgbClr val="3366FF"/>
                </a:solidFill>
              </a:rPr>
              <a:t>Project-oriented, cost-effective technology choice for the TDR</a:t>
            </a:r>
          </a:p>
          <a:p>
            <a:pPr lvl="2"/>
            <a:r>
              <a:rPr lang="en-US" altLang="ja-JP" dirty="0" smtClean="0">
                <a:solidFill>
                  <a:srgbClr val="3366FF"/>
                </a:solidFill>
              </a:rPr>
              <a:t>Group leaders respond to the current view of the baseline</a:t>
            </a:r>
            <a:endParaRPr lang="en-US" altLang="ja-JP" dirty="0" smtClean="0">
              <a:solidFill>
                <a:srgbClr val="008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74493"/>
            <a:ext cx="2133600" cy="365125"/>
          </a:xfrm>
        </p:spPr>
        <p:txBody>
          <a:bodyPr/>
          <a:lstStyle/>
          <a:p>
            <a:r>
              <a:rPr lang="en-US" altLang="ja-JP" smtClean="0"/>
              <a:t>11/12/05  A. Yamamoto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ILC Status and Challenging 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515B-6B6A-BE42-BC36-C2FDB1406A91}" type="slidenum">
              <a:rPr lang="ja-JP" altLang="en-US" smtClean="0"/>
              <a:pPr/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3324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399" y="188160"/>
            <a:ext cx="7719259" cy="9144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Technical Change </a:t>
            </a:r>
            <a:r>
              <a:rPr kumimoji="1" lang="en-US" altLang="ja-JP" b="1" dirty="0" smtClean="0"/>
              <a:t>Guideline Proposal</a:t>
            </a:r>
            <a:br>
              <a:rPr kumimoji="1" lang="en-US" altLang="ja-JP" b="1" dirty="0" smtClean="0"/>
            </a:br>
            <a:r>
              <a:rPr lang="en-US" altLang="ja-JP" sz="3100" dirty="0" smtClean="0"/>
              <a:t>(preliminary)</a:t>
            </a:r>
            <a:endParaRPr kumimoji="1" lang="ja-JP" altLang="en-US" sz="31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8681191"/>
              </p:ext>
            </p:extLst>
          </p:nvPr>
        </p:nvGraphicFramePr>
        <p:xfrm>
          <a:off x="222035" y="1249904"/>
          <a:ext cx="8557457" cy="511047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94889"/>
                <a:gridCol w="2389517"/>
                <a:gridCol w="4673051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ML Integration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Parameters</a:t>
                      </a:r>
                      <a:r>
                        <a:rPr kumimoji="1" lang="en-US" altLang="ja-JP" sz="1800" baseline="0" dirty="0" smtClean="0"/>
                        <a:t> and </a:t>
                      </a:r>
                    </a:p>
                    <a:p>
                      <a:r>
                        <a:rPr kumimoji="1" lang="en-US" altLang="ja-JP" sz="1800" baseline="0" dirty="0" smtClean="0"/>
                        <a:t>layout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Confirmed including alignment tolerance</a:t>
                      </a:r>
                    </a:p>
                    <a:p>
                      <a:r>
                        <a:rPr kumimoji="1" lang="en-US" altLang="ja-JP" sz="1400" dirty="0" smtClean="0"/>
                        <a:t>CM</a:t>
                      </a:r>
                      <a:r>
                        <a:rPr kumimoji="1" lang="en-US" altLang="ja-JP" sz="1400" baseline="0" dirty="0" smtClean="0"/>
                        <a:t> and Q periodicity: </a:t>
                      </a:r>
                      <a:r>
                        <a:rPr kumimoji="1" lang="en-US" altLang="ja-JP" sz="1400" baseline="0" dirty="0" smtClean="0">
                          <a:sym typeface="Wingdings"/>
                        </a:rPr>
                        <a:t> </a:t>
                      </a:r>
                      <a:r>
                        <a:rPr kumimoji="1" lang="en-US" altLang="ja-JP" sz="1400" baseline="0" dirty="0" smtClean="0"/>
                        <a:t>8+4Q4+8  requiring additional ML length ( ~ 100 m)</a:t>
                      </a:r>
                    </a:p>
                    <a:p>
                      <a:r>
                        <a:rPr kumimoji="1" lang="en-US" altLang="ja-JP" sz="1400" baseline="0" dirty="0" smtClean="0"/>
                        <a:t>How we shall provide additional backup length and utility of 400 m?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Cavity</a:t>
                      </a:r>
                      <a:r>
                        <a:rPr kumimoji="1" lang="en-US" altLang="ja-JP" sz="1800" baseline="0" dirty="0" smtClean="0">
                          <a:solidFill>
                            <a:schemeClr val="tx1"/>
                          </a:solidFill>
                        </a:rPr>
                        <a:t> performance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Yield</a:t>
                      </a:r>
                    </a:p>
                    <a:p>
                      <a:r>
                        <a:rPr kumimoji="1" lang="en-US" altLang="ja-JP" sz="1800" dirty="0" smtClean="0"/>
                        <a:t>Gradient spread </a:t>
                      </a:r>
                    </a:p>
                    <a:p>
                      <a:r>
                        <a:rPr kumimoji="1" lang="en-US" altLang="ja-JP" sz="1800" dirty="0" smtClean="0"/>
                        <a:t>Degradation 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1st pass:</a:t>
                      </a:r>
                      <a:r>
                        <a:rPr kumimoji="1" lang="en-US" altLang="ja-JP" sz="1400" baseline="0" dirty="0" smtClean="0"/>
                        <a:t> 50 (or 60) %, 2</a:t>
                      </a:r>
                      <a:r>
                        <a:rPr kumimoji="1" lang="en-US" altLang="ja-JP" sz="1400" baseline="30000" dirty="0" smtClean="0"/>
                        <a:t>nd</a:t>
                      </a:r>
                      <a:r>
                        <a:rPr kumimoji="1" lang="en-US" altLang="ja-JP" sz="1400" baseline="0" dirty="0" smtClean="0"/>
                        <a:t> pass: 80 (or 70) % </a:t>
                      </a:r>
                      <a:endParaRPr kumimoji="1" lang="en-US" altLang="ja-JP" sz="1400" dirty="0" smtClean="0"/>
                    </a:p>
                    <a:p>
                      <a:r>
                        <a:rPr kumimoji="1" lang="en-US" altLang="ja-JP" sz="1400" dirty="0" smtClean="0"/>
                        <a:t>31.5 +/- 20 % confirmed </a:t>
                      </a:r>
                    </a:p>
                    <a:p>
                      <a:r>
                        <a:rPr kumimoji="1" lang="en-US" altLang="ja-JP" sz="1400" dirty="0" smtClean="0"/>
                        <a:t>Assume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1/10 cavity</a:t>
                      </a:r>
                      <a:r>
                        <a:rPr kumimoji="1" lang="en-US" altLang="ja-JP" sz="1400" baseline="0" dirty="0" smtClean="0"/>
                        <a:t> to degrade 20 % </a:t>
                      </a:r>
                      <a:r>
                        <a:rPr kumimoji="1" lang="en-US" altLang="ja-JP" sz="1400" dirty="0" smtClean="0"/>
                        <a:t> 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Cavity integration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Envelope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Tuner</a:t>
                      </a:r>
                      <a:r>
                        <a:rPr kumimoji="1" lang="en-US" altLang="ja-JP" sz="1400" baseline="0" dirty="0" smtClean="0"/>
                        <a:t> type, coupler warm-flange, beam pipe, magnetic shield (inside/outside), etc.  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err="1" smtClean="0"/>
                        <a:t>Cryomodule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Envelope/interface</a:t>
                      </a:r>
                    </a:p>
                    <a:p>
                      <a:r>
                        <a:rPr kumimoji="1" lang="en-US" altLang="ja-JP" sz="1800" dirty="0" smtClean="0"/>
                        <a:t>Unit</a:t>
                      </a:r>
                      <a:r>
                        <a:rPr kumimoji="1" lang="en-US" altLang="ja-JP" sz="1800" baseline="0" dirty="0" smtClean="0"/>
                        <a:t> </a:t>
                      </a:r>
                    </a:p>
                    <a:p>
                      <a:r>
                        <a:rPr kumimoji="1" lang="en-US" altLang="ja-JP" sz="1800" baseline="0" dirty="0" smtClean="0"/>
                        <a:t>5 K radiation shield 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Piping</a:t>
                      </a:r>
                      <a:r>
                        <a:rPr kumimoji="1" lang="en-US" altLang="ja-JP" sz="1400" baseline="0" dirty="0" smtClean="0"/>
                        <a:t> interface, inter-connect condition, </a:t>
                      </a:r>
                      <a:r>
                        <a:rPr kumimoji="1" lang="en-US" altLang="ja-JP" sz="1400" baseline="0" dirty="0" err="1" smtClean="0"/>
                        <a:t>etc</a:t>
                      </a:r>
                      <a:r>
                        <a:rPr kumimoji="1" lang="en-US" altLang="ja-JP" sz="1400" baseline="0" dirty="0" smtClean="0"/>
                        <a:t>,</a:t>
                      </a:r>
                    </a:p>
                    <a:p>
                      <a:r>
                        <a:rPr kumimoji="1" lang="en-US" altLang="ja-JP" sz="1400" baseline="0" dirty="0" smtClean="0"/>
                        <a:t>8+4Q4+8 </a:t>
                      </a:r>
                    </a:p>
                    <a:p>
                      <a:r>
                        <a:rPr kumimoji="1" lang="en-US" altLang="ja-JP" sz="1400" baseline="0" dirty="0" smtClean="0"/>
                        <a:t>Simplification 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Cryogenics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Unit capacity 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5 </a:t>
                      </a:r>
                      <a:r>
                        <a:rPr kumimoji="1" lang="en-US" altLang="ja-JP" sz="1400" dirty="0" smtClean="0">
                          <a:sym typeface="Wingdings"/>
                        </a:rPr>
                        <a:t> 4 units /</a:t>
                      </a:r>
                      <a:r>
                        <a:rPr kumimoji="1" lang="en-US" altLang="ja-JP" sz="1400" baseline="0" dirty="0" smtClean="0">
                          <a:sym typeface="Wingdings"/>
                        </a:rPr>
                        <a:t> </a:t>
                      </a:r>
                      <a:r>
                        <a:rPr kumimoji="1" lang="en-US" altLang="ja-JP" sz="1400" baseline="0" dirty="0" err="1" smtClean="0">
                          <a:sym typeface="Wingdings"/>
                        </a:rPr>
                        <a:t>linac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RF power 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Configuration 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DRFS in mountain site, KCS in flat land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Cost 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(Conversion) 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(PPP)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9B6C-4CFA-2D48-ACDE-59936853136B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539666"/>
            <a:ext cx="2133600" cy="365125"/>
          </a:xfrm>
        </p:spPr>
        <p:txBody>
          <a:bodyPr/>
          <a:lstStyle/>
          <a:p>
            <a:r>
              <a:rPr kumimoji="1" lang="en-US" altLang="ja-JP" smtClean="0"/>
              <a:t>11/12/05  A. Yamamoto</a:t>
            </a:r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6526572"/>
            <a:ext cx="2895600" cy="365125"/>
          </a:xfrm>
        </p:spPr>
        <p:txBody>
          <a:bodyPr/>
          <a:lstStyle/>
          <a:p>
            <a:r>
              <a:rPr kumimoji="1" lang="en-US" altLang="ja-JP" smtClean="0"/>
              <a:t>ILC Status and Challenging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52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914400"/>
          </a:xfrm>
        </p:spPr>
        <p:txBody>
          <a:bodyPr/>
          <a:lstStyle/>
          <a:p>
            <a:r>
              <a:rPr kumimoji="0" lang="en-US" altLang="ja-JP" b="1" dirty="0">
                <a:latin typeface="Arial" charset="0"/>
                <a:cs typeface="Arial Unicode MS" charset="0"/>
              </a:rPr>
              <a:t>Global Plan for ILC Gradient R&amp;D</a:t>
            </a:r>
          </a:p>
        </p:txBody>
      </p:sp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11/12/05  A. Yamamoto</a:t>
            </a:r>
            <a:endParaRPr kumimoji="0" lang="en-US" altLang="ja-JP" sz="1200"/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F78F524A-17B0-3744-8BC7-47408F1D0650}" type="slidenum">
              <a:rPr kumimoji="0" lang="en-US" altLang="ja-JP" sz="1400"/>
              <a:pPr/>
              <a:t>4</a:t>
            </a:fld>
            <a:endParaRPr kumimoji="0" lang="en-US" altLang="ja-JP" sz="1400"/>
          </a:p>
        </p:txBody>
      </p:sp>
      <p:pic>
        <p:nvPicPr>
          <p:cNvPr id="2048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38200"/>
            <a:ext cx="9156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171450" y="5181600"/>
            <a:ext cx="8972550" cy="1077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400" dirty="0">
                <a:solidFill>
                  <a:srgbClr val="FFFF00"/>
                </a:solidFill>
              </a:rPr>
              <a:t>New baseline gradient:</a:t>
            </a:r>
          </a:p>
          <a:p>
            <a:r>
              <a:rPr kumimoji="0" lang="en-US" altLang="ja-JP" sz="2000" dirty="0">
                <a:solidFill>
                  <a:srgbClr val="FFFF00"/>
                </a:solidFill>
              </a:rPr>
              <a:t>Vertical acceptance</a:t>
            </a:r>
            <a:r>
              <a:rPr kumimoji="0" lang="en-US" altLang="ja-JP" sz="2000" u="sng" dirty="0">
                <a:solidFill>
                  <a:srgbClr val="FFFF00"/>
                </a:solidFill>
              </a:rPr>
              <a:t>: </a:t>
            </a:r>
            <a:r>
              <a:rPr kumimoji="0" lang="en-US" altLang="ja-JP" sz="2000" u="sng" dirty="0">
                <a:solidFill>
                  <a:srgbClr val="FF6600"/>
                </a:solidFill>
              </a:rPr>
              <a:t>35 MV/m </a:t>
            </a:r>
            <a:r>
              <a:rPr kumimoji="0" lang="en-US" altLang="ja-JP" sz="2000" u="sng" dirty="0">
                <a:solidFill>
                  <a:srgbClr val="FFFF00"/>
                </a:solidFill>
              </a:rPr>
              <a:t>average, allowing </a:t>
            </a:r>
            <a:r>
              <a:rPr kumimoji="0" lang="en-US" altLang="ja-JP" sz="2000" u="sng" dirty="0">
                <a:solidFill>
                  <a:srgbClr val="FF6600"/>
                </a:solidFill>
              </a:rPr>
              <a:t>±20% spread </a:t>
            </a:r>
            <a:r>
              <a:rPr kumimoji="0" lang="en-US" altLang="ja-JP" sz="2000" u="sng" dirty="0">
                <a:solidFill>
                  <a:srgbClr val="FFFF00"/>
                </a:solidFill>
              </a:rPr>
              <a:t>(28-42 MV/m)</a:t>
            </a:r>
          </a:p>
          <a:p>
            <a:r>
              <a:rPr kumimoji="0" lang="en-US" altLang="ja-JP" sz="2000" dirty="0">
                <a:solidFill>
                  <a:srgbClr val="FFFF00"/>
                </a:solidFill>
              </a:rPr>
              <a:t>Operational: 31.5 MV/m average, allowing ±20% spread (25-38 MV/m)</a:t>
            </a:r>
          </a:p>
        </p:txBody>
      </p:sp>
    </p:spTree>
    <p:extLst>
      <p:ext uri="{BB962C8B-B14F-4D97-AF65-F5344CB8AC3E}">
        <p14:creationId xmlns:p14="http://schemas.microsoft.com/office/powerpoint/2010/main" val="355067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0"/>
            <a:ext cx="6477000" cy="838200"/>
          </a:xfrm>
        </p:spPr>
        <p:txBody>
          <a:bodyPr/>
          <a:lstStyle/>
          <a:p>
            <a:r>
              <a:rPr kumimoji="1" lang="en-US" altLang="ja-JP" sz="4800" b="1" dirty="0" smtClean="0"/>
              <a:t>Summary </a:t>
            </a:r>
            <a:endParaRPr kumimoji="1" lang="ja-JP" altLang="en-US" sz="4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8390" y="777680"/>
            <a:ext cx="8991600" cy="5562600"/>
          </a:xfrm>
          <a:ln>
            <a:noFill/>
          </a:ln>
        </p:spPr>
        <p:txBody>
          <a:bodyPr/>
          <a:lstStyle/>
          <a:p>
            <a:r>
              <a:rPr kumimoji="1" lang="en-US" altLang="ja-JP" sz="2400" dirty="0" smtClean="0"/>
              <a:t>SRF 1.3 GHz </a:t>
            </a:r>
            <a:r>
              <a:rPr lang="en-US" altLang="ja-JP" sz="2400" dirty="0" smtClean="0"/>
              <a:t>c</a:t>
            </a:r>
            <a:r>
              <a:rPr kumimoji="1" lang="en-US" altLang="ja-JP" sz="2400" dirty="0" smtClean="0"/>
              <a:t>avity R&amp;D progressed</a:t>
            </a:r>
          </a:p>
          <a:p>
            <a:pPr lvl="1"/>
            <a:r>
              <a:rPr kumimoji="1" lang="en-US" altLang="ja-JP" sz="2000" dirty="0" smtClean="0">
                <a:solidFill>
                  <a:srgbClr val="3366FF"/>
                </a:solidFill>
              </a:rPr>
              <a:t>9-cell </a:t>
            </a:r>
            <a:r>
              <a:rPr kumimoji="1" lang="en-US" altLang="ja-JP" sz="2000" dirty="0" smtClean="0"/>
              <a:t>cavity Gradient R&amp;D:</a:t>
            </a:r>
          </a:p>
          <a:p>
            <a:pPr lvl="2"/>
            <a:r>
              <a:rPr kumimoji="1" lang="en-US" altLang="ja-JP" sz="1800" dirty="0" smtClean="0"/>
              <a:t>Maximum gradient reaching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&gt; 45 MV/m </a:t>
            </a:r>
            <a:r>
              <a:rPr kumimoji="1" lang="en-US" altLang="ja-JP" sz="1800" dirty="0" smtClean="0"/>
              <a:t>(w/ large-grain)</a:t>
            </a:r>
          </a:p>
          <a:p>
            <a:pPr lvl="2"/>
            <a:r>
              <a:rPr kumimoji="1" lang="en-US" altLang="ja-JP" sz="1800" dirty="0" smtClean="0"/>
              <a:t>Production-yield progressed in ILC Global data-base:</a:t>
            </a:r>
          </a:p>
          <a:p>
            <a:pPr lvl="3"/>
            <a:r>
              <a:rPr lang="en-US" altLang="ja-JP" sz="1800" dirty="0" smtClean="0"/>
              <a:t>~ </a:t>
            </a:r>
            <a:r>
              <a:rPr lang="en-US" altLang="ja-JP" sz="1800" dirty="0" smtClean="0"/>
              <a:t>23 </a:t>
            </a:r>
            <a:r>
              <a:rPr lang="en-US" altLang="ja-JP" sz="1800" dirty="0" smtClean="0"/>
              <a:t>% </a:t>
            </a:r>
            <a:r>
              <a:rPr lang="en-US" altLang="ja-JP" sz="1800" dirty="0" smtClean="0"/>
              <a:t> </a:t>
            </a:r>
            <a:r>
              <a:rPr lang="en-US" altLang="ja-JP" sz="1800" dirty="0" smtClean="0"/>
              <a:t>in </a:t>
            </a:r>
            <a:r>
              <a:rPr lang="en-US" altLang="ja-JP" sz="1800" dirty="0" smtClean="0"/>
              <a:t>2008 </a:t>
            </a:r>
            <a:r>
              <a:rPr lang="en-US" altLang="ja-JP" sz="1800" dirty="0" smtClean="0">
                <a:sym typeface="Wingdings"/>
              </a:rPr>
              <a:t> </a:t>
            </a:r>
            <a:r>
              <a:rPr lang="en-US" altLang="ja-JP" sz="1800" dirty="0" smtClean="0">
                <a:solidFill>
                  <a:srgbClr val="FF0000"/>
                </a:solidFill>
              </a:rPr>
              <a:t> </a:t>
            </a:r>
            <a:r>
              <a:rPr lang="en-US" altLang="ja-JP" sz="1800" dirty="0" smtClean="0">
                <a:solidFill>
                  <a:srgbClr val="FF0000"/>
                </a:solidFill>
              </a:rPr>
              <a:t>~ 60 % </a:t>
            </a:r>
            <a:r>
              <a:rPr lang="en-US" altLang="ja-JP" sz="1800" dirty="0" smtClean="0">
                <a:solidFill>
                  <a:srgbClr val="FF0000"/>
                </a:solidFill>
              </a:rPr>
              <a:t> </a:t>
            </a:r>
            <a:r>
              <a:rPr lang="en-US" altLang="ja-JP" sz="1800" dirty="0" smtClean="0"/>
              <a:t>(effectively ~75 %) </a:t>
            </a:r>
            <a:r>
              <a:rPr lang="en-US" altLang="ja-JP" sz="1800" dirty="0" smtClean="0">
                <a:solidFill>
                  <a:srgbClr val="FF0000"/>
                </a:solidFill>
              </a:rPr>
              <a:t>at </a:t>
            </a:r>
            <a:r>
              <a:rPr lang="en-US" altLang="ja-JP" sz="1800" dirty="0" smtClean="0">
                <a:solidFill>
                  <a:srgbClr val="FF0000"/>
                </a:solidFill>
              </a:rPr>
              <a:t>35 MV/</a:t>
            </a:r>
            <a:r>
              <a:rPr lang="en-US" altLang="ja-JP" sz="1800" dirty="0" smtClean="0">
                <a:solidFill>
                  <a:srgbClr val="FF0000"/>
                </a:solidFill>
              </a:rPr>
              <a:t>m  </a:t>
            </a:r>
            <a:r>
              <a:rPr lang="en-US" altLang="ja-JP" sz="1800" dirty="0" smtClean="0"/>
              <a:t>in 2011</a:t>
            </a:r>
            <a:endParaRPr lang="en-US" altLang="ja-JP" sz="1800" dirty="0" smtClean="0"/>
          </a:p>
          <a:p>
            <a:pPr lvl="1"/>
            <a:r>
              <a:rPr lang="en-US" altLang="ja-JP" sz="2000" dirty="0" smtClean="0"/>
              <a:t>Cavity-string performance in </a:t>
            </a:r>
            <a:r>
              <a:rPr lang="en-US" altLang="ja-JP" sz="2000" dirty="0" err="1" smtClean="0"/>
              <a:t>Cryomodule</a:t>
            </a:r>
            <a:endParaRPr lang="en-US" altLang="ja-JP" sz="2000" dirty="0" smtClean="0"/>
          </a:p>
          <a:p>
            <a:pPr lvl="2"/>
            <a:r>
              <a:rPr lang="en-US" altLang="ja-JP" sz="1800" dirty="0" smtClean="0">
                <a:solidFill>
                  <a:srgbClr val="3366FF"/>
                </a:solidFill>
              </a:rPr>
              <a:t>FLASH</a:t>
            </a:r>
            <a:r>
              <a:rPr lang="en-US" altLang="ja-JP" sz="1800" dirty="0" smtClean="0"/>
              <a:t>/PXFEL-1:  </a:t>
            </a:r>
            <a:r>
              <a:rPr lang="en-US" altLang="ja-JP" sz="1800" dirty="0" smtClean="0">
                <a:solidFill>
                  <a:srgbClr val="FF0000"/>
                </a:solidFill>
              </a:rPr>
              <a:t>reached &lt;32 MV/m</a:t>
            </a:r>
            <a:r>
              <a:rPr lang="en-US" altLang="ja-JP" sz="1800" dirty="0" smtClean="0"/>
              <a:t>&gt; </a:t>
            </a:r>
          </a:p>
          <a:p>
            <a:pPr lvl="2"/>
            <a:r>
              <a:rPr lang="en-US" altLang="ja-JP" sz="1800" dirty="0" smtClean="0"/>
              <a:t>NML: in progress </a:t>
            </a:r>
          </a:p>
          <a:p>
            <a:pPr lvl="2"/>
            <a:r>
              <a:rPr lang="en-US" altLang="ja-JP" sz="1800" dirty="0" smtClean="0">
                <a:solidFill>
                  <a:srgbClr val="000000"/>
                </a:solidFill>
              </a:rPr>
              <a:t>S1-Global: </a:t>
            </a:r>
            <a:r>
              <a:rPr lang="en-US" altLang="ja-JP" sz="1800" dirty="0" smtClean="0"/>
              <a:t>reached &lt;26 MV/m&gt; with 7 cavity-string </a:t>
            </a:r>
            <a:endParaRPr lang="en-US" altLang="ja-JP" sz="1800" dirty="0" smtClean="0"/>
          </a:p>
          <a:p>
            <a:pPr lvl="2"/>
            <a:r>
              <a:rPr lang="en-US" altLang="ja-JP" sz="1800" dirty="0" smtClean="0">
                <a:solidFill>
                  <a:srgbClr val="FF0000"/>
                </a:solidFill>
              </a:rPr>
              <a:t>Urgent action </a:t>
            </a:r>
            <a:r>
              <a:rPr lang="en-US" altLang="ja-JP" sz="1800" dirty="0" smtClean="0"/>
              <a:t>required to </a:t>
            </a:r>
            <a:r>
              <a:rPr lang="en-US" altLang="ja-JP" sz="1800" u="sng" dirty="0" smtClean="0"/>
              <a:t>prevent degradation </a:t>
            </a:r>
            <a:r>
              <a:rPr lang="en-US" altLang="ja-JP" sz="1800" dirty="0" smtClean="0"/>
              <a:t>in </a:t>
            </a:r>
            <a:r>
              <a:rPr lang="en-US" altLang="ja-JP" sz="1800" dirty="0" err="1" smtClean="0"/>
              <a:t>cryomodule</a:t>
            </a:r>
            <a:r>
              <a:rPr lang="en-US" altLang="ja-JP" sz="1800" dirty="0" smtClean="0"/>
              <a:t> assembly</a:t>
            </a:r>
            <a:endParaRPr lang="en-US" altLang="ja-JP" sz="1800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sz="2000" dirty="0" smtClean="0"/>
              <a:t>Superconducting accelerator system test</a:t>
            </a:r>
          </a:p>
          <a:p>
            <a:pPr lvl="2"/>
            <a:r>
              <a:rPr lang="en-US" altLang="ja-JP" sz="1800" dirty="0" smtClean="0">
                <a:solidFill>
                  <a:srgbClr val="3366FF"/>
                </a:solidFill>
              </a:rPr>
              <a:t>FLASH</a:t>
            </a:r>
            <a:r>
              <a:rPr lang="en-US" altLang="ja-JP" sz="1800" dirty="0" smtClean="0"/>
              <a:t>: progressing in acceleration for </a:t>
            </a:r>
            <a:r>
              <a:rPr lang="en-US" altLang="ja-JP" sz="1800" dirty="0" smtClean="0">
                <a:solidFill>
                  <a:srgbClr val="FF6600"/>
                </a:solidFill>
              </a:rPr>
              <a:t>9 mA </a:t>
            </a:r>
            <a:r>
              <a:rPr lang="en-US" altLang="ja-JP" sz="1800" dirty="0" smtClean="0"/>
              <a:t>demonstration</a:t>
            </a:r>
          </a:p>
          <a:p>
            <a:r>
              <a:rPr lang="en-US" altLang="ja-JP" sz="2400" dirty="0" smtClean="0"/>
              <a:t>Industrialization study in progress </a:t>
            </a:r>
            <a:r>
              <a:rPr lang="en-US" altLang="ja-JP" sz="2400" dirty="0" smtClean="0"/>
              <a:t>in </a:t>
            </a:r>
            <a:r>
              <a:rPr lang="en-US" altLang="ja-JP" sz="2400" dirty="0" err="1" smtClean="0"/>
              <a:t>comunication</a:t>
            </a:r>
            <a:r>
              <a:rPr lang="en-US" altLang="ja-JP" sz="2400" dirty="0" smtClean="0"/>
              <a:t> w/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industry</a:t>
            </a:r>
            <a:endParaRPr lang="en-US" altLang="ja-JP" sz="2400" dirty="0" smtClean="0"/>
          </a:p>
          <a:p>
            <a:r>
              <a:rPr lang="en-US" altLang="ja-JP" sz="2400" dirty="0" smtClean="0">
                <a:solidFill>
                  <a:schemeClr val="tx1"/>
                </a:solidFill>
              </a:rPr>
              <a:t>Further </a:t>
            </a:r>
            <a:r>
              <a:rPr lang="en-US" altLang="ja-JP" sz="2400" dirty="0" smtClean="0">
                <a:solidFill>
                  <a:schemeClr val="tx1"/>
                </a:solidFill>
              </a:rPr>
              <a:t>high-gradient R&amp;D</a:t>
            </a:r>
            <a:r>
              <a:rPr lang="en-US" altLang="ja-JP" sz="2400" dirty="0" smtClean="0">
                <a:solidFill>
                  <a:srgbClr val="3366FF"/>
                </a:solidFill>
              </a:rPr>
              <a:t> </a:t>
            </a:r>
            <a:r>
              <a:rPr lang="en-US" altLang="ja-JP" sz="2400" dirty="0" smtClean="0">
                <a:solidFill>
                  <a:srgbClr val="3366FF"/>
                </a:solidFill>
              </a:rPr>
              <a:t>(~ </a:t>
            </a:r>
            <a:r>
              <a:rPr lang="en-US" altLang="ja-JP" sz="2400" dirty="0" smtClean="0">
                <a:solidFill>
                  <a:srgbClr val="3366FF"/>
                </a:solidFill>
              </a:rPr>
              <a:t>45 MV/m) </a:t>
            </a:r>
            <a:r>
              <a:rPr lang="en-US" altLang="ja-JP" sz="2400" dirty="0" smtClean="0"/>
              <a:t>motivated for</a:t>
            </a:r>
            <a:r>
              <a:rPr lang="en-US" altLang="ja-JP" sz="2400" dirty="0" smtClean="0"/>
              <a:t>, </a:t>
            </a:r>
            <a:endParaRPr lang="en-US" altLang="ja-JP" sz="2400" dirty="0" smtClean="0"/>
          </a:p>
          <a:p>
            <a:pPr lvl="1"/>
            <a:r>
              <a:rPr lang="en-US" altLang="ja-JP" sz="2000" dirty="0"/>
              <a:t>P</a:t>
            </a:r>
            <a:r>
              <a:rPr lang="en-US" altLang="ja-JP" sz="2000" dirty="0" smtClean="0"/>
              <a:t>ossible </a:t>
            </a:r>
            <a:r>
              <a:rPr lang="en-US" altLang="ja-JP" sz="2000" dirty="0" smtClean="0"/>
              <a:t>1-TeV </a:t>
            </a:r>
            <a:r>
              <a:rPr lang="en-US" altLang="ja-JP" sz="2000" dirty="0" smtClean="0"/>
              <a:t>upgrade, as a program beyond TDR </a:t>
            </a:r>
            <a:endParaRPr lang="en-US" altLang="ja-JP" sz="2000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11/12/05  A. Yamamoto</a:t>
            </a:r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D2495-D900-764B-95D8-E6F04B5A7C4A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7961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i="1" dirty="0" smtClean="0"/>
              <a:t>Acknowledgments</a:t>
            </a:r>
            <a:endParaRPr kumimoji="1" lang="ja-JP" altLang="en-US" b="1" i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458231"/>
            <a:ext cx="7772400" cy="3371182"/>
          </a:xfrm>
        </p:spPr>
        <p:txBody>
          <a:bodyPr/>
          <a:lstStyle/>
          <a:p>
            <a:endParaRPr kumimoji="1" lang="en-US" altLang="ja-JP" dirty="0" smtClean="0"/>
          </a:p>
          <a:p>
            <a:r>
              <a:rPr lang="en-US" altLang="ja-JP" i="1" dirty="0" smtClean="0"/>
              <a:t>Many thanks to all collaboration members </a:t>
            </a:r>
          </a:p>
          <a:p>
            <a:pPr lvl="1"/>
            <a:r>
              <a:rPr kumimoji="1" lang="en-US" altLang="ja-JP" i="1" dirty="0" smtClean="0"/>
              <a:t>In many participating institutes</a:t>
            </a:r>
          </a:p>
          <a:p>
            <a:pPr lvl="1"/>
            <a:endParaRPr kumimoji="1" lang="en-US" altLang="ja-JP" i="1" dirty="0"/>
          </a:p>
          <a:p>
            <a:r>
              <a:rPr lang="en-US" altLang="ja-JP" i="1" dirty="0" smtClean="0"/>
              <a:t>Special thanks to all colleagues providing information</a:t>
            </a:r>
            <a:endParaRPr kumimoji="1" lang="ja-JP" altLang="en-US" i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D2495-D900-764B-95D8-E6F04B5A7C4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79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D2495-D900-764B-95D8-E6F04B5A7C4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3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11/12/05  A. Yamamoto</a:t>
            </a:r>
            <a:endParaRPr kumimoji="0" lang="en-US" altLang="ja-JP" sz="1200"/>
          </a:p>
        </p:txBody>
      </p:sp>
      <p:sp>
        <p:nvSpPr>
          <p:cNvPr id="5939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593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75D99A45-B6DC-F844-9217-1465246F4654}" type="slidenum">
              <a:rPr kumimoji="0" lang="en-US" altLang="ja-JP" sz="1400"/>
              <a:pPr/>
              <a:t>43</a:t>
            </a:fld>
            <a:endParaRPr kumimoji="0" lang="en-US" altLang="ja-JP" sz="1400"/>
          </a:p>
        </p:txBody>
      </p:sp>
      <p:sp>
        <p:nvSpPr>
          <p:cNvPr id="593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 sz="3200" b="1" dirty="0">
                <a:latin typeface="Arial" charset="0"/>
                <a:cs typeface="Arial Unicode MS" charset="0"/>
              </a:rPr>
              <a:t>Main Issues at Very High </a:t>
            </a:r>
            <a:r>
              <a:rPr kumimoji="0" lang="en-US" altLang="ja-JP" sz="3200" b="1" dirty="0" smtClean="0">
                <a:latin typeface="Arial" charset="0"/>
                <a:cs typeface="Arial Unicode MS" charset="0"/>
              </a:rPr>
              <a:t>Gradient </a:t>
            </a:r>
            <a:endParaRPr kumimoji="0" lang="en-US" altLang="ja-JP" sz="3200" b="1" dirty="0">
              <a:latin typeface="Arial" charset="0"/>
              <a:cs typeface="Arial Unicode MS" charset="0"/>
            </a:endParaRPr>
          </a:p>
        </p:txBody>
      </p:sp>
      <p:pic>
        <p:nvPicPr>
          <p:cNvPr id="59397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73707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398" name="Straight Arrow Connector 17"/>
          <p:cNvCxnSpPr>
            <a:cxnSpLocks noChangeShapeType="1"/>
            <a:stCxn id="59399" idx="1"/>
          </p:cNvCxnSpPr>
          <p:nvPr/>
        </p:nvCxnSpPr>
        <p:spPr bwMode="auto">
          <a:xfrm rot="10800000" flipV="1">
            <a:off x="5791200" y="1909763"/>
            <a:ext cx="685800" cy="757237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399" name="TextBox 20"/>
          <p:cNvSpPr txBox="1">
            <a:spLocks noChangeArrowheads="1"/>
          </p:cNvSpPr>
          <p:nvPr/>
        </p:nvSpPr>
        <p:spPr bwMode="auto">
          <a:xfrm>
            <a:off x="6477000" y="1371600"/>
            <a:ext cx="2390775" cy="107791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>
                <a:solidFill>
                  <a:srgbClr val="FF0000"/>
                </a:solidFill>
              </a:rPr>
              <a:t>Material</a:t>
            </a:r>
          </a:p>
          <a:p>
            <a:r>
              <a:rPr kumimoji="0" lang="en-US" altLang="ja-JP" sz="1600">
                <a:solidFill>
                  <a:srgbClr val="FF0000"/>
                </a:solidFill>
              </a:rPr>
              <a:t>Nb: &gt; 2000 Oe (exp.)</a:t>
            </a:r>
          </a:p>
          <a:p>
            <a:r>
              <a:rPr kumimoji="0" lang="en-US" altLang="ja-JP" sz="1600">
                <a:solidFill>
                  <a:srgbClr val="FF0000"/>
                </a:solidFill>
              </a:rPr>
              <a:t>          2400 Oe (the.) </a:t>
            </a:r>
          </a:p>
          <a:p>
            <a:r>
              <a:rPr kumimoji="0" lang="en-US" altLang="ja-JP" sz="1600">
                <a:solidFill>
                  <a:srgbClr val="FF0000"/>
                </a:solidFill>
              </a:rPr>
              <a:t>Nb</a:t>
            </a:r>
            <a:r>
              <a:rPr kumimoji="0" lang="en-US" altLang="ja-JP" sz="1600" baseline="-25000">
                <a:solidFill>
                  <a:srgbClr val="FF0000"/>
                </a:solidFill>
              </a:rPr>
              <a:t>3</a:t>
            </a:r>
            <a:r>
              <a:rPr kumimoji="0" lang="en-US" altLang="ja-JP" sz="1600">
                <a:solidFill>
                  <a:srgbClr val="FF0000"/>
                </a:solidFill>
              </a:rPr>
              <a:t>Sn: &gt; 4000 Oe (the.)</a:t>
            </a:r>
          </a:p>
        </p:txBody>
      </p:sp>
      <p:cxnSp>
        <p:nvCxnSpPr>
          <p:cNvPr id="59400" name="Straight Arrow Connector 23"/>
          <p:cNvCxnSpPr>
            <a:cxnSpLocks noChangeShapeType="1"/>
            <a:stCxn id="59401" idx="0"/>
          </p:cNvCxnSpPr>
          <p:nvPr/>
        </p:nvCxnSpPr>
        <p:spPr bwMode="auto">
          <a:xfrm rot="16200000" flipV="1">
            <a:off x="6969919" y="3317081"/>
            <a:ext cx="304800" cy="985838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1" name="TextBox 24"/>
          <p:cNvSpPr txBox="1">
            <a:spLocks noChangeArrowheads="1"/>
          </p:cNvSpPr>
          <p:nvPr/>
        </p:nvSpPr>
        <p:spPr bwMode="auto">
          <a:xfrm>
            <a:off x="6781800" y="3962400"/>
            <a:ext cx="1666875" cy="40005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</a:rPr>
              <a:t>Cavity shape</a:t>
            </a:r>
          </a:p>
        </p:txBody>
      </p:sp>
      <p:cxnSp>
        <p:nvCxnSpPr>
          <p:cNvPr id="59402" name="Straight Arrow Connector 26"/>
          <p:cNvCxnSpPr>
            <a:cxnSpLocks noChangeShapeType="1"/>
            <a:stCxn id="59403" idx="2"/>
          </p:cNvCxnSpPr>
          <p:nvPr/>
        </p:nvCxnSpPr>
        <p:spPr bwMode="auto">
          <a:xfrm rot="16200000" flipH="1">
            <a:off x="4202907" y="1916906"/>
            <a:ext cx="423862" cy="923925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3" name="TextBox 28"/>
          <p:cNvSpPr txBox="1">
            <a:spLocks noChangeArrowheads="1"/>
          </p:cNvSpPr>
          <p:nvPr/>
        </p:nvSpPr>
        <p:spPr bwMode="auto">
          <a:xfrm>
            <a:off x="2743200" y="1828800"/>
            <a:ext cx="2420938" cy="3381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dirty="0">
                <a:solidFill>
                  <a:srgbClr val="FF0000"/>
                </a:solidFill>
              </a:rPr>
              <a:t>Cavity surface chemistry</a:t>
            </a:r>
          </a:p>
        </p:txBody>
      </p:sp>
      <p:cxnSp>
        <p:nvCxnSpPr>
          <p:cNvPr id="59404" name="Straight Arrow Connector 30"/>
          <p:cNvCxnSpPr>
            <a:cxnSpLocks noChangeShapeType="1"/>
            <a:stCxn id="59405" idx="0"/>
          </p:cNvCxnSpPr>
          <p:nvPr/>
        </p:nvCxnSpPr>
        <p:spPr bwMode="auto">
          <a:xfrm rot="16200000" flipV="1">
            <a:off x="4548982" y="3756818"/>
            <a:ext cx="304800" cy="106363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5" name="TextBox 32"/>
          <p:cNvSpPr txBox="1">
            <a:spLocks noChangeArrowheads="1"/>
          </p:cNvSpPr>
          <p:nvPr/>
        </p:nvSpPr>
        <p:spPr bwMode="auto">
          <a:xfrm>
            <a:off x="3124200" y="3962400"/>
            <a:ext cx="3260725" cy="4000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 dirty="0">
                <a:solidFill>
                  <a:srgbClr val="FF0000"/>
                </a:solidFill>
              </a:rPr>
              <a:t>Cavity surface smoothness</a:t>
            </a:r>
          </a:p>
        </p:txBody>
      </p:sp>
      <p:cxnSp>
        <p:nvCxnSpPr>
          <p:cNvPr id="59406" name="Straight Arrow Connector 33"/>
          <p:cNvCxnSpPr>
            <a:cxnSpLocks noChangeShapeType="1"/>
            <a:stCxn id="59407" idx="0"/>
          </p:cNvCxnSpPr>
          <p:nvPr/>
        </p:nvCxnSpPr>
        <p:spPr bwMode="auto">
          <a:xfrm rot="5400000" flipH="1" flipV="1">
            <a:off x="2088357" y="2621756"/>
            <a:ext cx="533400" cy="1843087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7" name="TextBox 36"/>
          <p:cNvSpPr txBox="1">
            <a:spLocks noChangeArrowheads="1"/>
          </p:cNvSpPr>
          <p:nvPr/>
        </p:nvSpPr>
        <p:spPr bwMode="auto">
          <a:xfrm>
            <a:off x="152400" y="3810000"/>
            <a:ext cx="2563813" cy="7080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kumimoji="0" lang="en-US" altLang="ja-JP" sz="2000">
                <a:solidFill>
                  <a:srgbClr val="FF0000"/>
                </a:solidFill>
              </a:rPr>
              <a:t>Cavity wall </a:t>
            </a:r>
          </a:p>
          <a:p>
            <a:pPr algn="ctr"/>
            <a:r>
              <a:rPr kumimoji="0" lang="en-US" altLang="ja-JP" sz="2000">
                <a:solidFill>
                  <a:srgbClr val="FF0000"/>
                </a:solidFill>
              </a:rPr>
              <a:t>thermal conductance</a:t>
            </a:r>
          </a:p>
        </p:txBody>
      </p:sp>
      <p:cxnSp>
        <p:nvCxnSpPr>
          <p:cNvPr id="59408" name="Straight Arrow Connector 41"/>
          <p:cNvCxnSpPr>
            <a:cxnSpLocks noChangeShapeType="1"/>
            <a:stCxn id="59409" idx="2"/>
          </p:cNvCxnSpPr>
          <p:nvPr/>
        </p:nvCxnSpPr>
        <p:spPr bwMode="auto">
          <a:xfrm rot="16200000" flipH="1">
            <a:off x="1122363" y="2265363"/>
            <a:ext cx="500062" cy="455612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9" name="TextBox 42"/>
          <p:cNvSpPr txBox="1">
            <a:spLocks noChangeArrowheads="1"/>
          </p:cNvSpPr>
          <p:nvPr/>
        </p:nvSpPr>
        <p:spPr bwMode="auto">
          <a:xfrm>
            <a:off x="152400" y="1905000"/>
            <a:ext cx="1982788" cy="338138"/>
          </a:xfrm>
          <a:prstGeom prst="rect">
            <a:avLst/>
          </a:prstGeom>
          <a:solidFill>
            <a:srgbClr val="CCFFCC"/>
          </a:solidFill>
          <a:ln>
            <a:solidFill>
              <a:srgbClr val="0000FF"/>
            </a:solidFill>
          </a:ln>
          <a:extLst/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dirty="0">
                <a:solidFill>
                  <a:srgbClr val="FF0000"/>
                </a:solidFill>
              </a:rPr>
              <a:t>Achievable gradient</a:t>
            </a:r>
          </a:p>
        </p:txBody>
      </p:sp>
      <p:sp>
        <p:nvSpPr>
          <p:cNvPr id="59410" name="TextBox 43"/>
          <p:cNvSpPr txBox="1">
            <a:spLocks noChangeArrowheads="1"/>
          </p:cNvSpPr>
          <p:nvPr/>
        </p:nvSpPr>
        <p:spPr bwMode="auto">
          <a:xfrm>
            <a:off x="76200" y="838200"/>
            <a:ext cx="906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400" dirty="0"/>
              <a:t>“Knobs” for improved reproducibility in overcoming </a:t>
            </a:r>
            <a:r>
              <a:rPr kumimoji="0" lang="en-US" altLang="ja-JP" sz="2400" u="sng" dirty="0"/>
              <a:t>local quench </a:t>
            </a:r>
            <a:r>
              <a:rPr kumimoji="0" lang="en-US" altLang="ja-JP" sz="2400" dirty="0"/>
              <a:t>at very high gradient of </a:t>
            </a:r>
            <a:r>
              <a:rPr kumimoji="0" lang="en-US" altLang="ja-JP" sz="2400" dirty="0">
                <a:solidFill>
                  <a:srgbClr val="FF0000"/>
                </a:solidFill>
              </a:rPr>
              <a:t>40-50 </a:t>
            </a:r>
            <a:r>
              <a:rPr kumimoji="0" lang="en-US" altLang="ja-JP" sz="2400" dirty="0">
                <a:solidFill>
                  <a:srgbClr val="3366FF"/>
                </a:solidFill>
              </a:rPr>
              <a:t>MV/m   </a:t>
            </a:r>
          </a:p>
        </p:txBody>
      </p:sp>
      <p:sp>
        <p:nvSpPr>
          <p:cNvPr id="59411" name="TextBox 40"/>
          <p:cNvSpPr txBox="1">
            <a:spLocks noChangeArrowheads="1"/>
          </p:cNvSpPr>
          <p:nvPr/>
        </p:nvSpPr>
        <p:spPr bwMode="auto">
          <a:xfrm>
            <a:off x="0" y="4495800"/>
            <a:ext cx="9144000" cy="1816100"/>
          </a:xfrm>
          <a:prstGeom prst="rect">
            <a:avLst/>
          </a:prstGeom>
          <a:solidFill>
            <a:srgbClr val="3366FF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800100" indent="-3429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FontTx/>
              <a:buAutoNum type="arabicParenBoth"/>
            </a:pPr>
            <a:r>
              <a:rPr kumimoji="0" lang="en-US" altLang="ja-JP" sz="1600" dirty="0">
                <a:solidFill>
                  <a:srgbClr val="FFFF00"/>
                </a:solidFill>
              </a:rPr>
              <a:t>Alternate cavity shape for reduced </a:t>
            </a:r>
            <a:r>
              <a:rPr kumimoji="0" lang="en-US" altLang="ja-JP" sz="1600" dirty="0" err="1">
                <a:solidFill>
                  <a:srgbClr val="FFFF00"/>
                </a:solidFill>
              </a:rPr>
              <a:t>Hpk</a:t>
            </a:r>
            <a:r>
              <a:rPr kumimoji="0" lang="en-US" altLang="ja-JP" sz="1600" dirty="0">
                <a:solidFill>
                  <a:srgbClr val="FFFF00"/>
                </a:solidFill>
              </a:rPr>
              <a:t>/</a:t>
            </a:r>
            <a:r>
              <a:rPr kumimoji="0" lang="en-US" altLang="ja-JP" sz="1600" dirty="0" err="1">
                <a:solidFill>
                  <a:srgbClr val="FFFF00"/>
                </a:solidFill>
              </a:rPr>
              <a:t>Eacc</a:t>
            </a:r>
            <a:r>
              <a:rPr kumimoji="0" lang="en-US" altLang="ja-JP" sz="1600" dirty="0">
                <a:solidFill>
                  <a:srgbClr val="FFFF00"/>
                </a:solidFill>
              </a:rPr>
              <a:t> ratio</a:t>
            </a:r>
            <a:r>
              <a:rPr kumimoji="0" lang="en-US" altLang="ja-JP" sz="1600" u="sng" dirty="0">
                <a:solidFill>
                  <a:srgbClr val="FF0000"/>
                </a:solidFill>
              </a:rPr>
              <a:t>. </a:t>
            </a:r>
            <a:r>
              <a:rPr kumimoji="0" lang="en-US" altLang="ja-JP" sz="1600" u="sng" dirty="0">
                <a:solidFill>
                  <a:schemeClr val="bg1"/>
                </a:solidFill>
              </a:rPr>
              <a:t>In hand </a:t>
            </a:r>
            <a:r>
              <a:rPr kumimoji="0" lang="en-US" altLang="ja-JP" sz="1600" dirty="0">
                <a:solidFill>
                  <a:schemeClr val="bg1"/>
                </a:solidFill>
              </a:rPr>
              <a:t>(LL, RE, LSF).</a:t>
            </a:r>
          </a:p>
          <a:p>
            <a:pPr>
              <a:buFontTx/>
              <a:buAutoNum type="arabicParenBoth"/>
            </a:pPr>
            <a:r>
              <a:rPr kumimoji="0" lang="en-US" altLang="ja-JP" sz="1600" dirty="0">
                <a:solidFill>
                  <a:srgbClr val="FFFF00"/>
                </a:solidFill>
              </a:rPr>
              <a:t>Uniform cavity processing for reduced local “bad” spots. </a:t>
            </a:r>
            <a:r>
              <a:rPr kumimoji="0" lang="en-US" altLang="ja-JP" sz="1600" u="sng" dirty="0">
                <a:solidFill>
                  <a:srgbClr val="FFFFFF"/>
                </a:solidFill>
              </a:rPr>
              <a:t>In hand </a:t>
            </a:r>
            <a:r>
              <a:rPr kumimoji="0" lang="en-US" altLang="ja-JP" sz="1600" dirty="0">
                <a:solidFill>
                  <a:srgbClr val="FFFFFF"/>
                </a:solidFill>
              </a:rPr>
              <a:t>(EP).  </a:t>
            </a:r>
          </a:p>
          <a:p>
            <a:pPr>
              <a:buFontTx/>
              <a:buAutoNum type="arabicParenBoth"/>
            </a:pPr>
            <a:r>
              <a:rPr kumimoji="0" lang="en-US" altLang="ja-JP" sz="1600" dirty="0">
                <a:solidFill>
                  <a:srgbClr val="FFFF00"/>
                </a:solidFill>
              </a:rPr>
              <a:t>Smooth surface for reduced local magnetic field enhancement. </a:t>
            </a:r>
            <a:r>
              <a:rPr kumimoji="0" lang="en-US" altLang="ja-JP" sz="1600" dirty="0">
                <a:solidFill>
                  <a:srgbClr val="FFFFFF"/>
                </a:solidFill>
              </a:rPr>
              <a:t>In hand(CBP &amp; derivative + EP).</a:t>
            </a:r>
          </a:p>
          <a:p>
            <a:pPr>
              <a:buFontTx/>
              <a:buAutoNum type="arabicParenBoth"/>
            </a:pPr>
            <a:r>
              <a:rPr kumimoji="0" lang="en-US" altLang="ja-JP" sz="1600" dirty="0">
                <a:solidFill>
                  <a:srgbClr val="FFFF00"/>
                </a:solidFill>
              </a:rPr>
              <a:t>Improved wall thermal conductance for increased local heating tolerance. </a:t>
            </a:r>
          </a:p>
          <a:p>
            <a:pPr lvl="1">
              <a:buFont typeface="Wingdings" charset="0"/>
              <a:buChar char="Ø"/>
            </a:pPr>
            <a:r>
              <a:rPr kumimoji="0" lang="en-US" altLang="ja-JP" sz="1600" dirty="0">
                <a:solidFill>
                  <a:srgbClr val="FFFF00"/>
                </a:solidFill>
                <a:ea typeface="ＭＳ Ｐゴシック" charset="0"/>
              </a:rPr>
              <a:t>Cavity heat treatment optimization for “phonon peak engineering”</a:t>
            </a:r>
          </a:p>
          <a:p>
            <a:pPr lvl="1">
              <a:buFont typeface="Wingdings" charset="0"/>
              <a:buChar char="Ø"/>
            </a:pPr>
            <a:r>
              <a:rPr kumimoji="0" lang="en-US" altLang="ja-JP" sz="1600" dirty="0">
                <a:solidFill>
                  <a:srgbClr val="FFFF00"/>
                </a:solidFill>
                <a:ea typeface="ＭＳ Ｐゴシック" charset="0"/>
              </a:rPr>
              <a:t>Use </a:t>
            </a:r>
            <a:r>
              <a:rPr kumimoji="0" lang="en-US" altLang="ja-JP" sz="1600" dirty="0" err="1">
                <a:solidFill>
                  <a:srgbClr val="FFFF00"/>
                </a:solidFill>
                <a:ea typeface="ＭＳ Ｐゴシック" charset="0"/>
              </a:rPr>
              <a:t>Nb</a:t>
            </a:r>
            <a:r>
              <a:rPr kumimoji="0" lang="en-US" altLang="ja-JP" sz="1600" dirty="0">
                <a:solidFill>
                  <a:srgbClr val="FFFF00"/>
                </a:solidFill>
                <a:ea typeface="ＭＳ Ｐゴシック" charset="0"/>
              </a:rPr>
              <a:t>/Cu composite material (such as explosion bonded material)</a:t>
            </a:r>
          </a:p>
          <a:p>
            <a:r>
              <a:rPr kumimoji="0" lang="en-US" altLang="ja-JP" sz="1600" dirty="0">
                <a:solidFill>
                  <a:srgbClr val="FFFF00"/>
                </a:solidFill>
              </a:rPr>
              <a:t>(5) The game-changing knob is a </a:t>
            </a:r>
            <a:r>
              <a:rPr kumimoji="0" lang="en-US" altLang="ja-JP" sz="1600" dirty="0" err="1">
                <a:solidFill>
                  <a:srgbClr val="FFFF00"/>
                </a:solidFill>
              </a:rPr>
              <a:t>Nb</a:t>
            </a:r>
            <a:r>
              <a:rPr kumimoji="0" lang="en-US" altLang="ja-JP" sz="1600" dirty="0">
                <a:solidFill>
                  <a:srgbClr val="FFFF00"/>
                </a:solidFill>
              </a:rPr>
              <a:t> replacement material (such as Nb</a:t>
            </a:r>
            <a:r>
              <a:rPr kumimoji="0" lang="en-US" altLang="ja-JP" sz="1600" baseline="-25000" dirty="0">
                <a:solidFill>
                  <a:srgbClr val="FFFF00"/>
                </a:solidFill>
              </a:rPr>
              <a:t>3</a:t>
            </a:r>
            <a:r>
              <a:rPr kumimoji="0" lang="en-US" altLang="ja-JP" sz="1600" dirty="0">
                <a:solidFill>
                  <a:srgbClr val="FFFF00"/>
                </a:solidFill>
              </a:rPr>
              <a:t>Sn or Mg</a:t>
            </a:r>
            <a:r>
              <a:rPr kumimoji="0" lang="en-US" altLang="ja-JP" sz="1600" baseline="-25000" dirty="0">
                <a:solidFill>
                  <a:srgbClr val="FFFF00"/>
                </a:solidFill>
              </a:rPr>
              <a:t>2</a:t>
            </a:r>
            <a:r>
              <a:rPr kumimoji="0" lang="en-US" altLang="ja-JP" sz="1600" dirty="0">
                <a:solidFill>
                  <a:srgbClr val="FFFF00"/>
                </a:solidFill>
              </a:rPr>
              <a:t>B w/ multi-layer).        </a:t>
            </a: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7924800" y="0"/>
            <a:ext cx="12192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R. </a:t>
            </a:r>
            <a:r>
              <a:rPr lang="en-US" altLang="ja-JP" sz="1800" dirty="0" err="1" smtClean="0">
                <a:latin typeface="Calibri" charset="0"/>
              </a:rPr>
              <a:t>Geng</a:t>
            </a:r>
            <a:endParaRPr lang="ja-JP" alt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88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371600"/>
          </a:xfrm>
          <a:ln w="19050"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dirty="0" smtClean="0"/>
              <a:t>ILC Cavity Database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05200"/>
            <a:ext cx="9144000" cy="2133600"/>
          </a:xfrm>
        </p:spPr>
        <p:txBody>
          <a:bodyPr/>
          <a:lstStyle/>
          <a:p>
            <a:r>
              <a:rPr lang="en-US" sz="2000" dirty="0" smtClean="0"/>
              <a:t>C.M. Ginsburg (FNAL)</a:t>
            </a:r>
          </a:p>
          <a:p>
            <a:r>
              <a:rPr lang="en-US" sz="2000" dirty="0" smtClean="0"/>
              <a:t>On behalf of the ILC database team:</a:t>
            </a:r>
          </a:p>
          <a:p>
            <a:r>
              <a:rPr lang="en-US" sz="2000" dirty="0" smtClean="0"/>
              <a:t>S. </a:t>
            </a:r>
            <a:r>
              <a:rPr lang="en-US" sz="2000" dirty="0" err="1" smtClean="0"/>
              <a:t>Aderhold</a:t>
            </a:r>
            <a:r>
              <a:rPr lang="en-US" sz="1800" dirty="0" smtClean="0"/>
              <a:t> </a:t>
            </a:r>
            <a:r>
              <a:rPr lang="en-US" sz="2000" dirty="0" smtClean="0"/>
              <a:t>(DESY), </a:t>
            </a:r>
            <a:r>
              <a:rPr lang="en-US" sz="2000" dirty="0" err="1" smtClean="0"/>
              <a:t>G.Eremeev</a:t>
            </a:r>
            <a:r>
              <a:rPr lang="en-US" sz="1800" dirty="0" smtClean="0"/>
              <a:t> </a:t>
            </a:r>
            <a:r>
              <a:rPr lang="en-US" sz="2000" dirty="0" smtClean="0"/>
              <a:t>(JLab), </a:t>
            </a:r>
            <a:r>
              <a:rPr lang="en-US" sz="2000" dirty="0" err="1" smtClean="0"/>
              <a:t>F.Furuta</a:t>
            </a:r>
            <a:r>
              <a:rPr lang="en-US" sz="1800" dirty="0" smtClean="0"/>
              <a:t> </a:t>
            </a:r>
            <a:r>
              <a:rPr lang="en-US" sz="2000" dirty="0" smtClean="0"/>
              <a:t>(Cornell), </a:t>
            </a:r>
            <a:r>
              <a:rPr lang="en-US" sz="2000" dirty="0" err="1" smtClean="0"/>
              <a:t>Y.Yamamoto</a:t>
            </a:r>
            <a:r>
              <a:rPr lang="en-US" sz="1800" dirty="0" smtClean="0"/>
              <a:t> </a:t>
            </a:r>
            <a:r>
              <a:rPr lang="en-US" sz="2000" dirty="0" smtClean="0"/>
              <a:t>(KEK)</a:t>
            </a:r>
          </a:p>
          <a:p>
            <a:r>
              <a:rPr lang="en-US" sz="2000" dirty="0" smtClean="0"/>
              <a:t>And many thanks to the DESY ILC DB Support Group:</a:t>
            </a:r>
          </a:p>
          <a:p>
            <a:r>
              <a:rPr lang="en-US" sz="2000" dirty="0" err="1" smtClean="0"/>
              <a:t>D.Gall</a:t>
            </a:r>
            <a:r>
              <a:rPr lang="en-US" sz="2000" dirty="0" smtClean="0"/>
              <a:t>, V. </a:t>
            </a:r>
            <a:r>
              <a:rPr lang="en-US" sz="2000" dirty="0" err="1" smtClean="0"/>
              <a:t>Gubarev</a:t>
            </a:r>
            <a:r>
              <a:rPr lang="en-US" sz="2000" dirty="0" smtClean="0"/>
              <a:t>, S. </a:t>
            </a:r>
            <a:r>
              <a:rPr lang="en-US" sz="2000" dirty="0" err="1" smtClean="0"/>
              <a:t>Yasar</a:t>
            </a:r>
            <a:endParaRPr lang="en-US" sz="2000" dirty="0" smtClean="0"/>
          </a:p>
        </p:txBody>
      </p:sp>
      <p:pic>
        <p:nvPicPr>
          <p:cNvPr id="4" name="Picture 5" descr="A superconducting TESLA cavity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6286" y="5638800"/>
            <a:ext cx="430513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1" y="228600"/>
            <a:ext cx="83280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3CCE72-6417-E64F-B60A-7C5F924D9884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7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13556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400" dirty="0" smtClean="0"/>
              <a:t>Previous update was ALCPG11 (Eugene) March 2011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 smtClean="0"/>
              <a:t>41 cavities for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pass, 31 cavities for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pass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Additional plots made with ALCPG11 data at Akira’s request</a:t>
            </a:r>
          </a:p>
          <a:p>
            <a:pPr marL="685800" lvl="1" indent="-342900">
              <a:buFont typeface="Wingdings" pitchFamily="2" charset="2"/>
              <a:buChar char="q"/>
            </a:pPr>
            <a:r>
              <a:rPr lang="en-US" sz="2000" dirty="0" smtClean="0"/>
              <a:t>Yield time dependence </a:t>
            </a:r>
            <a:r>
              <a:rPr lang="en-US" sz="2000" dirty="0" smtClean="0">
                <a:sym typeface="Wingdings" pitchFamily="2" charset="2"/>
              </a:rPr>
              <a:t>by workshop and by year(s)</a:t>
            </a:r>
            <a:endParaRPr lang="en-US" sz="24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Updates which affect standard yield plots</a:t>
            </a:r>
          </a:p>
          <a:p>
            <a:pPr marL="685800" lvl="1" indent="-342900">
              <a:buFont typeface="Wingdings" pitchFamily="2" charset="2"/>
              <a:buChar char="q"/>
            </a:pPr>
            <a:r>
              <a:rPr lang="en-US" sz="2000" dirty="0" smtClean="0"/>
              <a:t>KEK (Kirk)</a:t>
            </a:r>
          </a:p>
          <a:p>
            <a:pPr marL="979488" lvl="2" indent="-293688">
              <a:buFont typeface="Wingdings" pitchFamily="2" charset="2"/>
              <a:buChar char="q"/>
            </a:pPr>
            <a:r>
              <a:rPr lang="en-US" sz="1600" dirty="0" smtClean="0"/>
              <a:t>MHI016: test#1 </a:t>
            </a:r>
            <a:r>
              <a:rPr lang="en-US" sz="1600" dirty="0" smtClean="0">
                <a:sym typeface="Wingdings" pitchFamily="2" charset="2"/>
              </a:rPr>
              <a:t>E</a:t>
            </a:r>
            <a:r>
              <a:rPr lang="en-US" sz="1600" baseline="-25000" dirty="0" smtClean="0">
                <a:sym typeface="Wingdings" pitchFamily="2" charset="2"/>
              </a:rPr>
              <a:t>acc</a:t>
            </a:r>
            <a:r>
              <a:rPr lang="en-US" sz="1600" dirty="0" smtClean="0">
                <a:sym typeface="Wingdings" pitchFamily="2" charset="2"/>
              </a:rPr>
              <a:t>=2</a:t>
            </a:r>
            <a:r>
              <a:rPr lang="en-US" sz="1600" dirty="0" smtClean="0"/>
              <a:t>0.8 MV/m added</a:t>
            </a:r>
          </a:p>
          <a:p>
            <a:pPr marL="979488" lvl="2" indent="-293688">
              <a:buFont typeface="Wingdings" pitchFamily="2" charset="2"/>
              <a:buChar char="q"/>
            </a:pPr>
            <a:r>
              <a:rPr lang="en-US" sz="1600" dirty="0" smtClean="0"/>
              <a:t>MHI017: test#1 </a:t>
            </a:r>
            <a:r>
              <a:rPr lang="en-US" sz="1600" dirty="0" smtClean="0">
                <a:sym typeface="Wingdings" pitchFamily="2" charset="2"/>
              </a:rPr>
              <a:t>E</a:t>
            </a:r>
            <a:r>
              <a:rPr lang="en-US" sz="1600" baseline="-25000" dirty="0" smtClean="0">
                <a:sym typeface="Wingdings" pitchFamily="2" charset="2"/>
              </a:rPr>
              <a:t>acc</a:t>
            </a:r>
            <a:r>
              <a:rPr lang="en-US" sz="1600" dirty="0" smtClean="0">
                <a:sym typeface="Wingdings" pitchFamily="2" charset="2"/>
              </a:rPr>
              <a:t>=3</a:t>
            </a:r>
            <a:r>
              <a:rPr lang="en-US" sz="1600" dirty="0" smtClean="0"/>
              <a:t>8.4 MV/m added</a:t>
            </a:r>
            <a:endParaRPr lang="en-US" sz="2000" dirty="0" smtClean="0">
              <a:sym typeface="Wingdings" pitchFamily="2" charset="2"/>
            </a:endParaRPr>
          </a:p>
          <a:p>
            <a:pPr marL="979488" lvl="2" indent="-293688">
              <a:buFont typeface="Wingdings" pitchFamily="2" charset="2"/>
              <a:buChar char="q"/>
            </a:pPr>
            <a:r>
              <a:rPr lang="en-US" sz="1600" dirty="0" smtClean="0"/>
              <a:t>Note: MHI015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VT after  localized grinding, </a:t>
            </a:r>
            <a:r>
              <a:rPr lang="en-US" sz="1600" u="sng" dirty="0" smtClean="0"/>
              <a:t>not</a:t>
            </a:r>
            <a:r>
              <a:rPr lang="en-US" sz="1600" dirty="0" smtClean="0"/>
              <a:t> (yet) accepted process, </a:t>
            </a:r>
            <a:r>
              <a:rPr lang="en-US" sz="1600" u="sng" dirty="0" smtClean="0"/>
              <a:t>not </a:t>
            </a:r>
            <a:r>
              <a:rPr lang="en-US" sz="1600" dirty="0" smtClean="0"/>
              <a:t>included</a:t>
            </a:r>
          </a:p>
          <a:p>
            <a:pPr marL="685800" lvl="1" indent="-342900">
              <a:buFont typeface="Wingdings" pitchFamily="2" charset="2"/>
              <a:buChar char="q"/>
            </a:pPr>
            <a:r>
              <a:rPr lang="en-US" sz="2000" dirty="0" smtClean="0">
                <a:sym typeface="Wingdings" pitchFamily="2" charset="2"/>
              </a:rPr>
              <a:t>JLab (Camille)</a:t>
            </a:r>
          </a:p>
          <a:p>
            <a:pPr marL="979488" lvl="2" indent="-293688">
              <a:buFont typeface="Wingdings" pitchFamily="2" charset="2"/>
              <a:buChar char="q"/>
            </a:pPr>
            <a:r>
              <a:rPr lang="en-US" sz="1600" dirty="0" smtClean="0">
                <a:sym typeface="Wingdings" pitchFamily="2" charset="2"/>
              </a:rPr>
              <a:t>TB9RI028 2</a:t>
            </a:r>
            <a:r>
              <a:rPr lang="en-US" sz="1600" baseline="30000" dirty="0" smtClean="0">
                <a:sym typeface="Wingdings" pitchFamily="2" charset="2"/>
              </a:rPr>
              <a:t>nd</a:t>
            </a:r>
            <a:r>
              <a:rPr lang="en-US" sz="1600" dirty="0" smtClean="0">
                <a:sym typeface="Wingdings" pitchFamily="2" charset="2"/>
              </a:rPr>
              <a:t> pass: test#1 22.0 MV/m -&gt; test#2 E</a:t>
            </a:r>
            <a:r>
              <a:rPr lang="en-US" sz="1600" baseline="-25000" dirty="0" smtClean="0">
                <a:sym typeface="Wingdings" pitchFamily="2" charset="2"/>
              </a:rPr>
              <a:t>acc</a:t>
            </a:r>
            <a:r>
              <a:rPr lang="en-US" sz="1600" dirty="0" smtClean="0">
                <a:sym typeface="Wingdings" pitchFamily="2" charset="2"/>
              </a:rPr>
              <a:t>=38.8 MV/m  (mistake corrected)</a:t>
            </a:r>
          </a:p>
          <a:p>
            <a:pPr marL="685800" lvl="1" indent="-342900">
              <a:buFont typeface="Wingdings" pitchFamily="2" charset="2"/>
              <a:buChar char="q"/>
            </a:pPr>
            <a:r>
              <a:rPr lang="en-US" sz="2000" dirty="0" smtClean="0">
                <a:sym typeface="Wingdings" pitchFamily="2" charset="2"/>
              </a:rPr>
              <a:t>DESY (Sebastian)</a:t>
            </a:r>
          </a:p>
          <a:p>
            <a:pPr marL="979488" lvl="2" indent="-293688">
              <a:buFont typeface="Wingdings" pitchFamily="2" charset="2"/>
              <a:buChar char="q"/>
            </a:pPr>
            <a:r>
              <a:rPr lang="en-US" sz="1600" dirty="0" smtClean="0">
                <a:sym typeface="Wingdings" pitchFamily="2" charset="2"/>
              </a:rPr>
              <a:t>AC146: test#1 E</a:t>
            </a:r>
            <a:r>
              <a:rPr lang="en-US" sz="1600" baseline="-25000" dirty="0" smtClean="0">
                <a:sym typeface="Wingdings" pitchFamily="2" charset="2"/>
              </a:rPr>
              <a:t>acc</a:t>
            </a:r>
            <a:r>
              <a:rPr lang="en-US" sz="1600" dirty="0" smtClean="0">
                <a:sym typeface="Wingdings" pitchFamily="2" charset="2"/>
              </a:rPr>
              <a:t>=23.63 -&gt; 26.13 MV/m (mistake corrected)</a:t>
            </a:r>
          </a:p>
          <a:p>
            <a:pPr marL="979488" lvl="2" indent="-293688">
              <a:buFont typeface="Wingdings" pitchFamily="2" charset="2"/>
              <a:buChar char="q"/>
            </a:pPr>
            <a:r>
              <a:rPr lang="en-US" sz="1600" dirty="0" smtClean="0">
                <a:sym typeface="Wingdings" pitchFamily="2" charset="2"/>
              </a:rPr>
              <a:t>AC146: test#2 E</a:t>
            </a:r>
            <a:r>
              <a:rPr lang="en-US" sz="1600" baseline="-25000" dirty="0" smtClean="0">
                <a:sym typeface="Wingdings" pitchFamily="2" charset="2"/>
              </a:rPr>
              <a:t>acc</a:t>
            </a:r>
            <a:r>
              <a:rPr lang="en-US" sz="1600" dirty="0" smtClean="0">
                <a:sym typeface="Wingdings" pitchFamily="2" charset="2"/>
              </a:rPr>
              <a:t>=40.2 MV/m added</a:t>
            </a:r>
          </a:p>
          <a:p>
            <a:pPr marL="979488" lvl="2" indent="-293688">
              <a:buFont typeface="Wingdings" pitchFamily="2" charset="2"/>
              <a:buChar char="q"/>
            </a:pPr>
            <a:r>
              <a:rPr lang="en-US" sz="1600" dirty="0" smtClean="0">
                <a:sym typeface="Wingdings" pitchFamily="2" charset="2"/>
              </a:rPr>
              <a:t>Z162: test#1 E</a:t>
            </a:r>
            <a:r>
              <a:rPr lang="en-US" sz="1600" baseline="-25000" dirty="0" smtClean="0">
                <a:sym typeface="Wingdings" pitchFamily="2" charset="2"/>
              </a:rPr>
              <a:t>acc</a:t>
            </a:r>
            <a:r>
              <a:rPr lang="en-US" sz="1600" dirty="0" smtClean="0">
                <a:sym typeface="Wingdings" pitchFamily="2" charset="2"/>
              </a:rPr>
              <a:t>=31.0 MV/m added</a:t>
            </a:r>
          </a:p>
          <a:p>
            <a:pPr marL="693738" lvl="1" indent="-347663">
              <a:buFont typeface="Wingdings" pitchFamily="2" charset="2"/>
              <a:buChar char="q"/>
            </a:pPr>
            <a:r>
              <a:rPr lang="en-US" sz="2000" dirty="0" smtClean="0"/>
              <a:t>44 cavities for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pass, 33 cavities for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pass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D4A7E-7350-4E08-B72E-9EB9E9E740C5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4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Progression by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D4A7E-7350-4E08-B72E-9EB9E9E740C5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914403"/>
            <a:ext cx="4463634" cy="3040217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400"/>
            <a:ext cx="4463634" cy="3040217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53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086600" cy="762000"/>
          </a:xfrm>
        </p:spPr>
        <p:txBody>
          <a:bodyPr/>
          <a:lstStyle/>
          <a:p>
            <a:r>
              <a:rPr lang="en-US" altLang="ja-JP" b="1" dirty="0" smtClean="0"/>
              <a:t>Communication w/ Industry: </a:t>
            </a:r>
            <a:br>
              <a:rPr lang="en-US" altLang="ja-JP" b="1" dirty="0" smtClean="0"/>
            </a:br>
            <a:r>
              <a:rPr lang="en-US" altLang="ja-JP" sz="2800" b="1" dirty="0" smtClean="0"/>
              <a:t>Status and Further Plan</a:t>
            </a:r>
            <a:endParaRPr lang="ja-JP" altLang="en-US" sz="2800" b="1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361217" y="1066800"/>
            <a:ext cx="8541002" cy="5393262"/>
          </a:xfrm>
        </p:spPr>
        <p:txBody>
          <a:bodyPr/>
          <a:lstStyle/>
          <a:p>
            <a:r>
              <a:rPr lang="en-US" altLang="ja-JP" sz="2400" dirty="0" smtClean="0"/>
              <a:t>Cost-study in Communication with industry</a:t>
            </a:r>
          </a:p>
          <a:p>
            <a:pPr lvl="1"/>
            <a:r>
              <a:rPr lang="en-US" altLang="ja-JP" sz="2000" dirty="0" smtClean="0"/>
              <a:t>In progress, and more than half companies responding to our ‘request for information’, and we are getting very important information for our further study,</a:t>
            </a:r>
          </a:p>
          <a:p>
            <a:pPr lvl="1"/>
            <a:r>
              <a:rPr lang="en-US" altLang="ja-JP" sz="2000" dirty="0" smtClean="0">
                <a:solidFill>
                  <a:srgbClr val="3366FF"/>
                </a:solidFill>
              </a:rPr>
              <a:t>We are getting the hint that SCRF cavity costs </a:t>
            </a:r>
            <a:r>
              <a:rPr lang="en-US" altLang="ja-JP" sz="2000" u="sng" dirty="0" smtClean="0">
                <a:solidFill>
                  <a:srgbClr val="3366FF"/>
                </a:solidFill>
              </a:rPr>
              <a:t>are not more than twice RDR cost estimate (at present)</a:t>
            </a:r>
            <a:r>
              <a:rPr lang="en-US" altLang="ja-JP" sz="2000" dirty="0" smtClean="0">
                <a:solidFill>
                  <a:srgbClr val="000090"/>
                </a:solidFill>
              </a:rPr>
              <a:t>, and it may contribute to keep the ILC overall budget within the cost-containment of SB2009. </a:t>
            </a:r>
          </a:p>
          <a:p>
            <a:pPr lvl="1"/>
            <a:r>
              <a:rPr lang="en-US" altLang="ja-JP" sz="2000" dirty="0" smtClean="0"/>
              <a:t>We are planning to organize the 2</a:t>
            </a:r>
            <a:r>
              <a:rPr lang="en-US" altLang="ja-JP" sz="2000" baseline="30000" dirty="0" smtClean="0"/>
              <a:t>nd</a:t>
            </a:r>
            <a:r>
              <a:rPr lang="en-US" altLang="ja-JP" sz="2000" dirty="0" smtClean="0"/>
              <a:t> stage of communication to prepare for our own final stage study in autumn, </a:t>
            </a:r>
            <a:endParaRPr lang="en-US" altLang="ja-JP" sz="2400" dirty="0" smtClean="0"/>
          </a:p>
          <a:p>
            <a:r>
              <a:rPr lang="en-US" altLang="ja-JP" sz="2400" dirty="0" smtClean="0"/>
              <a:t>Cost study in Communication with Laboratories</a:t>
            </a:r>
          </a:p>
          <a:p>
            <a:pPr lvl="1"/>
            <a:r>
              <a:rPr lang="en-US" altLang="ja-JP" sz="2000" dirty="0" smtClean="0"/>
              <a:t>Information given by DESY/EXFEL team lead by H. Weise has been critically important, valuable, and acknowledged,</a:t>
            </a:r>
          </a:p>
          <a:p>
            <a:pPr lvl="1"/>
            <a:r>
              <a:rPr lang="en-US" altLang="ja-JP" sz="2000" dirty="0" smtClean="0">
                <a:solidFill>
                  <a:srgbClr val="3366FF"/>
                </a:solidFill>
              </a:rPr>
              <a:t>Further communication with potential regional hub-lab to develop a whole scope of the industrialization model..   </a:t>
            </a:r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11/12/05  A. Yamamoto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ILC Status and Challenging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6400" y="107180"/>
            <a:ext cx="8623300" cy="914400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/>
              <a:t>Technical Issues toward TDR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6700" y="1115976"/>
            <a:ext cx="8623300" cy="5129924"/>
          </a:xfrm>
          <a:ln>
            <a:solidFill>
              <a:srgbClr val="3366FF"/>
            </a:solidFill>
          </a:ln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kumimoji="1" lang="en-US" altLang="ja-JP" dirty="0"/>
              <a:t>C</a:t>
            </a:r>
            <a:r>
              <a:rPr kumimoji="1" lang="en-US" altLang="ja-JP" dirty="0" smtClean="0"/>
              <a:t>avity gradient : </a:t>
            </a:r>
            <a:r>
              <a:rPr kumimoji="1" lang="en-US" altLang="ja-JP" dirty="0" smtClean="0">
                <a:solidFill>
                  <a:srgbClr val="3366FF"/>
                </a:solidFill>
              </a:rPr>
              <a:t> (</a:t>
            </a:r>
            <a:r>
              <a:rPr lang="en-US" altLang="ja-JP" dirty="0" smtClean="0">
                <a:solidFill>
                  <a:srgbClr val="3366FF"/>
                </a:solidFill>
              </a:rPr>
              <a:t>discussion led by R. </a:t>
            </a:r>
            <a:r>
              <a:rPr lang="en-US" altLang="ja-JP" dirty="0" err="1" smtClean="0">
                <a:solidFill>
                  <a:srgbClr val="3366FF"/>
                </a:solidFill>
              </a:rPr>
              <a:t>Geng</a:t>
            </a:r>
            <a:r>
              <a:rPr lang="en-US" altLang="ja-JP" dirty="0" smtClean="0">
                <a:solidFill>
                  <a:srgbClr val="3366FF"/>
                </a:solidFill>
              </a:rPr>
              <a:t>) </a:t>
            </a:r>
            <a:endParaRPr kumimoji="1" lang="en-US" altLang="ja-JP" dirty="0" smtClean="0">
              <a:solidFill>
                <a:srgbClr val="3366FF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Update and fix the cavity production and process recipe. </a:t>
            </a:r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Update and fix the successful production yield definition in production stage, </a:t>
            </a:r>
          </a:p>
          <a:p>
            <a:pPr lvl="2">
              <a:lnSpc>
                <a:spcPct val="120000"/>
              </a:lnSpc>
            </a:pPr>
            <a:r>
              <a:rPr lang="en-US" altLang="ja-JP" dirty="0" smtClean="0"/>
              <a:t>including new parameters such as radiation, and the process w/ tumbling</a:t>
            </a:r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Gradient spread of 31.5 MV/m +/-20 %,  with sorting method, 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Gradient degradation after assembly into the </a:t>
            </a:r>
            <a:r>
              <a:rPr lang="en-US" altLang="ja-JP" dirty="0" err="1" smtClean="0"/>
              <a:t>cryomodule</a:t>
            </a:r>
            <a:r>
              <a:rPr lang="en-US" altLang="ja-JP" dirty="0" smtClean="0"/>
              <a:t> (see: HLRF/DRFS w/ circulator)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/>
              <a:t>Cavity Integration </a:t>
            </a:r>
            <a:r>
              <a:rPr lang="en-US" altLang="ja-JP" dirty="0" smtClean="0">
                <a:solidFill>
                  <a:srgbClr val="3366FF"/>
                </a:solidFill>
              </a:rPr>
              <a:t>(discussion led by H. </a:t>
            </a:r>
            <a:r>
              <a:rPr lang="en-US" altLang="ja-JP" dirty="0" err="1" smtClean="0">
                <a:solidFill>
                  <a:srgbClr val="3366FF"/>
                </a:solidFill>
              </a:rPr>
              <a:t>Hayano</a:t>
            </a:r>
            <a:r>
              <a:rPr lang="en-US" altLang="ja-JP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20000"/>
              </a:lnSpc>
            </a:pPr>
            <a:r>
              <a:rPr lang="en-US" altLang="ja-JP" b="1" dirty="0" smtClean="0">
                <a:solidFill>
                  <a:srgbClr val="FF0000"/>
                </a:solidFill>
              </a:rPr>
              <a:t>A baseline design chosen for the TDR cost-estimate base</a:t>
            </a:r>
            <a:r>
              <a:rPr lang="en-US" altLang="ja-JP" dirty="0" smtClean="0"/>
              <a:t>, </a:t>
            </a:r>
          </a:p>
          <a:p>
            <a:pPr lvl="2">
              <a:lnSpc>
                <a:spcPct val="120000"/>
              </a:lnSpc>
            </a:pPr>
            <a:r>
              <a:rPr lang="en-US" altLang="ja-JP" dirty="0" smtClean="0"/>
              <a:t>Including selection of tuner, coupler, beam-flange, magnetic shield, and </a:t>
            </a:r>
            <a:r>
              <a:rPr lang="en-US" altLang="ja-JP" dirty="0" err="1" smtClean="0"/>
              <a:t>LHe</a:t>
            </a:r>
            <a:r>
              <a:rPr lang="en-US" altLang="ja-JP" dirty="0" smtClean="0"/>
              <a:t> tank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P</a:t>
            </a:r>
            <a:r>
              <a:rPr lang="en-US" altLang="ja-JP" dirty="0" smtClean="0"/>
              <a:t>lug</a:t>
            </a:r>
            <a:r>
              <a:rPr lang="en-US" altLang="ja-JP" dirty="0"/>
              <a:t>-</a:t>
            </a:r>
            <a:r>
              <a:rPr lang="en-US" altLang="ja-JP" dirty="0" smtClean="0"/>
              <a:t>compatible design to be allowed in case of cost equivalent or more cost effective. 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Cavity </a:t>
            </a:r>
            <a:r>
              <a:rPr lang="en-US" altLang="ja-JP" u="sng" dirty="0" smtClean="0"/>
              <a:t>delivery condition </a:t>
            </a:r>
            <a:r>
              <a:rPr lang="en-US" altLang="ja-JP" dirty="0" smtClean="0"/>
              <a:t>with </a:t>
            </a:r>
            <a:r>
              <a:rPr lang="en-US" altLang="ja-JP" dirty="0" err="1" smtClean="0"/>
              <a:t>LHe</a:t>
            </a:r>
            <a:r>
              <a:rPr lang="en-US" altLang="ja-JP" dirty="0"/>
              <a:t>-</a:t>
            </a:r>
            <a:r>
              <a:rPr lang="en-US" altLang="ja-JP" dirty="0" smtClean="0"/>
              <a:t>tank, and cold-test sequence/monitor, </a:t>
            </a:r>
          </a:p>
          <a:p>
            <a:pPr>
              <a:lnSpc>
                <a:spcPct val="120000"/>
              </a:lnSpc>
            </a:pPr>
            <a:r>
              <a:rPr lang="en-US" altLang="ja-JP" dirty="0" err="1" smtClean="0"/>
              <a:t>Cryomodule</a:t>
            </a:r>
            <a:r>
              <a:rPr lang="en-US" altLang="ja-JP" dirty="0" smtClean="0"/>
              <a:t> and Cavity-string Assembly </a:t>
            </a:r>
            <a:r>
              <a:rPr lang="en-US" altLang="ja-JP" dirty="0" smtClean="0">
                <a:solidFill>
                  <a:srgbClr val="3366FF"/>
                </a:solidFill>
              </a:rPr>
              <a:t>(discussion led by P. Perini) </a:t>
            </a:r>
          </a:p>
          <a:p>
            <a:pPr lvl="1">
              <a:lnSpc>
                <a:spcPct val="120000"/>
              </a:lnSpc>
            </a:pPr>
            <a:r>
              <a:rPr lang="en-US" altLang="ja-JP" dirty="0" err="1" smtClean="0"/>
              <a:t>Cryomodule</a:t>
            </a:r>
            <a:r>
              <a:rPr lang="en-US" altLang="ja-JP" dirty="0" smtClean="0"/>
              <a:t> string configuration with 8 + (4+Q+4) + 8 cavity-string assembly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Simplification of 5K radiation-shield: simplification of bottom, </a:t>
            </a:r>
            <a:r>
              <a:rPr lang="en-US" altLang="ja-JP" dirty="0"/>
              <a:t>and removal </a:t>
            </a:r>
            <a:r>
              <a:rPr lang="en-US" altLang="ja-JP" dirty="0" smtClean="0"/>
              <a:t> </a:t>
            </a:r>
            <a:r>
              <a:rPr lang="en-US" altLang="ja-JP" dirty="0"/>
              <a:t>at inter-connect. </a:t>
            </a:r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Split-yoke, conduction-cooled </a:t>
            </a:r>
            <a:r>
              <a:rPr lang="en-US" altLang="ja-JP" dirty="0" err="1" smtClean="0"/>
              <a:t>quadrupoles</a:t>
            </a:r>
            <a:endParaRPr lang="en-US" altLang="ja-JP" dirty="0" smtClean="0"/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Efficient alignment 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/>
              <a:t>Cavity</a:t>
            </a:r>
            <a:r>
              <a:rPr lang="en-US" altLang="ja-JP" dirty="0"/>
              <a:t> </a:t>
            </a:r>
            <a:r>
              <a:rPr lang="en-US" altLang="ja-JP" dirty="0" smtClean="0"/>
              <a:t>and </a:t>
            </a:r>
            <a:r>
              <a:rPr lang="en-US" altLang="ja-JP" dirty="0" err="1"/>
              <a:t>C</a:t>
            </a:r>
            <a:r>
              <a:rPr lang="en-US" altLang="ja-JP" dirty="0" err="1" smtClean="0"/>
              <a:t>ryomodule</a:t>
            </a:r>
            <a:r>
              <a:rPr lang="en-US" altLang="ja-JP" dirty="0" smtClean="0"/>
              <a:t> Test </a:t>
            </a:r>
            <a:r>
              <a:rPr lang="en-US" altLang="ja-JP" dirty="0" smtClean="0">
                <a:solidFill>
                  <a:srgbClr val="3366FF"/>
                </a:solidFill>
              </a:rPr>
              <a:t>(discussion led by H. </a:t>
            </a:r>
            <a:r>
              <a:rPr lang="en-US" altLang="ja-JP" dirty="0" err="1" smtClean="0">
                <a:solidFill>
                  <a:srgbClr val="3366FF"/>
                </a:solidFill>
              </a:rPr>
              <a:t>Hayano</a:t>
            </a:r>
            <a:r>
              <a:rPr lang="en-US" altLang="ja-JP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Warm conditioning of Input Coupler: before or after installation into the tunnel</a:t>
            </a:r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Cold performance test: How much fraction to be cold tested? Subjects to be tested?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11/12/05  A. Yamamoto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ILC Status and Challenging 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68688" y="6400800"/>
            <a:ext cx="1905000" cy="457200"/>
          </a:xfrm>
        </p:spPr>
        <p:txBody>
          <a:bodyPr/>
          <a:lstStyle/>
          <a:p>
            <a:fld id="{AC78515B-6B6A-BE42-BC36-C2FDB1406A91}" type="slidenum">
              <a:rPr lang="ja-JP" altLang="en-US" smtClean="0"/>
              <a:pPr/>
              <a:t>48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96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6391"/>
          </a:xfrm>
        </p:spPr>
        <p:txBody>
          <a:bodyPr/>
          <a:lstStyle/>
          <a:p>
            <a:r>
              <a:rPr kumimoji="1" lang="en-US" altLang="ja-JP" sz="2400" b="1" dirty="0" smtClean="0"/>
              <a:t>Continued</a:t>
            </a:r>
            <a:endParaRPr kumimoji="1" lang="ja-JP" altLang="en-US" sz="24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1001" y="916784"/>
            <a:ext cx="8339002" cy="5514509"/>
          </a:xfrm>
          <a:ln>
            <a:solidFill>
              <a:srgbClr val="3366FF"/>
            </a:solidFill>
          </a:ln>
        </p:spPr>
        <p:txBody>
          <a:bodyPr>
            <a:normAutofit fontScale="92500" lnSpcReduction="10000"/>
          </a:bodyPr>
          <a:lstStyle/>
          <a:p>
            <a:r>
              <a:rPr kumimoji="1" lang="en-US" altLang="ja-JP" sz="2000" dirty="0" smtClean="0"/>
              <a:t>Cryogenics 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(discussion led by T. Peterson) </a:t>
            </a:r>
          </a:p>
          <a:p>
            <a:pPr lvl="1"/>
            <a:r>
              <a:rPr kumimoji="1" lang="en-US" altLang="ja-JP" sz="1800" dirty="0" smtClean="0"/>
              <a:t>Location and the options  (reducing the number of station) of cryogenic systems,</a:t>
            </a:r>
          </a:p>
          <a:p>
            <a:pPr lvl="1"/>
            <a:r>
              <a:rPr kumimoji="1" lang="en-US" altLang="ja-JP" sz="1800" dirty="0" smtClean="0"/>
              <a:t>Capacity optimization and heat balance with </a:t>
            </a:r>
            <a:r>
              <a:rPr kumimoji="1" lang="en-US" altLang="ja-JP" sz="1800" dirty="0" err="1" smtClean="0"/>
              <a:t>cryomodule</a:t>
            </a:r>
            <a:r>
              <a:rPr kumimoji="1" lang="en-US" altLang="ja-JP" sz="1800" dirty="0" smtClean="0"/>
              <a:t> heat-load </a:t>
            </a:r>
          </a:p>
          <a:p>
            <a:r>
              <a:rPr kumimoji="1" lang="en-US" altLang="ja-JP" sz="2000" dirty="0" smtClean="0"/>
              <a:t>HLRF 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(discussed led by S. Fukuda and C. </a:t>
            </a:r>
            <a:r>
              <a:rPr kumimoji="1" lang="en-US" altLang="ja-JP" sz="2000" dirty="0" err="1" smtClean="0">
                <a:solidFill>
                  <a:srgbClr val="3366FF"/>
                </a:solidFill>
              </a:rPr>
              <a:t>Nantista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) </a:t>
            </a:r>
          </a:p>
          <a:p>
            <a:pPr lvl="1"/>
            <a:r>
              <a:rPr kumimoji="1" lang="en-US" altLang="ja-JP" sz="1800" dirty="0" smtClean="0"/>
              <a:t>KCS/DRFS/RDR-unit HLRF system configuration including backup power supply</a:t>
            </a:r>
            <a:r>
              <a:rPr kumimoji="1" lang="en-US" altLang="ja-JP" sz="1800" dirty="0"/>
              <a:t> </a:t>
            </a:r>
            <a:r>
              <a:rPr kumimoji="1" lang="en-US" altLang="ja-JP" sz="1800" dirty="0" smtClean="0"/>
              <a:t>and utilities with the single tunnel design</a:t>
            </a:r>
          </a:p>
          <a:p>
            <a:pPr lvl="1"/>
            <a:r>
              <a:rPr kumimoji="1" lang="en-US" altLang="ja-JP" sz="1800" dirty="0" smtClean="0"/>
              <a:t>Marx generator to be a baseline modulator, </a:t>
            </a:r>
          </a:p>
          <a:p>
            <a:pPr lvl="1"/>
            <a:r>
              <a:rPr kumimoji="1" lang="en-US" altLang="ja-JP" sz="1800" dirty="0" smtClean="0"/>
              <a:t>AC power  capacity optimization with gradient spreads, </a:t>
            </a:r>
          </a:p>
          <a:p>
            <a:pPr lvl="1"/>
            <a:r>
              <a:rPr kumimoji="1" lang="en-US" altLang="ja-JP" sz="1800" dirty="0" smtClean="0"/>
              <a:t>Adaptability against cavity degradation after installation into </a:t>
            </a:r>
            <a:r>
              <a:rPr kumimoji="1" lang="en-US" altLang="ja-JP" sz="1800" dirty="0" err="1" smtClean="0"/>
              <a:t>cryomodule</a:t>
            </a:r>
            <a:r>
              <a:rPr kumimoji="1" lang="en-US" altLang="ja-JP" sz="1800" dirty="0" smtClean="0"/>
              <a:t>, by using circulator and power distribution system, </a:t>
            </a:r>
          </a:p>
          <a:p>
            <a:pPr lvl="1"/>
            <a:r>
              <a:rPr kumimoji="1" lang="en-US" altLang="ja-JP" sz="1800" dirty="0" smtClean="0"/>
              <a:t>Optimizations for low-power and high-power option. </a:t>
            </a:r>
          </a:p>
          <a:p>
            <a:pPr lvl="1"/>
            <a:r>
              <a:rPr kumimoji="1" lang="en-US" altLang="ja-JP" sz="1800" dirty="0" smtClean="0"/>
              <a:t>Tunable power </a:t>
            </a:r>
            <a:r>
              <a:rPr kumimoji="1" lang="en-US" altLang="ja-JP" sz="1800" dirty="0" err="1" smtClean="0"/>
              <a:t>distbribution</a:t>
            </a:r>
            <a:r>
              <a:rPr kumimoji="1" lang="en-US" altLang="ja-JP" sz="1800" dirty="0" smtClean="0"/>
              <a:t> system </a:t>
            </a:r>
          </a:p>
          <a:p>
            <a:r>
              <a:rPr kumimoji="1" lang="en-US" altLang="ja-JP" sz="2000" dirty="0" smtClean="0"/>
              <a:t>ML Integration  (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discussion led C. </a:t>
            </a:r>
            <a:r>
              <a:rPr kumimoji="1" lang="en-US" altLang="ja-JP" sz="2000" dirty="0" err="1" smtClean="0">
                <a:solidFill>
                  <a:srgbClr val="3366FF"/>
                </a:solidFill>
              </a:rPr>
              <a:t>Adolphsen</a:t>
            </a:r>
            <a:r>
              <a:rPr kumimoji="1" lang="en-US" altLang="ja-JP" sz="2000" dirty="0" smtClean="0"/>
              <a:t>) </a:t>
            </a:r>
          </a:p>
          <a:p>
            <a:pPr lvl="1"/>
            <a:r>
              <a:rPr kumimoji="1" lang="en-US" altLang="ja-JP" sz="1800" dirty="0" smtClean="0"/>
              <a:t>Beam dynamics </a:t>
            </a:r>
          </a:p>
          <a:p>
            <a:pPr lvl="2"/>
            <a:r>
              <a:rPr kumimoji="1" lang="en-US" altLang="ja-JP" sz="1600" dirty="0" err="1" smtClean="0"/>
              <a:t>Quadrupole</a:t>
            </a:r>
            <a:r>
              <a:rPr kumimoji="1" lang="en-US" altLang="ja-JP" sz="1600" dirty="0" smtClean="0"/>
              <a:t>/BPM periodicity, locations, alignment, and beam </a:t>
            </a:r>
            <a:r>
              <a:rPr kumimoji="1" lang="en-US" altLang="ja-JP" sz="1600" dirty="0" err="1" smtClean="0"/>
              <a:t>tunability</a:t>
            </a:r>
            <a:r>
              <a:rPr kumimoji="1" lang="en-US" altLang="ja-JP" sz="1600" dirty="0" smtClean="0"/>
              <a:t>, </a:t>
            </a:r>
            <a:endParaRPr kumimoji="1" lang="en-US" altLang="ja-JP" sz="1600" dirty="0"/>
          </a:p>
          <a:p>
            <a:pPr lvl="2"/>
            <a:r>
              <a:rPr kumimoji="1" lang="en-US" altLang="ja-JP" sz="1600" dirty="0" smtClean="0"/>
              <a:t>Bunch spacing limit specially on KCS  (requirement of DR beam dynamics)</a:t>
            </a:r>
          </a:p>
          <a:p>
            <a:pPr lvl="1"/>
            <a:r>
              <a:rPr kumimoji="1" lang="en-US" altLang="ja-JP" sz="1900" dirty="0" smtClean="0"/>
              <a:t>Availability, reliability, and backup of </a:t>
            </a:r>
            <a:r>
              <a:rPr kumimoji="1" lang="en-US" altLang="ja-JP" sz="1900" dirty="0" err="1" smtClean="0"/>
              <a:t>cryomodules</a:t>
            </a:r>
            <a:r>
              <a:rPr kumimoji="1" lang="en-US" altLang="ja-JP" sz="1900" dirty="0" smtClean="0"/>
              <a:t> to be required 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11/12/05  A. Yamamoto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Status and Challenging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49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0450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日付プレースホルダ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11/12/05  A. Yamamoto</a:t>
            </a:r>
            <a:endParaRPr kumimoji="0" lang="en-US" altLang="ja-JP" sz="1200" dirty="0"/>
          </a:p>
        </p:txBody>
      </p:sp>
      <p:sp>
        <p:nvSpPr>
          <p:cNvPr id="33796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59080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33797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47A58F7B-3007-DD4F-BAA6-FD5654F87D88}" type="slidenum">
              <a:rPr kumimoji="0" lang="en-US" altLang="ja-JP" sz="1400"/>
              <a:pPr/>
              <a:t>5</a:t>
            </a:fld>
            <a:endParaRPr kumimoji="0" lang="en-US" altLang="ja-JP" sz="1400" dirty="0"/>
          </a:p>
        </p:txBody>
      </p:sp>
      <p:sp>
        <p:nvSpPr>
          <p:cNvPr id="3379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304800"/>
            <a:ext cx="7848600" cy="1219200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000090"/>
                </a:solidFill>
                <a:latin typeface="Arial" charset="0"/>
                <a:cs typeface="Arial Unicode MS" charset="0"/>
              </a:rPr>
              <a:t>Global Yield </a:t>
            </a:r>
            <a:r>
              <a:rPr lang="en-US" altLang="ja-JP" b="1" dirty="0">
                <a:solidFill>
                  <a:srgbClr val="000090"/>
                </a:solidFill>
                <a:latin typeface="Arial" charset="0"/>
                <a:cs typeface="Arial Unicode MS" charset="0"/>
              </a:rPr>
              <a:t>of </a:t>
            </a:r>
            <a:r>
              <a:rPr lang="en-US" altLang="ja-JP" b="1" dirty="0" smtClean="0">
                <a:solidFill>
                  <a:srgbClr val="000090"/>
                </a:solidFill>
                <a:latin typeface="Arial" charset="0"/>
                <a:cs typeface="Arial Unicode MS" charset="0"/>
              </a:rPr>
              <a:t>Cavities</a:t>
            </a:r>
            <a:r>
              <a:rPr lang="en-US" altLang="ja-JP" b="1" dirty="0">
                <a:latin typeface="Arial" charset="0"/>
                <a:cs typeface="Arial Unicode MS" charset="0"/>
              </a:rPr>
              <a:t> </a:t>
            </a:r>
            <a:r>
              <a:rPr lang="en-US" altLang="ja-JP" b="1" dirty="0" smtClean="0">
                <a:latin typeface="Arial" charset="0"/>
                <a:cs typeface="Arial Unicode MS" charset="0"/>
              </a:rPr>
              <a:t>in 2008</a:t>
            </a:r>
            <a:br>
              <a:rPr lang="en-US" altLang="ja-JP" b="1" dirty="0" smtClean="0">
                <a:latin typeface="Arial" charset="0"/>
                <a:cs typeface="Arial Unicode MS" charset="0"/>
              </a:rPr>
            </a:br>
            <a:r>
              <a:rPr lang="en-US" altLang="ja-JP" sz="2400" b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tested at DESY and </a:t>
            </a:r>
            <a:r>
              <a:rPr lang="en-US" altLang="ja-JP" sz="2400" b="1" dirty="0" err="1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JLab</a:t>
            </a:r>
            <a:r>
              <a:rPr lang="en-US" altLang="ja-JP" sz="2400" b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/>
            </a:r>
            <a:br>
              <a:rPr lang="en-US" altLang="ja-JP" sz="2400" b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</a:br>
            <a:r>
              <a:rPr lang="en-US" altLang="ja-JP" sz="2000" b="1" dirty="0" smtClean="0">
                <a:solidFill>
                  <a:srgbClr val="000090"/>
                </a:solidFill>
                <a:latin typeface="Arial" charset="0"/>
                <a:cs typeface="Arial Unicode MS" charset="0"/>
              </a:rPr>
              <a:t>Originally reported by </a:t>
            </a:r>
            <a:r>
              <a:rPr lang="en-US" altLang="ja-JP" sz="2000" b="1" u="sng" dirty="0" smtClean="0">
                <a:solidFill>
                  <a:srgbClr val="000090"/>
                </a:solidFill>
                <a:latin typeface="Arial" charset="0"/>
                <a:cs typeface="Arial Unicode MS" charset="0"/>
              </a:rPr>
              <a:t>H. </a:t>
            </a:r>
            <a:r>
              <a:rPr lang="en-US" altLang="ja-JP" sz="2000" b="1" u="sng" dirty="0" err="1" smtClean="0">
                <a:solidFill>
                  <a:srgbClr val="000090"/>
                </a:solidFill>
                <a:latin typeface="Arial" charset="0"/>
                <a:cs typeface="Arial Unicode MS" charset="0"/>
              </a:rPr>
              <a:t>Padamsee</a:t>
            </a:r>
            <a:endParaRPr lang="en-US" altLang="ja-JP" sz="2800" dirty="0">
              <a:solidFill>
                <a:srgbClr val="000090"/>
              </a:solidFill>
              <a:latin typeface="Arial" charset="0"/>
              <a:cs typeface="Arial Unicode MS" charset="0"/>
            </a:endParaRP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99058"/>
              </p:ext>
            </p:extLst>
          </p:nvPr>
        </p:nvGraphicFramePr>
        <p:xfrm>
          <a:off x="94962" y="1703192"/>
          <a:ext cx="4766160" cy="334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ワークシート" r:id="rId4" imgW="5638800" imgH="4508500" progId="Excel.Sheet.8">
                  <p:embed/>
                </p:oleObj>
              </mc:Choice>
              <mc:Fallback>
                <p:oleObj name="ワークシート" r:id="rId4" imgW="5638800" imgH="45085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62" y="1703192"/>
                        <a:ext cx="4766160" cy="33416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xtLs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1" name="Line 15"/>
          <p:cNvSpPr>
            <a:spLocks noChangeShapeType="1"/>
          </p:cNvSpPr>
          <p:nvPr/>
        </p:nvSpPr>
        <p:spPr bwMode="auto">
          <a:xfrm>
            <a:off x="762000" y="3581400"/>
            <a:ext cx="3581400" cy="14287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3802" name="Text Box 7"/>
          <p:cNvSpPr txBox="1">
            <a:spLocks noChangeArrowheads="1"/>
          </p:cNvSpPr>
          <p:nvPr/>
        </p:nvSpPr>
        <p:spPr bwMode="auto">
          <a:xfrm>
            <a:off x="4876800" y="1576149"/>
            <a:ext cx="4038600" cy="384720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0" fontAlgn="ctr" hangingPunct="0">
              <a:spcBef>
                <a:spcPct val="50000"/>
              </a:spcBef>
            </a:pPr>
            <a:r>
              <a:rPr kumimoji="0" lang="en-US" altLang="ja-JP" sz="2800" dirty="0" smtClean="0"/>
              <a:t>Process Yield: </a:t>
            </a:r>
            <a:r>
              <a:rPr kumimoji="0" lang="en-US" altLang="ja-JP" sz="2800" b="1" dirty="0" smtClean="0">
                <a:solidFill>
                  <a:srgbClr val="FF0000"/>
                </a:solidFill>
              </a:rPr>
              <a:t>~ 23 % </a:t>
            </a:r>
            <a:r>
              <a:rPr kumimoji="0" lang="en-US" altLang="ja-JP" sz="2800" dirty="0" smtClean="0"/>
              <a:t>@  35 MV/m, based on 48 Tests</a:t>
            </a:r>
            <a:r>
              <a:rPr kumimoji="0" lang="en-US" altLang="ja-JP" sz="2800" dirty="0"/>
              <a:t> </a:t>
            </a:r>
            <a:r>
              <a:rPr kumimoji="0" lang="en-US" altLang="ja-JP" sz="2800" dirty="0" smtClean="0"/>
              <a:t>for19 </a:t>
            </a:r>
            <a:r>
              <a:rPr kumimoji="0" lang="en-US" altLang="ja-JP" sz="2800" dirty="0"/>
              <a:t>cavities </a:t>
            </a:r>
          </a:p>
          <a:p>
            <a:pPr eaLnBrk="0" fontAlgn="ctr" hangingPunct="0">
              <a:spcBef>
                <a:spcPct val="50000"/>
              </a:spcBef>
            </a:pPr>
            <a:r>
              <a:rPr kumimoji="0" lang="en-US" altLang="ja-JP" sz="2000" dirty="0" smtClean="0">
                <a:solidFill>
                  <a:srgbClr val="3366FF"/>
                </a:solidFill>
              </a:rPr>
              <a:t>Manufactured by ACCEL</a:t>
            </a:r>
            <a:r>
              <a:rPr kumimoji="0" lang="en-US" altLang="ja-JP" sz="2000" dirty="0">
                <a:solidFill>
                  <a:srgbClr val="3366FF"/>
                </a:solidFill>
              </a:rPr>
              <a:t>, AES, </a:t>
            </a:r>
            <a:r>
              <a:rPr kumimoji="0" lang="en-US" altLang="ja-JP" sz="2000" dirty="0" err="1">
                <a:solidFill>
                  <a:srgbClr val="3366FF"/>
                </a:solidFill>
              </a:rPr>
              <a:t>Zanon</a:t>
            </a:r>
            <a:r>
              <a:rPr kumimoji="0" lang="en-US" altLang="ja-JP" sz="2000" dirty="0">
                <a:solidFill>
                  <a:srgbClr val="3366FF"/>
                </a:solidFill>
              </a:rPr>
              <a:t>, </a:t>
            </a:r>
            <a:r>
              <a:rPr kumimoji="0" lang="en-US" altLang="ja-JP" sz="2000" dirty="0" smtClean="0">
                <a:solidFill>
                  <a:srgbClr val="3366FF"/>
                </a:solidFill>
              </a:rPr>
              <a:t>KEK (Ichiro-type), and </a:t>
            </a:r>
            <a:r>
              <a:rPr kumimoji="0" lang="en-US" altLang="ja-JP" sz="2000" dirty="0" err="1" smtClean="0">
                <a:solidFill>
                  <a:srgbClr val="3366FF"/>
                </a:solidFill>
              </a:rPr>
              <a:t>JLab</a:t>
            </a:r>
            <a:endParaRPr kumimoji="0" lang="en-US" altLang="ja-JP" sz="2000" dirty="0" smtClean="0">
              <a:solidFill>
                <a:srgbClr val="3366FF"/>
              </a:solidFill>
            </a:endParaRPr>
          </a:p>
          <a:p>
            <a:pPr marL="342900" indent="-342900" eaLnBrk="0" fontAlgn="ctr" hangingPunct="0">
              <a:spcBef>
                <a:spcPct val="50000"/>
              </a:spcBef>
              <a:buFontTx/>
              <a:buChar char="-"/>
            </a:pPr>
            <a:r>
              <a:rPr kumimoji="0" lang="en-US" altLang="ja-JP" sz="2000" dirty="0" smtClean="0">
                <a:solidFill>
                  <a:srgbClr val="3366FF"/>
                </a:solidFill>
              </a:rPr>
              <a:t>Reported by H. </a:t>
            </a:r>
            <a:r>
              <a:rPr kumimoji="0" lang="en-US" altLang="ja-JP" sz="2000" dirty="0" err="1" smtClean="0">
                <a:solidFill>
                  <a:srgbClr val="3366FF"/>
                </a:solidFill>
              </a:rPr>
              <a:t>Padamsee</a:t>
            </a:r>
            <a:r>
              <a:rPr kumimoji="0" lang="en-US" altLang="ja-JP" sz="2000" dirty="0" smtClean="0">
                <a:solidFill>
                  <a:srgbClr val="3366FF"/>
                </a:solidFill>
              </a:rPr>
              <a:t> at </a:t>
            </a:r>
            <a:r>
              <a:rPr kumimoji="0" lang="en-US" altLang="ja-JP" sz="2000" b="1" dirty="0" smtClean="0">
                <a:solidFill>
                  <a:srgbClr val="FF0000"/>
                </a:solidFill>
              </a:rPr>
              <a:t>TTC-08 (IUAC)</a:t>
            </a:r>
            <a:r>
              <a:rPr kumimoji="0" lang="en-US" altLang="ja-JP" sz="2000" dirty="0" smtClean="0">
                <a:solidFill>
                  <a:srgbClr val="3366FF"/>
                </a:solidFill>
              </a:rPr>
              <a:t>, and ILC-08, (Chicago), based on the status in 2008</a:t>
            </a:r>
            <a:r>
              <a:rPr kumimoji="0" lang="ja-JP" altLang="en-US" sz="2000" dirty="0" smtClean="0">
                <a:solidFill>
                  <a:srgbClr val="3366FF"/>
                </a:solidFill>
              </a:rPr>
              <a:t>。</a:t>
            </a:r>
            <a:endParaRPr kumimoji="0" lang="en-US" altLang="ja-JP" sz="2000" dirty="0">
              <a:solidFill>
                <a:srgbClr val="3366FF"/>
              </a:solidFill>
            </a:endParaRPr>
          </a:p>
        </p:txBody>
      </p:sp>
      <p:sp>
        <p:nvSpPr>
          <p:cNvPr id="33803" name="Text Box 16"/>
          <p:cNvSpPr txBox="1">
            <a:spLocks noChangeArrowheads="1"/>
          </p:cNvSpPr>
          <p:nvPr/>
        </p:nvSpPr>
        <p:spPr bwMode="auto">
          <a:xfrm>
            <a:off x="4021137" y="3276600"/>
            <a:ext cx="931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0" fontAlgn="ctr" hangingPunct="0"/>
            <a:r>
              <a:rPr kumimoji="0" lang="en-US" altLang="ja-JP" sz="2000" dirty="0"/>
              <a:t>50%</a:t>
            </a:r>
          </a:p>
        </p:txBody>
      </p:sp>
      <p:sp>
        <p:nvSpPr>
          <p:cNvPr id="33806" name="円/楕円 11"/>
          <p:cNvSpPr>
            <a:spLocks noChangeArrowheads="1"/>
          </p:cNvSpPr>
          <p:nvPr/>
        </p:nvSpPr>
        <p:spPr bwMode="auto">
          <a:xfrm>
            <a:off x="3200400" y="3124200"/>
            <a:ext cx="762000" cy="1676400"/>
          </a:xfrm>
          <a:prstGeom prst="ellipse">
            <a:avLst/>
          </a:prstGeom>
          <a:noFill/>
          <a:ln w="57150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ctr" hangingPunct="0"/>
            <a:endParaRPr kumimoji="0" lang="ja-JP" altLang="en-US">
              <a:solidFill>
                <a:srgbClr val="FFFF00"/>
              </a:solidFill>
            </a:endParaRPr>
          </a:p>
        </p:txBody>
      </p:sp>
      <p:sp>
        <p:nvSpPr>
          <p:cNvPr id="33807" name="Slide Number Placeholder 11"/>
          <p:cNvSpPr txBox="1">
            <a:spLocks noGrp="1"/>
          </p:cNvSpPr>
          <p:nvPr/>
        </p:nvSpPr>
        <p:spPr bwMode="auto">
          <a:xfrm>
            <a:off x="7086600" y="6400800"/>
            <a:ext cx="1905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r" eaLnBrk="0" hangingPunct="0"/>
            <a:fld id="{82C04C61-20E7-3A46-A7C4-15D98386EC52}" type="slidenum">
              <a:rPr kumimoji="0" lang="en-GB" altLang="ja-JP" sz="1400"/>
              <a:pPr algn="r" eaLnBrk="0" hangingPunct="0"/>
              <a:t>5</a:t>
            </a:fld>
            <a:endParaRPr kumimoji="0" lang="en-GB" altLang="ja-JP" sz="1400"/>
          </a:p>
        </p:txBody>
      </p:sp>
      <p:cxnSp>
        <p:nvCxnSpPr>
          <p:cNvPr id="33810" name="直線コネクタ 18"/>
          <p:cNvCxnSpPr>
            <a:cxnSpLocks noChangeShapeType="1"/>
          </p:cNvCxnSpPr>
          <p:nvPr/>
        </p:nvCxnSpPr>
        <p:spPr bwMode="auto">
          <a:xfrm flipH="1" flipV="1">
            <a:off x="1371600" y="3124200"/>
            <a:ext cx="2362200" cy="990600"/>
          </a:xfrm>
          <a:prstGeom prst="line">
            <a:avLst/>
          </a:prstGeom>
          <a:noFill/>
          <a:ln w="571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1" name="TextBox 16"/>
          <p:cNvSpPr txBox="1">
            <a:spLocks noChangeArrowheads="1"/>
          </p:cNvSpPr>
          <p:nvPr/>
        </p:nvSpPr>
        <p:spPr bwMode="auto">
          <a:xfrm>
            <a:off x="5943600" y="0"/>
            <a:ext cx="32004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H. </a:t>
            </a:r>
            <a:r>
              <a:rPr lang="en-US" altLang="ja-JP" sz="1800" dirty="0" err="1" smtClean="0">
                <a:latin typeface="Calibri" charset="0"/>
              </a:rPr>
              <a:t>Padamsee</a:t>
            </a:r>
            <a:r>
              <a:rPr lang="en-US" altLang="ja-JP" sz="1800" dirty="0" smtClean="0">
                <a:latin typeface="Calibri" charset="0"/>
              </a:rPr>
              <a:t>, ILC</a:t>
            </a:r>
            <a:r>
              <a:rPr lang="en-US" altLang="ja-JP" sz="1800" dirty="0">
                <a:latin typeface="Calibri" charset="0"/>
              </a:rPr>
              <a:t>-08 (Chicago) </a:t>
            </a:r>
            <a:endParaRPr lang="ja-JP" altLang="en-US" sz="1800" dirty="0">
              <a:latin typeface="Calibri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3400" y="5638800"/>
            <a:ext cx="750718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Definition for production yield, not </a:t>
            </a:r>
            <a:r>
              <a:rPr lang="en-US" altLang="ja-JP" sz="2400" dirty="0" smtClean="0"/>
              <a:t>well </a:t>
            </a:r>
            <a:r>
              <a:rPr kumimoji="1" lang="en-US" altLang="ja-JP" sz="2400" dirty="0" smtClean="0"/>
              <a:t>established </a:t>
            </a:r>
            <a:r>
              <a:rPr kumimoji="1" lang="en-US" altLang="ja-JP" sz="2400" dirty="0" smtClean="0"/>
              <a:t>yet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697874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How to prepare for TDR?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 smtClean="0"/>
              <a:t>Discussion during LCWS</a:t>
            </a:r>
          </a:p>
          <a:p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r>
              <a:rPr kumimoji="1" lang="en-US" altLang="ja-JP" sz="2400" dirty="0" smtClean="0"/>
              <a:t>Further technical discussion in TTC, Dec. 5 - 8</a:t>
            </a:r>
          </a:p>
          <a:p>
            <a:r>
              <a:rPr kumimoji="1" lang="en-US" altLang="ja-JP" sz="2400" dirty="0" smtClean="0"/>
              <a:t>ILC Specific discussion in post-TTC, Dec. 8-9, </a:t>
            </a:r>
          </a:p>
          <a:p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r>
              <a:rPr kumimoji="1" lang="en-US" altLang="ja-JP" sz="2400" dirty="0" smtClean="0"/>
              <a:t>Consensus for TDR writing, BTR at KEK, Jan. 19 – 20, 2012</a:t>
            </a:r>
            <a:endParaRPr kumimoji="1" lang="ja-JP" altLang="en-US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11/12/05  A. Yamamoto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Status and Challenging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50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下矢印 6"/>
          <p:cNvSpPr/>
          <p:nvPr/>
        </p:nvSpPr>
        <p:spPr bwMode="auto">
          <a:xfrm>
            <a:off x="3605027" y="2109629"/>
            <a:ext cx="286763" cy="39598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下矢印 7"/>
          <p:cNvSpPr/>
          <p:nvPr/>
        </p:nvSpPr>
        <p:spPr bwMode="auto">
          <a:xfrm>
            <a:off x="3605027" y="3866439"/>
            <a:ext cx="286763" cy="39598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954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250880"/>
            <a:ext cx="7086600" cy="914400"/>
          </a:xfrm>
        </p:spPr>
        <p:txBody>
          <a:bodyPr/>
          <a:lstStyle/>
          <a:p>
            <a:r>
              <a:rPr lang="en-US" altLang="ja-JP" dirty="0" smtClean="0"/>
              <a:t>Our Direction </a:t>
            </a:r>
            <a:r>
              <a:rPr lang="en-US" altLang="ja-JP" dirty="0" smtClean="0"/>
              <a:t>to prepare for </a:t>
            </a:r>
            <a:br>
              <a:rPr lang="en-US" altLang="ja-JP" dirty="0" smtClean="0"/>
            </a:br>
            <a:r>
              <a:rPr lang="en-US" altLang="ja-JP" dirty="0" smtClean="0"/>
              <a:t>TDR</a:t>
            </a:r>
            <a:r>
              <a:rPr lang="en-US" altLang="ja-JP" dirty="0" smtClean="0"/>
              <a:t>-SCRF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6700" y="1375501"/>
            <a:ext cx="8623300" cy="4343400"/>
          </a:xfrm>
          <a:ln>
            <a:solidFill>
              <a:srgbClr val="3366FF"/>
            </a:solidFill>
          </a:ln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Operational cavity gradient : </a:t>
            </a:r>
          </a:p>
          <a:p>
            <a:pPr lvl="1"/>
            <a:r>
              <a:rPr lang="en-US" altLang="ja-JP" dirty="0" smtClean="0"/>
              <a:t>31.5 MV/m +/-20 %,  with sorting /grouping </a:t>
            </a:r>
            <a:endParaRPr lang="en-US" altLang="ja-JP" dirty="0"/>
          </a:p>
          <a:p>
            <a:pPr lvl="1"/>
            <a:r>
              <a:rPr lang="en-US" altLang="ja-JP" dirty="0" smtClean="0">
                <a:solidFill>
                  <a:srgbClr val="3366FF"/>
                </a:solidFill>
              </a:rPr>
              <a:t>Prepare for </a:t>
            </a:r>
            <a:r>
              <a:rPr lang="en-US" altLang="ja-JP" u="sng" dirty="0" smtClean="0">
                <a:solidFill>
                  <a:srgbClr val="3366FF"/>
                </a:solidFill>
              </a:rPr>
              <a:t>cavity gradient degradation </a:t>
            </a:r>
            <a:r>
              <a:rPr lang="en-US" altLang="ja-JP" dirty="0" smtClean="0">
                <a:solidFill>
                  <a:srgbClr val="3366FF"/>
                </a:solidFill>
              </a:rPr>
              <a:t>after cavity-string/</a:t>
            </a:r>
            <a:r>
              <a:rPr lang="en-US" altLang="ja-JP" dirty="0" err="1" smtClean="0">
                <a:solidFill>
                  <a:srgbClr val="3366FF"/>
                </a:solidFill>
              </a:rPr>
              <a:t>cryomodule</a:t>
            </a:r>
            <a:r>
              <a:rPr lang="en-US" altLang="ja-JP" dirty="0" smtClean="0">
                <a:solidFill>
                  <a:srgbClr val="3366FF"/>
                </a:solidFill>
              </a:rPr>
              <a:t> assembly,</a:t>
            </a:r>
          </a:p>
          <a:p>
            <a:pPr lvl="3"/>
            <a:r>
              <a:rPr lang="en-US" altLang="ja-JP" dirty="0" smtClean="0"/>
              <a:t>With assuming </a:t>
            </a:r>
            <a:r>
              <a:rPr lang="en-US" altLang="ja-JP" dirty="0" smtClean="0">
                <a:solidFill>
                  <a:srgbClr val="FF0000"/>
                </a:solidFill>
              </a:rPr>
              <a:t>1/10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err="1" smtClean="0"/>
              <a:t>cryomodule</a:t>
            </a:r>
            <a:r>
              <a:rPr lang="en-US" altLang="ja-JP" dirty="0" smtClean="0"/>
              <a:t> to be degraded with </a:t>
            </a:r>
            <a:r>
              <a:rPr lang="en-US" altLang="ja-JP" dirty="0" smtClean="0">
                <a:solidFill>
                  <a:srgbClr val="FF0000"/>
                </a:solidFill>
              </a:rPr>
              <a:t>a level of 20 %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Cavity plug-</a:t>
            </a:r>
            <a:r>
              <a:rPr lang="en-US" altLang="ja-JP" dirty="0" err="1" smtClean="0"/>
              <a:t>compativility</a:t>
            </a:r>
            <a:r>
              <a:rPr lang="en-US" altLang="ja-JP" dirty="0" smtClean="0"/>
              <a:t> condition to be simplified </a:t>
            </a:r>
          </a:p>
          <a:p>
            <a:pPr lvl="1"/>
            <a:r>
              <a:rPr lang="en-US" altLang="ja-JP" dirty="0" smtClean="0"/>
              <a:t>Discussion to be necessary specially for beam flange, tuners and couplers</a:t>
            </a:r>
          </a:p>
          <a:p>
            <a:r>
              <a:rPr lang="en-US" altLang="ja-JP" dirty="0" err="1" smtClean="0"/>
              <a:t>Cryomodule</a:t>
            </a:r>
            <a:r>
              <a:rPr lang="en-US" altLang="ja-JP" dirty="0" smtClean="0"/>
              <a:t> configuration:</a:t>
            </a:r>
          </a:p>
          <a:p>
            <a:pPr lvl="1"/>
            <a:r>
              <a:rPr lang="en-US" altLang="ja-JP" dirty="0" smtClean="0"/>
              <a:t>8 + (4+Q+4) + 8 cavity-string assembly  as a baseline </a:t>
            </a:r>
          </a:p>
          <a:p>
            <a:pPr lvl="1"/>
            <a:r>
              <a:rPr lang="en-US" altLang="ja-JP" dirty="0" smtClean="0"/>
              <a:t>Further study required for </a:t>
            </a:r>
          </a:p>
          <a:p>
            <a:pPr lvl="2"/>
            <a:r>
              <a:rPr lang="en-US" altLang="ja-JP" dirty="0" smtClean="0"/>
              <a:t>periodicity of </a:t>
            </a:r>
            <a:r>
              <a:rPr lang="en-US" altLang="ja-JP" dirty="0" err="1" smtClean="0"/>
              <a:t>quadrupoles</a:t>
            </a:r>
            <a:r>
              <a:rPr lang="en-US" altLang="ja-JP" dirty="0" smtClean="0"/>
              <a:t> and</a:t>
            </a:r>
          </a:p>
          <a:p>
            <a:pPr lvl="2"/>
            <a:r>
              <a:rPr lang="en-US" altLang="ja-JP" dirty="0" smtClean="0"/>
              <a:t>cost effective assembly technology 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11/12/05  A. Yamamoto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ILC Status and Challenging 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515B-6B6A-BE42-BC36-C2FDB1406A91}" type="slidenum">
              <a:rPr lang="ja-JP" altLang="en-US" smtClean="0"/>
              <a:pPr/>
              <a:t>51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0970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/>
              <a:t>Comparison of vertical and horizontal test results from Tesla Technical Design Report </a:t>
            </a:r>
            <a:endParaRPr kumimoji="1"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11/12/05  A. Yamamoto</a:t>
            </a:r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D2495-D900-764B-95D8-E6F04B5A7C4A}" type="slidenum">
              <a:rPr lang="en-US" altLang="ja-JP" smtClean="0"/>
              <a:pPr>
                <a:defRPr/>
              </a:pPr>
              <a:t>52</a:t>
            </a:fld>
            <a:endParaRPr lang="en-US" altLang="ja-JP"/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/>
          <a:srcRect t="1432" b="1432"/>
          <a:stretch>
            <a:fillRect/>
          </a:stretch>
        </p:blipFill>
        <p:spPr>
          <a:xfrm>
            <a:off x="685800" y="914400"/>
            <a:ext cx="7772400" cy="5334000"/>
          </a:xfrm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294661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タイトル 4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086600" cy="914400"/>
          </a:xfrm>
        </p:spPr>
        <p:txBody>
          <a:bodyPr/>
          <a:lstStyle/>
          <a:p>
            <a:r>
              <a:rPr lang="en-US" altLang="ja-JP" b="1">
                <a:latin typeface="Arial" charset="0"/>
                <a:cs typeface="Arial Unicode MS" charset="0"/>
              </a:rPr>
              <a:t>Average Gradient Observed </a:t>
            </a:r>
            <a:br>
              <a:rPr lang="en-US" altLang="ja-JP" b="1">
                <a:latin typeface="Arial" charset="0"/>
                <a:cs typeface="Arial Unicode MS" charset="0"/>
              </a:rPr>
            </a:br>
            <a:r>
              <a:rPr lang="en-US" altLang="ja-JP" sz="2400" b="1">
                <a:solidFill>
                  <a:srgbClr val="3366FF"/>
                </a:solidFill>
                <a:latin typeface="Arial" charset="0"/>
                <a:cs typeface="Arial Unicode MS" charset="0"/>
              </a:rPr>
              <a:t>in Cavity/Cryomodule Tests at DESY and KEK </a:t>
            </a:r>
            <a:endParaRPr lang="ja-JP" altLang="en-US" b="1">
              <a:solidFill>
                <a:srgbClr val="3366FF"/>
              </a:solidFill>
              <a:latin typeface="Arial" charset="0"/>
              <a:cs typeface="Arial Unicode MS" charset="0"/>
            </a:endParaRPr>
          </a:p>
        </p:txBody>
      </p:sp>
      <p:graphicFrame>
        <p:nvGraphicFramePr>
          <p:cNvPr id="7" name="コンテンツ プレースホルダ 6"/>
          <p:cNvGraphicFramePr>
            <a:graphicFrameLocks noGrp="1"/>
          </p:cNvGraphicFramePr>
          <p:nvPr>
            <p:ph idx="1"/>
          </p:nvPr>
        </p:nvGraphicFramePr>
        <p:xfrm>
          <a:off x="381000" y="1447800"/>
          <a:ext cx="8153400" cy="4571999"/>
        </p:xfrm>
        <a:graphic>
          <a:graphicData uri="http://schemas.openxmlformats.org/drawingml/2006/table">
            <a:tbl>
              <a:tblPr/>
              <a:tblGrid>
                <a:gridCol w="1803400"/>
                <a:gridCol w="1177925"/>
                <a:gridCol w="1176338"/>
                <a:gridCol w="1176337"/>
                <a:gridCol w="1333500"/>
                <a:gridCol w="234950"/>
                <a:gridCol w="12509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Project: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Cryomodule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XFEL: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PXEL-1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XFEL: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PXFEL-2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XFEL: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PXFEL-3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ILC-TDP: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S1-Global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ILC: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Spec.</a:t>
                      </a:r>
                      <a:endParaRPr kumimoji="1" lang="ja-JP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9-Cell Cavity Vertical Test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(CW-mode)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&lt; 36 &gt;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&lt; 31 &gt;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&lt; 30 &gt;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&lt; 30 &gt; </a:t>
                      </a:r>
                      <a:endParaRPr kumimoji="1" lang="ja-JP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&lt; 35 &gt;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Cryomodule Test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(10 or 5 Hz)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&lt; 32 &gt;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&lt; 30 &gt;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&lt; 25 &gt;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&lt; 28 &gt;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&lt; 34 &gt;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G. degradation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VT</a:t>
                      </a: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  <a:sym typeface="Wingdings" charset="0"/>
                        </a:rPr>
                        <a:t>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  <a:sym typeface="Wingdings" charset="0"/>
                        </a:rPr>
                        <a:t>CMT, % 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~10 %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~ 4 %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~15 %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~ 7 %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≤ 3 %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Accelerator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Operation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(10 or 5 Hz)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&lt; 30 &gt;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used in </a:t>
                      </a: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FLASH (ACC7)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N/A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N/A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N/A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&lt; 31.5 &gt;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</a:tbl>
          </a:graphicData>
        </a:graphic>
      </p:graphicFrame>
      <p:sp>
        <p:nvSpPr>
          <p:cNvPr id="69693" name="日付プレースホルダ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11/12/05  A. Yamamoto</a:t>
            </a:r>
            <a:endParaRPr kumimoji="0" lang="en-US" altLang="ja-JP" sz="1200"/>
          </a:p>
        </p:txBody>
      </p:sp>
      <p:sp>
        <p:nvSpPr>
          <p:cNvPr id="69694" name="フッター プレースホルダ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69695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974BFDA0-0B4B-3342-A984-EB55C2558788}" type="slidenum">
              <a:rPr kumimoji="0" lang="en-US" altLang="ja-JP" sz="1400"/>
              <a:pPr/>
              <a:t>53</a:t>
            </a:fld>
            <a:endParaRPr kumimoji="0" lang="en-US" altLang="ja-JP" sz="1400"/>
          </a:p>
        </p:txBody>
      </p:sp>
    </p:spTree>
    <p:extLst>
      <p:ext uri="{BB962C8B-B14F-4D97-AF65-F5344CB8AC3E}">
        <p14:creationId xmlns:p14="http://schemas.microsoft.com/office/powerpoint/2010/main" val="71951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153400" cy="914400"/>
          </a:xfrm>
        </p:spPr>
        <p:txBody>
          <a:bodyPr/>
          <a:lstStyle/>
          <a:p>
            <a:r>
              <a:rPr lang="en-US" altLang="ja-JP" sz="2800" b="1" dirty="0">
                <a:latin typeface="Arial" charset="0"/>
                <a:cs typeface="ＭＳ Ｐゴシック" charset="0"/>
              </a:rPr>
              <a:t>Creation of a Global Database for </a:t>
            </a:r>
            <a:br>
              <a:rPr lang="en-US" altLang="ja-JP" sz="2800" b="1" dirty="0">
                <a:latin typeface="Arial" charset="0"/>
                <a:cs typeface="ＭＳ Ｐゴシック" charset="0"/>
              </a:rPr>
            </a:br>
            <a:r>
              <a:rPr lang="en-US" altLang="ja-JP" sz="2400" b="1" dirty="0">
                <a:latin typeface="Arial" charset="0"/>
                <a:cs typeface="ＭＳ Ｐゴシック" charset="0"/>
              </a:rPr>
              <a:t>Better Understanding of “Production Yield</a:t>
            </a:r>
            <a:r>
              <a:rPr lang="en-US" altLang="ja-JP" sz="2400" b="1" dirty="0" smtClean="0">
                <a:latin typeface="Arial" charset="0"/>
                <a:cs typeface="ＭＳ Ｐゴシック" charset="0"/>
              </a:rPr>
              <a:t>”</a:t>
            </a:r>
            <a:endParaRPr lang="en-US" altLang="ja-JP" sz="2800" b="1" dirty="0">
              <a:latin typeface="Arial" charset="0"/>
              <a:cs typeface="ＭＳ Ｐゴシック" charset="0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915400" cy="5111084"/>
          </a:xfrm>
        </p:spPr>
        <p:txBody>
          <a:bodyPr/>
          <a:lstStyle/>
          <a:p>
            <a:pPr marL="166688" indent="-166688">
              <a:lnSpc>
                <a:spcPct val="80000"/>
              </a:lnSpc>
            </a:pPr>
            <a:r>
              <a:rPr lang="en-US" altLang="ja-JP" sz="2000" u="sng" dirty="0">
                <a:latin typeface="Arial" charset="0"/>
                <a:cs typeface="ＭＳ Ｐゴシック" charset="0"/>
              </a:rPr>
              <a:t>Global Data Base Team </a:t>
            </a:r>
            <a:r>
              <a:rPr lang="en-US" altLang="ja-JP" sz="2000" dirty="0">
                <a:latin typeface="Arial" charset="0"/>
                <a:cs typeface="ＭＳ Ｐゴシック" charset="0"/>
              </a:rPr>
              <a:t>formed by: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Camille Ginsburg (</a:t>
            </a: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Fermilab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), </a:t>
            </a:r>
            <a:r>
              <a:rPr lang="en-US" altLang="ja-JP" sz="1800" dirty="0" smtClean="0">
                <a:solidFill>
                  <a:srgbClr val="0066FF"/>
                </a:solidFill>
                <a:latin typeface="Arial" charset="0"/>
                <a:ea typeface="Arial Unicode MS" charset="0"/>
                <a:cs typeface="Arial Unicode MS" charset="0"/>
              </a:rPr>
              <a:t>leader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</a:t>
            </a:r>
            <a:endParaRPr lang="en-US" altLang="ja-JP" sz="1800" dirty="0">
              <a:solidFill>
                <a:srgbClr val="00009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Rongli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Geng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(</a:t>
            </a: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JLab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) 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Zack Conway (Cornell University)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Sebastian </a:t>
            </a: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Aderhold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(DESY)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Yasuchika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Yamamoto (KEK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)</a:t>
            </a:r>
            <a:endParaRPr lang="en-US" altLang="ja-JP" sz="2000" dirty="0">
              <a:solidFill>
                <a:schemeClr val="tx1"/>
              </a:solidFill>
              <a:latin typeface="Arial" charset="0"/>
              <a:cs typeface="ＭＳ Ｐゴシック" charset="0"/>
            </a:endParaRPr>
          </a:p>
          <a:p>
            <a:pPr marL="166688" indent="-166688">
              <a:lnSpc>
                <a:spcPct val="80000"/>
              </a:lnSpc>
            </a:pPr>
            <a:r>
              <a:rPr lang="en-US" altLang="ja-JP" sz="2000" u="sng" dirty="0">
                <a:solidFill>
                  <a:schemeClr val="tx1"/>
                </a:solidFill>
                <a:latin typeface="Arial" charset="0"/>
                <a:cs typeface="ＭＳ Ｐゴシック" charset="0"/>
              </a:rPr>
              <a:t>Activity 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July 2009: </a:t>
            </a:r>
          </a:p>
          <a:p>
            <a:pPr marL="568325" lvl="1" indent="-287338">
              <a:lnSpc>
                <a:spcPct val="80000"/>
              </a:lnSpc>
              <a:buFontTx/>
              <a:buNone/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	- </a:t>
            </a:r>
            <a:r>
              <a:rPr lang="en-US" altLang="ja-JP" sz="16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Determine </a:t>
            </a:r>
            <a:r>
              <a:rPr lang="en-US" altLang="ja-JP" sz="1600" dirty="0">
                <a:latin typeface="Arial" charset="0"/>
                <a:ea typeface="Arial Unicode MS" charset="0"/>
                <a:cs typeface="Arial Unicode MS" charset="0"/>
              </a:rPr>
              <a:t>DESY-DB </a:t>
            </a:r>
            <a:r>
              <a:rPr lang="en-US" altLang="ja-JP" sz="16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to be viable option, </a:t>
            </a:r>
            <a:endParaRPr lang="en-US" altLang="ja-JP" sz="1800" dirty="0">
              <a:solidFill>
                <a:srgbClr val="00009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Sept., 2009: (ALCPG/GDE)</a:t>
            </a:r>
          </a:p>
          <a:p>
            <a:pPr marL="568325" lvl="1" indent="-287338">
              <a:lnSpc>
                <a:spcPct val="80000"/>
              </a:lnSpc>
              <a:buFontTx/>
              <a:buNone/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	- </a:t>
            </a:r>
            <a:r>
              <a:rPr lang="en-US" altLang="ja-JP" sz="16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Dataset, </a:t>
            </a:r>
            <a:r>
              <a:rPr lang="en-US" altLang="ja-JP" sz="1600" dirty="0">
                <a:latin typeface="Arial" charset="0"/>
                <a:ea typeface="Arial Unicode MS" charset="0"/>
                <a:cs typeface="Arial Unicode MS" charset="0"/>
              </a:rPr>
              <a:t>web-based</a:t>
            </a:r>
            <a:r>
              <a:rPr lang="en-US" altLang="ja-JP" sz="16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, support by FNAL/DESY,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Dec., 2009: (SB2009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) : 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1</a:t>
            </a:r>
            <a:r>
              <a:rPr lang="en-US" altLang="ja-JP" sz="1800" baseline="300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st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 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update</a:t>
            </a:r>
            <a:endParaRPr lang="en-US" altLang="ja-JP" sz="1800" dirty="0">
              <a:solidFill>
                <a:srgbClr val="00009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March, 2010 (IW-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ILC) : 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2</a:t>
            </a:r>
            <a:r>
              <a:rPr lang="en-US" altLang="ja-JP" sz="1800" baseline="300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nd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update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June, 2010 (End TDP-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1) : 3</a:t>
            </a:r>
            <a:r>
              <a:rPr lang="en-US" altLang="ja-JP" sz="1800" baseline="300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rd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update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March, 2011 (ILC-ALCPG): 4</a:t>
            </a:r>
            <a:r>
              <a:rPr lang="en-US" altLang="ja-JP" sz="1800" baseline="300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th</a:t>
            </a:r>
            <a:r>
              <a:rPr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 update</a:t>
            </a:r>
          </a:p>
          <a:p>
            <a:pPr marL="280987" lvl="1" indent="0">
              <a:lnSpc>
                <a:spcPct val="80000"/>
              </a:lnSpc>
              <a:buNone/>
            </a:pPr>
            <a:r>
              <a:rPr lang="en-US" altLang="ja-JP" sz="1800" dirty="0" smtClean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     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RI, </a:t>
            </a:r>
            <a:r>
              <a:rPr lang="en-US" altLang="ja-JP" sz="1800" dirty="0" err="1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Zanon</a:t>
            </a:r>
            <a:r>
              <a:rPr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, AES, </a:t>
            </a:r>
            <a:r>
              <a:rPr lang="en-US" altLang="ja-JP" sz="1800" u="sng" dirty="0" smtClean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MHI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manufactured</a:t>
            </a:r>
          </a:p>
          <a:p>
            <a:pPr marL="280987" lvl="1" indent="0">
              <a:lnSpc>
                <a:spcPct val="80000"/>
              </a:lnSpc>
              <a:buNone/>
            </a:pP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      Cavity data included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.</a:t>
            </a:r>
          </a:p>
          <a:p>
            <a:pPr marL="280987" lvl="1" indent="0">
              <a:lnSpc>
                <a:spcPct val="80000"/>
              </a:lnSpc>
              <a:buNone/>
            </a:pP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--   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Sept. 2011, 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Latest update </a:t>
            </a:r>
          </a:p>
          <a:p>
            <a:pPr marL="280987" lvl="1" indent="0">
              <a:lnSpc>
                <a:spcPct val="80000"/>
              </a:lnSpc>
              <a:buNone/>
            </a:pPr>
            <a:endParaRPr lang="en-US" altLang="ja-JP" sz="1800" dirty="0" smtClean="0">
              <a:solidFill>
                <a:srgbClr val="00009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pPr marL="280987" lvl="1" indent="0">
              <a:lnSpc>
                <a:spcPct val="80000"/>
              </a:lnSpc>
              <a:buNone/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    </a:t>
            </a:r>
            <a:endParaRPr lang="en-US" altLang="ja-JP" sz="1400" dirty="0">
              <a:solidFill>
                <a:srgbClr val="00009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pPr marL="568325" lvl="1" indent="-287338">
              <a:lnSpc>
                <a:spcPct val="80000"/>
              </a:lnSpc>
              <a:buFontTx/>
              <a:buNone/>
            </a:pPr>
            <a:endParaRPr lang="en-US" altLang="ja-JP" sz="1600" dirty="0">
              <a:solidFill>
                <a:srgbClr val="FF000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pPr marL="166688" indent="-166688">
              <a:lnSpc>
                <a:spcPct val="80000"/>
              </a:lnSpc>
            </a:pPr>
            <a:endParaRPr lang="ja-JP" altLang="en-US" sz="2400" dirty="0">
              <a:latin typeface="Arial" charset="0"/>
              <a:cs typeface="ＭＳ Ｐゴシック" charset="0"/>
            </a:endParaRPr>
          </a:p>
        </p:txBody>
      </p:sp>
      <p:pic>
        <p:nvPicPr>
          <p:cNvPr id="29699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49"/>
          <a:stretch>
            <a:fillRect/>
          </a:stretch>
        </p:blipFill>
        <p:spPr bwMode="auto">
          <a:xfrm>
            <a:off x="5306869" y="1253764"/>
            <a:ext cx="3367923" cy="3959063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2EBE357C-E9CB-2C42-9A33-CAB8AC4602FA}" type="slidenum">
              <a:rPr kumimoji="0" lang="en-US" altLang="ja-JP" sz="1400">
                <a:solidFill>
                  <a:srgbClr val="000000"/>
                </a:solidFill>
              </a:rPr>
              <a:pPr/>
              <a:t>6</a:t>
            </a:fld>
            <a:endParaRPr kumimoji="0" lang="en-US" altLang="ja-JP" sz="1400">
              <a:solidFill>
                <a:srgbClr val="00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81600" y="5297269"/>
            <a:ext cx="373878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800" u="sng" dirty="0"/>
              <a:t>P</a:t>
            </a:r>
            <a:r>
              <a:rPr kumimoji="1" lang="en-US" altLang="ja-JP" sz="1800" u="sng" dirty="0" smtClean="0"/>
              <a:t>roduction yield </a:t>
            </a:r>
            <a:r>
              <a:rPr lang="en-US" altLang="ja-JP" sz="1800" dirty="0"/>
              <a:t>a</a:t>
            </a:r>
            <a:r>
              <a:rPr lang="en-US" altLang="ja-JP" sz="1800" dirty="0" smtClean="0"/>
              <a:t>llowing</a:t>
            </a:r>
            <a:r>
              <a:rPr kumimoji="1" lang="en-US" altLang="ja-JP" sz="1800" dirty="0" smtClean="0"/>
              <a:t> to:</a:t>
            </a:r>
          </a:p>
          <a:p>
            <a:r>
              <a:rPr lang="en-US" altLang="ja-JP" sz="1800" dirty="0"/>
              <a:t>-</a:t>
            </a:r>
            <a:r>
              <a:rPr kumimoji="1" lang="en-US" altLang="ja-JP" sz="1800" dirty="0" smtClean="0"/>
              <a:t> include the 2nd chemical process </a:t>
            </a:r>
            <a:endParaRPr kumimoji="1" lang="ja-JP" altLang="en-US" sz="18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ILC Status and Challenging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76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タイトル 1"/>
          <p:cNvSpPr>
            <a:spLocks noGrp="1"/>
          </p:cNvSpPr>
          <p:nvPr>
            <p:ph type="title"/>
          </p:nvPr>
        </p:nvSpPr>
        <p:spPr>
          <a:xfrm>
            <a:off x="1143000" y="198437"/>
            <a:ext cx="8001000" cy="487363"/>
          </a:xfrm>
        </p:spPr>
        <p:txBody>
          <a:bodyPr/>
          <a:lstStyle/>
          <a:p>
            <a:r>
              <a:rPr kumimoji="0" lang="en-US" altLang="ja-JP" sz="3200" b="1" dirty="0">
                <a:solidFill>
                  <a:srgbClr val="000090"/>
                </a:solidFill>
                <a:latin typeface="Arial" charset="0"/>
                <a:cs typeface="Arial Unicode MS" charset="0"/>
              </a:rPr>
              <a:t>Standard Procedure </a:t>
            </a:r>
            <a:r>
              <a:rPr kumimoji="0" lang="en-US" altLang="ja-JP" sz="3200" b="1" dirty="0" smtClean="0">
                <a:solidFill>
                  <a:srgbClr val="000090"/>
                </a:solidFill>
                <a:latin typeface="Arial" charset="0"/>
                <a:cs typeface="Arial Unicode MS" charset="0"/>
              </a:rPr>
              <a:t>Established</a:t>
            </a:r>
            <a:br>
              <a:rPr kumimoji="0" lang="en-US" altLang="ja-JP" sz="3200" b="1" dirty="0" smtClean="0">
                <a:solidFill>
                  <a:srgbClr val="000090"/>
                </a:solidFill>
                <a:latin typeface="Arial" charset="0"/>
                <a:cs typeface="Arial Unicode MS" charset="0"/>
              </a:rPr>
            </a:br>
            <a:r>
              <a:rPr kumimoji="0" lang="en-US" altLang="ja-JP" sz="2000" b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for ILC-SCRF Cavity evaluation, in </a:t>
            </a:r>
            <a:r>
              <a:rPr kumimoji="0" lang="en-US" altLang="ja-JP" sz="2000" b="1" dirty="0" smtClean="0">
                <a:solidFill>
                  <a:srgbClr val="FF0000"/>
                </a:solidFill>
                <a:latin typeface="Arial" charset="0"/>
                <a:cs typeface="Arial Unicode MS" charset="0"/>
              </a:rPr>
              <a:t>guidance of TTC </a:t>
            </a:r>
            <a:endParaRPr kumimoji="0" lang="ja-JP" altLang="en-US" sz="3200" b="1" dirty="0">
              <a:solidFill>
                <a:srgbClr val="FF0000"/>
              </a:solidFill>
              <a:latin typeface="Arial" charset="0"/>
              <a:cs typeface="Arial Unicode MS" charset="0"/>
            </a:endParaRPr>
          </a:p>
        </p:txBody>
      </p:sp>
      <p:graphicFrame>
        <p:nvGraphicFramePr>
          <p:cNvPr id="33888" name="Group 9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079644"/>
              </p:ext>
            </p:extLst>
          </p:nvPr>
        </p:nvGraphicFramePr>
        <p:xfrm>
          <a:off x="838200" y="979488"/>
          <a:ext cx="4572000" cy="5345112"/>
        </p:xfrm>
        <a:graphic>
          <a:graphicData uri="http://schemas.openxmlformats.org/drawingml/2006/table">
            <a:tbl>
              <a:tblPr/>
              <a:tblGrid>
                <a:gridCol w="1230313"/>
                <a:gridCol w="3341687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Standard Fabrication/Process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Fabrication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Nb-sheet purchasing 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Component  Fabrication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Cavity assembly with EBW  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Process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EP-1  (~150um)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Ultrasonic degreasing with detergent, or ethanol rinse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High-pressure pure-water rinsing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Hydrogen degassing at &gt; 600 C 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Field flatness tuning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EP-2  (~20um)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Ultrasonic degreasing or ethanol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(or EP 5 um with fresh acid)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High-pressure pure-water rinsing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Antenna Assembly 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Baking at 120 C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Cold  Test (vertical test)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Performance Test with temperature  and mode measurement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</a:tbl>
          </a:graphicData>
        </a:graphic>
      </p:graphicFrame>
      <p:sp>
        <p:nvSpPr>
          <p:cNvPr id="46133" name="スライド番号プレースホルダ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FBBA2D10-78A7-CE4F-91D9-3A039C7C6ADF}" type="slidenum">
              <a:rPr kumimoji="0" lang="en-US" altLang="ja-JP" sz="1400"/>
              <a:pPr/>
              <a:t>7</a:t>
            </a:fld>
            <a:endParaRPr kumimoji="0" lang="en-US" altLang="ja-JP" sz="1400"/>
          </a:p>
        </p:txBody>
      </p:sp>
      <p:sp>
        <p:nvSpPr>
          <p:cNvPr id="8" name="下矢印 7"/>
          <p:cNvSpPr>
            <a:spLocks noChangeArrowheads="1"/>
          </p:cNvSpPr>
          <p:nvPr/>
        </p:nvSpPr>
        <p:spPr bwMode="auto">
          <a:xfrm>
            <a:off x="228600" y="1295400"/>
            <a:ext cx="4572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>
              <a:alpha val="70195"/>
            </a:srgbClr>
          </a:solidFill>
          <a:ln w="9525">
            <a:solidFill>
              <a:srgbClr val="0098CC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0" fontAlgn="ctr" hangingPunct="0"/>
            <a:endParaRPr kumimoji="0" lang="ja-JP" altLang="en-US">
              <a:solidFill>
                <a:srgbClr val="FFFFFF"/>
              </a:solidFill>
              <a:latin typeface="Palatino" charset="0"/>
            </a:endParaRPr>
          </a:p>
        </p:txBody>
      </p:sp>
      <p:sp>
        <p:nvSpPr>
          <p:cNvPr id="16" name="下矢印 15"/>
          <p:cNvSpPr>
            <a:spLocks noChangeArrowheads="1"/>
          </p:cNvSpPr>
          <p:nvPr/>
        </p:nvSpPr>
        <p:spPr bwMode="auto">
          <a:xfrm>
            <a:off x="228600" y="2209800"/>
            <a:ext cx="457200" cy="342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6600">
              <a:alpha val="44000"/>
            </a:srgbClr>
          </a:solidFill>
          <a:ln w="9525">
            <a:solidFill>
              <a:srgbClr val="0098CC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0" fontAlgn="ctr" hangingPunct="0"/>
            <a:endParaRPr kumimoji="0" lang="ja-JP" altLang="en-US">
              <a:solidFill>
                <a:srgbClr val="FFFFFF"/>
              </a:solidFill>
              <a:latin typeface="Palatino" charset="0"/>
            </a:endParaRPr>
          </a:p>
        </p:txBody>
      </p:sp>
      <p:sp>
        <p:nvSpPr>
          <p:cNvPr id="46136" name="日付プレースホルダ 1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11/12/05  A. Yamamoto</a:t>
            </a:r>
            <a:endParaRPr kumimoji="0" lang="en-US" altLang="ja-JP" sz="1200"/>
          </a:p>
        </p:txBody>
      </p:sp>
      <p:sp>
        <p:nvSpPr>
          <p:cNvPr id="46137" name="フッター プレースホルダ 1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Status and Challenging 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46138" name="コンテンツ プレースホルダ 2"/>
          <p:cNvSpPr txBox="1">
            <a:spLocks/>
          </p:cNvSpPr>
          <p:nvPr/>
        </p:nvSpPr>
        <p:spPr bwMode="auto">
          <a:xfrm>
            <a:off x="5638800" y="990600"/>
            <a:ext cx="3276600" cy="5334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ja-JP" sz="2800" u="sng" dirty="0">
                <a:solidFill>
                  <a:srgbClr val="3366FF"/>
                </a:solidFill>
              </a:rPr>
              <a:t>Key Process</a:t>
            </a:r>
          </a:p>
          <a:p>
            <a:pPr>
              <a:spcBef>
                <a:spcPct val="2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Fabrication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ja-JP" sz="2000" dirty="0">
                <a:solidFill>
                  <a:srgbClr val="23346C"/>
                </a:solidFill>
              </a:rPr>
              <a:t>Material</a:t>
            </a:r>
            <a:r>
              <a:rPr kumimoji="0" lang="en-US" altLang="ja-JP" sz="2000" b="1" dirty="0">
                <a:solidFill>
                  <a:srgbClr val="23346C"/>
                </a:solidFill>
              </a:rPr>
              <a:t>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u="sng" dirty="0"/>
              <a:t>EBW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Shape</a:t>
            </a:r>
          </a:p>
          <a:p>
            <a:pPr>
              <a:spcBef>
                <a:spcPct val="20000"/>
              </a:spcBef>
            </a:pPr>
            <a:r>
              <a:rPr kumimoji="0" lang="en-US" altLang="ja-JP" sz="2400" b="1" dirty="0" smtClean="0">
                <a:solidFill>
                  <a:srgbClr val="FF0000"/>
                </a:solidFill>
              </a:rPr>
              <a:t>Process </a:t>
            </a:r>
            <a:endParaRPr kumimoji="0" lang="en-US" altLang="ja-JP" sz="2400" b="1" u="sng" dirty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u="sng" dirty="0"/>
              <a:t>Electro-Polishing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altLang="ja-JP" sz="1000" dirty="0"/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Ethanol Rinsing or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Ultra sonic. + Detergent </a:t>
            </a:r>
            <a:r>
              <a:rPr lang="en-US" altLang="ja-JP" sz="2000" dirty="0" err="1"/>
              <a:t>Rins</a:t>
            </a:r>
            <a:r>
              <a:rPr lang="en-US" altLang="ja-JP" sz="2000" dirty="0"/>
              <a:t>.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altLang="ja-JP" sz="1000" dirty="0"/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High Pr. Pure Water cleaning</a:t>
            </a:r>
          </a:p>
          <a:p>
            <a:pPr lvl="3">
              <a:spcBef>
                <a:spcPct val="20000"/>
              </a:spcBef>
              <a:buFontTx/>
              <a:buChar char="–"/>
            </a:pPr>
            <a:endParaRPr lang="en-US" altLang="ja-JP" sz="2000" dirty="0">
              <a:ea typeface="ＭＳ Ｐゴシック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2400" y="2814935"/>
            <a:ext cx="1672754" cy="461665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allow twice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291789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399" y="0"/>
            <a:ext cx="7645175" cy="914400"/>
          </a:xfrm>
        </p:spPr>
        <p:txBody>
          <a:bodyPr/>
          <a:lstStyle/>
          <a:p>
            <a:r>
              <a:rPr lang="en-US" b="1" dirty="0" smtClean="0"/>
              <a:t>Gradient </a:t>
            </a:r>
            <a:r>
              <a:rPr lang="en-US" b="1" dirty="0" smtClean="0"/>
              <a:t>Yield: Time Progression</a:t>
            </a:r>
            <a:br>
              <a:rPr lang="en-US" b="1" dirty="0" smtClean="0"/>
            </a:br>
            <a:r>
              <a:rPr lang="en-US" sz="2400" b="1" dirty="0" smtClean="0">
                <a:solidFill>
                  <a:srgbClr val="3366FF"/>
                </a:solidFill>
              </a:rPr>
              <a:t>with most recent update, Sept. 2011</a:t>
            </a:r>
            <a:endParaRPr lang="en-US" sz="2400" b="1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D4A7E-7350-4E08-B72E-9EB9E9E740C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23" y="2686827"/>
            <a:ext cx="5012076" cy="3412654"/>
          </a:xfrm>
          <a:prstGeom prst="rect">
            <a:avLst/>
          </a:prstGeom>
          <a:solidFill>
            <a:schemeClr val="accent5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8239" y="1228598"/>
            <a:ext cx="5012336" cy="3412654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  <p:sp>
        <p:nvSpPr>
          <p:cNvPr id="2" name="テキスト ボックス 1"/>
          <p:cNvSpPr txBox="1"/>
          <p:nvPr/>
        </p:nvSpPr>
        <p:spPr>
          <a:xfrm>
            <a:off x="282193" y="2022706"/>
            <a:ext cx="133086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1</a:t>
            </a:r>
            <a:r>
              <a:rPr kumimoji="1" lang="en-US" altLang="ja-JP" sz="2400" dirty="0" smtClean="0"/>
              <a:t>st pass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84117" y="4809331"/>
            <a:ext cx="143380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2nd</a:t>
            </a:r>
            <a:r>
              <a:rPr kumimoji="1" lang="en-US" altLang="ja-JP" sz="2400" dirty="0" smtClean="0"/>
              <a:t> pass</a:t>
            </a:r>
            <a:endParaRPr kumimoji="1" lang="ja-JP" altLang="en-US" sz="2400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8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102" y="851547"/>
            <a:ext cx="8558050" cy="582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A768787-11E8-DB40-8CEE-222CA7CFF84D}" type="slidenum">
              <a:rPr lang="en-US" altLang="ja-JP" smtClean="0">
                <a:latin typeface="Arial" pitchFamily="33" charset="0"/>
              </a:rPr>
              <a:pPr/>
              <a:t>9</a:t>
            </a:fld>
            <a:endParaRPr lang="en-US" altLang="ja-JP" smtClean="0">
              <a:latin typeface="Arial" pitchFamily="33" charset="0"/>
            </a:endParaRPr>
          </a:p>
        </p:txBody>
      </p:sp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1295400" y="15728"/>
            <a:ext cx="7641864" cy="914400"/>
          </a:xfrm>
        </p:spPr>
        <p:txBody>
          <a:bodyPr/>
          <a:lstStyle/>
          <a:p>
            <a:r>
              <a:rPr kumimoji="0" lang="en-US" altLang="ja-JP" b="1" dirty="0" smtClean="0"/>
              <a:t>Global ILC Cavity Gradient Yield</a:t>
            </a:r>
            <a:r>
              <a:rPr kumimoji="0" lang="en-US" altLang="ja-JP" dirty="0" smtClean="0"/>
              <a:t/>
            </a:r>
            <a:br>
              <a:rPr kumimoji="0" lang="en-US" altLang="ja-JP" dirty="0" smtClean="0"/>
            </a:br>
            <a:r>
              <a:rPr kumimoji="0" lang="en-US" altLang="ja-JP" sz="2000" dirty="0" smtClean="0">
                <a:solidFill>
                  <a:srgbClr val="3366FF"/>
                </a:solidFill>
              </a:rPr>
              <a:t>Updated, March, 2011</a:t>
            </a:r>
            <a:endParaRPr kumimoji="0" lang="en-US" altLang="ja-JP" sz="2800" dirty="0" smtClean="0">
              <a:solidFill>
                <a:srgbClr val="3366FF"/>
              </a:solidFill>
            </a:endParaRPr>
          </a:p>
        </p:txBody>
      </p:sp>
      <p:sp>
        <p:nvSpPr>
          <p:cNvPr id="30728" name="TextBox 32"/>
          <p:cNvSpPr txBox="1">
            <a:spLocks noChangeArrowheads="1"/>
          </p:cNvSpPr>
          <p:nvPr/>
        </p:nvSpPr>
        <p:spPr bwMode="auto">
          <a:xfrm>
            <a:off x="7332663" y="697080"/>
            <a:ext cx="1685925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rgbClr val="0000FF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Plot  courtesy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rgbClr val="0000FF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Camille Ginsburg of FNAL</a:t>
            </a:r>
          </a:p>
        </p:txBody>
      </p:sp>
      <p:cxnSp>
        <p:nvCxnSpPr>
          <p:cNvPr id="19" name="直線コネクタ 18"/>
          <p:cNvCxnSpPr/>
          <p:nvPr/>
        </p:nvCxnSpPr>
        <p:spPr bwMode="auto">
          <a:xfrm>
            <a:off x="4543359" y="2565294"/>
            <a:ext cx="3457641" cy="15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7576389" y="2382216"/>
            <a:ext cx="1403299" cy="369332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 smtClean="0">
                <a:solidFill>
                  <a:srgbClr val="000000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TDP-2 </a:t>
            </a:r>
            <a:r>
              <a:rPr lang="en-US" altLang="ja-JP" sz="1800" dirty="0">
                <a:solidFill>
                  <a:srgbClr val="000000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Goal </a:t>
            </a:r>
            <a:endParaRPr lang="ja-JP" altLang="en-US" sz="1800" dirty="0">
              <a:solidFill>
                <a:srgbClr val="000000"/>
              </a:solidFill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cxnSp>
        <p:nvCxnSpPr>
          <p:cNvPr id="17" name="直線コネクタ 16"/>
          <p:cNvCxnSpPr/>
          <p:nvPr/>
        </p:nvCxnSpPr>
        <p:spPr bwMode="auto">
          <a:xfrm>
            <a:off x="6316270" y="4057847"/>
            <a:ext cx="195727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テキスト ボックス 1"/>
          <p:cNvSpPr txBox="1"/>
          <p:nvPr/>
        </p:nvSpPr>
        <p:spPr>
          <a:xfrm>
            <a:off x="7653495" y="3656167"/>
            <a:ext cx="1267895" cy="830997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TDP-1 Goal </a:t>
            </a:r>
          </a:p>
          <a:p>
            <a:r>
              <a:rPr kumimoji="1" lang="en-US" altLang="ja-JP" sz="1600" dirty="0" smtClean="0"/>
              <a:t>Achieved</a:t>
            </a:r>
          </a:p>
          <a:p>
            <a:r>
              <a:rPr kumimoji="1" lang="en-US" altLang="ja-JP" sz="1600" dirty="0" smtClean="0">
                <a:solidFill>
                  <a:srgbClr val="3366FF"/>
                </a:solidFill>
              </a:rPr>
              <a:t>&gt; 50 %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11/12/05  A. Yamamoto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077483" y="2206820"/>
            <a:ext cx="5946111" cy="3721100"/>
          </a:xfrm>
          <a:prstGeom prst="rect">
            <a:avLst/>
          </a:prstGeom>
          <a:solidFill>
            <a:srgbClr val="3366FF">
              <a:alpha val="15000"/>
            </a:srgb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ホームベース 17"/>
          <p:cNvSpPr/>
          <p:nvPr/>
        </p:nvSpPr>
        <p:spPr>
          <a:xfrm>
            <a:off x="7162800" y="2971800"/>
            <a:ext cx="1828800" cy="381000"/>
          </a:xfrm>
          <a:prstGeom prst="homePlate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ja-JP" sz="1600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35</a:t>
            </a:r>
            <a:r>
              <a:rPr kumimoji="0" lang="en-US" altLang="ja-JP" sz="16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ea typeface="Arial Unicode MS" pitchFamily="34" charset="-128"/>
                <a:cs typeface="Arial Unicode MS" pitchFamily="34" charset="-128"/>
              </a:rPr>
              <a:t> MV/m </a:t>
            </a:r>
            <a:r>
              <a:rPr kumimoji="0" lang="en-US" altLang="ja-JP" sz="1600" b="0" i="0" u="none" strike="noStrike" cap="none" normalizeH="0" dirty="0" smtClean="0">
                <a:ln>
                  <a:noFill/>
                </a:ln>
                <a:effectLst/>
                <a:ea typeface="Arial Unicode MS" pitchFamily="34" charset="-128"/>
                <a:cs typeface="Arial Unicode MS" pitchFamily="34" charset="-128"/>
              </a:rPr>
              <a:t>usable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Status and Challenging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82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5248</Words>
  <Application>Microsoft Macintosh PowerPoint</Application>
  <PresentationFormat>画面に合わせる (4:3)</PresentationFormat>
  <Paragraphs>990</Paragraphs>
  <Slides>53</Slides>
  <Notes>9</Notes>
  <HiddenSlides>6</HiddenSlides>
  <MMClips>0</MMClips>
  <ScaleCrop>false</ScaleCrop>
  <HeadingPairs>
    <vt:vector size="8" baseType="variant">
      <vt:variant>
        <vt:lpstr>テーマ</vt:lpstr>
      </vt:variant>
      <vt:variant>
        <vt:i4>2</vt:i4>
      </vt:variant>
      <vt:variant>
        <vt:lpstr>リンクの設定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53</vt:i4>
      </vt:variant>
    </vt:vector>
  </HeadingPairs>
  <TitlesOfParts>
    <vt:vector size="57" baseType="lpstr">
      <vt:lpstr>ホワイト</vt:lpstr>
      <vt:lpstr>Blank Presentation</vt:lpstr>
      <vt:lpstr>???</vt:lpstr>
      <vt:lpstr>Microsoft Excel 97 - 2004 ワークシート</vt:lpstr>
      <vt:lpstr>ILC GDE Status and Challenge </vt:lpstr>
      <vt:lpstr>Design Update in SB2009</vt:lpstr>
      <vt:lpstr>Single Tunnel Options with HLRF</vt:lpstr>
      <vt:lpstr>Global Plan for ILC Gradient R&amp;D</vt:lpstr>
      <vt:lpstr>Global Yield of Cavities in 2008 tested at DESY and JLab Originally reported by H. Padamsee</vt:lpstr>
      <vt:lpstr>Creation of a Global Database for  Better Understanding of “Production Yield”</vt:lpstr>
      <vt:lpstr>Standard Procedure Established for ILC-SCRF Cavity evaluation, in guidance of TTC </vt:lpstr>
      <vt:lpstr>Gradient Yield: Time Progression with most recent update, Sept. 2011</vt:lpstr>
      <vt:lpstr>Global ILC Cavity Gradient Yield Updated, March, 2011</vt:lpstr>
      <vt:lpstr>Global ILC Cavity Gradient Yield Updated, Sept., 2011</vt:lpstr>
      <vt:lpstr>Impact of Mechanical Polishing progress in Nov, 2010 ~ May, 2011</vt:lpstr>
      <vt:lpstr>Impact of Mechanical Polishing as of July, 2011</vt:lpstr>
      <vt:lpstr>SRF Cavity and Gradient Highlights 2010~ 2011</vt:lpstr>
      <vt:lpstr>DESY Large-Grain Cavity AC155 Reached &gt; 45 MV/m at Q0 &gt; 1E10</vt:lpstr>
      <vt:lpstr>Cavity R&amp;D Beyond 2012</vt:lpstr>
      <vt:lpstr>Cavity R&amp;D  to be extended  toward possible ILC 1 TeV Upgrade </vt:lpstr>
      <vt:lpstr>Global Plan for SCRF R&amp;D</vt:lpstr>
      <vt:lpstr>Integrated Systems Tests 2009 ~  </vt:lpstr>
      <vt:lpstr>Cryomodule Development &amp; Test</vt:lpstr>
      <vt:lpstr>PowerPoint プレゼンテーション</vt:lpstr>
      <vt:lpstr>Fermilab: RF Unit Test Facility</vt:lpstr>
      <vt:lpstr>Cryomodule-1 Testing at Fermilab</vt:lpstr>
      <vt:lpstr>S1-Global  Assembly/Test with Global Effort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Gradient Degradation need to be investigated and improved</vt:lpstr>
      <vt:lpstr>Global Plan for SCRF R&amp;D</vt:lpstr>
      <vt:lpstr>      SCRF Procurement/Manufacturing Model </vt:lpstr>
      <vt:lpstr>Production Process/Responsibility </vt:lpstr>
      <vt:lpstr>Visiting Companies in Progress</vt:lpstr>
      <vt:lpstr>The 2nd workshop on SCRF Technology and  Industrialization for the ILC </vt:lpstr>
      <vt:lpstr>Some Outlook</vt:lpstr>
      <vt:lpstr>TDR Technical Volumes</vt:lpstr>
      <vt:lpstr>How to prepare for BTR and TDR?</vt:lpstr>
      <vt:lpstr>GDE-SCRF Meeting  as a post-TTC meeting, Dec. 8-9</vt:lpstr>
      <vt:lpstr>Technical Change Guideline Proposal (preliminary)</vt:lpstr>
      <vt:lpstr>Summary </vt:lpstr>
      <vt:lpstr>Acknowledgments</vt:lpstr>
      <vt:lpstr>backup</vt:lpstr>
      <vt:lpstr>Main Issues at Very High Gradient </vt:lpstr>
      <vt:lpstr>ILC Cavity Database Update</vt:lpstr>
      <vt:lpstr>Updates</vt:lpstr>
      <vt:lpstr>Time Progression by Workshop</vt:lpstr>
      <vt:lpstr>Communication w/ Industry:  Status and Further Plan</vt:lpstr>
      <vt:lpstr>Technical Issues toward TDR</vt:lpstr>
      <vt:lpstr>Continued</vt:lpstr>
      <vt:lpstr>How to prepare for TDR?</vt:lpstr>
      <vt:lpstr>Our Direction to prepare for  TDR-SCRF</vt:lpstr>
      <vt:lpstr>Comparison of vertical and horizontal test results from Tesla Technical Design Report </vt:lpstr>
      <vt:lpstr>Average Gradient Observed  in Cavity/Cryomodule Tests at DESY and KEK 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GDE Status and Challenge </dc:title>
  <dc:creator>Yamamoto Akira</dc:creator>
  <cp:lastModifiedBy>Yamamoto Akira</cp:lastModifiedBy>
  <cp:revision>20</cp:revision>
  <dcterms:created xsi:type="dcterms:W3CDTF">2011-12-04T15:18:58Z</dcterms:created>
  <dcterms:modified xsi:type="dcterms:W3CDTF">2011-12-05T03:14:39Z</dcterms:modified>
</cp:coreProperties>
</file>