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0"/>
  </p:notesMasterIdLst>
  <p:handoutMasterIdLst>
    <p:handoutMasterId r:id="rId11"/>
  </p:handoutMasterIdLst>
  <p:sldIdLst>
    <p:sldId id="462" r:id="rId2"/>
    <p:sldId id="446" r:id="rId3"/>
    <p:sldId id="345" r:id="rId4"/>
    <p:sldId id="483" r:id="rId5"/>
    <p:sldId id="455" r:id="rId6"/>
    <p:sldId id="487" r:id="rId7"/>
    <p:sldId id="488" r:id="rId8"/>
    <p:sldId id="436" r:id="rId9"/>
  </p:sldIdLst>
  <p:sldSz cx="9144000" cy="6858000" type="screen4x3"/>
  <p:notesSz cx="6883400" cy="9906000"/>
  <p:defaultTextStyle>
    <a:defPPr>
      <a:defRPr lang="fr-FR"/>
    </a:defPPr>
    <a:lvl1pPr algn="l" rtl="0" fontAlgn="base">
      <a:spcBef>
        <a:spcPct val="0"/>
      </a:spcBef>
      <a:spcAft>
        <a:spcPct val="0"/>
      </a:spcAft>
      <a:defRPr sz="1400" u="sng"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400" u="sng"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400" u="sng"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400" u="sng"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400" u="sng" kern="1200">
        <a:solidFill>
          <a:schemeClr val="tx1"/>
        </a:solidFill>
        <a:latin typeface="Arial" pitchFamily="34" charset="0"/>
        <a:ea typeface="+mn-ea"/>
        <a:cs typeface="Arial" pitchFamily="34" charset="0"/>
      </a:defRPr>
    </a:lvl5pPr>
    <a:lvl6pPr marL="2286000" algn="l" defTabSz="914400" rtl="0" eaLnBrk="1" latinLnBrk="0" hangingPunct="1">
      <a:defRPr sz="1400" u="sng" kern="1200">
        <a:solidFill>
          <a:schemeClr val="tx1"/>
        </a:solidFill>
        <a:latin typeface="Arial" pitchFamily="34" charset="0"/>
        <a:ea typeface="+mn-ea"/>
        <a:cs typeface="Arial" pitchFamily="34" charset="0"/>
      </a:defRPr>
    </a:lvl6pPr>
    <a:lvl7pPr marL="2743200" algn="l" defTabSz="914400" rtl="0" eaLnBrk="1" latinLnBrk="0" hangingPunct="1">
      <a:defRPr sz="1400" u="sng" kern="1200">
        <a:solidFill>
          <a:schemeClr val="tx1"/>
        </a:solidFill>
        <a:latin typeface="Arial" pitchFamily="34" charset="0"/>
        <a:ea typeface="+mn-ea"/>
        <a:cs typeface="Arial" pitchFamily="34" charset="0"/>
      </a:defRPr>
    </a:lvl7pPr>
    <a:lvl8pPr marL="3200400" algn="l" defTabSz="914400" rtl="0" eaLnBrk="1" latinLnBrk="0" hangingPunct="1">
      <a:defRPr sz="1400" u="sng" kern="1200">
        <a:solidFill>
          <a:schemeClr val="tx1"/>
        </a:solidFill>
        <a:latin typeface="Arial" pitchFamily="34" charset="0"/>
        <a:ea typeface="+mn-ea"/>
        <a:cs typeface="Arial" pitchFamily="34" charset="0"/>
      </a:defRPr>
    </a:lvl8pPr>
    <a:lvl9pPr marL="3657600" algn="l" defTabSz="914400" rtl="0" eaLnBrk="1" latinLnBrk="0" hangingPunct="1">
      <a:defRPr sz="1400" u="sng"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AADC"/>
    <a:srgbClr val="99FF33"/>
    <a:srgbClr val="FF0000"/>
    <a:srgbClr val="098FE1"/>
    <a:srgbClr val="F1E60F"/>
    <a:srgbClr val="0AADE0"/>
    <a:srgbClr val="FF3300"/>
    <a:srgbClr val="CCFF33"/>
    <a:srgbClr val="CCFF6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8" autoAdjust="0"/>
    <p:restoredTop sz="94492" autoAdjust="0"/>
  </p:normalViewPr>
  <p:slideViewPr>
    <p:cSldViewPr snapToObjects="1">
      <p:cViewPr varScale="1">
        <p:scale>
          <a:sx n="85" d="100"/>
          <a:sy n="85" d="100"/>
        </p:scale>
        <p:origin x="-1092" y="-78"/>
      </p:cViewPr>
      <p:guideLst>
        <p:guide orient="horz" pos="2160"/>
        <p:guide pos="2880"/>
      </p:guideLst>
    </p:cSldViewPr>
  </p:slideViewPr>
  <p:outlineViewPr>
    <p:cViewPr>
      <p:scale>
        <a:sx n="33" d="100"/>
        <a:sy n="33" d="100"/>
      </p:scale>
      <p:origin x="0" y="354"/>
    </p:cViewPr>
    <p:sldLst>
      <p:sld r:id="rId1" collapse="1"/>
      <p:sld r:id="rId2" collapse="1"/>
    </p:sldLst>
  </p:outlineViewPr>
  <p:notesTextViewPr>
    <p:cViewPr>
      <p:scale>
        <a:sx n="100" d="100"/>
        <a:sy n="100" d="100"/>
      </p:scale>
      <p:origin x="0" y="0"/>
    </p:cViewPr>
  </p:notesTextViewPr>
  <p:sorterViewPr>
    <p:cViewPr>
      <p:scale>
        <a:sx n="75" d="100"/>
        <a:sy n="75" d="100"/>
      </p:scale>
      <p:origin x="0" y="0"/>
    </p:cViewPr>
  </p:sorterViewPr>
  <p:notesViewPr>
    <p:cSldViewPr snapToObjects="1">
      <p:cViewPr>
        <p:scale>
          <a:sx n="100" d="100"/>
          <a:sy n="100" d="100"/>
        </p:scale>
        <p:origin x="-2256" y="300"/>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D:\ARchives\Stage%20Quentin\s&#233;rie%20SL_Nb_Sac%20%20juille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pdc5\clairant\My%20Documents\ALD_Supra%20nano\1-Mesures%20magn&#233;tiques%20Saclay\Analyse%20r&#233;sultats%20CZA\Manip%20nov%20bref.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pdc5\clairant\My%20Documents\ALD_Supra%20nano\1-Mesures%20magn&#233;tiques%20Saclay\Analyse%20r&#233;sultats%20CZA\Manip%202%20dec%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20085705649105"/>
          <c:y val="6.7347092153159441E-2"/>
          <c:w val="0.77422287025018222"/>
          <c:h val="0.77494385155462031"/>
        </c:manualLayout>
      </c:layout>
      <c:scatterChart>
        <c:scatterStyle val="smoothMarker"/>
        <c:varyColors val="0"/>
        <c:ser>
          <c:idx val="1"/>
          <c:order val="0"/>
          <c:tx>
            <c:v>Référence</c:v>
          </c:tx>
          <c:spPr>
            <a:ln>
              <a:solidFill>
                <a:srgbClr val="FF0000"/>
              </a:solidFill>
            </a:ln>
          </c:spPr>
          <c:marker>
            <c:symbol val="circle"/>
            <c:size val="5"/>
            <c:spPr>
              <a:solidFill>
                <a:srgbClr val="FF0000"/>
              </a:solidFill>
              <a:ln>
                <a:solidFill>
                  <a:srgbClr val="FF0000"/>
                </a:solidFill>
              </a:ln>
            </c:spPr>
          </c:marker>
          <c:xVal>
            <c:numRef>
              <c:f>'BC1 (Naples)'!$B$37:$B$45</c:f>
              <c:numCache>
                <c:formatCode>General</c:formatCode>
                <c:ptCount val="9"/>
                <c:pt idx="0">
                  <c:v>4.5</c:v>
                </c:pt>
                <c:pt idx="2">
                  <c:v>4.96</c:v>
                </c:pt>
                <c:pt idx="3">
                  <c:v>7.4</c:v>
                </c:pt>
                <c:pt idx="4">
                  <c:v>7.6</c:v>
                </c:pt>
                <c:pt idx="5">
                  <c:v>8.27</c:v>
                </c:pt>
                <c:pt idx="6">
                  <c:v>8.56</c:v>
                </c:pt>
                <c:pt idx="7">
                  <c:v>8.64</c:v>
                </c:pt>
                <c:pt idx="8">
                  <c:v>8.68</c:v>
                </c:pt>
              </c:numCache>
            </c:numRef>
          </c:xVal>
          <c:yVal>
            <c:numRef>
              <c:f>'BC1 (Naples)'!$C$37:$C$47</c:f>
              <c:numCache>
                <c:formatCode>General</c:formatCode>
                <c:ptCount val="11"/>
                <c:pt idx="0">
                  <c:v>18</c:v>
                </c:pt>
                <c:pt idx="2">
                  <c:v>11</c:v>
                </c:pt>
                <c:pt idx="3">
                  <c:v>4.0999999999999996</c:v>
                </c:pt>
                <c:pt idx="4">
                  <c:v>3</c:v>
                </c:pt>
                <c:pt idx="5">
                  <c:v>1</c:v>
                </c:pt>
                <c:pt idx="6">
                  <c:v>0.4</c:v>
                </c:pt>
                <c:pt idx="7">
                  <c:v>0.2</c:v>
                </c:pt>
                <c:pt idx="8">
                  <c:v>0.1</c:v>
                </c:pt>
                <c:pt idx="9">
                  <c:v>0.02</c:v>
                </c:pt>
                <c:pt idx="10">
                  <c:v>4.5999999999999999E-3</c:v>
                </c:pt>
              </c:numCache>
            </c:numRef>
          </c:yVal>
          <c:smooth val="1"/>
        </c:ser>
        <c:ser>
          <c:idx val="3"/>
          <c:order val="1"/>
          <c:tx>
            <c:v>SL</c:v>
          </c:tx>
          <c:spPr>
            <a:ln w="19050">
              <a:solidFill>
                <a:srgbClr val="0AAADC"/>
              </a:solidFill>
              <a:prstDash val="dash"/>
            </a:ln>
          </c:spPr>
          <c:marker>
            <c:symbol val="diamond"/>
            <c:size val="7"/>
            <c:spPr>
              <a:solidFill>
                <a:srgbClr val="0AAADC"/>
              </a:solidFill>
              <a:ln w="31750">
                <a:solidFill>
                  <a:srgbClr val="0AAADC"/>
                </a:solidFill>
                <a:prstDash val="solid"/>
              </a:ln>
            </c:spPr>
          </c:marker>
          <c:xVal>
            <c:numRef>
              <c:f>'BC1 (Naples)'!$B$4:$B$22</c:f>
              <c:numCache>
                <c:formatCode>General</c:formatCode>
                <c:ptCount val="19"/>
                <c:pt idx="0">
                  <c:v>4.5</c:v>
                </c:pt>
                <c:pt idx="2">
                  <c:v>6.2</c:v>
                </c:pt>
                <c:pt idx="3">
                  <c:v>6.7</c:v>
                </c:pt>
                <c:pt idx="4">
                  <c:v>7.7</c:v>
                </c:pt>
                <c:pt idx="5">
                  <c:v>8.4</c:v>
                </c:pt>
                <c:pt idx="6">
                  <c:v>8.4499999999999993</c:v>
                </c:pt>
                <c:pt idx="7">
                  <c:v>10.3</c:v>
                </c:pt>
                <c:pt idx="8">
                  <c:v>11.5</c:v>
                </c:pt>
                <c:pt idx="9">
                  <c:v>12.56</c:v>
                </c:pt>
                <c:pt idx="10">
                  <c:v>13.1</c:v>
                </c:pt>
                <c:pt idx="11">
                  <c:v>13.6</c:v>
                </c:pt>
                <c:pt idx="12">
                  <c:v>14.1</c:v>
                </c:pt>
                <c:pt idx="13">
                  <c:v>14.6</c:v>
                </c:pt>
                <c:pt idx="14">
                  <c:v>15</c:v>
                </c:pt>
                <c:pt idx="15">
                  <c:v>15.2</c:v>
                </c:pt>
                <c:pt idx="16">
                  <c:v>15.9</c:v>
                </c:pt>
                <c:pt idx="17">
                  <c:v>16.2</c:v>
                </c:pt>
                <c:pt idx="18">
                  <c:v>16.38</c:v>
                </c:pt>
              </c:numCache>
            </c:numRef>
          </c:xVal>
          <c:yVal>
            <c:numRef>
              <c:f>'BC1 (Naples)'!$C$4:$C$22</c:f>
              <c:numCache>
                <c:formatCode>General</c:formatCode>
                <c:ptCount val="19"/>
                <c:pt idx="0">
                  <c:v>96</c:v>
                </c:pt>
                <c:pt idx="2">
                  <c:v>16.2089</c:v>
                </c:pt>
                <c:pt idx="3">
                  <c:v>10.886900000000001</c:v>
                </c:pt>
                <c:pt idx="4">
                  <c:v>6.8543000000000003</c:v>
                </c:pt>
                <c:pt idx="5">
                  <c:v>5.3954000000000004</c:v>
                </c:pt>
                <c:pt idx="6">
                  <c:v>5.0057</c:v>
                </c:pt>
                <c:pt idx="7">
                  <c:v>3.9325000000000001</c:v>
                </c:pt>
                <c:pt idx="8">
                  <c:v>3.0735000000000001</c:v>
                </c:pt>
                <c:pt idx="9">
                  <c:v>2.3060999999999998</c:v>
                </c:pt>
                <c:pt idx="10">
                  <c:v>1.9215</c:v>
                </c:pt>
                <c:pt idx="11">
                  <c:v>1.5503</c:v>
                </c:pt>
                <c:pt idx="12">
                  <c:v>1.1624000000000001</c:v>
                </c:pt>
                <c:pt idx="13">
                  <c:v>0.76680000000000004</c:v>
                </c:pt>
                <c:pt idx="14">
                  <c:v>0.57709999999999995</c:v>
                </c:pt>
                <c:pt idx="15">
                  <c:v>0.4602</c:v>
                </c:pt>
                <c:pt idx="16">
                  <c:v>0.1183</c:v>
                </c:pt>
                <c:pt idx="17">
                  <c:v>3.8100000000000002E-2</c:v>
                </c:pt>
                <c:pt idx="18">
                  <c:v>3.0000000000000001E-3</c:v>
                </c:pt>
              </c:numCache>
            </c:numRef>
          </c:yVal>
          <c:smooth val="1"/>
        </c:ser>
        <c:ser>
          <c:idx val="2"/>
          <c:order val="2"/>
          <c:tx>
            <c:strRef>
              <c:f>'[1]BC1 (2)'!$R$3</c:f>
              <c:strCache>
                <c:ptCount val="1"/>
                <c:pt idx="0">
                  <c:v>(B SL_S)  B = I/9,4</c:v>
                </c:pt>
              </c:strCache>
            </c:strRef>
          </c:tx>
          <c:spPr>
            <a:ln w="19050">
              <a:solidFill>
                <a:schemeClr val="accent2"/>
              </a:solidFill>
            </a:ln>
          </c:spPr>
          <c:marker>
            <c:symbol val="triangle"/>
            <c:size val="5"/>
            <c:spPr>
              <a:noFill/>
              <a:ln w="25400">
                <a:solidFill>
                  <a:schemeClr val="accent2"/>
                </a:solidFill>
                <a:prstDash val="dash"/>
              </a:ln>
            </c:spPr>
          </c:marker>
          <c:dPt>
            <c:idx val="7"/>
            <c:bubble3D val="0"/>
            <c:spPr>
              <a:ln w="19050">
                <a:solidFill>
                  <a:schemeClr val="accent2"/>
                </a:solidFill>
                <a:prstDash val="dash"/>
              </a:ln>
            </c:spPr>
          </c:dPt>
          <c:xVal>
            <c:numRef>
              <c:f>'[1]BC1 (2)'!$P$6:$P$16</c:f>
              <c:numCache>
                <c:formatCode>General</c:formatCode>
                <c:ptCount val="11"/>
                <c:pt idx="0">
                  <c:v>15.02</c:v>
                </c:pt>
                <c:pt idx="1">
                  <c:v>13.7</c:v>
                </c:pt>
                <c:pt idx="2">
                  <c:v>12</c:v>
                </c:pt>
                <c:pt idx="3">
                  <c:v>11.2</c:v>
                </c:pt>
                <c:pt idx="4">
                  <c:v>9.1999999999999993</c:v>
                </c:pt>
                <c:pt idx="5">
                  <c:v>9</c:v>
                </c:pt>
                <c:pt idx="6">
                  <c:v>8.8000000000000007</c:v>
                </c:pt>
                <c:pt idx="7">
                  <c:v>7.1</c:v>
                </c:pt>
                <c:pt idx="8">
                  <c:v>6</c:v>
                </c:pt>
                <c:pt idx="9">
                  <c:v>5.5</c:v>
                </c:pt>
                <c:pt idx="10">
                  <c:v>4.5999999999999996</c:v>
                </c:pt>
              </c:numCache>
            </c:numRef>
          </c:xVal>
          <c:yVal>
            <c:numRef>
              <c:f>'[1]BC1 (2)'!$R$6:$R$16</c:f>
              <c:numCache>
                <c:formatCode>General</c:formatCode>
                <c:ptCount val="11"/>
                <c:pt idx="0">
                  <c:v>0.58297872340425538</c:v>
                </c:pt>
                <c:pt idx="1">
                  <c:v>1.5648936170212766</c:v>
                </c:pt>
                <c:pt idx="2">
                  <c:v>2.548936170212766</c:v>
                </c:pt>
                <c:pt idx="3">
                  <c:v>3.3382978723404255</c:v>
                </c:pt>
                <c:pt idx="4">
                  <c:v>4.3287234042553191</c:v>
                </c:pt>
                <c:pt idx="5">
                  <c:v>4.9223404255319148</c:v>
                </c:pt>
                <c:pt idx="6">
                  <c:v>5.9117021276595745</c:v>
                </c:pt>
                <c:pt idx="7">
                  <c:v>11.853191489361702</c:v>
                </c:pt>
                <c:pt idx="8">
                  <c:v>15.789361702127657</c:v>
                </c:pt>
                <c:pt idx="9">
                  <c:v>18.473404255319149</c:v>
                </c:pt>
                <c:pt idx="10">
                  <c:v>26.372340425531913</c:v>
                </c:pt>
              </c:numCache>
            </c:numRef>
          </c:yVal>
          <c:smooth val="1"/>
        </c:ser>
        <c:dLbls>
          <c:showLegendKey val="0"/>
          <c:showVal val="0"/>
          <c:showCatName val="0"/>
          <c:showSerName val="0"/>
          <c:showPercent val="0"/>
          <c:showBubbleSize val="0"/>
        </c:dLbls>
        <c:axId val="134486272"/>
        <c:axId val="134492544"/>
      </c:scatterChart>
      <c:valAx>
        <c:axId val="134486272"/>
        <c:scaling>
          <c:orientation val="minMax"/>
          <c:max val="18"/>
        </c:scaling>
        <c:delete val="0"/>
        <c:axPos val="b"/>
        <c:title>
          <c:tx>
            <c:rich>
              <a:bodyPr/>
              <a:lstStyle/>
              <a:p>
                <a:pPr>
                  <a:defRPr/>
                </a:pPr>
                <a:r>
                  <a:rPr lang="en-US"/>
                  <a:t>T (K)</a:t>
                </a:r>
              </a:p>
            </c:rich>
          </c:tx>
          <c:layout/>
          <c:overlay val="0"/>
        </c:title>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34492544"/>
        <c:crosses val="autoZero"/>
        <c:crossBetween val="midCat"/>
      </c:valAx>
      <c:valAx>
        <c:axId val="134492544"/>
        <c:scaling>
          <c:orientation val="minMax"/>
          <c:max val="30"/>
        </c:scaling>
        <c:delete val="0"/>
        <c:axPos val="l"/>
        <c:title>
          <c:tx>
            <c:rich>
              <a:bodyPr/>
              <a:lstStyle/>
              <a:p>
                <a:pPr>
                  <a:defRPr/>
                </a:pPr>
                <a:r>
                  <a:rPr lang="en-US"/>
                  <a:t>B (mT)</a:t>
                </a:r>
              </a:p>
            </c:rich>
          </c:tx>
          <c:layout/>
          <c:overlay val="0"/>
        </c:title>
        <c:numFmt formatCode="General" sourceLinked="1"/>
        <c:majorTickMark val="none"/>
        <c:minorTickMark val="none"/>
        <c:tickLblPos val="nextTo"/>
        <c:crossAx val="134486272"/>
        <c:crosses val="autoZero"/>
        <c:crossBetween val="midCat"/>
      </c:valAx>
      <c:spPr>
        <a:ln w="6350">
          <a:solidFill>
            <a:sysClr val="windowText" lastClr="000000"/>
          </a:solidFill>
        </a:ln>
      </c:spPr>
    </c:plotArea>
    <c:legend>
      <c:legendPos val="r"/>
      <c:layout>
        <c:manualLayout>
          <c:xMode val="edge"/>
          <c:yMode val="edge"/>
          <c:x val="0.59468432117627079"/>
          <c:y val="0.15278206729013244"/>
          <c:w val="0.28801034199083325"/>
          <c:h val="0.39049613943888084"/>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51955045130944"/>
          <c:y val="4.6333084268455796E-2"/>
          <c:w val="0.73667997464706692"/>
          <c:h val="0.79371306371092476"/>
        </c:manualLayout>
      </c:layout>
      <c:scatterChart>
        <c:scatterStyle val="smoothMarker"/>
        <c:varyColors val="0"/>
        <c:ser>
          <c:idx val="1"/>
          <c:order val="0"/>
          <c:tx>
            <c:v>ML4</c:v>
          </c:tx>
          <c:spPr>
            <a:ln w="38100">
              <a:solidFill>
                <a:srgbClr val="7030A0"/>
              </a:solidFill>
              <a:prstDash val="sysDash"/>
            </a:ln>
          </c:spPr>
          <c:marker>
            <c:symbol val="star"/>
            <c:size val="5"/>
            <c:spPr>
              <a:noFill/>
              <a:ln w="19050">
                <a:solidFill>
                  <a:srgbClr val="7030A0"/>
                </a:solidFill>
              </a:ln>
            </c:spPr>
          </c:marker>
          <c:xVal>
            <c:numRef>
              <c:f>'[Manip 2 dec .xlsx]BC1'!$I$6:$I$19</c:f>
              <c:numCache>
                <c:formatCode>0.000</c:formatCode>
                <c:ptCount val="14"/>
                <c:pt idx="0">
                  <c:v>15.95</c:v>
                </c:pt>
                <c:pt idx="1">
                  <c:v>15.05</c:v>
                </c:pt>
                <c:pt idx="2">
                  <c:v>14.5</c:v>
                </c:pt>
                <c:pt idx="3">
                  <c:v>14.1</c:v>
                </c:pt>
                <c:pt idx="4">
                  <c:v>13.95</c:v>
                </c:pt>
                <c:pt idx="5">
                  <c:v>13.72</c:v>
                </c:pt>
                <c:pt idx="6">
                  <c:v>12.2</c:v>
                </c:pt>
                <c:pt idx="7">
                  <c:v>11.55</c:v>
                </c:pt>
                <c:pt idx="8">
                  <c:v>9.6</c:v>
                </c:pt>
                <c:pt idx="9">
                  <c:v>9.42</c:v>
                </c:pt>
                <c:pt idx="10">
                  <c:v>9.7100000000000009</c:v>
                </c:pt>
                <c:pt idx="11">
                  <c:v>8.42</c:v>
                </c:pt>
                <c:pt idx="12">
                  <c:v>8.6999999999999993</c:v>
                </c:pt>
                <c:pt idx="13">
                  <c:v>8.3000000000000007</c:v>
                </c:pt>
              </c:numCache>
            </c:numRef>
          </c:xVal>
          <c:yVal>
            <c:numRef>
              <c:f>'[Manip 2 dec .xlsx]BC1'!$L$6:$L$19</c:f>
              <c:numCache>
                <c:formatCode>General</c:formatCode>
                <c:ptCount val="14"/>
                <c:pt idx="0">
                  <c:v>1.8319148936170211</c:v>
                </c:pt>
                <c:pt idx="1">
                  <c:v>3.969148936170213</c:v>
                </c:pt>
                <c:pt idx="2">
                  <c:v>6.6117021276595738</c:v>
                </c:pt>
                <c:pt idx="3">
                  <c:v>8.2638297872340427</c:v>
                </c:pt>
                <c:pt idx="4">
                  <c:v>9.9244680851063833</c:v>
                </c:pt>
                <c:pt idx="5">
                  <c:v>11.578723404255319</c:v>
                </c:pt>
                <c:pt idx="6">
                  <c:v>14.776595744680851</c:v>
                </c:pt>
                <c:pt idx="7">
                  <c:v>16.548936170212766</c:v>
                </c:pt>
                <c:pt idx="8">
                  <c:v>19.890425531914893</c:v>
                </c:pt>
                <c:pt idx="9">
                  <c:v>23.206382978723401</c:v>
                </c:pt>
                <c:pt idx="10">
                  <c:v>26.530851063829786</c:v>
                </c:pt>
                <c:pt idx="11">
                  <c:v>32.865957446808508</c:v>
                </c:pt>
                <c:pt idx="12">
                  <c:v>37.554255319148936</c:v>
                </c:pt>
                <c:pt idx="13">
                  <c:v>55.804255319148929</c:v>
                </c:pt>
              </c:numCache>
            </c:numRef>
          </c:yVal>
          <c:smooth val="1"/>
        </c:ser>
        <c:ser>
          <c:idx val="0"/>
          <c:order val="1"/>
          <c:tx>
            <c:v>SL</c:v>
          </c:tx>
          <c:spPr>
            <a:ln w="31750">
              <a:solidFill>
                <a:srgbClr val="0043C8"/>
              </a:solidFill>
              <a:prstDash val="sysDash"/>
            </a:ln>
          </c:spPr>
          <c:marker>
            <c:symbol val="triangle"/>
            <c:size val="7"/>
            <c:spPr>
              <a:solidFill>
                <a:srgbClr val="0043C8"/>
              </a:solidFill>
            </c:spPr>
          </c:marker>
          <c:xVal>
            <c:numRef>
              <c:f>'\\Dapdc5\clairant\My Documents\ALD_Supra nano\1-Mesures magnétiques Saclay\Analyse résultats CZA\[Manip 6 juillet bref.xlsx]BC1'!$O$6:$O$16</c:f>
              <c:numCache>
                <c:formatCode>General</c:formatCode>
                <c:ptCount val="11"/>
                <c:pt idx="0">
                  <c:v>15.02</c:v>
                </c:pt>
                <c:pt idx="1">
                  <c:v>13.7</c:v>
                </c:pt>
                <c:pt idx="2">
                  <c:v>12.6</c:v>
                </c:pt>
                <c:pt idx="3">
                  <c:v>11.4</c:v>
                </c:pt>
                <c:pt idx="4">
                  <c:v>9.4</c:v>
                </c:pt>
                <c:pt idx="5">
                  <c:v>9.3000000000000007</c:v>
                </c:pt>
                <c:pt idx="6">
                  <c:v>9.1999999999999993</c:v>
                </c:pt>
                <c:pt idx="7">
                  <c:v>7.6</c:v>
                </c:pt>
                <c:pt idx="8">
                  <c:v>6.5</c:v>
                </c:pt>
                <c:pt idx="9">
                  <c:v>6.3</c:v>
                </c:pt>
                <c:pt idx="10">
                  <c:v>4.8</c:v>
                </c:pt>
              </c:numCache>
            </c:numRef>
          </c:xVal>
          <c:yVal>
            <c:numRef>
              <c:f>'\\Dapdc5\clairant\My Documents\ALD_Supra nano\1-Mesures magnétiques Saclay\Analyse résultats CZA\[Manip 6 juillet bref.xlsx]BC1'!$Q$6:$Q$16</c:f>
              <c:numCache>
                <c:formatCode>General</c:formatCode>
                <c:ptCount val="11"/>
                <c:pt idx="0">
                  <c:v>0.58297872340425538</c:v>
                </c:pt>
                <c:pt idx="1">
                  <c:v>1.5648936170212766</c:v>
                </c:pt>
                <c:pt idx="2">
                  <c:v>2.548936170212766</c:v>
                </c:pt>
                <c:pt idx="3">
                  <c:v>3.3382978723404255</c:v>
                </c:pt>
                <c:pt idx="4">
                  <c:v>4.3287234042553191</c:v>
                </c:pt>
                <c:pt idx="5">
                  <c:v>4.9223404255319148</c:v>
                </c:pt>
                <c:pt idx="6">
                  <c:v>5.9117021276595745</c:v>
                </c:pt>
                <c:pt idx="7">
                  <c:v>11.853191489361702</c:v>
                </c:pt>
                <c:pt idx="8">
                  <c:v>15.789361702127657</c:v>
                </c:pt>
                <c:pt idx="9">
                  <c:v>18.473404255319149</c:v>
                </c:pt>
                <c:pt idx="10">
                  <c:v>26.372340425531913</c:v>
                </c:pt>
              </c:numCache>
            </c:numRef>
          </c:yVal>
          <c:smooth val="1"/>
        </c:ser>
        <c:ser>
          <c:idx val="2"/>
          <c:order val="2"/>
          <c:tx>
            <c:v>Nb Ref</c:v>
          </c:tx>
          <c:spPr>
            <a:ln w="31750">
              <a:solidFill>
                <a:srgbClr val="FF0000"/>
              </a:solidFill>
            </a:ln>
          </c:spPr>
          <c:marker>
            <c:symbol val="circle"/>
            <c:size val="7"/>
            <c:spPr>
              <a:solidFill>
                <a:srgbClr val="FF0000"/>
              </a:solidFill>
              <a:ln>
                <a:solidFill>
                  <a:srgbClr val="FF0000"/>
                </a:solidFill>
              </a:ln>
            </c:spPr>
          </c:marker>
          <c:xVal>
            <c:numRef>
              <c:f>'\\Dapdc5\clairant\My Documents\ALD_Supra nano\1-Mesures magnétiques Saclay\Analyse résultats CZA\[BC1 Naples.xlsx]BC1'!$B$39:$B$47</c:f>
              <c:numCache>
                <c:formatCode>General</c:formatCode>
                <c:ptCount val="9"/>
                <c:pt idx="0">
                  <c:v>4.96</c:v>
                </c:pt>
                <c:pt idx="1">
                  <c:v>7.4</c:v>
                </c:pt>
                <c:pt idx="2">
                  <c:v>7.6</c:v>
                </c:pt>
                <c:pt idx="3">
                  <c:v>8.27</c:v>
                </c:pt>
                <c:pt idx="4">
                  <c:v>8.56</c:v>
                </c:pt>
                <c:pt idx="5">
                  <c:v>8.64</c:v>
                </c:pt>
                <c:pt idx="6">
                  <c:v>8.68</c:v>
                </c:pt>
                <c:pt idx="7">
                  <c:v>8.8000000000000007</c:v>
                </c:pt>
                <c:pt idx="8">
                  <c:v>8.83</c:v>
                </c:pt>
              </c:numCache>
            </c:numRef>
          </c:xVal>
          <c:yVal>
            <c:numRef>
              <c:f>'\\Dapdc5\clairant\My Documents\ALD_Supra nano\1-Mesures magnétiques Saclay\Analyse résultats CZA\[BC1 Naples.xlsx]BC1'!$C$39:$C$47</c:f>
              <c:numCache>
                <c:formatCode>General</c:formatCode>
                <c:ptCount val="9"/>
                <c:pt idx="0">
                  <c:v>11</c:v>
                </c:pt>
                <c:pt idx="1">
                  <c:v>4.0999999999999996</c:v>
                </c:pt>
                <c:pt idx="2">
                  <c:v>3</c:v>
                </c:pt>
                <c:pt idx="3">
                  <c:v>1</c:v>
                </c:pt>
                <c:pt idx="4">
                  <c:v>0.4</c:v>
                </c:pt>
                <c:pt idx="5">
                  <c:v>0.2</c:v>
                </c:pt>
                <c:pt idx="6">
                  <c:v>0.1</c:v>
                </c:pt>
                <c:pt idx="7">
                  <c:v>0.02</c:v>
                </c:pt>
                <c:pt idx="8">
                  <c:v>4.5999999999999999E-3</c:v>
                </c:pt>
              </c:numCache>
            </c:numRef>
          </c:yVal>
          <c:smooth val="1"/>
        </c:ser>
        <c:dLbls>
          <c:showLegendKey val="0"/>
          <c:showVal val="0"/>
          <c:showCatName val="0"/>
          <c:showSerName val="0"/>
          <c:showPercent val="0"/>
          <c:showBubbleSize val="0"/>
        </c:dLbls>
        <c:axId val="154439680"/>
        <c:axId val="154441984"/>
      </c:scatterChart>
      <c:valAx>
        <c:axId val="154439680"/>
        <c:scaling>
          <c:orientation val="minMax"/>
        </c:scaling>
        <c:delete val="0"/>
        <c:axPos val="b"/>
        <c:title>
          <c:tx>
            <c:rich>
              <a:bodyPr/>
              <a:lstStyle/>
              <a:p>
                <a:pPr>
                  <a:defRPr/>
                </a:pPr>
                <a:r>
                  <a:rPr lang="en-US"/>
                  <a:t>T</a:t>
                </a:r>
              </a:p>
            </c:rich>
          </c:tx>
          <c:layout/>
          <c:overlay val="0"/>
        </c:title>
        <c:numFmt formatCode="#\ ##0" sourceLinked="0"/>
        <c:majorTickMark val="out"/>
        <c:minorTickMark val="out"/>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54441984"/>
        <c:crosses val="autoZero"/>
        <c:crossBetween val="midCat"/>
        <c:majorUnit val="5"/>
        <c:minorUnit val="1"/>
      </c:valAx>
      <c:valAx>
        <c:axId val="154441984"/>
        <c:scaling>
          <c:orientation val="minMax"/>
        </c:scaling>
        <c:delete val="0"/>
        <c:axPos val="l"/>
        <c:majorGridlines/>
        <c:title>
          <c:tx>
            <c:rich>
              <a:bodyPr rot="-5400000" vert="horz"/>
              <a:lstStyle/>
              <a:p>
                <a:pPr>
                  <a:defRPr/>
                </a:pPr>
                <a:r>
                  <a:rPr lang="en-US"/>
                  <a:t>Field (mT)</a:t>
                </a:r>
              </a:p>
            </c:rich>
          </c:tx>
          <c:layout/>
          <c:overlay val="0"/>
        </c:title>
        <c:numFmt formatCode="General" sourceLinked="1"/>
        <c:majorTickMark val="out"/>
        <c:minorTickMark val="out"/>
        <c:tickLblPos val="nextTo"/>
        <c:crossAx val="154439680"/>
        <c:crosses val="autoZero"/>
        <c:crossBetween val="midCat"/>
      </c:valAx>
      <c:spPr>
        <a:ln>
          <a:solidFill>
            <a:schemeClr val="tx2"/>
          </a:solidFill>
        </a:ln>
      </c:spPr>
    </c:plotArea>
    <c:legend>
      <c:legendPos val="r"/>
      <c:layout>
        <c:manualLayout>
          <c:xMode val="edge"/>
          <c:yMode val="edge"/>
          <c:x val="0.64763463781802022"/>
          <c:y val="7.2689210942932486E-2"/>
          <c:w val="0.20117131176577593"/>
          <c:h val="0.20111567304086989"/>
        </c:manualLayout>
      </c:layout>
      <c:overlay val="0"/>
      <c:spPr>
        <a:solidFill>
          <a:schemeClr val="bg1"/>
        </a:solidFill>
        <a:ln>
          <a:solidFill>
            <a:schemeClr val="tx2"/>
          </a:solidFill>
        </a:ln>
      </c:spPr>
      <c:txPr>
        <a:bodyPr/>
        <a:lstStyle/>
        <a:p>
          <a:pPr>
            <a:defRPr sz="12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BC1</a:t>
            </a:r>
          </a:p>
        </c:rich>
      </c:tx>
      <c:layout/>
      <c:overlay val="1"/>
    </c:title>
    <c:autoTitleDeleted val="0"/>
    <c:plotArea>
      <c:layout>
        <c:manualLayout>
          <c:layoutTarget val="inner"/>
          <c:xMode val="edge"/>
          <c:yMode val="edge"/>
          <c:x val="0.1149682071746507"/>
          <c:y val="8.0901001212493259E-2"/>
          <c:w val="0.81885390617261777"/>
          <c:h val="0.80479737794928896"/>
        </c:manualLayout>
      </c:layout>
      <c:scatterChart>
        <c:scatterStyle val="smoothMarker"/>
        <c:varyColors val="0"/>
        <c:ser>
          <c:idx val="1"/>
          <c:order val="0"/>
          <c:tx>
            <c:v>ML4</c:v>
          </c:tx>
          <c:spPr>
            <a:ln w="38100">
              <a:noFill/>
              <a:prstDash val="sysDash"/>
            </a:ln>
          </c:spPr>
          <c:marker>
            <c:symbol val="star"/>
            <c:size val="5"/>
            <c:spPr>
              <a:noFill/>
              <a:ln w="19050">
                <a:solidFill>
                  <a:srgbClr val="7030A0"/>
                </a:solidFill>
              </a:ln>
            </c:spPr>
          </c:marker>
          <c:xVal>
            <c:numRef>
              <c:f>'BC1'!$I$6:$I$19</c:f>
              <c:numCache>
                <c:formatCode>0.000</c:formatCode>
                <c:ptCount val="14"/>
                <c:pt idx="0">
                  <c:v>15.95</c:v>
                </c:pt>
                <c:pt idx="1">
                  <c:v>15.05</c:v>
                </c:pt>
                <c:pt idx="2">
                  <c:v>14.5</c:v>
                </c:pt>
                <c:pt idx="3">
                  <c:v>14.1</c:v>
                </c:pt>
                <c:pt idx="4">
                  <c:v>13.95</c:v>
                </c:pt>
                <c:pt idx="5">
                  <c:v>13.72</c:v>
                </c:pt>
                <c:pt idx="6">
                  <c:v>12.2</c:v>
                </c:pt>
                <c:pt idx="7">
                  <c:v>11.55</c:v>
                </c:pt>
                <c:pt idx="8">
                  <c:v>9.6</c:v>
                </c:pt>
                <c:pt idx="9">
                  <c:v>9.42</c:v>
                </c:pt>
                <c:pt idx="10">
                  <c:v>9.7100000000000009</c:v>
                </c:pt>
                <c:pt idx="11">
                  <c:v>8.42</c:v>
                </c:pt>
                <c:pt idx="12">
                  <c:v>8.6999999999999993</c:v>
                </c:pt>
                <c:pt idx="13">
                  <c:v>8.3000000000000007</c:v>
                </c:pt>
              </c:numCache>
            </c:numRef>
          </c:xVal>
          <c:yVal>
            <c:numRef>
              <c:f>'BC1'!$L$6:$L$19</c:f>
              <c:numCache>
                <c:formatCode>General</c:formatCode>
                <c:ptCount val="14"/>
                <c:pt idx="0">
                  <c:v>1.8319148936170211</c:v>
                </c:pt>
                <c:pt idx="1">
                  <c:v>3.969148936170213</c:v>
                </c:pt>
                <c:pt idx="2">
                  <c:v>6.6117021276595738</c:v>
                </c:pt>
                <c:pt idx="3">
                  <c:v>8.2638297872340427</c:v>
                </c:pt>
                <c:pt idx="4">
                  <c:v>9.9244680851063833</c:v>
                </c:pt>
                <c:pt idx="5">
                  <c:v>11.578723404255319</c:v>
                </c:pt>
                <c:pt idx="6">
                  <c:v>14.776595744680851</c:v>
                </c:pt>
                <c:pt idx="7">
                  <c:v>16.548936170212766</c:v>
                </c:pt>
                <c:pt idx="8">
                  <c:v>19.890425531914893</c:v>
                </c:pt>
                <c:pt idx="9">
                  <c:v>23.206382978723401</c:v>
                </c:pt>
                <c:pt idx="10">
                  <c:v>26.530851063829786</c:v>
                </c:pt>
                <c:pt idx="11">
                  <c:v>32.865957446808508</c:v>
                </c:pt>
                <c:pt idx="12">
                  <c:v>37.554255319148936</c:v>
                </c:pt>
                <c:pt idx="13">
                  <c:v>55.804255319148929</c:v>
                </c:pt>
              </c:numCache>
            </c:numRef>
          </c:yVal>
          <c:smooth val="1"/>
        </c:ser>
        <c:ser>
          <c:idx val="0"/>
          <c:order val="1"/>
          <c:tx>
            <c:v>SL</c:v>
          </c:tx>
          <c:spPr>
            <a:ln w="31750">
              <a:solidFill>
                <a:srgbClr val="0043C8"/>
              </a:solidFill>
              <a:prstDash val="sysDash"/>
            </a:ln>
          </c:spPr>
          <c:marker>
            <c:symbol val="triangle"/>
            <c:size val="7"/>
            <c:spPr>
              <a:solidFill>
                <a:srgbClr val="0043C8"/>
              </a:solidFill>
            </c:spPr>
          </c:marker>
          <c:xVal>
            <c:numRef>
              <c:f>'\\Dapdc5\clairant\My Documents\ALD_Supra nano\1-Mesures magnétiques Saclay\Analyse résultats CZA\[Manip 6 juillet bref.xlsx]BC1'!$O$6:$O$16</c:f>
              <c:numCache>
                <c:formatCode>General</c:formatCode>
                <c:ptCount val="11"/>
                <c:pt idx="0">
                  <c:v>15.02</c:v>
                </c:pt>
                <c:pt idx="1">
                  <c:v>13.7</c:v>
                </c:pt>
                <c:pt idx="2">
                  <c:v>12.6</c:v>
                </c:pt>
                <c:pt idx="3">
                  <c:v>11.4</c:v>
                </c:pt>
                <c:pt idx="4">
                  <c:v>9.4</c:v>
                </c:pt>
                <c:pt idx="5">
                  <c:v>9.3000000000000007</c:v>
                </c:pt>
                <c:pt idx="6">
                  <c:v>9.1999999999999993</c:v>
                </c:pt>
                <c:pt idx="7">
                  <c:v>7.6</c:v>
                </c:pt>
                <c:pt idx="8">
                  <c:v>6.5</c:v>
                </c:pt>
                <c:pt idx="9">
                  <c:v>6.3</c:v>
                </c:pt>
                <c:pt idx="10">
                  <c:v>4.8</c:v>
                </c:pt>
              </c:numCache>
            </c:numRef>
          </c:xVal>
          <c:yVal>
            <c:numRef>
              <c:f>'\\Dapdc5\clairant\My Documents\ALD_Supra nano\1-Mesures magnétiques Saclay\Analyse résultats CZA\[Manip 6 juillet bref.xlsx]BC1'!$Q$6:$Q$16</c:f>
              <c:numCache>
                <c:formatCode>General</c:formatCode>
                <c:ptCount val="11"/>
                <c:pt idx="0">
                  <c:v>0.58297872340425538</c:v>
                </c:pt>
                <c:pt idx="1">
                  <c:v>1.5648936170212766</c:v>
                </c:pt>
                <c:pt idx="2">
                  <c:v>2.548936170212766</c:v>
                </c:pt>
                <c:pt idx="3">
                  <c:v>3.3382978723404255</c:v>
                </c:pt>
                <c:pt idx="4">
                  <c:v>4.3287234042553191</c:v>
                </c:pt>
                <c:pt idx="5">
                  <c:v>4.9223404255319148</c:v>
                </c:pt>
                <c:pt idx="6">
                  <c:v>5.9117021276595745</c:v>
                </c:pt>
                <c:pt idx="7">
                  <c:v>11.853191489361702</c:v>
                </c:pt>
                <c:pt idx="8">
                  <c:v>15.789361702127657</c:v>
                </c:pt>
                <c:pt idx="9">
                  <c:v>18.473404255319149</c:v>
                </c:pt>
                <c:pt idx="10">
                  <c:v>26.372340425531913</c:v>
                </c:pt>
              </c:numCache>
            </c:numRef>
          </c:yVal>
          <c:smooth val="1"/>
        </c:ser>
        <c:ser>
          <c:idx val="2"/>
          <c:order val="2"/>
          <c:tx>
            <c:v>Nb Ref</c:v>
          </c:tx>
          <c:spPr>
            <a:ln w="31750">
              <a:solidFill>
                <a:srgbClr val="FF0000"/>
              </a:solidFill>
            </a:ln>
          </c:spPr>
          <c:marker>
            <c:symbol val="circle"/>
            <c:size val="7"/>
            <c:spPr>
              <a:solidFill>
                <a:srgbClr val="FF0000"/>
              </a:solidFill>
              <a:ln>
                <a:solidFill>
                  <a:srgbClr val="FF0000"/>
                </a:solidFill>
              </a:ln>
            </c:spPr>
          </c:marker>
          <c:xVal>
            <c:numRef>
              <c:f>'\\Dapdc5\clairant\My Documents\ALD_Supra nano\1-Mesures magnétiques Saclay\Analyse résultats CZA\[BC1 Naples.xlsx]BC1'!$B$39:$B$47</c:f>
              <c:numCache>
                <c:formatCode>General</c:formatCode>
                <c:ptCount val="9"/>
                <c:pt idx="0">
                  <c:v>4.96</c:v>
                </c:pt>
                <c:pt idx="1">
                  <c:v>7.4</c:v>
                </c:pt>
                <c:pt idx="2">
                  <c:v>7.6</c:v>
                </c:pt>
                <c:pt idx="3">
                  <c:v>8.27</c:v>
                </c:pt>
                <c:pt idx="4">
                  <c:v>8.56</c:v>
                </c:pt>
                <c:pt idx="5">
                  <c:v>8.64</c:v>
                </c:pt>
                <c:pt idx="6">
                  <c:v>8.68</c:v>
                </c:pt>
                <c:pt idx="7">
                  <c:v>8.8000000000000007</c:v>
                </c:pt>
                <c:pt idx="8">
                  <c:v>8.83</c:v>
                </c:pt>
              </c:numCache>
            </c:numRef>
          </c:xVal>
          <c:yVal>
            <c:numRef>
              <c:f>'\\Dapdc5\clairant\My Documents\ALD_Supra nano\1-Mesures magnétiques Saclay\Analyse résultats CZA\[BC1 Naples.xlsx]BC1'!$C$39:$C$47</c:f>
              <c:numCache>
                <c:formatCode>General</c:formatCode>
                <c:ptCount val="9"/>
                <c:pt idx="0">
                  <c:v>11</c:v>
                </c:pt>
                <c:pt idx="1">
                  <c:v>4.0999999999999996</c:v>
                </c:pt>
                <c:pt idx="2">
                  <c:v>3</c:v>
                </c:pt>
                <c:pt idx="3">
                  <c:v>1</c:v>
                </c:pt>
                <c:pt idx="4">
                  <c:v>0.4</c:v>
                </c:pt>
                <c:pt idx="5">
                  <c:v>0.2</c:v>
                </c:pt>
                <c:pt idx="6">
                  <c:v>0.1</c:v>
                </c:pt>
                <c:pt idx="7">
                  <c:v>0.02</c:v>
                </c:pt>
                <c:pt idx="8">
                  <c:v>4.5999999999999999E-3</c:v>
                </c:pt>
              </c:numCache>
            </c:numRef>
          </c:yVal>
          <c:smooth val="1"/>
        </c:ser>
        <c:dLbls>
          <c:showLegendKey val="0"/>
          <c:showVal val="0"/>
          <c:showCatName val="0"/>
          <c:showSerName val="0"/>
          <c:showPercent val="0"/>
          <c:showBubbleSize val="0"/>
        </c:dLbls>
        <c:axId val="154530944"/>
        <c:axId val="154533248"/>
      </c:scatterChart>
      <c:valAx>
        <c:axId val="154530944"/>
        <c:scaling>
          <c:orientation val="minMax"/>
        </c:scaling>
        <c:delete val="0"/>
        <c:axPos val="b"/>
        <c:title>
          <c:tx>
            <c:rich>
              <a:bodyPr/>
              <a:lstStyle/>
              <a:p>
                <a:pPr>
                  <a:defRPr/>
                </a:pPr>
                <a:r>
                  <a:rPr lang="en-US"/>
                  <a:t>T</a:t>
                </a:r>
              </a:p>
            </c:rich>
          </c:tx>
          <c:layout/>
          <c:overlay val="0"/>
        </c:title>
        <c:numFmt formatCode="#\ ##0" sourceLinked="0"/>
        <c:majorTickMark val="out"/>
        <c:minorTickMark val="out"/>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54533248"/>
        <c:crosses val="autoZero"/>
        <c:crossBetween val="midCat"/>
        <c:majorUnit val="5"/>
        <c:minorUnit val="1"/>
      </c:valAx>
      <c:valAx>
        <c:axId val="154533248"/>
        <c:scaling>
          <c:orientation val="minMax"/>
          <c:max val="180"/>
        </c:scaling>
        <c:delete val="0"/>
        <c:axPos val="l"/>
        <c:majorGridlines/>
        <c:title>
          <c:tx>
            <c:rich>
              <a:bodyPr rot="-5400000" vert="horz"/>
              <a:lstStyle/>
              <a:p>
                <a:pPr>
                  <a:defRPr/>
                </a:pPr>
                <a:r>
                  <a:rPr lang="en-US"/>
                  <a:t>Field (mT)</a:t>
                </a:r>
              </a:p>
            </c:rich>
          </c:tx>
          <c:layout/>
          <c:overlay val="0"/>
        </c:title>
        <c:numFmt formatCode="General" sourceLinked="1"/>
        <c:majorTickMark val="out"/>
        <c:minorTickMark val="out"/>
        <c:tickLblPos val="nextTo"/>
        <c:crossAx val="154530944"/>
        <c:crosses val="autoZero"/>
        <c:crossBetween val="midCat"/>
      </c:valAx>
      <c:spPr>
        <a:ln>
          <a:solidFill>
            <a:schemeClr val="tx1"/>
          </a:solidFill>
        </a:ln>
      </c:spPr>
    </c:plotArea>
    <c:legend>
      <c:legendPos val="r"/>
      <c:layout>
        <c:manualLayout>
          <c:xMode val="edge"/>
          <c:yMode val="edge"/>
          <c:x val="0.67304129748628883"/>
          <c:y val="9.8871653149650032E-2"/>
          <c:w val="0.19925355531298089"/>
          <c:h val="0.23623740880642891"/>
        </c:manualLayout>
      </c:layout>
      <c:overlay val="0"/>
      <c:spPr>
        <a:solidFill>
          <a:schemeClr val="bg1"/>
        </a:solidFill>
        <a:ln>
          <a:solidFill>
            <a:schemeClr val="tx1"/>
          </a:solidFill>
        </a:ln>
      </c:spPr>
      <c:txPr>
        <a:bodyPr/>
        <a:lstStyle/>
        <a:p>
          <a:pPr>
            <a:defRPr sz="1200"/>
          </a:pPr>
          <a:endParaRPr lang="en-US"/>
        </a:p>
      </c:txPr>
    </c:legend>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0.4431</cdr:x>
      <cdr:y>0.60444</cdr:y>
    </cdr:from>
    <cdr:to>
      <cdr:x>0.77901</cdr:x>
      <cdr:y>0.88773</cdr:y>
    </cdr:to>
    <cdr:sp macro="" textlink="">
      <cdr:nvSpPr>
        <cdr:cNvPr id="2" name="Forme libre 1"/>
        <cdr:cNvSpPr/>
      </cdr:nvSpPr>
      <cdr:spPr>
        <a:xfrm xmlns:a="http://schemas.openxmlformats.org/drawingml/2006/main">
          <a:off x="4122049" y="3675063"/>
          <a:ext cx="3124886" cy="1722446"/>
        </a:xfrm>
        <a:custGeom xmlns:a="http://schemas.openxmlformats.org/drawingml/2006/main">
          <a:avLst/>
          <a:gdLst>
            <a:gd name="connsiteX0" fmla="*/ 3119438 w 3119438"/>
            <a:gd name="connsiteY0" fmla="*/ 4778375 h 4778375"/>
            <a:gd name="connsiteX1" fmla="*/ 1841500 w 3119438"/>
            <a:gd name="connsiteY1" fmla="*/ 36591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444500 w 3119438"/>
            <a:gd name="connsiteY2" fmla="*/ 3095625 h 4778375"/>
            <a:gd name="connsiteX3" fmla="*/ 0 w 3119438"/>
            <a:gd name="connsiteY3" fmla="*/ 0 h 4778375"/>
            <a:gd name="connsiteX4" fmla="*/ 0 w 3119438"/>
            <a:gd name="connsiteY4" fmla="*/ 0 h 4778375"/>
            <a:gd name="connsiteX0" fmla="*/ 3124896 w 3124896"/>
            <a:gd name="connsiteY0" fmla="*/ 4778375 h 4778375"/>
            <a:gd name="connsiteX1" fmla="*/ 1846959 w 3124896"/>
            <a:gd name="connsiteY1" fmla="*/ 3675063 h 4778375"/>
            <a:gd name="connsiteX2" fmla="*/ 449958 w 3124896"/>
            <a:gd name="connsiteY2" fmla="*/ 3095625 h 4778375"/>
            <a:gd name="connsiteX3" fmla="*/ 45146 w 3124896"/>
            <a:gd name="connsiteY3" fmla="*/ 531813 h 4778375"/>
            <a:gd name="connsiteX4" fmla="*/ 5458 w 3124896"/>
            <a:gd name="connsiteY4" fmla="*/ 0 h 4778375"/>
            <a:gd name="connsiteX5" fmla="*/ 5458 w 3124896"/>
            <a:gd name="connsiteY5" fmla="*/ 0 h 4778375"/>
            <a:gd name="connsiteX0" fmla="*/ 3124896 w 3124896"/>
            <a:gd name="connsiteY0" fmla="*/ 4778375 h 4778375"/>
            <a:gd name="connsiteX1" fmla="*/ 1846959 w 3124896"/>
            <a:gd name="connsiteY1" fmla="*/ 3675063 h 4778375"/>
            <a:gd name="connsiteX2" fmla="*/ 537271 w 3124896"/>
            <a:gd name="connsiteY2" fmla="*/ 3071812 h 4778375"/>
            <a:gd name="connsiteX3" fmla="*/ 45146 w 3124896"/>
            <a:gd name="connsiteY3" fmla="*/ 531813 h 4778375"/>
            <a:gd name="connsiteX4" fmla="*/ 5458 w 3124896"/>
            <a:gd name="connsiteY4" fmla="*/ 0 h 4778375"/>
            <a:gd name="connsiteX5" fmla="*/ 5458 w 3124896"/>
            <a:gd name="connsiteY5" fmla="*/ 0 h 4778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24896" h="4778375">
              <a:moveTo>
                <a:pt x="3124896" y="4778375"/>
              </a:moveTo>
              <a:cubicBezTo>
                <a:pt x="2702224" y="4357687"/>
                <a:pt x="2263678" y="4016375"/>
                <a:pt x="1846959" y="3675063"/>
              </a:cubicBezTo>
              <a:cubicBezTo>
                <a:pt x="1287365" y="3365501"/>
                <a:pt x="734385" y="3219980"/>
                <a:pt x="537271" y="3071812"/>
              </a:cubicBezTo>
              <a:cubicBezTo>
                <a:pt x="242261" y="2550583"/>
                <a:pt x="119229" y="1047750"/>
                <a:pt x="45146" y="531813"/>
              </a:cubicBezTo>
              <a:cubicBezTo>
                <a:pt x="-28937" y="15876"/>
                <a:pt x="12073" y="88635"/>
                <a:pt x="5458" y="0"/>
              </a:cubicBezTo>
              <a:lnTo>
                <a:pt x="5458" y="0"/>
              </a:lnTo>
            </a:path>
          </a:pathLst>
        </a:custGeom>
        <a:noFill xmlns:a="http://schemas.openxmlformats.org/drawingml/2006/main"/>
        <a:ln xmlns:a="http://schemas.openxmlformats.org/drawingml/2006/main">
          <a:solidFill>
            <a:schemeClr val="accent4">
              <a:lumMod val="60000"/>
              <a:lumOff val="40000"/>
            </a:schemeClr>
          </a:solidFill>
          <a:prstDash val="sysDot"/>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ln>
              <a:solidFill>
                <a:schemeClr val="accent4">
                  <a:lumMod val="60000"/>
                  <a:lumOff val="40000"/>
                </a:schemeClr>
              </a:solidFill>
              <a:prstDash val="sysDot"/>
            </a:ln>
          </a:endParaRPr>
        </a:p>
      </cdr:txBody>
    </cdr:sp>
  </cdr:relSizeAnchor>
  <cdr:relSizeAnchor xmlns:cdr="http://schemas.openxmlformats.org/drawingml/2006/chartDrawing">
    <cdr:from>
      <cdr:x>0.11516</cdr:x>
      <cdr:y>0.7482</cdr:y>
    </cdr:from>
    <cdr:to>
      <cdr:x>0.52692</cdr:x>
      <cdr:y>0.88434</cdr:y>
    </cdr:to>
    <cdr:sp macro="" textlink="">
      <cdr:nvSpPr>
        <cdr:cNvPr id="3" name="Forme libre 2"/>
        <cdr:cNvSpPr/>
      </cdr:nvSpPr>
      <cdr:spPr>
        <a:xfrm xmlns:a="http://schemas.openxmlformats.org/drawingml/2006/main">
          <a:off x="563874" y="3232569"/>
          <a:ext cx="2016224" cy="588203"/>
        </a:xfrm>
        <a:custGeom xmlns:a="http://schemas.openxmlformats.org/drawingml/2006/main">
          <a:avLst/>
          <a:gdLst>
            <a:gd name="connsiteX0" fmla="*/ 3119438 w 3119438"/>
            <a:gd name="connsiteY0" fmla="*/ 4778375 h 4778375"/>
            <a:gd name="connsiteX1" fmla="*/ 1841500 w 3119438"/>
            <a:gd name="connsiteY1" fmla="*/ 36591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444500 w 3119438"/>
            <a:gd name="connsiteY2" fmla="*/ 3095625 h 4778375"/>
            <a:gd name="connsiteX3" fmla="*/ 0 w 3119438"/>
            <a:gd name="connsiteY3" fmla="*/ 0 h 4778375"/>
            <a:gd name="connsiteX4" fmla="*/ 0 w 3119438"/>
            <a:gd name="connsiteY4" fmla="*/ 0 h 4778375"/>
            <a:gd name="connsiteX0" fmla="*/ 3124896 w 3124896"/>
            <a:gd name="connsiteY0" fmla="*/ 4778375 h 4778375"/>
            <a:gd name="connsiteX1" fmla="*/ 1846959 w 3124896"/>
            <a:gd name="connsiteY1" fmla="*/ 3675063 h 4778375"/>
            <a:gd name="connsiteX2" fmla="*/ 449958 w 3124896"/>
            <a:gd name="connsiteY2" fmla="*/ 3095625 h 4778375"/>
            <a:gd name="connsiteX3" fmla="*/ 45146 w 3124896"/>
            <a:gd name="connsiteY3" fmla="*/ 531813 h 4778375"/>
            <a:gd name="connsiteX4" fmla="*/ 5458 w 3124896"/>
            <a:gd name="connsiteY4" fmla="*/ 0 h 4778375"/>
            <a:gd name="connsiteX5" fmla="*/ 5458 w 3124896"/>
            <a:gd name="connsiteY5" fmla="*/ 0 h 4778375"/>
            <a:gd name="connsiteX0" fmla="*/ 3124896 w 3124896"/>
            <a:gd name="connsiteY0" fmla="*/ 4778375 h 4778375"/>
            <a:gd name="connsiteX1" fmla="*/ 1846959 w 3124896"/>
            <a:gd name="connsiteY1" fmla="*/ 3675063 h 4778375"/>
            <a:gd name="connsiteX2" fmla="*/ 537271 w 3124896"/>
            <a:gd name="connsiteY2" fmla="*/ 3071812 h 4778375"/>
            <a:gd name="connsiteX3" fmla="*/ 45146 w 3124896"/>
            <a:gd name="connsiteY3" fmla="*/ 531813 h 4778375"/>
            <a:gd name="connsiteX4" fmla="*/ 5458 w 3124896"/>
            <a:gd name="connsiteY4" fmla="*/ 0 h 4778375"/>
            <a:gd name="connsiteX5" fmla="*/ 5458 w 3124896"/>
            <a:gd name="connsiteY5" fmla="*/ 0 h 4778375"/>
            <a:gd name="connsiteX0" fmla="*/ 3124896 w 3124896"/>
            <a:gd name="connsiteY0" fmla="*/ 4778375 h 4778375"/>
            <a:gd name="connsiteX1" fmla="*/ 1846959 w 3124896"/>
            <a:gd name="connsiteY1" fmla="*/ 3675063 h 4778375"/>
            <a:gd name="connsiteX2" fmla="*/ 537271 w 3124896"/>
            <a:gd name="connsiteY2" fmla="*/ 3071812 h 4778375"/>
            <a:gd name="connsiteX3" fmla="*/ 45146 w 3124896"/>
            <a:gd name="connsiteY3" fmla="*/ 531813 h 4778375"/>
            <a:gd name="connsiteX4" fmla="*/ 5458 w 3124896"/>
            <a:gd name="connsiteY4" fmla="*/ 0 h 4778375"/>
            <a:gd name="connsiteX0" fmla="*/ 3079750 w 3079750"/>
            <a:gd name="connsiteY0" fmla="*/ 4246562 h 4246562"/>
            <a:gd name="connsiteX1" fmla="*/ 1801813 w 3079750"/>
            <a:gd name="connsiteY1" fmla="*/ 3143250 h 4246562"/>
            <a:gd name="connsiteX2" fmla="*/ 492125 w 3079750"/>
            <a:gd name="connsiteY2" fmla="*/ 2539999 h 4246562"/>
            <a:gd name="connsiteX3" fmla="*/ 0 w 3079750"/>
            <a:gd name="connsiteY3" fmla="*/ 0 h 4246562"/>
            <a:gd name="connsiteX0" fmla="*/ 2587625 w 2587625"/>
            <a:gd name="connsiteY0" fmla="*/ 1706562 h 1706562"/>
            <a:gd name="connsiteX1" fmla="*/ 1309688 w 2587625"/>
            <a:gd name="connsiteY1" fmla="*/ 603250 h 1706562"/>
            <a:gd name="connsiteX2" fmla="*/ 0 w 2587625"/>
            <a:gd name="connsiteY2" fmla="*/ -1 h 1706562"/>
            <a:gd name="connsiteX0" fmla="*/ 3873504 w 3873504"/>
            <a:gd name="connsiteY0" fmla="*/ 2323124 h 2323124"/>
            <a:gd name="connsiteX1" fmla="*/ 2595567 w 3873504"/>
            <a:gd name="connsiteY1" fmla="*/ 1219812 h 2323124"/>
            <a:gd name="connsiteX2" fmla="*/ 0 w 3873504"/>
            <a:gd name="connsiteY2" fmla="*/ 0 h 2323124"/>
            <a:gd name="connsiteX0" fmla="*/ 3873504 w 3873504"/>
            <a:gd name="connsiteY0" fmla="*/ 2323737 h 2323737"/>
            <a:gd name="connsiteX1" fmla="*/ 2595567 w 3873504"/>
            <a:gd name="connsiteY1" fmla="*/ 1220425 h 2323737"/>
            <a:gd name="connsiteX2" fmla="*/ 0 w 3873504"/>
            <a:gd name="connsiteY2" fmla="*/ 613 h 2323737"/>
            <a:gd name="connsiteX0" fmla="*/ 3873504 w 3873504"/>
            <a:gd name="connsiteY0" fmla="*/ 2324347 h 2324347"/>
            <a:gd name="connsiteX1" fmla="*/ 2595567 w 3873504"/>
            <a:gd name="connsiteY1" fmla="*/ 1221035 h 2324347"/>
            <a:gd name="connsiteX2" fmla="*/ 0 w 3873504"/>
            <a:gd name="connsiteY2" fmla="*/ 1223 h 2324347"/>
            <a:gd name="connsiteX0" fmla="*/ 3873504 w 3873504"/>
            <a:gd name="connsiteY0" fmla="*/ 2324905 h 2324905"/>
            <a:gd name="connsiteX1" fmla="*/ 2619379 w 3873504"/>
            <a:gd name="connsiteY1" fmla="*/ 1067452 h 2324905"/>
            <a:gd name="connsiteX2" fmla="*/ 0 w 3873504"/>
            <a:gd name="connsiteY2" fmla="*/ 1781 h 2324905"/>
            <a:gd name="connsiteX0" fmla="*/ 3873504 w 3873504"/>
            <a:gd name="connsiteY0" fmla="*/ 2324619 h 2324619"/>
            <a:gd name="connsiteX1" fmla="*/ 2619379 w 3873504"/>
            <a:gd name="connsiteY1" fmla="*/ 1067166 h 2324619"/>
            <a:gd name="connsiteX2" fmla="*/ 0 w 3873504"/>
            <a:gd name="connsiteY2" fmla="*/ 1495 h 2324619"/>
            <a:gd name="connsiteX0" fmla="*/ 3873504 w 3873504"/>
            <a:gd name="connsiteY0" fmla="*/ 2324619 h 2324619"/>
            <a:gd name="connsiteX1" fmla="*/ 2619379 w 3873504"/>
            <a:gd name="connsiteY1" fmla="*/ 1067166 h 2324619"/>
            <a:gd name="connsiteX2" fmla="*/ 0 w 3873504"/>
            <a:gd name="connsiteY2" fmla="*/ 1495 h 2324619"/>
          </a:gdLst>
          <a:ahLst/>
          <a:cxnLst>
            <a:cxn ang="0">
              <a:pos x="connsiteX0" y="connsiteY0"/>
            </a:cxn>
            <a:cxn ang="0">
              <a:pos x="connsiteX1" y="connsiteY1"/>
            </a:cxn>
            <a:cxn ang="0">
              <a:pos x="connsiteX2" y="connsiteY2"/>
            </a:cxn>
          </a:cxnLst>
          <a:rect l="l" t="t" r="r" b="b"/>
          <a:pathLst>
            <a:path w="3873504" h="2324619">
              <a:moveTo>
                <a:pt x="3873504" y="2324619"/>
              </a:moveTo>
              <a:cubicBezTo>
                <a:pt x="3450832" y="1903931"/>
                <a:pt x="3107537" y="1540600"/>
                <a:pt x="2619379" y="1067166"/>
              </a:cubicBezTo>
              <a:cubicBezTo>
                <a:pt x="1869284" y="339224"/>
                <a:pt x="530490" y="-26496"/>
                <a:pt x="0" y="1495"/>
              </a:cubicBezTo>
            </a:path>
          </a:pathLst>
        </a:custGeom>
        <a:noFill xmlns:a="http://schemas.openxmlformats.org/drawingml/2006/main"/>
        <a:ln xmlns:a="http://schemas.openxmlformats.org/drawingml/2006/main">
          <a:solidFill>
            <a:srgbClr val="0070C0"/>
          </a:solidFill>
          <a:prstDash val="sysDot"/>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4">
                  <a:lumMod val="60000"/>
                  <a:lumOff val="40000"/>
                </a:schemeClr>
              </a:solidFill>
              <a:prstDash val="sysDot"/>
            </a:ln>
          </a:endParaRPr>
        </a:p>
      </cdr:txBody>
    </cdr:sp>
  </cdr:relSizeAnchor>
  <cdr:relSizeAnchor xmlns:cdr="http://schemas.openxmlformats.org/drawingml/2006/chartDrawing">
    <cdr:from>
      <cdr:x>0.11516</cdr:x>
      <cdr:y>0.81593</cdr:y>
    </cdr:from>
    <cdr:to>
      <cdr:x>0.4727</cdr:x>
      <cdr:y>0.88377</cdr:y>
    </cdr:to>
    <cdr:sp macro="" textlink="">
      <cdr:nvSpPr>
        <cdr:cNvPr id="4" name="Forme libre 3"/>
        <cdr:cNvSpPr/>
      </cdr:nvSpPr>
      <cdr:spPr>
        <a:xfrm xmlns:a="http://schemas.openxmlformats.org/drawingml/2006/main">
          <a:off x="563874" y="3525209"/>
          <a:ext cx="1750723" cy="293102"/>
        </a:xfrm>
        <a:custGeom xmlns:a="http://schemas.openxmlformats.org/drawingml/2006/main">
          <a:avLst/>
          <a:gdLst>
            <a:gd name="connsiteX0" fmla="*/ 3119438 w 3119438"/>
            <a:gd name="connsiteY0" fmla="*/ 4778375 h 4778375"/>
            <a:gd name="connsiteX1" fmla="*/ 1841500 w 3119438"/>
            <a:gd name="connsiteY1" fmla="*/ 36591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444500 w 3119438"/>
            <a:gd name="connsiteY2" fmla="*/ 3095625 h 4778375"/>
            <a:gd name="connsiteX3" fmla="*/ 0 w 3119438"/>
            <a:gd name="connsiteY3" fmla="*/ 0 h 4778375"/>
            <a:gd name="connsiteX4" fmla="*/ 0 w 3119438"/>
            <a:gd name="connsiteY4" fmla="*/ 0 h 4778375"/>
            <a:gd name="connsiteX0" fmla="*/ 3124896 w 3124896"/>
            <a:gd name="connsiteY0" fmla="*/ 4778375 h 4778375"/>
            <a:gd name="connsiteX1" fmla="*/ 1846959 w 3124896"/>
            <a:gd name="connsiteY1" fmla="*/ 3675063 h 4778375"/>
            <a:gd name="connsiteX2" fmla="*/ 449958 w 3124896"/>
            <a:gd name="connsiteY2" fmla="*/ 3095625 h 4778375"/>
            <a:gd name="connsiteX3" fmla="*/ 45146 w 3124896"/>
            <a:gd name="connsiteY3" fmla="*/ 531813 h 4778375"/>
            <a:gd name="connsiteX4" fmla="*/ 5458 w 3124896"/>
            <a:gd name="connsiteY4" fmla="*/ 0 h 4778375"/>
            <a:gd name="connsiteX5" fmla="*/ 5458 w 3124896"/>
            <a:gd name="connsiteY5" fmla="*/ 0 h 4778375"/>
            <a:gd name="connsiteX0" fmla="*/ 3124896 w 3124896"/>
            <a:gd name="connsiteY0" fmla="*/ 4778375 h 4778375"/>
            <a:gd name="connsiteX1" fmla="*/ 1846959 w 3124896"/>
            <a:gd name="connsiteY1" fmla="*/ 3675063 h 4778375"/>
            <a:gd name="connsiteX2" fmla="*/ 537271 w 3124896"/>
            <a:gd name="connsiteY2" fmla="*/ 3071812 h 4778375"/>
            <a:gd name="connsiteX3" fmla="*/ 45146 w 3124896"/>
            <a:gd name="connsiteY3" fmla="*/ 531813 h 4778375"/>
            <a:gd name="connsiteX4" fmla="*/ 5458 w 3124896"/>
            <a:gd name="connsiteY4" fmla="*/ 0 h 4778375"/>
            <a:gd name="connsiteX5" fmla="*/ 5458 w 3124896"/>
            <a:gd name="connsiteY5" fmla="*/ 0 h 4778375"/>
            <a:gd name="connsiteX0" fmla="*/ 3124896 w 3124896"/>
            <a:gd name="connsiteY0" fmla="*/ 4778375 h 4778375"/>
            <a:gd name="connsiteX1" fmla="*/ 1846959 w 3124896"/>
            <a:gd name="connsiteY1" fmla="*/ 3675063 h 4778375"/>
            <a:gd name="connsiteX2" fmla="*/ 537271 w 3124896"/>
            <a:gd name="connsiteY2" fmla="*/ 3071812 h 4778375"/>
            <a:gd name="connsiteX3" fmla="*/ 45146 w 3124896"/>
            <a:gd name="connsiteY3" fmla="*/ 531813 h 4778375"/>
            <a:gd name="connsiteX4" fmla="*/ 5458 w 3124896"/>
            <a:gd name="connsiteY4" fmla="*/ 0 h 4778375"/>
            <a:gd name="connsiteX0" fmla="*/ 3079750 w 3079750"/>
            <a:gd name="connsiteY0" fmla="*/ 4246562 h 4246562"/>
            <a:gd name="connsiteX1" fmla="*/ 1801813 w 3079750"/>
            <a:gd name="connsiteY1" fmla="*/ 3143250 h 4246562"/>
            <a:gd name="connsiteX2" fmla="*/ 492125 w 3079750"/>
            <a:gd name="connsiteY2" fmla="*/ 2539999 h 4246562"/>
            <a:gd name="connsiteX3" fmla="*/ 0 w 3079750"/>
            <a:gd name="connsiteY3" fmla="*/ 0 h 4246562"/>
            <a:gd name="connsiteX0" fmla="*/ 2587625 w 2587625"/>
            <a:gd name="connsiteY0" fmla="*/ 1706562 h 1706562"/>
            <a:gd name="connsiteX1" fmla="*/ 1309688 w 2587625"/>
            <a:gd name="connsiteY1" fmla="*/ 603250 h 1706562"/>
            <a:gd name="connsiteX2" fmla="*/ 0 w 2587625"/>
            <a:gd name="connsiteY2" fmla="*/ -1 h 1706562"/>
            <a:gd name="connsiteX0" fmla="*/ 3873504 w 3873504"/>
            <a:gd name="connsiteY0" fmla="*/ 2323124 h 2323124"/>
            <a:gd name="connsiteX1" fmla="*/ 2595567 w 3873504"/>
            <a:gd name="connsiteY1" fmla="*/ 1219812 h 2323124"/>
            <a:gd name="connsiteX2" fmla="*/ 0 w 3873504"/>
            <a:gd name="connsiteY2" fmla="*/ 0 h 2323124"/>
            <a:gd name="connsiteX0" fmla="*/ 3873504 w 3873504"/>
            <a:gd name="connsiteY0" fmla="*/ 2323737 h 2323737"/>
            <a:gd name="connsiteX1" fmla="*/ 2595567 w 3873504"/>
            <a:gd name="connsiteY1" fmla="*/ 1220425 h 2323737"/>
            <a:gd name="connsiteX2" fmla="*/ 0 w 3873504"/>
            <a:gd name="connsiteY2" fmla="*/ 613 h 2323737"/>
            <a:gd name="connsiteX0" fmla="*/ 3873504 w 3873504"/>
            <a:gd name="connsiteY0" fmla="*/ 2324347 h 2324347"/>
            <a:gd name="connsiteX1" fmla="*/ 2595567 w 3873504"/>
            <a:gd name="connsiteY1" fmla="*/ 1221035 h 2324347"/>
            <a:gd name="connsiteX2" fmla="*/ 0 w 3873504"/>
            <a:gd name="connsiteY2" fmla="*/ 1223 h 2324347"/>
            <a:gd name="connsiteX0" fmla="*/ 3873504 w 3873504"/>
            <a:gd name="connsiteY0" fmla="*/ 2324905 h 2324905"/>
            <a:gd name="connsiteX1" fmla="*/ 2619379 w 3873504"/>
            <a:gd name="connsiteY1" fmla="*/ 1067452 h 2324905"/>
            <a:gd name="connsiteX2" fmla="*/ 0 w 3873504"/>
            <a:gd name="connsiteY2" fmla="*/ 1781 h 2324905"/>
            <a:gd name="connsiteX0" fmla="*/ 3873504 w 3873504"/>
            <a:gd name="connsiteY0" fmla="*/ 2324619 h 2324619"/>
            <a:gd name="connsiteX1" fmla="*/ 2619379 w 3873504"/>
            <a:gd name="connsiteY1" fmla="*/ 1067166 h 2324619"/>
            <a:gd name="connsiteX2" fmla="*/ 0 w 3873504"/>
            <a:gd name="connsiteY2" fmla="*/ 1495 h 2324619"/>
            <a:gd name="connsiteX0" fmla="*/ 3873504 w 3873504"/>
            <a:gd name="connsiteY0" fmla="*/ 2324619 h 2324619"/>
            <a:gd name="connsiteX1" fmla="*/ 2619379 w 3873504"/>
            <a:gd name="connsiteY1" fmla="*/ 1067166 h 2324619"/>
            <a:gd name="connsiteX2" fmla="*/ 0 w 3873504"/>
            <a:gd name="connsiteY2" fmla="*/ 1495 h 2324619"/>
          </a:gdLst>
          <a:ahLst/>
          <a:cxnLst>
            <a:cxn ang="0">
              <a:pos x="connsiteX0" y="connsiteY0"/>
            </a:cxn>
            <a:cxn ang="0">
              <a:pos x="connsiteX1" y="connsiteY1"/>
            </a:cxn>
            <a:cxn ang="0">
              <a:pos x="connsiteX2" y="connsiteY2"/>
            </a:cxn>
          </a:cxnLst>
          <a:rect l="l" t="t" r="r" b="b"/>
          <a:pathLst>
            <a:path w="3873504" h="2324619">
              <a:moveTo>
                <a:pt x="3873504" y="2324619"/>
              </a:moveTo>
              <a:cubicBezTo>
                <a:pt x="3450832" y="1903931"/>
                <a:pt x="3107537" y="1540600"/>
                <a:pt x="2619379" y="1067166"/>
              </a:cubicBezTo>
              <a:cubicBezTo>
                <a:pt x="1869284" y="339224"/>
                <a:pt x="530490" y="-26496"/>
                <a:pt x="0" y="1495"/>
              </a:cubicBezTo>
            </a:path>
          </a:pathLst>
        </a:custGeom>
        <a:noFill xmlns:a="http://schemas.openxmlformats.org/drawingml/2006/main"/>
        <a:ln xmlns:a="http://schemas.openxmlformats.org/drawingml/2006/main">
          <a:solidFill>
            <a:srgbClr val="FF0000"/>
          </a:solidFill>
          <a:prstDash val="sysDot"/>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4">
                  <a:lumMod val="60000"/>
                  <a:lumOff val="40000"/>
                </a:schemeClr>
              </a:solidFill>
              <a:prstDash val="sysDot"/>
            </a:ln>
          </a:endParaRPr>
        </a:p>
      </cdr:txBody>
    </cdr:sp>
  </cdr:relSizeAnchor>
  <cdr:relSizeAnchor xmlns:cdr="http://schemas.openxmlformats.org/drawingml/2006/chartDrawing">
    <cdr:from>
      <cdr:x>0.11516</cdr:x>
      <cdr:y>0.0982</cdr:y>
    </cdr:from>
    <cdr:to>
      <cdr:x>0.52692</cdr:x>
      <cdr:y>0.88512</cdr:y>
    </cdr:to>
    <cdr:sp macro="" textlink="">
      <cdr:nvSpPr>
        <cdr:cNvPr id="5" name="Forme libre 4"/>
        <cdr:cNvSpPr/>
      </cdr:nvSpPr>
      <cdr:spPr>
        <a:xfrm xmlns:a="http://schemas.openxmlformats.org/drawingml/2006/main">
          <a:off x="563874" y="424258"/>
          <a:ext cx="2016224" cy="3399885"/>
        </a:xfrm>
        <a:custGeom xmlns:a="http://schemas.openxmlformats.org/drawingml/2006/main">
          <a:avLst/>
          <a:gdLst>
            <a:gd name="connsiteX0" fmla="*/ 3119438 w 3119438"/>
            <a:gd name="connsiteY0" fmla="*/ 4778375 h 4778375"/>
            <a:gd name="connsiteX1" fmla="*/ 1841500 w 3119438"/>
            <a:gd name="connsiteY1" fmla="*/ 36591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9438 w 3119438"/>
            <a:gd name="connsiteY1" fmla="*/ 3746501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89126 w 3119438"/>
            <a:gd name="connsiteY1" fmla="*/ 3722688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523875 w 3119438"/>
            <a:gd name="connsiteY2" fmla="*/ 3111500 h 4778375"/>
            <a:gd name="connsiteX3" fmla="*/ 0 w 3119438"/>
            <a:gd name="connsiteY3" fmla="*/ 0 h 4778375"/>
            <a:gd name="connsiteX4" fmla="*/ 0 w 3119438"/>
            <a:gd name="connsiteY4" fmla="*/ 0 h 4778375"/>
            <a:gd name="connsiteX0" fmla="*/ 3119438 w 3119438"/>
            <a:gd name="connsiteY0" fmla="*/ 4778375 h 4778375"/>
            <a:gd name="connsiteX1" fmla="*/ 1841501 w 3119438"/>
            <a:gd name="connsiteY1" fmla="*/ 3675063 h 4778375"/>
            <a:gd name="connsiteX2" fmla="*/ 444500 w 3119438"/>
            <a:gd name="connsiteY2" fmla="*/ 3095625 h 4778375"/>
            <a:gd name="connsiteX3" fmla="*/ 0 w 3119438"/>
            <a:gd name="connsiteY3" fmla="*/ 0 h 4778375"/>
            <a:gd name="connsiteX4" fmla="*/ 0 w 3119438"/>
            <a:gd name="connsiteY4" fmla="*/ 0 h 4778375"/>
            <a:gd name="connsiteX0" fmla="*/ 3124896 w 3124896"/>
            <a:gd name="connsiteY0" fmla="*/ 4778375 h 4778375"/>
            <a:gd name="connsiteX1" fmla="*/ 1846959 w 3124896"/>
            <a:gd name="connsiteY1" fmla="*/ 3675063 h 4778375"/>
            <a:gd name="connsiteX2" fmla="*/ 449958 w 3124896"/>
            <a:gd name="connsiteY2" fmla="*/ 3095625 h 4778375"/>
            <a:gd name="connsiteX3" fmla="*/ 45146 w 3124896"/>
            <a:gd name="connsiteY3" fmla="*/ 531813 h 4778375"/>
            <a:gd name="connsiteX4" fmla="*/ 5458 w 3124896"/>
            <a:gd name="connsiteY4" fmla="*/ 0 h 4778375"/>
            <a:gd name="connsiteX5" fmla="*/ 5458 w 3124896"/>
            <a:gd name="connsiteY5" fmla="*/ 0 h 4778375"/>
            <a:gd name="connsiteX0" fmla="*/ 3124896 w 3124896"/>
            <a:gd name="connsiteY0" fmla="*/ 4778375 h 4778375"/>
            <a:gd name="connsiteX1" fmla="*/ 1846959 w 3124896"/>
            <a:gd name="connsiteY1" fmla="*/ 3675063 h 4778375"/>
            <a:gd name="connsiteX2" fmla="*/ 537271 w 3124896"/>
            <a:gd name="connsiteY2" fmla="*/ 3071812 h 4778375"/>
            <a:gd name="connsiteX3" fmla="*/ 45146 w 3124896"/>
            <a:gd name="connsiteY3" fmla="*/ 531813 h 4778375"/>
            <a:gd name="connsiteX4" fmla="*/ 5458 w 3124896"/>
            <a:gd name="connsiteY4" fmla="*/ 0 h 4778375"/>
            <a:gd name="connsiteX5" fmla="*/ 5458 w 3124896"/>
            <a:gd name="connsiteY5" fmla="*/ 0 h 4778375"/>
            <a:gd name="connsiteX0" fmla="*/ 3124896 w 3124896"/>
            <a:gd name="connsiteY0" fmla="*/ 4778375 h 4778375"/>
            <a:gd name="connsiteX1" fmla="*/ 1846959 w 3124896"/>
            <a:gd name="connsiteY1" fmla="*/ 3675063 h 4778375"/>
            <a:gd name="connsiteX2" fmla="*/ 537271 w 3124896"/>
            <a:gd name="connsiteY2" fmla="*/ 3071812 h 4778375"/>
            <a:gd name="connsiteX3" fmla="*/ 45146 w 3124896"/>
            <a:gd name="connsiteY3" fmla="*/ 531813 h 4778375"/>
            <a:gd name="connsiteX4" fmla="*/ 5458 w 3124896"/>
            <a:gd name="connsiteY4" fmla="*/ 0 h 4778375"/>
            <a:gd name="connsiteX0" fmla="*/ 3079750 w 3079750"/>
            <a:gd name="connsiteY0" fmla="*/ 4246562 h 4246562"/>
            <a:gd name="connsiteX1" fmla="*/ 1801813 w 3079750"/>
            <a:gd name="connsiteY1" fmla="*/ 3143250 h 4246562"/>
            <a:gd name="connsiteX2" fmla="*/ 492125 w 3079750"/>
            <a:gd name="connsiteY2" fmla="*/ 2539999 h 4246562"/>
            <a:gd name="connsiteX3" fmla="*/ 0 w 3079750"/>
            <a:gd name="connsiteY3" fmla="*/ 0 h 4246562"/>
            <a:gd name="connsiteX0" fmla="*/ 2587625 w 2587625"/>
            <a:gd name="connsiteY0" fmla="*/ 1706562 h 1706562"/>
            <a:gd name="connsiteX1" fmla="*/ 1309688 w 2587625"/>
            <a:gd name="connsiteY1" fmla="*/ 603250 h 1706562"/>
            <a:gd name="connsiteX2" fmla="*/ 0 w 2587625"/>
            <a:gd name="connsiteY2" fmla="*/ -1 h 1706562"/>
            <a:gd name="connsiteX0" fmla="*/ 3873504 w 3873504"/>
            <a:gd name="connsiteY0" fmla="*/ 2323124 h 2323124"/>
            <a:gd name="connsiteX1" fmla="*/ 2595567 w 3873504"/>
            <a:gd name="connsiteY1" fmla="*/ 1219812 h 2323124"/>
            <a:gd name="connsiteX2" fmla="*/ 0 w 3873504"/>
            <a:gd name="connsiteY2" fmla="*/ 0 h 2323124"/>
            <a:gd name="connsiteX0" fmla="*/ 3873504 w 3873504"/>
            <a:gd name="connsiteY0" fmla="*/ 2323737 h 2323737"/>
            <a:gd name="connsiteX1" fmla="*/ 2595567 w 3873504"/>
            <a:gd name="connsiteY1" fmla="*/ 1220425 h 2323737"/>
            <a:gd name="connsiteX2" fmla="*/ 0 w 3873504"/>
            <a:gd name="connsiteY2" fmla="*/ 613 h 2323737"/>
            <a:gd name="connsiteX0" fmla="*/ 3873504 w 3873504"/>
            <a:gd name="connsiteY0" fmla="*/ 2324347 h 2324347"/>
            <a:gd name="connsiteX1" fmla="*/ 2595567 w 3873504"/>
            <a:gd name="connsiteY1" fmla="*/ 1221035 h 2324347"/>
            <a:gd name="connsiteX2" fmla="*/ 0 w 3873504"/>
            <a:gd name="connsiteY2" fmla="*/ 1223 h 2324347"/>
            <a:gd name="connsiteX0" fmla="*/ 3873504 w 3873504"/>
            <a:gd name="connsiteY0" fmla="*/ 2324905 h 2324905"/>
            <a:gd name="connsiteX1" fmla="*/ 2619379 w 3873504"/>
            <a:gd name="connsiteY1" fmla="*/ 1067452 h 2324905"/>
            <a:gd name="connsiteX2" fmla="*/ 0 w 3873504"/>
            <a:gd name="connsiteY2" fmla="*/ 1781 h 2324905"/>
            <a:gd name="connsiteX0" fmla="*/ 3873504 w 3873504"/>
            <a:gd name="connsiteY0" fmla="*/ 2324619 h 2324619"/>
            <a:gd name="connsiteX1" fmla="*/ 2619379 w 3873504"/>
            <a:gd name="connsiteY1" fmla="*/ 1067166 h 2324619"/>
            <a:gd name="connsiteX2" fmla="*/ 0 w 3873504"/>
            <a:gd name="connsiteY2" fmla="*/ 1495 h 2324619"/>
            <a:gd name="connsiteX0" fmla="*/ 3873504 w 3873504"/>
            <a:gd name="connsiteY0" fmla="*/ 2324619 h 2324619"/>
            <a:gd name="connsiteX1" fmla="*/ 2619379 w 3873504"/>
            <a:gd name="connsiteY1" fmla="*/ 1067166 h 2324619"/>
            <a:gd name="connsiteX2" fmla="*/ 0 w 3873504"/>
            <a:gd name="connsiteY2" fmla="*/ 1495 h 2324619"/>
          </a:gdLst>
          <a:ahLst/>
          <a:cxnLst>
            <a:cxn ang="0">
              <a:pos x="connsiteX0" y="connsiteY0"/>
            </a:cxn>
            <a:cxn ang="0">
              <a:pos x="connsiteX1" y="connsiteY1"/>
            </a:cxn>
            <a:cxn ang="0">
              <a:pos x="connsiteX2" y="connsiteY2"/>
            </a:cxn>
          </a:cxnLst>
          <a:rect l="l" t="t" r="r" b="b"/>
          <a:pathLst>
            <a:path w="3873504" h="2324619">
              <a:moveTo>
                <a:pt x="3873504" y="2324619"/>
              </a:moveTo>
              <a:cubicBezTo>
                <a:pt x="3450832" y="1903931"/>
                <a:pt x="3107537" y="1540600"/>
                <a:pt x="2619379" y="1067166"/>
              </a:cubicBezTo>
              <a:cubicBezTo>
                <a:pt x="1869284" y="339224"/>
                <a:pt x="530490" y="-26496"/>
                <a:pt x="0" y="1495"/>
              </a:cubicBezTo>
            </a:path>
          </a:pathLst>
        </a:custGeom>
        <a:noFill xmlns:a="http://schemas.openxmlformats.org/drawingml/2006/main"/>
        <a:ln xmlns:a="http://schemas.openxmlformats.org/drawingml/2006/main">
          <a:solidFill>
            <a:schemeClr val="bg1">
              <a:lumMod val="85000"/>
            </a:schemeClr>
          </a:solidFill>
          <a:prstDash val="sysDot"/>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4">
                  <a:lumMod val="20000"/>
                  <a:lumOff val="80000"/>
                </a:schemeClr>
              </a:solidFill>
              <a:prstDash val="sysDot"/>
            </a:ln>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1"/>
            <a:ext cx="2983012" cy="494762"/>
          </a:xfrm>
          <a:prstGeom prst="rect">
            <a:avLst/>
          </a:prstGeom>
          <a:noFill/>
          <a:ln w="9525">
            <a:noFill/>
            <a:miter lim="800000"/>
            <a:headEnd/>
            <a:tailEnd/>
          </a:ln>
        </p:spPr>
        <p:txBody>
          <a:bodyPr vert="horz" wrap="square" lIns="95915" tIns="47957" rIns="95915" bIns="47957" numCol="1" anchor="t" anchorCtr="0" compatLnSpc="1">
            <a:prstTxWarp prst="textNoShape">
              <a:avLst/>
            </a:prstTxWarp>
          </a:bodyPr>
          <a:lstStyle>
            <a:lvl1pPr defTabSz="959396">
              <a:defRPr sz="1300" u="none">
                <a:cs typeface="+mn-cs"/>
              </a:defRPr>
            </a:lvl1pPr>
          </a:lstStyle>
          <a:p>
            <a:pPr>
              <a:defRPr/>
            </a:pPr>
            <a:r>
              <a:rPr lang="fr-FR"/>
              <a:t>titre</a:t>
            </a:r>
          </a:p>
        </p:txBody>
      </p:sp>
      <p:sp>
        <p:nvSpPr>
          <p:cNvPr id="73731" name="Rectangle 3"/>
          <p:cNvSpPr>
            <a:spLocks noGrp="1" noChangeArrowheads="1"/>
          </p:cNvSpPr>
          <p:nvPr>
            <p:ph type="dt" sz="quarter" idx="1"/>
          </p:nvPr>
        </p:nvSpPr>
        <p:spPr bwMode="auto">
          <a:xfrm>
            <a:off x="3898850" y="1"/>
            <a:ext cx="2983012" cy="494762"/>
          </a:xfrm>
          <a:prstGeom prst="rect">
            <a:avLst/>
          </a:prstGeom>
          <a:noFill/>
          <a:ln w="9525">
            <a:noFill/>
            <a:miter lim="800000"/>
            <a:headEnd/>
            <a:tailEnd/>
          </a:ln>
        </p:spPr>
        <p:txBody>
          <a:bodyPr vert="horz" wrap="square" lIns="95915" tIns="47957" rIns="95915" bIns="47957" numCol="1" anchor="t" anchorCtr="0" compatLnSpc="1">
            <a:prstTxWarp prst="textNoShape">
              <a:avLst/>
            </a:prstTxWarp>
          </a:bodyPr>
          <a:lstStyle>
            <a:lvl1pPr algn="r" defTabSz="959396">
              <a:defRPr sz="1300" u="none">
                <a:cs typeface="+mn-cs"/>
              </a:defRPr>
            </a:lvl1pPr>
          </a:lstStyle>
          <a:p>
            <a:pPr>
              <a:defRPr/>
            </a:pPr>
            <a:fld id="{C284CA7B-6939-4900-AE6E-3EB33F96DFEC}" type="datetime4">
              <a:rPr lang="fr-FR"/>
              <a:pPr>
                <a:defRPr/>
              </a:pPr>
              <a:t>6 décembre 2011</a:t>
            </a:fld>
            <a:endParaRPr lang="fr-FR"/>
          </a:p>
        </p:txBody>
      </p:sp>
      <p:sp>
        <p:nvSpPr>
          <p:cNvPr id="73732" name="Rectangle 4"/>
          <p:cNvSpPr>
            <a:spLocks noGrp="1" noChangeArrowheads="1"/>
          </p:cNvSpPr>
          <p:nvPr>
            <p:ph type="ftr" sz="quarter" idx="2"/>
          </p:nvPr>
        </p:nvSpPr>
        <p:spPr bwMode="auto">
          <a:xfrm>
            <a:off x="0" y="9409701"/>
            <a:ext cx="2983012" cy="494762"/>
          </a:xfrm>
          <a:prstGeom prst="rect">
            <a:avLst/>
          </a:prstGeom>
          <a:noFill/>
          <a:ln w="9525">
            <a:noFill/>
            <a:miter lim="800000"/>
            <a:headEnd/>
            <a:tailEnd/>
          </a:ln>
        </p:spPr>
        <p:txBody>
          <a:bodyPr vert="horz" wrap="square" lIns="95915" tIns="47957" rIns="95915" bIns="47957" numCol="1" anchor="b" anchorCtr="0" compatLnSpc="1">
            <a:prstTxWarp prst="textNoShape">
              <a:avLst/>
            </a:prstTxWarp>
          </a:bodyPr>
          <a:lstStyle>
            <a:lvl1pPr defTabSz="959396">
              <a:defRPr sz="1300" u="none">
                <a:cs typeface="+mn-cs"/>
              </a:defRPr>
            </a:lvl1pPr>
          </a:lstStyle>
          <a:p>
            <a:pPr>
              <a:defRPr/>
            </a:pPr>
            <a:endParaRPr lang="en-US"/>
          </a:p>
        </p:txBody>
      </p:sp>
      <p:sp>
        <p:nvSpPr>
          <p:cNvPr id="73733" name="Rectangle 5"/>
          <p:cNvSpPr>
            <a:spLocks noGrp="1" noChangeArrowheads="1"/>
          </p:cNvSpPr>
          <p:nvPr>
            <p:ph type="sldNum" sz="quarter" idx="3"/>
          </p:nvPr>
        </p:nvSpPr>
        <p:spPr bwMode="auto">
          <a:xfrm>
            <a:off x="3898850" y="9409701"/>
            <a:ext cx="2983012" cy="494762"/>
          </a:xfrm>
          <a:prstGeom prst="rect">
            <a:avLst/>
          </a:prstGeom>
          <a:noFill/>
          <a:ln w="9525">
            <a:noFill/>
            <a:miter lim="800000"/>
            <a:headEnd/>
            <a:tailEnd/>
          </a:ln>
        </p:spPr>
        <p:txBody>
          <a:bodyPr vert="horz" wrap="square" lIns="95915" tIns="47957" rIns="95915" bIns="47957" numCol="1" anchor="b" anchorCtr="0" compatLnSpc="1">
            <a:prstTxWarp prst="textNoShape">
              <a:avLst/>
            </a:prstTxWarp>
          </a:bodyPr>
          <a:lstStyle>
            <a:lvl1pPr algn="r" defTabSz="959396">
              <a:defRPr sz="1300" u="none">
                <a:cs typeface="+mn-cs"/>
              </a:defRPr>
            </a:lvl1pPr>
          </a:lstStyle>
          <a:p>
            <a:pPr>
              <a:defRPr/>
            </a:pPr>
            <a:fld id="{5B41FE31-3D7A-42B1-AB5D-D5D3E3A95233}" type="slidenum">
              <a:rPr lang="fr-FR"/>
              <a:pPr>
                <a:defRPr/>
              </a:pPr>
              <a:t>‹N°›</a:t>
            </a:fld>
            <a:endParaRPr lang="fr-FR"/>
          </a:p>
        </p:txBody>
      </p:sp>
    </p:spTree>
    <p:extLst>
      <p:ext uri="{BB962C8B-B14F-4D97-AF65-F5344CB8AC3E}">
        <p14:creationId xmlns:p14="http://schemas.microsoft.com/office/powerpoint/2010/main" val="3035749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1"/>
            <a:ext cx="2983012" cy="494762"/>
          </a:xfrm>
          <a:prstGeom prst="rect">
            <a:avLst/>
          </a:prstGeom>
          <a:noFill/>
          <a:ln w="9525">
            <a:noFill/>
            <a:miter lim="800000"/>
            <a:headEnd/>
            <a:tailEnd/>
          </a:ln>
        </p:spPr>
        <p:txBody>
          <a:bodyPr vert="horz" wrap="square" lIns="95915" tIns="47957" rIns="95915" bIns="47957" numCol="1" anchor="t" anchorCtr="0" compatLnSpc="1">
            <a:prstTxWarp prst="textNoShape">
              <a:avLst/>
            </a:prstTxWarp>
          </a:bodyPr>
          <a:lstStyle>
            <a:lvl1pPr defTabSz="959396">
              <a:defRPr sz="1300" u="none">
                <a:cs typeface="+mn-cs"/>
              </a:defRPr>
            </a:lvl1pPr>
          </a:lstStyle>
          <a:p>
            <a:pPr>
              <a:defRPr/>
            </a:pPr>
            <a:r>
              <a:rPr lang="fr-FR"/>
              <a:t>titre</a:t>
            </a:r>
          </a:p>
        </p:txBody>
      </p:sp>
      <p:sp>
        <p:nvSpPr>
          <p:cNvPr id="71683" name="Rectangle 3"/>
          <p:cNvSpPr>
            <a:spLocks noGrp="1" noChangeArrowheads="1"/>
          </p:cNvSpPr>
          <p:nvPr>
            <p:ph type="dt" idx="1"/>
          </p:nvPr>
        </p:nvSpPr>
        <p:spPr bwMode="auto">
          <a:xfrm>
            <a:off x="3898850" y="1"/>
            <a:ext cx="2983012" cy="494762"/>
          </a:xfrm>
          <a:prstGeom prst="rect">
            <a:avLst/>
          </a:prstGeom>
          <a:noFill/>
          <a:ln w="9525">
            <a:noFill/>
            <a:miter lim="800000"/>
            <a:headEnd/>
            <a:tailEnd/>
          </a:ln>
        </p:spPr>
        <p:txBody>
          <a:bodyPr vert="horz" wrap="square" lIns="95915" tIns="47957" rIns="95915" bIns="47957" numCol="1" anchor="t" anchorCtr="0" compatLnSpc="1">
            <a:prstTxWarp prst="textNoShape">
              <a:avLst/>
            </a:prstTxWarp>
          </a:bodyPr>
          <a:lstStyle>
            <a:lvl1pPr algn="r" defTabSz="959396">
              <a:defRPr sz="1300" u="none">
                <a:cs typeface="+mn-cs"/>
              </a:defRPr>
            </a:lvl1pPr>
          </a:lstStyle>
          <a:p>
            <a:pPr>
              <a:defRPr/>
            </a:pPr>
            <a:fld id="{01292BA1-A762-4439-B2E8-AF271DD0FF93}" type="datetime4">
              <a:rPr lang="fr-FR"/>
              <a:pPr>
                <a:defRPr/>
              </a:pPr>
              <a:t>6 décembre 2011</a:t>
            </a:fld>
            <a:endParaRPr lang="fr-FR"/>
          </a:p>
        </p:txBody>
      </p:sp>
      <p:sp>
        <p:nvSpPr>
          <p:cNvPr id="32772" name="Rectangle 4"/>
          <p:cNvSpPr>
            <a:spLocks noGrp="1" noRot="1" noChangeAspect="1" noChangeArrowheads="1" noTextEdit="1"/>
          </p:cNvSpPr>
          <p:nvPr>
            <p:ph type="sldImg" idx="2"/>
          </p:nvPr>
        </p:nvSpPr>
        <p:spPr bwMode="auto">
          <a:xfrm>
            <a:off x="965200" y="742950"/>
            <a:ext cx="4954588" cy="3714750"/>
          </a:xfrm>
          <a:prstGeom prst="rect">
            <a:avLst/>
          </a:prstGeom>
          <a:noFill/>
          <a:ln w="9525">
            <a:solidFill>
              <a:srgbClr val="000000"/>
            </a:solidFill>
            <a:miter lim="800000"/>
            <a:headEnd/>
            <a:tailEnd/>
          </a:ln>
        </p:spPr>
      </p:sp>
      <p:sp>
        <p:nvSpPr>
          <p:cNvPr id="71685" name="Rectangle 5"/>
          <p:cNvSpPr>
            <a:spLocks noGrp="1" noChangeArrowheads="1"/>
          </p:cNvSpPr>
          <p:nvPr>
            <p:ph type="body" sz="quarter" idx="3"/>
          </p:nvPr>
        </p:nvSpPr>
        <p:spPr bwMode="auto">
          <a:xfrm>
            <a:off x="689572" y="4704850"/>
            <a:ext cx="5504257" cy="4457470"/>
          </a:xfrm>
          <a:prstGeom prst="rect">
            <a:avLst/>
          </a:prstGeom>
          <a:noFill/>
          <a:ln w="9525">
            <a:noFill/>
            <a:miter lim="800000"/>
            <a:headEnd/>
            <a:tailEnd/>
          </a:ln>
        </p:spPr>
        <p:txBody>
          <a:bodyPr vert="horz" wrap="square" lIns="95915" tIns="47957" rIns="95915" bIns="47957"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71686" name="Rectangle 6"/>
          <p:cNvSpPr>
            <a:spLocks noGrp="1" noChangeArrowheads="1"/>
          </p:cNvSpPr>
          <p:nvPr>
            <p:ph type="ftr" sz="quarter" idx="4"/>
          </p:nvPr>
        </p:nvSpPr>
        <p:spPr bwMode="auto">
          <a:xfrm>
            <a:off x="0" y="9409701"/>
            <a:ext cx="2983012" cy="494762"/>
          </a:xfrm>
          <a:prstGeom prst="rect">
            <a:avLst/>
          </a:prstGeom>
          <a:noFill/>
          <a:ln w="9525">
            <a:noFill/>
            <a:miter lim="800000"/>
            <a:headEnd/>
            <a:tailEnd/>
          </a:ln>
        </p:spPr>
        <p:txBody>
          <a:bodyPr vert="horz" wrap="square" lIns="95915" tIns="47957" rIns="95915" bIns="47957" numCol="1" anchor="b" anchorCtr="0" compatLnSpc="1">
            <a:prstTxWarp prst="textNoShape">
              <a:avLst/>
            </a:prstTxWarp>
          </a:bodyPr>
          <a:lstStyle>
            <a:lvl1pPr defTabSz="959396">
              <a:defRPr sz="1300" u="none">
                <a:cs typeface="+mn-cs"/>
              </a:defRPr>
            </a:lvl1pPr>
          </a:lstStyle>
          <a:p>
            <a:pPr>
              <a:defRPr/>
            </a:pPr>
            <a:endParaRPr lang="en-US"/>
          </a:p>
        </p:txBody>
      </p:sp>
      <p:sp>
        <p:nvSpPr>
          <p:cNvPr id="71687" name="Rectangle 7"/>
          <p:cNvSpPr>
            <a:spLocks noGrp="1" noChangeArrowheads="1"/>
          </p:cNvSpPr>
          <p:nvPr>
            <p:ph type="sldNum" sz="quarter" idx="5"/>
          </p:nvPr>
        </p:nvSpPr>
        <p:spPr bwMode="auto">
          <a:xfrm>
            <a:off x="3898850" y="9409701"/>
            <a:ext cx="2983012" cy="494762"/>
          </a:xfrm>
          <a:prstGeom prst="rect">
            <a:avLst/>
          </a:prstGeom>
          <a:noFill/>
          <a:ln w="9525">
            <a:noFill/>
            <a:miter lim="800000"/>
            <a:headEnd/>
            <a:tailEnd/>
          </a:ln>
        </p:spPr>
        <p:txBody>
          <a:bodyPr vert="horz" wrap="square" lIns="95915" tIns="47957" rIns="95915" bIns="47957" numCol="1" anchor="b" anchorCtr="0" compatLnSpc="1">
            <a:prstTxWarp prst="textNoShape">
              <a:avLst/>
            </a:prstTxWarp>
          </a:bodyPr>
          <a:lstStyle>
            <a:lvl1pPr algn="r" defTabSz="959396">
              <a:defRPr sz="1300" u="none">
                <a:cs typeface="+mn-cs"/>
              </a:defRPr>
            </a:lvl1pPr>
          </a:lstStyle>
          <a:p>
            <a:pPr>
              <a:defRPr/>
            </a:pPr>
            <a:fld id="{8AF03764-6CE3-4656-9A9A-125D47382A45}" type="slidenum">
              <a:rPr lang="fr-FR"/>
              <a:pPr>
                <a:defRPr/>
              </a:pPr>
              <a:t>‹N°›</a:t>
            </a:fld>
            <a:endParaRPr lang="fr-FR"/>
          </a:p>
        </p:txBody>
      </p:sp>
    </p:spTree>
    <p:extLst>
      <p:ext uri="{BB962C8B-B14F-4D97-AF65-F5344CB8AC3E}">
        <p14:creationId xmlns:p14="http://schemas.microsoft.com/office/powerpoint/2010/main" val="3752442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22338">
              <a:defRPr sz="2400" u="sng">
                <a:solidFill>
                  <a:schemeClr val="tx1"/>
                </a:solidFill>
                <a:latin typeface="Times New Roman" pitchFamily="18" charset="0"/>
              </a:defRPr>
            </a:lvl1pPr>
            <a:lvl2pPr marL="742950" indent="-285750" defTabSz="922338">
              <a:defRPr sz="2400" u="sng">
                <a:solidFill>
                  <a:schemeClr val="tx1"/>
                </a:solidFill>
                <a:latin typeface="Times New Roman" pitchFamily="18" charset="0"/>
              </a:defRPr>
            </a:lvl2pPr>
            <a:lvl3pPr marL="1143000" indent="-228600" defTabSz="922338">
              <a:defRPr sz="2400" u="sng">
                <a:solidFill>
                  <a:schemeClr val="tx1"/>
                </a:solidFill>
                <a:latin typeface="Times New Roman" pitchFamily="18" charset="0"/>
              </a:defRPr>
            </a:lvl3pPr>
            <a:lvl4pPr marL="1600200" indent="-228600" defTabSz="922338">
              <a:defRPr sz="2400" u="sng">
                <a:solidFill>
                  <a:schemeClr val="tx1"/>
                </a:solidFill>
                <a:latin typeface="Times New Roman" pitchFamily="18" charset="0"/>
              </a:defRPr>
            </a:lvl4pPr>
            <a:lvl5pPr marL="2057400" indent="-228600" defTabSz="922338">
              <a:defRPr sz="2400" u="sng">
                <a:solidFill>
                  <a:schemeClr val="tx1"/>
                </a:solidFill>
                <a:latin typeface="Times New Roman" pitchFamily="18" charset="0"/>
              </a:defRPr>
            </a:lvl5pPr>
            <a:lvl6pPr marL="2514600" indent="-228600" defTabSz="922338" eaLnBrk="0" fontAlgn="base" hangingPunct="0">
              <a:spcBef>
                <a:spcPct val="0"/>
              </a:spcBef>
              <a:spcAft>
                <a:spcPct val="0"/>
              </a:spcAft>
              <a:defRPr sz="2400" u="sng">
                <a:solidFill>
                  <a:schemeClr val="tx1"/>
                </a:solidFill>
                <a:latin typeface="Times New Roman" pitchFamily="18" charset="0"/>
              </a:defRPr>
            </a:lvl6pPr>
            <a:lvl7pPr marL="2971800" indent="-228600" defTabSz="922338" eaLnBrk="0" fontAlgn="base" hangingPunct="0">
              <a:spcBef>
                <a:spcPct val="0"/>
              </a:spcBef>
              <a:spcAft>
                <a:spcPct val="0"/>
              </a:spcAft>
              <a:defRPr sz="2400" u="sng">
                <a:solidFill>
                  <a:schemeClr val="tx1"/>
                </a:solidFill>
                <a:latin typeface="Times New Roman" pitchFamily="18" charset="0"/>
              </a:defRPr>
            </a:lvl7pPr>
            <a:lvl8pPr marL="3429000" indent="-228600" defTabSz="922338" eaLnBrk="0" fontAlgn="base" hangingPunct="0">
              <a:spcBef>
                <a:spcPct val="0"/>
              </a:spcBef>
              <a:spcAft>
                <a:spcPct val="0"/>
              </a:spcAft>
              <a:defRPr sz="2400" u="sng">
                <a:solidFill>
                  <a:schemeClr val="tx1"/>
                </a:solidFill>
                <a:latin typeface="Times New Roman" pitchFamily="18" charset="0"/>
              </a:defRPr>
            </a:lvl8pPr>
            <a:lvl9pPr marL="3886200" indent="-228600" defTabSz="922338" eaLnBrk="0" fontAlgn="base" hangingPunct="0">
              <a:spcBef>
                <a:spcPct val="0"/>
              </a:spcBef>
              <a:spcAft>
                <a:spcPct val="0"/>
              </a:spcAft>
              <a:defRPr sz="2400" u="sng">
                <a:solidFill>
                  <a:schemeClr val="tx1"/>
                </a:solidFill>
                <a:latin typeface="Times New Roman" pitchFamily="18" charset="0"/>
              </a:defRPr>
            </a:lvl9pPr>
          </a:lstStyle>
          <a:p>
            <a:fld id="{EDAD9C13-CAE4-4088-8B88-A8B734EFBC96}" type="slidenum">
              <a:rPr lang="fr-FR" sz="1200" u="none" smtClean="0"/>
              <a:pPr/>
              <a:t>1</a:t>
            </a:fld>
            <a:endParaRPr lang="fr-FR" sz="1200" u="none" smtClean="0"/>
          </a:p>
        </p:txBody>
      </p:sp>
      <p:sp>
        <p:nvSpPr>
          <p:cNvPr id="31747" name="Rectangle 2"/>
          <p:cNvSpPr>
            <a:spLocks noGrp="1" noRot="1" noChangeAspect="1" noChangeArrowheads="1" noTextEdit="1"/>
          </p:cNvSpPr>
          <p:nvPr>
            <p:ph type="sldImg"/>
          </p:nvPr>
        </p:nvSpPr>
        <p:spPr>
          <a:xfrm>
            <a:off x="965200" y="742950"/>
            <a:ext cx="4953000" cy="3714750"/>
          </a:xfrm>
          <a:ln/>
        </p:spPr>
      </p:sp>
      <p:sp>
        <p:nvSpPr>
          <p:cNvPr id="3174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r>
              <a:rPr lang="en-US" dirty="0" smtClean="0"/>
              <a:t> “</a:t>
            </a:r>
            <a:r>
              <a:rPr lang="en-US" dirty="0" err="1" smtClean="0"/>
              <a:t>rf</a:t>
            </a:r>
            <a:r>
              <a:rPr lang="en-US" dirty="0" smtClean="0"/>
              <a:t> pair breaking” induces non linear corrections which increase when T decreases</a:t>
            </a:r>
            <a:r>
              <a:rPr lang="en-US" baseline="0" dirty="0" smtClean="0"/>
              <a:t> : at </a:t>
            </a:r>
            <a:r>
              <a:rPr lang="en-US" dirty="0" smtClean="0"/>
              <a:t>high field : quadratic variation of R</a:t>
            </a:r>
            <a:r>
              <a:rPr lang="en-US" baseline="-25000" dirty="0" smtClean="0"/>
              <a:t>BCS</a:t>
            </a:r>
            <a:r>
              <a:rPr lang="en-US" dirty="0" smtClean="0"/>
              <a:t>  w. field</a:t>
            </a:r>
            <a:r>
              <a:rPr lang="en-US" baseline="0" dirty="0" smtClean="0"/>
              <a:t> and </a:t>
            </a:r>
            <a:r>
              <a:rPr lang="en-US" baseline="0" dirty="0" err="1" smtClean="0"/>
              <a:t>Tp</a:t>
            </a:r>
            <a:r>
              <a:rPr lang="en-US" baseline="0" dirty="0" smtClean="0"/>
              <a:t>° . Correction due to clean/dirty limits not done yet</a:t>
            </a:r>
            <a:endParaRPr lang="en-US" dirty="0" smtClean="0"/>
          </a:p>
          <a:p>
            <a:endParaRPr lang="en-US" dirty="0" smtClean="0"/>
          </a:p>
          <a:p>
            <a:r>
              <a:rPr lang="en-US" dirty="0" smtClean="0"/>
              <a:t>Note : </a:t>
            </a:r>
            <a:r>
              <a:rPr lang="en-US" baseline="0" dirty="0" smtClean="0"/>
              <a:t>RF </a:t>
            </a:r>
            <a:r>
              <a:rPr lang="en-US" dirty="0" smtClean="0"/>
              <a:t>H</a:t>
            </a:r>
            <a:r>
              <a:rPr lang="en-US" baseline="-25000" dirty="0" smtClean="0"/>
              <a:t>C1</a:t>
            </a:r>
            <a:r>
              <a:rPr lang="en-US" baseline="0" dirty="0" smtClean="0"/>
              <a:t> should be &gt; to DC  H</a:t>
            </a:r>
            <a:r>
              <a:rPr lang="en-US" baseline="-25000" dirty="0" smtClean="0"/>
              <a:t>C1 </a:t>
            </a:r>
            <a:r>
              <a:rPr lang="en-US" baseline="0" dirty="0" smtClean="0"/>
              <a:t>(Gurevich dixit). </a:t>
            </a:r>
            <a:r>
              <a:rPr lang="en-US" dirty="0" smtClean="0"/>
              <a:t>If you keep below H</a:t>
            </a:r>
            <a:r>
              <a:rPr lang="en-US" baseline="-25000" dirty="0" smtClean="0"/>
              <a:t>C1</a:t>
            </a:r>
            <a:r>
              <a:rPr lang="en-US" dirty="0" smtClean="0"/>
              <a:t> </a:t>
            </a:r>
            <a:endParaRPr lang="en-US" baseline="0" dirty="0" smtClean="0"/>
          </a:p>
          <a:p>
            <a:pPr marL="171450" indent="-171450">
              <a:buFont typeface="Arial" pitchFamily="34" charset="0"/>
              <a:buChar char="•"/>
            </a:pPr>
            <a:r>
              <a:rPr lang="en-US" baseline="0" dirty="0" smtClean="0"/>
              <a:t>If you keep below H</a:t>
            </a:r>
            <a:r>
              <a:rPr lang="en-US" baseline="-25000" dirty="0" smtClean="0"/>
              <a:t>C1</a:t>
            </a:r>
            <a:r>
              <a:rPr lang="en-US" baseline="0" dirty="0" smtClean="0"/>
              <a:t> : no need to draw hypothesis on the origin/ prediction of H</a:t>
            </a:r>
            <a:r>
              <a:rPr lang="en-US" baseline="-25000" dirty="0" smtClean="0"/>
              <a:t>SH</a:t>
            </a:r>
            <a:r>
              <a:rPr lang="en-US" baseline="0" dirty="0" smtClean="0"/>
              <a:t>   (</a:t>
            </a:r>
            <a:r>
              <a:rPr lang="en-US" baseline="0" dirty="0" smtClean="0">
                <a:sym typeface="Symbol"/>
              </a:rPr>
              <a:t> a controversy between Cornell’s theoretician </a:t>
            </a:r>
            <a:r>
              <a:rPr lang="en-US" baseline="0" dirty="0" err="1" smtClean="0">
                <a:sym typeface="Symbol"/>
              </a:rPr>
              <a:t>Sethna</a:t>
            </a:r>
            <a:r>
              <a:rPr lang="en-US" baseline="0" dirty="0" smtClean="0">
                <a:sym typeface="Symbol"/>
              </a:rPr>
              <a:t> and Gurevich on the topic)</a:t>
            </a:r>
          </a:p>
          <a:p>
            <a:pPr marL="171450" indent="-171450">
              <a:buFont typeface="Arial" pitchFamily="34" charset="0"/>
              <a:buChar char="•"/>
            </a:pPr>
            <a:r>
              <a:rPr lang="en-US" baseline="0" dirty="0" smtClean="0">
                <a:sym typeface="Symbol"/>
              </a:rPr>
              <a:t>If you measure DC or low frequency </a:t>
            </a:r>
            <a:r>
              <a:rPr lang="en-US" dirty="0" smtClean="0"/>
              <a:t>H</a:t>
            </a:r>
            <a:r>
              <a:rPr lang="en-US" baseline="-25000" dirty="0" smtClean="0"/>
              <a:t>C1</a:t>
            </a:r>
            <a:r>
              <a:rPr lang="en-US" baseline="0" dirty="0" smtClean="0"/>
              <a:t> you have some safety margin concerning RF H</a:t>
            </a:r>
            <a:r>
              <a:rPr lang="en-US" baseline="-25000" dirty="0" smtClean="0"/>
              <a:t>C1</a:t>
            </a:r>
            <a:endParaRPr lang="en-US" dirty="0" smtClean="0"/>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algn="just" eaLnBrk="1" hangingPunct="1">
              <a:lnSpc>
                <a:spcPct val="110000"/>
              </a:lnSpc>
            </a:pPr>
            <a:r>
              <a:rPr kumimoji="1" lang="fr-FR" smtClean="0">
                <a:ea typeface="SimSun" pitchFamily="2" charset="-122"/>
              </a:rPr>
              <a:t>Ainsi si on dépose une série de couche de NbN sur du Nb massif, intercalée d’une couche isolante pour les découpler entre elles, on va atténuer le champ qui arrive jusqu’au niobium et rester en dessous de son champ de transition. </a:t>
            </a:r>
          </a:p>
          <a:p>
            <a:pPr algn="just" eaLnBrk="1" hangingPunct="1">
              <a:lnSpc>
                <a:spcPct val="110000"/>
              </a:lnSpc>
            </a:pPr>
            <a:r>
              <a:rPr kumimoji="1" lang="fr-FR" smtClean="0">
                <a:ea typeface="SimSun" pitchFamily="2" charset="-122"/>
              </a:rPr>
              <a:t>Et donc en théorie, en recouvrant une cavité existante on peut à la fois augmenter le champ accélérateur et diminuer la consommation cryogénique, ce qui serait bénéfique pour absolument tous les types de cavités.</a:t>
            </a:r>
          </a:p>
          <a:p>
            <a:pPr algn="just" eaLnBrk="1" hangingPunct="1">
              <a:lnSpc>
                <a:spcPct val="110000"/>
              </a:lnSpc>
            </a:pPr>
            <a:endParaRPr kumimoji="1" lang="fr-FR" smtClean="0">
              <a:ea typeface="SimSun"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xfrm>
            <a:off x="965200" y="742950"/>
            <a:ext cx="4953000" cy="3714750"/>
          </a:xfrm>
          <a:ln/>
        </p:spPr>
      </p:sp>
      <p:sp>
        <p:nvSpPr>
          <p:cNvPr id="121859" name="Rectangle 3"/>
          <p:cNvSpPr>
            <a:spLocks noGrp="1" noChangeArrowheads="1"/>
          </p:cNvSpPr>
          <p:nvPr>
            <p:ph type="body" idx="1"/>
          </p:nvPr>
        </p:nvSpPr>
        <p:spPr>
          <a:xfrm>
            <a:off x="917376" y="4704851"/>
            <a:ext cx="5048648" cy="4459005"/>
          </a:xfrm>
        </p:spPr>
        <p:txBody>
          <a:bodyPr/>
          <a:lstStyle/>
          <a:p>
            <a:r>
              <a:rPr lang="fr-FR" sz="1050" dirty="0" smtClean="0"/>
              <a:t>Quelques détail </a:t>
            </a:r>
            <a:r>
              <a:rPr lang="fr-FR" sz="1050" dirty="0" err="1" smtClean="0"/>
              <a:t>exp</a:t>
            </a:r>
            <a:r>
              <a:rPr lang="fr-FR" sz="1050" dirty="0" smtClean="0"/>
              <a:t> : </a:t>
            </a:r>
          </a:p>
          <a:p>
            <a:pPr marL="171450" indent="-171450">
              <a:buFont typeface="Arial" pitchFamily="34" charset="0"/>
              <a:buChar char="•"/>
            </a:pPr>
            <a:r>
              <a:rPr lang="fr-FR" sz="1050" dirty="0" smtClean="0"/>
              <a:t>- C’est une mesure locale, et tant qu’on est à bas champ : on peut s’abstraire du facteur de démagnétisation (pas d’effet de bord : on peut considérer l’échantillon comme un plan infini !) : donc même si on mesure en champ perpendiculaire, on a quand même une info pertinente (peux pas rentrer dans le détail ici)</a:t>
            </a:r>
          </a:p>
          <a:p>
            <a:pPr marL="171450" indent="-171450">
              <a:buFont typeface="Arial" pitchFamily="34" charset="0"/>
              <a:buChar char="•"/>
            </a:pPr>
            <a:r>
              <a:rPr lang="fr-FR" sz="1050" dirty="0" smtClean="0"/>
              <a:t>On mesure le BC1 global de l’échantillon, mais vu coté “couches”</a:t>
            </a:r>
          </a:p>
          <a:p>
            <a:pPr marL="171450" indent="-171450">
              <a:buFont typeface="Arial" pitchFamily="34" charset="0"/>
              <a:buChar char="•"/>
            </a:pPr>
            <a:r>
              <a:rPr lang="fr-FR" sz="1050" dirty="0" smtClean="0"/>
              <a:t>T/Tc = 1  correspond à T = 8.57, le Tc de notre Nb. Mais le comportement de l’échantillon SL est bien relatif à CE niobium là. Ce sera néanmoins important de vérifier le comportement de couches similaires déposées sur du Nb massif. En effet les couches</a:t>
            </a:r>
            <a:r>
              <a:rPr lang="fr-FR" sz="1050" baseline="0" dirty="0" smtClean="0"/>
              <a:t> Nb déposées par magnétron ont un HC1 ~20 </a:t>
            </a:r>
            <a:r>
              <a:rPr lang="fr-FR" sz="1050" baseline="0" dirty="0" err="1" smtClean="0"/>
              <a:t>mT</a:t>
            </a:r>
            <a:r>
              <a:rPr lang="fr-FR" sz="1050" baseline="0" dirty="0" smtClean="0"/>
              <a:t> &lt;&lt; 150mT pour le matériau massif.</a:t>
            </a:r>
          </a:p>
          <a:p>
            <a:pPr marL="0" indent="0">
              <a:buFont typeface="Arial" pitchFamily="34" charset="0"/>
              <a:buNone/>
            </a:pPr>
            <a:r>
              <a:rPr lang="fr-FR" sz="1050" baseline="0" dirty="0" smtClean="0"/>
              <a:t>Autre détails concernant le multicouche (résultats non présentés ici)</a:t>
            </a:r>
            <a:endParaRPr lang="fr-FR" sz="1050" dirty="0" smtClean="0"/>
          </a:p>
          <a:p>
            <a:pPr marL="171450" indent="-171450">
              <a:buFont typeface="Arial" pitchFamily="34" charset="0"/>
              <a:buChar char="•"/>
            </a:pPr>
            <a:r>
              <a:rPr lang="fr-FR" sz="1050" dirty="0" smtClean="0"/>
              <a:t>Quand il y  a plusieurs signaux, on garde toujours le premier (= première pénétration). Par exemple sur le multicouche, on voit apparaitre en remontant en </a:t>
            </a:r>
            <a:r>
              <a:rPr lang="fr-FR" sz="1050" dirty="0" err="1" smtClean="0"/>
              <a:t>Tp</a:t>
            </a:r>
            <a:r>
              <a:rPr lang="fr-FR" sz="1050" dirty="0" smtClean="0"/>
              <a:t>°  les signaux correspondants à la 2em, 3eme, puis 4eme couche respectivement, ce qui est bien la preuve que le champ qui leur arrive est atténué. Difficile à dépouiller, mais je suis sure qu’on pourrait en obtenir une info sur l’atténuation de chaque couche avec des échantillons de meilleure qualité. </a:t>
            </a:r>
          </a:p>
          <a:p>
            <a:pPr marL="171450" indent="-171450">
              <a:buFont typeface="Arial" pitchFamily="34" charset="0"/>
              <a:buChar char="•"/>
            </a:pPr>
            <a:r>
              <a:rPr lang="fr-FR" sz="1050" dirty="0" smtClean="0"/>
              <a:t>On a pu voir aussi certains autres défauts de cette façon : netteté de la transition, élargissement du signal… c’est pas encore directement exploitable, mais on est en train d’y réfléchir, par exemple pour optimiser les épaisseurs…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963613" y="741363"/>
            <a:ext cx="4956175" cy="3716337"/>
          </a:xfrm>
          <a:ln/>
        </p:spPr>
      </p:sp>
      <p:sp>
        <p:nvSpPr>
          <p:cNvPr id="50179" name="Rectangle 3"/>
          <p:cNvSpPr>
            <a:spLocks noGrp="1" noChangeArrowheads="1"/>
          </p:cNvSpPr>
          <p:nvPr>
            <p:ph type="body" idx="1"/>
          </p:nvPr>
        </p:nvSpPr>
        <p:spPr>
          <a:xfrm>
            <a:off x="917376" y="4704851"/>
            <a:ext cx="5048648" cy="4459006"/>
          </a:xfrm>
          <a:noFill/>
          <a:ln/>
        </p:spPr>
        <p:txBody>
          <a:bodyPr/>
          <a:lstStyle/>
          <a:p>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963613" y="741363"/>
            <a:ext cx="4956175" cy="3716337"/>
          </a:xfrm>
          <a:ln/>
        </p:spPr>
      </p:sp>
      <p:sp>
        <p:nvSpPr>
          <p:cNvPr id="50179" name="Rectangle 3"/>
          <p:cNvSpPr>
            <a:spLocks noGrp="1" noChangeArrowheads="1"/>
          </p:cNvSpPr>
          <p:nvPr>
            <p:ph type="body" idx="1"/>
          </p:nvPr>
        </p:nvSpPr>
        <p:spPr>
          <a:xfrm>
            <a:off x="917376" y="4704851"/>
            <a:ext cx="5048648" cy="4459006"/>
          </a:xfrm>
          <a:noFill/>
          <a:ln/>
        </p:spPr>
        <p:txBody>
          <a:bodyPr/>
          <a:lstStyle/>
          <a:p>
            <a:r>
              <a:rPr lang="fr-FR" dirty="0" err="1" smtClean="0"/>
              <a:t>Comments</a:t>
            </a:r>
            <a:r>
              <a:rPr lang="fr-FR" dirty="0" smtClean="0"/>
              <a:t> : </a:t>
            </a:r>
            <a:r>
              <a:rPr lang="fr-FR" dirty="0" err="1" smtClean="0"/>
              <a:t>still</a:t>
            </a:r>
            <a:r>
              <a:rPr lang="fr-FR" dirty="0" smtClean="0"/>
              <a:t> </a:t>
            </a:r>
            <a:r>
              <a:rPr lang="fr-FR" dirty="0" err="1" smtClean="0"/>
              <a:t>some</a:t>
            </a:r>
            <a:r>
              <a:rPr lang="fr-FR" dirty="0" smtClean="0"/>
              <a:t> </a:t>
            </a:r>
            <a:r>
              <a:rPr lang="fr-FR" dirty="0" err="1" smtClean="0"/>
              <a:t>technical</a:t>
            </a:r>
            <a:r>
              <a:rPr lang="fr-FR" dirty="0" smtClean="0"/>
              <a:t> </a:t>
            </a:r>
            <a:r>
              <a:rPr lang="fr-FR" dirty="0" err="1" smtClean="0"/>
              <a:t>problems</a:t>
            </a:r>
            <a:r>
              <a:rPr lang="fr-FR" dirty="0" smtClean="0"/>
              <a:t> of thermal contact </a:t>
            </a:r>
            <a:r>
              <a:rPr lang="fr-FR" dirty="0" err="1" smtClean="0"/>
              <a:t>between</a:t>
            </a:r>
            <a:r>
              <a:rPr lang="fr-FR" dirty="0" smtClean="0"/>
              <a:t> </a:t>
            </a:r>
            <a:r>
              <a:rPr lang="fr-FR" dirty="0" err="1" smtClean="0"/>
              <a:t>sample</a:t>
            </a:r>
            <a:r>
              <a:rPr lang="fr-FR" dirty="0" smtClean="0"/>
              <a:t> and set up + thermal </a:t>
            </a:r>
            <a:r>
              <a:rPr lang="fr-FR" dirty="0" err="1" smtClean="0"/>
              <a:t>regulation</a:t>
            </a:r>
            <a:r>
              <a:rPr lang="fr-FR" dirty="0" smtClean="0"/>
              <a:t> not </a:t>
            </a:r>
            <a:r>
              <a:rPr lang="fr-FR" dirty="0" err="1" smtClean="0"/>
              <a:t>precise</a:t>
            </a:r>
            <a:r>
              <a:rPr lang="fr-FR" dirty="0" smtClean="0"/>
              <a:t> </a:t>
            </a:r>
            <a:r>
              <a:rPr lang="fr-FR" dirty="0" err="1" smtClean="0"/>
              <a:t>below</a:t>
            </a:r>
            <a:r>
              <a:rPr lang="fr-FR" dirty="0" smtClean="0"/>
              <a:t> 5 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963613" y="741363"/>
            <a:ext cx="4956175" cy="3716337"/>
          </a:xfrm>
          <a:ln/>
        </p:spPr>
      </p:sp>
      <p:sp>
        <p:nvSpPr>
          <p:cNvPr id="50179" name="Rectangle 3"/>
          <p:cNvSpPr>
            <a:spLocks noGrp="1" noChangeArrowheads="1"/>
          </p:cNvSpPr>
          <p:nvPr>
            <p:ph type="body" idx="1"/>
          </p:nvPr>
        </p:nvSpPr>
        <p:spPr>
          <a:xfrm>
            <a:off x="917376" y="4704851"/>
            <a:ext cx="5048648" cy="4459006"/>
          </a:xfrm>
          <a:noFill/>
          <a:ln/>
        </p:spPr>
        <p:txBody>
          <a:bodyPr/>
          <a:lstStyle/>
          <a:p>
            <a:r>
              <a:rPr lang="fr-FR" dirty="0" err="1" smtClean="0"/>
              <a:t>let’s</a:t>
            </a:r>
            <a:r>
              <a:rPr lang="fr-FR" dirty="0" smtClean="0"/>
              <a:t> </a:t>
            </a:r>
            <a:r>
              <a:rPr lang="fr-FR" dirty="0" err="1" smtClean="0"/>
              <a:t>dream</a:t>
            </a:r>
            <a:r>
              <a:rPr lang="fr-FR"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r>
              <a:rPr lang="en-US" sz="1050" noProof="0" dirty="0" smtClean="0"/>
              <a:t>We need some young physicist</a:t>
            </a:r>
            <a:r>
              <a:rPr lang="en-US" sz="1050" baseline="0" noProof="0" dirty="0" smtClean="0"/>
              <a:t> taking time to understand the work of theoretician and translating it into practical information </a:t>
            </a:r>
            <a:endParaRPr lang="en-US" noProof="0" dirty="0" smtClean="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9452" y="6609184"/>
            <a:ext cx="4276700" cy="273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4" descr="barre"/>
          <p:cNvPicPr>
            <a:picLocks noChangeAspect="1" noChangeArrowheads="1"/>
          </p:cNvPicPr>
          <p:nvPr/>
        </p:nvPicPr>
        <p:blipFill>
          <a:blip r:embed="rId2" cstate="print"/>
          <a:srcRect/>
          <a:stretch>
            <a:fillRect/>
          </a:stretch>
        </p:blipFill>
        <p:spPr bwMode="auto">
          <a:xfrm>
            <a:off x="649288" y="420688"/>
            <a:ext cx="8316912" cy="415925"/>
          </a:xfrm>
          <a:prstGeom prst="rect">
            <a:avLst/>
          </a:prstGeom>
          <a:noFill/>
          <a:ln w="9525">
            <a:noFill/>
            <a:miter lim="800000"/>
            <a:headEnd/>
            <a:tailEnd/>
          </a:ln>
        </p:spPr>
      </p:pic>
      <p:pic>
        <p:nvPicPr>
          <p:cNvPr id="5" name="Picture 5" descr="barre2"/>
          <p:cNvPicPr>
            <a:picLocks noChangeAspect="1" noChangeArrowheads="1"/>
          </p:cNvPicPr>
          <p:nvPr/>
        </p:nvPicPr>
        <p:blipFill>
          <a:blip r:embed="rId3" cstate="print"/>
          <a:srcRect/>
          <a:stretch>
            <a:fillRect/>
          </a:stretch>
        </p:blipFill>
        <p:spPr bwMode="auto">
          <a:xfrm>
            <a:off x="649288" y="6062663"/>
            <a:ext cx="8351837" cy="431800"/>
          </a:xfrm>
          <a:prstGeom prst="rect">
            <a:avLst/>
          </a:prstGeom>
          <a:noFill/>
          <a:ln w="9525">
            <a:noFill/>
            <a:miter lim="800000"/>
            <a:headEnd/>
            <a:tailEnd/>
          </a:ln>
        </p:spPr>
      </p:pic>
      <p:sp>
        <p:nvSpPr>
          <p:cNvPr id="6" name="Text Box 8"/>
          <p:cNvSpPr txBox="1">
            <a:spLocks noChangeArrowheads="1"/>
          </p:cNvSpPr>
          <p:nvPr/>
        </p:nvSpPr>
        <p:spPr bwMode="auto">
          <a:xfrm>
            <a:off x="1403350" y="6418263"/>
            <a:ext cx="7200900" cy="368300"/>
          </a:xfrm>
          <a:prstGeom prst="rect">
            <a:avLst/>
          </a:prstGeom>
          <a:noFill/>
          <a:ln w="1270">
            <a:noFill/>
            <a:miter lim="800000"/>
            <a:headEnd/>
            <a:tailEnd/>
          </a:ln>
        </p:spPr>
        <p:txBody>
          <a:bodyPr lIns="18000" rIns="90000" anchor="ctr">
            <a:spAutoFit/>
          </a:bodyPr>
          <a:lstStyle/>
          <a:p>
            <a:pPr defTabSz="665163">
              <a:defRPr/>
            </a:pPr>
            <a:r>
              <a:rPr lang="fr-FR" sz="900" u="none" dirty="0">
                <a:solidFill>
                  <a:srgbClr val="5F5F5F"/>
                </a:solidFill>
                <a:cs typeface="+mn-cs"/>
              </a:rPr>
              <a:t>CEA/DSM/</a:t>
            </a:r>
            <a:r>
              <a:rPr lang="fr-FR" sz="900" u="none" dirty="0" err="1">
                <a:solidFill>
                  <a:srgbClr val="5F5F5F"/>
                </a:solidFill>
                <a:cs typeface="+mn-cs"/>
              </a:rPr>
              <a:t>Irfu</a:t>
            </a:r>
            <a:r>
              <a:rPr lang="fr-FR" sz="900" u="none" dirty="0">
                <a:solidFill>
                  <a:srgbClr val="5F5F5F"/>
                </a:solidFill>
                <a:cs typeface="+mn-cs"/>
              </a:rPr>
              <a:t>/SACM/</a:t>
            </a:r>
            <a:r>
              <a:rPr lang="fr-FR" sz="900" u="none" dirty="0" err="1">
                <a:solidFill>
                  <a:srgbClr val="5F5F5F"/>
                </a:solidFill>
                <a:cs typeface="+mn-cs"/>
              </a:rPr>
              <a:t>Lesar</a:t>
            </a:r>
            <a:r>
              <a:rPr lang="fr-FR" sz="900" u="none" dirty="0">
                <a:solidFill>
                  <a:srgbClr val="5F5F5F"/>
                </a:solidFill>
                <a:cs typeface="+mn-cs"/>
              </a:rPr>
              <a:t>			Claire Antoine </a:t>
            </a:r>
            <a:r>
              <a:rPr lang="fr-FR" sz="900" u="none" dirty="0" smtClean="0">
                <a:solidFill>
                  <a:srgbClr val="5F5F5F"/>
                </a:solidFill>
                <a:cs typeface="+mn-cs"/>
              </a:rPr>
              <a:t>–</a:t>
            </a:r>
            <a:r>
              <a:rPr lang="fr-FR" sz="900" u="none" baseline="0" dirty="0" smtClean="0">
                <a:solidFill>
                  <a:srgbClr val="5F5F5F"/>
                </a:solidFill>
                <a:cs typeface="+mn-cs"/>
              </a:rPr>
              <a:t>2011- 12- TTC Meeting Beijing</a:t>
            </a:r>
            <a:endParaRPr lang="fr-FR" sz="900" u="none" dirty="0">
              <a:solidFill>
                <a:srgbClr val="5F5F5F"/>
              </a:solidFill>
              <a:cs typeface="+mn-cs"/>
            </a:endParaRPr>
          </a:p>
          <a:p>
            <a:pPr>
              <a:defRPr/>
            </a:pPr>
            <a:endParaRPr lang="fr-FR" sz="900" u="none" dirty="0">
              <a:solidFill>
                <a:srgbClr val="5F5F5F"/>
              </a:solidFill>
              <a:cs typeface="+mn-cs"/>
            </a:endParaRPr>
          </a:p>
        </p:txBody>
      </p:sp>
      <p:pic>
        <p:nvPicPr>
          <p:cNvPr id="7" name="Picture 10" descr="Sigle-Irfu_v_d"/>
          <p:cNvPicPr>
            <a:picLocks noChangeAspect="1" noChangeArrowheads="1"/>
          </p:cNvPicPr>
          <p:nvPr/>
        </p:nvPicPr>
        <p:blipFill>
          <a:blip r:embed="rId4" cstate="print"/>
          <a:srcRect/>
          <a:stretch>
            <a:fillRect/>
          </a:stretch>
        </p:blipFill>
        <p:spPr bwMode="auto">
          <a:xfrm>
            <a:off x="0" y="1125538"/>
            <a:ext cx="900113" cy="1582737"/>
          </a:xfrm>
          <a:prstGeom prst="rect">
            <a:avLst/>
          </a:prstGeom>
          <a:noFill/>
          <a:ln w="9525">
            <a:noFill/>
            <a:miter lim="800000"/>
            <a:headEnd/>
            <a:tailEnd/>
          </a:ln>
        </p:spPr>
      </p:pic>
      <p:sp>
        <p:nvSpPr>
          <p:cNvPr id="700421" name="Rectangle 5"/>
          <p:cNvSpPr>
            <a:spLocks noGrp="1" noChangeArrowheads="1"/>
          </p:cNvSpPr>
          <p:nvPr>
            <p:ph type="ctrTitle" sz="quarter"/>
          </p:nvPr>
        </p:nvSpPr>
        <p:spPr>
          <a:xfrm>
            <a:off x="1116013" y="1196975"/>
            <a:ext cx="7488237" cy="1470025"/>
          </a:xfrm>
        </p:spPr>
        <p:txBody>
          <a:bodyPr/>
          <a:lstStyle>
            <a:lvl1pPr>
              <a:defRPr sz="4400" b="1">
                <a:solidFill>
                  <a:srgbClr val="8ABBD0"/>
                </a:solidFill>
              </a:defRPr>
            </a:lvl1pPr>
          </a:lstStyle>
          <a:p>
            <a:r>
              <a:rPr lang="fr-FR"/>
              <a:t>Cliquez pour modifier le style du titre</a:t>
            </a:r>
          </a:p>
        </p:txBody>
      </p:sp>
      <p:sp>
        <p:nvSpPr>
          <p:cNvPr id="700422" name="Rectangle 6"/>
          <p:cNvSpPr>
            <a:spLocks noGrp="1" noChangeArrowheads="1"/>
          </p:cNvSpPr>
          <p:nvPr>
            <p:ph type="subTitle" sz="quarter" idx="1"/>
          </p:nvPr>
        </p:nvSpPr>
        <p:spPr>
          <a:xfrm>
            <a:off x="1371600" y="3886200"/>
            <a:ext cx="6400800" cy="1752600"/>
          </a:xfrm>
        </p:spPr>
        <p:txBody>
          <a:bodyPr/>
          <a:lstStyle>
            <a:lvl1pPr algn="ctr">
              <a:buFontTx/>
              <a:buNone/>
              <a:defRPr sz="2800" b="1" i="1">
                <a:solidFill>
                  <a:srgbClr val="5F5F5F"/>
                </a:solidFill>
              </a:defRPr>
            </a:lvl1pPr>
          </a:lstStyle>
          <a:p>
            <a:r>
              <a:rPr lang="fr-FR"/>
              <a:t>Cliquez pour modifier le style des sous-titres du masque</a:t>
            </a:r>
          </a:p>
        </p:txBody>
      </p:sp>
      <p:sp>
        <p:nvSpPr>
          <p:cNvPr id="8" name="Rectangle 9"/>
          <p:cNvSpPr>
            <a:spLocks noGrp="1" noChangeArrowheads="1"/>
          </p:cNvSpPr>
          <p:nvPr>
            <p:ph type="sldNum" sz="quarter" idx="10"/>
          </p:nvPr>
        </p:nvSpPr>
        <p:spPr/>
        <p:txBody>
          <a:bodyPr/>
          <a:lstStyle>
            <a:lvl1pPr>
              <a:defRPr/>
            </a:lvl1pPr>
          </a:lstStyle>
          <a:p>
            <a:pPr>
              <a:defRPr/>
            </a:pPr>
            <a:fld id="{F37D8FA4-FE61-4CC3-BBFC-37A82C60A8E4}" type="slidenum">
              <a:rPr lang="en-US"/>
              <a:pPr>
                <a:defRPr/>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bwMode="auto">
          <a:xfrm>
            <a:off x="1004888" y="714375"/>
            <a:ext cx="7788275" cy="5434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3" name="Rectangle 4"/>
          <p:cNvSpPr>
            <a:spLocks noGrp="1" noChangeArrowheads="1"/>
          </p:cNvSpPr>
          <p:nvPr>
            <p:ph type="title"/>
          </p:nvPr>
        </p:nvSpPr>
        <p:spPr bwMode="auto">
          <a:xfrm>
            <a:off x="1004888" y="53975"/>
            <a:ext cx="7777162" cy="660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5129" name="Rectangle 9"/>
          <p:cNvSpPr>
            <a:spLocks noGrp="1" noChangeArrowheads="1"/>
          </p:cNvSpPr>
          <p:nvPr>
            <p:ph type="sldNum" sz="quarter" idx="4"/>
          </p:nvPr>
        </p:nvSpPr>
        <p:spPr bwMode="auto">
          <a:xfrm>
            <a:off x="8382000" y="6419850"/>
            <a:ext cx="442913" cy="301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700" u="none">
                <a:cs typeface="+mn-cs"/>
              </a:defRPr>
            </a:lvl1pPr>
          </a:lstStyle>
          <a:p>
            <a:pPr>
              <a:defRPr/>
            </a:pPr>
            <a:fld id="{AAD7327F-AF3B-4BFD-B6F4-E27FAFEC7036}"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ctr" rtl="0" eaLnBrk="0" fontAlgn="base" hangingPunct="0">
        <a:spcBef>
          <a:spcPct val="0"/>
        </a:spcBef>
        <a:spcAft>
          <a:spcPct val="0"/>
        </a:spcAft>
        <a:defRPr sz="2800">
          <a:solidFill>
            <a:srgbClr val="5F5F5F"/>
          </a:solidFill>
          <a:latin typeface="+mj-lt"/>
          <a:ea typeface="+mj-ea"/>
          <a:cs typeface="+mj-cs"/>
        </a:defRPr>
      </a:lvl1pPr>
      <a:lvl2pPr algn="ctr" rtl="0" eaLnBrk="0" fontAlgn="base" hangingPunct="0">
        <a:spcBef>
          <a:spcPct val="0"/>
        </a:spcBef>
        <a:spcAft>
          <a:spcPct val="0"/>
        </a:spcAft>
        <a:defRPr sz="2800">
          <a:solidFill>
            <a:srgbClr val="5F5F5F"/>
          </a:solidFill>
          <a:latin typeface="Arial" pitchFamily="34" charset="0"/>
        </a:defRPr>
      </a:lvl2pPr>
      <a:lvl3pPr algn="ctr" rtl="0" eaLnBrk="0" fontAlgn="base" hangingPunct="0">
        <a:spcBef>
          <a:spcPct val="0"/>
        </a:spcBef>
        <a:spcAft>
          <a:spcPct val="0"/>
        </a:spcAft>
        <a:defRPr sz="2800">
          <a:solidFill>
            <a:srgbClr val="5F5F5F"/>
          </a:solidFill>
          <a:latin typeface="Arial" pitchFamily="34" charset="0"/>
        </a:defRPr>
      </a:lvl3pPr>
      <a:lvl4pPr algn="ctr" rtl="0" eaLnBrk="0" fontAlgn="base" hangingPunct="0">
        <a:spcBef>
          <a:spcPct val="0"/>
        </a:spcBef>
        <a:spcAft>
          <a:spcPct val="0"/>
        </a:spcAft>
        <a:defRPr sz="2800">
          <a:solidFill>
            <a:srgbClr val="5F5F5F"/>
          </a:solidFill>
          <a:latin typeface="Arial" pitchFamily="34" charset="0"/>
        </a:defRPr>
      </a:lvl4pPr>
      <a:lvl5pPr algn="ctr" rtl="0" eaLnBrk="0" fontAlgn="base" hangingPunct="0">
        <a:spcBef>
          <a:spcPct val="0"/>
        </a:spcBef>
        <a:spcAft>
          <a:spcPct val="0"/>
        </a:spcAft>
        <a:defRPr sz="2800">
          <a:solidFill>
            <a:srgbClr val="5F5F5F"/>
          </a:solidFill>
          <a:latin typeface="Arial" pitchFamily="34" charset="0"/>
        </a:defRPr>
      </a:lvl5pPr>
      <a:lvl6pPr marL="457200" algn="ctr" rtl="0" fontAlgn="base">
        <a:spcBef>
          <a:spcPct val="0"/>
        </a:spcBef>
        <a:spcAft>
          <a:spcPct val="0"/>
        </a:spcAft>
        <a:defRPr sz="2800">
          <a:solidFill>
            <a:srgbClr val="5F5F5F"/>
          </a:solidFill>
          <a:latin typeface="Arial" pitchFamily="34" charset="0"/>
        </a:defRPr>
      </a:lvl6pPr>
      <a:lvl7pPr marL="914400" algn="ctr" rtl="0" fontAlgn="base">
        <a:spcBef>
          <a:spcPct val="0"/>
        </a:spcBef>
        <a:spcAft>
          <a:spcPct val="0"/>
        </a:spcAft>
        <a:defRPr sz="2800">
          <a:solidFill>
            <a:srgbClr val="5F5F5F"/>
          </a:solidFill>
          <a:latin typeface="Arial" pitchFamily="34" charset="0"/>
        </a:defRPr>
      </a:lvl7pPr>
      <a:lvl8pPr marL="1371600" algn="ctr" rtl="0" fontAlgn="base">
        <a:spcBef>
          <a:spcPct val="0"/>
        </a:spcBef>
        <a:spcAft>
          <a:spcPct val="0"/>
        </a:spcAft>
        <a:defRPr sz="2800">
          <a:solidFill>
            <a:srgbClr val="5F5F5F"/>
          </a:solidFill>
          <a:latin typeface="Arial" pitchFamily="34" charset="0"/>
        </a:defRPr>
      </a:lvl8pPr>
      <a:lvl9pPr marL="1828800" algn="ctr" rtl="0" fontAlgn="base">
        <a:spcBef>
          <a:spcPct val="0"/>
        </a:spcBef>
        <a:spcAft>
          <a:spcPct val="0"/>
        </a:spcAft>
        <a:defRPr sz="2800">
          <a:solidFill>
            <a:srgbClr val="5F5F5F"/>
          </a:solidFill>
          <a:latin typeface="Arial" pitchFamily="34" charset="0"/>
        </a:defRPr>
      </a:lvl9pPr>
    </p:titleStyle>
    <p:bodyStyle>
      <a:lvl1pPr marL="342900" indent="-152400" algn="l" rtl="0" eaLnBrk="0" fontAlgn="base" hangingPunct="0">
        <a:spcBef>
          <a:spcPct val="20000"/>
        </a:spcBef>
        <a:spcAft>
          <a:spcPct val="0"/>
        </a:spcAft>
        <a:buChar char="•"/>
        <a:defRPr sz="3200">
          <a:solidFill>
            <a:schemeClr val="tx1"/>
          </a:solidFill>
          <a:latin typeface="+mn-lt"/>
          <a:ea typeface="+mn-ea"/>
          <a:cs typeface="+mn-cs"/>
        </a:defRPr>
      </a:lvl1pPr>
      <a:lvl2pPr marL="762000" indent="-285750" algn="l" rtl="0" eaLnBrk="0" fontAlgn="base" hangingPunct="0">
        <a:spcBef>
          <a:spcPct val="20000"/>
        </a:spcBef>
        <a:spcAft>
          <a:spcPct val="0"/>
        </a:spcAft>
        <a:buChar char="–"/>
        <a:defRPr sz="2800">
          <a:solidFill>
            <a:schemeClr val="tx1"/>
          </a:solidFill>
          <a:latin typeface="+mn-lt"/>
        </a:defRPr>
      </a:lvl2pPr>
      <a:lvl3pPr marL="11811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3.xml"/><Relationship Id="rId7"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Feuille_Microsoft_Excel_97-20031.xls"/><Relationship Id="rId4" Type="http://schemas.openxmlformats.org/officeDocument/2006/relationships/oleObject" Target="../embeddings/oleObject1.bin"/><Relationship Id="rId9"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9.wm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1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11.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97"/>
          <p:cNvSpPr>
            <a:spLocks noGrp="1" noChangeArrowheads="1"/>
          </p:cNvSpPr>
          <p:nvPr>
            <p:ph type="sldNum" sz="quarter" idx="4294967295"/>
          </p:nvPr>
        </p:nvSpPr>
        <p:spPr>
          <a:xfrm>
            <a:off x="8704263" y="6494463"/>
            <a:ext cx="385762" cy="215900"/>
          </a:xfrm>
          <a:prstGeom prst="rect">
            <a:avLst/>
          </a:prstGeom>
        </p:spPr>
        <p:txBody>
          <a:bodyPr/>
          <a:lstStyle/>
          <a:p>
            <a:pPr>
              <a:defRPr/>
            </a:pPr>
            <a:fld id="{1A3D4056-EA75-4409-88E4-0CDAEC44A913}" type="slidenum">
              <a:rPr lang="fr-FR"/>
              <a:pPr>
                <a:defRPr/>
              </a:pPr>
              <a:t>1</a:t>
            </a:fld>
            <a:endParaRPr lang="fr-FR"/>
          </a:p>
        </p:txBody>
      </p:sp>
      <p:sp>
        <p:nvSpPr>
          <p:cNvPr id="19460" name="Rectangle 2"/>
          <p:cNvSpPr>
            <a:spLocks noGrp="1" noChangeArrowheads="1"/>
          </p:cNvSpPr>
          <p:nvPr>
            <p:ph type="ctrTitle"/>
          </p:nvPr>
        </p:nvSpPr>
        <p:spPr>
          <a:xfrm>
            <a:off x="1116013" y="1196975"/>
            <a:ext cx="7488237" cy="1655763"/>
          </a:xfrm>
        </p:spPr>
        <p:txBody>
          <a:bodyPr/>
          <a:lstStyle/>
          <a:p>
            <a:r>
              <a:rPr lang="fr-FR" sz="4000" dirty="0" smtClean="0"/>
              <a:t>MULTILAYERS</a:t>
            </a:r>
            <a:endParaRPr lang="fr-FR" sz="2800" i="1" dirty="0">
              <a:solidFill>
                <a:srgbClr val="5F5F5F"/>
              </a:solidFill>
              <a:latin typeface="+mn-lt"/>
              <a:ea typeface="+mn-ea"/>
              <a:cs typeface="+mn-cs"/>
            </a:endParaRPr>
          </a:p>
        </p:txBody>
      </p:sp>
      <p:sp>
        <p:nvSpPr>
          <p:cNvPr id="19461" name="Rectangle 3"/>
          <p:cNvSpPr>
            <a:spLocks noGrp="1" noChangeArrowheads="1"/>
          </p:cNvSpPr>
          <p:nvPr>
            <p:ph type="subTitle" idx="1"/>
          </p:nvPr>
        </p:nvSpPr>
        <p:spPr>
          <a:xfrm>
            <a:off x="1403350" y="3429000"/>
            <a:ext cx="6400800" cy="1752600"/>
          </a:xfrm>
        </p:spPr>
        <p:txBody>
          <a:bodyPr/>
          <a:lstStyle/>
          <a:p>
            <a:pPr marL="0" indent="190500">
              <a:lnSpc>
                <a:spcPct val="120000"/>
              </a:lnSpc>
            </a:pPr>
            <a:r>
              <a:rPr lang="fr-FR" sz="1800" b="0" dirty="0" smtClean="0"/>
              <a:t>C. Antoine, </a:t>
            </a:r>
            <a:r>
              <a:rPr lang="fr-FR" sz="1800" b="0" dirty="0" err="1" smtClean="0"/>
              <a:t>Irfu</a:t>
            </a:r>
            <a:r>
              <a:rPr lang="fr-FR" sz="1800" b="0" dirty="0" smtClean="0"/>
              <a:t>, SACLAY)</a:t>
            </a:r>
            <a:endParaRPr lang="fr-FR" sz="1800" b="0" dirty="0"/>
          </a:p>
          <a:p>
            <a:pPr marL="0" indent="190500">
              <a:lnSpc>
                <a:spcPct val="120000"/>
              </a:lnSpc>
            </a:pPr>
            <a:endParaRPr lang="fr-FR" dirty="0" smtClean="0"/>
          </a:p>
        </p:txBody>
      </p:sp>
    </p:spTree>
    <p:extLst>
      <p:ext uri="{BB962C8B-B14F-4D97-AF65-F5344CB8AC3E}">
        <p14:creationId xmlns:p14="http://schemas.microsoft.com/office/powerpoint/2010/main" val="713792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9"/>
          <p:cNvSpPr>
            <a:spLocks noGrp="1" noChangeArrowheads="1"/>
          </p:cNvSpPr>
          <p:nvPr>
            <p:ph type="sldNum" sz="quarter" idx="10"/>
          </p:nvPr>
        </p:nvSpPr>
        <p:spPr/>
        <p:txBody>
          <a:bodyPr/>
          <a:lstStyle/>
          <a:p>
            <a:pPr>
              <a:defRPr/>
            </a:pPr>
            <a:fld id="{943F2F23-1E77-4541-B46B-6A537A774E27}" type="slidenum">
              <a:rPr lang="en-US" smtClean="0"/>
              <a:pPr>
                <a:defRPr/>
              </a:pPr>
              <a:t>2</a:t>
            </a:fld>
            <a:endParaRPr lang="en-US" smtClean="0"/>
          </a:p>
        </p:txBody>
      </p:sp>
      <p:sp>
        <p:nvSpPr>
          <p:cNvPr id="115715" name="Rectangle 3"/>
          <p:cNvSpPr>
            <a:spLocks noGrp="1" noChangeArrowheads="1"/>
          </p:cNvSpPr>
          <p:nvPr>
            <p:ph type="title" idx="4294967295"/>
          </p:nvPr>
        </p:nvSpPr>
        <p:spPr/>
        <p:txBody>
          <a:bodyPr/>
          <a:lstStyle/>
          <a:p>
            <a:pPr eaLnBrk="1" fontAlgn="auto" hangingPunct="1">
              <a:spcBef>
                <a:spcPts val="0"/>
              </a:spcBef>
              <a:spcAft>
                <a:spcPts val="0"/>
              </a:spcAft>
              <a:defRPr/>
            </a:pPr>
            <a:r>
              <a:rPr lang="en-US" altLang="zh-CN" sz="3000" b="1" dirty="0" smtClean="0">
                <a:ea typeface="SimSun" pitchFamily="2" charset="-122"/>
                <a:cs typeface="+mn-cs"/>
              </a:rPr>
              <a:t>SRF limitations in (brief) summary</a:t>
            </a:r>
          </a:p>
        </p:txBody>
      </p:sp>
      <p:sp>
        <p:nvSpPr>
          <p:cNvPr id="4" name="Rectangle 3"/>
          <p:cNvSpPr/>
          <p:nvPr/>
        </p:nvSpPr>
        <p:spPr>
          <a:xfrm>
            <a:off x="1149400" y="2092781"/>
            <a:ext cx="7565280" cy="4216539"/>
          </a:xfrm>
          <a:prstGeom prst="rect">
            <a:avLst/>
          </a:prstGeom>
        </p:spPr>
        <p:txBody>
          <a:bodyPr wrap="square">
            <a:spAutoFit/>
          </a:bodyPr>
          <a:lstStyle/>
          <a:p>
            <a:pPr>
              <a:lnSpc>
                <a:spcPct val="120000"/>
              </a:lnSpc>
              <a:spcAft>
                <a:spcPts val="600"/>
              </a:spcAft>
              <a:buFontTx/>
              <a:buBlip>
                <a:blip r:embed="rId3"/>
              </a:buBlip>
            </a:pPr>
            <a:r>
              <a:rPr lang="en-US" sz="2000" u="none" dirty="0" smtClean="0"/>
              <a:t> Calculation for the superheating model valid only </a:t>
            </a:r>
          </a:p>
          <a:p>
            <a:pPr lvl="1">
              <a:lnSpc>
                <a:spcPct val="120000"/>
              </a:lnSpc>
              <a:spcAft>
                <a:spcPts val="600"/>
              </a:spcAft>
              <a:buFontTx/>
              <a:buBlip>
                <a:blip r:embed="rId3"/>
              </a:buBlip>
            </a:pPr>
            <a:r>
              <a:rPr lang="en-US" sz="1800" u="none" dirty="0"/>
              <a:t> </a:t>
            </a:r>
            <a:r>
              <a:rPr lang="en-US" sz="1800" u="none" dirty="0" smtClean="0"/>
              <a:t>near T</a:t>
            </a:r>
            <a:r>
              <a:rPr lang="en-US" sz="1800" u="none" baseline="-25000" dirty="0" smtClean="0"/>
              <a:t>C</a:t>
            </a:r>
          </a:p>
          <a:p>
            <a:pPr lvl="1">
              <a:lnSpc>
                <a:spcPct val="120000"/>
              </a:lnSpc>
              <a:spcAft>
                <a:spcPts val="600"/>
              </a:spcAft>
              <a:buFontTx/>
              <a:buBlip>
                <a:blip r:embed="rId3"/>
              </a:buBlip>
            </a:pPr>
            <a:r>
              <a:rPr lang="en-US" sz="1800" u="none" dirty="0"/>
              <a:t> </a:t>
            </a:r>
            <a:r>
              <a:rPr lang="en-US" sz="1800" u="none" dirty="0" smtClean="0"/>
              <a:t>“perfect material” (no surface defects) </a:t>
            </a:r>
          </a:p>
          <a:p>
            <a:pPr>
              <a:lnSpc>
                <a:spcPct val="120000"/>
              </a:lnSpc>
              <a:spcAft>
                <a:spcPts val="600"/>
              </a:spcAft>
              <a:buFontTx/>
              <a:buBlip>
                <a:blip r:embed="rId3"/>
              </a:buBlip>
            </a:pPr>
            <a:r>
              <a:rPr lang="en-US" sz="2000" u="none" dirty="0" smtClean="0"/>
              <a:t> In real life :</a:t>
            </a:r>
          </a:p>
          <a:p>
            <a:pPr lvl="1">
              <a:lnSpc>
                <a:spcPct val="120000"/>
              </a:lnSpc>
              <a:spcAft>
                <a:spcPts val="600"/>
              </a:spcAft>
              <a:buFontTx/>
              <a:buBlip>
                <a:blip r:embed="rId3"/>
              </a:buBlip>
            </a:pPr>
            <a:r>
              <a:rPr lang="en-US" sz="1800" u="none" dirty="0" smtClean="0"/>
              <a:t> penetration </a:t>
            </a:r>
            <a:r>
              <a:rPr lang="en-US" sz="1800" u="none" dirty="0"/>
              <a:t>of vortex </a:t>
            </a:r>
            <a:r>
              <a:rPr lang="en-US" sz="1800" u="none" dirty="0" smtClean="0"/>
              <a:t>faster @ low temperature (</a:t>
            </a:r>
            <a:r>
              <a:rPr lang="en-US" sz="1800" u="none" dirty="0" smtClean="0">
                <a:solidFill>
                  <a:srgbClr val="FF0000"/>
                </a:solidFill>
              </a:rPr>
              <a:t>why?</a:t>
            </a:r>
            <a:r>
              <a:rPr lang="en-US" sz="1800" u="none" dirty="0" smtClean="0"/>
              <a:t>)</a:t>
            </a:r>
          </a:p>
          <a:p>
            <a:pPr lvl="1">
              <a:lnSpc>
                <a:spcPct val="120000"/>
              </a:lnSpc>
              <a:spcAft>
                <a:spcPts val="600"/>
              </a:spcAft>
              <a:buFontTx/>
              <a:buBlip>
                <a:blip r:embed="rId3"/>
              </a:buBlip>
            </a:pPr>
            <a:r>
              <a:rPr lang="en-US" sz="1800" u="none" dirty="0"/>
              <a:t> </a:t>
            </a:r>
            <a:r>
              <a:rPr lang="en-US" sz="1800" u="none" dirty="0" smtClean="0"/>
              <a:t>early penetration of vortex possible @ surface defects</a:t>
            </a:r>
          </a:p>
          <a:p>
            <a:pPr lvl="1">
              <a:lnSpc>
                <a:spcPct val="120000"/>
              </a:lnSpc>
              <a:spcAft>
                <a:spcPts val="600"/>
              </a:spcAft>
              <a:buFontTx/>
              <a:buBlip>
                <a:blip r:embed="rId3"/>
              </a:buBlip>
            </a:pPr>
            <a:r>
              <a:rPr lang="en-US" sz="1800" u="none" dirty="0" smtClean="0"/>
              <a:t> Nb : the best because of its high H</a:t>
            </a:r>
            <a:r>
              <a:rPr lang="en-US" sz="1800" u="none" baseline="-25000" dirty="0" smtClean="0"/>
              <a:t>C1</a:t>
            </a:r>
            <a:r>
              <a:rPr lang="en-US" sz="1800" u="none" dirty="0" smtClean="0"/>
              <a:t> ?</a:t>
            </a:r>
          </a:p>
          <a:p>
            <a:pPr>
              <a:lnSpc>
                <a:spcPct val="120000"/>
              </a:lnSpc>
              <a:spcAft>
                <a:spcPts val="600"/>
              </a:spcAft>
              <a:buFontTx/>
              <a:buBlip>
                <a:blip r:embed="rId3"/>
              </a:buBlip>
            </a:pPr>
            <a:r>
              <a:rPr lang="en-US" sz="2000" u="none" dirty="0" smtClean="0"/>
              <a:t> Either we are able to produce 0 defect surfaces, either we screen the surface with multilayers !</a:t>
            </a:r>
          </a:p>
          <a:p>
            <a:pPr>
              <a:lnSpc>
                <a:spcPct val="120000"/>
              </a:lnSpc>
              <a:spcAft>
                <a:spcPts val="600"/>
              </a:spcAft>
              <a:buFontTx/>
              <a:buBlip>
                <a:blip r:embed="rId3"/>
              </a:buBlip>
            </a:pPr>
            <a:r>
              <a:rPr lang="en-US" sz="2000" u="none" dirty="0"/>
              <a:t> </a:t>
            </a:r>
            <a:r>
              <a:rPr lang="en-US" sz="2000" u="none" dirty="0" smtClean="0"/>
              <a:t>More theoretical and exp</a:t>
            </a:r>
            <a:r>
              <a:rPr lang="en-US" sz="2000" u="none" dirty="0"/>
              <a:t>.</a:t>
            </a:r>
            <a:r>
              <a:rPr lang="en-US" sz="2000" u="none" dirty="0" smtClean="0"/>
              <a:t> work needed</a:t>
            </a:r>
            <a:endParaRPr lang="en-US" sz="2000" u="none" dirty="0"/>
          </a:p>
        </p:txBody>
      </p:sp>
      <p:sp>
        <p:nvSpPr>
          <p:cNvPr id="2" name="Rectangle 1"/>
          <p:cNvSpPr/>
          <p:nvPr/>
        </p:nvSpPr>
        <p:spPr>
          <a:xfrm>
            <a:off x="1835696" y="836712"/>
            <a:ext cx="5937459" cy="461665"/>
          </a:xfrm>
          <a:prstGeom prst="rect">
            <a:avLst/>
          </a:prstGeom>
        </p:spPr>
        <p:txBody>
          <a:bodyPr wrap="none">
            <a:spAutoFit/>
          </a:bodyPr>
          <a:lstStyle/>
          <a:p>
            <a:pPr>
              <a:buFontTx/>
              <a:buNone/>
            </a:pPr>
            <a:r>
              <a:rPr kumimoji="1" lang="en-US" sz="2400" b="1" u="none" dirty="0" smtClean="0">
                <a:solidFill>
                  <a:srgbClr val="058AE5"/>
                </a:solidFill>
              </a:rPr>
              <a:t>Superheating field </a:t>
            </a:r>
            <a:r>
              <a:rPr kumimoji="1" lang="en-US" sz="2400" b="1" u="none" dirty="0" err="1" smtClean="0">
                <a:solidFill>
                  <a:srgbClr val="058AE5"/>
                </a:solidFill>
              </a:rPr>
              <a:t>vs</a:t>
            </a:r>
            <a:r>
              <a:rPr kumimoji="1" lang="en-US" sz="2400" b="1" u="none" dirty="0" smtClean="0">
                <a:solidFill>
                  <a:srgbClr val="058AE5"/>
                </a:solidFill>
              </a:rPr>
              <a:t> Vortex nucleation</a:t>
            </a:r>
            <a:endParaRPr kumimoji="1" lang="en-US" sz="2400" b="1" u="none" dirty="0">
              <a:solidFill>
                <a:srgbClr val="058AE5"/>
              </a:solidFill>
            </a:endParaRPr>
          </a:p>
        </p:txBody>
      </p:sp>
      <p:sp>
        <p:nvSpPr>
          <p:cNvPr id="5" name="Étoile à 32 branches 4"/>
          <p:cNvSpPr/>
          <p:nvPr/>
        </p:nvSpPr>
        <p:spPr bwMode="auto">
          <a:xfrm>
            <a:off x="5364088" y="1340768"/>
            <a:ext cx="2880320" cy="761556"/>
          </a:xfrm>
          <a:prstGeom prst="star32">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Nb&lt;50 </a:t>
            </a:r>
            <a:r>
              <a:rPr kumimoji="0" lang="en-US" sz="1200" b="0" i="0" u="none" strike="noStrike" cap="none" normalizeH="0" dirty="0" smtClean="0">
                <a:ln>
                  <a:noFill/>
                </a:ln>
                <a:solidFill>
                  <a:schemeClr val="tx1"/>
                </a:solidFill>
                <a:effectLst/>
                <a:latin typeface="Arial" pitchFamily="34" charset="0"/>
              </a:rPr>
              <a:t>MV/m</a:t>
            </a:r>
          </a:p>
          <a:p>
            <a:pPr marL="0" marR="0" indent="0" algn="ctr" defTabSz="914400" rtl="0" eaLnBrk="1" fontAlgn="base" latinLnBrk="0" hangingPunct="1">
              <a:lnSpc>
                <a:spcPct val="100000"/>
              </a:lnSpc>
              <a:spcBef>
                <a:spcPct val="0"/>
              </a:spcBef>
              <a:spcAft>
                <a:spcPct val="0"/>
              </a:spcAft>
              <a:buClrTx/>
              <a:buSzTx/>
              <a:buFontTx/>
              <a:buNone/>
              <a:tabLst/>
            </a:pPr>
            <a:r>
              <a:rPr lang="en-US" sz="1200" u="none" dirty="0" smtClean="0"/>
              <a:t>+ </a:t>
            </a:r>
            <a:r>
              <a:rPr lang="en-US" sz="1200" u="none" dirty="0" err="1" smtClean="0"/>
              <a:t>magn</a:t>
            </a:r>
            <a:r>
              <a:rPr lang="en-US" sz="1200" u="none" dirty="0" smtClean="0"/>
              <a:t>. screening</a:t>
            </a:r>
            <a:endParaRPr kumimoji="0" lang="en-US" sz="1200" b="0" i="0" u="none" strike="noStrike" cap="none" normalizeH="0" baseline="0" dirty="0" smtClean="0">
              <a:ln>
                <a:noFill/>
              </a:ln>
              <a:solidFill>
                <a:schemeClr val="tx1"/>
              </a:solidFill>
              <a:effectLst/>
              <a:latin typeface="Arial" pitchFamily="34" charset="0"/>
            </a:endParaRPr>
          </a:p>
        </p:txBody>
      </p:sp>
      <p:sp>
        <p:nvSpPr>
          <p:cNvPr id="7" name="Étoile à 32 branches 6"/>
          <p:cNvSpPr/>
          <p:nvPr/>
        </p:nvSpPr>
        <p:spPr bwMode="auto">
          <a:xfrm>
            <a:off x="1403648" y="1340768"/>
            <a:ext cx="2736304" cy="761556"/>
          </a:xfrm>
          <a:prstGeom prst="star32">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rPr>
              <a:t>Nb~</a:t>
            </a:r>
            <a:r>
              <a:rPr kumimoji="0" lang="en-US" sz="1200" b="0" i="0" u="none" strike="noStrike" cap="none" normalizeH="0" dirty="0" smtClean="0">
                <a:ln>
                  <a:noFill/>
                </a:ln>
                <a:solidFill>
                  <a:schemeClr val="tx1"/>
                </a:solidFill>
                <a:effectLst/>
                <a:latin typeface="Arial" pitchFamily="34" charset="0"/>
              </a:rPr>
              <a:t> 55 MV/m</a:t>
            </a:r>
          </a:p>
          <a:p>
            <a:pPr marL="0" marR="0" indent="0" algn="ctr" defTabSz="914400" rtl="0" eaLnBrk="1" fontAlgn="base" latinLnBrk="0" hangingPunct="1">
              <a:lnSpc>
                <a:spcPct val="100000"/>
              </a:lnSpc>
              <a:spcBef>
                <a:spcPct val="0"/>
              </a:spcBef>
              <a:spcAft>
                <a:spcPct val="0"/>
              </a:spcAft>
              <a:buClrTx/>
              <a:buSzTx/>
              <a:buFontTx/>
              <a:buNone/>
              <a:tabLst/>
            </a:pPr>
            <a:r>
              <a:rPr lang="en-US" sz="1200" u="none" baseline="0" dirty="0" smtClean="0"/>
              <a:t>Nb</a:t>
            </a:r>
            <a:r>
              <a:rPr lang="en-US" sz="1200" u="none" baseline="-25000" dirty="0" smtClean="0"/>
              <a:t>3</a:t>
            </a:r>
            <a:r>
              <a:rPr lang="en-US" sz="1200" u="none" baseline="0" dirty="0" smtClean="0"/>
              <a:t>Sn ~ 95 MV/m</a:t>
            </a:r>
            <a:endParaRPr kumimoji="0" lang="en-US" sz="12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5505777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3" name="Rectangle 9"/>
          <p:cNvSpPr>
            <a:spLocks noGrp="1" noChangeArrowheads="1"/>
          </p:cNvSpPr>
          <p:nvPr>
            <p:ph type="sldNum" sz="quarter" idx="10"/>
          </p:nvPr>
        </p:nvSpPr>
        <p:spPr/>
        <p:txBody>
          <a:bodyPr/>
          <a:lstStyle/>
          <a:p>
            <a:pPr>
              <a:defRPr/>
            </a:pPr>
            <a:fld id="{C61BEAFB-B577-4637-A8A7-6114200CA824}" type="slidenum">
              <a:rPr lang="en-US" smtClean="0"/>
              <a:pPr>
                <a:defRPr/>
              </a:pPr>
              <a:t>3</a:t>
            </a:fld>
            <a:endParaRPr lang="en-US" smtClean="0"/>
          </a:p>
        </p:txBody>
      </p:sp>
      <p:sp>
        <p:nvSpPr>
          <p:cNvPr id="2054" name="Rectangle 51"/>
          <p:cNvSpPr>
            <a:spLocks noChangeArrowheads="1"/>
          </p:cNvSpPr>
          <p:nvPr/>
        </p:nvSpPr>
        <p:spPr bwMode="auto">
          <a:xfrm>
            <a:off x="0" y="0"/>
            <a:ext cx="9144000" cy="508000"/>
          </a:xfrm>
          <a:prstGeom prst="rect">
            <a:avLst/>
          </a:prstGeom>
          <a:noFill/>
          <a:ln w="9525">
            <a:noFill/>
            <a:miter lim="800000"/>
            <a:headEnd/>
            <a:tailEnd/>
          </a:ln>
        </p:spPr>
        <p:txBody>
          <a:bodyPr>
            <a:spAutoFit/>
          </a:bodyPr>
          <a:lstStyle/>
          <a:p>
            <a:pPr algn="ctr">
              <a:lnSpc>
                <a:spcPct val="90000"/>
              </a:lnSpc>
            </a:pPr>
            <a:r>
              <a:rPr lang="fr-FR" altLang="zh-CN" sz="3000" b="1" u="none">
                <a:solidFill>
                  <a:srgbClr val="5F5F5F"/>
                </a:solidFill>
                <a:ea typeface="SimSun" pitchFamily="2" charset="-122"/>
              </a:rPr>
              <a:t>High Tc nanometric SC films : low R</a:t>
            </a:r>
            <a:r>
              <a:rPr lang="fr-FR" altLang="zh-CN" sz="3000" b="1" u="none" baseline="-25000">
                <a:solidFill>
                  <a:srgbClr val="5F5F5F"/>
                </a:solidFill>
                <a:ea typeface="SimSun" pitchFamily="2" charset="-122"/>
              </a:rPr>
              <a:t>S</a:t>
            </a:r>
            <a:r>
              <a:rPr lang="fr-FR" altLang="zh-CN" sz="3000" b="1" u="none">
                <a:solidFill>
                  <a:srgbClr val="5F5F5F"/>
                </a:solidFill>
                <a:ea typeface="SimSun" pitchFamily="2" charset="-122"/>
              </a:rPr>
              <a:t>, high H</a:t>
            </a:r>
            <a:r>
              <a:rPr lang="fr-FR" altLang="zh-CN" sz="3000" b="1" u="none" baseline="-25000">
                <a:solidFill>
                  <a:srgbClr val="5F5F5F"/>
                </a:solidFill>
                <a:ea typeface="SimSun" pitchFamily="2" charset="-122"/>
              </a:rPr>
              <a:t>C1</a:t>
            </a:r>
          </a:p>
        </p:txBody>
      </p:sp>
      <p:grpSp>
        <p:nvGrpSpPr>
          <p:cNvPr id="2067" name="Groupe 39"/>
          <p:cNvGrpSpPr>
            <a:grpSpLocks/>
          </p:cNvGrpSpPr>
          <p:nvPr/>
        </p:nvGrpSpPr>
        <p:grpSpPr bwMode="auto">
          <a:xfrm>
            <a:off x="3617363" y="2183430"/>
            <a:ext cx="4510413" cy="3374182"/>
            <a:chOff x="4970463" y="830262"/>
            <a:chExt cx="4017673" cy="3014373"/>
          </a:xfrm>
        </p:grpSpPr>
        <p:grpSp>
          <p:nvGrpSpPr>
            <p:cNvPr id="2069" name="Groupe 38"/>
            <p:cNvGrpSpPr>
              <a:grpSpLocks/>
            </p:cNvGrpSpPr>
            <p:nvPr/>
          </p:nvGrpSpPr>
          <p:grpSpPr bwMode="auto">
            <a:xfrm>
              <a:off x="5034374" y="830263"/>
              <a:ext cx="3863565" cy="2940824"/>
              <a:chOff x="5034374" y="830263"/>
              <a:chExt cx="3863565" cy="2940824"/>
            </a:xfrm>
          </p:grpSpPr>
          <p:graphicFrame>
            <p:nvGraphicFramePr>
              <p:cNvPr id="2051" name="Object 53"/>
              <p:cNvGraphicFramePr>
                <a:graphicFrameLocks noChangeAspect="1"/>
              </p:cNvGraphicFramePr>
              <p:nvPr/>
            </p:nvGraphicFramePr>
            <p:xfrm>
              <a:off x="5324476" y="1046163"/>
              <a:ext cx="3573463" cy="2517775"/>
            </p:xfrm>
            <a:graphic>
              <a:graphicData uri="http://schemas.openxmlformats.org/presentationml/2006/ole">
                <mc:AlternateContent xmlns:mc="http://schemas.openxmlformats.org/markup-compatibility/2006">
                  <mc:Choice xmlns:v="urn:schemas-microsoft-com:vml" Requires="v">
                    <p:oleObj spid="_x0000_s2132" name="Worksheet" r:id="rId5" imgW="8762959" imgH="4610202" progId="Excel.Sheet.8">
                      <p:embed/>
                    </p:oleObj>
                  </mc:Choice>
                  <mc:Fallback>
                    <p:oleObj name="Worksheet" r:id="rId5" imgW="8762959" imgH="4610202" progId="Excel.Sheet.8">
                      <p:embed/>
                      <p:pic>
                        <p:nvPicPr>
                          <p:cNvPr id="0" name="Object 53"/>
                          <p:cNvPicPr>
                            <a:picLocks noChangeAspect="1" noChangeArrowheads="1"/>
                          </p:cNvPicPr>
                          <p:nvPr/>
                        </p:nvPicPr>
                        <p:blipFill>
                          <a:blip r:embed="rId6">
                            <a:extLst>
                              <a:ext uri="{28A0092B-C50C-407E-A947-70E740481C1C}">
                                <a14:useLocalDpi xmlns:a14="http://schemas.microsoft.com/office/drawing/2010/main" val="0"/>
                              </a:ext>
                            </a:extLst>
                          </a:blip>
                          <a:srcRect l="22409" t="13052" r="21233" b="7564"/>
                          <a:stretch>
                            <a:fillRect/>
                          </a:stretch>
                        </p:blipFill>
                        <p:spPr bwMode="auto">
                          <a:xfrm>
                            <a:off x="5324476" y="1046163"/>
                            <a:ext cx="3573463" cy="251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72" name="Freeform 54"/>
              <p:cNvSpPr>
                <a:spLocks/>
              </p:cNvSpPr>
              <p:nvPr/>
            </p:nvSpPr>
            <p:spPr bwMode="auto">
              <a:xfrm>
                <a:off x="5796136" y="2341563"/>
                <a:ext cx="2063750" cy="419100"/>
              </a:xfrm>
              <a:custGeom>
                <a:avLst/>
                <a:gdLst>
                  <a:gd name="T0" fmla="*/ 0 w 1141"/>
                  <a:gd name="T1" fmla="*/ 0 h 264"/>
                  <a:gd name="T2" fmla="*/ 2147483647 w 1141"/>
                  <a:gd name="T3" fmla="*/ 2147483647 h 264"/>
                  <a:gd name="T4" fmla="*/ 2147483647 w 1141"/>
                  <a:gd name="T5" fmla="*/ 2147483647 h 264"/>
                  <a:gd name="T6" fmla="*/ 2147483647 w 1141"/>
                  <a:gd name="T7" fmla="*/ 2147483647 h 264"/>
                  <a:gd name="T8" fmla="*/ 2147483647 w 1141"/>
                  <a:gd name="T9" fmla="*/ 2147483647 h 264"/>
                  <a:gd name="T10" fmla="*/ 0 60000 65536"/>
                  <a:gd name="T11" fmla="*/ 0 60000 65536"/>
                  <a:gd name="T12" fmla="*/ 0 60000 65536"/>
                  <a:gd name="T13" fmla="*/ 0 60000 65536"/>
                  <a:gd name="T14" fmla="*/ 0 60000 65536"/>
                  <a:gd name="T15" fmla="*/ 0 w 1141"/>
                  <a:gd name="T16" fmla="*/ 0 h 264"/>
                  <a:gd name="T17" fmla="*/ 1141 w 1141"/>
                  <a:gd name="T18" fmla="*/ 264 h 264"/>
                </a:gdLst>
                <a:ahLst/>
                <a:cxnLst>
                  <a:cxn ang="T10">
                    <a:pos x="T0" y="T1"/>
                  </a:cxn>
                  <a:cxn ang="T11">
                    <a:pos x="T2" y="T3"/>
                  </a:cxn>
                  <a:cxn ang="T12">
                    <a:pos x="T4" y="T5"/>
                  </a:cxn>
                  <a:cxn ang="T13">
                    <a:pos x="T6" y="T7"/>
                  </a:cxn>
                  <a:cxn ang="T14">
                    <a:pos x="T8" y="T9"/>
                  </a:cxn>
                </a:cxnLst>
                <a:rect l="T15" t="T16" r="T17" b="T18"/>
                <a:pathLst>
                  <a:path w="1141" h="264">
                    <a:moveTo>
                      <a:pt x="0" y="0"/>
                    </a:moveTo>
                    <a:cubicBezTo>
                      <a:pt x="92" y="5"/>
                      <a:pt x="402" y="20"/>
                      <a:pt x="550" y="32"/>
                    </a:cubicBezTo>
                    <a:cubicBezTo>
                      <a:pt x="698" y="44"/>
                      <a:pt x="804" y="54"/>
                      <a:pt x="887" y="70"/>
                    </a:cubicBezTo>
                    <a:cubicBezTo>
                      <a:pt x="970" y="86"/>
                      <a:pt x="1009" y="97"/>
                      <a:pt x="1051" y="129"/>
                    </a:cubicBezTo>
                    <a:cubicBezTo>
                      <a:pt x="1093" y="161"/>
                      <a:pt x="1122" y="236"/>
                      <a:pt x="1141" y="264"/>
                    </a:cubicBezTo>
                  </a:path>
                </a:pathLst>
              </a:custGeom>
              <a:noFill/>
              <a:ln w="57150">
                <a:solidFill>
                  <a:srgbClr val="FF0000"/>
                </a:solidFill>
                <a:round/>
                <a:headEnd/>
                <a:tailEnd/>
              </a:ln>
            </p:spPr>
            <p:txBody>
              <a:bodyPr/>
              <a:lstStyle/>
              <a:p>
                <a:endParaRPr lang="en-US"/>
              </a:p>
            </p:txBody>
          </p:sp>
          <p:sp>
            <p:nvSpPr>
              <p:cNvPr id="2073" name="Freeform 55"/>
              <p:cNvSpPr>
                <a:spLocks/>
              </p:cNvSpPr>
              <p:nvPr/>
            </p:nvSpPr>
            <p:spPr bwMode="auto">
              <a:xfrm>
                <a:off x="5798173" y="1838325"/>
                <a:ext cx="2844862" cy="447675"/>
              </a:xfrm>
              <a:custGeom>
                <a:avLst/>
                <a:gdLst>
                  <a:gd name="T0" fmla="*/ 0 w 1614"/>
                  <a:gd name="T1" fmla="*/ 0 h 282"/>
                  <a:gd name="T2" fmla="*/ 2147483647 w 1614"/>
                  <a:gd name="T3" fmla="*/ 2147483647 h 282"/>
                  <a:gd name="T4" fmla="*/ 2147483647 w 1614"/>
                  <a:gd name="T5" fmla="*/ 2147483647 h 282"/>
                  <a:gd name="T6" fmla="*/ 2147483647 w 1614"/>
                  <a:gd name="T7" fmla="*/ 2147483647 h 282"/>
                  <a:gd name="T8" fmla="*/ 0 60000 65536"/>
                  <a:gd name="T9" fmla="*/ 0 60000 65536"/>
                  <a:gd name="T10" fmla="*/ 0 60000 65536"/>
                  <a:gd name="T11" fmla="*/ 0 60000 65536"/>
                  <a:gd name="T12" fmla="*/ 0 w 1614"/>
                  <a:gd name="T13" fmla="*/ 0 h 282"/>
                  <a:gd name="T14" fmla="*/ 1614 w 1614"/>
                  <a:gd name="T15" fmla="*/ 282 h 282"/>
                </a:gdLst>
                <a:ahLst/>
                <a:cxnLst>
                  <a:cxn ang="T8">
                    <a:pos x="T0" y="T1"/>
                  </a:cxn>
                  <a:cxn ang="T9">
                    <a:pos x="T2" y="T3"/>
                  </a:cxn>
                  <a:cxn ang="T10">
                    <a:pos x="T4" y="T5"/>
                  </a:cxn>
                  <a:cxn ang="T11">
                    <a:pos x="T6" y="T7"/>
                  </a:cxn>
                </a:cxnLst>
                <a:rect l="T12" t="T13" r="T14" b="T15"/>
                <a:pathLst>
                  <a:path w="1614" h="282">
                    <a:moveTo>
                      <a:pt x="0" y="0"/>
                    </a:moveTo>
                    <a:cubicBezTo>
                      <a:pt x="119" y="3"/>
                      <a:pt x="486" y="5"/>
                      <a:pt x="716" y="20"/>
                    </a:cubicBezTo>
                    <a:cubicBezTo>
                      <a:pt x="946" y="35"/>
                      <a:pt x="1232" y="43"/>
                      <a:pt x="1382" y="87"/>
                    </a:cubicBezTo>
                    <a:cubicBezTo>
                      <a:pt x="1532" y="131"/>
                      <a:pt x="1566" y="242"/>
                      <a:pt x="1614" y="282"/>
                    </a:cubicBezTo>
                  </a:path>
                </a:pathLst>
              </a:custGeom>
              <a:noFill/>
              <a:ln w="57150">
                <a:solidFill>
                  <a:schemeClr val="accent2"/>
                </a:solidFill>
                <a:round/>
                <a:headEnd/>
                <a:tailEnd/>
              </a:ln>
            </p:spPr>
            <p:txBody>
              <a:bodyPr/>
              <a:lstStyle/>
              <a:p>
                <a:endParaRPr lang="en-US"/>
              </a:p>
            </p:txBody>
          </p:sp>
          <p:sp>
            <p:nvSpPr>
              <p:cNvPr id="2074" name="Text Box 56"/>
              <p:cNvSpPr txBox="1">
                <a:spLocks noChangeArrowheads="1"/>
              </p:cNvSpPr>
              <p:nvPr/>
            </p:nvSpPr>
            <p:spPr bwMode="auto">
              <a:xfrm>
                <a:off x="6043614" y="3494088"/>
                <a:ext cx="2257349" cy="276999"/>
              </a:xfrm>
              <a:prstGeom prst="rect">
                <a:avLst/>
              </a:prstGeom>
              <a:noFill/>
              <a:ln w="9525">
                <a:noFill/>
                <a:miter lim="800000"/>
                <a:headEnd/>
                <a:tailEnd/>
              </a:ln>
            </p:spPr>
            <p:txBody>
              <a:bodyPr wrap="none">
                <a:spAutoFit/>
              </a:bodyPr>
              <a:lstStyle/>
              <a:p>
                <a:r>
                  <a:rPr lang="en-US" sz="1200" u="none"/>
                  <a:t>Accelerating Field E</a:t>
                </a:r>
                <a:r>
                  <a:rPr lang="en-US" sz="1200" u="none" baseline="-25000"/>
                  <a:t>acc</a:t>
                </a:r>
                <a:r>
                  <a:rPr lang="en-US" sz="1200" u="none"/>
                  <a:t> (MV/m)</a:t>
                </a:r>
              </a:p>
            </p:txBody>
          </p:sp>
          <p:sp>
            <p:nvSpPr>
              <p:cNvPr id="2075" name="Text Box 57"/>
              <p:cNvSpPr txBox="1">
                <a:spLocks noChangeArrowheads="1"/>
              </p:cNvSpPr>
              <p:nvPr/>
            </p:nvSpPr>
            <p:spPr bwMode="auto">
              <a:xfrm>
                <a:off x="6259514" y="830263"/>
                <a:ext cx="1645002" cy="276999"/>
              </a:xfrm>
              <a:prstGeom prst="rect">
                <a:avLst/>
              </a:prstGeom>
              <a:noFill/>
              <a:ln w="9525">
                <a:noFill/>
                <a:miter lim="800000"/>
                <a:headEnd/>
                <a:tailEnd/>
              </a:ln>
            </p:spPr>
            <p:txBody>
              <a:bodyPr wrap="none">
                <a:spAutoFit/>
              </a:bodyPr>
              <a:lstStyle/>
              <a:p>
                <a:r>
                  <a:rPr lang="en-US" sz="1200" u="none"/>
                  <a:t>Magnetic field B (mT)</a:t>
                </a:r>
              </a:p>
            </p:txBody>
          </p:sp>
          <p:sp>
            <p:nvSpPr>
              <p:cNvPr id="2076" name="Text Box 58"/>
              <p:cNvSpPr txBox="1">
                <a:spLocks noChangeArrowheads="1"/>
              </p:cNvSpPr>
              <p:nvPr/>
            </p:nvSpPr>
            <p:spPr bwMode="auto">
              <a:xfrm rot="-5400000">
                <a:off x="4365377" y="2178458"/>
                <a:ext cx="1614994" cy="276999"/>
              </a:xfrm>
              <a:prstGeom prst="rect">
                <a:avLst/>
              </a:prstGeom>
              <a:noFill/>
              <a:ln w="9525">
                <a:noFill/>
                <a:miter lim="800000"/>
                <a:headEnd/>
                <a:tailEnd/>
              </a:ln>
            </p:spPr>
            <p:txBody>
              <a:bodyPr wrap="none">
                <a:spAutoFit/>
              </a:bodyPr>
              <a:lstStyle/>
              <a:p>
                <a:r>
                  <a:rPr lang="en-US" sz="1200" u="none"/>
                  <a:t>Quality coefficient Q</a:t>
                </a:r>
                <a:r>
                  <a:rPr lang="en-US" sz="1200" u="none" baseline="-25000"/>
                  <a:t>0</a:t>
                </a:r>
              </a:p>
            </p:txBody>
          </p:sp>
        </p:grpSp>
        <p:sp>
          <p:nvSpPr>
            <p:cNvPr id="2070" name="Rectangle 63"/>
            <p:cNvSpPr>
              <a:spLocks noChangeArrowheads="1"/>
            </p:cNvSpPr>
            <p:nvPr/>
          </p:nvSpPr>
          <p:spPr bwMode="auto">
            <a:xfrm>
              <a:off x="4970463" y="830262"/>
              <a:ext cx="4017673" cy="3014373"/>
            </a:xfrm>
            <a:prstGeom prst="rect">
              <a:avLst/>
            </a:prstGeom>
            <a:noFill/>
            <a:ln w="9525">
              <a:solidFill>
                <a:schemeClr val="tx1"/>
              </a:solidFill>
              <a:miter lim="800000"/>
              <a:headEnd/>
              <a:tailEnd/>
            </a:ln>
          </p:spPr>
          <p:txBody>
            <a:bodyPr wrap="none" anchor="ctr"/>
            <a:lstStyle/>
            <a:p>
              <a:endParaRPr lang="en-US"/>
            </a:p>
          </p:txBody>
        </p:sp>
        <p:sp>
          <p:nvSpPr>
            <p:cNvPr id="2071" name="Line 65"/>
            <p:cNvSpPr>
              <a:spLocks noChangeShapeType="1"/>
            </p:cNvSpPr>
            <p:nvPr/>
          </p:nvSpPr>
          <p:spPr bwMode="auto">
            <a:xfrm flipV="1">
              <a:off x="7956550" y="2286001"/>
              <a:ext cx="409958" cy="279400"/>
            </a:xfrm>
            <a:prstGeom prst="line">
              <a:avLst/>
            </a:prstGeom>
            <a:noFill/>
            <a:ln w="57150">
              <a:solidFill>
                <a:srgbClr val="098FE1"/>
              </a:solidFill>
              <a:round/>
              <a:headEnd/>
              <a:tailEnd type="triangle" w="med" len="med"/>
            </a:ln>
          </p:spPr>
          <p:txBody>
            <a:bodyPr/>
            <a:lstStyle/>
            <a:p>
              <a:endParaRPr lang="en-US"/>
            </a:p>
          </p:txBody>
        </p:sp>
      </p:grpSp>
      <p:sp>
        <p:nvSpPr>
          <p:cNvPr id="2056" name="Rectangle 64"/>
          <p:cNvSpPr>
            <a:spLocks noChangeArrowheads="1"/>
          </p:cNvSpPr>
          <p:nvPr/>
        </p:nvSpPr>
        <p:spPr bwMode="auto">
          <a:xfrm>
            <a:off x="3526246" y="1260784"/>
            <a:ext cx="1433513" cy="207962"/>
          </a:xfrm>
          <a:prstGeom prst="rect">
            <a:avLst/>
          </a:prstGeom>
          <a:solidFill>
            <a:srgbClr val="CCFF33">
              <a:alpha val="36862"/>
            </a:srgbClr>
          </a:solidFill>
          <a:ln w="9525">
            <a:noFill/>
            <a:miter lim="800000"/>
            <a:headEnd/>
            <a:tailEnd/>
          </a:ln>
        </p:spPr>
        <p:txBody>
          <a:bodyPr wrap="none" anchor="ctr"/>
          <a:lstStyle/>
          <a:p>
            <a:endParaRPr lang="en-US"/>
          </a:p>
        </p:txBody>
      </p:sp>
      <p:sp>
        <p:nvSpPr>
          <p:cNvPr id="2057" name="Rectangle 66"/>
          <p:cNvSpPr>
            <a:spLocks noChangeArrowheads="1"/>
          </p:cNvSpPr>
          <p:nvPr/>
        </p:nvSpPr>
        <p:spPr bwMode="auto">
          <a:xfrm>
            <a:off x="2762659" y="1257609"/>
            <a:ext cx="685800" cy="215900"/>
          </a:xfrm>
          <a:prstGeom prst="rect">
            <a:avLst/>
          </a:prstGeom>
          <a:solidFill>
            <a:srgbClr val="FF9900">
              <a:alpha val="36862"/>
            </a:srgbClr>
          </a:solidFill>
          <a:ln w="9525">
            <a:noFill/>
            <a:miter lim="800000"/>
            <a:headEnd/>
            <a:tailEnd/>
          </a:ln>
        </p:spPr>
        <p:txBody>
          <a:bodyPr wrap="none" anchor="ctr"/>
          <a:lstStyle/>
          <a:p>
            <a:endParaRPr lang="en-US"/>
          </a:p>
        </p:txBody>
      </p:sp>
      <p:sp>
        <p:nvSpPr>
          <p:cNvPr id="2058" name="Rectangle 67"/>
          <p:cNvSpPr>
            <a:spLocks noChangeArrowheads="1"/>
          </p:cNvSpPr>
          <p:nvPr/>
        </p:nvSpPr>
        <p:spPr bwMode="auto">
          <a:xfrm>
            <a:off x="5996396" y="1260784"/>
            <a:ext cx="1433513" cy="207962"/>
          </a:xfrm>
          <a:prstGeom prst="rect">
            <a:avLst/>
          </a:prstGeom>
          <a:solidFill>
            <a:srgbClr val="CCFF33">
              <a:alpha val="36862"/>
            </a:srgbClr>
          </a:solidFill>
          <a:ln w="9525">
            <a:noFill/>
            <a:miter lim="800000"/>
            <a:headEnd/>
            <a:tailEnd/>
          </a:ln>
        </p:spPr>
        <p:txBody>
          <a:bodyPr wrap="none" anchor="ctr"/>
          <a:lstStyle/>
          <a:p>
            <a:endParaRPr lang="en-US"/>
          </a:p>
        </p:txBody>
      </p:sp>
      <p:sp>
        <p:nvSpPr>
          <p:cNvPr id="2059" name="Rectangle 68"/>
          <p:cNvSpPr>
            <a:spLocks noChangeArrowheads="1"/>
          </p:cNvSpPr>
          <p:nvPr/>
        </p:nvSpPr>
        <p:spPr bwMode="auto">
          <a:xfrm>
            <a:off x="5107396" y="1271896"/>
            <a:ext cx="765175" cy="184150"/>
          </a:xfrm>
          <a:prstGeom prst="rect">
            <a:avLst/>
          </a:prstGeom>
          <a:solidFill>
            <a:srgbClr val="FF9900">
              <a:alpha val="36862"/>
            </a:srgbClr>
          </a:solidFill>
          <a:ln w="9525">
            <a:noFill/>
            <a:miter lim="800000"/>
            <a:headEnd/>
            <a:tailEnd/>
          </a:ln>
        </p:spPr>
        <p:txBody>
          <a:bodyPr wrap="none" anchor="ctr"/>
          <a:lstStyle/>
          <a:p>
            <a:endParaRPr lang="en-US"/>
          </a:p>
        </p:txBody>
      </p:sp>
      <p:sp>
        <p:nvSpPr>
          <p:cNvPr id="2052" name="Rectangle 62"/>
          <p:cNvSpPr>
            <a:spLocks noChangeArrowheads="1"/>
          </p:cNvSpPr>
          <p:nvPr/>
        </p:nvSpPr>
        <p:spPr bwMode="auto">
          <a:xfrm>
            <a:off x="1259632" y="880786"/>
            <a:ext cx="7704855" cy="1034129"/>
          </a:xfrm>
          <a:prstGeom prst="rect">
            <a:avLst/>
          </a:prstGeom>
          <a:noFill/>
          <a:ln w="9525">
            <a:noFill/>
            <a:miter lim="800000"/>
            <a:headEnd/>
            <a:tailEnd/>
          </a:ln>
        </p:spPr>
        <p:txBody>
          <a:bodyPr wrap="square">
            <a:spAutoFit/>
          </a:bodyPr>
          <a:lstStyle/>
          <a:p>
            <a:pPr eaLnBrk="0" hangingPunct="0">
              <a:spcBef>
                <a:spcPct val="20000"/>
              </a:spcBef>
              <a:buFontTx/>
              <a:buBlip>
                <a:blip r:embed="rId7"/>
              </a:buBlip>
            </a:pPr>
            <a:r>
              <a:rPr lang="en-US" altLang="zh-CN" sz="1800" u="none" dirty="0" smtClean="0">
                <a:solidFill>
                  <a:srgbClr val="000000"/>
                </a:solidFill>
                <a:ea typeface="SimSun" pitchFamily="2" charset="-122"/>
              </a:rPr>
              <a:t> composite </a:t>
            </a:r>
            <a:r>
              <a:rPr lang="en-US" altLang="zh-CN" sz="1800" u="none" dirty="0">
                <a:solidFill>
                  <a:srgbClr val="000000"/>
                </a:solidFill>
                <a:ea typeface="SimSun" pitchFamily="2" charset="-122"/>
              </a:rPr>
              <a:t>nanometric SC </a:t>
            </a:r>
            <a:r>
              <a:rPr lang="en-US" altLang="zh-CN" sz="1800" u="none" dirty="0" smtClean="0">
                <a:solidFill>
                  <a:srgbClr val="000000"/>
                </a:solidFill>
                <a:ea typeface="SimSun" pitchFamily="2" charset="-122"/>
              </a:rPr>
              <a:t>(multilayers) 	</a:t>
            </a:r>
            <a:r>
              <a:rPr lang="en-US" altLang="zh-CN" sz="1800" u="none" dirty="0">
                <a:solidFill>
                  <a:srgbClr val="000000"/>
                </a:solidFill>
                <a:ea typeface="SimSun" pitchFamily="2" charset="-122"/>
              </a:rPr>
              <a:t>	</a:t>
            </a:r>
            <a:r>
              <a:rPr lang="en-US" altLang="zh-CN" sz="1800" u="none" dirty="0" smtClean="0">
                <a:solidFill>
                  <a:srgbClr val="000000"/>
                </a:solidFill>
                <a:ea typeface="SimSun" pitchFamily="2" charset="-122"/>
              </a:rPr>
              <a:t>		</a:t>
            </a:r>
            <a:r>
              <a:rPr lang="en-US" altLang="zh-CN" sz="1600" u="none" dirty="0" smtClean="0">
                <a:solidFill>
                  <a:schemeClr val="bg2"/>
                </a:solidFill>
                <a:ea typeface="SimSun" pitchFamily="2" charset="-122"/>
              </a:rPr>
              <a:t>Nb </a:t>
            </a:r>
            <a:r>
              <a:rPr lang="en-US" altLang="zh-CN" sz="1600" u="none" dirty="0">
                <a:solidFill>
                  <a:srgbClr val="000000"/>
                </a:solidFill>
                <a:ea typeface="SimSun" pitchFamily="2" charset="-122"/>
              </a:rPr>
              <a:t>/ insulator/ superconductor / insulator /</a:t>
            </a:r>
            <a:r>
              <a:rPr lang="en-US" altLang="zh-CN" sz="1600" u="none" dirty="0" smtClean="0">
                <a:solidFill>
                  <a:srgbClr val="000000"/>
                </a:solidFill>
                <a:ea typeface="SimSun" pitchFamily="2" charset="-122"/>
              </a:rPr>
              <a:t>superconductor…</a:t>
            </a:r>
          </a:p>
          <a:p>
            <a:pPr eaLnBrk="0" hangingPunct="0">
              <a:spcBef>
                <a:spcPct val="20000"/>
              </a:spcBef>
              <a:buFontTx/>
              <a:buBlip>
                <a:blip r:embed="rId7"/>
              </a:buBlip>
            </a:pPr>
            <a:endParaRPr lang="en-US" sz="100" u="none" dirty="0">
              <a:solidFill>
                <a:srgbClr val="000000"/>
              </a:solidFill>
              <a:ea typeface="SimSun" pitchFamily="2" charset="-122"/>
            </a:endParaRPr>
          </a:p>
          <a:p>
            <a:pPr eaLnBrk="0" hangingPunct="0">
              <a:spcBef>
                <a:spcPct val="20000"/>
              </a:spcBef>
              <a:buFontTx/>
              <a:buBlip>
                <a:blip r:embed="rId7"/>
              </a:buBlip>
            </a:pPr>
            <a:r>
              <a:rPr lang="en-US" sz="1800" u="none" dirty="0" smtClean="0"/>
              <a:t> d&lt;</a:t>
            </a:r>
            <a:r>
              <a:rPr lang="en-US" sz="1800" u="none" dirty="0" smtClean="0">
                <a:latin typeface="Symbol" pitchFamily="18" charset="2"/>
              </a:rPr>
              <a:t>l</a:t>
            </a:r>
            <a:r>
              <a:rPr lang="en-US" sz="1800" u="none" dirty="0" smtClean="0"/>
              <a:t> =&gt; high </a:t>
            </a:r>
            <a:r>
              <a:rPr lang="en-US" sz="1800" u="none" dirty="0"/>
              <a:t>H</a:t>
            </a:r>
            <a:r>
              <a:rPr lang="en-US" sz="1800" u="none" baseline="-25000" dirty="0"/>
              <a:t>C1</a:t>
            </a:r>
            <a:r>
              <a:rPr lang="en-US" sz="1800" u="none" dirty="0"/>
              <a:t> =&gt; no transition, no vortex in the layer</a:t>
            </a:r>
            <a:r>
              <a:rPr lang="en-US" altLang="zh-CN" sz="1800" u="none" dirty="0">
                <a:solidFill>
                  <a:srgbClr val="000000"/>
                </a:solidFill>
                <a:ea typeface="SimSun" pitchFamily="2" charset="-122"/>
              </a:rPr>
              <a:t>		</a:t>
            </a:r>
          </a:p>
        </p:txBody>
      </p:sp>
      <p:sp>
        <p:nvSpPr>
          <p:cNvPr id="2" name="Rectangle 1"/>
          <p:cNvSpPr/>
          <p:nvPr/>
        </p:nvSpPr>
        <p:spPr>
          <a:xfrm>
            <a:off x="6089227" y="2762510"/>
            <a:ext cx="2932598" cy="338554"/>
          </a:xfrm>
          <a:prstGeom prst="rect">
            <a:avLst/>
          </a:prstGeom>
          <a:solidFill>
            <a:schemeClr val="bg1"/>
          </a:solidFill>
        </p:spPr>
        <p:txBody>
          <a:bodyPr wrap="none">
            <a:spAutoFit/>
          </a:bodyPr>
          <a:lstStyle/>
          <a:p>
            <a:r>
              <a:rPr kumimoji="1" lang="en-US" sz="1600" b="1" u="none" dirty="0" smtClean="0">
                <a:solidFill>
                  <a:srgbClr val="058AE5"/>
                </a:solidFill>
              </a:rPr>
              <a:t>Increasing of </a:t>
            </a:r>
            <a:r>
              <a:rPr kumimoji="1" lang="en-US" sz="1600" b="1" u="none" dirty="0" err="1" smtClean="0">
                <a:solidFill>
                  <a:srgbClr val="058AE5"/>
                </a:solidFill>
              </a:rPr>
              <a:t>E</a:t>
            </a:r>
            <a:r>
              <a:rPr kumimoji="1" lang="en-US" sz="1600" b="1" u="none" baseline="-25000" dirty="0" err="1" smtClean="0">
                <a:solidFill>
                  <a:srgbClr val="058AE5"/>
                </a:solidFill>
              </a:rPr>
              <a:t>acc</a:t>
            </a:r>
            <a:r>
              <a:rPr kumimoji="1" lang="en-US" sz="1600" b="1" u="none" dirty="0" smtClean="0">
                <a:solidFill>
                  <a:srgbClr val="058AE5"/>
                </a:solidFill>
              </a:rPr>
              <a:t> AND Q</a:t>
            </a:r>
            <a:r>
              <a:rPr kumimoji="1" lang="en-US" sz="1600" b="1" u="none" baseline="-25000" dirty="0" smtClean="0">
                <a:solidFill>
                  <a:srgbClr val="058AE5"/>
                </a:solidFill>
              </a:rPr>
              <a:t>0</a:t>
            </a:r>
            <a:r>
              <a:rPr kumimoji="1" lang="en-US" sz="1600" b="1" u="none" dirty="0" smtClean="0">
                <a:solidFill>
                  <a:srgbClr val="058AE5"/>
                </a:solidFill>
              </a:rPr>
              <a:t> !!!</a:t>
            </a:r>
            <a:endParaRPr lang="fr-FR" sz="1600" dirty="0"/>
          </a:p>
        </p:txBody>
      </p:sp>
      <p:sp>
        <p:nvSpPr>
          <p:cNvPr id="3" name="ZoneTexte 2"/>
          <p:cNvSpPr txBox="1"/>
          <p:nvPr/>
        </p:nvSpPr>
        <p:spPr>
          <a:xfrm>
            <a:off x="157223" y="5295456"/>
            <a:ext cx="2948336" cy="923330"/>
          </a:xfrm>
          <a:prstGeom prst="rect">
            <a:avLst/>
          </a:prstGeom>
          <a:noFill/>
        </p:spPr>
        <p:txBody>
          <a:bodyPr wrap="square" rtlCol="0">
            <a:spAutoFit/>
          </a:bodyPr>
          <a:lstStyle/>
          <a:p>
            <a:pPr algn="ctr"/>
            <a:r>
              <a:rPr lang="en-US" sz="1800" u="none" dirty="0" smtClean="0"/>
              <a:t>Best candidates</a:t>
            </a:r>
          </a:p>
          <a:p>
            <a:pPr algn="ctr"/>
            <a:r>
              <a:rPr lang="en-US" sz="1800" b="1" u="none" dirty="0" smtClean="0">
                <a:solidFill>
                  <a:srgbClr val="098FE1"/>
                </a:solidFill>
              </a:rPr>
              <a:t>Nb</a:t>
            </a:r>
            <a:r>
              <a:rPr lang="en-US" sz="1800" b="1" u="none" baseline="-25000" dirty="0" smtClean="0">
                <a:solidFill>
                  <a:srgbClr val="098FE1"/>
                </a:solidFill>
              </a:rPr>
              <a:t>3</a:t>
            </a:r>
            <a:r>
              <a:rPr lang="en-US" sz="1800" b="1" u="none" dirty="0" smtClean="0">
                <a:solidFill>
                  <a:srgbClr val="098FE1"/>
                </a:solidFill>
              </a:rPr>
              <a:t>Sn</a:t>
            </a:r>
          </a:p>
          <a:p>
            <a:pPr algn="ctr"/>
            <a:r>
              <a:rPr lang="en-US" sz="1800" u="none" dirty="0" smtClean="0"/>
              <a:t>MgB</a:t>
            </a:r>
            <a:r>
              <a:rPr lang="en-US" sz="1800" u="none" baseline="-25000" dirty="0" smtClean="0"/>
              <a:t>2</a:t>
            </a:r>
            <a:endParaRPr lang="en-US" sz="1800" u="none" baseline="-25000" dirty="0"/>
          </a:p>
        </p:txBody>
      </p:sp>
      <p:grpSp>
        <p:nvGrpSpPr>
          <p:cNvPr id="32" name="Group 15"/>
          <p:cNvGrpSpPr>
            <a:grpSpLocks/>
          </p:cNvGrpSpPr>
          <p:nvPr/>
        </p:nvGrpSpPr>
        <p:grpSpPr bwMode="auto">
          <a:xfrm>
            <a:off x="846831" y="2943701"/>
            <a:ext cx="1431906" cy="1577559"/>
            <a:chOff x="3016" y="846"/>
            <a:chExt cx="981" cy="1135"/>
          </a:xfrm>
        </p:grpSpPr>
        <p:sp>
          <p:nvSpPr>
            <p:cNvPr id="33" name="Rectangle 66"/>
            <p:cNvSpPr>
              <a:spLocks noChangeArrowheads="1"/>
            </p:cNvSpPr>
            <p:nvPr/>
          </p:nvSpPr>
          <p:spPr bwMode="auto">
            <a:xfrm rot="5400000">
              <a:off x="2675" y="1187"/>
              <a:ext cx="1135" cy="453"/>
            </a:xfrm>
            <a:prstGeom prst="rect">
              <a:avLst/>
            </a:prstGeom>
            <a:solidFill>
              <a:schemeClr val="folHlink"/>
            </a:solidFill>
            <a:ln w="9525">
              <a:noFill/>
              <a:miter lim="800000"/>
              <a:headEnd/>
              <a:tailEnd/>
            </a:ln>
          </p:spPr>
          <p:txBody>
            <a:bodyPr wrap="none" anchor="ctr"/>
            <a:lstStyle/>
            <a:p>
              <a:pPr algn="ctr"/>
              <a:endParaRPr lang="en-US" sz="1600" u="none">
                <a:latin typeface="Calibri" pitchFamily="34" charset="0"/>
              </a:endParaRPr>
            </a:p>
          </p:txBody>
        </p:sp>
        <p:sp>
          <p:nvSpPr>
            <p:cNvPr id="34" name="Rectangle 68"/>
            <p:cNvSpPr>
              <a:spLocks noChangeArrowheads="1"/>
            </p:cNvSpPr>
            <p:nvPr/>
          </p:nvSpPr>
          <p:spPr bwMode="auto">
            <a:xfrm rot="5400000">
              <a:off x="3091" y="1364"/>
              <a:ext cx="1133" cy="102"/>
            </a:xfrm>
            <a:prstGeom prst="rect">
              <a:avLst/>
            </a:prstGeom>
            <a:solidFill>
              <a:srgbClr val="CCFF66"/>
            </a:solidFill>
            <a:ln w="9525">
              <a:noFill/>
              <a:miter lim="800000"/>
              <a:headEnd/>
              <a:tailEnd/>
            </a:ln>
          </p:spPr>
          <p:txBody>
            <a:bodyPr wrap="none" anchor="ctr"/>
            <a:lstStyle/>
            <a:p>
              <a:pPr algn="ctr"/>
              <a:endParaRPr lang="en-US" sz="1600" u="none">
                <a:latin typeface="Calibri" pitchFamily="34" charset="0"/>
              </a:endParaRPr>
            </a:p>
          </p:txBody>
        </p:sp>
        <p:sp>
          <p:nvSpPr>
            <p:cNvPr id="35" name="Rectangle 69"/>
            <p:cNvSpPr>
              <a:spLocks noChangeArrowheads="1"/>
            </p:cNvSpPr>
            <p:nvPr/>
          </p:nvSpPr>
          <p:spPr bwMode="auto">
            <a:xfrm rot="5400000">
              <a:off x="2950" y="1324"/>
              <a:ext cx="1133" cy="181"/>
            </a:xfrm>
            <a:prstGeom prst="rect">
              <a:avLst/>
            </a:prstGeom>
            <a:solidFill>
              <a:schemeClr val="folHlink"/>
            </a:solidFill>
            <a:ln w="9525">
              <a:noFill/>
              <a:miter lim="800000"/>
              <a:headEnd/>
              <a:tailEnd/>
            </a:ln>
          </p:spPr>
          <p:txBody>
            <a:bodyPr wrap="none" anchor="ctr"/>
            <a:lstStyle/>
            <a:p>
              <a:pPr algn="ctr"/>
              <a:endParaRPr lang="en-US" sz="1600" u="none">
                <a:latin typeface="Calibri" pitchFamily="34" charset="0"/>
              </a:endParaRPr>
            </a:p>
          </p:txBody>
        </p:sp>
        <p:sp>
          <p:nvSpPr>
            <p:cNvPr id="36" name="Rectangle 70"/>
            <p:cNvSpPr>
              <a:spLocks noChangeArrowheads="1"/>
            </p:cNvSpPr>
            <p:nvPr/>
          </p:nvSpPr>
          <p:spPr bwMode="auto">
            <a:xfrm rot="5400000">
              <a:off x="3061" y="1393"/>
              <a:ext cx="1133" cy="44"/>
            </a:xfrm>
            <a:prstGeom prst="rect">
              <a:avLst/>
            </a:prstGeom>
            <a:solidFill>
              <a:srgbClr val="FF6600"/>
            </a:solidFill>
            <a:ln w="9525">
              <a:noFill/>
              <a:miter lim="800000"/>
              <a:headEnd/>
              <a:tailEnd/>
            </a:ln>
          </p:spPr>
          <p:txBody>
            <a:bodyPr wrap="none" anchor="ctr"/>
            <a:lstStyle/>
            <a:p>
              <a:pPr algn="ctr"/>
              <a:endParaRPr lang="en-US" sz="1600" u="none">
                <a:latin typeface="Calibri" pitchFamily="34" charset="0"/>
              </a:endParaRPr>
            </a:p>
          </p:txBody>
        </p:sp>
        <p:sp>
          <p:nvSpPr>
            <p:cNvPr id="37" name="Rectangle 80"/>
            <p:cNvSpPr>
              <a:spLocks noChangeArrowheads="1"/>
            </p:cNvSpPr>
            <p:nvPr/>
          </p:nvSpPr>
          <p:spPr bwMode="auto">
            <a:xfrm rot="5400000">
              <a:off x="3187" y="1364"/>
              <a:ext cx="1133" cy="102"/>
            </a:xfrm>
            <a:prstGeom prst="rect">
              <a:avLst/>
            </a:prstGeom>
            <a:solidFill>
              <a:srgbClr val="CCFF66"/>
            </a:solidFill>
            <a:ln w="9525">
              <a:noFill/>
              <a:miter lim="800000"/>
              <a:headEnd/>
              <a:tailEnd/>
            </a:ln>
          </p:spPr>
          <p:txBody>
            <a:bodyPr wrap="none" anchor="ctr"/>
            <a:lstStyle/>
            <a:p>
              <a:pPr algn="ctr"/>
              <a:endParaRPr lang="en-US" sz="1600" u="none">
                <a:latin typeface="Calibri" pitchFamily="34" charset="0"/>
              </a:endParaRPr>
            </a:p>
          </p:txBody>
        </p:sp>
        <p:sp>
          <p:nvSpPr>
            <p:cNvPr id="38" name="Rectangle 81"/>
            <p:cNvSpPr>
              <a:spLocks noChangeArrowheads="1"/>
            </p:cNvSpPr>
            <p:nvPr/>
          </p:nvSpPr>
          <p:spPr bwMode="auto">
            <a:xfrm rot="5400000">
              <a:off x="3157" y="1393"/>
              <a:ext cx="1133" cy="44"/>
            </a:xfrm>
            <a:prstGeom prst="rect">
              <a:avLst/>
            </a:prstGeom>
            <a:solidFill>
              <a:srgbClr val="FF6600"/>
            </a:solidFill>
            <a:ln w="9525">
              <a:noFill/>
              <a:miter lim="800000"/>
              <a:headEnd/>
              <a:tailEnd/>
            </a:ln>
          </p:spPr>
          <p:txBody>
            <a:bodyPr wrap="none" anchor="ctr"/>
            <a:lstStyle/>
            <a:p>
              <a:pPr algn="ctr"/>
              <a:endParaRPr lang="en-US" sz="1600" u="none">
                <a:latin typeface="Calibri" pitchFamily="34" charset="0"/>
              </a:endParaRPr>
            </a:p>
          </p:txBody>
        </p:sp>
        <p:sp>
          <p:nvSpPr>
            <p:cNvPr id="50" name="Rectangle 82"/>
            <p:cNvSpPr>
              <a:spLocks noChangeArrowheads="1"/>
            </p:cNvSpPr>
            <p:nvPr/>
          </p:nvSpPr>
          <p:spPr bwMode="auto">
            <a:xfrm rot="5400000">
              <a:off x="3283" y="1364"/>
              <a:ext cx="1133" cy="102"/>
            </a:xfrm>
            <a:prstGeom prst="rect">
              <a:avLst/>
            </a:prstGeom>
            <a:solidFill>
              <a:srgbClr val="CCFF66"/>
            </a:solidFill>
            <a:ln w="9525">
              <a:noFill/>
              <a:miter lim="800000"/>
              <a:headEnd/>
              <a:tailEnd/>
            </a:ln>
          </p:spPr>
          <p:txBody>
            <a:bodyPr wrap="none" anchor="ctr"/>
            <a:lstStyle/>
            <a:p>
              <a:pPr algn="ctr"/>
              <a:endParaRPr lang="en-US" sz="1600" u="none">
                <a:latin typeface="Calibri" pitchFamily="34" charset="0"/>
              </a:endParaRPr>
            </a:p>
          </p:txBody>
        </p:sp>
        <p:sp>
          <p:nvSpPr>
            <p:cNvPr id="51" name="Rectangle 83"/>
            <p:cNvSpPr>
              <a:spLocks noChangeArrowheads="1"/>
            </p:cNvSpPr>
            <p:nvPr/>
          </p:nvSpPr>
          <p:spPr bwMode="auto">
            <a:xfrm rot="5400000">
              <a:off x="3253" y="1393"/>
              <a:ext cx="1133" cy="44"/>
            </a:xfrm>
            <a:prstGeom prst="rect">
              <a:avLst/>
            </a:prstGeom>
            <a:solidFill>
              <a:srgbClr val="FF6600"/>
            </a:solidFill>
            <a:ln w="9525">
              <a:noFill/>
              <a:miter lim="800000"/>
              <a:headEnd/>
              <a:tailEnd/>
            </a:ln>
          </p:spPr>
          <p:txBody>
            <a:bodyPr wrap="none" anchor="ctr"/>
            <a:lstStyle/>
            <a:p>
              <a:pPr algn="ctr"/>
              <a:endParaRPr lang="en-US" sz="1600" u="none">
                <a:latin typeface="Calibri" pitchFamily="34" charset="0"/>
              </a:endParaRPr>
            </a:p>
          </p:txBody>
        </p:sp>
        <p:sp>
          <p:nvSpPr>
            <p:cNvPr id="52" name="Rectangle 84"/>
            <p:cNvSpPr>
              <a:spLocks noChangeArrowheads="1"/>
            </p:cNvSpPr>
            <p:nvPr/>
          </p:nvSpPr>
          <p:spPr bwMode="auto">
            <a:xfrm rot="5400000">
              <a:off x="3379" y="1364"/>
              <a:ext cx="1133" cy="102"/>
            </a:xfrm>
            <a:prstGeom prst="rect">
              <a:avLst/>
            </a:prstGeom>
            <a:solidFill>
              <a:srgbClr val="CCFF66"/>
            </a:solidFill>
            <a:ln w="9525">
              <a:noFill/>
              <a:miter lim="800000"/>
              <a:headEnd/>
              <a:tailEnd/>
            </a:ln>
          </p:spPr>
          <p:txBody>
            <a:bodyPr wrap="none" anchor="ctr"/>
            <a:lstStyle/>
            <a:p>
              <a:pPr algn="ctr"/>
              <a:endParaRPr lang="en-US" sz="1600" u="none">
                <a:latin typeface="Calibri" pitchFamily="34" charset="0"/>
              </a:endParaRPr>
            </a:p>
          </p:txBody>
        </p:sp>
        <p:sp>
          <p:nvSpPr>
            <p:cNvPr id="53" name="Rectangle 85"/>
            <p:cNvSpPr>
              <a:spLocks noChangeArrowheads="1"/>
            </p:cNvSpPr>
            <p:nvPr/>
          </p:nvSpPr>
          <p:spPr bwMode="auto">
            <a:xfrm rot="5400000">
              <a:off x="3349" y="1393"/>
              <a:ext cx="1133" cy="44"/>
            </a:xfrm>
            <a:prstGeom prst="rect">
              <a:avLst/>
            </a:prstGeom>
            <a:solidFill>
              <a:srgbClr val="FF6600"/>
            </a:solidFill>
            <a:ln w="9525">
              <a:noFill/>
              <a:miter lim="800000"/>
              <a:headEnd/>
              <a:tailEnd/>
            </a:ln>
          </p:spPr>
          <p:txBody>
            <a:bodyPr wrap="none" anchor="ctr"/>
            <a:lstStyle/>
            <a:p>
              <a:pPr algn="ctr"/>
              <a:endParaRPr lang="en-US" sz="1600" u="none">
                <a:latin typeface="Calibri" pitchFamily="34" charset="0"/>
              </a:endParaRPr>
            </a:p>
          </p:txBody>
        </p:sp>
      </p:grpSp>
      <p:sp>
        <p:nvSpPr>
          <p:cNvPr id="54" name="Freeform 26"/>
          <p:cNvSpPr>
            <a:spLocks/>
          </p:cNvSpPr>
          <p:nvPr/>
        </p:nvSpPr>
        <p:spPr bwMode="auto">
          <a:xfrm>
            <a:off x="1288150" y="3259530"/>
            <a:ext cx="1185848" cy="607852"/>
          </a:xfrm>
          <a:custGeom>
            <a:avLst/>
            <a:gdLst>
              <a:gd name="T0" fmla="*/ 2147483647 w 812"/>
              <a:gd name="T1" fmla="*/ 0 h 437"/>
              <a:gd name="T2" fmla="*/ 2147483647 w 812"/>
              <a:gd name="T3" fmla="*/ 0 h 437"/>
              <a:gd name="T4" fmla="*/ 2147483647 w 812"/>
              <a:gd name="T5" fmla="*/ 2147483647 h 437"/>
              <a:gd name="T6" fmla="*/ 2147483647 w 812"/>
              <a:gd name="T7" fmla="*/ 2147483647 h 437"/>
              <a:gd name="T8" fmla="*/ 2147483647 w 812"/>
              <a:gd name="T9" fmla="*/ 2147483647 h 437"/>
              <a:gd name="T10" fmla="*/ 2147483647 w 812"/>
              <a:gd name="T11" fmla="*/ 2147483647 h 437"/>
              <a:gd name="T12" fmla="*/ 2147483647 w 812"/>
              <a:gd name="T13" fmla="*/ 2147483647 h 437"/>
              <a:gd name="T14" fmla="*/ 2147483647 w 812"/>
              <a:gd name="T15" fmla="*/ 2147483647 h 437"/>
              <a:gd name="T16" fmla="*/ 2147483647 w 812"/>
              <a:gd name="T17" fmla="*/ 2147483647 h 437"/>
              <a:gd name="T18" fmla="*/ 2147483647 w 812"/>
              <a:gd name="T19" fmla="*/ 2147483647 h 437"/>
              <a:gd name="T20" fmla="*/ 2147483647 w 812"/>
              <a:gd name="T21" fmla="*/ 2147483647 h 437"/>
              <a:gd name="T22" fmla="*/ 0 w 812"/>
              <a:gd name="T23" fmla="*/ 2147483647 h 4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12"/>
              <a:gd name="T37" fmla="*/ 0 h 437"/>
              <a:gd name="T38" fmla="*/ 812 w 812"/>
              <a:gd name="T39" fmla="*/ 437 h 4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12" h="437">
                <a:moveTo>
                  <a:pt x="810" y="0"/>
                </a:moveTo>
                <a:cubicBezTo>
                  <a:pt x="790" y="0"/>
                  <a:pt x="812" y="1"/>
                  <a:pt x="692" y="0"/>
                </a:cubicBezTo>
                <a:cubicBezTo>
                  <a:pt x="648" y="31"/>
                  <a:pt x="651" y="79"/>
                  <a:pt x="633" y="99"/>
                </a:cubicBezTo>
                <a:cubicBezTo>
                  <a:pt x="615" y="119"/>
                  <a:pt x="627" y="120"/>
                  <a:pt x="582" y="118"/>
                </a:cubicBezTo>
                <a:cubicBezTo>
                  <a:pt x="566" y="130"/>
                  <a:pt x="546" y="172"/>
                  <a:pt x="531" y="183"/>
                </a:cubicBezTo>
                <a:cubicBezTo>
                  <a:pt x="516" y="194"/>
                  <a:pt x="537" y="186"/>
                  <a:pt x="489" y="187"/>
                </a:cubicBezTo>
                <a:cubicBezTo>
                  <a:pt x="473" y="195"/>
                  <a:pt x="453" y="224"/>
                  <a:pt x="437" y="232"/>
                </a:cubicBezTo>
                <a:cubicBezTo>
                  <a:pt x="421" y="240"/>
                  <a:pt x="406" y="227"/>
                  <a:pt x="390" y="234"/>
                </a:cubicBezTo>
                <a:cubicBezTo>
                  <a:pt x="373" y="243"/>
                  <a:pt x="370" y="271"/>
                  <a:pt x="339" y="273"/>
                </a:cubicBezTo>
                <a:cubicBezTo>
                  <a:pt x="308" y="275"/>
                  <a:pt x="342" y="273"/>
                  <a:pt x="293" y="277"/>
                </a:cubicBezTo>
                <a:cubicBezTo>
                  <a:pt x="283" y="331"/>
                  <a:pt x="237" y="387"/>
                  <a:pt x="188" y="412"/>
                </a:cubicBezTo>
                <a:cubicBezTo>
                  <a:pt x="139" y="437"/>
                  <a:pt x="40" y="425"/>
                  <a:pt x="0" y="428"/>
                </a:cubicBezTo>
              </a:path>
            </a:pathLst>
          </a:custGeom>
          <a:noFill/>
          <a:ln w="28575">
            <a:solidFill>
              <a:schemeClr val="accent2"/>
            </a:solidFill>
            <a:round/>
            <a:headEnd/>
            <a:tailEnd/>
          </a:ln>
        </p:spPr>
        <p:txBody>
          <a:bodyPr/>
          <a:lstStyle/>
          <a:p>
            <a:endParaRPr lang="en-US"/>
          </a:p>
        </p:txBody>
      </p:sp>
      <p:graphicFrame>
        <p:nvGraphicFramePr>
          <p:cNvPr id="55" name="Object 27"/>
          <p:cNvGraphicFramePr>
            <a:graphicFrameLocks noChangeAspect="1"/>
          </p:cNvGraphicFramePr>
          <p:nvPr>
            <p:extLst>
              <p:ext uri="{D42A27DB-BD31-4B8C-83A1-F6EECF244321}">
                <p14:modId xmlns:p14="http://schemas.microsoft.com/office/powerpoint/2010/main" val="1277782283"/>
              </p:ext>
            </p:extLst>
          </p:nvPr>
        </p:nvGraphicFramePr>
        <p:xfrm>
          <a:off x="683321" y="4774760"/>
          <a:ext cx="1855764" cy="461841"/>
        </p:xfrm>
        <a:graphic>
          <a:graphicData uri="http://schemas.openxmlformats.org/presentationml/2006/ole">
            <mc:AlternateContent xmlns:mc="http://schemas.openxmlformats.org/markup-compatibility/2006">
              <mc:Choice xmlns:v="urn:schemas-microsoft-com:vml" Requires="v">
                <p:oleObj spid="_x0000_s2133" name="Equation" r:id="rId8" imgW="990360" imgH="279360" progId="Equation.3">
                  <p:embed/>
                </p:oleObj>
              </mc:Choice>
              <mc:Fallback>
                <p:oleObj name="Equation" r:id="rId8" imgW="990360" imgH="2793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3321" y="4774760"/>
                        <a:ext cx="1855764" cy="4618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Line 110"/>
          <p:cNvSpPr>
            <a:spLocks noChangeShapeType="1"/>
          </p:cNvSpPr>
          <p:nvPr/>
        </p:nvSpPr>
        <p:spPr bwMode="auto">
          <a:xfrm flipV="1">
            <a:off x="2278738" y="2856412"/>
            <a:ext cx="1588" cy="1721983"/>
          </a:xfrm>
          <a:prstGeom prst="line">
            <a:avLst/>
          </a:prstGeom>
          <a:noFill/>
          <a:ln w="19050">
            <a:solidFill>
              <a:srgbClr val="058AE5"/>
            </a:solidFill>
            <a:round/>
            <a:headEnd/>
            <a:tailEnd type="triangle" w="med" len="med"/>
          </a:ln>
        </p:spPr>
        <p:txBody>
          <a:bodyPr/>
          <a:lstStyle/>
          <a:p>
            <a:endParaRPr lang="en-US"/>
          </a:p>
        </p:txBody>
      </p:sp>
      <p:sp>
        <p:nvSpPr>
          <p:cNvPr id="57" name="Line 111"/>
          <p:cNvSpPr>
            <a:spLocks noChangeShapeType="1"/>
          </p:cNvSpPr>
          <p:nvPr/>
        </p:nvSpPr>
        <p:spPr bwMode="auto">
          <a:xfrm flipH="1">
            <a:off x="683321" y="4468886"/>
            <a:ext cx="1627166" cy="1587"/>
          </a:xfrm>
          <a:prstGeom prst="line">
            <a:avLst/>
          </a:prstGeom>
          <a:noFill/>
          <a:ln w="19050">
            <a:solidFill>
              <a:srgbClr val="058AE5"/>
            </a:solidFill>
            <a:round/>
            <a:headEnd/>
            <a:tailEnd type="triangle" w="med" len="med"/>
          </a:ln>
        </p:spPr>
        <p:txBody>
          <a:bodyPr/>
          <a:lstStyle/>
          <a:p>
            <a:endParaRPr lang="en-US"/>
          </a:p>
        </p:txBody>
      </p:sp>
      <p:sp>
        <p:nvSpPr>
          <p:cNvPr id="58" name="Rectangle 113"/>
          <p:cNvSpPr>
            <a:spLocks noChangeArrowheads="1"/>
          </p:cNvSpPr>
          <p:nvPr/>
        </p:nvSpPr>
        <p:spPr bwMode="auto">
          <a:xfrm flipH="1">
            <a:off x="2377160" y="4043549"/>
            <a:ext cx="1249347" cy="400005"/>
          </a:xfrm>
          <a:prstGeom prst="rect">
            <a:avLst/>
          </a:prstGeom>
          <a:noFill/>
          <a:ln w="9525">
            <a:noFill/>
            <a:miter lim="800000"/>
            <a:headEnd/>
            <a:tailEnd/>
          </a:ln>
        </p:spPr>
        <p:txBody>
          <a:bodyPr>
            <a:spAutoFit/>
          </a:bodyPr>
          <a:lstStyle/>
          <a:p>
            <a:r>
              <a:rPr lang="fr-FR" sz="1000" u="none">
                <a:solidFill>
                  <a:srgbClr val="058AE5"/>
                </a:solidFill>
              </a:rPr>
              <a:t>Cavity's internal surface   →</a:t>
            </a:r>
            <a:endParaRPr lang="fr-FR" sz="1000" u="none">
              <a:solidFill>
                <a:srgbClr val="058AE5"/>
              </a:solidFill>
              <a:sym typeface="Symbol" pitchFamily="18" charset="2"/>
            </a:endParaRPr>
          </a:p>
        </p:txBody>
      </p:sp>
      <p:sp>
        <p:nvSpPr>
          <p:cNvPr id="59" name="Rectangle 115"/>
          <p:cNvSpPr>
            <a:spLocks noChangeArrowheads="1"/>
          </p:cNvSpPr>
          <p:nvPr/>
        </p:nvSpPr>
        <p:spPr bwMode="auto">
          <a:xfrm flipH="1">
            <a:off x="10230" y="4178390"/>
            <a:ext cx="1073136" cy="400005"/>
          </a:xfrm>
          <a:prstGeom prst="rect">
            <a:avLst/>
          </a:prstGeom>
          <a:noFill/>
          <a:ln w="9525">
            <a:noFill/>
            <a:miter lim="800000"/>
            <a:headEnd/>
            <a:tailEnd/>
          </a:ln>
        </p:spPr>
        <p:txBody>
          <a:bodyPr>
            <a:spAutoFit/>
          </a:bodyPr>
          <a:lstStyle/>
          <a:p>
            <a:r>
              <a:rPr lang="fr-FR" sz="1000" u="none">
                <a:solidFill>
                  <a:srgbClr val="058AE5"/>
                </a:solidFill>
              </a:rPr>
              <a:t>Outside wall</a:t>
            </a:r>
          </a:p>
          <a:p>
            <a:r>
              <a:rPr lang="fr-FR" sz="1000" u="none">
                <a:solidFill>
                  <a:srgbClr val="058AE5"/>
                </a:solidFill>
                <a:sym typeface="Symbol" pitchFamily="18" charset="2"/>
              </a:rPr>
              <a:t></a:t>
            </a:r>
          </a:p>
        </p:txBody>
      </p:sp>
      <p:sp>
        <p:nvSpPr>
          <p:cNvPr id="60" name="Text Box 116"/>
          <p:cNvSpPr txBox="1">
            <a:spLocks noChangeArrowheads="1"/>
          </p:cNvSpPr>
          <p:nvPr/>
        </p:nvSpPr>
        <p:spPr bwMode="auto">
          <a:xfrm>
            <a:off x="2377160" y="2800985"/>
            <a:ext cx="843490" cy="369235"/>
          </a:xfrm>
          <a:prstGeom prst="rect">
            <a:avLst/>
          </a:prstGeom>
          <a:noFill/>
          <a:ln w="9525">
            <a:noFill/>
            <a:miter lim="800000"/>
            <a:headEnd/>
            <a:tailEnd/>
          </a:ln>
        </p:spPr>
        <p:txBody>
          <a:bodyPr wrap="none">
            <a:spAutoFit/>
          </a:bodyPr>
          <a:lstStyle/>
          <a:p>
            <a:r>
              <a:rPr lang="en-US" sz="1800" i="1" u="none"/>
              <a:t>H</a:t>
            </a:r>
            <a:r>
              <a:rPr lang="en-US" sz="1800" i="1" u="none" baseline="-25000"/>
              <a:t>applied</a:t>
            </a:r>
          </a:p>
        </p:txBody>
      </p:sp>
      <p:sp>
        <p:nvSpPr>
          <p:cNvPr id="61" name="Text Box 116"/>
          <p:cNvSpPr txBox="1">
            <a:spLocks noChangeArrowheads="1"/>
          </p:cNvSpPr>
          <p:nvPr/>
        </p:nvSpPr>
        <p:spPr bwMode="auto">
          <a:xfrm>
            <a:off x="786507" y="3626146"/>
            <a:ext cx="542918" cy="366616"/>
          </a:xfrm>
          <a:prstGeom prst="rect">
            <a:avLst/>
          </a:prstGeom>
          <a:noFill/>
          <a:ln w="9525">
            <a:noFill/>
            <a:miter lim="800000"/>
            <a:headEnd/>
            <a:tailEnd/>
          </a:ln>
        </p:spPr>
        <p:txBody>
          <a:bodyPr wrap="none">
            <a:spAutoFit/>
          </a:bodyPr>
          <a:lstStyle/>
          <a:p>
            <a:r>
              <a:rPr lang="en-US" sz="1800" i="1" u="none"/>
              <a:t>H</a:t>
            </a:r>
            <a:r>
              <a:rPr lang="en-US" sz="1800" i="1" u="none" baseline="-25000"/>
              <a:t>Nb</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descr="lowSL1"/>
          <p:cNvPicPr>
            <a:picLocks noChangeAspect="1" noChangeArrowheads="1"/>
          </p:cNvPicPr>
          <p:nvPr/>
        </p:nvPicPr>
        <p:blipFill>
          <a:blip r:embed="rId3" cstate="print"/>
          <a:srcRect/>
          <a:stretch>
            <a:fillRect/>
          </a:stretch>
        </p:blipFill>
        <p:spPr bwMode="auto">
          <a:xfrm>
            <a:off x="826644" y="2632130"/>
            <a:ext cx="4106862" cy="3330575"/>
          </a:xfrm>
          <a:prstGeom prst="rect">
            <a:avLst/>
          </a:prstGeom>
          <a:noFill/>
        </p:spPr>
      </p:pic>
      <p:cxnSp>
        <p:nvCxnSpPr>
          <p:cNvPr id="7" name="Connecteur droit avec flèche 6"/>
          <p:cNvCxnSpPr/>
          <p:nvPr/>
        </p:nvCxnSpPr>
        <p:spPr bwMode="auto">
          <a:xfrm flipH="1" flipV="1">
            <a:off x="2648760" y="3861048"/>
            <a:ext cx="915391" cy="925534"/>
          </a:xfrm>
          <a:prstGeom prst="straightConnector1">
            <a:avLst/>
          </a:prstGeom>
          <a:solidFill>
            <a:schemeClr val="accent1"/>
          </a:solidFill>
          <a:ln w="28575" cap="flat" cmpd="sng" algn="ctr">
            <a:solidFill>
              <a:srgbClr val="FF3300"/>
            </a:solidFill>
            <a:prstDash val="dash"/>
            <a:round/>
            <a:headEnd type="none" w="med" len="med"/>
            <a:tailEnd type="arrow"/>
          </a:ln>
          <a:effectLst/>
        </p:spPr>
      </p:cxnSp>
      <p:sp>
        <p:nvSpPr>
          <p:cNvPr id="9" name="Rectangle 8"/>
          <p:cNvSpPr/>
          <p:nvPr/>
        </p:nvSpPr>
        <p:spPr>
          <a:xfrm>
            <a:off x="1701371" y="3328988"/>
            <a:ext cx="886781" cy="553998"/>
          </a:xfrm>
          <a:prstGeom prst="rect">
            <a:avLst/>
          </a:prstGeom>
          <a:ln>
            <a:solidFill>
              <a:srgbClr val="FF3300"/>
            </a:solidFill>
          </a:ln>
        </p:spPr>
        <p:txBody>
          <a:bodyPr wrap="none">
            <a:spAutoFit/>
          </a:bodyPr>
          <a:lstStyle/>
          <a:p>
            <a:r>
              <a:rPr lang="en-US" sz="1000" i="1" u="none" dirty="0" smtClean="0">
                <a:solidFill>
                  <a:schemeClr val="accent2"/>
                </a:solidFill>
              </a:rPr>
              <a:t>increasing I</a:t>
            </a:r>
          </a:p>
          <a:p>
            <a:pPr algn="ctr"/>
            <a:r>
              <a:rPr lang="en-US" sz="1000" i="1" u="none" dirty="0">
                <a:solidFill>
                  <a:schemeClr val="accent2"/>
                </a:solidFill>
              </a:rPr>
              <a:t>=</a:t>
            </a:r>
            <a:endParaRPr lang="en-US" sz="1000" i="1" u="none" dirty="0" smtClean="0">
              <a:solidFill>
                <a:schemeClr val="accent2"/>
              </a:solidFill>
            </a:endParaRPr>
          </a:p>
          <a:p>
            <a:r>
              <a:rPr lang="en-US" sz="1000" i="1" u="none" dirty="0" smtClean="0">
                <a:solidFill>
                  <a:schemeClr val="accent2"/>
                </a:solidFill>
              </a:rPr>
              <a:t>increasing B</a:t>
            </a:r>
            <a:endParaRPr lang="fr-FR" sz="1000" i="1" u="none" dirty="0">
              <a:solidFill>
                <a:schemeClr val="accent2"/>
              </a:solidFill>
            </a:endParaRPr>
          </a:p>
        </p:txBody>
      </p:sp>
      <p:sp>
        <p:nvSpPr>
          <p:cNvPr id="40" name="Rectangle 9"/>
          <p:cNvSpPr>
            <a:spLocks noGrp="1" noChangeArrowheads="1"/>
          </p:cNvSpPr>
          <p:nvPr>
            <p:ph type="sldNum" sz="quarter" idx="4294967295"/>
          </p:nvPr>
        </p:nvSpPr>
        <p:spPr>
          <a:xfrm>
            <a:off x="8382000" y="6419850"/>
            <a:ext cx="442913" cy="301625"/>
          </a:xfrm>
          <a:prstGeom prst="rect">
            <a:avLst/>
          </a:prstGeom>
        </p:spPr>
        <p:txBody>
          <a:bodyPr/>
          <a:lstStyle/>
          <a:p>
            <a:fld id="{B41AD165-D8C0-4418-85AF-F4649EEEE5C9}" type="slidenum">
              <a:rPr lang="en-US"/>
              <a:pPr/>
              <a:t>4</a:t>
            </a:fld>
            <a:endParaRPr lang="en-US"/>
          </a:p>
        </p:txBody>
      </p:sp>
      <p:sp>
        <p:nvSpPr>
          <p:cNvPr id="120835" name="Rectangle 104"/>
          <p:cNvSpPr>
            <a:spLocks noChangeArrowheads="1"/>
          </p:cNvSpPr>
          <p:nvPr/>
        </p:nvSpPr>
        <p:spPr bwMode="auto">
          <a:xfrm>
            <a:off x="1196421" y="960732"/>
            <a:ext cx="5166834" cy="1766637"/>
          </a:xfrm>
          <a:prstGeom prst="rect">
            <a:avLst/>
          </a:prstGeom>
          <a:noFill/>
          <a:ln w="9525">
            <a:noFill/>
            <a:miter lim="800000"/>
            <a:headEnd/>
            <a:tailEnd/>
          </a:ln>
        </p:spPr>
        <p:txBody>
          <a:bodyPr wrap="square">
            <a:spAutoFit/>
          </a:bodyPr>
          <a:lstStyle/>
          <a:p>
            <a:pPr>
              <a:spcBef>
                <a:spcPct val="20000"/>
              </a:spcBef>
              <a:buFontTx/>
              <a:buBlip>
                <a:blip r:embed="rId4"/>
              </a:buBlip>
            </a:pPr>
            <a:r>
              <a:rPr lang="en-US" sz="1600" u="none" dirty="0" smtClean="0">
                <a:sym typeface="Symbol" pitchFamily="18" charset="2"/>
              </a:rPr>
              <a:t> 3</a:t>
            </a:r>
            <a:r>
              <a:rPr lang="en-US" sz="1600" u="none" baseline="30000" dirty="0" smtClean="0">
                <a:sym typeface="Symbol" pitchFamily="18" charset="2"/>
              </a:rPr>
              <a:t>rd</a:t>
            </a:r>
            <a:r>
              <a:rPr lang="en-US" sz="1600" u="none" dirty="0" smtClean="0">
                <a:sym typeface="Symbol" pitchFamily="18" charset="2"/>
              </a:rPr>
              <a:t> harmonic measurement, local measurement : 	sample size &gt;&gt; excitation/measuring coil</a:t>
            </a:r>
          </a:p>
          <a:p>
            <a:pPr>
              <a:spcBef>
                <a:spcPct val="20000"/>
              </a:spcBef>
              <a:buFontTx/>
              <a:buBlip>
                <a:blip r:embed="rId4"/>
              </a:buBlip>
            </a:pPr>
            <a:r>
              <a:rPr lang="en-US" sz="1600" u="none" dirty="0" smtClean="0">
                <a:sym typeface="Symbol" pitchFamily="18" charset="2"/>
              </a:rPr>
              <a:t>  b</a:t>
            </a:r>
            <a:r>
              <a:rPr lang="en-US" sz="1600" u="none" baseline="-25000" dirty="0" smtClean="0">
                <a:sym typeface="Symbol" pitchFamily="18" charset="2"/>
              </a:rPr>
              <a:t>0</a:t>
            </a:r>
            <a:r>
              <a:rPr lang="en-US" sz="1600" u="none" dirty="0" smtClean="0">
                <a:sym typeface="Symbol" pitchFamily="18" charset="2"/>
              </a:rPr>
              <a:t>cos </a:t>
            </a:r>
            <a:r>
              <a:rPr lang="en-US" sz="1600" u="none" dirty="0" smtClean="0">
                <a:latin typeface="Symbol" pitchFamily="18" charset="2"/>
                <a:sym typeface="Symbol" pitchFamily="18" charset="2"/>
              </a:rPr>
              <a:t>(</a:t>
            </a:r>
            <a:r>
              <a:rPr lang="en-US" sz="1600" u="none" dirty="0" err="1" smtClean="0">
                <a:latin typeface="Symbol" pitchFamily="18" charset="2"/>
                <a:sym typeface="Symbol" pitchFamily="18" charset="2"/>
              </a:rPr>
              <a:t>wt</a:t>
            </a:r>
            <a:r>
              <a:rPr lang="en-US" sz="1600" u="none" dirty="0" smtClean="0">
                <a:sym typeface="Symbol" pitchFamily="18" charset="2"/>
              </a:rPr>
              <a:t>) applied in the coil</a:t>
            </a:r>
          </a:p>
          <a:p>
            <a:pPr>
              <a:spcBef>
                <a:spcPct val="20000"/>
              </a:spcBef>
              <a:buFontTx/>
              <a:buBlip>
                <a:blip r:embed="rId4"/>
              </a:buBlip>
            </a:pPr>
            <a:r>
              <a:rPr lang="en-US" sz="1600" u="none" dirty="0" smtClean="0">
                <a:sym typeface="Symbol" pitchFamily="18" charset="2"/>
              </a:rPr>
              <a:t>  temperature ramp</a:t>
            </a:r>
          </a:p>
          <a:p>
            <a:pPr>
              <a:spcBef>
                <a:spcPct val="20000"/>
              </a:spcBef>
              <a:buFontTx/>
              <a:buBlip>
                <a:blip r:embed="rId4"/>
              </a:buBlip>
            </a:pPr>
            <a:r>
              <a:rPr lang="en-US" sz="1600" u="none" dirty="0" smtClean="0">
                <a:sym typeface="Symbol" pitchFamily="18" charset="2"/>
              </a:rPr>
              <a:t>  third harmonic signal appears @ B</a:t>
            </a:r>
            <a:r>
              <a:rPr lang="en-US" sz="1600" u="none" baseline="-25000" dirty="0" smtClean="0">
                <a:sym typeface="Symbol" pitchFamily="18" charset="2"/>
              </a:rPr>
              <a:t>C1</a:t>
            </a:r>
          </a:p>
          <a:p>
            <a:pPr lvl="1">
              <a:spcBef>
                <a:spcPct val="20000"/>
              </a:spcBef>
              <a:buFontTx/>
              <a:buBlip>
                <a:blip r:embed="rId4"/>
              </a:buBlip>
            </a:pPr>
            <a:endParaRPr lang="en-US" sz="1600" u="none" dirty="0">
              <a:sym typeface="Symbol" pitchFamily="18" charset="2"/>
            </a:endParaRPr>
          </a:p>
        </p:txBody>
      </p:sp>
      <p:grpSp>
        <p:nvGrpSpPr>
          <p:cNvPr id="2" name="Group 4"/>
          <p:cNvGrpSpPr>
            <a:grpSpLocks/>
          </p:cNvGrpSpPr>
          <p:nvPr/>
        </p:nvGrpSpPr>
        <p:grpSpPr bwMode="auto">
          <a:xfrm>
            <a:off x="5668963" y="987425"/>
            <a:ext cx="3205162" cy="1962150"/>
            <a:chOff x="521" y="1046"/>
            <a:chExt cx="1545" cy="946"/>
          </a:xfrm>
        </p:grpSpPr>
        <p:sp>
          <p:nvSpPr>
            <p:cNvPr id="120837" name="Rectangle 5"/>
            <p:cNvSpPr>
              <a:spLocks noChangeArrowheads="1"/>
            </p:cNvSpPr>
            <p:nvPr/>
          </p:nvSpPr>
          <p:spPr bwMode="auto">
            <a:xfrm>
              <a:off x="1202" y="1717"/>
              <a:ext cx="722" cy="275"/>
            </a:xfrm>
            <a:prstGeom prst="rect">
              <a:avLst/>
            </a:prstGeom>
            <a:gradFill rotWithShape="1">
              <a:gsLst>
                <a:gs pos="0">
                  <a:srgbClr val="3399FF"/>
                </a:gs>
                <a:gs pos="100000">
                  <a:srgbClr val="3399FF">
                    <a:gamma/>
                    <a:tint val="25490"/>
                    <a:invGamma/>
                  </a:srgbClr>
                </a:gs>
              </a:gsLst>
              <a:lin ang="5400000" scaled="1"/>
            </a:gradFill>
            <a:ln w="9525">
              <a:noFill/>
              <a:miter lim="800000"/>
              <a:headEnd/>
              <a:tailEnd/>
            </a:ln>
            <a:effectLst/>
            <a:scene3d>
              <a:camera prst="legacyPerspectiveFront">
                <a:rot lat="1500000" lon="1200000" rev="0"/>
              </a:camera>
              <a:lightRig rig="legacyFlat3" dir="t"/>
            </a:scene3d>
            <a:sp3d extrusionH="887400" prstMaterial="legacyPlastic">
              <a:bevelT w="13500" h="13500" prst="angle"/>
              <a:bevelB w="13500" h="13500" prst="angle"/>
              <a:extrusionClr>
                <a:srgbClr val="3399FF"/>
              </a:extrusionClr>
            </a:sp3d>
          </p:spPr>
          <p:txBody>
            <a:bodyPr wrap="none" anchor="ctr">
              <a:flatTx/>
            </a:bodyPr>
            <a:lstStyle/>
            <a:p>
              <a:endParaRPr lang="en-US"/>
            </a:p>
          </p:txBody>
        </p:sp>
        <p:sp>
          <p:nvSpPr>
            <p:cNvPr id="120838" name="Rectangle 6"/>
            <p:cNvSpPr>
              <a:spLocks noChangeArrowheads="1"/>
            </p:cNvSpPr>
            <p:nvPr/>
          </p:nvSpPr>
          <p:spPr bwMode="auto">
            <a:xfrm>
              <a:off x="1202" y="1692"/>
              <a:ext cx="722" cy="74"/>
            </a:xfrm>
            <a:prstGeom prst="rect">
              <a:avLst/>
            </a:prstGeom>
            <a:solidFill>
              <a:schemeClr val="bg2"/>
            </a:solidFill>
            <a:ln w="9525">
              <a:noFill/>
              <a:miter lim="800000"/>
              <a:headEnd/>
              <a:tailEnd/>
            </a:ln>
            <a:effectLst/>
            <a:scene3d>
              <a:camera prst="legacyPerspectiveFront">
                <a:rot lat="1500000" lon="1200000" rev="0"/>
              </a:camera>
              <a:lightRig rig="legacyFlat3" dir="t"/>
            </a:scene3d>
            <a:sp3d extrusionH="887400" prstMaterial="legacyPlastic">
              <a:bevelT w="13500" h="13500" prst="angle"/>
              <a:bevelB w="13500" h="13500" prst="angle"/>
              <a:extrusionClr>
                <a:schemeClr val="bg2"/>
              </a:extrusionClr>
            </a:sp3d>
          </p:spPr>
          <p:txBody>
            <a:bodyPr wrap="none" anchor="ctr">
              <a:flatTx/>
            </a:bodyPr>
            <a:lstStyle/>
            <a:p>
              <a:endParaRPr lang="en-US"/>
            </a:p>
          </p:txBody>
        </p:sp>
        <p:sp>
          <p:nvSpPr>
            <p:cNvPr id="120839" name="Rectangle 7"/>
            <p:cNvSpPr>
              <a:spLocks noChangeArrowheads="1"/>
            </p:cNvSpPr>
            <p:nvPr/>
          </p:nvSpPr>
          <p:spPr bwMode="auto">
            <a:xfrm>
              <a:off x="1202" y="1666"/>
              <a:ext cx="722" cy="25"/>
            </a:xfrm>
            <a:prstGeom prst="rect">
              <a:avLst/>
            </a:prstGeom>
            <a:solidFill>
              <a:srgbClr val="FF6600"/>
            </a:solidFill>
            <a:ln w="9525">
              <a:noFill/>
              <a:miter lim="800000"/>
              <a:headEnd/>
              <a:tailEnd/>
            </a:ln>
            <a:effectLst/>
            <a:scene3d>
              <a:camera prst="legacyPerspectiveFront">
                <a:rot lat="1500000" lon="1200000" rev="0"/>
              </a:camera>
              <a:lightRig rig="legacyFlat3" dir="t"/>
            </a:scene3d>
            <a:sp3d extrusionH="887400" prstMaterial="legacyPlastic">
              <a:bevelT w="13500" h="13500" prst="angle"/>
              <a:bevelB w="13500" h="13500" prst="angle"/>
              <a:extrusionClr>
                <a:srgbClr val="FF6600"/>
              </a:extrusionClr>
            </a:sp3d>
          </p:spPr>
          <p:txBody>
            <a:bodyPr wrap="none" anchor="ctr">
              <a:flatTx/>
            </a:bodyPr>
            <a:lstStyle/>
            <a:p>
              <a:endParaRPr lang="en-US"/>
            </a:p>
          </p:txBody>
        </p:sp>
        <p:sp>
          <p:nvSpPr>
            <p:cNvPr id="120840" name="Rectangle 8"/>
            <p:cNvSpPr>
              <a:spLocks noChangeArrowheads="1"/>
            </p:cNvSpPr>
            <p:nvPr/>
          </p:nvSpPr>
          <p:spPr bwMode="auto">
            <a:xfrm>
              <a:off x="1201" y="1637"/>
              <a:ext cx="722" cy="33"/>
            </a:xfrm>
            <a:prstGeom prst="rect">
              <a:avLst/>
            </a:prstGeom>
            <a:solidFill>
              <a:schemeClr val="accent1"/>
            </a:solidFill>
            <a:ln w="9525">
              <a:noFill/>
              <a:miter lim="800000"/>
              <a:headEnd/>
              <a:tailEnd/>
            </a:ln>
            <a:effectLst/>
            <a:scene3d>
              <a:camera prst="legacyPerspectiveFront">
                <a:rot lat="1500000" lon="1200000" rev="0"/>
              </a:camera>
              <a:lightRig rig="legacyFlat3" dir="t"/>
            </a:scene3d>
            <a:sp3d extrusionH="887400" prstMaterial="legacyPlastic">
              <a:bevelT w="13500" h="13500" prst="angle"/>
              <a:bevelB w="13500" h="13500" prst="angle"/>
              <a:extrusionClr>
                <a:schemeClr val="accent1"/>
              </a:extrusionClr>
            </a:sp3d>
          </p:spPr>
          <p:txBody>
            <a:bodyPr wrap="none" anchor="ctr">
              <a:flatTx/>
            </a:bodyPr>
            <a:lstStyle/>
            <a:p>
              <a:endParaRPr lang="en-US"/>
            </a:p>
          </p:txBody>
        </p:sp>
        <p:sp>
          <p:nvSpPr>
            <p:cNvPr id="120841" name="Rectangle 9"/>
            <p:cNvSpPr>
              <a:spLocks noChangeArrowheads="1"/>
            </p:cNvSpPr>
            <p:nvPr/>
          </p:nvSpPr>
          <p:spPr bwMode="auto">
            <a:xfrm>
              <a:off x="1202" y="1616"/>
              <a:ext cx="722" cy="25"/>
            </a:xfrm>
            <a:prstGeom prst="rect">
              <a:avLst/>
            </a:prstGeom>
            <a:solidFill>
              <a:srgbClr val="FF6600"/>
            </a:solidFill>
            <a:ln w="9525">
              <a:noFill/>
              <a:miter lim="800000"/>
              <a:headEnd/>
              <a:tailEnd/>
            </a:ln>
            <a:effectLst/>
            <a:scene3d>
              <a:camera prst="legacyPerspectiveFront">
                <a:rot lat="1500000" lon="1200000" rev="0"/>
              </a:camera>
              <a:lightRig rig="legacyFlat3" dir="t"/>
            </a:scene3d>
            <a:sp3d extrusionH="887400" prstMaterial="legacyPlastic">
              <a:bevelT w="13500" h="13500" prst="angle"/>
              <a:bevelB w="13500" h="13500" prst="angle"/>
              <a:extrusionClr>
                <a:srgbClr val="FF6600"/>
              </a:extrusionClr>
            </a:sp3d>
          </p:spPr>
          <p:txBody>
            <a:bodyPr wrap="none" anchor="ctr">
              <a:flatTx/>
            </a:bodyPr>
            <a:lstStyle/>
            <a:p>
              <a:endParaRPr lang="en-US"/>
            </a:p>
          </p:txBody>
        </p:sp>
        <p:sp>
          <p:nvSpPr>
            <p:cNvPr id="120842" name="Line 10"/>
            <p:cNvSpPr>
              <a:spLocks noChangeShapeType="1"/>
            </p:cNvSpPr>
            <p:nvPr/>
          </p:nvSpPr>
          <p:spPr bwMode="auto">
            <a:xfrm flipV="1">
              <a:off x="1201" y="1590"/>
              <a:ext cx="344" cy="272"/>
            </a:xfrm>
            <a:prstGeom prst="line">
              <a:avLst/>
            </a:prstGeom>
            <a:noFill/>
            <a:ln w="38100" cmpd="dbl">
              <a:solidFill>
                <a:srgbClr val="FFCC00"/>
              </a:solidFill>
              <a:round/>
              <a:headEnd/>
              <a:tailEnd type="triangle" w="med" len="med"/>
            </a:ln>
            <a:effectLst/>
          </p:spPr>
          <p:txBody>
            <a:bodyPr/>
            <a:lstStyle/>
            <a:p>
              <a:endParaRPr lang="en-US"/>
            </a:p>
          </p:txBody>
        </p:sp>
        <p:sp>
          <p:nvSpPr>
            <p:cNvPr id="120843" name="Rectangle 11"/>
            <p:cNvSpPr>
              <a:spLocks noChangeArrowheads="1"/>
            </p:cNvSpPr>
            <p:nvPr/>
          </p:nvSpPr>
          <p:spPr bwMode="auto">
            <a:xfrm>
              <a:off x="521" y="1772"/>
              <a:ext cx="725" cy="192"/>
            </a:xfrm>
            <a:prstGeom prst="rect">
              <a:avLst/>
            </a:prstGeom>
            <a:noFill/>
            <a:ln w="9525">
              <a:noFill/>
              <a:miter lim="800000"/>
              <a:headEnd/>
              <a:tailEnd/>
            </a:ln>
            <a:effectLst/>
          </p:spPr>
          <p:txBody>
            <a:bodyPr>
              <a:spAutoFit/>
            </a:bodyPr>
            <a:lstStyle/>
            <a:p>
              <a:r>
                <a:rPr lang="fr-FR" sz="1000" u="none"/>
                <a:t>Excitation/Detection </a:t>
              </a:r>
            </a:p>
            <a:p>
              <a:r>
                <a:rPr lang="fr-FR" sz="1000" u="none"/>
                <a:t>coil (small/sample)</a:t>
              </a:r>
              <a:endParaRPr lang="en-US" sz="1000" u="none"/>
            </a:p>
          </p:txBody>
        </p:sp>
        <p:sp>
          <p:nvSpPr>
            <p:cNvPr id="120844" name="Rectangle 12"/>
            <p:cNvSpPr>
              <a:spLocks noChangeArrowheads="1"/>
            </p:cNvSpPr>
            <p:nvPr/>
          </p:nvSpPr>
          <p:spPr bwMode="auto">
            <a:xfrm>
              <a:off x="1474" y="1046"/>
              <a:ext cx="592" cy="191"/>
            </a:xfrm>
            <a:prstGeom prst="rect">
              <a:avLst/>
            </a:prstGeom>
            <a:noFill/>
            <a:ln w="9525">
              <a:noFill/>
              <a:miter lim="800000"/>
              <a:headEnd/>
              <a:tailEnd/>
            </a:ln>
            <a:effectLst/>
          </p:spPr>
          <p:txBody>
            <a:bodyPr>
              <a:spAutoFit/>
            </a:bodyPr>
            <a:lstStyle/>
            <a:p>
              <a:r>
                <a:rPr lang="en-US" sz="1000" u="none" dirty="0"/>
                <a:t>Differential </a:t>
              </a:r>
              <a:r>
                <a:rPr lang="en-US" sz="900" u="none" dirty="0"/>
                <a:t>Locking</a:t>
              </a:r>
              <a:r>
                <a:rPr lang="en-US" sz="1000" u="none" dirty="0"/>
                <a:t> Amplifier</a:t>
              </a:r>
            </a:p>
          </p:txBody>
        </p:sp>
        <p:grpSp>
          <p:nvGrpSpPr>
            <p:cNvPr id="3" name="Group 13"/>
            <p:cNvGrpSpPr>
              <a:grpSpLocks/>
            </p:cNvGrpSpPr>
            <p:nvPr/>
          </p:nvGrpSpPr>
          <p:grpSpPr bwMode="auto">
            <a:xfrm>
              <a:off x="884" y="1253"/>
              <a:ext cx="850" cy="285"/>
              <a:chOff x="3653" y="2137"/>
              <a:chExt cx="850" cy="285"/>
            </a:xfrm>
          </p:grpSpPr>
          <p:sp>
            <p:nvSpPr>
              <p:cNvPr id="120846" name="Rectangle 14"/>
              <p:cNvSpPr>
                <a:spLocks noChangeArrowheads="1"/>
              </p:cNvSpPr>
              <p:nvPr/>
            </p:nvSpPr>
            <p:spPr bwMode="auto">
              <a:xfrm>
                <a:off x="3653" y="2137"/>
                <a:ext cx="250" cy="187"/>
              </a:xfrm>
              <a:prstGeom prst="rect">
                <a:avLst/>
              </a:prstGeom>
              <a:solidFill>
                <a:schemeClr val="folHlink"/>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folHlink"/>
                </a:extrusionClr>
              </a:sp3d>
            </p:spPr>
            <p:txBody>
              <a:bodyPr wrap="none" anchor="ctr">
                <a:flatTx/>
              </a:bodyPr>
              <a:lstStyle/>
              <a:p>
                <a:endParaRPr lang="en-US"/>
              </a:p>
            </p:txBody>
          </p:sp>
          <p:cxnSp>
            <p:nvCxnSpPr>
              <p:cNvPr id="120847" name="AutoShape 15"/>
              <p:cNvCxnSpPr>
                <a:cxnSpLocks noChangeShapeType="1"/>
                <a:stCxn id="120850" idx="0"/>
              </p:cNvCxnSpPr>
              <p:nvPr/>
            </p:nvCxnSpPr>
            <p:spPr bwMode="auto">
              <a:xfrm rot="5400000" flipH="1">
                <a:off x="4109" y="2038"/>
                <a:ext cx="29" cy="441"/>
              </a:xfrm>
              <a:prstGeom prst="bentConnector2">
                <a:avLst/>
              </a:prstGeom>
              <a:noFill/>
              <a:ln w="9525">
                <a:solidFill>
                  <a:schemeClr val="tx1"/>
                </a:solidFill>
                <a:miter lim="800000"/>
                <a:headEnd/>
                <a:tailEnd/>
              </a:ln>
              <a:effectLst/>
            </p:spPr>
          </p:cxnSp>
          <p:cxnSp>
            <p:nvCxnSpPr>
              <p:cNvPr id="120848" name="AutoShape 16"/>
              <p:cNvCxnSpPr>
                <a:cxnSpLocks noChangeShapeType="1"/>
                <a:stCxn id="120851" idx="0"/>
              </p:cNvCxnSpPr>
              <p:nvPr/>
            </p:nvCxnSpPr>
            <p:spPr bwMode="auto">
              <a:xfrm rot="5400000" flipH="1">
                <a:off x="4190" y="1963"/>
                <a:ext cx="54" cy="563"/>
              </a:xfrm>
              <a:prstGeom prst="bentConnector2">
                <a:avLst/>
              </a:prstGeom>
              <a:noFill/>
              <a:ln w="9525">
                <a:solidFill>
                  <a:schemeClr val="tx1"/>
                </a:solidFill>
                <a:miter lim="800000"/>
                <a:headEnd/>
                <a:tailEnd/>
              </a:ln>
              <a:effectLst/>
            </p:spPr>
          </p:cxnSp>
          <p:grpSp>
            <p:nvGrpSpPr>
              <p:cNvPr id="4" name="Group 17"/>
              <p:cNvGrpSpPr>
                <a:grpSpLocks/>
              </p:cNvGrpSpPr>
              <p:nvPr/>
            </p:nvGrpSpPr>
            <p:grpSpPr bwMode="auto">
              <a:xfrm>
                <a:off x="4335" y="2272"/>
                <a:ext cx="168" cy="150"/>
                <a:chOff x="4335" y="2272"/>
                <a:chExt cx="168" cy="150"/>
              </a:xfrm>
            </p:grpSpPr>
            <p:sp>
              <p:nvSpPr>
                <p:cNvPr id="120850" name="Line 18"/>
                <p:cNvSpPr>
                  <a:spLocks noChangeShapeType="1"/>
                </p:cNvSpPr>
                <p:nvPr/>
              </p:nvSpPr>
              <p:spPr bwMode="auto">
                <a:xfrm>
                  <a:off x="4344" y="2273"/>
                  <a:ext cx="0" cy="91"/>
                </a:xfrm>
                <a:prstGeom prst="line">
                  <a:avLst/>
                </a:prstGeom>
                <a:noFill/>
                <a:ln w="9525">
                  <a:solidFill>
                    <a:schemeClr val="tx1"/>
                  </a:solidFill>
                  <a:round/>
                  <a:headEnd/>
                  <a:tailEnd/>
                </a:ln>
                <a:effectLst/>
              </p:spPr>
              <p:txBody>
                <a:bodyPr/>
                <a:lstStyle/>
                <a:p>
                  <a:endParaRPr lang="en-US"/>
                </a:p>
              </p:txBody>
            </p:sp>
            <p:sp>
              <p:nvSpPr>
                <p:cNvPr id="120851" name="Line 19"/>
                <p:cNvSpPr>
                  <a:spLocks noChangeShapeType="1"/>
                </p:cNvSpPr>
                <p:nvPr/>
              </p:nvSpPr>
              <p:spPr bwMode="auto">
                <a:xfrm>
                  <a:off x="4498" y="2272"/>
                  <a:ext cx="0" cy="91"/>
                </a:xfrm>
                <a:prstGeom prst="line">
                  <a:avLst/>
                </a:prstGeom>
                <a:noFill/>
                <a:ln w="9525">
                  <a:solidFill>
                    <a:schemeClr val="tx1"/>
                  </a:solidFill>
                  <a:round/>
                  <a:headEnd/>
                  <a:tailEnd/>
                </a:ln>
                <a:effectLst/>
              </p:spPr>
              <p:txBody>
                <a:bodyPr/>
                <a:lstStyle/>
                <a:p>
                  <a:endParaRPr lang="en-US"/>
                </a:p>
              </p:txBody>
            </p:sp>
            <p:sp>
              <p:nvSpPr>
                <p:cNvPr id="120852" name="Oval 20"/>
                <p:cNvSpPr>
                  <a:spLocks noChangeArrowheads="1"/>
                </p:cNvSpPr>
                <p:nvPr/>
              </p:nvSpPr>
              <p:spPr bwMode="auto">
                <a:xfrm>
                  <a:off x="4341" y="2343"/>
                  <a:ext cx="162" cy="49"/>
                </a:xfrm>
                <a:prstGeom prst="ellipse">
                  <a:avLst/>
                </a:prstGeom>
                <a:noFill/>
                <a:ln w="9525">
                  <a:solidFill>
                    <a:schemeClr val="tx1"/>
                  </a:solidFill>
                  <a:round/>
                  <a:headEnd/>
                  <a:tailEnd/>
                </a:ln>
                <a:effectLst/>
              </p:spPr>
              <p:txBody>
                <a:bodyPr wrap="none" anchor="ctr"/>
                <a:lstStyle/>
                <a:p>
                  <a:endParaRPr lang="en-US"/>
                </a:p>
              </p:txBody>
            </p:sp>
            <p:sp>
              <p:nvSpPr>
                <p:cNvPr id="120853" name="Oval 21"/>
                <p:cNvSpPr>
                  <a:spLocks noChangeArrowheads="1"/>
                </p:cNvSpPr>
                <p:nvPr/>
              </p:nvSpPr>
              <p:spPr bwMode="auto">
                <a:xfrm>
                  <a:off x="4339" y="2353"/>
                  <a:ext cx="162" cy="49"/>
                </a:xfrm>
                <a:prstGeom prst="ellipse">
                  <a:avLst/>
                </a:prstGeom>
                <a:noFill/>
                <a:ln w="9525">
                  <a:solidFill>
                    <a:schemeClr val="tx1"/>
                  </a:solidFill>
                  <a:round/>
                  <a:headEnd/>
                  <a:tailEnd/>
                </a:ln>
                <a:effectLst/>
              </p:spPr>
              <p:txBody>
                <a:bodyPr wrap="none" anchor="ctr"/>
                <a:lstStyle/>
                <a:p>
                  <a:endParaRPr lang="en-US"/>
                </a:p>
              </p:txBody>
            </p:sp>
            <p:sp>
              <p:nvSpPr>
                <p:cNvPr id="120854" name="Oval 22"/>
                <p:cNvSpPr>
                  <a:spLocks noChangeArrowheads="1"/>
                </p:cNvSpPr>
                <p:nvPr/>
              </p:nvSpPr>
              <p:spPr bwMode="auto">
                <a:xfrm>
                  <a:off x="4337" y="2363"/>
                  <a:ext cx="162" cy="49"/>
                </a:xfrm>
                <a:prstGeom prst="ellipse">
                  <a:avLst/>
                </a:prstGeom>
                <a:noFill/>
                <a:ln w="9525">
                  <a:solidFill>
                    <a:schemeClr val="tx1"/>
                  </a:solidFill>
                  <a:round/>
                  <a:headEnd/>
                  <a:tailEnd/>
                </a:ln>
                <a:effectLst/>
              </p:spPr>
              <p:txBody>
                <a:bodyPr wrap="none" anchor="ctr"/>
                <a:lstStyle/>
                <a:p>
                  <a:endParaRPr lang="en-US"/>
                </a:p>
              </p:txBody>
            </p:sp>
            <p:sp>
              <p:nvSpPr>
                <p:cNvPr id="120855" name="Oval 23"/>
                <p:cNvSpPr>
                  <a:spLocks noChangeArrowheads="1"/>
                </p:cNvSpPr>
                <p:nvPr/>
              </p:nvSpPr>
              <p:spPr bwMode="auto">
                <a:xfrm>
                  <a:off x="4335" y="2373"/>
                  <a:ext cx="162" cy="49"/>
                </a:xfrm>
                <a:prstGeom prst="ellipse">
                  <a:avLst/>
                </a:prstGeom>
                <a:noFill/>
                <a:ln w="9525">
                  <a:solidFill>
                    <a:schemeClr val="tx1"/>
                  </a:solidFill>
                  <a:round/>
                  <a:headEnd/>
                  <a:tailEnd/>
                </a:ln>
                <a:effectLst/>
              </p:spPr>
              <p:txBody>
                <a:bodyPr wrap="none" anchor="ctr"/>
                <a:lstStyle/>
                <a:p>
                  <a:endParaRPr lang="en-US"/>
                </a:p>
              </p:txBody>
            </p:sp>
          </p:grpSp>
        </p:grpSp>
        <p:sp>
          <p:nvSpPr>
            <p:cNvPr id="120856" name="Line 24"/>
            <p:cNvSpPr>
              <a:spLocks noChangeShapeType="1"/>
            </p:cNvSpPr>
            <p:nvPr/>
          </p:nvSpPr>
          <p:spPr bwMode="auto">
            <a:xfrm flipH="1">
              <a:off x="1247" y="1182"/>
              <a:ext cx="272" cy="91"/>
            </a:xfrm>
            <a:prstGeom prst="line">
              <a:avLst/>
            </a:prstGeom>
            <a:noFill/>
            <a:ln w="38100" cmpd="dbl">
              <a:solidFill>
                <a:srgbClr val="FFCC00"/>
              </a:solidFill>
              <a:round/>
              <a:headEnd/>
              <a:tailEnd type="triangle" w="med" len="med"/>
            </a:ln>
            <a:effectLst/>
          </p:spPr>
          <p:txBody>
            <a:bodyPr/>
            <a:lstStyle/>
            <a:p>
              <a:endParaRPr lang="en-US"/>
            </a:p>
          </p:txBody>
        </p:sp>
      </p:grpSp>
      <p:grpSp>
        <p:nvGrpSpPr>
          <p:cNvPr id="5" name="Group 25"/>
          <p:cNvGrpSpPr>
            <a:grpSpLocks/>
          </p:cNvGrpSpPr>
          <p:nvPr/>
        </p:nvGrpSpPr>
        <p:grpSpPr bwMode="auto">
          <a:xfrm>
            <a:off x="5486400" y="3328988"/>
            <a:ext cx="3392488" cy="2854325"/>
            <a:chOff x="371" y="2337"/>
            <a:chExt cx="1970" cy="1563"/>
          </a:xfrm>
        </p:grpSpPr>
        <p:pic>
          <p:nvPicPr>
            <p:cNvPr id="120858" name="Picture 26"/>
            <p:cNvPicPr>
              <a:picLocks noChangeAspect="1" noChangeArrowheads="1"/>
            </p:cNvPicPr>
            <p:nvPr/>
          </p:nvPicPr>
          <p:blipFill>
            <a:blip r:embed="rId5" cstate="print"/>
            <a:srcRect t="7127"/>
            <a:stretch>
              <a:fillRect/>
            </a:stretch>
          </p:blipFill>
          <p:spPr bwMode="auto">
            <a:xfrm>
              <a:off x="371" y="2337"/>
              <a:ext cx="1970" cy="1563"/>
            </a:xfrm>
            <a:prstGeom prst="rect">
              <a:avLst/>
            </a:prstGeom>
            <a:noFill/>
            <a:ln w="9525">
              <a:noFill/>
              <a:miter lim="800000"/>
              <a:headEnd/>
              <a:tailEnd/>
            </a:ln>
            <a:effectLst/>
          </p:spPr>
        </p:pic>
        <p:sp>
          <p:nvSpPr>
            <p:cNvPr id="120859" name="Text Box 27"/>
            <p:cNvSpPr txBox="1">
              <a:spLocks noChangeArrowheads="1"/>
            </p:cNvSpPr>
            <p:nvPr/>
          </p:nvSpPr>
          <p:spPr bwMode="auto">
            <a:xfrm>
              <a:off x="1524" y="3732"/>
              <a:ext cx="297" cy="125"/>
            </a:xfrm>
            <a:prstGeom prst="rect">
              <a:avLst/>
            </a:prstGeom>
            <a:noFill/>
            <a:ln w="9525">
              <a:noFill/>
              <a:miter lim="800000"/>
              <a:headEnd/>
              <a:tailEnd/>
            </a:ln>
            <a:effectLst/>
          </p:spPr>
          <p:txBody>
            <a:bodyPr wrap="none">
              <a:spAutoFit/>
            </a:bodyPr>
            <a:lstStyle/>
            <a:p>
              <a:r>
                <a:rPr lang="en-US" sz="900" u="none"/>
                <a:t>= T/Tc</a:t>
              </a:r>
            </a:p>
          </p:txBody>
        </p:sp>
      </p:grpSp>
      <p:sp>
        <p:nvSpPr>
          <p:cNvPr id="120860" name="Text Box 28"/>
          <p:cNvSpPr txBox="1">
            <a:spLocks noChangeArrowheads="1"/>
          </p:cNvSpPr>
          <p:nvPr/>
        </p:nvSpPr>
        <p:spPr bwMode="auto">
          <a:xfrm>
            <a:off x="971550" y="5982414"/>
            <a:ext cx="4130675" cy="246221"/>
          </a:xfrm>
          <a:prstGeom prst="rect">
            <a:avLst/>
          </a:prstGeom>
          <a:noFill/>
          <a:ln w="9525">
            <a:noFill/>
            <a:miter lim="800000"/>
            <a:headEnd/>
            <a:tailEnd/>
          </a:ln>
          <a:effectLst/>
        </p:spPr>
        <p:txBody>
          <a:bodyPr>
            <a:spAutoFit/>
          </a:bodyPr>
          <a:lstStyle/>
          <a:p>
            <a:pPr eaLnBrk="0" hangingPunct="0"/>
            <a:r>
              <a:rPr lang="en-US" sz="1000" u="none" dirty="0">
                <a:solidFill>
                  <a:schemeClr val="accent2"/>
                </a:solidFill>
              </a:rPr>
              <a:t>Sample SL : </a:t>
            </a:r>
            <a:r>
              <a:rPr lang="en-US" sz="1000" u="none" dirty="0">
                <a:solidFill>
                  <a:schemeClr val="accent2"/>
                </a:solidFill>
                <a:sym typeface="Symbol" pitchFamily="18" charset="2"/>
              </a:rPr>
              <a:t>third harmonic signal  for various b0</a:t>
            </a:r>
          </a:p>
        </p:txBody>
      </p:sp>
      <p:sp>
        <p:nvSpPr>
          <p:cNvPr id="120861" name="Line 29"/>
          <p:cNvSpPr>
            <a:spLocks noChangeShapeType="1"/>
          </p:cNvSpPr>
          <p:nvPr/>
        </p:nvSpPr>
        <p:spPr bwMode="auto">
          <a:xfrm flipH="1" flipV="1">
            <a:off x="3779838" y="5788025"/>
            <a:ext cx="236537" cy="317500"/>
          </a:xfrm>
          <a:prstGeom prst="line">
            <a:avLst/>
          </a:prstGeom>
          <a:noFill/>
          <a:ln w="9525">
            <a:solidFill>
              <a:schemeClr val="accent2"/>
            </a:solidFill>
            <a:round/>
            <a:headEnd/>
            <a:tailEnd type="triangle" w="med" len="med"/>
          </a:ln>
          <a:effectLst/>
        </p:spPr>
        <p:txBody>
          <a:bodyPr/>
          <a:lstStyle/>
          <a:p>
            <a:endParaRPr lang="en-US"/>
          </a:p>
        </p:txBody>
      </p:sp>
      <p:sp>
        <p:nvSpPr>
          <p:cNvPr id="120862" name="Rectangle 30"/>
          <p:cNvSpPr>
            <a:spLocks noGrp="1" noChangeArrowheads="1"/>
          </p:cNvSpPr>
          <p:nvPr>
            <p:ph type="title" idx="4294967295"/>
          </p:nvPr>
        </p:nvSpPr>
        <p:spPr>
          <a:xfrm>
            <a:off x="827088" y="0"/>
            <a:ext cx="7777162" cy="660400"/>
          </a:xfrm>
        </p:spPr>
        <p:txBody>
          <a:bodyPr/>
          <a:lstStyle/>
          <a:p>
            <a:r>
              <a:rPr lang="fr-FR" altLang="zh-CN" noProof="0" dirty="0" smtClean="0">
                <a:ea typeface="SimSun" pitchFamily="2" charset="-122"/>
              </a:rPr>
              <a:t>Local magnetometry (1)</a:t>
            </a:r>
            <a:endParaRPr lang="fr-FR" noProof="0" dirty="0" smtClean="0"/>
          </a:p>
        </p:txBody>
      </p:sp>
      <p:sp>
        <p:nvSpPr>
          <p:cNvPr id="120863" name="AutoShape 31"/>
          <p:cNvSpPr>
            <a:spLocks noChangeArrowheads="1"/>
          </p:cNvSpPr>
          <p:nvPr/>
        </p:nvSpPr>
        <p:spPr bwMode="auto">
          <a:xfrm>
            <a:off x="7280275" y="2949575"/>
            <a:ext cx="192088" cy="363538"/>
          </a:xfrm>
          <a:prstGeom prst="downArrow">
            <a:avLst>
              <a:gd name="adj1" fmla="val 50000"/>
              <a:gd name="adj2" fmla="val 47314"/>
            </a:avLst>
          </a:prstGeom>
          <a:solidFill>
            <a:schemeClr val="accent1"/>
          </a:solidFill>
          <a:ln w="9525">
            <a:solidFill>
              <a:schemeClr val="tx1"/>
            </a:solidFill>
            <a:miter lim="800000"/>
            <a:headEnd/>
            <a:tailEnd/>
          </a:ln>
          <a:effectLst/>
        </p:spPr>
        <p:txBody>
          <a:bodyPr wrap="none" anchor="ctr"/>
          <a:lstStyle/>
          <a:p>
            <a:endParaRPr lang="en-US"/>
          </a:p>
        </p:txBody>
      </p:sp>
      <p:sp>
        <p:nvSpPr>
          <p:cNvPr id="120864" name="AutoShape 32"/>
          <p:cNvSpPr>
            <a:spLocks noChangeArrowheads="1"/>
          </p:cNvSpPr>
          <p:nvPr/>
        </p:nvSpPr>
        <p:spPr bwMode="auto">
          <a:xfrm rot="5400000" flipH="1">
            <a:off x="5187156" y="4351337"/>
            <a:ext cx="192087" cy="363537"/>
          </a:xfrm>
          <a:prstGeom prst="downArrow">
            <a:avLst>
              <a:gd name="adj1" fmla="val 50000"/>
              <a:gd name="adj2" fmla="val 47314"/>
            </a:avLst>
          </a:prstGeom>
          <a:solidFill>
            <a:schemeClr val="accent1"/>
          </a:solidFill>
          <a:ln w="9525">
            <a:solidFill>
              <a:schemeClr val="tx1"/>
            </a:solidFill>
            <a:miter lim="800000"/>
            <a:headEnd/>
            <a:tailEnd/>
          </a:ln>
          <a:effectLst/>
        </p:spPr>
        <p:txBody>
          <a:bodyPr wrap="none" anchor="ctr"/>
          <a:lstStyle/>
          <a:p>
            <a:endParaRPr lang="en-US"/>
          </a:p>
        </p:txBody>
      </p:sp>
      <p:sp>
        <p:nvSpPr>
          <p:cNvPr id="11" name="Ellipse 10"/>
          <p:cNvSpPr/>
          <p:nvPr/>
        </p:nvSpPr>
        <p:spPr bwMode="auto">
          <a:xfrm>
            <a:off x="1761979" y="5157192"/>
            <a:ext cx="361749" cy="360040"/>
          </a:xfrm>
          <a:prstGeom prst="ellipse">
            <a:avLst/>
          </a:prstGeom>
          <a:noFill/>
          <a:ln w="28575" cap="flat" cmpd="sng" algn="ctr">
            <a:solidFill>
              <a:srgbClr val="FF3300"/>
            </a:solidFill>
            <a:prstDash val="dash"/>
            <a:round/>
            <a:headEnd type="none" w="med" len="med"/>
            <a:tailEnd type="arrow"/>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sng" strike="noStrike" cap="none" normalizeH="0" baseline="0" smtClean="0">
              <a:ln>
                <a:noFill/>
              </a:ln>
              <a:solidFill>
                <a:schemeClr val="tx1"/>
              </a:solidFill>
              <a:effectLst/>
              <a:latin typeface="Arial" pitchFamily="34" charset="0"/>
            </a:endParaRPr>
          </a:p>
        </p:txBody>
      </p:sp>
      <p:cxnSp>
        <p:nvCxnSpPr>
          <p:cNvPr id="41" name="Connecteur droit avec flèche 40"/>
          <p:cNvCxnSpPr/>
          <p:nvPr/>
        </p:nvCxnSpPr>
        <p:spPr bwMode="auto">
          <a:xfrm flipH="1" flipV="1">
            <a:off x="827088" y="4941168"/>
            <a:ext cx="934891" cy="355042"/>
          </a:xfrm>
          <a:prstGeom prst="straightConnector1">
            <a:avLst/>
          </a:prstGeom>
          <a:solidFill>
            <a:schemeClr val="accent1"/>
          </a:solidFill>
          <a:ln w="28575" cap="flat" cmpd="sng" algn="ctr">
            <a:solidFill>
              <a:srgbClr val="FF3300"/>
            </a:solidFill>
            <a:prstDash val="dash"/>
            <a:round/>
            <a:headEnd type="none" w="med" len="med"/>
            <a:tailEnd type="arrow"/>
          </a:ln>
          <a:effectLst/>
        </p:spPr>
      </p:cxnSp>
      <p:sp>
        <p:nvSpPr>
          <p:cNvPr id="42" name="Rectangle 41"/>
          <p:cNvSpPr/>
          <p:nvPr/>
        </p:nvSpPr>
        <p:spPr>
          <a:xfrm>
            <a:off x="137228" y="4786582"/>
            <a:ext cx="715260" cy="276999"/>
          </a:xfrm>
          <a:prstGeom prst="rect">
            <a:avLst/>
          </a:prstGeom>
          <a:ln>
            <a:solidFill>
              <a:srgbClr val="FF3300"/>
            </a:solidFill>
          </a:ln>
        </p:spPr>
        <p:txBody>
          <a:bodyPr wrap="none">
            <a:spAutoFit/>
          </a:bodyPr>
          <a:lstStyle/>
          <a:p>
            <a:r>
              <a:rPr lang="en-US" sz="1200" i="1" u="none" dirty="0" err="1" smtClean="0">
                <a:solidFill>
                  <a:schemeClr val="accent2"/>
                </a:solidFill>
              </a:rPr>
              <a:t>T</a:t>
            </a:r>
            <a:r>
              <a:rPr lang="en-US" sz="1200" i="1" u="none" baseline="-25000" dirty="0" err="1">
                <a:solidFill>
                  <a:schemeClr val="accent2"/>
                </a:solidFill>
              </a:rPr>
              <a:t>C</a:t>
            </a:r>
            <a:r>
              <a:rPr lang="en-US" sz="1200" i="1" u="none" baseline="-25000" dirty="0" err="1" smtClean="0">
                <a:solidFill>
                  <a:schemeClr val="accent2"/>
                </a:solidFill>
              </a:rPr>
              <a:t>i</a:t>
            </a:r>
            <a:r>
              <a:rPr lang="en-US" sz="1200" i="1" u="none" dirty="0" smtClean="0">
                <a:solidFill>
                  <a:schemeClr val="accent2"/>
                </a:solidFill>
              </a:rPr>
              <a:t> at B</a:t>
            </a:r>
            <a:r>
              <a:rPr lang="en-US" sz="1200" i="1" u="none" baseline="-25000" dirty="0" smtClean="0">
                <a:solidFill>
                  <a:schemeClr val="accent2"/>
                </a:solidFill>
              </a:rPr>
              <a:t>i</a:t>
            </a:r>
            <a:endParaRPr lang="fr-FR" sz="1200" i="1" u="none" baseline="-25000" dirty="0">
              <a:solidFill>
                <a:schemeClr val="accent2"/>
              </a:solidFill>
            </a:endParaRPr>
          </a:p>
        </p:txBody>
      </p:sp>
    </p:spTree>
    <p:extLst>
      <p:ext uri="{BB962C8B-B14F-4D97-AF65-F5344CB8AC3E}">
        <p14:creationId xmlns:p14="http://schemas.microsoft.com/office/powerpoint/2010/main" val="39095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08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6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Graphique 14"/>
          <p:cNvGraphicFramePr>
            <a:graphicFrameLocks/>
          </p:cNvGraphicFramePr>
          <p:nvPr>
            <p:extLst>
              <p:ext uri="{D42A27DB-BD31-4B8C-83A1-F6EECF244321}">
                <p14:modId xmlns:p14="http://schemas.microsoft.com/office/powerpoint/2010/main" val="3573619949"/>
              </p:ext>
            </p:extLst>
          </p:nvPr>
        </p:nvGraphicFramePr>
        <p:xfrm>
          <a:off x="581540" y="897897"/>
          <a:ext cx="5623900"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21508" name="Rectangle 9"/>
          <p:cNvSpPr>
            <a:spLocks noGrp="1" noChangeArrowheads="1"/>
          </p:cNvSpPr>
          <p:nvPr>
            <p:ph type="sldNum" sz="quarter" idx="10"/>
          </p:nvPr>
        </p:nvSpPr>
        <p:spPr/>
        <p:txBody>
          <a:bodyPr/>
          <a:lstStyle/>
          <a:p>
            <a:pPr>
              <a:defRPr/>
            </a:pPr>
            <a:fld id="{C112C8E5-E2B3-4819-8E2A-7E1C37B4B27D}" type="slidenum">
              <a:rPr lang="en-US" smtClean="0"/>
              <a:pPr>
                <a:defRPr/>
              </a:pPr>
              <a:t>5</a:t>
            </a:fld>
            <a:endParaRPr lang="en-US" smtClean="0"/>
          </a:p>
        </p:txBody>
      </p:sp>
      <p:sp>
        <p:nvSpPr>
          <p:cNvPr id="120862" name="Rectangle 30"/>
          <p:cNvSpPr>
            <a:spLocks noGrp="1" noChangeArrowheads="1"/>
          </p:cNvSpPr>
          <p:nvPr>
            <p:ph type="title" idx="4294967295"/>
          </p:nvPr>
        </p:nvSpPr>
        <p:spPr>
          <a:xfrm>
            <a:off x="827088" y="0"/>
            <a:ext cx="7777162" cy="660400"/>
          </a:xfrm>
        </p:spPr>
        <p:txBody>
          <a:bodyPr/>
          <a:lstStyle/>
          <a:p>
            <a:pPr>
              <a:defRPr/>
            </a:pPr>
            <a:r>
              <a:rPr lang="fr-FR" altLang="zh-CN" sz="3200" dirty="0">
                <a:ea typeface="SimSun" pitchFamily="2" charset="-122"/>
              </a:rPr>
              <a:t>Local magnetometry </a:t>
            </a:r>
            <a:r>
              <a:rPr lang="fr-FR" altLang="zh-CN" sz="3200" dirty="0" smtClean="0">
                <a:ea typeface="SimSun" pitchFamily="2" charset="-122"/>
              </a:rPr>
              <a:t>(2)</a:t>
            </a:r>
            <a:endParaRPr lang="fr-FR" altLang="zh-CN" sz="3000" b="1" noProof="0" dirty="0" smtClean="0">
              <a:ea typeface="SimSun" pitchFamily="2" charset="-122"/>
              <a:cs typeface="+mn-cs"/>
            </a:endParaRPr>
          </a:p>
        </p:txBody>
      </p:sp>
      <p:sp>
        <p:nvSpPr>
          <p:cNvPr id="21509" name="Rectangle 2409"/>
          <p:cNvSpPr>
            <a:spLocks noChangeArrowheads="1"/>
          </p:cNvSpPr>
          <p:nvPr/>
        </p:nvSpPr>
        <p:spPr bwMode="auto">
          <a:xfrm>
            <a:off x="1115616" y="4797152"/>
            <a:ext cx="6985000" cy="984250"/>
          </a:xfrm>
          <a:prstGeom prst="rect">
            <a:avLst/>
          </a:prstGeom>
          <a:noFill/>
          <a:ln w="9525">
            <a:noFill/>
            <a:miter lim="800000"/>
            <a:headEnd/>
            <a:tailEnd/>
          </a:ln>
        </p:spPr>
        <p:txBody>
          <a:bodyPr>
            <a:spAutoFit/>
          </a:bodyPr>
          <a:lstStyle/>
          <a:p>
            <a:pPr>
              <a:spcBef>
                <a:spcPts val="600"/>
              </a:spcBef>
              <a:buFontTx/>
              <a:buBlip>
                <a:blip r:embed="rId4"/>
              </a:buBlip>
            </a:pPr>
            <a:r>
              <a:rPr lang="en-US" sz="1600" u="none" dirty="0">
                <a:sym typeface="Symbol" pitchFamily="18" charset="2"/>
              </a:rPr>
              <a:t> </a:t>
            </a:r>
            <a:r>
              <a:rPr lang="en-US" sz="1600" u="none" dirty="0" smtClean="0">
                <a:sym typeface="Symbol" pitchFamily="18" charset="2"/>
              </a:rPr>
              <a:t> </a:t>
            </a:r>
            <a:r>
              <a:rPr lang="en-US" sz="1600" b="1" u="none" dirty="0" smtClean="0">
                <a:sym typeface="Symbol" pitchFamily="18" charset="2"/>
              </a:rPr>
              <a:t>SL </a:t>
            </a:r>
            <a:r>
              <a:rPr lang="en-US" sz="1600" b="1" u="none" dirty="0">
                <a:sym typeface="Symbol" pitchFamily="18" charset="2"/>
              </a:rPr>
              <a:t>sample : </a:t>
            </a:r>
            <a:r>
              <a:rPr lang="en-US" u="none" dirty="0">
                <a:sym typeface="Symbol" pitchFamily="18" charset="2"/>
              </a:rPr>
              <a:t>250 nm  Nb + 14 nm </a:t>
            </a:r>
            <a:r>
              <a:rPr lang="en-US" u="none" dirty="0" err="1">
                <a:sym typeface="Symbol" pitchFamily="18" charset="2"/>
              </a:rPr>
              <a:t>MgO</a:t>
            </a:r>
            <a:r>
              <a:rPr lang="en-US" u="none" dirty="0">
                <a:sym typeface="Symbol" pitchFamily="18" charset="2"/>
              </a:rPr>
              <a:t> + 25 nm </a:t>
            </a:r>
            <a:r>
              <a:rPr lang="en-US" u="none" dirty="0" err="1">
                <a:sym typeface="Symbol" pitchFamily="18" charset="2"/>
              </a:rPr>
              <a:t>NbN</a:t>
            </a:r>
            <a:r>
              <a:rPr lang="en-US" u="none" dirty="0">
                <a:sym typeface="Symbol" pitchFamily="18" charset="2"/>
              </a:rPr>
              <a:t>  </a:t>
            </a:r>
            <a:endParaRPr lang="en-US" sz="1600" u="none" dirty="0">
              <a:sym typeface="Symbol" pitchFamily="18" charset="2"/>
            </a:endParaRPr>
          </a:p>
          <a:p>
            <a:pPr>
              <a:spcBef>
                <a:spcPts val="600"/>
              </a:spcBef>
              <a:buFontTx/>
              <a:buBlip>
                <a:blip r:embed="rId4"/>
              </a:buBlip>
            </a:pPr>
            <a:r>
              <a:rPr lang="en-US" sz="1600" u="none" dirty="0">
                <a:sym typeface="Symbol" pitchFamily="18" charset="2"/>
              </a:rPr>
              <a:t> </a:t>
            </a:r>
            <a:r>
              <a:rPr lang="en-US" sz="1600" u="none" dirty="0" smtClean="0">
                <a:sym typeface="Symbol" pitchFamily="18" charset="2"/>
              </a:rPr>
              <a:t>  8.90K </a:t>
            </a:r>
            <a:r>
              <a:rPr lang="en-US" sz="1600" u="none" dirty="0">
                <a:sym typeface="Symbol" pitchFamily="18" charset="2"/>
              </a:rPr>
              <a:t>&lt; </a:t>
            </a:r>
            <a:r>
              <a:rPr lang="en-US" sz="1600" u="none" dirty="0" err="1">
                <a:sym typeface="Symbol" pitchFamily="18" charset="2"/>
              </a:rPr>
              <a:t>Tp</a:t>
            </a:r>
            <a:r>
              <a:rPr lang="en-US" sz="1600" u="none" dirty="0">
                <a:sym typeface="Symbol" pitchFamily="18" charset="2"/>
              </a:rPr>
              <a:t>° &lt; 16K : behavior ~ </a:t>
            </a:r>
            <a:r>
              <a:rPr lang="en-US" sz="1600" u="none" dirty="0" err="1">
                <a:sym typeface="Symbol" pitchFamily="18" charset="2"/>
              </a:rPr>
              <a:t>NbN</a:t>
            </a:r>
            <a:r>
              <a:rPr lang="en-US" sz="1600" u="none" dirty="0">
                <a:sym typeface="Symbol" pitchFamily="18" charset="2"/>
              </a:rPr>
              <a:t> alone</a:t>
            </a:r>
          </a:p>
          <a:p>
            <a:pPr>
              <a:spcBef>
                <a:spcPts val="600"/>
              </a:spcBef>
              <a:buFontTx/>
              <a:buBlip>
                <a:blip r:embed="rId4"/>
              </a:buBlip>
            </a:pPr>
            <a:r>
              <a:rPr lang="en-US" sz="1600" u="none" dirty="0">
                <a:sym typeface="Symbol" pitchFamily="18" charset="2"/>
              </a:rPr>
              <a:t> </a:t>
            </a:r>
            <a:r>
              <a:rPr lang="en-US" sz="1600" u="none" dirty="0" smtClean="0">
                <a:sym typeface="Symbol" pitchFamily="18" charset="2"/>
              </a:rPr>
              <a:t> </a:t>
            </a:r>
            <a:r>
              <a:rPr lang="en-US" sz="1600" u="none" dirty="0" err="1" smtClean="0">
                <a:sym typeface="Symbol" pitchFamily="18" charset="2"/>
              </a:rPr>
              <a:t>Tp</a:t>
            </a:r>
            <a:r>
              <a:rPr lang="en-US" sz="1600" u="none" dirty="0">
                <a:sym typeface="Symbol" pitchFamily="18" charset="2"/>
              </a:rPr>
              <a:t>°&lt; 8.90K, i.e. when Nb substrate is SC </a:t>
            </a:r>
            <a:r>
              <a:rPr lang="en-US" sz="1600" b="1" u="none" dirty="0">
                <a:sym typeface="Symbol" pitchFamily="18" charset="2"/>
              </a:rPr>
              <a:t>, </a:t>
            </a:r>
            <a:r>
              <a:rPr lang="en-US" sz="1600" b="1" u="none" dirty="0">
                <a:solidFill>
                  <a:srgbClr val="FF0000"/>
                </a:solidFill>
                <a:sym typeface="Symbol" pitchFamily="18" charset="2"/>
              </a:rPr>
              <a:t>=&gt; B</a:t>
            </a:r>
            <a:r>
              <a:rPr lang="en-US" sz="1600" b="1" u="none" baseline="-25000" dirty="0">
                <a:solidFill>
                  <a:srgbClr val="FF0000"/>
                </a:solidFill>
                <a:sym typeface="Symbol" pitchFamily="18" charset="2"/>
              </a:rPr>
              <a:t>C1</a:t>
            </a:r>
            <a:r>
              <a:rPr lang="en-US" sz="1600" b="1" u="none" baseline="30000" dirty="0">
                <a:solidFill>
                  <a:srgbClr val="FF0000"/>
                </a:solidFill>
                <a:sym typeface="Symbol" pitchFamily="18" charset="2"/>
              </a:rPr>
              <a:t>SL</a:t>
            </a:r>
            <a:r>
              <a:rPr lang="en-US" sz="1600" b="1" u="none" dirty="0">
                <a:solidFill>
                  <a:srgbClr val="FF0000"/>
                </a:solidFill>
                <a:sym typeface="Symbol" pitchFamily="18" charset="2"/>
              </a:rPr>
              <a:t> &gt;&gt; B</a:t>
            </a:r>
            <a:r>
              <a:rPr lang="en-US" sz="1600" b="1" u="none" baseline="-25000" dirty="0">
                <a:solidFill>
                  <a:srgbClr val="FF0000"/>
                </a:solidFill>
                <a:sym typeface="Symbol" pitchFamily="18" charset="2"/>
              </a:rPr>
              <a:t>C1</a:t>
            </a:r>
            <a:r>
              <a:rPr lang="en-US" sz="1600" b="1" u="none" baseline="30000" dirty="0">
                <a:solidFill>
                  <a:srgbClr val="FF0000"/>
                </a:solidFill>
                <a:sym typeface="Symbol" pitchFamily="18" charset="2"/>
              </a:rPr>
              <a:t>Nb</a:t>
            </a:r>
          </a:p>
        </p:txBody>
      </p:sp>
      <p:grpSp>
        <p:nvGrpSpPr>
          <p:cNvPr id="2" name="Groupe 1"/>
          <p:cNvGrpSpPr/>
          <p:nvPr/>
        </p:nvGrpSpPr>
        <p:grpSpPr>
          <a:xfrm>
            <a:off x="6147537" y="1268760"/>
            <a:ext cx="2647744" cy="1922570"/>
            <a:chOff x="6147537" y="1268760"/>
            <a:chExt cx="2647744" cy="1922570"/>
          </a:xfrm>
        </p:grpSpPr>
        <p:pic>
          <p:nvPicPr>
            <p:cNvPr id="6" name="Picture 3"/>
            <p:cNvPicPr>
              <a:picLocks noChangeAspect="1" noChangeArrowheads="1"/>
            </p:cNvPicPr>
            <p:nvPr/>
          </p:nvPicPr>
          <p:blipFill>
            <a:blip r:embed="rId5" cstate="print"/>
            <a:srcRect/>
            <a:stretch>
              <a:fillRect/>
            </a:stretch>
          </p:blipFill>
          <p:spPr bwMode="auto">
            <a:xfrm>
              <a:off x="6147537" y="2276872"/>
              <a:ext cx="2647744" cy="914458"/>
            </a:xfrm>
            <a:prstGeom prst="rect">
              <a:avLst/>
            </a:prstGeom>
            <a:noFill/>
            <a:ln w="9525">
              <a:solidFill>
                <a:schemeClr val="accent4"/>
              </a:solidFill>
              <a:miter lim="800000"/>
              <a:headEnd/>
              <a:tailEnd/>
            </a:ln>
          </p:spPr>
        </p:pic>
        <p:pic>
          <p:nvPicPr>
            <p:cNvPr id="717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7537" y="1268760"/>
              <a:ext cx="2647744" cy="762634"/>
            </a:xfrm>
            <a:prstGeom prst="rect">
              <a:avLst/>
            </a:prstGeom>
            <a:solidFill>
              <a:schemeClr val="accent3"/>
            </a:solidFill>
            <a:ln w="9525">
              <a:solidFill>
                <a:schemeClr val="tx1"/>
              </a:solidFill>
              <a:miter lim="800000"/>
              <a:headEnd/>
              <a:tailEnd/>
            </a:ln>
            <a:effectLst/>
          </p:spPr>
        </p:pic>
      </p:grpSp>
      <p:sp>
        <p:nvSpPr>
          <p:cNvPr id="9" name="Forme libre 8"/>
          <p:cNvSpPr/>
          <p:nvPr/>
        </p:nvSpPr>
        <p:spPr>
          <a:xfrm>
            <a:off x="1835696" y="3429000"/>
            <a:ext cx="3591760" cy="541235"/>
          </a:xfrm>
          <a:custGeom>
            <a:avLst/>
            <a:gdLst>
              <a:gd name="connsiteX0" fmla="*/ 0 w 3763107"/>
              <a:gd name="connsiteY0" fmla="*/ 88390 h 815221"/>
              <a:gd name="connsiteX1" fmla="*/ 1969477 w 3763107"/>
              <a:gd name="connsiteY1" fmla="*/ 64944 h 815221"/>
              <a:gd name="connsiteX2" fmla="*/ 3763107 w 3763107"/>
              <a:gd name="connsiteY2" fmla="*/ 815221 h 815221"/>
              <a:gd name="connsiteX3" fmla="*/ 3763107 w 3763107"/>
              <a:gd name="connsiteY3" fmla="*/ 815221 h 815221"/>
              <a:gd name="connsiteX0" fmla="*/ 0 w 3763107"/>
              <a:gd name="connsiteY0" fmla="*/ 55178 h 782009"/>
              <a:gd name="connsiteX1" fmla="*/ 1957753 w 3763107"/>
              <a:gd name="connsiteY1" fmla="*/ 90347 h 782009"/>
              <a:gd name="connsiteX2" fmla="*/ 3763107 w 3763107"/>
              <a:gd name="connsiteY2" fmla="*/ 782009 h 782009"/>
              <a:gd name="connsiteX3" fmla="*/ 3763107 w 3763107"/>
              <a:gd name="connsiteY3" fmla="*/ 782009 h 782009"/>
              <a:gd name="connsiteX0" fmla="*/ 0 w 3763107"/>
              <a:gd name="connsiteY0" fmla="*/ 34316 h 761147"/>
              <a:gd name="connsiteX1" fmla="*/ 1957753 w 3763107"/>
              <a:gd name="connsiteY1" fmla="*/ 69485 h 761147"/>
              <a:gd name="connsiteX2" fmla="*/ 3763107 w 3763107"/>
              <a:gd name="connsiteY2" fmla="*/ 761147 h 761147"/>
              <a:gd name="connsiteX3" fmla="*/ 3763107 w 3763107"/>
              <a:gd name="connsiteY3" fmla="*/ 761147 h 761147"/>
              <a:gd name="connsiteX0" fmla="*/ 0 w 3763107"/>
              <a:gd name="connsiteY0" fmla="*/ 47274 h 774105"/>
              <a:gd name="connsiteX1" fmla="*/ 1957753 w 3763107"/>
              <a:gd name="connsiteY1" fmla="*/ 82443 h 774105"/>
              <a:gd name="connsiteX2" fmla="*/ 3763107 w 3763107"/>
              <a:gd name="connsiteY2" fmla="*/ 774105 h 774105"/>
              <a:gd name="connsiteX3" fmla="*/ 3763107 w 3763107"/>
              <a:gd name="connsiteY3" fmla="*/ 774105 h 774105"/>
              <a:gd name="connsiteX0" fmla="*/ 0 w 3763107"/>
              <a:gd name="connsiteY0" fmla="*/ 32678 h 759509"/>
              <a:gd name="connsiteX1" fmla="*/ 1981199 w 3763107"/>
              <a:gd name="connsiteY1" fmla="*/ 114740 h 759509"/>
              <a:gd name="connsiteX2" fmla="*/ 3763107 w 3763107"/>
              <a:gd name="connsiteY2" fmla="*/ 759509 h 759509"/>
              <a:gd name="connsiteX3" fmla="*/ 3763107 w 3763107"/>
              <a:gd name="connsiteY3" fmla="*/ 759509 h 759509"/>
              <a:gd name="connsiteX0" fmla="*/ 0 w 3810000"/>
              <a:gd name="connsiteY0" fmla="*/ 356626 h 649703"/>
              <a:gd name="connsiteX1" fmla="*/ 2028092 w 3810000"/>
              <a:gd name="connsiteY1" fmla="*/ 4934 h 649703"/>
              <a:gd name="connsiteX2" fmla="*/ 3810000 w 3810000"/>
              <a:gd name="connsiteY2" fmla="*/ 649703 h 649703"/>
              <a:gd name="connsiteX3" fmla="*/ 3810000 w 3810000"/>
              <a:gd name="connsiteY3" fmla="*/ 649703 h 649703"/>
              <a:gd name="connsiteX0" fmla="*/ 0 w 3810000"/>
              <a:gd name="connsiteY0" fmla="*/ 100021 h 393098"/>
              <a:gd name="connsiteX1" fmla="*/ 2074984 w 3810000"/>
              <a:gd name="connsiteY1" fmla="*/ 17960 h 393098"/>
              <a:gd name="connsiteX2" fmla="*/ 3810000 w 3810000"/>
              <a:gd name="connsiteY2" fmla="*/ 393098 h 393098"/>
              <a:gd name="connsiteX3" fmla="*/ 3810000 w 3810000"/>
              <a:gd name="connsiteY3" fmla="*/ 393098 h 393098"/>
              <a:gd name="connsiteX0" fmla="*/ 0 w 3282461"/>
              <a:gd name="connsiteY0" fmla="*/ 68090 h 408059"/>
              <a:gd name="connsiteX1" fmla="*/ 1547445 w 3282461"/>
              <a:gd name="connsiteY1" fmla="*/ 32921 h 408059"/>
              <a:gd name="connsiteX2" fmla="*/ 3282461 w 3282461"/>
              <a:gd name="connsiteY2" fmla="*/ 408059 h 408059"/>
              <a:gd name="connsiteX3" fmla="*/ 3282461 w 3282461"/>
              <a:gd name="connsiteY3" fmla="*/ 408059 h 408059"/>
              <a:gd name="connsiteX0" fmla="*/ 0 w 3282461"/>
              <a:gd name="connsiteY0" fmla="*/ 48534 h 388503"/>
              <a:gd name="connsiteX1" fmla="*/ 1594337 w 3282461"/>
              <a:gd name="connsiteY1" fmla="*/ 48534 h 388503"/>
              <a:gd name="connsiteX2" fmla="*/ 3282461 w 3282461"/>
              <a:gd name="connsiteY2" fmla="*/ 388503 h 388503"/>
              <a:gd name="connsiteX3" fmla="*/ 3282461 w 3282461"/>
              <a:gd name="connsiteY3" fmla="*/ 388503 h 388503"/>
              <a:gd name="connsiteX0" fmla="*/ 0 w 3845169"/>
              <a:gd name="connsiteY0" fmla="*/ 48534 h 388503"/>
              <a:gd name="connsiteX1" fmla="*/ 2157045 w 3845169"/>
              <a:gd name="connsiteY1" fmla="*/ 48534 h 388503"/>
              <a:gd name="connsiteX2" fmla="*/ 3845169 w 3845169"/>
              <a:gd name="connsiteY2" fmla="*/ 388503 h 388503"/>
              <a:gd name="connsiteX3" fmla="*/ 3845169 w 3845169"/>
              <a:gd name="connsiteY3" fmla="*/ 388503 h 388503"/>
              <a:gd name="connsiteX0" fmla="*/ 0 w 3845169"/>
              <a:gd name="connsiteY0" fmla="*/ 35699 h 375668"/>
              <a:gd name="connsiteX1" fmla="*/ 2180492 w 3845169"/>
              <a:gd name="connsiteY1" fmla="*/ 70868 h 375668"/>
              <a:gd name="connsiteX2" fmla="*/ 3845169 w 3845169"/>
              <a:gd name="connsiteY2" fmla="*/ 375668 h 375668"/>
              <a:gd name="connsiteX3" fmla="*/ 3845169 w 3845169"/>
              <a:gd name="connsiteY3" fmla="*/ 375668 h 375668"/>
              <a:gd name="connsiteX0" fmla="*/ 0 w 3845169"/>
              <a:gd name="connsiteY0" fmla="*/ 23830 h 433497"/>
              <a:gd name="connsiteX1" fmla="*/ 2180492 w 3845169"/>
              <a:gd name="connsiteY1" fmla="*/ 128697 h 433497"/>
              <a:gd name="connsiteX2" fmla="*/ 3845169 w 3845169"/>
              <a:gd name="connsiteY2" fmla="*/ 433497 h 433497"/>
              <a:gd name="connsiteX3" fmla="*/ 3845169 w 3845169"/>
              <a:gd name="connsiteY3" fmla="*/ 433497 h 433497"/>
              <a:gd name="connsiteX0" fmla="*/ 0 w 3845169"/>
              <a:gd name="connsiteY0" fmla="*/ 918 h 410585"/>
              <a:gd name="connsiteX1" fmla="*/ 2180492 w 3845169"/>
              <a:gd name="connsiteY1" fmla="*/ 105785 h 410585"/>
              <a:gd name="connsiteX2" fmla="*/ 3845169 w 3845169"/>
              <a:gd name="connsiteY2" fmla="*/ 410585 h 410585"/>
              <a:gd name="connsiteX3" fmla="*/ 3845169 w 3845169"/>
              <a:gd name="connsiteY3" fmla="*/ 410585 h 410585"/>
              <a:gd name="connsiteX0" fmla="*/ 0 w 3845169"/>
              <a:gd name="connsiteY0" fmla="*/ 1279 h 410946"/>
              <a:gd name="connsiteX1" fmla="*/ 2180492 w 3845169"/>
              <a:gd name="connsiteY1" fmla="*/ 106146 h 410946"/>
              <a:gd name="connsiteX2" fmla="*/ 3845169 w 3845169"/>
              <a:gd name="connsiteY2" fmla="*/ 410946 h 410946"/>
              <a:gd name="connsiteX3" fmla="*/ 3845169 w 3845169"/>
              <a:gd name="connsiteY3" fmla="*/ 410946 h 410946"/>
              <a:gd name="connsiteX0" fmla="*/ 0 w 3845169"/>
              <a:gd name="connsiteY0" fmla="*/ 910 h 410577"/>
              <a:gd name="connsiteX1" fmla="*/ 2239108 w 3845169"/>
              <a:gd name="connsiteY1" fmla="*/ 121861 h 410577"/>
              <a:gd name="connsiteX2" fmla="*/ 3845169 w 3845169"/>
              <a:gd name="connsiteY2" fmla="*/ 410577 h 410577"/>
              <a:gd name="connsiteX3" fmla="*/ 3845169 w 3845169"/>
              <a:gd name="connsiteY3" fmla="*/ 410577 h 410577"/>
              <a:gd name="connsiteX0" fmla="*/ 0 w 3845169"/>
              <a:gd name="connsiteY0" fmla="*/ 1432 h 411099"/>
              <a:gd name="connsiteX1" fmla="*/ 2239108 w 3845169"/>
              <a:gd name="connsiteY1" fmla="*/ 101902 h 411099"/>
              <a:gd name="connsiteX2" fmla="*/ 3845169 w 3845169"/>
              <a:gd name="connsiteY2" fmla="*/ 411099 h 411099"/>
              <a:gd name="connsiteX3" fmla="*/ 3845169 w 3845169"/>
              <a:gd name="connsiteY3" fmla="*/ 411099 h 411099"/>
              <a:gd name="connsiteX0" fmla="*/ 0 w 3845169"/>
              <a:gd name="connsiteY0" fmla="*/ 667 h 410334"/>
              <a:gd name="connsiteX1" fmla="*/ 2239108 w 3845169"/>
              <a:gd name="connsiteY1" fmla="*/ 101137 h 410334"/>
              <a:gd name="connsiteX2" fmla="*/ 3845169 w 3845169"/>
              <a:gd name="connsiteY2" fmla="*/ 410334 h 410334"/>
              <a:gd name="connsiteX3" fmla="*/ 3845169 w 3845169"/>
              <a:gd name="connsiteY3" fmla="*/ 410334 h 410334"/>
            </a:gdLst>
            <a:ahLst/>
            <a:cxnLst>
              <a:cxn ang="0">
                <a:pos x="connsiteX0" y="connsiteY0"/>
              </a:cxn>
              <a:cxn ang="0">
                <a:pos x="connsiteX1" y="connsiteY1"/>
              </a:cxn>
              <a:cxn ang="0">
                <a:pos x="connsiteX2" y="connsiteY2"/>
              </a:cxn>
              <a:cxn ang="0">
                <a:pos x="connsiteX3" y="connsiteY3"/>
              </a:cxn>
            </a:cxnLst>
            <a:rect l="l" t="t" r="r" b="b"/>
            <a:pathLst>
              <a:path w="3845169" h="410334">
                <a:moveTo>
                  <a:pt x="0" y="667"/>
                </a:moveTo>
                <a:cubicBezTo>
                  <a:pt x="718038" y="-7289"/>
                  <a:pt x="1945189" y="57736"/>
                  <a:pt x="2239108" y="101137"/>
                </a:cubicBezTo>
                <a:cubicBezTo>
                  <a:pt x="2533027" y="144538"/>
                  <a:pt x="3577492" y="362215"/>
                  <a:pt x="3845169" y="410334"/>
                </a:cubicBezTo>
                <a:lnTo>
                  <a:pt x="3845169" y="410334"/>
                </a:lnTo>
              </a:path>
            </a:pathLst>
          </a:custGeom>
          <a:ln>
            <a:solidFill>
              <a:schemeClr val="bg2"/>
            </a:solidFill>
            <a:prstDash val="sysDash"/>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sng" strike="noStrike" cap="none" normalizeH="0" baseline="0" smtClean="0">
              <a:ln>
                <a:noFill/>
              </a:ln>
              <a:solidFill>
                <a:schemeClr val="tx1"/>
              </a:solidFill>
              <a:effectLst/>
              <a:latin typeface="Arial" pitchFamily="34" charset="0"/>
            </a:endParaRPr>
          </a:p>
        </p:txBody>
      </p:sp>
      <p:sp>
        <p:nvSpPr>
          <p:cNvPr id="10" name="Forme libre 9"/>
          <p:cNvSpPr/>
          <p:nvPr/>
        </p:nvSpPr>
        <p:spPr>
          <a:xfrm>
            <a:off x="2411760" y="2620537"/>
            <a:ext cx="1136806" cy="1371600"/>
          </a:xfrm>
          <a:custGeom>
            <a:avLst/>
            <a:gdLst>
              <a:gd name="connsiteX0" fmla="*/ 0 w 3763107"/>
              <a:gd name="connsiteY0" fmla="*/ 88390 h 815221"/>
              <a:gd name="connsiteX1" fmla="*/ 1969477 w 3763107"/>
              <a:gd name="connsiteY1" fmla="*/ 64944 h 815221"/>
              <a:gd name="connsiteX2" fmla="*/ 3763107 w 3763107"/>
              <a:gd name="connsiteY2" fmla="*/ 815221 h 815221"/>
              <a:gd name="connsiteX3" fmla="*/ 3763107 w 3763107"/>
              <a:gd name="connsiteY3" fmla="*/ 815221 h 815221"/>
              <a:gd name="connsiteX0" fmla="*/ 0 w 3763107"/>
              <a:gd name="connsiteY0" fmla="*/ 55178 h 782009"/>
              <a:gd name="connsiteX1" fmla="*/ 1957753 w 3763107"/>
              <a:gd name="connsiteY1" fmla="*/ 90347 h 782009"/>
              <a:gd name="connsiteX2" fmla="*/ 3763107 w 3763107"/>
              <a:gd name="connsiteY2" fmla="*/ 782009 h 782009"/>
              <a:gd name="connsiteX3" fmla="*/ 3763107 w 3763107"/>
              <a:gd name="connsiteY3" fmla="*/ 782009 h 782009"/>
              <a:gd name="connsiteX0" fmla="*/ 0 w 3763107"/>
              <a:gd name="connsiteY0" fmla="*/ 34316 h 761147"/>
              <a:gd name="connsiteX1" fmla="*/ 1957753 w 3763107"/>
              <a:gd name="connsiteY1" fmla="*/ 69485 h 761147"/>
              <a:gd name="connsiteX2" fmla="*/ 3763107 w 3763107"/>
              <a:gd name="connsiteY2" fmla="*/ 761147 h 761147"/>
              <a:gd name="connsiteX3" fmla="*/ 3763107 w 3763107"/>
              <a:gd name="connsiteY3" fmla="*/ 761147 h 761147"/>
              <a:gd name="connsiteX0" fmla="*/ 0 w 3763107"/>
              <a:gd name="connsiteY0" fmla="*/ 47274 h 774105"/>
              <a:gd name="connsiteX1" fmla="*/ 1957753 w 3763107"/>
              <a:gd name="connsiteY1" fmla="*/ 82443 h 774105"/>
              <a:gd name="connsiteX2" fmla="*/ 3763107 w 3763107"/>
              <a:gd name="connsiteY2" fmla="*/ 774105 h 774105"/>
              <a:gd name="connsiteX3" fmla="*/ 3763107 w 3763107"/>
              <a:gd name="connsiteY3" fmla="*/ 774105 h 774105"/>
              <a:gd name="connsiteX0" fmla="*/ 0 w 3763107"/>
              <a:gd name="connsiteY0" fmla="*/ 32678 h 759509"/>
              <a:gd name="connsiteX1" fmla="*/ 1981199 w 3763107"/>
              <a:gd name="connsiteY1" fmla="*/ 114740 h 759509"/>
              <a:gd name="connsiteX2" fmla="*/ 3763107 w 3763107"/>
              <a:gd name="connsiteY2" fmla="*/ 759509 h 759509"/>
              <a:gd name="connsiteX3" fmla="*/ 3763107 w 3763107"/>
              <a:gd name="connsiteY3" fmla="*/ 759509 h 759509"/>
              <a:gd name="connsiteX0" fmla="*/ 0 w 3810000"/>
              <a:gd name="connsiteY0" fmla="*/ 356626 h 649703"/>
              <a:gd name="connsiteX1" fmla="*/ 2028092 w 3810000"/>
              <a:gd name="connsiteY1" fmla="*/ 4934 h 649703"/>
              <a:gd name="connsiteX2" fmla="*/ 3810000 w 3810000"/>
              <a:gd name="connsiteY2" fmla="*/ 649703 h 649703"/>
              <a:gd name="connsiteX3" fmla="*/ 3810000 w 3810000"/>
              <a:gd name="connsiteY3" fmla="*/ 649703 h 649703"/>
              <a:gd name="connsiteX0" fmla="*/ 0 w 3810000"/>
              <a:gd name="connsiteY0" fmla="*/ 100021 h 393098"/>
              <a:gd name="connsiteX1" fmla="*/ 2074984 w 3810000"/>
              <a:gd name="connsiteY1" fmla="*/ 17960 h 393098"/>
              <a:gd name="connsiteX2" fmla="*/ 3810000 w 3810000"/>
              <a:gd name="connsiteY2" fmla="*/ 393098 h 393098"/>
              <a:gd name="connsiteX3" fmla="*/ 3810000 w 3810000"/>
              <a:gd name="connsiteY3" fmla="*/ 393098 h 393098"/>
              <a:gd name="connsiteX0" fmla="*/ 0 w 3282461"/>
              <a:gd name="connsiteY0" fmla="*/ 68090 h 408059"/>
              <a:gd name="connsiteX1" fmla="*/ 1547445 w 3282461"/>
              <a:gd name="connsiteY1" fmla="*/ 32921 h 408059"/>
              <a:gd name="connsiteX2" fmla="*/ 3282461 w 3282461"/>
              <a:gd name="connsiteY2" fmla="*/ 408059 h 408059"/>
              <a:gd name="connsiteX3" fmla="*/ 3282461 w 3282461"/>
              <a:gd name="connsiteY3" fmla="*/ 408059 h 408059"/>
              <a:gd name="connsiteX0" fmla="*/ 0 w 3282461"/>
              <a:gd name="connsiteY0" fmla="*/ 48534 h 388503"/>
              <a:gd name="connsiteX1" fmla="*/ 1594337 w 3282461"/>
              <a:gd name="connsiteY1" fmla="*/ 48534 h 388503"/>
              <a:gd name="connsiteX2" fmla="*/ 3282461 w 3282461"/>
              <a:gd name="connsiteY2" fmla="*/ 388503 h 388503"/>
              <a:gd name="connsiteX3" fmla="*/ 3282461 w 3282461"/>
              <a:gd name="connsiteY3" fmla="*/ 388503 h 388503"/>
              <a:gd name="connsiteX0" fmla="*/ 0 w 3845169"/>
              <a:gd name="connsiteY0" fmla="*/ 48534 h 388503"/>
              <a:gd name="connsiteX1" fmla="*/ 2157045 w 3845169"/>
              <a:gd name="connsiteY1" fmla="*/ 48534 h 388503"/>
              <a:gd name="connsiteX2" fmla="*/ 3845169 w 3845169"/>
              <a:gd name="connsiteY2" fmla="*/ 388503 h 388503"/>
              <a:gd name="connsiteX3" fmla="*/ 3845169 w 3845169"/>
              <a:gd name="connsiteY3" fmla="*/ 388503 h 388503"/>
              <a:gd name="connsiteX0" fmla="*/ 0 w 3845169"/>
              <a:gd name="connsiteY0" fmla="*/ 35699 h 375668"/>
              <a:gd name="connsiteX1" fmla="*/ 2180492 w 3845169"/>
              <a:gd name="connsiteY1" fmla="*/ 70868 h 375668"/>
              <a:gd name="connsiteX2" fmla="*/ 3845169 w 3845169"/>
              <a:gd name="connsiteY2" fmla="*/ 375668 h 375668"/>
              <a:gd name="connsiteX3" fmla="*/ 3845169 w 3845169"/>
              <a:gd name="connsiteY3" fmla="*/ 375668 h 375668"/>
              <a:gd name="connsiteX0" fmla="*/ 0 w 3845169"/>
              <a:gd name="connsiteY0" fmla="*/ 23830 h 433497"/>
              <a:gd name="connsiteX1" fmla="*/ 2180492 w 3845169"/>
              <a:gd name="connsiteY1" fmla="*/ 128697 h 433497"/>
              <a:gd name="connsiteX2" fmla="*/ 3845169 w 3845169"/>
              <a:gd name="connsiteY2" fmla="*/ 433497 h 433497"/>
              <a:gd name="connsiteX3" fmla="*/ 3845169 w 3845169"/>
              <a:gd name="connsiteY3" fmla="*/ 433497 h 433497"/>
              <a:gd name="connsiteX0" fmla="*/ 0 w 3845169"/>
              <a:gd name="connsiteY0" fmla="*/ 918 h 410585"/>
              <a:gd name="connsiteX1" fmla="*/ 2180492 w 3845169"/>
              <a:gd name="connsiteY1" fmla="*/ 105785 h 410585"/>
              <a:gd name="connsiteX2" fmla="*/ 3845169 w 3845169"/>
              <a:gd name="connsiteY2" fmla="*/ 410585 h 410585"/>
              <a:gd name="connsiteX3" fmla="*/ 3845169 w 3845169"/>
              <a:gd name="connsiteY3" fmla="*/ 410585 h 410585"/>
              <a:gd name="connsiteX0" fmla="*/ 0 w 3845169"/>
              <a:gd name="connsiteY0" fmla="*/ 1279 h 410946"/>
              <a:gd name="connsiteX1" fmla="*/ 2180492 w 3845169"/>
              <a:gd name="connsiteY1" fmla="*/ 106146 h 410946"/>
              <a:gd name="connsiteX2" fmla="*/ 3845169 w 3845169"/>
              <a:gd name="connsiteY2" fmla="*/ 410946 h 410946"/>
              <a:gd name="connsiteX3" fmla="*/ 3845169 w 3845169"/>
              <a:gd name="connsiteY3" fmla="*/ 410946 h 410946"/>
              <a:gd name="connsiteX0" fmla="*/ 0 w 3845169"/>
              <a:gd name="connsiteY0" fmla="*/ 910 h 410577"/>
              <a:gd name="connsiteX1" fmla="*/ 2239108 w 3845169"/>
              <a:gd name="connsiteY1" fmla="*/ 121861 h 410577"/>
              <a:gd name="connsiteX2" fmla="*/ 3845169 w 3845169"/>
              <a:gd name="connsiteY2" fmla="*/ 410577 h 410577"/>
              <a:gd name="connsiteX3" fmla="*/ 3845169 w 3845169"/>
              <a:gd name="connsiteY3" fmla="*/ 410577 h 410577"/>
              <a:gd name="connsiteX0" fmla="*/ 0 w 2951619"/>
              <a:gd name="connsiteY0" fmla="*/ 1063 h 382741"/>
              <a:gd name="connsiteX1" fmla="*/ 1345558 w 2951619"/>
              <a:gd name="connsiteY1" fmla="*/ 94025 h 382741"/>
              <a:gd name="connsiteX2" fmla="*/ 2951619 w 2951619"/>
              <a:gd name="connsiteY2" fmla="*/ 382741 h 382741"/>
              <a:gd name="connsiteX3" fmla="*/ 2951619 w 2951619"/>
              <a:gd name="connsiteY3" fmla="*/ 382741 h 382741"/>
              <a:gd name="connsiteX0" fmla="*/ 0 w 2951619"/>
              <a:gd name="connsiteY0" fmla="*/ 0 h 381678"/>
              <a:gd name="connsiteX1" fmla="*/ 1345558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215848 w 2951619"/>
              <a:gd name="connsiteY1" fmla="*/ 119785 h 381678"/>
              <a:gd name="connsiteX2" fmla="*/ 2951619 w 2951619"/>
              <a:gd name="connsiteY2" fmla="*/ 381678 h 381678"/>
              <a:gd name="connsiteX3" fmla="*/ 2951619 w 2951619"/>
              <a:gd name="connsiteY3" fmla="*/ 381678 h 381678"/>
              <a:gd name="connsiteX0" fmla="*/ 0 w 2764263"/>
              <a:gd name="connsiteY0" fmla="*/ 0 h 424828"/>
              <a:gd name="connsiteX1" fmla="*/ 1028492 w 2764263"/>
              <a:gd name="connsiteY1" fmla="*/ 162935 h 424828"/>
              <a:gd name="connsiteX2" fmla="*/ 2764263 w 2764263"/>
              <a:gd name="connsiteY2" fmla="*/ 424828 h 424828"/>
              <a:gd name="connsiteX3" fmla="*/ 2764263 w 2764263"/>
              <a:gd name="connsiteY3" fmla="*/ 424828 h 424828"/>
              <a:gd name="connsiteX0" fmla="*/ 0 w 2764263"/>
              <a:gd name="connsiteY0" fmla="*/ 0 h 424828"/>
              <a:gd name="connsiteX1" fmla="*/ 1028492 w 2764263"/>
              <a:gd name="connsiteY1" fmla="*/ 162935 h 424828"/>
              <a:gd name="connsiteX2" fmla="*/ 2764263 w 2764263"/>
              <a:gd name="connsiteY2" fmla="*/ 424828 h 424828"/>
              <a:gd name="connsiteX3" fmla="*/ 2764263 w 2764263"/>
              <a:gd name="connsiteY3" fmla="*/ 424828 h 424828"/>
              <a:gd name="connsiteX0" fmla="*/ 0 w 2677790"/>
              <a:gd name="connsiteY0" fmla="*/ 0 h 422496"/>
              <a:gd name="connsiteX1" fmla="*/ 942019 w 2677790"/>
              <a:gd name="connsiteY1" fmla="*/ 160603 h 422496"/>
              <a:gd name="connsiteX2" fmla="*/ 2677790 w 2677790"/>
              <a:gd name="connsiteY2" fmla="*/ 422496 h 422496"/>
              <a:gd name="connsiteX3" fmla="*/ 2677790 w 2677790"/>
              <a:gd name="connsiteY3" fmla="*/ 422496 h 422496"/>
              <a:gd name="connsiteX0" fmla="*/ 0 w 2677790"/>
              <a:gd name="connsiteY0" fmla="*/ 0 h 422496"/>
              <a:gd name="connsiteX1" fmla="*/ 942019 w 2677790"/>
              <a:gd name="connsiteY1" fmla="*/ 160603 h 422496"/>
              <a:gd name="connsiteX2" fmla="*/ 2677790 w 2677790"/>
              <a:gd name="connsiteY2" fmla="*/ 422496 h 422496"/>
              <a:gd name="connsiteX3" fmla="*/ 2677790 w 2677790"/>
              <a:gd name="connsiteY3" fmla="*/ 422496 h 422496"/>
              <a:gd name="connsiteX0" fmla="*/ 0 w 2677790"/>
              <a:gd name="connsiteY0" fmla="*/ 0 h 422496"/>
              <a:gd name="connsiteX1" fmla="*/ 927609 w 2677790"/>
              <a:gd name="connsiteY1" fmla="*/ 160603 h 422496"/>
              <a:gd name="connsiteX2" fmla="*/ 2677790 w 2677790"/>
              <a:gd name="connsiteY2" fmla="*/ 422496 h 422496"/>
              <a:gd name="connsiteX3" fmla="*/ 2677790 w 2677790"/>
              <a:gd name="connsiteY3" fmla="*/ 422496 h 422496"/>
              <a:gd name="connsiteX0" fmla="*/ 0 w 2677790"/>
              <a:gd name="connsiteY0" fmla="*/ 0 h 422496"/>
              <a:gd name="connsiteX1" fmla="*/ 927609 w 2677790"/>
              <a:gd name="connsiteY1" fmla="*/ 161296 h 422496"/>
              <a:gd name="connsiteX2" fmla="*/ 2677790 w 2677790"/>
              <a:gd name="connsiteY2" fmla="*/ 422496 h 422496"/>
              <a:gd name="connsiteX3" fmla="*/ 2677790 w 2677790"/>
              <a:gd name="connsiteY3" fmla="*/ 422496 h 422496"/>
              <a:gd name="connsiteX0" fmla="*/ 0 w 2677790"/>
              <a:gd name="connsiteY0" fmla="*/ 0 h 422496"/>
              <a:gd name="connsiteX1" fmla="*/ 919041 w 2677790"/>
              <a:gd name="connsiteY1" fmla="*/ 16129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2677790 w 2677790"/>
              <a:gd name="connsiteY1" fmla="*/ 422496 h 422496"/>
              <a:gd name="connsiteX2" fmla="*/ 2677790 w 2677790"/>
              <a:gd name="connsiteY2" fmla="*/ 422496 h 422496"/>
              <a:gd name="connsiteX0" fmla="*/ 0 w 1932049"/>
              <a:gd name="connsiteY0" fmla="*/ 0 h 422496"/>
              <a:gd name="connsiteX1" fmla="*/ 1932049 w 1932049"/>
              <a:gd name="connsiteY1" fmla="*/ 422496 h 422496"/>
              <a:gd name="connsiteX2" fmla="*/ 1932049 w 1932049"/>
              <a:gd name="connsiteY2" fmla="*/ 422496 h 422496"/>
              <a:gd name="connsiteX0" fmla="*/ 32991 w 1965040"/>
              <a:gd name="connsiteY0" fmla="*/ 0 h 422496"/>
              <a:gd name="connsiteX1" fmla="*/ 1965040 w 1965040"/>
              <a:gd name="connsiteY1" fmla="*/ 422496 h 422496"/>
              <a:gd name="connsiteX2" fmla="*/ 1965040 w 1965040"/>
              <a:gd name="connsiteY2" fmla="*/ 422496 h 422496"/>
              <a:gd name="connsiteX0" fmla="*/ 30292 w 2122143"/>
              <a:gd name="connsiteY0" fmla="*/ 0 h 422496"/>
              <a:gd name="connsiteX1" fmla="*/ 2122143 w 2122143"/>
              <a:gd name="connsiteY1" fmla="*/ 422496 h 422496"/>
              <a:gd name="connsiteX2" fmla="*/ 2122143 w 2122143"/>
              <a:gd name="connsiteY2" fmla="*/ 422496 h 422496"/>
              <a:gd name="connsiteX0" fmla="*/ 0 w 2091851"/>
              <a:gd name="connsiteY0" fmla="*/ 0 h 422496"/>
              <a:gd name="connsiteX1" fmla="*/ 2091851 w 2091851"/>
              <a:gd name="connsiteY1" fmla="*/ 422496 h 422496"/>
              <a:gd name="connsiteX2" fmla="*/ 2091851 w 2091851"/>
              <a:gd name="connsiteY2" fmla="*/ 422496 h 422496"/>
              <a:gd name="connsiteX0" fmla="*/ 0 w 2091851"/>
              <a:gd name="connsiteY0" fmla="*/ 0 h 422496"/>
              <a:gd name="connsiteX1" fmla="*/ 2091851 w 2091851"/>
              <a:gd name="connsiteY1" fmla="*/ 422496 h 422496"/>
              <a:gd name="connsiteX2" fmla="*/ 2091851 w 2091851"/>
              <a:gd name="connsiteY2" fmla="*/ 422496 h 422496"/>
              <a:gd name="connsiteX0" fmla="*/ 0 w 2748813"/>
              <a:gd name="connsiteY0" fmla="*/ 0 h 426806"/>
              <a:gd name="connsiteX1" fmla="*/ 2748813 w 2748813"/>
              <a:gd name="connsiteY1" fmla="*/ 426806 h 426806"/>
              <a:gd name="connsiteX2" fmla="*/ 2748813 w 2748813"/>
              <a:gd name="connsiteY2" fmla="*/ 426806 h 426806"/>
              <a:gd name="connsiteX0" fmla="*/ 0 w 2748813"/>
              <a:gd name="connsiteY0" fmla="*/ 0 h 426806"/>
              <a:gd name="connsiteX1" fmla="*/ 2748813 w 2748813"/>
              <a:gd name="connsiteY1" fmla="*/ 426806 h 426806"/>
              <a:gd name="connsiteX2" fmla="*/ 2748813 w 2748813"/>
              <a:gd name="connsiteY2" fmla="*/ 426806 h 426806"/>
            </a:gdLst>
            <a:ahLst/>
            <a:cxnLst>
              <a:cxn ang="0">
                <a:pos x="connsiteX0" y="connsiteY0"/>
              </a:cxn>
              <a:cxn ang="0">
                <a:pos x="connsiteX1" y="connsiteY1"/>
              </a:cxn>
              <a:cxn ang="0">
                <a:pos x="connsiteX2" y="connsiteY2"/>
              </a:cxn>
            </a:cxnLst>
            <a:rect l="l" t="t" r="r" b="b"/>
            <a:pathLst>
              <a:path w="2748813" h="426806">
                <a:moveTo>
                  <a:pt x="0" y="0"/>
                </a:moveTo>
                <a:cubicBezTo>
                  <a:pt x="308223" y="29274"/>
                  <a:pt x="2104797" y="285974"/>
                  <a:pt x="2748813" y="426806"/>
                </a:cubicBezTo>
                <a:lnTo>
                  <a:pt x="2748813" y="426806"/>
                </a:lnTo>
              </a:path>
            </a:pathLst>
          </a:custGeom>
          <a:ln>
            <a:solidFill>
              <a:srgbClr val="FF0000"/>
            </a:solidFill>
            <a:prstDash val="sysDash"/>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sng" strike="noStrike" cap="none" normalizeH="0" baseline="0" smtClean="0">
              <a:ln>
                <a:noFill/>
              </a:ln>
              <a:solidFill>
                <a:schemeClr val="tx1"/>
              </a:solidFill>
              <a:effectLst/>
              <a:latin typeface="Arial" pitchFamily="34" charset="0"/>
            </a:endParaRPr>
          </a:p>
        </p:txBody>
      </p:sp>
      <p:sp>
        <p:nvSpPr>
          <p:cNvPr id="4" name="Rectangle 3"/>
          <p:cNvSpPr/>
          <p:nvPr/>
        </p:nvSpPr>
        <p:spPr bwMode="auto">
          <a:xfrm>
            <a:off x="2411760" y="2162057"/>
            <a:ext cx="288032" cy="22963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sng" strike="noStrike" cap="none" normalizeH="0" baseline="0" smtClean="0">
              <a:ln>
                <a:noFill/>
              </a:ln>
              <a:solidFill>
                <a:schemeClr val="tx1"/>
              </a:solidFill>
              <a:effectLst/>
              <a:latin typeface="Arial" pitchFamily="34" charset="0"/>
            </a:endParaRPr>
          </a:p>
        </p:txBody>
      </p:sp>
      <p:sp>
        <p:nvSpPr>
          <p:cNvPr id="16" name="Rectangle 15"/>
          <p:cNvSpPr/>
          <p:nvPr/>
        </p:nvSpPr>
        <p:spPr bwMode="auto">
          <a:xfrm>
            <a:off x="4355976" y="2492896"/>
            <a:ext cx="1296144" cy="35602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rPr>
              <a:t>SL @ Saclay 2011</a:t>
            </a:r>
          </a:p>
        </p:txBody>
      </p:sp>
      <p:sp>
        <p:nvSpPr>
          <p:cNvPr id="17" name="Rectangle 16"/>
          <p:cNvSpPr/>
          <p:nvPr/>
        </p:nvSpPr>
        <p:spPr bwMode="auto">
          <a:xfrm>
            <a:off x="4431185" y="2031394"/>
            <a:ext cx="1296144" cy="35602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rPr>
              <a:t>SL @ Naples 2010</a:t>
            </a:r>
          </a:p>
        </p:txBody>
      </p:sp>
      <p:sp>
        <p:nvSpPr>
          <p:cNvPr id="3" name="Explosion 2 2"/>
          <p:cNvSpPr/>
          <p:nvPr/>
        </p:nvSpPr>
        <p:spPr bwMode="auto">
          <a:xfrm rot="20608215">
            <a:off x="7025492" y="3672191"/>
            <a:ext cx="1258257" cy="965926"/>
          </a:xfrm>
          <a:prstGeom prst="irregularSeal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latin typeface="Arial" pitchFamily="34" charset="0"/>
              </a:rPr>
              <a:t>SRF 2011</a:t>
            </a:r>
          </a:p>
        </p:txBody>
      </p:sp>
    </p:spTree>
    <p:extLst>
      <p:ext uri="{BB962C8B-B14F-4D97-AF65-F5344CB8AC3E}">
        <p14:creationId xmlns:p14="http://schemas.microsoft.com/office/powerpoint/2010/main" val="3925292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aphique 20"/>
          <p:cNvGraphicFramePr>
            <a:graphicFrameLocks/>
          </p:cNvGraphicFramePr>
          <p:nvPr>
            <p:extLst>
              <p:ext uri="{D42A27DB-BD31-4B8C-83A1-F6EECF244321}">
                <p14:modId xmlns:p14="http://schemas.microsoft.com/office/powerpoint/2010/main" val="1158844768"/>
              </p:ext>
            </p:extLst>
          </p:nvPr>
        </p:nvGraphicFramePr>
        <p:xfrm>
          <a:off x="1229722" y="923647"/>
          <a:ext cx="5184576" cy="4505593"/>
        </p:xfrm>
        <a:graphic>
          <a:graphicData uri="http://schemas.openxmlformats.org/drawingml/2006/chart">
            <c:chart xmlns:c="http://schemas.openxmlformats.org/drawingml/2006/chart" xmlns:r="http://schemas.openxmlformats.org/officeDocument/2006/relationships" r:id="rId3"/>
          </a:graphicData>
        </a:graphic>
      </p:graphicFrame>
      <p:sp>
        <p:nvSpPr>
          <p:cNvPr id="21508" name="Rectangle 9"/>
          <p:cNvSpPr>
            <a:spLocks noGrp="1" noChangeArrowheads="1"/>
          </p:cNvSpPr>
          <p:nvPr>
            <p:ph type="sldNum" sz="quarter" idx="10"/>
          </p:nvPr>
        </p:nvSpPr>
        <p:spPr/>
        <p:txBody>
          <a:bodyPr/>
          <a:lstStyle/>
          <a:p>
            <a:pPr>
              <a:defRPr/>
            </a:pPr>
            <a:r>
              <a:rPr lang="en-US" dirty="0" smtClean="0"/>
              <a:t>6</a:t>
            </a:r>
          </a:p>
        </p:txBody>
      </p:sp>
      <p:sp>
        <p:nvSpPr>
          <p:cNvPr id="120862" name="Rectangle 30"/>
          <p:cNvSpPr>
            <a:spLocks noGrp="1" noChangeArrowheads="1"/>
          </p:cNvSpPr>
          <p:nvPr>
            <p:ph type="title" idx="4294967295"/>
          </p:nvPr>
        </p:nvSpPr>
        <p:spPr>
          <a:xfrm>
            <a:off x="827088" y="0"/>
            <a:ext cx="7777162" cy="660400"/>
          </a:xfrm>
        </p:spPr>
        <p:txBody>
          <a:bodyPr/>
          <a:lstStyle/>
          <a:p>
            <a:pPr>
              <a:defRPr/>
            </a:pPr>
            <a:r>
              <a:rPr lang="fr-FR" altLang="zh-CN" sz="3200" dirty="0">
                <a:ea typeface="SimSun" pitchFamily="2" charset="-122"/>
              </a:rPr>
              <a:t>Local magnetometry </a:t>
            </a:r>
            <a:r>
              <a:rPr lang="fr-FR" altLang="zh-CN" sz="3200" dirty="0" smtClean="0">
                <a:ea typeface="SimSun" pitchFamily="2" charset="-122"/>
              </a:rPr>
              <a:t>(3)</a:t>
            </a:r>
            <a:endParaRPr lang="fr-FR" altLang="zh-CN" sz="3000" b="1" noProof="0" dirty="0" smtClean="0">
              <a:ea typeface="SimSun" pitchFamily="2" charset="-122"/>
              <a:cs typeface="+mn-cs"/>
            </a:endParaRPr>
          </a:p>
        </p:txBody>
      </p:sp>
      <p:sp>
        <p:nvSpPr>
          <p:cNvPr id="21509" name="Rectangle 2409"/>
          <p:cNvSpPr>
            <a:spLocks noChangeArrowheads="1"/>
          </p:cNvSpPr>
          <p:nvPr/>
        </p:nvSpPr>
        <p:spPr bwMode="auto">
          <a:xfrm>
            <a:off x="1259632" y="5455424"/>
            <a:ext cx="6985000" cy="661720"/>
          </a:xfrm>
          <a:prstGeom prst="rect">
            <a:avLst/>
          </a:prstGeom>
          <a:noFill/>
          <a:ln w="9525">
            <a:noFill/>
            <a:miter lim="800000"/>
            <a:headEnd/>
            <a:tailEnd/>
          </a:ln>
        </p:spPr>
        <p:txBody>
          <a:bodyPr>
            <a:spAutoFit/>
          </a:bodyPr>
          <a:lstStyle/>
          <a:p>
            <a:pPr>
              <a:spcBef>
                <a:spcPts val="600"/>
              </a:spcBef>
              <a:buFontTx/>
              <a:buBlip>
                <a:blip r:embed="rId4"/>
              </a:buBlip>
            </a:pPr>
            <a:r>
              <a:rPr lang="en-US" sz="1600" u="none" dirty="0">
                <a:sym typeface="Symbol" pitchFamily="18" charset="2"/>
              </a:rPr>
              <a:t> </a:t>
            </a:r>
            <a:r>
              <a:rPr lang="en-US" sz="1600" u="none" dirty="0" smtClean="0">
                <a:sym typeface="Symbol" pitchFamily="18" charset="2"/>
              </a:rPr>
              <a:t> </a:t>
            </a:r>
            <a:r>
              <a:rPr lang="en-US" sz="1600" b="1" u="none" dirty="0" smtClean="0">
                <a:sym typeface="Symbol" pitchFamily="18" charset="2"/>
              </a:rPr>
              <a:t>ML </a:t>
            </a:r>
            <a:r>
              <a:rPr lang="en-US" sz="1600" b="1" u="none" dirty="0">
                <a:sym typeface="Symbol" pitchFamily="18" charset="2"/>
              </a:rPr>
              <a:t>sample : </a:t>
            </a:r>
            <a:r>
              <a:rPr lang="en-US" u="none" dirty="0">
                <a:sym typeface="Symbol" pitchFamily="18" charset="2"/>
              </a:rPr>
              <a:t>250 nm  Nb + </a:t>
            </a:r>
            <a:r>
              <a:rPr lang="en-US" u="none" dirty="0" smtClean="0">
                <a:sym typeface="Symbol" pitchFamily="18" charset="2"/>
              </a:rPr>
              <a:t>(14 </a:t>
            </a:r>
            <a:r>
              <a:rPr lang="en-US" u="none" dirty="0">
                <a:sym typeface="Symbol" pitchFamily="18" charset="2"/>
              </a:rPr>
              <a:t>nm </a:t>
            </a:r>
            <a:r>
              <a:rPr lang="en-US" u="none" dirty="0" err="1">
                <a:sym typeface="Symbol" pitchFamily="18" charset="2"/>
              </a:rPr>
              <a:t>MgO</a:t>
            </a:r>
            <a:r>
              <a:rPr lang="en-US" u="none" dirty="0">
                <a:sym typeface="Symbol" pitchFamily="18" charset="2"/>
              </a:rPr>
              <a:t> + 25 nm </a:t>
            </a:r>
            <a:r>
              <a:rPr lang="en-US" u="none" dirty="0" err="1" smtClean="0">
                <a:sym typeface="Symbol" pitchFamily="18" charset="2"/>
              </a:rPr>
              <a:t>NbN</a:t>
            </a:r>
            <a:r>
              <a:rPr lang="en-US" u="none" dirty="0" smtClean="0">
                <a:sym typeface="Symbol" pitchFamily="18" charset="2"/>
              </a:rPr>
              <a:t>) x </a:t>
            </a:r>
            <a:r>
              <a:rPr lang="en-US" b="1" u="none" dirty="0" smtClean="0">
                <a:sym typeface="Symbol" pitchFamily="18" charset="2"/>
              </a:rPr>
              <a:t>4 </a:t>
            </a:r>
            <a:r>
              <a:rPr lang="en-US" u="none" dirty="0" smtClean="0">
                <a:sym typeface="Symbol" pitchFamily="18" charset="2"/>
              </a:rPr>
              <a:t> </a:t>
            </a:r>
            <a:endParaRPr lang="en-US" sz="1600" u="none" dirty="0">
              <a:sym typeface="Symbol" pitchFamily="18" charset="2"/>
            </a:endParaRPr>
          </a:p>
          <a:p>
            <a:pPr>
              <a:spcBef>
                <a:spcPts val="600"/>
              </a:spcBef>
              <a:buFontTx/>
              <a:buBlip>
                <a:blip r:embed="rId4"/>
              </a:buBlip>
            </a:pPr>
            <a:r>
              <a:rPr lang="en-US" sz="1600" u="none" dirty="0">
                <a:sym typeface="Symbol" pitchFamily="18" charset="2"/>
              </a:rPr>
              <a:t> </a:t>
            </a:r>
            <a:r>
              <a:rPr lang="en-US" sz="1600" u="none" dirty="0" smtClean="0">
                <a:sym typeface="Symbol" pitchFamily="18" charset="2"/>
              </a:rPr>
              <a:t>  Multilayer tested for the first time B</a:t>
            </a:r>
            <a:r>
              <a:rPr lang="en-US" sz="1600" u="none" baseline="-25000" dirty="0" smtClean="0">
                <a:sym typeface="Symbol" pitchFamily="18" charset="2"/>
              </a:rPr>
              <a:t>C1</a:t>
            </a:r>
            <a:r>
              <a:rPr lang="en-US" sz="1600" u="none" dirty="0" smtClean="0">
                <a:sym typeface="Symbol" pitchFamily="18" charset="2"/>
              </a:rPr>
              <a:t> &gt; 55 </a:t>
            </a:r>
            <a:r>
              <a:rPr lang="en-US" sz="1600" u="none" dirty="0" err="1" smtClean="0">
                <a:sym typeface="Symbol" pitchFamily="18" charset="2"/>
              </a:rPr>
              <a:t>mT</a:t>
            </a:r>
            <a:r>
              <a:rPr lang="en-US" sz="1600" u="none" dirty="0" smtClean="0">
                <a:sym typeface="Symbol" pitchFamily="18" charset="2"/>
              </a:rPr>
              <a:t> @ 8K !</a:t>
            </a:r>
            <a:endParaRPr lang="en-US" sz="1600" b="1" u="none" baseline="30000" dirty="0">
              <a:solidFill>
                <a:srgbClr val="FF0000"/>
              </a:solidFill>
              <a:sym typeface="Symbol" pitchFamily="18" charset="2"/>
            </a:endParaRPr>
          </a:p>
        </p:txBody>
      </p:sp>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5440" y="4066760"/>
            <a:ext cx="2647744" cy="762634"/>
          </a:xfrm>
          <a:prstGeom prst="rect">
            <a:avLst/>
          </a:prstGeom>
          <a:solidFill>
            <a:schemeClr val="accent3"/>
          </a:solidFill>
          <a:ln w="9525">
            <a:solidFill>
              <a:schemeClr val="tx1"/>
            </a:solidFill>
            <a:miter lim="800000"/>
            <a:headEnd/>
            <a:tailEnd/>
          </a:ln>
          <a:effectLst/>
        </p:spPr>
      </p:pic>
      <p:sp>
        <p:nvSpPr>
          <p:cNvPr id="9" name="Forme libre 8"/>
          <p:cNvSpPr/>
          <p:nvPr/>
        </p:nvSpPr>
        <p:spPr>
          <a:xfrm>
            <a:off x="2529701" y="4314474"/>
            <a:ext cx="2470317" cy="345476"/>
          </a:xfrm>
          <a:custGeom>
            <a:avLst/>
            <a:gdLst>
              <a:gd name="connsiteX0" fmla="*/ 0 w 3763107"/>
              <a:gd name="connsiteY0" fmla="*/ 88390 h 815221"/>
              <a:gd name="connsiteX1" fmla="*/ 1969477 w 3763107"/>
              <a:gd name="connsiteY1" fmla="*/ 64944 h 815221"/>
              <a:gd name="connsiteX2" fmla="*/ 3763107 w 3763107"/>
              <a:gd name="connsiteY2" fmla="*/ 815221 h 815221"/>
              <a:gd name="connsiteX3" fmla="*/ 3763107 w 3763107"/>
              <a:gd name="connsiteY3" fmla="*/ 815221 h 815221"/>
              <a:gd name="connsiteX0" fmla="*/ 0 w 3763107"/>
              <a:gd name="connsiteY0" fmla="*/ 55178 h 782009"/>
              <a:gd name="connsiteX1" fmla="*/ 1957753 w 3763107"/>
              <a:gd name="connsiteY1" fmla="*/ 90347 h 782009"/>
              <a:gd name="connsiteX2" fmla="*/ 3763107 w 3763107"/>
              <a:gd name="connsiteY2" fmla="*/ 782009 h 782009"/>
              <a:gd name="connsiteX3" fmla="*/ 3763107 w 3763107"/>
              <a:gd name="connsiteY3" fmla="*/ 782009 h 782009"/>
              <a:gd name="connsiteX0" fmla="*/ 0 w 3763107"/>
              <a:gd name="connsiteY0" fmla="*/ 34316 h 761147"/>
              <a:gd name="connsiteX1" fmla="*/ 1957753 w 3763107"/>
              <a:gd name="connsiteY1" fmla="*/ 69485 h 761147"/>
              <a:gd name="connsiteX2" fmla="*/ 3763107 w 3763107"/>
              <a:gd name="connsiteY2" fmla="*/ 761147 h 761147"/>
              <a:gd name="connsiteX3" fmla="*/ 3763107 w 3763107"/>
              <a:gd name="connsiteY3" fmla="*/ 761147 h 761147"/>
              <a:gd name="connsiteX0" fmla="*/ 0 w 3763107"/>
              <a:gd name="connsiteY0" fmla="*/ 47274 h 774105"/>
              <a:gd name="connsiteX1" fmla="*/ 1957753 w 3763107"/>
              <a:gd name="connsiteY1" fmla="*/ 82443 h 774105"/>
              <a:gd name="connsiteX2" fmla="*/ 3763107 w 3763107"/>
              <a:gd name="connsiteY2" fmla="*/ 774105 h 774105"/>
              <a:gd name="connsiteX3" fmla="*/ 3763107 w 3763107"/>
              <a:gd name="connsiteY3" fmla="*/ 774105 h 774105"/>
              <a:gd name="connsiteX0" fmla="*/ 0 w 3763107"/>
              <a:gd name="connsiteY0" fmla="*/ 32678 h 759509"/>
              <a:gd name="connsiteX1" fmla="*/ 1981199 w 3763107"/>
              <a:gd name="connsiteY1" fmla="*/ 114740 h 759509"/>
              <a:gd name="connsiteX2" fmla="*/ 3763107 w 3763107"/>
              <a:gd name="connsiteY2" fmla="*/ 759509 h 759509"/>
              <a:gd name="connsiteX3" fmla="*/ 3763107 w 3763107"/>
              <a:gd name="connsiteY3" fmla="*/ 759509 h 759509"/>
              <a:gd name="connsiteX0" fmla="*/ 0 w 3810000"/>
              <a:gd name="connsiteY0" fmla="*/ 356626 h 649703"/>
              <a:gd name="connsiteX1" fmla="*/ 2028092 w 3810000"/>
              <a:gd name="connsiteY1" fmla="*/ 4934 h 649703"/>
              <a:gd name="connsiteX2" fmla="*/ 3810000 w 3810000"/>
              <a:gd name="connsiteY2" fmla="*/ 649703 h 649703"/>
              <a:gd name="connsiteX3" fmla="*/ 3810000 w 3810000"/>
              <a:gd name="connsiteY3" fmla="*/ 649703 h 649703"/>
              <a:gd name="connsiteX0" fmla="*/ 0 w 3810000"/>
              <a:gd name="connsiteY0" fmla="*/ 100021 h 393098"/>
              <a:gd name="connsiteX1" fmla="*/ 2074984 w 3810000"/>
              <a:gd name="connsiteY1" fmla="*/ 17960 h 393098"/>
              <a:gd name="connsiteX2" fmla="*/ 3810000 w 3810000"/>
              <a:gd name="connsiteY2" fmla="*/ 393098 h 393098"/>
              <a:gd name="connsiteX3" fmla="*/ 3810000 w 3810000"/>
              <a:gd name="connsiteY3" fmla="*/ 393098 h 393098"/>
              <a:gd name="connsiteX0" fmla="*/ 0 w 3282461"/>
              <a:gd name="connsiteY0" fmla="*/ 68090 h 408059"/>
              <a:gd name="connsiteX1" fmla="*/ 1547445 w 3282461"/>
              <a:gd name="connsiteY1" fmla="*/ 32921 h 408059"/>
              <a:gd name="connsiteX2" fmla="*/ 3282461 w 3282461"/>
              <a:gd name="connsiteY2" fmla="*/ 408059 h 408059"/>
              <a:gd name="connsiteX3" fmla="*/ 3282461 w 3282461"/>
              <a:gd name="connsiteY3" fmla="*/ 408059 h 408059"/>
              <a:gd name="connsiteX0" fmla="*/ 0 w 3282461"/>
              <a:gd name="connsiteY0" fmla="*/ 48534 h 388503"/>
              <a:gd name="connsiteX1" fmla="*/ 1594337 w 3282461"/>
              <a:gd name="connsiteY1" fmla="*/ 48534 h 388503"/>
              <a:gd name="connsiteX2" fmla="*/ 3282461 w 3282461"/>
              <a:gd name="connsiteY2" fmla="*/ 388503 h 388503"/>
              <a:gd name="connsiteX3" fmla="*/ 3282461 w 3282461"/>
              <a:gd name="connsiteY3" fmla="*/ 388503 h 388503"/>
              <a:gd name="connsiteX0" fmla="*/ 0 w 3845169"/>
              <a:gd name="connsiteY0" fmla="*/ 48534 h 388503"/>
              <a:gd name="connsiteX1" fmla="*/ 2157045 w 3845169"/>
              <a:gd name="connsiteY1" fmla="*/ 48534 h 388503"/>
              <a:gd name="connsiteX2" fmla="*/ 3845169 w 3845169"/>
              <a:gd name="connsiteY2" fmla="*/ 388503 h 388503"/>
              <a:gd name="connsiteX3" fmla="*/ 3845169 w 3845169"/>
              <a:gd name="connsiteY3" fmla="*/ 388503 h 388503"/>
              <a:gd name="connsiteX0" fmla="*/ 0 w 3845169"/>
              <a:gd name="connsiteY0" fmla="*/ 35699 h 375668"/>
              <a:gd name="connsiteX1" fmla="*/ 2180492 w 3845169"/>
              <a:gd name="connsiteY1" fmla="*/ 70868 h 375668"/>
              <a:gd name="connsiteX2" fmla="*/ 3845169 w 3845169"/>
              <a:gd name="connsiteY2" fmla="*/ 375668 h 375668"/>
              <a:gd name="connsiteX3" fmla="*/ 3845169 w 3845169"/>
              <a:gd name="connsiteY3" fmla="*/ 375668 h 375668"/>
              <a:gd name="connsiteX0" fmla="*/ 0 w 3845169"/>
              <a:gd name="connsiteY0" fmla="*/ 23830 h 433497"/>
              <a:gd name="connsiteX1" fmla="*/ 2180492 w 3845169"/>
              <a:gd name="connsiteY1" fmla="*/ 128697 h 433497"/>
              <a:gd name="connsiteX2" fmla="*/ 3845169 w 3845169"/>
              <a:gd name="connsiteY2" fmla="*/ 433497 h 433497"/>
              <a:gd name="connsiteX3" fmla="*/ 3845169 w 3845169"/>
              <a:gd name="connsiteY3" fmla="*/ 433497 h 433497"/>
              <a:gd name="connsiteX0" fmla="*/ 0 w 3845169"/>
              <a:gd name="connsiteY0" fmla="*/ 918 h 410585"/>
              <a:gd name="connsiteX1" fmla="*/ 2180492 w 3845169"/>
              <a:gd name="connsiteY1" fmla="*/ 105785 h 410585"/>
              <a:gd name="connsiteX2" fmla="*/ 3845169 w 3845169"/>
              <a:gd name="connsiteY2" fmla="*/ 410585 h 410585"/>
              <a:gd name="connsiteX3" fmla="*/ 3845169 w 3845169"/>
              <a:gd name="connsiteY3" fmla="*/ 410585 h 410585"/>
              <a:gd name="connsiteX0" fmla="*/ 0 w 3845169"/>
              <a:gd name="connsiteY0" fmla="*/ 1279 h 410946"/>
              <a:gd name="connsiteX1" fmla="*/ 2180492 w 3845169"/>
              <a:gd name="connsiteY1" fmla="*/ 106146 h 410946"/>
              <a:gd name="connsiteX2" fmla="*/ 3845169 w 3845169"/>
              <a:gd name="connsiteY2" fmla="*/ 410946 h 410946"/>
              <a:gd name="connsiteX3" fmla="*/ 3845169 w 3845169"/>
              <a:gd name="connsiteY3" fmla="*/ 410946 h 410946"/>
              <a:gd name="connsiteX0" fmla="*/ 0 w 3845169"/>
              <a:gd name="connsiteY0" fmla="*/ 910 h 410577"/>
              <a:gd name="connsiteX1" fmla="*/ 2239108 w 3845169"/>
              <a:gd name="connsiteY1" fmla="*/ 121861 h 410577"/>
              <a:gd name="connsiteX2" fmla="*/ 3845169 w 3845169"/>
              <a:gd name="connsiteY2" fmla="*/ 410577 h 410577"/>
              <a:gd name="connsiteX3" fmla="*/ 3845169 w 3845169"/>
              <a:gd name="connsiteY3" fmla="*/ 410577 h 410577"/>
              <a:gd name="connsiteX0" fmla="*/ 0 w 3845169"/>
              <a:gd name="connsiteY0" fmla="*/ 1432 h 411099"/>
              <a:gd name="connsiteX1" fmla="*/ 2239108 w 3845169"/>
              <a:gd name="connsiteY1" fmla="*/ 101902 h 411099"/>
              <a:gd name="connsiteX2" fmla="*/ 3845169 w 3845169"/>
              <a:gd name="connsiteY2" fmla="*/ 411099 h 411099"/>
              <a:gd name="connsiteX3" fmla="*/ 3845169 w 3845169"/>
              <a:gd name="connsiteY3" fmla="*/ 411099 h 411099"/>
              <a:gd name="connsiteX0" fmla="*/ 0 w 3845169"/>
              <a:gd name="connsiteY0" fmla="*/ 667 h 410334"/>
              <a:gd name="connsiteX1" fmla="*/ 2239108 w 3845169"/>
              <a:gd name="connsiteY1" fmla="*/ 101137 h 410334"/>
              <a:gd name="connsiteX2" fmla="*/ 3845169 w 3845169"/>
              <a:gd name="connsiteY2" fmla="*/ 410334 h 410334"/>
              <a:gd name="connsiteX3" fmla="*/ 3845169 w 3845169"/>
              <a:gd name="connsiteY3" fmla="*/ 410334 h 410334"/>
              <a:gd name="connsiteX0" fmla="*/ 0 w 3221785"/>
              <a:gd name="connsiteY0" fmla="*/ 1615 h 388037"/>
              <a:gd name="connsiteX1" fmla="*/ 1615724 w 3221785"/>
              <a:gd name="connsiteY1" fmla="*/ 78840 h 388037"/>
              <a:gd name="connsiteX2" fmla="*/ 3221785 w 3221785"/>
              <a:gd name="connsiteY2" fmla="*/ 388037 h 388037"/>
              <a:gd name="connsiteX3" fmla="*/ 3221785 w 3221785"/>
              <a:gd name="connsiteY3" fmla="*/ 388037 h 388037"/>
              <a:gd name="connsiteX0" fmla="*/ 0 w 3221785"/>
              <a:gd name="connsiteY0" fmla="*/ 0 h 386422"/>
              <a:gd name="connsiteX1" fmla="*/ 1615724 w 3221785"/>
              <a:gd name="connsiteY1" fmla="*/ 77225 h 386422"/>
              <a:gd name="connsiteX2" fmla="*/ 3221785 w 3221785"/>
              <a:gd name="connsiteY2" fmla="*/ 386422 h 386422"/>
              <a:gd name="connsiteX3" fmla="*/ 3221785 w 3221785"/>
              <a:gd name="connsiteY3" fmla="*/ 386422 h 386422"/>
            </a:gdLst>
            <a:ahLst/>
            <a:cxnLst>
              <a:cxn ang="0">
                <a:pos x="connsiteX0" y="connsiteY0"/>
              </a:cxn>
              <a:cxn ang="0">
                <a:pos x="connsiteX1" y="connsiteY1"/>
              </a:cxn>
              <a:cxn ang="0">
                <a:pos x="connsiteX2" y="connsiteY2"/>
              </a:cxn>
              <a:cxn ang="0">
                <a:pos x="connsiteX3" y="connsiteY3"/>
              </a:cxn>
            </a:cxnLst>
            <a:rect l="l" t="t" r="r" b="b"/>
            <a:pathLst>
              <a:path w="3221785" h="386422">
                <a:moveTo>
                  <a:pt x="0" y="0"/>
                </a:moveTo>
                <a:cubicBezTo>
                  <a:pt x="718039" y="3667"/>
                  <a:pt x="1078760" y="12821"/>
                  <a:pt x="1615724" y="77225"/>
                </a:cubicBezTo>
                <a:cubicBezTo>
                  <a:pt x="2152688" y="141629"/>
                  <a:pt x="2954108" y="338303"/>
                  <a:pt x="3221785" y="386422"/>
                </a:cubicBezTo>
                <a:lnTo>
                  <a:pt x="3221785" y="386422"/>
                </a:lnTo>
              </a:path>
            </a:pathLst>
          </a:custGeom>
          <a:ln>
            <a:solidFill>
              <a:schemeClr val="accent2">
                <a:lumMod val="75000"/>
              </a:schemeClr>
            </a:solidFill>
            <a:prstDash val="sysDash"/>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sng" strike="noStrike" cap="none" normalizeH="0" baseline="0" smtClean="0">
              <a:ln>
                <a:noFill/>
              </a:ln>
              <a:solidFill>
                <a:schemeClr val="tx1"/>
              </a:solidFill>
              <a:effectLst/>
              <a:latin typeface="Arial" pitchFamily="34" charset="0"/>
            </a:endParaRPr>
          </a:p>
        </p:txBody>
      </p:sp>
      <p:sp>
        <p:nvSpPr>
          <p:cNvPr id="10" name="Forme libre 9"/>
          <p:cNvSpPr/>
          <p:nvPr/>
        </p:nvSpPr>
        <p:spPr>
          <a:xfrm>
            <a:off x="2555776" y="3699617"/>
            <a:ext cx="1136806" cy="978320"/>
          </a:xfrm>
          <a:custGeom>
            <a:avLst/>
            <a:gdLst>
              <a:gd name="connsiteX0" fmla="*/ 0 w 3763107"/>
              <a:gd name="connsiteY0" fmla="*/ 88390 h 815221"/>
              <a:gd name="connsiteX1" fmla="*/ 1969477 w 3763107"/>
              <a:gd name="connsiteY1" fmla="*/ 64944 h 815221"/>
              <a:gd name="connsiteX2" fmla="*/ 3763107 w 3763107"/>
              <a:gd name="connsiteY2" fmla="*/ 815221 h 815221"/>
              <a:gd name="connsiteX3" fmla="*/ 3763107 w 3763107"/>
              <a:gd name="connsiteY3" fmla="*/ 815221 h 815221"/>
              <a:gd name="connsiteX0" fmla="*/ 0 w 3763107"/>
              <a:gd name="connsiteY0" fmla="*/ 55178 h 782009"/>
              <a:gd name="connsiteX1" fmla="*/ 1957753 w 3763107"/>
              <a:gd name="connsiteY1" fmla="*/ 90347 h 782009"/>
              <a:gd name="connsiteX2" fmla="*/ 3763107 w 3763107"/>
              <a:gd name="connsiteY2" fmla="*/ 782009 h 782009"/>
              <a:gd name="connsiteX3" fmla="*/ 3763107 w 3763107"/>
              <a:gd name="connsiteY3" fmla="*/ 782009 h 782009"/>
              <a:gd name="connsiteX0" fmla="*/ 0 w 3763107"/>
              <a:gd name="connsiteY0" fmla="*/ 34316 h 761147"/>
              <a:gd name="connsiteX1" fmla="*/ 1957753 w 3763107"/>
              <a:gd name="connsiteY1" fmla="*/ 69485 h 761147"/>
              <a:gd name="connsiteX2" fmla="*/ 3763107 w 3763107"/>
              <a:gd name="connsiteY2" fmla="*/ 761147 h 761147"/>
              <a:gd name="connsiteX3" fmla="*/ 3763107 w 3763107"/>
              <a:gd name="connsiteY3" fmla="*/ 761147 h 761147"/>
              <a:gd name="connsiteX0" fmla="*/ 0 w 3763107"/>
              <a:gd name="connsiteY0" fmla="*/ 47274 h 774105"/>
              <a:gd name="connsiteX1" fmla="*/ 1957753 w 3763107"/>
              <a:gd name="connsiteY1" fmla="*/ 82443 h 774105"/>
              <a:gd name="connsiteX2" fmla="*/ 3763107 w 3763107"/>
              <a:gd name="connsiteY2" fmla="*/ 774105 h 774105"/>
              <a:gd name="connsiteX3" fmla="*/ 3763107 w 3763107"/>
              <a:gd name="connsiteY3" fmla="*/ 774105 h 774105"/>
              <a:gd name="connsiteX0" fmla="*/ 0 w 3763107"/>
              <a:gd name="connsiteY0" fmla="*/ 32678 h 759509"/>
              <a:gd name="connsiteX1" fmla="*/ 1981199 w 3763107"/>
              <a:gd name="connsiteY1" fmla="*/ 114740 h 759509"/>
              <a:gd name="connsiteX2" fmla="*/ 3763107 w 3763107"/>
              <a:gd name="connsiteY2" fmla="*/ 759509 h 759509"/>
              <a:gd name="connsiteX3" fmla="*/ 3763107 w 3763107"/>
              <a:gd name="connsiteY3" fmla="*/ 759509 h 759509"/>
              <a:gd name="connsiteX0" fmla="*/ 0 w 3810000"/>
              <a:gd name="connsiteY0" fmla="*/ 356626 h 649703"/>
              <a:gd name="connsiteX1" fmla="*/ 2028092 w 3810000"/>
              <a:gd name="connsiteY1" fmla="*/ 4934 h 649703"/>
              <a:gd name="connsiteX2" fmla="*/ 3810000 w 3810000"/>
              <a:gd name="connsiteY2" fmla="*/ 649703 h 649703"/>
              <a:gd name="connsiteX3" fmla="*/ 3810000 w 3810000"/>
              <a:gd name="connsiteY3" fmla="*/ 649703 h 649703"/>
              <a:gd name="connsiteX0" fmla="*/ 0 w 3810000"/>
              <a:gd name="connsiteY0" fmla="*/ 100021 h 393098"/>
              <a:gd name="connsiteX1" fmla="*/ 2074984 w 3810000"/>
              <a:gd name="connsiteY1" fmla="*/ 17960 h 393098"/>
              <a:gd name="connsiteX2" fmla="*/ 3810000 w 3810000"/>
              <a:gd name="connsiteY2" fmla="*/ 393098 h 393098"/>
              <a:gd name="connsiteX3" fmla="*/ 3810000 w 3810000"/>
              <a:gd name="connsiteY3" fmla="*/ 393098 h 393098"/>
              <a:gd name="connsiteX0" fmla="*/ 0 w 3282461"/>
              <a:gd name="connsiteY0" fmla="*/ 68090 h 408059"/>
              <a:gd name="connsiteX1" fmla="*/ 1547445 w 3282461"/>
              <a:gd name="connsiteY1" fmla="*/ 32921 h 408059"/>
              <a:gd name="connsiteX2" fmla="*/ 3282461 w 3282461"/>
              <a:gd name="connsiteY2" fmla="*/ 408059 h 408059"/>
              <a:gd name="connsiteX3" fmla="*/ 3282461 w 3282461"/>
              <a:gd name="connsiteY3" fmla="*/ 408059 h 408059"/>
              <a:gd name="connsiteX0" fmla="*/ 0 w 3282461"/>
              <a:gd name="connsiteY0" fmla="*/ 48534 h 388503"/>
              <a:gd name="connsiteX1" fmla="*/ 1594337 w 3282461"/>
              <a:gd name="connsiteY1" fmla="*/ 48534 h 388503"/>
              <a:gd name="connsiteX2" fmla="*/ 3282461 w 3282461"/>
              <a:gd name="connsiteY2" fmla="*/ 388503 h 388503"/>
              <a:gd name="connsiteX3" fmla="*/ 3282461 w 3282461"/>
              <a:gd name="connsiteY3" fmla="*/ 388503 h 388503"/>
              <a:gd name="connsiteX0" fmla="*/ 0 w 3845169"/>
              <a:gd name="connsiteY0" fmla="*/ 48534 h 388503"/>
              <a:gd name="connsiteX1" fmla="*/ 2157045 w 3845169"/>
              <a:gd name="connsiteY1" fmla="*/ 48534 h 388503"/>
              <a:gd name="connsiteX2" fmla="*/ 3845169 w 3845169"/>
              <a:gd name="connsiteY2" fmla="*/ 388503 h 388503"/>
              <a:gd name="connsiteX3" fmla="*/ 3845169 w 3845169"/>
              <a:gd name="connsiteY3" fmla="*/ 388503 h 388503"/>
              <a:gd name="connsiteX0" fmla="*/ 0 w 3845169"/>
              <a:gd name="connsiteY0" fmla="*/ 35699 h 375668"/>
              <a:gd name="connsiteX1" fmla="*/ 2180492 w 3845169"/>
              <a:gd name="connsiteY1" fmla="*/ 70868 h 375668"/>
              <a:gd name="connsiteX2" fmla="*/ 3845169 w 3845169"/>
              <a:gd name="connsiteY2" fmla="*/ 375668 h 375668"/>
              <a:gd name="connsiteX3" fmla="*/ 3845169 w 3845169"/>
              <a:gd name="connsiteY3" fmla="*/ 375668 h 375668"/>
              <a:gd name="connsiteX0" fmla="*/ 0 w 3845169"/>
              <a:gd name="connsiteY0" fmla="*/ 23830 h 433497"/>
              <a:gd name="connsiteX1" fmla="*/ 2180492 w 3845169"/>
              <a:gd name="connsiteY1" fmla="*/ 128697 h 433497"/>
              <a:gd name="connsiteX2" fmla="*/ 3845169 w 3845169"/>
              <a:gd name="connsiteY2" fmla="*/ 433497 h 433497"/>
              <a:gd name="connsiteX3" fmla="*/ 3845169 w 3845169"/>
              <a:gd name="connsiteY3" fmla="*/ 433497 h 433497"/>
              <a:gd name="connsiteX0" fmla="*/ 0 w 3845169"/>
              <a:gd name="connsiteY0" fmla="*/ 918 h 410585"/>
              <a:gd name="connsiteX1" fmla="*/ 2180492 w 3845169"/>
              <a:gd name="connsiteY1" fmla="*/ 105785 h 410585"/>
              <a:gd name="connsiteX2" fmla="*/ 3845169 w 3845169"/>
              <a:gd name="connsiteY2" fmla="*/ 410585 h 410585"/>
              <a:gd name="connsiteX3" fmla="*/ 3845169 w 3845169"/>
              <a:gd name="connsiteY3" fmla="*/ 410585 h 410585"/>
              <a:gd name="connsiteX0" fmla="*/ 0 w 3845169"/>
              <a:gd name="connsiteY0" fmla="*/ 1279 h 410946"/>
              <a:gd name="connsiteX1" fmla="*/ 2180492 w 3845169"/>
              <a:gd name="connsiteY1" fmla="*/ 106146 h 410946"/>
              <a:gd name="connsiteX2" fmla="*/ 3845169 w 3845169"/>
              <a:gd name="connsiteY2" fmla="*/ 410946 h 410946"/>
              <a:gd name="connsiteX3" fmla="*/ 3845169 w 3845169"/>
              <a:gd name="connsiteY3" fmla="*/ 410946 h 410946"/>
              <a:gd name="connsiteX0" fmla="*/ 0 w 3845169"/>
              <a:gd name="connsiteY0" fmla="*/ 910 h 410577"/>
              <a:gd name="connsiteX1" fmla="*/ 2239108 w 3845169"/>
              <a:gd name="connsiteY1" fmla="*/ 121861 h 410577"/>
              <a:gd name="connsiteX2" fmla="*/ 3845169 w 3845169"/>
              <a:gd name="connsiteY2" fmla="*/ 410577 h 410577"/>
              <a:gd name="connsiteX3" fmla="*/ 3845169 w 3845169"/>
              <a:gd name="connsiteY3" fmla="*/ 410577 h 410577"/>
              <a:gd name="connsiteX0" fmla="*/ 0 w 2951619"/>
              <a:gd name="connsiteY0" fmla="*/ 1063 h 382741"/>
              <a:gd name="connsiteX1" fmla="*/ 1345558 w 2951619"/>
              <a:gd name="connsiteY1" fmla="*/ 94025 h 382741"/>
              <a:gd name="connsiteX2" fmla="*/ 2951619 w 2951619"/>
              <a:gd name="connsiteY2" fmla="*/ 382741 h 382741"/>
              <a:gd name="connsiteX3" fmla="*/ 2951619 w 2951619"/>
              <a:gd name="connsiteY3" fmla="*/ 382741 h 382741"/>
              <a:gd name="connsiteX0" fmla="*/ 0 w 2951619"/>
              <a:gd name="connsiteY0" fmla="*/ 0 h 381678"/>
              <a:gd name="connsiteX1" fmla="*/ 1345558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345557 w 2951619"/>
              <a:gd name="connsiteY1" fmla="*/ 92962 h 381678"/>
              <a:gd name="connsiteX2" fmla="*/ 2951619 w 2951619"/>
              <a:gd name="connsiteY2" fmla="*/ 381678 h 381678"/>
              <a:gd name="connsiteX3" fmla="*/ 2951619 w 2951619"/>
              <a:gd name="connsiteY3" fmla="*/ 381678 h 381678"/>
              <a:gd name="connsiteX0" fmla="*/ 0 w 2951619"/>
              <a:gd name="connsiteY0" fmla="*/ 0 h 381678"/>
              <a:gd name="connsiteX1" fmla="*/ 1215848 w 2951619"/>
              <a:gd name="connsiteY1" fmla="*/ 119785 h 381678"/>
              <a:gd name="connsiteX2" fmla="*/ 2951619 w 2951619"/>
              <a:gd name="connsiteY2" fmla="*/ 381678 h 381678"/>
              <a:gd name="connsiteX3" fmla="*/ 2951619 w 2951619"/>
              <a:gd name="connsiteY3" fmla="*/ 381678 h 381678"/>
              <a:gd name="connsiteX0" fmla="*/ 0 w 2764263"/>
              <a:gd name="connsiteY0" fmla="*/ 0 h 424828"/>
              <a:gd name="connsiteX1" fmla="*/ 1028492 w 2764263"/>
              <a:gd name="connsiteY1" fmla="*/ 162935 h 424828"/>
              <a:gd name="connsiteX2" fmla="*/ 2764263 w 2764263"/>
              <a:gd name="connsiteY2" fmla="*/ 424828 h 424828"/>
              <a:gd name="connsiteX3" fmla="*/ 2764263 w 2764263"/>
              <a:gd name="connsiteY3" fmla="*/ 424828 h 424828"/>
              <a:gd name="connsiteX0" fmla="*/ 0 w 2764263"/>
              <a:gd name="connsiteY0" fmla="*/ 0 h 424828"/>
              <a:gd name="connsiteX1" fmla="*/ 1028492 w 2764263"/>
              <a:gd name="connsiteY1" fmla="*/ 162935 h 424828"/>
              <a:gd name="connsiteX2" fmla="*/ 2764263 w 2764263"/>
              <a:gd name="connsiteY2" fmla="*/ 424828 h 424828"/>
              <a:gd name="connsiteX3" fmla="*/ 2764263 w 2764263"/>
              <a:gd name="connsiteY3" fmla="*/ 424828 h 424828"/>
              <a:gd name="connsiteX0" fmla="*/ 0 w 2677790"/>
              <a:gd name="connsiteY0" fmla="*/ 0 h 422496"/>
              <a:gd name="connsiteX1" fmla="*/ 942019 w 2677790"/>
              <a:gd name="connsiteY1" fmla="*/ 160603 h 422496"/>
              <a:gd name="connsiteX2" fmla="*/ 2677790 w 2677790"/>
              <a:gd name="connsiteY2" fmla="*/ 422496 h 422496"/>
              <a:gd name="connsiteX3" fmla="*/ 2677790 w 2677790"/>
              <a:gd name="connsiteY3" fmla="*/ 422496 h 422496"/>
              <a:gd name="connsiteX0" fmla="*/ 0 w 2677790"/>
              <a:gd name="connsiteY0" fmla="*/ 0 h 422496"/>
              <a:gd name="connsiteX1" fmla="*/ 942019 w 2677790"/>
              <a:gd name="connsiteY1" fmla="*/ 160603 h 422496"/>
              <a:gd name="connsiteX2" fmla="*/ 2677790 w 2677790"/>
              <a:gd name="connsiteY2" fmla="*/ 422496 h 422496"/>
              <a:gd name="connsiteX3" fmla="*/ 2677790 w 2677790"/>
              <a:gd name="connsiteY3" fmla="*/ 422496 h 422496"/>
              <a:gd name="connsiteX0" fmla="*/ 0 w 2677790"/>
              <a:gd name="connsiteY0" fmla="*/ 0 h 422496"/>
              <a:gd name="connsiteX1" fmla="*/ 927609 w 2677790"/>
              <a:gd name="connsiteY1" fmla="*/ 160603 h 422496"/>
              <a:gd name="connsiteX2" fmla="*/ 2677790 w 2677790"/>
              <a:gd name="connsiteY2" fmla="*/ 422496 h 422496"/>
              <a:gd name="connsiteX3" fmla="*/ 2677790 w 2677790"/>
              <a:gd name="connsiteY3" fmla="*/ 422496 h 422496"/>
              <a:gd name="connsiteX0" fmla="*/ 0 w 2677790"/>
              <a:gd name="connsiteY0" fmla="*/ 0 h 422496"/>
              <a:gd name="connsiteX1" fmla="*/ 927609 w 2677790"/>
              <a:gd name="connsiteY1" fmla="*/ 161296 h 422496"/>
              <a:gd name="connsiteX2" fmla="*/ 2677790 w 2677790"/>
              <a:gd name="connsiteY2" fmla="*/ 422496 h 422496"/>
              <a:gd name="connsiteX3" fmla="*/ 2677790 w 2677790"/>
              <a:gd name="connsiteY3" fmla="*/ 422496 h 422496"/>
              <a:gd name="connsiteX0" fmla="*/ 0 w 2677790"/>
              <a:gd name="connsiteY0" fmla="*/ 0 h 422496"/>
              <a:gd name="connsiteX1" fmla="*/ 919041 w 2677790"/>
              <a:gd name="connsiteY1" fmla="*/ 16129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970457 w 2677790"/>
              <a:gd name="connsiteY1" fmla="*/ 159216 h 422496"/>
              <a:gd name="connsiteX2" fmla="*/ 2677790 w 2677790"/>
              <a:gd name="connsiteY2" fmla="*/ 422496 h 422496"/>
              <a:gd name="connsiteX3" fmla="*/ 2677790 w 2677790"/>
              <a:gd name="connsiteY3" fmla="*/ 422496 h 422496"/>
              <a:gd name="connsiteX0" fmla="*/ 0 w 2677790"/>
              <a:gd name="connsiteY0" fmla="*/ 0 h 422496"/>
              <a:gd name="connsiteX1" fmla="*/ 2677790 w 2677790"/>
              <a:gd name="connsiteY1" fmla="*/ 422496 h 422496"/>
              <a:gd name="connsiteX2" fmla="*/ 2677790 w 2677790"/>
              <a:gd name="connsiteY2" fmla="*/ 422496 h 422496"/>
              <a:gd name="connsiteX0" fmla="*/ 0 w 1932049"/>
              <a:gd name="connsiteY0" fmla="*/ 0 h 422496"/>
              <a:gd name="connsiteX1" fmla="*/ 1932049 w 1932049"/>
              <a:gd name="connsiteY1" fmla="*/ 422496 h 422496"/>
              <a:gd name="connsiteX2" fmla="*/ 1932049 w 1932049"/>
              <a:gd name="connsiteY2" fmla="*/ 422496 h 422496"/>
              <a:gd name="connsiteX0" fmla="*/ 32991 w 1965040"/>
              <a:gd name="connsiteY0" fmla="*/ 0 h 422496"/>
              <a:gd name="connsiteX1" fmla="*/ 1965040 w 1965040"/>
              <a:gd name="connsiteY1" fmla="*/ 422496 h 422496"/>
              <a:gd name="connsiteX2" fmla="*/ 1965040 w 1965040"/>
              <a:gd name="connsiteY2" fmla="*/ 422496 h 422496"/>
              <a:gd name="connsiteX0" fmla="*/ 30292 w 2122143"/>
              <a:gd name="connsiteY0" fmla="*/ 0 h 422496"/>
              <a:gd name="connsiteX1" fmla="*/ 2122143 w 2122143"/>
              <a:gd name="connsiteY1" fmla="*/ 422496 h 422496"/>
              <a:gd name="connsiteX2" fmla="*/ 2122143 w 2122143"/>
              <a:gd name="connsiteY2" fmla="*/ 422496 h 422496"/>
              <a:gd name="connsiteX0" fmla="*/ 0 w 2091851"/>
              <a:gd name="connsiteY0" fmla="*/ 0 h 422496"/>
              <a:gd name="connsiteX1" fmla="*/ 2091851 w 2091851"/>
              <a:gd name="connsiteY1" fmla="*/ 422496 h 422496"/>
              <a:gd name="connsiteX2" fmla="*/ 2091851 w 2091851"/>
              <a:gd name="connsiteY2" fmla="*/ 422496 h 422496"/>
              <a:gd name="connsiteX0" fmla="*/ 0 w 2091851"/>
              <a:gd name="connsiteY0" fmla="*/ 0 h 422496"/>
              <a:gd name="connsiteX1" fmla="*/ 2091851 w 2091851"/>
              <a:gd name="connsiteY1" fmla="*/ 422496 h 422496"/>
              <a:gd name="connsiteX2" fmla="*/ 2091851 w 2091851"/>
              <a:gd name="connsiteY2" fmla="*/ 422496 h 422496"/>
              <a:gd name="connsiteX0" fmla="*/ 0 w 2748813"/>
              <a:gd name="connsiteY0" fmla="*/ 0 h 426806"/>
              <a:gd name="connsiteX1" fmla="*/ 2748813 w 2748813"/>
              <a:gd name="connsiteY1" fmla="*/ 426806 h 426806"/>
              <a:gd name="connsiteX2" fmla="*/ 2748813 w 2748813"/>
              <a:gd name="connsiteY2" fmla="*/ 426806 h 426806"/>
              <a:gd name="connsiteX0" fmla="*/ 0 w 2748813"/>
              <a:gd name="connsiteY0" fmla="*/ 0 h 426806"/>
              <a:gd name="connsiteX1" fmla="*/ 2748813 w 2748813"/>
              <a:gd name="connsiteY1" fmla="*/ 426806 h 426806"/>
              <a:gd name="connsiteX2" fmla="*/ 2748813 w 2748813"/>
              <a:gd name="connsiteY2" fmla="*/ 426806 h 426806"/>
            </a:gdLst>
            <a:ahLst/>
            <a:cxnLst>
              <a:cxn ang="0">
                <a:pos x="connsiteX0" y="connsiteY0"/>
              </a:cxn>
              <a:cxn ang="0">
                <a:pos x="connsiteX1" y="connsiteY1"/>
              </a:cxn>
              <a:cxn ang="0">
                <a:pos x="connsiteX2" y="connsiteY2"/>
              </a:cxn>
            </a:cxnLst>
            <a:rect l="l" t="t" r="r" b="b"/>
            <a:pathLst>
              <a:path w="2748813" h="426806">
                <a:moveTo>
                  <a:pt x="0" y="0"/>
                </a:moveTo>
                <a:cubicBezTo>
                  <a:pt x="308223" y="29274"/>
                  <a:pt x="2104797" y="285974"/>
                  <a:pt x="2748813" y="426806"/>
                </a:cubicBezTo>
                <a:lnTo>
                  <a:pt x="2748813" y="426806"/>
                </a:lnTo>
              </a:path>
            </a:pathLst>
          </a:custGeom>
          <a:ln>
            <a:solidFill>
              <a:srgbClr val="FF0000"/>
            </a:solidFill>
            <a:prstDash val="sysDash"/>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sng" strike="noStrike" cap="none" normalizeH="0" baseline="0" smtClean="0">
              <a:ln>
                <a:noFill/>
              </a:ln>
              <a:solidFill>
                <a:schemeClr val="tx1"/>
              </a:solidFill>
              <a:effectLst/>
              <a:latin typeface="Arial" pitchFamily="34" charset="0"/>
            </a:endParaRPr>
          </a:p>
        </p:txBody>
      </p:sp>
      <p:sp>
        <p:nvSpPr>
          <p:cNvPr id="4" name="Rectangle 3"/>
          <p:cNvSpPr/>
          <p:nvPr/>
        </p:nvSpPr>
        <p:spPr bwMode="auto">
          <a:xfrm>
            <a:off x="2411760" y="2162057"/>
            <a:ext cx="288032" cy="22963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sng" strike="noStrike" cap="none" normalizeH="0" baseline="0" smtClean="0">
              <a:ln>
                <a:noFill/>
              </a:ln>
              <a:solidFill>
                <a:schemeClr val="tx1"/>
              </a:solidFill>
              <a:effectLst/>
              <a:latin typeface="Arial" pitchFamily="34" charset="0"/>
            </a:endParaRPr>
          </a:p>
        </p:txBody>
      </p:sp>
      <p:pic>
        <p:nvPicPr>
          <p:cNvPr id="20" name="Picture 3"/>
          <p:cNvPicPr>
            <a:picLocks noChangeAspect="1" noChangeArrowheads="1"/>
          </p:cNvPicPr>
          <p:nvPr/>
        </p:nvPicPr>
        <p:blipFill>
          <a:blip r:embed="rId6" cstate="print"/>
          <a:srcRect/>
          <a:stretch>
            <a:fillRect/>
          </a:stretch>
        </p:blipFill>
        <p:spPr bwMode="auto">
          <a:xfrm>
            <a:off x="6147537" y="2670906"/>
            <a:ext cx="2647744" cy="914458"/>
          </a:xfrm>
          <a:prstGeom prst="rect">
            <a:avLst/>
          </a:prstGeom>
          <a:noFill/>
          <a:ln w="9525">
            <a:solidFill>
              <a:schemeClr val="accent4"/>
            </a:solidFill>
            <a:miter lim="800000"/>
            <a:headEnd/>
            <a:tailEnd/>
          </a:ln>
        </p:spPr>
      </p:pic>
      <p:sp>
        <p:nvSpPr>
          <p:cNvPr id="22" name="Forme libre 21"/>
          <p:cNvSpPr/>
          <p:nvPr/>
        </p:nvSpPr>
        <p:spPr>
          <a:xfrm>
            <a:off x="3419872" y="3429504"/>
            <a:ext cx="1728192" cy="1230445"/>
          </a:xfrm>
          <a:custGeom>
            <a:avLst/>
            <a:gdLst>
              <a:gd name="connsiteX0" fmla="*/ 0 w 3763107"/>
              <a:gd name="connsiteY0" fmla="*/ 88390 h 815221"/>
              <a:gd name="connsiteX1" fmla="*/ 1969477 w 3763107"/>
              <a:gd name="connsiteY1" fmla="*/ 64944 h 815221"/>
              <a:gd name="connsiteX2" fmla="*/ 3763107 w 3763107"/>
              <a:gd name="connsiteY2" fmla="*/ 815221 h 815221"/>
              <a:gd name="connsiteX3" fmla="*/ 3763107 w 3763107"/>
              <a:gd name="connsiteY3" fmla="*/ 815221 h 815221"/>
              <a:gd name="connsiteX0" fmla="*/ 0 w 3763107"/>
              <a:gd name="connsiteY0" fmla="*/ 55178 h 782009"/>
              <a:gd name="connsiteX1" fmla="*/ 1957753 w 3763107"/>
              <a:gd name="connsiteY1" fmla="*/ 90347 h 782009"/>
              <a:gd name="connsiteX2" fmla="*/ 3763107 w 3763107"/>
              <a:gd name="connsiteY2" fmla="*/ 782009 h 782009"/>
              <a:gd name="connsiteX3" fmla="*/ 3763107 w 3763107"/>
              <a:gd name="connsiteY3" fmla="*/ 782009 h 782009"/>
              <a:gd name="connsiteX0" fmla="*/ 0 w 3763107"/>
              <a:gd name="connsiteY0" fmla="*/ 34316 h 761147"/>
              <a:gd name="connsiteX1" fmla="*/ 1957753 w 3763107"/>
              <a:gd name="connsiteY1" fmla="*/ 69485 h 761147"/>
              <a:gd name="connsiteX2" fmla="*/ 3763107 w 3763107"/>
              <a:gd name="connsiteY2" fmla="*/ 761147 h 761147"/>
              <a:gd name="connsiteX3" fmla="*/ 3763107 w 3763107"/>
              <a:gd name="connsiteY3" fmla="*/ 761147 h 761147"/>
              <a:gd name="connsiteX0" fmla="*/ 0 w 3763107"/>
              <a:gd name="connsiteY0" fmla="*/ 47274 h 774105"/>
              <a:gd name="connsiteX1" fmla="*/ 1957753 w 3763107"/>
              <a:gd name="connsiteY1" fmla="*/ 82443 h 774105"/>
              <a:gd name="connsiteX2" fmla="*/ 3763107 w 3763107"/>
              <a:gd name="connsiteY2" fmla="*/ 774105 h 774105"/>
              <a:gd name="connsiteX3" fmla="*/ 3763107 w 3763107"/>
              <a:gd name="connsiteY3" fmla="*/ 774105 h 774105"/>
              <a:gd name="connsiteX0" fmla="*/ 0 w 3763107"/>
              <a:gd name="connsiteY0" fmla="*/ 32678 h 759509"/>
              <a:gd name="connsiteX1" fmla="*/ 1981199 w 3763107"/>
              <a:gd name="connsiteY1" fmla="*/ 114740 h 759509"/>
              <a:gd name="connsiteX2" fmla="*/ 3763107 w 3763107"/>
              <a:gd name="connsiteY2" fmla="*/ 759509 h 759509"/>
              <a:gd name="connsiteX3" fmla="*/ 3763107 w 3763107"/>
              <a:gd name="connsiteY3" fmla="*/ 759509 h 759509"/>
              <a:gd name="connsiteX0" fmla="*/ 0 w 3810000"/>
              <a:gd name="connsiteY0" fmla="*/ 356626 h 649703"/>
              <a:gd name="connsiteX1" fmla="*/ 2028092 w 3810000"/>
              <a:gd name="connsiteY1" fmla="*/ 4934 h 649703"/>
              <a:gd name="connsiteX2" fmla="*/ 3810000 w 3810000"/>
              <a:gd name="connsiteY2" fmla="*/ 649703 h 649703"/>
              <a:gd name="connsiteX3" fmla="*/ 3810000 w 3810000"/>
              <a:gd name="connsiteY3" fmla="*/ 649703 h 649703"/>
              <a:gd name="connsiteX0" fmla="*/ 0 w 3810000"/>
              <a:gd name="connsiteY0" fmla="*/ 100021 h 393098"/>
              <a:gd name="connsiteX1" fmla="*/ 2074984 w 3810000"/>
              <a:gd name="connsiteY1" fmla="*/ 17960 h 393098"/>
              <a:gd name="connsiteX2" fmla="*/ 3810000 w 3810000"/>
              <a:gd name="connsiteY2" fmla="*/ 393098 h 393098"/>
              <a:gd name="connsiteX3" fmla="*/ 3810000 w 3810000"/>
              <a:gd name="connsiteY3" fmla="*/ 393098 h 393098"/>
              <a:gd name="connsiteX0" fmla="*/ 0 w 3282461"/>
              <a:gd name="connsiteY0" fmla="*/ 68090 h 408059"/>
              <a:gd name="connsiteX1" fmla="*/ 1547445 w 3282461"/>
              <a:gd name="connsiteY1" fmla="*/ 32921 h 408059"/>
              <a:gd name="connsiteX2" fmla="*/ 3282461 w 3282461"/>
              <a:gd name="connsiteY2" fmla="*/ 408059 h 408059"/>
              <a:gd name="connsiteX3" fmla="*/ 3282461 w 3282461"/>
              <a:gd name="connsiteY3" fmla="*/ 408059 h 408059"/>
              <a:gd name="connsiteX0" fmla="*/ 0 w 3282461"/>
              <a:gd name="connsiteY0" fmla="*/ 48534 h 388503"/>
              <a:gd name="connsiteX1" fmla="*/ 1594337 w 3282461"/>
              <a:gd name="connsiteY1" fmla="*/ 48534 h 388503"/>
              <a:gd name="connsiteX2" fmla="*/ 3282461 w 3282461"/>
              <a:gd name="connsiteY2" fmla="*/ 388503 h 388503"/>
              <a:gd name="connsiteX3" fmla="*/ 3282461 w 3282461"/>
              <a:gd name="connsiteY3" fmla="*/ 388503 h 388503"/>
              <a:gd name="connsiteX0" fmla="*/ 0 w 3845169"/>
              <a:gd name="connsiteY0" fmla="*/ 48534 h 388503"/>
              <a:gd name="connsiteX1" fmla="*/ 2157045 w 3845169"/>
              <a:gd name="connsiteY1" fmla="*/ 48534 h 388503"/>
              <a:gd name="connsiteX2" fmla="*/ 3845169 w 3845169"/>
              <a:gd name="connsiteY2" fmla="*/ 388503 h 388503"/>
              <a:gd name="connsiteX3" fmla="*/ 3845169 w 3845169"/>
              <a:gd name="connsiteY3" fmla="*/ 388503 h 388503"/>
              <a:gd name="connsiteX0" fmla="*/ 0 w 3845169"/>
              <a:gd name="connsiteY0" fmla="*/ 35699 h 375668"/>
              <a:gd name="connsiteX1" fmla="*/ 2180492 w 3845169"/>
              <a:gd name="connsiteY1" fmla="*/ 70868 h 375668"/>
              <a:gd name="connsiteX2" fmla="*/ 3845169 w 3845169"/>
              <a:gd name="connsiteY2" fmla="*/ 375668 h 375668"/>
              <a:gd name="connsiteX3" fmla="*/ 3845169 w 3845169"/>
              <a:gd name="connsiteY3" fmla="*/ 375668 h 375668"/>
              <a:gd name="connsiteX0" fmla="*/ 0 w 3845169"/>
              <a:gd name="connsiteY0" fmla="*/ 23830 h 433497"/>
              <a:gd name="connsiteX1" fmla="*/ 2180492 w 3845169"/>
              <a:gd name="connsiteY1" fmla="*/ 128697 h 433497"/>
              <a:gd name="connsiteX2" fmla="*/ 3845169 w 3845169"/>
              <a:gd name="connsiteY2" fmla="*/ 433497 h 433497"/>
              <a:gd name="connsiteX3" fmla="*/ 3845169 w 3845169"/>
              <a:gd name="connsiteY3" fmla="*/ 433497 h 433497"/>
              <a:gd name="connsiteX0" fmla="*/ 0 w 3845169"/>
              <a:gd name="connsiteY0" fmla="*/ 918 h 410585"/>
              <a:gd name="connsiteX1" fmla="*/ 2180492 w 3845169"/>
              <a:gd name="connsiteY1" fmla="*/ 105785 h 410585"/>
              <a:gd name="connsiteX2" fmla="*/ 3845169 w 3845169"/>
              <a:gd name="connsiteY2" fmla="*/ 410585 h 410585"/>
              <a:gd name="connsiteX3" fmla="*/ 3845169 w 3845169"/>
              <a:gd name="connsiteY3" fmla="*/ 410585 h 410585"/>
              <a:gd name="connsiteX0" fmla="*/ 0 w 3845169"/>
              <a:gd name="connsiteY0" fmla="*/ 1279 h 410946"/>
              <a:gd name="connsiteX1" fmla="*/ 2180492 w 3845169"/>
              <a:gd name="connsiteY1" fmla="*/ 106146 h 410946"/>
              <a:gd name="connsiteX2" fmla="*/ 3845169 w 3845169"/>
              <a:gd name="connsiteY2" fmla="*/ 410946 h 410946"/>
              <a:gd name="connsiteX3" fmla="*/ 3845169 w 3845169"/>
              <a:gd name="connsiteY3" fmla="*/ 410946 h 410946"/>
              <a:gd name="connsiteX0" fmla="*/ 0 w 3845169"/>
              <a:gd name="connsiteY0" fmla="*/ 910 h 410577"/>
              <a:gd name="connsiteX1" fmla="*/ 2239108 w 3845169"/>
              <a:gd name="connsiteY1" fmla="*/ 121861 h 410577"/>
              <a:gd name="connsiteX2" fmla="*/ 3845169 w 3845169"/>
              <a:gd name="connsiteY2" fmla="*/ 410577 h 410577"/>
              <a:gd name="connsiteX3" fmla="*/ 3845169 w 3845169"/>
              <a:gd name="connsiteY3" fmla="*/ 410577 h 410577"/>
              <a:gd name="connsiteX0" fmla="*/ 0 w 3845169"/>
              <a:gd name="connsiteY0" fmla="*/ 1432 h 411099"/>
              <a:gd name="connsiteX1" fmla="*/ 2239108 w 3845169"/>
              <a:gd name="connsiteY1" fmla="*/ 101902 h 411099"/>
              <a:gd name="connsiteX2" fmla="*/ 3845169 w 3845169"/>
              <a:gd name="connsiteY2" fmla="*/ 411099 h 411099"/>
              <a:gd name="connsiteX3" fmla="*/ 3845169 w 3845169"/>
              <a:gd name="connsiteY3" fmla="*/ 411099 h 411099"/>
              <a:gd name="connsiteX0" fmla="*/ 0 w 3845169"/>
              <a:gd name="connsiteY0" fmla="*/ 667 h 410334"/>
              <a:gd name="connsiteX1" fmla="*/ 2239108 w 3845169"/>
              <a:gd name="connsiteY1" fmla="*/ 101137 h 410334"/>
              <a:gd name="connsiteX2" fmla="*/ 3845169 w 3845169"/>
              <a:gd name="connsiteY2" fmla="*/ 410334 h 410334"/>
              <a:gd name="connsiteX3" fmla="*/ 3845169 w 3845169"/>
              <a:gd name="connsiteY3" fmla="*/ 410334 h 410334"/>
              <a:gd name="connsiteX0" fmla="*/ 0 w 3845169"/>
              <a:gd name="connsiteY0" fmla="*/ 499 h 410166"/>
              <a:gd name="connsiteX1" fmla="*/ 2285347 w 3845169"/>
              <a:gd name="connsiteY1" fmla="*/ 125215 h 410166"/>
              <a:gd name="connsiteX2" fmla="*/ 3845169 w 3845169"/>
              <a:gd name="connsiteY2" fmla="*/ 410166 h 410166"/>
              <a:gd name="connsiteX3" fmla="*/ 3845169 w 3845169"/>
              <a:gd name="connsiteY3" fmla="*/ 410166 h 410166"/>
            </a:gdLst>
            <a:ahLst/>
            <a:cxnLst>
              <a:cxn ang="0">
                <a:pos x="connsiteX0" y="connsiteY0"/>
              </a:cxn>
              <a:cxn ang="0">
                <a:pos x="connsiteX1" y="connsiteY1"/>
              </a:cxn>
              <a:cxn ang="0">
                <a:pos x="connsiteX2" y="connsiteY2"/>
              </a:cxn>
              <a:cxn ang="0">
                <a:pos x="connsiteX3" y="connsiteY3"/>
              </a:cxn>
            </a:cxnLst>
            <a:rect l="l" t="t" r="r" b="b"/>
            <a:pathLst>
              <a:path w="3845169" h="410166">
                <a:moveTo>
                  <a:pt x="0" y="499"/>
                </a:moveTo>
                <a:cubicBezTo>
                  <a:pt x="718038" y="-7457"/>
                  <a:pt x="1991428" y="81814"/>
                  <a:pt x="2285347" y="125215"/>
                </a:cubicBezTo>
                <a:cubicBezTo>
                  <a:pt x="2579266" y="168616"/>
                  <a:pt x="3577492" y="362047"/>
                  <a:pt x="3845169" y="410166"/>
                </a:cubicBezTo>
                <a:lnTo>
                  <a:pt x="3845169" y="410166"/>
                </a:lnTo>
              </a:path>
            </a:pathLst>
          </a:custGeom>
          <a:ln>
            <a:solidFill>
              <a:srgbClr val="7030A0"/>
            </a:solidFill>
            <a:prstDash val="sysDash"/>
          </a:ln>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400" b="0" i="0" u="sng" strike="noStrike" cap="none" normalizeH="0" baseline="0" smtClean="0">
              <a:ln>
                <a:noFill/>
              </a:ln>
              <a:solidFill>
                <a:schemeClr val="tx1"/>
              </a:solidFill>
              <a:effectLst/>
              <a:latin typeface="Arial" pitchFamily="34" charset="0"/>
            </a:endParaRPr>
          </a:p>
        </p:txBody>
      </p:sp>
      <p:cxnSp>
        <p:nvCxnSpPr>
          <p:cNvPr id="5" name="Connecteur droit avec flèche 4"/>
          <p:cNvCxnSpPr/>
          <p:nvPr/>
        </p:nvCxnSpPr>
        <p:spPr bwMode="auto">
          <a:xfrm flipV="1">
            <a:off x="5508104" y="1196752"/>
            <a:ext cx="600447" cy="144016"/>
          </a:xfrm>
          <a:prstGeom prst="straightConnector1">
            <a:avLst/>
          </a:prstGeom>
          <a:solidFill>
            <a:schemeClr val="accent1"/>
          </a:solidFill>
          <a:ln w="9525" cap="flat" cmpd="sng" algn="ctr">
            <a:solidFill>
              <a:schemeClr val="accent2">
                <a:lumMod val="75000"/>
              </a:schemeClr>
            </a:solidFill>
            <a:prstDash val="solid"/>
            <a:round/>
            <a:headEnd type="none" w="med" len="med"/>
            <a:tailEnd type="arrow"/>
          </a:ln>
          <a:effectLst/>
        </p:spPr>
      </p:cxnSp>
      <p:cxnSp>
        <p:nvCxnSpPr>
          <p:cNvPr id="68" name="Connecteur droit avec flèche 67"/>
          <p:cNvCxnSpPr/>
          <p:nvPr/>
        </p:nvCxnSpPr>
        <p:spPr bwMode="auto">
          <a:xfrm>
            <a:off x="5292080" y="1644362"/>
            <a:ext cx="1368152" cy="920542"/>
          </a:xfrm>
          <a:prstGeom prst="straightConnector1">
            <a:avLst/>
          </a:prstGeom>
          <a:solidFill>
            <a:schemeClr val="accent1"/>
          </a:solidFill>
          <a:ln w="9525" cap="flat" cmpd="sng" algn="ctr">
            <a:solidFill>
              <a:schemeClr val="accent2">
                <a:lumMod val="75000"/>
              </a:schemeClr>
            </a:solidFill>
            <a:prstDash val="solid"/>
            <a:round/>
            <a:headEnd type="none" w="med" len="med"/>
            <a:tailEnd type="arrow"/>
          </a:ln>
          <a:effectLst/>
        </p:spPr>
      </p:cxnSp>
      <p:cxnSp>
        <p:nvCxnSpPr>
          <p:cNvPr id="74" name="Connecteur droit avec flèche 73"/>
          <p:cNvCxnSpPr/>
          <p:nvPr/>
        </p:nvCxnSpPr>
        <p:spPr bwMode="auto">
          <a:xfrm>
            <a:off x="5000018" y="2230045"/>
            <a:ext cx="1147519" cy="1814681"/>
          </a:xfrm>
          <a:prstGeom prst="straightConnector1">
            <a:avLst/>
          </a:prstGeom>
          <a:solidFill>
            <a:schemeClr val="accent1"/>
          </a:solidFill>
          <a:ln w="9525" cap="flat" cmpd="sng" algn="ctr">
            <a:solidFill>
              <a:schemeClr val="accent2">
                <a:lumMod val="75000"/>
              </a:schemeClr>
            </a:solidFill>
            <a:prstDash val="solid"/>
            <a:round/>
            <a:headEnd type="none" w="med" len="med"/>
            <a:tailEnd type="arrow"/>
          </a:ln>
          <a:effectLst/>
        </p:spPr>
      </p:cxnSp>
      <p:sp>
        <p:nvSpPr>
          <p:cNvPr id="16" name="Explosion 2 15"/>
          <p:cNvSpPr/>
          <p:nvPr/>
        </p:nvSpPr>
        <p:spPr bwMode="auto">
          <a:xfrm rot="20608215">
            <a:off x="7408873" y="5003462"/>
            <a:ext cx="1367381" cy="965926"/>
          </a:xfrm>
          <a:prstGeom prst="irregularSeal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latin typeface="Arial" pitchFamily="34" charset="0"/>
              </a:rPr>
              <a:t>NEW !</a:t>
            </a:r>
          </a:p>
        </p:txBody>
      </p:sp>
      <p:pic>
        <p:nvPicPr>
          <p:cNvPr id="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06025" y="1119838"/>
            <a:ext cx="2819125" cy="125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4786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7" name="Graphique 16"/>
          <p:cNvGraphicFramePr>
            <a:graphicFrameLocks noGrp="1"/>
          </p:cNvGraphicFramePr>
          <p:nvPr>
            <p:extLst>
              <p:ext uri="{D42A27DB-BD31-4B8C-83A1-F6EECF244321}">
                <p14:modId xmlns:p14="http://schemas.microsoft.com/office/powerpoint/2010/main" val="1242895512"/>
              </p:ext>
            </p:extLst>
          </p:nvPr>
        </p:nvGraphicFramePr>
        <p:xfrm>
          <a:off x="911782" y="916510"/>
          <a:ext cx="4896545"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21508" name="Rectangle 9"/>
          <p:cNvSpPr>
            <a:spLocks noGrp="1" noChangeArrowheads="1"/>
          </p:cNvSpPr>
          <p:nvPr>
            <p:ph type="sldNum" sz="quarter" idx="10"/>
          </p:nvPr>
        </p:nvSpPr>
        <p:spPr/>
        <p:txBody>
          <a:bodyPr/>
          <a:lstStyle/>
          <a:p>
            <a:pPr>
              <a:defRPr/>
            </a:pPr>
            <a:r>
              <a:rPr lang="en-US" dirty="0" smtClean="0"/>
              <a:t>6</a:t>
            </a:r>
          </a:p>
        </p:txBody>
      </p:sp>
      <p:sp>
        <p:nvSpPr>
          <p:cNvPr id="120862" name="Rectangle 30"/>
          <p:cNvSpPr>
            <a:spLocks noGrp="1" noChangeArrowheads="1"/>
          </p:cNvSpPr>
          <p:nvPr>
            <p:ph type="title" idx="4294967295"/>
          </p:nvPr>
        </p:nvSpPr>
        <p:spPr>
          <a:xfrm>
            <a:off x="827088" y="0"/>
            <a:ext cx="7777162" cy="660400"/>
          </a:xfrm>
        </p:spPr>
        <p:txBody>
          <a:bodyPr/>
          <a:lstStyle/>
          <a:p>
            <a:pPr>
              <a:defRPr/>
            </a:pPr>
            <a:r>
              <a:rPr lang="fr-FR" altLang="zh-CN" sz="3200" dirty="0">
                <a:ea typeface="SimSun" pitchFamily="2" charset="-122"/>
              </a:rPr>
              <a:t>Local magnetometry </a:t>
            </a:r>
            <a:r>
              <a:rPr lang="fr-FR" altLang="zh-CN" sz="3200" dirty="0" smtClean="0">
                <a:ea typeface="SimSun" pitchFamily="2" charset="-122"/>
              </a:rPr>
              <a:t>(4)</a:t>
            </a:r>
            <a:endParaRPr lang="fr-FR" altLang="zh-CN" sz="3000" b="1" noProof="0" dirty="0" smtClean="0">
              <a:ea typeface="SimSun" pitchFamily="2" charset="-122"/>
              <a:cs typeface="+mn-cs"/>
            </a:endParaRPr>
          </a:p>
        </p:txBody>
      </p:sp>
      <p:sp>
        <p:nvSpPr>
          <p:cNvPr id="21509" name="Rectangle 2409"/>
          <p:cNvSpPr>
            <a:spLocks noChangeArrowheads="1"/>
          </p:cNvSpPr>
          <p:nvPr/>
        </p:nvSpPr>
        <p:spPr bwMode="auto">
          <a:xfrm>
            <a:off x="1259632" y="5455424"/>
            <a:ext cx="6985000" cy="661720"/>
          </a:xfrm>
          <a:prstGeom prst="rect">
            <a:avLst/>
          </a:prstGeom>
          <a:noFill/>
          <a:ln w="9525">
            <a:noFill/>
            <a:miter lim="800000"/>
            <a:headEnd/>
            <a:tailEnd/>
          </a:ln>
        </p:spPr>
        <p:txBody>
          <a:bodyPr>
            <a:spAutoFit/>
          </a:bodyPr>
          <a:lstStyle/>
          <a:p>
            <a:pPr>
              <a:spcBef>
                <a:spcPts val="600"/>
              </a:spcBef>
              <a:buFontTx/>
              <a:buBlip>
                <a:blip r:embed="rId4"/>
              </a:buBlip>
            </a:pPr>
            <a:r>
              <a:rPr lang="en-US" sz="1600" u="none" dirty="0">
                <a:sym typeface="Symbol" pitchFamily="18" charset="2"/>
              </a:rPr>
              <a:t> </a:t>
            </a:r>
            <a:r>
              <a:rPr lang="en-US" sz="1600" u="none" dirty="0" smtClean="0">
                <a:sym typeface="Symbol" pitchFamily="18" charset="2"/>
              </a:rPr>
              <a:t> </a:t>
            </a:r>
            <a:r>
              <a:rPr lang="en-US" sz="1600" b="1" u="none" dirty="0" smtClean="0">
                <a:sym typeface="Symbol" pitchFamily="18" charset="2"/>
              </a:rPr>
              <a:t>ML </a:t>
            </a:r>
            <a:r>
              <a:rPr lang="en-US" sz="1600" b="1" u="none" dirty="0">
                <a:sym typeface="Symbol" pitchFamily="18" charset="2"/>
              </a:rPr>
              <a:t>sample : </a:t>
            </a:r>
            <a:r>
              <a:rPr lang="en-US" u="none" dirty="0">
                <a:sym typeface="Symbol" pitchFamily="18" charset="2"/>
              </a:rPr>
              <a:t>250 nm  Nb + </a:t>
            </a:r>
            <a:r>
              <a:rPr lang="en-US" u="none" dirty="0" smtClean="0">
                <a:sym typeface="Symbol" pitchFamily="18" charset="2"/>
              </a:rPr>
              <a:t>(14 </a:t>
            </a:r>
            <a:r>
              <a:rPr lang="en-US" u="none" dirty="0">
                <a:sym typeface="Symbol" pitchFamily="18" charset="2"/>
              </a:rPr>
              <a:t>nm </a:t>
            </a:r>
            <a:r>
              <a:rPr lang="en-US" u="none" dirty="0" err="1">
                <a:sym typeface="Symbol" pitchFamily="18" charset="2"/>
              </a:rPr>
              <a:t>MgO</a:t>
            </a:r>
            <a:r>
              <a:rPr lang="en-US" u="none" dirty="0">
                <a:sym typeface="Symbol" pitchFamily="18" charset="2"/>
              </a:rPr>
              <a:t> + 25 nm </a:t>
            </a:r>
            <a:r>
              <a:rPr lang="en-US" u="none" dirty="0" err="1" smtClean="0">
                <a:sym typeface="Symbol" pitchFamily="18" charset="2"/>
              </a:rPr>
              <a:t>NbN</a:t>
            </a:r>
            <a:r>
              <a:rPr lang="en-US" u="none" dirty="0" smtClean="0">
                <a:sym typeface="Symbol" pitchFamily="18" charset="2"/>
              </a:rPr>
              <a:t>) x </a:t>
            </a:r>
            <a:r>
              <a:rPr lang="en-US" b="1" u="none" dirty="0" smtClean="0">
                <a:sym typeface="Symbol" pitchFamily="18" charset="2"/>
              </a:rPr>
              <a:t>4 </a:t>
            </a:r>
            <a:r>
              <a:rPr lang="en-US" u="none" dirty="0" smtClean="0">
                <a:sym typeface="Symbol" pitchFamily="18" charset="2"/>
              </a:rPr>
              <a:t> </a:t>
            </a:r>
            <a:endParaRPr lang="en-US" sz="1600" u="none" dirty="0">
              <a:sym typeface="Symbol" pitchFamily="18" charset="2"/>
            </a:endParaRPr>
          </a:p>
          <a:p>
            <a:pPr>
              <a:spcBef>
                <a:spcPts val="600"/>
              </a:spcBef>
              <a:buFontTx/>
              <a:buBlip>
                <a:blip r:embed="rId4"/>
              </a:buBlip>
            </a:pPr>
            <a:r>
              <a:rPr lang="en-US" sz="1600" u="none" dirty="0">
                <a:sym typeface="Symbol" pitchFamily="18" charset="2"/>
              </a:rPr>
              <a:t> </a:t>
            </a:r>
            <a:r>
              <a:rPr lang="en-US" sz="1600" u="none" dirty="0" smtClean="0">
                <a:sym typeface="Symbol" pitchFamily="18" charset="2"/>
              </a:rPr>
              <a:t>  Multilayer tested for the first time B</a:t>
            </a:r>
            <a:r>
              <a:rPr lang="en-US" sz="1600" u="none" baseline="-25000" dirty="0" smtClean="0">
                <a:sym typeface="Symbol" pitchFamily="18" charset="2"/>
              </a:rPr>
              <a:t>C1</a:t>
            </a:r>
            <a:r>
              <a:rPr lang="en-US" sz="1600" u="none" dirty="0" smtClean="0">
                <a:sym typeface="Symbol" pitchFamily="18" charset="2"/>
              </a:rPr>
              <a:t> &gt; 55 </a:t>
            </a:r>
            <a:r>
              <a:rPr lang="en-US" sz="1600" u="none" dirty="0" err="1" smtClean="0">
                <a:sym typeface="Symbol" pitchFamily="18" charset="2"/>
              </a:rPr>
              <a:t>mT</a:t>
            </a:r>
            <a:r>
              <a:rPr lang="en-US" sz="1600" u="none" dirty="0" smtClean="0">
                <a:sym typeface="Symbol" pitchFamily="18" charset="2"/>
              </a:rPr>
              <a:t> @ 8K !</a:t>
            </a:r>
            <a:endParaRPr lang="en-US" sz="1600" b="1" u="none" baseline="30000" dirty="0">
              <a:solidFill>
                <a:srgbClr val="FF0000"/>
              </a:solidFill>
              <a:sym typeface="Symbol" pitchFamily="18" charset="2"/>
            </a:endParaRPr>
          </a:p>
        </p:txBody>
      </p:sp>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5440" y="4066760"/>
            <a:ext cx="2647744" cy="762634"/>
          </a:xfrm>
          <a:prstGeom prst="rect">
            <a:avLst/>
          </a:prstGeom>
          <a:solidFill>
            <a:schemeClr val="accent3"/>
          </a:solidFill>
          <a:ln w="9525">
            <a:solidFill>
              <a:schemeClr val="tx1"/>
            </a:solidFill>
            <a:miter lim="800000"/>
            <a:headEnd/>
            <a:tailEnd/>
          </a:ln>
          <a:effectLst/>
        </p:spPr>
      </p:pic>
      <p:pic>
        <p:nvPicPr>
          <p:cNvPr id="20" name="Picture 3"/>
          <p:cNvPicPr>
            <a:picLocks noChangeAspect="1" noChangeArrowheads="1"/>
          </p:cNvPicPr>
          <p:nvPr/>
        </p:nvPicPr>
        <p:blipFill>
          <a:blip r:embed="rId6" cstate="print"/>
          <a:srcRect/>
          <a:stretch>
            <a:fillRect/>
          </a:stretch>
        </p:blipFill>
        <p:spPr bwMode="auto">
          <a:xfrm>
            <a:off x="6147537" y="2670906"/>
            <a:ext cx="2647744" cy="914458"/>
          </a:xfrm>
          <a:prstGeom prst="rect">
            <a:avLst/>
          </a:prstGeom>
          <a:noFill/>
          <a:ln w="9525">
            <a:solidFill>
              <a:schemeClr val="accent4"/>
            </a:solidFill>
            <a:miter lim="800000"/>
            <a:headEnd/>
            <a:tailEnd/>
          </a:ln>
        </p:spPr>
      </p:pic>
      <p:cxnSp>
        <p:nvCxnSpPr>
          <p:cNvPr id="5" name="Connecteur droit avec flèche 4"/>
          <p:cNvCxnSpPr/>
          <p:nvPr/>
        </p:nvCxnSpPr>
        <p:spPr bwMode="auto">
          <a:xfrm flipV="1">
            <a:off x="5508104" y="1196752"/>
            <a:ext cx="600447" cy="144016"/>
          </a:xfrm>
          <a:prstGeom prst="straightConnector1">
            <a:avLst/>
          </a:prstGeom>
          <a:solidFill>
            <a:schemeClr val="accent1"/>
          </a:solidFill>
          <a:ln w="9525" cap="flat" cmpd="sng" algn="ctr">
            <a:solidFill>
              <a:schemeClr val="accent2">
                <a:lumMod val="75000"/>
              </a:schemeClr>
            </a:solidFill>
            <a:prstDash val="solid"/>
            <a:round/>
            <a:headEnd type="none" w="med" len="med"/>
            <a:tailEnd type="arrow"/>
          </a:ln>
          <a:effectLst/>
        </p:spPr>
      </p:cxnSp>
      <p:cxnSp>
        <p:nvCxnSpPr>
          <p:cNvPr id="68" name="Connecteur droit avec flèche 67"/>
          <p:cNvCxnSpPr/>
          <p:nvPr/>
        </p:nvCxnSpPr>
        <p:spPr bwMode="auto">
          <a:xfrm>
            <a:off x="5292080" y="1644362"/>
            <a:ext cx="1368152" cy="920542"/>
          </a:xfrm>
          <a:prstGeom prst="straightConnector1">
            <a:avLst/>
          </a:prstGeom>
          <a:solidFill>
            <a:schemeClr val="accent1"/>
          </a:solidFill>
          <a:ln w="9525" cap="flat" cmpd="sng" algn="ctr">
            <a:solidFill>
              <a:schemeClr val="accent2">
                <a:lumMod val="75000"/>
              </a:schemeClr>
            </a:solidFill>
            <a:prstDash val="solid"/>
            <a:round/>
            <a:headEnd type="none" w="med" len="med"/>
            <a:tailEnd type="arrow"/>
          </a:ln>
          <a:effectLst/>
        </p:spPr>
      </p:cxnSp>
      <p:cxnSp>
        <p:nvCxnSpPr>
          <p:cNvPr id="74" name="Connecteur droit avec flèche 73"/>
          <p:cNvCxnSpPr/>
          <p:nvPr/>
        </p:nvCxnSpPr>
        <p:spPr bwMode="auto">
          <a:xfrm>
            <a:off x="5000018" y="2230045"/>
            <a:ext cx="1147519" cy="1814681"/>
          </a:xfrm>
          <a:prstGeom prst="straightConnector1">
            <a:avLst/>
          </a:prstGeom>
          <a:solidFill>
            <a:schemeClr val="accent1"/>
          </a:solidFill>
          <a:ln w="9525" cap="flat" cmpd="sng" algn="ctr">
            <a:solidFill>
              <a:schemeClr val="accent2">
                <a:lumMod val="75000"/>
              </a:schemeClr>
            </a:solidFill>
            <a:prstDash val="solid"/>
            <a:round/>
            <a:headEnd type="none" w="med" len="med"/>
            <a:tailEnd type="arrow"/>
          </a:ln>
          <a:effectLst/>
        </p:spPr>
      </p:cxnSp>
      <p:sp>
        <p:nvSpPr>
          <p:cNvPr id="16" name="Explosion 2 15"/>
          <p:cNvSpPr/>
          <p:nvPr/>
        </p:nvSpPr>
        <p:spPr bwMode="auto">
          <a:xfrm rot="20608215">
            <a:off x="7408873" y="5003462"/>
            <a:ext cx="1367381" cy="965926"/>
          </a:xfrm>
          <a:prstGeom prst="irregularSeal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latin typeface="Arial" pitchFamily="34" charset="0"/>
              </a:rPr>
              <a:t>NEW !</a:t>
            </a:r>
          </a:p>
        </p:txBody>
      </p:sp>
      <p:cxnSp>
        <p:nvCxnSpPr>
          <p:cNvPr id="3" name="Connecteur droit 2"/>
          <p:cNvCxnSpPr/>
          <p:nvPr/>
        </p:nvCxnSpPr>
        <p:spPr bwMode="auto">
          <a:xfrm flipV="1">
            <a:off x="1835696" y="1196752"/>
            <a:ext cx="0" cy="3632150"/>
          </a:xfrm>
          <a:prstGeom prst="line">
            <a:avLst/>
          </a:prstGeom>
          <a:solidFill>
            <a:schemeClr val="accent1"/>
          </a:solidFill>
          <a:ln w="9525" cap="flat" cmpd="sng" algn="ctr">
            <a:solidFill>
              <a:srgbClr val="FFC000"/>
            </a:solidFill>
            <a:prstDash val="lgDash"/>
            <a:round/>
            <a:headEnd type="none" w="med" len="med"/>
            <a:tailEnd type="none" w="med" len="med"/>
          </a:ln>
          <a:effectLst/>
        </p:spPr>
      </p:cxnSp>
      <p:cxnSp>
        <p:nvCxnSpPr>
          <p:cNvPr id="23" name="Connecteur droit 22"/>
          <p:cNvCxnSpPr/>
          <p:nvPr/>
        </p:nvCxnSpPr>
        <p:spPr bwMode="auto">
          <a:xfrm flipV="1">
            <a:off x="2372560" y="1130943"/>
            <a:ext cx="0" cy="3632150"/>
          </a:xfrm>
          <a:prstGeom prst="line">
            <a:avLst/>
          </a:prstGeom>
          <a:solidFill>
            <a:schemeClr val="accent1"/>
          </a:solidFill>
          <a:ln w="9525" cap="flat" cmpd="sng" algn="ctr">
            <a:solidFill>
              <a:srgbClr val="FFC000"/>
            </a:solidFill>
            <a:prstDash val="lgDash"/>
            <a:round/>
            <a:headEnd type="none" w="med" len="med"/>
            <a:tailEnd type="none" w="med" len="med"/>
          </a:ln>
          <a:effectLst/>
        </p:spPr>
      </p:cxnSp>
      <p:pic>
        <p:nvPicPr>
          <p:cNvPr id="2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06025" y="1119838"/>
            <a:ext cx="2819125" cy="125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9438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9"/>
          <p:cNvSpPr>
            <a:spLocks noGrp="1" noChangeArrowheads="1"/>
          </p:cNvSpPr>
          <p:nvPr>
            <p:ph type="sldNum" sz="quarter" idx="10"/>
          </p:nvPr>
        </p:nvSpPr>
        <p:spPr/>
        <p:txBody>
          <a:bodyPr/>
          <a:lstStyle/>
          <a:p>
            <a:pPr>
              <a:defRPr/>
            </a:pPr>
            <a:fld id="{943F2F23-1E77-4541-B46B-6A537A774E27}" type="slidenum">
              <a:rPr lang="en-US" smtClean="0"/>
              <a:pPr>
                <a:defRPr/>
              </a:pPr>
              <a:t>8</a:t>
            </a:fld>
            <a:endParaRPr lang="en-US" smtClean="0"/>
          </a:p>
        </p:txBody>
      </p:sp>
      <p:sp>
        <p:nvSpPr>
          <p:cNvPr id="115715" name="Rectangle 3"/>
          <p:cNvSpPr>
            <a:spLocks noGrp="1" noChangeArrowheads="1"/>
          </p:cNvSpPr>
          <p:nvPr>
            <p:ph type="title" idx="4294967295"/>
          </p:nvPr>
        </p:nvSpPr>
        <p:spPr/>
        <p:txBody>
          <a:bodyPr/>
          <a:lstStyle/>
          <a:p>
            <a:pPr eaLnBrk="1" fontAlgn="auto" hangingPunct="1">
              <a:spcBef>
                <a:spcPts val="0"/>
              </a:spcBef>
              <a:spcAft>
                <a:spcPts val="0"/>
              </a:spcAft>
              <a:defRPr/>
            </a:pPr>
            <a:r>
              <a:rPr lang="fr-FR" altLang="zh-CN" sz="3000" noProof="0" dirty="0" smtClean="0">
                <a:ea typeface="SimSun" pitchFamily="2" charset="-122"/>
                <a:cs typeface="+mn-cs"/>
              </a:rPr>
              <a:t>Participation to </a:t>
            </a:r>
            <a:r>
              <a:rPr lang="fr-FR" altLang="zh-CN" sz="3000" noProof="0" dirty="0" err="1" smtClean="0">
                <a:ea typeface="SimSun" pitchFamily="2" charset="-122"/>
                <a:cs typeface="+mn-cs"/>
              </a:rPr>
              <a:t>Eucard</a:t>
            </a:r>
            <a:r>
              <a:rPr lang="fr-FR" altLang="zh-CN" sz="3000" noProof="0" dirty="0" smtClean="0">
                <a:ea typeface="SimSun" pitchFamily="2" charset="-122"/>
                <a:cs typeface="+mn-cs"/>
              </a:rPr>
              <a:t> 2 WP11.2: </a:t>
            </a:r>
            <a:r>
              <a:rPr lang="fr-FR" altLang="zh-CN" sz="3000" noProof="0" dirty="0" err="1" smtClean="0">
                <a:ea typeface="SimSun" pitchFamily="2" charset="-122"/>
                <a:cs typeface="+mn-cs"/>
              </a:rPr>
              <a:t>Thin</a:t>
            </a:r>
            <a:r>
              <a:rPr lang="fr-FR" altLang="zh-CN" sz="3000" noProof="0" dirty="0" smtClean="0">
                <a:ea typeface="SimSun" pitchFamily="2" charset="-122"/>
                <a:cs typeface="+mn-cs"/>
              </a:rPr>
              <a:t> Film</a:t>
            </a:r>
          </a:p>
        </p:txBody>
      </p:sp>
      <p:sp>
        <p:nvSpPr>
          <p:cNvPr id="18" name="Rectangle 17"/>
          <p:cNvSpPr/>
          <p:nvPr/>
        </p:nvSpPr>
        <p:spPr>
          <a:xfrm>
            <a:off x="1228603" y="764704"/>
            <a:ext cx="6442009" cy="5909310"/>
          </a:xfrm>
          <a:prstGeom prst="rect">
            <a:avLst/>
          </a:prstGeom>
        </p:spPr>
        <p:txBody>
          <a:bodyPr wrap="square">
            <a:spAutoFit/>
          </a:bodyPr>
          <a:lstStyle/>
          <a:p>
            <a:pPr>
              <a:lnSpc>
                <a:spcPct val="120000"/>
              </a:lnSpc>
              <a:buBlip>
                <a:blip r:embed="rId3"/>
              </a:buBlip>
            </a:pPr>
            <a:r>
              <a:rPr kumimoji="1" lang="en-US" sz="1800" b="1" u="none" dirty="0">
                <a:solidFill>
                  <a:srgbClr val="058AE5"/>
                </a:solidFill>
              </a:rPr>
              <a:t> </a:t>
            </a:r>
            <a:r>
              <a:rPr kumimoji="1" lang="en-US" sz="1800" b="1" u="none" dirty="0" smtClean="0">
                <a:solidFill>
                  <a:srgbClr val="058AE5"/>
                </a:solidFill>
              </a:rPr>
              <a:t>Niobium on copper (µm)</a:t>
            </a:r>
            <a:r>
              <a:rPr lang="en-US" sz="1800" u="none" dirty="0">
                <a:solidFill>
                  <a:srgbClr val="000000"/>
                </a:solidFill>
              </a:rPr>
              <a:t> </a:t>
            </a:r>
            <a:r>
              <a:rPr lang="en-US" sz="1600" u="none" dirty="0">
                <a:solidFill>
                  <a:srgbClr val="000000"/>
                </a:solidFill>
              </a:rPr>
              <a:t>(CERN</a:t>
            </a:r>
            <a:r>
              <a:rPr lang="en-US" sz="1600" u="none" dirty="0" smtClean="0">
                <a:solidFill>
                  <a:srgbClr val="000000"/>
                </a:solidFill>
              </a:rPr>
              <a:t>)</a:t>
            </a:r>
            <a:endParaRPr kumimoji="1" lang="en-US" sz="1600" b="1" u="none" dirty="0">
              <a:solidFill>
                <a:srgbClr val="058AE5"/>
              </a:solidFill>
            </a:endParaRPr>
          </a:p>
          <a:p>
            <a:pPr lvl="1">
              <a:lnSpc>
                <a:spcPct val="120000"/>
              </a:lnSpc>
              <a:buFontTx/>
              <a:buBlip>
                <a:blip r:embed="rId3"/>
              </a:buBlip>
            </a:pPr>
            <a:r>
              <a:rPr lang="en-US" sz="1600" u="none" dirty="0"/>
              <a:t> </a:t>
            </a:r>
            <a:r>
              <a:rPr lang="en-US" sz="1600" u="none" dirty="0" smtClean="0"/>
              <a:t>After ~ 20 years stagnation : new revolutionary deposition techniques  </a:t>
            </a:r>
            <a:r>
              <a:rPr lang="en-US" sz="1200" u="none" dirty="0"/>
              <a:t>(e.g. HPIMS)</a:t>
            </a:r>
          </a:p>
          <a:p>
            <a:pPr lvl="1">
              <a:lnSpc>
                <a:spcPct val="120000"/>
              </a:lnSpc>
              <a:buFontTx/>
              <a:buBlip>
                <a:blip r:embed="rId3"/>
              </a:buBlip>
            </a:pPr>
            <a:r>
              <a:rPr lang="en-US" sz="1600" u="none" dirty="0" smtClean="0"/>
              <a:t> Great expectations in cost reduction</a:t>
            </a:r>
          </a:p>
          <a:p>
            <a:pPr lvl="1">
              <a:lnSpc>
                <a:spcPct val="120000"/>
              </a:lnSpc>
              <a:buBlip>
                <a:blip r:embed="rId3"/>
              </a:buBlip>
            </a:pPr>
            <a:r>
              <a:rPr lang="en-US" sz="1600" u="none" dirty="0" smtClean="0"/>
              <a:t> </a:t>
            </a:r>
            <a:r>
              <a:rPr lang="en-US" sz="1600" u="none" dirty="0"/>
              <a:t>No improved </a:t>
            </a:r>
            <a:r>
              <a:rPr lang="en-US" sz="1600" u="none" dirty="0" smtClean="0"/>
              <a:t>performances/ bulk Nb</a:t>
            </a:r>
          </a:p>
          <a:p>
            <a:pPr>
              <a:lnSpc>
                <a:spcPct val="120000"/>
              </a:lnSpc>
              <a:buBlip>
                <a:blip r:embed="rId3"/>
              </a:buBlip>
            </a:pPr>
            <a:r>
              <a:rPr kumimoji="1" lang="en-US" sz="1800" b="1" u="none" dirty="0" smtClean="0">
                <a:solidFill>
                  <a:srgbClr val="058AE5"/>
                </a:solidFill>
              </a:rPr>
              <a:t> Higher </a:t>
            </a:r>
            <a:r>
              <a:rPr kumimoji="1" lang="en-US" sz="1800" b="1" u="none" dirty="0" err="1" smtClean="0">
                <a:solidFill>
                  <a:srgbClr val="058AE5"/>
                </a:solidFill>
              </a:rPr>
              <a:t>Tc</a:t>
            </a:r>
            <a:r>
              <a:rPr kumimoji="1" lang="en-US" sz="1800" b="1" u="none" dirty="0" smtClean="0">
                <a:solidFill>
                  <a:srgbClr val="058AE5"/>
                </a:solidFill>
              </a:rPr>
              <a:t> material (µm) </a:t>
            </a:r>
            <a:r>
              <a:rPr lang="en-US" sz="1600" u="none" dirty="0" smtClean="0">
                <a:solidFill>
                  <a:srgbClr val="000000"/>
                </a:solidFill>
              </a:rPr>
              <a:t>(CERN)</a:t>
            </a:r>
            <a:endParaRPr kumimoji="1" lang="en-US" sz="1800" b="1" u="none" dirty="0" smtClean="0">
              <a:solidFill>
                <a:srgbClr val="058AE5"/>
              </a:solidFill>
            </a:endParaRPr>
          </a:p>
          <a:p>
            <a:pPr lvl="1">
              <a:lnSpc>
                <a:spcPct val="120000"/>
              </a:lnSpc>
              <a:buBlip>
                <a:blip r:embed="rId3"/>
              </a:buBlip>
            </a:pPr>
            <a:r>
              <a:rPr lang="en-US" sz="1600" u="none" dirty="0" smtClean="0"/>
              <a:t> Based on superheating model. </a:t>
            </a:r>
          </a:p>
          <a:p>
            <a:pPr lvl="1">
              <a:lnSpc>
                <a:spcPct val="120000"/>
              </a:lnSpc>
              <a:buBlip>
                <a:blip r:embed="rId3"/>
              </a:buBlip>
            </a:pPr>
            <a:r>
              <a:rPr lang="en-US" sz="1600" u="none" dirty="0"/>
              <a:t> </a:t>
            </a:r>
            <a:r>
              <a:rPr lang="en-US" sz="1600" u="none" dirty="0" smtClean="0"/>
              <a:t>Higher field and lower Q</a:t>
            </a:r>
            <a:r>
              <a:rPr lang="en-US" sz="1600" u="none" baseline="-25000" dirty="0" smtClean="0"/>
              <a:t>0</a:t>
            </a:r>
            <a:r>
              <a:rPr lang="en-US" sz="1600" u="none" dirty="0" smtClean="0"/>
              <a:t> expected</a:t>
            </a:r>
          </a:p>
          <a:p>
            <a:pPr lvl="1">
              <a:lnSpc>
                <a:spcPct val="120000"/>
              </a:lnSpc>
              <a:buBlip>
                <a:blip r:embed="rId3"/>
              </a:buBlip>
            </a:pPr>
            <a:r>
              <a:rPr lang="en-US" sz="1600" u="none" dirty="0"/>
              <a:t> </a:t>
            </a:r>
            <a:r>
              <a:rPr lang="en-US" sz="1600" u="none" dirty="0" smtClean="0"/>
              <a:t>Superheating model questionable </a:t>
            </a:r>
            <a:r>
              <a:rPr lang="en-US" sz="1200" u="none" dirty="0" smtClean="0"/>
              <a:t>@ 2 K, type II SC</a:t>
            </a:r>
            <a:endParaRPr lang="en-US" sz="1600" u="none" dirty="0" smtClean="0"/>
          </a:p>
          <a:p>
            <a:pPr>
              <a:lnSpc>
                <a:spcPct val="120000"/>
              </a:lnSpc>
              <a:buBlip>
                <a:blip r:embed="rId3"/>
              </a:buBlip>
            </a:pPr>
            <a:r>
              <a:rPr kumimoji="1" lang="en-US" sz="1800" b="1" u="none" dirty="0" smtClean="0">
                <a:solidFill>
                  <a:srgbClr val="058AE5"/>
                </a:solidFill>
              </a:rPr>
              <a:t> Higher </a:t>
            </a:r>
            <a:r>
              <a:rPr kumimoji="1" lang="en-US" sz="1800" b="1" u="none" dirty="0" err="1" smtClean="0">
                <a:solidFill>
                  <a:srgbClr val="058AE5"/>
                </a:solidFill>
              </a:rPr>
              <a:t>Tc</a:t>
            </a:r>
            <a:r>
              <a:rPr kumimoji="1" lang="en-US" sz="1800" b="1" u="none" dirty="0" smtClean="0">
                <a:solidFill>
                  <a:srgbClr val="058AE5"/>
                </a:solidFill>
              </a:rPr>
              <a:t> material (nm), multilayer</a:t>
            </a:r>
            <a:r>
              <a:rPr lang="en-US" sz="1800" u="none" dirty="0">
                <a:solidFill>
                  <a:srgbClr val="000000"/>
                </a:solidFill>
              </a:rPr>
              <a:t> </a:t>
            </a:r>
            <a:r>
              <a:rPr lang="en-US" sz="1600" u="none" dirty="0">
                <a:solidFill>
                  <a:srgbClr val="000000"/>
                </a:solidFill>
              </a:rPr>
              <a:t>(</a:t>
            </a:r>
            <a:r>
              <a:rPr lang="en-US" sz="1600" u="none" dirty="0" smtClean="0">
                <a:solidFill>
                  <a:srgbClr val="000000"/>
                </a:solidFill>
              </a:rPr>
              <a:t>CEA+ INPG)</a:t>
            </a:r>
            <a:endParaRPr kumimoji="1" lang="en-US" sz="1600" b="1" u="none" dirty="0" smtClean="0">
              <a:solidFill>
                <a:srgbClr val="058AE5"/>
              </a:solidFill>
            </a:endParaRPr>
          </a:p>
          <a:p>
            <a:pPr marL="450850" lvl="2">
              <a:lnSpc>
                <a:spcPct val="120000"/>
              </a:lnSpc>
              <a:buBlip>
                <a:blip r:embed="rId3"/>
              </a:buBlip>
            </a:pPr>
            <a:r>
              <a:rPr lang="en-US" sz="1600" u="none" dirty="0" smtClean="0"/>
              <a:t> Based on trapped vortices model (Gurevich)</a:t>
            </a:r>
            <a:endParaRPr lang="en-US" sz="1600" u="none" dirty="0"/>
          </a:p>
          <a:p>
            <a:pPr lvl="1">
              <a:lnSpc>
                <a:spcPct val="120000"/>
              </a:lnSpc>
              <a:buBlip>
                <a:blip r:embed="rId3"/>
              </a:buBlip>
            </a:pPr>
            <a:r>
              <a:rPr lang="en-US" sz="1600" u="none" dirty="0" smtClean="0">
                <a:solidFill>
                  <a:srgbClr val="000000"/>
                </a:solidFill>
              </a:rPr>
              <a:t> Higher </a:t>
            </a:r>
            <a:r>
              <a:rPr lang="en-US" sz="1600" u="none" dirty="0">
                <a:solidFill>
                  <a:srgbClr val="000000"/>
                </a:solidFill>
              </a:rPr>
              <a:t>field and lower Q0 </a:t>
            </a:r>
            <a:r>
              <a:rPr lang="en-US" sz="1600" u="none" dirty="0" smtClean="0">
                <a:solidFill>
                  <a:srgbClr val="000000"/>
                </a:solidFill>
              </a:rPr>
              <a:t>expected</a:t>
            </a:r>
          </a:p>
          <a:p>
            <a:pPr lvl="1">
              <a:lnSpc>
                <a:spcPct val="120000"/>
              </a:lnSpc>
              <a:buBlip>
                <a:blip r:embed="rId3"/>
              </a:buBlip>
            </a:pPr>
            <a:r>
              <a:rPr lang="en-US" sz="1600" u="none" dirty="0">
                <a:solidFill>
                  <a:srgbClr val="000000"/>
                </a:solidFill>
              </a:rPr>
              <a:t> </a:t>
            </a:r>
            <a:r>
              <a:rPr lang="en-US" sz="1600" u="none" dirty="0" smtClean="0">
                <a:solidFill>
                  <a:srgbClr val="000000"/>
                </a:solidFill>
              </a:rPr>
              <a:t>Recent experimental evidences</a:t>
            </a:r>
          </a:p>
          <a:p>
            <a:pPr>
              <a:lnSpc>
                <a:spcPct val="150000"/>
              </a:lnSpc>
              <a:buBlip>
                <a:blip r:embed="rId3"/>
              </a:buBlip>
            </a:pPr>
            <a:r>
              <a:rPr kumimoji="1" lang="en-US" sz="1800" b="1" u="none" dirty="0" smtClean="0">
                <a:solidFill>
                  <a:srgbClr val="058AE5"/>
                </a:solidFill>
              </a:rPr>
              <a:t> Specific characterization tools needed</a:t>
            </a:r>
          </a:p>
          <a:p>
            <a:pPr lvl="1">
              <a:lnSpc>
                <a:spcPct val="150000"/>
              </a:lnSpc>
              <a:buBlip>
                <a:blip r:embed="rId3"/>
              </a:buBlip>
            </a:pPr>
            <a:r>
              <a:rPr lang="en-US" sz="1600" u="none" dirty="0" smtClean="0">
                <a:solidFill>
                  <a:srgbClr val="000000"/>
                </a:solidFill>
              </a:rPr>
              <a:t> Local magnetometry (CEA)</a:t>
            </a:r>
          </a:p>
          <a:p>
            <a:pPr lvl="1">
              <a:lnSpc>
                <a:spcPct val="150000"/>
              </a:lnSpc>
              <a:buBlip>
                <a:blip r:embed="rId3"/>
              </a:buBlip>
            </a:pPr>
            <a:r>
              <a:rPr lang="en-US" sz="1600" u="none" dirty="0">
                <a:solidFill>
                  <a:srgbClr val="000000"/>
                </a:solidFill>
              </a:rPr>
              <a:t> </a:t>
            </a:r>
            <a:r>
              <a:rPr lang="en-US" sz="1600" u="none" dirty="0" smtClean="0">
                <a:solidFill>
                  <a:srgbClr val="000000"/>
                </a:solidFill>
              </a:rPr>
              <a:t>Sample cavity (HZB)</a:t>
            </a:r>
            <a:endParaRPr lang="en-US" sz="1600" u="none" dirty="0">
              <a:solidFill>
                <a:srgbClr val="000000"/>
              </a:solidFill>
            </a:endParaRPr>
          </a:p>
          <a:p>
            <a:pPr>
              <a:lnSpc>
                <a:spcPct val="150000"/>
              </a:lnSpc>
              <a:buBlip>
                <a:blip r:embed="rId3"/>
              </a:buBlip>
            </a:pPr>
            <a:r>
              <a:rPr kumimoji="1" lang="en-US" sz="1800" b="1" u="none" dirty="0">
                <a:solidFill>
                  <a:srgbClr val="058AE5"/>
                </a:solidFill>
              </a:rPr>
              <a:t> </a:t>
            </a:r>
            <a:r>
              <a:rPr kumimoji="1" lang="en-US" sz="1800" b="1" u="none" dirty="0" smtClean="0">
                <a:solidFill>
                  <a:srgbClr val="058AE5"/>
                </a:solidFill>
              </a:rPr>
              <a:t>Better understanding of SRF physics needed</a:t>
            </a:r>
            <a:endParaRPr kumimoji="1" lang="en-US" sz="1800" b="1" u="none" dirty="0">
              <a:solidFill>
                <a:srgbClr val="058AE5"/>
              </a:solidFill>
            </a:endParaRPr>
          </a:p>
          <a:p>
            <a:pPr lvl="1">
              <a:lnSpc>
                <a:spcPct val="120000"/>
              </a:lnSpc>
            </a:pPr>
            <a:endParaRPr lang="en-US" sz="1600" u="none" dirty="0"/>
          </a:p>
        </p:txBody>
      </p:sp>
      <p:sp>
        <p:nvSpPr>
          <p:cNvPr id="3" name="Accolade fermante 2"/>
          <p:cNvSpPr/>
          <p:nvPr/>
        </p:nvSpPr>
        <p:spPr bwMode="auto">
          <a:xfrm>
            <a:off x="7413721" y="935269"/>
            <a:ext cx="176808" cy="1786507"/>
          </a:xfrm>
          <a:prstGeom prst="rightBrace">
            <a:avLst/>
          </a:prstGeom>
          <a:noFill/>
          <a:ln w="28575" cap="flat" cmpd="sng" algn="ctr">
            <a:solidFill>
              <a:srgbClr val="098FE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2" name="Accolade fermante 21"/>
          <p:cNvSpPr/>
          <p:nvPr/>
        </p:nvSpPr>
        <p:spPr bwMode="auto">
          <a:xfrm>
            <a:off x="6793834" y="2721776"/>
            <a:ext cx="360040" cy="2405841"/>
          </a:xfrm>
          <a:prstGeom prst="rightBrace">
            <a:avLst/>
          </a:prstGeom>
          <a:noFill/>
          <a:ln w="28575" cap="flat" cmpd="sng" algn="ctr">
            <a:solidFill>
              <a:srgbClr val="098FE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4" name="Parchemin horizontal 3"/>
          <p:cNvSpPr/>
          <p:nvPr/>
        </p:nvSpPr>
        <p:spPr bwMode="auto">
          <a:xfrm rot="19846283">
            <a:off x="7938920" y="1504486"/>
            <a:ext cx="1080120" cy="648072"/>
          </a:xfrm>
          <a:prstGeom prst="horizontalScroll">
            <a:avLst/>
          </a:prstGeom>
          <a:solidFill>
            <a:srgbClr val="F1E60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Subtask 2</a:t>
            </a:r>
          </a:p>
        </p:txBody>
      </p:sp>
      <p:sp>
        <p:nvSpPr>
          <p:cNvPr id="25" name="Parchemin horizontal 24"/>
          <p:cNvSpPr/>
          <p:nvPr/>
        </p:nvSpPr>
        <p:spPr bwMode="auto">
          <a:xfrm>
            <a:off x="7309396" y="3452061"/>
            <a:ext cx="1080120" cy="648072"/>
          </a:xfrm>
          <a:prstGeom prst="horizontalScroll">
            <a:avLst/>
          </a:prstGeom>
          <a:solidFill>
            <a:srgbClr val="F1E60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Subtask 3</a:t>
            </a:r>
          </a:p>
        </p:txBody>
      </p:sp>
      <p:sp>
        <p:nvSpPr>
          <p:cNvPr id="26" name="Parchemin horizontal 25"/>
          <p:cNvSpPr/>
          <p:nvPr/>
        </p:nvSpPr>
        <p:spPr bwMode="auto">
          <a:xfrm rot="19846283">
            <a:off x="7760076" y="5464510"/>
            <a:ext cx="1080120" cy="648072"/>
          </a:xfrm>
          <a:prstGeom prst="horizontalScroll">
            <a:avLst/>
          </a:prstGeom>
          <a:solidFill>
            <a:srgbClr val="F1E60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Subtask 1</a:t>
            </a:r>
          </a:p>
        </p:txBody>
      </p:sp>
      <p:sp>
        <p:nvSpPr>
          <p:cNvPr id="28" name="Parchemin horizontal 27"/>
          <p:cNvSpPr/>
          <p:nvPr/>
        </p:nvSpPr>
        <p:spPr bwMode="auto">
          <a:xfrm rot="19846283">
            <a:off x="7216460" y="4803580"/>
            <a:ext cx="1080120" cy="648072"/>
          </a:xfrm>
          <a:prstGeom prst="horizontalScroll">
            <a:avLst/>
          </a:prstGeom>
          <a:solidFill>
            <a:srgbClr val="F1E60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Subtask 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theme/theme1.xml><?xml version="1.0" encoding="utf-8"?>
<a:theme xmlns:a="http://schemas.openxmlformats.org/drawingml/2006/main" name="4_modele-presentation_irfu_1[1]">
  <a:themeElements>
    <a:clrScheme name="modele-presentation_irfu_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4_modele-presentation_irfu_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sng"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sng" strike="noStrike" cap="none" normalizeH="0" baseline="0" smtClean="0">
            <a:ln>
              <a:noFill/>
            </a:ln>
            <a:solidFill>
              <a:schemeClr val="tx1"/>
            </a:solidFill>
            <a:effectLst/>
            <a:latin typeface="Arial" pitchFamily="34" charset="0"/>
          </a:defRPr>
        </a:defPPr>
      </a:lstStyle>
    </a:lnDef>
  </a:objectDefaults>
  <a:extraClrSchemeLst>
    <a:extraClrScheme>
      <a:clrScheme name="modele-presentation_irfu_1[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ele-presentation_irfu_1[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ele-presentation_irfu_1[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ele-presentation_irfu_1[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ele-presentation_irfu_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ele-presentation_irfu_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ele-presentation_irfu_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43204</TotalTime>
  <Words>1040</Words>
  <Application>Microsoft Office PowerPoint</Application>
  <PresentationFormat>Affichage à l'écran (4:3)</PresentationFormat>
  <Paragraphs>116</Paragraphs>
  <Slides>8</Slides>
  <Notes>8</Notes>
  <HiddenSlides>2</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8</vt:i4>
      </vt:variant>
    </vt:vector>
  </HeadingPairs>
  <TitlesOfParts>
    <vt:vector size="11" baseType="lpstr">
      <vt:lpstr>4_modele-presentation_irfu_1[1]</vt:lpstr>
      <vt:lpstr>Worksheet</vt:lpstr>
      <vt:lpstr>Equation</vt:lpstr>
      <vt:lpstr>MULTILAYERS</vt:lpstr>
      <vt:lpstr>SRF limitations in (brief) summary</vt:lpstr>
      <vt:lpstr>Présentation PowerPoint</vt:lpstr>
      <vt:lpstr>Local magnetometry (1)</vt:lpstr>
      <vt:lpstr>Local magnetometry (2)</vt:lpstr>
      <vt:lpstr>Local magnetometry (3)</vt:lpstr>
      <vt:lpstr>Local magnetometry (4)</vt:lpstr>
      <vt:lpstr>Participation to Eucard 2 WP11.2: Thin Film</vt:lpstr>
    </vt:vector>
  </TitlesOfParts>
  <Company>cea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bugeon</dc:creator>
  <cp:lastModifiedBy>ANTOINE Claire</cp:lastModifiedBy>
  <cp:revision>315</cp:revision>
  <cp:lastPrinted>2011-11-07T22:16:30Z</cp:lastPrinted>
  <dcterms:created xsi:type="dcterms:W3CDTF">2005-03-07T11:07:51Z</dcterms:created>
  <dcterms:modified xsi:type="dcterms:W3CDTF">2011-12-06T01:12:12Z</dcterms:modified>
</cp:coreProperties>
</file>