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989" r:id="rId4"/>
    <p:sldMasterId id="2147483998" r:id="rId5"/>
  </p:sldMasterIdLst>
  <p:notesMasterIdLst>
    <p:notesMasterId r:id="rId33"/>
  </p:notesMasterIdLst>
  <p:handoutMasterIdLst>
    <p:handoutMasterId r:id="rId34"/>
  </p:handoutMasterIdLst>
  <p:sldIdLst>
    <p:sldId id="270" r:id="rId6"/>
    <p:sldId id="611" r:id="rId7"/>
    <p:sldId id="588" r:id="rId8"/>
    <p:sldId id="662" r:id="rId9"/>
    <p:sldId id="663" r:id="rId10"/>
    <p:sldId id="597" r:id="rId11"/>
    <p:sldId id="664" r:id="rId12"/>
    <p:sldId id="673" r:id="rId13"/>
    <p:sldId id="665" r:id="rId14"/>
    <p:sldId id="533" r:id="rId15"/>
    <p:sldId id="667" r:id="rId16"/>
    <p:sldId id="668" r:id="rId17"/>
    <p:sldId id="666" r:id="rId18"/>
    <p:sldId id="540" r:id="rId19"/>
    <p:sldId id="541" r:id="rId20"/>
    <p:sldId id="627" r:id="rId21"/>
    <p:sldId id="672" r:id="rId22"/>
    <p:sldId id="615" r:id="rId23"/>
    <p:sldId id="542" r:id="rId24"/>
    <p:sldId id="544" r:id="rId25"/>
    <p:sldId id="677" r:id="rId26"/>
    <p:sldId id="545" r:id="rId27"/>
    <p:sldId id="679" r:id="rId28"/>
    <p:sldId id="674" r:id="rId29"/>
    <p:sldId id="603" r:id="rId30"/>
    <p:sldId id="633" r:id="rId31"/>
    <p:sldId id="657" r:id="rId32"/>
  </p:sldIdLst>
  <p:sldSz cx="9144000" cy="6858000" type="screen4x3"/>
  <p:notesSz cx="6997700" cy="9271000"/>
  <p:embeddedFontLst>
    <p:embeddedFont>
      <p:font typeface="ＭＳ Ｐゴシック" charset="-128"/>
      <p:regular r:id="rId35"/>
    </p:embeddedFont>
    <p:embeddedFont>
      <p:font typeface="Helvetica" pitchFamily="34" charset="0"/>
      <p:regular r:id="rId36"/>
      <p:bold r:id="rId37"/>
      <p:italic r:id="rId38"/>
      <p:boldItalic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Arial Black" pitchFamily="34" charset="0"/>
      <p:bold r:id="rId44"/>
      <p:italic r:id="rId45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berto Facco" initials="A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FF"/>
    <a:srgbClr val="FF00FF"/>
    <a:srgbClr val="00FF00"/>
    <a:srgbClr val="FFAE1A"/>
    <a:srgbClr val="064308"/>
    <a:srgbClr val="0F0C8F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7" autoAdjust="0"/>
  </p:normalViewPr>
  <p:slideViewPr>
    <p:cSldViewPr snapToObjects="1">
      <p:cViewPr varScale="1">
        <p:scale>
          <a:sx n="79" d="100"/>
          <a:sy n="79" d="100"/>
        </p:scale>
        <p:origin x="-5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24"/>
    </p:cViewPr>
  </p:sorter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19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0077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65"/>
            <a:ext cx="5598160" cy="4171233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620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87148"/>
            <a:ext cx="9144000" cy="364329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DE-SC0000661.</a:t>
            </a:r>
          </a:p>
          <a:p>
            <a:pPr algn="ctr"/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2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J. Popielarski, December 2011 TTC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5087-0953-4169-B31C-65603B29C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J. Popielarski, December 2011 TTC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5087-0953-4169-B31C-65603B29C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J. Popielarski, December 2011 TTC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5087-0953-4169-B31C-65603B29C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J. Popielarski, December 2011 TTC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5087-0953-4169-B31C-65603B29C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J. Popielarski, December 2011 TTC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5087-0953-4169-B31C-65603B29C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J. Popielarski, December 2011 TTC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5087-0953-4169-B31C-65603B29C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J. Popielarski, December 2011 TTC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5087-0953-4169-B31C-65603B29C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J. Popielarski, December 2011 TTC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5087-0953-4169-B31C-65603B29C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J. Popielarski, December 2011 TTC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5087-0953-4169-B31C-65603B29C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AC review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J. Popielarski, December 2011 TTC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5087-0953-4169-B31C-65603B29C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J. Popielarski, December 2011 TTC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5087-0953-4169-B31C-65603B29C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E543906-16D3-4B1F-A4DE-E132643E3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 algn="l"/>
            <a:r>
              <a:rPr lang="en-US" dirty="0" smtClean="0"/>
              <a:t>, Slide </a:t>
            </a:r>
            <a:fld id="{1D2CDB64-C772-4C10-8066-C769534B205C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293079" y="6356450"/>
            <a:ext cx="4241321" cy="364628"/>
          </a:xfrm>
        </p:spPr>
        <p:txBody>
          <a:bodyPr rIns="0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rIns="0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83" r:id="rId9"/>
    <p:sldLayoutId id="2147484010" r:id="rId10"/>
  </p:sldLayoutIdLst>
  <p:hf hdr="0" dt="0"/>
  <p:txStyles>
    <p:titleStyle>
      <a:lvl1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0" fontAlgn="base" hangingPunct="0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J. Popielarski, December 2011 TTC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5087-0953-4169-B31C-65603B29C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>
          <a:xfrm>
            <a:off x="1066800" y="4071938"/>
            <a:ext cx="6553200" cy="1143000"/>
          </a:xfrm>
        </p:spPr>
        <p:txBody>
          <a:bodyPr/>
          <a:lstStyle/>
          <a:p>
            <a:r>
              <a:rPr lang="en-US" dirty="0" smtClean="0"/>
              <a:t>John Popielarski</a:t>
            </a:r>
          </a:p>
          <a:p>
            <a:r>
              <a:rPr lang="en-US" dirty="0" smtClean="0"/>
              <a:t>EM Modeling and RF Measurement Group Leader</a:t>
            </a:r>
          </a:p>
          <a:p>
            <a:r>
              <a:rPr lang="en-US" dirty="0" smtClean="0"/>
              <a:t>SRF Department</a:t>
            </a:r>
            <a:endParaRPr lang="en-US" dirty="0" smtClean="0"/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2930621"/>
            <a:ext cx="9001124" cy="911935"/>
          </a:xfrm>
        </p:spPr>
        <p:txBody>
          <a:bodyPr/>
          <a:lstStyle/>
          <a:p>
            <a:r>
              <a:rPr lang="en-US" dirty="0" smtClean="0"/>
              <a:t>FRIB Cavity Status: SRF issues and challenges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n-US" dirty="0" smtClean="0"/>
              <a:t>Beta=0.041 QWR 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7333524" cy="1980900"/>
          </a:xfrm>
        </p:spPr>
        <p:txBody>
          <a:bodyPr/>
          <a:lstStyle/>
          <a:p>
            <a:pPr algn="just"/>
            <a:r>
              <a:rPr lang="en-US" sz="2000" dirty="0" smtClean="0"/>
              <a:t>Beta=041 cavities had good performance in dunk tests, but results in the realistic cryostat testing had lower Q’s.</a:t>
            </a:r>
          </a:p>
          <a:p>
            <a:pPr lvl="1" algn="just"/>
            <a:r>
              <a:rPr lang="en-US" sz="1800" dirty="0" smtClean="0"/>
              <a:t>This lead to a design change in the lower bottom flange for better cooling.</a:t>
            </a:r>
          </a:p>
          <a:p>
            <a:pPr lvl="1" algn="just"/>
            <a:r>
              <a:rPr lang="en-US" sz="1800" dirty="0" smtClean="0"/>
              <a:t>This cooling requires additional cryogenic plumbing</a:t>
            </a:r>
            <a:endParaRPr lang="en-US" sz="1800" dirty="0" smtClean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  <p:pic>
        <p:nvPicPr>
          <p:cNvPr id="11" name="Picture 10" descr="f04qw2_1st2nd3rd_compare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4" y="2438400"/>
            <a:ext cx="4216787" cy="33528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9461" y="3683281"/>
            <a:ext cx="4564539" cy="180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167216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340200" y="2743200"/>
            <a:ext cx="1069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Original</a:t>
            </a:r>
          </a:p>
          <a:p>
            <a:r>
              <a:rPr lang="en-US" sz="2000" dirty="0" smtClean="0"/>
              <a:t>design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4076" y="5772090"/>
            <a:ext cx="3451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Redesign (liquid He in black)</a:t>
            </a:r>
            <a:endParaRPr lang="en-US" sz="2000" dirty="0"/>
          </a:p>
        </p:txBody>
      </p:sp>
      <p:pic>
        <p:nvPicPr>
          <p:cNvPr id="17" name="Picture 16" descr="b041_insert_cr4709crop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1521648"/>
            <a:ext cx="870365" cy="2138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 smtClean="0"/>
              <a:t>Beta=0.041 QWR Production (without cooling bottom flange)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  <p:pic>
        <p:nvPicPr>
          <p:cNvPr id="17" name="Picture 16" descr="f04qw2_prod_uncool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184" y="984617"/>
            <a:ext cx="6421016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71264" y="2939534"/>
            <a:ext cx="13965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Bp</a:t>
            </a:r>
            <a:r>
              <a:rPr lang="en-US" dirty="0" smtClean="0"/>
              <a:t>/</a:t>
            </a:r>
            <a:r>
              <a:rPr lang="en-US" dirty="0" err="1" smtClean="0"/>
              <a:t>Ep</a:t>
            </a:r>
            <a:r>
              <a:rPr lang="en-US" dirty="0" smtClean="0"/>
              <a:t>=1.77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 smtClean="0"/>
              <a:t>Beta=0.041 QWR Production (with cooling bottom flange)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  <p:pic>
        <p:nvPicPr>
          <p:cNvPr id="6" name="Picture 5" descr="f04qw2_prod_compare2a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17" y="993648"/>
            <a:ext cx="6417183" cy="5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n-US" dirty="0" smtClean="0"/>
              <a:t>Beta=0.041 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5638800" cy="4495500"/>
          </a:xfrm>
        </p:spPr>
        <p:txBody>
          <a:bodyPr/>
          <a:lstStyle/>
          <a:p>
            <a:pPr algn="just"/>
            <a:r>
              <a:rPr lang="en-US" sz="2000" dirty="0" smtClean="0"/>
              <a:t>Initial problems with tuning plate cooling was solved by adding a liquid helium reservoir on the bottom flange assembly.</a:t>
            </a:r>
          </a:p>
          <a:p>
            <a:pPr algn="just"/>
            <a:r>
              <a:rPr lang="en-US" sz="2000" dirty="0" smtClean="0"/>
              <a:t>2K dunk tests show promising results (right), additional testing at 2K is planned for next week.</a:t>
            </a:r>
          </a:p>
          <a:p>
            <a:pPr algn="just"/>
            <a:r>
              <a:rPr lang="en-US" sz="2000" dirty="0" smtClean="0"/>
              <a:t>The bottom reservoir fl</a:t>
            </a:r>
            <a:r>
              <a:rPr lang="en-US" sz="2000" dirty="0" smtClean="0"/>
              <a:t>ange did not help the cooling of the larger beta=0.085 cavities, so additional changes have been made on the 0.085 cavities which eliminate the need for additional cryogenic plumbing.</a:t>
            </a:r>
          </a:p>
          <a:p>
            <a:pPr algn="just"/>
            <a:r>
              <a:rPr lang="en-US" sz="2000" dirty="0" smtClean="0"/>
              <a:t>Seven QWR’s have been produced, and are running in the ReA3 linac.  They can all reach the FRIB requirements in gradient, but need additional testing at 2 K. </a:t>
            </a:r>
            <a:endParaRPr lang="en-US" sz="2000" dirty="0" smtClean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91200" y="990600"/>
            <a:ext cx="3048000" cy="2312520"/>
            <a:chOff x="76201" y="1066800"/>
            <a:chExt cx="3048000" cy="2312520"/>
          </a:xfrm>
        </p:grpSpPr>
        <p:grpSp>
          <p:nvGrpSpPr>
            <p:cNvPr id="12" name="Group 11"/>
            <p:cNvGrpSpPr/>
            <p:nvPr/>
          </p:nvGrpSpPr>
          <p:grpSpPr>
            <a:xfrm>
              <a:off x="76201" y="1066800"/>
              <a:ext cx="3048000" cy="2312520"/>
              <a:chOff x="76201" y="1066800"/>
              <a:chExt cx="3048000" cy="231252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201" y="1066800"/>
                <a:ext cx="3048000" cy="2312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32810" y="2438400"/>
                <a:ext cx="357790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700" dirty="0" smtClean="0"/>
                  <a:t>ReA</a:t>
                </a:r>
                <a:endParaRPr lang="it-IT" sz="7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592952" y="1828800"/>
                <a:ext cx="388248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700" dirty="0" smtClean="0"/>
                  <a:t>FRIB</a:t>
                </a:r>
                <a:endParaRPr lang="it-IT" sz="700" dirty="0"/>
              </a:p>
            </p:txBody>
          </p:sp>
        </p:grpSp>
        <p:sp>
          <p:nvSpPr>
            <p:cNvPr id="13" name="4-Point Star 12"/>
            <p:cNvSpPr/>
            <p:nvPr/>
          </p:nvSpPr>
          <p:spPr>
            <a:xfrm>
              <a:off x="1371600" y="1828800"/>
              <a:ext cx="152400" cy="152400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V="1">
            <a:off x="5715000" y="1676400"/>
            <a:ext cx="1371599" cy="4335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1" r="39424"/>
          <a:stretch/>
        </p:blipFill>
        <p:spPr bwMode="auto">
          <a:xfrm>
            <a:off x="7162799" y="3441640"/>
            <a:ext cx="1996090" cy="2803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31118" y="5033665"/>
            <a:ext cx="137160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Beta=0.041 cavity with cold BPM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68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5638800" cy="5027414"/>
          </a:xfrm>
        </p:spPr>
        <p:txBody>
          <a:bodyPr/>
          <a:lstStyle/>
          <a:p>
            <a:r>
              <a:rPr lang="en-US" sz="2000" dirty="0" smtClean="0">
                <a:sym typeface="Symbol"/>
              </a:rPr>
              <a:t>ReA3 requires 8 beta=0.085 QWRs, which will be refurbished</a:t>
            </a:r>
          </a:p>
          <a:p>
            <a:pPr lvl="1"/>
            <a:r>
              <a:rPr lang="en-US" sz="1800" dirty="0" smtClean="0">
                <a:sym typeface="Symbol"/>
              </a:rPr>
              <a:t>Upgrades to ReA3 will use additional =0.085 QWRs which will use the new FRIB design</a:t>
            </a:r>
            <a:endParaRPr lang="en-US" sz="1800" dirty="0" smtClean="0">
              <a:sym typeface="Symbol"/>
            </a:endParaRPr>
          </a:p>
          <a:p>
            <a:r>
              <a:rPr lang="en-US" sz="2000" dirty="0" smtClean="0">
                <a:sym typeface="Symbol"/>
              </a:rPr>
              <a:t>A </a:t>
            </a:r>
            <a:r>
              <a:rPr lang="en-US" sz="2000" dirty="0" smtClean="0">
                <a:sym typeface="Symbol"/>
              </a:rPr>
              <a:t>first lot of ReA3 cavities built in 2010 hardly reached FRIB specs, with little reproducibility</a:t>
            </a:r>
          </a:p>
          <a:p>
            <a:r>
              <a:rPr lang="en-US" sz="2000" b="1" dirty="0" smtClean="0">
                <a:sym typeface="Symbol"/>
              </a:rPr>
              <a:t>Problem detected </a:t>
            </a:r>
            <a:r>
              <a:rPr lang="en-US" sz="2000" dirty="0" smtClean="0">
                <a:sym typeface="Symbol"/>
              </a:rPr>
              <a:t>by means of a measurement campaign: unsatisfactory  design of the </a:t>
            </a:r>
            <a:r>
              <a:rPr lang="en-US" sz="2000" dirty="0" smtClean="0">
                <a:sym typeface="Symbol"/>
              </a:rPr>
              <a:t>bottom flange assembly</a:t>
            </a:r>
            <a:endParaRPr lang="en-US" sz="2000" dirty="0" smtClean="0">
              <a:sym typeface="Symbol"/>
            </a:endParaRPr>
          </a:p>
          <a:p>
            <a:pPr lvl="1"/>
            <a:r>
              <a:rPr lang="en-US" sz="1800" dirty="0" smtClean="0">
                <a:sym typeface="Symbol"/>
              </a:rPr>
              <a:t>Bad RF joint between cavity and tuning plate</a:t>
            </a:r>
          </a:p>
          <a:p>
            <a:pPr lvl="1"/>
            <a:r>
              <a:rPr lang="en-US" sz="1800" dirty="0" smtClean="0">
                <a:sym typeface="Symbol"/>
              </a:rPr>
              <a:t>High RF losses and peak fields on the tuning plate</a:t>
            </a:r>
          </a:p>
          <a:p>
            <a:pPr lvl="1"/>
            <a:r>
              <a:rPr lang="en-US" sz="1800" dirty="0" smtClean="0">
                <a:sym typeface="Symbol"/>
              </a:rPr>
              <a:t>Insufficient cooling of the tuning plate due to low thermal conductivity of the </a:t>
            </a:r>
            <a:r>
              <a:rPr lang="en-US" sz="1800" dirty="0" err="1" smtClean="0">
                <a:sym typeface="Symbol"/>
              </a:rPr>
              <a:t>NbTi</a:t>
            </a:r>
            <a:r>
              <a:rPr lang="en-US" sz="1800" dirty="0" smtClean="0">
                <a:sym typeface="Symbol"/>
              </a:rPr>
              <a:t> bottom flange</a:t>
            </a:r>
          </a:p>
          <a:p>
            <a:r>
              <a:rPr lang="en-US" sz="2000" dirty="0" smtClean="0">
                <a:sym typeface="Symbol"/>
              </a:rPr>
              <a:t>Design modified: </a:t>
            </a:r>
            <a:r>
              <a:rPr lang="en-US" sz="2000" b="1" dirty="0" smtClean="0">
                <a:sym typeface="Symbol"/>
              </a:rPr>
              <a:t>the refurbished       cavity exceeded FRIB E</a:t>
            </a:r>
            <a:r>
              <a:rPr lang="en-US" sz="2000" b="1" baseline="-25000" dirty="0" smtClean="0">
                <a:sym typeface="Symbol"/>
              </a:rPr>
              <a:t>a</a:t>
            </a:r>
            <a:r>
              <a:rPr lang="en-US" sz="2000" b="1" dirty="0" smtClean="0">
                <a:sym typeface="Symbol"/>
              </a:rPr>
              <a:t> and Q</a:t>
            </a:r>
          </a:p>
          <a:p>
            <a:pPr lvl="1"/>
            <a:r>
              <a:rPr lang="en-US" sz="1800" dirty="0" err="1" smtClean="0">
                <a:sym typeface="Symbol"/>
              </a:rPr>
              <a:t>V</a:t>
            </a:r>
            <a:r>
              <a:rPr lang="en-US" sz="1800" baseline="-25000" dirty="0" err="1" smtClean="0">
                <a:sym typeface="Symbol"/>
              </a:rPr>
              <a:t>acc</a:t>
            </a:r>
            <a:r>
              <a:rPr lang="en-US" sz="1800" dirty="0" smtClean="0">
                <a:sym typeface="Symbol"/>
              </a:rPr>
              <a:t>=1.62 MV, </a:t>
            </a:r>
            <a:r>
              <a:rPr lang="en-US" sz="1800" dirty="0" err="1" smtClean="0">
                <a:sym typeface="Symbol"/>
              </a:rPr>
              <a:t>E</a:t>
            </a:r>
            <a:r>
              <a:rPr lang="en-US" sz="1800" baseline="-25000" dirty="0" err="1" smtClean="0">
                <a:sym typeface="Symbol"/>
              </a:rPr>
              <a:t>p</a:t>
            </a:r>
            <a:r>
              <a:rPr lang="en-US" sz="1800" dirty="0" smtClean="0">
                <a:sym typeface="Symbol"/>
              </a:rPr>
              <a:t>=32 MV/m,</a:t>
            </a:r>
            <a:br>
              <a:rPr lang="en-US" sz="1800" dirty="0" smtClean="0">
                <a:sym typeface="Symbol"/>
              </a:rPr>
            </a:br>
            <a:r>
              <a:rPr lang="en-US" sz="1800" dirty="0" smtClean="0">
                <a:sym typeface="Symbol"/>
              </a:rPr>
              <a:t>B</a:t>
            </a:r>
            <a:r>
              <a:rPr lang="en-US" sz="1800" baseline="-25000" dirty="0" smtClean="0">
                <a:sym typeface="Symbol"/>
              </a:rPr>
              <a:t>p</a:t>
            </a:r>
            <a:r>
              <a:rPr lang="en-US" sz="1800" dirty="0" smtClean="0">
                <a:sym typeface="Symbol"/>
              </a:rPr>
              <a:t>=71 </a:t>
            </a:r>
            <a:r>
              <a:rPr lang="en-US" sz="1800" dirty="0" err="1" smtClean="0">
                <a:sym typeface="Symbol"/>
              </a:rPr>
              <a:t>mT</a:t>
            </a:r>
            <a:r>
              <a:rPr lang="en-US" sz="1800" dirty="0" smtClean="0">
                <a:sym typeface="Symbol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45676"/>
            <a:ext cx="8991600" cy="911948"/>
          </a:xfrm>
        </p:spPr>
        <p:txBody>
          <a:bodyPr/>
          <a:lstStyle/>
          <a:p>
            <a:r>
              <a:rPr lang="en-US" dirty="0" smtClean="0"/>
              <a:t>80.5 MHz, </a:t>
            </a:r>
            <a:r>
              <a:rPr lang="el-GR" dirty="0" smtClean="0">
                <a:latin typeface="Arial"/>
                <a:cs typeface="Arial"/>
                <a:sym typeface="Symbol"/>
              </a:rPr>
              <a:t>β</a:t>
            </a:r>
            <a:r>
              <a:rPr lang="en-US" dirty="0" smtClean="0">
                <a:sym typeface="Symbol"/>
              </a:rPr>
              <a:t>=0.085 QWRs: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Past Problems Solved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14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172" y="1295400"/>
            <a:ext cx="2316335" cy="36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508762"/>
              </p:ext>
            </p:extLst>
          </p:nvPr>
        </p:nvGraphicFramePr>
        <p:xfrm>
          <a:off x="5066211" y="5257800"/>
          <a:ext cx="4114800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14400"/>
                <a:gridCol w="1143000"/>
                <a:gridCol w="1028700"/>
                <a:gridCol w="1028700"/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Ep/Ea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Bp/Ea</a:t>
                      </a:r>
                    </a:p>
                    <a:p>
                      <a:pPr algn="ctr"/>
                      <a:r>
                        <a:rPr lang="it-IT" sz="1400" dirty="0" smtClean="0"/>
                        <a:t>mT/(MV/m)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R/Q</a:t>
                      </a:r>
                    </a:p>
                    <a:p>
                      <a:pPr algn="ctr"/>
                      <a:r>
                        <a:rPr lang="it-IT" sz="1400" dirty="0" smtClean="0"/>
                        <a:t>Ohm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G</a:t>
                      </a:r>
                    </a:p>
                    <a:p>
                      <a:pPr marL="0" marR="0" indent="0" algn="ctr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Ohm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13.9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45929" y="10671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old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6890772" y="10671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refurbished</a:t>
            </a:r>
            <a:endParaRPr lang="it-IT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QWR </a:t>
            </a:r>
            <a:r>
              <a:rPr lang="el-GR" dirty="0" smtClean="0">
                <a:latin typeface="Arial"/>
                <a:cs typeface="Arial"/>
                <a:sym typeface="Symbol"/>
              </a:rPr>
              <a:t>β</a:t>
            </a:r>
            <a:r>
              <a:rPr lang="en-US" dirty="0" smtClean="0">
                <a:sym typeface="Symbol"/>
              </a:rPr>
              <a:t>=0.0</a:t>
            </a:r>
            <a:r>
              <a:rPr lang="it-IT" dirty="0" smtClean="0"/>
              <a:t>85 Performance Evolution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1D2CDB64-C772-4C10-8066-C769534B205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1169" y="1295400"/>
            <a:ext cx="4969031" cy="282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r="11343"/>
          <a:stretch/>
        </p:blipFill>
        <p:spPr bwMode="auto">
          <a:xfrm>
            <a:off x="76200" y="990600"/>
            <a:ext cx="3982780" cy="329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479" y="4191000"/>
            <a:ext cx="7772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test, problem detected (even dunk tests)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0066FF"/>
                </a:solidFill>
              </a:rPr>
              <a:t>Extended cavity, same tuning plate assembly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After degassing, but no Q-disease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00B0F0"/>
                </a:solidFill>
              </a:rPr>
              <a:t>Dunk test, thick niobium plate + indium RF &amp; vacuum seal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Dunk test, full prototype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00FF00"/>
                </a:solidFill>
              </a:rPr>
              <a:t>ReA6 design goal (4.5K, FRIB field)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FF00FF"/>
                </a:solidFill>
              </a:rPr>
              <a:t>ReA3 design goal (4.5K, 2/3 of FRIB field)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4366736"/>
            <a:ext cx="2059506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High RRR niobium needed on the flange backing ring</a:t>
            </a:r>
          </a:p>
        </p:txBody>
      </p:sp>
      <p:cxnSp>
        <p:nvCxnSpPr>
          <p:cNvPr id="9" name="Straight Arrow Connector 8"/>
          <p:cNvCxnSpPr>
            <a:stCxn id="4" idx="0"/>
          </p:cNvCxnSpPr>
          <p:nvPr/>
        </p:nvCxnSpPr>
        <p:spPr>
          <a:xfrm flipV="1">
            <a:off x="8116353" y="3708373"/>
            <a:ext cx="0" cy="658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838200"/>
            <a:ext cx="2971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RF Test results of one cavity as it evolved through an R&amp;D campaign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" y="1067100"/>
            <a:ext cx="4572001" cy="5027414"/>
          </a:xfrm>
        </p:spPr>
        <p:txBody>
          <a:bodyPr/>
          <a:lstStyle/>
          <a:p>
            <a:r>
              <a:rPr lang="it-IT" dirty="0" smtClean="0"/>
              <a:t>The cavity was tested again after installation of the He vessel</a:t>
            </a:r>
          </a:p>
          <a:p>
            <a:r>
              <a:rPr lang="it-IT" dirty="0" smtClean="0"/>
              <a:t>The naked test results have been confirmed with He vessel</a:t>
            </a:r>
          </a:p>
          <a:p>
            <a:pPr lvl="1"/>
            <a:r>
              <a:rPr lang="en-US" sz="1800" dirty="0" smtClean="0"/>
              <a:t>Same maximum fields at 2 K, limited by rf </a:t>
            </a:r>
            <a:r>
              <a:rPr lang="en-US" sz="1800" dirty="0" smtClean="0"/>
              <a:t>power (no quench)</a:t>
            </a:r>
            <a:endParaRPr lang="en-US" sz="1800" dirty="0" smtClean="0"/>
          </a:p>
          <a:p>
            <a:pPr lvl="1"/>
            <a:r>
              <a:rPr lang="en-US" sz="1800" dirty="0" smtClean="0"/>
              <a:t>Higher max fields at </a:t>
            </a:r>
            <a:r>
              <a:rPr lang="en-US" sz="1800" dirty="0" smtClean="0"/>
              <a:t>4.3K</a:t>
            </a:r>
            <a:endParaRPr lang="en-US" sz="1800" dirty="0" smtClean="0"/>
          </a:p>
          <a:p>
            <a:pPr lvl="1"/>
            <a:r>
              <a:rPr lang="en-US" sz="1800" dirty="0" smtClean="0"/>
              <a:t>Similar Q within error bars</a:t>
            </a:r>
          </a:p>
          <a:p>
            <a:pPr lvl="1"/>
            <a:r>
              <a:rPr lang="en-US" sz="1800" dirty="0" smtClean="0"/>
              <a:t>No X-rays, no field emission</a:t>
            </a:r>
          </a:p>
          <a:p>
            <a:pPr lvl="1"/>
            <a:r>
              <a:rPr lang="en-US" sz="1800" dirty="0" smtClean="0"/>
              <a:t>Q largely exceeding the FRIB specifications</a:t>
            </a:r>
          </a:p>
          <a:p>
            <a:pPr lvl="1"/>
            <a:r>
              <a:rPr lang="en-US" sz="1800" dirty="0" smtClean="0"/>
              <a:t>Tuning plate artificially heated up to 12 W</a:t>
            </a:r>
            <a:br>
              <a:rPr lang="en-US" sz="1800" dirty="0" smtClean="0"/>
            </a:br>
            <a:r>
              <a:rPr lang="en-US" sz="1800" dirty="0" smtClean="0"/>
              <a:t>without quenching the resonator</a:t>
            </a:r>
          </a:p>
          <a:p>
            <a:pPr lvl="1"/>
            <a:endParaRPr lang="it-IT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it-IT" dirty="0" smtClean="0"/>
              <a:t>Refurbished </a:t>
            </a:r>
            <a:r>
              <a:rPr lang="el-GR" dirty="0" smtClean="0">
                <a:latin typeface="Arial"/>
                <a:cs typeface="Arial"/>
                <a:sym typeface="Symbol"/>
              </a:rPr>
              <a:t>β</a:t>
            </a:r>
            <a:r>
              <a:rPr lang="en-US" dirty="0" smtClean="0">
                <a:sym typeface="Symbol"/>
              </a:rPr>
              <a:t>=0.0</a:t>
            </a:r>
            <a:r>
              <a:rPr lang="it-IT" dirty="0" smtClean="0"/>
              <a:t>85 QWR Prototype: </a:t>
            </a:r>
            <a:br>
              <a:rPr lang="it-IT" dirty="0" smtClean="0"/>
            </a:br>
            <a:r>
              <a:rPr lang="it-IT" dirty="0" smtClean="0"/>
              <a:t>Results </a:t>
            </a:r>
            <a:r>
              <a:rPr lang="it-IT" dirty="0"/>
              <a:t>C</a:t>
            </a:r>
            <a:r>
              <a:rPr lang="it-IT" dirty="0" smtClean="0"/>
              <a:t>onfirmed With He Vessel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84617"/>
            <a:ext cx="4009808" cy="267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009" y="3509671"/>
            <a:ext cx="3807304" cy="258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153400" y="2209800"/>
            <a:ext cx="7232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2.0 K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8153400" y="4659868"/>
            <a:ext cx="7232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4.3 K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5171184"/>
            <a:ext cx="13965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Bp</a:t>
            </a:r>
            <a:r>
              <a:rPr lang="en-US" dirty="0" smtClean="0"/>
              <a:t>/</a:t>
            </a:r>
            <a:r>
              <a:rPr lang="en-US" dirty="0" err="1" smtClean="0"/>
              <a:t>Ea</a:t>
            </a:r>
            <a:r>
              <a:rPr lang="en-US" dirty="0" smtClean="0"/>
              <a:t>=13.9</a:t>
            </a:r>
          </a:p>
          <a:p>
            <a:r>
              <a:rPr lang="en-US" dirty="0" smtClean="0"/>
              <a:t>Epk/</a:t>
            </a:r>
            <a:r>
              <a:rPr lang="en-US" dirty="0" err="1" smtClean="0"/>
              <a:t>Ea</a:t>
            </a:r>
            <a:r>
              <a:rPr lang="en-US" dirty="0" smtClean="0"/>
              <a:t>=6.2</a:t>
            </a:r>
          </a:p>
          <a:p>
            <a:r>
              <a:rPr lang="en-US" dirty="0" err="1" smtClean="0"/>
              <a:t>Ea</a:t>
            </a:r>
            <a:r>
              <a:rPr lang="en-US" dirty="0" smtClean="0"/>
              <a:t>=Va/(</a:t>
            </a:r>
            <a:r>
              <a:rPr lang="en-US" dirty="0" smtClean="0">
                <a:sym typeface="Symbol"/>
              </a:rPr>
              <a:t>)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" y="1067100"/>
            <a:ext cx="4572001" cy="2742900"/>
          </a:xfrm>
        </p:spPr>
        <p:txBody>
          <a:bodyPr/>
          <a:lstStyle/>
          <a:p>
            <a:r>
              <a:rPr lang="it-IT" sz="1800" dirty="0" smtClean="0"/>
              <a:t>The cavity was restested after a 120 C in-situ bake for 48 hours</a:t>
            </a:r>
          </a:p>
          <a:p>
            <a:pPr lvl="1"/>
            <a:r>
              <a:rPr lang="it-IT" sz="1600" dirty="0" smtClean="0"/>
              <a:t>The bake used hot air in the helium vessel while the cavity was evacuated, and some heat tapes on the helium vessel wall</a:t>
            </a:r>
            <a:endParaRPr lang="it-IT" sz="1600" dirty="0" smtClean="0"/>
          </a:p>
          <a:p>
            <a:r>
              <a:rPr lang="it-IT" sz="1800" dirty="0" smtClean="0"/>
              <a:t>A higher Q was measured at both 4.3 K and 2.0 K</a:t>
            </a:r>
            <a:endParaRPr lang="it-IT" sz="1800" dirty="0">
              <a:solidFill>
                <a:srgbClr val="FF0000"/>
              </a:solidFill>
            </a:endParaRPr>
          </a:p>
          <a:p>
            <a:pPr lvl="1"/>
            <a:r>
              <a:rPr lang="it-IT" sz="1600" dirty="0" smtClean="0"/>
              <a:t>We will may add a 120 C in-situ bake for all remaining ReA3 and ReA6 cavities.</a:t>
            </a:r>
          </a:p>
          <a:p>
            <a:pPr lvl="1"/>
            <a:r>
              <a:rPr lang="it-IT" sz="1600" dirty="0" smtClean="0"/>
              <a:t>We will do a bake on the full assembled cold mass for FRIB</a:t>
            </a:r>
            <a:endParaRPr lang="it-IT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n-US" dirty="0" smtClean="0"/>
              <a:t>120 C in-situ bake increases margin on Q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17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8" t="17854" r="9049" b="9086"/>
          <a:stretch/>
        </p:blipFill>
        <p:spPr>
          <a:xfrm rot="5400000">
            <a:off x="5474213" y="12188"/>
            <a:ext cx="2667002" cy="4319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32329" r="18244" b="9954"/>
          <a:stretch/>
        </p:blipFill>
        <p:spPr>
          <a:xfrm>
            <a:off x="4558511" y="3428999"/>
            <a:ext cx="4496763" cy="2743200"/>
          </a:xfrm>
          <a:prstGeom prst="rect">
            <a:avLst/>
          </a:prstGeom>
        </p:spPr>
      </p:pic>
      <p:pic>
        <p:nvPicPr>
          <p:cNvPr id="21" name="Picture 20" descr="bakeout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809999"/>
            <a:ext cx="1707445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7100"/>
            <a:ext cx="5638800" cy="5027414"/>
          </a:xfrm>
        </p:spPr>
        <p:txBody>
          <a:bodyPr/>
          <a:lstStyle/>
          <a:p>
            <a:pPr algn="just"/>
            <a:r>
              <a:rPr lang="en-US" dirty="0" smtClean="0"/>
              <a:t>The refurbished cavity will require a modification of the ReA3 cryostat to allow for side RF couplers</a:t>
            </a:r>
          </a:p>
          <a:p>
            <a:pPr algn="just"/>
            <a:r>
              <a:rPr lang="en-US" dirty="0" smtClean="0"/>
              <a:t>A new LN cooled, 2 windows side coupler is under development</a:t>
            </a:r>
          </a:p>
          <a:p>
            <a:pPr algn="just"/>
            <a:r>
              <a:rPr lang="en-US" dirty="0" smtClean="0"/>
              <a:t>Flexible RF cable between the two windows to accommodate thermal contraction</a:t>
            </a:r>
          </a:p>
          <a:p>
            <a:r>
              <a:rPr lang="en-US" dirty="0" smtClean="0"/>
              <a:t>The RF tuners </a:t>
            </a:r>
            <a:r>
              <a:rPr lang="en-US" dirty="0" smtClean="0"/>
              <a:t>actuators will </a:t>
            </a:r>
            <a:r>
              <a:rPr lang="en-US" dirty="0" smtClean="0"/>
              <a:t>be </a:t>
            </a:r>
            <a:r>
              <a:rPr lang="en-US" dirty="0" smtClean="0"/>
              <a:t>unchanged</a:t>
            </a:r>
          </a:p>
          <a:p>
            <a:r>
              <a:rPr lang="en-US" dirty="0" smtClean="0"/>
              <a:t>Couplers will be tested in the next two months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l-GR" dirty="0" smtClean="0">
                <a:sym typeface="Symbol"/>
              </a:rPr>
              <a:t>β</a:t>
            </a:r>
            <a:r>
              <a:rPr lang="en-US" dirty="0" smtClean="0">
                <a:sym typeface="Symbol"/>
              </a:rPr>
              <a:t>=0.085 Refurbished </a:t>
            </a:r>
            <a:r>
              <a:rPr lang="en-US" dirty="0" smtClean="0"/>
              <a:t>Cavity Accessories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1D2CDB64-C772-4C10-8066-C769534B205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874" y="1179827"/>
            <a:ext cx="2600127" cy="205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733800"/>
            <a:ext cx="3124201" cy="225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759346"/>
            <a:ext cx="2286000" cy="118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57200" y="557574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new ReA3 side coupler (preliminary design) 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6477000" cy="1904700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Refurbishment of 8 existing cavities</a:t>
            </a:r>
          </a:p>
          <a:p>
            <a:r>
              <a:rPr lang="en-US" dirty="0" smtClean="0">
                <a:sym typeface="Symbol"/>
              </a:rPr>
              <a:t>Construction of the ReA3 </a:t>
            </a:r>
            <a:r>
              <a:rPr lang="en-US" dirty="0" err="1" smtClean="0">
                <a:sym typeface="Symbol"/>
              </a:rPr>
              <a:t>cryomodule</a:t>
            </a:r>
            <a:r>
              <a:rPr lang="en-US" dirty="0" smtClean="0">
                <a:sym typeface="Symbol"/>
              </a:rPr>
              <a:t> with side couplers </a:t>
            </a:r>
          </a:p>
          <a:p>
            <a:r>
              <a:rPr lang="en-US" dirty="0" smtClean="0">
                <a:sym typeface="Symbol"/>
              </a:rPr>
              <a:t>Cryostat in operation in 2012</a:t>
            </a:r>
          </a:p>
          <a:p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 smtClean="0">
              <a:sym typeface="Symbo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45676"/>
            <a:ext cx="8991600" cy="911948"/>
          </a:xfrm>
        </p:spPr>
        <p:txBody>
          <a:bodyPr/>
          <a:lstStyle/>
          <a:p>
            <a:r>
              <a:rPr lang="en-US" dirty="0" smtClean="0"/>
              <a:t>80.5 MHz, </a:t>
            </a:r>
            <a:r>
              <a:rPr lang="el-GR" dirty="0" smtClean="0">
                <a:latin typeface="Arial"/>
                <a:cs typeface="Arial"/>
                <a:sym typeface="Symbol"/>
              </a:rPr>
              <a:t>β</a:t>
            </a:r>
            <a:r>
              <a:rPr lang="en-US" dirty="0" smtClean="0">
                <a:sym typeface="Symbol"/>
              </a:rPr>
              <a:t>=0.085 </a:t>
            </a:r>
            <a:r>
              <a:rPr lang="en-US" dirty="0" smtClean="0"/>
              <a:t>ReA3 </a:t>
            </a:r>
            <a:r>
              <a:rPr lang="en-US" dirty="0" err="1" smtClean="0"/>
              <a:t>Cryomodule</a:t>
            </a:r>
            <a:r>
              <a:rPr lang="en-US" dirty="0" smtClean="0"/>
              <a:t>: Construction Started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19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90600"/>
            <a:ext cx="157842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5" descr="RA_cavity_Q0vsEP"/>
          <p:cNvPicPr>
            <a:picLocks noChangeAspect="1" noChangeArrowheads="1"/>
          </p:cNvPicPr>
          <p:nvPr/>
        </p:nvPicPr>
        <p:blipFill>
          <a:blip r:embed="rId3" cstate="print"/>
          <a:srcRect r="48750" b="49591"/>
          <a:stretch>
            <a:fillRect/>
          </a:stretch>
        </p:blipFill>
        <p:spPr bwMode="auto">
          <a:xfrm>
            <a:off x="1199070" y="2971800"/>
            <a:ext cx="4211130" cy="312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32698" y="5728382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ReA cryomodule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6504498" y="56388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Refurbished  QWR</a:t>
            </a:r>
            <a:endParaRPr lang="it-IT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FRIB SRF </a:t>
            </a:r>
            <a:r>
              <a:rPr lang="en-US" dirty="0" smtClean="0"/>
              <a:t>Scope </a:t>
            </a:r>
            <a:r>
              <a:rPr lang="en-US" dirty="0" smtClean="0"/>
              <a:t>and </a:t>
            </a:r>
            <a:r>
              <a:rPr lang="en-US" dirty="0" smtClean="0"/>
              <a:t>evolving Cavity Requirements </a:t>
            </a:r>
          </a:p>
          <a:p>
            <a:r>
              <a:rPr lang="en-US" dirty="0" smtClean="0"/>
              <a:t>FRIB SRF Department Highlights in the Las</a:t>
            </a:r>
            <a:r>
              <a:rPr lang="en-US" dirty="0" smtClean="0"/>
              <a:t>t Year</a:t>
            </a:r>
            <a:endParaRPr lang="en-US" dirty="0" smtClean="0"/>
          </a:p>
          <a:p>
            <a:r>
              <a:rPr lang="en-US" dirty="0" smtClean="0"/>
              <a:t>QWR Status, Experimental results, and Design Changes</a:t>
            </a:r>
          </a:p>
          <a:p>
            <a:pPr lvl="1"/>
            <a:r>
              <a:rPr lang="en-US" dirty="0" smtClean="0">
                <a:sym typeface="Symbol"/>
              </a:rPr>
              <a:t>80.5 MHz =0.041 installed in ReA3, =0.085 developments</a:t>
            </a:r>
            <a:endParaRPr lang="en-US" dirty="0" smtClean="0"/>
          </a:p>
          <a:p>
            <a:r>
              <a:rPr lang="en-US" dirty="0" smtClean="0"/>
              <a:t>HWR Status, </a:t>
            </a:r>
            <a:r>
              <a:rPr lang="en-US" dirty="0" smtClean="0"/>
              <a:t>Experimental </a:t>
            </a:r>
            <a:r>
              <a:rPr lang="en-US" dirty="0"/>
              <a:t>Results, and Design </a:t>
            </a:r>
            <a:r>
              <a:rPr lang="en-US" dirty="0" smtClean="0"/>
              <a:t>Changes</a:t>
            </a:r>
          </a:p>
          <a:p>
            <a:pPr lvl="1"/>
            <a:r>
              <a:rPr lang="en-US" dirty="0" smtClean="0">
                <a:sym typeface="Symbol"/>
              </a:rPr>
              <a:t>322 </a:t>
            </a:r>
            <a:r>
              <a:rPr lang="en-US" dirty="0">
                <a:sym typeface="Symbol"/>
              </a:rPr>
              <a:t>MHz =</a:t>
            </a:r>
            <a:r>
              <a:rPr lang="en-US" dirty="0" smtClean="0">
                <a:sym typeface="Symbol"/>
              </a:rPr>
              <a:t>0.530, </a:t>
            </a:r>
            <a:r>
              <a:rPr lang="en-US" dirty="0">
                <a:sym typeface="Symbol"/>
              </a:rPr>
              <a:t>=</a:t>
            </a:r>
            <a:r>
              <a:rPr lang="en-US" dirty="0" smtClean="0">
                <a:sym typeface="Symbol"/>
              </a:rPr>
              <a:t>0.290</a:t>
            </a:r>
            <a:endParaRPr lang="en-US" dirty="0"/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4419600" cy="5027414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Status</a:t>
            </a:r>
          </a:p>
          <a:p>
            <a:pPr lvl="1"/>
            <a:r>
              <a:rPr lang="en-US" b="1" dirty="0" smtClean="0">
                <a:sym typeface="Symbol"/>
              </a:rPr>
              <a:t>Prototypes </a:t>
            </a:r>
            <a:r>
              <a:rPr lang="en-US" b="1" dirty="0" smtClean="0">
                <a:sym typeface="Symbol"/>
              </a:rPr>
              <a:t>from 2 different vendors reached FRIB specifications </a:t>
            </a:r>
            <a:r>
              <a:rPr lang="en-US" b="1" dirty="0" smtClean="0">
                <a:sym typeface="Symbol"/>
              </a:rPr>
              <a:t>in vertical tests</a:t>
            </a:r>
            <a:endParaRPr lang="en-US" b="1" dirty="0" smtClean="0">
              <a:sym typeface="Symbol"/>
            </a:endParaRPr>
          </a:p>
          <a:p>
            <a:pPr lvl="2"/>
            <a:r>
              <a:rPr lang="en-US" dirty="0" err="1" smtClean="0">
                <a:sym typeface="Symbol"/>
              </a:rPr>
              <a:t>V</a:t>
            </a:r>
            <a:r>
              <a:rPr lang="en-US" baseline="-25000" dirty="0" err="1" smtClean="0">
                <a:sym typeface="Symbol"/>
              </a:rPr>
              <a:t>acc</a:t>
            </a:r>
            <a:r>
              <a:rPr lang="en-US" dirty="0" smtClean="0">
                <a:sym typeface="Symbol"/>
              </a:rPr>
              <a:t>=3.7 </a:t>
            </a:r>
            <a:r>
              <a:rPr lang="en-US" dirty="0" err="1" smtClean="0">
                <a:sym typeface="Symbol"/>
              </a:rPr>
              <a:t>MV,E</a:t>
            </a:r>
            <a:r>
              <a:rPr lang="en-US" baseline="-25000" dirty="0" err="1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=31 MV/m, B</a:t>
            </a:r>
            <a:r>
              <a:rPr lang="en-US" baseline="-25000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=77 </a:t>
            </a:r>
            <a:r>
              <a:rPr lang="en-US" dirty="0" err="1" smtClean="0">
                <a:sym typeface="Symbol"/>
              </a:rPr>
              <a:t>mT</a:t>
            </a:r>
            <a:r>
              <a:rPr lang="en-US" dirty="0" smtClean="0">
                <a:sym typeface="Symbol"/>
              </a:rPr>
              <a:t> </a:t>
            </a:r>
          </a:p>
          <a:p>
            <a:pPr lvl="1"/>
            <a:r>
              <a:rPr lang="en-US" dirty="0" smtClean="0">
                <a:sym typeface="Symbol"/>
              </a:rPr>
              <a:t>2 HWR Test Demonstration Cryomodule under construction with </a:t>
            </a:r>
            <a:r>
              <a:rPr lang="en-US" dirty="0" smtClean="0">
                <a:sym typeface="Symbol"/>
              </a:rPr>
              <a:t>prototype HWRs (testing in Spring)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Design problems detected</a:t>
            </a:r>
          </a:p>
          <a:p>
            <a:pPr lvl="2"/>
            <a:r>
              <a:rPr lang="en-US" dirty="0" smtClean="0">
                <a:sym typeface="Symbol"/>
              </a:rPr>
              <a:t>Rinse ports required superconducting plungers (eliminated)</a:t>
            </a:r>
          </a:p>
          <a:p>
            <a:pPr lvl="2"/>
            <a:r>
              <a:rPr lang="en-US" dirty="0" smtClean="0">
                <a:sym typeface="Symbol"/>
              </a:rPr>
              <a:t>He </a:t>
            </a:r>
            <a:r>
              <a:rPr lang="en-US" dirty="0" smtClean="0">
                <a:sym typeface="Symbol"/>
              </a:rPr>
              <a:t>vessel Ti bellows not reliable</a:t>
            </a:r>
          </a:p>
          <a:p>
            <a:pPr lvl="2"/>
            <a:r>
              <a:rPr lang="en-US" dirty="0" smtClean="0">
                <a:sym typeface="Symbol"/>
              </a:rPr>
              <a:t>Cavity welding procedure to be </a:t>
            </a:r>
            <a:r>
              <a:rPr lang="en-US" dirty="0" smtClean="0">
                <a:sym typeface="Symbol"/>
              </a:rPr>
              <a:t>improved (straight section)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2</a:t>
            </a:r>
            <a:r>
              <a:rPr lang="en-US" baseline="30000" dirty="0" smtClean="0">
                <a:sym typeface="Symbol"/>
              </a:rPr>
              <a:t>nd</a:t>
            </a:r>
            <a:r>
              <a:rPr lang="en-US" dirty="0" smtClean="0">
                <a:sym typeface="Symbol"/>
              </a:rPr>
              <a:t> generation HWR “naked” design </a:t>
            </a:r>
            <a:r>
              <a:rPr lang="en-US" dirty="0" smtClean="0">
                <a:sym typeface="Symbol"/>
              </a:rPr>
              <a:t>near complete 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Titanium helium vessel is being designed to eliminate bellows</a:t>
            </a:r>
            <a:endParaRPr lang="en-US" dirty="0" smtClean="0">
              <a:sym typeface="Symbol"/>
            </a:endParaRPr>
          </a:p>
          <a:p>
            <a:pPr lvl="1">
              <a:buNone/>
            </a:pPr>
            <a:endParaRPr lang="en-US" dirty="0" smtClean="0">
              <a:sym typeface="Symbol"/>
            </a:endParaRPr>
          </a:p>
          <a:p>
            <a:pPr lvl="1">
              <a:buNone/>
            </a:pPr>
            <a:endParaRPr lang="en-US" dirty="0" smtClean="0">
              <a:sym typeface="Symbol"/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8"/>
            <a:ext cx="8991600" cy="478624"/>
          </a:xfrm>
        </p:spPr>
        <p:txBody>
          <a:bodyPr/>
          <a:lstStyle/>
          <a:p>
            <a:r>
              <a:rPr lang="en-US" dirty="0" smtClean="0"/>
              <a:t>322 MHz, </a:t>
            </a:r>
            <a:r>
              <a:rPr lang="el-GR" dirty="0" smtClean="0">
                <a:latin typeface="Arial"/>
                <a:cs typeface="Arial"/>
                <a:sym typeface="Symbol"/>
              </a:rPr>
              <a:t>β</a:t>
            </a:r>
            <a:r>
              <a:rPr lang="en-US" dirty="0" smtClean="0">
                <a:sym typeface="Symbol"/>
              </a:rPr>
              <a:t>=0.53 HWRs: Specs Achieved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2040" y="10671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Prototypes (testing) </a:t>
            </a:r>
            <a:endParaRPr lang="en-US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4490" y="1412184"/>
            <a:ext cx="3539910" cy="2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273710" y="990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Production</a:t>
            </a:r>
            <a:endParaRPr lang="en-US" sz="16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625068"/>
              </p:ext>
            </p:extLst>
          </p:nvPr>
        </p:nvGraphicFramePr>
        <p:xfrm>
          <a:off x="4692039" y="4419600"/>
          <a:ext cx="4375759" cy="1305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03961"/>
                <a:gridCol w="762000"/>
                <a:gridCol w="908897"/>
                <a:gridCol w="650451"/>
                <a:gridCol w="650450"/>
              </a:tblGrid>
              <a:tr h="56388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Ep/Ea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Bp/Ea</a:t>
                      </a:r>
                    </a:p>
                    <a:p>
                      <a:pPr algn="ctr"/>
                      <a:r>
                        <a:rPr lang="it-IT" sz="1100" dirty="0" smtClean="0"/>
                        <a:t>mT/(MV/m)</a:t>
                      </a:r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R/Q</a:t>
                      </a:r>
                    </a:p>
                    <a:p>
                      <a:pPr algn="ctr"/>
                      <a:r>
                        <a:rPr lang="it-IT" sz="1100" dirty="0" smtClean="0"/>
                        <a:t>Ohm</a:t>
                      </a:r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G</a:t>
                      </a:r>
                    </a:p>
                    <a:p>
                      <a:pPr marL="0" marR="0" indent="0" algn="ctr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Ohm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Prototype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  <p:pic>
        <p:nvPicPr>
          <p:cNvPr id="12" name="Picture 2" descr="D:\projects and collaborations\MSU-NSCL\FRIB account backup 6oct2011\My work documents\pictures\Cavity Pictures\HWR53\LARGER HWR53f.jpg"/>
          <p:cNvPicPr>
            <a:picLocks noChangeAspect="1" noChangeArrowheads="1"/>
          </p:cNvPicPr>
          <p:nvPr/>
        </p:nvPicPr>
        <p:blipFill>
          <a:blip r:embed="rId3" cstate="print"/>
          <a:srcRect l="5452" t="4343" r="5253"/>
          <a:stretch>
            <a:fillRect/>
          </a:stretch>
        </p:blipFill>
        <p:spPr bwMode="auto">
          <a:xfrm>
            <a:off x="6934200" y="1465145"/>
            <a:ext cx="1810013" cy="2344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66800"/>
            <a:ext cx="427145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4908255" cy="5027414"/>
          </a:xfrm>
        </p:spPr>
        <p:txBody>
          <a:bodyPr/>
          <a:lstStyle/>
          <a:p>
            <a:r>
              <a:rPr lang="en-US" sz="1800" dirty="0" smtClean="0"/>
              <a:t>Five cavities so far have been constructed</a:t>
            </a:r>
          </a:p>
          <a:p>
            <a:r>
              <a:rPr lang="en-US" sz="1800" dirty="0" smtClean="0"/>
              <a:t>One was built by MSU completely</a:t>
            </a:r>
          </a:p>
          <a:p>
            <a:r>
              <a:rPr lang="en-US" sz="1800" dirty="0" smtClean="0"/>
              <a:t>Two vendors built two each</a:t>
            </a:r>
          </a:p>
          <a:p>
            <a:r>
              <a:rPr lang="en-US" sz="1800" dirty="0" smtClean="0"/>
              <a:t>The MSU cavity quenched before reaching the design gradient (no field emission)</a:t>
            </a:r>
          </a:p>
          <a:p>
            <a:r>
              <a:rPr lang="en-US" sz="1800" dirty="0" smtClean="0"/>
              <a:t>Both cavities from vendor ‘D’ quenched at the same field (&lt; 90 mT).  The quench is on the inner conductor short plate weld.</a:t>
            </a:r>
          </a:p>
          <a:p>
            <a:pPr lvl="1"/>
            <a:r>
              <a:rPr lang="en-US" sz="1600" dirty="0" smtClean="0"/>
              <a:t>We will look at it more closely with temperature mapping </a:t>
            </a:r>
          </a:p>
          <a:p>
            <a:r>
              <a:rPr lang="en-US" sz="1800" dirty="0" smtClean="0"/>
              <a:t>One test on a vendor ‘C’ cavity reached higher than 100 mT, and also quenched.  This cavity leaked after the helium vessel was added</a:t>
            </a:r>
          </a:p>
          <a:p>
            <a:r>
              <a:rPr lang="en-US" sz="1800" dirty="0" smtClean="0"/>
              <a:t>We will test the other cavity from vendor ‘C’ </a:t>
            </a:r>
            <a:r>
              <a:rPr lang="en-US" sz="2000" dirty="0" smtClean="0"/>
              <a:t>soon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HWR </a:t>
            </a:r>
            <a:r>
              <a:rPr lang="el-GR" dirty="0" smtClean="0">
                <a:latin typeface="Arial"/>
                <a:cs typeface="Arial"/>
                <a:sym typeface="Symbol"/>
              </a:rPr>
              <a:t>β</a:t>
            </a:r>
            <a:r>
              <a:rPr lang="en-US" dirty="0" smtClean="0">
                <a:sym typeface="Symbol"/>
              </a:rPr>
              <a:t>=0.</a:t>
            </a:r>
            <a:r>
              <a:rPr lang="it-IT" dirty="0" smtClean="0"/>
              <a:t>53 Performance </a:t>
            </a:r>
            <a:r>
              <a:rPr lang="it-IT" dirty="0" smtClean="0"/>
              <a:t>(Prototypes)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35983" y="1219200"/>
            <a:ext cx="255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2K results naked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080" y="3733800"/>
            <a:ext cx="1258059" cy="194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5859" y="3733800"/>
            <a:ext cx="1828800" cy="195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984455" y="5788223"/>
            <a:ext cx="3751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sound hot spot detection diagnostics tool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42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it-IT" dirty="0" smtClean="0"/>
              <a:t>HWR </a:t>
            </a:r>
            <a:r>
              <a:rPr lang="el-GR" dirty="0" smtClean="0">
                <a:latin typeface="Arial"/>
                <a:cs typeface="Arial"/>
                <a:sym typeface="Symbol"/>
              </a:rPr>
              <a:t>β</a:t>
            </a:r>
            <a:r>
              <a:rPr lang="en-US" dirty="0" smtClean="0">
                <a:sym typeface="Symbol"/>
              </a:rPr>
              <a:t>=0.</a:t>
            </a:r>
            <a:r>
              <a:rPr lang="it-IT" dirty="0" smtClean="0"/>
              <a:t>53 Performance (1</a:t>
            </a:r>
            <a:r>
              <a:rPr lang="it-IT" baseline="30000" dirty="0" smtClean="0"/>
              <a:t>st</a:t>
            </a:r>
            <a:r>
              <a:rPr lang="it-IT" dirty="0" smtClean="0"/>
              <a:t> Generation)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22</a:t>
            </a:fld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3581400" cy="477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918665" y="5864423"/>
            <a:ext cx="3920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HWR with helium vessel in the 2K test insert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144" y="1219200"/>
            <a:ext cx="3821179" cy="28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83524" y="1219200"/>
            <a:ext cx="255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2K results </a:t>
            </a:r>
            <a:r>
              <a:rPr lang="en-US" sz="1400" dirty="0" smtClean="0"/>
              <a:t>with 2K insert</a:t>
            </a: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3869716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eriod"/>
            </a:pPr>
            <a:r>
              <a:rPr lang="en-US" sz="1600" b="1" dirty="0" smtClean="0"/>
              <a:t>MSU built cavity with vessel, thermal breakdown from field emission</a:t>
            </a:r>
          </a:p>
          <a:p>
            <a:pPr marL="342900" indent="-342900" algn="just">
              <a:buAutoNum type="alphaLcPeriod"/>
            </a:pPr>
            <a:r>
              <a:rPr lang="en-US" sz="1600" b="1" dirty="0" smtClean="0">
                <a:solidFill>
                  <a:srgbClr val="0066FF"/>
                </a:solidFill>
              </a:rPr>
              <a:t>Vendor ‘D’ cavity, had FE, developed leak in helium vessel bellows on next test</a:t>
            </a:r>
          </a:p>
          <a:p>
            <a:pPr marL="342900" indent="-342900" algn="just">
              <a:buAutoNum type="alphaLcPeriod"/>
            </a:pPr>
            <a:r>
              <a:rPr lang="en-US" sz="1600" b="1" dirty="0" smtClean="0">
                <a:solidFill>
                  <a:srgbClr val="FF0000"/>
                </a:solidFill>
              </a:rPr>
              <a:t>Vendor ‘D’ cavity after bellows rework, had FE, did not retest (installed in test cryomodule)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676"/>
            <a:ext cx="8991600" cy="911948"/>
          </a:xfrm>
        </p:spPr>
        <p:txBody>
          <a:bodyPr/>
          <a:lstStyle/>
          <a:p>
            <a:r>
              <a:rPr lang="en-US" dirty="0" smtClean="0"/>
              <a:t>53 HWR Measured Mechanical Parameters with Helium Vessel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J. Popielarski, December 2011 TTC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764112"/>
              </p:ext>
            </p:extLst>
          </p:nvPr>
        </p:nvGraphicFramePr>
        <p:xfrm>
          <a:off x="533400" y="1143000"/>
          <a:ext cx="8305799" cy="24170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60483"/>
                <a:gridCol w="1687717"/>
                <a:gridCol w="1601707"/>
                <a:gridCol w="2055892"/>
              </a:tblGrid>
              <a:tr h="336661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Measured</a:t>
                      </a:r>
                      <a:endParaRPr lang="en-US" dirty="0"/>
                    </a:p>
                  </a:txBody>
                  <a:tcPr/>
                </a:tc>
              </a:tr>
              <a:tr h="830124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 sensitivity to bath pressure fluctuations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|Hz/ </a:t>
                      </a:r>
                      <a:r>
                        <a:rPr lang="en-US" dirty="0" smtClean="0"/>
                        <a:t>torr|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</a:t>
                      </a:r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to 78</a:t>
                      </a:r>
                      <a:r>
                        <a:rPr lang="en-US" baseline="30000" dirty="0" smtClean="0">
                          <a:latin typeface="Arial"/>
                          <a:cs typeface="Arial"/>
                        </a:rPr>
                        <a:t>†</a:t>
                      </a:r>
                      <a:endParaRPr lang="en-US" baseline="30000" dirty="0"/>
                    </a:p>
                  </a:txBody>
                  <a:tcPr/>
                </a:tc>
              </a:tr>
              <a:tr h="581086">
                <a:tc>
                  <a:txBody>
                    <a:bodyPr/>
                    <a:lstStyle/>
                    <a:p>
                      <a:r>
                        <a:rPr lang="en-US" dirty="0" smtClean="0"/>
                        <a:t>Lorenz force</a:t>
                      </a:r>
                      <a:r>
                        <a:rPr lang="en-US" baseline="0" dirty="0" smtClean="0"/>
                        <a:t> detuning coefficient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|Hz/(MV/m)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|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-2.8 to -5.1</a:t>
                      </a:r>
                      <a:r>
                        <a:rPr lang="en-US" baseline="30000" dirty="0" smtClean="0"/>
                        <a:t>‡</a:t>
                      </a:r>
                      <a:endParaRPr lang="en-US" baseline="30000" dirty="0"/>
                    </a:p>
                  </a:txBody>
                  <a:tcPr/>
                </a:tc>
              </a:tr>
              <a:tr h="581086">
                <a:tc>
                  <a:txBody>
                    <a:bodyPr/>
                    <a:lstStyle/>
                    <a:p>
                      <a:r>
                        <a:rPr lang="en-US" dirty="0" smtClean="0"/>
                        <a:t>Tuning Stiffness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kN</a:t>
                      </a:r>
                      <a:r>
                        <a:rPr lang="en-US" dirty="0" smtClean="0"/>
                        <a:t>/mm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/>
                        <a:t> 3.2 </a:t>
                      </a:r>
                      <a:r>
                        <a:rPr lang="en-US" b="0" baseline="0" dirty="0" err="1" smtClean="0"/>
                        <a:t>kN</a:t>
                      </a:r>
                      <a:r>
                        <a:rPr lang="en-US" b="0" baseline="0" dirty="0" smtClean="0"/>
                        <a:t> / </a:t>
                      </a:r>
                      <a:r>
                        <a:rPr lang="en-US" b="0" baseline="0" dirty="0" smtClean="0"/>
                        <a:t>mm</a:t>
                      </a:r>
                      <a:endParaRPr lang="en-US" b="0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95400" y="3886200"/>
            <a:ext cx="678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† </a:t>
            </a:r>
            <a:r>
              <a:rPr lang="en-US" i="1" dirty="0" smtClean="0"/>
              <a:t>df/dP</a:t>
            </a:r>
            <a:r>
              <a:rPr lang="en-US" dirty="0" smtClean="0"/>
              <a:t> is </a:t>
            </a:r>
            <a:r>
              <a:rPr lang="en-US" dirty="0" smtClean="0"/>
              <a:t>+10 </a:t>
            </a:r>
            <a:r>
              <a:rPr lang="en-US" dirty="0" smtClean="0"/>
              <a:t>Hz / torr with stiff boundary conditions at the tuner mounting location and </a:t>
            </a:r>
            <a:r>
              <a:rPr lang="en-US" dirty="0" smtClean="0"/>
              <a:t>+78 </a:t>
            </a:r>
            <a:r>
              <a:rPr lang="en-US" dirty="0" smtClean="0"/>
              <a:t>Hz / torr with the free </a:t>
            </a:r>
            <a:r>
              <a:rPr lang="en-US" dirty="0" smtClean="0"/>
              <a:t>condition.  df/dP for the naked cavity was – 10 Hz / torr</a:t>
            </a:r>
            <a:endParaRPr lang="en-US" i="1" dirty="0" smtClean="0"/>
          </a:p>
          <a:p>
            <a:r>
              <a:rPr lang="en-US" dirty="0" smtClean="0"/>
              <a:t>‡ LFD for the vendor prototype HWR’s is -2.8 </a:t>
            </a:r>
            <a:r>
              <a:rPr lang="en-US" i="1" dirty="0" smtClean="0"/>
              <a:t>Hz/(MV/m)</a:t>
            </a:r>
            <a:r>
              <a:rPr lang="en-US" i="1" baseline="30000" dirty="0" smtClean="0"/>
              <a:t>2</a:t>
            </a:r>
            <a:r>
              <a:rPr lang="en-US" i="1" dirty="0" smtClean="0"/>
              <a:t> </a:t>
            </a:r>
            <a:r>
              <a:rPr lang="en-US" dirty="0" smtClean="0"/>
              <a:t>and -5.1 </a:t>
            </a:r>
            <a:r>
              <a:rPr lang="en-US" i="1" dirty="0" smtClean="0"/>
              <a:t>Hz/(MV/m)</a:t>
            </a:r>
            <a:r>
              <a:rPr lang="en-US" i="1" baseline="30000" dirty="0" smtClean="0"/>
              <a:t>2</a:t>
            </a:r>
            <a:r>
              <a:rPr lang="en-US" i="1" dirty="0" smtClean="0"/>
              <a:t> </a:t>
            </a:r>
            <a:r>
              <a:rPr lang="en-US" dirty="0" smtClean="0"/>
              <a:t>for the MSU </a:t>
            </a:r>
            <a:r>
              <a:rPr lang="en-US" dirty="0" smtClean="0"/>
              <a:t>prototypes</a:t>
            </a:r>
          </a:p>
          <a:p>
            <a:r>
              <a:rPr lang="en-US" dirty="0" smtClean="0"/>
              <a:t>The new cavity and vessel design addresses these issues.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27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 smtClean="0"/>
              <a:t>HWR Accessories:  Tuner and Fundamental Power Coupler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r="4951"/>
          <a:stretch>
            <a:fillRect/>
          </a:stretch>
        </p:blipFill>
        <p:spPr bwMode="auto">
          <a:xfrm>
            <a:off x="304800" y="1314450"/>
            <a:ext cx="5943600" cy="455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36253" t="13439" r="32735" b="10721"/>
          <a:stretch>
            <a:fillRect/>
          </a:stretch>
        </p:blipFill>
        <p:spPr bwMode="auto">
          <a:xfrm>
            <a:off x="6081432" y="1461400"/>
            <a:ext cx="3062568" cy="42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2364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" y="1067100"/>
            <a:ext cx="5105401" cy="5027414"/>
          </a:xfrm>
        </p:spPr>
        <p:txBody>
          <a:bodyPr/>
          <a:lstStyle/>
          <a:p>
            <a:pPr lvl="1"/>
            <a:r>
              <a:rPr lang="en-US" dirty="0" smtClean="0">
                <a:sym typeface="Symbol"/>
              </a:rPr>
              <a:t>1</a:t>
            </a:r>
            <a:r>
              <a:rPr lang="en-US" baseline="30000" dirty="0" smtClean="0">
                <a:sym typeface="Symbol"/>
              </a:rPr>
              <a:t>st</a:t>
            </a:r>
            <a:r>
              <a:rPr lang="en-US" dirty="0" smtClean="0">
                <a:sym typeface="Symbol"/>
              </a:rPr>
              <a:t> generation prototyped in 2002</a:t>
            </a:r>
          </a:p>
          <a:p>
            <a:pPr lvl="1"/>
            <a:r>
              <a:rPr lang="en-US" dirty="0" smtClean="0">
                <a:sym typeface="Symbol"/>
              </a:rPr>
              <a:t>Standard FRIB operating fields reached in a Dewar test (naked)</a:t>
            </a:r>
          </a:p>
          <a:p>
            <a:pPr lvl="2"/>
            <a:r>
              <a:rPr lang="en-US" dirty="0" err="1" smtClean="0">
                <a:sym typeface="Symbol"/>
              </a:rPr>
              <a:t>V</a:t>
            </a:r>
            <a:r>
              <a:rPr lang="en-US" baseline="-25000" dirty="0" err="1" smtClean="0">
                <a:sym typeface="Symbol"/>
              </a:rPr>
              <a:t>acc</a:t>
            </a:r>
            <a:r>
              <a:rPr lang="en-US" dirty="0" smtClean="0">
                <a:sym typeface="Symbol"/>
              </a:rPr>
              <a:t>=1.90 </a:t>
            </a:r>
            <a:r>
              <a:rPr lang="en-US" dirty="0" err="1" smtClean="0">
                <a:sym typeface="Symbol"/>
              </a:rPr>
              <a:t>MV,E</a:t>
            </a:r>
            <a:r>
              <a:rPr lang="en-US" baseline="-25000" dirty="0" err="1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=31.5 MV/</a:t>
            </a:r>
            <a:r>
              <a:rPr lang="en-US" dirty="0" err="1" smtClean="0">
                <a:sym typeface="Symbol"/>
              </a:rPr>
              <a:t>m,B</a:t>
            </a:r>
            <a:r>
              <a:rPr lang="en-US" baseline="-25000" dirty="0" err="1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=75 </a:t>
            </a:r>
            <a:r>
              <a:rPr lang="en-US" dirty="0" err="1" smtClean="0">
                <a:sym typeface="Symbol"/>
              </a:rPr>
              <a:t>mT</a:t>
            </a:r>
            <a:r>
              <a:rPr lang="en-US" dirty="0" smtClean="0">
                <a:sym typeface="Symbol"/>
              </a:rPr>
              <a:t> </a:t>
            </a:r>
          </a:p>
          <a:p>
            <a:pPr lvl="1"/>
            <a:r>
              <a:rPr lang="en-US" dirty="0" smtClean="0">
                <a:sym typeface="Symbol"/>
              </a:rPr>
              <a:t>Severe Lorentz force detuning and </a:t>
            </a:r>
            <a:r>
              <a:rPr lang="en-US" dirty="0" err="1" smtClean="0">
                <a:sym typeface="Symbol"/>
              </a:rPr>
              <a:t>df</a:t>
            </a:r>
            <a:r>
              <a:rPr lang="en-US" dirty="0" smtClean="0">
                <a:sym typeface="Symbol"/>
              </a:rPr>
              <a:t>/</a:t>
            </a:r>
            <a:r>
              <a:rPr lang="en-US" dirty="0" err="1" smtClean="0">
                <a:sym typeface="Symbol"/>
              </a:rPr>
              <a:t>dP</a:t>
            </a:r>
            <a:r>
              <a:rPr lang="en-US" dirty="0" smtClean="0">
                <a:sym typeface="Symbol"/>
              </a:rPr>
              <a:t> in the 1</a:t>
            </a:r>
            <a:r>
              <a:rPr lang="en-US" baseline="30000" dirty="0" smtClean="0">
                <a:sym typeface="Symbol"/>
              </a:rPr>
              <a:t>st</a:t>
            </a:r>
            <a:r>
              <a:rPr lang="en-US" dirty="0" smtClean="0">
                <a:sym typeface="Symbol"/>
              </a:rPr>
              <a:t> generation cavity</a:t>
            </a:r>
          </a:p>
          <a:p>
            <a:pPr lvl="1"/>
            <a:r>
              <a:rPr lang="en-US" dirty="0" smtClean="0">
                <a:sym typeface="Symbol"/>
              </a:rPr>
              <a:t>2</a:t>
            </a:r>
            <a:r>
              <a:rPr lang="en-US" baseline="30000" dirty="0" smtClean="0">
                <a:sym typeface="Symbol"/>
              </a:rPr>
              <a:t>nd</a:t>
            </a:r>
            <a:r>
              <a:rPr lang="en-US" dirty="0" smtClean="0">
                <a:sym typeface="Symbol"/>
              </a:rPr>
              <a:t> generation cavity designed with improved mechanical stability, never built</a:t>
            </a:r>
          </a:p>
          <a:p>
            <a:pPr lvl="1"/>
            <a:r>
              <a:rPr lang="en-US" b="1" dirty="0" smtClean="0">
                <a:sym typeface="Symbol"/>
              </a:rPr>
              <a:t>3</a:t>
            </a:r>
            <a:r>
              <a:rPr lang="en-US" b="1" baseline="30000" dirty="0" smtClean="0">
                <a:sym typeface="Symbol"/>
              </a:rPr>
              <a:t>rd</a:t>
            </a:r>
            <a:r>
              <a:rPr lang="en-US" b="1" dirty="0" smtClean="0">
                <a:sym typeface="Symbol"/>
              </a:rPr>
              <a:t> generation designed with significantly improved RF parameters</a:t>
            </a:r>
          </a:p>
          <a:p>
            <a:pPr lvl="1">
              <a:buNone/>
            </a:pPr>
            <a:endParaRPr lang="en-US" dirty="0" smtClean="0">
              <a:sym typeface="Symbol"/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8"/>
            <a:ext cx="8991600" cy="478624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MSU </a:t>
            </a:r>
            <a:r>
              <a:rPr lang="el-GR" dirty="0" smtClean="0">
                <a:latin typeface="Arial"/>
                <a:cs typeface="Arial"/>
                <a:sym typeface="Symbol"/>
              </a:rPr>
              <a:t>β</a:t>
            </a:r>
            <a:r>
              <a:rPr lang="en-US" dirty="0" smtClean="0">
                <a:sym typeface="Symbol"/>
              </a:rPr>
              <a:t>=0.29 HWR: Ready for Prototyping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595"/>
          <a:stretch>
            <a:fillRect/>
          </a:stretch>
        </p:blipFill>
        <p:spPr bwMode="auto">
          <a:xfrm>
            <a:off x="5281542" y="1447800"/>
            <a:ext cx="1528522" cy="194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400" y="4114800"/>
          <a:ext cx="7315200" cy="1767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5000"/>
                <a:gridCol w="1021080"/>
                <a:gridCol w="1463040"/>
                <a:gridCol w="1463040"/>
                <a:gridCol w="1463040"/>
              </a:tblGrid>
              <a:tr h="374431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Ep/Ea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Bp/Ea</a:t>
                      </a:r>
                    </a:p>
                    <a:p>
                      <a:pPr algn="ctr"/>
                      <a:r>
                        <a:rPr lang="it-IT" sz="1400" dirty="0" smtClean="0"/>
                        <a:t>mT/(MV/m)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R/Q</a:t>
                      </a:r>
                    </a:p>
                    <a:p>
                      <a:pPr algn="ctr"/>
                      <a:r>
                        <a:rPr lang="it-IT" sz="1400" dirty="0" smtClean="0"/>
                        <a:t>Ohm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G</a:t>
                      </a:r>
                    </a:p>
                    <a:p>
                      <a:pPr marL="0" marR="0" indent="0" algn="ctr" defTabSz="9143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Ohm</a:t>
                      </a:r>
                    </a:p>
                  </a:txBody>
                  <a:tcPr/>
                </a:tc>
              </a:tr>
              <a:tr h="2561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generation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2561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nd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generation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59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2561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rd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generation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2774" y="1283732"/>
            <a:ext cx="1118812" cy="222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181600" y="115466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r>
              <a:rPr lang="it-IT" baseline="30000" dirty="0" smtClean="0"/>
              <a:t>st</a:t>
            </a:r>
            <a:r>
              <a:rPr lang="it-IT" dirty="0" smtClean="0"/>
              <a:t> generation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7279158" y="1002268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r>
              <a:rPr lang="it-IT" baseline="30000" dirty="0" smtClean="0"/>
              <a:t>nd</a:t>
            </a:r>
            <a:r>
              <a:rPr lang="it-IT" dirty="0" smtClean="0"/>
              <a:t> generation</a:t>
            </a:r>
            <a:endParaRPr lang="it-IT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3962400"/>
            <a:ext cx="1098810" cy="197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507758" y="3593068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r>
              <a:rPr lang="it-IT" baseline="30000" dirty="0" smtClean="0"/>
              <a:t>rd</a:t>
            </a:r>
            <a:r>
              <a:rPr lang="it-IT" dirty="0" smtClean="0"/>
              <a:t> generation</a:t>
            </a:r>
            <a:endParaRPr lang="it-IT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296" y="1147474"/>
            <a:ext cx="5384104" cy="5208975"/>
          </a:xfrm>
        </p:spPr>
        <p:txBody>
          <a:bodyPr/>
          <a:lstStyle/>
          <a:p>
            <a:pPr algn="just"/>
            <a:r>
              <a:rPr lang="it-IT" sz="2000" dirty="0" smtClean="0"/>
              <a:t>Aim</a:t>
            </a:r>
          </a:p>
          <a:p>
            <a:pPr lvl="1" algn="just"/>
            <a:r>
              <a:rPr lang="it-IT" sz="1800" dirty="0" smtClean="0"/>
              <a:t>Develop HWR cryostat assembly procedures</a:t>
            </a:r>
          </a:p>
          <a:p>
            <a:pPr lvl="1" algn="just"/>
            <a:r>
              <a:rPr lang="it-IT" sz="1800" dirty="0" smtClean="0"/>
              <a:t>Test HWR53 cavities at full power with final couplers and in the presence of a SC solenoid</a:t>
            </a:r>
          </a:p>
          <a:p>
            <a:pPr lvl="1" algn="just"/>
            <a:r>
              <a:rPr lang="it-IT" sz="1800" dirty="0" smtClean="0"/>
              <a:t>Cryogenic test of the module prototype</a:t>
            </a:r>
          </a:p>
          <a:p>
            <a:pPr algn="just"/>
            <a:r>
              <a:rPr lang="it-IT" sz="2000" dirty="0" smtClean="0"/>
              <a:t>Components</a:t>
            </a:r>
          </a:p>
          <a:p>
            <a:pPr lvl="1" algn="just"/>
            <a:r>
              <a:rPr lang="it-IT" sz="1800" dirty="0" smtClean="0"/>
              <a:t>2 </a:t>
            </a:r>
            <a:r>
              <a:rPr lang="el-GR" sz="1800" dirty="0" smtClean="0">
                <a:latin typeface="Arial"/>
                <a:cs typeface="Arial"/>
                <a:sym typeface="Symbol"/>
              </a:rPr>
              <a:t>β</a:t>
            </a:r>
            <a:r>
              <a:rPr lang="it-IT" sz="1800" dirty="0" smtClean="0">
                <a:sym typeface="Symbol"/>
              </a:rPr>
              <a:t>=0.53 </a:t>
            </a:r>
            <a:r>
              <a:rPr lang="it-IT" sz="1800" dirty="0" smtClean="0"/>
              <a:t>HWRs already tested off line</a:t>
            </a:r>
          </a:p>
          <a:p>
            <a:pPr lvl="1" algn="just"/>
            <a:r>
              <a:rPr lang="it-IT" sz="1800" dirty="0" smtClean="0"/>
              <a:t>1 superconducting solenoid</a:t>
            </a:r>
          </a:p>
          <a:p>
            <a:pPr lvl="1" algn="just"/>
            <a:r>
              <a:rPr lang="it-IT" sz="1800" dirty="0" smtClean="0"/>
              <a:t>Cryomodule components foreseen for FRIB</a:t>
            </a:r>
          </a:p>
          <a:p>
            <a:pPr algn="just"/>
            <a:r>
              <a:rPr lang="it-IT" sz="2000" dirty="0" smtClean="0"/>
              <a:t>Status: under construction, completion by </a:t>
            </a:r>
            <a:r>
              <a:rPr lang="it-IT" sz="2000" dirty="0" smtClean="0"/>
              <a:t>12/2011, testing in Spring 2011</a:t>
            </a:r>
          </a:p>
          <a:p>
            <a:pPr algn="just"/>
            <a:r>
              <a:rPr lang="it-IT" sz="2000" dirty="0" smtClean="0"/>
              <a:t>Tests planed:</a:t>
            </a:r>
          </a:p>
          <a:p>
            <a:pPr lvl="1" algn="just"/>
            <a:r>
              <a:rPr lang="it-IT" sz="1800" dirty="0" smtClean="0"/>
              <a:t>Cavity performance, LLRF performance, microphonics, magnetic sheilding capabilities, cavity-cavity interaction, cavity-magnet interaction, coupler performance, cryogenic performance, tuner performance</a:t>
            </a:r>
            <a:endParaRPr lang="it-IT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it-IT" dirty="0" smtClean="0"/>
              <a:t>Test Demonstration Cryomodule </a:t>
            </a:r>
            <a:br>
              <a:rPr lang="it-IT" dirty="0" smtClean="0"/>
            </a:br>
            <a:r>
              <a:rPr lang="it-IT" dirty="0" smtClean="0"/>
              <a:t>(“Two Seater”)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J. Popielarski, December 2011 TTC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, Slide </a:t>
            </a:r>
            <a:fld id="{1D2CDB64-C772-4C10-8066-C769534B205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4" descr="Picture 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1424" y="1206674"/>
            <a:ext cx="2812976" cy="206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39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r>
              <a:rPr lang="en-US" sz="2000" dirty="0" smtClean="0"/>
              <a:t>The prototypes of the </a:t>
            </a:r>
            <a:r>
              <a:rPr lang="el-GR" sz="2000" dirty="0" smtClean="0">
                <a:sym typeface="Symbol"/>
              </a:rPr>
              <a:t>β</a:t>
            </a:r>
            <a:r>
              <a:rPr lang="en-US" sz="2000" dirty="0" smtClean="0">
                <a:sym typeface="Symbol"/>
              </a:rPr>
              <a:t>=0.041 QWR, </a:t>
            </a:r>
            <a:r>
              <a:rPr lang="el-GR" sz="2000" dirty="0" smtClean="0">
                <a:sym typeface="Symbol"/>
              </a:rPr>
              <a:t>β</a:t>
            </a:r>
            <a:r>
              <a:rPr lang="en-US" sz="2000" dirty="0" smtClean="0">
                <a:sym typeface="Symbol"/>
              </a:rPr>
              <a:t>=0.085 QWR and </a:t>
            </a:r>
            <a:r>
              <a:rPr lang="el-GR" sz="2000" dirty="0" smtClean="0">
                <a:sym typeface="Symbol"/>
              </a:rPr>
              <a:t>β</a:t>
            </a:r>
            <a:r>
              <a:rPr lang="en-US" sz="2000" dirty="0" smtClean="0">
                <a:sym typeface="Symbol"/>
              </a:rPr>
              <a:t>=0.53 HWR have reached the FRIB gradient and Q specifications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The first ReA3 </a:t>
            </a:r>
            <a:r>
              <a:rPr lang="en-US" sz="2000" dirty="0" err="1" smtClean="0"/>
              <a:t>cryomodule</a:t>
            </a:r>
            <a:r>
              <a:rPr lang="en-US" sz="2000" dirty="0" smtClean="0"/>
              <a:t> with </a:t>
            </a:r>
            <a:r>
              <a:rPr lang="el-GR" sz="2000" dirty="0" smtClean="0">
                <a:sym typeface="Symbol"/>
              </a:rPr>
              <a:t>β</a:t>
            </a:r>
            <a:r>
              <a:rPr lang="en-US" sz="2000" dirty="0" smtClean="0">
                <a:sym typeface="Symbol"/>
              </a:rPr>
              <a:t>=0.041 QWRs was successfully put in operation and the cavities reached the FRIB gradients at 4.5 K</a:t>
            </a:r>
          </a:p>
          <a:p>
            <a:r>
              <a:rPr lang="en-US" sz="2000" dirty="0" smtClean="0">
                <a:sym typeface="Symbol"/>
              </a:rPr>
              <a:t>Improved procedures of cavity preparation </a:t>
            </a:r>
            <a:r>
              <a:rPr lang="en-US" sz="2000" dirty="0" smtClean="0">
                <a:sym typeface="Symbol"/>
              </a:rPr>
              <a:t>allowed </a:t>
            </a:r>
            <a:r>
              <a:rPr lang="en-US" sz="2000" dirty="0" smtClean="0">
                <a:sym typeface="Symbol"/>
              </a:rPr>
              <a:t>to reach very high Q and nearly field emission free cavities in the </a:t>
            </a:r>
            <a:r>
              <a:rPr lang="en-US" sz="2000" dirty="0" smtClean="0">
                <a:sym typeface="Symbol"/>
              </a:rPr>
              <a:t>latest </a:t>
            </a:r>
            <a:r>
              <a:rPr lang="en-US" sz="2000" dirty="0" smtClean="0">
                <a:sym typeface="Symbol"/>
              </a:rPr>
              <a:t>tests with HWRs and QWRs</a:t>
            </a:r>
          </a:p>
          <a:p>
            <a:r>
              <a:rPr lang="en-US" sz="2000" dirty="0" smtClean="0">
                <a:sym typeface="Symbol"/>
              </a:rPr>
              <a:t>A new design optimization of the </a:t>
            </a:r>
            <a:r>
              <a:rPr lang="el-GR" sz="2000" dirty="0" smtClean="0">
                <a:sym typeface="Symbol"/>
              </a:rPr>
              <a:t>β</a:t>
            </a:r>
            <a:r>
              <a:rPr lang="en-US" sz="2000" dirty="0" smtClean="0">
                <a:sym typeface="Symbol"/>
              </a:rPr>
              <a:t>=0.085 QWR, </a:t>
            </a:r>
            <a:r>
              <a:rPr lang="el-GR" sz="2000" dirty="0" smtClean="0">
                <a:sym typeface="Symbol"/>
              </a:rPr>
              <a:t>β</a:t>
            </a:r>
            <a:r>
              <a:rPr lang="en-US" sz="2000" dirty="0" smtClean="0">
                <a:sym typeface="Symbol"/>
              </a:rPr>
              <a:t>=0.29 HWR and </a:t>
            </a:r>
            <a:r>
              <a:rPr lang="el-GR" sz="2000" dirty="0" smtClean="0">
                <a:sym typeface="Symbol"/>
              </a:rPr>
              <a:t>β</a:t>
            </a:r>
            <a:r>
              <a:rPr lang="en-US" sz="2000" dirty="0" smtClean="0">
                <a:sym typeface="Symbol"/>
              </a:rPr>
              <a:t>=0.53 HWR cavities  resulted in resonators with significantly lower peak fields and higher shunt impedance than </a:t>
            </a:r>
            <a:r>
              <a:rPr lang="en-US" sz="2000" dirty="0" smtClean="0">
                <a:sym typeface="Symbol"/>
              </a:rPr>
              <a:t>previously. </a:t>
            </a:r>
          </a:p>
          <a:p>
            <a:r>
              <a:rPr lang="en-US" sz="2000" dirty="0" smtClean="0">
                <a:sym typeface="Symbol"/>
              </a:rPr>
              <a:t> The design optimizations for the 085 QWR along with </a:t>
            </a:r>
            <a:r>
              <a:rPr lang="en-US" sz="2000" dirty="0" smtClean="0">
                <a:sym typeface="Symbol"/>
              </a:rPr>
              <a:t>the experimental data from the existing allow us to propose a new baseline with less cavities as safety margins are quite high already.</a:t>
            </a:r>
          </a:p>
          <a:p>
            <a:r>
              <a:rPr lang="en-US" sz="2000" dirty="0" smtClean="0">
                <a:sym typeface="Symbol"/>
              </a:rPr>
              <a:t>The design optimizations for the HWR’s will give us more safety margin for a spread of performance.</a:t>
            </a:r>
            <a:endParaRPr lang="en-US" sz="2000" dirty="0" smtClean="0">
              <a:sym typeface="Symbo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62332"/>
            <a:ext cx="8991600" cy="478636"/>
          </a:xfrm>
        </p:spPr>
        <p:txBody>
          <a:bodyPr/>
          <a:lstStyle/>
          <a:p>
            <a:r>
              <a:rPr lang="it-IT" dirty="0" smtClean="0"/>
              <a:t>The FRIB Driver Linac: </a:t>
            </a:r>
            <a:r>
              <a:rPr lang="it-IT" dirty="0" smtClean="0"/>
              <a:t>327 </a:t>
            </a:r>
            <a:r>
              <a:rPr lang="it-IT" dirty="0" smtClean="0"/>
              <a:t>SRF Resonators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1144591"/>
            <a:ext cx="8566817" cy="479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809" y="1847376"/>
            <a:ext cx="685800" cy="173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D:\projects and collaborations\MSU-NSCL\frib account backup 22jul2011\My work documents\pictures\Cavity Pictures\0.041 QW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838200"/>
            <a:ext cx="457200" cy="176733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004164"/>
            <a:ext cx="567209" cy="100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2667000"/>
            <a:ext cx="739440" cy="100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279957" y="15240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 Black" pitchFamily="34" charset="0"/>
              </a:rPr>
              <a:t>12</a:t>
            </a:r>
            <a:endParaRPr lang="it-IT" b="1" dirty="0"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39916" y="266700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Arial Black" pitchFamily="34" charset="0"/>
              </a:rPr>
              <a:t>96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47354" y="316877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Arial Black" pitchFamily="34" charset="0"/>
              </a:rPr>
              <a:t>147</a:t>
            </a:r>
            <a:endParaRPr lang="it-IT" b="1" dirty="0"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23582" y="4498503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Arial Black" pitchFamily="34" charset="0"/>
              </a:rPr>
              <a:t>76</a:t>
            </a:r>
            <a:endParaRPr lang="it-IT" b="1" dirty="0">
              <a:latin typeface="Arial Black" pitchFamily="34" charset="0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3591"/>
            <a:ext cx="8047038" cy="273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image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4110239" y="3322799"/>
            <a:ext cx="5033761" cy="277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 smtClean="0"/>
              <a:t>SRF Department Main Deliverable:</a:t>
            </a:r>
            <a:br>
              <a:rPr lang="en-US" dirty="0" smtClean="0"/>
            </a:br>
            <a:r>
              <a:rPr lang="en-US" dirty="0" smtClean="0"/>
              <a:t>All FRIB Cold Masses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02218" y="5654025"/>
            <a:ext cx="28286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Total </a:t>
            </a:r>
            <a:r>
              <a:rPr lang="en-US" dirty="0" smtClean="0"/>
              <a:t>47 </a:t>
            </a:r>
            <a:r>
              <a:rPr lang="en-US" dirty="0" smtClean="0"/>
              <a:t>plus 3 spares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872701"/>
            <a:ext cx="3831675" cy="196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181600" y="3226370"/>
            <a:ext cx="23529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β</a:t>
            </a:r>
            <a:r>
              <a:rPr lang="en-US" dirty="0" smtClean="0">
                <a:latin typeface="Arial"/>
                <a:cs typeface="Arial"/>
              </a:rPr>
              <a:t>=0.53</a:t>
            </a:r>
          </a:p>
          <a:p>
            <a:r>
              <a:rPr lang="en-US" dirty="0" smtClean="0">
                <a:latin typeface="Arial"/>
                <a:cs typeface="Arial"/>
              </a:rPr>
              <a:t>QTY 18 + 1 matching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3407642"/>
            <a:ext cx="25619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β</a:t>
            </a:r>
            <a:r>
              <a:rPr lang="en-US" dirty="0" smtClean="0">
                <a:latin typeface="Arial"/>
                <a:cs typeface="Arial"/>
              </a:rPr>
              <a:t>=0.29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QTY 12 + 2 matching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J. Popielarski, December 2011 TTC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96359" y="993591"/>
            <a:ext cx="35380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β</a:t>
            </a:r>
            <a:r>
              <a:rPr lang="en-US" dirty="0" smtClean="0">
                <a:latin typeface="Arial"/>
                <a:cs typeface="Arial"/>
              </a:rPr>
              <a:t>=0.085 QTY </a:t>
            </a:r>
            <a:r>
              <a:rPr lang="en-US" dirty="0" smtClean="0">
                <a:latin typeface="Arial"/>
                <a:cs typeface="Arial"/>
              </a:rPr>
              <a:t>11 + </a:t>
            </a:r>
            <a:r>
              <a:rPr lang="en-US" dirty="0" smtClean="0">
                <a:latin typeface="Arial"/>
                <a:cs typeface="Arial"/>
              </a:rPr>
              <a:t>2 matching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34507" y="1353234"/>
            <a:ext cx="160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(under design optimization)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5383259"/>
            <a:ext cx="160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(under design optimization)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370325"/>
          </a:xfrm>
        </p:spPr>
        <p:txBody>
          <a:bodyPr/>
          <a:lstStyle/>
          <a:p>
            <a:r>
              <a:rPr lang="en-US" sz="2400" dirty="0" smtClean="0"/>
              <a:t>FRIB Resonator Requirements with Updated Cavity Designs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22721961"/>
              </p:ext>
            </p:extLst>
          </p:nvPr>
        </p:nvGraphicFramePr>
        <p:xfrm>
          <a:off x="304800" y="533400"/>
          <a:ext cx="8610602" cy="5161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54011"/>
                <a:gridCol w="1116192"/>
                <a:gridCol w="1181847"/>
                <a:gridCol w="1097429"/>
                <a:gridCol w="1149016"/>
                <a:gridCol w="1169105"/>
                <a:gridCol w="1143002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Times" pitchFamily="18" charset="0"/>
                        </a:rPr>
                        <a:t>Type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QWR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Times" pitchFamily="18" charset="0"/>
                        </a:rPr>
                        <a:t>QWR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ReA3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QWR NEW¹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HWR</a:t>
                      </a:r>
                    </a:p>
                    <a:p>
                      <a:pPr marL="0" marR="0" indent="0" algn="ctr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NEW¹</a:t>
                      </a:r>
                      <a:endParaRPr lang="en-US" sz="2000" b="1" dirty="0" smtClean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Times" pitchFamily="18" charset="0"/>
                        </a:rPr>
                        <a:t>HWR</a:t>
                      </a:r>
                    </a:p>
                    <a:p>
                      <a:pPr marL="0" marR="0" indent="1143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OLD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HWR NEW¹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 err="1">
                          <a:latin typeface="Symbol" pitchFamily="18" charset="2"/>
                        </a:rPr>
                        <a:t>b</a:t>
                      </a:r>
                      <a:r>
                        <a:rPr lang="en-US" sz="2000" baseline="-25000" dirty="0" err="1">
                          <a:latin typeface="Times" pitchFamily="18" charset="0"/>
                        </a:rPr>
                        <a:t>opt</a:t>
                      </a:r>
                      <a:endParaRPr lang="en-US" sz="2000" i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0.041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Times" pitchFamily="18" charset="0"/>
                        </a:rPr>
                        <a:t>0.085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0.085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0.29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Times" pitchFamily="18" charset="0"/>
                        </a:rPr>
                        <a:t>0.53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0.53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>
                          <a:latin typeface="Times" pitchFamily="18" charset="0"/>
                        </a:rPr>
                        <a:t>f </a:t>
                      </a:r>
                      <a:r>
                        <a:rPr lang="en-US" sz="2000" dirty="0">
                          <a:latin typeface="Times" pitchFamily="18" charset="0"/>
                        </a:rPr>
                        <a:t>(MHz)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" pitchFamily="18" charset="0"/>
                        </a:rPr>
                        <a:t>80.5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Times" pitchFamily="18" charset="0"/>
                        </a:rPr>
                        <a:t>80.5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80.5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322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Times" pitchFamily="18" charset="0"/>
                        </a:rPr>
                        <a:t>322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322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 err="1">
                          <a:latin typeface="Times" pitchFamily="18" charset="0"/>
                        </a:rPr>
                        <a:t>V</a:t>
                      </a:r>
                      <a:r>
                        <a:rPr lang="en-US" sz="2000" i="1" baseline="-25000" dirty="0" err="1">
                          <a:latin typeface="Times" pitchFamily="18" charset="0"/>
                        </a:rPr>
                        <a:t>a</a:t>
                      </a:r>
                      <a:r>
                        <a:rPr lang="en-US" sz="2000" baseline="-25000" dirty="0">
                          <a:latin typeface="Times" pitchFamily="18" charset="0"/>
                        </a:rPr>
                        <a:t> </a:t>
                      </a:r>
                      <a:r>
                        <a:rPr lang="en-US" sz="2000" dirty="0">
                          <a:latin typeface="Times" pitchFamily="18" charset="0"/>
                        </a:rPr>
                        <a:t>(MV)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" pitchFamily="18" charset="0"/>
                        </a:rPr>
                        <a:t>0.81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Times" pitchFamily="18" charset="0"/>
                        </a:rPr>
                        <a:t>1.62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1.80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2.10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Times" pitchFamily="18" charset="0"/>
                        </a:rPr>
                        <a:t>3.70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" pitchFamily="18" charset="0"/>
                        </a:rPr>
                        <a:t>3.70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 err="1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000" i="1" baseline="-25000" dirty="0" err="1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2000" i="1" baseline="0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0" baseline="0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(MV/m)</a:t>
                      </a:r>
                      <a:endParaRPr lang="en-US" sz="2000" i="0" baseline="-25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5.2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5.1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5.7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7.8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7.4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7.4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 err="1">
                          <a:latin typeface="Times" pitchFamily="18" charset="0"/>
                        </a:rPr>
                        <a:t>E</a:t>
                      </a:r>
                      <a:r>
                        <a:rPr lang="en-US" sz="2000" i="1" baseline="-25000" dirty="0" err="1">
                          <a:latin typeface="Times" pitchFamily="18" charset="0"/>
                        </a:rPr>
                        <a:t>p</a:t>
                      </a:r>
                      <a:r>
                        <a:rPr lang="en-US" sz="2000" baseline="-25000" dirty="0">
                          <a:latin typeface="Times" pitchFamily="18" charset="0"/>
                        </a:rPr>
                        <a:t> </a:t>
                      </a:r>
                      <a:r>
                        <a:rPr lang="en-US" sz="2000" dirty="0">
                          <a:latin typeface="Times" pitchFamily="18" charset="0"/>
                        </a:rPr>
                        <a:t>(MV/m)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30.0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Times" pitchFamily="18" charset="0"/>
                        </a:rPr>
                        <a:t>31.5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32.4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34.2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Times" pitchFamily="18" charset="0"/>
                        </a:rPr>
                        <a:t>31.5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26.5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>
                          <a:latin typeface="Times" pitchFamily="18" charset="0"/>
                        </a:rPr>
                        <a:t>B</a:t>
                      </a:r>
                      <a:r>
                        <a:rPr lang="en-US" sz="2000" i="1" baseline="-25000" dirty="0">
                          <a:latin typeface="Times" pitchFamily="18" charset="0"/>
                        </a:rPr>
                        <a:t>p</a:t>
                      </a:r>
                      <a:r>
                        <a:rPr lang="en-US" sz="2000" baseline="-25000" dirty="0">
                          <a:latin typeface="Times" pitchFamily="18" charset="0"/>
                        </a:rPr>
                        <a:t> </a:t>
                      </a:r>
                      <a:r>
                        <a:rPr lang="en-US" sz="2000" dirty="0">
                          <a:latin typeface="Times" pitchFamily="18" charset="0"/>
                        </a:rPr>
                        <a:t>(</a:t>
                      </a:r>
                      <a:r>
                        <a:rPr lang="en-US" sz="2000" dirty="0" err="1">
                          <a:latin typeface="Times" pitchFamily="18" charset="0"/>
                        </a:rPr>
                        <a:t>mT</a:t>
                      </a:r>
                      <a:r>
                        <a:rPr lang="en-US" sz="2000" dirty="0">
                          <a:latin typeface="Times" pitchFamily="18" charset="0"/>
                        </a:rPr>
                        <a:t>)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>
                          <a:latin typeface="Times" pitchFamily="18" charset="0"/>
                        </a:rPr>
                        <a:t>53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 smtClean="0">
                          <a:latin typeface="Times" pitchFamily="18" charset="0"/>
                        </a:rPr>
                        <a:t>71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67.1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 smtClean="0">
                          <a:latin typeface="Times" pitchFamily="18" charset="0"/>
                        </a:rPr>
                        <a:t>59.8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>
                          <a:latin typeface="Times" pitchFamily="18" charset="0"/>
                        </a:rPr>
                        <a:t>77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 smtClean="0">
                          <a:latin typeface="Times" pitchFamily="18" charset="0"/>
                        </a:rPr>
                        <a:t>63.2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de-DE" sz="2000" i="1" dirty="0">
                          <a:latin typeface="Times" pitchFamily="18" charset="0"/>
                        </a:rPr>
                        <a:t>R/Q</a:t>
                      </a:r>
                      <a:r>
                        <a:rPr lang="de-DE" sz="2000" dirty="0">
                          <a:latin typeface="Times" pitchFamily="18" charset="0"/>
                        </a:rPr>
                        <a:t> (</a:t>
                      </a:r>
                      <a:r>
                        <a:rPr lang="en-US" sz="2000" dirty="0">
                          <a:latin typeface="Times" pitchFamily="18" charset="0"/>
                          <a:sym typeface="Symbol"/>
                        </a:rPr>
                        <a:t></a:t>
                      </a:r>
                      <a:r>
                        <a:rPr lang="de-DE" sz="2000" dirty="0">
                          <a:latin typeface="Times" pitchFamily="18" charset="0"/>
                        </a:rPr>
                        <a:t>)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" pitchFamily="18" charset="0"/>
                        </a:rPr>
                        <a:t>433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Times" pitchFamily="18" charset="0"/>
                        </a:rPr>
                        <a:t>416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464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224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Times" pitchFamily="18" charset="0"/>
                        </a:rPr>
                        <a:t>219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230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>
                          <a:latin typeface="Times" pitchFamily="18" charset="0"/>
                        </a:rPr>
                        <a:t>G </a:t>
                      </a:r>
                      <a:r>
                        <a:rPr lang="en-US" sz="2000" dirty="0">
                          <a:latin typeface="Times" pitchFamily="18" charset="0"/>
                        </a:rPr>
                        <a:t>(</a:t>
                      </a:r>
                      <a:r>
                        <a:rPr lang="en-US" sz="2000" dirty="0">
                          <a:latin typeface="Times" pitchFamily="18" charset="0"/>
                          <a:sym typeface="Symbol"/>
                        </a:rPr>
                        <a:t></a:t>
                      </a:r>
                      <a:r>
                        <a:rPr lang="en-US" sz="2000" dirty="0">
                          <a:latin typeface="Times" pitchFamily="18" charset="0"/>
                        </a:rPr>
                        <a:t>)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" pitchFamily="18" charset="0"/>
                        </a:rPr>
                        <a:t>15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Times" pitchFamily="18" charset="0"/>
                        </a:rPr>
                        <a:t>18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23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  <a:ea typeface="+mn-ea"/>
                          <a:cs typeface="+mn-cs"/>
                        </a:rPr>
                        <a:t>78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latin typeface="Times" pitchFamily="18" charset="0"/>
                        </a:rPr>
                        <a:t>101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107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Times" pitchFamily="18" charset="0"/>
                        </a:rPr>
                        <a:t>Design </a:t>
                      </a:r>
                      <a:r>
                        <a:rPr lang="en-US" sz="2000" i="1" dirty="0" smtClean="0">
                          <a:latin typeface="Times" pitchFamily="18" charset="0"/>
                        </a:rPr>
                        <a:t>Q</a:t>
                      </a:r>
                      <a:r>
                        <a:rPr lang="en-US" sz="2000" i="1" baseline="-25000" dirty="0" smtClean="0">
                          <a:latin typeface="Times" pitchFamily="18" charset="0"/>
                        </a:rPr>
                        <a:t>0</a:t>
                      </a:r>
                      <a:endParaRPr lang="en-US" sz="2000" i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2.0×10</a:t>
                      </a:r>
                      <a:r>
                        <a:rPr lang="en-US" sz="2000" b="1" baseline="30000" dirty="0" smtClean="0">
                          <a:latin typeface="Times" pitchFamily="18" charset="0"/>
                        </a:rPr>
                        <a:t>9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Times" pitchFamily="18" charset="0"/>
                        </a:rPr>
                        <a:t>2.0×10</a:t>
                      </a:r>
                      <a:r>
                        <a:rPr lang="en-US" sz="2000" baseline="30000" dirty="0" smtClean="0">
                          <a:latin typeface="Times" pitchFamily="18" charset="0"/>
                        </a:rPr>
                        <a:t>9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2.5×10</a:t>
                      </a:r>
                      <a:r>
                        <a:rPr lang="en-US" sz="2000" b="1" baseline="30000" dirty="0" smtClean="0">
                          <a:latin typeface="Times" pitchFamily="18" charset="0"/>
                        </a:rPr>
                        <a:t>9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8.0×10</a:t>
                      </a:r>
                      <a:r>
                        <a:rPr lang="en-US" sz="2000" b="1" baseline="30000" dirty="0" smtClean="0">
                          <a:latin typeface="Times" pitchFamily="18" charset="0"/>
                        </a:rPr>
                        <a:t>9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Times" pitchFamily="18" charset="0"/>
                        </a:rPr>
                        <a:t>1.0×10</a:t>
                      </a:r>
                      <a:r>
                        <a:rPr lang="en-US" sz="2000" baseline="30000" dirty="0" smtClean="0">
                          <a:latin typeface="Times" pitchFamily="18" charset="0"/>
                        </a:rPr>
                        <a:t>10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1.0×10</a:t>
                      </a:r>
                      <a:r>
                        <a:rPr lang="en-US" sz="2000" b="1" baseline="30000" dirty="0" smtClean="0">
                          <a:latin typeface="Times" pitchFamily="18" charset="0"/>
                        </a:rPr>
                        <a:t>10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074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" pitchFamily="18" charset="0"/>
                        </a:rPr>
                        <a:t>Module </a:t>
                      </a:r>
                      <a:r>
                        <a:rPr lang="en-US" sz="2000" i="1" dirty="0" smtClean="0">
                          <a:latin typeface="Times" pitchFamily="18" charset="0"/>
                        </a:rPr>
                        <a:t>Q</a:t>
                      </a:r>
                      <a:r>
                        <a:rPr lang="en-US" sz="2000" i="1" baseline="-25000" dirty="0" smtClean="0">
                          <a:latin typeface="Times" pitchFamily="18" charset="0"/>
                        </a:rPr>
                        <a:t>0</a:t>
                      </a:r>
                      <a:endParaRPr lang="en-US" sz="2000" i="1" dirty="0" smtClean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1.4×10</a:t>
                      </a:r>
                      <a:r>
                        <a:rPr lang="en-US" sz="2000" b="1" baseline="30000" dirty="0" smtClean="0">
                          <a:latin typeface="Times" pitchFamily="18" charset="0"/>
                        </a:rPr>
                        <a:t>9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" pitchFamily="18" charset="0"/>
                        </a:rPr>
                        <a:t>1.7×10</a:t>
                      </a:r>
                      <a:r>
                        <a:rPr lang="en-US" sz="2000" baseline="30000" dirty="0" smtClean="0">
                          <a:latin typeface="Times" pitchFamily="18" charset="0"/>
                        </a:rPr>
                        <a:t>9</a:t>
                      </a:r>
                      <a:endParaRPr lang="en-US" sz="2000" dirty="0" smtClean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1.7</a:t>
                      </a:r>
                      <a:r>
                        <a:rPr lang="en-US" sz="2000" b="1" dirty="0" smtClean="0">
                          <a:latin typeface="Times" pitchFamily="18" charset="0"/>
                        </a:rPr>
                        <a:t>×10</a:t>
                      </a:r>
                      <a:r>
                        <a:rPr lang="en-US" sz="2000" b="1" baseline="30000" dirty="0" smtClean="0">
                          <a:latin typeface="Times" pitchFamily="18" charset="0"/>
                        </a:rPr>
                        <a:t>9</a:t>
                      </a:r>
                      <a:endParaRPr lang="en-US" sz="2000" b="1" dirty="0" smtClean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07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2.0×10</a:t>
                      </a:r>
                      <a:r>
                        <a:rPr lang="en-US" sz="2000" b="1" baseline="30000" dirty="0" smtClean="0">
                          <a:latin typeface="Times" pitchFamily="18" charset="0"/>
                        </a:rPr>
                        <a:t>9</a:t>
                      </a:r>
                      <a:endParaRPr lang="en-US" sz="2000" b="1" dirty="0" smtClean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 defTabSz="91407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" pitchFamily="18" charset="0"/>
                        </a:rPr>
                        <a:t>2.0×10</a:t>
                      </a:r>
                      <a:r>
                        <a:rPr lang="en-US" sz="2000" baseline="30000" dirty="0" smtClean="0">
                          <a:latin typeface="Times" pitchFamily="18" charset="0"/>
                        </a:rPr>
                        <a:t>9</a:t>
                      </a:r>
                      <a:endParaRPr lang="en-US" sz="2000" dirty="0" smtClean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 defTabSz="91407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2.0×10</a:t>
                      </a:r>
                      <a:r>
                        <a:rPr lang="en-US" sz="2000" b="1" baseline="30000" dirty="0" smtClean="0">
                          <a:latin typeface="Times" pitchFamily="18" charset="0"/>
                        </a:rPr>
                        <a:t>9</a:t>
                      </a:r>
                      <a:endParaRPr lang="en-US" sz="2000" b="1" dirty="0" smtClean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>
                          <a:latin typeface="Times" pitchFamily="18" charset="0"/>
                        </a:rPr>
                        <a:t>Aperture (mm)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 smtClean="0">
                          <a:latin typeface="Times" pitchFamily="18" charset="0"/>
                        </a:rPr>
                        <a:t>30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 smtClean="0">
                          <a:latin typeface="Times" pitchFamily="18" charset="0"/>
                        </a:rPr>
                        <a:t>30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30 ²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 smtClean="0">
                          <a:latin typeface="Times" pitchFamily="18" charset="0"/>
                        </a:rPr>
                        <a:t>40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>
                          <a:latin typeface="Times" pitchFamily="18" charset="0"/>
                        </a:rPr>
                        <a:t>40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>
                          <a:latin typeface="Times" pitchFamily="18" charset="0"/>
                        </a:rPr>
                        <a:t>40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>
                          <a:latin typeface="Times" pitchFamily="18" charset="0"/>
                        </a:rPr>
                        <a:t>T (</a:t>
                      </a:r>
                      <a:r>
                        <a:rPr lang="de-DE" sz="2000" dirty="0" smtClean="0">
                          <a:latin typeface="Times" pitchFamily="18" charset="0"/>
                        </a:rPr>
                        <a:t>K) ³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2.0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Times" pitchFamily="18" charset="0"/>
                        </a:rPr>
                        <a:t>2.0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  <a:ea typeface="Times New Roman"/>
                          <a:cs typeface="Times New Roman"/>
                        </a:rPr>
                        <a:t>2.0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2.0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Times" pitchFamily="18" charset="0"/>
                        </a:rPr>
                        <a:t>2.0</a:t>
                      </a:r>
                      <a:endParaRPr lang="en-US" sz="2000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" pitchFamily="18" charset="0"/>
                        </a:rPr>
                        <a:t>2.0</a:t>
                      </a:r>
                      <a:endParaRPr lang="en-US" sz="2000" b="1" dirty="0">
                        <a:latin typeface="Times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841" y="5782270"/>
            <a:ext cx="8805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¹ “New” cavities </a:t>
            </a:r>
            <a:r>
              <a:rPr lang="en-US" dirty="0" smtClean="0"/>
              <a:t>(preliminary figures of merit) will </a:t>
            </a:r>
            <a:r>
              <a:rPr lang="en-US" dirty="0"/>
              <a:t>be built and tested </a:t>
            </a:r>
            <a:r>
              <a:rPr lang="en-US" dirty="0" smtClean="0"/>
              <a:t>soon</a:t>
            </a:r>
          </a:p>
          <a:p>
            <a:r>
              <a:rPr lang="en-US" dirty="0" smtClean="0"/>
              <a:t>² QWR cavity aperture being evaluated</a:t>
            </a:r>
          </a:p>
          <a:p>
            <a:r>
              <a:rPr lang="en-US" dirty="0" smtClean="0"/>
              <a:t>³ Considering the possibility of 2.1K</a:t>
            </a:r>
          </a:p>
        </p:txBody>
      </p:sp>
    </p:spTree>
    <p:extLst>
      <p:ext uri="{BB962C8B-B14F-4D97-AF65-F5344CB8AC3E}">
        <p14:creationId xmlns:p14="http://schemas.microsoft.com/office/powerpoint/2010/main" val="134983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FRIB SRF Department &amp; Infrastructure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" y="992187"/>
            <a:ext cx="8915400" cy="5865813"/>
          </a:xfrm>
        </p:spPr>
        <p:txBody>
          <a:bodyPr/>
          <a:lstStyle/>
          <a:p>
            <a:r>
              <a:rPr lang="en-US" sz="2000" dirty="0" smtClean="0"/>
              <a:t>Four Groups, 18 Full time staff with 8 students (undergraduate and graduate), A. Facco, Department Manager </a:t>
            </a:r>
          </a:p>
          <a:p>
            <a:pPr lvl="1"/>
            <a:r>
              <a:rPr lang="en-US" sz="1600" dirty="0" smtClean="0"/>
              <a:t>EM Modeling and RF Measurement (John Popielarski)</a:t>
            </a:r>
          </a:p>
          <a:p>
            <a:pPr lvl="1"/>
            <a:r>
              <a:rPr lang="en-US" sz="1600" dirty="0" smtClean="0"/>
              <a:t>Cavity Fabrication (Chris Compton)</a:t>
            </a:r>
          </a:p>
          <a:p>
            <a:pPr lvl="1"/>
            <a:r>
              <a:rPr lang="en-US" sz="1600" dirty="0" smtClean="0"/>
              <a:t>Processing and Cold Mass Assembly (Laura Popielarski)</a:t>
            </a:r>
          </a:p>
          <a:p>
            <a:pPr lvl="1"/>
            <a:r>
              <a:rPr lang="en-US" sz="1600" dirty="0" smtClean="0"/>
              <a:t>EM Design (Lee Harle, SRF Project Engineer)</a:t>
            </a:r>
          </a:p>
          <a:p>
            <a:r>
              <a:rPr lang="en-US" sz="2000" dirty="0" smtClean="0"/>
              <a:t>Cryomodule assembly is part of the a separate Cryomodule Department (John Weisend)</a:t>
            </a:r>
            <a:endParaRPr lang="en-US" sz="2000" dirty="0" smtClean="0"/>
          </a:p>
          <a:p>
            <a:r>
              <a:rPr lang="en-US" sz="2000" dirty="0" smtClean="0"/>
              <a:t>Weekly SRF teleconference with collaborators </a:t>
            </a:r>
          </a:p>
          <a:p>
            <a:pPr lvl="1"/>
            <a:r>
              <a:rPr lang="en-US" sz="1800" dirty="0" smtClean="0"/>
              <a:t>(Alberto Facco, Kenji Saito, Bob Laxdal, Peter Kneisel, Curtis Crawford)</a:t>
            </a:r>
            <a:endParaRPr lang="en-US" sz="1800" dirty="0" smtClean="0"/>
          </a:p>
          <a:p>
            <a:r>
              <a:rPr lang="en-US" sz="2000" dirty="0" smtClean="0">
                <a:sym typeface="Symbol"/>
              </a:rPr>
              <a:t>Chemistry facility capable of BCP (upgrading for production)</a:t>
            </a:r>
          </a:p>
          <a:p>
            <a:r>
              <a:rPr lang="en-US" sz="2000" dirty="0" smtClean="0">
                <a:sym typeface="Symbol"/>
              </a:rPr>
              <a:t>Cryomodule Test Area (upgrading for production)</a:t>
            </a:r>
          </a:p>
          <a:p>
            <a:r>
              <a:rPr lang="en-US" sz="2000" dirty="0" smtClean="0">
                <a:sym typeface="Symbol"/>
              </a:rPr>
              <a:t>Clean room (upgrading for production)</a:t>
            </a:r>
          </a:p>
          <a:p>
            <a:r>
              <a:rPr lang="en-US" sz="2000" dirty="0" smtClean="0">
                <a:sym typeface="Symbol"/>
              </a:rPr>
              <a:t>Cavity vertical test area (upgrading for production)</a:t>
            </a:r>
          </a:p>
          <a:p>
            <a:r>
              <a:rPr lang="en-US" sz="2000" dirty="0" smtClean="0">
                <a:sym typeface="Symbol"/>
              </a:rPr>
              <a:t>Vacuum furnace for hydrogen degassing (being installed next month)</a:t>
            </a:r>
          </a:p>
          <a:p>
            <a:r>
              <a:rPr lang="en-US" sz="2000" dirty="0" smtClean="0">
                <a:sym typeface="Symbol"/>
              </a:rPr>
              <a:t>NSCL Cryoplant will support cavity and cryomodule tests</a:t>
            </a:r>
            <a:endParaRPr lang="en-US" sz="2000" dirty="0" smtClean="0">
              <a:sym typeface="Symbol"/>
            </a:endParaRPr>
          </a:p>
          <a:p>
            <a:endParaRPr lang="en-US" sz="2000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8839200" cy="5027414"/>
          </a:xfrm>
        </p:spPr>
        <p:txBody>
          <a:bodyPr/>
          <a:lstStyle/>
          <a:p>
            <a:r>
              <a:rPr lang="en-US" sz="2000" dirty="0" smtClean="0"/>
              <a:t>All FRIB cavities will operate at 2 K (still evaluating 2.1K vs. 2.0K), originally just 322 MHz HWRs would run at 2 K </a:t>
            </a:r>
          </a:p>
          <a:p>
            <a:r>
              <a:rPr lang="en-US" sz="2000" dirty="0" smtClean="0"/>
              <a:t>All FRIB cavities will be hydrogen degassed via 600C furnace treatment</a:t>
            </a:r>
            <a:endParaRPr lang="en-US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 smtClean="0"/>
              <a:t>prototypes have reliably exceeded  the FRIB accelerating field at the specified Q for 3 of the 4 FRIB cavity types; the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cavity type is now ready for </a:t>
            </a:r>
            <a:r>
              <a:rPr lang="en-US" sz="2000" dirty="0" smtClean="0"/>
              <a:t>prototyping (</a:t>
            </a:r>
            <a:r>
              <a:rPr lang="el-GR" sz="2000" dirty="0">
                <a:sym typeface="Symbol"/>
              </a:rPr>
              <a:t>β</a:t>
            </a:r>
            <a:r>
              <a:rPr lang="en-US" sz="2000" dirty="0" smtClean="0">
                <a:sym typeface="Symbol"/>
              </a:rPr>
              <a:t>=0.290 HWR, very similar design as the </a:t>
            </a:r>
            <a:r>
              <a:rPr lang="el-GR" sz="2000" dirty="0">
                <a:sym typeface="Symbol"/>
              </a:rPr>
              <a:t>β</a:t>
            </a:r>
            <a:r>
              <a:rPr lang="en-US" sz="2000" dirty="0" smtClean="0">
                <a:sym typeface="Symbol"/>
              </a:rPr>
              <a:t>=0.530 </a:t>
            </a:r>
            <a:r>
              <a:rPr lang="en-US" sz="2000" dirty="0">
                <a:sym typeface="Symbol"/>
              </a:rPr>
              <a:t>HWR</a:t>
            </a:r>
            <a:r>
              <a:rPr lang="en-US" sz="2000" dirty="0" smtClean="0">
                <a:sym typeface="Symbol"/>
              </a:rPr>
              <a:t>) </a:t>
            </a:r>
            <a:endParaRPr lang="en-US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l-GR" sz="2000" dirty="0" smtClean="0">
                <a:sym typeface="Symbol"/>
              </a:rPr>
              <a:t>β</a:t>
            </a:r>
            <a:r>
              <a:rPr lang="en-US" sz="2000" dirty="0" smtClean="0">
                <a:sym typeface="Symbol"/>
              </a:rPr>
              <a:t>=0.085 QWR cavities have been </a:t>
            </a:r>
            <a:r>
              <a:rPr lang="en-US" sz="2000" dirty="0" smtClean="0">
                <a:sym typeface="Symbol"/>
              </a:rPr>
              <a:t>refurbished </a:t>
            </a:r>
            <a:r>
              <a:rPr lang="en-US" sz="2000" dirty="0" smtClean="0">
                <a:sym typeface="Symbol"/>
              </a:rPr>
              <a:t>leading to top level performance of the new </a:t>
            </a:r>
            <a:r>
              <a:rPr lang="en-US" sz="2000" dirty="0" smtClean="0">
                <a:sym typeface="Symbol"/>
              </a:rPr>
              <a:t>prototypes</a:t>
            </a:r>
            <a:endParaRPr lang="en-US" sz="2000" dirty="0" smtClean="0">
              <a:sym typeface="Symbol"/>
            </a:endParaRPr>
          </a:p>
          <a:p>
            <a:pPr algn="just"/>
            <a:r>
              <a:rPr lang="en-US" sz="2000" dirty="0" smtClean="0">
                <a:sym typeface="Symbol"/>
              </a:rPr>
              <a:t>The first </a:t>
            </a:r>
            <a:r>
              <a:rPr lang="en-US" sz="2000" dirty="0" smtClean="0">
                <a:sym typeface="Symbol"/>
              </a:rPr>
              <a:t>two SRF cryomodules </a:t>
            </a:r>
            <a:r>
              <a:rPr lang="en-US" sz="2000" dirty="0" smtClean="0">
                <a:sym typeface="Symbol"/>
              </a:rPr>
              <a:t>with </a:t>
            </a:r>
            <a:r>
              <a:rPr lang="en-US" sz="2000" dirty="0" smtClean="0">
                <a:sym typeface="Symbol"/>
              </a:rPr>
              <a:t>seven </a:t>
            </a:r>
            <a:r>
              <a:rPr lang="el-GR" sz="2000" dirty="0" smtClean="0">
                <a:sym typeface="Symbol"/>
              </a:rPr>
              <a:t>β</a:t>
            </a:r>
            <a:r>
              <a:rPr lang="en-US" sz="2000" dirty="0" smtClean="0">
                <a:sym typeface="Symbol"/>
              </a:rPr>
              <a:t>=0.041 QWRs </a:t>
            </a:r>
            <a:r>
              <a:rPr lang="en-US" sz="2000" dirty="0" smtClean="0">
                <a:sym typeface="Symbol"/>
              </a:rPr>
              <a:t>are </a:t>
            </a:r>
            <a:r>
              <a:rPr lang="en-US" sz="2000" dirty="0" smtClean="0">
                <a:sym typeface="Symbol"/>
              </a:rPr>
              <a:t>now successfully  operating in the ReA3 </a:t>
            </a:r>
            <a:r>
              <a:rPr lang="en-US" sz="2000" dirty="0" smtClean="0">
                <a:sym typeface="Symbol"/>
              </a:rPr>
              <a:t>linac (NSCL)</a:t>
            </a:r>
            <a:endParaRPr lang="en-US" sz="2000" dirty="0" smtClean="0">
              <a:sym typeface="Symbol"/>
            </a:endParaRPr>
          </a:p>
          <a:p>
            <a:pPr algn="just"/>
            <a:r>
              <a:rPr lang="en-US" sz="2000" dirty="0" smtClean="0">
                <a:sym typeface="Symbol"/>
              </a:rPr>
              <a:t>The SRF Department is presently designing and producing low-</a:t>
            </a:r>
            <a:r>
              <a:rPr lang="el-GR" sz="2000" dirty="0" smtClean="0">
                <a:sym typeface="Symbol"/>
              </a:rPr>
              <a:t>β</a:t>
            </a:r>
            <a:r>
              <a:rPr lang="en-US" sz="2000" dirty="0" smtClean="0">
                <a:sym typeface="Symbol"/>
              </a:rPr>
              <a:t> SRF resonators with high performance and high reproducibility</a:t>
            </a:r>
          </a:p>
          <a:p>
            <a:pPr algn="just"/>
            <a:r>
              <a:rPr lang="en-US" sz="2000" dirty="0" smtClean="0">
                <a:sym typeface="Symbol"/>
              </a:rPr>
              <a:t>We have upgraded the previous design of the </a:t>
            </a:r>
            <a:r>
              <a:rPr lang="el-GR" sz="2000" dirty="0" smtClean="0">
                <a:sym typeface="Symbol"/>
              </a:rPr>
              <a:t>β</a:t>
            </a:r>
            <a:r>
              <a:rPr lang="en-US" sz="2000" dirty="0" smtClean="0">
                <a:sym typeface="Symbol"/>
              </a:rPr>
              <a:t>=0.085, </a:t>
            </a:r>
            <a:r>
              <a:rPr lang="el-GR" sz="2000" dirty="0" smtClean="0">
                <a:sym typeface="Symbol"/>
              </a:rPr>
              <a:t>β</a:t>
            </a:r>
            <a:r>
              <a:rPr lang="en-US" sz="2000" dirty="0" smtClean="0">
                <a:sym typeface="Symbol"/>
              </a:rPr>
              <a:t>=0.029 and </a:t>
            </a:r>
            <a:r>
              <a:rPr lang="el-GR" sz="2000" dirty="0" smtClean="0">
                <a:sym typeface="Symbol"/>
              </a:rPr>
              <a:t>β</a:t>
            </a:r>
            <a:r>
              <a:rPr lang="en-US" sz="2000" dirty="0" smtClean="0">
                <a:sym typeface="Symbol"/>
              </a:rPr>
              <a:t>=0.53 FRIB resonators with significant improvement in their </a:t>
            </a:r>
            <a:r>
              <a:rPr lang="en-US" sz="2000" dirty="0" smtClean="0">
                <a:sym typeface="Symbol"/>
              </a:rPr>
              <a:t>parameters</a:t>
            </a:r>
            <a:endParaRPr lang="en-US" sz="2000" dirty="0" smtClean="0">
              <a:sym typeface="Symbo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SRF Highlights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40680" y="6356450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Niobium material will be purchased by FRIB</a:t>
            </a:r>
          </a:p>
          <a:p>
            <a:r>
              <a:rPr lang="en-US" sz="2000" dirty="0" smtClean="0"/>
              <a:t>Cavities will be fabricated to meet mechanical and frequency specifications</a:t>
            </a:r>
          </a:p>
          <a:p>
            <a:r>
              <a:rPr lang="en-US" sz="2000" dirty="0" smtClean="0"/>
              <a:t>Bulk BCP (remove 150 micrometers)</a:t>
            </a:r>
          </a:p>
          <a:p>
            <a:r>
              <a:rPr lang="en-US" sz="2000" dirty="0" smtClean="0"/>
              <a:t>600 C furnace treatment for degassing</a:t>
            </a:r>
          </a:p>
          <a:p>
            <a:r>
              <a:rPr lang="en-US" sz="2000" dirty="0" smtClean="0"/>
              <a:t>Light BCP</a:t>
            </a:r>
          </a:p>
          <a:p>
            <a:r>
              <a:rPr lang="en-US" sz="2000" dirty="0" smtClean="0"/>
              <a:t>High pressure rinse</a:t>
            </a:r>
          </a:p>
          <a:p>
            <a:r>
              <a:rPr lang="en-US" sz="2000" dirty="0" smtClean="0"/>
              <a:t>Vertical tests for certification</a:t>
            </a:r>
          </a:p>
          <a:p>
            <a:r>
              <a:rPr lang="en-US" sz="2000" dirty="0" smtClean="0"/>
              <a:t>Cold mass assembly</a:t>
            </a:r>
          </a:p>
          <a:p>
            <a:r>
              <a:rPr lang="en-US" sz="2000" dirty="0" smtClean="0"/>
              <a:t>120C bake of cold mass</a:t>
            </a:r>
          </a:p>
          <a:p>
            <a:r>
              <a:rPr lang="en-US" sz="2000" dirty="0" smtClean="0"/>
              <a:t>Cryomodule fabrication</a:t>
            </a:r>
          </a:p>
          <a:p>
            <a:r>
              <a:rPr lang="en-US" sz="2000" dirty="0" smtClean="0"/>
              <a:t>Cryomodule certification tests (high power RF)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FRIB Resonator Production Steps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5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2" y="3442502"/>
            <a:ext cx="6728763" cy="246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201" y="990600"/>
            <a:ext cx="6069945" cy="2375402"/>
          </a:xfrm>
        </p:spPr>
        <p:txBody>
          <a:bodyPr/>
          <a:lstStyle/>
          <a:p>
            <a:pPr algn="just"/>
            <a:r>
              <a:rPr lang="en-US" sz="1800" dirty="0" smtClean="0"/>
              <a:t>Michigan State University funded the Reaccelerator project at NSCL prior to FRIB site selection</a:t>
            </a:r>
          </a:p>
          <a:p>
            <a:pPr algn="just"/>
            <a:r>
              <a:rPr lang="en-US" sz="1800" dirty="0" smtClean="0"/>
              <a:t>The beta=0.041 resonators installed in ReA3 are being used as a test bed for FRIB cavities.  FRIB production cavities will be slightly different after production experience for ReA3.  Beta=0.085 R&amp;D has benefitted from the ReA3 project</a:t>
            </a:r>
          </a:p>
          <a:p>
            <a:pPr algn="just"/>
            <a:r>
              <a:rPr lang="en-US" sz="1800" dirty="0" smtClean="0"/>
              <a:t>Two cryomodules (seven 041 cavities) have been installed and are being commissioned on ReA3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FRIB Beta=0.041 QWR &amp; ReA3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J. Popielarski, December 2011 TTC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3" descr="b041vesse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219200"/>
            <a:ext cx="743093" cy="28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146146" y="4114500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Beta=0.041 QWR</a:t>
            </a:r>
            <a:endParaRPr lang="en-US" dirty="0"/>
          </a:p>
        </p:txBody>
      </p:sp>
      <p:pic>
        <p:nvPicPr>
          <p:cNvPr id="17" name="Picture 16" descr="C:\Users\leitnerD\Documents\ReA3\041\coldmas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9682" y="1752600"/>
            <a:ext cx="193877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508057" y="307317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63017"/>
      </p:ext>
    </p:extLst>
  </p:cSld>
  <p:clrMapOvr>
    <a:masterClrMapping/>
  </p:clrMapOvr>
</p:sld>
</file>

<file path=ppt/theme/theme1.xml><?xml version="1.0" encoding="utf-8"?>
<a:theme xmlns:a="http://schemas.openxmlformats.org/drawingml/2006/main" name="1_FRIB2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3E348A7D37F4DB186737387FB0FDE" ma:contentTypeVersion="0" ma:contentTypeDescription="Create a new document." ma:contentTypeScope="" ma:versionID="c9e0d49c5bf712a82412f3978b0611a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4BA702D-F6E6-4314-8945-369A109C75F9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C0752F-DAAD-4D86-9076-19E1FD054D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12042</TotalTime>
  <Words>2469</Words>
  <Application>Microsoft Office PowerPoint</Application>
  <PresentationFormat>On-screen Show (4:3)</PresentationFormat>
  <Paragraphs>420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ＭＳ Ｐゴシック</vt:lpstr>
      <vt:lpstr>Times New Roman</vt:lpstr>
      <vt:lpstr>Helvetica</vt:lpstr>
      <vt:lpstr>Symbol</vt:lpstr>
      <vt:lpstr>Calibri</vt:lpstr>
      <vt:lpstr>Times</vt:lpstr>
      <vt:lpstr>Wingdings</vt:lpstr>
      <vt:lpstr>Arial Black</vt:lpstr>
      <vt:lpstr>Lucida Grande</vt:lpstr>
      <vt:lpstr>ヒラギノ角ゴ Pro W3</vt:lpstr>
      <vt:lpstr>1_FRIB2</vt:lpstr>
      <vt:lpstr>Custom Design</vt:lpstr>
      <vt:lpstr>FRIB Cavity Status: SRF issues and challenges</vt:lpstr>
      <vt:lpstr>Outline</vt:lpstr>
      <vt:lpstr>The FRIB Driver Linac: 327 SRF Resonators</vt:lpstr>
      <vt:lpstr>SRF Department Main Deliverable: All FRIB Cold Masses </vt:lpstr>
      <vt:lpstr>FRIB Resonator Requirements with Updated Cavity Designs </vt:lpstr>
      <vt:lpstr>FRIB SRF Department &amp; Infrastructure</vt:lpstr>
      <vt:lpstr>2011 SRF Highlights</vt:lpstr>
      <vt:lpstr>FRIB Resonator Production Steps</vt:lpstr>
      <vt:lpstr>FRIB Beta=0.041 QWR &amp; ReA3</vt:lpstr>
      <vt:lpstr>Beta=0.041 QWR Production</vt:lpstr>
      <vt:lpstr>Beta=0.041 QWR Production (without cooling bottom flange)</vt:lpstr>
      <vt:lpstr>Beta=0.041 QWR Production (with cooling bottom flange)</vt:lpstr>
      <vt:lpstr>Beta=0.041 Summary</vt:lpstr>
      <vt:lpstr>80.5 MHz, β=0.085 QWRs:  Past Problems Solved</vt:lpstr>
      <vt:lpstr>QWR β=0.085 Performance Evolution</vt:lpstr>
      <vt:lpstr>Refurbished β=0.085 QWR Prototype:  Results Confirmed With He Vessel</vt:lpstr>
      <vt:lpstr>120 C in-situ bake increases margin on Q</vt:lpstr>
      <vt:lpstr>β=0.085 Refurbished Cavity Accessories</vt:lpstr>
      <vt:lpstr>80.5 MHz, β=0.085 ReA3 Cryomodule: Construction Started</vt:lpstr>
      <vt:lpstr>322 MHz, β=0.53 HWRs: Specs Achieved</vt:lpstr>
      <vt:lpstr>HWR β=0.53 Performance (Prototypes)</vt:lpstr>
      <vt:lpstr>HWR β=0.53 Performance (1st Generation)</vt:lpstr>
      <vt:lpstr>53 HWR Measured Mechanical Parameters with Helium Vessel</vt:lpstr>
      <vt:lpstr>HWR Accessories:  Tuner and Fundamental Power Coupler</vt:lpstr>
      <vt:lpstr>MSU β=0.29 HWR: Ready for Prototyping</vt:lpstr>
      <vt:lpstr>Test Demonstration Cryomodule  (“Two Seater”)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SRF Test Results and Design Updates</dc:title>
  <dc:creator>Facco, Alberto</dc:creator>
  <cp:lastModifiedBy>popielar</cp:lastModifiedBy>
  <cp:revision>570</cp:revision>
  <cp:lastPrinted>2009-07-30T20:47:55Z</cp:lastPrinted>
  <dcterms:created xsi:type="dcterms:W3CDTF">2009-08-06T11:48:02Z</dcterms:created>
  <dcterms:modified xsi:type="dcterms:W3CDTF">2011-12-05T04:13:04Z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0x01010008F3E348A7D37F4DB186737387FB0FDE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